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2"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2" r:id="rId19"/>
    <p:sldId id="293" r:id="rId20"/>
    <p:sldId id="294" r:id="rId21"/>
    <p:sldId id="295" r:id="rId22"/>
    <p:sldId id="297" r:id="rId23"/>
    <p:sldId id="298" r:id="rId24"/>
    <p:sldId id="299" r:id="rId25"/>
    <p:sldId id="271"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8C10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07" autoAdjust="0"/>
  </p:normalViewPr>
  <p:slideViewPr>
    <p:cSldViewPr snapToGrid="0">
      <p:cViewPr varScale="1">
        <p:scale>
          <a:sx n="131" d="100"/>
          <a:sy n="131" d="100"/>
        </p:scale>
        <p:origin x="40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39.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145626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9E6FDB6-6D2B-46C1-9FA1-D82906A37C3A}" type="slidenum">
              <a:rPr lang="zh-CN" altLang="en-US" smtClean="0"/>
              <a:pPr/>
              <a:t>1</a:t>
            </a:fld>
            <a:endParaRPr lang="zh-CN" altLang="en-US"/>
          </a:p>
        </p:txBody>
      </p:sp>
    </p:spTree>
    <p:extLst>
      <p:ext uri="{BB962C8B-B14F-4D97-AF65-F5344CB8AC3E}">
        <p14:creationId xmlns:p14="http://schemas.microsoft.com/office/powerpoint/2010/main" val="7190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5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A3DB26-596C-4789-86C6-90C4672F80D3}" type="slidenum">
              <a:rPr lang="zh-CN" altLang="en-US" smtClean="0"/>
              <a:pPr/>
              <a:t>3</a:t>
            </a:fld>
            <a:endParaRPr lang="zh-CN" altLang="en-US"/>
          </a:p>
        </p:txBody>
      </p:sp>
    </p:spTree>
    <p:extLst>
      <p:ext uri="{BB962C8B-B14F-4D97-AF65-F5344CB8AC3E}">
        <p14:creationId xmlns:p14="http://schemas.microsoft.com/office/powerpoint/2010/main" val="238145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191915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62C9BDC-BDB4-450E-9D80-9430F07C73FF}" type="slidenum">
              <a:rPr lang="en-US" altLang="zh-CN" smtClean="0"/>
              <a:pPr/>
              <a:t>8</a:t>
            </a:fld>
            <a:endParaRPr lang="en-US" altLang="zh-CN"/>
          </a:p>
        </p:txBody>
      </p:sp>
      <p:sp>
        <p:nvSpPr>
          <p:cNvPr id="3481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
        <p:nvSpPr>
          <p:cNvPr id="34821" name="Text Box 4"/>
          <p:cNvSpPr txBox="1">
            <a:spLocks noChangeArrowheads="1"/>
          </p:cNvSpPr>
          <p:nvPr/>
        </p:nvSpPr>
        <p:spPr bwMode="auto">
          <a:xfrm>
            <a:off x="1143000" y="8077200"/>
            <a:ext cx="205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b="1"/>
              <a:t>版权所有</a:t>
            </a:r>
            <a:r>
              <a:rPr lang="en-US" altLang="zh-CN" sz="1200" b="1"/>
              <a:t>-</a:t>
            </a:r>
            <a:r>
              <a:rPr lang="zh-CN" altLang="en-US" sz="1200" b="1"/>
              <a:t>庞留根</a:t>
            </a:r>
          </a:p>
        </p:txBody>
      </p:sp>
      <p:sp>
        <p:nvSpPr>
          <p:cNvPr id="34822" name="Text Box 5"/>
          <p:cNvSpPr txBox="1">
            <a:spLocks noChangeArrowheads="1"/>
          </p:cNvSpPr>
          <p:nvPr/>
        </p:nvSpPr>
        <p:spPr bwMode="auto">
          <a:xfrm>
            <a:off x="1524000" y="66294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000">
                <a:solidFill>
                  <a:schemeClr val="bg1"/>
                </a:solidFill>
              </a:rPr>
              <a:t>版权所有</a:t>
            </a:r>
            <a:r>
              <a:rPr lang="en-US" altLang="zh-CN" sz="2000">
                <a:solidFill>
                  <a:schemeClr val="bg1"/>
                </a:solidFill>
              </a:rPr>
              <a:t>—</a:t>
            </a:r>
            <a:r>
              <a:rPr lang="zh-CN" altLang="en-US" sz="2000">
                <a:solidFill>
                  <a:schemeClr val="bg1"/>
                </a:solidFill>
              </a:rPr>
              <a:t>庞留根</a:t>
            </a:r>
            <a:r>
              <a:rPr lang="en-US" altLang="zh-CN" sz="2000">
                <a:solidFill>
                  <a:schemeClr val="bg1"/>
                </a:solidFill>
              </a:rPr>
              <a:t>2007.08.10</a:t>
            </a:r>
            <a:r>
              <a:rPr lang="zh-CN" altLang="en-US"/>
              <a:t>，</a:t>
            </a:r>
          </a:p>
        </p:txBody>
      </p:sp>
    </p:spTree>
    <p:extLst>
      <p:ext uri="{BB962C8B-B14F-4D97-AF65-F5344CB8AC3E}">
        <p14:creationId xmlns:p14="http://schemas.microsoft.com/office/powerpoint/2010/main" val="423789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868"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ADD1DE9-9075-4EB9-BB90-F74C23CC7FD8}" type="slidenum">
              <a:rPr lang="zh-CN" altLang="en-US" smtClean="0"/>
              <a:pPr/>
              <a:t>9</a:t>
            </a:fld>
            <a:endParaRPr lang="zh-CN" altLang="en-US"/>
          </a:p>
        </p:txBody>
      </p:sp>
    </p:spTree>
    <p:extLst>
      <p:ext uri="{BB962C8B-B14F-4D97-AF65-F5344CB8AC3E}">
        <p14:creationId xmlns:p14="http://schemas.microsoft.com/office/powerpoint/2010/main" val="103659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940"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4556E84-F4FF-4142-ACF1-5C567FBD2CA0}" type="slidenum">
              <a:rPr lang="zh-CN" altLang="en-US" smtClean="0"/>
              <a:pPr/>
              <a:t>11</a:t>
            </a:fld>
            <a:endParaRPr lang="zh-CN" altLang="en-US"/>
          </a:p>
        </p:txBody>
      </p:sp>
    </p:spTree>
    <p:extLst>
      <p:ext uri="{BB962C8B-B14F-4D97-AF65-F5344CB8AC3E}">
        <p14:creationId xmlns:p14="http://schemas.microsoft.com/office/powerpoint/2010/main" val="98210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7210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36376930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292F9FB-E850-449E-84EA-AAE929348610}" type="slidenum">
              <a:rPr lang="zh-CN" altLang="en-US"/>
              <a:pPr>
                <a:defRPr/>
              </a:pPr>
              <a:t>‹#›</a:t>
            </a:fld>
            <a:endParaRPr lang="zh-CN" altLang="en-US"/>
          </a:p>
        </p:txBody>
      </p:sp>
    </p:spTree>
    <p:extLst>
      <p:ext uri="{BB962C8B-B14F-4D97-AF65-F5344CB8AC3E}">
        <p14:creationId xmlns:p14="http://schemas.microsoft.com/office/powerpoint/2010/main" val="371763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2020/4/20</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4"/>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2020/4/20</a:t>
            </a:fld>
            <a:endParaRPr lang="zh-CN" altLang="en-US"/>
          </a:p>
        </p:txBody>
      </p:sp>
      <p:sp>
        <p:nvSpPr>
          <p:cNvPr id="5" name="页脚占位符 4"/>
          <p:cNvSpPr>
            <a:spLocks noGrp="1"/>
          </p:cNvSpPr>
          <p:nvPr>
            <p:ph type="ftr" sz="quarter" idx="3"/>
            <p:custDataLst>
              <p:tags r:id="rId25"/>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image" Target="../media/image16.png"/><Relationship Id="rId5" Type="http://schemas.openxmlformats.org/officeDocument/2006/relationships/oleObject" Target="../embeddings/oleObject4.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image" Target="../media/image18.wmf"/><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9.wmf"/><Relationship Id="rId2" Type="http://schemas.openxmlformats.org/officeDocument/2006/relationships/slideLayout" Target="../slideLayouts/slideLayout7.xml"/><Relationship Id="rId16" Type="http://schemas.openxmlformats.org/officeDocument/2006/relationships/image" Target="../media/image31.wmf"/><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8.bin"/><Relationship Id="rId14"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23.bin"/><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2" Type="http://schemas.openxmlformats.org/officeDocument/2006/relationships/hyperlink" Target="&#39134;&#26426;&#25237;&#24377;.SW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0.wmf"/><Relationship Id="rId3" Type="http://schemas.openxmlformats.org/officeDocument/2006/relationships/notesSlide" Target="../notesSlides/notesSlide7.xml"/><Relationship Id="rId7" Type="http://schemas.openxmlformats.org/officeDocument/2006/relationships/image" Target="../media/image37.wmf"/><Relationship Id="rId12"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oleObject" Target="../embeddings/oleObject32.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6.jpeg"/><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image" Target="../media/image37.wmf"/><Relationship Id="rId4" Type="http://schemas.openxmlformats.org/officeDocument/2006/relationships/oleObject" Target="../embeddings/oleObject35.bin"/><Relationship Id="rId9" Type="http://schemas.openxmlformats.org/officeDocument/2006/relationships/image" Target="../media/image4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47.jpeg"/><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1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slide" Target="slide5.x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81133" y="966120"/>
            <a:ext cx="4093845" cy="461665"/>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高一物理</a:t>
            </a:r>
            <a:r>
              <a:rPr lang="zh-CN" altLang="en-US" sz="24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12" name="Text Box 25"/>
          <p:cNvSpPr txBox="1">
            <a:spLocks noChangeArrowheads="1"/>
          </p:cNvSpPr>
          <p:nvPr/>
        </p:nvSpPr>
        <p:spPr bwMode="auto">
          <a:xfrm>
            <a:off x="400277" y="4188460"/>
            <a:ext cx="8509000" cy="461665"/>
          </a:xfrm>
          <a:prstGeom prst="rect">
            <a:avLst/>
          </a:prstGeom>
          <a:noFill/>
          <a:ln w="9525">
            <a:noFill/>
            <a:miter lim="800000"/>
          </a:ln>
        </p:spPr>
        <p:txBody>
          <a:bodyPr>
            <a:spAutoFit/>
          </a:bodyPr>
          <a:lstStyle/>
          <a:p>
            <a:pPr algn="ctr">
              <a:defRPr/>
            </a:pPr>
            <a:r>
              <a:rPr lang="zh-CN" altLang="en-US" sz="2400" dirty="0">
                <a:solidFill>
                  <a:schemeClr val="tx1"/>
                </a:solidFill>
                <a:latin typeface="+mn-ea"/>
                <a:ea typeface="+mn-ea"/>
              </a:rPr>
              <a:t>北京市朝阳外国语学校        岳春霞</a:t>
            </a:r>
          </a:p>
        </p:txBody>
      </p:sp>
      <p:sp>
        <p:nvSpPr>
          <p:cNvPr id="13" name="标题 14"/>
          <p:cNvSpPr txBox="1">
            <a:spLocks/>
          </p:cNvSpPr>
          <p:nvPr/>
        </p:nvSpPr>
        <p:spPr>
          <a:xfrm>
            <a:off x="3109394" y="2181710"/>
            <a:ext cx="5929468" cy="7286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defRPr/>
            </a:pPr>
            <a:r>
              <a:rPr lang="en-US" altLang="zh-CN" sz="3200" b="1" spc="400" dirty="0">
                <a:solidFill>
                  <a:srgbClr val="FF0000"/>
                </a:solidFill>
                <a:latin typeface="微软雅黑" panose="020B0503020204020204" charset="-122"/>
                <a:ea typeface="微软雅黑" panose="020B0503020204020204" charset="-122"/>
                <a:sym typeface="+mn-ea"/>
              </a:rPr>
              <a:t>《</a:t>
            </a:r>
            <a:r>
              <a:rPr lang="zh-CN" altLang="en-US" sz="3200" b="1" spc="400" dirty="0">
                <a:solidFill>
                  <a:srgbClr val="FF0000"/>
                </a:solidFill>
                <a:latin typeface="微软雅黑" panose="020B0503020204020204" charset="-122"/>
                <a:ea typeface="微软雅黑" panose="020B0503020204020204" charset="-122"/>
                <a:sym typeface="+mn-ea"/>
              </a:rPr>
              <a:t>曲线运动</a:t>
            </a:r>
            <a:r>
              <a:rPr lang="en-US" altLang="zh-CN" sz="3200" b="1" spc="400" dirty="0">
                <a:solidFill>
                  <a:srgbClr val="FF0000"/>
                </a:solidFill>
                <a:latin typeface="微软雅黑" panose="020B0503020204020204" charset="-122"/>
                <a:ea typeface="微软雅黑" panose="020B0503020204020204" charset="-122"/>
                <a:sym typeface="+mn-ea"/>
              </a:rPr>
              <a:t>》</a:t>
            </a:r>
            <a:r>
              <a:rPr lang="zh-CN" altLang="en-US" sz="3200" b="1" spc="400" dirty="0">
                <a:solidFill>
                  <a:srgbClr val="FF0000"/>
                </a:solidFill>
                <a:latin typeface="微软雅黑" panose="020B0503020204020204" charset="-122"/>
                <a:ea typeface="微软雅黑" panose="020B0503020204020204" charset="-122"/>
                <a:sym typeface="+mn-ea"/>
              </a:rPr>
              <a:t>复习（一）</a:t>
            </a:r>
            <a:endParaRPr lang="zh-CN" altLang="en-US" sz="32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70306" y="339329"/>
            <a:ext cx="321587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700" b="1" dirty="0">
                <a:latin typeface="楷体_GB2312" pitchFamily="49" charset="-122"/>
                <a:ea typeface="楷体_GB2312" pitchFamily="49" charset="-122"/>
              </a:rPr>
              <a:t>2</a:t>
            </a:r>
            <a:r>
              <a:rPr lang="zh-CN" altLang="en-US" sz="2700" b="1" dirty="0">
                <a:latin typeface="楷体_GB2312" pitchFamily="49" charset="-122"/>
                <a:ea typeface="楷体_GB2312" pitchFamily="49" charset="-122"/>
              </a:rPr>
              <a:t>．平抛运动的规律： </a:t>
            </a:r>
          </a:p>
        </p:txBody>
      </p:sp>
      <p:graphicFrame>
        <p:nvGraphicFramePr>
          <p:cNvPr id="174091" name="Object 11"/>
          <p:cNvGraphicFramePr>
            <a:graphicFrameLocks noChangeAspect="1"/>
          </p:cNvGraphicFramePr>
          <p:nvPr>
            <p:extLst>
              <p:ext uri="{D42A27DB-BD31-4B8C-83A1-F6EECF244321}">
                <p14:modId xmlns:p14="http://schemas.microsoft.com/office/powerpoint/2010/main" val="613770768"/>
              </p:ext>
            </p:extLst>
          </p:nvPr>
        </p:nvGraphicFramePr>
        <p:xfrm>
          <a:off x="2285998" y="1175148"/>
          <a:ext cx="1718072" cy="1350169"/>
        </p:xfrm>
        <a:graphic>
          <a:graphicData uri="http://schemas.openxmlformats.org/presentationml/2006/ole">
            <mc:AlternateContent xmlns:mc="http://schemas.openxmlformats.org/markup-compatibility/2006">
              <mc:Choice xmlns:v="urn:schemas-microsoft-com:vml" Requires="v">
                <p:oleObj spid="_x0000_s45126" name="公式" r:id="rId3" imgW="596641" imgH="634725" progId="Equation.3">
                  <p:embed/>
                </p:oleObj>
              </mc:Choice>
              <mc:Fallback>
                <p:oleObj name="公式" r:id="rId3" imgW="596641" imgH="6347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8" y="1175148"/>
                        <a:ext cx="1718072" cy="1350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092" name="Object 12"/>
          <p:cNvGraphicFramePr>
            <a:graphicFrameLocks noChangeAspect="1"/>
          </p:cNvGraphicFramePr>
          <p:nvPr>
            <p:extLst>
              <p:ext uri="{D42A27DB-BD31-4B8C-83A1-F6EECF244321}">
                <p14:modId xmlns:p14="http://schemas.microsoft.com/office/powerpoint/2010/main" val="2425055646"/>
              </p:ext>
            </p:extLst>
          </p:nvPr>
        </p:nvGraphicFramePr>
        <p:xfrm>
          <a:off x="2171701" y="2514600"/>
          <a:ext cx="1728788" cy="566738"/>
        </p:xfrm>
        <a:graphic>
          <a:graphicData uri="http://schemas.openxmlformats.org/presentationml/2006/ole">
            <mc:AlternateContent xmlns:mc="http://schemas.openxmlformats.org/markup-compatibility/2006">
              <mc:Choice xmlns:v="urn:schemas-microsoft-com:vml" Requires="v">
                <p:oleObj spid="_x0000_s45127" name="Equation" r:id="rId5" imgW="850531" imgH="279279" progId="Equation.DSMT4">
                  <p:embed/>
                </p:oleObj>
              </mc:Choice>
              <mc:Fallback>
                <p:oleObj name="Equation" r:id="rId5" imgW="850531" imgH="27927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1701" y="2514600"/>
                        <a:ext cx="1728788"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093" name="Object 13"/>
          <p:cNvGraphicFramePr>
            <a:graphicFrameLocks noChangeAspect="1"/>
          </p:cNvGraphicFramePr>
          <p:nvPr>
            <p:extLst>
              <p:ext uri="{D42A27DB-BD31-4B8C-83A1-F6EECF244321}">
                <p14:modId xmlns:p14="http://schemas.microsoft.com/office/powerpoint/2010/main" val="273760748"/>
              </p:ext>
            </p:extLst>
          </p:nvPr>
        </p:nvGraphicFramePr>
        <p:xfrm>
          <a:off x="2674938" y="3016250"/>
          <a:ext cx="2017712" cy="842963"/>
        </p:xfrm>
        <a:graphic>
          <a:graphicData uri="http://schemas.openxmlformats.org/presentationml/2006/ole">
            <mc:AlternateContent xmlns:mc="http://schemas.openxmlformats.org/markup-compatibility/2006">
              <mc:Choice xmlns:v="urn:schemas-microsoft-com:vml" Requires="v">
                <p:oleObj spid="_x0000_s45128" name="Equation" r:id="rId7" imgW="2031840" imgH="850680" progId="Equation.DSMT4">
                  <p:embed/>
                </p:oleObj>
              </mc:Choice>
              <mc:Fallback>
                <p:oleObj name="Equation" r:id="rId7" imgW="2031840" imgH="850680" progId="Equation.DSMT4">
                  <p:embed/>
                  <p:pic>
                    <p:nvPicPr>
                      <p:cNvPr id="0" name=""/>
                      <p:cNvPicPr>
                        <a:picLocks noChangeAspect="1" noChangeArrowheads="1"/>
                      </p:cNvPicPr>
                      <p:nvPr/>
                    </p:nvPicPr>
                    <p:blipFill>
                      <a:blip r:embed="rId8"/>
                      <a:srcRect/>
                      <a:stretch>
                        <a:fillRect/>
                      </a:stretch>
                    </p:blipFill>
                    <p:spPr bwMode="auto">
                      <a:xfrm>
                        <a:off x="2674938" y="3016250"/>
                        <a:ext cx="2017712" cy="842963"/>
                      </a:xfrm>
                      <a:prstGeom prst="rect">
                        <a:avLst/>
                      </a:prstGeom>
                      <a:noFill/>
                      <a:ln>
                        <a:noFill/>
                      </a:ln>
                      <a:effectLst/>
                    </p:spPr>
                  </p:pic>
                </p:oleObj>
              </mc:Fallback>
            </mc:AlternateContent>
          </a:graphicData>
        </a:graphic>
      </p:graphicFrame>
      <p:sp>
        <p:nvSpPr>
          <p:cNvPr id="174094" name="Text Box 14"/>
          <p:cNvSpPr txBox="1">
            <a:spLocks noChangeArrowheads="1"/>
          </p:cNvSpPr>
          <p:nvPr/>
        </p:nvSpPr>
        <p:spPr bwMode="auto">
          <a:xfrm>
            <a:off x="342897" y="921544"/>
            <a:ext cx="202763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a:t>
            </a:r>
            <a:r>
              <a:rPr lang="en-US" altLang="zh-CN" sz="2100" b="1" dirty="0">
                <a:solidFill>
                  <a:srgbClr val="FF0000"/>
                </a:solidFill>
              </a:rPr>
              <a:t>1</a:t>
            </a:r>
            <a:r>
              <a:rPr lang="zh-CN" altLang="en-US" sz="2100" b="1" dirty="0">
                <a:solidFill>
                  <a:srgbClr val="FF0000"/>
                </a:solidFill>
              </a:rPr>
              <a:t>）位移规律：</a:t>
            </a:r>
          </a:p>
        </p:txBody>
      </p:sp>
      <p:sp>
        <p:nvSpPr>
          <p:cNvPr id="174095" name="Text Box 15"/>
          <p:cNvSpPr txBox="1">
            <a:spLocks noChangeArrowheads="1"/>
          </p:cNvSpPr>
          <p:nvPr/>
        </p:nvSpPr>
        <p:spPr bwMode="auto">
          <a:xfrm>
            <a:off x="1028697" y="1632347"/>
            <a:ext cx="1657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a:t>分位移：</a:t>
            </a:r>
          </a:p>
        </p:txBody>
      </p:sp>
      <p:sp>
        <p:nvSpPr>
          <p:cNvPr id="174096" name="AutoShape 16"/>
          <p:cNvSpPr>
            <a:spLocks/>
          </p:cNvSpPr>
          <p:nvPr/>
        </p:nvSpPr>
        <p:spPr bwMode="auto">
          <a:xfrm>
            <a:off x="2228847" y="1403747"/>
            <a:ext cx="57150" cy="857250"/>
          </a:xfrm>
          <a:prstGeom prst="leftBrace">
            <a:avLst>
              <a:gd name="adj1" fmla="val 1250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endParaRPr lang="zh-CN" altLang="en-US" sz="1350"/>
          </a:p>
        </p:txBody>
      </p:sp>
      <p:sp>
        <p:nvSpPr>
          <p:cNvPr id="174097" name="Text Box 17"/>
          <p:cNvSpPr txBox="1">
            <a:spLocks noChangeArrowheads="1"/>
          </p:cNvSpPr>
          <p:nvPr/>
        </p:nvSpPr>
        <p:spPr bwMode="auto">
          <a:xfrm>
            <a:off x="1028701" y="2571750"/>
            <a:ext cx="15430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t>合位移：</a:t>
            </a:r>
          </a:p>
        </p:txBody>
      </p:sp>
      <p:sp>
        <p:nvSpPr>
          <p:cNvPr id="174098" name="Text Box 18"/>
          <p:cNvSpPr txBox="1">
            <a:spLocks noChangeArrowheads="1"/>
          </p:cNvSpPr>
          <p:nvPr/>
        </p:nvSpPr>
        <p:spPr bwMode="auto">
          <a:xfrm>
            <a:off x="1055591" y="3200400"/>
            <a:ext cx="21717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a:t>位移偏转角：</a:t>
            </a:r>
          </a:p>
        </p:txBody>
      </p:sp>
      <p:sp>
        <p:nvSpPr>
          <p:cNvPr id="174099" name="Text Box 19"/>
          <p:cNvSpPr txBox="1">
            <a:spLocks noChangeArrowheads="1"/>
          </p:cNvSpPr>
          <p:nvPr/>
        </p:nvSpPr>
        <p:spPr bwMode="auto">
          <a:xfrm>
            <a:off x="1067080" y="4138612"/>
            <a:ext cx="32575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平抛运动的轨迹方程：</a:t>
            </a:r>
            <a:r>
              <a:rPr lang="zh-CN" altLang="en-US" sz="2100" b="1" dirty="0"/>
              <a:t> </a:t>
            </a:r>
          </a:p>
        </p:txBody>
      </p:sp>
      <p:graphicFrame>
        <p:nvGraphicFramePr>
          <p:cNvPr id="174101" name="Object 21"/>
          <p:cNvGraphicFramePr>
            <a:graphicFrameLocks noChangeAspect="1"/>
          </p:cNvGraphicFramePr>
          <p:nvPr>
            <p:extLst>
              <p:ext uri="{D42A27DB-BD31-4B8C-83A1-F6EECF244321}">
                <p14:modId xmlns:p14="http://schemas.microsoft.com/office/powerpoint/2010/main" val="2891272646"/>
              </p:ext>
            </p:extLst>
          </p:nvPr>
        </p:nvGraphicFramePr>
        <p:xfrm>
          <a:off x="3765173" y="3906642"/>
          <a:ext cx="1507751" cy="904968"/>
        </p:xfrm>
        <a:graphic>
          <a:graphicData uri="http://schemas.openxmlformats.org/presentationml/2006/ole">
            <mc:AlternateContent xmlns:mc="http://schemas.openxmlformats.org/markup-compatibility/2006">
              <mc:Choice xmlns:v="urn:schemas-microsoft-com:vml" Requires="v">
                <p:oleObj spid="_x0000_s45129" name="Equation" r:id="rId9" imgW="1422360" imgH="863280" progId="Equation.DSMT4">
                  <p:embed/>
                </p:oleObj>
              </mc:Choice>
              <mc:Fallback>
                <p:oleObj name="Equation" r:id="rId9" imgW="1422360" imgH="863280" progId="Equation.DSMT4">
                  <p:embed/>
                  <p:pic>
                    <p:nvPicPr>
                      <p:cNvPr id="0" name=""/>
                      <p:cNvPicPr>
                        <a:picLocks noChangeAspect="1" noChangeArrowheads="1"/>
                      </p:cNvPicPr>
                      <p:nvPr/>
                    </p:nvPicPr>
                    <p:blipFill>
                      <a:blip r:embed="rId10"/>
                      <a:srcRect/>
                      <a:stretch>
                        <a:fillRect/>
                      </a:stretch>
                    </p:blipFill>
                    <p:spPr bwMode="auto">
                      <a:xfrm>
                        <a:off x="3765173" y="3906642"/>
                        <a:ext cx="1507751" cy="904968"/>
                      </a:xfrm>
                      <a:prstGeom prst="rect">
                        <a:avLst/>
                      </a:prstGeom>
                      <a:noFill/>
                      <a:ln>
                        <a:noFill/>
                      </a:ln>
                    </p:spPr>
                  </p:pic>
                </p:oleObj>
              </mc:Fallback>
            </mc:AlternateContent>
          </a:graphicData>
        </a:graphic>
      </p:graphicFrame>
      <p:grpSp>
        <p:nvGrpSpPr>
          <p:cNvPr id="2" name="组合 1"/>
          <p:cNvGrpSpPr>
            <a:grpSpLocks/>
          </p:cNvGrpSpPr>
          <p:nvPr/>
        </p:nvGrpSpPr>
        <p:grpSpPr bwMode="auto">
          <a:xfrm>
            <a:off x="5944232" y="16807"/>
            <a:ext cx="3132534" cy="2992041"/>
            <a:chOff x="4967288" y="381000"/>
            <a:chExt cx="4176712" cy="3989388"/>
          </a:xfrm>
        </p:grpSpPr>
        <p:pic>
          <p:nvPicPr>
            <p:cNvPr id="3790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7288" y="381000"/>
              <a:ext cx="4176712"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Line 4"/>
            <p:cNvSpPr>
              <a:spLocks noChangeShapeType="1"/>
            </p:cNvSpPr>
            <p:nvPr/>
          </p:nvSpPr>
          <p:spPr bwMode="auto">
            <a:xfrm>
              <a:off x="5372100" y="1062038"/>
              <a:ext cx="2209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37905" name="Line 5"/>
            <p:cNvSpPr>
              <a:spLocks noChangeShapeType="1"/>
            </p:cNvSpPr>
            <p:nvPr/>
          </p:nvSpPr>
          <p:spPr bwMode="auto">
            <a:xfrm>
              <a:off x="5372100" y="1109663"/>
              <a:ext cx="0" cy="1295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37906" name="Line 6"/>
            <p:cNvSpPr>
              <a:spLocks noChangeShapeType="1"/>
            </p:cNvSpPr>
            <p:nvPr/>
          </p:nvSpPr>
          <p:spPr bwMode="auto">
            <a:xfrm>
              <a:off x="5391150" y="1066800"/>
              <a:ext cx="2209800" cy="1295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37907" name="Line 10"/>
            <p:cNvSpPr>
              <a:spLocks noChangeShapeType="1"/>
            </p:cNvSpPr>
            <p:nvPr/>
          </p:nvSpPr>
          <p:spPr bwMode="auto">
            <a:xfrm>
              <a:off x="5562600" y="1066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37908" name="Text Box 22"/>
            <p:cNvSpPr txBox="1">
              <a:spLocks noChangeArrowheads="1"/>
            </p:cNvSpPr>
            <p:nvPr/>
          </p:nvSpPr>
          <p:spPr bwMode="auto">
            <a:xfrm>
              <a:off x="5683251" y="990319"/>
              <a:ext cx="378736"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r>
                <a:rPr lang="el-GR" altLang="zh-CN" sz="1350" i="1" dirty="0">
                  <a:solidFill>
                    <a:srgbClr val="FF0000"/>
                  </a:solidFill>
                  <a:latin typeface="Times New Roman" panose="02020603050405020304" pitchFamily="18" charset="0"/>
                  <a:cs typeface="Times New Roman" panose="02020603050405020304" pitchFamily="18" charset="0"/>
                </a:rPr>
                <a:t>φ</a:t>
              </a:r>
              <a:endParaRPr lang="ru-RU" altLang="zh-CN" sz="1350" i="1" dirty="0">
                <a:solidFill>
                  <a:srgbClr val="FF0000"/>
                </a:solidFill>
                <a:latin typeface="Times New Roman" panose="02020603050405020304" pitchFamily="18" charset="0"/>
                <a:cs typeface="Times New Roman" panose="02020603050405020304" pitchFamily="18" charset="0"/>
              </a:endParaRPr>
            </a:p>
          </p:txBody>
        </p:sp>
      </p:grpSp>
      <p:sp>
        <p:nvSpPr>
          <p:cNvPr id="5" name="右箭头 4"/>
          <p:cNvSpPr/>
          <p:nvPr/>
        </p:nvSpPr>
        <p:spPr>
          <a:xfrm>
            <a:off x="5479216" y="4229811"/>
            <a:ext cx="754743" cy="258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Box 19"/>
          <p:cNvSpPr txBox="1">
            <a:spLocks noChangeArrowheads="1"/>
          </p:cNvSpPr>
          <p:nvPr/>
        </p:nvSpPr>
        <p:spPr bwMode="auto">
          <a:xfrm>
            <a:off x="6233959" y="4151377"/>
            <a:ext cx="173705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smtClean="0"/>
              <a:t>一条抛物线</a:t>
            </a:r>
            <a:endParaRPr lang="zh-CN" altLang="en-US" sz="2100" b="1" dirty="0"/>
          </a:p>
        </p:txBody>
      </p:sp>
      <p:sp>
        <p:nvSpPr>
          <p:cNvPr id="3" name="文本框 2"/>
          <p:cNvSpPr txBox="1"/>
          <p:nvPr/>
        </p:nvSpPr>
        <p:spPr>
          <a:xfrm>
            <a:off x="6623230" y="776756"/>
            <a:ext cx="327334" cy="400110"/>
          </a:xfrm>
          <a:prstGeom prst="rect">
            <a:avLst/>
          </a:prstGeom>
          <a:noFill/>
        </p:spPr>
        <p:txBody>
          <a:bodyPr wrap="none" rtlCol="0">
            <a:spAutoFit/>
          </a:bodyPr>
          <a:lstStyle/>
          <a:p>
            <a:r>
              <a:rPr lang="en-US" altLang="zh-CN" sz="2000" dirty="0" smtClean="0">
                <a:latin typeface="Times New Roman" panose="02020603050405020304" pitchFamily="18" charset="0"/>
                <a:cs typeface="Times New Roman" panose="02020603050405020304" pitchFamily="18" charset="0"/>
              </a:rPr>
              <a:t>S</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249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4094"/>
                                        </p:tgtEl>
                                        <p:attrNameLst>
                                          <p:attrName>style.visibility</p:attrName>
                                        </p:attrNameLst>
                                      </p:cBhvr>
                                      <p:to>
                                        <p:strVal val="visible"/>
                                      </p:to>
                                    </p:set>
                                    <p:anim calcmode="lin" valueType="num">
                                      <p:cBhvr additive="base">
                                        <p:cTn id="14" dur="500" fill="hold"/>
                                        <p:tgtEl>
                                          <p:spTgt spid="174094"/>
                                        </p:tgtEl>
                                        <p:attrNameLst>
                                          <p:attrName>ppt_x</p:attrName>
                                        </p:attrNameLst>
                                      </p:cBhvr>
                                      <p:tavLst>
                                        <p:tav tm="0">
                                          <p:val>
                                            <p:strVal val="#ppt_x"/>
                                          </p:val>
                                        </p:tav>
                                        <p:tav tm="100000">
                                          <p:val>
                                            <p:strVal val="#ppt_x"/>
                                          </p:val>
                                        </p:tav>
                                      </p:tavLst>
                                    </p:anim>
                                    <p:anim calcmode="lin" valueType="num">
                                      <p:cBhvr additive="base">
                                        <p:cTn id="15" dur="500" fill="hold"/>
                                        <p:tgtEl>
                                          <p:spTgt spid="17409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4095"/>
                                        </p:tgtEl>
                                        <p:attrNameLst>
                                          <p:attrName>style.visibility</p:attrName>
                                        </p:attrNameLst>
                                      </p:cBhvr>
                                      <p:to>
                                        <p:strVal val="visible"/>
                                      </p:to>
                                    </p:set>
                                    <p:anim calcmode="lin" valueType="num">
                                      <p:cBhvr additive="base">
                                        <p:cTn id="20" dur="500" fill="hold"/>
                                        <p:tgtEl>
                                          <p:spTgt spid="174095"/>
                                        </p:tgtEl>
                                        <p:attrNameLst>
                                          <p:attrName>ppt_x</p:attrName>
                                        </p:attrNameLst>
                                      </p:cBhvr>
                                      <p:tavLst>
                                        <p:tav tm="0">
                                          <p:val>
                                            <p:strVal val="#ppt_x"/>
                                          </p:val>
                                        </p:tav>
                                        <p:tav tm="100000">
                                          <p:val>
                                            <p:strVal val="#ppt_x"/>
                                          </p:val>
                                        </p:tav>
                                      </p:tavLst>
                                    </p:anim>
                                    <p:anim calcmode="lin" valueType="num">
                                      <p:cBhvr additive="base">
                                        <p:cTn id="21" dur="500" fill="hold"/>
                                        <p:tgtEl>
                                          <p:spTgt spid="17409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4097"/>
                                        </p:tgtEl>
                                        <p:attrNameLst>
                                          <p:attrName>style.visibility</p:attrName>
                                        </p:attrNameLst>
                                      </p:cBhvr>
                                      <p:to>
                                        <p:strVal val="visible"/>
                                      </p:to>
                                    </p:set>
                                    <p:anim calcmode="lin" valueType="num">
                                      <p:cBhvr additive="base">
                                        <p:cTn id="26" dur="500" fill="hold"/>
                                        <p:tgtEl>
                                          <p:spTgt spid="174097"/>
                                        </p:tgtEl>
                                        <p:attrNameLst>
                                          <p:attrName>ppt_x</p:attrName>
                                        </p:attrNameLst>
                                      </p:cBhvr>
                                      <p:tavLst>
                                        <p:tav tm="0">
                                          <p:val>
                                            <p:strVal val="#ppt_x"/>
                                          </p:val>
                                        </p:tav>
                                        <p:tav tm="100000">
                                          <p:val>
                                            <p:strVal val="#ppt_x"/>
                                          </p:val>
                                        </p:tav>
                                      </p:tavLst>
                                    </p:anim>
                                    <p:anim calcmode="lin" valueType="num">
                                      <p:cBhvr additive="base">
                                        <p:cTn id="27" dur="500" fill="hold"/>
                                        <p:tgtEl>
                                          <p:spTgt spid="17409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4098"/>
                                        </p:tgtEl>
                                        <p:attrNameLst>
                                          <p:attrName>style.visibility</p:attrName>
                                        </p:attrNameLst>
                                      </p:cBhvr>
                                      <p:to>
                                        <p:strVal val="visible"/>
                                      </p:to>
                                    </p:set>
                                    <p:anim calcmode="lin" valueType="num">
                                      <p:cBhvr additive="base">
                                        <p:cTn id="32" dur="500" fill="hold"/>
                                        <p:tgtEl>
                                          <p:spTgt spid="174098"/>
                                        </p:tgtEl>
                                        <p:attrNameLst>
                                          <p:attrName>ppt_x</p:attrName>
                                        </p:attrNameLst>
                                      </p:cBhvr>
                                      <p:tavLst>
                                        <p:tav tm="0">
                                          <p:val>
                                            <p:strVal val="#ppt_x"/>
                                          </p:val>
                                        </p:tav>
                                        <p:tav tm="100000">
                                          <p:val>
                                            <p:strVal val="#ppt_x"/>
                                          </p:val>
                                        </p:tav>
                                      </p:tavLst>
                                    </p:anim>
                                    <p:anim calcmode="lin" valueType="num">
                                      <p:cBhvr additive="base">
                                        <p:cTn id="33" dur="500" fill="hold"/>
                                        <p:tgtEl>
                                          <p:spTgt spid="174098"/>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4099"/>
                                        </p:tgtEl>
                                        <p:attrNameLst>
                                          <p:attrName>style.visibility</p:attrName>
                                        </p:attrNameLst>
                                      </p:cBhvr>
                                      <p:to>
                                        <p:strVal val="visible"/>
                                      </p:to>
                                    </p:set>
                                    <p:anim calcmode="lin" valueType="num">
                                      <p:cBhvr additive="base">
                                        <p:cTn id="38" dur="500" fill="hold"/>
                                        <p:tgtEl>
                                          <p:spTgt spid="174099"/>
                                        </p:tgtEl>
                                        <p:attrNameLst>
                                          <p:attrName>ppt_x</p:attrName>
                                        </p:attrNameLst>
                                      </p:cBhvr>
                                      <p:tavLst>
                                        <p:tav tm="0">
                                          <p:val>
                                            <p:strVal val="#ppt_x"/>
                                          </p:val>
                                        </p:tav>
                                        <p:tav tm="100000">
                                          <p:val>
                                            <p:strVal val="#ppt_x"/>
                                          </p:val>
                                        </p:tav>
                                      </p:tavLst>
                                    </p:anim>
                                    <p:anim calcmode="lin" valueType="num">
                                      <p:cBhvr additive="base">
                                        <p:cTn id="39" dur="500" fill="hold"/>
                                        <p:tgtEl>
                                          <p:spTgt spid="174099"/>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4096"/>
                                        </p:tgtEl>
                                        <p:attrNameLst>
                                          <p:attrName>style.visibility</p:attrName>
                                        </p:attrNameLst>
                                      </p:cBhvr>
                                      <p:to>
                                        <p:strVal val="visible"/>
                                      </p:to>
                                    </p:set>
                                    <p:anim calcmode="lin" valueType="num">
                                      <p:cBhvr additive="base">
                                        <p:cTn id="44" dur="500" fill="hold"/>
                                        <p:tgtEl>
                                          <p:spTgt spid="174096"/>
                                        </p:tgtEl>
                                        <p:attrNameLst>
                                          <p:attrName>ppt_x</p:attrName>
                                        </p:attrNameLst>
                                      </p:cBhvr>
                                      <p:tavLst>
                                        <p:tav tm="0">
                                          <p:val>
                                            <p:strVal val="#ppt_x"/>
                                          </p:val>
                                        </p:tav>
                                        <p:tav tm="100000">
                                          <p:val>
                                            <p:strVal val="#ppt_x"/>
                                          </p:val>
                                        </p:tav>
                                      </p:tavLst>
                                    </p:anim>
                                    <p:anim calcmode="lin" valueType="num">
                                      <p:cBhvr additive="base">
                                        <p:cTn id="45" dur="500" fill="hold"/>
                                        <p:tgtEl>
                                          <p:spTgt spid="17409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74091"/>
                                        </p:tgtEl>
                                        <p:attrNameLst>
                                          <p:attrName>style.visibility</p:attrName>
                                        </p:attrNameLst>
                                      </p:cBhvr>
                                      <p:to>
                                        <p:strVal val="visible"/>
                                      </p:to>
                                    </p:set>
                                    <p:anim calcmode="lin" valueType="num">
                                      <p:cBhvr additive="base">
                                        <p:cTn id="48" dur="500" fill="hold"/>
                                        <p:tgtEl>
                                          <p:spTgt spid="174091"/>
                                        </p:tgtEl>
                                        <p:attrNameLst>
                                          <p:attrName>ppt_x</p:attrName>
                                        </p:attrNameLst>
                                      </p:cBhvr>
                                      <p:tavLst>
                                        <p:tav tm="0">
                                          <p:val>
                                            <p:strVal val="#ppt_x"/>
                                          </p:val>
                                        </p:tav>
                                        <p:tav tm="100000">
                                          <p:val>
                                            <p:strVal val="#ppt_x"/>
                                          </p:val>
                                        </p:tav>
                                      </p:tavLst>
                                    </p:anim>
                                    <p:anim calcmode="lin" valueType="num">
                                      <p:cBhvr additive="base">
                                        <p:cTn id="49" dur="500" fill="hold"/>
                                        <p:tgtEl>
                                          <p:spTgt spid="17409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74092"/>
                                        </p:tgtEl>
                                        <p:attrNameLst>
                                          <p:attrName>style.visibility</p:attrName>
                                        </p:attrNameLst>
                                      </p:cBhvr>
                                      <p:to>
                                        <p:strVal val="visible"/>
                                      </p:to>
                                    </p:set>
                                    <p:anim calcmode="lin" valueType="num">
                                      <p:cBhvr additive="base">
                                        <p:cTn id="60" dur="500" fill="hold"/>
                                        <p:tgtEl>
                                          <p:spTgt spid="174092"/>
                                        </p:tgtEl>
                                        <p:attrNameLst>
                                          <p:attrName>ppt_x</p:attrName>
                                        </p:attrNameLst>
                                      </p:cBhvr>
                                      <p:tavLst>
                                        <p:tav tm="0">
                                          <p:val>
                                            <p:strVal val="#ppt_x"/>
                                          </p:val>
                                        </p:tav>
                                        <p:tav tm="100000">
                                          <p:val>
                                            <p:strVal val="#ppt_x"/>
                                          </p:val>
                                        </p:tav>
                                      </p:tavLst>
                                    </p:anim>
                                    <p:anim calcmode="lin" valueType="num">
                                      <p:cBhvr additive="base">
                                        <p:cTn id="61" dur="500" fill="hold"/>
                                        <p:tgtEl>
                                          <p:spTgt spid="17409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4093"/>
                                        </p:tgtEl>
                                        <p:attrNameLst>
                                          <p:attrName>style.visibility</p:attrName>
                                        </p:attrNameLst>
                                      </p:cBhvr>
                                      <p:to>
                                        <p:strVal val="visible"/>
                                      </p:to>
                                    </p:set>
                                    <p:anim calcmode="lin" valueType="num">
                                      <p:cBhvr additive="base">
                                        <p:cTn id="66" dur="500" fill="hold"/>
                                        <p:tgtEl>
                                          <p:spTgt spid="174093"/>
                                        </p:tgtEl>
                                        <p:attrNameLst>
                                          <p:attrName>ppt_x</p:attrName>
                                        </p:attrNameLst>
                                      </p:cBhvr>
                                      <p:tavLst>
                                        <p:tav tm="0">
                                          <p:val>
                                            <p:strVal val="#ppt_x"/>
                                          </p:val>
                                        </p:tav>
                                        <p:tav tm="100000">
                                          <p:val>
                                            <p:strVal val="#ppt_x"/>
                                          </p:val>
                                        </p:tav>
                                      </p:tavLst>
                                    </p:anim>
                                    <p:anim calcmode="lin" valueType="num">
                                      <p:cBhvr additive="base">
                                        <p:cTn id="67" dur="500" fill="hold"/>
                                        <p:tgtEl>
                                          <p:spTgt spid="174093"/>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74101"/>
                                        </p:tgtEl>
                                        <p:attrNameLst>
                                          <p:attrName>style.visibility</p:attrName>
                                        </p:attrNameLst>
                                      </p:cBhvr>
                                      <p:to>
                                        <p:strVal val="visible"/>
                                      </p:to>
                                    </p:set>
                                    <p:anim calcmode="lin" valueType="num">
                                      <p:cBhvr additive="base">
                                        <p:cTn id="72" dur="500" fill="hold"/>
                                        <p:tgtEl>
                                          <p:spTgt spid="174101"/>
                                        </p:tgtEl>
                                        <p:attrNameLst>
                                          <p:attrName>ppt_x</p:attrName>
                                        </p:attrNameLst>
                                      </p:cBhvr>
                                      <p:tavLst>
                                        <p:tav tm="0">
                                          <p:val>
                                            <p:strVal val="#ppt_x"/>
                                          </p:val>
                                        </p:tav>
                                        <p:tav tm="100000">
                                          <p:val>
                                            <p:strVal val="#ppt_x"/>
                                          </p:val>
                                        </p:tav>
                                      </p:tavLst>
                                    </p:anim>
                                    <p:anim calcmode="lin" valueType="num">
                                      <p:cBhvr additive="base">
                                        <p:cTn id="73" dur="500" fill="hold"/>
                                        <p:tgtEl>
                                          <p:spTgt spid="17410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ppt_x"/>
                                          </p:val>
                                        </p:tav>
                                        <p:tav tm="100000">
                                          <p:val>
                                            <p:strVal val="#ppt_x"/>
                                          </p:val>
                                        </p:tav>
                                      </p:tavLst>
                                    </p:anim>
                                    <p:anim calcmode="lin" valueType="num">
                                      <p:cBhvr additive="base">
                                        <p:cTn id="79" dur="500" fill="hold"/>
                                        <p:tgtEl>
                                          <p:spTgt spid="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4" grpId="0"/>
      <p:bldP spid="174095" grpId="0"/>
      <p:bldP spid="174096" grpId="0" animBg="1"/>
      <p:bldP spid="174097" grpId="0"/>
      <p:bldP spid="174098" grpId="0"/>
      <p:bldP spid="174099" grpId="0"/>
      <p:bldP spid="5" grpId="0" animBg="1"/>
      <p:bldP spid="2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95293" y="226219"/>
            <a:ext cx="333911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700" b="1" dirty="0">
                <a:latin typeface="楷体_GB2312" pitchFamily="49" charset="-122"/>
                <a:ea typeface="楷体_GB2312" pitchFamily="49" charset="-122"/>
              </a:rPr>
              <a:t>2</a:t>
            </a:r>
            <a:r>
              <a:rPr lang="zh-CN" altLang="en-US" sz="2700" b="1" dirty="0">
                <a:latin typeface="楷体_GB2312" pitchFamily="49" charset="-122"/>
                <a:ea typeface="楷体_GB2312" pitchFamily="49" charset="-122"/>
              </a:rPr>
              <a:t>．平抛运动的规律： </a:t>
            </a:r>
          </a:p>
        </p:txBody>
      </p:sp>
      <p:sp>
        <p:nvSpPr>
          <p:cNvPr id="175115" name="Text Box 11"/>
          <p:cNvSpPr txBox="1">
            <a:spLocks noChangeArrowheads="1"/>
          </p:cNvSpPr>
          <p:nvPr/>
        </p:nvSpPr>
        <p:spPr bwMode="auto">
          <a:xfrm>
            <a:off x="800095" y="810465"/>
            <a:ext cx="22288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a:t>
            </a:r>
            <a:r>
              <a:rPr lang="en-US" altLang="zh-CN" sz="2100" b="1" dirty="0">
                <a:solidFill>
                  <a:srgbClr val="FF0000"/>
                </a:solidFill>
              </a:rPr>
              <a:t>2</a:t>
            </a:r>
            <a:r>
              <a:rPr lang="zh-CN" altLang="en-US" sz="2100" b="1" dirty="0">
                <a:solidFill>
                  <a:srgbClr val="FF0000"/>
                </a:solidFill>
              </a:rPr>
              <a:t>）速度规律：</a:t>
            </a:r>
          </a:p>
        </p:txBody>
      </p:sp>
      <p:sp>
        <p:nvSpPr>
          <p:cNvPr id="175116" name="Text Box 12"/>
          <p:cNvSpPr txBox="1">
            <a:spLocks noChangeArrowheads="1"/>
          </p:cNvSpPr>
          <p:nvPr/>
        </p:nvSpPr>
        <p:spPr bwMode="auto">
          <a:xfrm>
            <a:off x="1489258" y="1485900"/>
            <a:ext cx="1657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t>分速度：</a:t>
            </a:r>
          </a:p>
        </p:txBody>
      </p:sp>
      <p:sp>
        <p:nvSpPr>
          <p:cNvPr id="175117" name="AutoShape 13"/>
          <p:cNvSpPr>
            <a:spLocks/>
          </p:cNvSpPr>
          <p:nvPr/>
        </p:nvSpPr>
        <p:spPr bwMode="auto">
          <a:xfrm>
            <a:off x="2632258" y="1314450"/>
            <a:ext cx="57150" cy="857250"/>
          </a:xfrm>
          <a:prstGeom prst="leftBrace">
            <a:avLst>
              <a:gd name="adj1" fmla="val 1250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endParaRPr lang="zh-CN" altLang="en-US" sz="1350"/>
          </a:p>
        </p:txBody>
      </p:sp>
      <p:sp>
        <p:nvSpPr>
          <p:cNvPr id="175118" name="Text Box 14"/>
          <p:cNvSpPr txBox="1">
            <a:spLocks noChangeArrowheads="1"/>
          </p:cNvSpPr>
          <p:nvPr/>
        </p:nvSpPr>
        <p:spPr bwMode="auto">
          <a:xfrm>
            <a:off x="1485900" y="2368153"/>
            <a:ext cx="15430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a:t>合速度：</a:t>
            </a:r>
          </a:p>
        </p:txBody>
      </p:sp>
      <p:sp>
        <p:nvSpPr>
          <p:cNvPr id="175119" name="Text Box 15"/>
          <p:cNvSpPr txBox="1">
            <a:spLocks noChangeArrowheads="1"/>
          </p:cNvSpPr>
          <p:nvPr/>
        </p:nvSpPr>
        <p:spPr bwMode="auto">
          <a:xfrm>
            <a:off x="1456768" y="3102769"/>
            <a:ext cx="21717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t>速度偏转角：</a:t>
            </a:r>
          </a:p>
        </p:txBody>
      </p:sp>
      <p:graphicFrame>
        <p:nvGraphicFramePr>
          <p:cNvPr id="175120" name="Object 16"/>
          <p:cNvGraphicFramePr>
            <a:graphicFrameLocks noChangeAspect="1"/>
          </p:cNvGraphicFramePr>
          <p:nvPr>
            <p:extLst>
              <p:ext uri="{D42A27DB-BD31-4B8C-83A1-F6EECF244321}">
                <p14:modId xmlns:p14="http://schemas.microsoft.com/office/powerpoint/2010/main" val="3842412450"/>
              </p:ext>
            </p:extLst>
          </p:nvPr>
        </p:nvGraphicFramePr>
        <p:xfrm>
          <a:off x="2860858" y="1225154"/>
          <a:ext cx="1134666" cy="1104900"/>
        </p:xfrm>
        <a:graphic>
          <a:graphicData uri="http://schemas.openxmlformats.org/presentationml/2006/ole">
            <mc:AlternateContent xmlns:mc="http://schemas.openxmlformats.org/markup-compatibility/2006">
              <mc:Choice xmlns:v="urn:schemas-microsoft-com:vml" Requires="v">
                <p:oleObj spid="_x0000_s46142" name="公式" r:id="rId4" imgW="469900" imgH="457200" progId="Equation.3">
                  <p:embed/>
                </p:oleObj>
              </mc:Choice>
              <mc:Fallback>
                <p:oleObj name="公式" r:id="rId4" imgW="4699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858" y="1225154"/>
                        <a:ext cx="1134666"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21" name="Object 17"/>
          <p:cNvGraphicFramePr>
            <a:graphicFrameLocks noChangeAspect="1"/>
          </p:cNvGraphicFramePr>
          <p:nvPr/>
        </p:nvGraphicFramePr>
        <p:xfrm>
          <a:off x="2686050" y="2196704"/>
          <a:ext cx="1890713" cy="732234"/>
        </p:xfrm>
        <a:graphic>
          <a:graphicData uri="http://schemas.openxmlformats.org/presentationml/2006/ole">
            <mc:AlternateContent xmlns:mc="http://schemas.openxmlformats.org/markup-compatibility/2006">
              <mc:Choice xmlns:v="urn:schemas-microsoft-com:vml" Requires="v">
                <p:oleObj spid="_x0000_s46143" name="Equation" r:id="rId6" imgW="787058" imgH="304668" progId="Equation.DSMT4">
                  <p:embed/>
                </p:oleObj>
              </mc:Choice>
              <mc:Fallback>
                <p:oleObj name="Equation" r:id="rId6" imgW="787058" imgH="304668"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2196704"/>
                        <a:ext cx="1890713" cy="732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22" name="Object 18"/>
          <p:cNvGraphicFramePr>
            <a:graphicFrameLocks noChangeAspect="1"/>
          </p:cNvGraphicFramePr>
          <p:nvPr>
            <p:extLst>
              <p:ext uri="{D42A27DB-BD31-4B8C-83A1-F6EECF244321}">
                <p14:modId xmlns:p14="http://schemas.microsoft.com/office/powerpoint/2010/main" val="3992038752"/>
              </p:ext>
            </p:extLst>
          </p:nvPr>
        </p:nvGraphicFramePr>
        <p:xfrm>
          <a:off x="3022440" y="2907506"/>
          <a:ext cx="1999059" cy="934641"/>
        </p:xfrm>
        <a:graphic>
          <a:graphicData uri="http://schemas.openxmlformats.org/presentationml/2006/ole">
            <mc:AlternateContent xmlns:mc="http://schemas.openxmlformats.org/markup-compatibility/2006">
              <mc:Choice xmlns:v="urn:schemas-microsoft-com:vml" Requires="v">
                <p:oleObj spid="_x0000_s46144" name="Equation" r:id="rId8" imgW="977900" imgH="457200" progId="Equation.DSMT4">
                  <p:embed/>
                </p:oleObj>
              </mc:Choice>
              <mc:Fallback>
                <p:oleObj name="Equation" r:id="rId8" imgW="9779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2440" y="2907506"/>
                        <a:ext cx="1999059" cy="934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3" name="Rectangle 19"/>
          <p:cNvSpPr>
            <a:spLocks noChangeArrowheads="1"/>
          </p:cNvSpPr>
          <p:nvPr/>
        </p:nvSpPr>
        <p:spPr bwMode="auto">
          <a:xfrm>
            <a:off x="1143001" y="2353844"/>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endParaRPr lang="zh-CN" altLang="en-US" sz="1350"/>
          </a:p>
        </p:txBody>
      </p:sp>
      <p:sp>
        <p:nvSpPr>
          <p:cNvPr id="175125" name="Text Box 21"/>
          <p:cNvSpPr txBox="1">
            <a:spLocks noChangeArrowheads="1"/>
          </p:cNvSpPr>
          <p:nvPr/>
        </p:nvSpPr>
        <p:spPr bwMode="auto">
          <a:xfrm>
            <a:off x="766480" y="3854053"/>
            <a:ext cx="32575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a:t>
            </a:r>
            <a:r>
              <a:rPr lang="en-US" altLang="zh-CN" sz="2100" b="1" dirty="0">
                <a:solidFill>
                  <a:srgbClr val="FF0000"/>
                </a:solidFill>
              </a:rPr>
              <a:t>3</a:t>
            </a:r>
            <a:r>
              <a:rPr lang="zh-CN" altLang="en-US" sz="2100" b="1" dirty="0">
                <a:solidFill>
                  <a:srgbClr val="FF0000"/>
                </a:solidFill>
              </a:rPr>
              <a:t>）一个有趣的推论：</a:t>
            </a:r>
            <a:r>
              <a:rPr lang="zh-CN" altLang="en-US" sz="2100" b="1" dirty="0"/>
              <a:t> </a:t>
            </a:r>
          </a:p>
        </p:txBody>
      </p:sp>
      <p:sp>
        <p:nvSpPr>
          <p:cNvPr id="175126" name="Text Box 22"/>
          <p:cNvSpPr txBox="1">
            <a:spLocks noChangeArrowheads="1"/>
          </p:cNvSpPr>
          <p:nvPr/>
        </p:nvSpPr>
        <p:spPr bwMode="auto">
          <a:xfrm>
            <a:off x="514346" y="4363641"/>
            <a:ext cx="844811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0000FF"/>
                </a:solidFill>
              </a:rPr>
              <a:t>平抛运动瞬时合速度的反向延长线与</a:t>
            </a:r>
            <a:r>
              <a:rPr lang="en-US" altLang="zh-CN" sz="2100" b="1" i="1" dirty="0">
                <a:solidFill>
                  <a:srgbClr val="0000FF"/>
                </a:solidFill>
              </a:rPr>
              <a:t>x</a:t>
            </a:r>
            <a:r>
              <a:rPr lang="zh-CN" altLang="en-US" sz="2100" b="1" dirty="0">
                <a:solidFill>
                  <a:srgbClr val="0000FF"/>
                </a:solidFill>
              </a:rPr>
              <a:t>轴的交点一定在水平位移的中点 </a:t>
            </a:r>
          </a:p>
        </p:txBody>
      </p:sp>
      <p:graphicFrame>
        <p:nvGraphicFramePr>
          <p:cNvPr id="175127" name="Object 23"/>
          <p:cNvGraphicFramePr>
            <a:graphicFrameLocks noChangeAspect="1"/>
          </p:cNvGraphicFramePr>
          <p:nvPr>
            <p:extLst>
              <p:ext uri="{D42A27DB-BD31-4B8C-83A1-F6EECF244321}">
                <p14:modId xmlns:p14="http://schemas.microsoft.com/office/powerpoint/2010/main" val="240604675"/>
              </p:ext>
            </p:extLst>
          </p:nvPr>
        </p:nvGraphicFramePr>
        <p:xfrm>
          <a:off x="5264632" y="2955136"/>
          <a:ext cx="2133599" cy="892193"/>
        </p:xfrm>
        <a:graphic>
          <a:graphicData uri="http://schemas.openxmlformats.org/presentationml/2006/ole">
            <mc:AlternateContent xmlns:mc="http://schemas.openxmlformats.org/markup-compatibility/2006">
              <mc:Choice xmlns:v="urn:schemas-microsoft-com:vml" Requires="v">
                <p:oleObj spid="_x0000_s46145" name="Equation" r:id="rId10" imgW="2031840" imgH="850680" progId="Equation.DSMT4">
                  <p:embed/>
                </p:oleObj>
              </mc:Choice>
              <mc:Fallback>
                <p:oleObj name="Equation" r:id="rId10" imgW="2031840" imgH="850680" progId="Equation.DSMT4">
                  <p:embed/>
                  <p:pic>
                    <p:nvPicPr>
                      <p:cNvPr id="0" name=""/>
                      <p:cNvPicPr>
                        <a:picLocks noChangeAspect="1" noChangeArrowheads="1"/>
                      </p:cNvPicPr>
                      <p:nvPr/>
                    </p:nvPicPr>
                    <p:blipFill>
                      <a:blip r:embed="rId11"/>
                      <a:srcRect/>
                      <a:stretch>
                        <a:fillRect/>
                      </a:stretch>
                    </p:blipFill>
                    <p:spPr bwMode="auto">
                      <a:xfrm>
                        <a:off x="5264632" y="2955136"/>
                        <a:ext cx="2133599" cy="892193"/>
                      </a:xfrm>
                      <a:prstGeom prst="rect">
                        <a:avLst/>
                      </a:prstGeom>
                      <a:noFill/>
                      <a:ln>
                        <a:noFill/>
                      </a:ln>
                      <a:effectLst/>
                    </p:spPr>
                  </p:pic>
                </p:oleObj>
              </mc:Fallback>
            </mc:AlternateContent>
          </a:graphicData>
        </a:graphic>
      </p:graphicFrame>
      <p:grpSp>
        <p:nvGrpSpPr>
          <p:cNvPr id="38927" name="组合 2"/>
          <p:cNvGrpSpPr>
            <a:grpSpLocks/>
          </p:cNvGrpSpPr>
          <p:nvPr/>
        </p:nvGrpSpPr>
        <p:grpSpPr bwMode="auto">
          <a:xfrm>
            <a:off x="5950334" y="3363"/>
            <a:ext cx="3132535" cy="2992041"/>
            <a:chOff x="4795043" y="1135229"/>
            <a:chExt cx="4176712" cy="3989387"/>
          </a:xfrm>
        </p:grpSpPr>
        <p:pic>
          <p:nvPicPr>
            <p:cNvPr id="3893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5043" y="1135229"/>
              <a:ext cx="4176712"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Line 6"/>
            <p:cNvSpPr>
              <a:spLocks noChangeShapeType="1"/>
            </p:cNvSpPr>
            <p:nvPr/>
          </p:nvSpPr>
          <p:spPr bwMode="auto">
            <a:xfrm>
              <a:off x="5191917" y="1809808"/>
              <a:ext cx="2209800" cy="1295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38933" name="Line 10"/>
            <p:cNvSpPr>
              <a:spLocks noChangeShapeType="1"/>
            </p:cNvSpPr>
            <p:nvPr/>
          </p:nvSpPr>
          <p:spPr bwMode="auto">
            <a:xfrm flipH="1">
              <a:off x="5495628" y="1800948"/>
              <a:ext cx="43157" cy="206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38934" name="Text Box 24"/>
            <p:cNvSpPr txBox="1">
              <a:spLocks noChangeArrowheads="1"/>
            </p:cNvSpPr>
            <p:nvPr/>
          </p:nvSpPr>
          <p:spPr bwMode="auto">
            <a:xfrm>
              <a:off x="5502291" y="1754132"/>
              <a:ext cx="378736"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r>
                <a:rPr lang="el-GR" altLang="zh-CN" sz="1350" i="1" dirty="0">
                  <a:solidFill>
                    <a:srgbClr val="FF0000"/>
                  </a:solidFill>
                  <a:latin typeface="Times New Roman" panose="02020603050405020304" pitchFamily="18" charset="0"/>
                  <a:cs typeface="Times New Roman" panose="02020603050405020304" pitchFamily="18" charset="0"/>
                </a:rPr>
                <a:t>φ</a:t>
              </a:r>
              <a:endParaRPr lang="ru-RU" altLang="zh-CN" sz="1350" i="1" dirty="0">
                <a:solidFill>
                  <a:srgbClr val="FF0000"/>
                </a:solidFill>
                <a:latin typeface="Times New Roman" panose="02020603050405020304" pitchFamily="18" charset="0"/>
                <a:cs typeface="Times New Roman" panose="02020603050405020304" pitchFamily="18" charset="0"/>
              </a:endParaRPr>
            </a:p>
          </p:txBody>
        </p:sp>
      </p:grpSp>
      <p:sp>
        <p:nvSpPr>
          <p:cNvPr id="175129" name="Text Box 25"/>
          <p:cNvSpPr txBox="1">
            <a:spLocks noChangeArrowheads="1"/>
          </p:cNvSpPr>
          <p:nvPr/>
        </p:nvSpPr>
        <p:spPr bwMode="auto">
          <a:xfrm>
            <a:off x="3620618" y="3802505"/>
            <a:ext cx="193354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r>
              <a:rPr lang="en-US" altLang="zh-CN" sz="2700" dirty="0">
                <a:latin typeface="Times New Roman" panose="02020603050405020304" pitchFamily="18" charset="0"/>
                <a:cs typeface="Times New Roman" panose="02020603050405020304" pitchFamily="18" charset="0"/>
              </a:rPr>
              <a:t>tan</a:t>
            </a:r>
            <a:r>
              <a:rPr lang="el-GR" altLang="zh-CN" sz="2700" i="1" dirty="0">
                <a:latin typeface="Times New Roman" panose="02020603050405020304" pitchFamily="18" charset="0"/>
                <a:cs typeface="Times New Roman" panose="02020603050405020304" pitchFamily="18" charset="0"/>
              </a:rPr>
              <a:t>θ</a:t>
            </a:r>
            <a:r>
              <a:rPr lang="en-US" altLang="zh-CN" sz="2700" i="1"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 2tan</a:t>
            </a:r>
            <a:r>
              <a:rPr lang="el-GR" altLang="zh-CN" sz="2700" i="1" dirty="0">
                <a:latin typeface="Times New Roman" panose="02020603050405020304" pitchFamily="18" charset="0"/>
                <a:cs typeface="Times New Roman" panose="02020603050405020304" pitchFamily="18" charset="0"/>
              </a:rPr>
              <a:t>φ</a:t>
            </a:r>
            <a:endParaRPr lang="ru-RU" altLang="zh-CN" sz="2700" i="1" dirty="0">
              <a:latin typeface="Times New Roman" panose="02020603050405020304" pitchFamily="18" charset="0"/>
              <a:cs typeface="Times New Roman" panose="02020603050405020304" pitchFamily="18" charset="0"/>
            </a:endParaRPr>
          </a:p>
        </p:txBody>
      </p:sp>
      <p:sp>
        <p:nvSpPr>
          <p:cNvPr id="25607" name="Line 7"/>
          <p:cNvSpPr>
            <a:spLocks noChangeShapeType="1"/>
          </p:cNvSpPr>
          <p:nvPr/>
        </p:nvSpPr>
        <p:spPr bwMode="auto">
          <a:xfrm flipH="1" flipV="1">
            <a:off x="7025469" y="532001"/>
            <a:ext cx="857250" cy="914400"/>
          </a:xfrm>
          <a:prstGeom prst="line">
            <a:avLst/>
          </a:prstGeom>
          <a:noFill/>
          <a:ln w="9525">
            <a:solidFill>
              <a:srgbClr val="0000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a:p>
        </p:txBody>
      </p:sp>
      <p:sp>
        <p:nvSpPr>
          <p:cNvPr id="25608" name="Text Box 8"/>
          <p:cNvSpPr txBox="1">
            <a:spLocks noChangeArrowheads="1"/>
          </p:cNvSpPr>
          <p:nvPr/>
        </p:nvSpPr>
        <p:spPr bwMode="auto">
          <a:xfrm>
            <a:off x="6921884" y="128379"/>
            <a:ext cx="742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100" b="1"/>
              <a:t>O’</a:t>
            </a:r>
          </a:p>
        </p:txBody>
      </p:sp>
    </p:spTree>
    <p:extLst>
      <p:ext uri="{BB962C8B-B14F-4D97-AF65-F5344CB8AC3E}">
        <p14:creationId xmlns:p14="http://schemas.microsoft.com/office/powerpoint/2010/main" val="3526697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15"/>
                                        </p:tgtEl>
                                        <p:attrNameLst>
                                          <p:attrName>style.visibility</p:attrName>
                                        </p:attrNameLst>
                                      </p:cBhvr>
                                      <p:to>
                                        <p:strVal val="visible"/>
                                      </p:to>
                                    </p:set>
                                    <p:anim calcmode="lin" valueType="num">
                                      <p:cBhvr additive="base">
                                        <p:cTn id="7" dur="500" fill="hold"/>
                                        <p:tgtEl>
                                          <p:spTgt spid="175115"/>
                                        </p:tgtEl>
                                        <p:attrNameLst>
                                          <p:attrName>ppt_x</p:attrName>
                                        </p:attrNameLst>
                                      </p:cBhvr>
                                      <p:tavLst>
                                        <p:tav tm="0">
                                          <p:val>
                                            <p:strVal val="#ppt_x"/>
                                          </p:val>
                                        </p:tav>
                                        <p:tav tm="100000">
                                          <p:val>
                                            <p:strVal val="#ppt_x"/>
                                          </p:val>
                                        </p:tav>
                                      </p:tavLst>
                                    </p:anim>
                                    <p:anim calcmode="lin" valueType="num">
                                      <p:cBhvr additive="base">
                                        <p:cTn id="8" dur="500" fill="hold"/>
                                        <p:tgtEl>
                                          <p:spTgt spid="1751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5116"/>
                                        </p:tgtEl>
                                        <p:attrNameLst>
                                          <p:attrName>style.visibility</p:attrName>
                                        </p:attrNameLst>
                                      </p:cBhvr>
                                      <p:to>
                                        <p:strVal val="visible"/>
                                      </p:to>
                                    </p:set>
                                    <p:anim calcmode="lin" valueType="num">
                                      <p:cBhvr additive="base">
                                        <p:cTn id="13" dur="500" fill="hold"/>
                                        <p:tgtEl>
                                          <p:spTgt spid="175116"/>
                                        </p:tgtEl>
                                        <p:attrNameLst>
                                          <p:attrName>ppt_x</p:attrName>
                                        </p:attrNameLst>
                                      </p:cBhvr>
                                      <p:tavLst>
                                        <p:tav tm="0">
                                          <p:val>
                                            <p:strVal val="#ppt_x"/>
                                          </p:val>
                                        </p:tav>
                                        <p:tav tm="100000">
                                          <p:val>
                                            <p:strVal val="#ppt_x"/>
                                          </p:val>
                                        </p:tav>
                                      </p:tavLst>
                                    </p:anim>
                                    <p:anim calcmode="lin" valueType="num">
                                      <p:cBhvr additive="base">
                                        <p:cTn id="14" dur="500" fill="hold"/>
                                        <p:tgtEl>
                                          <p:spTgt spid="1751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5118"/>
                                        </p:tgtEl>
                                        <p:attrNameLst>
                                          <p:attrName>style.visibility</p:attrName>
                                        </p:attrNameLst>
                                      </p:cBhvr>
                                      <p:to>
                                        <p:strVal val="visible"/>
                                      </p:to>
                                    </p:set>
                                    <p:anim calcmode="lin" valueType="num">
                                      <p:cBhvr additive="base">
                                        <p:cTn id="19" dur="500" fill="hold"/>
                                        <p:tgtEl>
                                          <p:spTgt spid="175118"/>
                                        </p:tgtEl>
                                        <p:attrNameLst>
                                          <p:attrName>ppt_x</p:attrName>
                                        </p:attrNameLst>
                                      </p:cBhvr>
                                      <p:tavLst>
                                        <p:tav tm="0">
                                          <p:val>
                                            <p:strVal val="#ppt_x"/>
                                          </p:val>
                                        </p:tav>
                                        <p:tav tm="100000">
                                          <p:val>
                                            <p:strVal val="#ppt_x"/>
                                          </p:val>
                                        </p:tav>
                                      </p:tavLst>
                                    </p:anim>
                                    <p:anim calcmode="lin" valueType="num">
                                      <p:cBhvr additive="base">
                                        <p:cTn id="20" dur="500" fill="hold"/>
                                        <p:tgtEl>
                                          <p:spTgt spid="17511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5119"/>
                                        </p:tgtEl>
                                        <p:attrNameLst>
                                          <p:attrName>style.visibility</p:attrName>
                                        </p:attrNameLst>
                                      </p:cBhvr>
                                      <p:to>
                                        <p:strVal val="visible"/>
                                      </p:to>
                                    </p:set>
                                    <p:anim calcmode="lin" valueType="num">
                                      <p:cBhvr additive="base">
                                        <p:cTn id="25" dur="500" fill="hold"/>
                                        <p:tgtEl>
                                          <p:spTgt spid="175119"/>
                                        </p:tgtEl>
                                        <p:attrNameLst>
                                          <p:attrName>ppt_x</p:attrName>
                                        </p:attrNameLst>
                                      </p:cBhvr>
                                      <p:tavLst>
                                        <p:tav tm="0">
                                          <p:val>
                                            <p:strVal val="#ppt_x"/>
                                          </p:val>
                                        </p:tav>
                                        <p:tav tm="100000">
                                          <p:val>
                                            <p:strVal val="#ppt_x"/>
                                          </p:val>
                                        </p:tav>
                                      </p:tavLst>
                                    </p:anim>
                                    <p:anim calcmode="lin" valueType="num">
                                      <p:cBhvr additive="base">
                                        <p:cTn id="26" dur="500" fill="hold"/>
                                        <p:tgtEl>
                                          <p:spTgt spid="1751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5117"/>
                                        </p:tgtEl>
                                        <p:attrNameLst>
                                          <p:attrName>style.visibility</p:attrName>
                                        </p:attrNameLst>
                                      </p:cBhvr>
                                      <p:to>
                                        <p:strVal val="visible"/>
                                      </p:to>
                                    </p:set>
                                    <p:anim calcmode="lin" valueType="num">
                                      <p:cBhvr additive="base">
                                        <p:cTn id="31" dur="500" fill="hold"/>
                                        <p:tgtEl>
                                          <p:spTgt spid="175117"/>
                                        </p:tgtEl>
                                        <p:attrNameLst>
                                          <p:attrName>ppt_x</p:attrName>
                                        </p:attrNameLst>
                                      </p:cBhvr>
                                      <p:tavLst>
                                        <p:tav tm="0">
                                          <p:val>
                                            <p:strVal val="#ppt_x"/>
                                          </p:val>
                                        </p:tav>
                                        <p:tav tm="100000">
                                          <p:val>
                                            <p:strVal val="#ppt_x"/>
                                          </p:val>
                                        </p:tav>
                                      </p:tavLst>
                                    </p:anim>
                                    <p:anim calcmode="lin" valueType="num">
                                      <p:cBhvr additive="base">
                                        <p:cTn id="32" dur="500" fill="hold"/>
                                        <p:tgtEl>
                                          <p:spTgt spid="1751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5120"/>
                                        </p:tgtEl>
                                        <p:attrNameLst>
                                          <p:attrName>style.visibility</p:attrName>
                                        </p:attrNameLst>
                                      </p:cBhvr>
                                      <p:to>
                                        <p:strVal val="visible"/>
                                      </p:to>
                                    </p:set>
                                    <p:anim calcmode="lin" valueType="num">
                                      <p:cBhvr additive="base">
                                        <p:cTn id="35" dur="500" fill="hold"/>
                                        <p:tgtEl>
                                          <p:spTgt spid="175120"/>
                                        </p:tgtEl>
                                        <p:attrNameLst>
                                          <p:attrName>ppt_x</p:attrName>
                                        </p:attrNameLst>
                                      </p:cBhvr>
                                      <p:tavLst>
                                        <p:tav tm="0">
                                          <p:val>
                                            <p:strVal val="#ppt_x"/>
                                          </p:val>
                                        </p:tav>
                                        <p:tav tm="100000">
                                          <p:val>
                                            <p:strVal val="#ppt_x"/>
                                          </p:val>
                                        </p:tav>
                                      </p:tavLst>
                                    </p:anim>
                                    <p:anim calcmode="lin" valueType="num">
                                      <p:cBhvr additive="base">
                                        <p:cTn id="36" dur="500" fill="hold"/>
                                        <p:tgtEl>
                                          <p:spTgt spid="17512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5121"/>
                                        </p:tgtEl>
                                        <p:attrNameLst>
                                          <p:attrName>style.visibility</p:attrName>
                                        </p:attrNameLst>
                                      </p:cBhvr>
                                      <p:to>
                                        <p:strVal val="visible"/>
                                      </p:to>
                                    </p:set>
                                    <p:anim calcmode="lin" valueType="num">
                                      <p:cBhvr additive="base">
                                        <p:cTn id="41" dur="500" fill="hold"/>
                                        <p:tgtEl>
                                          <p:spTgt spid="175121"/>
                                        </p:tgtEl>
                                        <p:attrNameLst>
                                          <p:attrName>ppt_x</p:attrName>
                                        </p:attrNameLst>
                                      </p:cBhvr>
                                      <p:tavLst>
                                        <p:tav tm="0">
                                          <p:val>
                                            <p:strVal val="#ppt_x"/>
                                          </p:val>
                                        </p:tav>
                                        <p:tav tm="100000">
                                          <p:val>
                                            <p:strVal val="#ppt_x"/>
                                          </p:val>
                                        </p:tav>
                                      </p:tavLst>
                                    </p:anim>
                                    <p:anim calcmode="lin" valueType="num">
                                      <p:cBhvr additive="base">
                                        <p:cTn id="42" dur="500" fill="hold"/>
                                        <p:tgtEl>
                                          <p:spTgt spid="17512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75122"/>
                                        </p:tgtEl>
                                        <p:attrNameLst>
                                          <p:attrName>style.visibility</p:attrName>
                                        </p:attrNameLst>
                                      </p:cBhvr>
                                      <p:to>
                                        <p:strVal val="visible"/>
                                      </p:to>
                                    </p:set>
                                    <p:anim calcmode="lin" valueType="num">
                                      <p:cBhvr additive="base">
                                        <p:cTn id="47" dur="500" fill="hold"/>
                                        <p:tgtEl>
                                          <p:spTgt spid="175122"/>
                                        </p:tgtEl>
                                        <p:attrNameLst>
                                          <p:attrName>ppt_x</p:attrName>
                                        </p:attrNameLst>
                                      </p:cBhvr>
                                      <p:tavLst>
                                        <p:tav tm="0">
                                          <p:val>
                                            <p:strVal val="#ppt_x"/>
                                          </p:val>
                                        </p:tav>
                                        <p:tav tm="100000">
                                          <p:val>
                                            <p:strVal val="#ppt_x"/>
                                          </p:val>
                                        </p:tav>
                                      </p:tavLst>
                                    </p:anim>
                                    <p:anim calcmode="lin" valueType="num">
                                      <p:cBhvr additive="base">
                                        <p:cTn id="48" dur="500" fill="hold"/>
                                        <p:tgtEl>
                                          <p:spTgt spid="17512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75127"/>
                                        </p:tgtEl>
                                        <p:attrNameLst>
                                          <p:attrName>style.visibility</p:attrName>
                                        </p:attrNameLst>
                                      </p:cBhvr>
                                      <p:to>
                                        <p:strVal val="visible"/>
                                      </p:to>
                                    </p:set>
                                    <p:anim calcmode="lin" valueType="num">
                                      <p:cBhvr additive="base">
                                        <p:cTn id="53" dur="500" fill="hold"/>
                                        <p:tgtEl>
                                          <p:spTgt spid="175127"/>
                                        </p:tgtEl>
                                        <p:attrNameLst>
                                          <p:attrName>ppt_x</p:attrName>
                                        </p:attrNameLst>
                                      </p:cBhvr>
                                      <p:tavLst>
                                        <p:tav tm="0">
                                          <p:val>
                                            <p:strVal val="#ppt_x"/>
                                          </p:val>
                                        </p:tav>
                                        <p:tav tm="100000">
                                          <p:val>
                                            <p:strVal val="#ppt_x"/>
                                          </p:val>
                                        </p:tav>
                                      </p:tavLst>
                                    </p:anim>
                                    <p:anim calcmode="lin" valueType="num">
                                      <p:cBhvr additive="base">
                                        <p:cTn id="54" dur="500" fill="hold"/>
                                        <p:tgtEl>
                                          <p:spTgt spid="17512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5125"/>
                                        </p:tgtEl>
                                        <p:attrNameLst>
                                          <p:attrName>style.visibility</p:attrName>
                                        </p:attrNameLst>
                                      </p:cBhvr>
                                      <p:to>
                                        <p:strVal val="visible"/>
                                      </p:to>
                                    </p:set>
                                    <p:anim calcmode="lin" valueType="num">
                                      <p:cBhvr additive="base">
                                        <p:cTn id="59" dur="500" fill="hold"/>
                                        <p:tgtEl>
                                          <p:spTgt spid="175125"/>
                                        </p:tgtEl>
                                        <p:attrNameLst>
                                          <p:attrName>ppt_x</p:attrName>
                                        </p:attrNameLst>
                                      </p:cBhvr>
                                      <p:tavLst>
                                        <p:tav tm="0">
                                          <p:val>
                                            <p:strVal val="#ppt_x"/>
                                          </p:val>
                                        </p:tav>
                                        <p:tav tm="100000">
                                          <p:val>
                                            <p:strVal val="#ppt_x"/>
                                          </p:val>
                                        </p:tav>
                                      </p:tavLst>
                                    </p:anim>
                                    <p:anim calcmode="lin" valueType="num">
                                      <p:cBhvr additive="base">
                                        <p:cTn id="60" dur="500" fill="hold"/>
                                        <p:tgtEl>
                                          <p:spTgt spid="17512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607"/>
                                        </p:tgtEl>
                                        <p:attrNameLst>
                                          <p:attrName>style.visibility</p:attrName>
                                        </p:attrNameLst>
                                      </p:cBhvr>
                                      <p:to>
                                        <p:strVal val="visible"/>
                                      </p:to>
                                    </p:set>
                                    <p:animEffect transition="in" filter="fade">
                                      <p:cBhvr>
                                        <p:cTn id="65" dur="500"/>
                                        <p:tgtEl>
                                          <p:spTgt spid="2560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608"/>
                                        </p:tgtEl>
                                        <p:attrNameLst>
                                          <p:attrName>style.visibility</p:attrName>
                                        </p:attrNameLst>
                                      </p:cBhvr>
                                      <p:to>
                                        <p:strVal val="visible"/>
                                      </p:to>
                                    </p:set>
                                    <p:animEffect transition="in" filter="fade">
                                      <p:cBhvr>
                                        <p:cTn id="70" dur="500"/>
                                        <p:tgtEl>
                                          <p:spTgt spid="2560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75129"/>
                                        </p:tgtEl>
                                        <p:attrNameLst>
                                          <p:attrName>style.visibility</p:attrName>
                                        </p:attrNameLst>
                                      </p:cBhvr>
                                      <p:to>
                                        <p:strVal val="visible"/>
                                      </p:to>
                                    </p:set>
                                    <p:animEffect transition="in" filter="blinds(horizontal)">
                                      <p:cBhvr>
                                        <p:cTn id="75" dur="500"/>
                                        <p:tgtEl>
                                          <p:spTgt spid="17512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5126"/>
                                        </p:tgtEl>
                                        <p:attrNameLst>
                                          <p:attrName>style.visibility</p:attrName>
                                        </p:attrNameLst>
                                      </p:cBhvr>
                                      <p:to>
                                        <p:strVal val="visible"/>
                                      </p:to>
                                    </p:set>
                                    <p:anim calcmode="lin" valueType="num">
                                      <p:cBhvr additive="base">
                                        <p:cTn id="80" dur="500" fill="hold"/>
                                        <p:tgtEl>
                                          <p:spTgt spid="175126"/>
                                        </p:tgtEl>
                                        <p:attrNameLst>
                                          <p:attrName>ppt_x</p:attrName>
                                        </p:attrNameLst>
                                      </p:cBhvr>
                                      <p:tavLst>
                                        <p:tav tm="0">
                                          <p:val>
                                            <p:strVal val="#ppt_x"/>
                                          </p:val>
                                        </p:tav>
                                        <p:tav tm="100000">
                                          <p:val>
                                            <p:strVal val="#ppt_x"/>
                                          </p:val>
                                        </p:tav>
                                      </p:tavLst>
                                    </p:anim>
                                    <p:anim calcmode="lin" valueType="num">
                                      <p:cBhvr additive="base">
                                        <p:cTn id="81" dur="500" fill="hold"/>
                                        <p:tgtEl>
                                          <p:spTgt spid="17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5" grpId="0"/>
      <p:bldP spid="175116" grpId="0"/>
      <p:bldP spid="175117" grpId="0" animBg="1"/>
      <p:bldP spid="175118" grpId="0"/>
      <p:bldP spid="175119" grpId="0"/>
      <p:bldP spid="175125" grpId="0"/>
      <p:bldP spid="175126" grpId="0"/>
      <p:bldP spid="175129" grpId="0"/>
      <p:bldP spid="25607" grpId="0" animBg="1"/>
      <p:bldP spid="256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593866" y="1197025"/>
            <a:ext cx="348731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a:t>
            </a:r>
            <a:r>
              <a:rPr lang="en-US" altLang="zh-CN" sz="2100" b="1" dirty="0">
                <a:solidFill>
                  <a:srgbClr val="FF0000"/>
                </a:solidFill>
              </a:rPr>
              <a:t>1</a:t>
            </a:r>
            <a:r>
              <a:rPr lang="zh-CN" altLang="en-US" sz="2100" b="1" dirty="0">
                <a:solidFill>
                  <a:srgbClr val="FF0000"/>
                </a:solidFill>
              </a:rPr>
              <a:t>）影响运动时间的因素</a:t>
            </a:r>
            <a:r>
              <a:rPr lang="en-US" altLang="zh-CN" sz="2100" b="1" dirty="0">
                <a:solidFill>
                  <a:srgbClr val="FF0000"/>
                </a:solidFill>
              </a:rPr>
              <a:t>:</a:t>
            </a:r>
          </a:p>
        </p:txBody>
      </p:sp>
      <p:sp>
        <p:nvSpPr>
          <p:cNvPr id="176131" name="Text Box 3"/>
          <p:cNvSpPr txBox="1">
            <a:spLocks noChangeArrowheads="1"/>
          </p:cNvSpPr>
          <p:nvPr/>
        </p:nvSpPr>
        <p:spPr bwMode="auto">
          <a:xfrm>
            <a:off x="593866" y="2089845"/>
            <a:ext cx="394451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a:t>
            </a:r>
            <a:r>
              <a:rPr lang="en-US" altLang="zh-CN" sz="2100" b="1" dirty="0">
                <a:solidFill>
                  <a:srgbClr val="FF0000"/>
                </a:solidFill>
              </a:rPr>
              <a:t>2</a:t>
            </a:r>
            <a:r>
              <a:rPr lang="zh-CN" altLang="en-US" sz="2100" b="1" dirty="0">
                <a:solidFill>
                  <a:srgbClr val="FF0000"/>
                </a:solidFill>
              </a:rPr>
              <a:t>）影响落地水平位移的因素</a:t>
            </a:r>
            <a:r>
              <a:rPr lang="en-US" altLang="zh-CN" sz="2100" b="1" dirty="0">
                <a:solidFill>
                  <a:srgbClr val="FF0000"/>
                </a:solidFill>
              </a:rPr>
              <a:t>:</a:t>
            </a:r>
          </a:p>
        </p:txBody>
      </p:sp>
      <p:sp>
        <p:nvSpPr>
          <p:cNvPr id="176132" name="Text Box 4"/>
          <p:cNvSpPr txBox="1">
            <a:spLocks noChangeArrowheads="1"/>
          </p:cNvSpPr>
          <p:nvPr/>
        </p:nvSpPr>
        <p:spPr bwMode="auto">
          <a:xfrm>
            <a:off x="593866" y="2982665"/>
            <a:ext cx="38955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a:t>
            </a:r>
            <a:r>
              <a:rPr lang="en-US" altLang="zh-CN" sz="2100" b="1" dirty="0">
                <a:solidFill>
                  <a:srgbClr val="FF0000"/>
                </a:solidFill>
              </a:rPr>
              <a:t>3</a:t>
            </a:r>
            <a:r>
              <a:rPr lang="zh-CN" altLang="en-US" sz="2100" b="1" dirty="0">
                <a:solidFill>
                  <a:srgbClr val="FF0000"/>
                </a:solidFill>
              </a:rPr>
              <a:t>）影响落地速度的因素</a:t>
            </a:r>
            <a:r>
              <a:rPr lang="en-US" altLang="zh-CN" sz="2100" b="1" dirty="0">
                <a:solidFill>
                  <a:srgbClr val="FF0000"/>
                </a:solidFill>
              </a:rPr>
              <a:t>:</a:t>
            </a:r>
          </a:p>
        </p:txBody>
      </p:sp>
      <p:sp>
        <p:nvSpPr>
          <p:cNvPr id="176133" name="Text Box 5"/>
          <p:cNvSpPr txBox="1">
            <a:spLocks noChangeArrowheads="1"/>
          </p:cNvSpPr>
          <p:nvPr/>
        </p:nvSpPr>
        <p:spPr bwMode="auto">
          <a:xfrm>
            <a:off x="593866" y="3875484"/>
            <a:ext cx="675419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a:t>
            </a:r>
            <a:r>
              <a:rPr lang="en-US" altLang="zh-CN" sz="2100" b="1" dirty="0">
                <a:solidFill>
                  <a:srgbClr val="FF0000"/>
                </a:solidFill>
              </a:rPr>
              <a:t>4</a:t>
            </a:r>
            <a:r>
              <a:rPr lang="zh-CN" altLang="en-US" sz="2100" b="1" dirty="0">
                <a:solidFill>
                  <a:srgbClr val="FF0000"/>
                </a:solidFill>
              </a:rPr>
              <a:t>）任意两个相等时间间隔内的速度变化</a:t>
            </a:r>
            <a:r>
              <a:rPr lang="zh-CN" altLang="en-US" sz="2100" b="1" dirty="0" smtClean="0">
                <a:solidFill>
                  <a:srgbClr val="FF0000"/>
                </a:solidFill>
              </a:rPr>
              <a:t>量：</a:t>
            </a:r>
            <a:endParaRPr lang="zh-CN" altLang="en-US" sz="2100" b="1" dirty="0">
              <a:solidFill>
                <a:srgbClr val="FF0000"/>
              </a:solidFill>
            </a:endParaRPr>
          </a:p>
        </p:txBody>
      </p:sp>
      <p:graphicFrame>
        <p:nvGraphicFramePr>
          <p:cNvPr id="176134" name="Object 6"/>
          <p:cNvGraphicFramePr>
            <a:graphicFrameLocks noChangeAspect="1"/>
          </p:cNvGraphicFramePr>
          <p:nvPr>
            <p:extLst>
              <p:ext uri="{D42A27DB-BD31-4B8C-83A1-F6EECF244321}">
                <p14:modId xmlns:p14="http://schemas.microsoft.com/office/powerpoint/2010/main" val="1010418293"/>
              </p:ext>
            </p:extLst>
          </p:nvPr>
        </p:nvGraphicFramePr>
        <p:xfrm>
          <a:off x="3936622" y="971544"/>
          <a:ext cx="1032066" cy="887881"/>
        </p:xfrm>
        <a:graphic>
          <a:graphicData uri="http://schemas.openxmlformats.org/presentationml/2006/ole">
            <mc:AlternateContent xmlns:mc="http://schemas.openxmlformats.org/markup-compatibility/2006">
              <mc:Choice xmlns:v="urn:schemas-microsoft-com:vml" Requires="v">
                <p:oleObj spid="_x0000_s47170" name="Equation" r:id="rId3" imgW="545863" imgH="469696" progId="Equation.DSMT4">
                  <p:embed/>
                </p:oleObj>
              </mc:Choice>
              <mc:Fallback>
                <p:oleObj name="Equation" r:id="rId3" imgW="545863" imgH="46969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622" y="971544"/>
                        <a:ext cx="1032066" cy="887881"/>
                      </a:xfrm>
                      <a:prstGeom prst="rect">
                        <a:avLst/>
                      </a:prstGeom>
                      <a:noFill/>
                      <a:ln>
                        <a:noFill/>
                      </a:ln>
                      <a:effectLst/>
                    </p:spPr>
                  </p:pic>
                </p:oleObj>
              </mc:Fallback>
            </mc:AlternateContent>
          </a:graphicData>
        </a:graphic>
      </p:graphicFrame>
      <p:graphicFrame>
        <p:nvGraphicFramePr>
          <p:cNvPr id="176137" name="Object 9"/>
          <p:cNvGraphicFramePr>
            <a:graphicFrameLocks noChangeAspect="1"/>
          </p:cNvGraphicFramePr>
          <p:nvPr>
            <p:extLst>
              <p:ext uri="{D42A27DB-BD31-4B8C-83A1-F6EECF244321}">
                <p14:modId xmlns:p14="http://schemas.microsoft.com/office/powerpoint/2010/main" val="3111762155"/>
              </p:ext>
            </p:extLst>
          </p:nvPr>
        </p:nvGraphicFramePr>
        <p:xfrm>
          <a:off x="6293749" y="3869410"/>
          <a:ext cx="1485900" cy="449365"/>
        </p:xfrm>
        <a:graphic>
          <a:graphicData uri="http://schemas.openxmlformats.org/presentationml/2006/ole">
            <mc:AlternateContent xmlns:mc="http://schemas.openxmlformats.org/markup-compatibility/2006">
              <mc:Choice xmlns:v="urn:schemas-microsoft-com:vml" Requires="v">
                <p:oleObj spid="_x0000_s47171" name="Equation" r:id="rId5" imgW="672808" imgH="203112" progId="Equation.DSMT4">
                  <p:embed/>
                </p:oleObj>
              </mc:Choice>
              <mc:Fallback>
                <p:oleObj name="Equation" r:id="rId5" imgW="672808"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3749" y="3869410"/>
                        <a:ext cx="1485900" cy="449365"/>
                      </a:xfrm>
                      <a:prstGeom prst="rect">
                        <a:avLst/>
                      </a:prstGeom>
                      <a:noFill/>
                      <a:ln>
                        <a:noFill/>
                      </a:ln>
                      <a:effectLst/>
                    </p:spPr>
                  </p:pic>
                </p:oleObj>
              </mc:Fallback>
            </mc:AlternateContent>
          </a:graphicData>
        </a:graphic>
      </p:graphicFrame>
      <p:sp>
        <p:nvSpPr>
          <p:cNvPr id="40969" name="Text Box 10"/>
          <p:cNvSpPr txBox="1">
            <a:spLocks noChangeArrowheads="1"/>
          </p:cNvSpPr>
          <p:nvPr/>
        </p:nvSpPr>
        <p:spPr bwMode="auto">
          <a:xfrm>
            <a:off x="335763" y="304205"/>
            <a:ext cx="500470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100" b="1" dirty="0"/>
              <a:t>3</a:t>
            </a:r>
            <a:r>
              <a:rPr lang="zh-CN" altLang="en-US" sz="2100" b="1" dirty="0"/>
              <a:t>．关于平抛运动的一些讨论：</a:t>
            </a:r>
          </a:p>
        </p:txBody>
      </p:sp>
      <p:graphicFrame>
        <p:nvGraphicFramePr>
          <p:cNvPr id="11" name="Object 11"/>
          <p:cNvGraphicFramePr>
            <a:graphicFrameLocks noChangeAspect="1"/>
          </p:cNvGraphicFramePr>
          <p:nvPr>
            <p:extLst>
              <p:ext uri="{D42A27DB-BD31-4B8C-83A1-F6EECF244321}">
                <p14:modId xmlns:p14="http://schemas.microsoft.com/office/powerpoint/2010/main" val="4228032614"/>
              </p:ext>
            </p:extLst>
          </p:nvPr>
        </p:nvGraphicFramePr>
        <p:xfrm>
          <a:off x="4504761" y="1844573"/>
          <a:ext cx="2023782" cy="936196"/>
        </p:xfrm>
        <a:graphic>
          <a:graphicData uri="http://schemas.openxmlformats.org/presentationml/2006/ole">
            <mc:AlternateContent xmlns:mc="http://schemas.openxmlformats.org/markup-compatibility/2006">
              <mc:Choice xmlns:v="urn:schemas-microsoft-com:vml" Requires="v">
                <p:oleObj spid="_x0000_s47172" name="公式" r:id="rId7" imgW="1016000" imgH="469900" progId="Equation.3">
                  <p:embed/>
                </p:oleObj>
              </mc:Choice>
              <mc:Fallback>
                <p:oleObj name="公式" r:id="rId7" imgW="10160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761" y="1844573"/>
                        <a:ext cx="2023782" cy="936196"/>
                      </a:xfrm>
                      <a:prstGeom prst="rect">
                        <a:avLst/>
                      </a:prstGeom>
                      <a:noFill/>
                      <a:ln>
                        <a:noFill/>
                      </a:ln>
                      <a:effectLst/>
                    </p:spPr>
                  </p:pic>
                </p:oleObj>
              </mc:Fallback>
            </mc:AlternateContent>
          </a:graphicData>
        </a:graphic>
      </p:graphicFrame>
      <p:graphicFrame>
        <p:nvGraphicFramePr>
          <p:cNvPr id="2" name="对象 1">
            <a:extLst>
              <a:ext uri="{FF2B5EF4-FFF2-40B4-BE49-F238E27FC236}">
                <a16:creationId xmlns:a16="http://schemas.microsoft.com/office/drawing/2014/main" xmlns="" id="{3D69A5F9-A678-4EF0-BB1B-67DCE6E23BC8}"/>
              </a:ext>
            </a:extLst>
          </p:cNvPr>
          <p:cNvGraphicFramePr>
            <a:graphicFrameLocks noChangeAspect="1"/>
          </p:cNvGraphicFramePr>
          <p:nvPr>
            <p:extLst>
              <p:ext uri="{D42A27DB-BD31-4B8C-83A1-F6EECF244321}">
                <p14:modId xmlns:p14="http://schemas.microsoft.com/office/powerpoint/2010/main" val="4282014120"/>
              </p:ext>
            </p:extLst>
          </p:nvPr>
        </p:nvGraphicFramePr>
        <p:xfrm>
          <a:off x="4037848" y="2910266"/>
          <a:ext cx="1892300" cy="533400"/>
        </p:xfrm>
        <a:graphic>
          <a:graphicData uri="http://schemas.openxmlformats.org/presentationml/2006/ole">
            <mc:AlternateContent xmlns:mc="http://schemas.openxmlformats.org/markup-compatibility/2006">
              <mc:Choice xmlns:v="urn:schemas-microsoft-com:vml" Requires="v">
                <p:oleObj spid="_x0000_s47173" name="Equation" r:id="rId9" imgW="1892160" imgH="533160" progId="Equation.DSMT4">
                  <p:embed/>
                </p:oleObj>
              </mc:Choice>
              <mc:Fallback>
                <p:oleObj name="Equation" r:id="rId9" imgW="1892160" imgH="533160" progId="Equation.DSMT4">
                  <p:embed/>
                  <p:pic>
                    <p:nvPicPr>
                      <p:cNvPr id="0" name=""/>
                      <p:cNvPicPr/>
                      <p:nvPr/>
                    </p:nvPicPr>
                    <p:blipFill>
                      <a:blip r:embed="rId10"/>
                      <a:stretch>
                        <a:fillRect/>
                      </a:stretch>
                    </p:blipFill>
                    <p:spPr>
                      <a:xfrm>
                        <a:off x="4037848" y="2910266"/>
                        <a:ext cx="1892300" cy="533400"/>
                      </a:xfrm>
                      <a:prstGeom prst="rect">
                        <a:avLst/>
                      </a:prstGeom>
                    </p:spPr>
                  </p:pic>
                </p:oleObj>
              </mc:Fallback>
            </mc:AlternateContent>
          </a:graphicData>
        </a:graphic>
      </p:graphicFrame>
      <p:sp>
        <p:nvSpPr>
          <p:cNvPr id="3" name="矩形 2"/>
          <p:cNvSpPr/>
          <p:nvPr/>
        </p:nvSpPr>
        <p:spPr>
          <a:xfrm>
            <a:off x="7779649" y="3883178"/>
            <a:ext cx="697627" cy="400110"/>
          </a:xfrm>
          <a:prstGeom prst="rect">
            <a:avLst/>
          </a:prstGeom>
        </p:spPr>
        <p:txBody>
          <a:bodyPr wrap="none">
            <a:spAutoFit/>
          </a:bodyPr>
          <a:lstStyle/>
          <a:p>
            <a:r>
              <a:rPr lang="zh-CN" altLang="en-US" sz="2000" b="1" dirty="0">
                <a:solidFill>
                  <a:srgbClr val="FF0000"/>
                </a:solidFill>
              </a:rPr>
              <a:t>相等</a:t>
            </a:r>
            <a:endParaRPr lang="zh-CN" altLang="en-US" sz="2000" dirty="0"/>
          </a:p>
        </p:txBody>
      </p:sp>
    </p:spTree>
    <p:extLst>
      <p:ext uri="{BB962C8B-B14F-4D97-AF65-F5344CB8AC3E}">
        <p14:creationId xmlns:p14="http://schemas.microsoft.com/office/powerpoint/2010/main" val="3858202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6134"/>
                                        </p:tgtEl>
                                        <p:attrNameLst>
                                          <p:attrName>style.visibility</p:attrName>
                                        </p:attrNameLst>
                                      </p:cBhvr>
                                      <p:to>
                                        <p:strVal val="visible"/>
                                      </p:to>
                                    </p:set>
                                    <p:animEffect transition="in" filter="blinds(horizontal)">
                                      <p:cBhvr>
                                        <p:cTn id="7" dur="500"/>
                                        <p:tgtEl>
                                          <p:spTgt spid="176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6137"/>
                                        </p:tgtEl>
                                        <p:attrNameLst>
                                          <p:attrName>style.visibility</p:attrName>
                                        </p:attrNameLst>
                                      </p:cBhvr>
                                      <p:to>
                                        <p:strVal val="visible"/>
                                      </p:to>
                                    </p:set>
                                    <p:anim calcmode="lin" valueType="num">
                                      <p:cBhvr additive="base">
                                        <p:cTn id="24" dur="500" fill="hold"/>
                                        <p:tgtEl>
                                          <p:spTgt spid="176137"/>
                                        </p:tgtEl>
                                        <p:attrNameLst>
                                          <p:attrName>ppt_x</p:attrName>
                                        </p:attrNameLst>
                                      </p:cBhvr>
                                      <p:tavLst>
                                        <p:tav tm="0">
                                          <p:val>
                                            <p:strVal val="#ppt_x"/>
                                          </p:val>
                                        </p:tav>
                                        <p:tav tm="100000">
                                          <p:val>
                                            <p:strVal val="#ppt_x"/>
                                          </p:val>
                                        </p:tav>
                                      </p:tavLst>
                                    </p:anim>
                                    <p:anim calcmode="lin" valueType="num">
                                      <p:cBhvr additive="base">
                                        <p:cTn id="25" dur="500" fill="hold"/>
                                        <p:tgtEl>
                                          <p:spTgt spid="17613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extLst>
              <p:ext uri="{D42A27DB-BD31-4B8C-83A1-F6EECF244321}">
                <p14:modId xmlns:p14="http://schemas.microsoft.com/office/powerpoint/2010/main" val="921580213"/>
              </p:ext>
            </p:extLst>
          </p:nvPr>
        </p:nvGraphicFramePr>
        <p:xfrm>
          <a:off x="1116491" y="1527473"/>
          <a:ext cx="2978944" cy="2707481"/>
        </p:xfrm>
        <a:graphic>
          <a:graphicData uri="http://schemas.openxmlformats.org/presentationml/2006/ole">
            <mc:AlternateContent xmlns:mc="http://schemas.openxmlformats.org/markup-compatibility/2006">
              <mc:Choice xmlns:v="urn:schemas-microsoft-com:vml" Requires="v">
                <p:oleObj spid="_x0000_s48235" name="Flash 影片" r:id="rId3" imgW="93230700" imgH="84743925" progId="">
                  <p:embed/>
                </p:oleObj>
              </mc:Choice>
              <mc:Fallback>
                <p:oleObj name="Flash 影片" r:id="rId3" imgW="93230700" imgH="8474392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491" y="1527473"/>
                        <a:ext cx="2978944" cy="270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1" name="Line 3"/>
          <p:cNvSpPr>
            <a:spLocks noChangeShapeType="1"/>
          </p:cNvSpPr>
          <p:nvPr/>
        </p:nvSpPr>
        <p:spPr bwMode="auto">
          <a:xfrm>
            <a:off x="1162925" y="1569144"/>
            <a:ext cx="348615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43012" name="Line 4"/>
          <p:cNvSpPr>
            <a:spLocks noChangeShapeType="1"/>
          </p:cNvSpPr>
          <p:nvPr/>
        </p:nvSpPr>
        <p:spPr bwMode="auto">
          <a:xfrm flipH="1">
            <a:off x="1149829" y="1547713"/>
            <a:ext cx="2381" cy="276820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graphicFrame>
        <p:nvGraphicFramePr>
          <p:cNvPr id="43013" name="Object 3"/>
          <p:cNvGraphicFramePr>
            <a:graphicFrameLocks noChangeAspect="1"/>
          </p:cNvGraphicFramePr>
          <p:nvPr>
            <p:extLst>
              <p:ext uri="{D42A27DB-BD31-4B8C-83A1-F6EECF244321}">
                <p14:modId xmlns:p14="http://schemas.microsoft.com/office/powerpoint/2010/main" val="2089403219"/>
              </p:ext>
            </p:extLst>
          </p:nvPr>
        </p:nvGraphicFramePr>
        <p:xfrm>
          <a:off x="2977437" y="2344241"/>
          <a:ext cx="159544" cy="160734"/>
        </p:xfrm>
        <a:graphic>
          <a:graphicData uri="http://schemas.openxmlformats.org/presentationml/2006/ole">
            <mc:AlternateContent xmlns:mc="http://schemas.openxmlformats.org/markup-compatibility/2006">
              <mc:Choice xmlns:v="urn:schemas-microsoft-com:vml" Requires="v">
                <p:oleObj spid="_x0000_s48236" name="Flash 影片" r:id="rId5" imgW="5629275" imgH="5657850" progId="">
                  <p:embed/>
                </p:oleObj>
              </mc:Choice>
              <mc:Fallback>
                <p:oleObj name="Flash 影片" r:id="rId5" imgW="5629275" imgH="565785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437" y="2344241"/>
                        <a:ext cx="159544" cy="16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4" name="Line 6"/>
          <p:cNvSpPr>
            <a:spLocks noChangeShapeType="1"/>
          </p:cNvSpPr>
          <p:nvPr/>
        </p:nvSpPr>
        <p:spPr bwMode="auto">
          <a:xfrm flipH="1" flipV="1">
            <a:off x="3039350" y="1582241"/>
            <a:ext cx="20241" cy="87630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43015" name="Line 7"/>
          <p:cNvSpPr>
            <a:spLocks noChangeShapeType="1"/>
          </p:cNvSpPr>
          <p:nvPr/>
        </p:nvSpPr>
        <p:spPr bwMode="auto">
          <a:xfrm>
            <a:off x="1112919" y="2387104"/>
            <a:ext cx="1946672" cy="1905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43016" name="Text Box 8"/>
          <p:cNvSpPr txBox="1">
            <a:spLocks noChangeArrowheads="1"/>
          </p:cNvSpPr>
          <p:nvPr/>
        </p:nvSpPr>
        <p:spPr bwMode="auto">
          <a:xfrm flipV="1">
            <a:off x="2951105" y="1212796"/>
            <a:ext cx="252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400" i="1" dirty="0">
                <a:latin typeface="Times New Roman" panose="02020603050405020304" pitchFamily="18" charset="0"/>
              </a:rPr>
              <a:t>x</a:t>
            </a:r>
          </a:p>
        </p:txBody>
      </p:sp>
      <p:sp>
        <p:nvSpPr>
          <p:cNvPr id="43017" name="Text Box 9"/>
          <p:cNvSpPr txBox="1">
            <a:spLocks noChangeArrowheads="1"/>
          </p:cNvSpPr>
          <p:nvPr/>
        </p:nvSpPr>
        <p:spPr bwMode="auto">
          <a:xfrm rot="10800000" flipV="1">
            <a:off x="841456" y="2109938"/>
            <a:ext cx="252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400" i="1">
                <a:latin typeface="Times New Roman" panose="02020603050405020304" pitchFamily="18" charset="0"/>
              </a:rPr>
              <a:t>y</a:t>
            </a:r>
          </a:p>
        </p:txBody>
      </p:sp>
      <p:sp>
        <p:nvSpPr>
          <p:cNvPr id="43018" name="Text Box 10"/>
          <p:cNvSpPr txBox="1">
            <a:spLocks noChangeArrowheads="1"/>
          </p:cNvSpPr>
          <p:nvPr/>
        </p:nvSpPr>
        <p:spPr bwMode="auto">
          <a:xfrm flipV="1">
            <a:off x="4681223" y="1356020"/>
            <a:ext cx="252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a:latin typeface="Times New Roman" panose="02020603050405020304" pitchFamily="18" charset="0"/>
              </a:rPr>
              <a:t>x</a:t>
            </a:r>
          </a:p>
        </p:txBody>
      </p:sp>
      <p:sp>
        <p:nvSpPr>
          <p:cNvPr id="43019" name="Text Box 11"/>
          <p:cNvSpPr txBox="1">
            <a:spLocks noChangeArrowheads="1"/>
          </p:cNvSpPr>
          <p:nvPr/>
        </p:nvSpPr>
        <p:spPr bwMode="auto">
          <a:xfrm>
            <a:off x="956945" y="4205187"/>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dirty="0">
                <a:latin typeface="Times New Roman" panose="02020603050405020304" pitchFamily="18" charset="0"/>
              </a:rPr>
              <a:t>y</a:t>
            </a:r>
          </a:p>
        </p:txBody>
      </p:sp>
      <p:graphicFrame>
        <p:nvGraphicFramePr>
          <p:cNvPr id="43020" name="Object 4"/>
          <p:cNvGraphicFramePr>
            <a:graphicFrameLocks noChangeAspect="1"/>
          </p:cNvGraphicFramePr>
          <p:nvPr>
            <p:extLst>
              <p:ext uri="{D42A27DB-BD31-4B8C-83A1-F6EECF244321}">
                <p14:modId xmlns:p14="http://schemas.microsoft.com/office/powerpoint/2010/main" val="1561023398"/>
              </p:ext>
            </p:extLst>
          </p:nvPr>
        </p:nvGraphicFramePr>
        <p:xfrm>
          <a:off x="2714309" y="2727623"/>
          <a:ext cx="85725" cy="161925"/>
        </p:xfrm>
        <a:graphic>
          <a:graphicData uri="http://schemas.openxmlformats.org/presentationml/2006/ole">
            <mc:AlternateContent xmlns:mc="http://schemas.openxmlformats.org/markup-compatibility/2006">
              <mc:Choice xmlns:v="urn:schemas-microsoft-com:vml" Requires="v">
                <p:oleObj spid="_x0000_s48237" name="Equation" r:id="rId7" imgW="2743200" imgH="5181600" progId="Equation.3">
                  <p:embed/>
                </p:oleObj>
              </mc:Choice>
              <mc:Fallback>
                <p:oleObj name="Equation" r:id="rId7" imgW="2743200" imgH="5181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309" y="2727623"/>
                        <a:ext cx="857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7" name="Text Box 14"/>
          <p:cNvSpPr txBox="1">
            <a:spLocks noChangeArrowheads="1"/>
          </p:cNvSpPr>
          <p:nvPr/>
        </p:nvSpPr>
        <p:spPr bwMode="auto">
          <a:xfrm>
            <a:off x="799472" y="165498"/>
            <a:ext cx="5134386" cy="507831"/>
          </a:xfrm>
          <a:prstGeom prst="rect">
            <a:avLst/>
          </a:prstGeom>
          <a:noFill/>
          <a:ln w="9525">
            <a:noFill/>
            <a:miter lim="800000"/>
          </a:ln>
        </p:spPr>
        <p:txBody>
          <a:bodyPr wrap="square">
            <a:spAutoFit/>
            <a:scene3d>
              <a:camera prst="orthographicFront"/>
              <a:lightRig rig="threePt" dir="t"/>
            </a:scene3d>
          </a:bodyPr>
          <a:lstStyle/>
          <a:p>
            <a:pPr>
              <a:spcBef>
                <a:spcPct val="50000"/>
              </a:spcBef>
              <a:defRPr/>
            </a:pPr>
            <a:r>
              <a:rPr lang="en-US" altLang="zh-CN" sz="2700" b="1" dirty="0">
                <a:ln w="9525" cmpd="sng">
                  <a:solidFill>
                    <a:schemeClr val="accent1"/>
                  </a:solidFill>
                  <a:prstDash val="solid"/>
                </a:ln>
                <a:effectLst>
                  <a:glow rad="38100">
                    <a:schemeClr val="accent1">
                      <a:alpha val="40000"/>
                    </a:schemeClr>
                  </a:glow>
                </a:effectLst>
                <a:latin typeface="黑体" panose="02010609060101010101" pitchFamily="49" charset="-122"/>
                <a:ea typeface="黑体" panose="02010609060101010101" pitchFamily="49" charset="-122"/>
              </a:rPr>
              <a:t>4</a:t>
            </a:r>
            <a:r>
              <a:rPr lang="zh-CN" altLang="en-US" sz="2700" b="1" dirty="0">
                <a:ln w="9525" cmpd="sng">
                  <a:solidFill>
                    <a:schemeClr val="accent1"/>
                  </a:solidFill>
                  <a:prstDash val="solid"/>
                </a:ln>
                <a:effectLst>
                  <a:glow rad="38100">
                    <a:schemeClr val="accent1">
                      <a:alpha val="40000"/>
                    </a:schemeClr>
                  </a:glow>
                </a:effectLst>
                <a:latin typeface="黑体" panose="02010609060101010101" pitchFamily="49" charset="-122"/>
                <a:ea typeface="黑体" panose="02010609060101010101" pitchFamily="49" charset="-122"/>
              </a:rPr>
              <a:t>．关于平抛运动初速度的计算</a:t>
            </a:r>
          </a:p>
        </p:txBody>
      </p:sp>
      <p:graphicFrame>
        <p:nvGraphicFramePr>
          <p:cNvPr id="43022" name="Object 5"/>
          <p:cNvGraphicFramePr>
            <a:graphicFrameLocks noChangeAspect="1"/>
          </p:cNvGraphicFramePr>
          <p:nvPr>
            <p:extLst>
              <p:ext uri="{D42A27DB-BD31-4B8C-83A1-F6EECF244321}">
                <p14:modId xmlns:p14="http://schemas.microsoft.com/office/powerpoint/2010/main" val="3945880305"/>
              </p:ext>
            </p:extLst>
          </p:nvPr>
        </p:nvGraphicFramePr>
        <p:xfrm>
          <a:off x="4937828" y="2895288"/>
          <a:ext cx="2727416" cy="782850"/>
        </p:xfrm>
        <a:graphic>
          <a:graphicData uri="http://schemas.openxmlformats.org/presentationml/2006/ole">
            <mc:AlternateContent xmlns:mc="http://schemas.openxmlformats.org/markup-compatibility/2006">
              <mc:Choice xmlns:v="urn:schemas-microsoft-com:vml" Requires="v">
                <p:oleObj spid="_x0000_s48238" name="Equation" r:id="rId9" imgW="2323800" imgH="761760" progId="Equation.DSMT4">
                  <p:embed/>
                </p:oleObj>
              </mc:Choice>
              <mc:Fallback>
                <p:oleObj name="Equation" r:id="rId9" imgW="2323800" imgH="761760" progId="Equation.DSMT4">
                  <p:embed/>
                  <p:pic>
                    <p:nvPicPr>
                      <p:cNvPr id="0" name=""/>
                      <p:cNvPicPr>
                        <a:picLocks noChangeAspect="1" noChangeArrowheads="1"/>
                      </p:cNvPicPr>
                      <p:nvPr/>
                    </p:nvPicPr>
                    <p:blipFill>
                      <a:blip r:embed="rId10"/>
                      <a:srcRect/>
                      <a:stretch>
                        <a:fillRect/>
                      </a:stretch>
                    </p:blipFill>
                    <p:spPr bwMode="auto">
                      <a:xfrm>
                        <a:off x="4937828" y="2895288"/>
                        <a:ext cx="2727416" cy="782850"/>
                      </a:xfrm>
                      <a:prstGeom prst="rect">
                        <a:avLst/>
                      </a:prstGeom>
                      <a:noFill/>
                      <a:ln>
                        <a:noFill/>
                      </a:ln>
                    </p:spPr>
                  </p:pic>
                </p:oleObj>
              </mc:Fallback>
            </mc:AlternateContent>
          </a:graphicData>
        </a:graphic>
      </p:graphicFrame>
      <p:sp>
        <p:nvSpPr>
          <p:cNvPr id="43023" name="TextBox 17"/>
          <p:cNvSpPr txBox="1">
            <a:spLocks noChangeArrowheads="1"/>
          </p:cNvSpPr>
          <p:nvPr/>
        </p:nvSpPr>
        <p:spPr bwMode="auto">
          <a:xfrm>
            <a:off x="1068410" y="687857"/>
            <a:ext cx="539331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700" b="1" dirty="0">
                <a:solidFill>
                  <a:srgbClr val="0033CC"/>
                </a:solidFill>
                <a:latin typeface="楷体" panose="02010609060101010101" pitchFamily="49" charset="-122"/>
                <a:ea typeface="楷体" panose="02010609060101010101" pitchFamily="49" charset="-122"/>
              </a:rPr>
              <a:t>（</a:t>
            </a:r>
            <a:r>
              <a:rPr lang="en-US" altLang="zh-CN" sz="2700" b="1" dirty="0">
                <a:solidFill>
                  <a:srgbClr val="0033CC"/>
                </a:solidFill>
                <a:latin typeface="楷体" panose="02010609060101010101" pitchFamily="49" charset="-122"/>
                <a:ea typeface="楷体" panose="02010609060101010101" pitchFamily="49" charset="-122"/>
              </a:rPr>
              <a:t>1</a:t>
            </a:r>
            <a:r>
              <a:rPr lang="zh-CN" altLang="en-US" sz="2700" b="1" dirty="0">
                <a:solidFill>
                  <a:srgbClr val="0033CC"/>
                </a:solidFill>
                <a:latin typeface="楷体" panose="02010609060101010101" pitchFamily="49" charset="-122"/>
                <a:ea typeface="楷体" panose="02010609060101010101" pitchFamily="49" charset="-122"/>
              </a:rPr>
              <a:t>）原点即为抛出点计算初速度</a:t>
            </a:r>
          </a:p>
        </p:txBody>
      </p:sp>
      <p:graphicFrame>
        <p:nvGraphicFramePr>
          <p:cNvPr id="43024" name="Object 8"/>
          <p:cNvGraphicFramePr>
            <a:graphicFrameLocks noChangeAspect="1"/>
          </p:cNvGraphicFramePr>
          <p:nvPr>
            <p:extLst>
              <p:ext uri="{D42A27DB-BD31-4B8C-83A1-F6EECF244321}">
                <p14:modId xmlns:p14="http://schemas.microsoft.com/office/powerpoint/2010/main" val="3639339162"/>
              </p:ext>
            </p:extLst>
          </p:nvPr>
        </p:nvGraphicFramePr>
        <p:xfrm>
          <a:off x="7839546" y="2819202"/>
          <a:ext cx="968137" cy="938213"/>
        </p:xfrm>
        <a:graphic>
          <a:graphicData uri="http://schemas.openxmlformats.org/presentationml/2006/ole">
            <mc:AlternateContent xmlns:mc="http://schemas.openxmlformats.org/markup-compatibility/2006">
              <mc:Choice xmlns:v="urn:schemas-microsoft-com:vml" Requires="v">
                <p:oleObj spid="_x0000_s48239" name="Equation" r:id="rId11" imgW="850680" imgH="914400" progId="Equation.DSMT4">
                  <p:embed/>
                </p:oleObj>
              </mc:Choice>
              <mc:Fallback>
                <p:oleObj name="Equation" r:id="rId11" imgW="850680" imgH="914400" progId="Equation.DSMT4">
                  <p:embed/>
                  <p:pic>
                    <p:nvPicPr>
                      <p:cNvPr id="0" name=""/>
                      <p:cNvPicPr>
                        <a:picLocks noChangeAspect="1" noChangeArrowheads="1"/>
                      </p:cNvPicPr>
                      <p:nvPr/>
                    </p:nvPicPr>
                    <p:blipFill>
                      <a:blip r:embed="rId12"/>
                      <a:srcRect/>
                      <a:stretch>
                        <a:fillRect/>
                      </a:stretch>
                    </p:blipFill>
                    <p:spPr bwMode="auto">
                      <a:xfrm>
                        <a:off x="7839546" y="2819202"/>
                        <a:ext cx="968137" cy="938213"/>
                      </a:xfrm>
                      <a:prstGeom prst="rect">
                        <a:avLst/>
                      </a:prstGeom>
                      <a:noFill/>
                      <a:ln>
                        <a:noFill/>
                      </a:ln>
                    </p:spPr>
                  </p:pic>
                </p:oleObj>
              </mc:Fallback>
            </mc:AlternateContent>
          </a:graphicData>
        </a:graphic>
      </p:graphicFrame>
      <p:sp>
        <p:nvSpPr>
          <p:cNvPr id="43025" name="TextBox 23"/>
          <p:cNvSpPr txBox="1">
            <a:spLocks noChangeArrowheads="1"/>
          </p:cNvSpPr>
          <p:nvPr/>
        </p:nvSpPr>
        <p:spPr bwMode="auto">
          <a:xfrm>
            <a:off x="3141918" y="2074286"/>
            <a:ext cx="1553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i="1" dirty="0">
                <a:latin typeface="Times New Roman" panose="02020603050405020304" pitchFamily="18" charset="0"/>
                <a:cs typeface="Times New Roman" panose="02020603050405020304" pitchFamily="18" charset="0"/>
              </a:rPr>
              <a:t>P</a:t>
            </a:r>
            <a:r>
              <a:rPr lang="zh-CN" altLang="en-US"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x</a:t>
            </a:r>
            <a:r>
              <a:rPr lang="zh-CN" altLang="en-US"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y</a:t>
            </a:r>
            <a:r>
              <a:rPr lang="zh-CN" altLang="en-US" sz="2400" dirty="0">
                <a:latin typeface="Times New Roman" panose="02020603050405020304" pitchFamily="18" charset="0"/>
                <a:cs typeface="Times New Roman" panose="02020603050405020304" pitchFamily="18" charset="0"/>
              </a:rPr>
              <a:t>）</a:t>
            </a:r>
          </a:p>
        </p:txBody>
      </p:sp>
      <p:sp>
        <p:nvSpPr>
          <p:cNvPr id="2" name="文本框 1"/>
          <p:cNvSpPr txBox="1"/>
          <p:nvPr/>
        </p:nvSpPr>
        <p:spPr>
          <a:xfrm>
            <a:off x="803700" y="1333878"/>
            <a:ext cx="356188" cy="461665"/>
          </a:xfrm>
          <a:prstGeom prst="rect">
            <a:avLst/>
          </a:prstGeom>
          <a:noFill/>
        </p:spPr>
        <p:txBody>
          <a:bodyPr wrap="none" rtlCol="0">
            <a:spAutoFit/>
          </a:bodyPr>
          <a:lstStyle/>
          <a:p>
            <a:r>
              <a:rPr lang="en-US" altLang="zh-CN" sz="2400" dirty="0"/>
              <a:t>o</a:t>
            </a:r>
            <a:endParaRPr lang="zh-CN" altLang="en-US" sz="2400" dirty="0"/>
          </a:p>
        </p:txBody>
      </p:sp>
      <p:graphicFrame>
        <p:nvGraphicFramePr>
          <p:cNvPr id="19" name="Object 8"/>
          <p:cNvGraphicFramePr>
            <a:graphicFrameLocks noChangeAspect="1"/>
          </p:cNvGraphicFramePr>
          <p:nvPr>
            <p:extLst>
              <p:ext uri="{D42A27DB-BD31-4B8C-83A1-F6EECF244321}">
                <p14:modId xmlns:p14="http://schemas.microsoft.com/office/powerpoint/2010/main" val="2120136423"/>
              </p:ext>
            </p:extLst>
          </p:nvPr>
        </p:nvGraphicFramePr>
        <p:xfrm>
          <a:off x="4934264" y="1939714"/>
          <a:ext cx="1511185" cy="729940"/>
        </p:xfrm>
        <a:graphic>
          <a:graphicData uri="http://schemas.openxmlformats.org/presentationml/2006/ole">
            <mc:AlternateContent xmlns:mc="http://schemas.openxmlformats.org/markup-compatibility/2006">
              <mc:Choice xmlns:v="urn:schemas-microsoft-com:vml" Requires="v">
                <p:oleObj spid="_x0000_s48240" name="Equation" r:id="rId13" imgW="1422360" imgH="761760" progId="Equation.DSMT4">
                  <p:embed/>
                </p:oleObj>
              </mc:Choice>
              <mc:Fallback>
                <p:oleObj name="Equation" r:id="rId13" imgW="1422360" imgH="761760" progId="Equation.DSMT4">
                  <p:embed/>
                  <p:pic>
                    <p:nvPicPr>
                      <p:cNvPr id="0" name=""/>
                      <p:cNvPicPr>
                        <a:picLocks noChangeAspect="1" noChangeArrowheads="1"/>
                      </p:cNvPicPr>
                      <p:nvPr/>
                    </p:nvPicPr>
                    <p:blipFill>
                      <a:blip r:embed="rId14"/>
                      <a:srcRect/>
                      <a:stretch>
                        <a:fillRect/>
                      </a:stretch>
                    </p:blipFill>
                    <p:spPr bwMode="auto">
                      <a:xfrm>
                        <a:off x="4934264" y="1939714"/>
                        <a:ext cx="1511185" cy="729940"/>
                      </a:xfrm>
                      <a:prstGeom prst="rect">
                        <a:avLst/>
                      </a:prstGeom>
                      <a:noFill/>
                      <a:ln>
                        <a:noFill/>
                      </a:ln>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318675021"/>
              </p:ext>
            </p:extLst>
          </p:nvPr>
        </p:nvGraphicFramePr>
        <p:xfrm>
          <a:off x="6973933" y="1901892"/>
          <a:ext cx="1415257" cy="877755"/>
        </p:xfrm>
        <a:graphic>
          <a:graphicData uri="http://schemas.openxmlformats.org/presentationml/2006/ole">
            <mc:AlternateContent xmlns:mc="http://schemas.openxmlformats.org/markup-compatibility/2006">
              <mc:Choice xmlns:v="urn:schemas-microsoft-com:vml" Requires="v">
                <p:oleObj spid="_x0000_s48241" name="Equation" r:id="rId15" imgW="1333440" imgH="914400" progId="Equation.DSMT4">
                  <p:embed/>
                </p:oleObj>
              </mc:Choice>
              <mc:Fallback>
                <p:oleObj name="Equation" r:id="rId15" imgW="1333440" imgH="914400" progId="Equation.DSMT4">
                  <p:embed/>
                  <p:pic>
                    <p:nvPicPr>
                      <p:cNvPr id="0" name=""/>
                      <p:cNvPicPr>
                        <a:picLocks noChangeAspect="1" noChangeArrowheads="1"/>
                      </p:cNvPicPr>
                      <p:nvPr/>
                    </p:nvPicPr>
                    <p:blipFill>
                      <a:blip r:embed="rId16"/>
                      <a:srcRect/>
                      <a:stretch>
                        <a:fillRect/>
                      </a:stretch>
                    </p:blipFill>
                    <p:spPr bwMode="auto">
                      <a:xfrm>
                        <a:off x="6973933" y="1901892"/>
                        <a:ext cx="1415257" cy="8777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331379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024"/>
                                        </p:tgtEl>
                                        <p:attrNameLst>
                                          <p:attrName>style.visibility</p:attrName>
                                        </p:attrNameLst>
                                      </p:cBhvr>
                                      <p:to>
                                        <p:strVal val="visible"/>
                                      </p:to>
                                    </p:set>
                                    <p:animEffect transition="in" filter="fade">
                                      <p:cBhvr>
                                        <p:cTn id="19" dur="1000"/>
                                        <p:tgtEl>
                                          <p:spTgt spid="43024"/>
                                        </p:tgtEl>
                                      </p:cBhvr>
                                    </p:animEffect>
                                    <p:anim calcmode="lin" valueType="num">
                                      <p:cBhvr>
                                        <p:cTn id="20" dur="1000" fill="hold"/>
                                        <p:tgtEl>
                                          <p:spTgt spid="43024"/>
                                        </p:tgtEl>
                                        <p:attrNameLst>
                                          <p:attrName>ppt_x</p:attrName>
                                        </p:attrNameLst>
                                      </p:cBhvr>
                                      <p:tavLst>
                                        <p:tav tm="0">
                                          <p:val>
                                            <p:strVal val="#ppt_x"/>
                                          </p:val>
                                        </p:tav>
                                        <p:tav tm="100000">
                                          <p:val>
                                            <p:strVal val="#ppt_x"/>
                                          </p:val>
                                        </p:tav>
                                      </p:tavLst>
                                    </p:anim>
                                    <p:anim calcmode="lin" valueType="num">
                                      <p:cBhvr>
                                        <p:cTn id="21" dur="1000" fill="hold"/>
                                        <p:tgtEl>
                                          <p:spTgt spid="430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extLst>
              <p:ext uri="{D42A27DB-BD31-4B8C-83A1-F6EECF244321}">
                <p14:modId xmlns:p14="http://schemas.microsoft.com/office/powerpoint/2010/main" val="2339254417"/>
              </p:ext>
            </p:extLst>
          </p:nvPr>
        </p:nvGraphicFramePr>
        <p:xfrm>
          <a:off x="3831816" y="1087041"/>
          <a:ext cx="3771900" cy="3480197"/>
        </p:xfrm>
        <a:graphic>
          <a:graphicData uri="http://schemas.openxmlformats.org/presentationml/2006/ole">
            <mc:AlternateContent xmlns:mc="http://schemas.openxmlformats.org/markup-compatibility/2006">
              <mc:Choice xmlns:v="urn:schemas-microsoft-com:vml" Requires="v">
                <p:oleObj spid="_x0000_s49199" name="Flash 影片" r:id="rId3" imgW="93230700" imgH="84743925" progId="">
                  <p:embed/>
                </p:oleObj>
              </mc:Choice>
              <mc:Fallback>
                <p:oleObj name="Flash 影片" r:id="rId3" imgW="93230700" imgH="8474392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1816" y="1087041"/>
                        <a:ext cx="3771900" cy="348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5" name="Rectangle 4"/>
          <p:cNvSpPr>
            <a:spLocks noChangeArrowheads="1"/>
          </p:cNvSpPr>
          <p:nvPr/>
        </p:nvSpPr>
        <p:spPr bwMode="auto">
          <a:xfrm>
            <a:off x="3638935" y="790575"/>
            <a:ext cx="1200150" cy="62865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i="1">
              <a:solidFill>
                <a:schemeClr val="bg1"/>
              </a:solidFill>
            </a:endParaRPr>
          </a:p>
        </p:txBody>
      </p:sp>
      <p:sp>
        <p:nvSpPr>
          <p:cNvPr id="44036" name="Line 5"/>
          <p:cNvSpPr>
            <a:spLocks noChangeShapeType="1"/>
          </p:cNvSpPr>
          <p:nvPr/>
        </p:nvSpPr>
        <p:spPr bwMode="auto">
          <a:xfrm>
            <a:off x="4828370" y="1257300"/>
            <a:ext cx="29610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i="1"/>
          </a:p>
        </p:txBody>
      </p:sp>
      <p:sp>
        <p:nvSpPr>
          <p:cNvPr id="44037" name="Line 6"/>
          <p:cNvSpPr>
            <a:spLocks noChangeShapeType="1"/>
          </p:cNvSpPr>
          <p:nvPr/>
        </p:nvSpPr>
        <p:spPr bwMode="auto">
          <a:xfrm>
            <a:off x="4849801" y="1275160"/>
            <a:ext cx="0" cy="32575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i="1"/>
          </a:p>
        </p:txBody>
      </p:sp>
      <p:sp>
        <p:nvSpPr>
          <p:cNvPr id="44038" name="Text Box 7"/>
          <p:cNvSpPr txBox="1">
            <a:spLocks noChangeArrowheads="1"/>
          </p:cNvSpPr>
          <p:nvPr/>
        </p:nvSpPr>
        <p:spPr bwMode="auto">
          <a:xfrm>
            <a:off x="7525135" y="764379"/>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dirty="0">
                <a:solidFill>
                  <a:srgbClr val="000000"/>
                </a:solidFill>
                <a:latin typeface="Times New Roman" panose="02020603050405020304" pitchFamily="18" charset="0"/>
              </a:rPr>
              <a:t>x</a:t>
            </a:r>
          </a:p>
        </p:txBody>
      </p:sp>
      <p:sp>
        <p:nvSpPr>
          <p:cNvPr id="44039" name="Text Box 8"/>
          <p:cNvSpPr txBox="1">
            <a:spLocks noChangeArrowheads="1"/>
          </p:cNvSpPr>
          <p:nvPr/>
        </p:nvSpPr>
        <p:spPr bwMode="auto">
          <a:xfrm>
            <a:off x="4489039" y="417195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a:solidFill>
                  <a:srgbClr val="000000"/>
                </a:solidFill>
                <a:latin typeface="Times New Roman" panose="02020603050405020304" pitchFamily="18" charset="0"/>
              </a:rPr>
              <a:t>y</a:t>
            </a:r>
          </a:p>
        </p:txBody>
      </p:sp>
      <p:sp>
        <p:nvSpPr>
          <p:cNvPr id="44040" name="Line 9"/>
          <p:cNvSpPr>
            <a:spLocks noChangeShapeType="1"/>
          </p:cNvSpPr>
          <p:nvPr/>
        </p:nvSpPr>
        <p:spPr bwMode="auto">
          <a:xfrm>
            <a:off x="5882072" y="1289447"/>
            <a:ext cx="0" cy="51435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2800" i="1"/>
          </a:p>
        </p:txBody>
      </p:sp>
      <p:sp>
        <p:nvSpPr>
          <p:cNvPr id="44041" name="Line 10"/>
          <p:cNvSpPr>
            <a:spLocks noChangeShapeType="1"/>
          </p:cNvSpPr>
          <p:nvPr/>
        </p:nvSpPr>
        <p:spPr bwMode="auto">
          <a:xfrm>
            <a:off x="6975066" y="1289447"/>
            <a:ext cx="0" cy="188595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2800" i="1"/>
          </a:p>
        </p:txBody>
      </p:sp>
      <p:sp>
        <p:nvSpPr>
          <p:cNvPr id="44042" name="Line 11"/>
          <p:cNvSpPr>
            <a:spLocks noChangeShapeType="1"/>
          </p:cNvSpPr>
          <p:nvPr/>
        </p:nvSpPr>
        <p:spPr bwMode="auto">
          <a:xfrm>
            <a:off x="4874804" y="1803797"/>
            <a:ext cx="1028700"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2800" i="1"/>
          </a:p>
        </p:txBody>
      </p:sp>
      <p:sp>
        <p:nvSpPr>
          <p:cNvPr id="44043" name="Line 12"/>
          <p:cNvSpPr>
            <a:spLocks noChangeShapeType="1"/>
          </p:cNvSpPr>
          <p:nvPr/>
        </p:nvSpPr>
        <p:spPr bwMode="auto">
          <a:xfrm>
            <a:off x="4874804" y="3175397"/>
            <a:ext cx="211455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2800" i="1"/>
          </a:p>
        </p:txBody>
      </p:sp>
      <p:sp>
        <p:nvSpPr>
          <p:cNvPr id="44044" name="Text Box 13"/>
          <p:cNvSpPr txBox="1">
            <a:spLocks noChangeArrowheads="1"/>
          </p:cNvSpPr>
          <p:nvPr/>
        </p:nvSpPr>
        <p:spPr bwMode="auto">
          <a:xfrm>
            <a:off x="5604658" y="70961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dirty="0">
                <a:solidFill>
                  <a:srgbClr val="000000"/>
                </a:solidFill>
                <a:latin typeface="Times New Roman" panose="02020603050405020304" pitchFamily="18" charset="0"/>
              </a:rPr>
              <a:t>x</a:t>
            </a:r>
            <a:r>
              <a:rPr kumimoji="1" lang="en-US" altLang="zh-CN" sz="2800" baseline="-25000" dirty="0">
                <a:solidFill>
                  <a:srgbClr val="000000"/>
                </a:solidFill>
                <a:latin typeface="Times New Roman" panose="02020603050405020304" pitchFamily="18" charset="0"/>
              </a:rPr>
              <a:t>1</a:t>
            </a:r>
          </a:p>
        </p:txBody>
      </p:sp>
      <p:sp>
        <p:nvSpPr>
          <p:cNvPr id="44045" name="Text Box 14"/>
          <p:cNvSpPr txBox="1">
            <a:spLocks noChangeArrowheads="1"/>
          </p:cNvSpPr>
          <p:nvPr/>
        </p:nvSpPr>
        <p:spPr bwMode="auto">
          <a:xfrm>
            <a:off x="5924936" y="700473"/>
            <a:ext cx="795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dirty="0">
                <a:solidFill>
                  <a:srgbClr val="000000"/>
                </a:solidFill>
                <a:latin typeface="Times New Roman" panose="02020603050405020304" pitchFamily="18" charset="0"/>
              </a:rPr>
              <a:t>= x</a:t>
            </a:r>
            <a:r>
              <a:rPr kumimoji="1" lang="en-US" altLang="zh-CN" sz="2800" baseline="-25000" dirty="0">
                <a:solidFill>
                  <a:srgbClr val="000000"/>
                </a:solidFill>
                <a:latin typeface="Times New Roman" panose="02020603050405020304" pitchFamily="18" charset="0"/>
              </a:rPr>
              <a:t>2</a:t>
            </a:r>
          </a:p>
        </p:txBody>
      </p:sp>
      <p:sp>
        <p:nvSpPr>
          <p:cNvPr id="44046" name="Text Box 15"/>
          <p:cNvSpPr txBox="1">
            <a:spLocks noChangeArrowheads="1"/>
          </p:cNvSpPr>
          <p:nvPr/>
        </p:nvSpPr>
        <p:spPr bwMode="auto">
          <a:xfrm>
            <a:off x="4053647" y="1231136"/>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dirty="0">
                <a:solidFill>
                  <a:srgbClr val="000000"/>
                </a:solidFill>
                <a:latin typeface="Times New Roman" panose="02020603050405020304" pitchFamily="18" charset="0"/>
              </a:rPr>
              <a:t>y</a:t>
            </a:r>
            <a:r>
              <a:rPr kumimoji="1" lang="en-US" altLang="zh-CN" sz="2800" baseline="-25000" dirty="0">
                <a:solidFill>
                  <a:srgbClr val="000000"/>
                </a:solidFill>
                <a:latin typeface="Times New Roman" panose="02020603050405020304" pitchFamily="18" charset="0"/>
              </a:rPr>
              <a:t>1</a:t>
            </a:r>
          </a:p>
        </p:txBody>
      </p:sp>
      <p:sp>
        <p:nvSpPr>
          <p:cNvPr id="44047" name="Text Box 16"/>
          <p:cNvSpPr txBox="1">
            <a:spLocks noChangeArrowheads="1"/>
          </p:cNvSpPr>
          <p:nvPr/>
        </p:nvSpPr>
        <p:spPr bwMode="auto">
          <a:xfrm>
            <a:off x="4007216" y="2131787"/>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dirty="0">
                <a:solidFill>
                  <a:srgbClr val="000000"/>
                </a:solidFill>
                <a:latin typeface="Times New Roman" panose="02020603050405020304" pitchFamily="18" charset="0"/>
              </a:rPr>
              <a:t>y</a:t>
            </a:r>
            <a:r>
              <a:rPr kumimoji="1" lang="en-US" altLang="zh-CN" sz="2800" baseline="-25000" dirty="0">
                <a:solidFill>
                  <a:srgbClr val="000000"/>
                </a:solidFill>
                <a:latin typeface="Times New Roman" panose="02020603050405020304" pitchFamily="18" charset="0"/>
              </a:rPr>
              <a:t>2</a:t>
            </a:r>
          </a:p>
        </p:txBody>
      </p:sp>
      <p:graphicFrame>
        <p:nvGraphicFramePr>
          <p:cNvPr id="150544" name="Object 3"/>
          <p:cNvGraphicFramePr>
            <a:graphicFrameLocks noChangeAspect="1"/>
          </p:cNvGraphicFramePr>
          <p:nvPr>
            <p:extLst>
              <p:ext uri="{D42A27DB-BD31-4B8C-83A1-F6EECF244321}">
                <p14:modId xmlns:p14="http://schemas.microsoft.com/office/powerpoint/2010/main" val="3055756947"/>
              </p:ext>
            </p:extLst>
          </p:nvPr>
        </p:nvGraphicFramePr>
        <p:xfrm>
          <a:off x="1012390" y="1419225"/>
          <a:ext cx="2090764" cy="548384"/>
        </p:xfrm>
        <a:graphic>
          <a:graphicData uri="http://schemas.openxmlformats.org/presentationml/2006/ole">
            <mc:AlternateContent xmlns:mc="http://schemas.openxmlformats.org/markup-compatibility/2006">
              <mc:Choice xmlns:v="urn:schemas-microsoft-com:vml" Requires="v">
                <p:oleObj spid="_x0000_s49200" name="Equation" r:id="rId5" imgW="1701720" imgH="444240" progId="Equation.DSMT4">
                  <p:embed/>
                </p:oleObj>
              </mc:Choice>
              <mc:Fallback>
                <p:oleObj name="Equation" r:id="rId5" imgW="1701720" imgH="444240" progId="Equation.DSMT4">
                  <p:embed/>
                  <p:pic>
                    <p:nvPicPr>
                      <p:cNvPr id="0" name=""/>
                      <p:cNvPicPr>
                        <a:picLocks noChangeAspect="1" noChangeArrowheads="1"/>
                      </p:cNvPicPr>
                      <p:nvPr/>
                    </p:nvPicPr>
                    <p:blipFill>
                      <a:blip r:embed="rId6"/>
                      <a:srcRect/>
                      <a:stretch>
                        <a:fillRect/>
                      </a:stretch>
                    </p:blipFill>
                    <p:spPr bwMode="auto">
                      <a:xfrm>
                        <a:off x="1012390" y="1419225"/>
                        <a:ext cx="2090764" cy="548384"/>
                      </a:xfrm>
                      <a:prstGeom prst="rect">
                        <a:avLst/>
                      </a:prstGeom>
                      <a:noFill/>
                      <a:ln>
                        <a:noFill/>
                      </a:ln>
                    </p:spPr>
                  </p:pic>
                </p:oleObj>
              </mc:Fallback>
            </mc:AlternateContent>
          </a:graphicData>
        </a:graphic>
      </p:graphicFrame>
      <p:sp>
        <p:nvSpPr>
          <p:cNvPr id="44049" name="TextBox 17"/>
          <p:cNvSpPr txBox="1">
            <a:spLocks noChangeArrowheads="1"/>
          </p:cNvSpPr>
          <p:nvPr/>
        </p:nvSpPr>
        <p:spPr bwMode="auto">
          <a:xfrm>
            <a:off x="500058" y="244079"/>
            <a:ext cx="522062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700" b="1" dirty="0">
                <a:solidFill>
                  <a:srgbClr val="0033CC"/>
                </a:solidFill>
                <a:latin typeface="楷体" panose="02010609060101010101" pitchFamily="49" charset="-122"/>
                <a:ea typeface="楷体" panose="02010609060101010101" pitchFamily="49" charset="-122"/>
              </a:rPr>
              <a:t>2.</a:t>
            </a:r>
            <a:r>
              <a:rPr lang="zh-CN" altLang="en-US" sz="2700" b="1" dirty="0">
                <a:solidFill>
                  <a:srgbClr val="0033CC"/>
                </a:solidFill>
                <a:latin typeface="楷体" panose="02010609060101010101" pitchFamily="49" charset="-122"/>
                <a:ea typeface="楷体" panose="02010609060101010101" pitchFamily="49" charset="-122"/>
              </a:rPr>
              <a:t>原点不是抛出点计算初速度</a:t>
            </a:r>
          </a:p>
        </p:txBody>
      </p:sp>
      <p:graphicFrame>
        <p:nvGraphicFramePr>
          <p:cNvPr id="18" name="Object 3"/>
          <p:cNvGraphicFramePr>
            <a:graphicFrameLocks noChangeAspect="1"/>
          </p:cNvGraphicFramePr>
          <p:nvPr>
            <p:extLst>
              <p:ext uri="{D42A27DB-BD31-4B8C-83A1-F6EECF244321}">
                <p14:modId xmlns:p14="http://schemas.microsoft.com/office/powerpoint/2010/main" val="618685239"/>
              </p:ext>
            </p:extLst>
          </p:nvPr>
        </p:nvGraphicFramePr>
        <p:xfrm>
          <a:off x="1013956" y="2184329"/>
          <a:ext cx="1858486" cy="901189"/>
        </p:xfrm>
        <a:graphic>
          <a:graphicData uri="http://schemas.openxmlformats.org/presentationml/2006/ole">
            <mc:AlternateContent xmlns:mc="http://schemas.openxmlformats.org/markup-compatibility/2006">
              <mc:Choice xmlns:v="urn:schemas-microsoft-com:vml" Requires="v">
                <p:oleObj spid="_x0000_s49201" name="Equation" r:id="rId7" imgW="1549080" imgH="761760" progId="Equation.DSMT4">
                  <p:embed/>
                </p:oleObj>
              </mc:Choice>
              <mc:Fallback>
                <p:oleObj name="Equation" r:id="rId7" imgW="1549080" imgH="761760" progId="Equation.DSMT4">
                  <p:embed/>
                  <p:pic>
                    <p:nvPicPr>
                      <p:cNvPr id="0" name=""/>
                      <p:cNvPicPr>
                        <a:picLocks noChangeAspect="1" noChangeArrowheads="1"/>
                      </p:cNvPicPr>
                      <p:nvPr/>
                    </p:nvPicPr>
                    <p:blipFill>
                      <a:blip r:embed="rId8"/>
                      <a:srcRect/>
                      <a:stretch>
                        <a:fillRect/>
                      </a:stretch>
                    </p:blipFill>
                    <p:spPr bwMode="auto">
                      <a:xfrm>
                        <a:off x="1013956" y="2184329"/>
                        <a:ext cx="1858486" cy="901189"/>
                      </a:xfrm>
                      <a:prstGeom prst="rect">
                        <a:avLst/>
                      </a:prstGeom>
                      <a:noFill/>
                      <a:ln>
                        <a:noFill/>
                      </a:ln>
                    </p:spPr>
                  </p:pic>
                </p:oleObj>
              </mc:Fallback>
            </mc:AlternateContent>
          </a:graphicData>
        </a:graphic>
      </p:graphicFrame>
      <p:sp>
        <p:nvSpPr>
          <p:cNvPr id="19" name="文本框 18"/>
          <p:cNvSpPr txBox="1"/>
          <p:nvPr/>
        </p:nvSpPr>
        <p:spPr>
          <a:xfrm>
            <a:off x="4463252" y="930762"/>
            <a:ext cx="356188" cy="461665"/>
          </a:xfrm>
          <a:prstGeom prst="rect">
            <a:avLst/>
          </a:prstGeom>
          <a:noFill/>
        </p:spPr>
        <p:txBody>
          <a:bodyPr wrap="none" rtlCol="0">
            <a:spAutoFit/>
          </a:bodyPr>
          <a:lstStyle/>
          <a:p>
            <a:r>
              <a:rPr lang="en-US" altLang="zh-CN" sz="2400" dirty="0"/>
              <a:t>o</a:t>
            </a:r>
            <a:endParaRPr lang="zh-CN" altLang="en-US" sz="2400" dirty="0"/>
          </a:p>
        </p:txBody>
      </p:sp>
      <p:sp>
        <p:nvSpPr>
          <p:cNvPr id="3" name="左大括号 2"/>
          <p:cNvSpPr/>
          <p:nvPr/>
        </p:nvSpPr>
        <p:spPr>
          <a:xfrm>
            <a:off x="4578002" y="1274455"/>
            <a:ext cx="224971" cy="51848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76200">
                <a:solidFill>
                  <a:schemeClr val="tx1"/>
                </a:solidFill>
              </a:ln>
            </a:endParaRPr>
          </a:p>
        </p:txBody>
      </p:sp>
      <p:sp>
        <p:nvSpPr>
          <p:cNvPr id="22" name="左大括号 21"/>
          <p:cNvSpPr/>
          <p:nvPr/>
        </p:nvSpPr>
        <p:spPr>
          <a:xfrm>
            <a:off x="4441326" y="1853448"/>
            <a:ext cx="378114" cy="131605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76200">
                <a:solidFill>
                  <a:schemeClr val="tx1"/>
                </a:solidFill>
              </a:ln>
            </a:endParaRPr>
          </a:p>
        </p:txBody>
      </p:sp>
    </p:spTree>
    <p:extLst>
      <p:ext uri="{BB962C8B-B14F-4D97-AF65-F5344CB8AC3E}">
        <p14:creationId xmlns:p14="http://schemas.microsoft.com/office/powerpoint/2010/main" val="18825627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 calcmode="lin" valueType="num">
                                      <p:cBhvr additive="base">
                                        <p:cTn id="7" dur="500" fill="hold"/>
                                        <p:tgtEl>
                                          <p:spTgt spid="44044"/>
                                        </p:tgtEl>
                                        <p:attrNameLst>
                                          <p:attrName>ppt_x</p:attrName>
                                        </p:attrNameLst>
                                      </p:cBhvr>
                                      <p:tavLst>
                                        <p:tav tm="0">
                                          <p:val>
                                            <p:strVal val="#ppt_x"/>
                                          </p:val>
                                        </p:tav>
                                        <p:tav tm="100000">
                                          <p:val>
                                            <p:strVal val="#ppt_x"/>
                                          </p:val>
                                        </p:tav>
                                      </p:tavLst>
                                    </p:anim>
                                    <p:anim calcmode="lin" valueType="num">
                                      <p:cBhvr additive="base">
                                        <p:cTn id="8" dur="500" fill="hold"/>
                                        <p:tgtEl>
                                          <p:spTgt spid="440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045"/>
                                        </p:tgtEl>
                                        <p:attrNameLst>
                                          <p:attrName>style.visibility</p:attrName>
                                        </p:attrNameLst>
                                      </p:cBhvr>
                                      <p:to>
                                        <p:strVal val="visible"/>
                                      </p:to>
                                    </p:set>
                                    <p:anim calcmode="lin" valueType="num">
                                      <p:cBhvr additive="base">
                                        <p:cTn id="11" dur="500" fill="hold"/>
                                        <p:tgtEl>
                                          <p:spTgt spid="44045"/>
                                        </p:tgtEl>
                                        <p:attrNameLst>
                                          <p:attrName>ppt_x</p:attrName>
                                        </p:attrNameLst>
                                      </p:cBhvr>
                                      <p:tavLst>
                                        <p:tav tm="0">
                                          <p:val>
                                            <p:strVal val="#ppt_x"/>
                                          </p:val>
                                        </p:tav>
                                        <p:tav tm="100000">
                                          <p:val>
                                            <p:strVal val="#ppt_x"/>
                                          </p:val>
                                        </p:tav>
                                      </p:tavLst>
                                    </p:anim>
                                    <p:anim calcmode="lin" valueType="num">
                                      <p:cBhvr additive="base">
                                        <p:cTn id="12"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0544"/>
                                        </p:tgtEl>
                                        <p:attrNameLst>
                                          <p:attrName>style.visibility</p:attrName>
                                        </p:attrNameLst>
                                      </p:cBhvr>
                                      <p:to>
                                        <p:strVal val="visible"/>
                                      </p:to>
                                    </p:set>
                                    <p:anim calcmode="lin" valueType="num">
                                      <p:cBhvr additive="base">
                                        <p:cTn id="29" dur="500" fill="hold"/>
                                        <p:tgtEl>
                                          <p:spTgt spid="150544"/>
                                        </p:tgtEl>
                                        <p:attrNameLst>
                                          <p:attrName>ppt_x</p:attrName>
                                        </p:attrNameLst>
                                      </p:cBhvr>
                                      <p:tavLst>
                                        <p:tav tm="0">
                                          <p:val>
                                            <p:strVal val="#ppt_x"/>
                                          </p:val>
                                        </p:tav>
                                        <p:tav tm="100000">
                                          <p:val>
                                            <p:strVal val="#ppt_x"/>
                                          </p:val>
                                        </p:tav>
                                      </p:tavLst>
                                    </p:anim>
                                    <p:anim calcmode="lin" valueType="num">
                                      <p:cBhvr additive="base">
                                        <p:cTn id="30" dur="500" fill="hold"/>
                                        <p:tgtEl>
                                          <p:spTgt spid="15054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p:bldP spid="44045" grpId="0"/>
      <p:bldP spid="44046" grpId="0"/>
      <p:bldP spid="44047" grpId="0"/>
      <p:bldP spid="3"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278606" y="671512"/>
            <a:ext cx="8565357" cy="4205288"/>
          </a:xfrm>
        </p:spPr>
        <p:txBody>
          <a:bodyPr>
            <a:noAutofit/>
          </a:bodyPr>
          <a:lstStyle/>
          <a:p>
            <a:pPr eaLnBrk="1" hangingPunct="1">
              <a:lnSpc>
                <a:spcPct val="80000"/>
              </a:lnSpc>
              <a:buFontTx/>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1</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．一架飞机水平地匀速飞行</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从飞机上每隔</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秒钟释放一个铁球</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先后一共释放四个</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若不计空气阻力，则</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p>
          <a:p>
            <a:pPr eaLnBrk="1" hangingPunct="1">
              <a:lnSpc>
                <a:spcPct val="80000"/>
              </a:lnSpc>
              <a:buFontTx/>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．在空中任何时刻总是排成抛物线</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它们落地点是等</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lnSpc>
                <a:spcPct val="80000"/>
              </a:lnSpc>
              <a:buFontTx/>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间距的</a:t>
            </a:r>
          </a:p>
          <a:p>
            <a:pPr eaLnBrk="1" hangingPunct="1">
              <a:lnSpc>
                <a:spcPct val="80000"/>
              </a:lnSpc>
              <a:buFontTx/>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B</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．在空中任何时刻总是排成抛物线</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它们落地点是不</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lnSpc>
                <a:spcPct val="80000"/>
              </a:lnSpc>
              <a:buFontTx/>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等间距的</a:t>
            </a:r>
          </a:p>
          <a:p>
            <a:pPr eaLnBrk="1" hangingPunct="1">
              <a:lnSpc>
                <a:spcPct val="80000"/>
              </a:lnSpc>
              <a:buFontTx/>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C</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．在空中任何时刻总是在飞机正下方排成竖直的线</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p>
          <a:p>
            <a:pPr eaLnBrk="1" hangingPunct="1">
              <a:lnSpc>
                <a:spcPct val="80000"/>
              </a:lnSpc>
              <a:buFontTx/>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它们的落地点是等间距的</a:t>
            </a:r>
          </a:p>
          <a:p>
            <a:pPr eaLnBrk="1" hangingPunct="1">
              <a:lnSpc>
                <a:spcPct val="80000"/>
              </a:lnSpc>
              <a:buFontTx/>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D</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．在空中任何时刻总是在飞机正下方排成竖直的线</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p>
          <a:p>
            <a:pPr eaLnBrk="1" hangingPunct="1">
              <a:lnSpc>
                <a:spcPct val="80000"/>
              </a:lnSpc>
              <a:buFontTx/>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它们的落地点是不等间距的</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80000"/>
              </a:lnSpc>
              <a:buNone/>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hlinkClick r:id="rId2" action="ppaction://hlinkfile"/>
              </a:rPr>
              <a:t>平抛运动</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hlinkClick r:id="rId2" action="ppaction://hlinkfile"/>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hlinkClick r:id="rId2" action="ppaction://hlinkfile"/>
              </a:rPr>
              <a:t>飞机投弹</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hlinkClick r:id="rId2" action="ppaction://hlinkfile"/>
              </a:rPr>
              <a:t>.</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hlinkClick r:id="rId2" action="ppaction://hlinkfile"/>
              </a:rPr>
              <a:t>swf</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9444" name="Text Box 4"/>
          <p:cNvSpPr txBox="1">
            <a:spLocks noChangeArrowheads="1"/>
          </p:cNvSpPr>
          <p:nvPr/>
        </p:nvSpPr>
        <p:spPr bwMode="auto">
          <a:xfrm>
            <a:off x="7787727" y="855153"/>
            <a:ext cx="49084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r>
              <a:rPr lang="en-US" altLang="zh-CN" sz="3300" b="1" dirty="0">
                <a:solidFill>
                  <a:srgbClr val="FF0000"/>
                </a:solidFill>
              </a:rPr>
              <a:t>C</a:t>
            </a:r>
          </a:p>
        </p:txBody>
      </p:sp>
      <p:sp>
        <p:nvSpPr>
          <p:cNvPr id="5" name="Rectangle 5"/>
          <p:cNvSpPr>
            <a:spLocks/>
          </p:cNvSpPr>
          <p:nvPr/>
        </p:nvSpPr>
        <p:spPr bwMode="auto">
          <a:xfrm>
            <a:off x="410766" y="107751"/>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075" dirty="0">
                <a:ea typeface="黑体" panose="02010609060101010101" pitchFamily="49" charset="-122"/>
              </a:rPr>
              <a:t>抛体运动练习</a:t>
            </a:r>
            <a:endParaRPr lang="en-US" altLang="zh-CN" sz="3075" dirty="0">
              <a:ea typeface="黑体" panose="02010609060101010101" pitchFamily="49" charset="-122"/>
            </a:endParaRPr>
          </a:p>
        </p:txBody>
      </p:sp>
    </p:spTree>
    <p:extLst>
      <p:ext uri="{BB962C8B-B14F-4D97-AF65-F5344CB8AC3E}">
        <p14:creationId xmlns:p14="http://schemas.microsoft.com/office/powerpoint/2010/main" val="1403381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9444">
                                            <p:txEl>
                                              <p:pRg st="0" end="0"/>
                                            </p:txEl>
                                          </p:spTgt>
                                        </p:tgtEl>
                                        <p:attrNameLst>
                                          <p:attrName>style.visibility</p:attrName>
                                        </p:attrNameLst>
                                      </p:cBhvr>
                                      <p:to>
                                        <p:strVal val="visible"/>
                                      </p:to>
                                    </p:set>
                                    <p:anim calcmode="lin" valueType="num">
                                      <p:cBhvr additive="base">
                                        <p:cTn id="7" dur="500" fill="hold"/>
                                        <p:tgtEl>
                                          <p:spTgt spid="189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421481" y="393360"/>
            <a:ext cx="8436769" cy="3064669"/>
          </a:xfrm>
        </p:spPr>
        <p:txBody>
          <a:bodyPr>
            <a:normAutofit/>
          </a:bodyPr>
          <a:lstStyle/>
          <a:p>
            <a:pPr marL="0" indent="0" eaLnBrk="1" hangingPunct="1">
              <a:lnSpc>
                <a:spcPct val="90000"/>
              </a:lnSpc>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2</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．一个物体做平抛运动</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在连续相等的时间内速度的变化为</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b="1" i="1" dirty="0" err="1">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，则关于</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b="1" i="1" dirty="0" err="1">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的说法中</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正确的是</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p>
          <a:p>
            <a:pPr marL="0" indent="0" eaLnBrk="1" hangingPunct="1">
              <a:lnSpc>
                <a:spcPct val="90000"/>
              </a:lnSpc>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b="1" i="1" dirty="0" err="1">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随着时间的推移而增长</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p>
          <a:p>
            <a:pPr marL="0" indent="0" eaLnBrk="1" hangingPunct="1">
              <a:lnSpc>
                <a:spcPct val="90000"/>
              </a:lnSpc>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B</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b="1" i="1" dirty="0" err="1">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随着时间的推移而减小</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p>
          <a:p>
            <a:pPr marL="0" indent="0" eaLnBrk="1" hangingPunct="1">
              <a:lnSpc>
                <a:spcPct val="90000"/>
              </a:lnSpc>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C</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b="1" i="1" dirty="0" err="1">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的大小相等</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方向相同</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p>
          <a:p>
            <a:pPr marL="0" indent="0" eaLnBrk="1" hangingPunct="1">
              <a:lnSpc>
                <a:spcPct val="90000"/>
              </a:lnSpc>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D</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b="1" i="1" dirty="0" err="1">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的大小相等</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方向不同</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190468" name="Text Box 4"/>
          <p:cNvSpPr txBox="1">
            <a:spLocks noChangeArrowheads="1"/>
          </p:cNvSpPr>
          <p:nvPr/>
        </p:nvSpPr>
        <p:spPr bwMode="auto">
          <a:xfrm>
            <a:off x="6022352" y="505449"/>
            <a:ext cx="50526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r>
              <a:rPr lang="en-US" altLang="zh-CN" sz="4500" b="1" dirty="0">
                <a:solidFill>
                  <a:srgbClr val="FF0000"/>
                </a:solidFill>
              </a:rPr>
              <a:t>c</a:t>
            </a:r>
          </a:p>
        </p:txBody>
      </p:sp>
      <p:sp>
        <p:nvSpPr>
          <p:cNvPr id="4" name="Text Box 5"/>
          <p:cNvSpPr txBox="1">
            <a:spLocks noChangeArrowheads="1"/>
          </p:cNvSpPr>
          <p:nvPr/>
        </p:nvSpPr>
        <p:spPr bwMode="auto">
          <a:xfrm>
            <a:off x="1418035" y="3312313"/>
            <a:ext cx="6457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结论</a:t>
            </a:r>
            <a:r>
              <a:rPr lang="en-US" altLang="zh-CN" sz="2100" b="1" dirty="0">
                <a:solidFill>
                  <a:srgbClr val="FF0000"/>
                </a:solidFill>
              </a:rPr>
              <a:t>4</a:t>
            </a:r>
            <a:r>
              <a:rPr lang="zh-CN" altLang="en-US" sz="2100" b="1" dirty="0">
                <a:solidFill>
                  <a:srgbClr val="FF0000"/>
                </a:solidFill>
              </a:rPr>
              <a:t>、任意两个相等时间间隔内的速度变化量相等</a:t>
            </a:r>
          </a:p>
        </p:txBody>
      </p:sp>
      <p:graphicFrame>
        <p:nvGraphicFramePr>
          <p:cNvPr id="5" name="Object 9"/>
          <p:cNvGraphicFramePr>
            <a:graphicFrameLocks noChangeAspect="1"/>
          </p:cNvGraphicFramePr>
          <p:nvPr>
            <p:extLst>
              <p:ext uri="{D42A27DB-BD31-4B8C-83A1-F6EECF244321}">
                <p14:modId xmlns:p14="http://schemas.microsoft.com/office/powerpoint/2010/main" val="4126702627"/>
              </p:ext>
            </p:extLst>
          </p:nvPr>
        </p:nvGraphicFramePr>
        <p:xfrm>
          <a:off x="3838576" y="3814757"/>
          <a:ext cx="1983581" cy="600075"/>
        </p:xfrm>
        <a:graphic>
          <a:graphicData uri="http://schemas.openxmlformats.org/presentationml/2006/ole">
            <mc:AlternateContent xmlns:mc="http://schemas.openxmlformats.org/markup-compatibility/2006">
              <mc:Choice xmlns:v="urn:schemas-microsoft-com:vml" Requires="v">
                <p:oleObj spid="_x0000_s50191" name="Equation" r:id="rId3" imgW="672808" imgH="203112" progId="Equation.DSMT4">
                  <p:embed/>
                </p:oleObj>
              </mc:Choice>
              <mc:Fallback>
                <p:oleObj name="Equation" r:id="rId3" imgW="672808"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6" y="3814757"/>
                        <a:ext cx="1983581"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52985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90468">
                                            <p:txEl>
                                              <p:pRg st="0" end="0"/>
                                            </p:txEl>
                                          </p:spTgt>
                                        </p:tgtEl>
                                        <p:attrNameLst>
                                          <p:attrName>style.visibility</p:attrName>
                                        </p:attrNameLst>
                                      </p:cBhvr>
                                      <p:to>
                                        <p:strVal val="visible"/>
                                      </p:to>
                                    </p:set>
                                    <p:anim calcmode="lin" valueType="num">
                                      <p:cBhvr additive="base">
                                        <p:cTn id="17" dur="500" fill="hold"/>
                                        <p:tgtEl>
                                          <p:spTgt spid="19046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04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s_6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964" y="1867353"/>
            <a:ext cx="289917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532209" y="0"/>
            <a:ext cx="8082019" cy="44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614363" algn="l"/>
              </a:tabLst>
              <a:defRPr>
                <a:solidFill>
                  <a:schemeClr val="tx1"/>
                </a:solidFill>
                <a:latin typeface="Arial" panose="020B0604020202020204" pitchFamily="34" charset="0"/>
                <a:ea typeface="宋体" panose="02010600030101010101" pitchFamily="2" charset="-122"/>
              </a:defRPr>
            </a:lvl1pPr>
            <a:lvl2pPr marL="742950" indent="-285750">
              <a:tabLst>
                <a:tab pos="614363" algn="l"/>
              </a:tabLst>
              <a:defRPr>
                <a:solidFill>
                  <a:schemeClr val="tx1"/>
                </a:solidFill>
                <a:latin typeface="Arial" panose="020B0604020202020204" pitchFamily="34" charset="0"/>
                <a:ea typeface="宋体" panose="02010600030101010101" pitchFamily="2" charset="-122"/>
              </a:defRPr>
            </a:lvl2pPr>
            <a:lvl3pPr marL="1143000" indent="-228600">
              <a:tabLst>
                <a:tab pos="614363" algn="l"/>
              </a:tabLst>
              <a:defRPr>
                <a:solidFill>
                  <a:schemeClr val="tx1"/>
                </a:solidFill>
                <a:latin typeface="Arial" panose="020B0604020202020204" pitchFamily="34" charset="0"/>
                <a:ea typeface="宋体" panose="02010600030101010101" pitchFamily="2" charset="-122"/>
              </a:defRPr>
            </a:lvl3pPr>
            <a:lvl4pPr marL="1600200" indent="-228600">
              <a:tabLst>
                <a:tab pos="614363" algn="l"/>
              </a:tabLst>
              <a:defRPr>
                <a:solidFill>
                  <a:schemeClr val="tx1"/>
                </a:solidFill>
                <a:latin typeface="Arial" panose="020B0604020202020204" pitchFamily="34" charset="0"/>
                <a:ea typeface="宋体" panose="02010600030101010101" pitchFamily="2" charset="-122"/>
              </a:defRPr>
            </a:lvl4pPr>
            <a:lvl5pPr marL="2057400" indent="-228600">
              <a:tabLst>
                <a:tab pos="614363"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614363"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614363"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614363"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614363" algn="l"/>
              </a:tabLst>
              <a:defRPr>
                <a:solidFill>
                  <a:schemeClr val="tx1"/>
                </a:solidFill>
                <a:latin typeface="Arial" panose="020B0604020202020204" pitchFamily="34" charset="0"/>
                <a:ea typeface="宋体" panose="02010600030101010101" pitchFamily="2" charset="-122"/>
              </a:defRPr>
            </a:lvl9pPr>
          </a:lstStyle>
          <a:p>
            <a:pPr>
              <a:lnSpc>
                <a:spcPct val="125000"/>
              </a:lnSpc>
              <a:buClr>
                <a:schemeClr val="accent1"/>
              </a:buClr>
              <a:buSzPct val="65000"/>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3</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．如图所示，在同一平台上的 </a:t>
            </a:r>
            <a:r>
              <a:rPr lang="en-US" altLang="zh-CN" sz="2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O </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点水平抛出三个物体，分别落到 </a:t>
            </a:r>
            <a:r>
              <a:rPr lang="en-US" altLang="zh-CN" sz="2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 </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三点，则三个物体运动的初速度 </a:t>
            </a:r>
            <a:r>
              <a:rPr lang="en-US" altLang="zh-CN" sz="2800" i="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800" i="1" baseline="-2500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800" i="1" baseline="-2500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v</a:t>
            </a:r>
            <a:r>
              <a:rPr lang="en-US" altLang="zh-CN" sz="2800" i="1" baseline="-2500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和运动的时间 </a:t>
            </a:r>
            <a:r>
              <a:rPr lang="en-US" altLang="zh-CN" sz="2800"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800" i="1" baseline="-25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800" i="1" baseline="-2500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800" i="1" baseline="-2500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的关系分别是</a:t>
            </a:r>
            <a:r>
              <a:rPr lang="zh-CN" altLang="en-US" sz="2800" dirty="0">
                <a:solidFill>
                  <a:srgbClr val="000000"/>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a:t>
            </a:r>
          </a:p>
          <a:p>
            <a:pPr>
              <a:lnSpc>
                <a:spcPct val="125000"/>
              </a:lnSpc>
              <a:buClr>
                <a:schemeClr val="accent1"/>
              </a:buClr>
              <a:buSzPct val="65000"/>
            </a:pPr>
            <a:r>
              <a:rPr lang="en-US" altLang="zh-CN" sz="2800" dirty="0">
                <a:latin typeface="Times New Roman" panose="02020603050405020304" pitchFamily="18" charset="0"/>
                <a:cs typeface="Times New Roman" panose="02020603050405020304" pitchFamily="18" charset="0"/>
              </a:rPr>
              <a:t>A</a:t>
            </a:r>
            <a:r>
              <a:rPr lang="zh-CN" altLang="en-US" sz="2800" dirty="0">
                <a:latin typeface="Times New Roman" panose="02020603050405020304" pitchFamily="18" charset="0"/>
                <a:cs typeface="Times New Roman" panose="02020603050405020304" pitchFamily="18" charset="0"/>
              </a:rPr>
              <a: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rPr>
              <a:t>&gt;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&gt;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c</a:t>
            </a:r>
            <a:r>
              <a:rPr lang="zh-CN" altLang="en-US"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t</a:t>
            </a:r>
            <a:r>
              <a:rPr lang="en-US" altLang="zh-CN" sz="2800" i="1" baseline="-25000" dirty="0">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rPr>
              <a:t>&gt;</a:t>
            </a:r>
            <a:r>
              <a:rPr lang="en-US" altLang="zh-CN" sz="2800" i="1" dirty="0" err="1">
                <a:latin typeface="Times New Roman" panose="02020603050405020304" pitchFamily="18" charset="0"/>
                <a:cs typeface="Times New Roman" panose="02020603050405020304" pitchFamily="18" charset="0"/>
              </a:rPr>
              <a:t>t</a:t>
            </a:r>
            <a:r>
              <a:rPr lang="en-US" altLang="zh-CN" sz="2800" i="1" baseline="-25000"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&gt;</a:t>
            </a:r>
            <a:r>
              <a:rPr lang="en-US" altLang="zh-CN" sz="2800" i="1" dirty="0" err="1">
                <a:latin typeface="Times New Roman" panose="02020603050405020304" pitchFamily="18" charset="0"/>
                <a:cs typeface="Times New Roman" panose="02020603050405020304" pitchFamily="18" charset="0"/>
              </a:rPr>
              <a:t>t</a:t>
            </a:r>
            <a:r>
              <a:rPr lang="en-US" altLang="zh-CN" sz="2800" i="1" baseline="-25000" dirty="0" err="1">
                <a:latin typeface="Times New Roman" panose="02020603050405020304" pitchFamily="18" charset="0"/>
                <a:cs typeface="Times New Roman" panose="02020603050405020304" pitchFamily="18" charset="0"/>
              </a:rPr>
              <a:t>c</a:t>
            </a:r>
            <a:r>
              <a:rPr lang="en-US" altLang="zh-CN" sz="2800" dirty="0">
                <a:latin typeface="Times New Roman" panose="02020603050405020304" pitchFamily="18" charset="0"/>
                <a:cs typeface="Times New Roman" panose="02020603050405020304" pitchFamily="18" charset="0"/>
              </a:rPr>
              <a:t>     </a:t>
            </a:r>
          </a:p>
          <a:p>
            <a:pPr hangingPunct="1">
              <a:lnSpc>
                <a:spcPct val="125000"/>
              </a:lnSpc>
              <a:spcBef>
                <a:spcPts val="450"/>
              </a:spcBef>
            </a:pPr>
            <a:r>
              <a:rPr lang="en-US" altLang="zh-CN" sz="2800" dirty="0">
                <a:latin typeface="Times New Roman" panose="02020603050405020304" pitchFamily="18" charset="0"/>
                <a:cs typeface="Times New Roman" panose="02020603050405020304" pitchFamily="18" charset="0"/>
              </a:rPr>
              <a:t>B</a:t>
            </a:r>
            <a:r>
              <a:rPr lang="zh-CN" altLang="en-US" sz="2800" dirty="0">
                <a:latin typeface="Times New Roman" panose="02020603050405020304" pitchFamily="18" charset="0"/>
                <a:cs typeface="Times New Roman" panose="02020603050405020304" pitchFamily="18" charset="0"/>
              </a:rPr>
              <a: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rPr>
              <a:t>&lt;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&lt;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c</a:t>
            </a:r>
            <a:r>
              <a:rPr lang="zh-CN" altLang="en-US"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t</a:t>
            </a:r>
            <a:r>
              <a:rPr lang="en-US" altLang="zh-CN" sz="2800" i="1" baseline="-25000" dirty="0">
                <a:latin typeface="Times New Roman" panose="02020603050405020304" pitchFamily="18" charset="0"/>
                <a:cs typeface="Times New Roman" panose="02020603050405020304" pitchFamily="18" charset="0"/>
              </a:rPr>
              <a:t>a</a:t>
            </a:r>
            <a:r>
              <a:rPr lang="zh-CN" altLang="en-US" sz="2800" dirty="0">
                <a:latin typeface="Times New Roman" panose="02020603050405020304" pitchFamily="18" charset="0"/>
                <a:cs typeface="Times New Roman" panose="02020603050405020304" pitchFamily="18" charset="0"/>
              </a:rPr>
              <a:t>＝</a:t>
            </a:r>
            <a:r>
              <a:rPr lang="en-US" altLang="zh-CN" sz="2800" i="1" dirty="0" err="1">
                <a:latin typeface="Times New Roman" panose="02020603050405020304" pitchFamily="18" charset="0"/>
                <a:cs typeface="Times New Roman" panose="02020603050405020304" pitchFamily="18" charset="0"/>
              </a:rPr>
              <a:t>t</a:t>
            </a:r>
            <a:r>
              <a:rPr lang="en-US" altLang="zh-CN" sz="2800" i="1" baseline="-25000" dirty="0" err="1">
                <a:latin typeface="Times New Roman" panose="02020603050405020304" pitchFamily="18" charset="0"/>
                <a:cs typeface="Times New Roman" panose="02020603050405020304" pitchFamily="18" charset="0"/>
              </a:rPr>
              <a:t>b</a:t>
            </a:r>
            <a:r>
              <a:rPr lang="zh-CN" altLang="en-US" sz="2800" dirty="0">
                <a:latin typeface="Times New Roman" panose="02020603050405020304" pitchFamily="18" charset="0"/>
                <a:cs typeface="Times New Roman" panose="02020603050405020304" pitchFamily="18" charset="0"/>
              </a:rPr>
              <a:t>＝</a:t>
            </a:r>
            <a:r>
              <a:rPr lang="en-US" altLang="zh-CN" sz="2800" i="1" dirty="0" err="1">
                <a:latin typeface="Times New Roman" panose="02020603050405020304" pitchFamily="18" charset="0"/>
                <a:cs typeface="Times New Roman" panose="02020603050405020304" pitchFamily="18" charset="0"/>
              </a:rPr>
              <a:t>t</a:t>
            </a:r>
            <a:r>
              <a:rPr lang="en-US" altLang="zh-CN" sz="2800" i="1" baseline="-25000" dirty="0" err="1">
                <a:latin typeface="Times New Roman" panose="02020603050405020304" pitchFamily="18" charset="0"/>
                <a:cs typeface="Times New Roman" panose="02020603050405020304" pitchFamily="18" charset="0"/>
              </a:rPr>
              <a:t>c</a:t>
            </a:r>
            <a:endParaRPr lang="en-US" altLang="zh-CN" sz="2800" dirty="0">
              <a:latin typeface="Times New Roman" panose="02020603050405020304" pitchFamily="18" charset="0"/>
              <a:cs typeface="Times New Roman" panose="02020603050405020304" pitchFamily="18" charset="0"/>
            </a:endParaRPr>
          </a:p>
          <a:p>
            <a:pPr hangingPunct="1">
              <a:lnSpc>
                <a:spcPct val="125000"/>
              </a:lnSpc>
              <a:spcBef>
                <a:spcPts val="450"/>
              </a:spcBef>
            </a:pPr>
            <a:r>
              <a:rPr lang="en-US" altLang="zh-CN" sz="2800" dirty="0">
                <a:latin typeface="Times New Roman" panose="02020603050405020304" pitchFamily="18" charset="0"/>
                <a:cs typeface="Times New Roman" panose="02020603050405020304" pitchFamily="18" charset="0"/>
              </a:rPr>
              <a:t>C</a:t>
            </a:r>
            <a:r>
              <a:rPr lang="zh-CN" altLang="en-US" sz="2800" dirty="0">
                <a:latin typeface="Times New Roman" panose="02020603050405020304" pitchFamily="18" charset="0"/>
                <a:cs typeface="Times New Roman" panose="02020603050405020304" pitchFamily="18" charset="0"/>
              </a:rPr>
              <a: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rPr>
              <a:t>&lt;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&lt;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c</a:t>
            </a:r>
            <a:r>
              <a:rPr lang="zh-CN" altLang="en-US"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t</a:t>
            </a:r>
            <a:r>
              <a:rPr lang="en-US" altLang="zh-CN" sz="2800" i="1" baseline="-25000" dirty="0">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rPr>
              <a:t>&gt;</a:t>
            </a:r>
            <a:r>
              <a:rPr lang="en-US" altLang="zh-CN" sz="2800" i="1" dirty="0" err="1">
                <a:latin typeface="Times New Roman" panose="02020603050405020304" pitchFamily="18" charset="0"/>
                <a:cs typeface="Times New Roman" panose="02020603050405020304" pitchFamily="18" charset="0"/>
              </a:rPr>
              <a:t>t</a:t>
            </a:r>
            <a:r>
              <a:rPr lang="en-US" altLang="zh-CN" sz="2800" i="1" baseline="-25000"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&gt;</a:t>
            </a:r>
            <a:r>
              <a:rPr lang="en-US" altLang="zh-CN" sz="2800" i="1" dirty="0" err="1">
                <a:latin typeface="Times New Roman" panose="02020603050405020304" pitchFamily="18" charset="0"/>
                <a:cs typeface="Times New Roman" panose="02020603050405020304" pitchFamily="18" charset="0"/>
              </a:rPr>
              <a:t>t</a:t>
            </a:r>
            <a:r>
              <a:rPr lang="en-US" altLang="zh-CN" sz="2800" i="1" baseline="-25000" dirty="0" err="1">
                <a:latin typeface="Times New Roman" panose="02020603050405020304" pitchFamily="18" charset="0"/>
                <a:cs typeface="Times New Roman" panose="02020603050405020304" pitchFamily="18" charset="0"/>
              </a:rPr>
              <a:t>c</a:t>
            </a:r>
            <a:r>
              <a:rPr lang="en-US" altLang="zh-CN" sz="2800" dirty="0">
                <a:latin typeface="Times New Roman" panose="02020603050405020304" pitchFamily="18" charset="0"/>
                <a:cs typeface="Times New Roman" panose="02020603050405020304" pitchFamily="18" charset="0"/>
              </a:rPr>
              <a:t>     </a:t>
            </a:r>
          </a:p>
          <a:p>
            <a:pPr hangingPunct="1">
              <a:lnSpc>
                <a:spcPct val="125000"/>
              </a:lnSpc>
              <a:spcBef>
                <a:spcPts val="450"/>
              </a:spcBef>
            </a:pPr>
            <a:r>
              <a:rPr lang="en-US" altLang="zh-CN" sz="2800" dirty="0">
                <a:latin typeface="Times New Roman" panose="02020603050405020304" pitchFamily="18" charset="0"/>
                <a:cs typeface="Times New Roman" panose="02020603050405020304" pitchFamily="18" charset="0"/>
              </a:rPr>
              <a:t>D</a:t>
            </a:r>
            <a:r>
              <a:rPr lang="zh-CN" altLang="en-US" sz="2800" dirty="0">
                <a:latin typeface="Times New Roman" panose="02020603050405020304" pitchFamily="18" charset="0"/>
                <a:cs typeface="Times New Roman" panose="02020603050405020304" pitchFamily="18" charset="0"/>
              </a:rPr>
              <a: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rPr>
              <a:t>&gt;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&gt;</a:t>
            </a:r>
            <a:r>
              <a:rPr lang="en-US" altLang="zh-CN" sz="2800" i="1" dirty="0" err="1">
                <a:latin typeface="Times New Roman" panose="02020603050405020304" pitchFamily="18" charset="0"/>
                <a:cs typeface="Times New Roman" panose="02020603050405020304" pitchFamily="18" charset="0"/>
              </a:rPr>
              <a:t>v</a:t>
            </a:r>
            <a:r>
              <a:rPr lang="en-US" altLang="zh-CN" sz="2800" i="1" baseline="-25000" dirty="0" err="1">
                <a:latin typeface="Times New Roman" panose="02020603050405020304" pitchFamily="18" charset="0"/>
                <a:cs typeface="Times New Roman" panose="02020603050405020304" pitchFamily="18" charset="0"/>
              </a:rPr>
              <a:t>c</a:t>
            </a:r>
            <a:r>
              <a:rPr lang="zh-CN" altLang="en-US"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t</a:t>
            </a:r>
            <a:r>
              <a:rPr lang="en-US" altLang="zh-CN" sz="2800" i="1" baseline="-25000" dirty="0">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rPr>
              <a:t>&lt;</a:t>
            </a:r>
            <a:r>
              <a:rPr lang="en-US" altLang="zh-CN" sz="2800" i="1" dirty="0" err="1">
                <a:latin typeface="Times New Roman" panose="02020603050405020304" pitchFamily="18" charset="0"/>
                <a:cs typeface="Times New Roman" panose="02020603050405020304" pitchFamily="18" charset="0"/>
              </a:rPr>
              <a:t>t</a:t>
            </a:r>
            <a:r>
              <a:rPr lang="en-US" altLang="zh-CN" sz="2800" i="1" baseline="-25000"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&lt;</a:t>
            </a:r>
            <a:r>
              <a:rPr lang="en-US" altLang="zh-CN" sz="2800" i="1" dirty="0" err="1">
                <a:latin typeface="Times New Roman" panose="02020603050405020304" pitchFamily="18" charset="0"/>
                <a:cs typeface="Times New Roman" panose="02020603050405020304" pitchFamily="18" charset="0"/>
              </a:rPr>
              <a:t>t</a:t>
            </a:r>
            <a:r>
              <a:rPr lang="en-US" altLang="zh-CN" sz="2800" i="1" baseline="-25000" dirty="0" err="1">
                <a:latin typeface="Times New Roman" panose="02020603050405020304" pitchFamily="18" charset="0"/>
                <a:cs typeface="Times New Roman" panose="02020603050405020304" pitchFamily="18" charset="0"/>
              </a:rPr>
              <a:t>c</a:t>
            </a:r>
            <a:endParaRPr lang="zh-CN" altLang="en-US" sz="2800" dirty="0">
              <a:solidFill>
                <a:srgbClr val="000000"/>
              </a:solidFill>
              <a:latin typeface="Times New Roman" panose="02020603050405020304" pitchFamily="18" charset="0"/>
              <a:cs typeface="Times New Roman" panose="02020603050405020304" pitchFamily="18" charset="0"/>
            </a:endParaRPr>
          </a:p>
        </p:txBody>
      </p:sp>
      <p:sp>
        <p:nvSpPr>
          <p:cNvPr id="5" name="Text Box 6"/>
          <p:cNvSpPr txBox="1">
            <a:spLocks noChangeArrowheads="1"/>
          </p:cNvSpPr>
          <p:nvPr/>
        </p:nvSpPr>
        <p:spPr bwMode="auto">
          <a:xfrm>
            <a:off x="1673792" y="1717087"/>
            <a:ext cx="581537" cy="30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hangingPunct="1">
              <a:lnSpc>
                <a:spcPts val="1950"/>
              </a:lnSpc>
            </a:pPr>
            <a:r>
              <a:rPr lang="en-US" altLang="zh-CN" sz="3600" b="1" dirty="0">
                <a:solidFill>
                  <a:srgbClr val="FF0000"/>
                </a:solidFill>
                <a:latin typeface="Times New Roman" panose="02020603050405020304" pitchFamily="18" charset="0"/>
                <a:cs typeface="Times New Roman" panose="02020603050405020304" pitchFamily="18" charset="0"/>
              </a:rPr>
              <a:t>C</a:t>
            </a:r>
          </a:p>
        </p:txBody>
      </p:sp>
      <p:sp>
        <p:nvSpPr>
          <p:cNvPr id="6" name="Line 6"/>
          <p:cNvSpPr>
            <a:spLocks noChangeShapeType="1"/>
          </p:cNvSpPr>
          <p:nvPr/>
        </p:nvSpPr>
        <p:spPr bwMode="auto">
          <a:xfrm>
            <a:off x="5219417" y="2363844"/>
            <a:ext cx="2599134"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1350"/>
          </a:p>
        </p:txBody>
      </p:sp>
    </p:spTree>
    <p:extLst>
      <p:ext uri="{BB962C8B-B14F-4D97-AF65-F5344CB8AC3E}">
        <p14:creationId xmlns:p14="http://schemas.microsoft.com/office/powerpoint/2010/main" val="2207605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09459" y="4886"/>
            <a:ext cx="1940768" cy="774440"/>
          </a:xfrm>
        </p:spPr>
        <p:txBody>
          <a:bodyPr>
            <a:normAutofit/>
          </a:bodyPr>
          <a:lstStyle/>
          <a:p>
            <a:pPr>
              <a:defRPr/>
            </a:pPr>
            <a:r>
              <a:rPr lang="zh-CN" altLang="en-US" sz="3200" dirty="0">
                <a:solidFill>
                  <a:srgbClr val="0000FF"/>
                </a:solidFill>
                <a:latin typeface="黑体" panose="02010609060101010101" pitchFamily="49" charset="-122"/>
                <a:ea typeface="黑体" panose="02010609060101010101" pitchFamily="49" charset="-122"/>
              </a:rPr>
              <a:t>审题过程</a:t>
            </a:r>
          </a:p>
        </p:txBody>
      </p:sp>
      <p:sp>
        <p:nvSpPr>
          <p:cNvPr id="60419" name="副标题 2"/>
          <p:cNvSpPr>
            <a:spLocks noGrp="1"/>
          </p:cNvSpPr>
          <p:nvPr>
            <p:ph type="subTitle" idx="1"/>
          </p:nvPr>
        </p:nvSpPr>
        <p:spPr>
          <a:xfrm>
            <a:off x="1046161" y="779326"/>
            <a:ext cx="6283552" cy="1715424"/>
          </a:xfrm>
        </p:spPr>
        <p:txBody>
          <a:bodyPr>
            <a:noAutofit/>
          </a:bodyPr>
          <a:lstStyle/>
          <a:p>
            <a:pPr algn="l"/>
            <a:r>
              <a:rPr lang="en-US" altLang="zh-CN" sz="2400" b="1" dirty="0">
                <a:solidFill>
                  <a:schemeClr val="tx1"/>
                </a:solidFill>
                <a:latin typeface="黑体" panose="02010609060101010101" pitchFamily="49" charset="-122"/>
                <a:ea typeface="黑体" panose="02010609060101010101" pitchFamily="49" charset="-122"/>
              </a:rPr>
              <a:t>1</a:t>
            </a:r>
            <a:r>
              <a:rPr lang="zh-CN" altLang="en-US" sz="2400" b="1" dirty="0">
                <a:solidFill>
                  <a:schemeClr val="tx1"/>
                </a:solidFill>
                <a:latin typeface="黑体" panose="02010609060101010101" pitchFamily="49" charset="-122"/>
                <a:ea typeface="黑体" panose="02010609060101010101" pitchFamily="49" charset="-122"/>
              </a:rPr>
              <a:t>．把题目文字转化为物理情景</a:t>
            </a:r>
            <a:endParaRPr lang="en-US" altLang="zh-CN" sz="2400" b="1" dirty="0">
              <a:solidFill>
                <a:schemeClr val="tx1"/>
              </a:solidFill>
              <a:latin typeface="黑体" panose="02010609060101010101" pitchFamily="49" charset="-122"/>
              <a:ea typeface="黑体" panose="02010609060101010101" pitchFamily="49" charset="-122"/>
            </a:endParaRPr>
          </a:p>
          <a:p>
            <a:pPr algn="l"/>
            <a:r>
              <a:rPr lang="en-US" altLang="zh-CN" sz="2400" b="1" dirty="0">
                <a:solidFill>
                  <a:schemeClr val="tx1"/>
                </a:solidFill>
                <a:latin typeface="黑体" panose="02010609060101010101" pitchFamily="49" charset="-122"/>
                <a:ea typeface="黑体" panose="02010609060101010101" pitchFamily="49" charset="-122"/>
              </a:rPr>
              <a:t>2</a:t>
            </a:r>
            <a:r>
              <a:rPr lang="zh-CN" altLang="en-US" sz="2400" b="1" dirty="0">
                <a:solidFill>
                  <a:schemeClr val="tx1"/>
                </a:solidFill>
                <a:latin typeface="黑体" panose="02010609060101010101" pitchFamily="49" charset="-122"/>
                <a:ea typeface="黑体" panose="02010609060101010101" pitchFamily="49" charset="-122"/>
              </a:rPr>
              <a:t>．把物理情景转化为物理条件</a:t>
            </a:r>
            <a:endParaRPr lang="en-US" altLang="zh-CN" sz="2400" b="1" dirty="0">
              <a:solidFill>
                <a:schemeClr val="tx1"/>
              </a:solidFill>
              <a:latin typeface="黑体" panose="02010609060101010101" pitchFamily="49" charset="-122"/>
              <a:ea typeface="黑体" panose="02010609060101010101" pitchFamily="49" charset="-122"/>
            </a:endParaRPr>
          </a:p>
          <a:p>
            <a:pPr algn="l"/>
            <a:r>
              <a:rPr lang="en-US" altLang="zh-CN" sz="2400" b="1" dirty="0">
                <a:solidFill>
                  <a:schemeClr val="tx1"/>
                </a:solidFill>
                <a:latin typeface="黑体" panose="02010609060101010101" pitchFamily="49" charset="-122"/>
                <a:ea typeface="黑体" panose="02010609060101010101" pitchFamily="49" charset="-122"/>
              </a:rPr>
              <a:t>3</a:t>
            </a:r>
            <a:r>
              <a:rPr lang="zh-CN" altLang="en-US" sz="2400" b="1" dirty="0">
                <a:solidFill>
                  <a:schemeClr val="tx1"/>
                </a:solidFill>
                <a:latin typeface="黑体" panose="02010609060101010101" pitchFamily="49" charset="-122"/>
                <a:ea typeface="黑体" panose="02010609060101010101" pitchFamily="49" charset="-122"/>
              </a:rPr>
              <a:t>．把物理条件转化为数学条件</a:t>
            </a:r>
          </a:p>
        </p:txBody>
      </p:sp>
      <p:sp>
        <p:nvSpPr>
          <p:cNvPr id="60420" name="副标题 2"/>
          <p:cNvSpPr txBox="1">
            <a:spLocks/>
          </p:cNvSpPr>
          <p:nvPr/>
        </p:nvSpPr>
        <p:spPr bwMode="auto">
          <a:xfrm>
            <a:off x="674912" y="2760823"/>
            <a:ext cx="7750629" cy="20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148" tIns="6858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30250" indent="-2730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995363"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216025" indent="-182563">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1425575" indent="-182563">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18827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3399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27971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2543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zh-CN" altLang="en-US" sz="2000" b="1" dirty="0">
                <a:latin typeface="黑体" panose="02010609060101010101" pitchFamily="49" charset="-122"/>
                <a:ea typeface="黑体" panose="02010609060101010101" pitchFamily="49" charset="-122"/>
              </a:rPr>
              <a:t>只有把文字转化为</a:t>
            </a:r>
            <a:r>
              <a:rPr lang="zh-CN" altLang="en-US" sz="2000" b="1" dirty="0" smtClean="0">
                <a:latin typeface="黑体" panose="02010609060101010101" pitchFamily="49" charset="-122"/>
                <a:ea typeface="黑体" panose="02010609060101010101" pitchFamily="49" charset="-122"/>
              </a:rPr>
              <a:t>情景之后</a:t>
            </a:r>
            <a:r>
              <a:rPr lang="zh-CN" altLang="en-US" sz="2000" b="1" dirty="0">
                <a:latin typeface="黑体" panose="02010609060101010101" pitchFamily="49" charset="-122"/>
                <a:ea typeface="黑体" panose="02010609060101010101" pitchFamily="49" charset="-122"/>
              </a:rPr>
              <a:t>，才能进一步形成解题条件和要求。大量灵活的物理问题，之所以灵活，就是因为关键的解题条件是隐藏的，需要通过转化进行发掘。因此把文字转化为</a:t>
            </a:r>
            <a:r>
              <a:rPr lang="zh-CN" altLang="en-US" sz="2000" b="1" dirty="0">
                <a:latin typeface="黑体" panose="02010609060101010101" pitchFamily="49" charset="-122"/>
                <a:ea typeface="黑体" panose="02010609060101010101" pitchFamily="49" charset="-122"/>
              </a:rPr>
              <a:t>情景对</a:t>
            </a:r>
            <a:r>
              <a:rPr lang="zh-CN" altLang="en-US" sz="2000" b="1" dirty="0">
                <a:latin typeface="黑体" panose="02010609060101010101" pitchFamily="49" charset="-122"/>
                <a:ea typeface="黑体" panose="02010609060101010101" pitchFamily="49" charset="-122"/>
              </a:rPr>
              <a:t>解题来说具有关键意义。</a:t>
            </a:r>
            <a:endParaRPr lang="en-US" altLang="zh-CN" sz="2000" b="1" dirty="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000" b="1" dirty="0">
                <a:latin typeface="黑体" panose="02010609060101010101" pitchFamily="49" charset="-122"/>
                <a:ea typeface="黑体" panose="02010609060101010101" pitchFamily="49" charset="-122"/>
              </a:rPr>
              <a:t>怎样才会自觉地把文字转化为</a:t>
            </a:r>
            <a:r>
              <a:rPr lang="zh-CN" altLang="en-US" sz="2000" b="1" dirty="0">
                <a:latin typeface="黑体" panose="02010609060101010101" pitchFamily="49" charset="-122"/>
                <a:ea typeface="黑体" panose="02010609060101010101" pitchFamily="49" charset="-122"/>
              </a:rPr>
              <a:t>情景？</a:t>
            </a:r>
            <a:r>
              <a:rPr lang="zh-CN" altLang="en-US" sz="2000" b="1" dirty="0">
                <a:latin typeface="黑体" panose="02010609060101010101" pitchFamily="49" charset="-122"/>
                <a:ea typeface="黑体" panose="02010609060101010101" pitchFamily="49" charset="-122"/>
              </a:rPr>
              <a:t>这就需要我们增强实践意识，以实现转化的自觉性。</a:t>
            </a:r>
          </a:p>
        </p:txBody>
      </p:sp>
      <p:sp>
        <p:nvSpPr>
          <p:cNvPr id="60421" name="灯片编号占位符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4CBBC8A-BA58-4BA9-ABE7-B29953D4221D}" type="slidenum">
              <a:rPr lang="en-US" altLang="zh-CN" smtClean="0">
                <a:solidFill>
                  <a:srgbClr val="3F3F3F"/>
                </a:solidFill>
              </a:rPr>
              <a:pPr/>
              <a:t>18</a:t>
            </a:fld>
            <a:endParaRPr lang="en-US" altLang="zh-CN">
              <a:solidFill>
                <a:srgbClr val="3F3F3F"/>
              </a:solidFill>
            </a:endParaRPr>
          </a:p>
        </p:txBody>
      </p:sp>
      <p:sp>
        <p:nvSpPr>
          <p:cNvPr id="6" name="动作按钮: 后退或前一项 5">
            <a:hlinkClick r:id="rId2" action="ppaction://hlinksldjump" highlightClick="1"/>
          </p:cNvPr>
          <p:cNvSpPr/>
          <p:nvPr/>
        </p:nvSpPr>
        <p:spPr>
          <a:xfrm>
            <a:off x="6952909" y="4658032"/>
            <a:ext cx="855776" cy="34256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Tree>
    <p:extLst>
      <p:ext uri="{BB962C8B-B14F-4D97-AF65-F5344CB8AC3E}">
        <p14:creationId xmlns:p14="http://schemas.microsoft.com/office/powerpoint/2010/main" val="185597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60420"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Rot="1" noChangeArrowheads="1"/>
          </p:cNvSpPr>
          <p:nvPr>
            <p:ph type="ctrTitle"/>
          </p:nvPr>
        </p:nvSpPr>
        <p:spPr>
          <a:xfrm>
            <a:off x="1647729" y="266213"/>
            <a:ext cx="5181242" cy="531554"/>
          </a:xfrm>
        </p:spPr>
        <p:txBody>
          <a:bodyPr>
            <a:normAutofit/>
          </a:bodyPr>
          <a:lstStyle/>
          <a:p>
            <a:pPr eaLnBrk="1" hangingPunct="1">
              <a:defRPr/>
            </a:pPr>
            <a:r>
              <a:rPr lang="zh-CN" altLang="en-US" sz="2700" dirty="0">
                <a:solidFill>
                  <a:srgbClr val="000000"/>
                </a:solidFill>
                <a:latin typeface="宋体" panose="02010600030101010101" pitchFamily="2" charset="-122"/>
                <a:ea typeface="宋体" panose="02010600030101010101" pitchFamily="2" charset="-122"/>
              </a:rPr>
              <a:t>一般抛体运动</a:t>
            </a:r>
            <a:r>
              <a:rPr lang="en-US" altLang="zh-CN" sz="2700" dirty="0">
                <a:solidFill>
                  <a:srgbClr val="000000"/>
                </a:solidFill>
                <a:latin typeface="宋体" panose="02010600030101010101" pitchFamily="2" charset="-122"/>
                <a:ea typeface="宋体" panose="02010600030101010101" pitchFamily="2" charset="-122"/>
              </a:rPr>
              <a:t>——</a:t>
            </a:r>
            <a:r>
              <a:rPr lang="zh-CN" altLang="en-US" sz="2700" dirty="0">
                <a:solidFill>
                  <a:srgbClr val="000000"/>
                </a:solidFill>
                <a:latin typeface="宋体" panose="02010600030101010101" pitchFamily="2" charset="-122"/>
                <a:ea typeface="宋体" panose="02010600030101010101" pitchFamily="2" charset="-122"/>
              </a:rPr>
              <a:t>斜抛运动</a:t>
            </a:r>
          </a:p>
        </p:txBody>
      </p:sp>
      <p:pic>
        <p:nvPicPr>
          <p:cNvPr id="52227"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2460" y="1275160"/>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EE261A1-1703-43E9-B2A3-D6481D16844F}" type="slidenum">
              <a:rPr lang="en-US" altLang="zh-CN" smtClean="0">
                <a:solidFill>
                  <a:srgbClr val="3F3F3F"/>
                </a:solidFill>
              </a:rPr>
              <a:pPr/>
              <a:t>19</a:t>
            </a:fld>
            <a:endParaRPr lang="en-US" altLang="zh-CN">
              <a:solidFill>
                <a:srgbClr val="3F3F3F"/>
              </a:solidFill>
            </a:endParaRPr>
          </a:p>
        </p:txBody>
      </p:sp>
    </p:spTree>
    <p:extLst>
      <p:ext uri="{BB962C8B-B14F-4D97-AF65-F5344CB8AC3E}">
        <p14:creationId xmlns:p14="http://schemas.microsoft.com/office/powerpoint/2010/main" val="785767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D4E1D81-AAD7-45F7-A186-CE5298B9D9F2}" type="slidenum">
              <a:rPr lang="zh-CN" altLang="en-US" smtClean="0"/>
              <a:pPr/>
              <a:t>2</a:t>
            </a:fld>
            <a:endParaRPr lang="zh-CN" altLang="en-US"/>
          </a:p>
        </p:txBody>
      </p:sp>
      <p:sp>
        <p:nvSpPr>
          <p:cNvPr id="14" name="标题 13"/>
          <p:cNvSpPr>
            <a:spLocks noGrp="1"/>
          </p:cNvSpPr>
          <p:nvPr>
            <p:ph type="ctrTitle"/>
          </p:nvPr>
        </p:nvSpPr>
        <p:spPr>
          <a:xfrm>
            <a:off x="1143000" y="518902"/>
            <a:ext cx="7456714" cy="1102519"/>
          </a:xfrm>
        </p:spPr>
        <p:txBody>
          <a:bodyPr/>
          <a:lstStyle/>
          <a:p>
            <a:pPr algn="l"/>
            <a:r>
              <a:rPr lang="zh-CN" altLang="en-US" sz="2400" dirty="0">
                <a:effectLst>
                  <a:outerShdw blurRad="38100" dist="38100" dir="2700000" algn="tl">
                    <a:srgbClr val="000000">
                      <a:alpha val="43137"/>
                    </a:srgbClr>
                  </a:outerShdw>
                </a:effectLst>
              </a:rPr>
              <a:t>思考</a:t>
            </a:r>
            <a:r>
              <a:rPr lang="en-US" altLang="zh-CN" sz="2400" dirty="0">
                <a:effectLst>
                  <a:outerShdw blurRad="38100" dist="38100" dir="2700000" algn="tl">
                    <a:srgbClr val="000000">
                      <a:alpha val="43137"/>
                    </a:srgbClr>
                  </a:outerShdw>
                </a:effectLst>
              </a:rPr>
              <a:t>1</a:t>
            </a:r>
            <a:r>
              <a:rPr lang="zh-CN" altLang="en-US" sz="2400" dirty="0">
                <a:effectLst>
                  <a:outerShdw blurRad="38100" dist="38100" dir="2700000" algn="tl">
                    <a:srgbClr val="000000">
                      <a:alpha val="43137"/>
                    </a:srgbClr>
                  </a:outerShdw>
                </a:effectLst>
              </a:rPr>
              <a:t>：如何判断物体是直线运动还是曲线运动？</a:t>
            </a:r>
          </a:p>
        </p:txBody>
      </p:sp>
      <p:sp>
        <p:nvSpPr>
          <p:cNvPr id="16" name="标题 13"/>
          <p:cNvSpPr txBox="1">
            <a:spLocks/>
          </p:cNvSpPr>
          <p:nvPr/>
        </p:nvSpPr>
        <p:spPr bwMode="auto">
          <a:xfrm>
            <a:off x="1143000" y="1948776"/>
            <a:ext cx="7747000"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a:lstStyle>
          <a:p>
            <a:pPr algn="l"/>
            <a:r>
              <a:rPr lang="zh-CN" altLang="en-US" sz="2400" b="1" dirty="0">
                <a:effectLst>
                  <a:outerShdw blurRad="38100" dist="38100" dir="2700000" algn="tl">
                    <a:srgbClr val="000000">
                      <a:alpha val="43137"/>
                    </a:srgbClr>
                  </a:outerShdw>
                </a:effectLst>
              </a:rPr>
              <a:t>思考</a:t>
            </a:r>
            <a:r>
              <a:rPr lang="en-US" altLang="zh-CN" sz="2400" b="1" dirty="0">
                <a:effectLst>
                  <a:outerShdw blurRad="38100" dist="38100" dir="2700000" algn="tl">
                    <a:srgbClr val="000000">
                      <a:alpha val="43137"/>
                    </a:srgbClr>
                  </a:outerShdw>
                </a:effectLst>
              </a:rPr>
              <a:t>2</a:t>
            </a:r>
            <a:r>
              <a:rPr lang="zh-CN" altLang="en-US" sz="2400" b="1" dirty="0">
                <a:effectLst>
                  <a:outerShdw blurRad="38100" dist="38100" dir="2700000" algn="tl">
                    <a:srgbClr val="000000">
                      <a:alpha val="43137"/>
                    </a:srgbClr>
                  </a:outerShdw>
                </a:effectLst>
              </a:rPr>
              <a:t>：如何判断物体是匀变速运动还是非匀变速运动？</a:t>
            </a:r>
          </a:p>
        </p:txBody>
      </p:sp>
      <p:sp>
        <p:nvSpPr>
          <p:cNvPr id="17" name="标题 13"/>
          <p:cNvSpPr txBox="1">
            <a:spLocks/>
          </p:cNvSpPr>
          <p:nvPr/>
        </p:nvSpPr>
        <p:spPr bwMode="auto">
          <a:xfrm>
            <a:off x="1143000" y="3378650"/>
            <a:ext cx="6179198"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a:lstStyle>
          <a:p>
            <a:pPr algn="l"/>
            <a:r>
              <a:rPr lang="zh-CN" altLang="en-US" sz="2400" b="1" dirty="0">
                <a:effectLst>
                  <a:outerShdw blurRad="38100" dist="38100" dir="2700000" algn="tl">
                    <a:srgbClr val="000000">
                      <a:alpha val="43137"/>
                    </a:srgbClr>
                  </a:outerShdw>
                </a:effectLst>
              </a:rPr>
              <a:t>思考</a:t>
            </a:r>
            <a:r>
              <a:rPr lang="en-US" altLang="zh-CN" sz="2400" b="1" dirty="0">
                <a:effectLst>
                  <a:outerShdw blurRad="38100" dist="38100" dir="2700000" algn="tl">
                    <a:srgbClr val="000000">
                      <a:alpha val="43137"/>
                    </a:srgbClr>
                  </a:outerShdw>
                </a:effectLst>
              </a:rPr>
              <a:t>3</a:t>
            </a:r>
            <a:r>
              <a:rPr lang="zh-CN" altLang="en-US" sz="2400" b="1" dirty="0">
                <a:effectLst>
                  <a:outerShdw blurRad="38100" dist="38100" dir="2700000" algn="tl">
                    <a:srgbClr val="000000">
                      <a:alpha val="43137"/>
                    </a:srgbClr>
                  </a:outerShdw>
                </a:effectLst>
              </a:rPr>
              <a:t>：曲线运动的轨迹有何特点？</a:t>
            </a:r>
          </a:p>
        </p:txBody>
      </p:sp>
    </p:spTree>
    <p:extLst>
      <p:ext uri="{BB962C8B-B14F-4D97-AF65-F5344CB8AC3E}">
        <p14:creationId xmlns:p14="http://schemas.microsoft.com/office/powerpoint/2010/main" val="1469295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511590" y="-45237"/>
            <a:ext cx="3380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800" b="1" dirty="0">
                <a:solidFill>
                  <a:srgbClr val="000000"/>
                </a:solidFill>
                <a:latin typeface="黑体" panose="02010609060101010101" pitchFamily="49" charset="-122"/>
                <a:ea typeface="黑体" panose="02010609060101010101" pitchFamily="49" charset="-122"/>
              </a:rPr>
              <a:t>斜抛运动的规律：</a:t>
            </a:r>
          </a:p>
        </p:txBody>
      </p:sp>
      <p:sp>
        <p:nvSpPr>
          <p:cNvPr id="53251" name="Rectangle 6"/>
          <p:cNvSpPr>
            <a:spLocks noChangeArrowheads="1"/>
          </p:cNvSpPr>
          <p:nvPr/>
        </p:nvSpPr>
        <p:spPr bwMode="auto">
          <a:xfrm>
            <a:off x="1007269" y="1792219"/>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endParaRPr lang="zh-CN" altLang="en-US" sz="2800"/>
          </a:p>
        </p:txBody>
      </p:sp>
      <p:sp>
        <p:nvSpPr>
          <p:cNvPr id="53252" name="Rectangle 8"/>
          <p:cNvSpPr>
            <a:spLocks noChangeArrowheads="1"/>
          </p:cNvSpPr>
          <p:nvPr/>
        </p:nvSpPr>
        <p:spPr bwMode="auto">
          <a:xfrm>
            <a:off x="1007269" y="1788646"/>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endParaRPr lang="zh-CN" altLang="en-US" sz="2800"/>
          </a:p>
        </p:txBody>
      </p:sp>
      <p:sp>
        <p:nvSpPr>
          <p:cNvPr id="53253" name="Rectangle 10"/>
          <p:cNvSpPr>
            <a:spLocks noChangeArrowheads="1"/>
          </p:cNvSpPr>
          <p:nvPr/>
        </p:nvSpPr>
        <p:spPr bwMode="auto">
          <a:xfrm>
            <a:off x="1007269" y="1792219"/>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endParaRPr lang="zh-CN" altLang="en-US" sz="2800"/>
          </a:p>
        </p:txBody>
      </p:sp>
      <p:sp>
        <p:nvSpPr>
          <p:cNvPr id="53254" name="Rectangle 12"/>
          <p:cNvSpPr>
            <a:spLocks noChangeArrowheads="1"/>
          </p:cNvSpPr>
          <p:nvPr/>
        </p:nvSpPr>
        <p:spPr bwMode="auto">
          <a:xfrm>
            <a:off x="1007269" y="184306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endParaRPr lang="zh-CN" altLang="en-US" sz="1350"/>
          </a:p>
        </p:txBody>
      </p:sp>
      <p:sp>
        <p:nvSpPr>
          <p:cNvPr id="95264" name="Text Box 32"/>
          <p:cNvSpPr txBox="1">
            <a:spLocks noChangeArrowheads="1"/>
          </p:cNvSpPr>
          <p:nvPr/>
        </p:nvSpPr>
        <p:spPr bwMode="auto">
          <a:xfrm>
            <a:off x="-71537" y="3190303"/>
            <a:ext cx="2051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800" dirty="0"/>
              <a:t> </a:t>
            </a:r>
            <a:r>
              <a:rPr lang="en-US" altLang="zh-CN" sz="2800" i="1" dirty="0">
                <a:ea typeface="华文新魏" panose="02010800040101010101" pitchFamily="2" charset="-122"/>
              </a:rPr>
              <a:t>t</a:t>
            </a:r>
            <a:r>
              <a:rPr lang="zh-CN" altLang="en-US" sz="2800" dirty="0">
                <a:ea typeface="华文新魏" panose="02010800040101010101" pitchFamily="2" charset="-122"/>
              </a:rPr>
              <a:t>时刻：</a:t>
            </a:r>
          </a:p>
        </p:txBody>
      </p:sp>
      <p:grpSp>
        <p:nvGrpSpPr>
          <p:cNvPr id="4" name="Group 34"/>
          <p:cNvGrpSpPr>
            <a:grpSpLocks/>
          </p:cNvGrpSpPr>
          <p:nvPr/>
        </p:nvGrpSpPr>
        <p:grpSpPr bwMode="auto">
          <a:xfrm>
            <a:off x="994172" y="3203974"/>
            <a:ext cx="3100389" cy="522685"/>
            <a:chOff x="396" y="2229"/>
            <a:chExt cx="2604" cy="439"/>
          </a:xfrm>
        </p:grpSpPr>
        <p:graphicFrame>
          <p:nvGraphicFramePr>
            <p:cNvPr id="53288" name="Object 5"/>
            <p:cNvGraphicFramePr>
              <a:graphicFrameLocks noChangeAspect="1"/>
            </p:cNvGraphicFramePr>
            <p:nvPr>
              <p:extLst>
                <p:ext uri="{D42A27DB-BD31-4B8C-83A1-F6EECF244321}">
                  <p14:modId xmlns:p14="http://schemas.microsoft.com/office/powerpoint/2010/main" val="106542489"/>
                </p:ext>
              </p:extLst>
            </p:nvPr>
          </p:nvGraphicFramePr>
          <p:xfrm>
            <a:off x="1820" y="2309"/>
            <a:ext cx="1180" cy="350"/>
          </p:xfrm>
          <a:graphic>
            <a:graphicData uri="http://schemas.openxmlformats.org/presentationml/2006/ole">
              <mc:AlternateContent xmlns:mc="http://schemas.openxmlformats.org/markup-compatibility/2006">
                <mc:Choice xmlns:v="urn:schemas-microsoft-com:vml" Requires="v">
                  <p:oleObj spid="_x0000_s51277" r:id="rId4" imgW="774364" imgH="228501" progId="Equation.DSMT4">
                    <p:embed/>
                  </p:oleObj>
                </mc:Choice>
                <mc:Fallback>
                  <p:oleObj r:id="rId4" imgW="77436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 y="2309"/>
                          <a:ext cx="1180" cy="350"/>
                        </a:xfrm>
                        <a:prstGeom prst="rect">
                          <a:avLst/>
                        </a:prstGeom>
                        <a:noFill/>
                        <a:ln>
                          <a:noFill/>
                        </a:ln>
                      </p:spPr>
                    </p:pic>
                  </p:oleObj>
                </mc:Fallback>
              </mc:AlternateContent>
            </a:graphicData>
          </a:graphic>
        </p:graphicFrame>
        <p:sp>
          <p:nvSpPr>
            <p:cNvPr id="53289" name="Text Box 33"/>
            <p:cNvSpPr txBox="1">
              <a:spLocks noChangeArrowheads="1"/>
            </p:cNvSpPr>
            <p:nvPr/>
          </p:nvSpPr>
          <p:spPr bwMode="auto">
            <a:xfrm>
              <a:off x="396" y="2229"/>
              <a:ext cx="199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800" dirty="0">
                  <a:solidFill>
                    <a:srgbClr val="000000"/>
                  </a:solidFill>
                  <a:ea typeface="华文新魏" panose="02010800040101010101" pitchFamily="2" charset="-122"/>
                </a:rPr>
                <a:t>水平速度：</a:t>
              </a:r>
            </a:p>
          </p:txBody>
        </p:sp>
      </p:grpSp>
      <p:grpSp>
        <p:nvGrpSpPr>
          <p:cNvPr id="5" name="Group 36"/>
          <p:cNvGrpSpPr>
            <a:grpSpLocks/>
          </p:cNvGrpSpPr>
          <p:nvPr/>
        </p:nvGrpSpPr>
        <p:grpSpPr bwMode="auto">
          <a:xfrm>
            <a:off x="468370" y="3727125"/>
            <a:ext cx="3625784" cy="953692"/>
            <a:chOff x="657" y="2886"/>
            <a:chExt cx="2322" cy="801"/>
          </a:xfrm>
        </p:grpSpPr>
        <p:graphicFrame>
          <p:nvGraphicFramePr>
            <p:cNvPr id="53286" name="Object 9"/>
            <p:cNvGraphicFramePr>
              <a:graphicFrameLocks noChangeAspect="1"/>
            </p:cNvGraphicFramePr>
            <p:nvPr>
              <p:extLst>
                <p:ext uri="{D42A27DB-BD31-4B8C-83A1-F6EECF244321}">
                  <p14:modId xmlns:p14="http://schemas.microsoft.com/office/powerpoint/2010/main" val="1094406239"/>
                </p:ext>
              </p:extLst>
            </p:nvPr>
          </p:nvGraphicFramePr>
          <p:xfrm>
            <a:off x="1709" y="2988"/>
            <a:ext cx="1270" cy="342"/>
          </p:xfrm>
          <a:graphic>
            <a:graphicData uri="http://schemas.openxmlformats.org/presentationml/2006/ole">
              <mc:AlternateContent xmlns:mc="http://schemas.openxmlformats.org/markup-compatibility/2006">
                <mc:Choice xmlns:v="urn:schemas-microsoft-com:vml" Requires="v">
                  <p:oleObj spid="_x0000_s51278" r:id="rId6" imgW="850900" imgH="228600" progId="Equation.DSMT4">
                    <p:embed/>
                  </p:oleObj>
                </mc:Choice>
                <mc:Fallback>
                  <p:oleObj r:id="rId6" imgW="8509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9" y="2988"/>
                          <a:ext cx="127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87" name="Text Box 35"/>
            <p:cNvSpPr txBox="1">
              <a:spLocks noChangeArrowheads="1"/>
            </p:cNvSpPr>
            <p:nvPr/>
          </p:nvSpPr>
          <p:spPr bwMode="auto">
            <a:xfrm>
              <a:off x="657" y="2886"/>
              <a:ext cx="1225"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800" dirty="0">
                  <a:solidFill>
                    <a:srgbClr val="000000"/>
                  </a:solidFill>
                  <a:ea typeface="华文新魏" panose="02010800040101010101" pitchFamily="2" charset="-122"/>
                </a:rPr>
                <a:t>水平位移：</a:t>
              </a:r>
            </a:p>
          </p:txBody>
        </p:sp>
      </p:grpSp>
      <p:grpSp>
        <p:nvGrpSpPr>
          <p:cNvPr id="6" name="Group 39"/>
          <p:cNvGrpSpPr>
            <a:grpSpLocks/>
          </p:cNvGrpSpPr>
          <p:nvPr/>
        </p:nvGrpSpPr>
        <p:grpSpPr bwMode="auto">
          <a:xfrm>
            <a:off x="4641200" y="3253384"/>
            <a:ext cx="3381375" cy="522685"/>
            <a:chOff x="657" y="3203"/>
            <a:chExt cx="2840" cy="439"/>
          </a:xfrm>
        </p:grpSpPr>
        <p:graphicFrame>
          <p:nvGraphicFramePr>
            <p:cNvPr id="53284" name="Object 7"/>
            <p:cNvGraphicFramePr>
              <a:graphicFrameLocks noChangeAspect="1"/>
            </p:cNvGraphicFramePr>
            <p:nvPr>
              <p:extLst>
                <p:ext uri="{D42A27DB-BD31-4B8C-83A1-F6EECF244321}">
                  <p14:modId xmlns:p14="http://schemas.microsoft.com/office/powerpoint/2010/main" val="1460255496"/>
                </p:ext>
              </p:extLst>
            </p:nvPr>
          </p:nvGraphicFramePr>
          <p:xfrm>
            <a:off x="2091" y="3292"/>
            <a:ext cx="1406" cy="326"/>
          </p:xfrm>
          <a:graphic>
            <a:graphicData uri="http://schemas.openxmlformats.org/presentationml/2006/ole">
              <mc:AlternateContent xmlns:mc="http://schemas.openxmlformats.org/markup-compatibility/2006">
                <mc:Choice xmlns:v="urn:schemas-microsoft-com:vml" Requires="v">
                  <p:oleObj spid="_x0000_s51279" r:id="rId8" imgW="1028254" imgH="241195" progId="Equation.DSMT4">
                    <p:embed/>
                  </p:oleObj>
                </mc:Choice>
                <mc:Fallback>
                  <p:oleObj r:id="rId8" imgW="1028254" imgH="24119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1" y="3292"/>
                          <a:ext cx="140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85" name="Text Box 38"/>
            <p:cNvSpPr txBox="1">
              <a:spLocks noChangeArrowheads="1"/>
            </p:cNvSpPr>
            <p:nvPr/>
          </p:nvSpPr>
          <p:spPr bwMode="auto">
            <a:xfrm>
              <a:off x="657" y="3203"/>
              <a:ext cx="1620"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800" dirty="0">
                  <a:solidFill>
                    <a:srgbClr val="000000"/>
                  </a:solidFill>
                  <a:ea typeface="华文新魏" panose="02010800040101010101" pitchFamily="2" charset="-122"/>
                </a:rPr>
                <a:t>竖直速度：</a:t>
              </a:r>
            </a:p>
          </p:txBody>
        </p:sp>
      </p:grpSp>
      <p:grpSp>
        <p:nvGrpSpPr>
          <p:cNvPr id="7" name="Group 41"/>
          <p:cNvGrpSpPr>
            <a:grpSpLocks/>
          </p:cNvGrpSpPr>
          <p:nvPr/>
        </p:nvGrpSpPr>
        <p:grpSpPr bwMode="auto">
          <a:xfrm>
            <a:off x="4538519" y="3776307"/>
            <a:ext cx="4307939" cy="578323"/>
            <a:chOff x="654" y="3368"/>
            <a:chExt cx="2634" cy="801"/>
          </a:xfrm>
        </p:grpSpPr>
        <p:graphicFrame>
          <p:nvGraphicFramePr>
            <p:cNvPr id="53282" name="Object 11"/>
            <p:cNvGraphicFramePr>
              <a:graphicFrameLocks noChangeAspect="1"/>
            </p:cNvGraphicFramePr>
            <p:nvPr>
              <p:extLst>
                <p:ext uri="{D42A27DB-BD31-4B8C-83A1-F6EECF244321}">
                  <p14:modId xmlns:p14="http://schemas.microsoft.com/office/powerpoint/2010/main" val="2650905182"/>
                </p:ext>
              </p:extLst>
            </p:nvPr>
          </p:nvGraphicFramePr>
          <p:xfrm>
            <a:off x="1701" y="3446"/>
            <a:ext cx="1587" cy="696"/>
          </p:xfrm>
          <a:graphic>
            <a:graphicData uri="http://schemas.openxmlformats.org/presentationml/2006/ole">
              <mc:AlternateContent xmlns:mc="http://schemas.openxmlformats.org/markup-compatibility/2006">
                <mc:Choice xmlns:v="urn:schemas-microsoft-com:vml" Requires="v">
                  <p:oleObj spid="_x0000_s51280" r:id="rId10" imgW="1282700" imgH="393700" progId="Equation.DSMT4">
                    <p:embed/>
                  </p:oleObj>
                </mc:Choice>
                <mc:Fallback>
                  <p:oleObj r:id="rId10" imgW="1282700" imgH="393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1" y="3446"/>
                          <a:ext cx="1587" cy="696"/>
                        </a:xfrm>
                        <a:prstGeom prst="rect">
                          <a:avLst/>
                        </a:prstGeom>
                        <a:noFill/>
                        <a:ln>
                          <a:noFill/>
                        </a:ln>
                      </p:spPr>
                    </p:pic>
                  </p:oleObj>
                </mc:Fallback>
              </mc:AlternateContent>
            </a:graphicData>
          </a:graphic>
        </p:graphicFrame>
        <p:sp>
          <p:nvSpPr>
            <p:cNvPr id="53283" name="Text Box 40"/>
            <p:cNvSpPr txBox="1">
              <a:spLocks noChangeArrowheads="1"/>
            </p:cNvSpPr>
            <p:nvPr/>
          </p:nvSpPr>
          <p:spPr bwMode="auto">
            <a:xfrm>
              <a:off x="654" y="3368"/>
              <a:ext cx="1270"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800" dirty="0">
                  <a:solidFill>
                    <a:srgbClr val="000000"/>
                  </a:solidFill>
                  <a:ea typeface="华文新魏" panose="02010800040101010101" pitchFamily="2" charset="-122"/>
                </a:rPr>
                <a:t>竖直位移：</a:t>
              </a:r>
            </a:p>
          </p:txBody>
        </p:sp>
      </p:grpSp>
      <p:sp>
        <p:nvSpPr>
          <p:cNvPr id="95274" name="Text Box 42"/>
          <p:cNvSpPr txBox="1">
            <a:spLocks noChangeArrowheads="1"/>
          </p:cNvSpPr>
          <p:nvPr/>
        </p:nvSpPr>
        <p:spPr bwMode="auto">
          <a:xfrm>
            <a:off x="445549" y="2839641"/>
            <a:ext cx="474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400" dirty="0">
                <a:ea typeface="华文新魏" panose="02010800040101010101" pitchFamily="2" charset="-122"/>
              </a:rPr>
              <a:t>水平方向</a:t>
            </a:r>
            <a:r>
              <a:rPr lang="en-US" altLang="zh-CN" sz="2400" dirty="0">
                <a:ea typeface="华文新魏" panose="02010800040101010101" pitchFamily="2" charset="-122"/>
              </a:rPr>
              <a:t>——</a:t>
            </a:r>
            <a:r>
              <a:rPr lang="zh-CN" altLang="en-US" sz="2400" dirty="0">
                <a:ea typeface="华文新魏" panose="02010800040101010101" pitchFamily="2" charset="-122"/>
              </a:rPr>
              <a:t>匀速直线运动</a:t>
            </a:r>
          </a:p>
        </p:txBody>
      </p:sp>
      <p:sp>
        <p:nvSpPr>
          <p:cNvPr id="95275" name="Text Box 43"/>
          <p:cNvSpPr txBox="1">
            <a:spLocks noChangeArrowheads="1"/>
          </p:cNvSpPr>
          <p:nvPr/>
        </p:nvSpPr>
        <p:spPr bwMode="auto">
          <a:xfrm>
            <a:off x="4680348" y="2839641"/>
            <a:ext cx="4463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400" dirty="0">
                <a:ea typeface="华文新魏" panose="02010800040101010101" pitchFamily="2" charset="-122"/>
              </a:rPr>
              <a:t>竖直方向</a:t>
            </a:r>
            <a:r>
              <a:rPr lang="en-US" altLang="zh-CN" sz="2400" dirty="0">
                <a:ea typeface="华文新魏" panose="02010800040101010101" pitchFamily="2" charset="-122"/>
              </a:rPr>
              <a:t>——</a:t>
            </a:r>
            <a:r>
              <a:rPr lang="zh-CN" altLang="en-US" sz="2400" dirty="0">
                <a:ea typeface="华文新魏" panose="02010800040101010101" pitchFamily="2" charset="-122"/>
              </a:rPr>
              <a:t>竖直上抛运动</a:t>
            </a:r>
            <a:r>
              <a:rPr lang="zh-CN" altLang="en-US" sz="2400" dirty="0"/>
              <a:t> </a:t>
            </a:r>
          </a:p>
        </p:txBody>
      </p:sp>
      <p:sp>
        <p:nvSpPr>
          <p:cNvPr id="43" name="Text Box 42"/>
          <p:cNvSpPr txBox="1">
            <a:spLocks noChangeArrowheads="1"/>
          </p:cNvSpPr>
          <p:nvPr/>
        </p:nvSpPr>
        <p:spPr bwMode="auto">
          <a:xfrm>
            <a:off x="564410" y="2263879"/>
            <a:ext cx="32920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800" dirty="0">
                <a:ea typeface="华文新魏" panose="02010800040101010101" pitchFamily="2" charset="-122"/>
              </a:rPr>
              <a:t>1</a:t>
            </a:r>
            <a:r>
              <a:rPr lang="zh-CN" altLang="en-US" sz="2800" dirty="0">
                <a:ea typeface="华文新魏" panose="02010800040101010101" pitchFamily="2" charset="-122"/>
              </a:rPr>
              <a:t>、两个方向分运动：</a:t>
            </a:r>
          </a:p>
        </p:txBody>
      </p:sp>
      <p:grpSp>
        <p:nvGrpSpPr>
          <p:cNvPr id="53263" name="Group 4"/>
          <p:cNvGrpSpPr>
            <a:grpSpLocks/>
          </p:cNvGrpSpPr>
          <p:nvPr/>
        </p:nvGrpSpPr>
        <p:grpSpPr bwMode="auto">
          <a:xfrm>
            <a:off x="1601391" y="411956"/>
            <a:ext cx="3456384" cy="1944291"/>
            <a:chOff x="2168" y="5504"/>
            <a:chExt cx="3466" cy="1953"/>
          </a:xfrm>
        </p:grpSpPr>
        <p:sp>
          <p:nvSpPr>
            <p:cNvPr id="53264" name="Line 5"/>
            <p:cNvSpPr>
              <a:spLocks noChangeShapeType="1"/>
            </p:cNvSpPr>
            <p:nvPr/>
          </p:nvSpPr>
          <p:spPr bwMode="auto">
            <a:xfrm>
              <a:off x="2482" y="7046"/>
              <a:ext cx="3152" cy="0"/>
            </a:xfrm>
            <a:prstGeom prst="line">
              <a:avLst/>
            </a:prstGeom>
            <a:noFill/>
            <a:ln w="19050">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sz="1350" i="1"/>
            </a:p>
          </p:txBody>
        </p:sp>
        <p:sp>
          <p:nvSpPr>
            <p:cNvPr id="53265" name="Line 6"/>
            <p:cNvSpPr>
              <a:spLocks noChangeShapeType="1"/>
            </p:cNvSpPr>
            <p:nvPr/>
          </p:nvSpPr>
          <p:spPr bwMode="auto">
            <a:xfrm flipV="1">
              <a:off x="2496" y="5591"/>
              <a:ext cx="25" cy="1453"/>
            </a:xfrm>
            <a:prstGeom prst="line">
              <a:avLst/>
            </a:prstGeom>
            <a:noFill/>
            <a:ln w="19050">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sz="1350" i="1"/>
            </a:p>
          </p:txBody>
        </p:sp>
        <p:sp>
          <p:nvSpPr>
            <p:cNvPr id="53266" name="Line 7"/>
            <p:cNvSpPr>
              <a:spLocks noChangeShapeType="1"/>
            </p:cNvSpPr>
            <p:nvPr/>
          </p:nvSpPr>
          <p:spPr bwMode="auto">
            <a:xfrm rot="2880000" flipV="1">
              <a:off x="3035" y="5833"/>
              <a:ext cx="0" cy="1441"/>
            </a:xfrm>
            <a:prstGeom prst="line">
              <a:avLst/>
            </a:prstGeom>
            <a:noFill/>
            <a:ln w="19050">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sz="1350" i="1"/>
            </a:p>
          </p:txBody>
        </p:sp>
        <p:sp>
          <p:nvSpPr>
            <p:cNvPr id="53267" name="Arc 8"/>
            <p:cNvSpPr>
              <a:spLocks/>
            </p:cNvSpPr>
            <p:nvPr/>
          </p:nvSpPr>
          <p:spPr bwMode="auto">
            <a:xfrm rot="1260000">
              <a:off x="2647" y="6920"/>
              <a:ext cx="115" cy="1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i="1"/>
            </a:p>
          </p:txBody>
        </p:sp>
        <p:sp>
          <p:nvSpPr>
            <p:cNvPr id="53268" name="Text Box 9"/>
            <p:cNvSpPr txBox="1">
              <a:spLocks noChangeArrowheads="1"/>
            </p:cNvSpPr>
            <p:nvPr/>
          </p:nvSpPr>
          <p:spPr bwMode="auto">
            <a:xfrm>
              <a:off x="2631" y="5504"/>
              <a:ext cx="10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i="1">
                  <a:latin typeface="Times New Roman" panose="02020603050405020304" pitchFamily="18" charset="0"/>
                </a:rPr>
                <a:t>y</a:t>
              </a:r>
              <a:endParaRPr lang="en-US" altLang="zh-CN" sz="1500" i="1"/>
            </a:p>
          </p:txBody>
        </p:sp>
        <p:sp>
          <p:nvSpPr>
            <p:cNvPr id="53269" name="Text Box 10"/>
            <p:cNvSpPr txBox="1">
              <a:spLocks noChangeArrowheads="1"/>
            </p:cNvSpPr>
            <p:nvPr/>
          </p:nvSpPr>
          <p:spPr bwMode="auto">
            <a:xfrm>
              <a:off x="3522" y="5816"/>
              <a:ext cx="22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i="1">
                  <a:latin typeface="Times New Roman" panose="02020603050405020304" pitchFamily="18" charset="0"/>
                </a:rPr>
                <a:t>V</a:t>
              </a:r>
              <a:r>
                <a:rPr lang="en-US" altLang="zh-CN" sz="1500" b="1" i="1" baseline="-25000">
                  <a:latin typeface="Times New Roman" panose="02020603050405020304" pitchFamily="18" charset="0"/>
                </a:rPr>
                <a:t>0</a:t>
              </a:r>
              <a:endParaRPr lang="en-US" altLang="zh-CN" sz="1500" i="1"/>
            </a:p>
          </p:txBody>
        </p:sp>
        <p:sp>
          <p:nvSpPr>
            <p:cNvPr id="53270" name="Text Box 11"/>
            <p:cNvSpPr txBox="1">
              <a:spLocks noChangeArrowheads="1"/>
            </p:cNvSpPr>
            <p:nvPr/>
          </p:nvSpPr>
          <p:spPr bwMode="auto">
            <a:xfrm>
              <a:off x="2371" y="6945"/>
              <a:ext cx="12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i="1">
                  <a:latin typeface="Times New Roman" panose="02020603050405020304" pitchFamily="18" charset="0"/>
                </a:rPr>
                <a:t>o</a:t>
              </a:r>
              <a:endParaRPr lang="en-US" altLang="zh-CN" sz="1500" i="1"/>
            </a:p>
          </p:txBody>
        </p:sp>
        <p:sp>
          <p:nvSpPr>
            <p:cNvPr id="53271" name="Text Box 12"/>
            <p:cNvSpPr txBox="1">
              <a:spLocks noChangeArrowheads="1"/>
            </p:cNvSpPr>
            <p:nvPr/>
          </p:nvSpPr>
          <p:spPr bwMode="auto">
            <a:xfrm>
              <a:off x="2750" y="6806"/>
              <a:ext cx="18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i="1">
                  <a:latin typeface="宋体" panose="02010600030101010101" pitchFamily="2" charset="-122"/>
                </a:rPr>
                <a:t>θ</a:t>
              </a:r>
              <a:endParaRPr lang="en-US" altLang="zh-CN" sz="1500" i="1"/>
            </a:p>
          </p:txBody>
        </p:sp>
        <p:sp>
          <p:nvSpPr>
            <p:cNvPr id="53272" name="Line 13"/>
            <p:cNvSpPr>
              <a:spLocks noChangeShapeType="1"/>
            </p:cNvSpPr>
            <p:nvPr/>
          </p:nvSpPr>
          <p:spPr bwMode="auto">
            <a:xfrm flipV="1">
              <a:off x="2511" y="7049"/>
              <a:ext cx="108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i="1"/>
            </a:p>
          </p:txBody>
        </p:sp>
        <p:sp>
          <p:nvSpPr>
            <p:cNvPr id="53273" name="Line 14"/>
            <p:cNvSpPr>
              <a:spLocks noChangeShapeType="1"/>
            </p:cNvSpPr>
            <p:nvPr/>
          </p:nvSpPr>
          <p:spPr bwMode="auto">
            <a:xfrm rot="5400000">
              <a:off x="3103" y="6558"/>
              <a:ext cx="975" cy="14"/>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i="1"/>
            </a:p>
          </p:txBody>
        </p:sp>
        <p:sp>
          <p:nvSpPr>
            <p:cNvPr id="53274" name="Line 15"/>
            <p:cNvSpPr>
              <a:spLocks noChangeShapeType="1"/>
            </p:cNvSpPr>
            <p:nvPr/>
          </p:nvSpPr>
          <p:spPr bwMode="auto">
            <a:xfrm>
              <a:off x="2511" y="6059"/>
              <a:ext cx="1048" cy="1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i="1"/>
            </a:p>
          </p:txBody>
        </p:sp>
        <p:sp>
          <p:nvSpPr>
            <p:cNvPr id="53275" name="Text Box 16"/>
            <p:cNvSpPr txBox="1">
              <a:spLocks noChangeArrowheads="1"/>
            </p:cNvSpPr>
            <p:nvPr/>
          </p:nvSpPr>
          <p:spPr bwMode="auto">
            <a:xfrm>
              <a:off x="3398" y="7052"/>
              <a:ext cx="266"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i="1">
                  <a:latin typeface="Times New Roman" panose="02020603050405020304" pitchFamily="18" charset="0"/>
                </a:rPr>
                <a:t>v</a:t>
              </a:r>
              <a:r>
                <a:rPr lang="en-US" altLang="zh-CN" sz="1500" b="1" i="1" baseline="-25000">
                  <a:latin typeface="Times New Roman" panose="02020603050405020304" pitchFamily="18" charset="0"/>
                </a:rPr>
                <a:t>x</a:t>
              </a:r>
              <a:endParaRPr lang="en-US" altLang="zh-CN" sz="1500" i="1"/>
            </a:p>
          </p:txBody>
        </p:sp>
        <p:sp>
          <p:nvSpPr>
            <p:cNvPr id="53276" name="Text Box 17"/>
            <p:cNvSpPr txBox="1">
              <a:spLocks noChangeArrowheads="1"/>
            </p:cNvSpPr>
            <p:nvPr/>
          </p:nvSpPr>
          <p:spPr bwMode="auto">
            <a:xfrm>
              <a:off x="2168" y="5942"/>
              <a:ext cx="28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i="1">
                  <a:latin typeface="Times New Roman" panose="02020603050405020304" pitchFamily="18" charset="0"/>
                </a:rPr>
                <a:t>v</a:t>
              </a:r>
              <a:r>
                <a:rPr lang="en-US" altLang="zh-CN" sz="1500" b="1" i="1" baseline="-25000">
                  <a:latin typeface="Times New Roman" panose="02020603050405020304" pitchFamily="18" charset="0"/>
                </a:rPr>
                <a:t>y</a:t>
              </a:r>
              <a:endParaRPr lang="en-US" altLang="zh-CN" sz="1500" i="1"/>
            </a:p>
          </p:txBody>
        </p:sp>
        <p:grpSp>
          <p:nvGrpSpPr>
            <p:cNvPr id="53277" name="Group 18"/>
            <p:cNvGrpSpPr>
              <a:grpSpLocks/>
            </p:cNvGrpSpPr>
            <p:nvPr/>
          </p:nvGrpSpPr>
          <p:grpSpPr bwMode="auto">
            <a:xfrm>
              <a:off x="2504" y="6389"/>
              <a:ext cx="2614" cy="644"/>
              <a:chOff x="5543" y="3405"/>
              <a:chExt cx="2561" cy="1280"/>
            </a:xfrm>
          </p:grpSpPr>
          <p:sp>
            <p:nvSpPr>
              <p:cNvPr id="53280" name="Freeform 19"/>
              <p:cNvSpPr>
                <a:spLocks/>
              </p:cNvSpPr>
              <p:nvPr/>
            </p:nvSpPr>
            <p:spPr bwMode="auto">
              <a:xfrm>
                <a:off x="6824" y="3405"/>
                <a:ext cx="1280" cy="1280"/>
              </a:xfrm>
              <a:custGeom>
                <a:avLst/>
                <a:gdLst>
                  <a:gd name="T0" fmla="*/ 0 w 1280"/>
                  <a:gd name="T1" fmla="*/ 0 h 1280"/>
                  <a:gd name="T2" fmla="*/ 160 w 1280"/>
                  <a:gd name="T3" fmla="*/ 20 h 1280"/>
                  <a:gd name="T4" fmla="*/ 320 w 1280"/>
                  <a:gd name="T5" fmla="*/ 80 h 1280"/>
                  <a:gd name="T6" fmla="*/ 480 w 1280"/>
                  <a:gd name="T7" fmla="*/ 180 h 1280"/>
                  <a:gd name="T8" fmla="*/ 640 w 1280"/>
                  <a:gd name="T9" fmla="*/ 320 h 1280"/>
                  <a:gd name="T10" fmla="*/ 800 w 1280"/>
                  <a:gd name="T11" fmla="*/ 500 h 1280"/>
                  <a:gd name="T12" fmla="*/ 960 w 1280"/>
                  <a:gd name="T13" fmla="*/ 720 h 1280"/>
                  <a:gd name="T14" fmla="*/ 1120 w 1280"/>
                  <a:gd name="T15" fmla="*/ 980 h 1280"/>
                  <a:gd name="T16" fmla="*/ 1280 w 1280"/>
                  <a:gd name="T17" fmla="*/ 1280 h 1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0"/>
                  <a:gd name="T28" fmla="*/ 0 h 1280"/>
                  <a:gd name="T29" fmla="*/ 1280 w 1280"/>
                  <a:gd name="T30" fmla="*/ 1280 h 12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0" h="1280">
                    <a:moveTo>
                      <a:pt x="0" y="0"/>
                    </a:moveTo>
                    <a:cubicBezTo>
                      <a:pt x="53" y="3"/>
                      <a:pt x="107" y="7"/>
                      <a:pt x="160" y="20"/>
                    </a:cubicBezTo>
                    <a:cubicBezTo>
                      <a:pt x="213" y="33"/>
                      <a:pt x="267" y="53"/>
                      <a:pt x="320" y="80"/>
                    </a:cubicBezTo>
                    <a:cubicBezTo>
                      <a:pt x="373" y="107"/>
                      <a:pt x="427" y="140"/>
                      <a:pt x="480" y="180"/>
                    </a:cubicBezTo>
                    <a:cubicBezTo>
                      <a:pt x="533" y="220"/>
                      <a:pt x="587" y="267"/>
                      <a:pt x="640" y="320"/>
                    </a:cubicBezTo>
                    <a:cubicBezTo>
                      <a:pt x="693" y="373"/>
                      <a:pt x="747" y="433"/>
                      <a:pt x="800" y="500"/>
                    </a:cubicBezTo>
                    <a:cubicBezTo>
                      <a:pt x="853" y="567"/>
                      <a:pt x="907" y="640"/>
                      <a:pt x="960" y="720"/>
                    </a:cubicBezTo>
                    <a:cubicBezTo>
                      <a:pt x="1013" y="800"/>
                      <a:pt x="1067" y="887"/>
                      <a:pt x="1120" y="980"/>
                    </a:cubicBezTo>
                    <a:cubicBezTo>
                      <a:pt x="1173" y="1073"/>
                      <a:pt x="1226" y="1176"/>
                      <a:pt x="1280" y="12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i="1"/>
              </a:p>
            </p:txBody>
          </p:sp>
          <p:sp>
            <p:nvSpPr>
              <p:cNvPr id="53281" name="Freeform 20"/>
              <p:cNvSpPr>
                <a:spLocks/>
              </p:cNvSpPr>
              <p:nvPr/>
            </p:nvSpPr>
            <p:spPr bwMode="auto">
              <a:xfrm flipH="1">
                <a:off x="5543" y="3405"/>
                <a:ext cx="1280" cy="1280"/>
              </a:xfrm>
              <a:custGeom>
                <a:avLst/>
                <a:gdLst>
                  <a:gd name="T0" fmla="*/ 0 w 1280"/>
                  <a:gd name="T1" fmla="*/ 0 h 1280"/>
                  <a:gd name="T2" fmla="*/ 160 w 1280"/>
                  <a:gd name="T3" fmla="*/ 20 h 1280"/>
                  <a:gd name="T4" fmla="*/ 320 w 1280"/>
                  <a:gd name="T5" fmla="*/ 80 h 1280"/>
                  <a:gd name="T6" fmla="*/ 480 w 1280"/>
                  <a:gd name="T7" fmla="*/ 180 h 1280"/>
                  <a:gd name="T8" fmla="*/ 640 w 1280"/>
                  <a:gd name="T9" fmla="*/ 320 h 1280"/>
                  <a:gd name="T10" fmla="*/ 800 w 1280"/>
                  <a:gd name="T11" fmla="*/ 500 h 1280"/>
                  <a:gd name="T12" fmla="*/ 960 w 1280"/>
                  <a:gd name="T13" fmla="*/ 720 h 1280"/>
                  <a:gd name="T14" fmla="*/ 1120 w 1280"/>
                  <a:gd name="T15" fmla="*/ 980 h 1280"/>
                  <a:gd name="T16" fmla="*/ 1280 w 1280"/>
                  <a:gd name="T17" fmla="*/ 1280 h 1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0"/>
                  <a:gd name="T28" fmla="*/ 0 h 1280"/>
                  <a:gd name="T29" fmla="*/ 1280 w 1280"/>
                  <a:gd name="T30" fmla="*/ 1280 h 12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0" h="1280">
                    <a:moveTo>
                      <a:pt x="0" y="0"/>
                    </a:moveTo>
                    <a:cubicBezTo>
                      <a:pt x="53" y="3"/>
                      <a:pt x="107" y="7"/>
                      <a:pt x="160" y="20"/>
                    </a:cubicBezTo>
                    <a:cubicBezTo>
                      <a:pt x="213" y="33"/>
                      <a:pt x="267" y="53"/>
                      <a:pt x="320" y="80"/>
                    </a:cubicBezTo>
                    <a:cubicBezTo>
                      <a:pt x="373" y="107"/>
                      <a:pt x="427" y="140"/>
                      <a:pt x="480" y="180"/>
                    </a:cubicBezTo>
                    <a:cubicBezTo>
                      <a:pt x="533" y="220"/>
                      <a:pt x="587" y="267"/>
                      <a:pt x="640" y="320"/>
                    </a:cubicBezTo>
                    <a:cubicBezTo>
                      <a:pt x="693" y="373"/>
                      <a:pt x="747" y="433"/>
                      <a:pt x="800" y="500"/>
                    </a:cubicBezTo>
                    <a:cubicBezTo>
                      <a:pt x="853" y="567"/>
                      <a:pt x="907" y="640"/>
                      <a:pt x="960" y="720"/>
                    </a:cubicBezTo>
                    <a:cubicBezTo>
                      <a:pt x="1013" y="800"/>
                      <a:pt x="1067" y="887"/>
                      <a:pt x="1120" y="980"/>
                    </a:cubicBezTo>
                    <a:cubicBezTo>
                      <a:pt x="1173" y="1073"/>
                      <a:pt x="1226" y="1176"/>
                      <a:pt x="1280" y="12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i="1"/>
              </a:p>
            </p:txBody>
          </p:sp>
        </p:grpSp>
        <p:sp>
          <p:nvSpPr>
            <p:cNvPr id="53278" name="Line 21"/>
            <p:cNvSpPr>
              <a:spLocks noChangeShapeType="1"/>
            </p:cNvSpPr>
            <p:nvPr/>
          </p:nvSpPr>
          <p:spPr bwMode="auto">
            <a:xfrm rot="-5400000">
              <a:off x="2010" y="6547"/>
              <a:ext cx="990" cy="1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i="1"/>
            </a:p>
          </p:txBody>
        </p:sp>
        <p:sp>
          <p:nvSpPr>
            <p:cNvPr id="53279" name="Text Box 22"/>
            <p:cNvSpPr txBox="1">
              <a:spLocks noChangeArrowheads="1"/>
            </p:cNvSpPr>
            <p:nvPr/>
          </p:nvSpPr>
          <p:spPr bwMode="auto">
            <a:xfrm>
              <a:off x="5461" y="7023"/>
              <a:ext cx="15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i="1">
                  <a:latin typeface="Times New Roman" panose="02020603050405020304" pitchFamily="18" charset="0"/>
                </a:rPr>
                <a:t>x</a:t>
              </a:r>
              <a:endParaRPr lang="en-US" altLang="zh-CN" sz="1500" i="1"/>
            </a:p>
          </p:txBody>
        </p:sp>
      </p:grpSp>
      <p:sp>
        <p:nvSpPr>
          <p:cNvPr id="42" name="Text Box 42"/>
          <p:cNvSpPr txBox="1">
            <a:spLocks noChangeArrowheads="1"/>
          </p:cNvSpPr>
          <p:nvPr/>
        </p:nvSpPr>
        <p:spPr bwMode="auto">
          <a:xfrm>
            <a:off x="432452" y="4341554"/>
            <a:ext cx="23256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800" dirty="0">
                <a:ea typeface="华文新魏" panose="02010800040101010101" pitchFamily="2" charset="-122"/>
              </a:rPr>
              <a:t>轨迹方程：</a:t>
            </a:r>
          </a:p>
        </p:txBody>
      </p:sp>
      <p:graphicFrame>
        <p:nvGraphicFramePr>
          <p:cNvPr id="44" name="对象 43"/>
          <p:cNvGraphicFramePr>
            <a:graphicFrameLocks noChangeAspect="1"/>
          </p:cNvGraphicFramePr>
          <p:nvPr>
            <p:extLst>
              <p:ext uri="{D42A27DB-BD31-4B8C-83A1-F6EECF244321}">
                <p14:modId xmlns:p14="http://schemas.microsoft.com/office/powerpoint/2010/main" val="2685682598"/>
              </p:ext>
            </p:extLst>
          </p:nvPr>
        </p:nvGraphicFramePr>
        <p:xfrm>
          <a:off x="2587891" y="4335067"/>
          <a:ext cx="3399234" cy="801290"/>
        </p:xfrm>
        <a:graphic>
          <a:graphicData uri="http://schemas.openxmlformats.org/presentationml/2006/ole">
            <mc:AlternateContent xmlns:mc="http://schemas.openxmlformats.org/markup-compatibility/2006">
              <mc:Choice xmlns:v="urn:schemas-microsoft-com:vml" Requires="v">
                <p:oleObj spid="_x0000_s51281" name="公式" r:id="rId12" imgW="1993900" imgH="469900" progId="Equation.3">
                  <p:embed/>
                </p:oleObj>
              </mc:Choice>
              <mc:Fallback>
                <p:oleObj name="公式" r:id="rId12" imgW="1993900" imgH="4699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7891" y="4335067"/>
                        <a:ext cx="3399234" cy="80129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658073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heckerboard(across)">
                                      <p:cBhvr>
                                        <p:cTn id="7" dur="500"/>
                                        <p:tgtEl>
                                          <p:spTgt spid="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5274"/>
                                        </p:tgtEl>
                                        <p:attrNameLst>
                                          <p:attrName>style.visibility</p:attrName>
                                        </p:attrNameLst>
                                      </p:cBhvr>
                                      <p:to>
                                        <p:strVal val="visible"/>
                                      </p:to>
                                    </p:set>
                                    <p:animEffect transition="in" filter="checkerboard(across)">
                                      <p:cBhvr>
                                        <p:cTn id="12" dur="500"/>
                                        <p:tgtEl>
                                          <p:spTgt spid="9527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5275"/>
                                        </p:tgtEl>
                                        <p:attrNameLst>
                                          <p:attrName>style.visibility</p:attrName>
                                        </p:attrNameLst>
                                      </p:cBhvr>
                                      <p:to>
                                        <p:strVal val="visible"/>
                                      </p:to>
                                    </p:set>
                                    <p:animEffect transition="in" filter="checkerboard(across)">
                                      <p:cBhvr>
                                        <p:cTn id="15" dur="500"/>
                                        <p:tgtEl>
                                          <p:spTgt spid="952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5264"/>
                                        </p:tgtEl>
                                        <p:attrNameLst>
                                          <p:attrName>style.visibility</p:attrName>
                                        </p:attrNameLst>
                                      </p:cBhvr>
                                      <p:to>
                                        <p:strVal val="visible"/>
                                      </p:to>
                                    </p:set>
                                    <p:animEffect transition="in" filter="checkerboard(across)">
                                      <p:cBhvr>
                                        <p:cTn id="20" dur="500"/>
                                        <p:tgtEl>
                                          <p:spTgt spid="9526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checkerboard(across)">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2000"/>
                                        <p:tgtEl>
                                          <p:spTgt spid="44"/>
                                        </p:tgtEl>
                                      </p:cBhvr>
                                    </p:animEffect>
                                    <p:anim calcmode="lin" valueType="num">
                                      <p:cBhvr>
                                        <p:cTn id="51" dur="2000" fill="hold"/>
                                        <p:tgtEl>
                                          <p:spTgt spid="44"/>
                                        </p:tgtEl>
                                        <p:attrNameLst>
                                          <p:attrName>ppt_w</p:attrName>
                                        </p:attrNameLst>
                                      </p:cBhvr>
                                      <p:tavLst>
                                        <p:tav tm="0" fmla="#ppt_w*sin(2.5*pi*$)">
                                          <p:val>
                                            <p:fltVal val="0"/>
                                          </p:val>
                                        </p:tav>
                                        <p:tav tm="100000">
                                          <p:val>
                                            <p:fltVal val="1"/>
                                          </p:val>
                                        </p:tav>
                                      </p:tavLst>
                                    </p:anim>
                                    <p:anim calcmode="lin" valueType="num">
                                      <p:cBhvr>
                                        <p:cTn id="52" dur="2000" fill="hold"/>
                                        <p:tgtEl>
                                          <p:spTgt spid="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4" grpId="0"/>
      <p:bldP spid="95274" grpId="0"/>
      <p:bldP spid="95275" grpId="0"/>
      <p:bldP spid="43"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622169" y="60612"/>
            <a:ext cx="3969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800" b="1" dirty="0">
                <a:solidFill>
                  <a:srgbClr val="000000"/>
                </a:solidFill>
                <a:latin typeface="黑体" panose="02010609060101010101" pitchFamily="49" charset="-122"/>
                <a:ea typeface="黑体" panose="02010609060101010101" pitchFamily="49" charset="-122"/>
              </a:rPr>
              <a:t>斜抛运动的规律：</a:t>
            </a:r>
          </a:p>
        </p:txBody>
      </p:sp>
      <p:sp>
        <p:nvSpPr>
          <p:cNvPr id="25" name="Text Box 42"/>
          <p:cNvSpPr txBox="1">
            <a:spLocks noChangeArrowheads="1"/>
          </p:cNvSpPr>
          <p:nvPr/>
        </p:nvSpPr>
        <p:spPr bwMode="auto">
          <a:xfrm>
            <a:off x="457066" y="2606299"/>
            <a:ext cx="2208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800" dirty="0">
                <a:ea typeface="华文新魏" panose="02010800040101010101" pitchFamily="2" charset="-122"/>
              </a:rPr>
              <a:t>2</a:t>
            </a:r>
            <a:r>
              <a:rPr lang="zh-CN" altLang="en-US" sz="2800" dirty="0">
                <a:ea typeface="华文新魏" panose="02010800040101010101" pitchFamily="2" charset="-122"/>
              </a:rPr>
              <a:t>、合速度：</a:t>
            </a:r>
          </a:p>
        </p:txBody>
      </p:sp>
      <p:graphicFrame>
        <p:nvGraphicFramePr>
          <p:cNvPr id="26" name="对象 25"/>
          <p:cNvGraphicFramePr>
            <a:graphicFrameLocks noChangeAspect="1"/>
          </p:cNvGraphicFramePr>
          <p:nvPr>
            <p:extLst>
              <p:ext uri="{D42A27DB-BD31-4B8C-83A1-F6EECF244321}">
                <p14:modId xmlns:p14="http://schemas.microsoft.com/office/powerpoint/2010/main" val="3308850382"/>
              </p:ext>
            </p:extLst>
          </p:nvPr>
        </p:nvGraphicFramePr>
        <p:xfrm>
          <a:off x="2552697" y="2636904"/>
          <a:ext cx="1905000" cy="540544"/>
        </p:xfrm>
        <a:graphic>
          <a:graphicData uri="http://schemas.openxmlformats.org/presentationml/2006/ole">
            <mc:AlternateContent xmlns:mc="http://schemas.openxmlformats.org/markup-compatibility/2006">
              <mc:Choice xmlns:v="urn:schemas-microsoft-com:vml" Requires="v">
                <p:oleObj spid="_x0000_s52286" name="公式" r:id="rId3" imgW="1117115" imgH="317362" progId="Equation.3">
                  <p:embed/>
                </p:oleObj>
              </mc:Choice>
              <mc:Fallback>
                <p:oleObj name="公式" r:id="rId3" imgW="1117115" imgH="31736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697" y="2636904"/>
                        <a:ext cx="19050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456497605"/>
              </p:ext>
            </p:extLst>
          </p:nvPr>
        </p:nvGraphicFramePr>
        <p:xfrm>
          <a:off x="5125640" y="2517841"/>
          <a:ext cx="1384697" cy="778669"/>
        </p:xfrm>
        <a:graphic>
          <a:graphicData uri="http://schemas.openxmlformats.org/presentationml/2006/ole">
            <mc:AlternateContent xmlns:mc="http://schemas.openxmlformats.org/markup-compatibility/2006">
              <mc:Choice xmlns:v="urn:schemas-microsoft-com:vml" Requires="v">
                <p:oleObj spid="_x0000_s52287" name="公式" r:id="rId5" imgW="812447" imgH="457002" progId="Equation.3">
                  <p:embed/>
                </p:oleObj>
              </mc:Choice>
              <mc:Fallback>
                <p:oleObj name="公式" r:id="rId5" imgW="812447" imgH="45700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5640" y="2517841"/>
                        <a:ext cx="1384697" cy="7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42"/>
          <p:cNvSpPr txBox="1">
            <a:spLocks noChangeArrowheads="1"/>
          </p:cNvSpPr>
          <p:nvPr/>
        </p:nvSpPr>
        <p:spPr bwMode="auto">
          <a:xfrm>
            <a:off x="430872" y="3477407"/>
            <a:ext cx="2234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800" dirty="0">
                <a:ea typeface="华文新魏" panose="02010800040101010101" pitchFamily="2" charset="-122"/>
              </a:rPr>
              <a:t>3</a:t>
            </a:r>
            <a:r>
              <a:rPr lang="zh-CN" altLang="en-US" sz="2800" dirty="0">
                <a:ea typeface="华文新魏" panose="02010800040101010101" pitchFamily="2" charset="-122"/>
              </a:rPr>
              <a:t>、合位移：</a:t>
            </a:r>
          </a:p>
        </p:txBody>
      </p:sp>
      <p:graphicFrame>
        <p:nvGraphicFramePr>
          <p:cNvPr id="29" name="对象 28"/>
          <p:cNvGraphicFramePr>
            <a:graphicFrameLocks noChangeAspect="1"/>
          </p:cNvGraphicFramePr>
          <p:nvPr>
            <p:extLst>
              <p:ext uri="{D42A27DB-BD31-4B8C-83A1-F6EECF244321}">
                <p14:modId xmlns:p14="http://schemas.microsoft.com/office/powerpoint/2010/main" val="4205158467"/>
              </p:ext>
            </p:extLst>
          </p:nvPr>
        </p:nvGraphicFramePr>
        <p:xfrm>
          <a:off x="2606941" y="3542765"/>
          <a:ext cx="1710929" cy="454819"/>
        </p:xfrm>
        <a:graphic>
          <a:graphicData uri="http://schemas.openxmlformats.org/presentationml/2006/ole">
            <mc:AlternateContent xmlns:mc="http://schemas.openxmlformats.org/markup-compatibility/2006">
              <mc:Choice xmlns:v="urn:schemas-microsoft-com:vml" Requires="v">
                <p:oleObj spid="_x0000_s52288" name="公式" r:id="rId7" imgW="1002865" imgH="266584" progId="Equation.3">
                  <p:embed/>
                </p:oleObj>
              </mc:Choice>
              <mc:Fallback>
                <p:oleObj name="公式" r:id="rId7" imgW="1002865" imgH="26658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6941" y="3542765"/>
                        <a:ext cx="1710929" cy="4548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218049007"/>
              </p:ext>
            </p:extLst>
          </p:nvPr>
        </p:nvGraphicFramePr>
        <p:xfrm>
          <a:off x="5109242" y="3483562"/>
          <a:ext cx="1384697" cy="714375"/>
        </p:xfrm>
        <a:graphic>
          <a:graphicData uri="http://schemas.openxmlformats.org/presentationml/2006/ole">
            <mc:AlternateContent xmlns:mc="http://schemas.openxmlformats.org/markup-compatibility/2006">
              <mc:Choice xmlns:v="urn:schemas-microsoft-com:vml" Requires="v">
                <p:oleObj spid="_x0000_s52289" name="公式" r:id="rId9" imgW="812447" imgH="418918" progId="Equation.3">
                  <p:embed/>
                </p:oleObj>
              </mc:Choice>
              <mc:Fallback>
                <p:oleObj name="公式" r:id="rId9" imgW="812447" imgH="41891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9242" y="3483562"/>
                        <a:ext cx="1384697" cy="714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4283" name="Group 4"/>
          <p:cNvGrpSpPr>
            <a:grpSpLocks/>
          </p:cNvGrpSpPr>
          <p:nvPr/>
        </p:nvGrpSpPr>
        <p:grpSpPr bwMode="auto">
          <a:xfrm>
            <a:off x="1620441" y="717491"/>
            <a:ext cx="3456384" cy="1944291"/>
            <a:chOff x="2168" y="5504"/>
            <a:chExt cx="3466" cy="1953"/>
          </a:xfrm>
        </p:grpSpPr>
        <p:sp>
          <p:nvSpPr>
            <p:cNvPr id="54284" name="Line 5"/>
            <p:cNvSpPr>
              <a:spLocks noChangeShapeType="1"/>
            </p:cNvSpPr>
            <p:nvPr/>
          </p:nvSpPr>
          <p:spPr bwMode="auto">
            <a:xfrm>
              <a:off x="2482" y="7046"/>
              <a:ext cx="3152" cy="0"/>
            </a:xfrm>
            <a:prstGeom prst="line">
              <a:avLst/>
            </a:prstGeom>
            <a:noFill/>
            <a:ln w="19050">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sz="1350"/>
            </a:p>
          </p:txBody>
        </p:sp>
        <p:sp>
          <p:nvSpPr>
            <p:cNvPr id="54285" name="Line 6"/>
            <p:cNvSpPr>
              <a:spLocks noChangeShapeType="1"/>
            </p:cNvSpPr>
            <p:nvPr/>
          </p:nvSpPr>
          <p:spPr bwMode="auto">
            <a:xfrm flipV="1">
              <a:off x="2496" y="5591"/>
              <a:ext cx="25" cy="1453"/>
            </a:xfrm>
            <a:prstGeom prst="line">
              <a:avLst/>
            </a:prstGeom>
            <a:noFill/>
            <a:ln w="19050">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sz="1350"/>
            </a:p>
          </p:txBody>
        </p:sp>
        <p:sp>
          <p:nvSpPr>
            <p:cNvPr id="54286" name="Line 7"/>
            <p:cNvSpPr>
              <a:spLocks noChangeShapeType="1"/>
            </p:cNvSpPr>
            <p:nvPr/>
          </p:nvSpPr>
          <p:spPr bwMode="auto">
            <a:xfrm rot="2880000" flipV="1">
              <a:off x="3035" y="5833"/>
              <a:ext cx="0" cy="1441"/>
            </a:xfrm>
            <a:prstGeom prst="line">
              <a:avLst/>
            </a:prstGeom>
            <a:noFill/>
            <a:ln w="19050">
              <a:solidFill>
                <a:srgbClr val="000000"/>
              </a:solidFill>
              <a:round/>
              <a:headEnd/>
              <a:tailEnd type="triangle" w="sm" len="lg"/>
            </a:ln>
            <a:extLst>
              <a:ext uri="{909E8E84-426E-40DD-AFC4-6F175D3DCCD1}">
                <a14:hiddenFill xmlns:a14="http://schemas.microsoft.com/office/drawing/2010/main">
                  <a:noFill/>
                </a14:hiddenFill>
              </a:ext>
            </a:extLst>
          </p:spPr>
          <p:txBody>
            <a:bodyPr/>
            <a:lstStyle/>
            <a:p>
              <a:endParaRPr lang="zh-CN" altLang="en-US" sz="1350"/>
            </a:p>
          </p:txBody>
        </p:sp>
        <p:sp>
          <p:nvSpPr>
            <p:cNvPr id="54287" name="Arc 8"/>
            <p:cNvSpPr>
              <a:spLocks/>
            </p:cNvSpPr>
            <p:nvPr/>
          </p:nvSpPr>
          <p:spPr bwMode="auto">
            <a:xfrm rot="1260000">
              <a:off x="2647" y="6920"/>
              <a:ext cx="115" cy="1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54288" name="Text Box 9"/>
            <p:cNvSpPr txBox="1">
              <a:spLocks noChangeArrowheads="1"/>
            </p:cNvSpPr>
            <p:nvPr/>
          </p:nvSpPr>
          <p:spPr bwMode="auto">
            <a:xfrm>
              <a:off x="2631" y="5504"/>
              <a:ext cx="10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a:latin typeface="Times New Roman" panose="02020603050405020304" pitchFamily="18" charset="0"/>
                </a:rPr>
                <a:t>y</a:t>
              </a:r>
              <a:endParaRPr lang="en-US" altLang="zh-CN" sz="1500"/>
            </a:p>
          </p:txBody>
        </p:sp>
        <p:sp>
          <p:nvSpPr>
            <p:cNvPr id="54289" name="Text Box 10"/>
            <p:cNvSpPr txBox="1">
              <a:spLocks noChangeArrowheads="1"/>
            </p:cNvSpPr>
            <p:nvPr/>
          </p:nvSpPr>
          <p:spPr bwMode="auto">
            <a:xfrm>
              <a:off x="3522" y="5816"/>
              <a:ext cx="22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a:latin typeface="Times New Roman" panose="02020603050405020304" pitchFamily="18" charset="0"/>
                </a:rPr>
                <a:t>V</a:t>
              </a:r>
              <a:r>
                <a:rPr lang="en-US" altLang="zh-CN" sz="1500" b="1" baseline="-25000">
                  <a:latin typeface="Times New Roman" panose="02020603050405020304" pitchFamily="18" charset="0"/>
                </a:rPr>
                <a:t>0</a:t>
              </a:r>
              <a:endParaRPr lang="en-US" altLang="zh-CN" sz="1500"/>
            </a:p>
          </p:txBody>
        </p:sp>
        <p:sp>
          <p:nvSpPr>
            <p:cNvPr id="54290" name="Text Box 11"/>
            <p:cNvSpPr txBox="1">
              <a:spLocks noChangeArrowheads="1"/>
            </p:cNvSpPr>
            <p:nvPr/>
          </p:nvSpPr>
          <p:spPr bwMode="auto">
            <a:xfrm>
              <a:off x="2371" y="6945"/>
              <a:ext cx="12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a:latin typeface="Times New Roman" panose="02020603050405020304" pitchFamily="18" charset="0"/>
                </a:rPr>
                <a:t>o</a:t>
              </a:r>
              <a:endParaRPr lang="en-US" altLang="zh-CN" sz="1500"/>
            </a:p>
          </p:txBody>
        </p:sp>
        <p:sp>
          <p:nvSpPr>
            <p:cNvPr id="54291" name="Text Box 12"/>
            <p:cNvSpPr txBox="1">
              <a:spLocks noChangeArrowheads="1"/>
            </p:cNvSpPr>
            <p:nvPr/>
          </p:nvSpPr>
          <p:spPr bwMode="auto">
            <a:xfrm>
              <a:off x="2750" y="6806"/>
              <a:ext cx="18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a:latin typeface="宋体" panose="02010600030101010101" pitchFamily="2" charset="-122"/>
                </a:rPr>
                <a:t>θ</a:t>
              </a:r>
              <a:endParaRPr lang="en-US" altLang="zh-CN" sz="1500"/>
            </a:p>
          </p:txBody>
        </p:sp>
        <p:sp>
          <p:nvSpPr>
            <p:cNvPr id="54292" name="Line 13"/>
            <p:cNvSpPr>
              <a:spLocks noChangeShapeType="1"/>
            </p:cNvSpPr>
            <p:nvPr/>
          </p:nvSpPr>
          <p:spPr bwMode="auto">
            <a:xfrm flipV="1">
              <a:off x="2511" y="7049"/>
              <a:ext cx="108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54293" name="Line 14"/>
            <p:cNvSpPr>
              <a:spLocks noChangeShapeType="1"/>
            </p:cNvSpPr>
            <p:nvPr/>
          </p:nvSpPr>
          <p:spPr bwMode="auto">
            <a:xfrm rot="5400000">
              <a:off x="3103" y="6558"/>
              <a:ext cx="975" cy="14"/>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54294" name="Line 15"/>
            <p:cNvSpPr>
              <a:spLocks noChangeShapeType="1"/>
            </p:cNvSpPr>
            <p:nvPr/>
          </p:nvSpPr>
          <p:spPr bwMode="auto">
            <a:xfrm>
              <a:off x="2511" y="6059"/>
              <a:ext cx="1048" cy="1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54295" name="Text Box 16"/>
            <p:cNvSpPr txBox="1">
              <a:spLocks noChangeArrowheads="1"/>
            </p:cNvSpPr>
            <p:nvPr/>
          </p:nvSpPr>
          <p:spPr bwMode="auto">
            <a:xfrm>
              <a:off x="3398" y="7052"/>
              <a:ext cx="266"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a:latin typeface="Times New Roman" panose="02020603050405020304" pitchFamily="18" charset="0"/>
                </a:rPr>
                <a:t>v</a:t>
              </a:r>
              <a:r>
                <a:rPr lang="en-US" altLang="zh-CN" sz="1500" b="1" baseline="-25000">
                  <a:latin typeface="Times New Roman" panose="02020603050405020304" pitchFamily="18" charset="0"/>
                </a:rPr>
                <a:t>x</a:t>
              </a:r>
              <a:endParaRPr lang="en-US" altLang="zh-CN" sz="1500"/>
            </a:p>
          </p:txBody>
        </p:sp>
        <p:sp>
          <p:nvSpPr>
            <p:cNvPr id="54296" name="Text Box 17"/>
            <p:cNvSpPr txBox="1">
              <a:spLocks noChangeArrowheads="1"/>
            </p:cNvSpPr>
            <p:nvPr/>
          </p:nvSpPr>
          <p:spPr bwMode="auto">
            <a:xfrm>
              <a:off x="2168" y="5942"/>
              <a:ext cx="28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a:latin typeface="Times New Roman" panose="02020603050405020304" pitchFamily="18" charset="0"/>
                </a:rPr>
                <a:t>v</a:t>
              </a:r>
              <a:r>
                <a:rPr lang="en-US" altLang="zh-CN" sz="1500" b="1" baseline="-25000">
                  <a:latin typeface="Times New Roman" panose="02020603050405020304" pitchFamily="18" charset="0"/>
                </a:rPr>
                <a:t>y</a:t>
              </a:r>
              <a:endParaRPr lang="en-US" altLang="zh-CN" sz="1500"/>
            </a:p>
          </p:txBody>
        </p:sp>
        <p:grpSp>
          <p:nvGrpSpPr>
            <p:cNvPr id="54297" name="Group 18"/>
            <p:cNvGrpSpPr>
              <a:grpSpLocks/>
            </p:cNvGrpSpPr>
            <p:nvPr/>
          </p:nvGrpSpPr>
          <p:grpSpPr bwMode="auto">
            <a:xfrm>
              <a:off x="2504" y="6389"/>
              <a:ext cx="2614" cy="644"/>
              <a:chOff x="5543" y="3405"/>
              <a:chExt cx="2561" cy="1280"/>
            </a:xfrm>
          </p:grpSpPr>
          <p:sp>
            <p:nvSpPr>
              <p:cNvPr id="54300" name="Freeform 19"/>
              <p:cNvSpPr>
                <a:spLocks/>
              </p:cNvSpPr>
              <p:nvPr/>
            </p:nvSpPr>
            <p:spPr bwMode="auto">
              <a:xfrm>
                <a:off x="6824" y="3405"/>
                <a:ext cx="1280" cy="1280"/>
              </a:xfrm>
              <a:custGeom>
                <a:avLst/>
                <a:gdLst>
                  <a:gd name="T0" fmla="*/ 0 w 1280"/>
                  <a:gd name="T1" fmla="*/ 0 h 1280"/>
                  <a:gd name="T2" fmla="*/ 160 w 1280"/>
                  <a:gd name="T3" fmla="*/ 20 h 1280"/>
                  <a:gd name="T4" fmla="*/ 320 w 1280"/>
                  <a:gd name="T5" fmla="*/ 80 h 1280"/>
                  <a:gd name="T6" fmla="*/ 480 w 1280"/>
                  <a:gd name="T7" fmla="*/ 180 h 1280"/>
                  <a:gd name="T8" fmla="*/ 640 w 1280"/>
                  <a:gd name="T9" fmla="*/ 320 h 1280"/>
                  <a:gd name="T10" fmla="*/ 800 w 1280"/>
                  <a:gd name="T11" fmla="*/ 500 h 1280"/>
                  <a:gd name="T12" fmla="*/ 960 w 1280"/>
                  <a:gd name="T13" fmla="*/ 720 h 1280"/>
                  <a:gd name="T14" fmla="*/ 1120 w 1280"/>
                  <a:gd name="T15" fmla="*/ 980 h 1280"/>
                  <a:gd name="T16" fmla="*/ 1280 w 1280"/>
                  <a:gd name="T17" fmla="*/ 1280 h 1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0"/>
                  <a:gd name="T28" fmla="*/ 0 h 1280"/>
                  <a:gd name="T29" fmla="*/ 1280 w 1280"/>
                  <a:gd name="T30" fmla="*/ 1280 h 12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0" h="1280">
                    <a:moveTo>
                      <a:pt x="0" y="0"/>
                    </a:moveTo>
                    <a:cubicBezTo>
                      <a:pt x="53" y="3"/>
                      <a:pt x="107" y="7"/>
                      <a:pt x="160" y="20"/>
                    </a:cubicBezTo>
                    <a:cubicBezTo>
                      <a:pt x="213" y="33"/>
                      <a:pt x="267" y="53"/>
                      <a:pt x="320" y="80"/>
                    </a:cubicBezTo>
                    <a:cubicBezTo>
                      <a:pt x="373" y="107"/>
                      <a:pt x="427" y="140"/>
                      <a:pt x="480" y="180"/>
                    </a:cubicBezTo>
                    <a:cubicBezTo>
                      <a:pt x="533" y="220"/>
                      <a:pt x="587" y="267"/>
                      <a:pt x="640" y="320"/>
                    </a:cubicBezTo>
                    <a:cubicBezTo>
                      <a:pt x="693" y="373"/>
                      <a:pt x="747" y="433"/>
                      <a:pt x="800" y="500"/>
                    </a:cubicBezTo>
                    <a:cubicBezTo>
                      <a:pt x="853" y="567"/>
                      <a:pt x="907" y="640"/>
                      <a:pt x="960" y="720"/>
                    </a:cubicBezTo>
                    <a:cubicBezTo>
                      <a:pt x="1013" y="800"/>
                      <a:pt x="1067" y="887"/>
                      <a:pt x="1120" y="980"/>
                    </a:cubicBezTo>
                    <a:cubicBezTo>
                      <a:pt x="1173" y="1073"/>
                      <a:pt x="1226" y="1176"/>
                      <a:pt x="1280" y="12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54301" name="Freeform 20"/>
              <p:cNvSpPr>
                <a:spLocks/>
              </p:cNvSpPr>
              <p:nvPr/>
            </p:nvSpPr>
            <p:spPr bwMode="auto">
              <a:xfrm flipH="1">
                <a:off x="5543" y="3405"/>
                <a:ext cx="1280" cy="1280"/>
              </a:xfrm>
              <a:custGeom>
                <a:avLst/>
                <a:gdLst>
                  <a:gd name="T0" fmla="*/ 0 w 1280"/>
                  <a:gd name="T1" fmla="*/ 0 h 1280"/>
                  <a:gd name="T2" fmla="*/ 160 w 1280"/>
                  <a:gd name="T3" fmla="*/ 20 h 1280"/>
                  <a:gd name="T4" fmla="*/ 320 w 1280"/>
                  <a:gd name="T5" fmla="*/ 80 h 1280"/>
                  <a:gd name="T6" fmla="*/ 480 w 1280"/>
                  <a:gd name="T7" fmla="*/ 180 h 1280"/>
                  <a:gd name="T8" fmla="*/ 640 w 1280"/>
                  <a:gd name="T9" fmla="*/ 320 h 1280"/>
                  <a:gd name="T10" fmla="*/ 800 w 1280"/>
                  <a:gd name="T11" fmla="*/ 500 h 1280"/>
                  <a:gd name="T12" fmla="*/ 960 w 1280"/>
                  <a:gd name="T13" fmla="*/ 720 h 1280"/>
                  <a:gd name="T14" fmla="*/ 1120 w 1280"/>
                  <a:gd name="T15" fmla="*/ 980 h 1280"/>
                  <a:gd name="T16" fmla="*/ 1280 w 1280"/>
                  <a:gd name="T17" fmla="*/ 1280 h 1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0"/>
                  <a:gd name="T28" fmla="*/ 0 h 1280"/>
                  <a:gd name="T29" fmla="*/ 1280 w 1280"/>
                  <a:gd name="T30" fmla="*/ 1280 h 12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0" h="1280">
                    <a:moveTo>
                      <a:pt x="0" y="0"/>
                    </a:moveTo>
                    <a:cubicBezTo>
                      <a:pt x="53" y="3"/>
                      <a:pt x="107" y="7"/>
                      <a:pt x="160" y="20"/>
                    </a:cubicBezTo>
                    <a:cubicBezTo>
                      <a:pt x="213" y="33"/>
                      <a:pt x="267" y="53"/>
                      <a:pt x="320" y="80"/>
                    </a:cubicBezTo>
                    <a:cubicBezTo>
                      <a:pt x="373" y="107"/>
                      <a:pt x="427" y="140"/>
                      <a:pt x="480" y="180"/>
                    </a:cubicBezTo>
                    <a:cubicBezTo>
                      <a:pt x="533" y="220"/>
                      <a:pt x="587" y="267"/>
                      <a:pt x="640" y="320"/>
                    </a:cubicBezTo>
                    <a:cubicBezTo>
                      <a:pt x="693" y="373"/>
                      <a:pt x="747" y="433"/>
                      <a:pt x="800" y="500"/>
                    </a:cubicBezTo>
                    <a:cubicBezTo>
                      <a:pt x="853" y="567"/>
                      <a:pt x="907" y="640"/>
                      <a:pt x="960" y="720"/>
                    </a:cubicBezTo>
                    <a:cubicBezTo>
                      <a:pt x="1013" y="800"/>
                      <a:pt x="1067" y="887"/>
                      <a:pt x="1120" y="980"/>
                    </a:cubicBezTo>
                    <a:cubicBezTo>
                      <a:pt x="1173" y="1073"/>
                      <a:pt x="1226" y="1176"/>
                      <a:pt x="1280" y="12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grpSp>
        <p:sp>
          <p:nvSpPr>
            <p:cNvPr id="54298" name="Line 21"/>
            <p:cNvSpPr>
              <a:spLocks noChangeShapeType="1"/>
            </p:cNvSpPr>
            <p:nvPr/>
          </p:nvSpPr>
          <p:spPr bwMode="auto">
            <a:xfrm rot="-5400000">
              <a:off x="2010" y="6547"/>
              <a:ext cx="990" cy="1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54299" name="Text Box 22"/>
            <p:cNvSpPr txBox="1">
              <a:spLocks noChangeArrowheads="1"/>
            </p:cNvSpPr>
            <p:nvPr/>
          </p:nvSpPr>
          <p:spPr bwMode="auto">
            <a:xfrm>
              <a:off x="5461" y="7023"/>
              <a:ext cx="15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just" eaLnBrk="1" hangingPunct="1">
                <a:buClrTx/>
                <a:buSzTx/>
                <a:buFontTx/>
                <a:buNone/>
              </a:pPr>
              <a:r>
                <a:rPr lang="en-US" altLang="zh-CN" sz="1500" b="1">
                  <a:latin typeface="Times New Roman" panose="02020603050405020304" pitchFamily="18" charset="0"/>
                </a:rPr>
                <a:t>x</a:t>
              </a:r>
              <a:endParaRPr lang="en-US" altLang="zh-CN" sz="1500"/>
            </a:p>
          </p:txBody>
        </p:sp>
      </p:grpSp>
    </p:spTree>
    <p:extLst>
      <p:ext uri="{BB962C8B-B14F-4D97-AF65-F5344CB8AC3E}">
        <p14:creationId xmlns:p14="http://schemas.microsoft.com/office/powerpoint/2010/main" val="3954392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ppt_w</p:attrName>
                                        </p:attrNameLst>
                                      </p:cBhvr>
                                      <p:tavLst>
                                        <p:tav tm="0" fmla="#ppt_w*sin(2.5*pi*$)">
                                          <p:val>
                                            <p:fltVal val="0"/>
                                          </p:val>
                                        </p:tav>
                                        <p:tav tm="100000">
                                          <p:val>
                                            <p:fltVal val="1"/>
                                          </p:val>
                                        </p:tav>
                                      </p:tavLst>
                                    </p:anim>
                                    <p:anim calcmode="lin" valueType="num">
                                      <p:cBhvr>
                                        <p:cTn id="14"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anim calcmode="lin" valueType="num">
                                      <p:cBhvr>
                                        <p:cTn id="20" dur="2000" fill="hold"/>
                                        <p:tgtEl>
                                          <p:spTgt spid="27"/>
                                        </p:tgtEl>
                                        <p:attrNameLst>
                                          <p:attrName>ppt_w</p:attrName>
                                        </p:attrNameLst>
                                      </p:cBhvr>
                                      <p:tavLst>
                                        <p:tav tm="0" fmla="#ppt_w*sin(2.5*pi*$)">
                                          <p:val>
                                            <p:fltVal val="0"/>
                                          </p:val>
                                        </p:tav>
                                        <p:tav tm="100000">
                                          <p:val>
                                            <p:fltVal val="1"/>
                                          </p:val>
                                        </p:tav>
                                      </p:tavLst>
                                    </p:anim>
                                    <p:anim calcmode="lin" valueType="num">
                                      <p:cBhvr>
                                        <p:cTn id="21"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heckerboard(across)">
                                      <p:cBhvr>
                                        <p:cTn id="26" dur="500"/>
                                        <p:tgtEl>
                                          <p:spTgt spid="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5"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anim calcmode="lin" valueType="num">
                                      <p:cBhvr>
                                        <p:cTn id="32" dur="2000" fill="hold"/>
                                        <p:tgtEl>
                                          <p:spTgt spid="29"/>
                                        </p:tgtEl>
                                        <p:attrNameLst>
                                          <p:attrName>ppt_w</p:attrName>
                                        </p:attrNameLst>
                                      </p:cBhvr>
                                      <p:tavLst>
                                        <p:tav tm="0" fmla="#ppt_w*sin(2.5*pi*$)">
                                          <p:val>
                                            <p:fltVal val="0"/>
                                          </p:val>
                                        </p:tav>
                                        <p:tav tm="100000">
                                          <p:val>
                                            <p:fltVal val="1"/>
                                          </p:val>
                                        </p:tav>
                                      </p:tavLst>
                                    </p:anim>
                                    <p:anim calcmode="lin" valueType="num">
                                      <p:cBhvr>
                                        <p:cTn id="33"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5"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2000"/>
                                        <p:tgtEl>
                                          <p:spTgt spid="30"/>
                                        </p:tgtEl>
                                      </p:cBhvr>
                                    </p:animEffect>
                                    <p:anim calcmode="lin" valueType="num">
                                      <p:cBhvr>
                                        <p:cTn id="39" dur="2000" fill="hold"/>
                                        <p:tgtEl>
                                          <p:spTgt spid="30"/>
                                        </p:tgtEl>
                                        <p:attrNameLst>
                                          <p:attrName>ppt_w</p:attrName>
                                        </p:attrNameLst>
                                      </p:cBhvr>
                                      <p:tavLst>
                                        <p:tav tm="0" fmla="#ppt_w*sin(2.5*pi*$)">
                                          <p:val>
                                            <p:fltVal val="0"/>
                                          </p:val>
                                        </p:tav>
                                        <p:tav tm="100000">
                                          <p:val>
                                            <p:fltVal val="1"/>
                                          </p:val>
                                        </p:tav>
                                      </p:tavLst>
                                    </p:anim>
                                    <p:anim calcmode="lin" valueType="num">
                                      <p:cBhvr>
                                        <p:cTn id="40"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1143001" y="21409"/>
            <a:ext cx="184731" cy="30008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1" hangingPunct="1">
              <a:defRPr/>
            </a:pPr>
            <a:endParaRPr lang="zh-CN" altLang="en-US" sz="1350">
              <a:latin typeface="Arial" charset="0"/>
            </a:endParaRPr>
          </a:p>
        </p:txBody>
      </p:sp>
      <p:grpSp>
        <p:nvGrpSpPr>
          <p:cNvPr id="56323" name="Group 1"/>
          <p:cNvGrpSpPr>
            <a:grpSpLocks noChangeAspect="1"/>
          </p:cNvGrpSpPr>
          <p:nvPr/>
        </p:nvGrpSpPr>
        <p:grpSpPr bwMode="auto">
          <a:xfrm>
            <a:off x="5067258" y="2417334"/>
            <a:ext cx="3508269" cy="1886509"/>
            <a:chOff x="5719" y="3734"/>
            <a:chExt cx="3455" cy="1857"/>
          </a:xfrm>
        </p:grpSpPr>
        <p:pic>
          <p:nvPicPr>
            <p:cNvPr id="56327" name="Picture 3" descr="2-11"/>
            <p:cNvPicPr>
              <a:picLocks noChangeAspect="1" noChangeArrowheads="1"/>
            </p:cNvPicPr>
            <p:nvPr/>
          </p:nvPicPr>
          <p:blipFill>
            <a:blip r:embed="rId3">
              <a:lum bright="-18000" contrast="36000"/>
              <a:grayscl/>
              <a:extLst>
                <a:ext uri="{28A0092B-C50C-407E-A947-70E740481C1C}">
                  <a14:useLocalDpi xmlns:a14="http://schemas.microsoft.com/office/drawing/2010/main" val="0"/>
                </a:ext>
              </a:extLst>
            </a:blip>
            <a:srcRect r="50285"/>
            <a:stretch>
              <a:fillRect/>
            </a:stretch>
          </p:blipFill>
          <p:spPr bwMode="auto">
            <a:xfrm>
              <a:off x="7359" y="3735"/>
              <a:ext cx="1815" cy="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2" descr="2-11"/>
            <p:cNvPicPr>
              <a:picLocks noChangeAspect="1" noChangeArrowheads="1"/>
            </p:cNvPicPr>
            <p:nvPr/>
          </p:nvPicPr>
          <p:blipFill>
            <a:blip r:embed="rId3">
              <a:lum contrast="42000"/>
              <a:grayscl/>
              <a:extLst>
                <a:ext uri="{28A0092B-C50C-407E-A947-70E740481C1C}">
                  <a14:useLocalDpi xmlns:a14="http://schemas.microsoft.com/office/drawing/2010/main" val="0"/>
                </a:ext>
              </a:extLst>
            </a:blip>
            <a:srcRect l="60941" t="4410" b="3244"/>
            <a:stretch>
              <a:fillRect/>
            </a:stretch>
          </p:blipFill>
          <p:spPr bwMode="auto">
            <a:xfrm>
              <a:off x="5719" y="3734"/>
              <a:ext cx="1514"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17" name="Rectangle 5"/>
          <p:cNvSpPr>
            <a:spLocks noChangeArrowheads="1"/>
          </p:cNvSpPr>
          <p:nvPr/>
        </p:nvSpPr>
        <p:spPr bwMode="auto">
          <a:xfrm>
            <a:off x="319315" y="153992"/>
            <a:ext cx="8701314"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2400" b="1" dirty="0">
                <a:latin typeface="黑体" panose="02010609060101010101" pitchFamily="49" charset="-122"/>
                <a:ea typeface="黑体" panose="02010609060101010101" pitchFamily="49" charset="-122"/>
                <a:cs typeface="Times New Roman" pitchFamily="18" charset="0"/>
              </a:rPr>
              <a:t>例：如果物体被抛出时的初速度</a:t>
            </a:r>
            <a:r>
              <a:rPr lang="en-GB" altLang="zh-CN" sz="2400" b="1" i="1" dirty="0">
                <a:latin typeface="黑体" panose="02010609060101010101" pitchFamily="49" charset="-122"/>
                <a:ea typeface="黑体" panose="02010609060101010101" pitchFamily="49" charset="-122"/>
                <a:cs typeface="Times New Roman" pitchFamily="18" charset="0"/>
              </a:rPr>
              <a:t>v</a:t>
            </a:r>
            <a:r>
              <a:rPr lang="en-GB" altLang="zh-CN" sz="2400" b="1" baseline="-30000" dirty="0">
                <a:latin typeface="黑体" panose="02010609060101010101" pitchFamily="49" charset="-122"/>
                <a:ea typeface="黑体" panose="02010609060101010101" pitchFamily="49" charset="-122"/>
                <a:cs typeface="Times New Roman" pitchFamily="18" charset="0"/>
              </a:rPr>
              <a:t>0</a:t>
            </a:r>
            <a:r>
              <a:rPr lang="zh-CN" altLang="en-GB" sz="2400" b="1" dirty="0">
                <a:latin typeface="黑体" panose="02010609060101010101" pitchFamily="49" charset="-122"/>
                <a:ea typeface="黑体" panose="02010609060101010101" pitchFamily="49" charset="-122"/>
                <a:cs typeface="Times New Roman" pitchFamily="18" charset="0"/>
              </a:rPr>
              <a:t>不沿水平方向，而是沿斜向上方，物体的运动称为斜上抛运动。如图所示，从饮水器射出的水可认为做斜上抛运动。设水从管口射出时的速度为</a:t>
            </a:r>
            <a:r>
              <a:rPr lang="en-GB" altLang="zh-CN" sz="2400" b="1" i="1" dirty="0">
                <a:latin typeface="黑体" panose="02010609060101010101" pitchFamily="49" charset="-122"/>
                <a:ea typeface="黑体" panose="02010609060101010101" pitchFamily="49" charset="-122"/>
                <a:cs typeface="Times New Roman" pitchFamily="18" charset="0"/>
              </a:rPr>
              <a:t>v</a:t>
            </a:r>
            <a:r>
              <a:rPr lang="en-GB" altLang="zh-CN" sz="2400" b="1" baseline="-30000" dirty="0">
                <a:latin typeface="黑体" panose="02010609060101010101" pitchFamily="49" charset="-122"/>
                <a:ea typeface="黑体" panose="02010609060101010101" pitchFamily="49" charset="-122"/>
                <a:cs typeface="Times New Roman" pitchFamily="18" charset="0"/>
              </a:rPr>
              <a:t>0</a:t>
            </a:r>
            <a:r>
              <a:rPr lang="zh-CN" altLang="en-GB" sz="2400" b="1" dirty="0">
                <a:latin typeface="黑体" panose="02010609060101010101" pitchFamily="49" charset="-122"/>
                <a:ea typeface="黑体" panose="02010609060101010101" pitchFamily="49" charset="-122"/>
                <a:cs typeface="Times New Roman" pitchFamily="18" charset="0"/>
              </a:rPr>
              <a:t>，方向与水平成</a:t>
            </a:r>
            <a:r>
              <a:rPr lang="en-GB" altLang="zh-CN" sz="2400" b="1" i="1" dirty="0">
                <a:latin typeface="黑体" panose="02010609060101010101" pitchFamily="49" charset="-122"/>
                <a:ea typeface="黑体" panose="02010609060101010101" pitchFamily="49" charset="-122"/>
                <a:cs typeface="Times New Roman" pitchFamily="18" charset="0"/>
              </a:rPr>
              <a:t>θ</a:t>
            </a:r>
            <a:r>
              <a:rPr lang="zh-CN" altLang="en-GB" sz="2400" b="1" dirty="0">
                <a:latin typeface="黑体" panose="02010609060101010101" pitchFamily="49" charset="-122"/>
                <a:ea typeface="黑体" panose="02010609060101010101" pitchFamily="49" charset="-122"/>
                <a:cs typeface="Times New Roman" pitchFamily="18" charset="0"/>
              </a:rPr>
              <a:t>角。建立直角坐标系如图。不计空气阻力，重力加速度为</a:t>
            </a:r>
            <a:r>
              <a:rPr lang="en-GB" altLang="zh-CN" sz="2400" b="1" i="1" dirty="0">
                <a:latin typeface="黑体" panose="02010609060101010101" pitchFamily="49" charset="-122"/>
                <a:ea typeface="黑体" panose="02010609060101010101" pitchFamily="49" charset="-122"/>
                <a:cs typeface="Times New Roman" pitchFamily="18" charset="0"/>
              </a:rPr>
              <a:t>g</a:t>
            </a:r>
            <a:r>
              <a:rPr lang="zh-CN" altLang="en-GB" sz="2400" b="1" dirty="0">
                <a:latin typeface="黑体" panose="02010609060101010101" pitchFamily="49" charset="-122"/>
                <a:ea typeface="黑体" panose="02010609060101010101" pitchFamily="49" charset="-122"/>
                <a:cs typeface="Times New Roman" pitchFamily="18" charset="0"/>
              </a:rPr>
              <a:t>，试推导出描述水滴运动轨迹的函数关系式。</a:t>
            </a:r>
            <a:endParaRPr lang="zh-CN" altLang="en-GB" sz="2400" b="1" dirty="0">
              <a:latin typeface="黑体" panose="02010609060101010101" pitchFamily="49" charset="-122"/>
              <a:ea typeface="黑体" panose="02010609060101010101" pitchFamily="49" charset="-122"/>
            </a:endParaRPr>
          </a:p>
        </p:txBody>
      </p:sp>
      <p:sp>
        <p:nvSpPr>
          <p:cNvPr id="90119" name="Rectangle 7"/>
          <p:cNvSpPr>
            <a:spLocks noChangeArrowheads="1"/>
          </p:cNvSpPr>
          <p:nvPr/>
        </p:nvSpPr>
        <p:spPr bwMode="auto">
          <a:xfrm>
            <a:off x="1143001" y="-150041"/>
            <a:ext cx="184731" cy="30008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1" hangingPunct="1">
              <a:defRPr/>
            </a:pPr>
            <a:endParaRPr lang="zh-CN" altLang="en-US" sz="1350">
              <a:latin typeface="Arial" charset="0"/>
            </a:endParaRPr>
          </a:p>
        </p:txBody>
      </p:sp>
      <p:grpSp>
        <p:nvGrpSpPr>
          <p:cNvPr id="12" name="Group 36"/>
          <p:cNvGrpSpPr>
            <a:grpSpLocks/>
          </p:cNvGrpSpPr>
          <p:nvPr/>
        </p:nvGrpSpPr>
        <p:grpSpPr bwMode="auto">
          <a:xfrm>
            <a:off x="319315" y="2734496"/>
            <a:ext cx="3276600" cy="461963"/>
            <a:chOff x="-36" y="2688"/>
            <a:chExt cx="2752" cy="388"/>
          </a:xfrm>
        </p:grpSpPr>
        <p:graphicFrame>
          <p:nvGraphicFramePr>
            <p:cNvPr id="13" name="Object 9"/>
            <p:cNvGraphicFramePr>
              <a:graphicFrameLocks noChangeAspect="1"/>
            </p:cNvGraphicFramePr>
            <p:nvPr>
              <p:extLst>
                <p:ext uri="{D42A27DB-BD31-4B8C-83A1-F6EECF244321}">
                  <p14:modId xmlns:p14="http://schemas.microsoft.com/office/powerpoint/2010/main" val="3479246264"/>
                </p:ext>
              </p:extLst>
            </p:nvPr>
          </p:nvGraphicFramePr>
          <p:xfrm>
            <a:off x="1305" y="2696"/>
            <a:ext cx="1411" cy="380"/>
          </p:xfrm>
          <a:graphic>
            <a:graphicData uri="http://schemas.openxmlformats.org/presentationml/2006/ole">
              <mc:AlternateContent xmlns:mc="http://schemas.openxmlformats.org/markup-compatibility/2006">
                <mc:Choice xmlns:v="urn:schemas-microsoft-com:vml" Requires="v">
                  <p:oleObj spid="_x0000_s54347" r:id="rId4" imgW="850900" imgH="228600" progId="Equation.DSMT4">
                    <p:embed/>
                  </p:oleObj>
                </mc:Choice>
                <mc:Fallback>
                  <p:oleObj r:id="rId4" imgW="8509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 y="2696"/>
                          <a:ext cx="1411" cy="380"/>
                        </a:xfrm>
                        <a:prstGeom prst="rect">
                          <a:avLst/>
                        </a:prstGeom>
                        <a:noFill/>
                        <a:ln>
                          <a:noFill/>
                        </a:ln>
                      </p:spPr>
                    </p:pic>
                  </p:oleObj>
                </mc:Fallback>
              </mc:AlternateContent>
            </a:graphicData>
          </a:graphic>
        </p:graphicFrame>
        <p:sp>
          <p:nvSpPr>
            <p:cNvPr id="14" name="Text Box 35"/>
            <p:cNvSpPr txBox="1">
              <a:spLocks noChangeArrowheads="1"/>
            </p:cNvSpPr>
            <p:nvPr/>
          </p:nvSpPr>
          <p:spPr bwMode="auto">
            <a:xfrm>
              <a:off x="-36" y="2688"/>
              <a:ext cx="122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400" dirty="0">
                  <a:solidFill>
                    <a:srgbClr val="000000"/>
                  </a:solidFill>
                  <a:ea typeface="华文新魏" panose="02010800040101010101" pitchFamily="2" charset="-122"/>
                </a:rPr>
                <a:t>水平位移：</a:t>
              </a:r>
            </a:p>
          </p:txBody>
        </p:sp>
      </p:grpSp>
      <p:grpSp>
        <p:nvGrpSpPr>
          <p:cNvPr id="18" name="Group 41"/>
          <p:cNvGrpSpPr>
            <a:grpSpLocks/>
          </p:cNvGrpSpPr>
          <p:nvPr/>
        </p:nvGrpSpPr>
        <p:grpSpPr bwMode="auto">
          <a:xfrm>
            <a:off x="357103" y="3286428"/>
            <a:ext cx="3577829" cy="575072"/>
            <a:chOff x="-81" y="3422"/>
            <a:chExt cx="3005" cy="483"/>
          </a:xfrm>
        </p:grpSpPr>
        <p:graphicFrame>
          <p:nvGraphicFramePr>
            <p:cNvPr id="19" name="Object 11"/>
            <p:cNvGraphicFramePr>
              <a:graphicFrameLocks noChangeAspect="1"/>
            </p:cNvGraphicFramePr>
            <p:nvPr>
              <p:extLst>
                <p:ext uri="{D42A27DB-BD31-4B8C-83A1-F6EECF244321}">
                  <p14:modId xmlns:p14="http://schemas.microsoft.com/office/powerpoint/2010/main" val="4281620217"/>
                </p:ext>
              </p:extLst>
            </p:nvPr>
          </p:nvGraphicFramePr>
          <p:xfrm>
            <a:off x="1337" y="3422"/>
            <a:ext cx="1587" cy="483"/>
          </p:xfrm>
          <a:graphic>
            <a:graphicData uri="http://schemas.openxmlformats.org/presentationml/2006/ole">
              <mc:AlternateContent xmlns:mc="http://schemas.openxmlformats.org/markup-compatibility/2006">
                <mc:Choice xmlns:v="urn:schemas-microsoft-com:vml" Requires="v">
                  <p:oleObj spid="_x0000_s54348" r:id="rId6" imgW="1282700" imgH="393700" progId="Equation.DSMT4">
                    <p:embed/>
                  </p:oleObj>
                </mc:Choice>
                <mc:Fallback>
                  <p:oleObj r:id="rId6" imgW="12827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7" y="3422"/>
                          <a:ext cx="158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40"/>
            <p:cNvSpPr txBox="1">
              <a:spLocks noChangeArrowheads="1"/>
            </p:cNvSpPr>
            <p:nvPr/>
          </p:nvSpPr>
          <p:spPr bwMode="auto">
            <a:xfrm>
              <a:off x="-81" y="3503"/>
              <a:ext cx="127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400" dirty="0">
                  <a:solidFill>
                    <a:srgbClr val="000000"/>
                  </a:solidFill>
                  <a:ea typeface="华文新魏" panose="02010800040101010101" pitchFamily="2" charset="-122"/>
                </a:rPr>
                <a:t>竖直位移：</a:t>
              </a:r>
            </a:p>
          </p:txBody>
        </p:sp>
      </p:grpSp>
      <p:graphicFrame>
        <p:nvGraphicFramePr>
          <p:cNvPr id="2" name="对象 1"/>
          <p:cNvGraphicFramePr>
            <a:graphicFrameLocks noChangeAspect="1"/>
          </p:cNvGraphicFramePr>
          <p:nvPr>
            <p:extLst>
              <p:ext uri="{D42A27DB-BD31-4B8C-83A1-F6EECF244321}">
                <p14:modId xmlns:p14="http://schemas.microsoft.com/office/powerpoint/2010/main" val="2804803104"/>
              </p:ext>
            </p:extLst>
          </p:nvPr>
        </p:nvGraphicFramePr>
        <p:xfrm>
          <a:off x="189372" y="4112441"/>
          <a:ext cx="4156002" cy="942503"/>
        </p:xfrm>
        <a:graphic>
          <a:graphicData uri="http://schemas.openxmlformats.org/presentationml/2006/ole">
            <mc:AlternateContent xmlns:mc="http://schemas.openxmlformats.org/markup-compatibility/2006">
              <mc:Choice xmlns:v="urn:schemas-microsoft-com:vml" Requires="v">
                <p:oleObj spid="_x0000_s54349" name="公式" r:id="rId8" imgW="2082600" imgH="469800" progId="Equation.3">
                  <p:embed/>
                </p:oleObj>
              </mc:Choice>
              <mc:Fallback>
                <p:oleObj name="公式" r:id="rId8" imgW="2082600" imgH="469800" progId="Equation.3">
                  <p:embed/>
                  <p:pic>
                    <p:nvPicPr>
                      <p:cNvPr id="0" name=""/>
                      <p:cNvPicPr/>
                      <p:nvPr/>
                    </p:nvPicPr>
                    <p:blipFill>
                      <a:blip r:embed="rId9"/>
                      <a:stretch>
                        <a:fillRect/>
                      </a:stretch>
                    </p:blipFill>
                    <p:spPr>
                      <a:xfrm>
                        <a:off x="189372" y="4112441"/>
                        <a:ext cx="4156002" cy="942503"/>
                      </a:xfrm>
                      <a:prstGeom prst="rect">
                        <a:avLst/>
                      </a:prstGeom>
                      <a:solidFill>
                        <a:srgbClr val="FFFF00"/>
                      </a:solidFill>
                    </p:spPr>
                  </p:pic>
                </p:oleObj>
              </mc:Fallback>
            </mc:AlternateContent>
          </a:graphicData>
        </a:graphic>
      </p:graphicFrame>
      <p:sp>
        <p:nvSpPr>
          <p:cNvPr id="3" name="文本框 2"/>
          <p:cNvSpPr txBox="1"/>
          <p:nvPr/>
        </p:nvSpPr>
        <p:spPr>
          <a:xfrm>
            <a:off x="319315" y="2142308"/>
            <a:ext cx="1112805" cy="461665"/>
          </a:xfrm>
          <a:prstGeom prst="rect">
            <a:avLst/>
          </a:prstGeom>
          <a:noFill/>
        </p:spPr>
        <p:txBody>
          <a:bodyPr wrap="none" rtlCol="0">
            <a:spAutoFit/>
          </a:bodyPr>
          <a:lstStyle/>
          <a:p>
            <a:r>
              <a:rPr lang="zh-CN" altLang="en-US" sz="2400" b="1" dirty="0" smtClean="0">
                <a:solidFill>
                  <a:srgbClr val="FF0000"/>
                </a:solidFill>
                <a:latin typeface="黑体" panose="02010609060101010101" pitchFamily="49" charset="-122"/>
                <a:ea typeface="黑体" panose="02010609060101010101" pitchFamily="49" charset="-122"/>
              </a:rPr>
              <a:t>解析：</a:t>
            </a:r>
            <a:endParaRPr lang="zh-CN" altLang="en-US" sz="24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46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heckerboard(across)">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719580" y="416720"/>
            <a:ext cx="3835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800" b="1" dirty="0">
                <a:solidFill>
                  <a:srgbClr val="000000"/>
                </a:solidFill>
                <a:latin typeface="黑体" panose="02010609060101010101" pitchFamily="49" charset="-122"/>
                <a:ea typeface="黑体" panose="02010609060101010101" pitchFamily="49" charset="-122"/>
              </a:rPr>
              <a:t>总结：斜抛运动的特点</a:t>
            </a:r>
            <a:r>
              <a:rPr lang="zh-CN" altLang="en-US" sz="2800" b="1" dirty="0">
                <a:solidFill>
                  <a:srgbClr val="FF0000"/>
                </a:solidFill>
                <a:latin typeface="黑体" panose="02010609060101010101" pitchFamily="49" charset="-122"/>
                <a:ea typeface="黑体" panose="02010609060101010101" pitchFamily="49" charset="-122"/>
              </a:rPr>
              <a:t> </a:t>
            </a:r>
          </a:p>
        </p:txBody>
      </p:sp>
      <p:sp>
        <p:nvSpPr>
          <p:cNvPr id="101381" name="Text Box 5"/>
          <p:cNvSpPr txBox="1">
            <a:spLocks noChangeArrowheads="1"/>
          </p:cNvSpPr>
          <p:nvPr/>
        </p:nvSpPr>
        <p:spPr bwMode="auto">
          <a:xfrm>
            <a:off x="1601392" y="1170385"/>
            <a:ext cx="51839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斜抛运动的轨迹是抛物线</a:t>
            </a:r>
            <a:r>
              <a:rPr lang="en-US" altLang="zh-CN" sz="2800" b="1">
                <a:latin typeface="黑体" panose="02010609060101010101" pitchFamily="49" charset="-122"/>
                <a:ea typeface="黑体" panose="02010609060101010101" pitchFamily="49" charset="-122"/>
              </a:rPr>
              <a:t>. </a:t>
            </a:r>
          </a:p>
        </p:txBody>
      </p:sp>
      <p:sp>
        <p:nvSpPr>
          <p:cNvPr id="101382" name="Text Box 6"/>
          <p:cNvSpPr txBox="1">
            <a:spLocks noChangeArrowheads="1"/>
          </p:cNvSpPr>
          <p:nvPr/>
        </p:nvSpPr>
        <p:spPr bwMode="auto">
          <a:xfrm>
            <a:off x="1601391" y="1924050"/>
            <a:ext cx="61019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物体做斜抛运动的加速度是重力加速度</a:t>
            </a:r>
            <a:r>
              <a:rPr lang="en-US" altLang="zh-CN" sz="2800" b="1">
                <a:latin typeface="黑体" panose="02010609060101010101" pitchFamily="49" charset="-122"/>
                <a:ea typeface="黑体" panose="02010609060101010101" pitchFamily="49" charset="-122"/>
              </a:rPr>
              <a:t>.</a:t>
            </a:r>
            <a:r>
              <a:rPr lang="zh-CN" altLang="en-US" sz="2800" b="1">
                <a:latin typeface="黑体" panose="02010609060101010101" pitchFamily="49" charset="-122"/>
                <a:ea typeface="黑体" panose="02010609060101010101" pitchFamily="49" charset="-122"/>
              </a:rPr>
              <a:t>所以</a:t>
            </a:r>
            <a:r>
              <a:rPr lang="en-US" altLang="zh-CN" sz="2800" b="1">
                <a:latin typeface="黑体" panose="02010609060101010101" pitchFamily="49" charset="-122"/>
                <a:ea typeface="黑体" panose="02010609060101010101" pitchFamily="49" charset="-122"/>
              </a:rPr>
              <a:t>,</a:t>
            </a:r>
            <a:r>
              <a:rPr lang="zh-CN" altLang="en-US" sz="2800" b="1">
                <a:latin typeface="黑体" panose="02010609060101010101" pitchFamily="49" charset="-122"/>
                <a:ea typeface="黑体" panose="02010609060101010101" pitchFamily="49" charset="-122"/>
              </a:rPr>
              <a:t>斜抛运动是匀变速运动 </a:t>
            </a:r>
          </a:p>
        </p:txBody>
      </p:sp>
      <p:sp>
        <p:nvSpPr>
          <p:cNvPr id="101383" name="Text Box 7"/>
          <p:cNvSpPr txBox="1">
            <a:spLocks noChangeArrowheads="1"/>
          </p:cNvSpPr>
          <p:nvPr/>
        </p:nvSpPr>
        <p:spPr bwMode="auto">
          <a:xfrm>
            <a:off x="1656160" y="2953941"/>
            <a:ext cx="4481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800" b="1">
                <a:latin typeface="黑体" panose="02010609060101010101" pitchFamily="49" charset="-122"/>
                <a:ea typeface="黑体" panose="02010609060101010101" pitchFamily="49" charset="-122"/>
              </a:rPr>
              <a:t>(3).</a:t>
            </a:r>
            <a:r>
              <a:rPr lang="zh-CN" altLang="en-US" sz="2800" b="1">
                <a:latin typeface="黑体" panose="02010609060101010101" pitchFamily="49" charset="-122"/>
                <a:ea typeface="黑体" panose="02010609060101010101" pitchFamily="49" charset="-122"/>
              </a:rPr>
              <a:t>斜抛运动具有对称性</a:t>
            </a:r>
            <a:r>
              <a:rPr lang="en-US" altLang="zh-CN" sz="2800" b="1">
                <a:latin typeface="黑体" panose="02010609060101010101" pitchFamily="49" charset="-122"/>
                <a:ea typeface="黑体" panose="02010609060101010101" pitchFamily="49" charset="-122"/>
              </a:rPr>
              <a:t>. </a:t>
            </a:r>
          </a:p>
        </p:txBody>
      </p:sp>
    </p:spTree>
    <p:extLst>
      <p:ext uri="{BB962C8B-B14F-4D97-AF65-F5344CB8AC3E}">
        <p14:creationId xmlns:p14="http://schemas.microsoft.com/office/powerpoint/2010/main" val="36972458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checkerboard(across)">
                                      <p:cBhvr>
                                        <p:cTn id="7" dur="500"/>
                                        <p:tgtEl>
                                          <p:spTgt spid="1013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checkerboard(across)">
                                      <p:cBhvr>
                                        <p:cTn id="12" dur="500"/>
                                        <p:tgtEl>
                                          <p:spTgt spid="1013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1383"/>
                                        </p:tgtEl>
                                        <p:attrNameLst>
                                          <p:attrName>style.visibility</p:attrName>
                                        </p:attrNameLst>
                                      </p:cBhvr>
                                      <p:to>
                                        <p:strVal val="visible"/>
                                      </p:to>
                                    </p:set>
                                    <p:animEffect transition="in" filter="checkerboard(across)">
                                      <p:cBhvr>
                                        <p:cTn id="17" dur="500"/>
                                        <p:tgtEl>
                                          <p:spTgt spid="10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P spid="101382" grpId="0"/>
      <p:bldP spid="1013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1143000" y="930389"/>
            <a:ext cx="6858000"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00" b="1" dirty="0">
                <a:latin typeface="Times New Roman" panose="02020603050405020304" pitchFamily="18" charset="0"/>
                <a:cs typeface="Times New Roman" panose="02020603050405020304" pitchFamily="18" charset="0"/>
              </a:rPr>
              <a:t>        研究曲线运动的</a:t>
            </a:r>
            <a:r>
              <a:rPr lang="zh-CN" altLang="en-US" sz="2100" b="1" dirty="0">
                <a:solidFill>
                  <a:srgbClr val="0000FF"/>
                </a:solidFill>
                <a:latin typeface="黑体" panose="02010609060101010101" pitchFamily="49" charset="-122"/>
                <a:ea typeface="黑体" panose="02010609060101010101" pitchFamily="49" charset="-122"/>
                <a:cs typeface="Times New Roman" panose="02020603050405020304" pitchFamily="18" charset="0"/>
              </a:rPr>
              <a:t>一般方法就是正交分解</a:t>
            </a:r>
            <a:r>
              <a:rPr lang="zh-CN" altLang="en-US" sz="2100" b="1" dirty="0">
                <a:latin typeface="Times New Roman" panose="02020603050405020304" pitchFamily="18" charset="0"/>
                <a:cs typeface="Times New Roman" panose="02020603050405020304" pitchFamily="18" charset="0"/>
              </a:rPr>
              <a:t>。</a:t>
            </a:r>
            <a:endParaRPr lang="en-US" altLang="zh-CN" sz="2100" b="1" dirty="0">
              <a:latin typeface="Times New Roman" panose="02020603050405020304" pitchFamily="18" charset="0"/>
              <a:cs typeface="Times New Roman" panose="02020603050405020304" pitchFamily="18" charset="0"/>
            </a:endParaRPr>
          </a:p>
          <a:p>
            <a:pPr>
              <a:lnSpc>
                <a:spcPct val="120000"/>
              </a:lnSpc>
            </a:pPr>
            <a:r>
              <a:rPr lang="zh-CN" altLang="en-US" sz="2100" b="1" dirty="0">
                <a:latin typeface="Times New Roman" panose="02020603050405020304" pitchFamily="18" charset="0"/>
                <a:cs typeface="Times New Roman" panose="02020603050405020304" pitchFamily="18" charset="0"/>
              </a:rPr>
              <a:t>        将复杂的曲线运动分解为两个互相垂直方向上的直线运动。有两种可供选择的方案：</a:t>
            </a:r>
            <a:endParaRPr lang="en-US" altLang="zh-CN" sz="2100" b="1" dirty="0">
              <a:latin typeface="Times New Roman" panose="02020603050405020304" pitchFamily="18" charset="0"/>
              <a:cs typeface="Times New Roman" panose="02020603050405020304" pitchFamily="18" charset="0"/>
            </a:endParaRPr>
          </a:p>
          <a:p>
            <a:pPr>
              <a:lnSpc>
                <a:spcPct val="120000"/>
              </a:lnSpc>
            </a:pPr>
            <a:r>
              <a:rPr lang="zh-CN" altLang="en-US" sz="2100" b="1" dirty="0">
                <a:latin typeface="Times New Roman" panose="02020603050405020304" pitchFamily="18" charset="0"/>
                <a:cs typeface="Times New Roman" panose="02020603050405020304" pitchFamily="18" charset="0"/>
              </a:rPr>
              <a:t>（</a:t>
            </a:r>
            <a:r>
              <a:rPr lang="en-US" altLang="zh-CN" sz="2100" b="1" dirty="0">
                <a:latin typeface="Times New Roman" panose="02020603050405020304" pitchFamily="18" charset="0"/>
                <a:cs typeface="Times New Roman" panose="02020603050405020304" pitchFamily="18" charset="0"/>
              </a:rPr>
              <a:t>1</a:t>
            </a:r>
            <a:r>
              <a:rPr lang="zh-CN" altLang="en-US" sz="2100" b="1" dirty="0">
                <a:latin typeface="Times New Roman" panose="02020603050405020304" pitchFamily="18" charset="0"/>
                <a:cs typeface="Times New Roman" panose="02020603050405020304" pitchFamily="18" charset="0"/>
              </a:rPr>
              <a:t>）以</a:t>
            </a:r>
            <a:r>
              <a:rPr lang="zh-CN" altLang="en-US" sz="2100" b="1" dirty="0">
                <a:solidFill>
                  <a:srgbClr val="0000FF"/>
                </a:solidFill>
                <a:latin typeface="黑体" panose="02010609060101010101" pitchFamily="49" charset="-122"/>
                <a:ea typeface="黑体" panose="02010609060101010101" pitchFamily="49" charset="-122"/>
              </a:rPr>
              <a:t>初速度方向为</a:t>
            </a:r>
            <a:r>
              <a:rPr lang="zh-CN" altLang="en-US" sz="2100" b="1" dirty="0">
                <a:latin typeface="Times New Roman" panose="02020603050405020304" pitchFamily="18" charset="0"/>
              </a:rPr>
              <a:t>其中一个坐标轴的方向；</a:t>
            </a:r>
            <a:endParaRPr lang="en-US" altLang="zh-CN" sz="2100" b="1" dirty="0">
              <a:latin typeface="Times New Roman" panose="02020603050405020304" pitchFamily="18" charset="0"/>
            </a:endParaRPr>
          </a:p>
          <a:p>
            <a:pPr>
              <a:lnSpc>
                <a:spcPct val="120000"/>
              </a:lnSpc>
            </a:pPr>
            <a:r>
              <a:rPr lang="zh-CN" altLang="en-US" sz="2100" b="1" dirty="0">
                <a:latin typeface="Times New Roman" panose="02020603050405020304" pitchFamily="18" charset="0"/>
              </a:rPr>
              <a:t>（</a:t>
            </a:r>
            <a:r>
              <a:rPr lang="en-US" altLang="zh-CN" sz="2100" b="1" dirty="0">
                <a:latin typeface="Times New Roman" panose="02020603050405020304" pitchFamily="18" charset="0"/>
              </a:rPr>
              <a:t>2</a:t>
            </a:r>
            <a:r>
              <a:rPr lang="zh-CN" altLang="en-US" sz="2100" b="1" dirty="0">
                <a:latin typeface="Times New Roman" panose="02020603050405020304" pitchFamily="18" charset="0"/>
              </a:rPr>
              <a:t>）以</a:t>
            </a:r>
            <a:r>
              <a:rPr lang="zh-CN" altLang="en-US" sz="2100" b="1" dirty="0">
                <a:solidFill>
                  <a:srgbClr val="0000FF"/>
                </a:solidFill>
                <a:latin typeface="黑体" panose="02010609060101010101" pitchFamily="49" charset="-122"/>
                <a:ea typeface="黑体" panose="02010609060101010101" pitchFamily="49" charset="-122"/>
              </a:rPr>
              <a:t>合外力的方向</a:t>
            </a:r>
            <a:r>
              <a:rPr lang="zh-CN" altLang="en-US" sz="2100" b="1" dirty="0">
                <a:latin typeface="Times New Roman" panose="02020603050405020304" pitchFamily="18" charset="0"/>
              </a:rPr>
              <a:t>为其中一个坐标轴的方向。</a:t>
            </a:r>
            <a:endParaRPr lang="en-US" altLang="zh-CN" sz="2100" b="1" dirty="0">
              <a:latin typeface="Times New Roman" panose="02020603050405020304" pitchFamily="18" charset="0"/>
            </a:endParaRPr>
          </a:p>
          <a:p>
            <a:pPr>
              <a:lnSpc>
                <a:spcPct val="120000"/>
              </a:lnSpc>
            </a:pPr>
            <a:r>
              <a:rPr lang="en-US" altLang="zh-CN" sz="2100" b="1" dirty="0">
                <a:latin typeface="Times New Roman" panose="02020603050405020304" pitchFamily="18" charset="0"/>
              </a:rPr>
              <a:t>        </a:t>
            </a:r>
            <a:r>
              <a:rPr lang="zh-CN" altLang="en-US" sz="2100" b="1" dirty="0">
                <a:latin typeface="Times New Roman" panose="02020603050405020304" pitchFamily="18" charset="0"/>
              </a:rPr>
              <a:t>选择哪种方案要根据问题的需要，这需要大家在解决实际</a:t>
            </a:r>
            <a:r>
              <a:rPr lang="zh-CN" altLang="en-US" sz="2100" b="1" dirty="0" smtClean="0">
                <a:latin typeface="Times New Roman" panose="02020603050405020304" pitchFamily="18" charset="0"/>
              </a:rPr>
              <a:t>问题中</a:t>
            </a:r>
            <a:r>
              <a:rPr lang="zh-CN" altLang="en-US" sz="2100" b="1" dirty="0">
                <a:latin typeface="Times New Roman" panose="02020603050405020304" pitchFamily="18" charset="0"/>
              </a:rPr>
              <a:t>体会。</a:t>
            </a:r>
            <a:endParaRPr lang="en-US" altLang="zh-CN" sz="2100" b="1" dirty="0">
              <a:latin typeface="Times New Roman" panose="02020603050405020304" pitchFamily="18" charset="0"/>
            </a:endParaRPr>
          </a:p>
          <a:p>
            <a:pPr>
              <a:lnSpc>
                <a:spcPct val="120000"/>
              </a:lnSpc>
            </a:pPr>
            <a:r>
              <a:rPr lang="en-US" altLang="zh-CN" sz="2100" b="1" dirty="0">
                <a:latin typeface="Times New Roman" panose="02020603050405020304" pitchFamily="18" charset="0"/>
              </a:rPr>
              <a:t>        </a:t>
            </a:r>
            <a:r>
              <a:rPr lang="zh-CN" altLang="en-US" sz="2100" b="1" dirty="0">
                <a:latin typeface="Times New Roman" panose="02020603050405020304" pitchFamily="18" charset="0"/>
              </a:rPr>
              <a:t>无论选用哪个方案，合运动与任意一个分运动都具有等时性。 </a:t>
            </a:r>
            <a:endParaRPr lang="zh-CN" altLang="en-US" sz="2100" b="1" dirty="0"/>
          </a:p>
        </p:txBody>
      </p:sp>
      <p:sp>
        <p:nvSpPr>
          <p:cNvPr id="58371" name="矩形 2"/>
          <p:cNvSpPr>
            <a:spLocks noChangeArrowheads="1"/>
          </p:cNvSpPr>
          <p:nvPr/>
        </p:nvSpPr>
        <p:spPr bwMode="auto">
          <a:xfrm>
            <a:off x="1362877" y="288059"/>
            <a:ext cx="5705408" cy="5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75" dirty="0">
                <a:ea typeface="黑体" panose="02010609060101010101" pitchFamily="49" charset="-122"/>
                <a:cs typeface="Times New Roman" panose="02020603050405020304" pitchFamily="18" charset="0"/>
              </a:rPr>
              <a:t>总结：</a:t>
            </a:r>
            <a:r>
              <a:rPr lang="zh-CN" altLang="zh-CN" sz="3075" dirty="0">
                <a:ea typeface="黑体" panose="02010609060101010101" pitchFamily="49" charset="-122"/>
                <a:cs typeface="Times New Roman" panose="02020603050405020304" pitchFamily="18" charset="0"/>
              </a:rPr>
              <a:t>曲线运动的一般研究方法</a:t>
            </a:r>
            <a:endParaRPr lang="zh-CN" altLang="en-US" sz="3075" dirty="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94625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5"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 y="110833"/>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000" b="1" i="1" dirty="0">
                <a:latin typeface="黑体" panose="02010609060101010101" pitchFamily="49" charset="-122"/>
                <a:ea typeface="黑体" panose="02010609060101010101" pitchFamily="49" charset="-122"/>
                <a:cs typeface="Times New Roman" panose="02020603050405020304" pitchFamily="18" charset="0"/>
              </a:rPr>
              <a:t>F</a:t>
            </a:r>
            <a:r>
              <a:rPr lang="zh-CN" altLang="en-US" sz="30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3000" b="1" i="1" dirty="0">
                <a:latin typeface="黑体" panose="02010609060101010101" pitchFamily="49" charset="-122"/>
                <a:ea typeface="黑体" panose="02010609060101010101" pitchFamily="49" charset="-122"/>
                <a:cs typeface="Times New Roman" panose="02020603050405020304" pitchFamily="18" charset="0"/>
              </a:rPr>
              <a:t>a</a:t>
            </a:r>
            <a:r>
              <a:rPr lang="zh-CN" altLang="en-US" sz="3000" b="1" dirty="0">
                <a:latin typeface="黑体" panose="02010609060101010101" pitchFamily="49" charset="-122"/>
                <a:ea typeface="黑体" panose="02010609060101010101" pitchFamily="49" charset="-122"/>
                <a:cs typeface="Times New Roman" panose="02020603050405020304" pitchFamily="18" charset="0"/>
              </a:rPr>
              <a:t>）与</a:t>
            </a:r>
            <a:r>
              <a:rPr lang="en-US" altLang="zh-CN" sz="3000" b="1" i="1" dirty="0">
                <a:latin typeface="黑体" panose="02010609060101010101" pitchFamily="49" charset="-122"/>
                <a:ea typeface="黑体" panose="02010609060101010101" pitchFamily="49" charset="-122"/>
                <a:cs typeface="Times New Roman" panose="02020603050405020304" pitchFamily="18" charset="0"/>
              </a:rPr>
              <a:t>v </a:t>
            </a:r>
            <a:r>
              <a:rPr lang="zh-CN" altLang="en-US" sz="3000" b="1" dirty="0">
                <a:latin typeface="黑体" panose="02010609060101010101" pitchFamily="49" charset="-122"/>
                <a:ea typeface="黑体" panose="02010609060101010101" pitchFamily="49" charset="-122"/>
                <a:cs typeface="Times New Roman" panose="02020603050405020304" pitchFamily="18" charset="0"/>
              </a:rPr>
              <a:t>的关系</a:t>
            </a:r>
          </a:p>
        </p:txBody>
      </p:sp>
      <p:sp>
        <p:nvSpPr>
          <p:cNvPr id="26627" name="Text Box 3"/>
          <p:cNvSpPr txBox="1">
            <a:spLocks noChangeArrowheads="1"/>
          </p:cNvSpPr>
          <p:nvPr/>
        </p:nvSpPr>
        <p:spPr bwMode="auto">
          <a:xfrm>
            <a:off x="402221" y="1610624"/>
            <a:ext cx="1863329"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700" b="1" i="1" dirty="0">
                <a:solidFill>
                  <a:srgbClr val="FF0000"/>
                </a:solidFill>
                <a:latin typeface="Verdana" panose="020B0604030504040204" pitchFamily="34" charset="0"/>
              </a:rPr>
              <a:t>F</a:t>
            </a:r>
            <a:r>
              <a:rPr lang="zh-CN" altLang="en-US" sz="2700" b="1" dirty="0">
                <a:solidFill>
                  <a:srgbClr val="FF0000"/>
                </a:solidFill>
                <a:latin typeface="Verdana" panose="020B0604030504040204" pitchFamily="34" charset="0"/>
              </a:rPr>
              <a:t>、</a:t>
            </a:r>
            <a:r>
              <a:rPr lang="en-US" altLang="zh-CN" sz="2700" b="1" i="1" dirty="0">
                <a:solidFill>
                  <a:srgbClr val="FF0000"/>
                </a:solidFill>
                <a:latin typeface="Verdana" panose="020B0604030504040204" pitchFamily="34" charset="0"/>
              </a:rPr>
              <a:t>v</a:t>
            </a:r>
            <a:r>
              <a:rPr lang="zh-CN" altLang="en-US" sz="2700" b="1" dirty="0">
                <a:solidFill>
                  <a:srgbClr val="FF0000"/>
                </a:solidFill>
                <a:latin typeface="Verdana" panose="020B0604030504040204" pitchFamily="34" charset="0"/>
              </a:rPr>
              <a:t>共线</a:t>
            </a:r>
          </a:p>
        </p:txBody>
      </p:sp>
      <p:sp>
        <p:nvSpPr>
          <p:cNvPr id="26629" name="Text Box 5"/>
          <p:cNvSpPr txBox="1">
            <a:spLocks noChangeArrowheads="1"/>
          </p:cNvSpPr>
          <p:nvPr/>
        </p:nvSpPr>
        <p:spPr bwMode="auto">
          <a:xfrm>
            <a:off x="2696676" y="1610624"/>
            <a:ext cx="1647825"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700" b="1">
                <a:solidFill>
                  <a:srgbClr val="FF0000"/>
                </a:solidFill>
                <a:latin typeface="Verdana" panose="020B0604030504040204" pitchFamily="34" charset="0"/>
              </a:rPr>
              <a:t>直线运动</a:t>
            </a:r>
          </a:p>
        </p:txBody>
      </p:sp>
      <p:sp>
        <p:nvSpPr>
          <p:cNvPr id="26630" name="AutoShape 6"/>
          <p:cNvSpPr>
            <a:spLocks/>
          </p:cNvSpPr>
          <p:nvPr/>
        </p:nvSpPr>
        <p:spPr bwMode="auto">
          <a:xfrm>
            <a:off x="4350408" y="1087041"/>
            <a:ext cx="189309" cy="1539478"/>
          </a:xfrm>
          <a:prstGeom prst="leftBrace">
            <a:avLst>
              <a:gd name="adj1" fmla="val 67767"/>
              <a:gd name="adj2" fmla="val 50000"/>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26631" name="Text Box 7"/>
          <p:cNvSpPr txBox="1">
            <a:spLocks noChangeArrowheads="1"/>
          </p:cNvSpPr>
          <p:nvPr/>
        </p:nvSpPr>
        <p:spPr bwMode="auto">
          <a:xfrm>
            <a:off x="4551288" y="1032273"/>
            <a:ext cx="1106091"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700" b="1" i="1" dirty="0">
                <a:solidFill>
                  <a:srgbClr val="FF0000"/>
                </a:solidFill>
                <a:latin typeface="Verdana" panose="020B0604030504040204" pitchFamily="34" charset="0"/>
              </a:rPr>
              <a:t>F</a:t>
            </a:r>
            <a:r>
              <a:rPr lang="zh-CN" altLang="en-US" sz="2700" b="1" dirty="0">
                <a:solidFill>
                  <a:srgbClr val="FF0000"/>
                </a:solidFill>
                <a:latin typeface="Verdana" panose="020B0604030504040204" pitchFamily="34" charset="0"/>
              </a:rPr>
              <a:t>恒定</a:t>
            </a:r>
          </a:p>
        </p:txBody>
      </p:sp>
      <p:sp>
        <p:nvSpPr>
          <p:cNvPr id="26632" name="Text Box 8"/>
          <p:cNvSpPr txBox="1">
            <a:spLocks noChangeArrowheads="1"/>
          </p:cNvSpPr>
          <p:nvPr/>
        </p:nvSpPr>
        <p:spPr bwMode="auto">
          <a:xfrm>
            <a:off x="4551288" y="2193132"/>
            <a:ext cx="1106091"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700" b="1" i="1" dirty="0">
                <a:solidFill>
                  <a:srgbClr val="FF0000"/>
                </a:solidFill>
                <a:latin typeface="Verdana" panose="020B0604030504040204" pitchFamily="34" charset="0"/>
              </a:rPr>
              <a:t>F</a:t>
            </a:r>
            <a:r>
              <a:rPr lang="zh-CN" altLang="en-US" sz="2700" b="1" dirty="0">
                <a:solidFill>
                  <a:srgbClr val="FF0000"/>
                </a:solidFill>
                <a:latin typeface="Verdana" panose="020B0604030504040204" pitchFamily="34" charset="0"/>
              </a:rPr>
              <a:t>变化</a:t>
            </a:r>
          </a:p>
        </p:txBody>
      </p:sp>
      <p:sp>
        <p:nvSpPr>
          <p:cNvPr id="26633" name="AutoShape 9"/>
          <p:cNvSpPr>
            <a:spLocks noChangeArrowheads="1"/>
          </p:cNvSpPr>
          <p:nvPr/>
        </p:nvSpPr>
        <p:spPr bwMode="auto">
          <a:xfrm>
            <a:off x="5663233" y="1168003"/>
            <a:ext cx="539353" cy="233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zh-CN" altLang="en-US" sz="1350"/>
          </a:p>
        </p:txBody>
      </p:sp>
      <p:sp>
        <p:nvSpPr>
          <p:cNvPr id="26634" name="Text Box 10"/>
          <p:cNvSpPr txBox="1">
            <a:spLocks noChangeArrowheads="1"/>
          </p:cNvSpPr>
          <p:nvPr/>
        </p:nvSpPr>
        <p:spPr bwMode="auto">
          <a:xfrm>
            <a:off x="6227040" y="1019327"/>
            <a:ext cx="2640662"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700" b="1" dirty="0">
                <a:solidFill>
                  <a:srgbClr val="FF0000"/>
                </a:solidFill>
                <a:latin typeface="Verdana" panose="020B0604030504040204" pitchFamily="34" charset="0"/>
              </a:rPr>
              <a:t>匀变速直线运动</a:t>
            </a:r>
          </a:p>
        </p:txBody>
      </p:sp>
      <p:sp>
        <p:nvSpPr>
          <p:cNvPr id="26636" name="Text Box 12"/>
          <p:cNvSpPr txBox="1">
            <a:spLocks noChangeArrowheads="1"/>
          </p:cNvSpPr>
          <p:nvPr/>
        </p:nvSpPr>
        <p:spPr bwMode="auto">
          <a:xfrm>
            <a:off x="6227040" y="2209121"/>
            <a:ext cx="2643403"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700" b="1" dirty="0">
                <a:solidFill>
                  <a:srgbClr val="FF0000"/>
                </a:solidFill>
                <a:latin typeface="Verdana" panose="020B0604030504040204" pitchFamily="34" charset="0"/>
              </a:rPr>
              <a:t>变加速直线运动</a:t>
            </a:r>
          </a:p>
        </p:txBody>
      </p:sp>
      <p:sp>
        <p:nvSpPr>
          <p:cNvPr id="26637" name="Text Box 13"/>
          <p:cNvSpPr txBox="1">
            <a:spLocks noChangeArrowheads="1"/>
          </p:cNvSpPr>
          <p:nvPr/>
        </p:nvSpPr>
        <p:spPr bwMode="auto">
          <a:xfrm>
            <a:off x="402222" y="3858816"/>
            <a:ext cx="186332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i="1" dirty="0">
                <a:solidFill>
                  <a:srgbClr val="FF0000"/>
                </a:solidFill>
                <a:latin typeface="Verdana" panose="020B0604030504040204" pitchFamily="34" charset="0"/>
              </a:rPr>
              <a:t>F</a:t>
            </a:r>
            <a:r>
              <a:rPr lang="zh-CN" altLang="en-US" sz="2400" b="1" dirty="0">
                <a:solidFill>
                  <a:srgbClr val="FF0000"/>
                </a:solidFill>
                <a:latin typeface="Verdana" panose="020B0604030504040204" pitchFamily="34" charset="0"/>
              </a:rPr>
              <a:t>、</a:t>
            </a:r>
            <a:r>
              <a:rPr lang="en-US" altLang="zh-CN" sz="2400" b="1" i="1" dirty="0">
                <a:solidFill>
                  <a:srgbClr val="FF0000"/>
                </a:solidFill>
                <a:latin typeface="Verdana" panose="020B0604030504040204" pitchFamily="34" charset="0"/>
              </a:rPr>
              <a:t>v</a:t>
            </a:r>
            <a:r>
              <a:rPr lang="zh-CN" altLang="en-US" sz="2400" b="1" dirty="0">
                <a:solidFill>
                  <a:srgbClr val="FF0000"/>
                </a:solidFill>
                <a:latin typeface="Verdana" panose="020B0604030504040204" pitchFamily="34" charset="0"/>
              </a:rPr>
              <a:t>不共线</a:t>
            </a:r>
          </a:p>
        </p:txBody>
      </p:sp>
      <p:sp>
        <p:nvSpPr>
          <p:cNvPr id="26638" name="AutoShape 14"/>
          <p:cNvSpPr>
            <a:spLocks noChangeArrowheads="1"/>
          </p:cNvSpPr>
          <p:nvPr/>
        </p:nvSpPr>
        <p:spPr bwMode="auto">
          <a:xfrm>
            <a:off x="2265551" y="3976687"/>
            <a:ext cx="431006" cy="215504"/>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zh-CN" altLang="en-US" sz="1350"/>
          </a:p>
        </p:txBody>
      </p:sp>
      <p:sp>
        <p:nvSpPr>
          <p:cNvPr id="26639" name="Text Box 15"/>
          <p:cNvSpPr txBox="1">
            <a:spLocks noChangeArrowheads="1"/>
          </p:cNvSpPr>
          <p:nvPr/>
        </p:nvSpPr>
        <p:spPr bwMode="auto">
          <a:xfrm>
            <a:off x="2696676" y="3868341"/>
            <a:ext cx="16216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dirty="0">
                <a:solidFill>
                  <a:srgbClr val="FF0000"/>
                </a:solidFill>
                <a:latin typeface="Verdana" panose="020B0604030504040204" pitchFamily="34" charset="0"/>
              </a:rPr>
              <a:t>曲线运动</a:t>
            </a:r>
          </a:p>
        </p:txBody>
      </p:sp>
      <p:sp>
        <p:nvSpPr>
          <p:cNvPr id="26640" name="AutoShape 16"/>
          <p:cNvSpPr>
            <a:spLocks/>
          </p:cNvSpPr>
          <p:nvPr/>
        </p:nvSpPr>
        <p:spPr bwMode="auto">
          <a:xfrm>
            <a:off x="4340326" y="3300413"/>
            <a:ext cx="215504" cy="1594247"/>
          </a:xfrm>
          <a:prstGeom prst="leftBrace">
            <a:avLst>
              <a:gd name="adj1" fmla="val 61648"/>
              <a:gd name="adj2" fmla="val 50000"/>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26641" name="Text Box 17"/>
          <p:cNvSpPr txBox="1">
            <a:spLocks noChangeArrowheads="1"/>
          </p:cNvSpPr>
          <p:nvPr/>
        </p:nvSpPr>
        <p:spPr bwMode="auto">
          <a:xfrm>
            <a:off x="4551289" y="3112294"/>
            <a:ext cx="1131882"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700" b="1" i="1" dirty="0">
                <a:solidFill>
                  <a:srgbClr val="FF0000"/>
                </a:solidFill>
                <a:latin typeface="Verdana" panose="020B0604030504040204" pitchFamily="34" charset="0"/>
              </a:rPr>
              <a:t>F</a:t>
            </a:r>
            <a:r>
              <a:rPr lang="zh-CN" altLang="en-US" sz="2700" b="1" dirty="0">
                <a:solidFill>
                  <a:srgbClr val="FF0000"/>
                </a:solidFill>
                <a:latin typeface="Verdana" panose="020B0604030504040204" pitchFamily="34" charset="0"/>
              </a:rPr>
              <a:t>恒定</a:t>
            </a:r>
          </a:p>
        </p:txBody>
      </p:sp>
      <p:sp>
        <p:nvSpPr>
          <p:cNvPr id="26642" name="Text Box 18"/>
          <p:cNvSpPr txBox="1">
            <a:spLocks noChangeArrowheads="1"/>
          </p:cNvSpPr>
          <p:nvPr/>
        </p:nvSpPr>
        <p:spPr bwMode="auto">
          <a:xfrm>
            <a:off x="4551288" y="4273154"/>
            <a:ext cx="1106091"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700" b="1" i="1" dirty="0">
                <a:solidFill>
                  <a:srgbClr val="FF0000"/>
                </a:solidFill>
                <a:latin typeface="Verdana" panose="020B0604030504040204" pitchFamily="34" charset="0"/>
              </a:rPr>
              <a:t>F</a:t>
            </a:r>
            <a:r>
              <a:rPr lang="zh-CN" altLang="en-US" sz="2700" b="1" dirty="0">
                <a:solidFill>
                  <a:srgbClr val="FF0000"/>
                </a:solidFill>
                <a:latin typeface="Verdana" panose="020B0604030504040204" pitchFamily="34" charset="0"/>
              </a:rPr>
              <a:t>变化</a:t>
            </a:r>
          </a:p>
        </p:txBody>
      </p:sp>
      <p:sp>
        <p:nvSpPr>
          <p:cNvPr id="26644" name="Text Box 20"/>
          <p:cNvSpPr txBox="1">
            <a:spLocks noChangeArrowheads="1"/>
          </p:cNvSpPr>
          <p:nvPr/>
        </p:nvSpPr>
        <p:spPr bwMode="auto">
          <a:xfrm>
            <a:off x="6227040" y="3108180"/>
            <a:ext cx="2643403"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700" b="1" dirty="0">
                <a:solidFill>
                  <a:srgbClr val="FF0000"/>
                </a:solidFill>
                <a:latin typeface="Verdana" panose="020B0604030504040204" pitchFamily="34" charset="0"/>
              </a:rPr>
              <a:t>匀变速曲线运动</a:t>
            </a:r>
          </a:p>
        </p:txBody>
      </p:sp>
      <p:sp>
        <p:nvSpPr>
          <p:cNvPr id="26646" name="Text Box 22"/>
          <p:cNvSpPr txBox="1">
            <a:spLocks noChangeArrowheads="1"/>
          </p:cNvSpPr>
          <p:nvPr/>
        </p:nvSpPr>
        <p:spPr bwMode="auto">
          <a:xfrm>
            <a:off x="6227040" y="4286398"/>
            <a:ext cx="2640662"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700" b="1" dirty="0">
                <a:solidFill>
                  <a:srgbClr val="FF0000"/>
                </a:solidFill>
                <a:latin typeface="Verdana" panose="020B0604030504040204" pitchFamily="34" charset="0"/>
              </a:rPr>
              <a:t>变加速曲线运动</a:t>
            </a:r>
          </a:p>
        </p:txBody>
      </p:sp>
      <p:sp>
        <p:nvSpPr>
          <p:cNvPr id="23" name="矩形 22"/>
          <p:cNvSpPr/>
          <p:nvPr/>
        </p:nvSpPr>
        <p:spPr>
          <a:xfrm>
            <a:off x="509379" y="839889"/>
            <a:ext cx="3589735" cy="738664"/>
          </a:xfrm>
          <a:prstGeom prst="rect">
            <a:avLst/>
          </a:prstGeom>
        </p:spPr>
        <p:txBody>
          <a:bodyPr>
            <a:spAutoFit/>
          </a:bodyPr>
          <a:lstStyle/>
          <a:p>
            <a:pPr>
              <a:defRPr/>
            </a:pPr>
            <a:r>
              <a:rPr lang="zh-CN" altLang="en-US" sz="2100" b="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判断直线还是曲线运动关键看</a:t>
            </a:r>
            <a:r>
              <a:rPr lang="en-US" altLang="zh-CN" sz="2100" b="1" i="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F</a:t>
            </a:r>
            <a:r>
              <a:rPr lang="zh-CN" altLang="en-US" sz="2100" b="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a:t>
            </a:r>
            <a:r>
              <a:rPr lang="en-US" altLang="zh-CN" sz="2100" b="1" i="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a</a:t>
            </a:r>
            <a:r>
              <a:rPr lang="zh-CN" altLang="en-US" sz="2100" b="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a:t>
            </a:r>
            <a:r>
              <a:rPr lang="en-US" altLang="zh-CN" sz="2100" b="1" i="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 </a:t>
            </a:r>
            <a:r>
              <a:rPr lang="zh-CN" altLang="en-US" sz="2100" b="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与</a:t>
            </a:r>
            <a:r>
              <a:rPr lang="en-US" altLang="zh-CN" sz="2100" b="1" i="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v </a:t>
            </a:r>
            <a:r>
              <a:rPr lang="zh-CN" altLang="en-US" sz="2100" b="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是否同一直线</a:t>
            </a:r>
            <a:endParaRPr lang="zh-CN" altLang="en-US" sz="2100" dirty="0">
              <a:solidFill>
                <a:srgbClr val="040DBC"/>
              </a:solidFill>
              <a:effectLst>
                <a:outerShdw blurRad="38100" dist="38100" dir="2700000" algn="tl">
                  <a:srgbClr val="000000">
                    <a:alpha val="43137"/>
                  </a:srgbClr>
                </a:outerShdw>
              </a:effectLst>
            </a:endParaRPr>
          </a:p>
        </p:txBody>
      </p:sp>
      <p:sp>
        <p:nvSpPr>
          <p:cNvPr id="24" name="矩形 23"/>
          <p:cNvSpPr/>
          <p:nvPr/>
        </p:nvSpPr>
        <p:spPr>
          <a:xfrm>
            <a:off x="509379" y="2933729"/>
            <a:ext cx="3536156" cy="830997"/>
          </a:xfrm>
          <a:prstGeom prst="rect">
            <a:avLst/>
          </a:prstGeom>
        </p:spPr>
        <p:txBody>
          <a:bodyPr>
            <a:spAutoFit/>
          </a:bodyPr>
          <a:lstStyle/>
          <a:p>
            <a:pPr>
              <a:defRPr/>
            </a:pPr>
            <a:r>
              <a:rPr lang="zh-CN" altLang="en-US" sz="2400" b="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判断匀变速还是变加速关键看</a:t>
            </a:r>
            <a:r>
              <a:rPr lang="en-US" altLang="zh-CN" sz="2400" b="1" i="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F</a:t>
            </a:r>
            <a:r>
              <a:rPr lang="zh-CN" altLang="en-US" sz="2400" b="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a:t>
            </a:r>
            <a:r>
              <a:rPr lang="en-US" altLang="zh-CN" sz="2400" b="1" i="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a</a:t>
            </a:r>
            <a:r>
              <a:rPr lang="zh-CN" altLang="en-US" sz="2400" b="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a:t>
            </a:r>
            <a:r>
              <a:rPr lang="en-US" altLang="zh-CN" sz="2400" b="1" i="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 </a:t>
            </a:r>
            <a:r>
              <a:rPr lang="zh-CN" altLang="en-US" sz="2400" b="1" dirty="0">
                <a:solidFill>
                  <a:srgbClr val="040DBC"/>
                </a:solidFill>
                <a:effectLst>
                  <a:outerShdw blurRad="38100" dist="38100" dir="2700000" algn="tl">
                    <a:srgbClr val="000000">
                      <a:alpha val="43137"/>
                    </a:srgbClr>
                  </a:outerShdw>
                </a:effectLst>
                <a:latin typeface="Times New Roman" panose="02020603050405020304" pitchFamily="18" charset="0"/>
                <a:ea typeface="楷体_GB2312" pitchFamily="49" charset="-122"/>
              </a:rPr>
              <a:t>是否恒定</a:t>
            </a:r>
            <a:endParaRPr lang="zh-CN" altLang="en-US" sz="2400" dirty="0">
              <a:solidFill>
                <a:srgbClr val="040DBC"/>
              </a:solidFill>
              <a:effectLst>
                <a:outerShdw blurRad="38100" dist="38100" dir="2700000" algn="tl">
                  <a:srgbClr val="000000">
                    <a:alpha val="43137"/>
                  </a:srgbClr>
                </a:outerShdw>
              </a:effectLst>
            </a:endParaRPr>
          </a:p>
        </p:txBody>
      </p:sp>
      <p:sp>
        <p:nvSpPr>
          <p:cNvPr id="25" name="AutoShape 9">
            <a:extLst>
              <a:ext uri="{FF2B5EF4-FFF2-40B4-BE49-F238E27FC236}">
                <a16:creationId xmlns:a16="http://schemas.microsoft.com/office/drawing/2014/main" xmlns="" id="{3EBEEF04-B685-447C-8698-2C25FD86A123}"/>
              </a:ext>
            </a:extLst>
          </p:cNvPr>
          <p:cNvSpPr>
            <a:spLocks noChangeArrowheads="1"/>
          </p:cNvSpPr>
          <p:nvPr/>
        </p:nvSpPr>
        <p:spPr bwMode="auto">
          <a:xfrm>
            <a:off x="5668950" y="2342545"/>
            <a:ext cx="539353" cy="233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zh-CN" altLang="en-US" sz="1350"/>
          </a:p>
        </p:txBody>
      </p:sp>
      <p:sp>
        <p:nvSpPr>
          <p:cNvPr id="26" name="AutoShape 9">
            <a:extLst>
              <a:ext uri="{FF2B5EF4-FFF2-40B4-BE49-F238E27FC236}">
                <a16:creationId xmlns:a16="http://schemas.microsoft.com/office/drawing/2014/main" xmlns="" id="{D9701644-7316-4477-8157-CCB2665138B7}"/>
              </a:ext>
            </a:extLst>
          </p:cNvPr>
          <p:cNvSpPr>
            <a:spLocks noChangeArrowheads="1"/>
          </p:cNvSpPr>
          <p:nvPr/>
        </p:nvSpPr>
        <p:spPr bwMode="auto">
          <a:xfrm>
            <a:off x="5683171" y="3243138"/>
            <a:ext cx="539353" cy="233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zh-CN" altLang="en-US" sz="1350"/>
          </a:p>
        </p:txBody>
      </p:sp>
      <p:sp>
        <p:nvSpPr>
          <p:cNvPr id="27" name="AutoShape 9">
            <a:extLst>
              <a:ext uri="{FF2B5EF4-FFF2-40B4-BE49-F238E27FC236}">
                <a16:creationId xmlns:a16="http://schemas.microsoft.com/office/drawing/2014/main" xmlns="" id="{68823CA8-DB55-4920-BDDA-EC2FC49FCEB7}"/>
              </a:ext>
            </a:extLst>
          </p:cNvPr>
          <p:cNvSpPr>
            <a:spLocks noChangeArrowheads="1"/>
          </p:cNvSpPr>
          <p:nvPr/>
        </p:nvSpPr>
        <p:spPr bwMode="auto">
          <a:xfrm>
            <a:off x="5675056" y="4425761"/>
            <a:ext cx="539353" cy="233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zh-CN" altLang="en-US" sz="1350"/>
          </a:p>
        </p:txBody>
      </p:sp>
      <p:sp>
        <p:nvSpPr>
          <p:cNvPr id="28" name="AutoShape 14">
            <a:extLst>
              <a:ext uri="{FF2B5EF4-FFF2-40B4-BE49-F238E27FC236}">
                <a16:creationId xmlns:a16="http://schemas.microsoft.com/office/drawing/2014/main" xmlns="" id="{7433C4E3-C06F-484B-AA42-11D62C2BA117}"/>
              </a:ext>
            </a:extLst>
          </p:cNvPr>
          <p:cNvSpPr>
            <a:spLocks noChangeArrowheads="1"/>
          </p:cNvSpPr>
          <p:nvPr/>
        </p:nvSpPr>
        <p:spPr bwMode="auto">
          <a:xfrm>
            <a:off x="2265550" y="1756787"/>
            <a:ext cx="431006" cy="215504"/>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zh-CN" altLang="en-US" sz="1350"/>
          </a:p>
        </p:txBody>
      </p:sp>
    </p:spTree>
    <p:extLst>
      <p:ext uri="{BB962C8B-B14F-4D97-AF65-F5344CB8AC3E}">
        <p14:creationId xmlns:p14="http://schemas.microsoft.com/office/powerpoint/2010/main" val="668481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6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6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6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6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6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6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6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6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6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9" grpId="0" animBg="1"/>
      <p:bldP spid="26630" grpId="0" animBg="1"/>
      <p:bldP spid="26631" grpId="0" animBg="1"/>
      <p:bldP spid="26632" grpId="0" animBg="1"/>
      <p:bldP spid="26633" grpId="0" animBg="1"/>
      <p:bldP spid="26634" grpId="0" animBg="1"/>
      <p:bldP spid="26636" grpId="0" animBg="1"/>
      <p:bldP spid="26637" grpId="0" animBg="1"/>
      <p:bldP spid="26638" grpId="0" animBg="1"/>
      <p:bldP spid="26639" grpId="0" animBg="1"/>
      <p:bldP spid="26640" grpId="0" animBg="1"/>
      <p:bldP spid="26641" grpId="0" animBg="1"/>
      <p:bldP spid="26642" grpId="0" animBg="1"/>
      <p:bldP spid="26644" grpId="0" animBg="1"/>
      <p:bldP spid="26646" grpId="0" animBg="1"/>
      <p:bldP spid="23" grpId="0"/>
      <p:bldP spid="24" grpId="0"/>
      <p:bldP spid="25"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495324" y="885491"/>
            <a:ext cx="7893934" cy="334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85775">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nSpc>
                <a:spcPct val="150000"/>
              </a:lnSpc>
              <a:spcBef>
                <a:spcPts val="450"/>
              </a:spcBef>
              <a:buClrTx/>
              <a:buSzTx/>
              <a:buNone/>
            </a:pPr>
            <a:r>
              <a:rPr lang="zh-CN" altLang="en-US" sz="2600" dirty="0">
                <a:latin typeface="Times New Roman" panose="02020603050405020304" pitchFamily="18" charset="0"/>
                <a:cs typeface="Times New Roman" panose="02020603050405020304" pitchFamily="18" charset="0"/>
              </a:rPr>
              <a:t>物体做曲线运动时，轨迹的特点是：</a:t>
            </a:r>
            <a:endParaRPr lang="zh-CN" altLang="en-US" sz="2600" dirty="0">
              <a:cs typeface="Times New Roman" panose="02020603050405020304" pitchFamily="18" charset="0"/>
            </a:endParaRPr>
          </a:p>
          <a:p>
            <a:pPr>
              <a:lnSpc>
                <a:spcPct val="150000"/>
              </a:lnSpc>
              <a:spcBef>
                <a:spcPts val="450"/>
              </a:spcBef>
              <a:buClrTx/>
              <a:buSzTx/>
              <a:buNone/>
            </a:pPr>
            <a:r>
              <a:rPr lang="zh-CN" altLang="en-US" sz="2600" dirty="0">
                <a:latin typeface="Times New Roman" panose="02020603050405020304" pitchFamily="18" charset="0"/>
                <a:cs typeface="Times New Roman" panose="02020603050405020304" pitchFamily="18" charset="0"/>
              </a:rPr>
              <a:t>    ① 轨迹在</a:t>
            </a:r>
            <a:r>
              <a:rPr lang="en-US" altLang="zh-CN" sz="2600" i="1" dirty="0">
                <a:latin typeface="Times New Roman" panose="02020603050405020304" pitchFamily="18" charset="0"/>
                <a:cs typeface="Times New Roman" panose="02020603050405020304" pitchFamily="18" charset="0"/>
              </a:rPr>
              <a:t>v</a:t>
            </a:r>
            <a:r>
              <a:rPr lang="zh-CN" altLang="en-US" sz="2600" dirty="0">
                <a:latin typeface="Times New Roman" panose="02020603050405020304" pitchFamily="18" charset="0"/>
                <a:cs typeface="Times New Roman" panose="02020603050405020304" pitchFamily="18" charset="0"/>
              </a:rPr>
              <a:t>、</a:t>
            </a:r>
            <a:r>
              <a:rPr lang="en-US" altLang="zh-CN" sz="2600" i="1" dirty="0">
                <a:latin typeface="Times New Roman" panose="02020603050405020304" pitchFamily="18" charset="0"/>
                <a:cs typeface="Times New Roman" panose="02020603050405020304" pitchFamily="18" charset="0"/>
              </a:rPr>
              <a:t>a</a:t>
            </a:r>
            <a:r>
              <a:rPr lang="zh-CN" altLang="en-US" sz="2600" dirty="0">
                <a:latin typeface="Times New Roman" panose="02020603050405020304" pitchFamily="18" charset="0"/>
                <a:cs typeface="Times New Roman" panose="02020603050405020304" pitchFamily="18" charset="0"/>
              </a:rPr>
              <a:t>夹角之间；</a:t>
            </a:r>
            <a:endParaRPr lang="zh-CN" altLang="en-US" sz="2600" dirty="0">
              <a:cs typeface="Times New Roman" panose="02020603050405020304" pitchFamily="18" charset="0"/>
            </a:endParaRPr>
          </a:p>
          <a:p>
            <a:pPr>
              <a:lnSpc>
                <a:spcPct val="150000"/>
              </a:lnSpc>
              <a:spcBef>
                <a:spcPts val="450"/>
              </a:spcBef>
              <a:buClrTx/>
              <a:buSzTx/>
              <a:buNone/>
            </a:pPr>
            <a:r>
              <a:rPr lang="zh-CN" altLang="en-US" sz="2600" dirty="0">
                <a:latin typeface="Times New Roman" panose="02020603050405020304" pitchFamily="18" charset="0"/>
                <a:cs typeface="Times New Roman" panose="02020603050405020304" pitchFamily="18" charset="0"/>
              </a:rPr>
              <a:t>    </a:t>
            </a:r>
            <a:r>
              <a:rPr lang="zh-CN" altLang="en-US" sz="2600" dirty="0" smtClean="0">
                <a:latin typeface="Times New Roman" panose="02020603050405020304" pitchFamily="18" charset="0"/>
                <a:cs typeface="Times New Roman" panose="02020603050405020304" pitchFamily="18" charset="0"/>
              </a:rPr>
              <a:t>②任一点速度</a:t>
            </a:r>
            <a:r>
              <a:rPr lang="en-US" altLang="zh-CN" sz="2600" i="1" dirty="0">
                <a:latin typeface="Times New Roman" panose="02020603050405020304" pitchFamily="18" charset="0"/>
                <a:cs typeface="Times New Roman" panose="02020603050405020304" pitchFamily="18" charset="0"/>
              </a:rPr>
              <a:t>v</a:t>
            </a:r>
            <a:r>
              <a:rPr lang="zh-CN" altLang="en-US" sz="2600" dirty="0">
                <a:latin typeface="Times New Roman" panose="02020603050405020304" pitchFamily="18" charset="0"/>
                <a:cs typeface="Times New Roman" panose="02020603050405020304" pitchFamily="18" charset="0"/>
              </a:rPr>
              <a:t>的</a:t>
            </a:r>
            <a:r>
              <a:rPr lang="zh-CN" altLang="en-US" sz="2600" smtClean="0">
                <a:latin typeface="Times New Roman" panose="02020603050405020304" pitchFamily="18" charset="0"/>
                <a:cs typeface="Times New Roman" panose="02020603050405020304" pitchFamily="18" charset="0"/>
              </a:rPr>
              <a:t>方向和沿轨迹切线方向；</a:t>
            </a:r>
            <a:endParaRPr lang="zh-CN" altLang="en-US" sz="2600" dirty="0">
              <a:cs typeface="Times New Roman" panose="02020603050405020304" pitchFamily="18" charset="0"/>
            </a:endParaRPr>
          </a:p>
          <a:p>
            <a:pPr>
              <a:lnSpc>
                <a:spcPct val="150000"/>
              </a:lnSpc>
              <a:spcBef>
                <a:spcPts val="450"/>
              </a:spcBef>
              <a:buClrTx/>
              <a:buSzTx/>
              <a:buNone/>
            </a:pPr>
            <a:r>
              <a:rPr lang="zh-CN" altLang="en-US" sz="2600" dirty="0">
                <a:latin typeface="Times New Roman" panose="02020603050405020304" pitchFamily="18" charset="0"/>
                <a:cs typeface="Times New Roman" panose="02020603050405020304" pitchFamily="18" charset="0"/>
              </a:rPr>
              <a:t>    ③ 轨迹的切线方向（即速度方向）逐渐向</a:t>
            </a:r>
            <a:r>
              <a:rPr lang="en-US" altLang="zh-CN" sz="2600" i="1" dirty="0">
                <a:latin typeface="Times New Roman" panose="02020603050405020304" pitchFamily="18" charset="0"/>
                <a:cs typeface="Times New Roman" panose="02020603050405020304" pitchFamily="18" charset="0"/>
              </a:rPr>
              <a:t>a</a:t>
            </a:r>
            <a:r>
              <a:rPr lang="zh-CN" altLang="en-US" sz="2600" dirty="0">
                <a:latin typeface="Times New Roman" panose="02020603050405020304" pitchFamily="18" charset="0"/>
                <a:cs typeface="Times New Roman" panose="02020603050405020304" pitchFamily="18" charset="0"/>
              </a:rPr>
              <a:t>的方</a:t>
            </a:r>
            <a:endParaRPr lang="en-US" altLang="zh-CN" sz="2600" dirty="0">
              <a:latin typeface="Times New Roman" panose="02020603050405020304" pitchFamily="18" charset="0"/>
              <a:cs typeface="Times New Roman" panose="02020603050405020304" pitchFamily="18" charset="0"/>
            </a:endParaRPr>
          </a:p>
          <a:p>
            <a:pPr>
              <a:lnSpc>
                <a:spcPct val="150000"/>
              </a:lnSpc>
              <a:spcBef>
                <a:spcPts val="450"/>
              </a:spcBef>
              <a:buClrTx/>
              <a:buSzTx/>
              <a:buNone/>
            </a:pPr>
            <a:r>
              <a:rPr lang="en-US" altLang="zh-CN"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向接近，但不可能达到。</a:t>
            </a:r>
            <a:endParaRPr lang="zh-CN" altLang="en-US" sz="2600" dirty="0">
              <a:cs typeface="Times New Roman" panose="02020603050405020304" pitchFamily="18" charset="0"/>
            </a:endParaRPr>
          </a:p>
        </p:txBody>
      </p:sp>
      <p:sp>
        <p:nvSpPr>
          <p:cNvPr id="28675" name="Rectangle 5"/>
          <p:cNvSpPr>
            <a:spLocks/>
          </p:cNvSpPr>
          <p:nvPr/>
        </p:nvSpPr>
        <p:spPr bwMode="auto">
          <a:xfrm>
            <a:off x="630123" y="366089"/>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4290" anchor="ct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algn="ctr">
              <a:buClrTx/>
              <a:buSzTx/>
              <a:buFontTx/>
              <a:buNone/>
            </a:pPr>
            <a:r>
              <a:rPr lang="zh-CN" altLang="en-US" sz="3075" dirty="0">
                <a:solidFill>
                  <a:srgbClr val="0066FF"/>
                </a:solidFill>
                <a:ea typeface="黑体" panose="02010609060101010101" pitchFamily="49" charset="-122"/>
              </a:rPr>
              <a:t>曲线运动的轨迹</a:t>
            </a:r>
          </a:p>
        </p:txBody>
      </p:sp>
    </p:spTree>
    <p:extLst>
      <p:ext uri="{BB962C8B-B14F-4D97-AF65-F5344CB8AC3E}">
        <p14:creationId xmlns:p14="http://schemas.microsoft.com/office/powerpoint/2010/main" val="41498027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fade">
                                      <p:cBhvr>
                                        <p:cTn id="14" dur="1000"/>
                                        <p:tgtEl>
                                          <p:spTgt spid="32770">
                                            <p:txEl>
                                              <p:pRg st="1" end="1"/>
                                            </p:txEl>
                                          </p:spTgt>
                                        </p:tgtEl>
                                      </p:cBhvr>
                                    </p:animEffect>
                                    <p:anim calcmode="lin" valueType="num">
                                      <p:cBhvr>
                                        <p:cTn id="15"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0">
                                            <p:txEl>
                                              <p:pRg st="2" end="2"/>
                                            </p:txEl>
                                          </p:spTgt>
                                        </p:tgtEl>
                                        <p:attrNameLst>
                                          <p:attrName>style.visibility</p:attrName>
                                        </p:attrNameLst>
                                      </p:cBhvr>
                                      <p:to>
                                        <p:strVal val="visible"/>
                                      </p:to>
                                    </p:set>
                                    <p:animEffect transition="in" filter="fade">
                                      <p:cBhvr>
                                        <p:cTn id="21" dur="1000"/>
                                        <p:tgtEl>
                                          <p:spTgt spid="32770">
                                            <p:txEl>
                                              <p:pRg st="2" end="2"/>
                                            </p:txEl>
                                          </p:spTgt>
                                        </p:tgtEl>
                                      </p:cBhvr>
                                    </p:animEffect>
                                    <p:anim calcmode="lin" valueType="num">
                                      <p:cBhvr>
                                        <p:cTn id="22"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0">
                                            <p:txEl>
                                              <p:pRg st="3" end="3"/>
                                            </p:txEl>
                                          </p:spTgt>
                                        </p:tgtEl>
                                        <p:attrNameLst>
                                          <p:attrName>style.visibility</p:attrName>
                                        </p:attrNameLst>
                                      </p:cBhvr>
                                      <p:to>
                                        <p:strVal val="visible"/>
                                      </p:to>
                                    </p:set>
                                    <p:animEffect transition="in" filter="fade">
                                      <p:cBhvr>
                                        <p:cTn id="28" dur="1000"/>
                                        <p:tgtEl>
                                          <p:spTgt spid="32770">
                                            <p:txEl>
                                              <p:pRg st="3" end="3"/>
                                            </p:txEl>
                                          </p:spTgt>
                                        </p:tgtEl>
                                      </p:cBhvr>
                                    </p:animEffect>
                                    <p:anim calcmode="lin" valueType="num">
                                      <p:cBhvr>
                                        <p:cTn id="29" dur="10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770">
                                            <p:txEl>
                                              <p:pRg st="4" end="4"/>
                                            </p:txEl>
                                          </p:spTgt>
                                        </p:tgtEl>
                                        <p:attrNameLst>
                                          <p:attrName>style.visibility</p:attrName>
                                        </p:attrNameLst>
                                      </p:cBhvr>
                                      <p:to>
                                        <p:strVal val="visible"/>
                                      </p:to>
                                    </p:set>
                                    <p:animEffect transition="in" filter="fade">
                                      <p:cBhvr>
                                        <p:cTn id="35" dur="1000"/>
                                        <p:tgtEl>
                                          <p:spTgt spid="32770">
                                            <p:txEl>
                                              <p:pRg st="4" end="4"/>
                                            </p:txEl>
                                          </p:spTgt>
                                        </p:tgtEl>
                                      </p:cBhvr>
                                    </p:animEffect>
                                    <p:anim calcmode="lin" valueType="num">
                                      <p:cBhvr>
                                        <p:cTn id="36" dur="10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7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92294" y="863350"/>
            <a:ext cx="615553" cy="321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t>第五章   抛体运动</a:t>
            </a:r>
          </a:p>
        </p:txBody>
      </p:sp>
      <p:sp>
        <p:nvSpPr>
          <p:cNvPr id="4" name="左大括号 3"/>
          <p:cNvSpPr/>
          <p:nvPr/>
        </p:nvSpPr>
        <p:spPr>
          <a:xfrm>
            <a:off x="1173276" y="1127523"/>
            <a:ext cx="290513" cy="2559844"/>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p>
        </p:txBody>
      </p:sp>
      <p:sp>
        <p:nvSpPr>
          <p:cNvPr id="29700" name="TextBox 4"/>
          <p:cNvSpPr txBox="1">
            <a:spLocks noChangeArrowheads="1"/>
          </p:cNvSpPr>
          <p:nvPr/>
        </p:nvSpPr>
        <p:spPr bwMode="auto">
          <a:xfrm>
            <a:off x="2746602" y="902163"/>
            <a:ext cx="15537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t>曲线运动</a:t>
            </a:r>
          </a:p>
        </p:txBody>
      </p:sp>
      <p:sp>
        <p:nvSpPr>
          <p:cNvPr id="6" name="左大括号 5"/>
          <p:cNvSpPr/>
          <p:nvPr/>
        </p:nvSpPr>
        <p:spPr>
          <a:xfrm>
            <a:off x="4413647" y="646510"/>
            <a:ext cx="351234" cy="1063228"/>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p>
        </p:txBody>
      </p:sp>
      <p:sp>
        <p:nvSpPr>
          <p:cNvPr id="29702" name="TextBox 6"/>
          <p:cNvSpPr txBox="1">
            <a:spLocks noChangeArrowheads="1"/>
          </p:cNvSpPr>
          <p:nvPr/>
        </p:nvSpPr>
        <p:spPr bwMode="auto">
          <a:xfrm>
            <a:off x="4698207" y="438150"/>
            <a:ext cx="15751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a:t>速度方向：</a:t>
            </a:r>
          </a:p>
        </p:txBody>
      </p:sp>
      <p:sp>
        <p:nvSpPr>
          <p:cNvPr id="29703" name="TextBox 8"/>
          <p:cNvSpPr txBox="1">
            <a:spLocks noChangeArrowheads="1"/>
          </p:cNvSpPr>
          <p:nvPr/>
        </p:nvSpPr>
        <p:spPr bwMode="auto">
          <a:xfrm>
            <a:off x="4698206" y="1624012"/>
            <a:ext cx="15537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dirty="0"/>
              <a:t>条       件：</a:t>
            </a:r>
          </a:p>
        </p:txBody>
      </p:sp>
      <p:sp>
        <p:nvSpPr>
          <p:cNvPr id="29704" name="TextBox 9"/>
          <p:cNvSpPr txBox="1">
            <a:spLocks noChangeArrowheads="1"/>
          </p:cNvSpPr>
          <p:nvPr/>
        </p:nvSpPr>
        <p:spPr bwMode="auto">
          <a:xfrm>
            <a:off x="1518205" y="1850994"/>
            <a:ext cx="6429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t>研究方法</a:t>
            </a:r>
          </a:p>
        </p:txBody>
      </p:sp>
      <p:sp>
        <p:nvSpPr>
          <p:cNvPr id="29705" name="TextBox 10"/>
          <p:cNvSpPr txBox="1">
            <a:spLocks noChangeArrowheads="1"/>
          </p:cNvSpPr>
          <p:nvPr/>
        </p:nvSpPr>
        <p:spPr bwMode="auto">
          <a:xfrm>
            <a:off x="2625056" y="1291584"/>
            <a:ext cx="1756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rgbClr val="FF0000"/>
                </a:solidFill>
              </a:rPr>
              <a:t>（</a:t>
            </a:r>
            <a:r>
              <a:rPr lang="zh-CN" altLang="en-US" sz="2000" b="1" dirty="0">
                <a:solidFill>
                  <a:srgbClr val="FF0000"/>
                </a:solidFill>
                <a:latin typeface="仿宋" panose="02010609060101010101" pitchFamily="49" charset="-122"/>
                <a:ea typeface="仿宋" panose="02010609060101010101" pitchFamily="49" charset="-122"/>
              </a:rPr>
              <a:t>定性描述</a:t>
            </a:r>
            <a:r>
              <a:rPr lang="zh-CN" altLang="en-US" sz="2000" b="1" dirty="0">
                <a:solidFill>
                  <a:srgbClr val="FF0000"/>
                </a:solidFill>
              </a:rPr>
              <a:t>）</a:t>
            </a:r>
          </a:p>
        </p:txBody>
      </p:sp>
      <p:sp>
        <p:nvSpPr>
          <p:cNvPr id="29706" name="TextBox 12"/>
          <p:cNvSpPr txBox="1">
            <a:spLocks noChangeArrowheads="1"/>
          </p:cNvSpPr>
          <p:nvPr/>
        </p:nvSpPr>
        <p:spPr bwMode="auto">
          <a:xfrm>
            <a:off x="1518205" y="802690"/>
            <a:ext cx="615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t>知识</a:t>
            </a:r>
          </a:p>
        </p:txBody>
      </p:sp>
      <p:sp>
        <p:nvSpPr>
          <p:cNvPr id="29707" name="TextBox 14"/>
          <p:cNvSpPr txBox="1">
            <a:spLocks noChangeArrowheads="1"/>
          </p:cNvSpPr>
          <p:nvPr/>
        </p:nvSpPr>
        <p:spPr bwMode="auto">
          <a:xfrm>
            <a:off x="1462399" y="3336819"/>
            <a:ext cx="642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t>应用</a:t>
            </a:r>
          </a:p>
        </p:txBody>
      </p:sp>
      <p:sp>
        <p:nvSpPr>
          <p:cNvPr id="29708" name="TextBox 18"/>
          <p:cNvSpPr txBox="1">
            <a:spLocks noChangeArrowheads="1"/>
          </p:cNvSpPr>
          <p:nvPr/>
        </p:nvSpPr>
        <p:spPr bwMode="auto">
          <a:xfrm>
            <a:off x="4698207" y="982266"/>
            <a:ext cx="1652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dirty="0"/>
              <a:t>性       质：</a:t>
            </a:r>
          </a:p>
        </p:txBody>
      </p:sp>
      <p:sp>
        <p:nvSpPr>
          <p:cNvPr id="29709" name="TextBox 23"/>
          <p:cNvSpPr txBox="1">
            <a:spLocks noChangeArrowheads="1"/>
          </p:cNvSpPr>
          <p:nvPr/>
        </p:nvSpPr>
        <p:spPr bwMode="auto">
          <a:xfrm>
            <a:off x="3027638" y="2233912"/>
            <a:ext cx="39993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b="1" dirty="0"/>
              <a:t>化曲为直（运动的合成与分解）</a:t>
            </a:r>
          </a:p>
        </p:txBody>
      </p:sp>
      <p:sp>
        <p:nvSpPr>
          <p:cNvPr id="27" name="左大括号 26"/>
          <p:cNvSpPr/>
          <p:nvPr/>
        </p:nvSpPr>
        <p:spPr>
          <a:xfrm>
            <a:off x="2166142" y="3125391"/>
            <a:ext cx="396478" cy="1112044"/>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p>
        </p:txBody>
      </p:sp>
      <p:sp>
        <p:nvSpPr>
          <p:cNvPr id="29711" name="TextBox 27">
            <a:hlinkClick r:id="rId3" action="ppaction://hlinksldjump"/>
          </p:cNvPr>
          <p:cNvSpPr txBox="1">
            <a:spLocks noChangeArrowheads="1"/>
          </p:cNvSpPr>
          <p:nvPr/>
        </p:nvSpPr>
        <p:spPr bwMode="auto">
          <a:xfrm>
            <a:off x="2768714" y="2921321"/>
            <a:ext cx="14239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b="1" dirty="0">
                <a:hlinkClick r:id="rId3" action="ppaction://hlinksldjump"/>
              </a:rPr>
              <a:t>小船渡河</a:t>
            </a:r>
            <a:endParaRPr lang="zh-CN" altLang="en-US" sz="2100" b="1" dirty="0"/>
          </a:p>
        </p:txBody>
      </p:sp>
      <p:sp>
        <p:nvSpPr>
          <p:cNvPr id="29712" name="TextBox 28"/>
          <p:cNvSpPr txBox="1">
            <a:spLocks noChangeArrowheads="1"/>
          </p:cNvSpPr>
          <p:nvPr/>
        </p:nvSpPr>
        <p:spPr bwMode="auto">
          <a:xfrm>
            <a:off x="2710337" y="4127304"/>
            <a:ext cx="23169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b="1" dirty="0">
                <a:hlinkClick r:id="rId4" action="ppaction://hlinksldjump"/>
              </a:rPr>
              <a:t>一般抛体运动</a:t>
            </a:r>
            <a:endParaRPr lang="zh-CN" altLang="en-US" sz="2100" b="1" dirty="0"/>
          </a:p>
        </p:txBody>
      </p:sp>
      <p:sp>
        <p:nvSpPr>
          <p:cNvPr id="29713" name="TextBox 29"/>
          <p:cNvSpPr txBox="1">
            <a:spLocks noChangeArrowheads="1"/>
          </p:cNvSpPr>
          <p:nvPr/>
        </p:nvSpPr>
        <p:spPr bwMode="auto">
          <a:xfrm>
            <a:off x="563973" y="138068"/>
            <a:ext cx="24285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700" b="1" dirty="0">
                <a:latin typeface="黑体" panose="02010609060101010101" pitchFamily="49" charset="-122"/>
                <a:ea typeface="黑体" panose="02010609060101010101" pitchFamily="49" charset="-122"/>
              </a:rPr>
              <a:t>知识要点梳理</a:t>
            </a:r>
          </a:p>
        </p:txBody>
      </p:sp>
      <p:cxnSp>
        <p:nvCxnSpPr>
          <p:cNvPr id="8" name="直接箭头连接符 7"/>
          <p:cNvCxnSpPr>
            <a:cxnSpLocks/>
          </p:cNvCxnSpPr>
          <p:nvPr/>
        </p:nvCxnSpPr>
        <p:spPr>
          <a:xfrm>
            <a:off x="2016098" y="2469721"/>
            <a:ext cx="86036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2136492" y="1128713"/>
            <a:ext cx="632222" cy="35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716" name="TextBox 6"/>
          <p:cNvSpPr txBox="1">
            <a:spLocks noChangeArrowheads="1"/>
          </p:cNvSpPr>
          <p:nvPr/>
        </p:nvSpPr>
        <p:spPr bwMode="auto">
          <a:xfrm>
            <a:off x="5955444" y="420291"/>
            <a:ext cx="22419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a:solidFill>
                  <a:srgbClr val="FF0000"/>
                </a:solidFill>
              </a:rPr>
              <a:t>沿轨迹切线方向</a:t>
            </a:r>
          </a:p>
        </p:txBody>
      </p:sp>
      <p:sp>
        <p:nvSpPr>
          <p:cNvPr id="29717" name="TextBox 6"/>
          <p:cNvSpPr txBox="1">
            <a:spLocks noChangeArrowheads="1"/>
          </p:cNvSpPr>
          <p:nvPr/>
        </p:nvSpPr>
        <p:spPr bwMode="auto">
          <a:xfrm>
            <a:off x="5955444" y="965597"/>
            <a:ext cx="30797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dirty="0"/>
              <a:t>是一种</a:t>
            </a:r>
            <a:r>
              <a:rPr lang="zh-CN" altLang="en-US" sz="2100" dirty="0" smtClean="0"/>
              <a:t>变速运动（</a:t>
            </a:r>
            <a:r>
              <a:rPr lang="en-US" altLang="zh-CN" sz="2100" i="1" dirty="0"/>
              <a:t>F</a:t>
            </a:r>
            <a:r>
              <a:rPr lang="en-US" altLang="zh-CN" sz="2100" dirty="0"/>
              <a:t>≠0</a:t>
            </a:r>
            <a:r>
              <a:rPr lang="zh-CN" altLang="en-US" sz="2100" dirty="0"/>
              <a:t>）</a:t>
            </a:r>
          </a:p>
        </p:txBody>
      </p:sp>
      <p:sp>
        <p:nvSpPr>
          <p:cNvPr id="29718" name="TextBox 6"/>
          <p:cNvSpPr txBox="1">
            <a:spLocks noChangeArrowheads="1"/>
          </p:cNvSpPr>
          <p:nvPr/>
        </p:nvSpPr>
        <p:spPr bwMode="auto">
          <a:xfrm>
            <a:off x="5955444" y="1680042"/>
            <a:ext cx="19502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100" i="1" dirty="0">
                <a:solidFill>
                  <a:srgbClr val="FF0000"/>
                </a:solidFill>
              </a:rPr>
              <a:t>F</a:t>
            </a:r>
            <a:r>
              <a:rPr lang="zh-CN" altLang="en-US" sz="2100" dirty="0">
                <a:solidFill>
                  <a:srgbClr val="FF0000"/>
                </a:solidFill>
              </a:rPr>
              <a:t>与</a:t>
            </a:r>
            <a:r>
              <a:rPr lang="en-US" altLang="zh-CN" sz="2100" i="1" dirty="0">
                <a:solidFill>
                  <a:srgbClr val="FF0000"/>
                </a:solidFill>
              </a:rPr>
              <a:t>v</a:t>
            </a:r>
            <a:r>
              <a:rPr lang="zh-CN" altLang="en-US" sz="2100" dirty="0">
                <a:solidFill>
                  <a:srgbClr val="FF0000"/>
                </a:solidFill>
              </a:rPr>
              <a:t>不共线</a:t>
            </a:r>
          </a:p>
        </p:txBody>
      </p:sp>
      <p:sp>
        <p:nvSpPr>
          <p:cNvPr id="29719" name="TextBox 27"/>
          <p:cNvSpPr txBox="1">
            <a:spLocks noChangeArrowheads="1"/>
          </p:cNvSpPr>
          <p:nvPr/>
        </p:nvSpPr>
        <p:spPr bwMode="auto">
          <a:xfrm>
            <a:off x="2789987" y="3512188"/>
            <a:ext cx="14239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b="1" dirty="0">
                <a:hlinkClick r:id="rId5" action="ppaction://hlinksldjump"/>
              </a:rPr>
              <a:t>*平抛运动</a:t>
            </a:r>
            <a:endParaRPr lang="zh-CN" altLang="en-US" sz="2100" b="1" dirty="0"/>
          </a:p>
        </p:txBody>
      </p:sp>
      <p:sp>
        <p:nvSpPr>
          <p:cNvPr id="2" name="动作按钮: 前进或下一项 1">
            <a:hlinkClick r:id="" action="ppaction://hlinkshowjump?jump=nextslide" highlightClick="1"/>
          </p:cNvPr>
          <p:cNvSpPr/>
          <p:nvPr/>
        </p:nvSpPr>
        <p:spPr>
          <a:xfrm>
            <a:off x="6604397" y="2675335"/>
            <a:ext cx="598884" cy="30718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Tree>
    <p:extLst>
      <p:ext uri="{BB962C8B-B14F-4D97-AF65-F5344CB8AC3E}">
        <p14:creationId xmlns:p14="http://schemas.microsoft.com/office/powerpoint/2010/main" val="840279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p:cNvSpPr>
          <p:nvPr/>
        </p:nvSpPr>
        <p:spPr bwMode="auto">
          <a:xfrm>
            <a:off x="1485900" y="250031"/>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075" dirty="0">
                <a:solidFill>
                  <a:srgbClr val="0066FF"/>
                </a:solidFill>
                <a:ea typeface="黑体" panose="02010609060101010101" pitchFamily="49" charset="-122"/>
              </a:rPr>
              <a:t>运动的合成与分解</a:t>
            </a:r>
            <a:endParaRPr lang="en-US" altLang="zh-CN" sz="3075" dirty="0">
              <a:solidFill>
                <a:srgbClr val="0066FF"/>
              </a:solidFill>
              <a:ea typeface="黑体" panose="02010609060101010101" pitchFamily="49" charset="-122"/>
            </a:endParaRPr>
          </a:p>
        </p:txBody>
      </p:sp>
      <p:sp>
        <p:nvSpPr>
          <p:cNvPr id="5" name="Rectangle 3"/>
          <p:cNvSpPr txBox="1">
            <a:spLocks noChangeArrowheads="1"/>
          </p:cNvSpPr>
          <p:nvPr/>
        </p:nvSpPr>
        <p:spPr bwMode="auto">
          <a:xfrm>
            <a:off x="484092" y="795338"/>
            <a:ext cx="8196729" cy="425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buClr>
                <a:schemeClr val="accent1"/>
              </a:buClr>
              <a:buSzPct val="80000"/>
              <a:buFont typeface="Wingdings 2" panose="05020102010507070707" pitchFamily="18" charset="2"/>
              <a:buChar char=""/>
            </a:pPr>
            <a:r>
              <a:rPr lang="zh-CN" altLang="en-US" sz="2400" b="1" dirty="0">
                <a:latin typeface="黑体" panose="02010609060101010101" pitchFamily="49" charset="-122"/>
              </a:rPr>
              <a:t>运动合成与分解的常见情形</a:t>
            </a:r>
            <a:endParaRPr lang="en-US" altLang="zh-CN" sz="2400" b="1" dirty="0">
              <a:latin typeface="黑体" panose="02010609060101010101" pitchFamily="49" charset="-122"/>
            </a:endParaRPr>
          </a:p>
          <a:p>
            <a:pPr>
              <a:lnSpc>
                <a:spcPct val="110000"/>
              </a:lnSpc>
              <a:buClr>
                <a:schemeClr val="accent1"/>
              </a:buClr>
              <a:buSzPct val="80000"/>
            </a:pPr>
            <a:r>
              <a:rPr lang="zh-CN" altLang="en-US" sz="2100" b="1" dirty="0">
                <a:latin typeface="Times New Roman" panose="02020603050405020304" pitchFamily="18" charset="0"/>
                <a:cs typeface="Times New Roman" panose="02020603050405020304" pitchFamily="18" charset="0"/>
              </a:rPr>
              <a:t>（</a:t>
            </a:r>
            <a:r>
              <a:rPr lang="en-US" altLang="zh-CN" sz="2100" b="1" dirty="0">
                <a:latin typeface="Times New Roman" panose="02020603050405020304" pitchFamily="18" charset="0"/>
                <a:cs typeface="Times New Roman" panose="02020603050405020304" pitchFamily="18" charset="0"/>
              </a:rPr>
              <a:t>1</a:t>
            </a:r>
            <a:r>
              <a:rPr lang="zh-CN" altLang="en-US" sz="2100" b="1" dirty="0">
                <a:latin typeface="Times New Roman" panose="02020603050405020304" pitchFamily="18" charset="0"/>
                <a:cs typeface="Times New Roman" panose="02020603050405020304" pitchFamily="18" charset="0"/>
              </a:rPr>
              <a:t>）一个质点同时参与几种运动</a:t>
            </a:r>
            <a:endParaRPr lang="en-US" altLang="zh-CN" sz="2100" b="1" dirty="0">
              <a:latin typeface="Times New Roman" panose="02020603050405020304" pitchFamily="18" charset="0"/>
              <a:cs typeface="Times New Roman" panose="02020603050405020304" pitchFamily="18" charset="0"/>
            </a:endParaRPr>
          </a:p>
          <a:p>
            <a:pPr>
              <a:lnSpc>
                <a:spcPct val="110000"/>
              </a:lnSpc>
              <a:buClr>
                <a:schemeClr val="accent1"/>
              </a:buClr>
              <a:buSzPct val="80000"/>
            </a:pPr>
            <a:r>
              <a:rPr lang="zh-CN" altLang="en-US" sz="2100" dirty="0">
                <a:latin typeface="Times New Roman" panose="02020603050405020304" pitchFamily="18" charset="0"/>
                <a:cs typeface="Times New Roman" panose="02020603050405020304" pitchFamily="18" charset="0"/>
              </a:rPr>
              <a:t>        如果一个质点相对于同一参考系同时参与几种运动，则质点的实际运动就是几种运动的合运动，合运动的位移、速度、加速度分别为这几种运动的矢量和。</a:t>
            </a:r>
            <a:endParaRPr lang="en-US" altLang="zh-CN" sz="2100" dirty="0">
              <a:latin typeface="Times New Roman" panose="02020603050405020304" pitchFamily="18" charset="0"/>
              <a:cs typeface="Times New Roman" panose="02020603050405020304" pitchFamily="18" charset="0"/>
            </a:endParaRPr>
          </a:p>
          <a:p>
            <a:pPr>
              <a:lnSpc>
                <a:spcPct val="110000"/>
              </a:lnSpc>
              <a:buClr>
                <a:schemeClr val="accent1"/>
              </a:buClr>
              <a:buSzPct val="80000"/>
            </a:pPr>
            <a:endParaRPr lang="en-US" altLang="zh-CN" sz="1000" dirty="0">
              <a:latin typeface="Times New Roman" panose="02020603050405020304" pitchFamily="18" charset="0"/>
              <a:cs typeface="Times New Roman" panose="02020603050405020304" pitchFamily="18" charset="0"/>
            </a:endParaRPr>
          </a:p>
          <a:p>
            <a:pPr>
              <a:lnSpc>
                <a:spcPct val="110000"/>
              </a:lnSpc>
              <a:buClr>
                <a:schemeClr val="accent1"/>
              </a:buClr>
              <a:buSzPct val="80000"/>
            </a:pPr>
            <a:r>
              <a:rPr lang="zh-CN" altLang="en-US" sz="2100" b="1" dirty="0" smtClean="0">
                <a:latin typeface="Times New Roman" panose="02020603050405020304" pitchFamily="18" charset="0"/>
                <a:cs typeface="Times New Roman" panose="02020603050405020304" pitchFamily="18" charset="0"/>
              </a:rPr>
              <a:t>*（</a:t>
            </a:r>
            <a:r>
              <a:rPr lang="en-US" altLang="zh-CN" sz="2100" b="1" dirty="0">
                <a:latin typeface="Times New Roman" panose="02020603050405020304" pitchFamily="18" charset="0"/>
                <a:cs typeface="Times New Roman" panose="02020603050405020304" pitchFamily="18" charset="0"/>
              </a:rPr>
              <a:t>2</a:t>
            </a:r>
            <a:r>
              <a:rPr lang="zh-CN" altLang="en-US" sz="2100" b="1" dirty="0">
                <a:latin typeface="Times New Roman" panose="02020603050405020304" pitchFamily="18" charset="0"/>
                <a:cs typeface="Times New Roman" panose="02020603050405020304" pitchFamily="18" charset="0"/>
              </a:rPr>
              <a:t>）几个质点相对不同的参考系运动</a:t>
            </a:r>
            <a:endParaRPr lang="en-US" altLang="zh-CN" sz="2100" b="1" dirty="0">
              <a:latin typeface="Times New Roman" panose="02020603050405020304" pitchFamily="18" charset="0"/>
              <a:cs typeface="Times New Roman" panose="02020603050405020304" pitchFamily="18" charset="0"/>
            </a:endParaRPr>
          </a:p>
          <a:p>
            <a:pPr>
              <a:lnSpc>
                <a:spcPct val="110000"/>
              </a:lnSpc>
              <a:buClr>
                <a:schemeClr val="accent1"/>
              </a:buClr>
              <a:buSzPct val="80000"/>
            </a:pPr>
            <a:r>
              <a:rPr lang="zh-CN" altLang="en-US" sz="2100" dirty="0">
                <a:latin typeface="Times New Roman" panose="02020603050405020304" pitchFamily="18" charset="0"/>
                <a:cs typeface="Times New Roman" panose="02020603050405020304" pitchFamily="18" charset="0"/>
              </a:rPr>
              <a:t>        质点相对于地面的运动称为绝对运动，相对于运动参考系的运动称为相对运动，运动参考系相对于地面的运动称为牵连运动。</a:t>
            </a:r>
            <a:endParaRPr lang="en-US" altLang="zh-CN" sz="2100" dirty="0">
              <a:latin typeface="Times New Roman" panose="02020603050405020304" pitchFamily="18" charset="0"/>
              <a:cs typeface="Times New Roman" panose="02020603050405020304" pitchFamily="18" charset="0"/>
            </a:endParaRPr>
          </a:p>
          <a:p>
            <a:pPr>
              <a:lnSpc>
                <a:spcPct val="110000"/>
              </a:lnSpc>
              <a:buClr>
                <a:schemeClr val="accent1"/>
              </a:buClr>
              <a:buSzPct val="80000"/>
            </a:pPr>
            <a:endParaRPr lang="en-US" altLang="zh-CN" sz="2100" dirty="0">
              <a:latin typeface="Times New Roman" panose="02020603050405020304" pitchFamily="18" charset="0"/>
              <a:cs typeface="Times New Roman" panose="02020603050405020304" pitchFamily="18" charset="0"/>
            </a:endParaRPr>
          </a:p>
          <a:p>
            <a:pPr>
              <a:lnSpc>
                <a:spcPct val="110000"/>
              </a:lnSpc>
              <a:buClr>
                <a:schemeClr val="accent1"/>
              </a:buClr>
              <a:buSzPct val="80000"/>
            </a:pPr>
            <a:endParaRPr lang="en-US" altLang="zh-CN" sz="2100" dirty="0">
              <a:latin typeface="Times New Roman" panose="02020603050405020304" pitchFamily="18" charset="0"/>
              <a:cs typeface="Times New Roman" panose="02020603050405020304" pitchFamily="18" charset="0"/>
            </a:endParaRPr>
          </a:p>
          <a:p>
            <a:pPr>
              <a:lnSpc>
                <a:spcPct val="110000"/>
              </a:lnSpc>
              <a:buClr>
                <a:schemeClr val="accent1"/>
              </a:buClr>
              <a:buSzPct val="80000"/>
            </a:pPr>
            <a:r>
              <a:rPr lang="en-US" altLang="zh-CN" sz="2100" dirty="0">
                <a:latin typeface="Times New Roman" panose="02020603050405020304" pitchFamily="18" charset="0"/>
                <a:cs typeface="Times New Roman" panose="02020603050405020304" pitchFamily="18" charset="0"/>
              </a:rPr>
              <a:t>        </a:t>
            </a:r>
            <a:r>
              <a:rPr lang="zh-CN" altLang="en-US" sz="2100" dirty="0">
                <a:latin typeface="Times New Roman" panose="02020603050405020304" pitchFamily="18" charset="0"/>
                <a:cs typeface="Times New Roman" panose="02020603050405020304" pitchFamily="18" charset="0"/>
              </a:rPr>
              <a:t>利用上述关系可以使同一运动在不同参考系中的描述实现转换。</a:t>
            </a:r>
            <a:endParaRPr lang="en-US" altLang="zh-CN" sz="2100" dirty="0">
              <a:latin typeface="Times New Roman" panose="02020603050405020304" pitchFamily="18" charset="0"/>
              <a:cs typeface="Times New Roman" panose="02020603050405020304" pitchFamily="18" charset="0"/>
            </a:endParaRPr>
          </a:p>
        </p:txBody>
      </p:sp>
      <p:graphicFrame>
        <p:nvGraphicFramePr>
          <p:cNvPr id="110594" name="Object 2"/>
          <p:cNvGraphicFramePr>
            <a:graphicFrameLocks noChangeAspect="1"/>
          </p:cNvGraphicFramePr>
          <p:nvPr>
            <p:extLst>
              <p:ext uri="{D42A27DB-BD31-4B8C-83A1-F6EECF244321}">
                <p14:modId xmlns:p14="http://schemas.microsoft.com/office/powerpoint/2010/main" val="1265455458"/>
              </p:ext>
            </p:extLst>
          </p:nvPr>
        </p:nvGraphicFramePr>
        <p:xfrm>
          <a:off x="2857500" y="3876675"/>
          <a:ext cx="2828925" cy="641350"/>
        </p:xfrm>
        <a:graphic>
          <a:graphicData uri="http://schemas.openxmlformats.org/presentationml/2006/ole">
            <mc:AlternateContent xmlns:mc="http://schemas.openxmlformats.org/markup-compatibility/2006">
              <mc:Choice xmlns:v="urn:schemas-microsoft-com:vml" Requires="v">
                <p:oleObj spid="_x0000_s43028" name="Equation" r:id="rId3" imgW="2070000" imgH="469800" progId="Equation.DSMT4">
                  <p:embed/>
                </p:oleObj>
              </mc:Choice>
              <mc:Fallback>
                <p:oleObj name="Equation" r:id="rId3" imgW="2070000" imgH="469800" progId="Equation.DSMT4">
                  <p:embed/>
                  <p:pic>
                    <p:nvPicPr>
                      <p:cNvPr id="0" name=""/>
                      <p:cNvPicPr>
                        <a:picLocks noChangeAspect="1" noChangeArrowheads="1"/>
                      </p:cNvPicPr>
                      <p:nvPr/>
                    </p:nvPicPr>
                    <p:blipFill>
                      <a:blip r:embed="rId4"/>
                      <a:srcRect/>
                      <a:stretch>
                        <a:fillRect/>
                      </a:stretch>
                    </p:blipFill>
                    <p:spPr bwMode="auto">
                      <a:xfrm>
                        <a:off x="2857500" y="3876675"/>
                        <a:ext cx="2828925" cy="641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5407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1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10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lide(fromBottom)">
                                      <p:cBhvr>
                                        <p:cTn id="17" dur="10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slide(fromBottom)">
                                      <p:cBhvr>
                                        <p:cTn id="22" dur="1000"/>
                                        <p:tgtEl>
                                          <p:spTgt spid="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lide(fromBottom)">
                                      <p:cBhvr>
                                        <p:cTn id="27" dur="1000"/>
                                        <p:tgtEl>
                                          <p:spTgt spid="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0594"/>
                                        </p:tgtEl>
                                        <p:attrNameLst>
                                          <p:attrName>style.visibility</p:attrName>
                                        </p:attrNameLst>
                                      </p:cBhvr>
                                      <p:to>
                                        <p:strVal val="visible"/>
                                      </p:to>
                                    </p:set>
                                    <p:animEffect transition="in" filter="wipe(left)">
                                      <p:cBhvr>
                                        <p:cTn id="32" dur="500"/>
                                        <p:tgtEl>
                                          <p:spTgt spid="1105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slide(fromBottom)">
                                      <p:cBhvr>
                                        <p:cTn id="3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9"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1EA0BAA-0837-4831-A03F-A6893A21869D}" type="slidenum">
              <a:rPr lang="zh-CN" altLang="en-US" smtClean="0">
                <a:solidFill>
                  <a:srgbClr val="898989"/>
                </a:solidFill>
                <a:ea typeface="黑体" panose="02010609060101010101" pitchFamily="49" charset="-122"/>
              </a:rPr>
              <a:pPr/>
              <a:t>7</a:t>
            </a:fld>
            <a:endParaRPr lang="zh-CN" altLang="en-US">
              <a:solidFill>
                <a:srgbClr val="898989"/>
              </a:solidFill>
              <a:ea typeface="黑体" panose="02010609060101010101" pitchFamily="49" charset="-122"/>
            </a:endParaRPr>
          </a:p>
        </p:txBody>
      </p:sp>
      <p:sp>
        <p:nvSpPr>
          <p:cNvPr id="32770" name="Rectangle 2"/>
          <p:cNvSpPr>
            <a:spLocks noGrp="1" noChangeArrowheads="1"/>
          </p:cNvSpPr>
          <p:nvPr>
            <p:ph type="title" idx="4294967295"/>
          </p:nvPr>
        </p:nvSpPr>
        <p:spPr>
          <a:xfrm>
            <a:off x="1204686" y="96157"/>
            <a:ext cx="6172200" cy="857250"/>
          </a:xfrm>
        </p:spPr>
        <p:txBody>
          <a:bodyPr/>
          <a:lstStyle/>
          <a:p>
            <a:pPr algn="ctr"/>
            <a:r>
              <a:rPr lang="zh-CN" altLang="en-US" sz="2700" dirty="0">
                <a:solidFill>
                  <a:srgbClr val="C00000"/>
                </a:solidFill>
              </a:rPr>
              <a:t>合运动与分运动的关系</a:t>
            </a:r>
          </a:p>
        </p:txBody>
      </p:sp>
      <p:graphicFrame>
        <p:nvGraphicFramePr>
          <p:cNvPr id="100356" name="Group 4"/>
          <p:cNvGraphicFramePr>
            <a:graphicFrameLocks noGrp="1"/>
          </p:cNvGraphicFramePr>
          <p:nvPr>
            <p:ph sz="half" idx="4294967295"/>
            <p:extLst>
              <p:ext uri="{D42A27DB-BD31-4B8C-83A1-F6EECF244321}">
                <p14:modId xmlns:p14="http://schemas.microsoft.com/office/powerpoint/2010/main" val="2837063061"/>
              </p:ext>
            </p:extLst>
          </p:nvPr>
        </p:nvGraphicFramePr>
        <p:xfrm>
          <a:off x="1747611" y="1060678"/>
          <a:ext cx="5086350" cy="3387330"/>
        </p:xfrm>
        <a:graphic>
          <a:graphicData uri="http://schemas.openxmlformats.org/drawingml/2006/table">
            <a:tbl>
              <a:tblPr/>
              <a:tblGrid>
                <a:gridCol w="1600200">
                  <a:extLst>
                    <a:ext uri="{9D8B030D-6E8A-4147-A177-3AD203B41FA5}">
                      <a16:colId xmlns:a16="http://schemas.microsoft.com/office/drawing/2014/main" xmlns="" val="20000"/>
                    </a:ext>
                  </a:extLst>
                </a:gridCol>
                <a:gridCol w="3486150">
                  <a:extLst>
                    <a:ext uri="{9D8B030D-6E8A-4147-A177-3AD203B41FA5}">
                      <a16:colId xmlns:a16="http://schemas.microsoft.com/office/drawing/2014/main" xmlns="" val="20001"/>
                    </a:ext>
                  </a:extLst>
                </a:gridCol>
              </a:tblGrid>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r>
                        <a:rPr kumimoji="0" lang="zh-CN" altLang="en-US" sz="21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独立性</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1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将一个复杂的运动视为若干个互不影响的、独立的分运动的合运动。</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858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Arial" panose="020B0604020202020204" pitchFamily="34" charset="0"/>
                          <a:ea typeface="宋体" panose="02010600030101010101" pitchFamily="2" charset="-122"/>
                        </a:rPr>
                        <a:t>   </a:t>
                      </a:r>
                      <a:r>
                        <a:rPr kumimoji="0" lang="zh-CN" altLang="en-US" sz="2100" b="1" i="0" u="none" strike="noStrike" cap="none" normalizeH="0" baseline="0">
                          <a:ln>
                            <a:noFill/>
                          </a:ln>
                          <a:solidFill>
                            <a:schemeClr val="tx1"/>
                          </a:solidFill>
                          <a:effectLst/>
                          <a:latin typeface="Arial" panose="020B0604020202020204" pitchFamily="34" charset="0"/>
                          <a:ea typeface="宋体" panose="02010600030101010101" pitchFamily="2" charset="-122"/>
                        </a:rPr>
                        <a:t>等时性</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100" b="1" i="0" u="none" strike="noStrike" cap="none" normalizeH="0" baseline="0">
                          <a:ln>
                            <a:noFill/>
                          </a:ln>
                          <a:solidFill>
                            <a:schemeClr val="tx1"/>
                          </a:solidFill>
                          <a:effectLst/>
                          <a:latin typeface="Arial" panose="020B0604020202020204" pitchFamily="34" charset="0"/>
                          <a:ea typeface="宋体" panose="02010600030101010101" pitchFamily="2" charset="-122"/>
                        </a:rPr>
                        <a:t>各个分运动与合运动总是同时开始，同时结束的。</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8700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Arial" panose="020B0604020202020204" pitchFamily="34" charset="0"/>
                          <a:ea typeface="宋体" panose="02010600030101010101" pitchFamily="2" charset="-122"/>
                        </a:rPr>
                        <a:t>   </a:t>
                      </a:r>
                      <a:r>
                        <a:rPr kumimoji="0" lang="zh-CN" altLang="en-US" sz="2100" b="1" i="0" u="none" strike="noStrike" cap="none" normalizeH="0" baseline="0">
                          <a:ln>
                            <a:noFill/>
                          </a:ln>
                          <a:solidFill>
                            <a:schemeClr val="tx1"/>
                          </a:solidFill>
                          <a:effectLst/>
                          <a:latin typeface="Arial" panose="020B0604020202020204" pitchFamily="34" charset="0"/>
                          <a:ea typeface="宋体" panose="02010600030101010101" pitchFamily="2" charset="-122"/>
                        </a:rPr>
                        <a:t>等效性</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1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与合力与分力间的关系类似，分运动只是一种等效替代。</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858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r>
                        <a:rPr kumimoji="0" lang="zh-CN" altLang="en-US" sz="21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同体性</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1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合运动和分运动必须针对的是同一个物体。</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 name="动作按钮: 后退或前一项 1">
            <a:hlinkClick r:id="rId2" action="ppaction://hlinksldjump" highlightClick="1"/>
          </p:cNvPr>
          <p:cNvSpPr/>
          <p:nvPr/>
        </p:nvSpPr>
        <p:spPr>
          <a:xfrm>
            <a:off x="7146812" y="4366022"/>
            <a:ext cx="656035" cy="40124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Tree>
    <p:extLst>
      <p:ext uri="{BB962C8B-B14F-4D97-AF65-F5344CB8AC3E}">
        <p14:creationId xmlns:p14="http://schemas.microsoft.com/office/powerpoint/2010/main" val="30975017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336035" y="141685"/>
            <a:ext cx="2977754" cy="457200"/>
          </a:xfrm>
        </p:spPr>
        <p:txBody>
          <a:bodyPr/>
          <a:lstStyle/>
          <a:p>
            <a:pPr algn="l" eaLnBrk="1" hangingPunct="1"/>
            <a:r>
              <a:rPr lang="zh-CN" altLang="en-US" sz="2100" dirty="0">
                <a:solidFill>
                  <a:srgbClr val="FF0000"/>
                </a:solidFill>
              </a:rPr>
              <a:t>小船渡河问题的总结：</a:t>
            </a:r>
            <a:endParaRPr lang="zh-CN" altLang="en-US" dirty="0">
              <a:solidFill>
                <a:srgbClr val="FF0000"/>
              </a:solidFill>
            </a:endParaRPr>
          </a:p>
        </p:txBody>
      </p:sp>
      <p:sp>
        <p:nvSpPr>
          <p:cNvPr id="33795" name="Rectangle 3"/>
          <p:cNvSpPr>
            <a:spLocks noChangeArrowheads="1"/>
          </p:cNvSpPr>
          <p:nvPr/>
        </p:nvSpPr>
        <p:spPr bwMode="auto">
          <a:xfrm>
            <a:off x="732864" y="571500"/>
            <a:ext cx="35861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100" b="1">
                <a:latin typeface="Times New Roman" panose="02020603050405020304" pitchFamily="18" charset="0"/>
              </a:rPr>
              <a:t>（</a:t>
            </a:r>
            <a:r>
              <a:rPr lang="en-US" altLang="zh-CN" sz="2100" b="1">
                <a:latin typeface="Times New Roman" panose="02020603050405020304" pitchFamily="18" charset="0"/>
              </a:rPr>
              <a:t>1</a:t>
            </a:r>
            <a:r>
              <a:rPr lang="zh-CN" altLang="en-US" sz="2100" b="1">
                <a:latin typeface="Times New Roman" panose="02020603050405020304" pitchFamily="18" charset="0"/>
              </a:rPr>
              <a:t>）要使渡河的时间最短：</a:t>
            </a:r>
          </a:p>
        </p:txBody>
      </p:sp>
      <p:grpSp>
        <p:nvGrpSpPr>
          <p:cNvPr id="33796" name="Group 4"/>
          <p:cNvGrpSpPr>
            <a:grpSpLocks/>
          </p:cNvGrpSpPr>
          <p:nvPr/>
        </p:nvGrpSpPr>
        <p:grpSpPr bwMode="auto">
          <a:xfrm>
            <a:off x="2205326" y="2196704"/>
            <a:ext cx="5943600" cy="1028700"/>
            <a:chOff x="480" y="2640"/>
            <a:chExt cx="4992" cy="864"/>
          </a:xfrm>
        </p:grpSpPr>
        <p:grpSp>
          <p:nvGrpSpPr>
            <p:cNvPr id="33841" name="Group 5"/>
            <p:cNvGrpSpPr>
              <a:grpSpLocks/>
            </p:cNvGrpSpPr>
            <p:nvPr/>
          </p:nvGrpSpPr>
          <p:grpSpPr bwMode="auto">
            <a:xfrm>
              <a:off x="480" y="2640"/>
              <a:ext cx="4992" cy="854"/>
              <a:chOff x="480" y="2640"/>
              <a:chExt cx="3744" cy="854"/>
            </a:xfrm>
          </p:grpSpPr>
          <p:sp>
            <p:nvSpPr>
              <p:cNvPr id="33845" name="Line 6"/>
              <p:cNvSpPr>
                <a:spLocks noChangeShapeType="1"/>
              </p:cNvSpPr>
              <p:nvPr/>
            </p:nvSpPr>
            <p:spPr bwMode="auto">
              <a:xfrm>
                <a:off x="528" y="2640"/>
                <a:ext cx="3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46" name="Line 7"/>
              <p:cNvSpPr>
                <a:spLocks noChangeShapeType="1"/>
              </p:cNvSpPr>
              <p:nvPr/>
            </p:nvSpPr>
            <p:spPr bwMode="auto">
              <a:xfrm>
                <a:off x="528" y="3494"/>
                <a:ext cx="3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47" name="Line 8"/>
              <p:cNvSpPr>
                <a:spLocks noChangeShapeType="1"/>
              </p:cNvSpPr>
              <p:nvPr/>
            </p:nvSpPr>
            <p:spPr bwMode="auto">
              <a:xfrm>
                <a:off x="480" y="2870"/>
                <a:ext cx="364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48" name="Line 9"/>
              <p:cNvSpPr>
                <a:spLocks noChangeShapeType="1"/>
              </p:cNvSpPr>
              <p:nvPr/>
            </p:nvSpPr>
            <p:spPr bwMode="auto">
              <a:xfrm>
                <a:off x="576" y="3062"/>
                <a:ext cx="364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49" name="Line 10"/>
              <p:cNvSpPr>
                <a:spLocks noChangeShapeType="1"/>
              </p:cNvSpPr>
              <p:nvPr/>
            </p:nvSpPr>
            <p:spPr bwMode="auto">
              <a:xfrm>
                <a:off x="528" y="3254"/>
                <a:ext cx="364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grpSp>
        <p:sp>
          <p:nvSpPr>
            <p:cNvPr id="33842" name="Rectangle 11"/>
            <p:cNvSpPr>
              <a:spLocks noChangeArrowheads="1"/>
            </p:cNvSpPr>
            <p:nvPr/>
          </p:nvSpPr>
          <p:spPr bwMode="auto">
            <a:xfrm>
              <a:off x="3168" y="2880"/>
              <a:ext cx="29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i="1">
                  <a:latin typeface="Times New Roman" panose="02020603050405020304" pitchFamily="18" charset="0"/>
                </a:rPr>
                <a:t>L</a:t>
              </a:r>
            </a:p>
          </p:txBody>
        </p:sp>
        <p:sp>
          <p:nvSpPr>
            <p:cNvPr id="33843" name="Line 12"/>
            <p:cNvSpPr>
              <a:spLocks noChangeShapeType="1"/>
            </p:cNvSpPr>
            <p:nvPr/>
          </p:nvSpPr>
          <p:spPr bwMode="auto">
            <a:xfrm>
              <a:off x="3264" y="2640"/>
              <a:ext cx="0" cy="28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44" name="Line 13"/>
            <p:cNvSpPr>
              <a:spLocks noChangeShapeType="1"/>
            </p:cNvSpPr>
            <p:nvPr/>
          </p:nvSpPr>
          <p:spPr bwMode="auto">
            <a:xfrm>
              <a:off x="3264" y="3216"/>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grpSp>
      <p:grpSp>
        <p:nvGrpSpPr>
          <p:cNvPr id="46085" name="Group 14"/>
          <p:cNvGrpSpPr>
            <a:grpSpLocks/>
          </p:cNvGrpSpPr>
          <p:nvPr/>
        </p:nvGrpSpPr>
        <p:grpSpPr bwMode="auto">
          <a:xfrm>
            <a:off x="1862426" y="2237185"/>
            <a:ext cx="1970485" cy="1128713"/>
            <a:chOff x="240" y="2640"/>
            <a:chExt cx="1655" cy="948"/>
          </a:xfrm>
        </p:grpSpPr>
        <p:sp>
          <p:nvSpPr>
            <p:cNvPr id="33831" name="Line 15"/>
            <p:cNvSpPr>
              <a:spLocks noChangeShapeType="1"/>
            </p:cNvSpPr>
            <p:nvPr/>
          </p:nvSpPr>
          <p:spPr bwMode="auto">
            <a:xfrm>
              <a:off x="672" y="3446"/>
              <a:ext cx="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32" name="Line 16"/>
            <p:cNvSpPr>
              <a:spLocks noChangeShapeType="1"/>
            </p:cNvSpPr>
            <p:nvPr/>
          </p:nvSpPr>
          <p:spPr bwMode="auto">
            <a:xfrm flipV="1">
              <a:off x="624" y="3110"/>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33" name="Line 17"/>
            <p:cNvSpPr>
              <a:spLocks noChangeShapeType="1"/>
            </p:cNvSpPr>
            <p:nvPr/>
          </p:nvSpPr>
          <p:spPr bwMode="auto">
            <a:xfrm>
              <a:off x="672" y="3110"/>
              <a:ext cx="768"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34" name="Line 18"/>
            <p:cNvSpPr>
              <a:spLocks noChangeShapeType="1"/>
            </p:cNvSpPr>
            <p:nvPr/>
          </p:nvSpPr>
          <p:spPr bwMode="auto">
            <a:xfrm flipV="1">
              <a:off x="1440" y="3110"/>
              <a:ext cx="0" cy="336"/>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35" name="Line 19"/>
            <p:cNvSpPr>
              <a:spLocks noChangeShapeType="1"/>
            </p:cNvSpPr>
            <p:nvPr/>
          </p:nvSpPr>
          <p:spPr bwMode="auto">
            <a:xfrm flipV="1">
              <a:off x="624" y="3110"/>
              <a:ext cx="816"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36" name="Line 20"/>
            <p:cNvSpPr>
              <a:spLocks noChangeShapeType="1"/>
            </p:cNvSpPr>
            <p:nvPr/>
          </p:nvSpPr>
          <p:spPr bwMode="auto">
            <a:xfrm flipV="1">
              <a:off x="624" y="3126"/>
              <a:ext cx="781" cy="33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37" name="Line 21"/>
            <p:cNvSpPr>
              <a:spLocks noChangeShapeType="1"/>
            </p:cNvSpPr>
            <p:nvPr/>
          </p:nvSpPr>
          <p:spPr bwMode="auto">
            <a:xfrm flipV="1">
              <a:off x="624" y="2640"/>
              <a:ext cx="0" cy="80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38" name="Rectangle 22"/>
            <p:cNvSpPr>
              <a:spLocks noChangeArrowheads="1"/>
            </p:cNvSpPr>
            <p:nvPr/>
          </p:nvSpPr>
          <p:spPr bwMode="auto">
            <a:xfrm>
              <a:off x="1488" y="3239"/>
              <a:ext cx="40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i="1">
                  <a:latin typeface="Times New Roman" panose="02020603050405020304" pitchFamily="18" charset="0"/>
                </a:rPr>
                <a:t>v</a:t>
              </a:r>
              <a:r>
                <a:rPr lang="zh-CN" altLang="en-US" sz="2100" b="1" baseline="-25000">
                  <a:latin typeface="Times New Roman" panose="02020603050405020304" pitchFamily="18" charset="0"/>
                </a:rPr>
                <a:t>水</a:t>
              </a:r>
            </a:p>
          </p:txBody>
        </p:sp>
        <p:sp>
          <p:nvSpPr>
            <p:cNvPr id="33839" name="Rectangle 23"/>
            <p:cNvSpPr>
              <a:spLocks noChangeArrowheads="1"/>
            </p:cNvSpPr>
            <p:nvPr/>
          </p:nvSpPr>
          <p:spPr bwMode="auto">
            <a:xfrm>
              <a:off x="240" y="2756"/>
              <a:ext cx="52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a:latin typeface="Times New Roman" panose="02020603050405020304" pitchFamily="18" charset="0"/>
                </a:rPr>
                <a:t> </a:t>
              </a:r>
              <a:r>
                <a:rPr lang="en-US" altLang="zh-CN" sz="2100" b="1" i="1">
                  <a:latin typeface="Times New Roman" panose="02020603050405020304" pitchFamily="18" charset="0"/>
                </a:rPr>
                <a:t>v</a:t>
              </a:r>
              <a:r>
                <a:rPr lang="zh-CN" altLang="en-US" sz="2100" b="1" baseline="-25000">
                  <a:latin typeface="Times New Roman" panose="02020603050405020304" pitchFamily="18" charset="0"/>
                </a:rPr>
                <a:t>船</a:t>
              </a:r>
              <a:r>
                <a:rPr lang="zh-CN" altLang="en-US" sz="2100" b="1">
                  <a:latin typeface="Times New Roman" panose="02020603050405020304" pitchFamily="18" charset="0"/>
                </a:rPr>
                <a:t> </a:t>
              </a:r>
            </a:p>
          </p:txBody>
        </p:sp>
        <p:sp>
          <p:nvSpPr>
            <p:cNvPr id="33840" name="Rectangle 24"/>
            <p:cNvSpPr>
              <a:spLocks noChangeArrowheads="1"/>
            </p:cNvSpPr>
            <p:nvPr/>
          </p:nvSpPr>
          <p:spPr bwMode="auto">
            <a:xfrm>
              <a:off x="1248" y="2759"/>
              <a:ext cx="40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i="1">
                  <a:latin typeface="Times New Roman" panose="02020603050405020304" pitchFamily="18" charset="0"/>
                </a:rPr>
                <a:t>v</a:t>
              </a:r>
              <a:r>
                <a:rPr lang="zh-CN" altLang="en-US" sz="2100" b="1" baseline="-25000">
                  <a:latin typeface="Times New Roman" panose="02020603050405020304" pitchFamily="18" charset="0"/>
                </a:rPr>
                <a:t>合</a:t>
              </a:r>
            </a:p>
          </p:txBody>
        </p:sp>
      </p:grpSp>
      <p:sp>
        <p:nvSpPr>
          <p:cNvPr id="33798" name="Rectangle 25"/>
          <p:cNvSpPr>
            <a:spLocks noChangeArrowheads="1"/>
          </p:cNvSpPr>
          <p:nvPr/>
        </p:nvSpPr>
        <p:spPr bwMode="auto">
          <a:xfrm>
            <a:off x="732864" y="1028700"/>
            <a:ext cx="3637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100" b="1" dirty="0">
                <a:latin typeface="Times New Roman" panose="02020603050405020304" pitchFamily="18" charset="0"/>
              </a:rPr>
              <a:t>（</a:t>
            </a:r>
            <a:r>
              <a:rPr lang="en-US" altLang="zh-CN" sz="2100" b="1" dirty="0">
                <a:latin typeface="Times New Roman" panose="02020603050405020304" pitchFamily="18" charset="0"/>
              </a:rPr>
              <a:t>2</a:t>
            </a:r>
            <a:r>
              <a:rPr lang="zh-CN" altLang="en-US" sz="2100" b="1" dirty="0">
                <a:latin typeface="Times New Roman" panose="02020603050405020304" pitchFamily="18" charset="0"/>
              </a:rPr>
              <a:t>） 要使渡河的位移最短：</a:t>
            </a:r>
          </a:p>
        </p:txBody>
      </p:sp>
      <p:sp>
        <p:nvSpPr>
          <p:cNvPr id="46087" name="Rectangle 26"/>
          <p:cNvSpPr>
            <a:spLocks noChangeArrowheads="1"/>
          </p:cNvSpPr>
          <p:nvPr/>
        </p:nvSpPr>
        <p:spPr bwMode="auto">
          <a:xfrm>
            <a:off x="1553209" y="1437085"/>
            <a:ext cx="6229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dirty="0">
                <a:solidFill>
                  <a:srgbClr val="FF0000"/>
                </a:solidFill>
                <a:latin typeface="Times New Roman" panose="02020603050405020304" pitchFamily="18" charset="0"/>
              </a:rPr>
              <a:t>a.  </a:t>
            </a:r>
            <a:r>
              <a:rPr lang="zh-CN" altLang="en-US" sz="2100" b="1" dirty="0">
                <a:solidFill>
                  <a:srgbClr val="FF0000"/>
                </a:solidFill>
                <a:latin typeface="Times New Roman" panose="02020603050405020304" pitchFamily="18" charset="0"/>
              </a:rPr>
              <a:t>若</a:t>
            </a:r>
            <a:r>
              <a:rPr lang="en-US" altLang="zh-CN" sz="2100" b="1" i="1" dirty="0">
                <a:solidFill>
                  <a:srgbClr val="FF0000"/>
                </a:solidFill>
                <a:latin typeface="Book Antiqua" panose="02040602050305030304" pitchFamily="18" charset="0"/>
              </a:rPr>
              <a:t>v</a:t>
            </a:r>
            <a:r>
              <a:rPr lang="zh-CN" altLang="en-US" sz="2100" b="1" baseline="-25000" dirty="0">
                <a:solidFill>
                  <a:srgbClr val="FF0000"/>
                </a:solidFill>
                <a:latin typeface="Times New Roman" panose="02020603050405020304" pitchFamily="18" charset="0"/>
              </a:rPr>
              <a:t>船</a:t>
            </a:r>
            <a:r>
              <a:rPr lang="zh-CN" altLang="en-US" sz="2100" b="1" dirty="0">
                <a:solidFill>
                  <a:srgbClr val="FF0000"/>
                </a:solidFill>
                <a:latin typeface="Times New Roman" panose="02020603050405020304" pitchFamily="18" charset="0"/>
              </a:rPr>
              <a:t> </a:t>
            </a:r>
            <a:r>
              <a:rPr lang="en-US" altLang="zh-CN" sz="2100" b="1" dirty="0">
                <a:solidFill>
                  <a:srgbClr val="FF0000"/>
                </a:solidFill>
                <a:latin typeface="Times New Roman" panose="02020603050405020304" pitchFamily="18" charset="0"/>
              </a:rPr>
              <a:t>&gt; </a:t>
            </a:r>
            <a:r>
              <a:rPr lang="en-US" altLang="zh-CN" sz="2100" b="1" i="1" dirty="0">
                <a:solidFill>
                  <a:srgbClr val="FF0000"/>
                </a:solidFill>
                <a:latin typeface="Book Antiqua" panose="02040602050305030304" pitchFamily="18" charset="0"/>
              </a:rPr>
              <a:t>v</a:t>
            </a:r>
            <a:r>
              <a:rPr lang="zh-CN" altLang="en-US" sz="2100" b="1" baseline="-25000" dirty="0">
                <a:solidFill>
                  <a:srgbClr val="FF0000"/>
                </a:solidFill>
                <a:latin typeface="Times New Roman" panose="02020603050405020304" pitchFamily="18" charset="0"/>
              </a:rPr>
              <a:t>水</a:t>
            </a:r>
            <a:r>
              <a:rPr lang="en-US" altLang="zh-CN" sz="2100" b="1" dirty="0">
                <a:solidFill>
                  <a:srgbClr val="FF0000"/>
                </a:solidFill>
                <a:latin typeface="Times New Roman" panose="02020603050405020304" pitchFamily="18" charset="0"/>
              </a:rPr>
              <a:t>,</a:t>
            </a:r>
            <a:r>
              <a:rPr lang="zh-CN" altLang="en-US" sz="2100" b="1" dirty="0">
                <a:solidFill>
                  <a:srgbClr val="FF0000"/>
                </a:solidFill>
                <a:latin typeface="Times New Roman" panose="02020603050405020304" pitchFamily="18" charset="0"/>
              </a:rPr>
              <a:t>则船头必须指向河岸上游方向；  </a:t>
            </a:r>
          </a:p>
          <a:p>
            <a:pPr>
              <a:spcBef>
                <a:spcPct val="0"/>
              </a:spcBef>
              <a:buFontTx/>
              <a:buNone/>
            </a:pPr>
            <a:r>
              <a:rPr lang="zh-CN" altLang="en-US" sz="2100" b="1" dirty="0">
                <a:solidFill>
                  <a:srgbClr val="FF0000"/>
                </a:solidFill>
                <a:latin typeface="Times New Roman" panose="02020603050405020304" pitchFamily="18" charset="0"/>
              </a:rPr>
              <a:t>             使合速度垂直河岸，最小位移等于河宽</a:t>
            </a:r>
          </a:p>
        </p:txBody>
      </p:sp>
      <p:grpSp>
        <p:nvGrpSpPr>
          <p:cNvPr id="46088" name="Group 27"/>
          <p:cNvGrpSpPr>
            <a:grpSpLocks/>
          </p:cNvGrpSpPr>
          <p:nvPr/>
        </p:nvGrpSpPr>
        <p:grpSpPr bwMode="auto">
          <a:xfrm>
            <a:off x="3805527" y="2139554"/>
            <a:ext cx="1799035" cy="1387078"/>
            <a:chOff x="1824" y="2592"/>
            <a:chExt cx="1511" cy="1165"/>
          </a:xfrm>
        </p:grpSpPr>
        <p:sp>
          <p:nvSpPr>
            <p:cNvPr id="33823" name="Line 28"/>
            <p:cNvSpPr>
              <a:spLocks noChangeShapeType="1"/>
            </p:cNvSpPr>
            <p:nvPr/>
          </p:nvSpPr>
          <p:spPr bwMode="auto">
            <a:xfrm flipH="1" flipV="1">
              <a:off x="2160" y="2928"/>
              <a:ext cx="384" cy="5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24" name="Line 29"/>
            <p:cNvSpPr>
              <a:spLocks noChangeShapeType="1"/>
            </p:cNvSpPr>
            <p:nvPr/>
          </p:nvSpPr>
          <p:spPr bwMode="auto">
            <a:xfrm>
              <a:off x="2208" y="2928"/>
              <a:ext cx="336"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25" name="Rectangle 30"/>
            <p:cNvSpPr>
              <a:spLocks noChangeArrowheads="1"/>
            </p:cNvSpPr>
            <p:nvPr/>
          </p:nvSpPr>
          <p:spPr bwMode="auto">
            <a:xfrm>
              <a:off x="2928" y="3408"/>
              <a:ext cx="40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i="1">
                  <a:latin typeface="Times New Roman" panose="02020603050405020304" pitchFamily="18" charset="0"/>
                </a:rPr>
                <a:t>v</a:t>
              </a:r>
              <a:r>
                <a:rPr lang="zh-CN" altLang="en-US" sz="2100" b="1" baseline="-25000">
                  <a:latin typeface="Times New Roman" panose="02020603050405020304" pitchFamily="18" charset="0"/>
                </a:rPr>
                <a:t>水</a:t>
              </a:r>
            </a:p>
          </p:txBody>
        </p:sp>
        <p:sp>
          <p:nvSpPr>
            <p:cNvPr id="33826" name="Rectangle 31"/>
            <p:cNvSpPr>
              <a:spLocks noChangeArrowheads="1"/>
            </p:cNvSpPr>
            <p:nvPr/>
          </p:nvSpPr>
          <p:spPr bwMode="auto">
            <a:xfrm>
              <a:off x="1824" y="2640"/>
              <a:ext cx="46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a:latin typeface="Times New Roman" panose="02020603050405020304" pitchFamily="18" charset="0"/>
                </a:rPr>
                <a:t> </a:t>
              </a:r>
              <a:r>
                <a:rPr lang="en-US" altLang="zh-CN" sz="2100" b="1" i="1">
                  <a:latin typeface="Times New Roman" panose="02020603050405020304" pitchFamily="18" charset="0"/>
                </a:rPr>
                <a:t>v</a:t>
              </a:r>
              <a:r>
                <a:rPr lang="zh-CN" altLang="en-US" sz="2100" b="1" baseline="-25000">
                  <a:latin typeface="Times New Roman" panose="02020603050405020304" pitchFamily="18" charset="0"/>
                </a:rPr>
                <a:t>船</a:t>
              </a:r>
            </a:p>
          </p:txBody>
        </p:sp>
        <p:sp>
          <p:nvSpPr>
            <p:cNvPr id="33827" name="Rectangle 32"/>
            <p:cNvSpPr>
              <a:spLocks noChangeArrowheads="1"/>
            </p:cNvSpPr>
            <p:nvPr/>
          </p:nvSpPr>
          <p:spPr bwMode="auto">
            <a:xfrm>
              <a:off x="2400" y="2592"/>
              <a:ext cx="40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i="1">
                  <a:latin typeface="Times New Roman" panose="02020603050405020304" pitchFamily="18" charset="0"/>
                </a:rPr>
                <a:t>v</a:t>
              </a:r>
              <a:r>
                <a:rPr lang="zh-CN" altLang="en-US" sz="2100" b="1" baseline="-25000">
                  <a:latin typeface="Times New Roman" panose="02020603050405020304" pitchFamily="18" charset="0"/>
                </a:rPr>
                <a:t>合</a:t>
              </a:r>
            </a:p>
          </p:txBody>
        </p:sp>
        <p:sp>
          <p:nvSpPr>
            <p:cNvPr id="33828" name="Line 33"/>
            <p:cNvSpPr>
              <a:spLocks noChangeShapeType="1"/>
            </p:cNvSpPr>
            <p:nvPr/>
          </p:nvSpPr>
          <p:spPr bwMode="auto">
            <a:xfrm flipV="1">
              <a:off x="2544" y="2928"/>
              <a:ext cx="0"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29" name="Line 34"/>
            <p:cNvSpPr>
              <a:spLocks noChangeShapeType="1"/>
            </p:cNvSpPr>
            <p:nvPr/>
          </p:nvSpPr>
          <p:spPr bwMode="auto">
            <a:xfrm>
              <a:off x="2544" y="3504"/>
              <a:ext cx="33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30" name="Line 35"/>
            <p:cNvSpPr>
              <a:spLocks noChangeShapeType="1"/>
            </p:cNvSpPr>
            <p:nvPr/>
          </p:nvSpPr>
          <p:spPr bwMode="auto">
            <a:xfrm flipH="1" flipV="1">
              <a:off x="2544" y="2928"/>
              <a:ext cx="336" cy="51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grpSp>
      <p:sp>
        <p:nvSpPr>
          <p:cNvPr id="46089" name="Rectangle 36"/>
          <p:cNvSpPr>
            <a:spLocks noChangeArrowheads="1"/>
          </p:cNvSpPr>
          <p:nvPr/>
        </p:nvSpPr>
        <p:spPr bwMode="auto">
          <a:xfrm>
            <a:off x="1546275" y="3482785"/>
            <a:ext cx="16850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dirty="0">
                <a:solidFill>
                  <a:srgbClr val="FF0000"/>
                </a:solidFill>
                <a:latin typeface="Times New Roman" panose="02020603050405020304" pitchFamily="18" charset="0"/>
              </a:rPr>
              <a:t>b.</a:t>
            </a:r>
            <a:r>
              <a:rPr lang="zh-CN" altLang="en-US" sz="2100" b="1" dirty="0">
                <a:solidFill>
                  <a:srgbClr val="FF0000"/>
                </a:solidFill>
                <a:latin typeface="Times New Roman" panose="02020603050405020304" pitchFamily="18" charset="0"/>
              </a:rPr>
              <a:t>若</a:t>
            </a:r>
            <a:r>
              <a:rPr lang="en-US" altLang="zh-CN" sz="2100" b="1" i="1" dirty="0">
                <a:solidFill>
                  <a:srgbClr val="FF0000"/>
                </a:solidFill>
                <a:latin typeface="Book Antiqua" panose="02040602050305030304" pitchFamily="18" charset="0"/>
              </a:rPr>
              <a:t>v</a:t>
            </a:r>
            <a:r>
              <a:rPr lang="zh-CN" altLang="en-US" sz="2100" b="1" baseline="-25000" dirty="0">
                <a:solidFill>
                  <a:srgbClr val="FF0000"/>
                </a:solidFill>
                <a:latin typeface="Times New Roman" panose="02020603050405020304" pitchFamily="18" charset="0"/>
              </a:rPr>
              <a:t>船</a:t>
            </a:r>
            <a:r>
              <a:rPr lang="zh-CN" altLang="en-US" sz="2100" b="1" dirty="0">
                <a:solidFill>
                  <a:srgbClr val="FF0000"/>
                </a:solidFill>
                <a:latin typeface="Times New Roman" panose="02020603050405020304" pitchFamily="18" charset="0"/>
              </a:rPr>
              <a:t> </a:t>
            </a:r>
            <a:r>
              <a:rPr lang="en-US" altLang="zh-CN" sz="2100" b="1" dirty="0">
                <a:solidFill>
                  <a:srgbClr val="FF0000"/>
                </a:solidFill>
                <a:latin typeface="Times New Roman" panose="02020603050405020304" pitchFamily="18" charset="0"/>
              </a:rPr>
              <a:t>&lt; </a:t>
            </a:r>
            <a:r>
              <a:rPr lang="en-US" altLang="zh-CN" sz="2100" b="1" i="1" dirty="0">
                <a:solidFill>
                  <a:srgbClr val="FF0000"/>
                </a:solidFill>
                <a:latin typeface="Book Antiqua" panose="02040602050305030304" pitchFamily="18" charset="0"/>
              </a:rPr>
              <a:t>v</a:t>
            </a:r>
            <a:r>
              <a:rPr lang="zh-CN" altLang="en-US" sz="2100" b="1" baseline="-25000" dirty="0">
                <a:solidFill>
                  <a:srgbClr val="FF0000"/>
                </a:solidFill>
                <a:latin typeface="Times New Roman" panose="02020603050405020304" pitchFamily="18" charset="0"/>
              </a:rPr>
              <a:t>水</a:t>
            </a:r>
            <a:r>
              <a:rPr lang="en-US" altLang="zh-CN" sz="2100" b="1" dirty="0">
                <a:solidFill>
                  <a:srgbClr val="FF0000"/>
                </a:solidFill>
                <a:latin typeface="Times New Roman" panose="02020603050405020304" pitchFamily="18" charset="0"/>
              </a:rPr>
              <a:t>,</a:t>
            </a:r>
          </a:p>
        </p:txBody>
      </p:sp>
      <p:grpSp>
        <p:nvGrpSpPr>
          <p:cNvPr id="6" name="Group 37"/>
          <p:cNvGrpSpPr>
            <a:grpSpLocks/>
          </p:cNvGrpSpPr>
          <p:nvPr/>
        </p:nvGrpSpPr>
        <p:grpSpPr bwMode="auto">
          <a:xfrm>
            <a:off x="5748626" y="2196703"/>
            <a:ext cx="2171700" cy="1357313"/>
            <a:chOff x="3456" y="2640"/>
            <a:chExt cx="1824" cy="1140"/>
          </a:xfrm>
        </p:grpSpPr>
        <p:sp>
          <p:nvSpPr>
            <p:cNvPr id="33812" name="Line 38"/>
            <p:cNvSpPr>
              <a:spLocks noChangeShapeType="1"/>
            </p:cNvSpPr>
            <p:nvPr/>
          </p:nvSpPr>
          <p:spPr bwMode="auto">
            <a:xfrm flipV="1">
              <a:off x="3936" y="2640"/>
              <a:ext cx="1344" cy="81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13" name="Rectangle 39"/>
            <p:cNvSpPr>
              <a:spLocks noChangeArrowheads="1"/>
            </p:cNvSpPr>
            <p:nvPr/>
          </p:nvSpPr>
          <p:spPr bwMode="auto">
            <a:xfrm>
              <a:off x="3555" y="3225"/>
              <a:ext cx="2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i="1" dirty="0">
                  <a:latin typeface="Times New Roman" panose="02020603050405020304" pitchFamily="18" charset="0"/>
                </a:rPr>
                <a:t>θ</a:t>
              </a:r>
            </a:p>
          </p:txBody>
        </p:sp>
        <p:sp>
          <p:nvSpPr>
            <p:cNvPr id="33814" name="Line 40"/>
            <p:cNvSpPr>
              <a:spLocks noChangeShapeType="1"/>
            </p:cNvSpPr>
            <p:nvPr/>
          </p:nvSpPr>
          <p:spPr bwMode="auto">
            <a:xfrm>
              <a:off x="3936" y="3494"/>
              <a:ext cx="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15" name="Line 41"/>
            <p:cNvSpPr>
              <a:spLocks noChangeShapeType="1"/>
            </p:cNvSpPr>
            <p:nvPr/>
          </p:nvSpPr>
          <p:spPr bwMode="auto">
            <a:xfrm flipH="1" flipV="1">
              <a:off x="3696" y="3158"/>
              <a:ext cx="192"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16" name="Line 42"/>
            <p:cNvSpPr>
              <a:spLocks noChangeShapeType="1"/>
            </p:cNvSpPr>
            <p:nvPr/>
          </p:nvSpPr>
          <p:spPr bwMode="auto">
            <a:xfrm>
              <a:off x="3744" y="3158"/>
              <a:ext cx="768"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33817" name="Line 43"/>
            <p:cNvSpPr>
              <a:spLocks noChangeShapeType="1"/>
            </p:cNvSpPr>
            <p:nvPr/>
          </p:nvSpPr>
          <p:spPr bwMode="auto">
            <a:xfrm flipH="1" flipV="1">
              <a:off x="4464" y="3158"/>
              <a:ext cx="144" cy="288"/>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18" name="Line 44"/>
            <p:cNvSpPr>
              <a:spLocks noChangeShapeType="1"/>
            </p:cNvSpPr>
            <p:nvPr/>
          </p:nvSpPr>
          <p:spPr bwMode="auto">
            <a:xfrm flipV="1">
              <a:off x="3888" y="3158"/>
              <a:ext cx="576"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3819" name="Arc 45"/>
            <p:cNvSpPr>
              <a:spLocks/>
            </p:cNvSpPr>
            <p:nvPr/>
          </p:nvSpPr>
          <p:spPr bwMode="auto">
            <a:xfrm>
              <a:off x="4272" y="3158"/>
              <a:ext cx="612" cy="309"/>
            </a:xfrm>
            <a:custGeom>
              <a:avLst/>
              <a:gdLst>
                <a:gd name="T0" fmla="*/ 0 w 43200"/>
                <a:gd name="T1" fmla="*/ 0 h 21802"/>
                <a:gd name="T2" fmla="*/ 0 w 43200"/>
                <a:gd name="T3" fmla="*/ 0 h 21802"/>
                <a:gd name="T4" fmla="*/ 0 w 43200"/>
                <a:gd name="T5" fmla="*/ 0 h 21802"/>
                <a:gd name="T6" fmla="*/ 0 60000 65536"/>
                <a:gd name="T7" fmla="*/ 0 60000 65536"/>
                <a:gd name="T8" fmla="*/ 0 60000 65536"/>
                <a:gd name="T9" fmla="*/ 0 w 43200"/>
                <a:gd name="T10" fmla="*/ 0 h 21802"/>
                <a:gd name="T11" fmla="*/ 43200 w 43200"/>
                <a:gd name="T12" fmla="*/ 21802 h 21802"/>
              </a:gdLst>
              <a:ahLst/>
              <a:cxnLst>
                <a:cxn ang="T6">
                  <a:pos x="T0" y="T1"/>
                </a:cxn>
                <a:cxn ang="T7">
                  <a:pos x="T2" y="T3"/>
                </a:cxn>
                <a:cxn ang="T8">
                  <a:pos x="T4" y="T5"/>
                </a:cxn>
              </a:cxnLst>
              <a:rect l="T9" t="T10" r="T11" b="T12"/>
              <a:pathLst>
                <a:path w="43200" h="21802" fill="none" extrusionOk="0">
                  <a:moveTo>
                    <a:pt x="0" y="21802"/>
                  </a:moveTo>
                  <a:cubicBezTo>
                    <a:pt x="0" y="21734"/>
                    <a:pt x="0" y="21667"/>
                    <a:pt x="0" y="21600"/>
                  </a:cubicBezTo>
                  <a:cubicBezTo>
                    <a:pt x="0" y="9670"/>
                    <a:pt x="9670" y="0"/>
                    <a:pt x="21600" y="0"/>
                  </a:cubicBezTo>
                  <a:cubicBezTo>
                    <a:pt x="33529" y="-1"/>
                    <a:pt x="43199" y="9670"/>
                    <a:pt x="43200" y="21599"/>
                  </a:cubicBezTo>
                </a:path>
                <a:path w="43200" h="21802" stroke="0" extrusionOk="0">
                  <a:moveTo>
                    <a:pt x="0" y="21802"/>
                  </a:moveTo>
                  <a:cubicBezTo>
                    <a:pt x="0" y="21734"/>
                    <a:pt x="0" y="21667"/>
                    <a:pt x="0" y="21600"/>
                  </a:cubicBezTo>
                  <a:cubicBezTo>
                    <a:pt x="0" y="9670"/>
                    <a:pt x="9670" y="0"/>
                    <a:pt x="21600" y="0"/>
                  </a:cubicBezTo>
                  <a:cubicBezTo>
                    <a:pt x="33529" y="-1"/>
                    <a:pt x="43199" y="9670"/>
                    <a:pt x="43200" y="21599"/>
                  </a:cubicBezTo>
                  <a:lnTo>
                    <a:pt x="21600" y="21600"/>
                  </a:lnTo>
                  <a:lnTo>
                    <a:pt x="0" y="21802"/>
                  </a:lnTo>
                  <a:close/>
                </a:path>
              </a:pathLst>
            </a:custGeom>
            <a:noFill/>
            <a:ln w="38100">
              <a:solidFill>
                <a:srgbClr val="6699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33820" name="Rectangle 46"/>
            <p:cNvSpPr>
              <a:spLocks noChangeArrowheads="1"/>
            </p:cNvSpPr>
            <p:nvPr/>
          </p:nvSpPr>
          <p:spPr bwMode="auto">
            <a:xfrm>
              <a:off x="4656" y="3431"/>
              <a:ext cx="40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i="1">
                  <a:latin typeface="Times New Roman" panose="02020603050405020304" pitchFamily="18" charset="0"/>
                </a:rPr>
                <a:t>v</a:t>
              </a:r>
              <a:r>
                <a:rPr lang="zh-CN" altLang="en-US" sz="2100" b="1" baseline="-25000">
                  <a:latin typeface="Times New Roman" panose="02020603050405020304" pitchFamily="18" charset="0"/>
                </a:rPr>
                <a:t>水</a:t>
              </a:r>
            </a:p>
          </p:txBody>
        </p:sp>
        <p:sp>
          <p:nvSpPr>
            <p:cNvPr id="33821" name="Rectangle 47"/>
            <p:cNvSpPr>
              <a:spLocks noChangeArrowheads="1"/>
            </p:cNvSpPr>
            <p:nvPr/>
          </p:nvSpPr>
          <p:spPr bwMode="auto">
            <a:xfrm>
              <a:off x="3456" y="2807"/>
              <a:ext cx="52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a:latin typeface="Times New Roman" panose="02020603050405020304" pitchFamily="18" charset="0"/>
                </a:rPr>
                <a:t> </a:t>
              </a:r>
              <a:r>
                <a:rPr lang="en-US" altLang="zh-CN" sz="2100" b="1" i="1">
                  <a:latin typeface="Times New Roman" panose="02020603050405020304" pitchFamily="18" charset="0"/>
                </a:rPr>
                <a:t>v</a:t>
              </a:r>
              <a:r>
                <a:rPr lang="zh-CN" altLang="en-US" sz="2100" b="1" baseline="-25000">
                  <a:latin typeface="Times New Roman" panose="02020603050405020304" pitchFamily="18" charset="0"/>
                </a:rPr>
                <a:t>船</a:t>
              </a:r>
              <a:r>
                <a:rPr lang="zh-CN" altLang="en-US" sz="2100" b="1">
                  <a:latin typeface="Times New Roman" panose="02020603050405020304" pitchFamily="18" charset="0"/>
                </a:rPr>
                <a:t> </a:t>
              </a:r>
            </a:p>
          </p:txBody>
        </p:sp>
        <p:sp>
          <p:nvSpPr>
            <p:cNvPr id="33822" name="Rectangle 48"/>
            <p:cNvSpPr>
              <a:spLocks noChangeArrowheads="1"/>
            </p:cNvSpPr>
            <p:nvPr/>
          </p:nvSpPr>
          <p:spPr bwMode="auto">
            <a:xfrm>
              <a:off x="4272" y="2807"/>
              <a:ext cx="40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100" b="1" i="1">
                  <a:latin typeface="Times New Roman" panose="02020603050405020304" pitchFamily="18" charset="0"/>
                </a:rPr>
                <a:t>v</a:t>
              </a:r>
              <a:r>
                <a:rPr lang="zh-CN" altLang="en-US" sz="2100" b="1" baseline="-25000">
                  <a:latin typeface="Times New Roman" panose="02020603050405020304" pitchFamily="18" charset="0"/>
                </a:rPr>
                <a:t>合</a:t>
              </a:r>
            </a:p>
          </p:txBody>
        </p:sp>
      </p:grpSp>
      <p:sp>
        <p:nvSpPr>
          <p:cNvPr id="41010" name="Rectangle 50"/>
          <p:cNvSpPr>
            <a:spLocks noChangeArrowheads="1"/>
          </p:cNvSpPr>
          <p:nvPr/>
        </p:nvSpPr>
        <p:spPr bwMode="auto">
          <a:xfrm>
            <a:off x="3272681" y="3525647"/>
            <a:ext cx="48878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100" b="1" dirty="0">
                <a:solidFill>
                  <a:srgbClr val="FF0000"/>
                </a:solidFill>
                <a:latin typeface="Arial" panose="020B0604020202020204" pitchFamily="34" charset="0"/>
              </a:rPr>
              <a:t>只有当</a:t>
            </a:r>
            <a:r>
              <a:rPr lang="en-US" altLang="zh-CN" sz="2100" b="1" i="1" dirty="0">
                <a:solidFill>
                  <a:srgbClr val="FF0000"/>
                </a:solidFill>
                <a:latin typeface="Book Antiqua" panose="02040602050305030304" pitchFamily="18" charset="0"/>
              </a:rPr>
              <a:t>v</a:t>
            </a:r>
            <a:r>
              <a:rPr lang="zh-CN" altLang="en-US" sz="1200" b="1" dirty="0">
                <a:solidFill>
                  <a:srgbClr val="FF0000"/>
                </a:solidFill>
                <a:latin typeface="Arial" panose="020B0604020202020204" pitchFamily="34" charset="0"/>
              </a:rPr>
              <a:t>船</a:t>
            </a:r>
            <a:r>
              <a:rPr lang="zh-CN" altLang="en-US" sz="2100" b="1" dirty="0">
                <a:solidFill>
                  <a:srgbClr val="FF0000"/>
                </a:solidFill>
                <a:latin typeface="Arial" panose="020B0604020202020204" pitchFamily="34" charset="0"/>
              </a:rPr>
              <a:t> ⊥ </a:t>
            </a:r>
            <a:r>
              <a:rPr lang="en-US" altLang="zh-CN" sz="2100" b="1" i="1" dirty="0">
                <a:solidFill>
                  <a:srgbClr val="FF0000"/>
                </a:solidFill>
                <a:latin typeface="Book Antiqua" panose="02040602050305030304" pitchFamily="18" charset="0"/>
              </a:rPr>
              <a:t>v</a:t>
            </a:r>
            <a:r>
              <a:rPr lang="zh-CN" altLang="en-US" sz="1350" b="1" dirty="0">
                <a:solidFill>
                  <a:srgbClr val="FF0000"/>
                </a:solidFill>
                <a:latin typeface="Arial" panose="020B0604020202020204" pitchFamily="34" charset="0"/>
              </a:rPr>
              <a:t>合</a:t>
            </a:r>
            <a:r>
              <a:rPr lang="zh-CN" altLang="en-US" sz="2100" b="1" dirty="0">
                <a:solidFill>
                  <a:srgbClr val="FF0000"/>
                </a:solidFill>
                <a:latin typeface="Arial" panose="020B0604020202020204" pitchFamily="34" charset="0"/>
              </a:rPr>
              <a:t> 时，渡河的位移最小。</a:t>
            </a:r>
          </a:p>
        </p:txBody>
      </p:sp>
      <p:sp>
        <p:nvSpPr>
          <p:cNvPr id="41012" name="Freeform 52"/>
          <p:cNvSpPr>
            <a:spLocks/>
          </p:cNvSpPr>
          <p:nvPr/>
        </p:nvSpPr>
        <p:spPr bwMode="auto">
          <a:xfrm>
            <a:off x="6108003" y="3088310"/>
            <a:ext cx="108347" cy="117872"/>
          </a:xfrm>
          <a:custGeom>
            <a:avLst/>
            <a:gdLst>
              <a:gd name="T0" fmla="*/ 2147483646 w 91"/>
              <a:gd name="T1" fmla="*/ 2147483646 h 99"/>
              <a:gd name="T2" fmla="*/ 2147483646 w 91"/>
              <a:gd name="T3" fmla="*/ 2147483646 h 99"/>
              <a:gd name="T4" fmla="*/ 0 w 91"/>
              <a:gd name="T5" fmla="*/ 2147483646 h 99"/>
              <a:gd name="T6" fmla="*/ 2147483646 w 91"/>
              <a:gd name="T7" fmla="*/ 2147483646 h 99"/>
              <a:gd name="T8" fmla="*/ 0 60000 65536"/>
              <a:gd name="T9" fmla="*/ 0 60000 65536"/>
              <a:gd name="T10" fmla="*/ 0 60000 65536"/>
              <a:gd name="T11" fmla="*/ 0 60000 65536"/>
              <a:gd name="T12" fmla="*/ 0 w 91"/>
              <a:gd name="T13" fmla="*/ 0 h 99"/>
              <a:gd name="T14" fmla="*/ 91 w 91"/>
              <a:gd name="T15" fmla="*/ 99 h 99"/>
            </a:gdLst>
            <a:ahLst/>
            <a:cxnLst>
              <a:cxn ang="T8">
                <a:pos x="T0" y="T1"/>
              </a:cxn>
              <a:cxn ang="T9">
                <a:pos x="T2" y="T3"/>
              </a:cxn>
              <a:cxn ang="T10">
                <a:pos x="T4" y="T5"/>
              </a:cxn>
              <a:cxn ang="T11">
                <a:pos x="T6" y="T7"/>
              </a:cxn>
            </a:cxnLst>
            <a:rect l="T12" t="T13" r="T14" b="T15"/>
            <a:pathLst>
              <a:path w="91" h="99">
                <a:moveTo>
                  <a:pt x="91" y="8"/>
                </a:moveTo>
                <a:cubicBezTo>
                  <a:pt x="76" y="4"/>
                  <a:pt x="61" y="0"/>
                  <a:pt x="46" y="8"/>
                </a:cubicBezTo>
                <a:cubicBezTo>
                  <a:pt x="31" y="16"/>
                  <a:pt x="0" y="39"/>
                  <a:pt x="0" y="54"/>
                </a:cubicBezTo>
                <a:cubicBezTo>
                  <a:pt x="0" y="69"/>
                  <a:pt x="38" y="92"/>
                  <a:pt x="46" y="9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33805" name="Rectangle 55"/>
          <p:cNvSpPr>
            <a:spLocks noChangeArrowheads="1"/>
          </p:cNvSpPr>
          <p:nvPr/>
        </p:nvSpPr>
        <p:spPr bwMode="auto">
          <a:xfrm>
            <a:off x="618565" y="183014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Arial" panose="020B0604020202020204" pitchFamily="34" charset="0"/>
            </a:endParaRPr>
          </a:p>
        </p:txBody>
      </p:sp>
      <p:sp>
        <p:nvSpPr>
          <p:cNvPr id="33806" name="Rectangle 57"/>
          <p:cNvSpPr>
            <a:spLocks noChangeArrowheads="1"/>
          </p:cNvSpPr>
          <p:nvPr/>
        </p:nvSpPr>
        <p:spPr bwMode="auto">
          <a:xfrm>
            <a:off x="618565" y="183014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2400">
              <a:latin typeface="Arial" panose="020B0604020202020204" pitchFamily="34" charset="0"/>
            </a:endParaRPr>
          </a:p>
        </p:txBody>
      </p:sp>
      <p:sp>
        <p:nvSpPr>
          <p:cNvPr id="54" name="Rectangle 4"/>
          <p:cNvSpPr>
            <a:spLocks noChangeArrowheads="1"/>
          </p:cNvSpPr>
          <p:nvPr/>
        </p:nvSpPr>
        <p:spPr bwMode="auto">
          <a:xfrm>
            <a:off x="663808" y="3944328"/>
            <a:ext cx="4996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Clr>
                <a:schemeClr val="tx2"/>
              </a:buClr>
              <a:buFontTx/>
              <a:buNone/>
            </a:pPr>
            <a:r>
              <a:rPr lang="zh-CN" altLang="en-US" sz="2400" b="1" dirty="0">
                <a:latin typeface="Arial" panose="020B0604020202020204" pitchFamily="34" charset="0"/>
              </a:rPr>
              <a:t>（</a:t>
            </a:r>
            <a:r>
              <a:rPr lang="en-US" altLang="zh-CN" sz="2400" b="1" dirty="0">
                <a:latin typeface="Arial" panose="020B0604020202020204" pitchFamily="34" charset="0"/>
              </a:rPr>
              <a:t>3</a:t>
            </a:r>
            <a:r>
              <a:rPr lang="zh-CN" altLang="en-US" sz="2400" b="1" dirty="0">
                <a:latin typeface="Arial" panose="020B0604020202020204" pitchFamily="34" charset="0"/>
              </a:rPr>
              <a:t>）船渡河的时间与水流速度无关</a:t>
            </a:r>
          </a:p>
        </p:txBody>
      </p:sp>
      <p:graphicFrame>
        <p:nvGraphicFramePr>
          <p:cNvPr id="55" name="Object 5"/>
          <p:cNvGraphicFramePr>
            <a:graphicFrameLocks noChangeAspect="1"/>
          </p:cNvGraphicFramePr>
          <p:nvPr>
            <p:extLst>
              <p:ext uri="{D42A27DB-BD31-4B8C-83A1-F6EECF244321}">
                <p14:modId xmlns:p14="http://schemas.microsoft.com/office/powerpoint/2010/main" val="1843230578"/>
              </p:ext>
            </p:extLst>
          </p:nvPr>
        </p:nvGraphicFramePr>
        <p:xfrm>
          <a:off x="2656719" y="4321285"/>
          <a:ext cx="1478252" cy="766075"/>
        </p:xfrm>
        <a:graphic>
          <a:graphicData uri="http://schemas.openxmlformats.org/presentationml/2006/ole">
            <mc:AlternateContent xmlns:mc="http://schemas.openxmlformats.org/markup-compatibility/2006">
              <mc:Choice xmlns:v="urn:schemas-microsoft-com:vml" Requires="v">
                <p:oleObj spid="_x0000_s44048" name="Equation" r:id="rId4" imgW="1485720" imgH="876240" progId="Equation.DSMT4">
                  <p:embed/>
                </p:oleObj>
              </mc:Choice>
              <mc:Fallback>
                <p:oleObj name="Equation" r:id="rId4" imgW="1485720" imgH="876240" progId="Equation.DSMT4">
                  <p:embed/>
                  <p:pic>
                    <p:nvPicPr>
                      <p:cNvPr id="0" name=""/>
                      <p:cNvPicPr>
                        <a:picLocks noChangeAspect="1" noChangeArrowheads="1"/>
                      </p:cNvPicPr>
                      <p:nvPr/>
                    </p:nvPicPr>
                    <p:blipFill>
                      <a:blip r:embed="rId5"/>
                      <a:srcRect/>
                      <a:stretch>
                        <a:fillRect/>
                      </a:stretch>
                    </p:blipFill>
                    <p:spPr bwMode="auto">
                      <a:xfrm>
                        <a:off x="2656719" y="4321285"/>
                        <a:ext cx="1478252" cy="766075"/>
                      </a:xfrm>
                      <a:prstGeom prst="rect">
                        <a:avLst/>
                      </a:prstGeom>
                      <a:noFill/>
                      <a:ln>
                        <a:noFill/>
                      </a:ln>
                    </p:spPr>
                  </p:pic>
                </p:oleObj>
              </mc:Fallback>
            </mc:AlternateContent>
          </a:graphicData>
        </a:graphic>
      </p:graphicFrame>
      <p:sp>
        <p:nvSpPr>
          <p:cNvPr id="2" name="矩形 1"/>
          <p:cNvSpPr>
            <a:spLocks noChangeArrowheads="1"/>
          </p:cNvSpPr>
          <p:nvPr/>
        </p:nvSpPr>
        <p:spPr bwMode="auto">
          <a:xfrm>
            <a:off x="4223777" y="584597"/>
            <a:ext cx="28937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b="1">
                <a:solidFill>
                  <a:srgbClr val="FF0000"/>
                </a:solidFill>
                <a:latin typeface="Times New Roman" panose="02020603050405020304" pitchFamily="18" charset="0"/>
              </a:rPr>
              <a:t>则船头必须垂直河岸；</a:t>
            </a:r>
          </a:p>
        </p:txBody>
      </p:sp>
      <p:sp>
        <p:nvSpPr>
          <p:cNvPr id="4" name="动作按钮: 后退或前一项 3">
            <a:hlinkClick r:id="rId6" action="ppaction://hlinksldjump" highlightClick="1"/>
          </p:cNvPr>
          <p:cNvSpPr/>
          <p:nvPr/>
        </p:nvSpPr>
        <p:spPr>
          <a:xfrm>
            <a:off x="5933515" y="4304110"/>
            <a:ext cx="1270397" cy="5107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3811" name="灯片编号占位符 6"/>
          <p:cNvSpPr>
            <a:spLocks noGrp="1"/>
          </p:cNvSpPr>
          <p:nvPr>
            <p:ph type="sldNum" sz="quarter" idx="12"/>
          </p:nvPr>
        </p:nvSpPr>
        <p:spPr bwMode="auto">
          <a:xfrm>
            <a:off x="5933514" y="4762963"/>
            <a:ext cx="2025000" cy="2376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557213" indent="-214313">
              <a:defRPr>
                <a:solidFill>
                  <a:schemeClr val="tx1"/>
                </a:solidFill>
                <a:latin typeface="Arial" panose="020B0604020202020204" pitchFamily="34" charset="0"/>
                <a:ea typeface="宋体" panose="02010600030101010101" pitchFamily="2" charset="-122"/>
              </a:defRPr>
            </a:lvl2pPr>
            <a:lvl3pPr marL="857250" indent="-171450">
              <a:defRPr>
                <a:solidFill>
                  <a:schemeClr val="tx1"/>
                </a:solidFill>
                <a:latin typeface="Arial" panose="020B0604020202020204" pitchFamily="34" charset="0"/>
                <a:ea typeface="宋体" panose="02010600030101010101" pitchFamily="2" charset="-122"/>
              </a:defRPr>
            </a:lvl3pPr>
            <a:lvl4pPr marL="1200150" indent="-171450">
              <a:defRPr>
                <a:solidFill>
                  <a:schemeClr val="tx1"/>
                </a:solidFill>
                <a:latin typeface="Arial" panose="020B0604020202020204" pitchFamily="34" charset="0"/>
                <a:ea typeface="宋体" panose="02010600030101010101" pitchFamily="2" charset="-122"/>
              </a:defRPr>
            </a:lvl4pPr>
            <a:lvl5pPr marL="1543050" indent="-17145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567BA5-8B21-4CF5-BF65-EFE36B7B80AA}" type="slidenum">
              <a:rPr lang="zh-CN" altLang="en-US" smtClean="0">
                <a:solidFill>
                  <a:srgbClr val="898989"/>
                </a:solidFill>
                <a:ea typeface="黑体" panose="02010609060101010101" pitchFamily="49" charset="-122"/>
              </a:rPr>
              <a:pPr/>
              <a:t>8</a:t>
            </a:fld>
            <a:endParaRPr lang="zh-CN" altLang="en-US">
              <a:solidFill>
                <a:srgbClr val="898989"/>
              </a:solidFill>
              <a:ea typeface="黑体" panose="02010609060101010101" pitchFamily="49" charset="-122"/>
            </a:endParaRPr>
          </a:p>
        </p:txBody>
      </p:sp>
    </p:spTree>
    <p:extLst>
      <p:ext uri="{BB962C8B-B14F-4D97-AF65-F5344CB8AC3E}">
        <p14:creationId xmlns:p14="http://schemas.microsoft.com/office/powerpoint/2010/main" val="319450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1012"/>
                                        </p:tgtEl>
                                        <p:attrNameLst>
                                          <p:attrName>style.visibility</p:attrName>
                                        </p:attrNameLst>
                                      </p:cBhvr>
                                      <p:to>
                                        <p:strVal val="visible"/>
                                      </p:to>
                                    </p:set>
                                    <p:animEffect transition="in" filter="blinds(horizontal)">
                                      <p:cBhvr>
                                        <p:cTn id="31" dur="500"/>
                                        <p:tgtEl>
                                          <p:spTgt spid="410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1010"/>
                                        </p:tgtEl>
                                        <p:attrNameLst>
                                          <p:attrName>style.visibility</p:attrName>
                                        </p:attrNameLst>
                                      </p:cBhvr>
                                      <p:to>
                                        <p:strVal val="visible"/>
                                      </p:to>
                                    </p:set>
                                    <p:animEffect transition="in" filter="blinds(horizontal)">
                                      <p:cBhvr>
                                        <p:cTn id="36" dur="500"/>
                                        <p:tgtEl>
                                          <p:spTgt spid="410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linds(horizontal)">
                                      <p:cBhvr>
                                        <p:cTn id="41" dur="500"/>
                                        <p:tgtEl>
                                          <p:spTgt spid="5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linds(horizontal)">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46089" grpId="0"/>
      <p:bldP spid="41010" grpId="0"/>
      <p:bldP spid="41012" grpId="0" animBg="1"/>
      <p:bldP spid="54" grpId="0"/>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28505" y="520303"/>
            <a:ext cx="38862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zh-CN" sz="2100" b="1" dirty="0"/>
              <a:t>1</a:t>
            </a:r>
            <a:r>
              <a:rPr lang="zh-CN" altLang="en-US" sz="2100" b="1" dirty="0"/>
              <a:t>．研究平抛运动的思想方法：</a:t>
            </a:r>
          </a:p>
        </p:txBody>
      </p:sp>
      <p:sp>
        <p:nvSpPr>
          <p:cNvPr id="173059" name="Text Box 3"/>
          <p:cNvSpPr txBox="1">
            <a:spLocks noChangeArrowheads="1"/>
          </p:cNvSpPr>
          <p:nvPr/>
        </p:nvSpPr>
        <p:spPr bwMode="auto">
          <a:xfrm>
            <a:off x="1085705" y="989410"/>
            <a:ext cx="21717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运动的分解</a:t>
            </a:r>
          </a:p>
        </p:txBody>
      </p:sp>
      <p:sp>
        <p:nvSpPr>
          <p:cNvPr id="173060" name="Text Box 4"/>
          <p:cNvSpPr txBox="1">
            <a:spLocks noChangeArrowheads="1"/>
          </p:cNvSpPr>
          <p:nvPr/>
        </p:nvSpPr>
        <p:spPr bwMode="auto">
          <a:xfrm>
            <a:off x="628504" y="1523697"/>
            <a:ext cx="793727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t>将平抛运动分解为竖直方向和水平方向上两个简单的为我们所熟悉的直线运动</a:t>
            </a:r>
            <a:r>
              <a:rPr lang="en-US" altLang="zh-CN" sz="2100" b="1" dirty="0"/>
              <a:t>——</a:t>
            </a:r>
            <a:r>
              <a:rPr lang="zh-CN" altLang="en-US" sz="2100" b="1" dirty="0"/>
              <a:t>变复杂为简单</a:t>
            </a:r>
          </a:p>
        </p:txBody>
      </p:sp>
      <p:sp>
        <p:nvSpPr>
          <p:cNvPr id="173061" name="AutoShape 5"/>
          <p:cNvSpPr>
            <a:spLocks/>
          </p:cNvSpPr>
          <p:nvPr/>
        </p:nvSpPr>
        <p:spPr bwMode="auto">
          <a:xfrm>
            <a:off x="628505" y="2657475"/>
            <a:ext cx="114300" cy="742950"/>
          </a:xfrm>
          <a:prstGeom prst="leftBrace">
            <a:avLst>
              <a:gd name="adj1" fmla="val 541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buClrTx/>
              <a:buSzTx/>
              <a:buFontTx/>
              <a:buNone/>
            </a:pPr>
            <a:endParaRPr lang="zh-CN" altLang="en-US" sz="1350"/>
          </a:p>
        </p:txBody>
      </p:sp>
      <p:sp>
        <p:nvSpPr>
          <p:cNvPr id="173062" name="Text Box 6"/>
          <p:cNvSpPr txBox="1">
            <a:spLocks noChangeArrowheads="1"/>
          </p:cNvSpPr>
          <p:nvPr/>
        </p:nvSpPr>
        <p:spPr bwMode="auto">
          <a:xfrm>
            <a:off x="742805" y="2532460"/>
            <a:ext cx="45148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rPr>
              <a:t>水平方向：匀速直线运动（</a:t>
            </a:r>
            <a:r>
              <a:rPr lang="en-US" altLang="zh-CN" sz="2100" b="1" i="1" dirty="0">
                <a:solidFill>
                  <a:srgbClr val="FF0000"/>
                </a:solidFill>
                <a:latin typeface="Book Antiqua" panose="02040602050305030304" pitchFamily="18" charset="0"/>
              </a:rPr>
              <a:t> v </a:t>
            </a:r>
            <a:r>
              <a:rPr lang="en-US" altLang="zh-CN" sz="2100" b="1" baseline="-25000" dirty="0">
                <a:solidFill>
                  <a:srgbClr val="FF0000"/>
                </a:solidFill>
              </a:rPr>
              <a:t>0</a:t>
            </a:r>
            <a:r>
              <a:rPr lang="zh-CN" altLang="en-US" sz="2100" b="1" dirty="0">
                <a:solidFill>
                  <a:srgbClr val="FF0000"/>
                </a:solidFill>
              </a:rPr>
              <a:t>）</a:t>
            </a:r>
          </a:p>
        </p:txBody>
      </p:sp>
      <p:sp>
        <p:nvSpPr>
          <p:cNvPr id="173063" name="Text Box 7"/>
          <p:cNvSpPr txBox="1">
            <a:spLocks noChangeArrowheads="1"/>
          </p:cNvSpPr>
          <p:nvPr/>
        </p:nvSpPr>
        <p:spPr bwMode="auto">
          <a:xfrm>
            <a:off x="742805" y="3057525"/>
            <a:ext cx="607855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FF0000"/>
                </a:solidFill>
                <a:latin typeface="Times New Roman" panose="02020603050405020304" pitchFamily="18" charset="0"/>
                <a:cs typeface="Times New Roman" panose="02020603050405020304" pitchFamily="18" charset="0"/>
              </a:rPr>
              <a:t>竖直方向：自由落体运动（</a:t>
            </a:r>
            <a:r>
              <a:rPr lang="en-US" altLang="zh-CN" sz="2100" b="1" i="1" dirty="0">
                <a:solidFill>
                  <a:srgbClr val="FF0000"/>
                </a:solidFill>
                <a:latin typeface="Times New Roman" panose="02020603050405020304" pitchFamily="18" charset="0"/>
                <a:cs typeface="Times New Roman" panose="02020603050405020304" pitchFamily="18" charset="0"/>
              </a:rPr>
              <a:t> </a:t>
            </a:r>
            <a:r>
              <a:rPr lang="en-US" altLang="zh-CN" sz="2100" b="1" i="1" dirty="0">
                <a:solidFill>
                  <a:srgbClr val="FF0000"/>
                </a:solidFill>
                <a:latin typeface="Book Antiqua" panose="02040602050305030304" pitchFamily="18" charset="0"/>
              </a:rPr>
              <a:t>v</a:t>
            </a:r>
            <a:r>
              <a:rPr lang="en-US" altLang="zh-CN" sz="2100" b="1" i="1" dirty="0">
                <a:solidFill>
                  <a:srgbClr val="FF0000"/>
                </a:solidFill>
                <a:latin typeface="Times New Roman" panose="02020603050405020304" pitchFamily="18" charset="0"/>
                <a:cs typeface="Times New Roman" panose="02020603050405020304" pitchFamily="18" charset="0"/>
              </a:rPr>
              <a:t> </a:t>
            </a:r>
            <a:r>
              <a:rPr lang="en-US" altLang="zh-CN" sz="2100" b="1" baseline="-25000" dirty="0">
                <a:solidFill>
                  <a:srgbClr val="FF0000"/>
                </a:solidFill>
                <a:latin typeface="Times New Roman" panose="02020603050405020304" pitchFamily="18" charset="0"/>
                <a:cs typeface="Times New Roman" panose="02020603050405020304" pitchFamily="18" charset="0"/>
              </a:rPr>
              <a:t>0</a:t>
            </a:r>
            <a:r>
              <a:rPr lang="en-US" altLang="zh-CN" sz="2100" b="1" i="1" baseline="-25000" dirty="0">
                <a:solidFill>
                  <a:srgbClr val="FF0000"/>
                </a:solidFill>
                <a:latin typeface="Times New Roman" panose="02020603050405020304" pitchFamily="18" charset="0"/>
                <a:cs typeface="Times New Roman" panose="02020603050405020304" pitchFamily="18" charset="0"/>
              </a:rPr>
              <a:t>y</a:t>
            </a:r>
            <a:r>
              <a:rPr lang="en-US" altLang="zh-CN" sz="2100" b="1" dirty="0">
                <a:solidFill>
                  <a:srgbClr val="FF0000"/>
                </a:solidFill>
                <a:latin typeface="Times New Roman" panose="02020603050405020304" pitchFamily="18" charset="0"/>
                <a:cs typeface="Times New Roman" panose="02020603050405020304" pitchFamily="18" charset="0"/>
              </a:rPr>
              <a:t>=0</a:t>
            </a:r>
            <a:r>
              <a:rPr lang="zh-CN" altLang="en-US" sz="2100" b="1" dirty="0">
                <a:solidFill>
                  <a:srgbClr val="FF0000"/>
                </a:solidFill>
                <a:latin typeface="Times New Roman" panose="02020603050405020304" pitchFamily="18" charset="0"/>
                <a:cs typeface="Times New Roman" panose="02020603050405020304" pitchFamily="18" charset="0"/>
              </a:rPr>
              <a:t>，</a:t>
            </a:r>
            <a:r>
              <a:rPr lang="en-US" altLang="zh-CN" sz="2100" b="1" i="1" dirty="0">
                <a:solidFill>
                  <a:srgbClr val="FF0000"/>
                </a:solidFill>
                <a:latin typeface="Times New Roman" panose="02020603050405020304" pitchFamily="18" charset="0"/>
                <a:cs typeface="Times New Roman" panose="02020603050405020304" pitchFamily="18" charset="0"/>
              </a:rPr>
              <a:t>G</a:t>
            </a:r>
            <a:r>
              <a:rPr lang="en-US" altLang="zh-CN" sz="2100" b="1" dirty="0">
                <a:solidFill>
                  <a:srgbClr val="FF0000"/>
                </a:solidFill>
                <a:latin typeface="Times New Roman" panose="02020603050405020304" pitchFamily="18" charset="0"/>
                <a:cs typeface="Times New Roman" panose="02020603050405020304" pitchFamily="18" charset="0"/>
              </a:rPr>
              <a:t>=</a:t>
            </a:r>
            <a:r>
              <a:rPr lang="en-US" altLang="zh-CN" sz="2100" b="1" i="1" dirty="0">
                <a:solidFill>
                  <a:srgbClr val="FF0000"/>
                </a:solidFill>
                <a:latin typeface="Times New Roman" panose="02020603050405020304" pitchFamily="18" charset="0"/>
                <a:cs typeface="Times New Roman" panose="02020603050405020304" pitchFamily="18" charset="0"/>
              </a:rPr>
              <a:t>mg</a:t>
            </a:r>
            <a:r>
              <a:rPr lang="zh-CN" altLang="en-US" sz="2100" b="1" dirty="0">
                <a:solidFill>
                  <a:srgbClr val="FF0000"/>
                </a:solidFill>
                <a:latin typeface="Times New Roman" panose="02020603050405020304" pitchFamily="18" charset="0"/>
                <a:cs typeface="Times New Roman" panose="02020603050405020304" pitchFamily="18" charset="0"/>
              </a:rPr>
              <a:t>，</a:t>
            </a:r>
            <a:r>
              <a:rPr lang="en-US" altLang="zh-CN" sz="2100" b="1" i="1" dirty="0">
                <a:solidFill>
                  <a:srgbClr val="FF0000"/>
                </a:solidFill>
                <a:latin typeface="Times New Roman" panose="02020603050405020304" pitchFamily="18" charset="0"/>
                <a:cs typeface="Times New Roman" panose="02020603050405020304" pitchFamily="18" charset="0"/>
              </a:rPr>
              <a:t>a</a:t>
            </a:r>
            <a:r>
              <a:rPr lang="en-US" altLang="zh-CN" sz="2100" b="1" dirty="0">
                <a:solidFill>
                  <a:srgbClr val="FF0000"/>
                </a:solidFill>
                <a:latin typeface="Times New Roman" panose="02020603050405020304" pitchFamily="18" charset="0"/>
                <a:cs typeface="Times New Roman" panose="02020603050405020304" pitchFamily="18" charset="0"/>
              </a:rPr>
              <a:t>=</a:t>
            </a:r>
            <a:r>
              <a:rPr lang="en-US" altLang="zh-CN" sz="2100" b="1" i="1" dirty="0">
                <a:solidFill>
                  <a:srgbClr val="FF0000"/>
                </a:solidFill>
                <a:latin typeface="Times New Roman" panose="02020603050405020304" pitchFamily="18" charset="0"/>
                <a:cs typeface="Times New Roman" panose="02020603050405020304" pitchFamily="18" charset="0"/>
              </a:rPr>
              <a:t>g</a:t>
            </a:r>
            <a:r>
              <a:rPr lang="zh-CN" altLang="en-US" sz="2100" b="1" dirty="0">
                <a:solidFill>
                  <a:srgbClr val="FF0000"/>
                </a:solidFill>
                <a:latin typeface="Times New Roman" panose="02020603050405020304" pitchFamily="18" charset="0"/>
                <a:cs typeface="Times New Roman" panose="02020603050405020304" pitchFamily="18" charset="0"/>
              </a:rPr>
              <a:t>）</a:t>
            </a:r>
          </a:p>
        </p:txBody>
      </p:sp>
      <p:sp>
        <p:nvSpPr>
          <p:cNvPr id="8" name="Text Box 3"/>
          <p:cNvSpPr txBox="1">
            <a:spLocks noChangeArrowheads="1"/>
          </p:cNvSpPr>
          <p:nvPr/>
        </p:nvSpPr>
        <p:spPr bwMode="auto">
          <a:xfrm>
            <a:off x="794293" y="3824226"/>
            <a:ext cx="492622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zh-CN" altLang="en-US" sz="2100" b="1" dirty="0">
                <a:solidFill>
                  <a:srgbClr val="0000FF"/>
                </a:solidFill>
              </a:rPr>
              <a:t>运动性质：平抛运动是匀变速曲线运动</a:t>
            </a:r>
          </a:p>
        </p:txBody>
      </p:sp>
    </p:spTree>
    <p:extLst>
      <p:ext uri="{BB962C8B-B14F-4D97-AF65-F5344CB8AC3E}">
        <p14:creationId xmlns:p14="http://schemas.microsoft.com/office/powerpoint/2010/main" val="1158809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3059"/>
                                        </p:tgtEl>
                                        <p:attrNameLst>
                                          <p:attrName>style.visibility</p:attrName>
                                        </p:attrNameLst>
                                      </p:cBhvr>
                                      <p:to>
                                        <p:strVal val="visible"/>
                                      </p:to>
                                    </p:set>
                                    <p:animEffect transition="in" filter="blinds(horizontal)">
                                      <p:cBhvr>
                                        <p:cTn id="7" dur="500"/>
                                        <p:tgtEl>
                                          <p:spTgt spid="173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3060"/>
                                        </p:tgtEl>
                                        <p:attrNameLst>
                                          <p:attrName>style.visibility</p:attrName>
                                        </p:attrNameLst>
                                      </p:cBhvr>
                                      <p:to>
                                        <p:strVal val="visible"/>
                                      </p:to>
                                    </p:set>
                                    <p:anim calcmode="lin" valueType="num">
                                      <p:cBhvr additive="base">
                                        <p:cTn id="12" dur="500" fill="hold"/>
                                        <p:tgtEl>
                                          <p:spTgt spid="173060"/>
                                        </p:tgtEl>
                                        <p:attrNameLst>
                                          <p:attrName>ppt_x</p:attrName>
                                        </p:attrNameLst>
                                      </p:cBhvr>
                                      <p:tavLst>
                                        <p:tav tm="0">
                                          <p:val>
                                            <p:strVal val="#ppt_x"/>
                                          </p:val>
                                        </p:tav>
                                        <p:tav tm="100000">
                                          <p:val>
                                            <p:strVal val="#ppt_x"/>
                                          </p:val>
                                        </p:tav>
                                      </p:tavLst>
                                    </p:anim>
                                    <p:anim calcmode="lin" valueType="num">
                                      <p:cBhvr additive="base">
                                        <p:cTn id="13" dur="500" fill="hold"/>
                                        <p:tgtEl>
                                          <p:spTgt spid="17306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3061"/>
                                        </p:tgtEl>
                                        <p:attrNameLst>
                                          <p:attrName>style.visibility</p:attrName>
                                        </p:attrNameLst>
                                      </p:cBhvr>
                                      <p:to>
                                        <p:strVal val="visible"/>
                                      </p:to>
                                    </p:set>
                                    <p:animEffect transition="in" filter="blinds(horizontal)">
                                      <p:cBhvr>
                                        <p:cTn id="18" dur="500"/>
                                        <p:tgtEl>
                                          <p:spTgt spid="1730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3062"/>
                                        </p:tgtEl>
                                        <p:attrNameLst>
                                          <p:attrName>style.visibility</p:attrName>
                                        </p:attrNameLst>
                                      </p:cBhvr>
                                      <p:to>
                                        <p:strVal val="visible"/>
                                      </p:to>
                                    </p:set>
                                    <p:animEffect transition="in" filter="blinds(horizontal)">
                                      <p:cBhvr>
                                        <p:cTn id="23" dur="500"/>
                                        <p:tgtEl>
                                          <p:spTgt spid="1730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3063"/>
                                        </p:tgtEl>
                                        <p:attrNameLst>
                                          <p:attrName>style.visibility</p:attrName>
                                        </p:attrNameLst>
                                      </p:cBhvr>
                                      <p:to>
                                        <p:strVal val="visible"/>
                                      </p:to>
                                    </p:set>
                                    <p:animEffect transition="in" filter="blinds(horizontal)">
                                      <p:cBhvr>
                                        <p:cTn id="28" dur="500"/>
                                        <p:tgtEl>
                                          <p:spTgt spid="17306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P spid="173060" grpId="0"/>
      <p:bldP spid="173061" grpId="0" animBg="1"/>
      <p:bldP spid="173062" grpId="0"/>
      <p:bldP spid="173063"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1616</Words>
  <Application>Microsoft Office PowerPoint</Application>
  <PresentationFormat>全屏显示(16:9)</PresentationFormat>
  <Paragraphs>219</Paragraphs>
  <Slides>25</Slides>
  <Notes>8</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4</vt:i4>
      </vt:variant>
      <vt:variant>
        <vt:lpstr>幻灯片标题</vt:lpstr>
      </vt:variant>
      <vt:variant>
        <vt:i4>25</vt:i4>
      </vt:variant>
    </vt:vector>
  </HeadingPairs>
  <TitlesOfParts>
    <vt:vector size="45" baseType="lpstr">
      <vt:lpstr>仿宋</vt:lpstr>
      <vt:lpstr>汉仪旗黑-85S</vt:lpstr>
      <vt:lpstr>黑体</vt:lpstr>
      <vt:lpstr>华文新魏</vt:lpstr>
      <vt:lpstr>楷体</vt:lpstr>
      <vt:lpstr>楷体_GB2312</vt:lpstr>
      <vt:lpstr>宋体</vt:lpstr>
      <vt:lpstr>微软雅黑</vt:lpstr>
      <vt:lpstr>Arial</vt:lpstr>
      <vt:lpstr>Book Antiqua</vt:lpstr>
      <vt:lpstr>Calibri</vt:lpstr>
      <vt:lpstr>Times New Roman</vt:lpstr>
      <vt:lpstr>Verdana</vt:lpstr>
      <vt:lpstr>Wingdings</vt:lpstr>
      <vt:lpstr>Wingdings 2</vt:lpstr>
      <vt:lpstr>1_Office 主题​​</vt:lpstr>
      <vt:lpstr>Equation</vt:lpstr>
      <vt:lpstr>公式</vt:lpstr>
      <vt:lpstr>Flash 影片</vt:lpstr>
      <vt:lpstr>Equation.DSMT4</vt:lpstr>
      <vt:lpstr>PowerPoint 演示文稿</vt:lpstr>
      <vt:lpstr>思考1：如何判断物体是直线运动还是曲线运动？</vt:lpstr>
      <vt:lpstr>PowerPoint 演示文稿</vt:lpstr>
      <vt:lpstr>PowerPoint 演示文稿</vt:lpstr>
      <vt:lpstr>PowerPoint 演示文稿</vt:lpstr>
      <vt:lpstr>PowerPoint 演示文稿</vt:lpstr>
      <vt:lpstr>合运动与分运动的关系</vt:lpstr>
      <vt:lpstr>小船渡河问题的总结：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审题过程</vt:lpstr>
      <vt:lpstr>一般抛体运动——斜抛运动</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1</cp:lastModifiedBy>
  <cp:revision>57</cp:revision>
  <dcterms:created xsi:type="dcterms:W3CDTF">2020-02-01T11:21:51Z</dcterms:created>
  <dcterms:modified xsi:type="dcterms:W3CDTF">2020-04-20T02:04:05Z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