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sldIdLst>
    <p:sldId id="265" r:id="rId4"/>
    <p:sldId id="382" r:id="rId6"/>
    <p:sldId id="386" r:id="rId7"/>
    <p:sldId id="385" r:id="rId8"/>
    <p:sldId id="396" r:id="rId9"/>
    <p:sldId id="391" r:id="rId10"/>
    <p:sldId id="399" r:id="rId11"/>
    <p:sldId id="400" r:id="rId12"/>
    <p:sldId id="393" r:id="rId13"/>
    <p:sldId id="408" r:id="rId14"/>
    <p:sldId id="422" r:id="rId15"/>
    <p:sldId id="423" r:id="rId16"/>
    <p:sldId id="425" r:id="rId17"/>
    <p:sldId id="424" r:id="rId18"/>
    <p:sldId id="409" r:id="rId19"/>
    <p:sldId id="411" r:id="rId20"/>
    <p:sldId id="394" r:id="rId21"/>
    <p:sldId id="414" r:id="rId22"/>
    <p:sldId id="419" r:id="rId23"/>
    <p:sldId id="416" r:id="rId24"/>
    <p:sldId id="389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  <a:srgbClr val="FFFF99"/>
    <a:srgbClr val="547D9D"/>
    <a:srgbClr val="FF00FF"/>
    <a:srgbClr val="FF8F8F"/>
    <a:srgbClr val="FF5353"/>
    <a:srgbClr val="B9CBD9"/>
    <a:srgbClr val="98B3C8"/>
    <a:srgbClr val="6600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2" autoAdjust="0"/>
  </p:normalViewPr>
  <p:slideViewPr>
    <p:cSldViewPr snapToGrid="0">
      <p:cViewPr varScale="1">
        <p:scale>
          <a:sx n="56" d="100"/>
          <a:sy n="56" d="100"/>
        </p:scale>
        <p:origin x="-1022" y="-86"/>
      </p:cViewPr>
      <p:guideLst>
        <p:guide orient="horz" pos="162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r>
              <a:rPr lang="zh-CN" altLang="en-US"/>
              <a:t>思考老师的问题，讨论、交流。选出代表发表见解。</a:t>
            </a:r>
            <a:endParaRPr lang="zh-CN" altLang="en-US"/>
          </a:p>
          <a:p>
            <a:r>
              <a:rPr lang="zh-CN" altLang="en-US"/>
              <a:t>1、因为打点计时器每隔0.02 s打点一次，在最初的0.02 s内物体下落距离应为0.002 m，所以应从几条纸带中选择第一、二两点间距离接近2 mm 的纸带进行测量；二是在纸带上所选的点就是连续相邻的点，每相邻两点时间间隔 t =0.02 s.</a:t>
            </a:r>
            <a:endParaRPr lang="zh-CN" altLang="en-US"/>
          </a:p>
          <a:p>
            <a:r>
              <a:rPr lang="zh-CN" altLang="en-US"/>
              <a:t>2、</a:t>
            </a:r>
            <a:r>
              <a:rPr lang="zh-CN" altLang="en-US" b="1" kern="1200" noProof="0">
                <a:solidFill>
                  <a:schemeClr val="accent6"/>
                </a:solidFill>
                <a:latin typeface="Arial" panose="020B0604020202090204" pitchFamily="34" charset="0"/>
                <a:ea typeface="宋体" pitchFamily="2" charset="-122"/>
                <a:cs typeface="+mn-cs"/>
                <a:sym typeface="+mn-ea"/>
              </a:rPr>
              <a:t>我们要求重物作自由落体运动，而阻力是不可避免地存在的，为了减少阻力对实验的影响，应采用密度较大的重物。</a:t>
            </a:r>
            <a:endParaRPr kumimoji="0" lang="zh-CN" altLang="en-US" b="1" kern="1200" cap="none" spc="0" normalizeH="0" baseline="0" noProof="0">
              <a:solidFill>
                <a:schemeClr val="accent6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  <a:p>
            <a:r>
              <a:rPr lang="zh-CN" altLang="en-US"/>
              <a:t>因为不需要知道物体在某点动能和势能的具体数值，所以不必测量物体的质量 m，而只需验证就行了。</a:t>
            </a:r>
            <a:endParaRPr lang="zh-CN" altLang="en-US"/>
          </a:p>
          <a:p>
            <a:r>
              <a:rPr lang="zh-CN" altLang="en-US"/>
              <a:t>3、打点计时器要竖直架稳，使其两限位孔在同一竖直平面内，以尽量减少重物带着纸带下落时所受到的阻力作用。</a:t>
            </a:r>
            <a:endParaRPr lang="zh-CN" altLang="en-US"/>
          </a:p>
          <a:p>
            <a:r>
              <a:rPr lang="zh-CN" altLang="en-US"/>
              <a:t>4、必须先接通电源，让打点计时器正常工作后才能松开纸带让重物下落。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r>
              <a:rPr lang="zh-CN" altLang="en-US"/>
              <a:t>思考老师的问题，讨论、交流。选出代表发表见解。</a:t>
            </a:r>
            <a:endParaRPr lang="zh-CN" altLang="en-US"/>
          </a:p>
          <a:p>
            <a:r>
              <a:rPr lang="zh-CN" altLang="en-US"/>
              <a:t>1、因为打点计时器每隔0.02 s打点一次，在最初的0.02 s内物体下落距离应为0.002 m，所以应从几条纸带中选择第一、二两点间距离接近2 mm 的纸带进行测量；二是在纸带上所选的点就是连续相邻的点，每相邻两点时间间隔 t =0.02 s.</a:t>
            </a:r>
            <a:endParaRPr lang="zh-CN" altLang="en-US"/>
          </a:p>
          <a:p>
            <a:r>
              <a:rPr lang="zh-CN" altLang="en-US"/>
              <a:t>2、</a:t>
            </a:r>
            <a:r>
              <a:rPr lang="zh-CN" altLang="en-US" b="1" kern="1200" noProof="0">
                <a:solidFill>
                  <a:schemeClr val="accent6"/>
                </a:solidFill>
                <a:latin typeface="Arial" panose="020B0604020202090204" pitchFamily="34" charset="0"/>
                <a:ea typeface="宋体" pitchFamily="2" charset="-122"/>
                <a:cs typeface="+mn-cs"/>
                <a:sym typeface="+mn-ea"/>
              </a:rPr>
              <a:t>我们要求重物作自由落体运动，而阻力是不可避免地存在的，为了减少阻力对实验的影响，应采用密度较大的重物。</a:t>
            </a:r>
            <a:endParaRPr kumimoji="0" lang="zh-CN" altLang="en-US" b="1" kern="1200" cap="none" spc="0" normalizeH="0" baseline="0" noProof="0">
              <a:solidFill>
                <a:schemeClr val="accent6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  <a:p>
            <a:r>
              <a:rPr lang="zh-CN" altLang="en-US"/>
              <a:t>因为不需要知道物体在某点动能和势能的具体数值，所以不必测量物体的质量 m，而只需验证就行了。</a:t>
            </a:r>
            <a:endParaRPr lang="zh-CN" altLang="en-US"/>
          </a:p>
          <a:p>
            <a:r>
              <a:rPr lang="zh-CN" altLang="en-US"/>
              <a:t>3、打点计时器要竖直架稳，使其两限位孔在同一竖直平面内，以尽量减少重物带着纸带下落时所受到的阻力作用。</a:t>
            </a:r>
            <a:endParaRPr lang="zh-CN" altLang="en-US"/>
          </a:p>
          <a:p>
            <a:r>
              <a:rPr lang="zh-CN" altLang="en-US"/>
              <a:t>4、必须先接通电源，让打点计时器正常工作后才能松开纸带让重物下落。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r>
              <a:rPr lang="zh-CN" altLang="en-US"/>
              <a:t>机械能守恒定律告诉我们，在只有重力或弹力做功的 系统内，动能与势能相互转化时总的机械能保持不变。下 面我们通过实验来研究物体运动过程中动能与重力势能的 变化，从而验证机械能守恒定律。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r>
              <a:rPr lang="zh-CN" altLang="en-US"/>
              <a:t>机械能守恒的前提是“只有重力或弹力做功”，因此研究过程一定要满足这一条件。想一想，满足这一条件的过程有哪些?</a:t>
            </a:r>
            <a:endParaRPr lang="zh-CN" altLang="en-US"/>
          </a:p>
          <a:p>
            <a:r>
              <a:rPr lang="zh-CN" altLang="en-US"/>
              <a:t>自由下落的物体只受到重力作用，满足机械能守恒的条件。</a:t>
            </a:r>
            <a:endParaRPr lang="zh-CN" altLang="en-US"/>
          </a:p>
          <a:p>
            <a:r>
              <a:rPr lang="zh-CN" altLang="en-US">
                <a:sym typeface="+mn-ea"/>
              </a:rPr>
              <a:t>用细线悬挂的小球摆动时，细线的拉力与小球的运动方向垂直，对物体不做功。如果忽略空气阻力，这个过程 中只有重力做功，也满足机械能守恒的条件。</a:t>
            </a:r>
            <a:endParaRPr lang="zh-CN" altLang="en-US"/>
          </a:p>
          <a:p>
            <a:r>
              <a:rPr lang="zh-CN" altLang="en-US"/>
              <a:t>物体沿光滑斜面下滑时，虽然受到重力和斜面的支持 力，但支持力与物体位移方向垂直，对物体不 做功，这种情况也满足机械能守恒的条件。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r>
              <a:rPr lang="zh-CN" altLang="en-US"/>
              <a:t>研究对象确定后，还需要明确所需测量的物理量和实验器材。根据重力势能和动能的定义，很自然地想到，需要测量物体的质量、物体所处位置的高度以及物体的运动速度这三个物理量。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r>
              <a:rPr lang="zh-CN" altLang="en-US"/>
              <a:t>研究对象确定后，还需要明确所需测量的物理量和实验器材。根据重力势能和动能的定义，很自然地想到，需要测量物体的质量、物体所处位置的高度以及物体的运动速度这三个物理量。该式左边表示物体由A到B过程中动能的增加，右边表示物体由A到B过程中重力势能的减少。等式说明，物体重力势能的减少等于动能的增加。为了方便，可以直接从开始下落的O点至任意一点（如图1中A点）来进行研究，这时应有：----本实验要验证的表达式，式中h是物体从O点下落至A点的高度，vA是物体在A点的瞬时速度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r>
              <a:rPr lang="zh-CN" altLang="en-US"/>
              <a:t>研究对象确定后，还需要明确所需测量的物理量和实验器材。根据重力势能和动能的定义，很自然地想到，需要测量物体的质量、物体所处位置的高度以及物体的运动速度这三个物理量。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51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7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8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6" Type="http://schemas.openxmlformats.org/officeDocument/2006/relationships/tags" Target="../tags/tag191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193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92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3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24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25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26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27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2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9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9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4824418" y="3497503"/>
            <a:ext cx="1433036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824418" y="3853738"/>
            <a:ext cx="1433036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0"/>
            </p:custDataLst>
          </p:nvPr>
        </p:nvSpPr>
        <p:spPr>
          <a:xfrm>
            <a:off x="4824417" y="2391174"/>
            <a:ext cx="3619500" cy="833438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4824418" y="1509636"/>
            <a:ext cx="3619024" cy="72818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012"/>
            <a:ext cx="3048000" cy="85648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274"/>
            <a:ext cx="3660458" cy="8110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5920"/>
            <a:ext cx="3291840" cy="185166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1925"/>
            <a:ext cx="540068" cy="441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3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8676"/>
            <a:ext cx="3619500" cy="833438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9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387"/>
            <a:ext cx="3619024" cy="1013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9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23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575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4701925"/>
            <a:ext cx="9144000" cy="441575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4149956"/>
            <a:ext cx="9143999" cy="993544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296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2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1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1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1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14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15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16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1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18.xml"/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19.xml"/><Relationship Id="rId3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1.xml"/><Relationship Id="rId6" Type="http://schemas.openxmlformats.org/officeDocument/2006/relationships/tags" Target="../tags/tag3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03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2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23.xml"/><Relationship Id="rId2" Type="http://schemas.openxmlformats.org/officeDocument/2006/relationships/image" Target="../media/image41.jpeg"/><Relationship Id="rId1" Type="http://schemas.openxmlformats.org/officeDocument/2006/relationships/tags" Target="../tags/tag32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0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05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0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07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08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1.xml"/><Relationship Id="rId7" Type="http://schemas.openxmlformats.org/officeDocument/2006/relationships/tags" Target="../tags/tag30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10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90825" y="2399030"/>
            <a:ext cx="6536690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4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如何验证机械能守恒定律</a:t>
            </a:r>
            <a:endParaRPr lang="zh-CN" altLang="en-US" sz="3400" b="1" spc="3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540" y="1194435"/>
            <a:ext cx="425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物理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5214" y="3578280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北京中学 何建华</a:t>
            </a:r>
            <a:endParaRPr lang="zh-CN" altLang="en-US" sz="2000" spc="226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42925" y="4845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五 误差分析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2925" y="1085850"/>
            <a:ext cx="78638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1.</a:t>
            </a: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本实验的误差主要是由于纸带测量产生的</a:t>
            </a:r>
            <a:r>
              <a:rPr lang="zh-CN" altLang="en-US" sz="200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偶然误差</a:t>
            </a: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和重物和纸带运动中</a:t>
            </a:r>
            <a:r>
              <a:rPr lang="zh-CN" altLang="en-US" sz="2000">
                <a:solidFill>
                  <a:schemeClr val="tx1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空气阻力和打点计时器摩擦阻力</a:t>
            </a: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引起的</a:t>
            </a:r>
            <a:r>
              <a:rPr lang="zh-CN" altLang="en-US" sz="200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系统误差。</a:t>
            </a:r>
            <a:endParaRPr lang="zh-CN" altLang="en-US" sz="2000">
              <a:solidFill>
                <a:srgbClr val="FF0000"/>
              </a:solidFill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阻力引起的</a:t>
            </a:r>
            <a:r>
              <a:rPr lang="zh-CN" altLang="en-US" sz="200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系统误差</a:t>
            </a: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使动能的增加量</a:t>
            </a:r>
            <a:r>
              <a:rPr lang="zh-CN" altLang="en-US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∆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E</a:t>
            </a:r>
            <a:r>
              <a:rPr lang="en-US" altLang="zh-CN" sz="2000" i="1" baseline="-25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K</a:t>
            </a: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稍小于势能的减少量</a:t>
            </a:r>
            <a:r>
              <a:rPr lang="zh-CN" altLang="en-US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∆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E</a:t>
            </a:r>
            <a:r>
              <a:rPr lang="en-US" altLang="zh-CN" sz="2000" i="1" baseline="-25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P</a:t>
            </a: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。</a:t>
            </a:r>
            <a:endParaRPr lang="zh-CN" altLang="en-US" sz="200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290" y="2768600"/>
            <a:ext cx="74422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2. </a:t>
            </a:r>
            <a:r>
              <a:rPr lang="zh-CN" altLang="en-US" sz="200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减小</a:t>
            </a:r>
            <a:r>
              <a:rPr lang="zh-CN" altLang="en-US" sz="200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偶然误差：</a:t>
            </a:r>
            <a:r>
              <a:rPr lang="zh-CN" altLang="en-US" sz="2000">
                <a:solidFill>
                  <a:schemeClr val="tx1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测量时采取多次测量求平均值。</a:t>
            </a:r>
            <a:endParaRPr lang="zh-CN" altLang="en-US" sz="2000">
              <a:solidFill>
                <a:schemeClr val="tx1"/>
              </a:solidFill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  </a:t>
            </a:r>
            <a:r>
              <a:rPr lang="zh-CN" altLang="en-US" sz="200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 减小系统误差：</a:t>
            </a:r>
            <a:r>
              <a:rPr lang="zh-CN" altLang="en-US" sz="2000">
                <a:solidFill>
                  <a:schemeClr val="tx1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选择质量大，体积小，密度大的重物。</a:t>
            </a:r>
            <a:endParaRPr lang="zh-CN" altLang="en-US" sz="2000">
              <a:solidFill>
                <a:schemeClr val="tx1"/>
              </a:solidFill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90525" y="944880"/>
            <a:ext cx="8357870" cy="3468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98450" algn="l">
              <a:lnSpc>
                <a:spcPct val="180000"/>
              </a:lnSpc>
            </a:pPr>
            <a:r>
              <a:rPr lang="en-US" altLang="zh-CN">
                <a:latin typeface="+mn-ea"/>
                <a:cs typeface="+mn-ea"/>
              </a:rPr>
              <a:t>1.</a:t>
            </a:r>
            <a:r>
              <a:rPr lang="zh-CN" altLang="en-US">
                <a:latin typeface="+mn-ea"/>
                <a:cs typeface="+mn-ea"/>
                <a:sym typeface="+mn-ea"/>
              </a:rPr>
              <a:t>选择重物时，选轻一点的好还是重一点的好？</a:t>
            </a:r>
            <a:endParaRPr lang="zh-CN" altLang="en-US">
              <a:latin typeface="+mn-ea"/>
              <a:cs typeface="+mn-ea"/>
              <a:sym typeface="+mn-ea"/>
            </a:endParaRPr>
          </a:p>
          <a:p>
            <a:pPr marL="0" indent="298450" algn="l">
              <a:lnSpc>
                <a:spcPct val="180000"/>
              </a:lnSpc>
            </a:pPr>
            <a:r>
              <a:rPr lang="zh-CN" altLang="en-US" kern="1200" noProof="0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  <a:sym typeface="+mn-ea"/>
              </a:rPr>
              <a:t>为减少空气阻力和纸带与限位孔摩擦阻力对实验的影响，</a:t>
            </a:r>
            <a:endParaRPr lang="zh-CN" altLang="en-US" kern="1200" noProof="0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  <a:sym typeface="+mn-ea"/>
            </a:endParaRPr>
          </a:p>
          <a:p>
            <a:pPr marL="0" indent="298450" algn="l">
              <a:lnSpc>
                <a:spcPct val="180000"/>
              </a:lnSpc>
            </a:pPr>
            <a:r>
              <a:rPr lang="zh-CN" altLang="en-US" kern="1200" noProof="0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  <a:sym typeface="+mn-ea"/>
              </a:rPr>
              <a:t>应采用质量大、体积小、密度大的重物。</a:t>
            </a:r>
            <a:endParaRPr lang="zh-CN" altLang="en-US">
              <a:latin typeface="+mn-ea"/>
              <a:cs typeface="+mn-ea"/>
              <a:sym typeface="+mn-ea"/>
            </a:endParaRPr>
          </a:p>
          <a:p>
            <a:pPr marL="0" indent="298450" algn="l">
              <a:lnSpc>
                <a:spcPct val="170000"/>
              </a:lnSpc>
            </a:pPr>
            <a:r>
              <a:rPr lang="en-US" altLang="zh-CN">
                <a:latin typeface="+mn-ea"/>
                <a:cs typeface="+mn-ea"/>
                <a:sym typeface="+mn-ea"/>
              </a:rPr>
              <a:t>2.</a:t>
            </a:r>
            <a:r>
              <a:rPr lang="zh-CN" altLang="en-US">
                <a:latin typeface="+mn-ea"/>
                <a:cs typeface="+mn-ea"/>
              </a:rPr>
              <a:t>是否需要测量重物的质量？</a:t>
            </a:r>
            <a:endParaRPr lang="zh-CN" altLang="en-US">
              <a:sym typeface="+mn-ea"/>
            </a:endParaRPr>
          </a:p>
          <a:p>
            <a:pPr marL="0" indent="298450" algn="l">
              <a:lnSpc>
                <a:spcPct val="170000"/>
              </a:lnSpc>
            </a:pPr>
            <a:r>
              <a:rPr lang="zh-CN" altLang="en-US">
                <a:solidFill>
                  <a:srgbClr val="FF0000"/>
                </a:solidFill>
                <a:latin typeface="Calibri" charset="0"/>
                <a:ea typeface="Calibri" charset="0"/>
                <a:cs typeface="宋体-简" panose="02010800040101010101" charset="-122"/>
                <a:sym typeface="+mn-ea"/>
              </a:rPr>
              <a:t>①</a:t>
            </a:r>
            <a:r>
              <a:rPr lang="zh-CN" altLang="en-US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不必测量物体的质量 m。</a:t>
            </a:r>
            <a:endParaRPr lang="zh-CN" altLang="en-US">
              <a:solidFill>
                <a:srgbClr val="FF0000"/>
              </a:solidFill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  <a:p>
            <a:pPr marL="0" indent="298450" algn="l">
              <a:lnSpc>
                <a:spcPct val="170000"/>
              </a:lnSpc>
            </a:pPr>
            <a:r>
              <a:rPr lang="zh-CN" altLang="en-US">
                <a:solidFill>
                  <a:srgbClr val="FF0000"/>
                </a:solidFill>
                <a:latin typeface="Calibri" charset="0"/>
                <a:ea typeface="Calibri" charset="0"/>
                <a:cs typeface="宋体-简" panose="02010800040101010101" charset="-122"/>
                <a:sym typeface="+mn-ea"/>
              </a:rPr>
              <a:t>②</a:t>
            </a:r>
            <a:r>
              <a:rPr lang="zh-CN" altLang="en-US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若需计算物体动能和势能变化量的具体数值时，</a:t>
            </a:r>
            <a:endParaRPr lang="zh-CN" altLang="en-US">
              <a:solidFill>
                <a:srgbClr val="FF0000"/>
              </a:solidFill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  <a:p>
            <a:pPr marL="0" indent="298450" algn="l">
              <a:lnSpc>
                <a:spcPct val="170000"/>
              </a:lnSpc>
            </a:pPr>
            <a:r>
              <a:rPr lang="zh-CN" altLang="en-US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需要天平测量物体的质量 m。</a:t>
            </a:r>
            <a:endParaRPr lang="zh-CN" altLang="en-US">
              <a:solidFill>
                <a:srgbClr val="FF0000"/>
              </a:solidFill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  <a:sym typeface="+mn-ea"/>
            </a:endParaRPr>
          </a:p>
        </p:txBody>
      </p:sp>
      <p:pic>
        <p:nvPicPr>
          <p:cNvPr id="8" name="图片 7" descr="屏幕快照 2020-03-31 下午3.05.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0980" y="944880"/>
            <a:ext cx="2177415" cy="3262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9910" y="484505"/>
            <a:ext cx="50933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六 注意事项的几点思考</a:t>
            </a:r>
            <a:endParaRPr lang="zh-CN" altLang="en-US" sz="2400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99085" y="944880"/>
            <a:ext cx="8357870" cy="357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98450" algn="l">
              <a:lnSpc>
                <a:spcPct val="180000"/>
              </a:lnSpc>
            </a:pPr>
            <a:r>
              <a:rPr lang="en-US" altLang="zh-CN">
                <a:latin typeface="+mn-ea"/>
                <a:cs typeface="+mn-ea"/>
              </a:rPr>
              <a:t>3.</a:t>
            </a:r>
            <a:r>
              <a:rPr lang="zh-CN" altLang="en-US">
                <a:latin typeface="+mn-ea"/>
                <a:cs typeface="+mn-ea"/>
              </a:rPr>
              <a:t>在架设打点计时器时应注意什么？</a:t>
            </a:r>
            <a:endParaRPr lang="zh-CN" altLang="en-US">
              <a:latin typeface="+mn-ea"/>
              <a:cs typeface="+mn-ea"/>
            </a:endParaRPr>
          </a:p>
          <a:p>
            <a:pPr marL="0" indent="298450" algn="l">
              <a:lnSpc>
                <a:spcPct val="180000"/>
              </a:lnSpc>
            </a:pPr>
            <a:r>
              <a:rPr lang="zh-CN" altLang="en-US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sym typeface="+mn-ea"/>
              </a:rPr>
              <a:t>打点计时器要竖直架稳，使其两限位孔在同一竖直平面</a:t>
            </a:r>
            <a:endParaRPr lang="zh-CN" altLang="en-US">
              <a:solidFill>
                <a:srgbClr val="FF0000"/>
              </a:solidFill>
              <a:latin typeface="宋体-简" panose="02010800040101010101" charset="-122"/>
              <a:ea typeface="宋体-简" panose="02010800040101010101" charset="-122"/>
              <a:sym typeface="+mn-ea"/>
            </a:endParaRPr>
          </a:p>
          <a:p>
            <a:pPr marL="0" indent="298450" algn="l">
              <a:lnSpc>
                <a:spcPct val="180000"/>
              </a:lnSpc>
            </a:pPr>
            <a:r>
              <a:rPr lang="zh-CN" altLang="en-US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sym typeface="+mn-ea"/>
              </a:rPr>
              <a:t>内，以尽量减少重物带着纸带下落时所受到的阻力作用。</a:t>
            </a:r>
            <a:endParaRPr lang="zh-CN" altLang="en-US">
              <a:latin typeface="宋体-简" panose="02010800040101010101" charset="-122"/>
              <a:ea typeface="宋体-简" panose="02010800040101010101" charset="-122"/>
              <a:cs typeface="+mn-ea"/>
            </a:endParaRPr>
          </a:p>
          <a:p>
            <a:pPr marL="0" indent="298450" algn="l">
              <a:lnSpc>
                <a:spcPct val="180000"/>
              </a:lnSpc>
            </a:pPr>
            <a:r>
              <a:rPr lang="en-US" altLang="zh-CN">
                <a:latin typeface="+mn-ea"/>
                <a:cs typeface="+mn-ea"/>
              </a:rPr>
              <a:t>4.</a:t>
            </a:r>
            <a:r>
              <a:rPr lang="zh-CN" altLang="en-US">
                <a:latin typeface="+mn-ea"/>
                <a:cs typeface="+mn-ea"/>
              </a:rPr>
              <a:t>实验时，接通电源和释放纸带的顺序怎样？</a:t>
            </a:r>
            <a:endParaRPr lang="zh-CN" altLang="en-US">
              <a:latin typeface="+mn-ea"/>
              <a:cs typeface="+mn-ea"/>
            </a:endParaRPr>
          </a:p>
          <a:p>
            <a:pPr marL="0" indent="298450" algn="l">
              <a:lnSpc>
                <a:spcPct val="180000"/>
              </a:lnSpc>
              <a:buNone/>
            </a:pPr>
            <a:r>
              <a:rPr lang="zh-CN" altLang="en-US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sym typeface="+mn-ea"/>
              </a:rPr>
              <a:t>必须先接通电源，让打点计时器正常工作后</a:t>
            </a:r>
            <a:endParaRPr lang="zh-CN" altLang="en-US">
              <a:solidFill>
                <a:srgbClr val="FF0000"/>
              </a:solidFill>
              <a:latin typeface="宋体-简" panose="02010800040101010101" charset="-122"/>
              <a:ea typeface="宋体-简" panose="02010800040101010101" charset="-122"/>
              <a:sym typeface="+mn-ea"/>
            </a:endParaRPr>
          </a:p>
          <a:p>
            <a:pPr marL="0" indent="298450" algn="l">
              <a:lnSpc>
                <a:spcPct val="180000"/>
              </a:lnSpc>
              <a:buNone/>
            </a:pPr>
            <a:r>
              <a:rPr lang="zh-CN" altLang="en-US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sym typeface="+mn-ea"/>
              </a:rPr>
              <a:t>才能松开纸带让重物下落。</a:t>
            </a:r>
            <a:endParaRPr lang="zh-CN" altLang="en-US"/>
          </a:p>
          <a:p>
            <a:pPr marL="0" indent="298450" algn="l">
              <a:lnSpc>
                <a:spcPct val="180000"/>
              </a:lnSpc>
            </a:pPr>
            <a:endParaRPr lang="zh-CN" altLang="en-US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910" y="484505"/>
            <a:ext cx="50933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六 注意事项的几点思考</a:t>
            </a:r>
            <a:endParaRPr lang="zh-CN" altLang="en-US" sz="2400">
              <a:solidFill>
                <a:srgbClr val="0070C0"/>
              </a:solidFill>
            </a:endParaRPr>
          </a:p>
        </p:txBody>
      </p:sp>
      <p:pic>
        <p:nvPicPr>
          <p:cNvPr id="3" name="图片 2" descr="屏幕快照 2020-03-31 下午3.05.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0980" y="944880"/>
            <a:ext cx="2177415" cy="3262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49910" y="484505"/>
            <a:ext cx="50933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六 注意事项的几点思考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9910" y="1243965"/>
            <a:ext cx="7393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5.</a:t>
            </a:r>
            <a:r>
              <a:rPr lang="zh-CN" altLang="en-US"/>
              <a:t>本实验中，选取纸带时为什么选取前两个点间距约为</a:t>
            </a:r>
            <a:r>
              <a:rPr lang="en-US" altLang="zh-CN"/>
              <a:t>2mm</a:t>
            </a:r>
            <a:r>
              <a:rPr lang="zh-CN" altLang="en-US"/>
              <a:t>的纸带？</a:t>
            </a:r>
            <a:endParaRPr lang="zh-CN" altLang="en-US"/>
          </a:p>
        </p:txBody>
      </p:sp>
      <p:pic>
        <p:nvPicPr>
          <p:cNvPr id="3" name="图片 2" descr="屏幕快照 2020-04-03 下午9.49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910" y="1903095"/>
            <a:ext cx="7393305" cy="15944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49910" y="484505"/>
            <a:ext cx="50933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六 注意事项的几点思考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9910" y="1243965"/>
            <a:ext cx="7393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6.</a:t>
            </a:r>
            <a:r>
              <a:rPr lang="zh-CN" altLang="en-US"/>
              <a:t>本实验中，哪些物理量是直接测量的？哪些又是需要计算得出的？</a:t>
            </a:r>
            <a:endParaRPr lang="zh-CN" altLang="en-US"/>
          </a:p>
        </p:txBody>
      </p:sp>
      <p:pic>
        <p:nvPicPr>
          <p:cNvPr id="8" name="图片 7" descr="屏幕快照 2020-04-03 下午9.35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910" y="1863725"/>
            <a:ext cx="6445250" cy="19507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42925" y="4845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典例分析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2925" y="1082040"/>
            <a:ext cx="569404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1.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某同学用如图所示的实验装置验证机械能守恒定律。</a:t>
            </a:r>
            <a:endParaRPr lang="zh-CN" altLang="en-US"/>
          </a:p>
        </p:txBody>
      </p:sp>
      <p:pic>
        <p:nvPicPr>
          <p:cNvPr id="5" name="图片 3" descr="textimage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77042" y="1588799"/>
            <a:ext cx="1784814" cy="25256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2925" y="1678940"/>
            <a:ext cx="5765800" cy="29997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(1)他进行了如下操作,其中没有必要进行的步骤是</a:t>
            </a:r>
            <a:r>
              <a:rPr lang="zh-CN" altLang="en-US" b="1" u="sng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　　   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,</a:t>
            </a:r>
            <a:endParaRPr lang="zh-CN" altLang="en-US" dirty="0" smtClean="0">
              <a:solidFill>
                <a:schemeClr val="tx1"/>
              </a:solidFill>
              <a:latin typeface="Times New Roman" panose="02020503050405090304" pitchFamily="65" charset="-122"/>
              <a:ea typeface="宋体" pitchFamily="2" charset="-122"/>
              <a:sym typeface="+mn-ea"/>
            </a:endParaRPr>
          </a:p>
          <a:p>
            <a:pPr marL="0" indent="0" algn="l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操作不当的步骤是</a:t>
            </a:r>
            <a:r>
              <a:rPr lang="zh-CN" altLang="en-US" b="1" u="sng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　     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。</a:t>
            </a:r>
            <a:endParaRPr lang="zh-CN" altLang="en-US" dirty="0" smtClean="0">
              <a:solidFill>
                <a:schemeClr val="tx1"/>
              </a:solidFill>
              <a:latin typeface="Times New Roman" panose="02020503050405090304" pitchFamily="65" charset="-122"/>
              <a:ea typeface="宋体" pitchFamily="2" charset="-122"/>
              <a:sym typeface="+mn-ea"/>
            </a:endParaRPr>
          </a:p>
          <a:p>
            <a:pPr marL="0" indent="0" algn="l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A.按照图示的装置安装器材</a:t>
            </a:r>
            <a:endParaRPr lang="zh-CN" altLang="en-US" dirty="0"/>
          </a:p>
          <a:p>
            <a:pPr marL="0" indent="0" algn="l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B.将打点计时器接到学生电源的“直流输出”上</a:t>
            </a:r>
            <a:endParaRPr lang="zh-CN" altLang="en-US" dirty="0"/>
          </a:p>
          <a:p>
            <a:pPr marL="0" indent="0" algn="l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C.用天平测出重锤的质量</a:t>
            </a:r>
            <a:endParaRPr lang="zh-CN" altLang="en-US" dirty="0"/>
          </a:p>
          <a:p>
            <a:pPr marL="0" indent="0" algn="l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D.先接通电源,后释放纸带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81345" y="1767840"/>
            <a:ext cx="347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b="1" dirty="0" smtClean="0">
                <a:solidFill>
                  <a:srgbClr val="FF0000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C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69210" y="2161540"/>
            <a:ext cx="335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b="1" dirty="0" smtClean="0">
                <a:solidFill>
                  <a:srgbClr val="FF0000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B</a:t>
            </a:r>
            <a:endParaRPr lang="en-US" altLang="zh-CN" b="1" dirty="0" smtClean="0">
              <a:solidFill>
                <a:srgbClr val="FF0000"/>
              </a:solidFill>
              <a:latin typeface="Times New Roman" panose="02020503050405090304" pitchFamily="65" charset="-122"/>
              <a:ea typeface="宋体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8300" y="220980"/>
            <a:ext cx="78968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(2)安装好实验装置,正确进行实验操作。从打出的纸带中选出符合要求的纸带,如图所示。在纸带上选取三个连续打出的点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A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、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B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、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C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,测得它们到起始点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O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的距离分别为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h</a:t>
            </a:r>
            <a:r>
              <a:rPr lang="zh-CN" altLang="en-US" i="1" baseline="-15000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A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、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h</a:t>
            </a:r>
            <a:r>
              <a:rPr lang="zh-CN" altLang="en-US" i="1" baseline="-15000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B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、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h</a:t>
            </a:r>
            <a:r>
              <a:rPr lang="zh-CN" altLang="en-US" i="1" baseline="-15000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C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。设重锤质量为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m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,当地重力加速度为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g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,打点计时器打点周期为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T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。为了验证此实验过程中机械能是否守恒,需要计算出从打点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O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到打点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B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的过程中,重锤重力势能的减少量Δ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E</a:t>
            </a:r>
            <a:r>
              <a:rPr lang="zh-CN" altLang="en-US" baseline="-15000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p</a:t>
            </a:r>
            <a:r>
              <a:rPr lang="en-US" altLang="zh-CN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=</a:t>
            </a:r>
            <a:r>
              <a:rPr lang="zh-CN" altLang="en-US" b="1" i="1" u="sng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　         </a:t>
            </a:r>
            <a:r>
              <a:rPr lang="zh-CN" altLang="en-US" b="1" u="sng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 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,动能的增加量Δ</a:t>
            </a:r>
            <a:r>
              <a:rPr lang="zh-CN" altLang="en-US" i="1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E</a:t>
            </a:r>
            <a:r>
              <a:rPr lang="zh-CN" altLang="en-US" baseline="-15000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k</a:t>
            </a:r>
            <a:r>
              <a:rPr lang="en-US" altLang="zh-CN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=</a:t>
            </a:r>
            <a:r>
              <a:rPr lang="zh-CN" altLang="en-US" b="1" u="sng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　       </a:t>
            </a:r>
            <a:r>
              <a:rPr lang="zh-CN" altLang="en-US" b="1" u="sng" spc="-1167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    </a:t>
            </a:r>
            <a:r>
              <a:rPr lang="zh-CN" altLang="en-US" b="1" u="sng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　  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(用题中所给字母表示)。</a:t>
            </a:r>
            <a:endParaRPr lang="zh-CN" altLang="en-US"/>
          </a:p>
        </p:txBody>
      </p:sp>
      <p:pic>
        <p:nvPicPr>
          <p:cNvPr id="3" name="图片 3" descr="textimage1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5395" y="3108204"/>
            <a:ext cx="6962775" cy="12191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24680" y="1941830"/>
            <a:ext cx="7048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i="1" dirty="0" smtClean="0">
                <a:solidFill>
                  <a:srgbClr val="FF0000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mgh</a:t>
            </a:r>
            <a:r>
              <a:rPr lang="zh-CN" altLang="en-US" i="1" baseline="-15000" dirty="0" smtClean="0">
                <a:solidFill>
                  <a:srgbClr val="FF0000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B </a:t>
            </a:r>
            <a:endParaRPr lang="zh-CN" altLang="en-US" i="1" baseline="-15000" dirty="0" smtClean="0">
              <a:solidFill>
                <a:srgbClr val="FF0000"/>
              </a:solidFill>
              <a:latin typeface="Times New Roman" panose="02020503050405090304" pitchFamily="65" charset="-122"/>
              <a:ea typeface="宋体" pitchFamily="2" charset="-122"/>
              <a:sym typeface="+mn-ea"/>
            </a:endParaRPr>
          </a:p>
        </p:txBody>
      </p:sp>
      <p:pic>
        <p:nvPicPr>
          <p:cNvPr id="7" name="图片 6" descr="屏幕快照 2020-04-01 上午11.30.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60" y="1881505"/>
            <a:ext cx="965200" cy="390525"/>
          </a:xfrm>
          <a:prstGeom prst="rect">
            <a:avLst/>
          </a:prstGeom>
        </p:spPr>
      </p:pic>
      <p:pic>
        <p:nvPicPr>
          <p:cNvPr id="8" name="图片 7" descr="屏幕快照 2020-04-01 上午11.32.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5" y="4398010"/>
            <a:ext cx="8326755" cy="6457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4035" y="146050"/>
            <a:ext cx="78333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latinLnBrk="1">
              <a:lnSpc>
                <a:spcPct val="150000"/>
              </a:lnSpc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(3)实验结果显示,重锤重力势能的减少量大于动能的增加量,关于这个</a:t>
            </a:r>
            <a:br>
              <a:rPr dirty="0">
                <a:sym typeface="+mn-ea"/>
              </a:rPr>
            </a:b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误差下列说法正确的是</a:t>
            </a:r>
            <a:r>
              <a:rPr lang="zh-CN" altLang="en-US" b="1" u="sng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　      </a:t>
            </a:r>
            <a:r>
              <a:rPr lang="zh-CN" altLang="en-US" u="sng" dirty="0" smtClean="0">
                <a:solidFill>
                  <a:schemeClr val="tx1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 </a:t>
            </a: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。</a:t>
            </a:r>
            <a:endParaRPr lang="zh-CN" altLang="en-US" dirty="0"/>
          </a:p>
          <a:p>
            <a:pPr eaLnBrk="0" latinLnBrk="1">
              <a:lnSpc>
                <a:spcPct val="150000"/>
              </a:lnSpc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A.该误差属于偶然误差,主要由于存在空气阻力和摩擦阻力引起的</a:t>
            </a:r>
            <a:endParaRPr lang="zh-CN" altLang="en-US" dirty="0"/>
          </a:p>
          <a:p>
            <a:pPr eaLnBrk="0" latinLnBrk="1">
              <a:lnSpc>
                <a:spcPct val="150000"/>
              </a:lnSpc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B.该误差属于偶然误差,主要由于没有采用多次实验取平均值的方法造成的</a:t>
            </a:r>
            <a:endParaRPr lang="zh-CN" altLang="en-US" dirty="0"/>
          </a:p>
          <a:p>
            <a:pPr eaLnBrk="0" latinLnBrk="1">
              <a:lnSpc>
                <a:spcPct val="150000"/>
              </a:lnSpc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C.该误差属于系统误差,主要由于存在空气阻力和摩擦阻力引起的</a:t>
            </a:r>
            <a:endParaRPr lang="zh-CN" altLang="en-US" dirty="0"/>
          </a:p>
          <a:p>
            <a:pPr eaLnBrk="0" latinLnBrk="1">
              <a:lnSpc>
                <a:spcPct val="150000"/>
              </a:lnSpc>
              <a:buNone/>
            </a:pPr>
            <a:r>
              <a:rPr lang="zh-CN" altLang="en-US" dirty="0" smtClean="0">
                <a:latin typeface="Times New Roman" panose="02020503050405090304" pitchFamily="65" charset="-122"/>
                <a:ea typeface="宋体" pitchFamily="2" charset="-122"/>
                <a:sym typeface="+mn-ea"/>
              </a:rPr>
              <a:t>D.该误差属于系统误差,主要由于没有采用多次实验取平均值的方法造成的</a:t>
            </a:r>
            <a:endParaRPr lang="zh-CN" altLang="en-US" dirty="0" smtClean="0">
              <a:latin typeface="Times New Roman" panose="02020503050405090304" pitchFamily="65" charset="-122"/>
              <a:ea typeface="宋体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52445" y="638810"/>
            <a:ext cx="347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C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2550" y="2599690"/>
                <a:ext cx="8851900" cy="1511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266700">
                  <a:lnSpc>
                    <a:spcPct val="150000"/>
                  </a:lnSpc>
                </a:pPr>
                <a:r>
                  <a:rPr lang="zh-CN" altLang="en-US" dirty="0" smtClean="0"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（4）在验证机械能守恒定律时，如果以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ea typeface="宋体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ea typeface="宋体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宋体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为纵轴，以</a:t>
                </a:r>
                <a:r>
                  <a:rPr lang="zh-CN" altLang="en-US" i="1" dirty="0" smtClean="0">
                    <a:latin typeface="Times New Roman" panose="02020503050405090304" pitchFamily="18" charset="0"/>
                    <a:ea typeface="宋体" pitchFamily="2" charset="-122"/>
                    <a:cs typeface="Times New Roman" panose="02020503050405090304" pitchFamily="18" charset="0"/>
                    <a:sym typeface="+mn-ea"/>
                  </a:rPr>
                  <a:t>h</a:t>
                </a:r>
                <a:r>
                  <a:rPr lang="zh-CN" altLang="en-US" dirty="0" smtClean="0"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为横轴，根据实验数据</a:t>
                </a:r>
                <a:br>
                  <a:rPr lang="zh-CN" altLang="en-US" dirty="0" smtClean="0"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</a:br>
                <a:r>
                  <a:rPr lang="zh-CN" altLang="en-US" dirty="0" smtClean="0"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            绘出的图线应是</a:t>
                </a:r>
                <a:r>
                  <a:rPr lang="zh-CN" altLang="en-US" b="1" u="sng" dirty="0" smtClean="0">
                    <a:solidFill>
                      <a:schemeClr val="tx1"/>
                    </a:solidFill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　      </a:t>
                </a:r>
                <a:r>
                  <a:rPr lang="zh-CN" altLang="en-US" u="sng" dirty="0" smtClean="0">
                    <a:solidFill>
                      <a:schemeClr val="tx1"/>
                    </a:solidFill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 </a:t>
                </a:r>
                <a:r>
                  <a:rPr lang="zh-CN" altLang="en-US" b="1" u="sng" dirty="0" smtClean="0">
                    <a:solidFill>
                      <a:schemeClr val="tx1"/>
                    </a:solidFill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　      </a:t>
                </a:r>
                <a:r>
                  <a:rPr lang="zh-CN" altLang="en-US" u="sng" dirty="0" smtClean="0">
                    <a:solidFill>
                      <a:schemeClr val="tx1"/>
                    </a:solidFill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 </a:t>
                </a:r>
                <a:r>
                  <a:rPr lang="zh-CN" altLang="en-US" b="1" u="sng" dirty="0" smtClean="0">
                    <a:solidFill>
                      <a:schemeClr val="tx1"/>
                    </a:solidFill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　      </a:t>
                </a:r>
                <a:r>
                  <a:rPr lang="zh-CN" altLang="en-US" u="sng" dirty="0" smtClean="0">
                    <a:solidFill>
                      <a:schemeClr val="tx1"/>
                    </a:solidFill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 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，</a:t>
                </a:r>
                <a:r>
                  <a:rPr lang="zh-CN" altLang="en-US" dirty="0" smtClean="0"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其斜率等于</a:t>
                </a:r>
                <a:r>
                  <a:rPr lang="zh-CN" altLang="en-US" b="1" u="sng" dirty="0" smtClean="0">
                    <a:solidFill>
                      <a:schemeClr val="tx1"/>
                    </a:solidFill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　      </a:t>
                </a:r>
                <a:r>
                  <a:rPr lang="zh-CN" altLang="en-US" u="sng" dirty="0" smtClean="0">
                    <a:solidFill>
                      <a:schemeClr val="tx1"/>
                    </a:solidFill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 </a:t>
                </a:r>
                <a:r>
                  <a:rPr lang="zh-CN" altLang="en-US" dirty="0" smtClean="0"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的数值，才能验证机械</a:t>
                </a:r>
                <a:endParaRPr lang="zh-CN" altLang="en-US" dirty="0" smtClean="0">
                  <a:latin typeface="Times New Roman" panose="02020503050405090304" pitchFamily="65" charset="-122"/>
                  <a:ea typeface="宋体" pitchFamily="2" charset="-122"/>
                  <a:sym typeface="+mn-ea"/>
                </a:endParaRPr>
              </a:p>
              <a:p>
                <a:pPr indent="266700">
                  <a:lnSpc>
                    <a:spcPct val="150000"/>
                  </a:lnSpc>
                </a:pPr>
                <a:r>
                  <a:rPr lang="zh-CN" altLang="en-US" dirty="0" smtClean="0">
                    <a:latin typeface="Times New Roman" panose="02020503050405090304" pitchFamily="65" charset="-122"/>
                    <a:ea typeface="宋体" pitchFamily="2" charset="-122"/>
                    <a:sym typeface="+mn-ea"/>
                  </a:rPr>
                  <a:t>       能守恒定律。</a:t>
                </a:r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2599690"/>
                <a:ext cx="8851900" cy="15119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2514600" y="3253105"/>
            <a:ext cx="20199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1600" b="0">
                <a:solidFill>
                  <a:srgbClr val="FF0000"/>
                </a:solidFill>
                <a:latin typeface="宋体" charset="0"/>
                <a:cs typeface="宋体" charset="0"/>
              </a:rPr>
              <a:t>过原点的倾斜直线</a:t>
            </a:r>
            <a:endParaRPr lang="zh-CN" altLang="en-US" sz="1600" b="0">
              <a:solidFill>
                <a:srgbClr val="FF0000"/>
              </a:solidFill>
              <a:latin typeface="宋体" charset="0"/>
              <a:cs typeface="宋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34380" y="3221990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i="1" dirty="0" smtClean="0">
                <a:solidFill>
                  <a:srgbClr val="FF0000"/>
                </a:solidFill>
                <a:latin typeface="Times New Roman" panose="02020503050405090304" pitchFamily="65" charset="-122"/>
                <a:ea typeface="宋体" pitchFamily="2" charset="-122"/>
                <a:sym typeface="+mn-ea"/>
              </a:rPr>
              <a:t>g</a:t>
            </a:r>
            <a:endParaRPr lang="zh-CN" altLang="en-US" i="1" baseline="-15000" dirty="0" smtClean="0">
              <a:solidFill>
                <a:srgbClr val="FF0000"/>
              </a:solidFill>
              <a:latin typeface="Times New Roman" panose="02020503050405090304" pitchFamily="65" charset="-122"/>
              <a:ea typeface="宋体" pitchFamily="2" charset="-122"/>
              <a:sym typeface="+mn-ea"/>
            </a:endParaRPr>
          </a:p>
        </p:txBody>
      </p:sp>
      <p:pic>
        <p:nvPicPr>
          <p:cNvPr id="10" name="图片 9" descr="屏幕快照 2020-04-01 下午2.16.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4226560"/>
            <a:ext cx="7117715" cy="487680"/>
          </a:xfrm>
          <a:prstGeom prst="rect">
            <a:avLst/>
          </a:prstGeom>
        </p:spPr>
      </p:pic>
      <p:pic>
        <p:nvPicPr>
          <p:cNvPr id="2096" name="Picture 4" descr="J3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20" y="3681095"/>
            <a:ext cx="1215390" cy="1457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42925" y="484505"/>
            <a:ext cx="73907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还有其它实验方案验证机械能守恒定律吗？ </a:t>
            </a:r>
            <a:endParaRPr lang="zh-CN" altLang="en-US" sz="2400">
              <a:solidFill>
                <a:srgbClr val="0070C0"/>
              </a:solidFill>
            </a:endParaRPr>
          </a:p>
        </p:txBody>
      </p:sp>
      <p:pic>
        <p:nvPicPr>
          <p:cNvPr id="2" name="图片 1" descr="屏幕快照 2020-03-30 下午10.11.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2000250"/>
            <a:ext cx="3305175" cy="2167255"/>
          </a:xfrm>
          <a:prstGeom prst="rect">
            <a:avLst/>
          </a:prstGeom>
        </p:spPr>
      </p:pic>
      <p:pic>
        <p:nvPicPr>
          <p:cNvPr id="9" name="图片 8" descr="屏幕快照 2020-03-30 下午10.15.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20" y="1848485"/>
            <a:ext cx="2335530" cy="2344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170" y="437261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物体沿光滑斜面下滑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292475" y="4398010"/>
            <a:ext cx="2724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细线悬挂的小球摆动时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504825" y="949960"/>
            <a:ext cx="829691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0070C0"/>
                </a:solidFill>
                <a:sym typeface="+mn-ea"/>
              </a:rPr>
              <a:t>实验原理：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验证</a:t>
            </a:r>
            <a:r>
              <a:rPr lang="zh-CN" altLang="en-US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∆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E</a:t>
            </a:r>
            <a:r>
              <a:rPr lang="en-US" altLang="zh-CN" sz="2000" i="1" baseline="-25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k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= </a:t>
            </a:r>
            <a:r>
              <a:rPr lang="en-US" altLang="zh-CN" sz="2000" i="1">
                <a:solidFill>
                  <a:srgbClr val="FF0000"/>
                </a:solidFill>
                <a:latin typeface="+mn-ea"/>
                <a:ea typeface="宋体-简" panose="02010800040101010101" charset="-122"/>
                <a:cs typeface="+mn-ea"/>
                <a:sym typeface="+mn-ea"/>
              </a:rPr>
              <a:t>-</a:t>
            </a:r>
            <a:r>
              <a:rPr lang="zh-CN" altLang="en-US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∆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E</a:t>
            </a:r>
            <a:r>
              <a:rPr lang="en-US" altLang="zh-CN" sz="2000" i="1" baseline="-25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P</a:t>
            </a:r>
            <a:r>
              <a:rPr lang="zh-CN" altLang="en-US" sz="2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（系统动能增加量等于重力势能减小量）</a:t>
            </a:r>
            <a:r>
              <a:rPr lang="zh-CN" altLang="en-US" sz="2000" i="1" baseline="-25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，</a:t>
            </a:r>
            <a:endParaRPr lang="zh-CN" altLang="en-US" sz="2000" i="1" baseline="-25000">
              <a:solidFill>
                <a:srgbClr val="FF0000"/>
              </a:solidFill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说明机械能守恒。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169660" y="4398010"/>
            <a:ext cx="2724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结合平抛运动求解速度</a:t>
            </a:r>
            <a:endParaRPr lang="zh-CN" altLang="en-US" sz="2000"/>
          </a:p>
        </p:txBody>
      </p:sp>
      <p:pic>
        <p:nvPicPr>
          <p:cNvPr id="461" name="17bbj5wl171.jpg" descr="id:2147495460;FounderCE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3930" y="1965960"/>
            <a:ext cx="2677160" cy="2019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60400" y="306070"/>
            <a:ext cx="69583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实验方案：利用气垫导轨验证机械能守恒定律</a:t>
            </a:r>
            <a:endParaRPr lang="zh-CN" altLang="en-US" sz="2400">
              <a:solidFill>
                <a:srgbClr val="0070C0"/>
              </a:solidFill>
            </a:endParaRPr>
          </a:p>
        </p:txBody>
      </p:sp>
      <p:pic>
        <p:nvPicPr>
          <p:cNvPr id="3" name="图片 2" descr="屏幕快照 2020-04-01 下午2.21.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" y="987425"/>
            <a:ext cx="4173855" cy="1823085"/>
          </a:xfrm>
          <a:prstGeom prst="rect">
            <a:avLst/>
          </a:prstGeom>
        </p:spPr>
      </p:pic>
      <p:pic>
        <p:nvPicPr>
          <p:cNvPr id="5" name="图片 4" descr="屏幕快照 2020-04-02 下午8.50.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620" y="826135"/>
            <a:ext cx="4566285" cy="2086610"/>
          </a:xfrm>
          <a:prstGeom prst="rect">
            <a:avLst/>
          </a:prstGeom>
        </p:spPr>
      </p:pic>
      <p:pic>
        <p:nvPicPr>
          <p:cNvPr id="13" name="图片 12" descr="屏幕快照 2020-04-02 下午9.05.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2867660"/>
            <a:ext cx="3825875" cy="2117725"/>
          </a:xfrm>
          <a:prstGeom prst="rect">
            <a:avLst/>
          </a:prstGeom>
        </p:spPr>
      </p:pic>
      <p:pic>
        <p:nvPicPr>
          <p:cNvPr id="14" name="图片 13" descr="屏幕快照 2020-04-02 下午9.13.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" y="2958465"/>
            <a:ext cx="4078605" cy="1936115"/>
          </a:xfrm>
          <a:prstGeom prst="rect">
            <a:avLst/>
          </a:prstGeom>
        </p:spPr>
      </p:pic>
      <p:pic>
        <p:nvPicPr>
          <p:cNvPr id="8" name="图片 7" descr="屏幕快照 2020-04-05 下午8.33.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25" y="2890520"/>
            <a:ext cx="2374900" cy="3105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21030" y="1147445"/>
            <a:ext cx="76504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在只有重力或弹力做功的物体系统内，动能与势能可以互相转化，而总的机械能保持不变。这叫作机械能守恒定律。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689610" y="488315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0070C0"/>
                </a:solidFill>
              </a:rPr>
              <a:t>机械能守恒定律</a:t>
            </a:r>
            <a:endParaRPr lang="zh-CN" altLang="en-US" sz="3200">
              <a:solidFill>
                <a:srgbClr val="0070C0"/>
              </a:solidFill>
            </a:endParaRPr>
          </a:p>
        </p:txBody>
      </p:sp>
      <p:pic>
        <p:nvPicPr>
          <p:cNvPr id="6" name="图片 5" descr="屏幕快照 2020-03-30 下午10.05.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1615" y="2473960"/>
            <a:ext cx="2910840" cy="2354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76935" y="1271905"/>
            <a:ext cx="7390765" cy="166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en-US" altLang="zh-CN" sz="3200">
                <a:solidFill>
                  <a:srgbClr val="0070C0"/>
                </a:solidFill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      </a:t>
            </a:r>
            <a:r>
              <a:rPr lang="zh-CN" altLang="en-US" sz="3200">
                <a:solidFill>
                  <a:srgbClr val="0070C0"/>
                </a:solidFill>
                <a:latin typeface="冬青黑体简体中文" panose="020B0300000000000000" charset="-122"/>
                <a:ea typeface="冬青黑体简体中文" panose="020B0300000000000000" charset="-122"/>
                <a:cs typeface="冬青黑体简体中文" panose="020B0300000000000000" charset="-122"/>
              </a:rPr>
              <a:t>同学们，开动你的脑筋，设计一个实验方案验证机械能守恒定律吧！ </a:t>
            </a:r>
            <a:endParaRPr lang="zh-CN" altLang="en-US" sz="3200">
              <a:solidFill>
                <a:srgbClr val="0070C0"/>
              </a:solidFill>
              <a:latin typeface="冬青黑体简体中文" panose="020B0300000000000000" charset="-122"/>
              <a:ea typeface="冬青黑体简体中文" panose="020B0300000000000000" charset="-122"/>
              <a:cs typeface="冬青黑体简体中文" panose="020B03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25" y="47551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09605" y="2661112"/>
            <a:ext cx="6211993" cy="1229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4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谢谢您的观看</a:t>
            </a:r>
            <a:endParaRPr kumimoji="0" lang="zh-CN" altLang="en-US" sz="7200" b="1" i="0" u="none" strike="noStrike" kern="1200" cap="none" spc="4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98065" y="4094057"/>
            <a:ext cx="5607216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北京市朝阳区教育研究中心  制作</a:t>
            </a:r>
            <a:endParaRPr kumimoji="0" lang="zh-CN" altLang="en-US" sz="1800" b="0" i="0" u="none" strike="noStrike" kern="1200" cap="none" spc="30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42925" y="4845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实验思路</a:t>
            </a:r>
            <a:endParaRPr lang="zh-CN" altLang="en-US" sz="2400">
              <a:solidFill>
                <a:srgbClr val="0070C0"/>
              </a:solidFill>
            </a:endParaRPr>
          </a:p>
        </p:txBody>
      </p:sp>
      <p:pic>
        <p:nvPicPr>
          <p:cNvPr id="7" name="图片 6" descr="屏幕快照 2020-03-30 下午10.11.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0870" y="1419860"/>
            <a:ext cx="3305175" cy="2167255"/>
          </a:xfrm>
          <a:prstGeom prst="rect">
            <a:avLst/>
          </a:prstGeom>
        </p:spPr>
      </p:pic>
      <p:pic>
        <p:nvPicPr>
          <p:cNvPr id="8" name="图片 7" descr="屏幕快照 2020-03-30 下午10.12.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017270"/>
            <a:ext cx="1315720" cy="2734310"/>
          </a:xfrm>
          <a:prstGeom prst="rect">
            <a:avLst/>
          </a:prstGeom>
        </p:spPr>
      </p:pic>
      <p:pic>
        <p:nvPicPr>
          <p:cNvPr id="9" name="图片 8" descr="屏幕快照 2020-03-30 下午10.15.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85" y="1242695"/>
            <a:ext cx="2335530" cy="23444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73140" y="379222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物体沿光滑斜面下滑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2911475" y="3792220"/>
            <a:ext cx="2724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细线悬挂的小球摆动时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637540" y="379222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自由下落的物体</a:t>
            </a:r>
            <a:endParaRPr lang="zh-CN" altLang="en-US" sz="20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42925" y="4845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物理量的测量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3710" y="1426210"/>
            <a:ext cx="13284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</a:rPr>
              <a:t>动能：                      </a:t>
            </a:r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9" name="图片 8" descr="屏幕快照 2020-03-30 下午10.37.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785" y="1427480"/>
            <a:ext cx="1329690" cy="398145"/>
          </a:xfrm>
          <a:prstGeom prst="rect">
            <a:avLst/>
          </a:prstGeom>
        </p:spPr>
      </p:pic>
      <p:pic>
        <p:nvPicPr>
          <p:cNvPr id="10" name="图片 9" descr="屏幕快照 2020-03-30 下午10.37.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1353820"/>
            <a:ext cx="1434465" cy="5251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3870" y="1344295"/>
            <a:ext cx="2381885" cy="5441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56915" y="1334770"/>
            <a:ext cx="2703195" cy="5441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321685" y="1417320"/>
            <a:ext cx="1471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</a:rPr>
              <a:t>重力势能：                      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6080" y="2315845"/>
            <a:ext cx="4839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所需物理量：物理的</a:t>
            </a:r>
            <a:r>
              <a:rPr lang="zh-CN" altLang="en-US" sz="2400">
                <a:solidFill>
                  <a:srgbClr val="FF0000"/>
                </a:solidFill>
              </a:rPr>
              <a:t>质量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</a:t>
            </a:r>
            <a:endParaRPr lang="en-US" altLang="zh-CN" sz="2400" i="1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i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        </a:t>
            </a:r>
            <a:r>
              <a:rPr lang="zh-CN" altLang="en-US" sz="2400">
                <a:solidFill>
                  <a:schemeClr val="tx1"/>
                </a:solidFill>
              </a:rPr>
              <a:t>物体所处的</a:t>
            </a:r>
            <a:r>
              <a:rPr lang="zh-CN" altLang="en-US" sz="2400">
                <a:solidFill>
                  <a:srgbClr val="FF0000"/>
                </a:solidFill>
              </a:rPr>
              <a:t>高度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</a:t>
            </a:r>
            <a:endParaRPr lang="en-US" altLang="zh-CN" sz="2400" i="1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i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        </a:t>
            </a:r>
            <a:r>
              <a:rPr lang="zh-CN" altLang="en-US" sz="2400">
                <a:solidFill>
                  <a:schemeClr val="tx1"/>
                </a:solidFill>
              </a:rPr>
              <a:t>物体运动</a:t>
            </a:r>
            <a:r>
              <a:rPr lang="zh-CN" altLang="en-US" sz="2400">
                <a:solidFill>
                  <a:srgbClr val="FF0000"/>
                </a:solidFill>
              </a:rPr>
              <a:t>速度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</a:t>
            </a:r>
            <a:endParaRPr lang="en-US" altLang="zh-CN" sz="2400" i="1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89700" y="370078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自由落体运动的物体</a:t>
            </a:r>
            <a:endParaRPr lang="zh-CN" altLang="en-US" sz="2000"/>
          </a:p>
        </p:txBody>
      </p:sp>
      <p:pic>
        <p:nvPicPr>
          <p:cNvPr id="20" name="图片 19" descr="屏幕快照 2020-03-30 下午11.03.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5" y="1024890"/>
            <a:ext cx="1525905" cy="2551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8" grpId="0"/>
      <p:bldP spid="11" grpId="0" animBg="1"/>
      <p:bldP spid="1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 descr="屏幕快照 2020-03-30 下午11.03.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1148080"/>
            <a:ext cx="1525905" cy="2551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69845" y="944880"/>
            <a:ext cx="6446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质量为</a:t>
            </a:r>
            <a:r>
              <a:rPr lang="zh-CN" altLang="en-US" sz="2000" i="1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</a:rPr>
              <a:t>m</a:t>
            </a: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的物体从</a:t>
            </a:r>
            <a:r>
              <a:rPr lang="zh-CN" altLang="en-US" sz="20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</a:rPr>
              <a:t>O</a:t>
            </a:r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点自由下落，以地面作为零势能面。</a:t>
            </a:r>
            <a:endParaRPr lang="zh-CN" altLang="en-US" sz="200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925" y="4845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一 实验原理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7625" y="1516380"/>
            <a:ext cx="2540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宋体-简" panose="02010800040101010101" charset="-122"/>
                <a:ea typeface="宋体-简" panose="02010800040101010101" charset="-122"/>
              </a:rPr>
              <a:t>要验证机械能守恒：</a:t>
            </a:r>
            <a:endParaRPr lang="zh-CN" altLang="en-US" sz="2000">
              <a:latin typeface="宋体-简" panose="02010800040101010101" charset="-122"/>
              <a:ea typeface="宋体-简" panose="02010800040101010101" charset="-122"/>
            </a:endParaRPr>
          </a:p>
        </p:txBody>
      </p:sp>
      <p:pic>
        <p:nvPicPr>
          <p:cNvPr id="11" name="图片 10" descr="屏幕快照 2020-04-01 上午10.38.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05" y="3063875"/>
            <a:ext cx="5675630" cy="1398270"/>
          </a:xfrm>
          <a:prstGeom prst="rect">
            <a:avLst/>
          </a:prstGeom>
        </p:spPr>
      </p:pic>
      <p:pic>
        <p:nvPicPr>
          <p:cNvPr id="12" name="图片 11" descr="屏幕快照 2020-04-01 上午10.38.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105" y="2092325"/>
            <a:ext cx="6398260" cy="8578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45050" y="1515110"/>
            <a:ext cx="2697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需验证</a:t>
            </a:r>
            <a:r>
              <a:rPr lang="zh-CN" altLang="en-US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∆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E</a:t>
            </a:r>
            <a:r>
              <a:rPr lang="en-US" altLang="zh-CN" sz="2000" i="1" baseline="-25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k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= </a:t>
            </a:r>
            <a:r>
              <a:rPr lang="en-US" altLang="zh-CN" sz="2000" i="1">
                <a:solidFill>
                  <a:srgbClr val="FF0000"/>
                </a:solidFill>
                <a:latin typeface="+mn-ea"/>
                <a:ea typeface="宋体-简" panose="02010800040101010101" charset="-122"/>
                <a:cs typeface="+mn-ea"/>
                <a:sym typeface="+mn-ea"/>
              </a:rPr>
              <a:t>-</a:t>
            </a:r>
            <a:r>
              <a:rPr lang="zh-CN" altLang="en-US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∆</a:t>
            </a:r>
            <a:r>
              <a:rPr lang="en-US" altLang="zh-CN" sz="2000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E</a:t>
            </a:r>
            <a:r>
              <a:rPr lang="en-US" altLang="zh-CN" sz="2000" i="1" baseline="-25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P</a:t>
            </a:r>
            <a:endParaRPr lang="en-US" altLang="zh-CN" sz="2000" i="1" baseline="-25000">
              <a:solidFill>
                <a:srgbClr val="FF0000"/>
              </a:solidFill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42925" y="4845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二 实验器材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252470" y="1570355"/>
            <a:ext cx="573024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610235" algn="l">
              <a:lnSpc>
                <a:spcPct val="150000"/>
              </a:lnSpc>
            </a:pPr>
            <a:r>
              <a:rPr lang="zh-CN" altLang="en-US" sz="2400">
                <a:latin typeface="+mn-ea"/>
                <a:cs typeface="+mn-ea"/>
              </a:rPr>
              <a:t>铁架台</a:t>
            </a:r>
            <a:r>
              <a:rPr lang="en-US" altLang="zh-CN" sz="2400">
                <a:latin typeface="+mn-ea"/>
                <a:cs typeface="+mn-ea"/>
              </a:rPr>
              <a:t>(</a:t>
            </a:r>
            <a:r>
              <a:rPr lang="zh-CN" altLang="en-US" sz="2400">
                <a:latin typeface="+mn-ea"/>
                <a:cs typeface="+mn-ea"/>
              </a:rPr>
              <a:t>带铁夹</a:t>
            </a:r>
            <a:r>
              <a:rPr lang="en-US" altLang="zh-CN" sz="2400">
                <a:latin typeface="+mn-ea"/>
                <a:cs typeface="+mn-ea"/>
              </a:rPr>
              <a:t>)</a:t>
            </a:r>
            <a:r>
              <a:rPr lang="zh-CN" altLang="en-US" sz="2400">
                <a:latin typeface="+mn-ea"/>
                <a:cs typeface="+mn-ea"/>
              </a:rPr>
              <a:t>、打点计时器、重锤</a:t>
            </a:r>
            <a:r>
              <a:rPr lang="en-US" altLang="zh-CN" sz="2400">
                <a:latin typeface="+mn-ea"/>
                <a:cs typeface="+mn-ea"/>
              </a:rPr>
              <a:t>(</a:t>
            </a:r>
            <a:r>
              <a:rPr lang="zh-CN" altLang="en-US" sz="2400">
                <a:latin typeface="+mn-ea"/>
                <a:cs typeface="+mn-ea"/>
              </a:rPr>
              <a:t>带纸带夹子</a:t>
            </a:r>
            <a:r>
              <a:rPr lang="en-US" altLang="zh-CN" sz="2400">
                <a:latin typeface="+mn-ea"/>
                <a:cs typeface="+mn-ea"/>
              </a:rPr>
              <a:t>)</a:t>
            </a:r>
            <a:r>
              <a:rPr lang="zh-CN" altLang="en-US" sz="2400">
                <a:latin typeface="+mn-ea"/>
                <a:cs typeface="+mn-ea"/>
              </a:rPr>
              <a:t>、纸带、复写纸、毫米刻度尺、交流电源。</a:t>
            </a:r>
            <a:endParaRPr lang="zh-CN" altLang="en-US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2335" y="4481830"/>
            <a:ext cx="13030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70C0"/>
                </a:solidFill>
              </a:rPr>
              <a:t>实验装置</a:t>
            </a:r>
            <a:endParaRPr lang="zh-CN" altLang="en-US" sz="2000">
              <a:solidFill>
                <a:srgbClr val="0070C0"/>
              </a:solidFill>
            </a:endParaRPr>
          </a:p>
        </p:txBody>
      </p:sp>
      <p:pic>
        <p:nvPicPr>
          <p:cNvPr id="3" name="图片 2" descr="屏幕快照 2020-03-31 下午3.05.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1122045"/>
            <a:ext cx="2177415" cy="3262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42925" y="4845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三 实验过程</a:t>
            </a:r>
            <a:endParaRPr lang="zh-CN" altLang="en-US" sz="2400">
              <a:solidFill>
                <a:srgbClr val="0070C0"/>
              </a:solidFill>
            </a:endParaRPr>
          </a:p>
        </p:txBody>
      </p:sp>
      <p:pic>
        <p:nvPicPr>
          <p:cNvPr id="8" name="图片 7" descr="屏幕快照 2020-03-31 下午3.05.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1282700"/>
            <a:ext cx="2177415" cy="3262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82925" y="226695"/>
            <a:ext cx="5897880" cy="469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31800" lvl="0" indent="-431800" eaLnBrk="1">
              <a:lnSpc>
                <a:spcPct val="170000"/>
              </a:lnSpc>
              <a:spcBef>
                <a:spcPct val="0"/>
              </a:spcBef>
              <a:buNone/>
            </a:pPr>
            <a:r>
              <a:rPr lang="en-US" altLang="zh-CN" sz="16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1</a:t>
            </a:r>
            <a:r>
              <a:rPr lang="zh-CN" altLang="en-US" sz="16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．安装置：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按图将检查、调整好的打点计时器竖直固定在铁架</a:t>
            </a:r>
            <a:endParaRPr lang="zh-CN" altLang="en-US" sz="1600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  <a:p>
            <a:pPr marL="431800" lvl="0" indent="-431800" eaLnBrk="1">
              <a:lnSpc>
                <a:spcPct val="170000"/>
              </a:lnSpc>
              <a:spcBef>
                <a:spcPct val="0"/>
              </a:spcBef>
              <a:buNone/>
            </a:pP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台上，接好电路。</a:t>
            </a:r>
            <a:endParaRPr lang="zh-CN" altLang="en-US" sz="1600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  <a:p>
            <a:pPr marL="431800" lvl="0" indent="-431800" algn="l" eaLnBrk="1">
              <a:lnSpc>
                <a:spcPct val="170000"/>
              </a:lnSpc>
              <a:buNone/>
            </a:pPr>
            <a:r>
              <a:rPr lang="zh-CN" altLang="en-US" sz="16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2．打纸带：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将纸带的一端用夹子固定在重物上，另一端穿过打</a:t>
            </a:r>
            <a:endParaRPr lang="zh-CN" altLang="en-US" sz="1600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  <a:p>
            <a:pPr marL="431800" lvl="0" indent="-431800" algn="l" eaLnBrk="1">
              <a:lnSpc>
                <a:spcPct val="170000"/>
              </a:lnSpc>
              <a:buNone/>
            </a:pP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点计时器的限位孔，用手提着纸带使重物静止在</a:t>
            </a:r>
            <a:r>
              <a:rPr lang="zh-CN" altLang="en-US" sz="1600">
                <a:solidFill>
                  <a:srgbClr val="0070C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靠近打点计时器</a:t>
            </a:r>
            <a:endParaRPr lang="zh-CN" altLang="en-US" sz="1600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  <a:p>
            <a:pPr marL="431800" lvl="0" indent="-431800" algn="l" eaLnBrk="1">
              <a:lnSpc>
                <a:spcPct val="170000"/>
              </a:lnSpc>
              <a:buNone/>
            </a:pP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的地方．</a:t>
            </a:r>
            <a:r>
              <a:rPr lang="zh-CN" altLang="en-US" sz="1600">
                <a:solidFill>
                  <a:srgbClr val="0070C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先接通电源，后松开纸带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，让重物带着纸带自由下落。</a:t>
            </a:r>
            <a:endParaRPr lang="zh-CN" altLang="en-US" sz="1600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  <a:p>
            <a:pPr marL="431800" lvl="0" indent="-431800" algn="l" eaLnBrk="1">
              <a:lnSpc>
                <a:spcPct val="170000"/>
              </a:lnSpc>
              <a:buNone/>
            </a:pP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更换纸带重复做3次～5次实验。</a:t>
            </a:r>
            <a:endParaRPr lang="zh-CN" altLang="en-US" sz="1600">
              <a:solidFill>
                <a:srgbClr val="000000"/>
              </a:solidFill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</a:endParaRPr>
          </a:p>
          <a:p>
            <a:pPr marL="431800" lvl="0" indent="-431800" algn="l" eaLnBrk="1">
              <a:lnSpc>
                <a:spcPct val="170000"/>
              </a:lnSpc>
              <a:buNone/>
            </a:pPr>
            <a:r>
              <a:rPr lang="zh-CN" altLang="en-US" sz="16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3．选纸带：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选取点迹较为清晰且有两点间的距离约为</a:t>
            </a:r>
            <a:r>
              <a:rPr lang="zh-CN" altLang="en-US" sz="1600">
                <a:solidFill>
                  <a:srgbClr val="0070C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2</a:t>
            </a:r>
            <a:r>
              <a:rPr lang="zh-CN" altLang="en-US" sz="1600" i="1">
                <a:solidFill>
                  <a:srgbClr val="0070C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mm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的纸</a:t>
            </a:r>
            <a:endParaRPr lang="zh-CN" altLang="en-US" sz="1600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  <a:p>
            <a:pPr marL="431800" lvl="0" indent="-431800" algn="l" eaLnBrk="1">
              <a:lnSpc>
                <a:spcPct val="170000"/>
              </a:lnSpc>
              <a:buNone/>
            </a:pP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带，把纸带上打出的两点间的距离为2</a:t>
            </a:r>
            <a:r>
              <a:rPr lang="zh-CN" altLang="en-US" sz="1600" i="1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mm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的第一个点作为起始</a:t>
            </a:r>
            <a:endParaRPr lang="zh-CN" altLang="en-US" sz="1600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  <a:p>
            <a:pPr marL="431800" lvl="0" indent="-431800" algn="l" eaLnBrk="1">
              <a:lnSpc>
                <a:spcPct val="170000"/>
              </a:lnSpc>
              <a:buNone/>
            </a:pP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点，记作</a:t>
            </a:r>
            <a:r>
              <a:rPr lang="zh-CN" altLang="en-US" sz="1600" i="1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O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，在距离</a:t>
            </a:r>
            <a:r>
              <a:rPr lang="zh-CN" altLang="en-US" sz="1600" i="1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O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点较远处再依次选出计数点1、2、3…</a:t>
            </a:r>
            <a:endParaRPr lang="zh-CN" altLang="en-US" sz="1600">
              <a:solidFill>
                <a:srgbClr val="000000"/>
              </a:solidFill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</a:endParaRPr>
          </a:p>
          <a:p>
            <a:pPr marL="431800" lvl="0" indent="-431800" algn="l" eaLnBrk="1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4．测距离：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用刻度尺测出</a:t>
            </a:r>
            <a:r>
              <a:rPr lang="zh-CN" altLang="en-US" sz="1600" i="1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O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点到1、2、3…的距离，即为对应下</a:t>
            </a:r>
            <a:endParaRPr lang="zh-CN" altLang="en-US" sz="1600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  <a:p>
            <a:pPr marL="431800" lvl="0" indent="-431800" algn="l" eaLnBrk="1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落的高度</a:t>
            </a:r>
            <a:r>
              <a:rPr lang="zh-CN" altLang="en-US" sz="1600" i="1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h</a:t>
            </a:r>
            <a:r>
              <a:rPr lang="zh-CN" altLang="en-US" sz="1600" i="1" baseline="-250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1</a:t>
            </a:r>
            <a:r>
              <a:rPr lang="zh-CN" altLang="en-US" sz="1600" i="1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、h</a:t>
            </a:r>
            <a:r>
              <a:rPr lang="zh-CN" altLang="en-US" sz="1600" i="1" baseline="-250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2</a:t>
            </a:r>
            <a:r>
              <a:rPr lang="zh-CN" altLang="en-US" sz="1600" i="1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、h</a:t>
            </a:r>
            <a:r>
              <a:rPr lang="zh-CN" altLang="en-US" sz="1600" i="1" baseline="-250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3</a:t>
            </a:r>
            <a:r>
              <a:rPr lang="zh-CN" altLang="en-US" sz="1600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…</a:t>
            </a:r>
            <a:endParaRPr lang="zh-CN" altLang="en-US" sz="1600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18" name="Picture 2" descr="J3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7130" y="1835150"/>
            <a:ext cx="3966845" cy="106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42925" y="4845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四 数据处理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925" y="1096645"/>
            <a:ext cx="5932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如何计算瞬时速度？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2925" y="2252980"/>
            <a:ext cx="2540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要验证机械能守恒：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00350" y="2251710"/>
            <a:ext cx="269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需验证</a:t>
            </a:r>
            <a:r>
              <a:rPr lang="zh-CN" altLang="en-US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∆</a:t>
            </a:r>
            <a:r>
              <a:rPr lang="en-US" altLang="zh-CN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E</a:t>
            </a:r>
            <a:r>
              <a:rPr lang="en-US" altLang="zh-CN" i="1" baseline="-25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K</a:t>
            </a:r>
            <a:r>
              <a:rPr lang="en-US" altLang="zh-CN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= </a:t>
            </a:r>
            <a:r>
              <a:rPr lang="en-US" altLang="zh-CN" i="1">
                <a:solidFill>
                  <a:srgbClr val="FF0000"/>
                </a:solidFill>
                <a:latin typeface="+mn-ea"/>
                <a:ea typeface="宋体-简" panose="02010800040101010101" charset="-122"/>
                <a:cs typeface="+mn-ea"/>
                <a:sym typeface="+mn-ea"/>
              </a:rPr>
              <a:t>-</a:t>
            </a:r>
            <a:r>
              <a:rPr lang="zh-CN" altLang="en-US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∆</a:t>
            </a:r>
            <a:r>
              <a:rPr lang="en-US" altLang="zh-CN" i="1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E</a:t>
            </a:r>
            <a:r>
              <a:rPr lang="en-US" altLang="zh-CN" i="1" baseline="-25000">
                <a:solidFill>
                  <a:srgbClr val="FF0000"/>
                </a:solidFill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  <a:sym typeface="+mn-ea"/>
              </a:rPr>
              <a:t>P</a:t>
            </a:r>
            <a:endParaRPr lang="en-US" altLang="zh-CN" i="1" baseline="-25000">
              <a:solidFill>
                <a:srgbClr val="FF0000"/>
              </a:solidFill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  <a:sym typeface="+mn-ea"/>
            </a:endParaRPr>
          </a:p>
        </p:txBody>
      </p:sp>
      <p:pic>
        <p:nvPicPr>
          <p:cNvPr id="14" name="图片 13" descr="屏幕快照 2020-04-01 上午10.41.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1541780"/>
            <a:ext cx="3670935" cy="561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53" y="944880"/>
            <a:ext cx="2333625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251460" y="4430395"/>
            <a:ext cx="8710930" cy="603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indent="0" eaLnBrk="1">
              <a:lnSpc>
                <a:spcPts val="4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rgbClr val="0070C0"/>
                </a:solidFill>
                <a:latin typeface="+mn-ea"/>
                <a:ea typeface="+mn-ea"/>
                <a:sym typeface="+mn-ea"/>
              </a:rPr>
              <a:t>实验结论：在实验误差允许的范围内重物减少的重力势能等于其增加的动能，即机械能守恒。</a:t>
            </a:r>
            <a:endParaRPr lang="zh-CN" altLang="en-US" sz="1600" b="1">
              <a:solidFill>
                <a:srgbClr val="0070C0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15" name="图片 14" descr="屏幕快照 2020-04-03 下午10.09.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0" y="4158615"/>
            <a:ext cx="5415280" cy="317500"/>
          </a:xfrm>
          <a:prstGeom prst="rect">
            <a:avLst/>
          </a:prstGeom>
        </p:spPr>
      </p:pic>
      <p:pic>
        <p:nvPicPr>
          <p:cNvPr id="16" name="图片 15" descr="屏幕快照 2020-04-03 下午10.09.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65" y="3243580"/>
            <a:ext cx="3487420" cy="867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75095" y="2898775"/>
            <a:ext cx="161226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物体质量为</a:t>
            </a:r>
            <a:r>
              <a:rPr lang="en-US" altLang="zh-CN" i="1">
                <a:latin typeface="Times New Roman" panose="02020503050405090304" pitchFamily="18" charset="0"/>
                <a:ea typeface="宋体-简" panose="02010800040101010101" charset="-122"/>
                <a:cs typeface="Times New Roman" panose="02020503050405090304" pitchFamily="18" charset="0"/>
              </a:rPr>
              <a:t>m</a:t>
            </a:r>
            <a:endParaRPr lang="zh-CN" altLang="en-US">
              <a:latin typeface="Times New Roman" panose="02020503050405090304" pitchFamily="18" charset="0"/>
              <a:ea typeface="宋体-简" panose="02010800040101010101" charset="-122"/>
              <a:cs typeface="Times New Roman" panose="02020503050405090304" pitchFamily="18" charset="0"/>
            </a:endParaRPr>
          </a:p>
        </p:txBody>
      </p:sp>
      <p:pic>
        <p:nvPicPr>
          <p:cNvPr id="10" name="图片 9" descr="屏幕快照 2020-04-05 下午8.07.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10" y="2784475"/>
            <a:ext cx="5325110" cy="4133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0225" y="449580"/>
            <a:ext cx="3188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3.</a:t>
            </a:r>
            <a:r>
              <a:rPr lang="zh-CN" altLang="en-US" sz="2000"/>
              <a:t>图像法</a:t>
            </a:r>
            <a:endParaRPr lang="zh-CN" altLang="en-US" sz="2000"/>
          </a:p>
        </p:txBody>
      </p:sp>
      <p:pic>
        <p:nvPicPr>
          <p:cNvPr id="2096" name="Picture 4" descr="J3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4640" y="2171065"/>
            <a:ext cx="1909445" cy="2289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屏幕快照 2020-04-01 上午10.54.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2584450"/>
            <a:ext cx="6059805" cy="1762125"/>
          </a:xfrm>
          <a:prstGeom prst="rect">
            <a:avLst/>
          </a:prstGeom>
        </p:spPr>
      </p:pic>
      <p:pic>
        <p:nvPicPr>
          <p:cNvPr id="6" name="图片 5" descr="屏幕快照 2020-04-01 上午10.54.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" y="1039495"/>
            <a:ext cx="5027930" cy="1043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30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0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2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2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32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2081</Words>
  <Application>WPS 文字</Application>
  <PresentationFormat>全屏显示(16:9)</PresentationFormat>
  <Paragraphs>164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方正书宋_GBK</vt:lpstr>
      <vt:lpstr>Wingdings</vt:lpstr>
      <vt:lpstr>Calibri</vt:lpstr>
      <vt:lpstr>Helvetica Neue</vt:lpstr>
      <vt:lpstr>微软雅黑</vt:lpstr>
      <vt:lpstr>汉仪旗黑KW</vt:lpstr>
      <vt:lpstr>汉仪旗黑-85S</vt:lpstr>
      <vt:lpstr>苹方-简</vt:lpstr>
      <vt:lpstr>楷体</vt:lpstr>
      <vt:lpstr>Times New Roman</vt:lpstr>
      <vt:lpstr>宋体-简</vt:lpstr>
      <vt:lpstr>宋体</vt:lpstr>
      <vt:lpstr>汉仪书宋二KW</vt:lpstr>
      <vt:lpstr>Calibri</vt:lpstr>
      <vt:lpstr>Times New Roman</vt:lpstr>
      <vt:lpstr>Cambria Math</vt:lpstr>
      <vt:lpstr>宋体</vt:lpstr>
      <vt:lpstr>冬青黑体简体中文</vt:lpstr>
      <vt:lpstr>汉仪楷体KW</vt:lpstr>
      <vt:lpstr>Arial Unicode MS</vt:lpstr>
      <vt:lpstr>Franklin Gothic Book</vt:lpstr>
      <vt:lpstr>1_Office 主题​​</vt:lpstr>
      <vt:lpstr>2_Office 主题​​</vt:lpstr>
      <vt:lpstr>如何验证机械能守恒定律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he</cp:lastModifiedBy>
  <cp:revision>761</cp:revision>
  <dcterms:created xsi:type="dcterms:W3CDTF">2020-04-06T03:26:48Z</dcterms:created>
  <dcterms:modified xsi:type="dcterms:W3CDTF">2020-04-06T03:26:48Z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2052-1.7.0.2619</vt:lpwstr>
  </property>
</Properties>
</file>