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554" r:id="rId2"/>
    <p:sldId id="482" r:id="rId3"/>
    <p:sldId id="469" r:id="rId4"/>
    <p:sldId id="513" r:id="rId5"/>
    <p:sldId id="476" r:id="rId6"/>
    <p:sldId id="514" r:id="rId7"/>
    <p:sldId id="501" r:id="rId8"/>
    <p:sldId id="502" r:id="rId9"/>
    <p:sldId id="503" r:id="rId10"/>
    <p:sldId id="528" r:id="rId11"/>
    <p:sldId id="477" r:id="rId12"/>
    <p:sldId id="515" r:id="rId13"/>
    <p:sldId id="516" r:id="rId14"/>
    <p:sldId id="517" r:id="rId15"/>
    <p:sldId id="518" r:id="rId16"/>
    <p:sldId id="519" r:id="rId17"/>
    <p:sldId id="521" r:id="rId18"/>
    <p:sldId id="555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楷体" pitchFamily="49" charset="-122"/>
      <p:regular r:id="rId25"/>
    </p:embeddedFont>
    <p:embeddedFont>
      <p:font typeface="微软雅黑" pitchFamily="34" charset="-122"/>
      <p:regular r:id="rId26"/>
      <p:bold r:id="rId27"/>
    </p:embeddedFont>
    <p:embeddedFont>
      <p:font typeface="黑体" pitchFamily="49" charset="-122"/>
      <p:regular r:id="rId28"/>
    </p:embeddedFont>
  </p:embeddedFontLst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/>
    <p:restoredTop sz="91371"/>
  </p:normalViewPr>
  <p:slideViewPr>
    <p:cSldViewPr snapToGrid="0" showGuides="1">
      <p:cViewPr varScale="1">
        <p:scale>
          <a:sx n="80" d="100"/>
          <a:sy n="80" d="100"/>
        </p:scale>
        <p:origin x="-432" y="-60"/>
      </p:cViewPr>
      <p:guideLst>
        <p:guide orient="horz" pos="1781"/>
        <p:guide pos="311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3601987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t>13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t>14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t>15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2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2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8434232D-77A3-48F2-BDAE-7B774E249B18}" type="slidenum">
              <a:rPr lang="zh-CN" altLang="en-US"/>
              <a:t>17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239" cy="514373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2571115"/>
            <a:ext cx="9144239" cy="257262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579370" y="1969135"/>
            <a:ext cx="656526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/>
            </a:r>
            <a:br>
              <a:rPr kumimoji="0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kumimoji="0" lang="zh-CN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基因</a:t>
            </a:r>
            <a:r>
              <a:rPr kumimoji="0" lang="zh-CN" altLang="en-US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与</a:t>
            </a:r>
            <a:r>
              <a:rPr kumimoji="0" lang="zh-CN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染色体</a:t>
            </a:r>
            <a:r>
              <a:rPr kumimoji="0" lang="zh-CN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的</a:t>
            </a:r>
            <a:r>
              <a:rPr kumimoji="0" lang="zh-CN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关系</a:t>
            </a:r>
            <a:r>
              <a:rPr lang="en-US" altLang="zh-CN" sz="32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kumimoji="0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/>
            </a:r>
            <a:br>
              <a:rPr kumimoji="0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</a:br>
            <a:r>
              <a:rPr kumimoji="0" lang="zh-CN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单元</a:t>
            </a:r>
            <a:r>
              <a:rPr kumimoji="0" lang="zh-CN" altLang="en-US" sz="3200" b="1" i="0" u="none" strike="noStrike" kern="1200" cap="none" spc="3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复习</a:t>
            </a:r>
            <a:endParaRPr kumimoji="0" lang="zh-CN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5" y="3736975"/>
            <a:ext cx="4835525" cy="553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人大附中朝阳学校     周梅</a:t>
            </a:r>
            <a:endParaRPr kumimoji="0" lang="zh-CN" altLang="en-US" sz="2000" kern="1200" cap="none" spc="226" normalizeH="0" baseline="0" noProof="1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" y="1058545"/>
            <a:ext cx="8166735" cy="362902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b="1">
                <a:sym typeface="+mn-ea"/>
              </a:rPr>
              <a:t>方法2：让F</a:t>
            </a:r>
            <a:r>
              <a:rPr lang="zh-CN" altLang="en-US" sz="1800" b="1" baseline="-25000">
                <a:sym typeface="+mn-ea"/>
              </a:rPr>
              <a:t>2</a:t>
            </a:r>
            <a:r>
              <a:rPr lang="zh-CN" altLang="en-US" sz="1800" b="1">
                <a:sym typeface="+mn-ea"/>
              </a:rPr>
              <a:t>中灰色长尾雌鼠与灰色短尾雄鼠杂交，如果后代中灰色∶黑色＝3∶1，且与性别无关，则控制毛色灰色与黑色的基因位于常染色体上；如果后代只有短尾雌鼠和长尾雄鼠，且二者比例为1∶1，则控制短尾与长尾的基因位于X染色体上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(或后代中灰色短尾雌鼠∶灰色长尾雄鼠∶黑色短尾雌鼠∶黑色长尾雄鼠＝3∶3∶1∶1，则控制毛色灰色与黑色的基因位于常染色体上，控制短尾与长尾的基因位于X染色体上)。</a:t>
            </a:r>
            <a:endParaRPr lang="en-US" altLang="zh-CN" sz="18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535" y="64770"/>
            <a:ext cx="7509510" cy="857250"/>
          </a:xfrm>
        </p:spPr>
        <p:txBody>
          <a:bodyPr/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四、细胞核中单基因遗传病遗传方式的判定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3535" y="731520"/>
            <a:ext cx="82842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遗传系谱图的分析判断</a:t>
            </a:r>
            <a:endParaRPr lang="zh-CN" altLang="zh-CN" sz="20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确定是否为伴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Y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染色体遗传</a:t>
            </a:r>
            <a:endParaRPr lang="zh-CN" altLang="zh-CN" sz="20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若系谱图中女性全正常，患者全为男性，而且患者的父亲、儿子全为患者，则为伴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Y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染色体遗传。如下图：</a:t>
            </a:r>
            <a:endParaRPr lang="zh-CN" altLang="en-US" sz="20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 descr="2-1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05" y="2484790"/>
            <a:ext cx="5668082" cy="220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0225" y="4568825"/>
            <a:ext cx="661797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若系谱图中，患者有男有女，则不是伴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染色体遗传。</a:t>
            </a:r>
            <a:endParaRPr lang="zh-CN" altLang="zh-CN" sz="2000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34695" y="355600"/>
            <a:ext cx="693547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确定是显性遗传还是隐性遗传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①“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无中生有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是隐性遗传病，如图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②“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有中生无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是显性遗传病，如图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000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 descr="2-1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34" y="2135516"/>
            <a:ext cx="3701625" cy="17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-17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15" y="2225675"/>
            <a:ext cx="5507355" cy="21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61950" y="170180"/>
            <a:ext cx="863854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(3)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确定是常染色体遗传还是伴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染色体遗传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在已确定是隐性遗传的系谱图中，主要参照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女患者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zh-CN" sz="20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若女患者的父亲和儿子都患病，则最可能为伴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染色体隐性遗传，如图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若女患者的父亲和儿子中有正常的，则一定为常染色体隐性遗传，如图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000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-1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70" y="1988820"/>
            <a:ext cx="5447665" cy="23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0170" y="348615"/>
            <a:ext cx="905383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在已确定是显性遗传的系谱图中，主要参照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男患者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若男患者的母亲和女儿都患病，则最可能为伴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染色体显性遗传，如图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若男患者的母亲和女儿中有正常的，则一定为常染色体显性遗传，如图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000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-1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36" y="1556673"/>
            <a:ext cx="4340567" cy="125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-1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86" y="3385761"/>
            <a:ext cx="1922465" cy="15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4820" y="104140"/>
            <a:ext cx="800354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(4)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若系谱图中无上述特征，只能从可能性大小推测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若该病在代与代之间呈连续遗传，则最可能为显性遗传病；再根据患者性别比例进一步确定，如下图：</a:t>
            </a:r>
            <a:endParaRPr lang="zh-CN" altLang="zh-CN" sz="2000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275" y="2879090"/>
            <a:ext cx="66611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如下图最可能为伴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染色体显性遗传。</a:t>
            </a:r>
            <a:endParaRPr lang="zh-CN" altLang="zh-CN" sz="1050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6840" y="0"/>
            <a:ext cx="8896350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关于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患病男孩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男孩患病</a:t>
            </a: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的概率计算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常染色体遗传：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zh-CN" sz="2000" b="1" kern="100" spc="-100" dirty="0">
                <a:latin typeface="宋体" panose="02010600030101010101" pitchFamily="2" charset="-122"/>
                <a:cs typeface="宋体" panose="02010600030101010101" pitchFamily="2" charset="-122"/>
              </a:rPr>
              <a:t>如果控制某遗传病的基因位于常染色体上，由于常染色体与性染色体是自由组合的，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则：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患病男孩的概率＝患病孩子的概率</a:t>
            </a:r>
            <a:r>
              <a:rPr lang="en-US" altLang="zh-CN" sz="20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×  </a:t>
            </a:r>
            <a:r>
              <a:rPr lang="zh-CN" altLang="zh-CN" sz="20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0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男孩患病的概率＝患病孩子的概率。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伴性遗传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如果控制某遗传病的基因位于性染色体上，由于该性状与性别联系在一起，则：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患病男孩的概率＝患病男孩在后代</a:t>
            </a:r>
            <a:r>
              <a:rPr lang="zh-CN" altLang="zh-CN" sz="20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全部孩子中的概率。</a:t>
            </a:r>
            <a:endParaRPr lang="zh-CN" altLang="zh-CN" sz="2000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男孩患病的概率＝后代</a:t>
            </a:r>
            <a:r>
              <a:rPr lang="zh-CN" altLang="zh-CN" sz="2000" b="1" kern="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男孩中患病的概率</a:t>
            </a:r>
            <a:r>
              <a:rPr lang="zh-CN" altLang="zh-CN" sz="2000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000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43425" y="1308735"/>
          <a:ext cx="61214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文档" r:id="rId4" imgW="742315" imgH="1098550" progId="Word.Document.12">
                  <p:embed/>
                </p:oleObj>
              </mc:Choice>
              <mc:Fallback>
                <p:oleObj name="文档" r:id="rId4" imgW="742315" imgH="1098550" progId="Word.Document.12">
                  <p:embed/>
                  <p:pic>
                    <p:nvPicPr>
                      <p:cNvPr id="0" name="图片 820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3425" y="1308735"/>
                        <a:ext cx="61214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-17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43" y="843997"/>
            <a:ext cx="2948148" cy="14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9710" y="316865"/>
            <a:ext cx="8469630" cy="241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b="1" kern="1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　如图为某遗传病的家系图，现已查明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不携带该病的致病基因，下列分析不正确的</a:t>
            </a:r>
            <a:r>
              <a:rPr lang="zh-CN" altLang="zh-CN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是（   ）</a:t>
            </a:r>
            <a:endParaRPr lang="en-US" altLang="zh-CN" b="1" kern="100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A.Ⅰ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的基因型相同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B.Ⅱ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一定携带该致病基因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C.Ⅲ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的致病基因的获得途径是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Ⅰ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→Ⅱ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→Ⅲ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zh-CN" b="1" kern="1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D.Ⅱ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Ⅱ</a:t>
            </a:r>
            <a:r>
              <a:rPr lang="en-US" altLang="zh-CN" b="1" kern="100" baseline="-25000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b="1" kern="100" dirty="0">
                <a:latin typeface="宋体" panose="02010600030101010101" pitchFamily="2" charset="-122"/>
                <a:cs typeface="宋体" panose="02010600030101010101" pitchFamily="2" charset="-122"/>
              </a:rPr>
              <a:t>再生一个女孩患病的概率为</a:t>
            </a:r>
            <a:r>
              <a:rPr lang="en-US" altLang="zh-CN" b="1" kern="100" dirty="0" smtClean="0">
                <a:latin typeface="宋体" panose="02010600030101010101" pitchFamily="2" charset="-122"/>
                <a:cs typeface="宋体" panose="02010600030101010101" pitchFamily="2" charset="-122"/>
              </a:rPr>
              <a:t>1/2</a:t>
            </a:r>
            <a:endParaRPr lang="zh-CN" altLang="zh-CN" b="1" kern="100" dirty="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0045" y="746125"/>
            <a:ext cx="954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-2147482610" descr="H+10A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575935" y="167005"/>
            <a:ext cx="3443605" cy="1149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09" descr="H+11.TIF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5701665" y="2045335"/>
            <a:ext cx="3441065" cy="110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08" descr="H+12.TIF"/>
          <p:cNvPicPr>
            <a:picLocks noChangeAspect="1"/>
          </p:cNvPicPr>
          <p:nvPr/>
        </p:nvPicPr>
        <p:blipFill>
          <a:blip r:embed="rId6" r:link="rId4"/>
          <a:stretch>
            <a:fillRect/>
          </a:stretch>
        </p:blipFill>
        <p:spPr>
          <a:xfrm>
            <a:off x="5674360" y="3595370"/>
            <a:ext cx="3345180" cy="1084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541645" y="154178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有丝前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77685" y="154178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减</a:t>
            </a:r>
            <a:r>
              <a:rPr lang="zh-CN" altLang="zh-CN" b="1">
                <a:latin typeface="宋体" panose="02010600030101010101" pitchFamily="2" charset="-122"/>
              </a:rPr>
              <a:t>Ⅰ</a:t>
            </a:r>
            <a:r>
              <a:rPr lang="zh-CN" altLang="zh-CN" b="1"/>
              <a:t>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21320" y="1541780"/>
            <a:ext cx="998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减</a:t>
            </a:r>
            <a:r>
              <a:rPr lang="zh-CN" altLang="zh-CN" b="1">
                <a:latin typeface="宋体" panose="02010600030101010101" pitchFamily="2" charset="-122"/>
              </a:rPr>
              <a:t>Ⅱ</a:t>
            </a:r>
            <a:r>
              <a:rPr lang="zh-CN" altLang="zh-CN" b="1"/>
              <a:t>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75935" y="317119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有丝中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19440" y="317119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减</a:t>
            </a:r>
            <a:r>
              <a:rPr lang="zh-CN" altLang="zh-CN" b="1">
                <a:latin typeface="宋体" panose="02010600030101010101" pitchFamily="2" charset="-122"/>
                <a:sym typeface="+mn-ea"/>
              </a:rPr>
              <a:t>Ⅰ</a:t>
            </a:r>
            <a:r>
              <a:rPr lang="zh-CN" altLang="zh-CN" b="1"/>
              <a:t>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03720" y="3171190"/>
            <a:ext cx="88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减</a:t>
            </a:r>
            <a:r>
              <a:rPr lang="zh-CN" altLang="zh-CN" b="1">
                <a:latin typeface="宋体" panose="02010600030101010101" pitchFamily="2" charset="-122"/>
                <a:sym typeface="+mn-ea"/>
              </a:rPr>
              <a:t>Ⅱ</a:t>
            </a:r>
            <a:r>
              <a:rPr lang="zh-CN" altLang="zh-CN" b="1"/>
              <a:t>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41645" y="467995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有丝后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97370" y="467995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减</a:t>
            </a:r>
            <a:r>
              <a:rPr lang="zh-CN" altLang="zh-CN" b="1">
                <a:latin typeface="宋体" panose="02010600030101010101" pitchFamily="2" charset="-122"/>
                <a:sym typeface="+mn-ea"/>
              </a:rPr>
              <a:t>Ⅱ</a:t>
            </a:r>
            <a:r>
              <a:rPr lang="zh-CN" altLang="zh-CN" b="1"/>
              <a:t>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19440" y="4679950"/>
            <a:ext cx="924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减</a:t>
            </a:r>
            <a:r>
              <a:rPr lang="zh-CN" altLang="zh-CN" b="1">
                <a:latin typeface="宋体" panose="02010600030101010101" pitchFamily="2" charset="-122"/>
                <a:sym typeface="+mn-ea"/>
              </a:rPr>
              <a:t>Ⅰ</a:t>
            </a:r>
            <a:r>
              <a:rPr lang="zh-CN" altLang="zh-CN" b="1"/>
              <a:t>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75" y="167005"/>
            <a:ext cx="5125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黑体" panose="02010609060101010101" charset="-122"/>
                <a:ea typeface="黑体" panose="02010609060101010101" charset="-122"/>
              </a:rPr>
              <a:t>一、有丝分裂和减数分裂图像的判断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0" y="762000"/>
            <a:ext cx="1341120" cy="86106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sym typeface="+mn-ea"/>
              </a:rPr>
              <a:t>染色体出现，排列相对散乱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75715" y="10636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→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93850" y="925195"/>
            <a:ext cx="459740" cy="697865"/>
          </a:xfrm>
          <a:prstGeom prst="rect">
            <a:avLst/>
          </a:prstGeom>
          <a:solidFill>
            <a:schemeClr val="accent1"/>
          </a:solidFill>
          <a:effectLst>
            <a:softEdge rad="12700"/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b="1"/>
              <a:t>前期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134870" y="1243330"/>
            <a:ext cx="810895" cy="9525"/>
          </a:xfrm>
          <a:prstGeom prst="straightConnector1">
            <a:avLst/>
          </a:prstGeom>
          <a:ln w="12700">
            <a:solidFill>
              <a:srgbClr val="0E223A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053590" y="896620"/>
            <a:ext cx="110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有无同源染色体</a:t>
            </a:r>
          </a:p>
        </p:txBody>
      </p:sp>
      <p:sp>
        <p:nvSpPr>
          <p:cNvPr id="23" name="左大括号 22"/>
          <p:cNvSpPr/>
          <p:nvPr/>
        </p:nvSpPr>
        <p:spPr>
          <a:xfrm>
            <a:off x="3111500" y="937260"/>
            <a:ext cx="172720" cy="673735"/>
          </a:xfrm>
          <a:prstGeom prst="leftBrace">
            <a:avLst/>
          </a:prstGeom>
          <a:ln w="12700" cmpd="sng">
            <a:solidFill>
              <a:srgbClr val="0E22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22955" y="703580"/>
            <a:ext cx="1370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无：</a:t>
            </a:r>
            <a:r>
              <a:rPr lang="zh-CN" altLang="en-US" b="1">
                <a:solidFill>
                  <a:srgbClr val="FF0000"/>
                </a:solidFill>
              </a:rPr>
              <a:t>减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Ⅱ</a:t>
            </a:r>
            <a:endParaRPr lang="zh-CN" altLang="en-US" b="1">
              <a:latin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 b="1">
                <a:latin typeface="宋体" panose="02010600030101010101" pitchFamily="2" charset="-122"/>
              </a:rPr>
              <a:t>有</a:t>
            </a:r>
            <a:r>
              <a:rPr lang="zh-CN" altLang="en-US">
                <a:latin typeface="宋体" panose="02010600030101010101" pitchFamily="2" charset="-122"/>
              </a:rPr>
              <a:t>：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3751580" y="1431925"/>
            <a:ext cx="564515" cy="0"/>
          </a:xfrm>
          <a:prstGeom prst="straightConnector1">
            <a:avLst/>
          </a:prstGeom>
          <a:ln w="12700">
            <a:solidFill>
              <a:srgbClr val="0E223A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606800" y="1109345"/>
            <a:ext cx="1826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/>
              <a:t>是否</a:t>
            </a:r>
            <a:r>
              <a:rPr lang="zh-CN" altLang="en-US" b="1"/>
              <a:t>    </a:t>
            </a:r>
            <a:r>
              <a:rPr lang="zh-CN" altLang="en-US" b="1">
                <a:solidFill>
                  <a:srgbClr val="FF0000"/>
                </a:solidFill>
              </a:rPr>
              <a:t>是：减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Ⅰ</a:t>
            </a:r>
            <a:endParaRPr lang="zh-CN" altLang="en-US" b="1"/>
          </a:p>
          <a:p>
            <a:pPr algn="ctr"/>
            <a:r>
              <a:rPr lang="zh-CN" altLang="en-US" b="1"/>
              <a:t>  </a:t>
            </a:r>
            <a:r>
              <a:rPr lang="zh-CN" altLang="en-US" sz="1600" b="1"/>
              <a:t>联会</a:t>
            </a:r>
            <a:r>
              <a:rPr lang="zh-CN" altLang="en-US" b="1"/>
              <a:t>  </a:t>
            </a:r>
            <a:r>
              <a:rPr lang="zh-CN" altLang="en-US" b="1">
                <a:solidFill>
                  <a:srgbClr val="FF0000"/>
                </a:solidFill>
              </a:rPr>
              <a:t>否：有丝</a:t>
            </a:r>
            <a:r>
              <a:rPr lang="zh-CN" altLang="en-US" b="1"/>
              <a:t> 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1275" y="2089785"/>
            <a:ext cx="1234440" cy="87185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sym typeface="+mn-ea"/>
              </a:rPr>
              <a:t>染色体排列在赤道板上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75715" y="234188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→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93850" y="2263775"/>
            <a:ext cx="459740" cy="697865"/>
          </a:xfrm>
          <a:prstGeom prst="rect">
            <a:avLst/>
          </a:prstGeom>
          <a:solidFill>
            <a:schemeClr val="accent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b="1"/>
              <a:t>中期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134870" y="2316480"/>
            <a:ext cx="110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有无同源染色体</a:t>
            </a: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282190" y="2639060"/>
            <a:ext cx="810895" cy="9525"/>
          </a:xfrm>
          <a:prstGeom prst="straightConnector1">
            <a:avLst/>
          </a:prstGeom>
          <a:ln w="12700">
            <a:solidFill>
              <a:srgbClr val="0E223A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284220" y="2111375"/>
            <a:ext cx="1370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无：</a:t>
            </a:r>
            <a:r>
              <a:rPr lang="zh-CN" altLang="en-US" b="1">
                <a:solidFill>
                  <a:srgbClr val="FF0000"/>
                </a:solidFill>
              </a:rPr>
              <a:t>减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Ⅱ</a:t>
            </a:r>
            <a:endParaRPr lang="zh-CN" altLang="en-US" b="1">
              <a:latin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 b="1">
                <a:latin typeface="宋体" panose="02010600030101010101" pitchFamily="2" charset="-122"/>
              </a:rPr>
              <a:t>有</a:t>
            </a:r>
            <a:r>
              <a:rPr lang="zh-CN" altLang="en-US"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33" name="左大括号 32"/>
          <p:cNvSpPr/>
          <p:nvPr/>
        </p:nvSpPr>
        <p:spPr>
          <a:xfrm>
            <a:off x="3159125" y="2234565"/>
            <a:ext cx="172720" cy="673735"/>
          </a:xfrm>
          <a:prstGeom prst="leftBrace">
            <a:avLst/>
          </a:prstGeom>
          <a:ln w="12700" cmpd="sng">
            <a:solidFill>
              <a:srgbClr val="0E22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695065" y="2505075"/>
            <a:ext cx="2072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/>
              <a:t>是否</a:t>
            </a:r>
            <a:r>
              <a:rPr lang="zh-CN" altLang="en-US" sz="1600" b="1">
                <a:sym typeface="+mn-ea"/>
              </a:rPr>
              <a:t>对</a:t>
            </a:r>
            <a:r>
              <a:rPr lang="zh-CN" altLang="en-US" b="1"/>
              <a:t>    </a:t>
            </a:r>
            <a:r>
              <a:rPr lang="zh-CN" altLang="en-US" b="1">
                <a:solidFill>
                  <a:srgbClr val="FF0000"/>
                </a:solidFill>
              </a:rPr>
              <a:t>是：减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Ⅰ</a:t>
            </a:r>
            <a:endParaRPr lang="zh-CN" altLang="en-US" b="1"/>
          </a:p>
          <a:p>
            <a:pPr algn="ctr"/>
            <a:r>
              <a:rPr lang="zh-CN" altLang="en-US" b="1"/>
              <a:t>  </a:t>
            </a:r>
            <a:r>
              <a:rPr lang="zh-CN" altLang="en-US" sz="1600" b="1"/>
              <a:t>称排列</a:t>
            </a:r>
            <a:r>
              <a:rPr lang="zh-CN" altLang="en-US" b="1"/>
              <a:t>  </a:t>
            </a:r>
            <a:r>
              <a:rPr lang="zh-CN" altLang="en-US" b="1">
                <a:solidFill>
                  <a:srgbClr val="FF0000"/>
                </a:solidFill>
              </a:rPr>
              <a:t>否：有丝</a:t>
            </a:r>
            <a:r>
              <a:rPr lang="zh-CN" altLang="en-US" b="1"/>
              <a:t> </a:t>
            </a: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3892550" y="2827655"/>
            <a:ext cx="564515" cy="0"/>
          </a:xfrm>
          <a:prstGeom prst="straightConnector1">
            <a:avLst/>
          </a:prstGeom>
          <a:ln w="12700">
            <a:solidFill>
              <a:srgbClr val="0E223A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643380" y="3669030"/>
            <a:ext cx="164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/>
              <a:t>每一极中有无同源染色体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442970" y="4003675"/>
            <a:ext cx="2258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/>
              <a:t>是否存在姐   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是：减</a:t>
            </a:r>
            <a:r>
              <a:rPr lang="zh-CN" altLang="en-US" sz="160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Ⅰ</a:t>
            </a:r>
            <a:endParaRPr lang="zh-CN" altLang="en-US" sz="1600" b="1"/>
          </a:p>
          <a:p>
            <a:pPr algn="ctr"/>
            <a:r>
              <a:rPr lang="zh-CN" altLang="en-US" sz="1600" b="1"/>
              <a:t>妹染色单体  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否：减</a:t>
            </a:r>
            <a:r>
              <a:rPr lang="zh-CN" altLang="en-US" sz="1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Ⅱ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169285" y="3530600"/>
            <a:ext cx="1370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有：</a:t>
            </a:r>
            <a:r>
              <a:rPr lang="zh-CN" altLang="en-US" b="1">
                <a:solidFill>
                  <a:srgbClr val="FF0000"/>
                </a:solidFill>
              </a:rPr>
              <a:t>有丝</a:t>
            </a:r>
            <a:endParaRPr lang="zh-CN" altLang="en-US" b="1">
              <a:latin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</a:endParaRPr>
          </a:p>
          <a:p>
            <a:r>
              <a:rPr lang="zh-CN" altLang="en-US" b="1">
                <a:latin typeface="宋体" panose="02010600030101010101" pitchFamily="2" charset="-122"/>
              </a:rPr>
              <a:t>无</a:t>
            </a:r>
            <a:r>
              <a:rPr lang="zh-CN" altLang="en-US">
                <a:latin typeface="宋体" panose="02010600030101010101" pitchFamily="2" charset="-122"/>
              </a:rPr>
              <a:t>：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80645" y="3539490"/>
            <a:ext cx="998855" cy="7747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  <a:sym typeface="+mn-ea"/>
              </a:rPr>
              <a:t>染色体移向两极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88695" y="37426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→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275715" y="3669030"/>
            <a:ext cx="459740" cy="697865"/>
          </a:xfrm>
          <a:prstGeom prst="rect">
            <a:avLst/>
          </a:prstGeom>
          <a:solidFill>
            <a:schemeClr val="accent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b="1"/>
              <a:t>后期</a:t>
            </a:r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1835150" y="3995420"/>
            <a:ext cx="1257935" cy="8255"/>
          </a:xfrm>
          <a:prstGeom prst="straightConnector1">
            <a:avLst/>
          </a:prstGeom>
          <a:ln w="12700">
            <a:solidFill>
              <a:srgbClr val="0E223A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493135" y="4278630"/>
            <a:ext cx="1047115" cy="9525"/>
          </a:xfrm>
          <a:prstGeom prst="straightConnector1">
            <a:avLst/>
          </a:prstGeom>
          <a:ln w="12700">
            <a:solidFill>
              <a:srgbClr val="0E223A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542290" y="1664970"/>
            <a:ext cx="8890" cy="3371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505460" y="3073400"/>
            <a:ext cx="8890" cy="33718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左大括号 45"/>
          <p:cNvSpPr/>
          <p:nvPr/>
        </p:nvSpPr>
        <p:spPr>
          <a:xfrm>
            <a:off x="3067685" y="3662680"/>
            <a:ext cx="172720" cy="673735"/>
          </a:xfrm>
          <a:prstGeom prst="leftBrace">
            <a:avLst/>
          </a:prstGeom>
          <a:ln w="12700" cmpd="sng">
            <a:solidFill>
              <a:srgbClr val="0E223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5" grpId="0" animBg="1"/>
      <p:bldP spid="18" grpId="0"/>
      <p:bldP spid="19" grpId="0" animBg="1"/>
      <p:bldP spid="21" grpId="0"/>
      <p:bldP spid="23" grpId="0" animBg="1"/>
      <p:bldP spid="23" grpId="1" animBg="1"/>
      <p:bldP spid="24" grpId="0"/>
      <p:bldP spid="26" grpId="0"/>
      <p:bldP spid="27" grpId="0" animBg="1"/>
      <p:bldP spid="28" grpId="0"/>
      <p:bldP spid="29" grpId="0" animBg="1"/>
      <p:bldP spid="30" grpId="0"/>
      <p:bldP spid="32" grpId="0"/>
      <p:bldP spid="33" grpId="0" animBg="1"/>
      <p:bldP spid="34" grpId="0"/>
      <p:bldP spid="36" grpId="0"/>
      <p:bldP spid="37" grpId="0"/>
      <p:bldP spid="38" grpId="0"/>
      <p:bldP spid="39" grpId="0" animBg="1"/>
      <p:bldP spid="40" grpId="0"/>
      <p:bldP spid="41" grpId="0" animBg="1"/>
      <p:bldP spid="4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495" y="844550"/>
            <a:ext cx="8335010" cy="16294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/>
              <a:t>1</a:t>
            </a:r>
            <a:r>
              <a:rPr lang="zh-CN" altLang="en-US" sz="2400" b="1"/>
              <a:t>、</a:t>
            </a:r>
            <a:r>
              <a:rPr lang="zh-CN" altLang="en-US" sz="2400" b="1">
                <a:sym typeface="+mn-ea"/>
              </a:rPr>
              <a:t>减数分裂形成配子时</a:t>
            </a:r>
            <a:r>
              <a:rPr lang="zh-CN" altLang="en-US" sz="2400" b="1"/>
              <a:t>染色体组合</a:t>
            </a:r>
            <a:r>
              <a:rPr lang="zh-CN" altLang="en-US" sz="2400" b="1">
                <a:sym typeface="+mn-ea"/>
              </a:rPr>
              <a:t>的</a:t>
            </a:r>
            <a:r>
              <a:rPr lang="zh-CN" altLang="en-US" sz="2400" b="1"/>
              <a:t>多样性</a:t>
            </a:r>
          </a:p>
          <a:p>
            <a:pPr marL="0" indent="0">
              <a:buNone/>
            </a:pPr>
            <a:r>
              <a:rPr lang="zh-CN" altLang="en-US" sz="2400" b="1"/>
              <a:t>①同源染色体分离的同时，</a:t>
            </a:r>
            <a:r>
              <a:rPr lang="zh-CN" altLang="en-US" sz="2400" b="1">
                <a:solidFill>
                  <a:srgbClr val="FF0000"/>
                </a:solidFill>
              </a:rPr>
              <a:t>非同源染色体</a:t>
            </a:r>
            <a:r>
              <a:rPr lang="zh-CN" altLang="en-US" sz="2400" b="1"/>
              <a:t>的</a:t>
            </a:r>
            <a:r>
              <a:rPr lang="zh-CN" altLang="en-US" sz="2400" b="1">
                <a:solidFill>
                  <a:srgbClr val="FF0000"/>
                </a:solidFill>
              </a:rPr>
              <a:t>自由组合</a:t>
            </a:r>
            <a:r>
              <a:rPr lang="zh-CN" altLang="en-US" sz="2400" b="1"/>
              <a:t>；</a:t>
            </a:r>
          </a:p>
          <a:p>
            <a:pPr marL="0" indent="0">
              <a:buNone/>
            </a:pPr>
            <a:r>
              <a:rPr lang="zh-CN" altLang="en-US" sz="2400" b="1"/>
              <a:t>②</a:t>
            </a:r>
            <a:r>
              <a:rPr lang="zh-CN" altLang="en-US" sz="2400" b="1">
                <a:solidFill>
                  <a:srgbClr val="FF0000"/>
                </a:solidFill>
              </a:rPr>
              <a:t>同源染色体</a:t>
            </a:r>
            <a:r>
              <a:rPr lang="zh-CN" altLang="en-US" sz="2400" b="1"/>
              <a:t>上非姐妹染色单体间</a:t>
            </a:r>
            <a:r>
              <a:rPr lang="zh-CN" altLang="en-US" sz="2400" b="1">
                <a:solidFill>
                  <a:srgbClr val="FF0000"/>
                </a:solidFill>
              </a:rPr>
              <a:t>交叉互换</a:t>
            </a:r>
            <a:r>
              <a:rPr lang="zh-CN" altLang="en-US" sz="2400" b="1"/>
              <a:t>相应片段。</a:t>
            </a:r>
          </a:p>
          <a:p>
            <a:pPr marL="0" indent="0">
              <a:buNone/>
            </a:pP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1275" y="167005"/>
            <a:ext cx="5277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配子及后代多样性的原因</a:t>
            </a:r>
            <a:endParaRPr lang="zh-CN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04495" y="2737485"/>
            <a:ext cx="8335010" cy="162941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/>
              <a:t>2</a:t>
            </a:r>
            <a:r>
              <a:rPr lang="zh-CN" altLang="en-US" sz="2400" b="1"/>
              <a:t>、</a:t>
            </a:r>
            <a:r>
              <a:rPr lang="zh-CN" altLang="en-US" sz="2400" b="1">
                <a:sym typeface="+mn-ea"/>
              </a:rPr>
              <a:t>个体表现型的多样性</a:t>
            </a:r>
            <a:endParaRPr lang="zh-CN" altLang="en-US" sz="2400" b="1"/>
          </a:p>
          <a:p>
            <a:pPr marL="0" indent="0">
              <a:buNone/>
            </a:pPr>
            <a:r>
              <a:rPr lang="zh-CN" altLang="en-US" sz="2400" b="1"/>
              <a:t>①个体形成时</a:t>
            </a:r>
            <a:r>
              <a:rPr lang="zh-CN" altLang="en-US" sz="2400" b="1">
                <a:sym typeface="+mn-ea"/>
              </a:rPr>
              <a:t>受精作用的精子与卵细胞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随机结合</a:t>
            </a:r>
            <a:r>
              <a:rPr lang="zh-CN" altLang="en-US" sz="2400" b="1"/>
              <a:t>；</a:t>
            </a:r>
          </a:p>
          <a:p>
            <a:pPr marL="0" indent="0">
              <a:buNone/>
            </a:pPr>
            <a:r>
              <a:rPr lang="zh-CN" altLang="en-US" sz="2400" b="1"/>
              <a:t>②</a:t>
            </a:r>
            <a:r>
              <a:rPr lang="zh-CN" altLang="en-US" sz="2400" b="1">
                <a:solidFill>
                  <a:srgbClr val="FF0000"/>
                </a:solidFill>
              </a:rPr>
              <a:t>表观遗传</a:t>
            </a:r>
            <a:r>
              <a:rPr lang="zh-CN" altLang="en-US" sz="2400" b="1">
                <a:solidFill>
                  <a:schemeClr val="tx1"/>
                </a:solidFill>
              </a:rPr>
              <a:t>：个体发育过程中基因的表达和表现型不同</a:t>
            </a:r>
            <a:r>
              <a:rPr lang="zh-CN" altLang="en-US" sz="2400" b="1"/>
              <a:t>。</a:t>
            </a:r>
          </a:p>
          <a:p>
            <a:pPr marL="0" indent="0">
              <a:buNone/>
            </a:pP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505" y="0"/>
            <a:ext cx="8752205" cy="501586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精原细胞既能进行有丝分裂增加自身数量，又可以进行减数分裂形成生殖细胞，下列有关某生物体内精原细胞分裂的叙述，错误的是(　　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A.减数分裂时同源染色体发生了交叉互换，增大了精子遗传组成的多样性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B.有丝分裂后期精原细胞存在同源染色体，但是不会发生同源染色体的分离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C.减数分裂时非同源染色体自由组合，有利于保持亲子代遗传信息的稳定性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D.有丝分裂中期和减数分裂Ⅱ后期，染色体数目相同，核DNA数目不同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55545" y="892810"/>
            <a:ext cx="473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05" y="215900"/>
            <a:ext cx="7785100" cy="857250"/>
          </a:xfrm>
        </p:spPr>
        <p:txBody>
          <a:bodyPr/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三、基因是位于X还是常染色体上的实验设计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6040" y="1200150"/>
            <a:ext cx="9320530" cy="17659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b="1"/>
              <a:t>1. </a:t>
            </a:r>
            <a:r>
              <a:rPr lang="zh-CN" altLang="en-US" sz="2000" b="1"/>
              <a:t>未知显隐性，但已知雌雄个体均为纯合子</a:t>
            </a:r>
            <a:r>
              <a:rPr lang="en-US" altLang="zh-CN" sz="2000" b="1"/>
              <a:t>---</a:t>
            </a:r>
            <a:r>
              <a:rPr lang="zh-CN" altLang="en-US" sz="2000" b="1">
                <a:solidFill>
                  <a:srgbClr val="FF0000"/>
                </a:solidFill>
              </a:rPr>
              <a:t>正反交</a:t>
            </a:r>
            <a:endParaRPr lang="zh-CN" altLang="en-US" sz="2000" b="1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/>
              <a:t>①若正反交结果相同，则相应的基因位于常染色体上；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/>
              <a:t>②若正反交结果不同，且子代性状表现与性别有关，则相应基因位于性染色体。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78105" y="2966085"/>
            <a:ext cx="87871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b="1">
                <a:sym typeface="+mn-ea"/>
              </a:rPr>
              <a:t>2. </a:t>
            </a:r>
            <a:r>
              <a:rPr lang="zh-CN" altLang="en-US" sz="2000" b="1">
                <a:sym typeface="+mn-ea"/>
              </a:rPr>
              <a:t>已知显隐性</a:t>
            </a:r>
            <a:r>
              <a:rPr lang="en-US" altLang="zh-CN" sz="2000" b="1">
                <a:sym typeface="+mn-ea"/>
              </a:rPr>
              <a:t>---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隐性雌</a:t>
            </a:r>
            <a:r>
              <a:rPr lang="zh-CN" altLang="en-US" sz="2000" b="1">
                <a:sym typeface="+mn-ea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显性雄  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杂交法</a:t>
            </a:r>
            <a:endParaRPr lang="zh-CN" altLang="en-US" sz="2000" b="1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>
                <a:sym typeface="+mn-ea"/>
              </a:rPr>
              <a:t>①若子代中雄性个体全为隐性性状，雌性个体全为显性性状，则相应基因位于X染色体上；</a:t>
            </a:r>
            <a:endParaRPr lang="zh-CN" altLang="en-US" sz="2000" b="1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>
                <a:sym typeface="+mn-ea"/>
              </a:rPr>
              <a:t>②若子代个体的性状表现与性别无关，则相应的基因位于常染色体上。</a:t>
            </a:r>
            <a:endParaRPr lang="zh-CN" altLang="en-US" sz="2000" b="1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55" y="490220"/>
            <a:ext cx="8475345" cy="109347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/>
              <a:t>3</a:t>
            </a:r>
            <a:r>
              <a:rPr lang="zh-CN" altLang="en-US" sz="2400" b="1"/>
              <a:t>．判断基因是位于X、Y染色体同源区段上还是仅位于X染色体上时，用</a:t>
            </a:r>
            <a:r>
              <a:rPr lang="zh-CN" altLang="en-US" sz="2400" b="1">
                <a:solidFill>
                  <a:srgbClr val="FF0000"/>
                </a:solidFill>
              </a:rPr>
              <a:t>隐♀×(纯合)显♂  </a:t>
            </a:r>
            <a:r>
              <a:rPr lang="zh-CN" altLang="en-US" sz="2400" b="1"/>
              <a:t>杂交</a:t>
            </a:r>
          </a:p>
          <a:p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211455" y="1851660"/>
            <a:ext cx="8185785" cy="13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ym typeface="+mn-ea"/>
              </a:rPr>
              <a:t>①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</a:rPr>
              <a:t>若子代雌、雄均为显性性状，相应基因位于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X、Y染色体的同源区段上；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455" y="3215005"/>
            <a:ext cx="830770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sym typeface="+mn-ea"/>
              </a:rPr>
              <a:t>②</a:t>
            </a: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若子代所有雄性为隐性性状，雌性为显性性状，相应基因仅位于X染色体上。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2420" y="194310"/>
            <a:ext cx="837120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．雌雄异株植物女娄菜的叶形有阔叶和窄叶两种类型，由一对等位基因控制。有人用纯种阔叶和窄叶品系进行杂交实验，结果如下表。下列相关分析错误的是</a:t>
            </a:r>
            <a:r>
              <a:rPr lang="en-US" sz="2000" b="1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2000" b="1">
                <a:latin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sz="2000" b="1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20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071880" y="1932305"/>
          <a:ext cx="5871845" cy="892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945"/>
                <a:gridCol w="4914900"/>
              </a:tblGrid>
              <a:tr h="446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正交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阔叶♀×窄叶♂→50%阔叶♀、50%阔叶♂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反交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窄叶♀×阔叶♂→50%阔叶♀、50%窄叶♂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7950" y="2825115"/>
            <a:ext cx="864806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A.   </a:t>
            </a:r>
            <a:r>
              <a:rPr lang="zh-CN" sz="2000" b="1">
                <a:ea typeface="宋体" panose="02010600030101010101" pitchFamily="2" charset="-122"/>
              </a:rPr>
              <a:t>依据正交的结果可判断阔叶为显性性状</a:t>
            </a:r>
            <a:endParaRPr 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000" b="1">
                <a:ea typeface="宋体" panose="02010600030101010101" pitchFamily="2" charset="-122"/>
              </a:rPr>
              <a:t>．依据反交结果可说明控制叶形的基因在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sz="2000" b="1">
                <a:ea typeface="宋体" panose="02010600030101010101" pitchFamily="2" charset="-122"/>
              </a:rPr>
              <a:t>染色体上</a:t>
            </a:r>
            <a:endParaRPr 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000" b="1">
                <a:ea typeface="宋体" panose="02010600030101010101" pitchFamily="2" charset="-122"/>
              </a:rPr>
              <a:t>．正、反交的结果中，子代中的雌性植株基因型相同</a:t>
            </a:r>
            <a:endParaRPr 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sz="2000" b="1">
                <a:ea typeface="宋体" panose="02010600030101010101" pitchFamily="2" charset="-122"/>
              </a:rPr>
              <a:t>．让正交中的子代雌雄植株随机交配，其后代出现窄叶植株的概率为</a:t>
            </a:r>
            <a:r>
              <a:rPr 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1/2</a:t>
            </a:r>
            <a:endParaRPr lang="zh-CN" altLang="en-US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2262505" y="1188720"/>
            <a:ext cx="738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37155" y="4706620"/>
            <a:ext cx="274129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>
                <a:solidFill>
                  <a:srgbClr val="FF0000"/>
                </a:solidFill>
                <a:cs typeface="楷体_GB2312" charset="0"/>
                <a:sym typeface="+mn-ea"/>
              </a:rPr>
              <a:t>子代基因型为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  <a:sym typeface="+mn-ea"/>
              </a:rPr>
              <a:t>X</a:t>
            </a:r>
            <a:r>
              <a:rPr lang="en-US" b="1" baseline="3000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  <a:sym typeface="+mn-ea"/>
              </a:rPr>
              <a:t>A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  <a:sym typeface="+mn-ea"/>
              </a:rPr>
              <a:t>X</a:t>
            </a:r>
            <a:r>
              <a:rPr lang="en-US" b="1" baseline="3000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  <a:sym typeface="+mn-ea"/>
              </a:rPr>
              <a:t>a</a:t>
            </a:r>
            <a:r>
              <a:rPr lang="zh-CN" b="1">
                <a:solidFill>
                  <a:srgbClr val="FF0000"/>
                </a:solidFill>
                <a:cs typeface="楷体_GB2312" charset="0"/>
                <a:sym typeface="+mn-ea"/>
              </a:rPr>
              <a:t>、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  <a:sym typeface="+mn-ea"/>
              </a:rPr>
              <a:t>X</a:t>
            </a:r>
            <a:r>
              <a:rPr lang="en-US" b="1" baseline="30000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  <a:sym typeface="+mn-ea"/>
              </a:rPr>
              <a:t>A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楷体_GB2312" charset="0"/>
                <a:sym typeface="+mn-ea"/>
              </a:rPr>
              <a:t>Y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楷体_GB2312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390" y="76200"/>
            <a:ext cx="8884920" cy="4933315"/>
          </a:xfrm>
        </p:spPr>
        <p:txBody>
          <a:bodyPr/>
          <a:lstStyle/>
          <a:p>
            <a:pPr marL="0" indent="0">
              <a:lnSpc>
                <a:spcPct val="180000"/>
              </a:lnSpc>
              <a:buNone/>
            </a:pPr>
            <a:r>
              <a:rPr lang="zh-CN" altLang="en-US" sz="1600" b="1"/>
              <a:t>例</a:t>
            </a:r>
            <a:r>
              <a:rPr lang="en-US" altLang="zh-CN" sz="1600" b="1"/>
              <a:t>3</a:t>
            </a:r>
            <a:r>
              <a:rPr lang="zh-CN" altLang="en-US" sz="1600" b="1"/>
              <a:t>．鼠的毛色有灰色和黑色两种类型，受一对等位基因A、a控制，尾有短尾和长尾的区别，受一对等位基因B、b控制。现有灰色短尾雌鼠与黑色长尾雄鼠杂交，F</a:t>
            </a:r>
            <a:r>
              <a:rPr lang="zh-CN" altLang="en-US" sz="1600" b="1" baseline="-25000"/>
              <a:t>1</a:t>
            </a:r>
            <a:r>
              <a:rPr lang="zh-CN" altLang="en-US" sz="1600" b="1"/>
              <a:t>均为灰色短尾。F</a:t>
            </a:r>
            <a:r>
              <a:rPr lang="zh-CN" altLang="en-US" sz="1600" b="1" baseline="-25000"/>
              <a:t>1</a:t>
            </a:r>
            <a:r>
              <a:rPr lang="zh-CN" altLang="en-US" sz="1600" b="1"/>
              <a:t>与黑色长尾鼠杂交，F</a:t>
            </a:r>
            <a:r>
              <a:rPr lang="zh-CN" altLang="en-US" sz="1600" b="1" baseline="-25000"/>
              <a:t>2</a:t>
            </a:r>
            <a:r>
              <a:rPr lang="zh-CN" altLang="en-US" sz="1600" b="1"/>
              <a:t>中灰色短尾∶灰色长尾∶黑色短尾∶黑色长尾＝1∶1∶1∶1。请回答相关问题：</a:t>
            </a:r>
          </a:p>
          <a:p>
            <a:pPr marL="0" indent="0">
              <a:lnSpc>
                <a:spcPct val="180000"/>
              </a:lnSpc>
              <a:buNone/>
            </a:pPr>
            <a:r>
              <a:rPr lang="zh-CN" altLang="en-US" sz="1600" b="1"/>
              <a:t>(1)鼠的毛色中显性性状是_______，判断依据是____________________________________。</a:t>
            </a:r>
          </a:p>
          <a:p>
            <a:pPr marL="0" indent="0">
              <a:lnSpc>
                <a:spcPct val="180000"/>
              </a:lnSpc>
              <a:buNone/>
            </a:pPr>
            <a:r>
              <a:rPr lang="zh-CN" altLang="en-US" sz="1600" b="1"/>
              <a:t>(2)控制这两对性状的基因位于________对同源染色体上，原因是_______________</a:t>
            </a:r>
          </a:p>
          <a:p>
            <a:pPr marL="0" indent="0">
              <a:lnSpc>
                <a:spcPct val="180000"/>
              </a:lnSpc>
              <a:buNone/>
            </a:pPr>
            <a:r>
              <a:rPr lang="zh-CN" altLang="en-US" sz="1600" b="1"/>
              <a:t>_______________________________________________________________________________。</a:t>
            </a:r>
          </a:p>
          <a:p>
            <a:pPr marL="0" indent="0">
              <a:lnSpc>
                <a:spcPct val="180000"/>
              </a:lnSpc>
              <a:buNone/>
            </a:pPr>
            <a:r>
              <a:rPr lang="zh-CN" altLang="en-US" sz="1600" b="1"/>
              <a:t>(3)上述实验________(填“能”或“不能”)说明控制短尾和长尾的这对基因位于X染色体上，原因是______________________________________________________________________。</a:t>
            </a:r>
          </a:p>
          <a:p>
            <a:pPr marL="0" indent="0">
              <a:lnSpc>
                <a:spcPct val="180000"/>
              </a:lnSpc>
              <a:buNone/>
            </a:pPr>
            <a:endParaRPr lang="zh-CN" altLang="en-US" sz="1600" b="1"/>
          </a:p>
        </p:txBody>
      </p:sp>
      <p:sp>
        <p:nvSpPr>
          <p:cNvPr id="2" name="文本框 1"/>
          <p:cNvSpPr txBox="1"/>
          <p:nvPr/>
        </p:nvSpPr>
        <p:spPr>
          <a:xfrm>
            <a:off x="2377440" y="1450975"/>
            <a:ext cx="72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灰色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25315" y="1450975"/>
            <a:ext cx="4194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灰色鼠与黑色鼠杂交，F1均为灰色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16885" y="1981835"/>
            <a:ext cx="530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2910" y="2528570"/>
            <a:ext cx="7820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F1与黑色长尾鼠杂交，后代出现四种表型，并且数量比为1∶1∶1∶1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3185" y="2944495"/>
            <a:ext cx="938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不能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4070" y="3460115"/>
            <a:ext cx="7352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不能根据F</a:t>
            </a:r>
            <a:r>
              <a:rPr lang="zh-CN" altLang="en-US" b="1" baseline="-2500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和F</a:t>
            </a:r>
            <a:r>
              <a:rPr lang="zh-CN" altLang="en-US" b="1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的表型判断出长尾和短尾的遗传是否与性别相关联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455" y="1332230"/>
            <a:ext cx="8895080" cy="25577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b="1">
                <a:sym typeface="+mn-ea"/>
              </a:rPr>
              <a:t>方法1：让F</a:t>
            </a:r>
            <a:r>
              <a:rPr lang="zh-CN" altLang="en-US" sz="1800" b="1" baseline="-25000">
                <a:sym typeface="+mn-ea"/>
              </a:rPr>
              <a:t>2</a:t>
            </a:r>
            <a:r>
              <a:rPr lang="zh-CN" altLang="en-US" sz="1800" b="1">
                <a:sym typeface="+mn-ea"/>
              </a:rPr>
              <a:t>中灰色短尾的雌、雄鼠杂交，如果后代中灰色∶黑色＝3∶1，且与性别无关，则控制毛色灰色与黑色的基因位于常染色体上；如果后代中短尾雌∶短尾雄∶长尾雄＝2∶1∶1，则控制短尾与长尾的基因位于X染色体上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b="1">
                <a:solidFill>
                  <a:srgbClr val="FF0000"/>
                </a:solidFill>
                <a:sym typeface="+mn-ea"/>
              </a:rPr>
              <a:t>(或后代中灰色短尾雌鼠∶灰色短尾雄鼠∶灰色长尾雄鼠∶黑色短尾雌鼠∶黑色短尾雄鼠∶黑色长尾雄鼠</a:t>
            </a:r>
            <a:r>
              <a:rPr lang="en-US" altLang="zh-CN" sz="1800" b="1">
                <a:solidFill>
                  <a:srgbClr val="FF0000"/>
                </a:solidFill>
                <a:sym typeface="+mn-ea"/>
              </a:rPr>
              <a:t>=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6∶3∶3∶2∶1∶1，则控制毛色灰色与黑色的基因位于常染色体上，控制短尾与长尾的基因位于 X染色体)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灰色：黑色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=3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，与性别无关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1800" b="1">
                <a:sym typeface="+mn-ea"/>
              </a:rPr>
              <a:t>短尾雌（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</a:t>
            </a:r>
            <a:r>
              <a:rPr lang="en-US" altLang="zh-CN" sz="1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</a:t>
            </a:r>
            <a:r>
              <a:rPr lang="en-US" altLang="zh-CN" sz="1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  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</a:t>
            </a:r>
            <a:r>
              <a:rPr lang="en-US" altLang="zh-CN" sz="1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</a:t>
            </a:r>
            <a:r>
              <a:rPr lang="en-US" altLang="zh-CN" sz="1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1800" b="1">
                <a:sym typeface="+mn-ea"/>
              </a:rPr>
              <a:t>∶短尾雄（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</a:t>
            </a:r>
            <a:r>
              <a:rPr lang="en-US" altLang="zh-CN" sz="1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Y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1800" b="1">
                <a:sym typeface="+mn-ea"/>
              </a:rPr>
              <a:t>∶长尾雄（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</a:t>
            </a:r>
            <a:r>
              <a:rPr lang="en-US" altLang="zh-CN" sz="1800" b="1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Y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1800" b="1">
                <a:sym typeface="+mn-ea"/>
              </a:rPr>
              <a:t>＝2∶1∶1，短尾与长尾的基因位于X染色体上。</a:t>
            </a:r>
            <a:endParaRPr lang="zh-CN" altLang="en-US" sz="1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595" y="71755"/>
            <a:ext cx="846264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b="1">
                <a:sym typeface="+mn-ea"/>
              </a:rPr>
              <a:t>(4)现已知控制灰色和黑色的基因位于常染色体上，控制短尾和长尾的基因位于X染色体上。请从F</a:t>
            </a:r>
            <a:r>
              <a:rPr lang="zh-CN" altLang="en-US" b="1" baseline="-25000">
                <a:sym typeface="+mn-ea"/>
              </a:rPr>
              <a:t>2</a:t>
            </a:r>
            <a:r>
              <a:rPr lang="zh-CN" altLang="en-US" b="1">
                <a:sym typeface="+mn-ea"/>
              </a:rPr>
              <a:t>中选取合适的个体通过一次杂交实验进行验证，并做简要说明 。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64360" y="1065530"/>
            <a:ext cx="364236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b="1">
                <a:sym typeface="+mn-ea"/>
              </a:rPr>
              <a:t>F</a:t>
            </a:r>
            <a:r>
              <a:rPr lang="en-US" altLang="zh-CN" sz="1800" b="1" baseline="-25000">
                <a:sym typeface="+mn-ea"/>
              </a:rPr>
              <a:t>2</a:t>
            </a:r>
            <a:r>
              <a:rPr lang="zh-CN" altLang="en-US" sz="1800" b="1">
                <a:sym typeface="+mn-ea"/>
              </a:rPr>
              <a:t>灰色短尾  </a:t>
            </a:r>
            <a:r>
              <a:rPr lang="zh-CN" altLang="en-US" sz="1800" b="1">
                <a:latin typeface="宋体" panose="02010600030101010101" pitchFamily="2" charset="-122"/>
                <a:sym typeface="+mn-ea"/>
              </a:rPr>
              <a:t>♀ </a:t>
            </a:r>
            <a:r>
              <a:rPr lang="en-US" altLang="zh-CN" sz="1800" b="1">
                <a:latin typeface="宋体" panose="02010600030101010101" pitchFamily="2" charset="-122"/>
                <a:sym typeface="+mn-ea"/>
              </a:rPr>
              <a:t>AaX</a:t>
            </a:r>
            <a:r>
              <a:rPr lang="en-US" altLang="zh-CN" sz="1800" b="1" baseline="30000">
                <a:latin typeface="宋体" panose="02010600030101010101" pitchFamily="2" charset="-122"/>
                <a:sym typeface="+mn-ea"/>
              </a:rPr>
              <a:t>B</a:t>
            </a:r>
            <a:r>
              <a:rPr lang="en-US" altLang="zh-CN" sz="1800" b="1">
                <a:latin typeface="宋体" panose="02010600030101010101" pitchFamily="2" charset="-122"/>
                <a:sym typeface="+mn-ea"/>
              </a:rPr>
              <a:t>X</a:t>
            </a:r>
            <a:r>
              <a:rPr lang="en-US" altLang="zh-CN" sz="1800" b="1" baseline="30000">
                <a:latin typeface="宋体" panose="02010600030101010101" pitchFamily="2" charset="-122"/>
                <a:sym typeface="+mn-ea"/>
              </a:rPr>
              <a:t>b  </a:t>
            </a:r>
            <a:r>
              <a:rPr lang="en-US" altLang="zh-CN" sz="2800" b="1" baseline="30000">
                <a:latin typeface="Arial" panose="020B0604020202020204" pitchFamily="34" charset="0"/>
                <a:sym typeface="+mn-ea"/>
              </a:rPr>
              <a:t>×</a:t>
            </a:r>
            <a:r>
              <a:rPr lang="en-US" altLang="zh-CN" sz="1800" b="1" baseline="30000">
                <a:latin typeface="宋体" panose="02010600030101010101" pitchFamily="2" charset="-122"/>
                <a:sym typeface="+mn-ea"/>
              </a:rPr>
              <a:t>  </a:t>
            </a:r>
            <a:r>
              <a:rPr lang="en-US" altLang="zh-CN" sz="1800" b="1">
                <a:latin typeface="宋体" panose="02010600030101010101" pitchFamily="2" charset="-122"/>
                <a:sym typeface="+mn-ea"/>
              </a:rPr>
              <a:t>AaX</a:t>
            </a:r>
            <a:r>
              <a:rPr lang="en-US" altLang="zh-CN" sz="1800" b="1" baseline="30000">
                <a:latin typeface="宋体" panose="02010600030101010101" pitchFamily="2" charset="-122"/>
                <a:sym typeface="+mn-ea"/>
              </a:rPr>
              <a:t>B</a:t>
            </a:r>
            <a:r>
              <a:rPr lang="en-US" altLang="zh-CN" sz="1800" b="1">
                <a:latin typeface="宋体" panose="02010600030101010101" pitchFamily="2" charset="-122"/>
                <a:sym typeface="+mn-ea"/>
              </a:rPr>
              <a:t>Y♂  </a:t>
            </a:r>
            <a:endParaRPr lang="en-US" altLang="zh-CN" sz="1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29c281-a31e-4b45-ada1-6c16cb0d8d1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1696</Words>
  <Application>Microsoft Office PowerPoint</Application>
  <PresentationFormat>全屏显示(16:9)</PresentationFormat>
  <Paragraphs>133</Paragraphs>
  <Slides>18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Calibri</vt:lpstr>
      <vt:lpstr>楷体</vt:lpstr>
      <vt:lpstr>楷体_GB2312</vt:lpstr>
      <vt:lpstr>微软雅黑</vt:lpstr>
      <vt:lpstr>黑体</vt:lpstr>
      <vt:lpstr>Times New Roman</vt:lpstr>
      <vt:lpstr>Office 主题​​</vt:lpstr>
      <vt:lpstr>文档</vt:lpstr>
      <vt:lpstr> 基因与染色体的关系—— 单元复习</vt:lpstr>
      <vt:lpstr>PowerPoint 演示文稿</vt:lpstr>
      <vt:lpstr>PowerPoint 演示文稿</vt:lpstr>
      <vt:lpstr>PowerPoint 演示文稿</vt:lpstr>
      <vt:lpstr>三、基因是位于X还是常染色体上的实验设计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四、细胞核中单基因遗传病遗传方式的判定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apple</cp:lastModifiedBy>
  <cp:revision>183</cp:revision>
  <dcterms:created xsi:type="dcterms:W3CDTF">2016-05-28T08:56:00Z</dcterms:created>
  <dcterms:modified xsi:type="dcterms:W3CDTF">2020-04-28T00:53:04Z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