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5" r:id="rId2"/>
    <p:sldId id="308" r:id="rId3"/>
    <p:sldId id="286" r:id="rId4"/>
    <p:sldId id="289" r:id="rId5"/>
    <p:sldId id="290" r:id="rId6"/>
    <p:sldId id="292" r:id="rId7"/>
    <p:sldId id="293" r:id="rId8"/>
    <p:sldId id="294" r:id="rId9"/>
    <p:sldId id="304" r:id="rId10"/>
    <p:sldId id="309" r:id="rId11"/>
    <p:sldId id="296" r:id="rId12"/>
    <p:sldId id="295" r:id="rId13"/>
    <p:sldId id="305" r:id="rId14"/>
    <p:sldId id="306" r:id="rId15"/>
    <p:sldId id="297" r:id="rId16"/>
    <p:sldId id="298" r:id="rId17"/>
    <p:sldId id="299" r:id="rId18"/>
    <p:sldId id="291" r:id="rId19"/>
    <p:sldId id="300" r:id="rId20"/>
    <p:sldId id="307" r:id="rId21"/>
    <p:sldId id="301" r:id="rId22"/>
    <p:sldId id="271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7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-82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293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 sz="1200" dirty="0" smtClean="0">
                <a:latin typeface="+mj-lt"/>
                <a:ea typeface="+mj-ea"/>
                <a:cs typeface="+mj-cs"/>
                <a:sym typeface="Calibri" panose="020F0502020204030204"/>
              </a:rPr>
              <a:t>原电池中由哪些部分组成？各组成有什么作用呢？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9710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2020/4/19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6.png"/><Relationship Id="rId4" Type="http://schemas.openxmlformats.org/officeDocument/2006/relationships/hyperlink" Target="&#32440;&#30005;&#27744;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15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&#38108;&#38156;&#21407;&#30005;&#27744;&#23454;&#39564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25491" y="2214255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</a:rPr>
              <a:t>化学反应与电能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北京市朝阳外国语学校   陈丽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513488" y="396743"/>
            <a:ext cx="4256691" cy="331514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化学能如何直接转化为电能？</a:t>
            </a:r>
            <a:endParaRPr lang="zh-CN" altLang="en-US" dirty="0"/>
          </a:p>
        </p:txBody>
      </p:sp>
      <p:pic>
        <p:nvPicPr>
          <p:cNvPr id="6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2" cstate="print"/>
          <a:srcRect l="11541" t="9814" r="8172" b="8432"/>
          <a:stretch>
            <a:fillRect/>
          </a:stretch>
        </p:blipFill>
        <p:spPr bwMode="auto">
          <a:xfrm>
            <a:off x="631747" y="107818"/>
            <a:ext cx="859972" cy="875679"/>
          </a:xfrm>
          <a:prstGeom prst="rect">
            <a:avLst/>
          </a:prstGeom>
          <a:noFill/>
        </p:spPr>
      </p:pic>
      <p:grpSp>
        <p:nvGrpSpPr>
          <p:cNvPr id="2" name="组合 30"/>
          <p:cNvGrpSpPr/>
          <p:nvPr/>
        </p:nvGrpSpPr>
        <p:grpSpPr>
          <a:xfrm>
            <a:off x="3154757" y="1852175"/>
            <a:ext cx="2727928" cy="2722503"/>
            <a:chOff x="2842555" y="2119806"/>
            <a:chExt cx="2727928" cy="2722503"/>
          </a:xfrm>
        </p:grpSpPr>
        <p:grpSp>
          <p:nvGrpSpPr>
            <p:cNvPr id="3" name="组合 22"/>
            <p:cNvGrpSpPr/>
            <p:nvPr/>
          </p:nvGrpSpPr>
          <p:grpSpPr>
            <a:xfrm>
              <a:off x="2842555" y="2119806"/>
              <a:ext cx="2727928" cy="2722503"/>
              <a:chOff x="2842555" y="2119806"/>
              <a:chExt cx="2727928" cy="2722503"/>
            </a:xfrm>
          </p:grpSpPr>
          <p:pic>
            <p:nvPicPr>
              <p:cNvPr id="8397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4429" b="14699"/>
              <a:stretch>
                <a:fillRect/>
              </a:stretch>
            </p:blipFill>
            <p:spPr bwMode="auto">
              <a:xfrm>
                <a:off x="2842555" y="2119806"/>
                <a:ext cx="2727928" cy="2305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783724" y="4442199"/>
                <a:ext cx="10300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latin typeface="Baskerville Old Face" pitchFamily="18" charset="0"/>
                    <a:ea typeface="Verdana" pitchFamily="34" charset="0"/>
                    <a:cs typeface="Verdana" pitchFamily="34" charset="0"/>
                  </a:rPr>
                  <a:t>H</a:t>
                </a:r>
                <a:r>
                  <a:rPr lang="en-US" altLang="zh-CN" sz="2000" b="1" baseline="-25000" dirty="0" smtClean="0">
                    <a:latin typeface="Baskerville Old Face" pitchFamily="18" charset="0"/>
                    <a:ea typeface="Verdana" pitchFamily="34" charset="0"/>
                    <a:cs typeface="Verdana" pitchFamily="34" charset="0"/>
                  </a:rPr>
                  <a:t>2</a:t>
                </a:r>
                <a:r>
                  <a:rPr lang="en-US" altLang="zh-CN" sz="2000" b="1" dirty="0" smtClean="0">
                    <a:latin typeface="Baskerville Old Face" pitchFamily="18" charset="0"/>
                    <a:ea typeface="Verdana" pitchFamily="34" charset="0"/>
                    <a:cs typeface="Verdana" pitchFamily="34" charset="0"/>
                  </a:rPr>
                  <a:t>SO</a:t>
                </a:r>
                <a:r>
                  <a:rPr lang="en-US" altLang="zh-CN" sz="2000" b="1" baseline="-25000" dirty="0" smtClean="0">
                    <a:latin typeface="Baskerville Old Face" pitchFamily="18" charset="0"/>
                    <a:ea typeface="Verdana" pitchFamily="34" charset="0"/>
                    <a:cs typeface="Verdana" pitchFamily="34" charset="0"/>
                  </a:rPr>
                  <a:t>4</a:t>
                </a:r>
                <a:endParaRPr lang="zh-CN" altLang="en-US" sz="2000" b="1" baseline="-25000" dirty="0">
                  <a:latin typeface="Baskerville Old Face" pitchFamily="18" charset="0"/>
                  <a:ea typeface="MS PGothic" pitchFamily="34" charset="-128"/>
                  <a:cs typeface="Verdana" pitchFamily="34" charset="0"/>
                </a:endParaRPr>
              </a:p>
            </p:txBody>
          </p:sp>
        </p:grpSp>
        <p:cxnSp>
          <p:nvCxnSpPr>
            <p:cNvPr id="12" name="直接箭头连接符 11"/>
            <p:cNvCxnSpPr>
              <a:endCxn id="10" idx="0"/>
            </p:cNvCxnSpPr>
            <p:nvPr/>
          </p:nvCxnSpPr>
          <p:spPr>
            <a:xfrm>
              <a:off x="4130566" y="4172608"/>
              <a:ext cx="168165" cy="2695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接箭头连接符 25"/>
          <p:cNvCxnSpPr/>
          <p:nvPr/>
        </p:nvCxnSpPr>
        <p:spPr>
          <a:xfrm flipH="1" flipV="1">
            <a:off x="5018349" y="3389798"/>
            <a:ext cx="717191" cy="147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14519" y="34425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产生气体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14367" y="3447776"/>
            <a:ext cx="9973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  H</a:t>
            </a:r>
            <a:r>
              <a:rPr lang="en-US" altLang="zh-CN" baseline="-25000" dirty="0" smtClean="0">
                <a:solidFill>
                  <a:srgbClr val="0070C0"/>
                </a:solidFill>
              </a:rPr>
              <a:t>2          </a:t>
            </a:r>
            <a:endParaRPr lang="zh-CN" altLang="en-US" baseline="-25000" dirty="0">
              <a:solidFill>
                <a:srgbClr val="0070C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685086" y="2878277"/>
            <a:ext cx="2321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2H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+2e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 H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↑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组合 36"/>
          <p:cNvGrpSpPr/>
          <p:nvPr/>
        </p:nvGrpSpPr>
        <p:grpSpPr>
          <a:xfrm>
            <a:off x="1148541" y="2979119"/>
            <a:ext cx="2841171" cy="461665"/>
            <a:chOff x="206829" y="2474169"/>
            <a:chExt cx="2841171" cy="461665"/>
          </a:xfrm>
        </p:grpSpPr>
        <p:sp>
          <p:nvSpPr>
            <p:cNvPr id="38" name="矩形 37"/>
            <p:cNvSpPr/>
            <p:nvPr/>
          </p:nvSpPr>
          <p:spPr>
            <a:xfrm>
              <a:off x="206829" y="2474169"/>
              <a:ext cx="20762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Zn - 2e</a:t>
              </a:r>
              <a:r>
                <a:rPr lang="en-US" altLang="zh-CN" sz="24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= Zn</a:t>
              </a:r>
              <a:r>
                <a:rPr lang="en-US" altLang="zh-CN" sz="24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2+</a:t>
              </a:r>
              <a:endPara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39" name="直接箭头连接符 38"/>
            <p:cNvCxnSpPr/>
            <p:nvPr/>
          </p:nvCxnSpPr>
          <p:spPr>
            <a:xfrm>
              <a:off x="2220671" y="2764968"/>
              <a:ext cx="827329" cy="762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39"/>
          <p:cNvGrpSpPr/>
          <p:nvPr/>
        </p:nvGrpSpPr>
        <p:grpSpPr>
          <a:xfrm>
            <a:off x="4056120" y="1524911"/>
            <a:ext cx="489874" cy="369332"/>
            <a:chOff x="4376057" y="566057"/>
            <a:chExt cx="489874" cy="369332"/>
          </a:xfrm>
        </p:grpSpPr>
        <p:cxnSp>
          <p:nvCxnSpPr>
            <p:cNvPr id="41" name="直接箭头连接符 40"/>
            <p:cNvCxnSpPr/>
            <p:nvPr/>
          </p:nvCxnSpPr>
          <p:spPr>
            <a:xfrm flipV="1">
              <a:off x="4376075" y="849079"/>
              <a:ext cx="489856" cy="1088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376057" y="56605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e</a:t>
              </a:r>
              <a:r>
                <a:rPr lang="en-US" altLang="zh-CN" baseline="30000" dirty="0" smtClean="0">
                  <a:solidFill>
                    <a:srgbClr val="FF0000"/>
                  </a:solidFill>
                </a:rPr>
                <a:t>-</a:t>
              </a:r>
              <a:endParaRPr lang="zh-CN" altLang="en-US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组合 33"/>
          <p:cNvGrpSpPr/>
          <p:nvPr/>
        </p:nvGrpSpPr>
        <p:grpSpPr>
          <a:xfrm>
            <a:off x="4610558" y="3274364"/>
            <a:ext cx="254890" cy="630609"/>
            <a:chOff x="4298356" y="3541995"/>
            <a:chExt cx="254890" cy="630609"/>
          </a:xfrm>
        </p:grpSpPr>
        <p:cxnSp>
          <p:nvCxnSpPr>
            <p:cNvPr id="44" name="直接箭头连接符 43"/>
            <p:cNvCxnSpPr/>
            <p:nvPr/>
          </p:nvCxnSpPr>
          <p:spPr>
            <a:xfrm>
              <a:off x="4325794" y="3541995"/>
              <a:ext cx="227452" cy="7965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 flipV="1">
              <a:off x="4298356" y="4079278"/>
              <a:ext cx="228605" cy="933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直接箭头连接符 45"/>
          <p:cNvCxnSpPr>
            <a:stCxn id="47" idx="1"/>
          </p:cNvCxnSpPr>
          <p:nvPr/>
        </p:nvCxnSpPr>
        <p:spPr>
          <a:xfrm flipH="1" flipV="1">
            <a:off x="4136842" y="3535290"/>
            <a:ext cx="196322" cy="676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9"/>
          <p:cNvGrpSpPr/>
          <p:nvPr/>
        </p:nvGrpSpPr>
        <p:grpSpPr>
          <a:xfrm>
            <a:off x="4333164" y="3180590"/>
            <a:ext cx="381801" cy="831393"/>
            <a:chOff x="4020962" y="3448221"/>
            <a:chExt cx="381801" cy="831393"/>
          </a:xfrm>
        </p:grpSpPr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20962" y="3762406"/>
              <a:ext cx="381801" cy="2163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</p:pic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44090" y="4025161"/>
              <a:ext cx="218103" cy="2544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</p:pic>
        <p:pic>
          <p:nvPicPr>
            <p:cNvPr id="49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4269" y="3448221"/>
              <a:ext cx="218103" cy="2544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</p:pic>
      </p:grpSp>
      <p:sp>
        <p:nvSpPr>
          <p:cNvPr id="52" name="Text Box 5"/>
          <p:cNvSpPr txBox="1"/>
          <p:nvPr/>
        </p:nvSpPr>
        <p:spPr>
          <a:xfrm>
            <a:off x="2378159" y="877129"/>
            <a:ext cx="446279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原电池：将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化学能</a:t>
            </a:r>
            <a:r>
              <a:rPr lang="zh-CN" altLang="en-US" sz="2000" b="1" dirty="0">
                <a:solidFill>
                  <a:srgbClr val="00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转化成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电能</a:t>
            </a:r>
            <a:r>
              <a:rPr lang="zh-CN" altLang="en-US" sz="2000" b="1" dirty="0">
                <a:solidFill>
                  <a:srgbClr val="00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的装置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 animBg="1"/>
      <p:bldP spid="33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2669617" y="896996"/>
            <a:ext cx="4101991" cy="3191527"/>
            <a:chOff x="2343806" y="918016"/>
            <a:chExt cx="4101991" cy="3191527"/>
          </a:xfrm>
        </p:grpSpPr>
        <p:pic>
          <p:nvPicPr>
            <p:cNvPr id="61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 l="2567" b="-320"/>
            <a:stretch>
              <a:fillRect/>
            </a:stretch>
          </p:blipFill>
          <p:spPr bwMode="auto">
            <a:xfrm>
              <a:off x="2343806" y="918016"/>
              <a:ext cx="4101991" cy="3191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7888773">
              <a:off x="2735971" y="3306825"/>
              <a:ext cx="2667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2974498">
              <a:off x="3268730" y="3295908"/>
              <a:ext cx="229939" cy="164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5471" y="3563007"/>
              <a:ext cx="523875" cy="355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1350022">
              <a:off x="3976191" y="3632644"/>
              <a:ext cx="2667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34430">
              <a:off x="3865833" y="2807582"/>
              <a:ext cx="2667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51650">
              <a:off x="3965681" y="3296313"/>
              <a:ext cx="2667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28363" y="2768984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59743" y="3278735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14151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14151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228600" y="79874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0" y="14151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228600" y="79874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111262" y="908290"/>
            <a:ext cx="1107996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电子导体</a:t>
            </a:r>
            <a:endParaRPr lang="zh-CN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639208" y="3804941"/>
            <a:ext cx="1107996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离子导体</a:t>
            </a:r>
            <a:endParaRPr lang="zh-CN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822356" y="4576735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Zn + 2H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+ </a:t>
            </a:r>
            <a:r>
              <a:rPr lang="en-US" altLang="zh-CN" sz="2400" dirty="0" smtClean="0">
                <a:solidFill>
                  <a:srgbClr val="FF0000"/>
                </a:solidFill>
              </a:rPr>
              <a:t>= Zn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2+ </a:t>
            </a:r>
            <a:r>
              <a:rPr lang="en-US" altLang="zh-CN" sz="2400" dirty="0" smtClean="0">
                <a:solidFill>
                  <a:srgbClr val="FF0000"/>
                </a:solidFill>
              </a:rPr>
              <a:t>+ H</a:t>
            </a:r>
            <a:r>
              <a:rPr lang="en-US" altLang="zh-CN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</a:rPr>
              <a:t>↑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标题 1"/>
          <p:cNvSpPr>
            <a:spLocks noGrp="1"/>
          </p:cNvSpPr>
          <p:nvPr>
            <p:ph type="title"/>
          </p:nvPr>
        </p:nvSpPr>
        <p:spPr>
          <a:xfrm>
            <a:off x="1460937" y="419177"/>
            <a:ext cx="6873765" cy="331514"/>
          </a:xfrm>
        </p:spPr>
        <p:txBody>
          <a:bodyPr>
            <a:noAutofit/>
          </a:bodyPr>
          <a:lstStyle/>
          <a:p>
            <a:r>
              <a:rPr lang="zh-CN" altLang="zh-CN" dirty="0" smtClean="0"/>
              <a:t>原电池由哪些部分组成呢？</a:t>
            </a:r>
            <a:endParaRPr lang="zh-CN" altLang="en-US" dirty="0"/>
          </a:p>
        </p:txBody>
      </p:sp>
      <p:pic>
        <p:nvPicPr>
          <p:cNvPr id="46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7" cstate="print"/>
          <a:srcRect l="11541" t="9814" r="8172" b="8432"/>
          <a:stretch>
            <a:fillRect/>
          </a:stretch>
        </p:blipFill>
        <p:spPr bwMode="auto">
          <a:xfrm>
            <a:off x="631747" y="130252"/>
            <a:ext cx="859972" cy="875679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5705238" y="872153"/>
            <a:ext cx="34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电子导体：金属导线，电极材料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17440" y="424503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离子导体：电解质溶液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1985007" y="1304744"/>
            <a:ext cx="5055068" cy="1217744"/>
            <a:chOff x="1985007" y="1304744"/>
            <a:chExt cx="5055068" cy="1217744"/>
          </a:xfrm>
        </p:grpSpPr>
        <p:sp>
          <p:nvSpPr>
            <p:cNvPr id="69" name="矩形 68"/>
            <p:cNvSpPr/>
            <p:nvPr/>
          </p:nvSpPr>
          <p:spPr>
            <a:xfrm>
              <a:off x="1985007" y="1304744"/>
              <a:ext cx="1107996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latin typeface="+mn-ea"/>
                  <a:ea typeface="+mn-ea"/>
                </a:rPr>
                <a:t>负极材料</a:t>
              </a:r>
              <a:endParaRPr lang="zh-CN" altLang="en-US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cxnSp>
          <p:nvCxnSpPr>
            <p:cNvPr id="73" name="直接箭头连接符 72"/>
            <p:cNvCxnSpPr/>
            <p:nvPr/>
          </p:nvCxnSpPr>
          <p:spPr>
            <a:xfrm>
              <a:off x="3026979" y="1702676"/>
              <a:ext cx="325821" cy="2732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5932079" y="1945000"/>
              <a:ext cx="1107996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latin typeface="+mn-ea"/>
                  <a:ea typeface="+mn-ea"/>
                </a:rPr>
                <a:t>正极材料</a:t>
              </a:r>
              <a:endParaRPr lang="zh-CN" altLang="en-US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cxnSp>
          <p:nvCxnSpPr>
            <p:cNvPr id="54" name="直接箭头连接符 53"/>
            <p:cNvCxnSpPr/>
            <p:nvPr/>
          </p:nvCxnSpPr>
          <p:spPr>
            <a:xfrm flipH="1">
              <a:off x="5318234" y="2322885"/>
              <a:ext cx="561866" cy="1996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837005" y="4227350"/>
            <a:ext cx="413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阳离子向正极移动，阴离子向负极移动</a:t>
            </a:r>
          </a:p>
        </p:txBody>
      </p:sp>
      <p:grpSp>
        <p:nvGrpSpPr>
          <p:cNvPr id="100" name="组合 99"/>
          <p:cNvGrpSpPr/>
          <p:nvPr/>
        </p:nvGrpSpPr>
        <p:grpSpPr>
          <a:xfrm>
            <a:off x="536392" y="1827386"/>
            <a:ext cx="7702258" cy="1792842"/>
            <a:chOff x="536392" y="1827386"/>
            <a:chExt cx="7702258" cy="1792842"/>
          </a:xfrm>
        </p:grpSpPr>
        <p:sp>
          <p:nvSpPr>
            <p:cNvPr id="56" name="矩形 55"/>
            <p:cNvSpPr/>
            <p:nvPr/>
          </p:nvSpPr>
          <p:spPr>
            <a:xfrm>
              <a:off x="536392" y="2336496"/>
              <a:ext cx="1359668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latin typeface="+mn-ea"/>
                  <a:ea typeface="+mn-ea"/>
                </a:rPr>
                <a:t>       反应物</a:t>
              </a:r>
              <a:endParaRPr lang="zh-CN" altLang="en-US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6784406" y="3250896"/>
              <a:ext cx="1454244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0070C0"/>
                  </a:solidFill>
                  <a:latin typeface="宋体" pitchFamily="2" charset="-122"/>
                  <a:ea typeface="宋体" pitchFamily="2" charset="-122"/>
                </a:rPr>
                <a:t>     </a:t>
              </a:r>
              <a:r>
                <a:rPr lang="zh-CN" altLang="en-US" b="1" dirty="0" smtClean="0">
                  <a:solidFill>
                    <a:srgbClr val="0070C0"/>
                  </a:solidFill>
                  <a:latin typeface="+mn-ea"/>
                  <a:ea typeface="+mn-ea"/>
                </a:rPr>
                <a:t>反应物</a:t>
              </a:r>
              <a:endParaRPr lang="zh-CN" altLang="en-US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2667001" y="1827386"/>
              <a:ext cx="457200" cy="370115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4426795" y="2937727"/>
              <a:ext cx="457200" cy="370115"/>
            </a:xfrm>
            <a:prstGeom prst="ellipse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349766" y="2736012"/>
            <a:ext cx="3374711" cy="501180"/>
            <a:chOff x="4887545" y="2539484"/>
            <a:chExt cx="3374711" cy="501180"/>
          </a:xfrm>
        </p:grpSpPr>
        <p:sp>
          <p:nvSpPr>
            <p:cNvPr id="7" name="矩形 6"/>
            <p:cNvSpPr/>
            <p:nvPr/>
          </p:nvSpPr>
          <p:spPr>
            <a:xfrm>
              <a:off x="5940677" y="2539484"/>
              <a:ext cx="23215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2H</a:t>
              </a:r>
              <a:r>
                <a:rPr lang="en-US" altLang="zh-CN" sz="24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+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+2e</a:t>
              </a:r>
              <a:r>
                <a:rPr lang="en-US" altLang="zh-CN" sz="24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= H</a:t>
              </a:r>
              <a:r>
                <a:rPr lang="en-US" altLang="zh-CN" sz="24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↑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H="1">
              <a:off x="4887545" y="2775857"/>
              <a:ext cx="1119117" cy="26480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783787" y="2826353"/>
            <a:ext cx="2526972" cy="461665"/>
            <a:chOff x="206829" y="2474169"/>
            <a:chExt cx="2526972" cy="461665"/>
          </a:xfrm>
        </p:grpSpPr>
        <p:sp>
          <p:nvSpPr>
            <p:cNvPr id="17" name="矩形 16"/>
            <p:cNvSpPr/>
            <p:nvPr/>
          </p:nvSpPr>
          <p:spPr>
            <a:xfrm>
              <a:off x="206829" y="2474169"/>
              <a:ext cx="20762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Zn - 2e</a:t>
              </a:r>
              <a:r>
                <a:rPr lang="en-US" altLang="zh-CN" sz="24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= Zn</a:t>
              </a:r>
              <a:r>
                <a:rPr lang="en-US" altLang="zh-CN" sz="2400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2+</a:t>
              </a:r>
              <a:endPara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2220671" y="2764968"/>
              <a:ext cx="513130" cy="10952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7621062" y="3626922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被还原</a:t>
            </a:r>
            <a:endParaRPr lang="en-US" altLang="zh-CN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还原反应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0228" y="1550020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被氧化</a:t>
            </a:r>
            <a:endParaRPr lang="en-US" altLang="zh-CN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氧化反应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47481" y="32586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正极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3400" y="23333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负极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29571" y="3257915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（负极反应式）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652297" y="2448618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（正极反应式）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30605" y="152633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电极材料：能导电的固体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47" grpId="0"/>
      <p:bldP spid="51" grpId="0"/>
      <p:bldP spid="74" grpId="0"/>
      <p:bldP spid="62" grpId="0"/>
      <p:bldP spid="63" grpId="0"/>
      <p:bldP spid="64" grpId="0"/>
      <p:bldP spid="65" grpId="0"/>
      <p:bldP spid="87" grpId="0"/>
      <p:bldP spid="88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组合 79"/>
          <p:cNvGrpSpPr/>
          <p:nvPr/>
        </p:nvGrpSpPr>
        <p:grpSpPr>
          <a:xfrm>
            <a:off x="599086" y="1908811"/>
            <a:ext cx="8284026" cy="2492044"/>
            <a:chOff x="805544" y="1393371"/>
            <a:chExt cx="8284026" cy="2492044"/>
          </a:xfrm>
        </p:grpSpPr>
        <p:sp>
          <p:nvSpPr>
            <p:cNvPr id="7" name="矩形 6"/>
            <p:cNvSpPr/>
            <p:nvPr/>
          </p:nvSpPr>
          <p:spPr>
            <a:xfrm>
              <a:off x="1331054" y="2713680"/>
              <a:ext cx="646331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latin typeface="+mn-ea"/>
                  <a:ea typeface="+mn-ea"/>
                </a:rPr>
                <a:t>负极</a:t>
              </a:r>
              <a:endParaRPr lang="zh-CN" altLang="en-US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54308" y="2441537"/>
              <a:ext cx="1338828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latin typeface="+mn-ea"/>
                  <a:ea typeface="+mn-ea"/>
                </a:rPr>
                <a:t>负极反应物</a:t>
              </a:r>
              <a:endParaRPr lang="zh-CN" altLang="en-US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419625" y="3138223"/>
              <a:ext cx="1107996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latin typeface="+mn-ea"/>
                  <a:ea typeface="+mn-ea"/>
                </a:rPr>
                <a:t>负极材料</a:t>
              </a:r>
              <a:endParaRPr lang="zh-CN" altLang="en-US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cxnSp>
          <p:nvCxnSpPr>
            <p:cNvPr id="13" name="直接连接符 12"/>
            <p:cNvCxnSpPr>
              <a:stCxn id="10" idx="1"/>
            </p:cNvCxnSpPr>
            <p:nvPr/>
          </p:nvCxnSpPr>
          <p:spPr>
            <a:xfrm flipH="1" flipV="1">
              <a:off x="2275116" y="2623479"/>
              <a:ext cx="79192" cy="2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11" idx="1"/>
            </p:cNvCxnSpPr>
            <p:nvPr/>
          </p:nvCxnSpPr>
          <p:spPr>
            <a:xfrm flipH="1" flipV="1">
              <a:off x="2307773" y="3320165"/>
              <a:ext cx="111852" cy="2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2296887" y="2612593"/>
              <a:ext cx="1" cy="7184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7" idx="3"/>
            </p:cNvCxnSpPr>
            <p:nvPr/>
          </p:nvCxnSpPr>
          <p:spPr>
            <a:xfrm flipV="1">
              <a:off x="1977385" y="2895621"/>
              <a:ext cx="330388" cy="2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10" idx="3"/>
            </p:cNvCxnSpPr>
            <p:nvPr/>
          </p:nvCxnSpPr>
          <p:spPr>
            <a:xfrm>
              <a:off x="3693136" y="2626203"/>
              <a:ext cx="138635" cy="8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11" idx="3"/>
            </p:cNvCxnSpPr>
            <p:nvPr/>
          </p:nvCxnSpPr>
          <p:spPr>
            <a:xfrm flipV="1">
              <a:off x="3527621" y="3320143"/>
              <a:ext cx="304150" cy="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3799114" y="2634343"/>
              <a:ext cx="10886" cy="674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3799114" y="2960914"/>
              <a:ext cx="2177143" cy="21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4346397" y="2561280"/>
              <a:ext cx="1107996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latin typeface="+mn-ea"/>
                  <a:ea typeface="+mn-ea"/>
                </a:rPr>
                <a:t>离子导体</a:t>
              </a:r>
              <a:endParaRPr lang="zh-CN" altLang="en-US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5954499" y="2623456"/>
              <a:ext cx="10886" cy="6749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6218750" y="2408881"/>
              <a:ext cx="1338828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latin typeface="+mn-ea"/>
                  <a:ea typeface="+mn-ea"/>
                </a:rPr>
                <a:t>正极反应物</a:t>
              </a:r>
              <a:endParaRPr lang="zh-CN" altLang="en-US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284067" y="3105563"/>
              <a:ext cx="1107996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latin typeface="+mn-ea"/>
                  <a:ea typeface="+mn-ea"/>
                </a:rPr>
                <a:t>正极材料</a:t>
              </a:r>
              <a:endParaRPr lang="zh-CN" altLang="en-US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cxnSp>
          <p:nvCxnSpPr>
            <p:cNvPr id="49" name="直接连接符 48"/>
            <p:cNvCxnSpPr>
              <a:endCxn id="44" idx="1"/>
            </p:cNvCxnSpPr>
            <p:nvPr/>
          </p:nvCxnSpPr>
          <p:spPr>
            <a:xfrm flipV="1">
              <a:off x="5954499" y="2593547"/>
              <a:ext cx="264251" cy="8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endCxn id="45" idx="1"/>
            </p:cNvCxnSpPr>
            <p:nvPr/>
          </p:nvCxnSpPr>
          <p:spPr>
            <a:xfrm>
              <a:off x="5976270" y="3287482"/>
              <a:ext cx="307797" cy="2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>
              <a:stCxn id="44" idx="3"/>
            </p:cNvCxnSpPr>
            <p:nvPr/>
          </p:nvCxnSpPr>
          <p:spPr>
            <a:xfrm>
              <a:off x="7557578" y="2593547"/>
              <a:ext cx="138636" cy="8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>
              <a:stCxn id="45" idx="3"/>
            </p:cNvCxnSpPr>
            <p:nvPr/>
          </p:nvCxnSpPr>
          <p:spPr>
            <a:xfrm>
              <a:off x="7392063" y="3290229"/>
              <a:ext cx="304151" cy="8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7685328" y="2590799"/>
              <a:ext cx="10886" cy="696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7685328" y="2950028"/>
              <a:ext cx="130629" cy="10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矩形 68"/>
            <p:cNvSpPr/>
            <p:nvPr/>
          </p:nvSpPr>
          <p:spPr>
            <a:xfrm>
              <a:off x="7818953" y="2768108"/>
              <a:ext cx="646331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latin typeface="+mn-ea"/>
                  <a:ea typeface="+mn-ea"/>
                </a:rPr>
                <a:t>正极</a:t>
              </a:r>
              <a:endParaRPr lang="zh-CN" altLang="en-US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cxnSp>
          <p:nvCxnSpPr>
            <p:cNvPr id="72" name="直接连接符 71"/>
            <p:cNvCxnSpPr>
              <a:endCxn id="7" idx="0"/>
            </p:cNvCxnSpPr>
            <p:nvPr/>
          </p:nvCxnSpPr>
          <p:spPr>
            <a:xfrm>
              <a:off x="1643743" y="1393371"/>
              <a:ext cx="10477" cy="1320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8142515" y="1415141"/>
              <a:ext cx="10477" cy="1320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1621971" y="1415143"/>
              <a:ext cx="6487886" cy="10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矩形 76"/>
            <p:cNvSpPr/>
            <p:nvPr/>
          </p:nvSpPr>
          <p:spPr>
            <a:xfrm>
              <a:off x="4183111" y="1505365"/>
              <a:ext cx="1107996" cy="3693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rgbClr val="0070C0"/>
                  </a:solidFill>
                  <a:latin typeface="+mn-ea"/>
                  <a:ea typeface="+mn-ea"/>
                </a:rPr>
                <a:t>电子导体</a:t>
              </a:r>
              <a:endParaRPr lang="zh-CN" altLang="en-US" b="1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05544" y="343988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楷体" pitchFamily="49" charset="-122"/>
                  <a:ea typeface="楷体" pitchFamily="49" charset="-122"/>
                </a:rPr>
                <a:t>氧化反应</a:t>
              </a:r>
              <a:endParaRPr lang="zh-CN" altLang="en-US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981574" y="351608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楷体" pitchFamily="49" charset="-122"/>
                  <a:ea typeface="楷体" pitchFamily="49" charset="-122"/>
                </a:rPr>
                <a:t>还原反应</a:t>
              </a:r>
              <a:endParaRPr lang="zh-CN" altLang="en-US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3573537" y="4201605"/>
            <a:ext cx="2031325" cy="559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化学能→电能</a:t>
            </a:r>
            <a:endParaRPr lang="zh-CN" altLang="en-US" sz="24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3" name="标题 1"/>
          <p:cNvSpPr txBox="1">
            <a:spLocks/>
          </p:cNvSpPr>
          <p:nvPr/>
        </p:nvSpPr>
        <p:spPr>
          <a:xfrm>
            <a:off x="1460938" y="629377"/>
            <a:ext cx="3142594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/>
          <a:p>
            <a:pPr hangingPunct="1">
              <a:spcBef>
                <a:spcPct val="0"/>
              </a:spcBef>
              <a:defRPr/>
            </a:pPr>
            <a:r>
              <a:rPr lang="zh-CN" altLang="en-US" b="1" kern="1200" spc="20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原电池的构成要素有：</a:t>
            </a:r>
            <a:endParaRPr kumimoji="0" lang="zh-CN" altLang="en-US" sz="18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34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2" cstate="print"/>
          <a:srcRect l="11541" t="9814" r="8172" b="8432"/>
          <a:stretch>
            <a:fillRect/>
          </a:stretch>
        </p:blipFill>
        <p:spPr bwMode="auto">
          <a:xfrm>
            <a:off x="631747" y="340452"/>
            <a:ext cx="859972" cy="875679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5281660" y="13960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电极材料：能导电的固体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16256" y="584985"/>
            <a:ext cx="356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离子导体：电解质溶液。</a:t>
            </a:r>
            <a:endParaRPr lang="en-US" altLang="zh-CN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阳离子向正极移动，</a:t>
            </a:r>
            <a:endParaRPr lang="en-US" altLang="zh-CN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阴离子向负极移动。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66162" y="1550024"/>
            <a:ext cx="34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电子导体：金属导线，电极材料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798" y="332467"/>
            <a:ext cx="8660526" cy="1044388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练习</a:t>
            </a:r>
            <a:r>
              <a:rPr lang="en-US" altLang="zh-CN" dirty="0" smtClean="0"/>
              <a:t>1】</a:t>
            </a:r>
            <a:r>
              <a:rPr lang="zh-CN" altLang="zh-CN" dirty="0" smtClean="0"/>
              <a:t>分析以下装置，书写电极反应式，并标出电子和离子的移动方向。</a:t>
            </a:r>
            <a:endParaRPr lang="zh-CN" altLang="en-US" dirty="0"/>
          </a:p>
        </p:txBody>
      </p:sp>
      <p:sp>
        <p:nvSpPr>
          <p:cNvPr id="89090" name="AutoShape 2" descr="http://doc.100lw.com/pic/1a18f767e4b061b2d408f51982042c6897a39293/1-478-png_6_0_0_189_759_546_259_892.979_1262.879-1011-0-208-1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04494" y="1597572"/>
            <a:ext cx="4288218" cy="2385849"/>
            <a:chOff x="4099859" y="1492469"/>
            <a:chExt cx="3035341" cy="1965434"/>
          </a:xfrm>
        </p:grpSpPr>
        <p:pic>
          <p:nvPicPr>
            <p:cNvPr id="89092" name="Picture 4" descr="http://doc.100lw.com/pic/1a18f767e4b061b2d408f51982042c6897a39293/1-478-png_6_0_0_189_759_546_259_892.979_1262.879-1011-0-208-1011.jpg"/>
            <p:cNvPicPr>
              <a:picLocks noChangeAspect="1" noChangeArrowheads="1"/>
            </p:cNvPicPr>
            <p:nvPr/>
          </p:nvPicPr>
          <p:blipFill>
            <a:blip r:embed="rId2" cstate="print"/>
            <a:srcRect l="6461" t="12323" r="49117" b="19808"/>
            <a:stretch>
              <a:fillRect/>
            </a:stretch>
          </p:blipFill>
          <p:spPr bwMode="auto">
            <a:xfrm>
              <a:off x="4414345" y="1492469"/>
              <a:ext cx="2720855" cy="1965434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4099859" y="2606569"/>
              <a:ext cx="4844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+mn-lt"/>
                </a:rPr>
                <a:t>Fe</a:t>
              </a:r>
              <a:endParaRPr lang="zh-CN" altLang="en-US" sz="2000" b="1" dirty="0">
                <a:latin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364520" y="1524586"/>
            <a:ext cx="2492990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能发生的氧化还原反应</a:t>
            </a:r>
            <a:endParaRPr lang="zh-CN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5173" y="2070539"/>
            <a:ext cx="3153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Fe + Cu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2+ </a:t>
            </a:r>
            <a:r>
              <a:rPr lang="en-US" altLang="zh-CN" sz="2400" dirty="0" smtClean="0">
                <a:solidFill>
                  <a:srgbClr val="FF0000"/>
                </a:solidFill>
              </a:rPr>
              <a:t>= Fe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2+ </a:t>
            </a:r>
            <a:r>
              <a:rPr lang="en-US" altLang="zh-CN" sz="2400" dirty="0" smtClean="0">
                <a:solidFill>
                  <a:srgbClr val="FF0000"/>
                </a:solidFill>
              </a:rPr>
              <a:t>+ Cu</a:t>
            </a:r>
          </a:p>
        </p:txBody>
      </p:sp>
      <p:sp>
        <p:nvSpPr>
          <p:cNvPr id="10" name="矩形 9"/>
          <p:cNvSpPr/>
          <p:nvPr/>
        </p:nvSpPr>
        <p:spPr>
          <a:xfrm>
            <a:off x="5417072" y="2659703"/>
            <a:ext cx="1569660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发生氧化反应</a:t>
            </a:r>
            <a:endParaRPr lang="zh-CN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9614" y="3179380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Fe - 2e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- </a:t>
            </a:r>
            <a:r>
              <a:rPr lang="en-US" altLang="zh-CN" sz="2400" dirty="0" smtClean="0">
                <a:solidFill>
                  <a:srgbClr val="FF0000"/>
                </a:solidFill>
              </a:rPr>
              <a:t>= Fe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2+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006" y="2343809"/>
            <a:ext cx="87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负极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38093" y="3731758"/>
            <a:ext cx="1569660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发生还原反应</a:t>
            </a:r>
            <a:endParaRPr lang="zh-CN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0635" y="4251435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Cu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2+</a:t>
            </a:r>
            <a:r>
              <a:rPr lang="en-US" altLang="zh-CN" sz="2400" dirty="0" smtClean="0">
                <a:solidFill>
                  <a:srgbClr val="FF0000"/>
                </a:solidFill>
              </a:rPr>
              <a:t> + 2e</a:t>
            </a:r>
            <a:r>
              <a:rPr lang="en-US" altLang="zh-CN" sz="2400" baseline="30000" dirty="0" smtClean="0">
                <a:solidFill>
                  <a:srgbClr val="FF0000"/>
                </a:solidFill>
              </a:rPr>
              <a:t>- </a:t>
            </a:r>
            <a:r>
              <a:rPr lang="en-US" altLang="zh-CN" sz="2400" dirty="0" smtClean="0">
                <a:solidFill>
                  <a:srgbClr val="FF0000"/>
                </a:solidFill>
              </a:rPr>
              <a:t>= Cu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0551" y="233329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正极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74233" y="1211348"/>
            <a:ext cx="3993911" cy="367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电极反应式：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负极：</a:t>
            </a:r>
            <a:r>
              <a:rPr lang="en-US" altLang="zh-CN" sz="2000" dirty="0" smtClean="0">
                <a:solidFill>
                  <a:srgbClr val="FF0000"/>
                </a:solidFill>
              </a:rPr>
              <a:t>Fe - 2e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- </a:t>
            </a:r>
            <a:r>
              <a:rPr lang="en-US" altLang="zh-CN" sz="2000" dirty="0" smtClean="0">
                <a:solidFill>
                  <a:srgbClr val="FF0000"/>
                </a:solidFill>
              </a:rPr>
              <a:t>= Fe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2+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正极：</a:t>
            </a:r>
            <a:r>
              <a:rPr lang="en-US" altLang="zh-CN" sz="2000" dirty="0" smtClean="0">
                <a:solidFill>
                  <a:srgbClr val="FF0000"/>
                </a:solidFill>
              </a:rPr>
              <a:t>Cu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2+</a:t>
            </a:r>
            <a:r>
              <a:rPr lang="en-US" altLang="zh-CN" sz="2000" dirty="0" smtClean="0">
                <a:solidFill>
                  <a:srgbClr val="FF0000"/>
                </a:solidFill>
              </a:rPr>
              <a:t> + 2e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- </a:t>
            </a:r>
            <a:r>
              <a:rPr lang="en-US" altLang="zh-CN" sz="2000" dirty="0" smtClean="0">
                <a:solidFill>
                  <a:srgbClr val="FF0000"/>
                </a:solidFill>
              </a:rPr>
              <a:t>= Cu</a:t>
            </a: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总反应式：</a:t>
            </a:r>
            <a:r>
              <a:rPr lang="en-US" altLang="zh-CN" sz="2000" dirty="0" smtClean="0">
                <a:solidFill>
                  <a:srgbClr val="FF0000"/>
                </a:solidFill>
              </a:rPr>
              <a:t>Fe + Cu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2+ </a:t>
            </a:r>
            <a:r>
              <a:rPr lang="en-US" altLang="zh-CN" sz="2000" dirty="0" smtClean="0">
                <a:solidFill>
                  <a:srgbClr val="FF0000"/>
                </a:solidFill>
              </a:rPr>
              <a:t>= Fe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2+ </a:t>
            </a:r>
            <a:r>
              <a:rPr lang="en-US" altLang="zh-CN" sz="2000" dirty="0" smtClean="0">
                <a:solidFill>
                  <a:srgbClr val="FF0000"/>
                </a:solidFill>
              </a:rPr>
              <a:t>+ Cu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810014" y="1309066"/>
            <a:ext cx="489874" cy="369332"/>
            <a:chOff x="4376057" y="566057"/>
            <a:chExt cx="489874" cy="369332"/>
          </a:xfrm>
        </p:grpSpPr>
        <p:cxnSp>
          <p:nvCxnSpPr>
            <p:cNvPr id="19" name="直接箭头连接符 18"/>
            <p:cNvCxnSpPr/>
            <p:nvPr/>
          </p:nvCxnSpPr>
          <p:spPr>
            <a:xfrm flipV="1">
              <a:off x="4376075" y="849079"/>
              <a:ext cx="489856" cy="1088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376057" y="56605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e</a:t>
              </a:r>
              <a:r>
                <a:rPr lang="en-US" altLang="zh-CN" baseline="30000" dirty="0" smtClean="0">
                  <a:solidFill>
                    <a:srgbClr val="FF0000"/>
                  </a:solidFill>
                </a:rPr>
                <a:t>-</a:t>
              </a:r>
              <a:endParaRPr lang="zh-CN" altLang="en-US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838185" y="3197937"/>
            <a:ext cx="600592" cy="570615"/>
            <a:chOff x="1838185" y="3197937"/>
            <a:chExt cx="600592" cy="570615"/>
          </a:xfrm>
        </p:grpSpPr>
        <p:grpSp>
          <p:nvGrpSpPr>
            <p:cNvPr id="21" name="组合 20"/>
            <p:cNvGrpSpPr/>
            <p:nvPr/>
          </p:nvGrpSpPr>
          <p:grpSpPr>
            <a:xfrm>
              <a:off x="1838185" y="3316441"/>
              <a:ext cx="600592" cy="364949"/>
              <a:chOff x="1932777" y="2911330"/>
              <a:chExt cx="600592" cy="170293"/>
            </a:xfrm>
          </p:grpSpPr>
          <p:cxnSp>
            <p:nvCxnSpPr>
              <p:cNvPr id="22" name="直接箭头连接符 21"/>
              <p:cNvCxnSpPr/>
              <p:nvPr/>
            </p:nvCxnSpPr>
            <p:spPr>
              <a:xfrm>
                <a:off x="2315641" y="2911330"/>
                <a:ext cx="217728" cy="1088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>
                <a:stCxn id="26" idx="1"/>
              </p:cNvCxnSpPr>
              <p:nvPr/>
            </p:nvCxnSpPr>
            <p:spPr>
              <a:xfrm flipH="1" flipV="1">
                <a:off x="1932777" y="3050050"/>
                <a:ext cx="196322" cy="3157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3996" y="3552198"/>
              <a:ext cx="381801" cy="2163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</p:pic>
        <p:pic>
          <p:nvPicPr>
            <p:cNvPr id="8909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7628" y="3197937"/>
              <a:ext cx="304800" cy="219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  <p:grpSp>
        <p:nvGrpSpPr>
          <p:cNvPr id="29" name="组合 28"/>
          <p:cNvGrpSpPr/>
          <p:nvPr/>
        </p:nvGrpSpPr>
        <p:grpSpPr>
          <a:xfrm>
            <a:off x="1226427" y="1828797"/>
            <a:ext cx="364202" cy="495286"/>
            <a:chOff x="4376057" y="520793"/>
            <a:chExt cx="364202" cy="495286"/>
          </a:xfrm>
        </p:grpSpPr>
        <p:cxnSp>
          <p:nvCxnSpPr>
            <p:cNvPr id="30" name="直接箭头连接符 29"/>
            <p:cNvCxnSpPr/>
            <p:nvPr/>
          </p:nvCxnSpPr>
          <p:spPr>
            <a:xfrm flipV="1">
              <a:off x="4721756" y="520793"/>
              <a:ext cx="11334" cy="4952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376057" y="56605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e</a:t>
              </a:r>
              <a:r>
                <a:rPr lang="en-US" altLang="zh-CN" baseline="30000" dirty="0" smtClean="0">
                  <a:solidFill>
                    <a:srgbClr val="FF0000"/>
                  </a:solidFill>
                </a:rPr>
                <a:t>-</a:t>
              </a:r>
              <a:endParaRPr lang="zh-CN" altLang="en-US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650066" y="1807417"/>
            <a:ext cx="364202" cy="523188"/>
            <a:chOff x="4376057" y="804210"/>
            <a:chExt cx="364202" cy="523188"/>
          </a:xfrm>
        </p:grpSpPr>
        <p:cxnSp>
          <p:nvCxnSpPr>
            <p:cNvPr id="35" name="直接箭头连接符 34"/>
            <p:cNvCxnSpPr/>
            <p:nvPr/>
          </p:nvCxnSpPr>
          <p:spPr>
            <a:xfrm>
              <a:off x="4376075" y="804210"/>
              <a:ext cx="3913" cy="5231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376057" y="82253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e</a:t>
              </a:r>
              <a:r>
                <a:rPr lang="en-US" altLang="zh-CN" baseline="30000" dirty="0" smtClean="0">
                  <a:solidFill>
                    <a:srgbClr val="FF0000"/>
                  </a:solidFill>
                </a:rPr>
                <a:t>-</a:t>
              </a:r>
              <a:endParaRPr lang="zh-CN" altLang="en-US" baseline="30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4" grpId="0"/>
      <p:bldP spid="12" grpId="0" animBg="1"/>
      <p:bldP spid="13" grpId="0"/>
      <p:bldP spid="15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04798" y="332467"/>
            <a:ext cx="8660526" cy="10443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【</a:t>
            </a:r>
            <a:r>
              <a:rPr lang="zh-CN" altLang="en-US" dirty="0" smtClean="0"/>
              <a:t>练习</a:t>
            </a:r>
            <a:r>
              <a:rPr lang="en-US" altLang="zh-CN" dirty="0" smtClean="0"/>
              <a:t>2】</a:t>
            </a:r>
            <a:r>
              <a:rPr lang="zh-CN" altLang="en-US" dirty="0" smtClean="0"/>
              <a:t>请利用反应</a:t>
            </a:r>
            <a:r>
              <a:rPr lang="en-US" altLang="zh-CN" dirty="0" smtClean="0"/>
              <a:t>2Fe</a:t>
            </a:r>
            <a:r>
              <a:rPr lang="en-US" altLang="zh-CN" baseline="30000" dirty="0" smtClean="0"/>
              <a:t>3+ </a:t>
            </a:r>
            <a:r>
              <a:rPr lang="en-US" altLang="zh-CN" dirty="0" smtClean="0"/>
              <a:t>+ Fe = 3Fe</a:t>
            </a:r>
            <a:r>
              <a:rPr lang="en-US" altLang="zh-CN" baseline="30000" dirty="0" smtClean="0"/>
              <a:t>2+</a:t>
            </a:r>
            <a:r>
              <a:rPr lang="zh-CN" altLang="en-US" dirty="0" smtClean="0"/>
              <a:t>设计一个原电池，画出简单的装置示意图，书写电极反应式。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29149" y="1482542"/>
            <a:ext cx="1569660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找出氧化反应</a:t>
            </a:r>
            <a:endParaRPr lang="zh-CN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5664" y="2071771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Fe - 2e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- </a:t>
            </a:r>
            <a:r>
              <a:rPr lang="en-US" altLang="zh-CN" dirty="0" smtClean="0">
                <a:solidFill>
                  <a:srgbClr val="FF0000"/>
                </a:solidFill>
              </a:rPr>
              <a:t>= Fe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2+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181716" y="1472032"/>
            <a:ext cx="1569660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找出还原反应</a:t>
            </a:r>
            <a:endParaRPr lang="zh-CN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882" y="3309500"/>
            <a:ext cx="352096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铁</a:t>
            </a:r>
            <a:r>
              <a:rPr lang="zh-CN" altLang="en-US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是</a:t>
            </a:r>
            <a:r>
              <a:rPr lang="zh-CN" altLang="en-US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能导电的固体</a:t>
            </a:r>
            <a:r>
              <a:rPr lang="zh-CN" altLang="en-US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，故铁既做负极反应物，又做负极材料</a:t>
            </a:r>
            <a:endParaRPr lang="zh-CN" altLang="en-US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55158" y="201922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2Fe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3+ </a:t>
            </a:r>
            <a:r>
              <a:rPr lang="en-US" altLang="zh-CN" dirty="0" smtClean="0">
                <a:solidFill>
                  <a:srgbClr val="FF0000"/>
                </a:solidFill>
              </a:rPr>
              <a:t>+ 2e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- </a:t>
            </a:r>
            <a:r>
              <a:rPr lang="en-US" altLang="zh-CN" dirty="0" smtClean="0">
                <a:solidFill>
                  <a:srgbClr val="FF0000"/>
                </a:solidFill>
              </a:rPr>
              <a:t>=2Fe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2+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519449" y="3290324"/>
            <a:ext cx="43617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能</a:t>
            </a:r>
            <a:r>
              <a:rPr lang="zh-CN" altLang="zh-CN" b="1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导电而且不与溶液中离子反应的固体</a:t>
            </a:r>
            <a:r>
              <a:rPr lang="zh-CN" altLang="zh-CN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，可选择惰性的</a:t>
            </a:r>
            <a:r>
              <a:rPr lang="zh-CN" altLang="zh-CN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石墨棒</a:t>
            </a:r>
            <a:r>
              <a:rPr lang="zh-CN" altLang="zh-CN" dirty="0" smtClean="0">
                <a:solidFill>
                  <a:srgbClr val="0070C0"/>
                </a:solidFill>
                <a:latin typeface="宋体" pitchFamily="2" charset="-122"/>
                <a:ea typeface="宋体" pitchFamily="2" charset="-122"/>
              </a:rPr>
              <a:t>、金属铂</a:t>
            </a:r>
            <a:endParaRPr lang="zh-CN" altLang="en-US" dirty="0">
              <a:solidFill>
                <a:srgbClr val="0070C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2218" y="2710410"/>
            <a:ext cx="1569660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找出负极材料</a:t>
            </a:r>
            <a:endParaRPr lang="zh-CN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27885" y="2733274"/>
            <a:ext cx="1569660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找出正极材料</a:t>
            </a:r>
            <a:endParaRPr lang="zh-CN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50025" y="4187113"/>
            <a:ext cx="1569660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+mn-ea"/>
                <a:ea typeface="+mn-ea"/>
              </a:rPr>
              <a:t>确定离子导体</a:t>
            </a:r>
            <a:endParaRPr lang="zh-CN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42744" y="4187114"/>
            <a:ext cx="536553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含有</a:t>
            </a:r>
            <a:r>
              <a:rPr lang="en-US" altLang="zh-CN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Fe</a:t>
            </a:r>
            <a:r>
              <a:rPr lang="en-US" altLang="zh-CN" baseline="30000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3+</a:t>
            </a:r>
            <a:r>
              <a:rPr lang="zh-CN" altLang="zh-CN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</a:t>
            </a:r>
            <a:r>
              <a:rPr lang="zh-CN" altLang="zh-CN" b="1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易溶于水</a:t>
            </a:r>
            <a:r>
              <a:rPr lang="zh-CN" altLang="en-US" b="1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、易电离</a:t>
            </a:r>
            <a:r>
              <a:rPr lang="zh-CN" altLang="zh-CN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的物质</a:t>
            </a:r>
            <a:r>
              <a:rPr lang="zh-CN" altLang="en-US" dirty="0" smtClean="0">
                <a:solidFill>
                  <a:srgbClr val="0070C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，如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FeCl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endParaRPr lang="zh-CN" altLang="en-US" baseline="-250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89091" name="Picture 3" descr="C:\Users\Administrator\Desktop\图片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393" y="1341717"/>
            <a:ext cx="8307060" cy="364528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626" y="840229"/>
            <a:ext cx="6149068" cy="175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 cstate="print"/>
          <a:srcRect l="16000" t="24480" r="6200" b="19200"/>
          <a:stretch>
            <a:fillRect/>
          </a:stretch>
        </p:blipFill>
        <p:spPr bwMode="auto">
          <a:xfrm>
            <a:off x="4727278" y="2827284"/>
            <a:ext cx="3979792" cy="184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9021" t="12783" r="6443" b="10928"/>
          <a:stretch>
            <a:fillRect/>
          </a:stretch>
        </p:blipFill>
        <p:spPr bwMode="auto">
          <a:xfrm>
            <a:off x="911395" y="2784801"/>
            <a:ext cx="3418865" cy="192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箭头连接符 13"/>
          <p:cNvCxnSpPr/>
          <p:nvPr/>
        </p:nvCxnSpPr>
        <p:spPr>
          <a:xfrm>
            <a:off x="1923394" y="4382814"/>
            <a:ext cx="171543" cy="42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34878" y="473489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氯化钠溶液</a:t>
            </a:r>
            <a:endParaRPr lang="zh-CN" altLang="en-US" sz="1200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6" name="直接箭头连接符 15"/>
          <p:cNvCxnSpPr>
            <a:endCxn id="17" idx="1"/>
          </p:cNvCxnSpPr>
          <p:nvPr/>
        </p:nvCxnSpPr>
        <p:spPr>
          <a:xfrm>
            <a:off x="6926317" y="4361793"/>
            <a:ext cx="280025" cy="479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06342" y="470261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楷体" pitchFamily="49" charset="-122"/>
                <a:ea typeface="楷体" pitchFamily="49" charset="-122"/>
              </a:rPr>
              <a:t>发光二极管</a:t>
            </a:r>
            <a:endParaRPr lang="zh-CN" altLang="en-US" sz="1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1460938" y="419177"/>
            <a:ext cx="3142594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体验化学能转化为电能</a:t>
            </a:r>
            <a:endParaRPr kumimoji="0" lang="zh-CN" altLang="en-US" sz="18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11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6" cstate="print"/>
          <a:srcRect l="11541" t="9814" r="8172" b="8432"/>
          <a:stretch>
            <a:fillRect/>
          </a:stretch>
        </p:blipFill>
        <p:spPr bwMode="auto">
          <a:xfrm>
            <a:off x="631747" y="130252"/>
            <a:ext cx="859972" cy="875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7086" y="376019"/>
            <a:ext cx="3405545" cy="331514"/>
          </a:xfrm>
        </p:spPr>
        <p:txBody>
          <a:bodyPr>
            <a:noAutofit/>
          </a:bodyPr>
          <a:lstStyle/>
          <a:p>
            <a:pPr algn="ctr"/>
            <a:r>
              <a:rPr lang="zh-CN" altLang="en-US" sz="2000" noProof="0" dirty="0" smtClean="0">
                <a:latin typeface="楷体" pitchFamily="49" charset="-122"/>
                <a:ea typeface="楷体" pitchFamily="49" charset="-122"/>
                <a:sym typeface="Calibri" panose="020F0502020204030204"/>
              </a:rPr>
              <a:t>一次电池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98" y="1290647"/>
            <a:ext cx="2456769" cy="320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5290456" y="1665523"/>
            <a:ext cx="2133600" cy="3027326"/>
            <a:chOff x="5094514" y="1447799"/>
            <a:chExt cx="2133600" cy="3027326"/>
          </a:xfrm>
        </p:grpSpPr>
        <p:pic>
          <p:nvPicPr>
            <p:cNvPr id="83972" name="Picture 4" descr="https://timgsa.baidu.com/timg?image&amp;quality=80&amp;size=b9999_10000&amp;sec=1585983214101&amp;di=e31536febd8e8dc547e9df6f8b0798b2&amp;imgtype=0&amp;src=http%3A%2F%2Fqnam.smzdm.com%2F201903%2F27%2F5c9b8bbdbcf237394.jpg_fo710.jpg"/>
            <p:cNvPicPr>
              <a:picLocks noChangeAspect="1" noChangeArrowheads="1"/>
            </p:cNvPicPr>
            <p:nvPr/>
          </p:nvPicPr>
          <p:blipFill>
            <a:blip r:embed="rId3" cstate="print"/>
            <a:srcRect l="32307" t="8762" r="37592" b="3619"/>
            <a:stretch>
              <a:fillRect/>
            </a:stretch>
          </p:blipFill>
          <p:spPr bwMode="auto">
            <a:xfrm>
              <a:off x="5094514" y="1447799"/>
              <a:ext cx="2133600" cy="2624215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497286" y="4136571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latin typeface="楷体" pitchFamily="49" charset="-122"/>
                  <a:ea typeface="楷体" pitchFamily="49" charset="-122"/>
                </a:rPr>
                <a:t>碱性锌锰电池</a:t>
              </a:r>
              <a:endParaRPr lang="zh-CN" altLang="en-US" sz="160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0" name="标题 1"/>
          <p:cNvSpPr txBox="1">
            <a:spLocks/>
          </p:cNvSpPr>
          <p:nvPr/>
        </p:nvSpPr>
        <p:spPr>
          <a:xfrm>
            <a:off x="1523999" y="408667"/>
            <a:ext cx="6780133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了解发展中的化学电池</a:t>
            </a:r>
            <a:endParaRPr kumimoji="0" lang="zh-CN" altLang="en-US" sz="18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11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4" cstate="print"/>
          <a:srcRect l="11541" t="9814" r="8172" b="8432"/>
          <a:stretch>
            <a:fillRect/>
          </a:stretch>
        </p:blipFill>
        <p:spPr bwMode="auto">
          <a:xfrm>
            <a:off x="642257" y="119742"/>
            <a:ext cx="859972" cy="875679"/>
          </a:xfrm>
          <a:prstGeom prst="rect">
            <a:avLst/>
          </a:prstGeom>
          <a:noFill/>
        </p:spPr>
      </p:pic>
      <p:cxnSp>
        <p:nvCxnSpPr>
          <p:cNvPr id="12" name="直接箭头连接符 11"/>
          <p:cNvCxnSpPr/>
          <p:nvPr/>
        </p:nvCxnSpPr>
        <p:spPr>
          <a:xfrm flipV="1">
            <a:off x="2914650" y="2400300"/>
            <a:ext cx="361950" cy="28575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771775" y="2476500"/>
            <a:ext cx="476250" cy="600075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57550" y="229552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电极材料</a:t>
            </a:r>
            <a:endParaRPr lang="zh-CN" altLang="en-US" sz="14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6" name="直接箭头连接符 15"/>
          <p:cNvCxnSpPr>
            <a:endCxn id="21" idx="1"/>
          </p:cNvCxnSpPr>
          <p:nvPr/>
        </p:nvCxnSpPr>
        <p:spPr>
          <a:xfrm>
            <a:off x="2933700" y="2667000"/>
            <a:ext cx="323850" cy="57298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endCxn id="21" idx="1"/>
          </p:cNvCxnSpPr>
          <p:nvPr/>
        </p:nvCxnSpPr>
        <p:spPr>
          <a:xfrm>
            <a:off x="2762250" y="3133727"/>
            <a:ext cx="495300" cy="10626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57550" y="308610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电极反应物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25" name="直接箭头连接符 24"/>
          <p:cNvCxnSpPr>
            <a:endCxn id="28" idx="1"/>
          </p:cNvCxnSpPr>
          <p:nvPr/>
        </p:nvCxnSpPr>
        <p:spPr>
          <a:xfrm flipV="1">
            <a:off x="2952750" y="2811364"/>
            <a:ext cx="485775" cy="55664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38525" y="265747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离子导体</a:t>
            </a:r>
            <a:endParaRPr lang="zh-CN" altLang="en-US" sz="1400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H="1" flipV="1">
            <a:off x="733425" y="2495550"/>
            <a:ext cx="209550" cy="114303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3350" y="21907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电子导体</a:t>
            </a:r>
            <a:endParaRPr lang="zh-CN" altLang="en-US" sz="1400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2372" y="408665"/>
            <a:ext cx="5419418" cy="331514"/>
          </a:xfrm>
        </p:spPr>
        <p:txBody>
          <a:bodyPr>
            <a:noAutofit/>
          </a:bodyPr>
          <a:lstStyle/>
          <a:p>
            <a:r>
              <a:rPr lang="zh-CN" altLang="en-US" sz="2000" noProof="0" dirty="0" smtClean="0">
                <a:latin typeface="楷体" pitchFamily="49" charset="-122"/>
                <a:ea typeface="楷体" pitchFamily="49" charset="-122"/>
                <a:sym typeface="Calibri" panose="020F0502020204030204"/>
              </a:rPr>
              <a:t>充电电池（二次电池）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7469" y="986612"/>
            <a:ext cx="8139178" cy="14191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/>
              <a:t>有些电池放电时所进行的氧化还原反应在充电时可以逆向进行，使电池恢复到放电前的状态，从而能实现放电</a:t>
            </a:r>
            <a:r>
              <a:rPr lang="zh-CN" altLang="en-US" sz="1600" dirty="0" smtClean="0"/>
              <a:t>（化学能转化为电能）</a:t>
            </a:r>
            <a:r>
              <a:rPr lang="zh-CN" altLang="zh-CN" sz="1600" dirty="0" smtClean="0"/>
              <a:t>和充电</a:t>
            </a:r>
            <a:r>
              <a:rPr lang="zh-CN" altLang="en-US" sz="1600" dirty="0" smtClean="0"/>
              <a:t>（电能转化为化学能）</a:t>
            </a:r>
            <a:r>
              <a:rPr lang="zh-CN" altLang="zh-CN" sz="1600" dirty="0" smtClean="0"/>
              <a:t>的循环</a:t>
            </a:r>
            <a:r>
              <a:rPr lang="zh-CN" altLang="en-US" sz="1600" dirty="0" smtClean="0"/>
              <a:t>。</a:t>
            </a:r>
            <a:endParaRPr lang="zh-CN" altLang="en-US" sz="16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r="1156" b="-1114"/>
          <a:stretch>
            <a:fillRect/>
          </a:stretch>
        </p:blipFill>
        <p:spPr bwMode="auto">
          <a:xfrm>
            <a:off x="1518979" y="2207251"/>
            <a:ext cx="1949051" cy="254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1523999" y="408667"/>
            <a:ext cx="6780133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了解发展中的化学电池</a:t>
            </a:r>
            <a:endParaRPr kumimoji="0" lang="zh-CN" altLang="en-US" sz="18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11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3" cstate="print"/>
          <a:srcRect l="11541" t="9814" r="8172" b="8432"/>
          <a:stretch>
            <a:fillRect/>
          </a:stretch>
        </p:blipFill>
        <p:spPr bwMode="auto">
          <a:xfrm>
            <a:off x="642257" y="119742"/>
            <a:ext cx="859972" cy="875679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2553382" y="4637231"/>
            <a:ext cx="3431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</a:rPr>
              <a:t>用作</a:t>
            </a:r>
            <a:r>
              <a:rPr lang="zh-CN" altLang="zh-CN" sz="1600" dirty="0" smtClean="0">
                <a:solidFill>
                  <a:srgbClr val="FF0000"/>
                </a:solidFill>
              </a:rPr>
              <a:t>汽车、柴油机车的启动电源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83970" name="Picture 2" descr="https://timgsa.baidu.com/timg?image&amp;quality=80&amp;size=b9999_10000&amp;sec=1586054011692&amp;di=90e96308661ec2f82217e388d9fe6da7&amp;imgtype=0&amp;src=http%3A%2F%2Fg.hiphotos.baidu.com%2Fbaike%2Fs%253D220%2Fsign%3D7d3cddb52edda3cc0fe4bf2231e93905%2F9358d109b3de9c82e752bda56c81800a19d843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242" y="2200889"/>
            <a:ext cx="2880101" cy="216007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5432" y="4001782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电极材料、</a:t>
            </a:r>
            <a:endParaRPr lang="en-US" altLang="zh-CN" sz="1400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1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电极反应物</a:t>
            </a:r>
            <a:endParaRPr lang="zh-CN" altLang="en-US" sz="1400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5007" y="209432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离子导体</a:t>
            </a:r>
            <a:endParaRPr lang="zh-CN" altLang="en-US" sz="1400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523999" y="408667"/>
            <a:ext cx="6780133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了解发展中的化学电池</a:t>
            </a:r>
            <a:endParaRPr kumimoji="0" lang="zh-CN" altLang="en-US" sz="18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5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2" cstate="print"/>
          <a:srcRect l="11541" t="9814" r="8172" b="8432"/>
          <a:stretch>
            <a:fillRect/>
          </a:stretch>
        </p:blipFill>
        <p:spPr bwMode="auto">
          <a:xfrm>
            <a:off x="642257" y="119742"/>
            <a:ext cx="859972" cy="875679"/>
          </a:xfrm>
          <a:prstGeom prst="rect">
            <a:avLst/>
          </a:prstGeom>
          <a:noFill/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822372" y="408665"/>
            <a:ext cx="3733799" cy="331514"/>
          </a:xfrm>
        </p:spPr>
        <p:txBody>
          <a:bodyPr>
            <a:noAutofit/>
          </a:bodyPr>
          <a:lstStyle/>
          <a:p>
            <a:r>
              <a:rPr lang="zh-CN" altLang="en-US" sz="2000" noProof="0" dirty="0" smtClean="0">
                <a:latin typeface="楷体" pitchFamily="49" charset="-122"/>
                <a:ea typeface="楷体" pitchFamily="49" charset="-122"/>
                <a:sym typeface="Calibri" panose="020F0502020204030204"/>
              </a:rPr>
              <a:t>充电电池（二次电池）</a:t>
            </a:r>
          </a:p>
        </p:txBody>
      </p:sp>
      <p:pic>
        <p:nvPicPr>
          <p:cNvPr id="70658" name="Picture 2" descr="https://pics3.baidu.com/feed/b21bb051f81986186dfaca0d575baa778ad4e630.jpeg?token=7e1a3cbaa1f11e5ee299ae893a03f3ef&amp;s=FDE5B144C14328EC5C60388B0100C0C3"/>
          <p:cNvPicPr>
            <a:picLocks noChangeAspect="1" noChangeArrowheads="1"/>
          </p:cNvPicPr>
          <p:nvPr/>
        </p:nvPicPr>
        <p:blipFill>
          <a:blip r:embed="rId3" cstate="print"/>
          <a:srcRect r="280" b="7785"/>
          <a:stretch>
            <a:fillRect/>
          </a:stretch>
        </p:blipFill>
        <p:spPr bwMode="auto">
          <a:xfrm>
            <a:off x="4454955" y="1556659"/>
            <a:ext cx="3088846" cy="2275115"/>
          </a:xfrm>
          <a:prstGeom prst="rect">
            <a:avLst/>
          </a:prstGeom>
          <a:noFill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749" y="1292951"/>
            <a:ext cx="25241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64682" y="3948095"/>
            <a:ext cx="3238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</a:rPr>
              <a:t>广泛应用在手机、笔记本计算机、照相机、摄像机、汽车等领域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67021" y="3878429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tx1"/>
                </a:solidFill>
              </a:rPr>
              <a:t>用于驱动汽车的锂离子电池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23089" y="1313794"/>
            <a:ext cx="6573058" cy="2804455"/>
            <a:chOff x="2456958" y="1160900"/>
            <a:chExt cx="6375824" cy="2452853"/>
          </a:xfrm>
        </p:grpSpPr>
        <p:pic>
          <p:nvPicPr>
            <p:cNvPr id="82945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66318" y="2118328"/>
              <a:ext cx="62293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4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56958" y="1160900"/>
              <a:ext cx="6375824" cy="962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070100" y="446315"/>
            <a:ext cx="6121399" cy="2538185"/>
            <a:chOff x="1560061" y="217715"/>
            <a:chExt cx="6549796" cy="2571894"/>
          </a:xfrm>
        </p:grpSpPr>
        <p:pic>
          <p:nvPicPr>
            <p:cNvPr id="8704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0061" y="217715"/>
              <a:ext cx="6528025" cy="2571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直接连接符 7"/>
            <p:cNvCxnSpPr/>
            <p:nvPr/>
          </p:nvCxnSpPr>
          <p:spPr>
            <a:xfrm flipV="1">
              <a:off x="2046514" y="2688771"/>
              <a:ext cx="2307772" cy="21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5050971" y="1219200"/>
              <a:ext cx="3004458" cy="108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5018314" y="947058"/>
              <a:ext cx="3091543" cy="108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732319" y="914404"/>
              <a:ext cx="1807028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654629" y="1447801"/>
              <a:ext cx="1807028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1567543" y="1197429"/>
              <a:ext cx="2982685" cy="217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5061857" y="1447800"/>
              <a:ext cx="1208314" cy="108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828" y="2878025"/>
            <a:ext cx="3240543" cy="213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5411206" y="4716628"/>
            <a:ext cx="2646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solidFill>
                  <a:schemeClr val="tx1"/>
                </a:solidFill>
              </a:rPr>
              <a:t>我国研制的有人驾驶氢燃料电池飞机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1523999" y="408667"/>
            <a:ext cx="6780133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了解发展中的化学电池</a:t>
            </a:r>
            <a:endParaRPr kumimoji="0" lang="zh-CN" altLang="en-US" sz="18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20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4" cstate="print"/>
          <a:srcRect l="11541" t="9814" r="8172" b="8432"/>
          <a:stretch>
            <a:fillRect/>
          </a:stretch>
        </p:blipFill>
        <p:spPr bwMode="auto">
          <a:xfrm>
            <a:off x="642257" y="119742"/>
            <a:ext cx="859972" cy="875679"/>
          </a:xfrm>
          <a:prstGeom prst="rect">
            <a:avLst/>
          </a:prstGeom>
          <a:noFill/>
        </p:spPr>
      </p:pic>
      <p:pic>
        <p:nvPicPr>
          <p:cNvPr id="90114" name="Picture 2" descr="https://timgsa.baidu.com/timg?image&amp;quality=80&amp;size=b9999_10000&amp;sec=1586403553909&amp;di=3a0a31fefa942fe3b30723805a76e25c&amp;imgtype=0&amp;src=http%3A%2F%2Fwww.cnstock.com%2Fimage%2F201701%2F09%2F20170109080052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929" y="2877015"/>
            <a:ext cx="2896310" cy="1825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02412" y="421675"/>
            <a:ext cx="8139178" cy="331514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【</a:t>
            </a:r>
            <a:r>
              <a:rPr lang="zh-CN" altLang="en-US" sz="2000" dirty="0" smtClean="0"/>
              <a:t>学习目标</a:t>
            </a:r>
            <a:r>
              <a:rPr lang="en-US" altLang="zh-CN" sz="2000" dirty="0" smtClean="0"/>
              <a:t>】</a:t>
            </a:r>
            <a:endParaRPr lang="zh-CN" altLang="en-US" sz="2000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502412" y="803677"/>
            <a:ext cx="8139178" cy="404217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 借助原电池装置和原理的学习，分析简单原电池的工作原理，辨识简单原电池的构成要素，体会化学能到电能的直接转化。</a:t>
            </a:r>
            <a:endParaRPr lang="en-US" altLang="zh-CN" sz="1400" dirty="0" smtClean="0"/>
          </a:p>
          <a:p>
            <a:pPr>
              <a:lnSpc>
                <a:spcPct val="200000"/>
              </a:lnSpc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通过对伏打电池以及现代化学电池的介绍</a:t>
            </a:r>
            <a:r>
              <a:rPr lang="zh-CN" altLang="en-US" sz="1400" dirty="0" smtClean="0"/>
              <a:t>，认识</a:t>
            </a:r>
            <a:r>
              <a:rPr lang="zh-CN" altLang="en-US" sz="1400" dirty="0" smtClean="0"/>
              <a:t>化学在创造更多物质财富和精神财富、满足人民日益增长的美好生活需要的重大贡献。</a:t>
            </a:r>
            <a:endParaRPr lang="en-US" altLang="zh-CN" sz="1400" dirty="0" smtClean="0"/>
          </a:p>
          <a:p>
            <a:pPr>
              <a:lnSpc>
                <a:spcPct val="200000"/>
              </a:lnSpc>
            </a:pPr>
            <a:endParaRPr lang="en-US" altLang="zh-CN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183" y="1351041"/>
            <a:ext cx="1832598" cy="10799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淘宝网Chenying0907出品 53"/>
          <p:cNvSpPr/>
          <p:nvPr/>
        </p:nvSpPr>
        <p:spPr>
          <a:xfrm>
            <a:off x="0" y="2450438"/>
            <a:ext cx="20555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1769</a:t>
            </a:r>
            <a:r>
              <a:rPr lang="zh-CN" altLang="en-US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年，居纽制造了利用煤燃烧产生的蒸气驱动的三轮汽车。</a:t>
            </a:r>
            <a:endParaRPr lang="zh-CN" altLang="en-US" sz="14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1" name="淘宝网Chenying0907出品 53"/>
          <p:cNvSpPr/>
          <p:nvPr/>
        </p:nvSpPr>
        <p:spPr>
          <a:xfrm>
            <a:off x="208155" y="985912"/>
            <a:ext cx="2055542" cy="332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化学能→热能→机械能</a:t>
            </a:r>
            <a:endParaRPr lang="zh-CN" altLang="en-US" sz="14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2" name="淘宝网Chenying0907出品 53"/>
          <p:cNvSpPr/>
          <p:nvPr/>
        </p:nvSpPr>
        <p:spPr>
          <a:xfrm>
            <a:off x="4824762" y="2820698"/>
            <a:ext cx="169870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1885</a:t>
            </a:r>
            <a:r>
              <a:rPr lang="zh-CN" altLang="en-US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年，卡尔</a:t>
            </a:r>
            <a:r>
              <a:rPr lang="en-US" altLang="zh-CN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本茨制造了历史上第一辆以汽油为燃料的汽车。</a:t>
            </a:r>
            <a:endParaRPr lang="zh-CN" altLang="en-US" sz="14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158" y="1390417"/>
            <a:ext cx="1892211" cy="13750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4" name="淘宝网Chenying0907出品 53"/>
          <p:cNvSpPr/>
          <p:nvPr/>
        </p:nvSpPr>
        <p:spPr>
          <a:xfrm>
            <a:off x="4672360" y="1026801"/>
            <a:ext cx="2055542" cy="332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化学能→热能→机械能</a:t>
            </a:r>
            <a:endParaRPr lang="zh-CN" altLang="en-US" sz="14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6" name="淘宝网Chenying0907出品 53"/>
          <p:cNvSpPr/>
          <p:nvPr/>
        </p:nvSpPr>
        <p:spPr>
          <a:xfrm>
            <a:off x="2497874" y="1770218"/>
            <a:ext cx="1784194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1881</a:t>
            </a:r>
            <a:r>
              <a:rPr lang="zh-CN" altLang="zh-CN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年，</a:t>
            </a:r>
            <a:r>
              <a:rPr lang="zh-CN" altLang="en-US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古斯塔夫</a:t>
            </a:r>
            <a:r>
              <a:rPr lang="en-US" altLang="zh-CN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特鲁夫制造了</a:t>
            </a:r>
            <a:r>
              <a:rPr lang="zh-CN" altLang="zh-CN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第一辆用铅酸电池为动力的三轮车诞生</a:t>
            </a:r>
            <a:r>
              <a:rPr lang="zh-CN" altLang="en-US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7" name="淘宝网Chenying0907出品 53"/>
          <p:cNvSpPr/>
          <p:nvPr/>
        </p:nvSpPr>
        <p:spPr>
          <a:xfrm>
            <a:off x="2386360" y="4472527"/>
            <a:ext cx="2055542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化学能→电能→机械能</a:t>
            </a:r>
            <a:endParaRPr lang="zh-CN" altLang="en-US" sz="14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4037" name="Picture 5" descr="https://timgsa.baidu.com/timg?image&amp;quality=80&amp;size=b9999_10000&amp;sec=1586615237134&amp;di=d76f3af75573a84d031f98ad520ed2c0&amp;imgtype=0&amp;src=http%3A%2F%2Ftoutiao.image.mucang.cn%2Ftoutiao-image%2F2019%2F10%2F03%2F00%2F3471790211ae49829e2efc53385edd66.jpg%2521jpg"/>
          <p:cNvPicPr>
            <a:picLocks noChangeAspect="1" noChangeArrowheads="1"/>
          </p:cNvPicPr>
          <p:nvPr/>
        </p:nvPicPr>
        <p:blipFill>
          <a:blip r:embed="rId4" cstate="print"/>
          <a:srcRect r="1980" b="19466"/>
          <a:stretch>
            <a:fillRect/>
          </a:stretch>
        </p:blipFill>
        <p:spPr bwMode="auto">
          <a:xfrm>
            <a:off x="2385819" y="3023243"/>
            <a:ext cx="1929703" cy="1504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9" name="标题 1"/>
          <p:cNvSpPr txBox="1">
            <a:spLocks/>
          </p:cNvSpPr>
          <p:nvPr/>
        </p:nvSpPr>
        <p:spPr>
          <a:xfrm>
            <a:off x="1523999" y="408667"/>
            <a:ext cx="6780133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了解车用能源</a:t>
            </a:r>
            <a:endParaRPr kumimoji="0" lang="zh-CN" altLang="en-US" sz="18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60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5" cstate="print"/>
          <a:srcRect l="11541" t="9814" r="8172" b="8432"/>
          <a:stretch>
            <a:fillRect/>
          </a:stretch>
        </p:blipFill>
        <p:spPr bwMode="auto">
          <a:xfrm>
            <a:off x="642257" y="119742"/>
            <a:ext cx="859972" cy="875679"/>
          </a:xfrm>
          <a:prstGeom prst="rect">
            <a:avLst/>
          </a:prstGeom>
          <a:noFill/>
        </p:spPr>
      </p:pic>
      <p:sp>
        <p:nvSpPr>
          <p:cNvPr id="61" name="矩形 60"/>
          <p:cNvSpPr/>
          <p:nvPr/>
        </p:nvSpPr>
        <p:spPr>
          <a:xfrm>
            <a:off x="7081024" y="1885269"/>
            <a:ext cx="201837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现在，车辆能源类型有：汽油、柴油、油电混合、纯电动、插电式混合动力和增程式。</a:t>
            </a:r>
          </a:p>
        </p:txBody>
      </p:sp>
      <p:pic>
        <p:nvPicPr>
          <p:cNvPr id="4098" name="Picture 2" descr="https://timgsa.baidu.com/timg?image&amp;quality=80&amp;size=b9999_10000&amp;sec=1586849633364&amp;di=05e6c8b73a09cce3a46b3bd5ab9a915a&amp;imgtype=0&amp;src=http%3A%2F%2Fi2.dd-img.com%2Fupload%2F2017%2F0327%2F14905883793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1215" y="3166945"/>
            <a:ext cx="2308181" cy="12127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 txBox="1">
            <a:spLocks/>
          </p:cNvSpPr>
          <p:nvPr/>
        </p:nvSpPr>
        <p:spPr>
          <a:xfrm>
            <a:off x="1523999" y="408667"/>
            <a:ext cx="6780133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20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>了解车用能源</a:t>
            </a:r>
            <a:endParaRPr kumimoji="0" lang="zh-CN" altLang="en-US" sz="1800" b="1" i="0" u="none" strike="noStrike" kern="1200" cap="none" spc="2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13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2" cstate="print"/>
          <a:srcRect l="11541" t="9814" r="8172" b="8432"/>
          <a:stretch>
            <a:fillRect/>
          </a:stretch>
        </p:blipFill>
        <p:spPr bwMode="auto">
          <a:xfrm>
            <a:off x="642257" y="119742"/>
            <a:ext cx="859972" cy="875679"/>
          </a:xfrm>
          <a:prstGeom prst="rect">
            <a:avLst/>
          </a:prstGeom>
          <a:noFill/>
        </p:spPr>
      </p:pic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20030" y="1008101"/>
          <a:ext cx="8322525" cy="3265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663"/>
                <a:gridCol w="1906858"/>
                <a:gridCol w="2520176"/>
                <a:gridCol w="1346323"/>
                <a:gridCol w="1664505"/>
              </a:tblGrid>
              <a:tr h="5084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 smtClean="0"/>
                        <a:t>车用燃料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 smtClean="0"/>
                        <a:t>汽油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 smtClean="0"/>
                        <a:t>甲烷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 smtClean="0"/>
                        <a:t>氢气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 smtClean="0"/>
                        <a:t>乙醇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  <a:tr h="17395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 smtClean="0"/>
                        <a:t>优点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zh-CN" altLang="en-US" sz="135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技术成熟；相对安全可靠；加油方便快捷；不担心续航问题；保值率高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有较高的经济效益</a:t>
                      </a:r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气体燃料在制备过程中能量损失较小</a:t>
                      </a:r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对大气的有害排放污染物少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来源非常丰富</a:t>
                      </a:r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；污染很少；热效率高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环保</a:t>
                      </a:r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可再生资源</a:t>
                      </a:r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减少进口、节省外汇</a:t>
                      </a:r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endParaRPr lang="en-US" altLang="zh-CN" sz="13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/>
                </a:tc>
              </a:tr>
              <a:tr h="8088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 smtClean="0"/>
                        <a:t>缺点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35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能源有限；产生空气污染；用车成本较高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运输性能比液体燃料差</a:t>
                      </a:r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发动机的容积效率低</a:t>
                      </a:r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着火延迟较长</a:t>
                      </a:r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动力性有所降低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dirty="0" smtClean="0"/>
                        <a:t>成本高；储带不便；动力性较差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能源效率</a:t>
                      </a:r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略低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 descr="https://timgsa.baidu.com/timg?image&amp;quality=80&amp;size=b9999_10000&amp;sec=1586521748405&amp;di=67472d63948cbab2031e7441d085cefe&amp;imgtype=0&amp;src=http%3A%2F%2Fimage1.suning.cn%2Fuimg%2Fb2c%2Fnewcatentries%2F0000000000-000000000167140452_3_800x800.jpg"/>
          <p:cNvPicPr>
            <a:picLocks noChangeAspect="1" noChangeArrowheads="1"/>
          </p:cNvPicPr>
          <p:nvPr/>
        </p:nvPicPr>
        <p:blipFill>
          <a:blip r:embed="rId2" cstate="print"/>
          <a:srcRect t="8593" r="433" b="10868"/>
          <a:stretch>
            <a:fillRect/>
          </a:stretch>
        </p:blipFill>
        <p:spPr bwMode="auto">
          <a:xfrm>
            <a:off x="920362" y="2765502"/>
            <a:ext cx="2608957" cy="2110368"/>
          </a:xfrm>
          <a:prstGeom prst="rect">
            <a:avLst/>
          </a:prstGeom>
          <a:noFill/>
        </p:spPr>
      </p:pic>
      <p:pic>
        <p:nvPicPr>
          <p:cNvPr id="84994" name="Picture 2" descr="https://timgsa.baidu.com/timg?image&amp;quality=80&amp;size=b9999_10000&amp;sec=1586521598910&amp;di=4b2bb6d1c3f130670a8af4ee4f85c1e1&amp;imgtype=0&amp;src=http%3A%2F%2F5b0988e595225.cdn.sohucs.com%2Fq_70%2Cc_zoom%2Cw_640%2Fimages%2F20190407%2F1f18b23707ae4207b59f90e18e74e5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688" y="1438509"/>
            <a:ext cx="1600765" cy="2051823"/>
          </a:xfrm>
          <a:prstGeom prst="rect">
            <a:avLst/>
          </a:prstGeom>
          <a:noFill/>
        </p:spPr>
      </p:pic>
      <p:pic>
        <p:nvPicPr>
          <p:cNvPr id="84996" name="Picture 4" descr="https://timgsa.baidu.com/timg?image&amp;quality=80&amp;size=b9999_10000&amp;sec=1586521643542&amp;di=b7f4d019254d1a470734316e6e2a7963&amp;imgtype=0&amp;src=http%3A%2F%2Fdgwjit.com%2Fpic%2F201607081537404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353" y="306526"/>
            <a:ext cx="2966775" cy="1812205"/>
          </a:xfrm>
          <a:prstGeom prst="rect">
            <a:avLst/>
          </a:prstGeom>
          <a:noFill/>
        </p:spPr>
      </p:pic>
      <p:pic>
        <p:nvPicPr>
          <p:cNvPr id="85000" name="Picture 8" descr="https://timgsa.baidu.com/timg?image&amp;quality=80&amp;size=b9999_10000&amp;sec=1586521814346&amp;di=740a35129048d267226cbbab711d8eaa&amp;imgtype=0&amp;src=http%3A%2F%2Fimage.haogongzhang.com%2FUploads%2Fnews%2F201507%2F55949f8246c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0790" y="272535"/>
            <a:ext cx="2269943" cy="2269943"/>
          </a:xfrm>
          <a:prstGeom prst="rect">
            <a:avLst/>
          </a:prstGeom>
          <a:noFill/>
        </p:spPr>
      </p:pic>
      <p:pic>
        <p:nvPicPr>
          <p:cNvPr id="85002" name="Picture 10" descr="https://timgsa.baidu.com/timg?image&amp;quality=80&amp;size=b9999_10000&amp;sec=1586521872786&amp;di=5c53b6cb5893fbc49df0bf6d923e61d3&amp;imgtype=0&amp;src=http%3A%2F%2Fm.360buyimg.com%2Fn12%2Fjfs%2Ft2758%2F209%2F732987389%2F146470%2Fe1de9a9f%2F57233a95N8e1745c5.jpg%2521q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927" y="3339439"/>
            <a:ext cx="1455585" cy="1455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282065" y="3287522"/>
            <a:ext cx="6248380" cy="847725"/>
            <a:chOff x="1282065" y="2243174"/>
            <a:chExt cx="6248380" cy="847725"/>
          </a:xfrm>
        </p:grpSpPr>
        <p:sp>
          <p:nvSpPr>
            <p:cNvPr id="15" name="Line 30"/>
            <p:cNvSpPr/>
            <p:nvPr/>
          </p:nvSpPr>
          <p:spPr>
            <a:xfrm>
              <a:off x="1282065" y="2243174"/>
              <a:ext cx="0" cy="76200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" name="Line 31"/>
            <p:cNvSpPr/>
            <p:nvPr/>
          </p:nvSpPr>
          <p:spPr>
            <a:xfrm flipV="1">
              <a:off x="1282065" y="3004457"/>
              <a:ext cx="6239964" cy="71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" name="Line 33"/>
            <p:cNvSpPr/>
            <p:nvPr/>
          </p:nvSpPr>
          <p:spPr>
            <a:xfrm flipV="1">
              <a:off x="7530445" y="2243174"/>
              <a:ext cx="0" cy="76200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" name="Text Box 34"/>
            <p:cNvSpPr txBox="1"/>
            <p:nvPr/>
          </p:nvSpPr>
          <p:spPr>
            <a:xfrm>
              <a:off x="4296728" y="2449549"/>
              <a:ext cx="642937" cy="6413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？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58807" y="1883262"/>
            <a:ext cx="8112662" cy="1322907"/>
            <a:chOff x="258807" y="1771752"/>
            <a:chExt cx="8112662" cy="1322907"/>
          </a:xfrm>
        </p:grpSpPr>
        <p:sp>
          <p:nvSpPr>
            <p:cNvPr id="4" name="Text Box 17"/>
            <p:cNvSpPr txBox="1"/>
            <p:nvPr/>
          </p:nvSpPr>
          <p:spPr>
            <a:xfrm>
              <a:off x="1001486" y="2642612"/>
              <a:ext cx="104257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化学能</a:t>
              </a:r>
            </a:p>
          </p:txBody>
        </p:sp>
        <p:sp>
          <p:nvSpPr>
            <p:cNvPr id="5" name="Text Box 18"/>
            <p:cNvSpPr txBox="1"/>
            <p:nvPr/>
          </p:nvSpPr>
          <p:spPr>
            <a:xfrm>
              <a:off x="1946999" y="2599070"/>
              <a:ext cx="94615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燃料燃烧</a:t>
              </a:r>
              <a:endParaRPr lang="zh-CN" altLang="en-US" sz="14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 Box 19"/>
            <p:cNvSpPr txBox="1"/>
            <p:nvPr/>
          </p:nvSpPr>
          <p:spPr>
            <a:xfrm>
              <a:off x="3872867" y="2604967"/>
              <a:ext cx="129540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蒸汽轮机</a:t>
              </a:r>
              <a:endParaRPr lang="zh-CN" altLang="en-US" sz="14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Text Box 20"/>
            <p:cNvSpPr txBox="1"/>
            <p:nvPr/>
          </p:nvSpPr>
          <p:spPr>
            <a:xfrm>
              <a:off x="6138000" y="2626738"/>
              <a:ext cx="132715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4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发电机</a:t>
              </a:r>
            </a:p>
          </p:txBody>
        </p:sp>
        <p:sp>
          <p:nvSpPr>
            <p:cNvPr id="8" name="Text Box 21"/>
            <p:cNvSpPr txBox="1"/>
            <p:nvPr/>
          </p:nvSpPr>
          <p:spPr>
            <a:xfrm>
              <a:off x="2947583" y="2666427"/>
              <a:ext cx="102570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热能</a:t>
              </a:r>
            </a:p>
          </p:txBody>
        </p:sp>
        <p:sp>
          <p:nvSpPr>
            <p:cNvPr id="9" name="Text Box 22"/>
            <p:cNvSpPr txBox="1"/>
            <p:nvPr/>
          </p:nvSpPr>
          <p:spPr>
            <a:xfrm>
              <a:off x="4896119" y="2694549"/>
              <a:ext cx="141759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机械能</a:t>
              </a:r>
            </a:p>
          </p:txBody>
        </p:sp>
        <p:sp>
          <p:nvSpPr>
            <p:cNvPr id="10" name="Text Box 23"/>
            <p:cNvSpPr txBox="1"/>
            <p:nvPr/>
          </p:nvSpPr>
          <p:spPr>
            <a:xfrm>
              <a:off x="7208149" y="2684508"/>
              <a:ext cx="116332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电能</a:t>
              </a:r>
            </a:p>
          </p:txBody>
        </p:sp>
        <p:sp>
          <p:nvSpPr>
            <p:cNvPr id="11" name="Line 24"/>
            <p:cNvSpPr/>
            <p:nvPr/>
          </p:nvSpPr>
          <p:spPr>
            <a:xfrm>
              <a:off x="1967865" y="2882096"/>
              <a:ext cx="83820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" name="Line 25"/>
            <p:cNvSpPr/>
            <p:nvPr/>
          </p:nvSpPr>
          <p:spPr>
            <a:xfrm flipV="1">
              <a:off x="5945687" y="2924927"/>
              <a:ext cx="1173570" cy="115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" name="Line 26"/>
            <p:cNvSpPr/>
            <p:nvPr/>
          </p:nvSpPr>
          <p:spPr>
            <a:xfrm>
              <a:off x="3731351" y="2914755"/>
              <a:ext cx="106680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258807" y="1771752"/>
              <a:ext cx="4933678" cy="4619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火力发电的能量转化过程：</a:t>
              </a:r>
            </a:p>
          </p:txBody>
        </p:sp>
      </p:grp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848" y="249196"/>
            <a:ext cx="3144643" cy="221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6"/>
          <p:cNvSpPr txBox="1"/>
          <p:nvPr/>
        </p:nvSpPr>
        <p:spPr>
          <a:xfrm>
            <a:off x="2767421" y="1110331"/>
            <a:ext cx="2846388" cy="369332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黑体" panose="02010609060101010101" pitchFamily="1" charset="-122"/>
              </a:rPr>
              <a:t>火力发电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144486" y="1524005"/>
            <a:ext cx="5499735" cy="672979"/>
            <a:chOff x="1124902" y="220228"/>
            <a:chExt cx="5499735" cy="672979"/>
          </a:xfrm>
        </p:grpSpPr>
        <p:sp>
          <p:nvSpPr>
            <p:cNvPr id="25" name="Rectangle 7"/>
            <p:cNvSpPr/>
            <p:nvPr/>
          </p:nvSpPr>
          <p:spPr>
            <a:xfrm>
              <a:off x="1124902" y="523875"/>
              <a:ext cx="5499735" cy="369332"/>
            </a:xfrm>
            <a:prstGeom prst="rect">
              <a:avLst/>
            </a:prstGeom>
            <a:noFill/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Arial" panose="020B0604020202020204" pitchFamily="34" charset="0"/>
                  <a:ea typeface="黑体" panose="02010609060101010101" pitchFamily="1" charset="-122"/>
                </a:rPr>
                <a:t>将化学能经一系列能量转化为电能</a:t>
              </a:r>
            </a:p>
          </p:txBody>
        </p:sp>
        <p:sp>
          <p:nvSpPr>
            <p:cNvPr id="26" name="Line 9"/>
            <p:cNvSpPr/>
            <p:nvPr/>
          </p:nvSpPr>
          <p:spPr>
            <a:xfrm>
              <a:off x="3204073" y="220228"/>
              <a:ext cx="10886" cy="304800"/>
            </a:xfrm>
            <a:prstGeom prst="line">
              <a:avLst/>
            </a:prstGeom>
            <a:ln w="31750" cap="flat" cmpd="sng">
              <a:solidFill>
                <a:srgbClr val="000099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27" name="组合 26"/>
          <p:cNvGrpSpPr/>
          <p:nvPr/>
        </p:nvGrpSpPr>
        <p:grpSpPr>
          <a:xfrm>
            <a:off x="3550285" y="2317282"/>
            <a:ext cx="1339850" cy="697258"/>
            <a:chOff x="0" y="-32657"/>
            <a:chExt cx="1339850" cy="697257"/>
          </a:xfrm>
        </p:grpSpPr>
        <p:sp>
          <p:nvSpPr>
            <p:cNvPr id="28" name="Text Box 3"/>
            <p:cNvSpPr txBox="1"/>
            <p:nvPr/>
          </p:nvSpPr>
          <p:spPr>
            <a:xfrm>
              <a:off x="0" y="295269"/>
              <a:ext cx="1339850" cy="369331"/>
            </a:xfrm>
            <a:prstGeom prst="rect">
              <a:avLst/>
            </a:prstGeom>
            <a:noFill/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latin typeface="Arial" panose="020B0604020202020204" pitchFamily="34" charset="0"/>
                  <a:ea typeface="黑体" panose="02010609060101010101" pitchFamily="1" charset="-122"/>
                </a:rPr>
                <a:t>燃烧</a:t>
              </a:r>
            </a:p>
          </p:txBody>
        </p:sp>
        <p:sp>
          <p:nvSpPr>
            <p:cNvPr id="29" name="Line 10"/>
            <p:cNvSpPr/>
            <p:nvPr/>
          </p:nvSpPr>
          <p:spPr>
            <a:xfrm>
              <a:off x="675820" y="-32657"/>
              <a:ext cx="8437" cy="295289"/>
            </a:xfrm>
            <a:prstGeom prst="line">
              <a:avLst/>
            </a:prstGeom>
            <a:ln w="31750" cap="flat" cmpd="sng">
              <a:solidFill>
                <a:srgbClr val="000099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0" name="组合 29"/>
          <p:cNvGrpSpPr/>
          <p:nvPr/>
        </p:nvGrpSpPr>
        <p:grpSpPr>
          <a:xfrm>
            <a:off x="2824117" y="3113320"/>
            <a:ext cx="2936875" cy="641456"/>
            <a:chOff x="0" y="180314"/>
            <a:chExt cx="2936875" cy="641456"/>
          </a:xfrm>
        </p:grpSpPr>
        <p:sp>
          <p:nvSpPr>
            <p:cNvPr id="31" name="Text Box 4"/>
            <p:cNvSpPr txBox="1"/>
            <p:nvPr/>
          </p:nvSpPr>
          <p:spPr>
            <a:xfrm>
              <a:off x="0" y="452438"/>
              <a:ext cx="2936875" cy="369332"/>
            </a:xfrm>
            <a:prstGeom prst="rect">
              <a:avLst/>
            </a:prstGeom>
            <a:noFill/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latin typeface="Arial" panose="020B0604020202020204" pitchFamily="34" charset="0"/>
                  <a:ea typeface="黑体" panose="02010609060101010101" pitchFamily="1" charset="-122"/>
                </a:rPr>
                <a:t>氧化还原反应</a:t>
              </a:r>
            </a:p>
          </p:txBody>
        </p:sp>
        <p:sp>
          <p:nvSpPr>
            <p:cNvPr id="32" name="Line 11"/>
            <p:cNvSpPr/>
            <p:nvPr/>
          </p:nvSpPr>
          <p:spPr>
            <a:xfrm>
              <a:off x="1410426" y="180314"/>
              <a:ext cx="2449" cy="240600"/>
            </a:xfrm>
            <a:prstGeom prst="line">
              <a:avLst/>
            </a:prstGeom>
            <a:ln w="31750" cap="flat" cmpd="sng">
              <a:solidFill>
                <a:srgbClr val="000099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3" name="组合 32"/>
          <p:cNvGrpSpPr/>
          <p:nvPr/>
        </p:nvGrpSpPr>
        <p:grpSpPr>
          <a:xfrm>
            <a:off x="1774371" y="3853545"/>
            <a:ext cx="5410201" cy="674107"/>
            <a:chOff x="857525" y="240871"/>
            <a:chExt cx="5410201" cy="674106"/>
          </a:xfrm>
        </p:grpSpPr>
        <p:sp>
          <p:nvSpPr>
            <p:cNvPr id="34" name="Text Box 5"/>
            <p:cNvSpPr txBox="1"/>
            <p:nvPr/>
          </p:nvSpPr>
          <p:spPr>
            <a:xfrm>
              <a:off x="857525" y="545646"/>
              <a:ext cx="5410201" cy="369331"/>
            </a:xfrm>
            <a:prstGeom prst="rect">
              <a:avLst/>
            </a:prstGeom>
            <a:noFill/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Arial" panose="020B0604020202020204" pitchFamily="34" charset="0"/>
                  <a:ea typeface="黑体" panose="02010609060101010101" pitchFamily="1" charset="-122"/>
                </a:rPr>
                <a:t>氧化剂与还原剂之间发生电子的转移</a:t>
              </a:r>
            </a:p>
          </p:txBody>
        </p:sp>
        <p:sp>
          <p:nvSpPr>
            <p:cNvPr id="35" name="Line 12"/>
            <p:cNvSpPr/>
            <p:nvPr/>
          </p:nvSpPr>
          <p:spPr>
            <a:xfrm>
              <a:off x="3350354" y="240871"/>
              <a:ext cx="2444" cy="262368"/>
            </a:xfrm>
            <a:prstGeom prst="line">
              <a:avLst/>
            </a:prstGeom>
            <a:ln w="31750" cap="flat" cmpd="sng">
              <a:solidFill>
                <a:srgbClr val="000099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36" name="Rectangle 19"/>
          <p:cNvSpPr/>
          <p:nvPr/>
        </p:nvSpPr>
        <p:spPr>
          <a:xfrm>
            <a:off x="5162273" y="4028833"/>
            <a:ext cx="1652184" cy="58671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" name="Rectangle 21"/>
          <p:cNvSpPr/>
          <p:nvPr/>
        </p:nvSpPr>
        <p:spPr>
          <a:xfrm>
            <a:off x="6096001" y="1731949"/>
            <a:ext cx="794654" cy="58671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" name="AutoShape 22"/>
          <p:cNvSpPr/>
          <p:nvPr/>
        </p:nvSpPr>
        <p:spPr>
          <a:xfrm>
            <a:off x="6250850" y="2438405"/>
            <a:ext cx="280579" cy="1513114"/>
          </a:xfrm>
          <a:prstGeom prst="upArrow">
            <a:avLst>
              <a:gd name="adj1" fmla="val 50000"/>
              <a:gd name="adj2" fmla="val 125490"/>
            </a:avLst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2" name="标题 1"/>
          <p:cNvSpPr>
            <a:spLocks noGrp="1"/>
          </p:cNvSpPr>
          <p:nvPr>
            <p:ph type="title"/>
          </p:nvPr>
        </p:nvSpPr>
        <p:spPr>
          <a:xfrm>
            <a:off x="1523999" y="408667"/>
            <a:ext cx="6780133" cy="331514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化学能是否能直接转化为电能？</a:t>
            </a:r>
            <a:endParaRPr lang="zh-CN" altLang="en-US" dirty="0"/>
          </a:p>
        </p:txBody>
      </p:sp>
      <p:pic>
        <p:nvPicPr>
          <p:cNvPr id="43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2" cstate="print"/>
          <a:srcRect l="11541" t="9814" r="8172" b="8432"/>
          <a:stretch>
            <a:fillRect/>
          </a:stretch>
        </p:blipFill>
        <p:spPr bwMode="auto">
          <a:xfrm>
            <a:off x="642257" y="119742"/>
            <a:ext cx="859972" cy="875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bldLvl="0" animBg="1"/>
      <p:bldP spid="37" grpId="0" bldLvl="0" animBg="1"/>
      <p:bldP spid="3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7169"/>
          <p:cNvSpPr txBox="1"/>
          <p:nvPr/>
        </p:nvSpPr>
        <p:spPr>
          <a:xfrm>
            <a:off x="576943" y="1117360"/>
            <a:ext cx="822960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chemeClr val="tx1"/>
                </a:solidFill>
                <a:latin typeface="Tahoma" panose="020B0604030504040204" pitchFamily="2" charset="0"/>
              </a:rPr>
              <a:t>1780</a:t>
            </a:r>
            <a:r>
              <a:rPr lang="zh-CN" altLang="en-US" dirty="0">
                <a:solidFill>
                  <a:schemeClr val="tx1"/>
                </a:solidFill>
                <a:latin typeface="Tahoma" panose="020B0604030504040204" pitchFamily="2" charset="0"/>
              </a:rPr>
              <a:t>年，意大利生物学家伽伐</a:t>
            </a:r>
            <a:r>
              <a:rPr lang="zh-CN" altLang="en-US" dirty="0" smtClean="0">
                <a:solidFill>
                  <a:schemeClr val="tx1"/>
                </a:solidFill>
                <a:latin typeface="Tahoma" panose="020B0604030504040204" pitchFamily="2" charset="0"/>
              </a:rPr>
              <a:t>尼在</a:t>
            </a:r>
            <a:r>
              <a:rPr lang="zh-CN" altLang="en-US" dirty="0">
                <a:solidFill>
                  <a:schemeClr val="tx1"/>
                </a:solidFill>
                <a:latin typeface="Tahoma" panose="020B0604030504040204" pitchFamily="2" charset="0"/>
              </a:rPr>
              <a:t>做青蛙的解剖实验时发现有青蛙抽搐现象。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5652" y="1780258"/>
            <a:ext cx="2714625" cy="22333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23999" y="408667"/>
            <a:ext cx="6780133" cy="331514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化学能如何直接转化为电能？</a:t>
            </a:r>
            <a:endParaRPr lang="zh-CN" altLang="en-US" dirty="0"/>
          </a:p>
        </p:txBody>
      </p:sp>
      <p:pic>
        <p:nvPicPr>
          <p:cNvPr id="8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3" cstate="print"/>
          <a:srcRect l="11541" t="9814" r="8172" b="8432"/>
          <a:stretch>
            <a:fillRect/>
          </a:stretch>
        </p:blipFill>
        <p:spPr bwMode="auto">
          <a:xfrm>
            <a:off x="642257" y="119742"/>
            <a:ext cx="859972" cy="875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1183107555,2121509218&amp;fm=21&amp;gp=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5217" y="406654"/>
            <a:ext cx="1539390" cy="1969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8195"/>
          <p:cNvSpPr txBox="1"/>
          <p:nvPr/>
        </p:nvSpPr>
        <p:spPr>
          <a:xfrm>
            <a:off x="3699641" y="966022"/>
            <a:ext cx="2732690" cy="4616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ahoma" panose="020B0604030504040204" pitchFamily="2" charset="0"/>
              </a:rPr>
              <a:t>伏打电池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63278" y="1482599"/>
            <a:ext cx="2657991" cy="3251107"/>
            <a:chOff x="457200" y="1155571"/>
            <a:chExt cx="2950029" cy="3556850"/>
          </a:xfrm>
        </p:grpSpPr>
        <p:pic>
          <p:nvPicPr>
            <p:cNvPr id="5" name="图片 4" descr="u=2760936202,1014306143&amp;fm=23&amp;gp=0"/>
            <p:cNvPicPr>
              <a:picLocks noChangeAspect="1"/>
            </p:cNvPicPr>
            <p:nvPr/>
          </p:nvPicPr>
          <p:blipFill>
            <a:blip r:embed="rId3" cstate="print"/>
            <a:srcRect l="-2287" r="52408" b="-282"/>
            <a:stretch>
              <a:fillRect/>
            </a:stretch>
          </p:blipFill>
          <p:spPr>
            <a:xfrm>
              <a:off x="457200" y="1155571"/>
              <a:ext cx="2950029" cy="29801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149901" y="4269543"/>
              <a:ext cx="1569660" cy="442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化学能→电能</a:t>
              </a:r>
              <a:endParaRPr lang="zh-CN" altLang="en-US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907971" y="2618700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英国科学家尼克尔森和卡莱尔通过电解水证明了</a:t>
            </a:r>
            <a:r>
              <a:rPr lang="zh-CN" altLang="zh-CN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水是由氢、氧两种元素组成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科学家法拉第使用伏打电池进行“电”和“磁”的实验，发现移动的磁石靠近电线时会产生电——</a:t>
            </a:r>
            <a:r>
              <a:rPr lang="zh-CN" altLang="zh-CN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诞生了发电机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523999" y="408667"/>
            <a:ext cx="6780133" cy="331514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化学能如何直接转化为电能？</a:t>
            </a:r>
            <a:endParaRPr lang="zh-CN" altLang="en-US" dirty="0"/>
          </a:p>
        </p:txBody>
      </p:sp>
      <p:pic>
        <p:nvPicPr>
          <p:cNvPr id="12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4" cstate="print"/>
          <a:srcRect l="11541" t="9814" r="8172" b="8432"/>
          <a:stretch>
            <a:fillRect/>
          </a:stretch>
        </p:blipFill>
        <p:spPr bwMode="auto">
          <a:xfrm>
            <a:off x="642257" y="119742"/>
            <a:ext cx="859972" cy="875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621" y="1281909"/>
            <a:ext cx="6032808" cy="22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20"/>
          <p:cNvGrpSpPr/>
          <p:nvPr/>
        </p:nvGrpSpPr>
        <p:grpSpPr>
          <a:xfrm>
            <a:off x="5304751" y="222625"/>
            <a:ext cx="2640466" cy="762060"/>
            <a:chOff x="4933950" y="-38100"/>
            <a:chExt cx="2640466" cy="762060"/>
          </a:xfrm>
        </p:grpSpPr>
        <p:sp>
          <p:nvSpPr>
            <p:cNvPr id="12" name="TextBox 11"/>
            <p:cNvSpPr txBox="1"/>
            <p:nvPr/>
          </p:nvSpPr>
          <p:spPr>
            <a:xfrm>
              <a:off x="4933950" y="323850"/>
              <a:ext cx="2640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Zn + 2H</a:t>
              </a:r>
              <a:r>
                <a:rPr lang="en-US" altLang="zh-CN" sz="2000" baseline="30000" dirty="0" smtClean="0">
                  <a:solidFill>
                    <a:srgbClr val="FF0000"/>
                  </a:solidFill>
                </a:rPr>
                <a:t>+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= Zn</a:t>
              </a:r>
              <a:r>
                <a:rPr lang="en-US" altLang="zh-CN" sz="2000" baseline="30000" dirty="0" smtClean="0">
                  <a:solidFill>
                    <a:srgbClr val="FF0000"/>
                  </a:solidFill>
                </a:rPr>
                <a:t>2+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+ H</a:t>
              </a:r>
              <a:r>
                <a:rPr lang="en-US" altLang="zh-CN" sz="20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↑</a:t>
              </a:r>
              <a:endParaRPr lang="zh-CN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5162550" y="228600"/>
              <a:ext cx="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172075" y="247650"/>
              <a:ext cx="687953" cy="8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5860028" y="238004"/>
              <a:ext cx="1" cy="1891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343525" y="-38100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2e</a:t>
              </a:r>
              <a:r>
                <a:rPr lang="en-US" altLang="zh-CN" sz="1400" baseline="30000" dirty="0" smtClean="0">
                  <a:solidFill>
                    <a:srgbClr val="0070C0"/>
                  </a:solidFill>
                </a:rPr>
                <a:t>-</a:t>
              </a:r>
              <a:endParaRPr lang="zh-CN" altLang="en-US" sz="1400" baseline="30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513488" y="266777"/>
            <a:ext cx="4256691" cy="331514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化学能如何直接转化为电能？</a:t>
            </a:r>
            <a:endParaRPr lang="zh-CN" altLang="en-US" dirty="0"/>
          </a:p>
        </p:txBody>
      </p:sp>
      <p:pic>
        <p:nvPicPr>
          <p:cNvPr id="15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3" cstate="print"/>
          <a:srcRect l="11541" t="9814" r="8172" b="8432"/>
          <a:stretch>
            <a:fillRect/>
          </a:stretch>
        </p:blipFill>
        <p:spPr bwMode="auto">
          <a:xfrm>
            <a:off x="631747" y="-22148"/>
            <a:ext cx="859972" cy="875679"/>
          </a:xfrm>
          <a:prstGeom prst="rect">
            <a:avLst/>
          </a:prstGeom>
          <a:noFill/>
        </p:spPr>
      </p:pic>
      <p:pic>
        <p:nvPicPr>
          <p:cNvPr id="10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22678" t="34483" r="54857" b="28264"/>
          <a:stretch>
            <a:fillRect/>
          </a:stretch>
        </p:blipFill>
        <p:spPr bwMode="auto">
          <a:xfrm>
            <a:off x="345686" y="1193178"/>
            <a:ext cx="2497873" cy="232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513488" y="329837"/>
            <a:ext cx="4256691" cy="331514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化学能如何直接转化为电能？</a:t>
            </a:r>
            <a:endParaRPr lang="zh-CN" altLang="en-US" dirty="0"/>
          </a:p>
        </p:txBody>
      </p:sp>
      <p:pic>
        <p:nvPicPr>
          <p:cNvPr id="6" name="Picture 2" descr="https://timgsa.baidu.com/timg?image&amp;quality=80&amp;size=b9999_10000&amp;sec=1585738620565&amp;di=cbe8dbcc8b93c79eef12efe9a83e1b1d&amp;imgtype=0&amp;src=http%3A%2F%2Fimgsrc.baidu.com%2Fimgad%2Fpic%2Fitem%2F14ce36d3d539b600fbccb58ae250352ac65cb789.jpg"/>
          <p:cNvPicPr>
            <a:picLocks noChangeAspect="1" noChangeArrowheads="1"/>
          </p:cNvPicPr>
          <p:nvPr/>
        </p:nvPicPr>
        <p:blipFill>
          <a:blip r:embed="rId2" cstate="print"/>
          <a:srcRect l="11541" t="9814" r="8172" b="8432"/>
          <a:stretch>
            <a:fillRect/>
          </a:stretch>
        </p:blipFill>
        <p:spPr bwMode="auto">
          <a:xfrm>
            <a:off x="631747" y="40912"/>
            <a:ext cx="859972" cy="875679"/>
          </a:xfrm>
          <a:prstGeom prst="rect">
            <a:avLst/>
          </a:prstGeom>
          <a:noFill/>
        </p:spPr>
      </p:pic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576147" y="974647"/>
          <a:ext cx="8277920" cy="3949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487"/>
                <a:gridCol w="2397512"/>
                <a:gridCol w="2966225"/>
                <a:gridCol w="2263696"/>
              </a:tblGrid>
              <a:tr h="3006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  <a:tr h="1674688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装置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锌片和铜片无导线连接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锌片和铜片用导线连接；无电流表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用导线串联电流表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  <a:tr h="88383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现象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</a:tr>
              <a:tr h="1028084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解释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65" name="Picture 2" descr="C:\Users\Administrator\Desktop\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539" y="1428866"/>
            <a:ext cx="1905768" cy="1280880"/>
          </a:xfrm>
          <a:prstGeom prst="rect">
            <a:avLst/>
          </a:prstGeom>
          <a:noFill/>
        </p:spPr>
      </p:pic>
      <p:pic>
        <p:nvPicPr>
          <p:cNvPr id="15367" name="Picture 7" descr="C:\Users\Administrator\Desktop\图片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9296" y="1438354"/>
            <a:ext cx="1885641" cy="1240628"/>
          </a:xfrm>
          <a:prstGeom prst="rect">
            <a:avLst/>
          </a:prstGeom>
          <a:noFill/>
        </p:spPr>
      </p:pic>
      <p:pic>
        <p:nvPicPr>
          <p:cNvPr id="15369" name="Picture 9" descr="C:\Users\Administrator\Desktop\图片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3319" y="1425652"/>
            <a:ext cx="1922926" cy="1272943"/>
          </a:xfrm>
          <a:prstGeom prst="rect">
            <a:avLst/>
          </a:prstGeom>
          <a:noFill/>
        </p:spPr>
      </p:pic>
      <p:sp>
        <p:nvSpPr>
          <p:cNvPr id="72" name="矩形 71"/>
          <p:cNvSpPr/>
          <p:nvPr/>
        </p:nvSpPr>
        <p:spPr>
          <a:xfrm>
            <a:off x="1449660" y="3080240"/>
            <a:ext cx="215218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n-ea"/>
                <a:cs typeface="Times New Roman" pitchFamily="18" charset="0"/>
              </a:rPr>
              <a:t>锌片上产生气泡；</a:t>
            </a:r>
            <a:endParaRPr lang="en-US" altLang="zh-CN" sz="1600" dirty="0" smtClean="0">
              <a:latin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n-ea"/>
                <a:cs typeface="Times New Roman" pitchFamily="18" charset="0"/>
              </a:rPr>
              <a:t>铜片上无明显现象</a:t>
            </a:r>
            <a:endParaRPr lang="en-US" altLang="zh-CN" sz="1600" dirty="0" smtClean="0">
              <a:latin typeface="+mn-ea"/>
              <a:cs typeface="Times New Roman" pitchFamily="18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282390" y="3910706"/>
            <a:ext cx="2598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还原性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失电子能力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Zn&gt;H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&gt;Cu</a:t>
            </a:r>
          </a:p>
        </p:txBody>
      </p:sp>
      <p:sp>
        <p:nvSpPr>
          <p:cNvPr id="74" name="矩形 73"/>
          <p:cNvSpPr/>
          <p:nvPr/>
        </p:nvSpPr>
        <p:spPr>
          <a:xfrm>
            <a:off x="3947531" y="3269810"/>
            <a:ext cx="2152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+mn-ea"/>
                <a:cs typeface="Times New Roman" pitchFamily="18" charset="0"/>
              </a:rPr>
              <a:t>铜片上产生了气泡</a:t>
            </a:r>
            <a:endParaRPr lang="en-US" altLang="zh-CN" sz="1600" dirty="0" smtClean="0">
              <a:latin typeface="+mn-ea"/>
              <a:cs typeface="Times New Roman" pitchFamily="18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668431" y="3113696"/>
            <a:ext cx="2308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n-ea"/>
                <a:cs typeface="Times New Roman" pitchFamily="18" charset="0"/>
              </a:rPr>
              <a:t>电流表指针发生偏转；</a:t>
            </a:r>
            <a:endParaRPr lang="en-US" altLang="zh-CN" sz="1600" dirty="0" smtClean="0">
              <a:latin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n-ea"/>
                <a:cs typeface="Times New Roman" pitchFamily="18" charset="0"/>
              </a:rPr>
              <a:t>铜片上继续产生气泡</a:t>
            </a:r>
            <a:endParaRPr lang="en-US" altLang="zh-CN" sz="1600" dirty="0" smtClean="0">
              <a:latin typeface="+mn-ea"/>
              <a:cs typeface="Times New Roman" pitchFamily="18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735337" y="3968161"/>
            <a:ext cx="2408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产生了电流</a:t>
            </a:r>
            <a:endParaRPr lang="en-US" altLang="zh-CN" dirty="0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6651</TotalTime>
  <Words>1090</Words>
  <Application>Microsoft Office PowerPoint</Application>
  <PresentationFormat>全屏显示(16:9)</PresentationFormat>
  <Paragraphs>196</Paragraphs>
  <Slides>22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1_Office 主题​​</vt:lpstr>
      <vt:lpstr>化学反应与电能</vt:lpstr>
      <vt:lpstr>【学习目标】</vt:lpstr>
      <vt:lpstr>幻灯片 3</vt:lpstr>
      <vt:lpstr>幻灯片 4</vt:lpstr>
      <vt:lpstr>化学能是否能直接转化为电能？</vt:lpstr>
      <vt:lpstr>化学能如何直接转化为电能？</vt:lpstr>
      <vt:lpstr>化学能如何直接转化为电能？</vt:lpstr>
      <vt:lpstr>化学能如何直接转化为电能？</vt:lpstr>
      <vt:lpstr>化学能如何直接转化为电能？</vt:lpstr>
      <vt:lpstr>化学能如何直接转化为电能？</vt:lpstr>
      <vt:lpstr>原电池由哪些部分组成呢？</vt:lpstr>
      <vt:lpstr>幻灯片 12</vt:lpstr>
      <vt:lpstr>【练习1】分析以下装置，书写电极反应式，并标出电子和离子的移动方向。</vt:lpstr>
      <vt:lpstr>【练习2】请利用反应2Fe3+ + Fe = 3Fe2+设计一个原电池，画出简单的装置示意图，书写电极反应式。</vt:lpstr>
      <vt:lpstr>幻灯片 15</vt:lpstr>
      <vt:lpstr>一次电池</vt:lpstr>
      <vt:lpstr>充电电池（二次电池）</vt:lpstr>
      <vt:lpstr>充电电池（二次电池）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511</cp:revision>
  <dcterms:created xsi:type="dcterms:W3CDTF">2020-02-01T11:21:51Z</dcterms:created>
  <dcterms:modified xsi:type="dcterms:W3CDTF">2020-04-19T04:31:04Z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