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3.xml" ContentType="application/vnd.openxmlformats-officedocument.theme+xml"/>
  <Override PartName="/ppt/tags/tag15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7"/>
  </p:notesMasterIdLst>
  <p:sldIdLst>
    <p:sldId id="437" r:id="rId3"/>
    <p:sldId id="460" r:id="rId4"/>
    <p:sldId id="461" r:id="rId5"/>
    <p:sldId id="480" r:id="rId6"/>
    <p:sldId id="462" r:id="rId7"/>
    <p:sldId id="444" r:id="rId8"/>
    <p:sldId id="445" r:id="rId9"/>
    <p:sldId id="446" r:id="rId10"/>
    <p:sldId id="447" r:id="rId11"/>
    <p:sldId id="448" r:id="rId12"/>
    <p:sldId id="449" r:id="rId13"/>
    <p:sldId id="498" r:id="rId14"/>
    <p:sldId id="450" r:id="rId15"/>
    <p:sldId id="499" r:id="rId16"/>
    <p:sldId id="451" r:id="rId17"/>
    <p:sldId id="452" r:id="rId18"/>
    <p:sldId id="453" r:id="rId19"/>
    <p:sldId id="454" r:id="rId20"/>
    <p:sldId id="500" r:id="rId21"/>
    <p:sldId id="455" r:id="rId22"/>
    <p:sldId id="456" r:id="rId23"/>
    <p:sldId id="511" r:id="rId24"/>
    <p:sldId id="457" r:id="rId25"/>
    <p:sldId id="439" r:id="rId26"/>
  </p:sldIdLst>
  <p:sldSz cx="9144000" cy="5143500" type="screen16x9"/>
  <p:notesSz cx="6858000" cy="9144000"/>
  <p:embeddedFontLst>
    <p:embeddedFont>
      <p:font typeface="隶书" pitchFamily="49" charset="-122"/>
      <p:regular r:id="rId28"/>
    </p:embeddedFont>
    <p:embeddedFont>
      <p:font typeface="楷体" pitchFamily="49" charset="-122"/>
      <p:regular r:id="rId29"/>
    </p:embeddedFont>
    <p:embeddedFont>
      <p:font typeface="幼圆" pitchFamily="49" charset="-122"/>
      <p:regular r:id="rId30"/>
    </p:embeddedFont>
    <p:embeddedFont>
      <p:font typeface="Lucida Console" pitchFamily="49" charset="0"/>
      <p:regular r:id="rId31"/>
    </p:embeddedFont>
    <p:embeddedFont>
      <p:font typeface="微软雅黑" pitchFamily="34" charset="-122"/>
      <p:regular r:id="rId32"/>
      <p:bold r:id="rId33"/>
    </p:embeddedFont>
    <p:embeddedFont>
      <p:font typeface="华文新魏" pitchFamily="2" charset="-122"/>
      <p:regular r:id="rId34"/>
    </p:embeddedFont>
    <p:embeddedFont>
      <p:font typeface="华文中宋" pitchFamily="2" charset="-122"/>
      <p:regular r:id="rId35"/>
    </p:embeddedFont>
    <p:embeddedFont>
      <p:font typeface="黑体" pitchFamily="49" charset="-122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华文行楷" pitchFamily="2" charset="-122"/>
      <p:regular r:id="rId41"/>
    </p:embeddedFont>
    <p:embeddedFont>
      <p:font typeface="方正舒体" pitchFamily="2" charset="-122"/>
      <p:regular r:id="rId42"/>
    </p:embeddedFont>
  </p:embeddedFontLst>
  <p:custDataLst>
    <p:tags r:id="rId4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5"/>
    <p:restoredTop sz="91371"/>
  </p:normalViewPr>
  <p:slideViewPr>
    <p:cSldViewPr snapToGrid="0" showGuides="1">
      <p:cViewPr varScale="1">
        <p:scale>
          <a:sx n="80" d="100"/>
          <a:sy n="80" d="100"/>
        </p:scale>
        <p:origin x="-432" y="-60"/>
      </p:cViewPr>
      <p:guideLst>
        <p:guide orient="horz" pos="1796"/>
        <p:guide pos="313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3532389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8A5-7AB9-40B3-825B-8345292FAAB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85CB3-FCF3-4451-8C1A-6CD9DA3DFD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18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F2EFD-E370-4919-A341-735A240F63F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85CB3-FCF3-4451-8C1A-6CD9DA3DFD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47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22</a:t>
            </a:fld>
            <a:endParaRPr lang="zh-CN" altLang="en-US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l"/>
            <a:fld id="{901A4F2E-3DCF-4E5F-B522-02C1C4571314}" type="slidenum">
              <a:rPr lang="zh-CN" altLang="en-US" sz="2400" smtClean="0"/>
              <a:t>23</a:t>
            </a:fld>
            <a:endParaRPr lang="zh-CN" altLang="en-U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9.xml"/><Relationship Id="rId10" Type="http://schemas.openxmlformats.org/officeDocument/2006/relationships/image" Target="../media/image4.png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5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4.png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4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5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2.xml"/><Relationship Id="rId10" Type="http://schemas.openxmlformats.org/officeDocument/2006/relationships/image" Target="../media/image5.png"/><Relationship Id="rId4" Type="http://schemas.openxmlformats.org/officeDocument/2006/relationships/tags" Target="../tags/tag5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5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.png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0.xml"/><Relationship Id="rId10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5.png"/><Relationship Id="rId5" Type="http://schemas.openxmlformats.org/officeDocument/2006/relationships/tags" Target="../tags/tag7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7.xml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5.png"/><Relationship Id="rId5" Type="http://schemas.openxmlformats.org/officeDocument/2006/relationships/tags" Target="../tags/tag9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5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4.png"/><Relationship Id="rId5" Type="http://schemas.openxmlformats.org/officeDocument/2006/relationships/tags" Target="../tags/tag9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7.xml"/><Relationship Id="rId10" Type="http://schemas.openxmlformats.org/officeDocument/2006/relationships/image" Target="../media/image4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4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4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2.xml"/><Relationship Id="rId16" Type="http://schemas.openxmlformats.org/officeDocument/2006/relationships/image" Target="../media/image5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9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4.png"/><Relationship Id="rId5" Type="http://schemas.openxmlformats.org/officeDocument/2006/relationships/tags" Target="../tags/tag14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89447"/>
            <a:ext cx="8229600" cy="330874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BCB9F330-5F78-4074-85B0-71384B209D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t>2020/4/28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shan.h114.cn/guide/detail/10/6051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club.itnow.com.cn/viewthread.php?tid=1308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Relationship Id="rId9" Type="http://schemas.openxmlformats.org/officeDocument/2006/relationships/image" Target="NU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tags" Target="../tags/tag15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014980" y="1969135"/>
            <a:ext cx="6045835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3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伴性遗传</a:t>
            </a:r>
            <a:endParaRPr kumimoji="0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31845" y="3736975"/>
            <a:ext cx="4835525" cy="553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人大附中朝阳学校     周梅</a:t>
            </a:r>
            <a:endParaRPr kumimoji="0" lang="zh-CN" altLang="en-US" sz="2000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2"/>
          <p:cNvSpPr txBox="1">
            <a:spLocks noChangeArrowheads="1"/>
          </p:cNvSpPr>
          <p:nvPr/>
        </p:nvSpPr>
        <p:spPr bwMode="auto">
          <a:xfrm>
            <a:off x="3006328" y="941785"/>
            <a:ext cx="4319588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1548765" y="884555"/>
            <a:ext cx="847090" cy="3046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亲代</a:t>
            </a:r>
          </a:p>
          <a:p>
            <a:pPr>
              <a:spcBef>
                <a:spcPct val="50000"/>
              </a:spcBef>
            </a:pPr>
            <a:endParaRPr kumimoji="1" lang="zh-CN" altLang="en-US" sz="18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endParaRPr kumimoji="1" lang="zh-CN" altLang="en-US" sz="18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配子</a:t>
            </a:r>
          </a:p>
          <a:p>
            <a:pPr>
              <a:spcBef>
                <a:spcPct val="50000"/>
              </a:spcBef>
            </a:pPr>
            <a:endParaRPr kumimoji="1" lang="zh-CN" altLang="en-US" sz="18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endParaRPr kumimoji="1" lang="zh-CN" altLang="en-US" sz="18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子代</a:t>
            </a: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2743200" y="2171700"/>
            <a:ext cx="514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6515100" y="2114550"/>
            <a:ext cx="4000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924300" y="3390900"/>
            <a:ext cx="959644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5219700" y="3390900"/>
            <a:ext cx="879872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endParaRPr kumimoji="1" lang="en-US" altLang="zh-CN" sz="2100" b="1" baseline="5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60" name="Text Box 9"/>
          <p:cNvSpPr txBox="1">
            <a:spLocks noChangeArrowheads="1"/>
          </p:cNvSpPr>
          <p:nvPr/>
        </p:nvSpPr>
        <p:spPr bwMode="auto">
          <a:xfrm>
            <a:off x="3829050" y="3714750"/>
            <a:ext cx="119824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女性色盲</a:t>
            </a:r>
          </a:p>
        </p:txBody>
      </p:sp>
      <p:sp>
        <p:nvSpPr>
          <p:cNvPr id="125961" name="Text Box 10"/>
          <p:cNvSpPr txBox="1">
            <a:spLocks noChangeArrowheads="1"/>
          </p:cNvSpPr>
          <p:nvPr/>
        </p:nvSpPr>
        <p:spPr bwMode="auto">
          <a:xfrm>
            <a:off x="5143500" y="3714750"/>
            <a:ext cx="1304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男性正常</a:t>
            </a:r>
          </a:p>
        </p:txBody>
      </p:sp>
      <p:sp>
        <p:nvSpPr>
          <p:cNvPr id="125962" name="Text Box 11"/>
          <p:cNvSpPr txBox="1">
            <a:spLocks noChangeArrowheads="1"/>
          </p:cNvSpPr>
          <p:nvPr/>
        </p:nvSpPr>
        <p:spPr bwMode="auto">
          <a:xfrm>
            <a:off x="2400300" y="4000500"/>
            <a:ext cx="50292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1         </a:t>
            </a:r>
            <a:r>
              <a:rPr kumimoji="1" lang="zh-CN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：         </a:t>
            </a:r>
            <a:r>
              <a:rPr kumimoji="1" lang="en-US" altLang="zh-C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1            </a:t>
            </a:r>
            <a:r>
              <a:rPr kumimoji="1" lang="zh-CN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：      </a:t>
            </a:r>
            <a:r>
              <a:rPr kumimoji="1" lang="en-US" altLang="zh-C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1         </a:t>
            </a:r>
            <a:r>
              <a:rPr kumimoji="1" lang="zh-CN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：      </a:t>
            </a:r>
            <a:r>
              <a:rPr kumimoji="1" lang="en-US" altLang="zh-C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5963" name="Text Box 12"/>
          <p:cNvSpPr txBox="1">
            <a:spLocks noChangeArrowheads="1"/>
          </p:cNvSpPr>
          <p:nvPr/>
        </p:nvSpPr>
        <p:spPr bwMode="auto">
          <a:xfrm>
            <a:off x="3829050" y="2171700"/>
            <a:ext cx="514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5964" name="Text Box 13"/>
          <p:cNvSpPr txBox="1">
            <a:spLocks noChangeArrowheads="1"/>
          </p:cNvSpPr>
          <p:nvPr/>
        </p:nvSpPr>
        <p:spPr bwMode="auto">
          <a:xfrm>
            <a:off x="2574131" y="3390900"/>
            <a:ext cx="959644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5965" name="Text Box 14"/>
          <p:cNvSpPr txBox="1">
            <a:spLocks noChangeArrowheads="1"/>
          </p:cNvSpPr>
          <p:nvPr/>
        </p:nvSpPr>
        <p:spPr bwMode="auto">
          <a:xfrm>
            <a:off x="6516291" y="3337322"/>
            <a:ext cx="879872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endParaRPr kumimoji="1" lang="en-US" altLang="zh-CN" sz="2100" b="1" baseline="5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66" name="Text Box 15"/>
          <p:cNvSpPr txBox="1">
            <a:spLocks noChangeArrowheads="1"/>
          </p:cNvSpPr>
          <p:nvPr/>
        </p:nvSpPr>
        <p:spPr bwMode="auto">
          <a:xfrm>
            <a:off x="2457450" y="3714750"/>
            <a:ext cx="1371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女性携带者</a:t>
            </a:r>
          </a:p>
        </p:txBody>
      </p:sp>
      <p:sp>
        <p:nvSpPr>
          <p:cNvPr id="125967" name="Text Box 16"/>
          <p:cNvSpPr txBox="1">
            <a:spLocks noChangeArrowheads="1"/>
          </p:cNvSpPr>
          <p:nvPr/>
        </p:nvSpPr>
        <p:spPr bwMode="auto">
          <a:xfrm>
            <a:off x="6400800" y="3714750"/>
            <a:ext cx="131508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男性色盲</a:t>
            </a:r>
          </a:p>
        </p:txBody>
      </p:sp>
      <p:sp>
        <p:nvSpPr>
          <p:cNvPr id="125968" name="Line 17"/>
          <p:cNvSpPr>
            <a:spLocks noChangeShapeType="1"/>
          </p:cNvSpPr>
          <p:nvPr/>
        </p:nvSpPr>
        <p:spPr bwMode="auto">
          <a:xfrm flipH="1">
            <a:off x="2914650" y="12573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69" name="Line 18"/>
          <p:cNvSpPr>
            <a:spLocks noChangeShapeType="1"/>
          </p:cNvSpPr>
          <p:nvPr/>
        </p:nvSpPr>
        <p:spPr bwMode="auto">
          <a:xfrm>
            <a:off x="3486150" y="1257300"/>
            <a:ext cx="5143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0" name="Line 19"/>
          <p:cNvSpPr>
            <a:spLocks noChangeShapeType="1"/>
          </p:cNvSpPr>
          <p:nvPr/>
        </p:nvSpPr>
        <p:spPr bwMode="auto">
          <a:xfrm flipH="1">
            <a:off x="5600700" y="1200150"/>
            <a:ext cx="5143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1" name="Line 20"/>
          <p:cNvSpPr>
            <a:spLocks noChangeShapeType="1"/>
          </p:cNvSpPr>
          <p:nvPr/>
        </p:nvSpPr>
        <p:spPr bwMode="auto">
          <a:xfrm>
            <a:off x="6172200" y="1200150"/>
            <a:ext cx="5143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2" name="Line 21"/>
          <p:cNvSpPr>
            <a:spLocks noChangeShapeType="1"/>
          </p:cNvSpPr>
          <p:nvPr/>
        </p:nvSpPr>
        <p:spPr bwMode="auto">
          <a:xfrm>
            <a:off x="2914650" y="25146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3" name="Line 22"/>
          <p:cNvSpPr>
            <a:spLocks noChangeShapeType="1"/>
          </p:cNvSpPr>
          <p:nvPr/>
        </p:nvSpPr>
        <p:spPr bwMode="auto">
          <a:xfrm flipH="1">
            <a:off x="3028950" y="2400300"/>
            <a:ext cx="2514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4" name="Line 23"/>
          <p:cNvSpPr>
            <a:spLocks noChangeShapeType="1"/>
          </p:cNvSpPr>
          <p:nvPr/>
        </p:nvSpPr>
        <p:spPr bwMode="auto">
          <a:xfrm>
            <a:off x="4057650" y="2457450"/>
            <a:ext cx="2286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5" name="Line 24"/>
          <p:cNvSpPr>
            <a:spLocks noChangeShapeType="1"/>
          </p:cNvSpPr>
          <p:nvPr/>
        </p:nvSpPr>
        <p:spPr bwMode="auto">
          <a:xfrm flipH="1">
            <a:off x="4400550" y="2400300"/>
            <a:ext cx="12001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6" name="Line 25"/>
          <p:cNvSpPr>
            <a:spLocks noChangeShapeType="1"/>
          </p:cNvSpPr>
          <p:nvPr/>
        </p:nvSpPr>
        <p:spPr bwMode="auto">
          <a:xfrm>
            <a:off x="3028950" y="2400300"/>
            <a:ext cx="25717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7" name="Line 26"/>
          <p:cNvSpPr>
            <a:spLocks noChangeShapeType="1"/>
          </p:cNvSpPr>
          <p:nvPr/>
        </p:nvSpPr>
        <p:spPr bwMode="auto">
          <a:xfrm flipH="1">
            <a:off x="5715000" y="24003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8" name="Line 27"/>
          <p:cNvSpPr>
            <a:spLocks noChangeShapeType="1"/>
          </p:cNvSpPr>
          <p:nvPr/>
        </p:nvSpPr>
        <p:spPr bwMode="auto">
          <a:xfrm>
            <a:off x="4057650" y="2400300"/>
            <a:ext cx="28003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79" name="Line 28"/>
          <p:cNvSpPr>
            <a:spLocks noChangeShapeType="1"/>
          </p:cNvSpPr>
          <p:nvPr/>
        </p:nvSpPr>
        <p:spPr bwMode="auto">
          <a:xfrm>
            <a:off x="6743700" y="2400300"/>
            <a:ext cx="17145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5980" name="Text Box 29"/>
          <p:cNvSpPr txBox="1">
            <a:spLocks noChangeArrowheads="1"/>
          </p:cNvSpPr>
          <p:nvPr/>
        </p:nvSpPr>
        <p:spPr bwMode="auto">
          <a:xfrm>
            <a:off x="2465785" y="583406"/>
            <a:ext cx="1735931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女性携带者</a:t>
            </a:r>
          </a:p>
        </p:txBody>
      </p:sp>
      <p:sp>
        <p:nvSpPr>
          <p:cNvPr id="125981" name="Text Box 30"/>
          <p:cNvSpPr txBox="1">
            <a:spLocks noChangeArrowheads="1"/>
          </p:cNvSpPr>
          <p:nvPr/>
        </p:nvSpPr>
        <p:spPr bwMode="auto">
          <a:xfrm>
            <a:off x="5609035" y="583406"/>
            <a:ext cx="1446609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男性色盲</a:t>
            </a:r>
          </a:p>
        </p:txBody>
      </p:sp>
      <p:sp>
        <p:nvSpPr>
          <p:cNvPr id="125982" name="Text Box 31"/>
          <p:cNvSpPr txBox="1">
            <a:spLocks noChangeArrowheads="1"/>
          </p:cNvSpPr>
          <p:nvPr/>
        </p:nvSpPr>
        <p:spPr bwMode="auto">
          <a:xfrm>
            <a:off x="4463654" y="569119"/>
            <a:ext cx="756047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000" b="1">
                <a:solidFill>
                  <a:srgbClr val="000000"/>
                </a:solidFill>
                <a:ea typeface="楷体_GB2312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2" name="Text Box 71"/>
          <p:cNvSpPr txBox="1">
            <a:spLocks noChangeArrowheads="1"/>
          </p:cNvSpPr>
          <p:nvPr/>
        </p:nvSpPr>
        <p:spPr bwMode="auto">
          <a:xfrm>
            <a:off x="2400300" y="4310063"/>
            <a:ext cx="5600700" cy="737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基因型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种，表现型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种；</a:t>
            </a:r>
            <a:endParaRPr kumimoji="1"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子代中色盲占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；儿子中，色盲占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3" name="Text Box 74"/>
          <p:cNvSpPr txBox="1">
            <a:spLocks noChangeArrowheads="1"/>
          </p:cNvSpPr>
          <p:nvPr/>
        </p:nvSpPr>
        <p:spPr bwMode="auto">
          <a:xfrm>
            <a:off x="3429000" y="4282679"/>
            <a:ext cx="514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5372100" y="4282679"/>
            <a:ext cx="514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" name="Text Box 74"/>
          <p:cNvSpPr txBox="1">
            <a:spLocks noChangeArrowheads="1"/>
          </p:cNvSpPr>
          <p:nvPr/>
        </p:nvSpPr>
        <p:spPr bwMode="auto">
          <a:xfrm>
            <a:off x="4171950" y="4636294"/>
            <a:ext cx="800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1/2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" name="Text Box 74"/>
          <p:cNvSpPr txBox="1">
            <a:spLocks noChangeArrowheads="1"/>
          </p:cNvSpPr>
          <p:nvPr/>
        </p:nvSpPr>
        <p:spPr bwMode="auto">
          <a:xfrm>
            <a:off x="6915150" y="4625579"/>
            <a:ext cx="800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1/2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5988" name="Text Box 4"/>
          <p:cNvSpPr txBox="1">
            <a:spLocks noChangeArrowheads="1"/>
          </p:cNvSpPr>
          <p:nvPr/>
        </p:nvSpPr>
        <p:spPr bwMode="auto">
          <a:xfrm>
            <a:off x="1548765" y="4000500"/>
            <a:ext cx="1228725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比例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402580" y="2114550"/>
            <a:ext cx="514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1205" y="1544955"/>
            <a:ext cx="7210425" cy="27920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3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</a:t>
            </a:r>
            <a:r>
              <a:rPr lang="zh-CN" altLang="en-US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因为男性只含一个致病基因</a:t>
            </a:r>
            <a:r>
              <a:rPr lang="en-US" altLang="zh-CN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(X</a:t>
            </a:r>
            <a:r>
              <a:rPr lang="en-US" altLang="zh-CN" sz="2800" b="1" baseline="3000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en-US" altLang="zh-CN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Y)</a:t>
            </a:r>
            <a:r>
              <a:rPr lang="zh-CN" altLang="en-US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即患色盲，而女性只含一个致病基因</a:t>
            </a:r>
            <a:r>
              <a:rPr lang="en-US" altLang="zh-CN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(X</a:t>
            </a:r>
            <a:r>
              <a:rPr lang="en-US" altLang="zh-CN" sz="2800" b="1" baseline="3000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en-US" altLang="zh-CN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X</a:t>
            </a:r>
            <a:r>
              <a:rPr lang="en-US" altLang="zh-CN" sz="2800" b="1" baseline="3000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en-US" altLang="zh-CN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en-US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并不患病而只是携带致病基因，她必须同时含有两个致病基因</a:t>
            </a:r>
            <a:r>
              <a:rPr lang="en-US" altLang="zh-CN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(X</a:t>
            </a:r>
            <a:r>
              <a:rPr lang="en-US" altLang="zh-CN" sz="2800" b="1" baseline="3000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en-US" altLang="zh-CN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X</a:t>
            </a:r>
            <a:r>
              <a:rPr lang="en-US" altLang="zh-CN" sz="2800" b="1" baseline="3000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en-US" altLang="zh-CN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en-US" sz="28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才会患色盲。</a:t>
            </a:r>
          </a:p>
        </p:txBody>
      </p:sp>
      <p:sp>
        <p:nvSpPr>
          <p:cNvPr id="128002" name="Text Box 4"/>
          <p:cNvSpPr txBox="1">
            <a:spLocks noChangeArrowheads="1"/>
          </p:cNvSpPr>
          <p:nvPr/>
        </p:nvSpPr>
        <p:spPr bwMode="auto">
          <a:xfrm>
            <a:off x="750570" y="789305"/>
            <a:ext cx="70789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、为什么红绿色盲患者男性多于女性？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2449116" y="2165747"/>
            <a:ext cx="75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Y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622131" y="1119188"/>
            <a:ext cx="734060" cy="460375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Y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595688" y="1119188"/>
            <a:ext cx="8877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698081" y="2196704"/>
            <a:ext cx="8661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484019" y="2203847"/>
            <a:ext cx="75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Y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490663" y="3175397"/>
            <a:ext cx="8877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519363" y="3175397"/>
            <a:ext cx="8661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3611166" y="3175397"/>
            <a:ext cx="75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Y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633913" y="3175397"/>
            <a:ext cx="734060" cy="460375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Y</a:t>
            </a: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388644" y="1360885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4947047" y="1356122"/>
            <a:ext cx="0" cy="472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3157538" y="2401491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3427810" y="2436019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6398" name="AutoShape 17"/>
          <p:cNvSpPr/>
          <p:nvPr/>
        </p:nvSpPr>
        <p:spPr bwMode="auto">
          <a:xfrm rot="-5400000" flipH="1" flipV="1">
            <a:off x="4806554" y="948929"/>
            <a:ext cx="335756" cy="1754981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6399" name="AutoShape 18"/>
          <p:cNvSpPr/>
          <p:nvPr/>
        </p:nvSpPr>
        <p:spPr bwMode="auto">
          <a:xfrm rot="-5400000" flipH="1" flipV="1">
            <a:off x="3259336" y="1456730"/>
            <a:ext cx="336947" cy="3105150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6400" name="Line 19"/>
          <p:cNvSpPr>
            <a:spLocks noChangeShapeType="1"/>
          </p:cNvSpPr>
          <p:nvPr/>
        </p:nvSpPr>
        <p:spPr bwMode="auto">
          <a:xfrm>
            <a:off x="2853929" y="2840831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>
            <a:off x="3935016" y="2840831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grpSp>
        <p:nvGrpSpPr>
          <p:cNvPr id="16402" name="组合 38933"/>
          <p:cNvGrpSpPr/>
          <p:nvPr/>
        </p:nvGrpSpPr>
        <p:grpSpPr bwMode="auto">
          <a:xfrm>
            <a:off x="1275160" y="984647"/>
            <a:ext cx="539353" cy="2215753"/>
            <a:chOff x="0" y="0"/>
            <a:chExt cx="453" cy="1861"/>
          </a:xfrm>
        </p:grpSpPr>
        <p:sp>
          <p:nvSpPr>
            <p:cNvPr id="38935" name="Text Box 22"/>
            <p:cNvSpPr txBox="1"/>
            <p:nvPr/>
          </p:nvSpPr>
          <p:spPr>
            <a:xfrm>
              <a:off x="76" y="0"/>
              <a:ext cx="253" cy="38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noProof="1">
                  <a:solidFill>
                    <a:srgbClr val="0066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+mn-ea"/>
                </a:rPr>
                <a:t>I</a:t>
              </a:r>
              <a:endParaRPr lang="zh-CN" altLang="en-US" sz="2400" b="1" noProof="1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8936" name="Text Box 23"/>
            <p:cNvSpPr txBox="1"/>
            <p:nvPr/>
          </p:nvSpPr>
          <p:spPr>
            <a:xfrm>
              <a:off x="43" y="794"/>
              <a:ext cx="353" cy="38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noProof="1">
                  <a:solidFill>
                    <a:srgbClr val="0066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ea"/>
                </a:rPr>
                <a:t>II</a:t>
              </a:r>
              <a:endParaRPr lang="zh-CN" altLang="en-US" sz="2400" b="1" noProof="1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8937" name="Text Box 24"/>
            <p:cNvSpPr txBox="1"/>
            <p:nvPr/>
          </p:nvSpPr>
          <p:spPr>
            <a:xfrm>
              <a:off x="0" y="1474"/>
              <a:ext cx="453" cy="38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noProof="1">
                  <a:solidFill>
                    <a:srgbClr val="0066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ea"/>
                </a:rPr>
                <a:t>III</a:t>
              </a:r>
              <a:endParaRPr lang="zh-CN" altLang="en-US" sz="2400" b="1" noProof="1">
                <a:solidFill>
                  <a:srgbClr val="00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8939" name="Oval 26"/>
          <p:cNvSpPr>
            <a:spLocks noChangeArrowheads="1"/>
          </p:cNvSpPr>
          <p:nvPr/>
        </p:nvSpPr>
        <p:spPr bwMode="auto">
          <a:xfrm>
            <a:off x="3626644" y="2097881"/>
            <a:ext cx="978694" cy="573881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38940" name="Oval 27"/>
          <p:cNvSpPr>
            <a:spLocks noChangeArrowheads="1"/>
          </p:cNvSpPr>
          <p:nvPr/>
        </p:nvSpPr>
        <p:spPr bwMode="auto">
          <a:xfrm>
            <a:off x="4504135" y="3076575"/>
            <a:ext cx="978694" cy="573881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38941" name="Line 28"/>
          <p:cNvSpPr>
            <a:spLocks noChangeShapeType="1"/>
          </p:cNvSpPr>
          <p:nvPr/>
        </p:nvSpPr>
        <p:spPr bwMode="auto">
          <a:xfrm>
            <a:off x="4402931" y="2605088"/>
            <a:ext cx="371475" cy="47148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38942" name="Oval 29"/>
          <p:cNvSpPr>
            <a:spLocks noChangeArrowheads="1"/>
          </p:cNvSpPr>
          <p:nvPr/>
        </p:nvSpPr>
        <p:spPr bwMode="auto">
          <a:xfrm>
            <a:off x="5057775" y="1059656"/>
            <a:ext cx="2091929" cy="573881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38943" name="Line 30"/>
          <p:cNvSpPr>
            <a:spLocks noChangeShapeType="1"/>
          </p:cNvSpPr>
          <p:nvPr/>
        </p:nvSpPr>
        <p:spPr bwMode="auto">
          <a:xfrm flipH="1">
            <a:off x="4410075" y="1544241"/>
            <a:ext cx="809625" cy="540544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grpSp>
        <p:nvGrpSpPr>
          <p:cNvPr id="38944" name="组合 38943"/>
          <p:cNvGrpSpPr/>
          <p:nvPr/>
        </p:nvGrpSpPr>
        <p:grpSpPr bwMode="auto">
          <a:xfrm>
            <a:off x="1385888" y="2097881"/>
            <a:ext cx="6218635" cy="2193228"/>
            <a:chOff x="-804" y="0"/>
            <a:chExt cx="5223" cy="1835"/>
          </a:xfrm>
        </p:grpSpPr>
        <p:sp>
          <p:nvSpPr>
            <p:cNvPr id="38945" name="AutoShape 32"/>
            <p:cNvSpPr/>
            <p:nvPr/>
          </p:nvSpPr>
          <p:spPr>
            <a:xfrm>
              <a:off x="2208" y="0"/>
              <a:ext cx="2211" cy="567"/>
            </a:xfrm>
            <a:prstGeom prst="horizontalScroll">
              <a:avLst>
                <a:gd name="adj" fmla="val 12500"/>
              </a:avLst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400" noProof="1">
                  <a:effectLst>
                    <a:outerShdw blurRad="38100" dist="38100" dir="2700000">
                      <a:srgbClr val="FFFFFF"/>
                    </a:outerShdw>
                  </a:effectLst>
                  <a:ea typeface="黑体" panose="02010609060101010101" pitchFamily="49" charset="-122"/>
                  <a:cs typeface="+mn-ea"/>
                </a:rPr>
                <a:t>交叉遗传</a:t>
              </a:r>
              <a:endParaRPr lang="zh-CN" altLang="en-US" sz="2400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38946" name="Rectangle 33"/>
            <p:cNvSpPr/>
            <p:nvPr/>
          </p:nvSpPr>
          <p:spPr>
            <a:xfrm>
              <a:off x="-804" y="1527"/>
              <a:ext cx="2900" cy="30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 noProof="1">
                  <a:solidFill>
                    <a:srgbClr val="FF33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cs typeface="+mn-ea"/>
                </a:rPr>
                <a:t>男性患者通过女儿 传递给外孙。</a:t>
              </a:r>
              <a:endParaRPr lang="zh-CN" altLang="en-US" sz="1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</a:endParaRPr>
            </a:p>
          </p:txBody>
        </p:sp>
      </p:grpSp>
      <p:sp>
        <p:nvSpPr>
          <p:cNvPr id="39990" name="AutoShape 53"/>
          <p:cNvSpPr/>
          <p:nvPr/>
        </p:nvSpPr>
        <p:spPr>
          <a:xfrm>
            <a:off x="4956572" y="3598069"/>
            <a:ext cx="2687240" cy="819150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noProof="1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49" charset="-122"/>
                <a:cs typeface="+mn-ea"/>
              </a:rPr>
              <a:t>隔代遗传</a:t>
            </a:r>
            <a:endParaRPr lang="zh-CN" altLang="en-US" sz="2400" noProof="1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9" grpId="0" bldLvl="0" animBg="1"/>
      <p:bldP spid="38940" grpId="0" bldLvl="0" animBg="1"/>
      <p:bldP spid="38942" grpId="0" bldLvl="0" animBg="1"/>
      <p:bldP spid="3999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19458"/>
          <p:cNvSpPr txBox="1">
            <a:spLocks noChangeArrowheads="1"/>
          </p:cNvSpPr>
          <p:nvPr/>
        </p:nvSpPr>
        <p:spPr bwMode="auto">
          <a:xfrm>
            <a:off x="1386205" y="1762125"/>
            <a:ext cx="4498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en-US" sz="2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男性患者多于女性患者</a:t>
            </a:r>
          </a:p>
        </p:txBody>
      </p:sp>
      <p:sp>
        <p:nvSpPr>
          <p:cNvPr id="19460" name="文本框 19459"/>
          <p:cNvSpPr txBox="1">
            <a:spLocks noChangeArrowheads="1"/>
          </p:cNvSpPr>
          <p:nvPr/>
        </p:nvSpPr>
        <p:spPr bwMode="auto">
          <a:xfrm>
            <a:off x="1278731" y="2625328"/>
            <a:ext cx="502205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（2）交叉遗传，隔代遗传</a:t>
            </a:r>
            <a:r>
              <a:rPr lang="zh-CN" altLang="en-US" sz="2400" b="1" smtClean="0">
                <a:solidFill>
                  <a:srgbClr val="0563C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2" name="文本框 19461"/>
          <p:cNvSpPr txBox="1">
            <a:spLocks noChangeArrowheads="1"/>
          </p:cNvSpPr>
          <p:nvPr/>
        </p:nvSpPr>
        <p:spPr bwMode="auto">
          <a:xfrm>
            <a:off x="1439466" y="3543300"/>
            <a:ext cx="5941219" cy="4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）女患者的父亲和儿子一定患病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1995" y="753745"/>
            <a:ext cx="63068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smtClean="0"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3. </a:t>
            </a:r>
            <a:r>
              <a:rPr sz="2400" b="1" smtClean="0"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色盲遗传的特点</a:t>
            </a:r>
            <a:r>
              <a:rPr sz="2400" b="1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（伴</a:t>
            </a:r>
            <a:r>
              <a:rPr lang="en-US" altLang="zh-CN" sz="2400" b="1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X</a:t>
            </a:r>
            <a:r>
              <a:rPr sz="2400" b="1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sym typeface="微软雅黑" panose="020B0503020204020204" charset="-122"/>
              </a:rPr>
              <a:t>染色体隐性遗传病）</a:t>
            </a:r>
            <a:endParaRPr lang="zh-CN" altLang="en-US" sz="2400" b="1" smtClean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xy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50190"/>
            <a:ext cx="8230870" cy="47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5" name="Object 7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143000" y="0"/>
          <a:ext cx="131445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位图图像" r:id="rId3" imgW="1647825" imgH="3171825" progId="PBrush">
                  <p:embed/>
                </p:oleObj>
              </mc:Choice>
              <mc:Fallback>
                <p:oleObj name="位图图像" r:id="rId3" imgW="1647825" imgH="3171825" progId="PBrush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1314450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3" descr="佝偻病下肢透视照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733675"/>
            <a:ext cx="1269206" cy="223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57450" y="55880"/>
            <a:ext cx="4396740" cy="42354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二、抗维生素Ｄ佝偻病的遗传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2465785" y="681038"/>
            <a:ext cx="5535215" cy="1032272"/>
            <a:chOff x="0" y="0"/>
            <a:chExt cx="4608" cy="284"/>
          </a:xfrm>
        </p:grpSpPr>
        <p:grpSp>
          <p:nvGrpSpPr>
            <p:cNvPr id="2106" name="Group 6"/>
            <p:cNvGrpSpPr/>
            <p:nvPr/>
          </p:nvGrpSpPr>
          <p:grpSpPr bwMode="auto">
            <a:xfrm>
              <a:off x="0" y="0"/>
              <a:ext cx="4608" cy="284"/>
              <a:chOff x="0" y="0"/>
              <a:chExt cx="4608" cy="284"/>
            </a:xfrm>
          </p:grpSpPr>
          <p:sp>
            <p:nvSpPr>
              <p:cNvPr id="2108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08" cy="284"/>
              </a:xfrm>
              <a:prstGeom prst="rect">
                <a:avLst/>
              </a:prstGeom>
              <a:noFill/>
              <a:ln w="28575">
                <a:solidFill>
                  <a:srgbClr val="00CCFF"/>
                </a:solidFill>
                <a:miter lim="800000"/>
              </a:ln>
            </p:spPr>
            <p:txBody>
              <a:bodyPr/>
              <a:lstStyle/>
              <a:p>
                <a:r>
                  <a:rPr kumimoji="1" lang="en-US" altLang="zh-CN" sz="2100" b="1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</a:rPr>
                  <a:t>    </a:t>
                </a:r>
                <a:r>
                  <a:rPr kumimoji="1" lang="zh-CN" altLang="en-US" sz="2100" b="1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</a:rPr>
                  <a:t>患者由于对磷、钙吸收不良而导致骨发育障碍。患者常常表现为</a:t>
                </a:r>
                <a:r>
                  <a:rPr kumimoji="1" lang="en-US" altLang="zh-CN" sz="2100" b="1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</a:rPr>
                  <a:t>X</a:t>
                </a:r>
                <a:r>
                  <a:rPr kumimoji="1" lang="zh-CN" altLang="en-US" sz="2100" b="1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</a:rPr>
                  <a:t>型（或</a:t>
                </a:r>
                <a:r>
                  <a:rPr kumimoji="1" lang="en-US" altLang="zh-CN" sz="2100" b="1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</a:rPr>
                  <a:t>0</a:t>
                </a:r>
                <a:r>
                  <a:rPr kumimoji="1" lang="zh-CN" altLang="en-US" sz="2100" b="1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</a:rPr>
                  <a:t>型）腿、骨骼发育畸形（如鸡胸）、生长缓慢等症状</a:t>
                </a:r>
                <a:r>
                  <a:rPr kumimoji="1" lang="zh-CN" altLang="en-US" sz="2100" b="1">
                    <a:solidFill>
                      <a:srgbClr val="0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</a:rPr>
                  <a:t>。 </a:t>
                </a:r>
              </a:p>
            </p:txBody>
          </p:sp>
          <p:sp>
            <p:nvSpPr>
              <p:cNvPr id="210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08" cy="284"/>
              </a:xfrm>
              <a:prstGeom prst="rect">
                <a:avLst/>
              </a:prstGeom>
              <a:noFill/>
              <a:ln w="28575">
                <a:solidFill>
                  <a:srgbClr val="00CCFF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 sz="21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608" cy="284"/>
            </a:xfrm>
            <a:prstGeom prst="rect">
              <a:avLst/>
            </a:prstGeom>
            <a:noFill/>
            <a:ln w="28575">
              <a:solidFill>
                <a:srgbClr val="00CCFF"/>
              </a:solidFill>
              <a:miter lim="800000"/>
            </a:ln>
          </p:spPr>
          <p:txBody>
            <a:bodyPr wrap="none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</p:grp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2534285" y="681355"/>
            <a:ext cx="5976620" cy="10147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受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染色体上的显性基因（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D</a:t>
            </a: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）的控制。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女性患者：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kumimoji="1" lang="en-US" altLang="zh-CN" sz="2400" b="1" baseline="300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D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kumimoji="1" lang="en-US" altLang="zh-CN" sz="2400" b="1" baseline="300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D</a:t>
            </a: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， 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kumimoji="1" lang="en-US" altLang="zh-CN" sz="2400" b="1" baseline="300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D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kumimoji="1" lang="en-US" altLang="zh-CN" sz="2400" b="1" baseline="300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d   </a:t>
            </a: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男性患者：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kumimoji="1" lang="en-US" altLang="zh-CN" sz="2400" b="1" baseline="300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D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Y</a:t>
            </a:r>
          </a:p>
        </p:txBody>
      </p:sp>
      <p:grpSp>
        <p:nvGrpSpPr>
          <p:cNvPr id="4" name="组合 58"/>
          <p:cNvGrpSpPr/>
          <p:nvPr/>
        </p:nvGrpSpPr>
        <p:grpSpPr bwMode="auto">
          <a:xfrm>
            <a:off x="2465785" y="2139554"/>
            <a:ext cx="5403056" cy="2228850"/>
            <a:chOff x="1763713" y="2819400"/>
            <a:chExt cx="7204075" cy="2971800"/>
          </a:xfrm>
        </p:grpSpPr>
        <p:sp>
          <p:nvSpPr>
            <p:cNvPr id="2061" name="Line 11"/>
            <p:cNvSpPr>
              <a:spLocks noChangeShapeType="1"/>
            </p:cNvSpPr>
            <p:nvPr/>
          </p:nvSpPr>
          <p:spPr bwMode="auto">
            <a:xfrm>
              <a:off x="2341682" y="4191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62" name="Oval 13"/>
            <p:cNvSpPr>
              <a:spLocks noChangeArrowheads="1"/>
            </p:cNvSpPr>
            <p:nvPr/>
          </p:nvSpPr>
          <p:spPr bwMode="auto">
            <a:xfrm>
              <a:off x="4364575" y="2819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63" name="Rectangle 14"/>
            <p:cNvSpPr>
              <a:spLocks noChangeArrowheads="1"/>
            </p:cNvSpPr>
            <p:nvPr/>
          </p:nvSpPr>
          <p:spPr bwMode="auto">
            <a:xfrm>
              <a:off x="5376022" y="2819400"/>
              <a:ext cx="433477" cy="4572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64" name="Line 15"/>
            <p:cNvSpPr>
              <a:spLocks noChangeShapeType="1"/>
            </p:cNvSpPr>
            <p:nvPr/>
          </p:nvSpPr>
          <p:spPr bwMode="auto">
            <a:xfrm>
              <a:off x="4798052" y="3048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65" name="Line 16"/>
            <p:cNvSpPr>
              <a:spLocks noChangeShapeType="1"/>
            </p:cNvSpPr>
            <p:nvPr/>
          </p:nvSpPr>
          <p:spPr bwMode="auto">
            <a:xfrm>
              <a:off x="5087037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66" name="Line 17"/>
            <p:cNvSpPr>
              <a:spLocks noChangeShapeType="1"/>
            </p:cNvSpPr>
            <p:nvPr/>
          </p:nvSpPr>
          <p:spPr bwMode="auto">
            <a:xfrm>
              <a:off x="6676453" y="4724400"/>
              <a:ext cx="1011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67" name="Line 18"/>
            <p:cNvSpPr>
              <a:spLocks noChangeShapeType="1"/>
            </p:cNvSpPr>
            <p:nvPr/>
          </p:nvSpPr>
          <p:spPr bwMode="auto">
            <a:xfrm>
              <a:off x="3786606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68" name="Line 19"/>
            <p:cNvSpPr>
              <a:spLocks noChangeShapeType="1"/>
            </p:cNvSpPr>
            <p:nvPr/>
          </p:nvSpPr>
          <p:spPr bwMode="auto">
            <a:xfrm>
              <a:off x="5592760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69" name="Rectangle 20"/>
            <p:cNvSpPr>
              <a:spLocks noChangeArrowheads="1"/>
            </p:cNvSpPr>
            <p:nvPr/>
          </p:nvSpPr>
          <p:spPr bwMode="auto">
            <a:xfrm>
              <a:off x="3642114" y="5334000"/>
              <a:ext cx="433477" cy="4572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70" name="Line 21"/>
            <p:cNvSpPr>
              <a:spLocks noChangeShapeType="1"/>
            </p:cNvSpPr>
            <p:nvPr/>
          </p:nvSpPr>
          <p:spPr bwMode="auto">
            <a:xfrm>
              <a:off x="6676453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71" name="Oval 22"/>
            <p:cNvSpPr>
              <a:spLocks noChangeArrowheads="1"/>
            </p:cNvSpPr>
            <p:nvPr/>
          </p:nvSpPr>
          <p:spPr bwMode="auto">
            <a:xfrm>
              <a:off x="3569867" y="38862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72" name="Rectangle 23"/>
            <p:cNvSpPr>
              <a:spLocks noChangeArrowheads="1"/>
            </p:cNvSpPr>
            <p:nvPr/>
          </p:nvSpPr>
          <p:spPr bwMode="auto">
            <a:xfrm>
              <a:off x="4725806" y="3886200"/>
              <a:ext cx="433477" cy="4572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 sz="2100">
                <a:solidFill>
                  <a:srgbClr val="CC0000"/>
                </a:solidFill>
              </a:endParaRPr>
            </a:p>
          </p:txBody>
        </p:sp>
        <p:sp>
          <p:nvSpPr>
            <p:cNvPr id="2073" name="Oval 24"/>
            <p:cNvSpPr>
              <a:spLocks noChangeArrowheads="1"/>
            </p:cNvSpPr>
            <p:nvPr/>
          </p:nvSpPr>
          <p:spPr bwMode="auto">
            <a:xfrm>
              <a:off x="5448268" y="38862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74" name="Rectangle 25"/>
            <p:cNvSpPr>
              <a:spLocks noChangeArrowheads="1"/>
            </p:cNvSpPr>
            <p:nvPr/>
          </p:nvSpPr>
          <p:spPr bwMode="auto">
            <a:xfrm>
              <a:off x="6387468" y="3962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075" name="Line 26"/>
            <p:cNvSpPr>
              <a:spLocks noChangeShapeType="1"/>
            </p:cNvSpPr>
            <p:nvPr/>
          </p:nvSpPr>
          <p:spPr bwMode="auto">
            <a:xfrm>
              <a:off x="6820945" y="4191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76" name="Line 27"/>
            <p:cNvSpPr>
              <a:spLocks noChangeShapeType="1"/>
            </p:cNvSpPr>
            <p:nvPr/>
          </p:nvSpPr>
          <p:spPr bwMode="auto">
            <a:xfrm>
              <a:off x="7615653" y="4724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77" name="Line 28"/>
            <p:cNvSpPr>
              <a:spLocks noChangeShapeType="1"/>
            </p:cNvSpPr>
            <p:nvPr/>
          </p:nvSpPr>
          <p:spPr bwMode="auto">
            <a:xfrm>
              <a:off x="8771592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78" name="Line 29"/>
            <p:cNvSpPr>
              <a:spLocks noChangeShapeType="1"/>
            </p:cNvSpPr>
            <p:nvPr/>
          </p:nvSpPr>
          <p:spPr bwMode="auto">
            <a:xfrm>
              <a:off x="7109930" y="4191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79" name="Oval 30"/>
            <p:cNvSpPr>
              <a:spLocks noChangeArrowheads="1"/>
            </p:cNvSpPr>
            <p:nvPr/>
          </p:nvSpPr>
          <p:spPr bwMode="auto">
            <a:xfrm>
              <a:off x="7398915" y="3962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80" name="Rectangle 31"/>
            <p:cNvSpPr>
              <a:spLocks noChangeArrowheads="1"/>
            </p:cNvSpPr>
            <p:nvPr/>
          </p:nvSpPr>
          <p:spPr bwMode="auto">
            <a:xfrm>
              <a:off x="7398915" y="5105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81" name="Line 32"/>
            <p:cNvSpPr>
              <a:spLocks noChangeShapeType="1"/>
            </p:cNvSpPr>
            <p:nvPr/>
          </p:nvSpPr>
          <p:spPr bwMode="auto">
            <a:xfrm>
              <a:off x="4003344" y="4114800"/>
              <a:ext cx="722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82" name="Line 33"/>
            <p:cNvSpPr>
              <a:spLocks noChangeShapeType="1"/>
            </p:cNvSpPr>
            <p:nvPr/>
          </p:nvSpPr>
          <p:spPr bwMode="auto">
            <a:xfrm>
              <a:off x="4364575" y="4114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83" name="Line 34"/>
            <p:cNvSpPr>
              <a:spLocks noChangeShapeType="1"/>
            </p:cNvSpPr>
            <p:nvPr/>
          </p:nvSpPr>
          <p:spPr bwMode="auto">
            <a:xfrm>
              <a:off x="3786606" y="4800600"/>
              <a:ext cx="20228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84" name="Line 35"/>
            <p:cNvSpPr>
              <a:spLocks noChangeShapeType="1"/>
            </p:cNvSpPr>
            <p:nvPr/>
          </p:nvSpPr>
          <p:spPr bwMode="auto">
            <a:xfrm>
              <a:off x="3786606" y="4800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85" name="Line 36"/>
            <p:cNvSpPr>
              <a:spLocks noChangeShapeType="1"/>
            </p:cNvSpPr>
            <p:nvPr/>
          </p:nvSpPr>
          <p:spPr bwMode="auto">
            <a:xfrm>
              <a:off x="2630667" y="4191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86" name="Line 37"/>
            <p:cNvSpPr>
              <a:spLocks noChangeShapeType="1"/>
            </p:cNvSpPr>
            <p:nvPr/>
          </p:nvSpPr>
          <p:spPr bwMode="auto">
            <a:xfrm>
              <a:off x="5231529" y="4800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87" name="Oval 38"/>
            <p:cNvSpPr>
              <a:spLocks noChangeArrowheads="1"/>
            </p:cNvSpPr>
            <p:nvPr/>
          </p:nvSpPr>
          <p:spPr bwMode="auto">
            <a:xfrm>
              <a:off x="6531961" y="5105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88" name="Oval 39"/>
            <p:cNvSpPr>
              <a:spLocks noChangeArrowheads="1"/>
            </p:cNvSpPr>
            <p:nvPr/>
          </p:nvSpPr>
          <p:spPr bwMode="auto">
            <a:xfrm>
              <a:off x="5592760" y="53340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89" name="Rectangle 40"/>
            <p:cNvSpPr>
              <a:spLocks noChangeArrowheads="1"/>
            </p:cNvSpPr>
            <p:nvPr/>
          </p:nvSpPr>
          <p:spPr bwMode="auto">
            <a:xfrm>
              <a:off x="2847406" y="3962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90" name="Oval 41"/>
            <p:cNvSpPr>
              <a:spLocks noChangeArrowheads="1"/>
            </p:cNvSpPr>
            <p:nvPr/>
          </p:nvSpPr>
          <p:spPr bwMode="auto">
            <a:xfrm>
              <a:off x="1980452" y="39624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091" name="Line 42"/>
            <p:cNvSpPr>
              <a:spLocks noChangeShapeType="1"/>
            </p:cNvSpPr>
            <p:nvPr/>
          </p:nvSpPr>
          <p:spPr bwMode="auto">
            <a:xfrm>
              <a:off x="6676453" y="4724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92" name="Line 43"/>
            <p:cNvSpPr>
              <a:spLocks noChangeShapeType="1"/>
            </p:cNvSpPr>
            <p:nvPr/>
          </p:nvSpPr>
          <p:spPr bwMode="auto">
            <a:xfrm>
              <a:off x="2197190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93" name="Line 44"/>
            <p:cNvSpPr>
              <a:spLocks noChangeShapeType="1"/>
            </p:cNvSpPr>
            <p:nvPr/>
          </p:nvSpPr>
          <p:spPr bwMode="auto">
            <a:xfrm>
              <a:off x="2052698" y="4724400"/>
              <a:ext cx="1011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2197206" y="3429000"/>
              <a:ext cx="6574367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5809499" y="4800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4509068" y="4800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>
              <a:off x="2052698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>
              <a:off x="3064144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2558421" y="4724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2100" name="Oval 52"/>
            <p:cNvSpPr>
              <a:spLocks noChangeArrowheads="1"/>
            </p:cNvSpPr>
            <p:nvPr/>
          </p:nvSpPr>
          <p:spPr bwMode="auto">
            <a:xfrm>
              <a:off x="2341682" y="52578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101" name="Oval 53"/>
            <p:cNvSpPr>
              <a:spLocks noChangeArrowheads="1"/>
            </p:cNvSpPr>
            <p:nvPr/>
          </p:nvSpPr>
          <p:spPr bwMode="auto">
            <a:xfrm>
              <a:off x="5014791" y="53340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1763713" y="52578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2847406" y="52578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4364575" y="53340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2105" name="Oval 24"/>
            <p:cNvSpPr>
              <a:spLocks noChangeArrowheads="1"/>
            </p:cNvSpPr>
            <p:nvPr/>
          </p:nvSpPr>
          <p:spPr bwMode="auto">
            <a:xfrm>
              <a:off x="8534311" y="39624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2"/>
          <p:cNvSpPr txBox="1">
            <a:spLocks noChangeArrowheads="1"/>
          </p:cNvSpPr>
          <p:nvPr/>
        </p:nvSpPr>
        <p:spPr bwMode="auto">
          <a:xfrm>
            <a:off x="2057400" y="2228850"/>
            <a:ext cx="45148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18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8242" name="Line 3"/>
          <p:cNvSpPr>
            <a:spLocks noChangeShapeType="1"/>
          </p:cNvSpPr>
          <p:nvPr/>
        </p:nvSpPr>
        <p:spPr bwMode="auto">
          <a:xfrm>
            <a:off x="2286000" y="1771650"/>
            <a:ext cx="4400550" cy="106680"/>
          </a:xfrm>
          <a:prstGeom prst="line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endParaRPr lang="zh-CN" altLang="en-US" sz="100"/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514985" y="3088005"/>
            <a:ext cx="4500245" cy="543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0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伴</a:t>
            </a:r>
            <a:r>
              <a:rPr lang="en-US" altLang="zh-CN" sz="30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lang="zh-CN" altLang="en-US" sz="30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显性遗传病的特点：</a:t>
            </a: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263525" y="3088005"/>
            <a:ext cx="7828280" cy="1568450"/>
          </a:xfrm>
          <a:prstGeom prst="rect">
            <a:avLst/>
          </a:prstGeom>
          <a:solidFill>
            <a:srgbClr val="F9FBA3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</a:t>
            </a: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）女性患者多于男性患者；            </a:t>
            </a:r>
            <a:endParaRPr kumimoji="1" lang="en-US" altLang="zh-CN" sz="24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</a:t>
            </a: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）具有世代连续性（代代有患者）；           </a:t>
            </a:r>
            <a:endParaRPr kumimoji="1" lang="en-US" altLang="zh-CN" sz="24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</a:t>
            </a:r>
            <a:r>
              <a:rPr kumimoji="1" lang="en-US" altLang="zh-CN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3</a:t>
            </a: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）父病女必病、子病母必病；（男病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cs typeface="华文中宋" panose="02010600040101010101" pitchFamily="2" charset="-122"/>
              </a:rPr>
              <a:t>→</a:t>
            </a:r>
            <a:r>
              <a:rPr kumimoji="1" lang="zh-CN" altLang="en-US" sz="24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母、女均病）</a:t>
            </a:r>
          </a:p>
        </p:txBody>
      </p:sp>
      <p:grpSp>
        <p:nvGrpSpPr>
          <p:cNvPr id="138246" name="组合 100"/>
          <p:cNvGrpSpPr/>
          <p:nvPr/>
        </p:nvGrpSpPr>
        <p:grpSpPr bwMode="auto">
          <a:xfrm>
            <a:off x="1981200" y="685800"/>
            <a:ext cx="5403056" cy="2228850"/>
            <a:chOff x="1066800" y="914400"/>
            <a:chExt cx="7204075" cy="2971800"/>
          </a:xfrm>
        </p:grpSpPr>
        <p:sp>
          <p:nvSpPr>
            <p:cNvPr id="138247" name="Line 11"/>
            <p:cNvSpPr>
              <a:spLocks noChangeShapeType="1"/>
            </p:cNvSpPr>
            <p:nvPr/>
          </p:nvSpPr>
          <p:spPr bwMode="auto">
            <a:xfrm>
              <a:off x="1644769" y="2286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48" name="Oval 13"/>
            <p:cNvSpPr>
              <a:spLocks noChangeArrowheads="1"/>
            </p:cNvSpPr>
            <p:nvPr/>
          </p:nvSpPr>
          <p:spPr bwMode="auto">
            <a:xfrm>
              <a:off x="3667662" y="914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49" name="Rectangle 14"/>
            <p:cNvSpPr>
              <a:spLocks noChangeArrowheads="1"/>
            </p:cNvSpPr>
            <p:nvPr/>
          </p:nvSpPr>
          <p:spPr bwMode="auto">
            <a:xfrm>
              <a:off x="4679109" y="914400"/>
              <a:ext cx="433477" cy="4572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50" name="Line 15"/>
            <p:cNvSpPr>
              <a:spLocks noChangeShapeType="1"/>
            </p:cNvSpPr>
            <p:nvPr/>
          </p:nvSpPr>
          <p:spPr bwMode="auto">
            <a:xfrm>
              <a:off x="4101139" y="1143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51" name="Line 16"/>
            <p:cNvSpPr>
              <a:spLocks noChangeShapeType="1"/>
            </p:cNvSpPr>
            <p:nvPr/>
          </p:nvSpPr>
          <p:spPr bwMode="auto">
            <a:xfrm>
              <a:off x="4390124" y="1143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52" name="Line 17"/>
            <p:cNvSpPr>
              <a:spLocks noChangeShapeType="1"/>
            </p:cNvSpPr>
            <p:nvPr/>
          </p:nvSpPr>
          <p:spPr bwMode="auto">
            <a:xfrm>
              <a:off x="5979540" y="2819400"/>
              <a:ext cx="1011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53" name="Line 18"/>
            <p:cNvSpPr>
              <a:spLocks noChangeShapeType="1"/>
            </p:cNvSpPr>
            <p:nvPr/>
          </p:nvSpPr>
          <p:spPr bwMode="auto">
            <a:xfrm>
              <a:off x="3089693" y="1524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54" name="Line 19"/>
            <p:cNvSpPr>
              <a:spLocks noChangeShapeType="1"/>
            </p:cNvSpPr>
            <p:nvPr/>
          </p:nvSpPr>
          <p:spPr bwMode="auto">
            <a:xfrm>
              <a:off x="4895847" y="1524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55" name="Rectangle 20"/>
            <p:cNvSpPr>
              <a:spLocks noChangeArrowheads="1"/>
            </p:cNvSpPr>
            <p:nvPr/>
          </p:nvSpPr>
          <p:spPr bwMode="auto">
            <a:xfrm>
              <a:off x="2945201" y="3429000"/>
              <a:ext cx="433477" cy="4572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56" name="Line 21"/>
            <p:cNvSpPr>
              <a:spLocks noChangeShapeType="1"/>
            </p:cNvSpPr>
            <p:nvPr/>
          </p:nvSpPr>
          <p:spPr bwMode="auto">
            <a:xfrm>
              <a:off x="5979540" y="1524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57" name="Oval 22"/>
            <p:cNvSpPr>
              <a:spLocks noChangeArrowheads="1"/>
            </p:cNvSpPr>
            <p:nvPr/>
          </p:nvSpPr>
          <p:spPr bwMode="auto">
            <a:xfrm>
              <a:off x="2872954" y="19812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58" name="Rectangle 23"/>
            <p:cNvSpPr>
              <a:spLocks noChangeArrowheads="1"/>
            </p:cNvSpPr>
            <p:nvPr/>
          </p:nvSpPr>
          <p:spPr bwMode="auto">
            <a:xfrm>
              <a:off x="4028893" y="1981200"/>
              <a:ext cx="433477" cy="4572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 sz="2100">
                <a:solidFill>
                  <a:srgbClr val="CC0000"/>
                </a:solidFill>
              </a:endParaRPr>
            </a:p>
          </p:txBody>
        </p:sp>
        <p:sp>
          <p:nvSpPr>
            <p:cNvPr id="138259" name="Oval 24"/>
            <p:cNvSpPr>
              <a:spLocks noChangeArrowheads="1"/>
            </p:cNvSpPr>
            <p:nvPr/>
          </p:nvSpPr>
          <p:spPr bwMode="auto">
            <a:xfrm>
              <a:off x="4751355" y="19812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60" name="Rectangle 25"/>
            <p:cNvSpPr>
              <a:spLocks noChangeArrowheads="1"/>
            </p:cNvSpPr>
            <p:nvPr/>
          </p:nvSpPr>
          <p:spPr bwMode="auto">
            <a:xfrm>
              <a:off x="5690555" y="2057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138261" name="Line 26"/>
            <p:cNvSpPr>
              <a:spLocks noChangeShapeType="1"/>
            </p:cNvSpPr>
            <p:nvPr/>
          </p:nvSpPr>
          <p:spPr bwMode="auto">
            <a:xfrm>
              <a:off x="6124032" y="2286000"/>
              <a:ext cx="5779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62" name="Line 27"/>
            <p:cNvSpPr>
              <a:spLocks noChangeShapeType="1"/>
            </p:cNvSpPr>
            <p:nvPr/>
          </p:nvSpPr>
          <p:spPr bwMode="auto">
            <a:xfrm>
              <a:off x="6918740" y="2819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63" name="Line 28"/>
            <p:cNvSpPr>
              <a:spLocks noChangeShapeType="1"/>
            </p:cNvSpPr>
            <p:nvPr/>
          </p:nvSpPr>
          <p:spPr bwMode="auto">
            <a:xfrm>
              <a:off x="8074679" y="1524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64" name="Line 29"/>
            <p:cNvSpPr>
              <a:spLocks noChangeShapeType="1"/>
            </p:cNvSpPr>
            <p:nvPr/>
          </p:nvSpPr>
          <p:spPr bwMode="auto">
            <a:xfrm>
              <a:off x="6413017" y="2286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65" name="Oval 30"/>
            <p:cNvSpPr>
              <a:spLocks noChangeArrowheads="1"/>
            </p:cNvSpPr>
            <p:nvPr/>
          </p:nvSpPr>
          <p:spPr bwMode="auto">
            <a:xfrm>
              <a:off x="6702002" y="2057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66" name="Rectangle 31"/>
            <p:cNvSpPr>
              <a:spLocks noChangeArrowheads="1"/>
            </p:cNvSpPr>
            <p:nvPr/>
          </p:nvSpPr>
          <p:spPr bwMode="auto">
            <a:xfrm>
              <a:off x="6702002" y="3200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67" name="Line 32"/>
            <p:cNvSpPr>
              <a:spLocks noChangeShapeType="1"/>
            </p:cNvSpPr>
            <p:nvPr/>
          </p:nvSpPr>
          <p:spPr bwMode="auto">
            <a:xfrm>
              <a:off x="3306431" y="2209800"/>
              <a:ext cx="722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68" name="Line 33"/>
            <p:cNvSpPr>
              <a:spLocks noChangeShapeType="1"/>
            </p:cNvSpPr>
            <p:nvPr/>
          </p:nvSpPr>
          <p:spPr bwMode="auto">
            <a:xfrm>
              <a:off x="3667662" y="2209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69" name="Line 34"/>
            <p:cNvSpPr>
              <a:spLocks noChangeShapeType="1"/>
            </p:cNvSpPr>
            <p:nvPr/>
          </p:nvSpPr>
          <p:spPr bwMode="auto">
            <a:xfrm>
              <a:off x="3089693" y="2895600"/>
              <a:ext cx="20228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70" name="Line 35"/>
            <p:cNvSpPr>
              <a:spLocks noChangeShapeType="1"/>
            </p:cNvSpPr>
            <p:nvPr/>
          </p:nvSpPr>
          <p:spPr bwMode="auto">
            <a:xfrm>
              <a:off x="3089693" y="2895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71" name="Line 36"/>
            <p:cNvSpPr>
              <a:spLocks noChangeShapeType="1"/>
            </p:cNvSpPr>
            <p:nvPr/>
          </p:nvSpPr>
          <p:spPr bwMode="auto">
            <a:xfrm>
              <a:off x="1933754" y="2286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72" name="Line 37"/>
            <p:cNvSpPr>
              <a:spLocks noChangeShapeType="1"/>
            </p:cNvSpPr>
            <p:nvPr/>
          </p:nvSpPr>
          <p:spPr bwMode="auto">
            <a:xfrm>
              <a:off x="4534616" y="2895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73" name="Oval 38"/>
            <p:cNvSpPr>
              <a:spLocks noChangeArrowheads="1"/>
            </p:cNvSpPr>
            <p:nvPr/>
          </p:nvSpPr>
          <p:spPr bwMode="auto">
            <a:xfrm>
              <a:off x="5835048" y="32004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74" name="Oval 39"/>
            <p:cNvSpPr>
              <a:spLocks noChangeArrowheads="1"/>
            </p:cNvSpPr>
            <p:nvPr/>
          </p:nvSpPr>
          <p:spPr bwMode="auto">
            <a:xfrm>
              <a:off x="4895847" y="34290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75" name="Rectangle 40"/>
            <p:cNvSpPr>
              <a:spLocks noChangeArrowheads="1"/>
            </p:cNvSpPr>
            <p:nvPr/>
          </p:nvSpPr>
          <p:spPr bwMode="auto">
            <a:xfrm>
              <a:off x="2150493" y="20574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76" name="Oval 41"/>
            <p:cNvSpPr>
              <a:spLocks noChangeArrowheads="1"/>
            </p:cNvSpPr>
            <p:nvPr/>
          </p:nvSpPr>
          <p:spPr bwMode="auto">
            <a:xfrm>
              <a:off x="1283539" y="20574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77" name="Line 42"/>
            <p:cNvSpPr>
              <a:spLocks noChangeShapeType="1"/>
            </p:cNvSpPr>
            <p:nvPr/>
          </p:nvSpPr>
          <p:spPr bwMode="auto">
            <a:xfrm>
              <a:off x="5979540" y="28194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78" name="Line 43"/>
            <p:cNvSpPr>
              <a:spLocks noChangeShapeType="1"/>
            </p:cNvSpPr>
            <p:nvPr/>
          </p:nvSpPr>
          <p:spPr bwMode="auto">
            <a:xfrm>
              <a:off x="1500277" y="1524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79" name="Line 44"/>
            <p:cNvSpPr>
              <a:spLocks noChangeShapeType="1"/>
            </p:cNvSpPr>
            <p:nvPr/>
          </p:nvSpPr>
          <p:spPr bwMode="auto">
            <a:xfrm>
              <a:off x="1355785" y="2819400"/>
              <a:ext cx="1011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80" name="Line 46"/>
            <p:cNvSpPr>
              <a:spLocks noChangeShapeType="1"/>
            </p:cNvSpPr>
            <p:nvPr/>
          </p:nvSpPr>
          <p:spPr bwMode="auto">
            <a:xfrm>
              <a:off x="1500293" y="1524000"/>
              <a:ext cx="6574367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8281" name="Line 47"/>
            <p:cNvSpPr>
              <a:spLocks noChangeShapeType="1"/>
            </p:cNvSpPr>
            <p:nvPr/>
          </p:nvSpPr>
          <p:spPr bwMode="auto">
            <a:xfrm>
              <a:off x="5112586" y="2895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82" name="Line 48"/>
            <p:cNvSpPr>
              <a:spLocks noChangeShapeType="1"/>
            </p:cNvSpPr>
            <p:nvPr/>
          </p:nvSpPr>
          <p:spPr bwMode="auto">
            <a:xfrm>
              <a:off x="3812155" y="2895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83" name="Line 49"/>
            <p:cNvSpPr>
              <a:spLocks noChangeShapeType="1"/>
            </p:cNvSpPr>
            <p:nvPr/>
          </p:nvSpPr>
          <p:spPr bwMode="auto">
            <a:xfrm>
              <a:off x="1355785" y="2819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84" name="Line 50"/>
            <p:cNvSpPr>
              <a:spLocks noChangeShapeType="1"/>
            </p:cNvSpPr>
            <p:nvPr/>
          </p:nvSpPr>
          <p:spPr bwMode="auto">
            <a:xfrm>
              <a:off x="2367231" y="2819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85" name="Line 51"/>
            <p:cNvSpPr>
              <a:spLocks noChangeShapeType="1"/>
            </p:cNvSpPr>
            <p:nvPr/>
          </p:nvSpPr>
          <p:spPr bwMode="auto">
            <a:xfrm>
              <a:off x="1861508" y="2819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 sz="100"/>
            </a:p>
          </p:txBody>
        </p:sp>
        <p:sp>
          <p:nvSpPr>
            <p:cNvPr id="138286" name="Oval 52"/>
            <p:cNvSpPr>
              <a:spLocks noChangeArrowheads="1"/>
            </p:cNvSpPr>
            <p:nvPr/>
          </p:nvSpPr>
          <p:spPr bwMode="auto">
            <a:xfrm>
              <a:off x="1644769" y="3352800"/>
              <a:ext cx="433477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87" name="Oval 53"/>
            <p:cNvSpPr>
              <a:spLocks noChangeArrowheads="1"/>
            </p:cNvSpPr>
            <p:nvPr/>
          </p:nvSpPr>
          <p:spPr bwMode="auto">
            <a:xfrm>
              <a:off x="4317878" y="34290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88" name="Rectangle 54"/>
            <p:cNvSpPr>
              <a:spLocks noChangeArrowheads="1"/>
            </p:cNvSpPr>
            <p:nvPr/>
          </p:nvSpPr>
          <p:spPr bwMode="auto">
            <a:xfrm>
              <a:off x="1066800" y="33528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89" name="Rectangle 55"/>
            <p:cNvSpPr>
              <a:spLocks noChangeArrowheads="1"/>
            </p:cNvSpPr>
            <p:nvPr/>
          </p:nvSpPr>
          <p:spPr bwMode="auto">
            <a:xfrm>
              <a:off x="2150493" y="33528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90" name="Rectangle 56"/>
            <p:cNvSpPr>
              <a:spLocks noChangeArrowheads="1"/>
            </p:cNvSpPr>
            <p:nvPr/>
          </p:nvSpPr>
          <p:spPr bwMode="auto">
            <a:xfrm>
              <a:off x="3667662" y="3429000"/>
              <a:ext cx="433477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38291" name="Oval 24"/>
            <p:cNvSpPr>
              <a:spLocks noChangeArrowheads="1"/>
            </p:cNvSpPr>
            <p:nvPr/>
          </p:nvSpPr>
          <p:spPr bwMode="auto">
            <a:xfrm>
              <a:off x="7837398" y="2057400"/>
              <a:ext cx="433477" cy="4572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5" grpId="0" build="p" autoUpdateAnimBg="0"/>
      <p:bldP spid="2667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Oval 3"/>
          <p:cNvSpPr>
            <a:spLocks noChangeArrowheads="1"/>
          </p:cNvSpPr>
          <p:nvPr/>
        </p:nvSpPr>
        <p:spPr bwMode="auto">
          <a:xfrm>
            <a:off x="2676525" y="3396854"/>
            <a:ext cx="472679" cy="48458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66" name="Oval 4"/>
          <p:cNvSpPr>
            <a:spLocks noChangeArrowheads="1"/>
          </p:cNvSpPr>
          <p:nvPr/>
        </p:nvSpPr>
        <p:spPr bwMode="auto">
          <a:xfrm>
            <a:off x="3089672" y="2850356"/>
            <a:ext cx="472678" cy="4845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67" name="Oval 5"/>
          <p:cNvSpPr>
            <a:spLocks noChangeArrowheads="1"/>
          </p:cNvSpPr>
          <p:nvPr/>
        </p:nvSpPr>
        <p:spPr bwMode="auto">
          <a:xfrm>
            <a:off x="1200150" y="2850356"/>
            <a:ext cx="472679" cy="4845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68" name="Oval 6"/>
          <p:cNvSpPr>
            <a:spLocks noChangeArrowheads="1"/>
          </p:cNvSpPr>
          <p:nvPr/>
        </p:nvSpPr>
        <p:spPr bwMode="auto">
          <a:xfrm>
            <a:off x="4093369" y="2545556"/>
            <a:ext cx="472679" cy="4857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69" name="Oval 7"/>
          <p:cNvSpPr>
            <a:spLocks noChangeArrowheads="1"/>
          </p:cNvSpPr>
          <p:nvPr/>
        </p:nvSpPr>
        <p:spPr bwMode="auto">
          <a:xfrm>
            <a:off x="4507706" y="1816894"/>
            <a:ext cx="472679" cy="4857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70" name="Oval 8"/>
          <p:cNvSpPr>
            <a:spLocks noChangeArrowheads="1"/>
          </p:cNvSpPr>
          <p:nvPr/>
        </p:nvSpPr>
        <p:spPr bwMode="auto">
          <a:xfrm>
            <a:off x="1435894" y="1877616"/>
            <a:ext cx="472679" cy="48458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71" name="Oval 9"/>
          <p:cNvSpPr>
            <a:spLocks noChangeArrowheads="1"/>
          </p:cNvSpPr>
          <p:nvPr/>
        </p:nvSpPr>
        <p:spPr bwMode="auto">
          <a:xfrm>
            <a:off x="3030141" y="967979"/>
            <a:ext cx="472678" cy="48458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0"/>
          </a:p>
        </p:txBody>
      </p:sp>
      <p:sp>
        <p:nvSpPr>
          <p:cNvPr id="139272" name="Line 10"/>
          <p:cNvSpPr>
            <a:spLocks noChangeShapeType="1"/>
          </p:cNvSpPr>
          <p:nvPr/>
        </p:nvSpPr>
        <p:spPr bwMode="auto">
          <a:xfrm>
            <a:off x="2734866" y="3093244"/>
            <a:ext cx="35480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3" name="Line 11"/>
          <p:cNvSpPr>
            <a:spLocks noChangeShapeType="1"/>
          </p:cNvSpPr>
          <p:nvPr/>
        </p:nvSpPr>
        <p:spPr bwMode="auto">
          <a:xfrm>
            <a:off x="4093369" y="2059781"/>
            <a:ext cx="414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4" name="Line 12"/>
          <p:cNvSpPr>
            <a:spLocks noChangeShapeType="1"/>
          </p:cNvSpPr>
          <p:nvPr/>
        </p:nvSpPr>
        <p:spPr bwMode="auto">
          <a:xfrm>
            <a:off x="1671638" y="1575197"/>
            <a:ext cx="218479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5" name="Line 13"/>
          <p:cNvSpPr>
            <a:spLocks noChangeShapeType="1"/>
          </p:cNvSpPr>
          <p:nvPr/>
        </p:nvSpPr>
        <p:spPr bwMode="auto">
          <a:xfrm>
            <a:off x="2557463" y="1210866"/>
            <a:ext cx="47267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6" name="Line 14"/>
          <p:cNvSpPr>
            <a:spLocks noChangeShapeType="1"/>
          </p:cNvSpPr>
          <p:nvPr/>
        </p:nvSpPr>
        <p:spPr bwMode="auto">
          <a:xfrm>
            <a:off x="2793206" y="1210866"/>
            <a:ext cx="0" cy="3643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7" name="Line 15"/>
          <p:cNvSpPr>
            <a:spLocks noChangeShapeType="1"/>
          </p:cNvSpPr>
          <p:nvPr/>
        </p:nvSpPr>
        <p:spPr bwMode="auto">
          <a:xfrm>
            <a:off x="1671638" y="1575197"/>
            <a:ext cx="0" cy="3024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8" name="Line 16"/>
          <p:cNvSpPr>
            <a:spLocks noChangeShapeType="1"/>
          </p:cNvSpPr>
          <p:nvPr/>
        </p:nvSpPr>
        <p:spPr bwMode="auto">
          <a:xfrm>
            <a:off x="2026444" y="2121694"/>
            <a:ext cx="0" cy="423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79" name="Line 17"/>
          <p:cNvSpPr>
            <a:spLocks noChangeShapeType="1"/>
          </p:cNvSpPr>
          <p:nvPr/>
        </p:nvSpPr>
        <p:spPr bwMode="auto">
          <a:xfrm>
            <a:off x="3207544" y="1575197"/>
            <a:ext cx="0" cy="3024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0" name="Line 18"/>
          <p:cNvSpPr>
            <a:spLocks noChangeShapeType="1"/>
          </p:cNvSpPr>
          <p:nvPr/>
        </p:nvSpPr>
        <p:spPr bwMode="auto">
          <a:xfrm>
            <a:off x="3857625" y="1575197"/>
            <a:ext cx="0" cy="3024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1" name="Line 19"/>
          <p:cNvSpPr>
            <a:spLocks noChangeShapeType="1"/>
          </p:cNvSpPr>
          <p:nvPr/>
        </p:nvSpPr>
        <p:spPr bwMode="auto">
          <a:xfrm>
            <a:off x="4330304" y="2059781"/>
            <a:ext cx="0" cy="48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2" name="Line 20"/>
          <p:cNvSpPr>
            <a:spLocks noChangeShapeType="1"/>
          </p:cNvSpPr>
          <p:nvPr/>
        </p:nvSpPr>
        <p:spPr bwMode="auto">
          <a:xfrm>
            <a:off x="1435894" y="2545556"/>
            <a:ext cx="0" cy="3036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3" name="Line 21"/>
          <p:cNvSpPr>
            <a:spLocks noChangeShapeType="1"/>
          </p:cNvSpPr>
          <p:nvPr/>
        </p:nvSpPr>
        <p:spPr bwMode="auto">
          <a:xfrm>
            <a:off x="2912269" y="3093244"/>
            <a:ext cx="0" cy="3036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4" name="Line 22"/>
          <p:cNvSpPr>
            <a:spLocks noChangeShapeType="1"/>
          </p:cNvSpPr>
          <p:nvPr/>
        </p:nvSpPr>
        <p:spPr bwMode="auto">
          <a:xfrm>
            <a:off x="2558654" y="2545556"/>
            <a:ext cx="0" cy="3036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5" name="Line 23"/>
          <p:cNvSpPr>
            <a:spLocks noChangeShapeType="1"/>
          </p:cNvSpPr>
          <p:nvPr/>
        </p:nvSpPr>
        <p:spPr bwMode="auto">
          <a:xfrm>
            <a:off x="1908572" y="2121694"/>
            <a:ext cx="295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6" name="Line 24"/>
          <p:cNvSpPr>
            <a:spLocks noChangeShapeType="1"/>
          </p:cNvSpPr>
          <p:nvPr/>
        </p:nvSpPr>
        <p:spPr bwMode="auto">
          <a:xfrm>
            <a:off x="1435894" y="2545556"/>
            <a:ext cx="11227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39287" name="Rectangle 31"/>
          <p:cNvSpPr>
            <a:spLocks noChangeArrowheads="1"/>
          </p:cNvSpPr>
          <p:nvPr/>
        </p:nvSpPr>
        <p:spPr bwMode="auto">
          <a:xfrm>
            <a:off x="2114550" y="133985"/>
            <a:ext cx="3918585" cy="723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0C1C1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伴</a:t>
            </a:r>
            <a:r>
              <a:rPr lang="en-US" altLang="zh-CN" sz="2800" b="1">
                <a:solidFill>
                  <a:srgbClr val="0C1C1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en-US" sz="2800" b="1">
                <a:solidFill>
                  <a:srgbClr val="0C1C1D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遗传病</a:t>
            </a:r>
          </a:p>
        </p:txBody>
      </p:sp>
      <p:sp>
        <p:nvSpPr>
          <p:cNvPr id="135200" name="Rectangle 32"/>
          <p:cNvSpPr>
            <a:spLocks noChangeArrowheads="1"/>
          </p:cNvSpPr>
          <p:nvPr/>
        </p:nvSpPr>
        <p:spPr bwMode="auto">
          <a:xfrm>
            <a:off x="5436394" y="3436144"/>
            <a:ext cx="2019300" cy="460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外耳道多毛症</a:t>
            </a:r>
            <a:r>
              <a:rPr lang="zh-CN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</a:t>
            </a:r>
          </a:p>
        </p:txBody>
      </p:sp>
      <p:pic>
        <p:nvPicPr>
          <p:cNvPr id="139289" name="Picture 33" descr="无标题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2544" y="681038"/>
            <a:ext cx="2743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9290" name="Group 65"/>
          <p:cNvGrpSpPr/>
          <p:nvPr/>
        </p:nvGrpSpPr>
        <p:grpSpPr bwMode="auto">
          <a:xfrm>
            <a:off x="1943100" y="914400"/>
            <a:ext cx="823913" cy="514350"/>
            <a:chOff x="672" y="768"/>
            <a:chExt cx="692" cy="432"/>
          </a:xfrm>
        </p:grpSpPr>
        <p:grpSp>
          <p:nvGrpSpPr>
            <p:cNvPr id="139340" name="Group 41"/>
            <p:cNvGrpSpPr/>
            <p:nvPr/>
          </p:nvGrpSpPr>
          <p:grpSpPr bwMode="auto">
            <a:xfrm>
              <a:off x="672" y="768"/>
              <a:ext cx="528" cy="432"/>
              <a:chOff x="672" y="768"/>
              <a:chExt cx="528" cy="432"/>
            </a:xfrm>
          </p:grpSpPr>
          <p:pic>
            <p:nvPicPr>
              <p:cNvPr id="139348" name="Picture 38" descr="无标题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76" y="768"/>
                <a:ext cx="32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349" name="Rectangle 39"/>
              <p:cNvSpPr>
                <a:spLocks noChangeArrowheads="1"/>
              </p:cNvSpPr>
              <p:nvPr/>
            </p:nvSpPr>
            <p:spPr bwMode="auto">
              <a:xfrm>
                <a:off x="672" y="915"/>
                <a:ext cx="260" cy="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  <p:sp>
            <p:nvSpPr>
              <p:cNvPr id="139350" name="Rectangle 40"/>
              <p:cNvSpPr>
                <a:spLocks noChangeArrowheads="1"/>
              </p:cNvSpPr>
              <p:nvPr/>
            </p:nvSpPr>
            <p:spPr bwMode="auto">
              <a:xfrm>
                <a:off x="864" y="939"/>
                <a:ext cx="260" cy="9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</p:grpSp>
        <p:sp>
          <p:nvSpPr>
            <p:cNvPr id="139341" name="Line 58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42" name="Line 59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43" name="Line 60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44" name="Line 61"/>
            <p:cNvSpPr>
              <a:spLocks noChangeShapeType="1"/>
            </p:cNvSpPr>
            <p:nvPr/>
          </p:nvSpPr>
          <p:spPr bwMode="auto">
            <a:xfrm flipH="1">
              <a:off x="864" y="768"/>
              <a:ext cx="3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45" name="Line 62"/>
            <p:cNvSpPr>
              <a:spLocks noChangeShapeType="1"/>
            </p:cNvSpPr>
            <p:nvPr/>
          </p:nvSpPr>
          <p:spPr bwMode="auto">
            <a:xfrm flipH="1">
              <a:off x="864" y="86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46" name="Line 63"/>
            <p:cNvSpPr>
              <a:spLocks noChangeShapeType="1"/>
            </p:cNvSpPr>
            <p:nvPr/>
          </p:nvSpPr>
          <p:spPr bwMode="auto">
            <a:xfrm flipH="1">
              <a:off x="960" y="100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47" name="Line 64"/>
            <p:cNvSpPr>
              <a:spLocks noChangeShapeType="1"/>
            </p:cNvSpPr>
            <p:nvPr/>
          </p:nvSpPr>
          <p:spPr bwMode="auto">
            <a:xfrm flipH="1">
              <a:off x="1104" y="110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</p:grpSp>
      <p:grpSp>
        <p:nvGrpSpPr>
          <p:cNvPr id="139291" name="Group 70"/>
          <p:cNvGrpSpPr/>
          <p:nvPr/>
        </p:nvGrpSpPr>
        <p:grpSpPr bwMode="auto">
          <a:xfrm>
            <a:off x="2000250" y="1885950"/>
            <a:ext cx="823913" cy="514350"/>
            <a:chOff x="672" y="768"/>
            <a:chExt cx="692" cy="432"/>
          </a:xfrm>
        </p:grpSpPr>
        <p:grpSp>
          <p:nvGrpSpPr>
            <p:cNvPr id="139329" name="Group 71"/>
            <p:cNvGrpSpPr/>
            <p:nvPr/>
          </p:nvGrpSpPr>
          <p:grpSpPr bwMode="auto">
            <a:xfrm>
              <a:off x="672" y="768"/>
              <a:ext cx="528" cy="432"/>
              <a:chOff x="672" y="768"/>
              <a:chExt cx="528" cy="432"/>
            </a:xfrm>
          </p:grpSpPr>
          <p:pic>
            <p:nvPicPr>
              <p:cNvPr id="139337" name="Picture 72" descr="无标题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76" y="768"/>
                <a:ext cx="32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338" name="Rectangle 73"/>
              <p:cNvSpPr>
                <a:spLocks noChangeArrowheads="1"/>
              </p:cNvSpPr>
              <p:nvPr/>
            </p:nvSpPr>
            <p:spPr bwMode="auto">
              <a:xfrm>
                <a:off x="672" y="915"/>
                <a:ext cx="260" cy="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  <p:sp>
            <p:nvSpPr>
              <p:cNvPr id="139339" name="Rectangle 74"/>
              <p:cNvSpPr>
                <a:spLocks noChangeArrowheads="1"/>
              </p:cNvSpPr>
              <p:nvPr/>
            </p:nvSpPr>
            <p:spPr bwMode="auto">
              <a:xfrm>
                <a:off x="864" y="939"/>
                <a:ext cx="260" cy="9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</p:grpSp>
        <p:sp>
          <p:nvSpPr>
            <p:cNvPr id="139330" name="Line 75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31" name="Line 76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32" name="Line 77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33" name="Line 78"/>
            <p:cNvSpPr>
              <a:spLocks noChangeShapeType="1"/>
            </p:cNvSpPr>
            <p:nvPr/>
          </p:nvSpPr>
          <p:spPr bwMode="auto">
            <a:xfrm flipH="1">
              <a:off x="864" y="768"/>
              <a:ext cx="3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34" name="Line 79"/>
            <p:cNvSpPr>
              <a:spLocks noChangeShapeType="1"/>
            </p:cNvSpPr>
            <p:nvPr/>
          </p:nvSpPr>
          <p:spPr bwMode="auto">
            <a:xfrm flipH="1">
              <a:off x="864" y="86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35" name="Line 80"/>
            <p:cNvSpPr>
              <a:spLocks noChangeShapeType="1"/>
            </p:cNvSpPr>
            <p:nvPr/>
          </p:nvSpPr>
          <p:spPr bwMode="auto">
            <a:xfrm flipH="1">
              <a:off x="960" y="100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36" name="Line 81"/>
            <p:cNvSpPr>
              <a:spLocks noChangeShapeType="1"/>
            </p:cNvSpPr>
            <p:nvPr/>
          </p:nvSpPr>
          <p:spPr bwMode="auto">
            <a:xfrm flipH="1">
              <a:off x="1104" y="110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</p:grpSp>
      <p:grpSp>
        <p:nvGrpSpPr>
          <p:cNvPr id="139292" name="Group 82"/>
          <p:cNvGrpSpPr/>
          <p:nvPr/>
        </p:nvGrpSpPr>
        <p:grpSpPr bwMode="auto">
          <a:xfrm>
            <a:off x="2789635" y="1869281"/>
            <a:ext cx="823913" cy="514350"/>
            <a:chOff x="672" y="768"/>
            <a:chExt cx="692" cy="432"/>
          </a:xfrm>
        </p:grpSpPr>
        <p:grpSp>
          <p:nvGrpSpPr>
            <p:cNvPr id="139318" name="Group 83"/>
            <p:cNvGrpSpPr/>
            <p:nvPr/>
          </p:nvGrpSpPr>
          <p:grpSpPr bwMode="auto">
            <a:xfrm>
              <a:off x="672" y="768"/>
              <a:ext cx="528" cy="432"/>
              <a:chOff x="672" y="768"/>
              <a:chExt cx="528" cy="432"/>
            </a:xfrm>
          </p:grpSpPr>
          <p:pic>
            <p:nvPicPr>
              <p:cNvPr id="139326" name="Picture 84" descr="无标题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76" y="768"/>
                <a:ext cx="32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327" name="Rectangle 85"/>
              <p:cNvSpPr>
                <a:spLocks noChangeArrowheads="1"/>
              </p:cNvSpPr>
              <p:nvPr/>
            </p:nvSpPr>
            <p:spPr bwMode="auto">
              <a:xfrm>
                <a:off x="672" y="915"/>
                <a:ext cx="260" cy="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  <p:sp>
            <p:nvSpPr>
              <p:cNvPr id="139328" name="Rectangle 86"/>
              <p:cNvSpPr>
                <a:spLocks noChangeArrowheads="1"/>
              </p:cNvSpPr>
              <p:nvPr/>
            </p:nvSpPr>
            <p:spPr bwMode="auto">
              <a:xfrm>
                <a:off x="864" y="939"/>
                <a:ext cx="260" cy="9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</p:grpSp>
        <p:sp>
          <p:nvSpPr>
            <p:cNvPr id="139319" name="Line 87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20" name="Line 88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21" name="Line 89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22" name="Line 90"/>
            <p:cNvSpPr>
              <a:spLocks noChangeShapeType="1"/>
            </p:cNvSpPr>
            <p:nvPr/>
          </p:nvSpPr>
          <p:spPr bwMode="auto">
            <a:xfrm flipH="1">
              <a:off x="864" y="768"/>
              <a:ext cx="3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23" name="Line 91"/>
            <p:cNvSpPr>
              <a:spLocks noChangeShapeType="1"/>
            </p:cNvSpPr>
            <p:nvPr/>
          </p:nvSpPr>
          <p:spPr bwMode="auto">
            <a:xfrm flipH="1">
              <a:off x="864" y="86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24" name="Line 92"/>
            <p:cNvSpPr>
              <a:spLocks noChangeShapeType="1"/>
            </p:cNvSpPr>
            <p:nvPr/>
          </p:nvSpPr>
          <p:spPr bwMode="auto">
            <a:xfrm flipH="1">
              <a:off x="960" y="100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25" name="Line 93"/>
            <p:cNvSpPr>
              <a:spLocks noChangeShapeType="1"/>
            </p:cNvSpPr>
            <p:nvPr/>
          </p:nvSpPr>
          <p:spPr bwMode="auto">
            <a:xfrm flipH="1">
              <a:off x="1104" y="110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</p:grpSp>
      <p:grpSp>
        <p:nvGrpSpPr>
          <p:cNvPr id="139293" name="Group 94"/>
          <p:cNvGrpSpPr/>
          <p:nvPr/>
        </p:nvGrpSpPr>
        <p:grpSpPr bwMode="auto">
          <a:xfrm>
            <a:off x="3437335" y="1869281"/>
            <a:ext cx="823913" cy="514350"/>
            <a:chOff x="672" y="768"/>
            <a:chExt cx="692" cy="432"/>
          </a:xfrm>
        </p:grpSpPr>
        <p:grpSp>
          <p:nvGrpSpPr>
            <p:cNvPr id="139307" name="Group 95"/>
            <p:cNvGrpSpPr/>
            <p:nvPr/>
          </p:nvGrpSpPr>
          <p:grpSpPr bwMode="auto">
            <a:xfrm>
              <a:off x="672" y="768"/>
              <a:ext cx="528" cy="432"/>
              <a:chOff x="672" y="768"/>
              <a:chExt cx="528" cy="432"/>
            </a:xfrm>
          </p:grpSpPr>
          <p:pic>
            <p:nvPicPr>
              <p:cNvPr id="139315" name="Picture 96" descr="无标题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76" y="768"/>
                <a:ext cx="32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316" name="Rectangle 97"/>
              <p:cNvSpPr>
                <a:spLocks noChangeArrowheads="1"/>
              </p:cNvSpPr>
              <p:nvPr/>
            </p:nvSpPr>
            <p:spPr bwMode="auto">
              <a:xfrm>
                <a:off x="672" y="915"/>
                <a:ext cx="260" cy="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  <p:sp>
            <p:nvSpPr>
              <p:cNvPr id="139317" name="Rectangle 98"/>
              <p:cNvSpPr>
                <a:spLocks noChangeArrowheads="1"/>
              </p:cNvSpPr>
              <p:nvPr/>
            </p:nvSpPr>
            <p:spPr bwMode="auto">
              <a:xfrm>
                <a:off x="864" y="939"/>
                <a:ext cx="260" cy="9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</p:grpSp>
        <p:sp>
          <p:nvSpPr>
            <p:cNvPr id="139308" name="Line 99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09" name="Line 100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10" name="Line 101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11" name="Line 102"/>
            <p:cNvSpPr>
              <a:spLocks noChangeShapeType="1"/>
            </p:cNvSpPr>
            <p:nvPr/>
          </p:nvSpPr>
          <p:spPr bwMode="auto">
            <a:xfrm flipH="1">
              <a:off x="864" y="768"/>
              <a:ext cx="3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12" name="Line 103"/>
            <p:cNvSpPr>
              <a:spLocks noChangeShapeType="1"/>
            </p:cNvSpPr>
            <p:nvPr/>
          </p:nvSpPr>
          <p:spPr bwMode="auto">
            <a:xfrm flipH="1">
              <a:off x="864" y="86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13" name="Line 104"/>
            <p:cNvSpPr>
              <a:spLocks noChangeShapeType="1"/>
            </p:cNvSpPr>
            <p:nvPr/>
          </p:nvSpPr>
          <p:spPr bwMode="auto">
            <a:xfrm flipH="1">
              <a:off x="960" y="100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14" name="Line 105"/>
            <p:cNvSpPr>
              <a:spLocks noChangeShapeType="1"/>
            </p:cNvSpPr>
            <p:nvPr/>
          </p:nvSpPr>
          <p:spPr bwMode="auto">
            <a:xfrm flipH="1">
              <a:off x="1104" y="110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</p:grpSp>
      <p:grpSp>
        <p:nvGrpSpPr>
          <p:cNvPr id="139294" name="Group 106"/>
          <p:cNvGrpSpPr/>
          <p:nvPr/>
        </p:nvGrpSpPr>
        <p:grpSpPr bwMode="auto">
          <a:xfrm>
            <a:off x="2114550" y="2857500"/>
            <a:ext cx="823913" cy="514350"/>
            <a:chOff x="672" y="768"/>
            <a:chExt cx="692" cy="432"/>
          </a:xfrm>
        </p:grpSpPr>
        <p:grpSp>
          <p:nvGrpSpPr>
            <p:cNvPr id="139296" name="Group 107"/>
            <p:cNvGrpSpPr/>
            <p:nvPr/>
          </p:nvGrpSpPr>
          <p:grpSpPr bwMode="auto">
            <a:xfrm>
              <a:off x="672" y="768"/>
              <a:ext cx="528" cy="432"/>
              <a:chOff x="672" y="768"/>
              <a:chExt cx="528" cy="432"/>
            </a:xfrm>
          </p:grpSpPr>
          <p:pic>
            <p:nvPicPr>
              <p:cNvPr id="139304" name="Picture 108" descr="无标题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76" y="768"/>
                <a:ext cx="32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305" name="Rectangle 109"/>
              <p:cNvSpPr>
                <a:spLocks noChangeArrowheads="1"/>
              </p:cNvSpPr>
              <p:nvPr/>
            </p:nvSpPr>
            <p:spPr bwMode="auto">
              <a:xfrm>
                <a:off x="672" y="915"/>
                <a:ext cx="260" cy="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  <p:sp>
            <p:nvSpPr>
              <p:cNvPr id="139306" name="Rectangle 110"/>
              <p:cNvSpPr>
                <a:spLocks noChangeArrowheads="1"/>
              </p:cNvSpPr>
              <p:nvPr/>
            </p:nvSpPr>
            <p:spPr bwMode="auto">
              <a:xfrm>
                <a:off x="864" y="939"/>
                <a:ext cx="260" cy="9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 sz="100"/>
              </a:p>
            </p:txBody>
          </p:sp>
        </p:grpSp>
        <p:sp>
          <p:nvSpPr>
            <p:cNvPr id="139297" name="Line 111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298" name="Line 112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299" name="Line 113"/>
            <p:cNvSpPr>
              <a:spLocks noChangeShapeType="1"/>
            </p:cNvSpPr>
            <p:nvPr/>
          </p:nvSpPr>
          <p:spPr bwMode="auto">
            <a:xfrm flipH="1">
              <a:off x="864" y="76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00" name="Line 114"/>
            <p:cNvSpPr>
              <a:spLocks noChangeShapeType="1"/>
            </p:cNvSpPr>
            <p:nvPr/>
          </p:nvSpPr>
          <p:spPr bwMode="auto">
            <a:xfrm flipH="1">
              <a:off x="864" y="768"/>
              <a:ext cx="3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01" name="Line 115"/>
            <p:cNvSpPr>
              <a:spLocks noChangeShapeType="1"/>
            </p:cNvSpPr>
            <p:nvPr/>
          </p:nvSpPr>
          <p:spPr bwMode="auto">
            <a:xfrm flipH="1">
              <a:off x="864" y="86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02" name="Line 116"/>
            <p:cNvSpPr>
              <a:spLocks noChangeShapeType="1"/>
            </p:cNvSpPr>
            <p:nvPr/>
          </p:nvSpPr>
          <p:spPr bwMode="auto">
            <a:xfrm flipH="1">
              <a:off x="960" y="1008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39303" name="Line 117"/>
            <p:cNvSpPr>
              <a:spLocks noChangeShapeType="1"/>
            </p:cNvSpPr>
            <p:nvPr/>
          </p:nvSpPr>
          <p:spPr bwMode="auto">
            <a:xfrm flipH="1">
              <a:off x="1104" y="1104"/>
              <a:ext cx="260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>
              <a:spAutoFit/>
            </a:bodyPr>
            <a:lstStyle/>
            <a:p>
              <a:endParaRPr lang="zh-CN" altLang="en-US" sz="100"/>
            </a:p>
          </p:txBody>
        </p:sp>
      </p:grp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332740" y="3946525"/>
            <a:ext cx="7821295" cy="101473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66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400" b="1">
                <a:solidFill>
                  <a:srgbClr val="66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zh-CN" altLang="en-US" sz="2400" b="1">
                <a:solidFill>
                  <a:srgbClr val="66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患者全部是男性；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1" lang="en-US" altLang="zh-CN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）致病基因  “ 父传子、子传孙、传男不传女” 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143000" y="342900"/>
            <a:ext cx="6686550" cy="2896791"/>
            <a:chOff x="384" y="288"/>
            <a:chExt cx="5280" cy="2433"/>
          </a:xfrm>
        </p:grpSpPr>
        <p:sp>
          <p:nvSpPr>
            <p:cNvPr id="140292" name="Text Box 3"/>
            <p:cNvSpPr txBox="1">
              <a:spLocks noChangeArrowheads="1"/>
            </p:cNvSpPr>
            <p:nvPr/>
          </p:nvSpPr>
          <p:spPr bwMode="auto">
            <a:xfrm>
              <a:off x="1248" y="288"/>
              <a:ext cx="1008" cy="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显性</a:t>
              </a:r>
            </a:p>
          </p:txBody>
        </p:sp>
        <p:sp>
          <p:nvSpPr>
            <p:cNvPr id="140293" name="Text Box 4"/>
            <p:cNvSpPr txBox="1">
              <a:spLocks noChangeArrowheads="1"/>
            </p:cNvSpPr>
            <p:nvPr/>
          </p:nvSpPr>
          <p:spPr bwMode="auto">
            <a:xfrm>
              <a:off x="3456" y="288"/>
              <a:ext cx="1008" cy="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隐性</a:t>
              </a:r>
            </a:p>
          </p:txBody>
        </p:sp>
        <p:sp>
          <p:nvSpPr>
            <p:cNvPr id="140294" name="Text Box 5"/>
            <p:cNvSpPr txBox="1">
              <a:spLocks noChangeArrowheads="1"/>
            </p:cNvSpPr>
            <p:nvPr/>
          </p:nvSpPr>
          <p:spPr bwMode="auto">
            <a:xfrm>
              <a:off x="3600" y="1392"/>
              <a:ext cx="1968" cy="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性染色体</a:t>
              </a:r>
            </a:p>
          </p:txBody>
        </p:sp>
        <p:sp>
          <p:nvSpPr>
            <p:cNvPr id="140295" name="Text Box 6"/>
            <p:cNvSpPr txBox="1">
              <a:spLocks noChangeArrowheads="1"/>
            </p:cNvSpPr>
            <p:nvPr/>
          </p:nvSpPr>
          <p:spPr bwMode="auto">
            <a:xfrm>
              <a:off x="384" y="1440"/>
              <a:ext cx="1776" cy="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常染色体</a:t>
              </a:r>
            </a:p>
          </p:txBody>
        </p:sp>
        <p:sp>
          <p:nvSpPr>
            <p:cNvPr id="140296" name="Text Box 7"/>
            <p:cNvSpPr txBox="1">
              <a:spLocks noChangeArrowheads="1"/>
            </p:cNvSpPr>
            <p:nvPr/>
          </p:nvSpPr>
          <p:spPr bwMode="auto">
            <a:xfrm>
              <a:off x="1728" y="2256"/>
              <a:ext cx="1632" cy="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zh-CN" alt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性染色体</a:t>
              </a:r>
              <a:endPara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0297" name="Text Box 8"/>
            <p:cNvSpPr txBox="1">
              <a:spLocks noChangeArrowheads="1"/>
            </p:cNvSpPr>
            <p:nvPr/>
          </p:nvSpPr>
          <p:spPr bwMode="auto">
            <a:xfrm>
              <a:off x="4032" y="2256"/>
              <a:ext cx="1632" cy="4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kumimoji="1" lang="zh-CN" altLang="en-US" sz="3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性染色体</a:t>
              </a:r>
            </a:p>
          </p:txBody>
        </p:sp>
        <p:sp>
          <p:nvSpPr>
            <p:cNvPr id="140298" name="Line 9"/>
            <p:cNvSpPr>
              <a:spLocks noChangeShapeType="1"/>
            </p:cNvSpPr>
            <p:nvPr/>
          </p:nvSpPr>
          <p:spPr bwMode="auto">
            <a:xfrm>
              <a:off x="1583" y="720"/>
              <a:ext cx="2" cy="2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822" y="720"/>
              <a:ext cx="2" cy="2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560" y="1104"/>
              <a:ext cx="0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40301" name="Line 12"/>
            <p:cNvSpPr>
              <a:spLocks noChangeShapeType="1"/>
            </p:cNvSpPr>
            <p:nvPr/>
          </p:nvSpPr>
          <p:spPr bwMode="auto">
            <a:xfrm>
              <a:off x="960" y="1104"/>
              <a:ext cx="36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40302" name="Line 13"/>
            <p:cNvSpPr>
              <a:spLocks noChangeShapeType="1"/>
            </p:cNvSpPr>
            <p:nvPr/>
          </p:nvSpPr>
          <p:spPr bwMode="auto">
            <a:xfrm>
              <a:off x="960" y="1104"/>
              <a:ext cx="0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40303" name="Line 14"/>
            <p:cNvSpPr>
              <a:spLocks noChangeShapeType="1"/>
            </p:cNvSpPr>
            <p:nvPr/>
          </p:nvSpPr>
          <p:spPr bwMode="auto">
            <a:xfrm flipV="1">
              <a:off x="2352" y="2063"/>
              <a:ext cx="2592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40304" name="Line 15"/>
            <p:cNvSpPr>
              <a:spLocks noChangeShapeType="1"/>
            </p:cNvSpPr>
            <p:nvPr/>
          </p:nvSpPr>
          <p:spPr bwMode="auto">
            <a:xfrm>
              <a:off x="4224" y="1857"/>
              <a:ext cx="0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40305" name="Line 16"/>
            <p:cNvSpPr>
              <a:spLocks noChangeShapeType="1"/>
            </p:cNvSpPr>
            <p:nvPr/>
          </p:nvSpPr>
          <p:spPr bwMode="auto">
            <a:xfrm>
              <a:off x="2352" y="2064"/>
              <a:ext cx="0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  <p:sp>
          <p:nvSpPr>
            <p:cNvPr id="140306" name="Line 17"/>
            <p:cNvSpPr>
              <a:spLocks noChangeShapeType="1"/>
            </p:cNvSpPr>
            <p:nvPr/>
          </p:nvSpPr>
          <p:spPr bwMode="auto">
            <a:xfrm>
              <a:off x="4944" y="2064"/>
              <a:ext cx="0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00"/>
            </a:p>
          </p:txBody>
        </p:sp>
      </p:grpSp>
      <p:sp>
        <p:nvSpPr>
          <p:cNvPr id="299026" name="Text Box 18"/>
          <p:cNvSpPr txBox="1">
            <a:spLocks noChangeArrowheads="1"/>
          </p:cNvSpPr>
          <p:nvPr/>
        </p:nvSpPr>
        <p:spPr bwMode="auto">
          <a:xfrm>
            <a:off x="1143000" y="3657600"/>
            <a:ext cx="6400800" cy="1245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000" b="1">
                <a:solidFill>
                  <a:srgbClr val="3333C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五种单基因遗传病：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000" b="1">
                <a:solidFill>
                  <a:srgbClr val="3333C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</a:t>
            </a:r>
            <a:r>
              <a:rPr kumimoji="1" lang="zh-CN" altLang="en-US" sz="3000" b="1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常显、常隐、伴</a:t>
            </a:r>
            <a:r>
              <a:rPr kumimoji="1" lang="en-US" altLang="zh-CN" sz="3000" b="1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kumimoji="1" lang="zh-CN" altLang="en-US" sz="3000" b="1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显、伴</a:t>
            </a:r>
            <a:r>
              <a:rPr kumimoji="1" lang="en-US" altLang="zh-CN" sz="3000" b="1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</a:t>
            </a:r>
            <a:r>
              <a:rPr kumimoji="1" lang="zh-CN" altLang="en-US" sz="3000" b="1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隐、伴</a:t>
            </a:r>
            <a:r>
              <a:rPr kumimoji="1" lang="en-US" altLang="zh-CN" sz="3000" b="1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Y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128746" y="52705"/>
            <a:ext cx="1403747" cy="59880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300" b="1">
                <a:solidFill>
                  <a:schemeClr val="bg1"/>
                </a:solidFill>
                <a:ea typeface="黑体" panose="02010609060101010101" pitchFamily="49" charset="-122"/>
                <a:cs typeface="华文行楷" panose="02010800040101010101" charset="-122"/>
              </a:rPr>
              <a:t>小结：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6" grpId="0" build="p" autoUpdateAnimBg="0"/>
      <p:bldP spid="11368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4625" y="735965"/>
            <a:ext cx="513461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1111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700" b="1" dirty="0">
                <a:solidFill>
                  <a:srgbClr val="1111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、动物育种</a:t>
            </a:r>
            <a:r>
              <a:rPr lang="en-US" altLang="zh-CN" sz="2700" b="1" dirty="0">
                <a:solidFill>
                  <a:srgbClr val="1111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700" b="1" dirty="0">
                <a:solidFill>
                  <a:srgbClr val="1111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芦花鸡性别的判定</a:t>
            </a:r>
          </a:p>
        </p:txBody>
      </p:sp>
      <p:grpSp>
        <p:nvGrpSpPr>
          <p:cNvPr id="31748" name="Group 4"/>
          <p:cNvGrpSpPr>
            <a:grpSpLocks noChangeAspect="1"/>
          </p:cNvGrpSpPr>
          <p:nvPr/>
        </p:nvGrpSpPr>
        <p:grpSpPr bwMode="auto">
          <a:xfrm>
            <a:off x="1601391" y="735806"/>
            <a:ext cx="6118622" cy="4331494"/>
            <a:chOff x="0" y="0"/>
            <a:chExt cx="12847" cy="9094"/>
          </a:xfrm>
        </p:grpSpPr>
        <p:pic>
          <p:nvPicPr>
            <p:cNvPr id="31749" name="Picture 5" descr="20060829133619051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" y="0"/>
              <a:ext cx="4342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6" descr="7974020041127111105_64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4196"/>
              <a:ext cx="4195" cy="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7" descr="200808221020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1"/>
              <a:ext cx="4789" cy="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752" name="Group 8"/>
          <p:cNvGrpSpPr/>
          <p:nvPr/>
        </p:nvGrpSpPr>
        <p:grpSpPr bwMode="auto">
          <a:xfrm>
            <a:off x="1547812" y="1168004"/>
            <a:ext cx="4699874" cy="954636"/>
            <a:chOff x="0" y="0"/>
            <a:chExt cx="9867" cy="2005"/>
          </a:xfrm>
        </p:grpSpPr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4535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 鸡芦花基因B</a:t>
              </a: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227" y="1135"/>
              <a:ext cx="3855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非芦花基因</a:t>
              </a:r>
              <a:r>
                <a:rPr lang="en-US" altLang="zh-CN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4422" y="568"/>
              <a:ext cx="5445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位于</a:t>
              </a:r>
              <a:r>
                <a:rPr lang="en-US" altLang="zh-CN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Z</a:t>
              </a:r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性染色体上</a:t>
              </a:r>
            </a:p>
          </p:txBody>
        </p:sp>
        <p:sp>
          <p:nvSpPr>
            <p:cNvPr id="31756" name="AutoShape 12"/>
            <p:cNvSpPr/>
            <p:nvPr/>
          </p:nvSpPr>
          <p:spPr bwMode="auto">
            <a:xfrm>
              <a:off x="3855" y="340"/>
              <a:ext cx="228" cy="1362"/>
            </a:xfrm>
            <a:prstGeom prst="rightBrace">
              <a:avLst>
                <a:gd name="adj1" fmla="val 4978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0"/>
            </a:p>
          </p:txBody>
        </p:sp>
      </p:grpSp>
      <p:grpSp>
        <p:nvGrpSpPr>
          <p:cNvPr id="31757" name="Group 13"/>
          <p:cNvGrpSpPr/>
          <p:nvPr/>
        </p:nvGrpSpPr>
        <p:grpSpPr bwMode="auto">
          <a:xfrm>
            <a:off x="2708672" y="2842022"/>
            <a:ext cx="1916906" cy="414814"/>
            <a:chOff x="0" y="0"/>
            <a:chExt cx="4025" cy="871"/>
          </a:xfrm>
        </p:grpSpPr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1587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ea typeface="黑体" panose="02010609060101010101" pitchFamily="49" charset="-122"/>
                </a:rPr>
                <a:t>Z</a:t>
              </a:r>
              <a:r>
                <a:rPr lang="en-US" altLang="zh-CN" sz="2100" b="1" baseline="30000">
                  <a:ea typeface="黑体" panose="02010609060101010101" pitchFamily="49" charset="-122"/>
                </a:rPr>
                <a:t>B</a:t>
              </a:r>
              <a:r>
                <a:rPr lang="en-US" altLang="zh-CN" sz="2100" b="1">
                  <a:ea typeface="黑体" panose="02010609060101010101" pitchFamily="49" charset="-122"/>
                </a:rPr>
                <a:t>W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2325" y="2"/>
              <a:ext cx="1700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ea typeface="黑体" panose="02010609060101010101" pitchFamily="49" charset="-122"/>
                </a:rPr>
                <a:t>Z</a:t>
              </a:r>
              <a:r>
                <a:rPr lang="en-US" altLang="zh-CN" sz="2100" b="1" baseline="30000">
                  <a:ea typeface="黑体" panose="02010609060101010101" pitchFamily="49" charset="-122"/>
                </a:rPr>
                <a:t>b</a:t>
              </a:r>
              <a:r>
                <a:rPr lang="en-US" altLang="zh-CN" sz="2100" b="1">
                  <a:ea typeface="黑体" panose="02010609060101010101" pitchFamily="49" charset="-122"/>
                </a:rPr>
                <a:t>W</a:t>
              </a:r>
            </a:p>
          </p:txBody>
        </p:sp>
      </p:grpSp>
      <p:grpSp>
        <p:nvGrpSpPr>
          <p:cNvPr id="31760" name="Group 16"/>
          <p:cNvGrpSpPr/>
          <p:nvPr/>
        </p:nvGrpSpPr>
        <p:grpSpPr bwMode="auto">
          <a:xfrm>
            <a:off x="4950619" y="2896791"/>
            <a:ext cx="2646045" cy="414084"/>
            <a:chOff x="0" y="0"/>
            <a:chExt cx="5557" cy="870"/>
          </a:xfrm>
        </p:grpSpPr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1813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ea typeface="黑体" panose="02010609060101010101" pitchFamily="49" charset="-122"/>
                </a:rPr>
                <a:t>Z</a:t>
              </a:r>
              <a:r>
                <a:rPr lang="en-US" altLang="zh-CN" sz="2100" b="1" baseline="30000">
                  <a:ea typeface="黑体" panose="02010609060101010101" pitchFamily="49" charset="-122"/>
                </a:rPr>
                <a:t>B</a:t>
              </a:r>
              <a:r>
                <a:rPr lang="en-US" altLang="zh-CN" sz="2100" b="1">
                  <a:ea typeface="黑体" panose="02010609060101010101" pitchFamily="49" charset="-122"/>
                </a:rPr>
                <a:t>Z</a:t>
              </a:r>
              <a:r>
                <a:rPr lang="en-US" altLang="zh-CN" sz="2100" b="1" baseline="30000"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1815" y="0"/>
              <a:ext cx="1703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ea typeface="黑体" panose="02010609060101010101" pitchFamily="49" charset="-122"/>
                </a:rPr>
                <a:t>Z</a:t>
              </a:r>
              <a:r>
                <a:rPr lang="en-US" altLang="zh-CN" sz="2100" b="1" baseline="30000">
                  <a:ea typeface="黑体" panose="02010609060101010101" pitchFamily="49" charset="-122"/>
                </a:rPr>
                <a:t>B</a:t>
              </a:r>
              <a:r>
                <a:rPr lang="en-US" altLang="zh-CN" sz="2100" b="1">
                  <a:ea typeface="黑体" panose="02010609060101010101" pitchFamily="49" charset="-122"/>
                </a:rPr>
                <a:t>Z</a:t>
              </a:r>
              <a:r>
                <a:rPr lang="en-US" altLang="zh-CN" sz="2100" b="1" baseline="30000"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3742" y="0"/>
              <a:ext cx="1815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>
                  <a:ea typeface="黑体" panose="02010609060101010101" pitchFamily="49" charset="-122"/>
                </a:rPr>
                <a:t>Z</a:t>
              </a:r>
              <a:r>
                <a:rPr lang="en-US" altLang="zh-CN" sz="2100" b="1" baseline="30000">
                  <a:ea typeface="黑体" panose="02010609060101010101" pitchFamily="49" charset="-122"/>
                </a:rPr>
                <a:t>b</a:t>
              </a:r>
              <a:r>
                <a:rPr lang="en-US" altLang="zh-CN" sz="2100" b="1">
                  <a:ea typeface="黑体" panose="02010609060101010101" pitchFamily="49" charset="-122"/>
                </a:rPr>
                <a:t>Z</a:t>
              </a:r>
              <a:r>
                <a:rPr lang="en-US" altLang="zh-CN" sz="2100" b="1" baseline="30000">
                  <a:ea typeface="黑体" panose="02010609060101010101" pitchFamily="49" charset="-122"/>
                </a:rPr>
                <a:t>b</a:t>
              </a:r>
            </a:p>
          </p:txBody>
        </p:sp>
      </p:grpSp>
      <p:grpSp>
        <p:nvGrpSpPr>
          <p:cNvPr id="31764" name="Group 20"/>
          <p:cNvGrpSpPr/>
          <p:nvPr/>
        </p:nvGrpSpPr>
        <p:grpSpPr bwMode="auto">
          <a:xfrm>
            <a:off x="2790825" y="3382566"/>
            <a:ext cx="1998345" cy="414084"/>
            <a:chOff x="0" y="0"/>
            <a:chExt cx="4197" cy="870"/>
          </a:xfrm>
        </p:grpSpPr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10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芦花</a:t>
              </a:r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1814" y="0"/>
              <a:ext cx="2383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非芦花</a:t>
              </a:r>
            </a:p>
          </p:txBody>
        </p:sp>
      </p:grpSp>
      <p:grpSp>
        <p:nvGrpSpPr>
          <p:cNvPr id="31767" name="Group 23"/>
          <p:cNvGrpSpPr/>
          <p:nvPr/>
        </p:nvGrpSpPr>
        <p:grpSpPr bwMode="auto">
          <a:xfrm>
            <a:off x="4895850" y="3382566"/>
            <a:ext cx="2754392" cy="414145"/>
            <a:chOff x="0" y="0"/>
            <a:chExt cx="5782" cy="868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3627" y="0"/>
              <a:ext cx="2155" cy="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非芦花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1927" y="0"/>
              <a:ext cx="1700" cy="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芦花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812" cy="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b="1">
                  <a:latin typeface="黑体" panose="02010609060101010101" pitchFamily="49" charset="-122"/>
                  <a:ea typeface="黑体" panose="02010609060101010101" pitchFamily="49" charset="-122"/>
                </a:rPr>
                <a:t>芦花</a:t>
              </a:r>
            </a:p>
          </p:txBody>
        </p:sp>
      </p:grpSp>
      <p:grpSp>
        <p:nvGrpSpPr>
          <p:cNvPr id="31771" name="Group 27"/>
          <p:cNvGrpSpPr/>
          <p:nvPr/>
        </p:nvGrpSpPr>
        <p:grpSpPr bwMode="auto">
          <a:xfrm>
            <a:off x="1385888" y="2247900"/>
            <a:ext cx="6291263" cy="1621394"/>
            <a:chOff x="0" y="0"/>
            <a:chExt cx="13210" cy="3404"/>
          </a:xfrm>
        </p:grpSpPr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9128" y="1135"/>
              <a:ext cx="0" cy="22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0"/>
            </a:p>
          </p:txBody>
        </p:sp>
        <p:grpSp>
          <p:nvGrpSpPr>
            <p:cNvPr id="31773" name="Group 29"/>
            <p:cNvGrpSpPr/>
            <p:nvPr/>
          </p:nvGrpSpPr>
          <p:grpSpPr bwMode="auto">
            <a:xfrm>
              <a:off x="0" y="0"/>
              <a:ext cx="13210" cy="3404"/>
              <a:chOff x="0" y="0"/>
              <a:chExt cx="13210" cy="3404"/>
            </a:xfrm>
          </p:grpSpPr>
          <p:sp>
            <p:nvSpPr>
              <p:cNvPr id="31774" name="Text Box 30"/>
              <p:cNvSpPr txBox="1">
                <a:spLocks noChangeArrowheads="1"/>
              </p:cNvSpPr>
              <p:nvPr/>
            </p:nvSpPr>
            <p:spPr bwMode="auto">
              <a:xfrm>
                <a:off x="341" y="1362"/>
                <a:ext cx="2608" cy="8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100" b="1">
                    <a:ea typeface="黑体" panose="02010609060101010101" pitchFamily="49" charset="-122"/>
                  </a:rPr>
                  <a:t>基因型</a:t>
                </a:r>
              </a:p>
            </p:txBody>
          </p:sp>
          <p:grpSp>
            <p:nvGrpSpPr>
              <p:cNvPr id="31775" name="Group 31"/>
              <p:cNvGrpSpPr/>
              <p:nvPr/>
            </p:nvGrpSpPr>
            <p:grpSpPr bwMode="auto">
              <a:xfrm>
                <a:off x="0" y="0"/>
                <a:ext cx="13210" cy="3404"/>
                <a:chOff x="0" y="0"/>
                <a:chExt cx="13210" cy="3404"/>
              </a:xfrm>
            </p:grpSpPr>
            <p:grpSp>
              <p:nvGrpSpPr>
                <p:cNvPr id="31776" name="Group 32"/>
                <p:cNvGrpSpPr/>
                <p:nvPr/>
              </p:nvGrpSpPr>
              <p:grpSpPr bwMode="auto">
                <a:xfrm>
                  <a:off x="4365" y="227"/>
                  <a:ext cx="568" cy="738"/>
                  <a:chOff x="0" y="0"/>
                  <a:chExt cx="192" cy="336"/>
                </a:xfrm>
              </p:grpSpPr>
              <p:sp>
                <p:nvSpPr>
                  <p:cNvPr id="3177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0"/>
                    <a:ext cx="144" cy="144"/>
                  </a:xfrm>
                  <a:prstGeom prst="ellipse">
                    <a:avLst/>
                  </a:prstGeom>
                  <a:noFill/>
                  <a:ln w="50800">
                    <a:solidFill>
                      <a:srgbClr val="FF00FF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100"/>
                  </a:p>
                </p:txBody>
              </p:sp>
              <p:grpSp>
                <p:nvGrpSpPr>
                  <p:cNvPr id="31778" name="Group 34"/>
                  <p:cNvGrpSpPr/>
                  <p:nvPr/>
                </p:nvGrpSpPr>
                <p:grpSpPr bwMode="auto">
                  <a:xfrm>
                    <a:off x="0" y="144"/>
                    <a:ext cx="192" cy="192"/>
                    <a:chOff x="0" y="0"/>
                    <a:chExt cx="192" cy="192"/>
                  </a:xfrm>
                </p:grpSpPr>
                <p:sp>
                  <p:nvSpPr>
                    <p:cNvPr id="31779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96"/>
                      <a:ext cx="192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 sz="100"/>
                    </a:p>
                  </p:txBody>
                </p:sp>
                <p:sp>
                  <p:nvSpPr>
                    <p:cNvPr id="3178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" y="0"/>
                      <a:ext cx="0" cy="192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zh-CN" altLang="en-US" sz="100"/>
                    </a:p>
                  </p:txBody>
                </p:sp>
              </p:grpSp>
            </p:grpSp>
            <p:grpSp>
              <p:nvGrpSpPr>
                <p:cNvPr id="31781" name="Group 37"/>
                <p:cNvGrpSpPr/>
                <p:nvPr/>
              </p:nvGrpSpPr>
              <p:grpSpPr bwMode="auto">
                <a:xfrm rot="-2681007">
                  <a:off x="9583" y="115"/>
                  <a:ext cx="792" cy="792"/>
                  <a:chOff x="0" y="0"/>
                  <a:chExt cx="288" cy="288"/>
                </a:xfrm>
              </p:grpSpPr>
              <p:sp>
                <p:nvSpPr>
                  <p:cNvPr id="3178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4"/>
                    <a:ext cx="144" cy="144"/>
                  </a:xfrm>
                  <a:prstGeom prst="ellipse">
                    <a:avLst/>
                  </a:prstGeom>
                  <a:noFill/>
                  <a:ln w="50800">
                    <a:solidFill>
                      <a:srgbClr val="FF00FF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1783" name="未知"/>
                  <p:cNvSpPr/>
                  <p:nvPr/>
                </p:nvSpPr>
                <p:spPr bwMode="auto">
                  <a:xfrm>
                    <a:off x="122" y="0"/>
                    <a:ext cx="166" cy="167"/>
                  </a:xfrm>
                  <a:custGeom>
                    <a:avLst/>
                    <a:gdLst>
                      <a:gd name="T0" fmla="*/ 0 w 214"/>
                      <a:gd name="T1" fmla="*/ 215 h 215"/>
                      <a:gd name="T2" fmla="*/ 214 w 214"/>
                      <a:gd name="T3" fmla="*/ 0 h 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14" h="215">
                        <a:moveTo>
                          <a:pt x="0" y="215"/>
                        </a:moveTo>
                        <a:lnTo>
                          <a:pt x="214" y="0"/>
                        </a:lnTo>
                      </a:path>
                    </a:pathLst>
                  </a:custGeom>
                  <a:noFill/>
                  <a:ln w="50800" cap="flat" cmpd="sng">
                    <a:solidFill>
                      <a:srgbClr val="FF00FF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3178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95" y="2382"/>
                  <a:ext cx="2155" cy="8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100" b="1">
                      <a:ea typeface="黑体" panose="02010609060101010101" pitchFamily="49" charset="-122"/>
                    </a:rPr>
                    <a:t>表现型</a:t>
                  </a:r>
                </a:p>
              </p:txBody>
            </p:sp>
            <p:sp>
              <p:nvSpPr>
                <p:cNvPr id="31785" name="Line 41"/>
                <p:cNvSpPr>
                  <a:spLocks noChangeShapeType="1"/>
                </p:cNvSpPr>
                <p:nvPr/>
              </p:nvSpPr>
              <p:spPr bwMode="auto">
                <a:xfrm>
                  <a:off x="0" y="1"/>
                  <a:ext cx="13210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1786" name="Line 42"/>
                <p:cNvSpPr>
                  <a:spLocks noChangeShapeType="1"/>
                </p:cNvSpPr>
                <p:nvPr/>
              </p:nvSpPr>
              <p:spPr bwMode="auto">
                <a:xfrm>
                  <a:off x="1" y="1135"/>
                  <a:ext cx="1309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178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" y="2270"/>
                  <a:ext cx="1309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1788" name="Line 44"/>
                <p:cNvSpPr>
                  <a:spLocks noChangeShapeType="1"/>
                </p:cNvSpPr>
                <p:nvPr/>
              </p:nvSpPr>
              <p:spPr bwMode="auto">
                <a:xfrm>
                  <a:off x="1" y="3403"/>
                  <a:ext cx="1309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1789" name="Line 45"/>
                <p:cNvSpPr>
                  <a:spLocks noChangeShapeType="1"/>
                </p:cNvSpPr>
                <p:nvPr/>
              </p:nvSpPr>
              <p:spPr bwMode="auto">
                <a:xfrm>
                  <a:off x="2550" y="0"/>
                  <a:ext cx="0" cy="340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1790" name="Line 46"/>
                <p:cNvSpPr>
                  <a:spLocks noChangeShapeType="1"/>
                </p:cNvSpPr>
                <p:nvPr/>
              </p:nvSpPr>
              <p:spPr bwMode="auto">
                <a:xfrm>
                  <a:off x="4593" y="1135"/>
                  <a:ext cx="0" cy="226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1791" name="Line 47"/>
                <p:cNvSpPr>
                  <a:spLocks noChangeShapeType="1"/>
                </p:cNvSpPr>
                <p:nvPr/>
              </p:nvSpPr>
              <p:spPr bwMode="auto">
                <a:xfrm>
                  <a:off x="7088" y="0"/>
                  <a:ext cx="0" cy="340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1792" name="Line 48"/>
                <p:cNvSpPr>
                  <a:spLocks noChangeShapeType="1"/>
                </p:cNvSpPr>
                <p:nvPr/>
              </p:nvSpPr>
              <p:spPr bwMode="auto">
                <a:xfrm>
                  <a:off x="10943" y="1135"/>
                  <a:ext cx="0" cy="226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</p:grpSp>
      </p:grp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519430" y="149384"/>
            <a:ext cx="4161790" cy="4603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三、伴性遗传在实践中的应用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789250" y="149464"/>
            <a:ext cx="4104084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鸡性别决定类型：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ZW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型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nimBg="1" autoUpdateAnimBg="0"/>
      <p:bldP spid="2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634" y="91679"/>
            <a:ext cx="6723366" cy="644128"/>
          </a:xfrm>
        </p:spPr>
        <p:txBody>
          <a:bodyPr>
            <a:normAutofit/>
          </a:bodyPr>
          <a:lstStyle/>
          <a:p>
            <a:r>
              <a:rPr lang="en-US" altLang="zh-CN" sz="2700" b="1" dirty="0"/>
              <a:t>×</a:t>
            </a:r>
            <a:r>
              <a:rPr lang="zh-CN" altLang="en-US" sz="2700" b="1" dirty="0"/>
              <a:t>校学生红绿色盲患病情况调查结果</a:t>
            </a:r>
          </a:p>
        </p:txBody>
      </p:sp>
      <p:graphicFrame>
        <p:nvGraphicFramePr>
          <p:cNvPr id="29807" name="Group 111"/>
          <p:cNvGraphicFramePr>
            <a:graphicFrameLocks noGrp="1"/>
          </p:cNvGraphicFramePr>
          <p:nvPr>
            <p:ph idx="1"/>
          </p:nvPr>
        </p:nvGraphicFramePr>
        <p:xfrm>
          <a:off x="1439466" y="951310"/>
          <a:ext cx="6264910" cy="3972560"/>
        </p:xfrm>
        <a:graphic>
          <a:graphicData uri="http://schemas.openxmlformats.org/drawingml/2006/table">
            <a:tbl>
              <a:tblPr/>
              <a:tblGrid>
                <a:gridCol w="1252220"/>
                <a:gridCol w="1253490"/>
                <a:gridCol w="1252855"/>
                <a:gridCol w="1254125"/>
                <a:gridCol w="1252220"/>
              </a:tblGrid>
              <a:tr h="44259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调查对象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男生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女生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406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调查人数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患病人数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调查人数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患病人数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n1</a:t>
                      </a:r>
                      <a:r>
                        <a:rPr kumimoji="0" lang="zh-CN" altLang="en-US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级学生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n2</a:t>
                      </a:r>
                      <a:r>
                        <a:rPr kumimoji="0" lang="zh-CN" altLang="en-US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级学生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n3</a:t>
                      </a:r>
                      <a:r>
                        <a:rPr kumimoji="0" lang="zh-CN" altLang="en-US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级学生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169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n4</a:t>
                      </a:r>
                      <a:r>
                        <a:rPr kumimoji="0" lang="zh-CN" altLang="en-US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级学生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n5</a:t>
                      </a:r>
                      <a:r>
                        <a:rPr kumimoji="0" lang="zh-CN" altLang="en-US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级学生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179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总计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834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844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患病率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6.71%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480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9405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98933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9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0.12%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801" name="Object 105"/>
          <p:cNvGraphicFramePr>
            <a:graphicFrameLocks noChangeAspect="1"/>
          </p:cNvGraphicFramePr>
          <p:nvPr/>
        </p:nvGraphicFramePr>
        <p:xfrm>
          <a:off x="3714750" y="156210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743200" imgH="4267200" progId="">
                  <p:embed/>
                </p:oleObj>
              </mc:Choice>
              <mc:Fallback>
                <p:oleObj name="Equation" r:id="rId4" imgW="2743200" imgH="42672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4750" y="1562100"/>
                        <a:ext cx="685800" cy="1488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58550" y="3543858"/>
            <a:ext cx="6426900" cy="8299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/>
              <a:t>据统计，我国人群中，红绿色盲男性患者占男性总数的</a:t>
            </a:r>
            <a:r>
              <a:rPr lang="en-US" altLang="zh-CN" sz="2400" dirty="0"/>
              <a:t>7%</a:t>
            </a:r>
            <a:r>
              <a:rPr lang="zh-CN" altLang="en-US" sz="2400" dirty="0"/>
              <a:t>，女性为</a:t>
            </a:r>
            <a:r>
              <a:rPr lang="en-US" altLang="zh-CN" sz="2400" dirty="0"/>
              <a:t>0.5%</a:t>
            </a:r>
            <a:r>
              <a:rPr lang="zh-CN" altLang="en-US" sz="2400" dirty="0"/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/>
          <p:cNvSpPr>
            <a:spLocks noGrp="1" noChangeArrowheads="1"/>
          </p:cNvSpPr>
          <p:nvPr>
            <p:ph idx="1"/>
          </p:nvPr>
        </p:nvSpPr>
        <p:spPr>
          <a:xfrm>
            <a:off x="635" y="368935"/>
            <a:ext cx="9143365" cy="574675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95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</a:t>
            </a:r>
            <a:r>
              <a:rPr lang="en-US" altLang="zh-CN" sz="195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1950" b="1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）你能设计一个杂交实验，对其子代在早期时，就根据羽毛来区分鸡的雌雄吗？</a:t>
            </a:r>
          </a:p>
        </p:txBody>
      </p:sp>
      <p:sp>
        <p:nvSpPr>
          <p:cNvPr id="148482" name="Rectangle 5"/>
          <p:cNvSpPr>
            <a:spLocks noChangeArrowheads="1"/>
          </p:cNvSpPr>
          <p:nvPr/>
        </p:nvSpPr>
        <p:spPr bwMode="auto">
          <a:xfrm>
            <a:off x="1357313" y="3092292"/>
            <a:ext cx="6265069" cy="10668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/>
          <a:p>
            <a:endParaRPr lang="zh-CN" altLang="en-US" sz="100"/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>
            <a:off x="6416279" y="2409825"/>
            <a:ext cx="0" cy="4393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7177" name="Line 15"/>
          <p:cNvSpPr>
            <a:spLocks noChangeShapeType="1"/>
          </p:cNvSpPr>
          <p:nvPr/>
        </p:nvSpPr>
        <p:spPr bwMode="auto">
          <a:xfrm flipH="1">
            <a:off x="3648075" y="2463404"/>
            <a:ext cx="421481" cy="3833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3409950" y="2901553"/>
            <a:ext cx="661988" cy="460375"/>
          </a:xfrm>
          <a:prstGeom prst="rect">
            <a:avLst/>
          </a:prstGeom>
          <a:solidFill>
            <a:srgbClr val="F9FB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Z</a:t>
            </a:r>
            <a:r>
              <a:rPr lang="en-US" altLang="zh-CN" sz="3000" b="1" baseline="30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4791075" y="2845594"/>
            <a:ext cx="541735" cy="46037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6236494" y="2792016"/>
            <a:ext cx="661988" cy="46037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Z</a:t>
            </a:r>
            <a:r>
              <a:rPr lang="en-US" altLang="zh-CN" sz="2400" b="1" baseline="3000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6356747" y="3998119"/>
            <a:ext cx="962025" cy="460375"/>
          </a:xfrm>
          <a:prstGeom prst="rect">
            <a:avLst/>
          </a:prstGeom>
          <a:solidFill>
            <a:srgbClr val="F9FB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Z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646885" y="3943350"/>
            <a:ext cx="1268015" cy="460375"/>
          </a:xfrm>
          <a:prstGeom prst="rect">
            <a:avLst/>
          </a:prstGeom>
          <a:solidFill>
            <a:srgbClr val="F9FB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Z</a:t>
            </a:r>
            <a:r>
              <a:rPr lang="en-US" altLang="zh-CN" sz="3000" b="1" baseline="30000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Z</a:t>
            </a:r>
            <a:r>
              <a:rPr lang="en-US" altLang="zh-CN" sz="27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endParaRPr lang="en-US" altLang="zh-CN" sz="27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5" name="Line 23"/>
          <p:cNvSpPr>
            <a:spLocks noChangeShapeType="1"/>
          </p:cNvSpPr>
          <p:nvPr/>
        </p:nvSpPr>
        <p:spPr bwMode="auto">
          <a:xfrm>
            <a:off x="4491038" y="2463404"/>
            <a:ext cx="482204" cy="328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7186" name="Line 24"/>
          <p:cNvSpPr>
            <a:spLocks noChangeShapeType="1"/>
          </p:cNvSpPr>
          <p:nvPr/>
        </p:nvSpPr>
        <p:spPr bwMode="auto">
          <a:xfrm>
            <a:off x="3888740" y="3394710"/>
            <a:ext cx="263525" cy="3917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 sz="100"/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flipH="1">
            <a:off x="4152265" y="3230245"/>
            <a:ext cx="220472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 sz="100"/>
          </a:p>
        </p:txBody>
      </p:sp>
      <p:sp>
        <p:nvSpPr>
          <p:cNvPr id="7188" name="Line 26"/>
          <p:cNvSpPr>
            <a:spLocks noChangeShapeType="1"/>
          </p:cNvSpPr>
          <p:nvPr/>
        </p:nvSpPr>
        <p:spPr bwMode="auto">
          <a:xfrm>
            <a:off x="5093335" y="3340735"/>
            <a:ext cx="1429385" cy="514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 sz="100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5930504" y="4446985"/>
            <a:ext cx="2070497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非芦花雌鸡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190" name="Text Box 28"/>
          <p:cNvSpPr txBox="1">
            <a:spLocks noChangeArrowheads="1"/>
          </p:cNvSpPr>
          <p:nvPr/>
        </p:nvSpPr>
        <p:spPr bwMode="auto">
          <a:xfrm>
            <a:off x="3556397" y="4441031"/>
            <a:ext cx="182522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芦花雄鸡</a:t>
            </a:r>
          </a:p>
        </p:txBody>
      </p:sp>
      <p:sp>
        <p:nvSpPr>
          <p:cNvPr id="7175" name="Line 29"/>
          <p:cNvSpPr>
            <a:spLocks noChangeShapeType="1"/>
          </p:cNvSpPr>
          <p:nvPr/>
        </p:nvSpPr>
        <p:spPr bwMode="auto">
          <a:xfrm flipH="1">
            <a:off x="6591935" y="3274060"/>
            <a:ext cx="36195" cy="6102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 sz="100"/>
          </a:p>
        </p:txBody>
      </p:sp>
      <p:sp>
        <p:nvSpPr>
          <p:cNvPr id="148497" name="Text Box 9"/>
          <p:cNvSpPr txBox="1">
            <a:spLocks noChangeArrowheads="1"/>
          </p:cNvSpPr>
          <p:nvPr/>
        </p:nvSpPr>
        <p:spPr bwMode="auto">
          <a:xfrm>
            <a:off x="2244329" y="2099072"/>
            <a:ext cx="584597" cy="460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48498" name="Text Box 22"/>
          <p:cNvSpPr txBox="1">
            <a:spLocks noChangeArrowheads="1"/>
          </p:cNvSpPr>
          <p:nvPr/>
        </p:nvSpPr>
        <p:spPr bwMode="auto">
          <a:xfrm>
            <a:off x="2141935" y="2899172"/>
            <a:ext cx="844153" cy="460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配子</a:t>
            </a:r>
          </a:p>
        </p:txBody>
      </p:sp>
      <p:sp>
        <p:nvSpPr>
          <p:cNvPr id="148499" name="Text Box 21"/>
          <p:cNvSpPr txBox="1">
            <a:spLocks noChangeArrowheads="1"/>
          </p:cNvSpPr>
          <p:nvPr/>
        </p:nvSpPr>
        <p:spPr bwMode="auto">
          <a:xfrm>
            <a:off x="2203847" y="3885010"/>
            <a:ext cx="661988" cy="460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F</a:t>
            </a:r>
            <a:r>
              <a:rPr lang="en-US" altLang="zh-CN" sz="2400" b="1" baseline="-1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849291" y="2099072"/>
            <a:ext cx="1095375" cy="460375"/>
          </a:xfrm>
          <a:prstGeom prst="rect">
            <a:avLst/>
          </a:prstGeom>
          <a:solidFill>
            <a:srgbClr val="F9FB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Z</a:t>
            </a:r>
            <a:r>
              <a:rPr lang="en-US" altLang="zh-CN" sz="3000" b="1" baseline="30000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W</a:t>
            </a:r>
            <a:endParaRPr lang="en-US" altLang="zh-CN" sz="3000" b="1" baseline="30000">
              <a:latin typeface="Times New Roman" panose="02020603050405020304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141119" y="2206229"/>
            <a:ext cx="592931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099572" y="2099072"/>
            <a:ext cx="1040606" cy="41402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Z</a:t>
            </a:r>
            <a:r>
              <a:rPr lang="en-US" altLang="zh-CN" sz="2400" b="1" baseline="3000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100" b="1">
                <a:latin typeface="Times New Roman" panose="02020603050405020304" pitchFamily="18" charset="0"/>
              </a:rPr>
              <a:t>Z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3713560" y="1601391"/>
            <a:ext cx="17764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芦花雌鸡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706666" y="1600200"/>
            <a:ext cx="2080022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非芦花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雄鸡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972900" y="1064975"/>
            <a:ext cx="634619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根据羽毛特征把雌雄性区分开，多养母鸡，多下蛋。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ldLvl="0" animBg="1"/>
      <p:bldP spid="7177" grpId="0" bldLvl="0" animBg="1"/>
      <p:bldP spid="7178" grpId="0" bldLvl="0" animBg="1"/>
      <p:bldP spid="7179" grpId="0" bldLvl="0" animBg="1"/>
      <p:bldP spid="7180" grpId="0" bldLvl="0" animBg="1"/>
      <p:bldP spid="7181" grpId="0" bldLvl="0" animBg="1"/>
      <p:bldP spid="7182" grpId="0" bldLvl="0" animBg="1"/>
      <p:bldP spid="7185" grpId="0" bldLvl="0" animBg="1"/>
      <p:bldP spid="7186" grpId="0" bldLvl="0" animBg="1"/>
      <p:bldP spid="7187" grpId="0" bldLvl="0" animBg="1"/>
      <p:bldP spid="7188" grpId="0" bldLvl="0" animBg="1"/>
      <p:bldP spid="33819" grpId="0" bldLvl="0" animBg="1"/>
      <p:bldP spid="7190" grpId="0"/>
      <p:bldP spid="7175" grpId="0" bldLvl="0" animBg="1"/>
      <p:bldP spid="32" grpId="0" bldLvl="0" animBg="1"/>
      <p:bldP spid="33" grpId="0"/>
      <p:bldP spid="34" grpId="0" bldLvl="0" animBg="1"/>
      <p:bldP spid="35" grpId="0"/>
      <p:bldP spid="36" grpId="0" bldLvl="0" animBg="1"/>
      <p:bldP spid="686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32547" y="1232297"/>
            <a:ext cx="941784" cy="4140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A</a:t>
            </a:r>
            <a:r>
              <a:rPr lang="en-US" altLang="zh-CN" sz="2100" b="1">
                <a:latin typeface="Times New Roman" panose="02020603050405020304" pitchFamily="18" charset="0"/>
              </a:rPr>
              <a:t>Y</a:t>
            </a:r>
            <a:endParaRPr lang="en-US" altLang="zh-CN" sz="2100" b="1" baseline="30000">
              <a:latin typeface="Times New Roman" panose="02020603050405020304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98181" y="1394222"/>
            <a:ext cx="486966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22094" y="1232297"/>
            <a:ext cx="1013222" cy="414020"/>
          </a:xfrm>
          <a:prstGeom prst="rect">
            <a:avLst/>
          </a:prstGeom>
          <a:solidFill>
            <a:srgbClr val="F9FBA3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1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686425" y="1763316"/>
            <a:ext cx="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3094435" y="1926431"/>
            <a:ext cx="377428" cy="3774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878931" y="2312194"/>
            <a:ext cx="594122" cy="4140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120753" y="2257425"/>
            <a:ext cx="484584" cy="414020"/>
          </a:xfrm>
          <a:prstGeom prst="rect">
            <a:avLst/>
          </a:prstGeom>
          <a:solidFill>
            <a:srgbClr val="F9FBA3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524500" y="2203847"/>
            <a:ext cx="594122" cy="460375"/>
          </a:xfrm>
          <a:prstGeom prst="rect">
            <a:avLst/>
          </a:prstGeom>
          <a:solidFill>
            <a:srgbClr val="F9FBA3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524500" y="3307001"/>
            <a:ext cx="864394" cy="414020"/>
          </a:xfrm>
          <a:prstGeom prst="rect">
            <a:avLst/>
          </a:prstGeom>
          <a:solidFill>
            <a:srgbClr val="F9FB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1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094435" y="3338513"/>
            <a:ext cx="1134665" cy="4140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A</a:t>
            </a:r>
            <a:r>
              <a:rPr lang="en-US" altLang="zh-CN" sz="21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9517" name="Text Box 14"/>
          <p:cNvSpPr txBox="1">
            <a:spLocks noChangeArrowheads="1"/>
          </p:cNvSpPr>
          <p:nvPr/>
        </p:nvSpPr>
        <p:spPr bwMode="auto">
          <a:xfrm>
            <a:off x="1797844" y="1285875"/>
            <a:ext cx="485775" cy="460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49518" name="Text Box 15"/>
          <p:cNvSpPr txBox="1">
            <a:spLocks noChangeArrowheads="1"/>
          </p:cNvSpPr>
          <p:nvPr/>
        </p:nvSpPr>
        <p:spPr bwMode="auto">
          <a:xfrm>
            <a:off x="1797844" y="3283744"/>
            <a:ext cx="594122" cy="460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F</a:t>
            </a:r>
            <a:r>
              <a:rPr lang="en-US" altLang="zh-CN" sz="2400" b="1" baseline="-10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9519" name="Text Box 16"/>
          <p:cNvSpPr txBox="1">
            <a:spLocks noChangeArrowheads="1"/>
          </p:cNvSpPr>
          <p:nvPr/>
        </p:nvSpPr>
        <p:spPr bwMode="auto">
          <a:xfrm>
            <a:off x="1556385" y="2312035"/>
            <a:ext cx="944245" cy="4603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配子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3850481" y="1928813"/>
            <a:ext cx="432197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848350" y="2744391"/>
            <a:ext cx="0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310255" y="2797810"/>
            <a:ext cx="269240" cy="3378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 sz="100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3580130" y="2635885"/>
            <a:ext cx="1944370" cy="499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 sz="100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4391025" y="2744470"/>
            <a:ext cx="1364615" cy="3917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>
            <a:spAutoFit/>
          </a:bodyPr>
          <a:lstStyle/>
          <a:p>
            <a:endParaRPr lang="zh-CN" altLang="en-US" sz="100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822972" y="3804047"/>
            <a:ext cx="1890713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红眼</a:t>
            </a:r>
            <a:r>
              <a:rPr lang="zh-CN" altLang="en-US" sz="21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雌蝇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5199460" y="3804047"/>
            <a:ext cx="1890713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白眼</a:t>
            </a:r>
            <a:r>
              <a:rPr lang="zh-CN" altLang="en-US" sz="21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雄蝇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056335" y="1553766"/>
            <a:ext cx="1890713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红眼</a:t>
            </a:r>
            <a:r>
              <a:rPr lang="zh-CN" altLang="en-US" sz="21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雄蝇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092304" y="1535906"/>
            <a:ext cx="1890713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白眼</a:t>
            </a:r>
            <a:r>
              <a:rPr lang="zh-CN" altLang="en-US" sz="21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雌蝇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501015" y="4313555"/>
            <a:ext cx="835152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a typeface="黑体" panose="02010609060101010101" pitchFamily="49" charset="-122"/>
              </a:rPr>
              <a:t>选择</a:t>
            </a: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隐性性状的同型（性染色体）</a:t>
            </a:r>
            <a:r>
              <a:rPr lang="zh-CN" altLang="en-US" sz="2400" b="1">
                <a:ea typeface="黑体" panose="02010609060101010101" pitchFamily="49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显性性状的异型</a:t>
            </a:r>
            <a:r>
              <a:rPr lang="zh-CN" altLang="en-US" sz="2400" b="1">
                <a:ea typeface="黑体" panose="02010609060101010101" pitchFamily="49" charset="-122"/>
              </a:rPr>
              <a:t>杂交，可以根据</a:t>
            </a:r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后代性状</a:t>
            </a:r>
            <a:r>
              <a:rPr lang="zh-CN" altLang="en-US" sz="2400" b="1">
                <a:ea typeface="黑体" panose="02010609060101010101" pitchFamily="49" charset="-122"/>
              </a:rPr>
              <a:t>判断</a:t>
            </a:r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生物性别</a:t>
            </a:r>
            <a:r>
              <a:rPr lang="zh-CN" altLang="en-US" sz="2400" b="1"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91375" y="1394460"/>
            <a:ext cx="10947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zh-CN" sz="2000" b="1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A: </a:t>
            </a:r>
            <a:r>
              <a:rPr lang="zh-CN" altLang="en-US" sz="2000" b="1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红眼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zh-CN" sz="2000" b="1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a</a:t>
            </a:r>
            <a:r>
              <a:rPr lang="zh-CN" altLang="en-US" sz="2000" b="1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：白眼</a:t>
            </a:r>
            <a:endParaRPr lang="zh-CN" altLang="en-US" sz="2000" b="1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48481" name="Rectangle 3"/>
          <p:cNvSpPr>
            <a:spLocks noGrp="1" noChangeArrowheads="1"/>
          </p:cNvSpPr>
          <p:nvPr/>
        </p:nvSpPr>
        <p:spPr>
          <a:xfrm>
            <a:off x="134620" y="155575"/>
            <a:ext cx="8717915" cy="5746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95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95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195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）你能设计一个果蝇的杂交实验，使其子代就根据眼色来判断雌雄吗？</a:t>
            </a:r>
            <a:endParaRPr lang="zh-CN" altLang="en-US" sz="1950" b="1" dirty="0" smtClean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ldLvl="0" animBg="1"/>
      <p:bldP spid="31749" grpId="0"/>
      <p:bldP spid="31750" grpId="0" bldLvl="0" animBg="1"/>
      <p:bldP spid="31751" grpId="0" bldLvl="0" animBg="1"/>
      <p:bldP spid="31752" grpId="0" bldLvl="0" animBg="1"/>
      <p:bldP spid="31753" grpId="0" bldLvl="0" animBg="1"/>
      <p:bldP spid="31754" grpId="0" bldLvl="0" animBg="1"/>
      <p:bldP spid="31755" grpId="0" bldLvl="0" animBg="1"/>
      <p:bldP spid="31756" grpId="0" bldLvl="0" animBg="1"/>
      <p:bldP spid="31757" grpId="0" bldLvl="0" animBg="1"/>
      <p:bldP spid="31761" grpId="0" bldLvl="0" animBg="1"/>
      <p:bldP spid="31762" grpId="0" bldLvl="0" animBg="1"/>
      <p:bldP spid="31763" grpId="0" bldLvl="0" animBg="1"/>
      <p:bldP spid="31764" grpId="0" bldLvl="0" animBg="1"/>
      <p:bldP spid="31765" grpId="0" bldLvl="0" animBg="1"/>
      <p:bldP spid="31766" grpId="0"/>
      <p:bldP spid="31767" grpId="0"/>
      <p:bldP spid="24" grpId="0"/>
      <p:bldP spid="25" grpId="0"/>
      <p:bldP spid="655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99708" y="1258570"/>
          <a:ext cx="5068570" cy="101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r:id="rId4" imgW="7336790" imgH="1386840" progId="Word.Document.8">
                  <p:embed/>
                </p:oleObj>
              </mc:Choice>
              <mc:Fallback>
                <p:oleObj r:id="rId4" imgW="7336790" imgH="1386840" progId="Word.Document.8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08" y="1258570"/>
                        <a:ext cx="5068570" cy="1010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329213" y="2850429"/>
          <a:ext cx="8427144" cy="219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r:id="rId6" imgW="10638790" imgH="2772410" progId="Word.Document.8">
                  <p:embed/>
                </p:oleObj>
              </mc:Choice>
              <mc:Fallback>
                <p:oleObj r:id="rId6" imgW="10638790" imgH="2772410" progId="Word.Document.8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213" y="2850429"/>
                        <a:ext cx="8427144" cy="219592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53" name="Picture 5" descr="F:/2020年同步课件/生物/19-20 同步新教材人教生物选修2 （11.14）190页/TBS19-139.TIF"/>
          <p:cNvPicPr>
            <a:picLocks noChangeAspect="1"/>
          </p:cNvPicPr>
          <p:nvPr/>
        </p:nvPicPr>
        <p:blipFill>
          <a:blip r:embed="rId8" r:link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8904" y="1010344"/>
            <a:ext cx="3487268" cy="19779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70555" y="1758315"/>
            <a:ext cx="662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58165" y="290830"/>
            <a:ext cx="663067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1111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700" b="1" dirty="0">
                <a:solidFill>
                  <a:srgbClr val="1111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、推算后代的患病率，指导优生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4"/>
          <p:cNvSpPr txBox="1">
            <a:spLocks noChangeArrowheads="1"/>
          </p:cNvSpPr>
          <p:nvPr/>
        </p:nvSpPr>
        <p:spPr bwMode="auto">
          <a:xfrm>
            <a:off x="1222772" y="110728"/>
            <a:ext cx="1872853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b="1"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1222772" y="584597"/>
            <a:ext cx="5143500" cy="40481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792" tIns="25896" rIns="51792" bIns="25896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ko-KR" altLang="en-US" sz="790" noProof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/>
              <a:ea typeface="HY견고딕"/>
              <a:cs typeface="HY견고딕"/>
            </a:endParaRP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 rot="16200000">
            <a:off x="2546152" y="1169789"/>
            <a:ext cx="179784" cy="200025"/>
          </a:xfrm>
          <a:prstGeom prst="downArrow">
            <a:avLst>
              <a:gd name="adj1" fmla="val 50000"/>
              <a:gd name="adj2" fmla="val 27736"/>
            </a:avLst>
          </a:prstGeom>
          <a:solidFill>
            <a:srgbClr val="00B050"/>
          </a:solidFill>
          <a:ln w="9525" algn="ctr">
            <a:solidFill>
              <a:srgbClr val="FF0000"/>
            </a:solidFill>
            <a:miter lim="800000"/>
          </a:ln>
        </p:spPr>
        <p:txBody>
          <a:bodyPr vert="eaVert"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 rot="16200000">
            <a:off x="4585692" y="1135262"/>
            <a:ext cx="179785" cy="200025"/>
          </a:xfrm>
          <a:prstGeom prst="downArrow">
            <a:avLst>
              <a:gd name="adj1" fmla="val 50000"/>
              <a:gd name="adj2" fmla="val 27736"/>
            </a:avLst>
          </a:prstGeom>
          <a:solidFill>
            <a:srgbClr val="00B050"/>
          </a:solidFill>
          <a:ln w="9525" algn="ctr">
            <a:solidFill>
              <a:srgbClr val="FF0000"/>
            </a:solidFill>
            <a:miter lim="800000"/>
          </a:ln>
        </p:spPr>
        <p:txBody>
          <a:bodyPr vert="eaVert"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 rot="16200000">
            <a:off x="6557963" y="1110854"/>
            <a:ext cx="178594" cy="200025"/>
          </a:xfrm>
          <a:prstGeom prst="downArrow">
            <a:avLst>
              <a:gd name="adj1" fmla="val 50000"/>
              <a:gd name="adj2" fmla="val 27736"/>
            </a:avLst>
          </a:prstGeom>
          <a:solidFill>
            <a:srgbClr val="00B050"/>
          </a:solidFill>
          <a:ln w="9525" algn="ctr">
            <a:solidFill>
              <a:srgbClr val="FF0000"/>
            </a:solidFill>
            <a:miter lim="800000"/>
          </a:ln>
        </p:spPr>
        <p:txBody>
          <a:bodyPr vert="eaVert"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821805" y="832485"/>
            <a:ext cx="147066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推断基因型求算概率</a:t>
            </a:r>
          </a:p>
        </p:txBody>
      </p:sp>
      <p:sp>
        <p:nvSpPr>
          <p:cNvPr id="18" name="AutoShape 112"/>
          <p:cNvSpPr>
            <a:spLocks noChangeArrowheads="1"/>
          </p:cNvSpPr>
          <p:nvPr/>
        </p:nvSpPr>
        <p:spPr bwMode="auto">
          <a:xfrm rot="5400000">
            <a:off x="1806178" y="1813322"/>
            <a:ext cx="340519" cy="95250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6200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>
              <a:alpha val="76076"/>
            </a:srgbClr>
          </a:solidFill>
          <a:ln w="9525">
            <a:solidFill>
              <a:srgbClr val="FF0000"/>
            </a:solidFill>
            <a:miter lim="800000"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421051" y="2031286"/>
            <a:ext cx="978694" cy="8102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传男不传女</a:t>
            </a:r>
          </a:p>
        </p:txBody>
      </p:sp>
      <p:sp>
        <p:nvSpPr>
          <p:cNvPr id="20" name="AutoShape 114"/>
          <p:cNvSpPr>
            <a:spLocks noChangeArrowheads="1"/>
          </p:cNvSpPr>
          <p:nvPr/>
        </p:nvSpPr>
        <p:spPr bwMode="auto">
          <a:xfrm rot="5400000">
            <a:off x="3334940" y="1813322"/>
            <a:ext cx="340519" cy="95250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6200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>
              <a:alpha val="76076"/>
            </a:srgbClr>
          </a:solidFill>
          <a:ln w="9525">
            <a:solidFill>
              <a:srgbClr val="FF0000"/>
            </a:solidFill>
            <a:miter lim="800000"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466340" y="2468245"/>
            <a:ext cx="2109470" cy="152971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无中生有有为隐</a:t>
            </a:r>
          </a:p>
          <a:p>
            <a:pPr>
              <a:lnSpc>
                <a:spcPct val="130000"/>
              </a:lnSpc>
            </a:pPr>
            <a:endParaRPr lang="zh-CN" altLang="en-US" sz="1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有中生无有为显</a:t>
            </a:r>
          </a:p>
          <a:p>
            <a:pPr>
              <a:lnSpc>
                <a:spcPct val="130000"/>
              </a:lnSpc>
            </a:pP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2" name="AutoShape 116"/>
          <p:cNvSpPr>
            <a:spLocks noChangeArrowheads="1"/>
          </p:cNvSpPr>
          <p:nvPr/>
        </p:nvSpPr>
        <p:spPr bwMode="auto">
          <a:xfrm rot="5400000">
            <a:off x="5322689" y="1965127"/>
            <a:ext cx="340519" cy="94060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6200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>
              <a:alpha val="76076"/>
            </a:srgbClr>
          </a:solidFill>
          <a:ln w="9525">
            <a:solidFill>
              <a:srgbClr val="FF0000"/>
            </a:solidFill>
            <a:miter lim="800000"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865132" y="2468166"/>
            <a:ext cx="1956197" cy="152971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隐性遗传看</a:t>
            </a:r>
            <a:r>
              <a:rPr lang="zh-CN" altLang="en-US" sz="1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女</a:t>
            </a:r>
            <a:r>
              <a:rPr lang="zh-CN" altLang="en-US" sz="1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病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，父子无病非伴性；</a:t>
            </a:r>
          </a:p>
          <a:p>
            <a:pPr>
              <a:lnSpc>
                <a:spcPct val="130000"/>
              </a:lnSpc>
            </a:pP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显性遗传看</a:t>
            </a:r>
            <a:r>
              <a:rPr lang="zh-CN" altLang="en-US" sz="1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男</a:t>
            </a:r>
            <a:r>
              <a:rPr lang="zh-CN" altLang="en-US" sz="1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病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，母女无病非伴性。</a:t>
            </a: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 rot="16200000">
            <a:off x="4586089" y="2652752"/>
            <a:ext cx="178594" cy="198835"/>
          </a:xfrm>
          <a:prstGeom prst="downArrow">
            <a:avLst>
              <a:gd name="adj1" fmla="val 50000"/>
              <a:gd name="adj2" fmla="val 27736"/>
            </a:avLst>
          </a:prstGeom>
          <a:solidFill>
            <a:srgbClr val="00B050"/>
          </a:solidFill>
          <a:ln w="9525" algn="ctr">
            <a:solidFill>
              <a:srgbClr val="FF0000"/>
            </a:solidFill>
            <a:miter lim="800000"/>
          </a:ln>
        </p:spPr>
        <p:txBody>
          <a:bodyPr vert="eaVert"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AutoShape 56"/>
          <p:cNvSpPr>
            <a:spLocks noChangeArrowheads="1"/>
          </p:cNvSpPr>
          <p:nvPr/>
        </p:nvSpPr>
        <p:spPr bwMode="auto">
          <a:xfrm rot="16200000">
            <a:off x="4586765" y="3343830"/>
            <a:ext cx="179784" cy="198835"/>
          </a:xfrm>
          <a:prstGeom prst="downArrow">
            <a:avLst>
              <a:gd name="adj1" fmla="val 50000"/>
              <a:gd name="adj2" fmla="val 27736"/>
            </a:avLst>
          </a:prstGeom>
          <a:solidFill>
            <a:srgbClr val="00B050"/>
          </a:solidFill>
          <a:ln w="9525" algn="ctr">
            <a:solidFill>
              <a:srgbClr val="FF0000"/>
            </a:solidFill>
            <a:miter lim="800000"/>
          </a:ln>
        </p:spPr>
        <p:txBody>
          <a:bodyPr vert="eaVert"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AutoShape 116"/>
          <p:cNvSpPr>
            <a:spLocks noChangeArrowheads="1"/>
          </p:cNvSpPr>
          <p:nvPr/>
        </p:nvSpPr>
        <p:spPr bwMode="auto">
          <a:xfrm rot="5400000">
            <a:off x="6701949" y="2932510"/>
            <a:ext cx="1859756" cy="57150"/>
          </a:xfrm>
          <a:custGeom>
            <a:avLst/>
            <a:gdLst>
              <a:gd name="T0" fmla="*/ 16200 w 21600"/>
              <a:gd name="T1" fmla="*/ 0 h 21600"/>
              <a:gd name="T2" fmla="*/ 16200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6200 w 21600"/>
              <a:gd name="T9" fmla="*/ 16200 h 21600"/>
              <a:gd name="T10" fmla="*/ 16200 w 21600"/>
              <a:gd name="T11" fmla="*/ 21600 h 21600"/>
              <a:gd name="T12" fmla="*/ 21600 w 21600"/>
              <a:gd name="T13" fmla="*/ 10800 h 21600"/>
              <a:gd name="T14" fmla="*/ 16200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>
              <a:alpha val="76076"/>
            </a:srgbClr>
          </a:solidFill>
          <a:ln w="9525">
            <a:solidFill>
              <a:srgbClr val="FF0000"/>
            </a:solidFill>
            <a:miter lim="800000"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kern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680790" y="4097496"/>
            <a:ext cx="2765822" cy="81026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患病男孩</a:t>
            </a:r>
            <a:r>
              <a:rPr lang="zh-CN" altLang="en-US" sz="1800" b="1">
                <a:latin typeface="Times New Roman" panose="02020603050405020304" pitchFamily="18" charset="0"/>
                <a:ea typeface="黑体" panose="02010609060101010101" pitchFamily="49" charset="-122"/>
              </a:rPr>
              <a:t>，没有确定性别</a:t>
            </a:r>
            <a:endParaRPr lang="en-US" altLang="zh-CN" sz="1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男孩患病</a:t>
            </a:r>
            <a:r>
              <a:rPr lang="zh-CN" altLang="en-US" sz="1800" b="1">
                <a:latin typeface="Times New Roman" panose="02020603050405020304" pitchFamily="18" charset="0"/>
                <a:ea typeface="黑体" panose="02010609060101010101" pitchFamily="49" charset="-122"/>
              </a:rPr>
              <a:t>，已确定性别</a:t>
            </a:r>
          </a:p>
        </p:txBody>
      </p:sp>
      <p:sp>
        <p:nvSpPr>
          <p:cNvPr id="94213" name="矩形 94212"/>
          <p:cNvSpPr>
            <a:spLocks noChangeArrowheads="1"/>
          </p:cNvSpPr>
          <p:nvPr/>
        </p:nvSpPr>
        <p:spPr bwMode="auto">
          <a:xfrm>
            <a:off x="1222772" y="1010841"/>
            <a:ext cx="1754981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1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、伴</a:t>
            </a:r>
            <a:r>
              <a:rPr lang="en-US" altLang="zh-CN" sz="1800" b="1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94214" name="矩形 94213"/>
          <p:cNvSpPr>
            <a:spLocks noChangeArrowheads="1"/>
          </p:cNvSpPr>
          <p:nvPr/>
        </p:nvSpPr>
        <p:spPr bwMode="auto">
          <a:xfrm>
            <a:off x="2954020" y="1096566"/>
            <a:ext cx="98806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、定性</a:t>
            </a:r>
            <a:endParaRPr lang="en-US" altLang="zh-CN" sz="1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4215" name="矩形 94214"/>
          <p:cNvSpPr>
            <a:spLocks noChangeArrowheads="1"/>
          </p:cNvSpPr>
          <p:nvPr/>
        </p:nvSpPr>
        <p:spPr bwMode="auto">
          <a:xfrm>
            <a:off x="4941134" y="1062038"/>
            <a:ext cx="11036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800" b="1"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、定位</a:t>
            </a:r>
          </a:p>
        </p:txBody>
      </p:sp>
      <p:pic>
        <p:nvPicPr>
          <p:cNvPr id="3" name="图片 2" descr="遗传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" y="3796665"/>
            <a:ext cx="2432685" cy="1261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316484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甲：女儿有病为常隐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36190" y="4464685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乙：父病女无为常显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4" grpId="0" bldLvl="0" animBg="1"/>
      <p:bldP spid="16" grpId="0" bldLvl="0" animBg="1"/>
      <p:bldP spid="17" grpId="0"/>
      <p:bldP spid="18" grpId="0" bldLvl="0" animBg="1"/>
      <p:bldP spid="19" grpId="0" bldLvl="0" animBg="1"/>
      <p:bldP spid="20" grpId="0" bldLvl="0" animBg="1"/>
      <p:bldP spid="21" grpId="1" build="allAtOnce" bldLvl="0" animBg="1"/>
      <p:bldP spid="22" grpId="0" bldLvl="0" animBg="1"/>
      <p:bldP spid="2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94213" grpId="0"/>
      <p:bldP spid="94214" grpId="0"/>
      <p:bldP spid="94215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20725" y="369570"/>
            <a:ext cx="265557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000">
                <a:latin typeface="Times New Roman" panose="02020603050405020304" pitchFamily="18" charset="0"/>
                <a:ea typeface="楷体_GB2312" pitchFamily="49" charset="-122"/>
              </a:rPr>
              <a:t>2.3 </a:t>
            </a:r>
            <a:r>
              <a:rPr kumimoji="1" lang="zh-CN" altLang="zh-CN" sz="3000">
                <a:latin typeface="Times New Roman" panose="02020603050405020304" pitchFamily="18" charset="0"/>
                <a:ea typeface="楷体_GB2312" pitchFamily="49" charset="-122"/>
              </a:rPr>
              <a:t>伴性遗传</a:t>
            </a:r>
          </a:p>
        </p:txBody>
      </p:sp>
      <p:pic>
        <p:nvPicPr>
          <p:cNvPr id="107523" name="Picture 4" descr="红绿色盲检查图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230" y="1575435"/>
            <a:ext cx="4464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6135370" y="2219325"/>
          <a:ext cx="2913380" cy="281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1" name="BMP 图像" r:id="rId5" imgW="2695575" imgH="2809875" progId="PBrush">
                  <p:embed/>
                </p:oleObj>
              </mc:Choice>
              <mc:Fallback>
                <p:oleObj name="BMP 图像" r:id="rId5" imgW="2695575" imgH="2809875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370" y="2219325"/>
                        <a:ext cx="2913380" cy="281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1" name="Picture 2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6280" y="-94615"/>
            <a:ext cx="286639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3"/>
          <p:cNvSpPr>
            <a:spLocks noGrp="1"/>
          </p:cNvSpPr>
          <p:nvPr>
            <p:ph type="title" idx="4294967295"/>
          </p:nvPr>
        </p:nvSpPr>
        <p:spPr>
          <a:xfrm>
            <a:off x="104775" y="122555"/>
            <a:ext cx="4544060" cy="487045"/>
          </a:xfrm>
        </p:spPr>
        <p:txBody>
          <a:bodyPr/>
          <a:lstStyle/>
          <a:p>
            <a:pPr eaLnBrk="1" hangingPunct="1"/>
            <a:r>
              <a:rPr lang="zh-CN" altLang="en-US" sz="2400" noProof="1">
                <a:solidFill>
                  <a:srgbClr val="26262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道尔顿的故事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985" y="753745"/>
            <a:ext cx="2170430" cy="3041650"/>
          </a:xfrm>
        </p:spPr>
      </p:pic>
      <p:sp>
        <p:nvSpPr>
          <p:cNvPr id="11268" name="TextBox 4"/>
          <p:cNvSpPr txBox="1"/>
          <p:nvPr/>
        </p:nvSpPr>
        <p:spPr>
          <a:xfrm>
            <a:off x="485775" y="3453130"/>
            <a:ext cx="3652520" cy="106045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noProof="1">
                <a:solidFill>
                  <a:srgbClr val="418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约翰▪道尔顿</a:t>
            </a:r>
            <a:r>
              <a:rPr lang="zh-CN" altLang="en-US" sz="2100" b="1" noProof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 sz="2100" b="1" noProof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1766-1844</a:t>
            </a:r>
            <a:r>
              <a:rPr lang="zh-CN" altLang="en-US" sz="2100" b="1" noProof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en-US" altLang="zh-CN" sz="2100" b="1" noProof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b="1" noProof="1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英国化学家和物理学家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843780" y="539750"/>
            <a:ext cx="383349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1792年道尔顿看到了一个奇怪的现象：一朵实际上为</a:t>
            </a:r>
            <a:r>
              <a:rPr lang="zh-CN" sz="2000" b="1">
                <a:solidFill>
                  <a:schemeClr val="accent2">
                    <a:lumMod val="60000"/>
                    <a:lumOff val="40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粉色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的花，他在白天看的时候觉得这朵花是</a:t>
            </a:r>
            <a:r>
              <a:rPr lang="zh-CN" sz="2000" b="1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  <a:cs typeface="Arial" panose="020B0604020202020204" pitchFamily="34" charset="0"/>
              </a:rPr>
              <a:t>天蓝色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的，到了晚上烛光下再看又觉得这朵花是</a:t>
            </a: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红色</a:t>
            </a:r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的。这引起道尔顿极大的兴趣，促使其决心弄清其中的原因，道尔顿也成了第一个发现色盲的人。</a:t>
            </a:r>
            <a:endParaRPr lang="zh-CN" altLang="en-US" sz="2000" b="1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bldLvl="0" animBg="1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1763316" y="357188"/>
            <a:ext cx="535495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7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人的正常色觉和红绿色盲的基因型</a:t>
            </a:r>
          </a:p>
        </p:txBody>
      </p:sp>
      <p:graphicFrame>
        <p:nvGraphicFramePr>
          <p:cNvPr id="196611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71600" y="1108472"/>
          <a:ext cx="6457950" cy="3183255"/>
        </p:xfrm>
        <a:graphic>
          <a:graphicData uri="http://schemas.openxmlformats.org/drawingml/2006/table">
            <a:tbl>
              <a:tblPr/>
              <a:tblGrid>
                <a:gridCol w="1259840"/>
                <a:gridCol w="969010"/>
                <a:gridCol w="1220470"/>
                <a:gridCol w="929640"/>
                <a:gridCol w="1040130"/>
                <a:gridCol w="103886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性   别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女（</a:t>
                      </a: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XX</a:t>
                      </a: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男（</a:t>
                      </a: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XY</a:t>
                      </a: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411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基因型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表现型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正常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正 常（携带者）</a:t>
                      </a:r>
                      <a:endParaRPr kumimoji="0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色盲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正常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宋体" panose="02010600030101010101" pitchFamily="2" charset="-122"/>
                        </a:rPr>
                        <a:t>色盲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638" name="Text Box 30"/>
          <p:cNvSpPr txBox="1">
            <a:spLocks noChangeArrowheads="1"/>
          </p:cNvSpPr>
          <p:nvPr/>
        </p:nvSpPr>
        <p:spPr bwMode="auto">
          <a:xfrm>
            <a:off x="2681288" y="2566988"/>
            <a:ext cx="8096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X</a:t>
            </a:r>
            <a:r>
              <a:rPr kumimoji="1" lang="en-US" altLang="zh-CN" sz="2100" baseline="300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B</a:t>
            </a:r>
            <a:r>
              <a:rPr kumimoji="1"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X</a:t>
            </a:r>
            <a:r>
              <a:rPr kumimoji="1" lang="en-US" altLang="zh-CN" sz="2100" baseline="300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B</a:t>
            </a:r>
          </a:p>
        </p:txBody>
      </p:sp>
      <p:sp>
        <p:nvSpPr>
          <p:cNvPr id="196639" name="Text Box 31"/>
          <p:cNvSpPr txBox="1">
            <a:spLocks noChangeArrowheads="1"/>
          </p:cNvSpPr>
          <p:nvPr/>
        </p:nvSpPr>
        <p:spPr bwMode="auto">
          <a:xfrm>
            <a:off x="3786188" y="2566988"/>
            <a:ext cx="10013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X</a:t>
            </a:r>
            <a:r>
              <a:rPr kumimoji="1" lang="en-US" altLang="zh-CN" sz="2100" baseline="300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B</a:t>
            </a:r>
            <a:r>
              <a:rPr kumimoji="1"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X</a:t>
            </a:r>
            <a:r>
              <a:rPr kumimoji="1" lang="en-US" altLang="zh-CN" sz="2100" baseline="300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b</a:t>
            </a:r>
          </a:p>
        </p:txBody>
      </p:sp>
      <p:sp>
        <p:nvSpPr>
          <p:cNvPr id="196640" name="Text Box 32"/>
          <p:cNvSpPr txBox="1">
            <a:spLocks noChangeArrowheads="1"/>
          </p:cNvSpPr>
          <p:nvPr/>
        </p:nvSpPr>
        <p:spPr bwMode="auto">
          <a:xfrm>
            <a:off x="4895850" y="2571750"/>
            <a:ext cx="96083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X</a:t>
            </a:r>
            <a:r>
              <a:rPr kumimoji="1" lang="en-US" altLang="zh-CN" sz="2100" baseline="300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b</a:t>
            </a:r>
            <a:r>
              <a:rPr kumimoji="1"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X</a:t>
            </a:r>
            <a:r>
              <a:rPr kumimoji="1" lang="en-US" altLang="zh-CN" sz="2100" baseline="300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b</a:t>
            </a:r>
          </a:p>
        </p:txBody>
      </p:sp>
      <p:sp>
        <p:nvSpPr>
          <p:cNvPr id="196641" name="Text Box 33"/>
          <p:cNvSpPr txBox="1">
            <a:spLocks noChangeArrowheads="1"/>
          </p:cNvSpPr>
          <p:nvPr/>
        </p:nvSpPr>
        <p:spPr bwMode="auto">
          <a:xfrm>
            <a:off x="5760244" y="2600325"/>
            <a:ext cx="68326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charset="-122"/>
              </a:rPr>
              <a:t>X</a:t>
            </a:r>
            <a:r>
              <a:rPr kumimoji="1" lang="en-US" altLang="zh-CN" sz="2100" baseline="3000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charset="-122"/>
              </a:rPr>
              <a:t>B</a:t>
            </a:r>
            <a:r>
              <a:rPr kumimoji="1"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charset="-122"/>
              </a:rPr>
              <a:t>Y</a:t>
            </a:r>
          </a:p>
        </p:txBody>
      </p:sp>
      <p:sp>
        <p:nvSpPr>
          <p:cNvPr id="196642" name="Text Box 34"/>
          <p:cNvSpPr txBox="1">
            <a:spLocks noChangeArrowheads="1"/>
          </p:cNvSpPr>
          <p:nvPr/>
        </p:nvSpPr>
        <p:spPr bwMode="auto">
          <a:xfrm>
            <a:off x="6786563" y="2620566"/>
            <a:ext cx="65468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charset="-122"/>
              </a:rPr>
              <a:t>X</a:t>
            </a:r>
            <a:r>
              <a:rPr kumimoji="1" lang="en-US" altLang="zh-CN" sz="2100" baseline="3000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charset="-122"/>
              </a:rPr>
              <a:t>b</a:t>
            </a:r>
            <a:r>
              <a:rPr kumimoji="1"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charset="-122"/>
              </a:rPr>
              <a:t>Y</a:t>
            </a:r>
          </a:p>
        </p:txBody>
      </p:sp>
      <p:grpSp>
        <p:nvGrpSpPr>
          <p:cNvPr id="2" name="Group 35"/>
          <p:cNvGrpSpPr/>
          <p:nvPr/>
        </p:nvGrpSpPr>
        <p:grpSpPr bwMode="auto">
          <a:xfrm>
            <a:off x="2939654" y="1718072"/>
            <a:ext cx="228600" cy="800100"/>
            <a:chOff x="816" y="1680"/>
            <a:chExt cx="288" cy="1056"/>
          </a:xfrm>
        </p:grpSpPr>
        <p:grpSp>
          <p:nvGrpSpPr>
            <p:cNvPr id="52260" name="Group 36"/>
            <p:cNvGrpSpPr/>
            <p:nvPr/>
          </p:nvGrpSpPr>
          <p:grpSpPr bwMode="auto">
            <a:xfrm>
              <a:off x="1008" y="1680"/>
              <a:ext cx="96" cy="1056"/>
              <a:chOff x="816" y="1440"/>
              <a:chExt cx="96" cy="1056"/>
            </a:xfrm>
          </p:grpSpPr>
          <p:grpSp>
            <p:nvGrpSpPr>
              <p:cNvPr id="52261" name="Group 37"/>
              <p:cNvGrpSpPr/>
              <p:nvPr/>
            </p:nvGrpSpPr>
            <p:grpSpPr bwMode="auto">
              <a:xfrm>
                <a:off x="816" y="1440"/>
                <a:ext cx="96" cy="1056"/>
                <a:chOff x="336" y="1680"/>
                <a:chExt cx="96" cy="1056"/>
              </a:xfrm>
            </p:grpSpPr>
            <p:sp>
              <p:nvSpPr>
                <p:cNvPr id="52262" name="Oval 38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63" name="Oval 39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96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64" name="Oval 40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</p:grp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2266" name="Text Box 42"/>
            <p:cNvSpPr txBox="1">
              <a:spLocks noChangeArrowheads="1"/>
            </p:cNvSpPr>
            <p:nvPr/>
          </p:nvSpPr>
          <p:spPr bwMode="auto">
            <a:xfrm>
              <a:off x="816" y="1680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sz="1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5" name="Group 43"/>
          <p:cNvGrpSpPr/>
          <p:nvPr/>
        </p:nvGrpSpPr>
        <p:grpSpPr bwMode="auto">
          <a:xfrm>
            <a:off x="2724150" y="1718072"/>
            <a:ext cx="228600" cy="800100"/>
            <a:chOff x="816" y="1680"/>
            <a:chExt cx="288" cy="1056"/>
          </a:xfrm>
        </p:grpSpPr>
        <p:grpSp>
          <p:nvGrpSpPr>
            <p:cNvPr id="52268" name="Group 44"/>
            <p:cNvGrpSpPr/>
            <p:nvPr/>
          </p:nvGrpSpPr>
          <p:grpSpPr bwMode="auto">
            <a:xfrm>
              <a:off x="1008" y="1680"/>
              <a:ext cx="96" cy="1056"/>
              <a:chOff x="816" y="1440"/>
              <a:chExt cx="96" cy="1056"/>
            </a:xfrm>
          </p:grpSpPr>
          <p:grpSp>
            <p:nvGrpSpPr>
              <p:cNvPr id="52269" name="Group 45"/>
              <p:cNvGrpSpPr/>
              <p:nvPr/>
            </p:nvGrpSpPr>
            <p:grpSpPr bwMode="auto">
              <a:xfrm>
                <a:off x="816" y="1440"/>
                <a:ext cx="96" cy="1056"/>
                <a:chOff x="336" y="1680"/>
                <a:chExt cx="96" cy="1056"/>
              </a:xfrm>
            </p:grpSpPr>
            <p:sp>
              <p:nvSpPr>
                <p:cNvPr id="52270" name="Oval 46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71" name="Oval 47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96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72" name="Oval 48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</p:grp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2274" name="Text Box 50"/>
            <p:cNvSpPr txBox="1">
              <a:spLocks noChangeArrowheads="1"/>
            </p:cNvSpPr>
            <p:nvPr/>
          </p:nvSpPr>
          <p:spPr bwMode="auto">
            <a:xfrm>
              <a:off x="816" y="1680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sz="1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8" name="Group 51"/>
          <p:cNvGrpSpPr/>
          <p:nvPr/>
        </p:nvGrpSpPr>
        <p:grpSpPr bwMode="auto">
          <a:xfrm>
            <a:off x="5760244" y="1718072"/>
            <a:ext cx="228600" cy="800100"/>
            <a:chOff x="816" y="1680"/>
            <a:chExt cx="288" cy="1056"/>
          </a:xfrm>
        </p:grpSpPr>
        <p:grpSp>
          <p:nvGrpSpPr>
            <p:cNvPr id="52276" name="Group 52"/>
            <p:cNvGrpSpPr/>
            <p:nvPr/>
          </p:nvGrpSpPr>
          <p:grpSpPr bwMode="auto">
            <a:xfrm>
              <a:off x="1008" y="1680"/>
              <a:ext cx="96" cy="1056"/>
              <a:chOff x="816" y="1440"/>
              <a:chExt cx="96" cy="1056"/>
            </a:xfrm>
          </p:grpSpPr>
          <p:grpSp>
            <p:nvGrpSpPr>
              <p:cNvPr id="52277" name="Group 53"/>
              <p:cNvGrpSpPr/>
              <p:nvPr/>
            </p:nvGrpSpPr>
            <p:grpSpPr bwMode="auto">
              <a:xfrm>
                <a:off x="816" y="1440"/>
                <a:ext cx="96" cy="1056"/>
                <a:chOff x="336" y="1680"/>
                <a:chExt cx="96" cy="1056"/>
              </a:xfrm>
            </p:grpSpPr>
            <p:sp>
              <p:nvSpPr>
                <p:cNvPr id="52278" name="Oval 54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79" name="Oval 55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96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80" name="Oval 56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</p:grpSp>
          <p:sp>
            <p:nvSpPr>
              <p:cNvPr id="52281" name="Line 57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2282" name="Text Box 58"/>
            <p:cNvSpPr txBox="1">
              <a:spLocks noChangeArrowheads="1"/>
            </p:cNvSpPr>
            <p:nvPr/>
          </p:nvSpPr>
          <p:spPr bwMode="auto">
            <a:xfrm>
              <a:off x="816" y="1680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sz="1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1" name="Group 59"/>
          <p:cNvGrpSpPr/>
          <p:nvPr/>
        </p:nvGrpSpPr>
        <p:grpSpPr bwMode="auto">
          <a:xfrm>
            <a:off x="5057775" y="1718072"/>
            <a:ext cx="228600" cy="800100"/>
            <a:chOff x="816" y="1680"/>
            <a:chExt cx="288" cy="1056"/>
          </a:xfrm>
        </p:grpSpPr>
        <p:grpSp>
          <p:nvGrpSpPr>
            <p:cNvPr id="52284" name="Group 60"/>
            <p:cNvGrpSpPr/>
            <p:nvPr/>
          </p:nvGrpSpPr>
          <p:grpSpPr bwMode="auto">
            <a:xfrm>
              <a:off x="1008" y="1680"/>
              <a:ext cx="96" cy="1056"/>
              <a:chOff x="816" y="1440"/>
              <a:chExt cx="96" cy="1056"/>
            </a:xfrm>
          </p:grpSpPr>
          <p:grpSp>
            <p:nvGrpSpPr>
              <p:cNvPr id="52285" name="Group 61"/>
              <p:cNvGrpSpPr/>
              <p:nvPr/>
            </p:nvGrpSpPr>
            <p:grpSpPr bwMode="auto">
              <a:xfrm>
                <a:off x="816" y="1440"/>
                <a:ext cx="96" cy="1056"/>
                <a:chOff x="336" y="1680"/>
                <a:chExt cx="96" cy="1056"/>
              </a:xfrm>
            </p:grpSpPr>
            <p:sp>
              <p:nvSpPr>
                <p:cNvPr id="52286" name="Oval 62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87" name="Oval 63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96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88" name="Oval 64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</p:grpSp>
          <p:sp>
            <p:nvSpPr>
              <p:cNvPr id="52289" name="Line 65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2290" name="Text Box 66"/>
            <p:cNvSpPr txBox="1">
              <a:spLocks noChangeArrowheads="1"/>
            </p:cNvSpPr>
            <p:nvPr/>
          </p:nvSpPr>
          <p:spPr bwMode="auto">
            <a:xfrm>
              <a:off x="816" y="1680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sz="1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" name="Group 67"/>
          <p:cNvGrpSpPr/>
          <p:nvPr/>
        </p:nvGrpSpPr>
        <p:grpSpPr bwMode="auto">
          <a:xfrm>
            <a:off x="4787504" y="1718072"/>
            <a:ext cx="228600" cy="800100"/>
            <a:chOff x="816" y="1680"/>
            <a:chExt cx="288" cy="1056"/>
          </a:xfrm>
        </p:grpSpPr>
        <p:grpSp>
          <p:nvGrpSpPr>
            <p:cNvPr id="52292" name="Group 68"/>
            <p:cNvGrpSpPr/>
            <p:nvPr/>
          </p:nvGrpSpPr>
          <p:grpSpPr bwMode="auto">
            <a:xfrm>
              <a:off x="1008" y="1680"/>
              <a:ext cx="96" cy="1056"/>
              <a:chOff x="816" y="1440"/>
              <a:chExt cx="96" cy="1056"/>
            </a:xfrm>
          </p:grpSpPr>
          <p:grpSp>
            <p:nvGrpSpPr>
              <p:cNvPr id="52293" name="Group 69"/>
              <p:cNvGrpSpPr/>
              <p:nvPr/>
            </p:nvGrpSpPr>
            <p:grpSpPr bwMode="auto">
              <a:xfrm>
                <a:off x="816" y="1440"/>
                <a:ext cx="96" cy="1056"/>
                <a:chOff x="336" y="1680"/>
                <a:chExt cx="96" cy="1056"/>
              </a:xfrm>
            </p:grpSpPr>
            <p:sp>
              <p:nvSpPr>
                <p:cNvPr id="52294" name="Oval 70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95" name="Oval 71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96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296" name="Oval 72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</p:grpSp>
          <p:sp>
            <p:nvSpPr>
              <p:cNvPr id="52297" name="Line 73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2298" name="Text Box 74"/>
            <p:cNvSpPr txBox="1">
              <a:spLocks noChangeArrowheads="1"/>
            </p:cNvSpPr>
            <p:nvPr/>
          </p:nvSpPr>
          <p:spPr bwMode="auto">
            <a:xfrm>
              <a:off x="816" y="1680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sz="1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75"/>
          <p:cNvGrpSpPr/>
          <p:nvPr/>
        </p:nvGrpSpPr>
        <p:grpSpPr bwMode="auto">
          <a:xfrm>
            <a:off x="4055269" y="1718072"/>
            <a:ext cx="228600" cy="800100"/>
            <a:chOff x="816" y="1680"/>
            <a:chExt cx="288" cy="1056"/>
          </a:xfrm>
        </p:grpSpPr>
        <p:grpSp>
          <p:nvGrpSpPr>
            <p:cNvPr id="52300" name="Group 76"/>
            <p:cNvGrpSpPr/>
            <p:nvPr/>
          </p:nvGrpSpPr>
          <p:grpSpPr bwMode="auto">
            <a:xfrm>
              <a:off x="1008" y="1680"/>
              <a:ext cx="96" cy="1056"/>
              <a:chOff x="816" y="1440"/>
              <a:chExt cx="96" cy="1056"/>
            </a:xfrm>
          </p:grpSpPr>
          <p:grpSp>
            <p:nvGrpSpPr>
              <p:cNvPr id="52301" name="Group 77"/>
              <p:cNvGrpSpPr/>
              <p:nvPr/>
            </p:nvGrpSpPr>
            <p:grpSpPr bwMode="auto">
              <a:xfrm>
                <a:off x="816" y="1440"/>
                <a:ext cx="96" cy="1056"/>
                <a:chOff x="336" y="1680"/>
                <a:chExt cx="96" cy="1056"/>
              </a:xfrm>
            </p:grpSpPr>
            <p:sp>
              <p:nvSpPr>
                <p:cNvPr id="52302" name="Oval 78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303" name="Oval 79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96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304" name="Oval 80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</p:grpSp>
          <p:sp>
            <p:nvSpPr>
              <p:cNvPr id="52305" name="Line 81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2306" name="Text Box 82"/>
            <p:cNvSpPr txBox="1">
              <a:spLocks noChangeArrowheads="1"/>
            </p:cNvSpPr>
            <p:nvPr/>
          </p:nvSpPr>
          <p:spPr bwMode="auto">
            <a:xfrm>
              <a:off x="816" y="1680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sz="1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0" name="Group 83"/>
          <p:cNvGrpSpPr/>
          <p:nvPr/>
        </p:nvGrpSpPr>
        <p:grpSpPr bwMode="auto">
          <a:xfrm>
            <a:off x="3839766" y="1718072"/>
            <a:ext cx="228600" cy="800100"/>
            <a:chOff x="816" y="1680"/>
            <a:chExt cx="288" cy="1056"/>
          </a:xfrm>
        </p:grpSpPr>
        <p:grpSp>
          <p:nvGrpSpPr>
            <p:cNvPr id="52308" name="Group 84"/>
            <p:cNvGrpSpPr/>
            <p:nvPr/>
          </p:nvGrpSpPr>
          <p:grpSpPr bwMode="auto">
            <a:xfrm>
              <a:off x="1008" y="1680"/>
              <a:ext cx="96" cy="1056"/>
              <a:chOff x="816" y="1440"/>
              <a:chExt cx="96" cy="1056"/>
            </a:xfrm>
          </p:grpSpPr>
          <p:grpSp>
            <p:nvGrpSpPr>
              <p:cNvPr id="52309" name="Group 85"/>
              <p:cNvGrpSpPr/>
              <p:nvPr/>
            </p:nvGrpSpPr>
            <p:grpSpPr bwMode="auto">
              <a:xfrm>
                <a:off x="816" y="1440"/>
                <a:ext cx="96" cy="1056"/>
                <a:chOff x="336" y="1680"/>
                <a:chExt cx="96" cy="1056"/>
              </a:xfrm>
            </p:grpSpPr>
            <p:sp>
              <p:nvSpPr>
                <p:cNvPr id="52310" name="Oval 86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311" name="Oval 87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96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312" name="Oval 88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</p:grpSp>
          <p:sp>
            <p:nvSpPr>
              <p:cNvPr id="52313" name="Line 89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2314" name="Text Box 90"/>
            <p:cNvSpPr txBox="1">
              <a:spLocks noChangeArrowheads="1"/>
            </p:cNvSpPr>
            <p:nvPr/>
          </p:nvSpPr>
          <p:spPr bwMode="auto">
            <a:xfrm>
              <a:off x="816" y="1680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sz="1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3" name="Group 91"/>
          <p:cNvGrpSpPr/>
          <p:nvPr/>
        </p:nvGrpSpPr>
        <p:grpSpPr bwMode="auto">
          <a:xfrm>
            <a:off x="6137672" y="2076450"/>
            <a:ext cx="76200" cy="436960"/>
            <a:chOff x="4208" y="2417"/>
            <a:chExt cx="64" cy="367"/>
          </a:xfrm>
        </p:grpSpPr>
        <p:sp>
          <p:nvSpPr>
            <p:cNvPr id="52316" name="Oval 92"/>
            <p:cNvSpPr>
              <a:spLocks noChangeArrowheads="1"/>
            </p:cNvSpPr>
            <p:nvPr/>
          </p:nvSpPr>
          <p:spPr bwMode="auto">
            <a:xfrm>
              <a:off x="4208" y="2417"/>
              <a:ext cx="64" cy="6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sz="100"/>
            </a:p>
          </p:txBody>
        </p:sp>
        <p:sp>
          <p:nvSpPr>
            <p:cNvPr id="52317" name="Oval 93"/>
            <p:cNvSpPr>
              <a:spLocks noChangeArrowheads="1"/>
            </p:cNvSpPr>
            <p:nvPr/>
          </p:nvSpPr>
          <p:spPr bwMode="auto">
            <a:xfrm>
              <a:off x="4208" y="2479"/>
              <a:ext cx="64" cy="30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sz="100"/>
            </a:p>
          </p:txBody>
        </p:sp>
      </p:grpSp>
      <p:grpSp>
        <p:nvGrpSpPr>
          <p:cNvPr id="24" name="Group 94"/>
          <p:cNvGrpSpPr/>
          <p:nvPr/>
        </p:nvGrpSpPr>
        <p:grpSpPr bwMode="auto">
          <a:xfrm>
            <a:off x="6786563" y="1718072"/>
            <a:ext cx="228600" cy="800100"/>
            <a:chOff x="816" y="1680"/>
            <a:chExt cx="288" cy="1056"/>
          </a:xfrm>
        </p:grpSpPr>
        <p:grpSp>
          <p:nvGrpSpPr>
            <p:cNvPr id="52319" name="Group 95"/>
            <p:cNvGrpSpPr/>
            <p:nvPr/>
          </p:nvGrpSpPr>
          <p:grpSpPr bwMode="auto">
            <a:xfrm>
              <a:off x="1008" y="1680"/>
              <a:ext cx="96" cy="1056"/>
              <a:chOff x="816" y="1440"/>
              <a:chExt cx="96" cy="1056"/>
            </a:xfrm>
          </p:grpSpPr>
          <p:grpSp>
            <p:nvGrpSpPr>
              <p:cNvPr id="52320" name="Group 96"/>
              <p:cNvGrpSpPr/>
              <p:nvPr/>
            </p:nvGrpSpPr>
            <p:grpSpPr bwMode="auto">
              <a:xfrm>
                <a:off x="816" y="1440"/>
                <a:ext cx="96" cy="1056"/>
                <a:chOff x="336" y="1680"/>
                <a:chExt cx="96" cy="1056"/>
              </a:xfrm>
            </p:grpSpPr>
            <p:sp>
              <p:nvSpPr>
                <p:cNvPr id="52321" name="Oval 97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322" name="Oval 98"/>
                <p:cNvSpPr>
                  <a:spLocks noChangeArrowheads="1"/>
                </p:cNvSpPr>
                <p:nvPr/>
              </p:nvSpPr>
              <p:spPr bwMode="auto">
                <a:xfrm>
                  <a:off x="336" y="2160"/>
                  <a:ext cx="96" cy="96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  <p:sp>
              <p:nvSpPr>
                <p:cNvPr id="52323" name="Oval 99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96" cy="480"/>
                </a:xfrm>
                <a:prstGeom prst="ellipse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buFontTx/>
                    <a:buNone/>
                  </a:pPr>
                  <a:endParaRPr lang="zh-CN" altLang="en-US" sz="100"/>
                </a:p>
              </p:txBody>
            </p:sp>
          </p:grpSp>
          <p:sp>
            <p:nvSpPr>
              <p:cNvPr id="52324" name="Line 100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2325" name="Text Box 101"/>
            <p:cNvSpPr txBox="1">
              <a:spLocks noChangeArrowheads="1"/>
            </p:cNvSpPr>
            <p:nvPr/>
          </p:nvSpPr>
          <p:spPr bwMode="auto">
            <a:xfrm>
              <a:off x="816" y="1680"/>
              <a:ext cx="28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1" lang="en-US" altLang="zh-CN" sz="10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7" name="Group 102"/>
          <p:cNvGrpSpPr/>
          <p:nvPr/>
        </p:nvGrpSpPr>
        <p:grpSpPr bwMode="auto">
          <a:xfrm>
            <a:off x="7163991" y="2081213"/>
            <a:ext cx="76200" cy="436960"/>
            <a:chOff x="4208" y="2417"/>
            <a:chExt cx="64" cy="367"/>
          </a:xfrm>
        </p:grpSpPr>
        <p:sp>
          <p:nvSpPr>
            <p:cNvPr id="52327" name="Oval 103"/>
            <p:cNvSpPr>
              <a:spLocks noChangeArrowheads="1"/>
            </p:cNvSpPr>
            <p:nvPr/>
          </p:nvSpPr>
          <p:spPr bwMode="auto">
            <a:xfrm>
              <a:off x="4208" y="2417"/>
              <a:ext cx="64" cy="6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sz="100"/>
            </a:p>
          </p:txBody>
        </p:sp>
        <p:sp>
          <p:nvSpPr>
            <p:cNvPr id="52328" name="Oval 104"/>
            <p:cNvSpPr>
              <a:spLocks noChangeArrowheads="1"/>
            </p:cNvSpPr>
            <p:nvPr/>
          </p:nvSpPr>
          <p:spPr bwMode="auto">
            <a:xfrm>
              <a:off x="4208" y="2479"/>
              <a:ext cx="64" cy="30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Tx/>
                <a:buNone/>
              </a:pPr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9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8" grpId="0" autoUpdateAnimBg="0"/>
      <p:bldP spid="196639" grpId="0" autoUpdateAnimBg="0"/>
      <p:bldP spid="196640" grpId="0" autoUpdateAnimBg="0"/>
      <p:bldP spid="196641" grpId="0" autoUpdateAnimBg="0"/>
      <p:bldP spid="19664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1" name="Group 5"/>
          <p:cNvGrpSpPr/>
          <p:nvPr/>
        </p:nvGrpSpPr>
        <p:grpSpPr bwMode="auto">
          <a:xfrm>
            <a:off x="2927747" y="1085850"/>
            <a:ext cx="2069307" cy="491728"/>
            <a:chOff x="1574" y="960"/>
            <a:chExt cx="1738" cy="413"/>
          </a:xfrm>
        </p:grpSpPr>
        <p:sp>
          <p:nvSpPr>
            <p:cNvPr id="117798" name="Rectangle 6"/>
            <p:cNvSpPr>
              <a:spLocks noChangeArrowheads="1"/>
            </p:cNvSpPr>
            <p:nvPr/>
          </p:nvSpPr>
          <p:spPr bwMode="auto">
            <a:xfrm>
              <a:off x="1574" y="962"/>
              <a:ext cx="681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117799" name="Rectangle 7"/>
            <p:cNvSpPr>
              <a:spLocks noChangeArrowheads="1"/>
            </p:cNvSpPr>
            <p:nvPr/>
          </p:nvSpPr>
          <p:spPr bwMode="auto">
            <a:xfrm>
              <a:off x="2745" y="960"/>
              <a:ext cx="567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0033CC"/>
                  </a:solidFill>
                </a:rPr>
                <a:t>Y</a:t>
              </a:r>
            </a:p>
          </p:txBody>
        </p:sp>
        <p:sp>
          <p:nvSpPr>
            <p:cNvPr id="117800" name="Text Box 8"/>
            <p:cNvSpPr txBox="1">
              <a:spLocks noChangeArrowheads="1"/>
            </p:cNvSpPr>
            <p:nvPr/>
          </p:nvSpPr>
          <p:spPr bwMode="auto">
            <a:xfrm>
              <a:off x="2286" y="983"/>
              <a:ext cx="306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kumimoji="1" lang="en-US" altLang="zh-CN" sz="2700" b="1">
                  <a:solidFill>
                    <a:srgbClr val="0033CC"/>
                  </a:solidFill>
                  <a:latin typeface="Lucida Console" panose="020B0609040504020204" pitchFamily="49" charset="0"/>
                </a:rPr>
                <a:t>x</a:t>
              </a:r>
            </a:p>
          </p:txBody>
        </p:sp>
      </p:grpSp>
      <p:sp>
        <p:nvSpPr>
          <p:cNvPr id="117762" name="Rectangle 9"/>
          <p:cNvSpPr>
            <a:spLocks noChangeArrowheads="1"/>
          </p:cNvSpPr>
          <p:nvPr/>
        </p:nvSpPr>
        <p:spPr bwMode="auto">
          <a:xfrm>
            <a:off x="2183369" y="1112044"/>
            <a:ext cx="41338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kumimoji="1" lang="en-US" altLang="zh-CN" sz="3000" b="1">
                <a:solidFill>
                  <a:srgbClr val="0033CC"/>
                </a:solidFill>
                <a:latin typeface="Lucida Console" panose="020B0609040504020204" pitchFamily="49" charset="0"/>
              </a:rPr>
              <a:t>1</a:t>
            </a:r>
          </a:p>
        </p:txBody>
      </p:sp>
      <p:sp>
        <p:nvSpPr>
          <p:cNvPr id="117763" name="Rectangle 10"/>
          <p:cNvSpPr>
            <a:spLocks noChangeArrowheads="1"/>
          </p:cNvSpPr>
          <p:nvPr/>
        </p:nvSpPr>
        <p:spPr bwMode="auto">
          <a:xfrm>
            <a:off x="2183369" y="1695450"/>
            <a:ext cx="41338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kumimoji="1" lang="en-US" altLang="zh-CN" sz="3000" b="1">
                <a:solidFill>
                  <a:srgbClr val="0033CC"/>
                </a:solidFill>
                <a:latin typeface="Lucida Console" panose="020B0609040504020204" pitchFamily="49" charset="0"/>
              </a:rPr>
              <a:t>2</a:t>
            </a:r>
          </a:p>
        </p:txBody>
      </p:sp>
      <p:sp>
        <p:nvSpPr>
          <p:cNvPr id="117764" name="Rectangle 11"/>
          <p:cNvSpPr>
            <a:spLocks noChangeArrowheads="1"/>
          </p:cNvSpPr>
          <p:nvPr/>
        </p:nvSpPr>
        <p:spPr bwMode="auto">
          <a:xfrm>
            <a:off x="2183369" y="2346722"/>
            <a:ext cx="41338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kumimoji="1" lang="en-US" altLang="zh-CN" sz="3000" b="1">
                <a:solidFill>
                  <a:srgbClr val="0033CC"/>
                </a:solidFill>
                <a:latin typeface="Lucida Console" panose="020B0609040504020204" pitchFamily="49" charset="0"/>
              </a:rPr>
              <a:t>3</a:t>
            </a:r>
          </a:p>
        </p:txBody>
      </p:sp>
      <p:sp>
        <p:nvSpPr>
          <p:cNvPr id="117765" name="Rectangle 12"/>
          <p:cNvSpPr>
            <a:spLocks noChangeArrowheads="1"/>
          </p:cNvSpPr>
          <p:nvPr/>
        </p:nvSpPr>
        <p:spPr bwMode="auto">
          <a:xfrm>
            <a:off x="2183369" y="3598069"/>
            <a:ext cx="41338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kumimoji="1" lang="en-US" altLang="zh-CN" sz="3000" b="1">
                <a:solidFill>
                  <a:srgbClr val="0033CC"/>
                </a:solidFill>
                <a:latin typeface="Lucida Console" panose="020B0609040504020204" pitchFamily="49" charset="0"/>
              </a:rPr>
              <a:t>5</a:t>
            </a:r>
          </a:p>
        </p:txBody>
      </p:sp>
      <p:sp>
        <p:nvSpPr>
          <p:cNvPr id="117766" name="Rectangle 13"/>
          <p:cNvSpPr>
            <a:spLocks noChangeArrowheads="1"/>
          </p:cNvSpPr>
          <p:nvPr/>
        </p:nvSpPr>
        <p:spPr bwMode="auto">
          <a:xfrm>
            <a:off x="2183369" y="2975372"/>
            <a:ext cx="41338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kumimoji="1" lang="en-US" altLang="zh-CN" sz="3000" b="1">
                <a:solidFill>
                  <a:srgbClr val="0033CC"/>
                </a:solidFill>
                <a:latin typeface="Lucida Console" panose="020B0609040504020204" pitchFamily="49" charset="0"/>
              </a:rPr>
              <a:t>4</a:t>
            </a:r>
          </a:p>
        </p:txBody>
      </p:sp>
      <p:sp>
        <p:nvSpPr>
          <p:cNvPr id="117767" name="Rectangle 14"/>
          <p:cNvSpPr>
            <a:spLocks noChangeArrowheads="1"/>
          </p:cNvSpPr>
          <p:nvPr/>
        </p:nvSpPr>
        <p:spPr bwMode="auto">
          <a:xfrm>
            <a:off x="2183369" y="4198144"/>
            <a:ext cx="41338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kumimoji="1" lang="en-US" altLang="zh-CN" sz="3000" b="1">
                <a:solidFill>
                  <a:srgbClr val="0033CC"/>
                </a:solidFill>
                <a:latin typeface="Lucida Console" panose="020B0609040504020204" pitchFamily="49" charset="0"/>
              </a:rPr>
              <a:t>6</a:t>
            </a:r>
          </a:p>
        </p:txBody>
      </p:sp>
      <p:grpSp>
        <p:nvGrpSpPr>
          <p:cNvPr id="117768" name="Group 15"/>
          <p:cNvGrpSpPr/>
          <p:nvPr/>
        </p:nvGrpSpPr>
        <p:grpSpPr bwMode="auto">
          <a:xfrm>
            <a:off x="2933700" y="2361010"/>
            <a:ext cx="2063353" cy="491728"/>
            <a:chOff x="1579" y="960"/>
            <a:chExt cx="1733" cy="413"/>
          </a:xfrm>
        </p:grpSpPr>
        <p:sp>
          <p:nvSpPr>
            <p:cNvPr id="117795" name="Rectangle 16"/>
            <p:cNvSpPr>
              <a:spLocks noChangeArrowheads="1"/>
            </p:cNvSpPr>
            <p:nvPr/>
          </p:nvSpPr>
          <p:spPr bwMode="auto">
            <a:xfrm>
              <a:off x="1579" y="962"/>
              <a:ext cx="676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7796" name="Rectangle 17"/>
            <p:cNvSpPr>
              <a:spLocks noChangeArrowheads="1"/>
            </p:cNvSpPr>
            <p:nvPr/>
          </p:nvSpPr>
          <p:spPr bwMode="auto">
            <a:xfrm>
              <a:off x="2745" y="960"/>
              <a:ext cx="567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0033CC"/>
                  </a:solidFill>
                </a:rPr>
                <a:t>Y</a:t>
              </a:r>
            </a:p>
          </p:txBody>
        </p:sp>
        <p:sp>
          <p:nvSpPr>
            <p:cNvPr id="117797" name="Text Box 18"/>
            <p:cNvSpPr txBox="1">
              <a:spLocks noChangeArrowheads="1"/>
            </p:cNvSpPr>
            <p:nvPr/>
          </p:nvSpPr>
          <p:spPr bwMode="auto">
            <a:xfrm>
              <a:off x="2286" y="983"/>
              <a:ext cx="306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kumimoji="1" lang="en-US" altLang="zh-CN" sz="2700" b="1">
                  <a:solidFill>
                    <a:srgbClr val="0033CC"/>
                  </a:solidFill>
                  <a:latin typeface="Lucida Console" panose="020B0609040504020204" pitchFamily="49" charset="0"/>
                </a:rPr>
                <a:t>x</a:t>
              </a:r>
            </a:p>
          </p:txBody>
        </p:sp>
      </p:grpSp>
      <p:grpSp>
        <p:nvGrpSpPr>
          <p:cNvPr id="117769" name="Group 19"/>
          <p:cNvGrpSpPr/>
          <p:nvPr/>
        </p:nvGrpSpPr>
        <p:grpSpPr bwMode="auto">
          <a:xfrm>
            <a:off x="2952750" y="2989660"/>
            <a:ext cx="2057400" cy="491728"/>
            <a:chOff x="1584" y="960"/>
            <a:chExt cx="1728" cy="413"/>
          </a:xfrm>
        </p:grpSpPr>
        <p:sp>
          <p:nvSpPr>
            <p:cNvPr id="117792" name="Rectangle 20"/>
            <p:cNvSpPr>
              <a:spLocks noChangeArrowheads="1"/>
            </p:cNvSpPr>
            <p:nvPr/>
          </p:nvSpPr>
          <p:spPr bwMode="auto">
            <a:xfrm>
              <a:off x="1584" y="962"/>
              <a:ext cx="671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7793" name="Rectangle 21"/>
            <p:cNvSpPr>
              <a:spLocks noChangeArrowheads="1"/>
            </p:cNvSpPr>
            <p:nvPr/>
          </p:nvSpPr>
          <p:spPr bwMode="auto">
            <a:xfrm>
              <a:off x="2745" y="960"/>
              <a:ext cx="567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0033CC"/>
                  </a:solidFill>
                </a:rPr>
                <a:t>Y</a:t>
              </a:r>
            </a:p>
          </p:txBody>
        </p:sp>
        <p:sp>
          <p:nvSpPr>
            <p:cNvPr id="117794" name="Text Box 22"/>
            <p:cNvSpPr txBox="1">
              <a:spLocks noChangeArrowheads="1"/>
            </p:cNvSpPr>
            <p:nvPr/>
          </p:nvSpPr>
          <p:spPr bwMode="auto">
            <a:xfrm>
              <a:off x="2286" y="983"/>
              <a:ext cx="306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kumimoji="1" lang="en-US" altLang="zh-CN" sz="2700" b="1">
                  <a:solidFill>
                    <a:srgbClr val="0033CC"/>
                  </a:solidFill>
                  <a:latin typeface="Lucida Console" panose="020B0609040504020204" pitchFamily="49" charset="0"/>
                </a:rPr>
                <a:t>x</a:t>
              </a:r>
            </a:p>
          </p:txBody>
        </p:sp>
      </p:grpSp>
      <p:grpSp>
        <p:nvGrpSpPr>
          <p:cNvPr id="117770" name="Group 23"/>
          <p:cNvGrpSpPr/>
          <p:nvPr/>
        </p:nvGrpSpPr>
        <p:grpSpPr bwMode="auto">
          <a:xfrm>
            <a:off x="2940844" y="1726406"/>
            <a:ext cx="2069306" cy="491728"/>
            <a:chOff x="1574" y="960"/>
            <a:chExt cx="1738" cy="413"/>
          </a:xfrm>
        </p:grpSpPr>
        <p:sp>
          <p:nvSpPr>
            <p:cNvPr id="117789" name="Rectangle 24"/>
            <p:cNvSpPr>
              <a:spLocks noChangeArrowheads="1"/>
            </p:cNvSpPr>
            <p:nvPr/>
          </p:nvSpPr>
          <p:spPr bwMode="auto">
            <a:xfrm>
              <a:off x="1574" y="962"/>
              <a:ext cx="681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117790" name="Rectangle 25"/>
            <p:cNvSpPr>
              <a:spLocks noChangeArrowheads="1"/>
            </p:cNvSpPr>
            <p:nvPr/>
          </p:nvSpPr>
          <p:spPr bwMode="auto">
            <a:xfrm>
              <a:off x="2750" y="960"/>
              <a:ext cx="562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0033CC"/>
                  </a:solidFill>
                </a:rPr>
                <a:t>Y</a:t>
              </a:r>
            </a:p>
          </p:txBody>
        </p:sp>
        <p:sp>
          <p:nvSpPr>
            <p:cNvPr id="117791" name="Text Box 26"/>
            <p:cNvSpPr txBox="1">
              <a:spLocks noChangeArrowheads="1"/>
            </p:cNvSpPr>
            <p:nvPr/>
          </p:nvSpPr>
          <p:spPr bwMode="auto">
            <a:xfrm>
              <a:off x="2286" y="983"/>
              <a:ext cx="306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kumimoji="1" lang="en-US" altLang="zh-CN" sz="2700" b="1">
                  <a:solidFill>
                    <a:srgbClr val="0033CC"/>
                  </a:solidFill>
                  <a:latin typeface="Lucida Console" panose="020B0609040504020204" pitchFamily="49" charset="0"/>
                </a:rPr>
                <a:t>x</a:t>
              </a:r>
            </a:p>
          </p:txBody>
        </p:sp>
      </p:grpSp>
      <p:grpSp>
        <p:nvGrpSpPr>
          <p:cNvPr id="117771" name="Group 27"/>
          <p:cNvGrpSpPr/>
          <p:nvPr/>
        </p:nvGrpSpPr>
        <p:grpSpPr bwMode="auto">
          <a:xfrm>
            <a:off x="2946797" y="3612356"/>
            <a:ext cx="2063353" cy="491728"/>
            <a:chOff x="1579" y="960"/>
            <a:chExt cx="1733" cy="413"/>
          </a:xfrm>
        </p:grpSpPr>
        <p:sp>
          <p:nvSpPr>
            <p:cNvPr id="117786" name="Rectangle 28"/>
            <p:cNvSpPr>
              <a:spLocks noChangeArrowheads="1"/>
            </p:cNvSpPr>
            <p:nvPr/>
          </p:nvSpPr>
          <p:spPr bwMode="auto">
            <a:xfrm>
              <a:off x="1579" y="962"/>
              <a:ext cx="676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0033CC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0033CC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7787" name="Rectangle 29"/>
            <p:cNvSpPr>
              <a:spLocks noChangeArrowheads="1"/>
            </p:cNvSpPr>
            <p:nvPr/>
          </p:nvSpPr>
          <p:spPr bwMode="auto">
            <a:xfrm>
              <a:off x="2750" y="960"/>
              <a:ext cx="562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0033CC"/>
                  </a:solidFill>
                </a:rPr>
                <a:t>Y</a:t>
              </a:r>
            </a:p>
          </p:txBody>
        </p:sp>
        <p:sp>
          <p:nvSpPr>
            <p:cNvPr id="117788" name="Text Box 30"/>
            <p:cNvSpPr txBox="1">
              <a:spLocks noChangeArrowheads="1"/>
            </p:cNvSpPr>
            <p:nvPr/>
          </p:nvSpPr>
          <p:spPr bwMode="auto">
            <a:xfrm>
              <a:off x="2286" y="983"/>
              <a:ext cx="306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kumimoji="1" lang="en-US" altLang="zh-CN" sz="2700" b="1">
                  <a:solidFill>
                    <a:srgbClr val="0033CC"/>
                  </a:solidFill>
                  <a:latin typeface="Lucida Console" panose="020B0609040504020204" pitchFamily="49" charset="0"/>
                </a:rPr>
                <a:t>x</a:t>
              </a:r>
            </a:p>
          </p:txBody>
        </p:sp>
      </p:grpSp>
      <p:grpSp>
        <p:nvGrpSpPr>
          <p:cNvPr id="117772" name="Group 31"/>
          <p:cNvGrpSpPr/>
          <p:nvPr/>
        </p:nvGrpSpPr>
        <p:grpSpPr bwMode="auto">
          <a:xfrm>
            <a:off x="2952750" y="4212431"/>
            <a:ext cx="2057400" cy="491728"/>
            <a:chOff x="1584" y="960"/>
            <a:chExt cx="1728" cy="413"/>
          </a:xfrm>
        </p:grpSpPr>
        <p:sp>
          <p:nvSpPr>
            <p:cNvPr id="117783" name="Rectangle 32"/>
            <p:cNvSpPr>
              <a:spLocks noChangeArrowheads="1"/>
            </p:cNvSpPr>
            <p:nvPr/>
          </p:nvSpPr>
          <p:spPr bwMode="auto">
            <a:xfrm>
              <a:off x="1584" y="962"/>
              <a:ext cx="671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7784" name="Rectangle 33"/>
            <p:cNvSpPr>
              <a:spLocks noChangeArrowheads="1"/>
            </p:cNvSpPr>
            <p:nvPr/>
          </p:nvSpPr>
          <p:spPr bwMode="auto">
            <a:xfrm>
              <a:off x="2750" y="960"/>
              <a:ext cx="562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zh-CN" sz="2700" b="1">
                  <a:solidFill>
                    <a:srgbClr val="FF0000"/>
                  </a:solidFill>
                </a:rPr>
                <a:t>X</a:t>
              </a:r>
              <a:r>
                <a:rPr kumimoji="1" lang="en-US" altLang="zh-CN" sz="2700" b="1" baseline="30000">
                  <a:solidFill>
                    <a:srgbClr val="FF0000"/>
                  </a:solidFill>
                </a:rPr>
                <a:t>b</a:t>
              </a:r>
              <a:r>
                <a:rPr kumimoji="1" lang="en-US" altLang="zh-CN" sz="2700" b="1">
                  <a:solidFill>
                    <a:srgbClr val="0033CC"/>
                  </a:solidFill>
                </a:rPr>
                <a:t>Y</a:t>
              </a:r>
            </a:p>
          </p:txBody>
        </p:sp>
        <p:sp>
          <p:nvSpPr>
            <p:cNvPr id="117785" name="Text Box 34"/>
            <p:cNvSpPr txBox="1">
              <a:spLocks noChangeArrowheads="1"/>
            </p:cNvSpPr>
            <p:nvPr/>
          </p:nvSpPr>
          <p:spPr bwMode="auto">
            <a:xfrm>
              <a:off x="2286" y="983"/>
              <a:ext cx="306" cy="3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kumimoji="1" lang="en-US" altLang="zh-CN" sz="2700" b="1">
                  <a:solidFill>
                    <a:srgbClr val="0033CC"/>
                  </a:solidFill>
                  <a:latin typeface="Lucida Console" panose="020B0609040504020204" pitchFamily="49" charset="0"/>
                </a:rPr>
                <a:t>x</a:t>
              </a:r>
            </a:p>
          </p:txBody>
        </p:sp>
      </p:grpSp>
      <p:sp>
        <p:nvSpPr>
          <p:cNvPr id="117773" name="AutoShape 35"/>
          <p:cNvSpPr>
            <a:spLocks noChangeArrowheads="1"/>
          </p:cNvSpPr>
          <p:nvPr/>
        </p:nvSpPr>
        <p:spPr bwMode="auto">
          <a:xfrm>
            <a:off x="5143500" y="1200150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117774" name="AutoShape 36"/>
          <p:cNvSpPr>
            <a:spLocks noChangeArrowheads="1"/>
          </p:cNvSpPr>
          <p:nvPr/>
        </p:nvSpPr>
        <p:spPr bwMode="auto">
          <a:xfrm>
            <a:off x="5153025" y="2484835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117775" name="AutoShape 37"/>
          <p:cNvSpPr>
            <a:spLocks noChangeArrowheads="1"/>
          </p:cNvSpPr>
          <p:nvPr/>
        </p:nvSpPr>
        <p:spPr bwMode="auto">
          <a:xfrm>
            <a:off x="5143500" y="3113485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117776" name="AutoShape 38"/>
          <p:cNvSpPr>
            <a:spLocks noChangeArrowheads="1"/>
          </p:cNvSpPr>
          <p:nvPr/>
        </p:nvSpPr>
        <p:spPr bwMode="auto">
          <a:xfrm>
            <a:off x="5143500" y="1826419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117777" name="AutoShape 39"/>
          <p:cNvSpPr>
            <a:spLocks noChangeArrowheads="1"/>
          </p:cNvSpPr>
          <p:nvPr/>
        </p:nvSpPr>
        <p:spPr bwMode="auto">
          <a:xfrm>
            <a:off x="5143500" y="3712369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117778" name="AutoShape 40"/>
          <p:cNvSpPr>
            <a:spLocks noChangeArrowheads="1"/>
          </p:cNvSpPr>
          <p:nvPr/>
        </p:nvSpPr>
        <p:spPr bwMode="auto">
          <a:xfrm>
            <a:off x="5143500" y="4312444"/>
            <a:ext cx="400050" cy="17145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100">
              <a:solidFill>
                <a:srgbClr val="000000"/>
              </a:solidFill>
            </a:endParaRP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5429250" y="1028700"/>
            <a:ext cx="14859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无色盲</a:t>
            </a:r>
          </a:p>
        </p:txBody>
      </p:sp>
      <p:sp>
        <p:nvSpPr>
          <p:cNvPr id="117780" name="Text Box 52"/>
          <p:cNvSpPr txBox="1">
            <a:spLocks noChangeArrowheads="1"/>
          </p:cNvSpPr>
          <p:nvPr/>
        </p:nvSpPr>
        <p:spPr bwMode="auto">
          <a:xfrm>
            <a:off x="2343150" y="114300"/>
            <a:ext cx="4572000" cy="42354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一、红绿色盲的遗传</a:t>
            </a:r>
          </a:p>
        </p:txBody>
      </p:sp>
      <p:sp>
        <p:nvSpPr>
          <p:cNvPr id="117781" name="Rectangle 53"/>
          <p:cNvSpPr>
            <a:spLocks noChangeArrowheads="1"/>
          </p:cNvSpPr>
          <p:nvPr/>
        </p:nvSpPr>
        <p:spPr bwMode="auto">
          <a:xfrm>
            <a:off x="1547664" y="596522"/>
            <a:ext cx="58864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100" b="1" dirty="0" smtClean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1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人类红绿色盲的遗传方式及特点</a:t>
            </a:r>
          </a:p>
        </p:txBody>
      </p:sp>
      <p:sp>
        <p:nvSpPr>
          <p:cNvPr id="2" name="Text Box 41"/>
          <p:cNvSpPr txBox="1">
            <a:spLocks noChangeArrowheads="1"/>
          </p:cNvSpPr>
          <p:nvPr/>
        </p:nvSpPr>
        <p:spPr bwMode="auto">
          <a:xfrm>
            <a:off x="5610225" y="4167505"/>
            <a:ext cx="14859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均色盲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5" grpId="0" bldLvl="0" animBg="1" autoUpdateAnimBg="0"/>
      <p:bldP spid="2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2"/>
          <p:cNvSpPr txBox="1">
            <a:spLocks noChangeArrowheads="1"/>
          </p:cNvSpPr>
          <p:nvPr/>
        </p:nvSpPr>
        <p:spPr bwMode="auto">
          <a:xfrm>
            <a:off x="1485900" y="976313"/>
            <a:ext cx="9144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亲代</a:t>
            </a:r>
          </a:p>
        </p:txBody>
      </p:sp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1485900" y="1890713"/>
            <a:ext cx="12573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配子</a:t>
            </a: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1485900" y="3033713"/>
            <a:ext cx="10858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子代</a:t>
            </a:r>
          </a:p>
        </p:txBody>
      </p:sp>
      <p:sp>
        <p:nvSpPr>
          <p:cNvPr id="118788" name="Text Box 5"/>
          <p:cNvSpPr txBox="1">
            <a:spLocks noChangeArrowheads="1"/>
          </p:cNvSpPr>
          <p:nvPr/>
        </p:nvSpPr>
        <p:spPr bwMode="auto">
          <a:xfrm>
            <a:off x="2514600" y="571500"/>
            <a:ext cx="1657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女性正常</a:t>
            </a:r>
          </a:p>
        </p:txBody>
      </p:sp>
      <p:sp>
        <p:nvSpPr>
          <p:cNvPr id="118789" name="Text Box 6"/>
          <p:cNvSpPr txBox="1">
            <a:spLocks noChangeArrowheads="1"/>
          </p:cNvSpPr>
          <p:nvPr/>
        </p:nvSpPr>
        <p:spPr bwMode="auto">
          <a:xfrm>
            <a:off x="5651897" y="583406"/>
            <a:ext cx="18288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男性色盲</a:t>
            </a:r>
          </a:p>
        </p:txBody>
      </p:sp>
      <p:grpSp>
        <p:nvGrpSpPr>
          <p:cNvPr id="118790" name="Group 7"/>
          <p:cNvGrpSpPr/>
          <p:nvPr/>
        </p:nvGrpSpPr>
        <p:grpSpPr bwMode="auto">
          <a:xfrm>
            <a:off x="5943600" y="919163"/>
            <a:ext cx="1085850" cy="521494"/>
            <a:chOff x="4020" y="1176"/>
            <a:chExt cx="874" cy="438"/>
          </a:xfrm>
        </p:grpSpPr>
        <p:sp>
          <p:nvSpPr>
            <p:cNvPr id="118840" name="Oval 8"/>
            <p:cNvSpPr>
              <a:spLocks noChangeArrowheads="1"/>
            </p:cNvSpPr>
            <p:nvPr/>
          </p:nvSpPr>
          <p:spPr bwMode="auto">
            <a:xfrm>
              <a:off x="4020" y="1224"/>
              <a:ext cx="720" cy="33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grpSp>
          <p:nvGrpSpPr>
            <p:cNvPr id="118841" name="Group 9"/>
            <p:cNvGrpSpPr/>
            <p:nvPr/>
          </p:nvGrpSpPr>
          <p:grpSpPr bwMode="auto">
            <a:xfrm>
              <a:off x="4080" y="1176"/>
              <a:ext cx="814" cy="438"/>
              <a:chOff x="0" y="3942"/>
              <a:chExt cx="814" cy="438"/>
            </a:xfrm>
          </p:grpSpPr>
          <p:sp>
            <p:nvSpPr>
              <p:cNvPr id="118842" name="Text Box 10"/>
              <p:cNvSpPr txBox="1">
                <a:spLocks noChangeArrowheads="1"/>
              </p:cNvSpPr>
              <p:nvPr/>
            </p:nvSpPr>
            <p:spPr bwMode="auto">
              <a:xfrm>
                <a:off x="0" y="4032"/>
                <a:ext cx="738" cy="3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1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   Y</a:t>
                </a:r>
              </a:p>
            </p:txBody>
          </p:sp>
          <p:sp>
            <p:nvSpPr>
              <p:cNvPr id="118843" name="Text Box 11"/>
              <p:cNvSpPr txBox="1">
                <a:spLocks noChangeArrowheads="1"/>
              </p:cNvSpPr>
              <p:nvPr/>
            </p:nvSpPr>
            <p:spPr bwMode="auto">
              <a:xfrm>
                <a:off x="156" y="3942"/>
                <a:ext cx="658" cy="3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1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8844" name="Text Box 12"/>
              <p:cNvSpPr txBox="1">
                <a:spLocks noChangeArrowheads="1"/>
              </p:cNvSpPr>
              <p:nvPr/>
            </p:nvSpPr>
            <p:spPr bwMode="auto">
              <a:xfrm>
                <a:off x="432" y="3996"/>
                <a:ext cx="240" cy="3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8791" name="Group 13"/>
          <p:cNvGrpSpPr/>
          <p:nvPr/>
        </p:nvGrpSpPr>
        <p:grpSpPr bwMode="auto">
          <a:xfrm>
            <a:off x="2686050" y="2976563"/>
            <a:ext cx="1143000" cy="521494"/>
            <a:chOff x="1428" y="2772"/>
            <a:chExt cx="802" cy="438"/>
          </a:xfrm>
        </p:grpSpPr>
        <p:sp>
          <p:nvSpPr>
            <p:cNvPr id="118835" name="Oval 14"/>
            <p:cNvSpPr>
              <a:spLocks noChangeArrowheads="1"/>
            </p:cNvSpPr>
            <p:nvPr/>
          </p:nvSpPr>
          <p:spPr bwMode="auto">
            <a:xfrm>
              <a:off x="1428" y="2820"/>
              <a:ext cx="720" cy="336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 b="1">
                <a:solidFill>
                  <a:srgbClr val="000000"/>
                </a:solidFill>
              </a:endParaRPr>
            </a:p>
          </p:txBody>
        </p:sp>
        <p:grpSp>
          <p:nvGrpSpPr>
            <p:cNvPr id="118836" name="Group 15"/>
            <p:cNvGrpSpPr/>
            <p:nvPr/>
          </p:nvGrpSpPr>
          <p:grpSpPr bwMode="auto">
            <a:xfrm>
              <a:off x="1488" y="2772"/>
              <a:ext cx="742" cy="438"/>
              <a:chOff x="0" y="3942"/>
              <a:chExt cx="742" cy="438"/>
            </a:xfrm>
          </p:grpSpPr>
          <p:sp>
            <p:nvSpPr>
              <p:cNvPr id="118837" name="Text Box 16"/>
              <p:cNvSpPr txBox="1">
                <a:spLocks noChangeArrowheads="1"/>
              </p:cNvSpPr>
              <p:nvPr/>
            </p:nvSpPr>
            <p:spPr bwMode="auto">
              <a:xfrm>
                <a:off x="0" y="4032"/>
                <a:ext cx="576" cy="3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1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X   X</a:t>
                </a:r>
              </a:p>
            </p:txBody>
          </p:sp>
          <p:sp>
            <p:nvSpPr>
              <p:cNvPr id="118838" name="Text Box 17"/>
              <p:cNvSpPr txBox="1">
                <a:spLocks noChangeArrowheads="1"/>
              </p:cNvSpPr>
              <p:nvPr/>
            </p:nvSpPr>
            <p:spPr bwMode="auto">
              <a:xfrm>
                <a:off x="156" y="3942"/>
                <a:ext cx="336" cy="3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18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8839" name="Text Box 18"/>
              <p:cNvSpPr txBox="1">
                <a:spLocks noChangeArrowheads="1"/>
              </p:cNvSpPr>
              <p:nvPr/>
            </p:nvSpPr>
            <p:spPr bwMode="auto">
              <a:xfrm>
                <a:off x="432" y="3942"/>
                <a:ext cx="310" cy="3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18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</p:grpSp>
      <p:sp>
        <p:nvSpPr>
          <p:cNvPr id="118792" name="Text Box 19"/>
          <p:cNvSpPr txBox="1">
            <a:spLocks noChangeArrowheads="1"/>
          </p:cNvSpPr>
          <p:nvPr/>
        </p:nvSpPr>
        <p:spPr bwMode="auto">
          <a:xfrm>
            <a:off x="5372100" y="3090863"/>
            <a:ext cx="2857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1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3" name="Line 20"/>
          <p:cNvSpPr>
            <a:spLocks noChangeShapeType="1"/>
          </p:cNvSpPr>
          <p:nvPr/>
        </p:nvSpPr>
        <p:spPr bwMode="auto">
          <a:xfrm>
            <a:off x="3283744" y="2347913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18794" name="Line 21"/>
          <p:cNvSpPr>
            <a:spLocks noChangeShapeType="1"/>
          </p:cNvSpPr>
          <p:nvPr/>
        </p:nvSpPr>
        <p:spPr bwMode="auto">
          <a:xfrm flipH="1">
            <a:off x="5886450" y="1547813"/>
            <a:ext cx="2857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18795" name="Line 22"/>
          <p:cNvSpPr>
            <a:spLocks noChangeShapeType="1"/>
          </p:cNvSpPr>
          <p:nvPr/>
        </p:nvSpPr>
        <p:spPr bwMode="auto">
          <a:xfrm>
            <a:off x="6629400" y="1490663"/>
            <a:ext cx="2286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18796" name="Line 23"/>
          <p:cNvSpPr>
            <a:spLocks noChangeShapeType="1"/>
          </p:cNvSpPr>
          <p:nvPr/>
        </p:nvSpPr>
        <p:spPr bwMode="auto">
          <a:xfrm>
            <a:off x="3486150" y="2176463"/>
            <a:ext cx="26289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18797" name="Line 24"/>
          <p:cNvSpPr>
            <a:spLocks noChangeShapeType="1"/>
          </p:cNvSpPr>
          <p:nvPr/>
        </p:nvSpPr>
        <p:spPr bwMode="auto">
          <a:xfrm flipH="1">
            <a:off x="6629400" y="2405063"/>
            <a:ext cx="2286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18798" name="Line 25"/>
          <p:cNvSpPr>
            <a:spLocks noChangeShapeType="1"/>
          </p:cNvSpPr>
          <p:nvPr/>
        </p:nvSpPr>
        <p:spPr bwMode="auto">
          <a:xfrm flipH="1">
            <a:off x="3657600" y="2290763"/>
            <a:ext cx="19431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18799" name="Text Box 26"/>
          <p:cNvSpPr txBox="1">
            <a:spLocks noChangeArrowheads="1"/>
          </p:cNvSpPr>
          <p:nvPr/>
        </p:nvSpPr>
        <p:spPr bwMode="auto">
          <a:xfrm>
            <a:off x="2400300" y="3451622"/>
            <a:ext cx="21145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女性携带者</a:t>
            </a:r>
          </a:p>
        </p:txBody>
      </p:sp>
      <p:sp>
        <p:nvSpPr>
          <p:cNvPr id="118800" name="Text Box 27"/>
          <p:cNvSpPr txBox="1">
            <a:spLocks noChangeArrowheads="1"/>
          </p:cNvSpPr>
          <p:nvPr/>
        </p:nvSpPr>
        <p:spPr bwMode="auto">
          <a:xfrm>
            <a:off x="5598319" y="3433763"/>
            <a:ext cx="17716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男性正常</a:t>
            </a:r>
          </a:p>
        </p:txBody>
      </p:sp>
      <p:sp>
        <p:nvSpPr>
          <p:cNvPr id="118801" name="Text Box 28"/>
          <p:cNvSpPr txBox="1">
            <a:spLocks noChangeArrowheads="1"/>
          </p:cNvSpPr>
          <p:nvPr/>
        </p:nvSpPr>
        <p:spPr bwMode="auto">
          <a:xfrm>
            <a:off x="3059906" y="3813572"/>
            <a:ext cx="4310063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1               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：                   </a:t>
            </a: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118802" name="Group 29"/>
          <p:cNvGrpSpPr/>
          <p:nvPr/>
        </p:nvGrpSpPr>
        <p:grpSpPr bwMode="auto">
          <a:xfrm>
            <a:off x="2628900" y="972741"/>
            <a:ext cx="2571750" cy="675084"/>
            <a:chOff x="1440" y="1221"/>
            <a:chExt cx="2016" cy="567"/>
          </a:xfrm>
        </p:grpSpPr>
        <p:sp>
          <p:nvSpPr>
            <p:cNvPr id="118830" name="Oval 30"/>
            <p:cNvSpPr>
              <a:spLocks noChangeArrowheads="1"/>
            </p:cNvSpPr>
            <p:nvPr/>
          </p:nvSpPr>
          <p:spPr bwMode="auto">
            <a:xfrm>
              <a:off x="1440" y="1224"/>
              <a:ext cx="720" cy="3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18831" name="Text Box 31"/>
            <p:cNvSpPr txBox="1">
              <a:spLocks noChangeArrowheads="1"/>
            </p:cNvSpPr>
            <p:nvPr/>
          </p:nvSpPr>
          <p:spPr bwMode="auto">
            <a:xfrm>
              <a:off x="1536" y="1296"/>
              <a:ext cx="800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  X</a:t>
              </a:r>
            </a:p>
          </p:txBody>
        </p:sp>
        <p:sp>
          <p:nvSpPr>
            <p:cNvPr id="118832" name="Text Box 32"/>
            <p:cNvSpPr txBox="1">
              <a:spLocks noChangeArrowheads="1"/>
            </p:cNvSpPr>
            <p:nvPr/>
          </p:nvSpPr>
          <p:spPr bwMode="auto">
            <a:xfrm>
              <a:off x="1656" y="1221"/>
              <a:ext cx="336" cy="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8833" name="Text Box 33"/>
            <p:cNvSpPr txBox="1">
              <a:spLocks noChangeArrowheads="1"/>
            </p:cNvSpPr>
            <p:nvPr/>
          </p:nvSpPr>
          <p:spPr bwMode="auto">
            <a:xfrm>
              <a:off x="1932" y="1221"/>
              <a:ext cx="314" cy="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8834" name="Text Box 34"/>
            <p:cNvSpPr txBox="1">
              <a:spLocks noChangeArrowheads="1"/>
            </p:cNvSpPr>
            <p:nvPr/>
          </p:nvSpPr>
          <p:spPr bwMode="auto">
            <a:xfrm>
              <a:off x="2976" y="1440"/>
              <a:ext cx="480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1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8803" name="Group 35"/>
          <p:cNvGrpSpPr/>
          <p:nvPr/>
        </p:nvGrpSpPr>
        <p:grpSpPr bwMode="auto">
          <a:xfrm>
            <a:off x="6686550" y="1947863"/>
            <a:ext cx="522685" cy="458391"/>
            <a:chOff x="4704" y="1872"/>
            <a:chExt cx="439" cy="385"/>
          </a:xfrm>
        </p:grpSpPr>
        <p:sp>
          <p:nvSpPr>
            <p:cNvPr id="118828" name="Oval 36"/>
            <p:cNvSpPr>
              <a:spLocks noChangeArrowheads="1"/>
            </p:cNvSpPr>
            <p:nvPr/>
          </p:nvSpPr>
          <p:spPr bwMode="auto">
            <a:xfrm>
              <a:off x="4704" y="1872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>
                <a:solidFill>
                  <a:srgbClr val="000000"/>
                </a:solidFill>
              </a:endParaRPr>
            </a:p>
          </p:txBody>
        </p:sp>
        <p:sp>
          <p:nvSpPr>
            <p:cNvPr id="118829" name="Text Box 38"/>
            <p:cNvSpPr txBox="1">
              <a:spLocks noChangeArrowheads="1"/>
            </p:cNvSpPr>
            <p:nvPr/>
          </p:nvSpPr>
          <p:spPr bwMode="auto">
            <a:xfrm>
              <a:off x="4759" y="1909"/>
              <a:ext cx="38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8804" name="Group 40"/>
          <p:cNvGrpSpPr/>
          <p:nvPr/>
        </p:nvGrpSpPr>
        <p:grpSpPr bwMode="auto">
          <a:xfrm>
            <a:off x="5598319" y="1808622"/>
            <a:ext cx="614362" cy="579394"/>
            <a:chOff x="3696" y="1742"/>
            <a:chExt cx="516" cy="487"/>
          </a:xfrm>
        </p:grpSpPr>
        <p:grpSp>
          <p:nvGrpSpPr>
            <p:cNvPr id="118822" name="Group 41"/>
            <p:cNvGrpSpPr/>
            <p:nvPr/>
          </p:nvGrpSpPr>
          <p:grpSpPr bwMode="auto">
            <a:xfrm>
              <a:off x="3696" y="1813"/>
              <a:ext cx="403" cy="416"/>
              <a:chOff x="3725" y="1796"/>
              <a:chExt cx="503" cy="534"/>
            </a:xfrm>
          </p:grpSpPr>
          <p:sp>
            <p:nvSpPr>
              <p:cNvPr id="118824" name="Oval 42"/>
              <p:cNvSpPr>
                <a:spLocks noChangeArrowheads="1"/>
              </p:cNvSpPr>
              <p:nvPr/>
            </p:nvSpPr>
            <p:spPr bwMode="auto">
              <a:xfrm>
                <a:off x="3725" y="1796"/>
                <a:ext cx="42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1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8825" name="Group 43"/>
              <p:cNvGrpSpPr/>
              <p:nvPr/>
            </p:nvGrpSpPr>
            <p:grpSpPr bwMode="auto">
              <a:xfrm>
                <a:off x="3736" y="1857"/>
                <a:ext cx="492" cy="473"/>
                <a:chOff x="2496" y="1856"/>
                <a:chExt cx="492" cy="473"/>
              </a:xfrm>
            </p:grpSpPr>
            <p:sp>
              <p:nvSpPr>
                <p:cNvPr id="11882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496" y="1856"/>
                  <a:ext cx="411" cy="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1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X</a:t>
                  </a:r>
                  <a:endParaRPr kumimoji="1" lang="en-US" altLang="zh-CN" sz="2100" b="1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82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652" y="1882"/>
                  <a:ext cx="336" cy="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kumimoji="1" lang="en-US" altLang="zh-CN" sz="21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8823" name="Rectangle 46"/>
            <p:cNvSpPr>
              <a:spLocks noChangeArrowheads="1"/>
            </p:cNvSpPr>
            <p:nvPr/>
          </p:nvSpPr>
          <p:spPr bwMode="auto">
            <a:xfrm>
              <a:off x="3873" y="1742"/>
              <a:ext cx="339" cy="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18805" name="Line 47"/>
          <p:cNvSpPr>
            <a:spLocks noChangeShapeType="1"/>
          </p:cNvSpPr>
          <p:nvPr/>
        </p:nvSpPr>
        <p:spPr bwMode="auto">
          <a:xfrm>
            <a:off x="3257550" y="1490663"/>
            <a:ext cx="0" cy="301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grpSp>
        <p:nvGrpSpPr>
          <p:cNvPr id="118806" name="Group 48"/>
          <p:cNvGrpSpPr/>
          <p:nvPr/>
        </p:nvGrpSpPr>
        <p:grpSpPr bwMode="auto">
          <a:xfrm>
            <a:off x="3028950" y="1791899"/>
            <a:ext cx="685800" cy="559494"/>
            <a:chOff x="2544" y="1549"/>
            <a:chExt cx="576" cy="470"/>
          </a:xfrm>
        </p:grpSpPr>
        <p:grpSp>
          <p:nvGrpSpPr>
            <p:cNvPr id="118816" name="Group 49"/>
            <p:cNvGrpSpPr/>
            <p:nvPr/>
          </p:nvGrpSpPr>
          <p:grpSpPr bwMode="auto">
            <a:xfrm>
              <a:off x="2544" y="1631"/>
              <a:ext cx="576" cy="388"/>
              <a:chOff x="1620" y="1872"/>
              <a:chExt cx="576" cy="369"/>
            </a:xfrm>
          </p:grpSpPr>
          <p:sp>
            <p:nvSpPr>
              <p:cNvPr id="118818" name="Oval 50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372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1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0" name="Text Box 52"/>
              <p:cNvSpPr txBox="1">
                <a:spLocks noChangeArrowheads="1"/>
              </p:cNvSpPr>
              <p:nvPr/>
            </p:nvSpPr>
            <p:spPr bwMode="auto">
              <a:xfrm>
                <a:off x="1620" y="1910"/>
                <a:ext cx="576" cy="3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1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kumimoji="1" lang="en-US" altLang="zh-CN" sz="210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  </a:t>
                </a:r>
              </a:p>
            </p:txBody>
          </p:sp>
        </p:grpSp>
        <p:sp>
          <p:nvSpPr>
            <p:cNvPr id="118817" name="Text Box 54"/>
            <p:cNvSpPr txBox="1">
              <a:spLocks noChangeArrowheads="1"/>
            </p:cNvSpPr>
            <p:nvPr/>
          </p:nvSpPr>
          <p:spPr bwMode="auto">
            <a:xfrm>
              <a:off x="2688" y="1549"/>
              <a:ext cx="330" cy="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18807" name="Group 55"/>
          <p:cNvGrpSpPr/>
          <p:nvPr/>
        </p:nvGrpSpPr>
        <p:grpSpPr bwMode="auto">
          <a:xfrm>
            <a:off x="6057900" y="2983706"/>
            <a:ext cx="1028700" cy="528638"/>
            <a:chOff x="4128" y="2694"/>
            <a:chExt cx="864" cy="444"/>
          </a:xfrm>
        </p:grpSpPr>
        <p:sp>
          <p:nvSpPr>
            <p:cNvPr id="118813" name="Oval 56"/>
            <p:cNvSpPr>
              <a:spLocks noChangeArrowheads="1"/>
            </p:cNvSpPr>
            <p:nvPr/>
          </p:nvSpPr>
          <p:spPr bwMode="auto">
            <a:xfrm>
              <a:off x="4128" y="2736"/>
              <a:ext cx="720" cy="3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 b="1">
                <a:solidFill>
                  <a:srgbClr val="000000"/>
                </a:solidFill>
              </a:endParaRPr>
            </a:p>
          </p:txBody>
        </p:sp>
        <p:sp>
          <p:nvSpPr>
            <p:cNvPr id="118814" name="Text Box 57"/>
            <p:cNvSpPr txBox="1">
              <a:spLocks noChangeArrowheads="1"/>
            </p:cNvSpPr>
            <p:nvPr/>
          </p:nvSpPr>
          <p:spPr bwMode="auto">
            <a:xfrm>
              <a:off x="4176" y="2790"/>
              <a:ext cx="816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   Y</a:t>
              </a:r>
            </a:p>
          </p:txBody>
        </p:sp>
        <p:sp>
          <p:nvSpPr>
            <p:cNvPr id="118815" name="Text Box 58"/>
            <p:cNvSpPr txBox="1">
              <a:spLocks noChangeArrowheads="1"/>
            </p:cNvSpPr>
            <p:nvPr/>
          </p:nvSpPr>
          <p:spPr bwMode="auto">
            <a:xfrm>
              <a:off x="4320" y="2694"/>
              <a:ext cx="336" cy="3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18808" name="Text Box 59"/>
          <p:cNvSpPr txBox="1">
            <a:spLocks noChangeArrowheads="1"/>
          </p:cNvSpPr>
          <p:nvPr/>
        </p:nvSpPr>
        <p:spPr bwMode="auto">
          <a:xfrm>
            <a:off x="4629150" y="633413"/>
            <a:ext cx="4508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18222" y="4469606"/>
            <a:ext cx="5193506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基因型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种，表现型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种；</a:t>
            </a:r>
            <a:endParaRPr kumimoji="1" lang="en-US" altLang="zh-CN" sz="21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" name="Text Box 74"/>
          <p:cNvSpPr txBox="1">
            <a:spLocks noChangeArrowheads="1"/>
          </p:cNvSpPr>
          <p:nvPr/>
        </p:nvSpPr>
        <p:spPr bwMode="auto">
          <a:xfrm>
            <a:off x="3917156" y="4429125"/>
            <a:ext cx="514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0" name="Text Box 74"/>
          <p:cNvSpPr txBox="1">
            <a:spLocks noChangeArrowheads="1"/>
          </p:cNvSpPr>
          <p:nvPr/>
        </p:nvSpPr>
        <p:spPr bwMode="auto">
          <a:xfrm>
            <a:off x="5860256" y="4429125"/>
            <a:ext cx="514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8812" name="Text Box 4"/>
          <p:cNvSpPr txBox="1">
            <a:spLocks noChangeArrowheads="1"/>
          </p:cNvSpPr>
          <p:nvPr/>
        </p:nvSpPr>
        <p:spPr bwMode="auto">
          <a:xfrm>
            <a:off x="1485900" y="3813572"/>
            <a:ext cx="10858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比例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title"/>
          </p:nvPr>
        </p:nvSpPr>
        <p:spPr>
          <a:xfrm>
            <a:off x="1871663" y="514350"/>
            <a:ext cx="5911454" cy="481013"/>
          </a:xfrm>
        </p:spPr>
        <p:txBody>
          <a:bodyPr/>
          <a:lstStyle/>
          <a:p>
            <a:r>
              <a:rPr lang="zh-CN" altLang="en-US" sz="2100" b="1" smtClean="0">
                <a:latin typeface="黑体" panose="02010609060101010101" pitchFamily="49" charset="-122"/>
                <a:ea typeface="黑体" panose="02010609060101010101" pitchFamily="49" charset="-122"/>
              </a:rPr>
              <a:t>女性携带者      </a:t>
            </a:r>
            <a:r>
              <a:rPr lang="en-US" altLang="zh-CN" sz="2100" b="1" smtClean="0">
                <a:latin typeface="黑体" panose="02010609060101010101" pitchFamily="49" charset="-122"/>
                <a:ea typeface="黑体" panose="02010609060101010101" pitchFamily="49" charset="-122"/>
              </a:rPr>
              <a:t>×      </a:t>
            </a:r>
            <a:r>
              <a:rPr lang="zh-CN" altLang="en-US" sz="2100" b="1" smtClean="0">
                <a:latin typeface="黑体" panose="02010609060101010101" pitchFamily="49" charset="-122"/>
                <a:ea typeface="黑体" panose="02010609060101010101" pitchFamily="49" charset="-122"/>
              </a:rPr>
              <a:t>正常男性</a:t>
            </a:r>
          </a:p>
        </p:txBody>
      </p:sp>
      <p:sp>
        <p:nvSpPr>
          <p:cNvPr id="120834" name="Text Box 12"/>
          <p:cNvSpPr txBox="1">
            <a:spLocks noChangeArrowheads="1"/>
          </p:cNvSpPr>
          <p:nvPr/>
        </p:nvSpPr>
        <p:spPr bwMode="auto">
          <a:xfrm>
            <a:off x="1543050" y="1026319"/>
            <a:ext cx="11430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亲代</a:t>
            </a:r>
          </a:p>
        </p:txBody>
      </p:sp>
      <p:sp>
        <p:nvSpPr>
          <p:cNvPr id="120835" name="Text Box 25"/>
          <p:cNvSpPr txBox="1">
            <a:spLocks noChangeArrowheads="1"/>
          </p:cNvSpPr>
          <p:nvPr/>
        </p:nvSpPr>
        <p:spPr bwMode="auto">
          <a:xfrm>
            <a:off x="1543050" y="1854994"/>
            <a:ext cx="9144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配子</a:t>
            </a:r>
          </a:p>
        </p:txBody>
      </p:sp>
      <p:sp>
        <p:nvSpPr>
          <p:cNvPr id="120836" name="Line 26"/>
          <p:cNvSpPr>
            <a:spLocks noChangeShapeType="1"/>
          </p:cNvSpPr>
          <p:nvPr/>
        </p:nvSpPr>
        <p:spPr bwMode="auto">
          <a:xfrm flipH="1">
            <a:off x="3086100" y="1483519"/>
            <a:ext cx="1143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37" name="Line 27"/>
          <p:cNvSpPr>
            <a:spLocks noChangeShapeType="1"/>
          </p:cNvSpPr>
          <p:nvPr/>
        </p:nvSpPr>
        <p:spPr bwMode="auto">
          <a:xfrm>
            <a:off x="3600450" y="1426369"/>
            <a:ext cx="1714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38" name="Line 38"/>
          <p:cNvSpPr>
            <a:spLocks noChangeShapeType="1"/>
          </p:cNvSpPr>
          <p:nvPr/>
        </p:nvSpPr>
        <p:spPr bwMode="auto">
          <a:xfrm flipH="1">
            <a:off x="6115050" y="1483519"/>
            <a:ext cx="1143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39" name="Line 39"/>
          <p:cNvSpPr>
            <a:spLocks noChangeShapeType="1"/>
          </p:cNvSpPr>
          <p:nvPr/>
        </p:nvSpPr>
        <p:spPr bwMode="auto">
          <a:xfrm>
            <a:off x="6743700" y="1426369"/>
            <a:ext cx="228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0" name="Text Box 50"/>
          <p:cNvSpPr txBox="1">
            <a:spLocks noChangeArrowheads="1"/>
          </p:cNvSpPr>
          <p:nvPr/>
        </p:nvSpPr>
        <p:spPr bwMode="auto">
          <a:xfrm>
            <a:off x="1485900" y="3026569"/>
            <a:ext cx="9715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子代</a:t>
            </a:r>
          </a:p>
        </p:txBody>
      </p:sp>
      <p:sp>
        <p:nvSpPr>
          <p:cNvPr id="120841" name="Line 51"/>
          <p:cNvSpPr>
            <a:spLocks noChangeShapeType="1"/>
          </p:cNvSpPr>
          <p:nvPr/>
        </p:nvSpPr>
        <p:spPr bwMode="auto">
          <a:xfrm>
            <a:off x="3086100" y="2340769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2" name="Line 52"/>
          <p:cNvSpPr>
            <a:spLocks noChangeShapeType="1"/>
          </p:cNvSpPr>
          <p:nvPr/>
        </p:nvSpPr>
        <p:spPr bwMode="auto">
          <a:xfrm flipH="1">
            <a:off x="3257550" y="2169319"/>
            <a:ext cx="25146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3" name="Line 53"/>
          <p:cNvSpPr>
            <a:spLocks noChangeShapeType="1"/>
          </p:cNvSpPr>
          <p:nvPr/>
        </p:nvSpPr>
        <p:spPr bwMode="auto">
          <a:xfrm>
            <a:off x="3886200" y="2283619"/>
            <a:ext cx="3429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4" name="Line 54"/>
          <p:cNvSpPr>
            <a:spLocks noChangeShapeType="1"/>
          </p:cNvSpPr>
          <p:nvPr/>
        </p:nvSpPr>
        <p:spPr bwMode="auto">
          <a:xfrm flipH="1">
            <a:off x="4286250" y="2226469"/>
            <a:ext cx="15430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5" name="Line 61"/>
          <p:cNvSpPr>
            <a:spLocks noChangeShapeType="1"/>
          </p:cNvSpPr>
          <p:nvPr/>
        </p:nvSpPr>
        <p:spPr bwMode="auto">
          <a:xfrm>
            <a:off x="3200400" y="2283619"/>
            <a:ext cx="245745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6" name="Line 62"/>
          <p:cNvSpPr>
            <a:spLocks noChangeShapeType="1"/>
          </p:cNvSpPr>
          <p:nvPr/>
        </p:nvSpPr>
        <p:spPr bwMode="auto">
          <a:xfrm flipH="1">
            <a:off x="5715000" y="2283619"/>
            <a:ext cx="108585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7" name="Line 63"/>
          <p:cNvSpPr>
            <a:spLocks noChangeShapeType="1"/>
          </p:cNvSpPr>
          <p:nvPr/>
        </p:nvSpPr>
        <p:spPr bwMode="auto">
          <a:xfrm>
            <a:off x="4000500" y="2226469"/>
            <a:ext cx="2914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8" name="Line 64"/>
          <p:cNvSpPr>
            <a:spLocks noChangeShapeType="1"/>
          </p:cNvSpPr>
          <p:nvPr/>
        </p:nvSpPr>
        <p:spPr bwMode="auto">
          <a:xfrm>
            <a:off x="6972300" y="2283619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20849" name="Text Box 71"/>
          <p:cNvSpPr txBox="1">
            <a:spLocks noChangeArrowheads="1"/>
          </p:cNvSpPr>
          <p:nvPr/>
        </p:nvSpPr>
        <p:spPr bwMode="auto">
          <a:xfrm>
            <a:off x="2400300" y="3426619"/>
            <a:ext cx="12573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女性正常</a:t>
            </a:r>
          </a:p>
        </p:txBody>
      </p:sp>
      <p:sp>
        <p:nvSpPr>
          <p:cNvPr id="120850" name="Text Box 72"/>
          <p:cNvSpPr txBox="1">
            <a:spLocks noChangeArrowheads="1"/>
          </p:cNvSpPr>
          <p:nvPr/>
        </p:nvSpPr>
        <p:spPr bwMode="auto">
          <a:xfrm>
            <a:off x="3600450" y="3426619"/>
            <a:ext cx="1657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女性携带者</a:t>
            </a:r>
          </a:p>
        </p:txBody>
      </p:sp>
      <p:sp>
        <p:nvSpPr>
          <p:cNvPr id="120851" name="Text Box 73"/>
          <p:cNvSpPr txBox="1">
            <a:spLocks noChangeArrowheads="1"/>
          </p:cNvSpPr>
          <p:nvPr/>
        </p:nvSpPr>
        <p:spPr bwMode="auto">
          <a:xfrm>
            <a:off x="5086350" y="3426619"/>
            <a:ext cx="14287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男性正常</a:t>
            </a:r>
          </a:p>
        </p:txBody>
      </p:sp>
      <p:sp>
        <p:nvSpPr>
          <p:cNvPr id="120852" name="Text Box 74"/>
          <p:cNvSpPr txBox="1">
            <a:spLocks noChangeArrowheads="1"/>
          </p:cNvSpPr>
          <p:nvPr/>
        </p:nvSpPr>
        <p:spPr bwMode="auto">
          <a:xfrm>
            <a:off x="6343650" y="3426619"/>
            <a:ext cx="15430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男性色盲</a:t>
            </a:r>
          </a:p>
        </p:txBody>
      </p:sp>
      <p:sp>
        <p:nvSpPr>
          <p:cNvPr id="120853" name="Text Box 75"/>
          <p:cNvSpPr txBox="1">
            <a:spLocks noChangeArrowheads="1"/>
          </p:cNvSpPr>
          <p:nvPr/>
        </p:nvSpPr>
        <p:spPr bwMode="auto">
          <a:xfrm>
            <a:off x="3028950" y="3714750"/>
            <a:ext cx="50863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3333CC"/>
                </a:solidFill>
                <a:latin typeface="Times New Roman" panose="02020603050405020304" pitchFamily="18" charset="0"/>
              </a:rPr>
              <a:t>1        </a:t>
            </a: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</a:rPr>
              <a:t>：     </a:t>
            </a:r>
            <a:r>
              <a:rPr kumimoji="1" lang="en-US" altLang="zh-CN" sz="2100" b="1">
                <a:solidFill>
                  <a:srgbClr val="3333CC"/>
                </a:solidFill>
                <a:latin typeface="Times New Roman" panose="02020603050405020304" pitchFamily="18" charset="0"/>
              </a:rPr>
              <a:t>1        </a:t>
            </a: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</a:rPr>
              <a:t>：    </a:t>
            </a:r>
            <a:r>
              <a:rPr kumimoji="1" lang="en-US" altLang="zh-CN" sz="2100" b="1">
                <a:solidFill>
                  <a:srgbClr val="3333CC"/>
                </a:solidFill>
                <a:latin typeface="Times New Roman" panose="02020603050405020304" pitchFamily="18" charset="0"/>
              </a:rPr>
              <a:t>1       </a:t>
            </a: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</a:rPr>
              <a:t>：    </a:t>
            </a:r>
            <a:r>
              <a:rPr kumimoji="1" lang="en-US" altLang="zh-CN" sz="2100" b="1">
                <a:solidFill>
                  <a:srgbClr val="3333CC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120854" name="组合 115"/>
          <p:cNvGrpSpPr/>
          <p:nvPr/>
        </p:nvGrpSpPr>
        <p:grpSpPr bwMode="auto">
          <a:xfrm>
            <a:off x="2971800" y="1001316"/>
            <a:ext cx="1085850" cy="503317"/>
            <a:chOff x="2438400" y="1414462"/>
            <a:chExt cx="1447800" cy="671091"/>
          </a:xfrm>
        </p:grpSpPr>
        <p:sp>
          <p:nvSpPr>
            <p:cNvPr id="120910" name="Oval 15"/>
            <p:cNvSpPr>
              <a:spLocks noChangeArrowheads="1"/>
            </p:cNvSpPr>
            <p:nvPr/>
          </p:nvSpPr>
          <p:spPr bwMode="auto">
            <a:xfrm>
              <a:off x="2438400" y="1447802"/>
              <a:ext cx="1143000" cy="53340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 b="1">
                <a:solidFill>
                  <a:srgbClr val="000000"/>
                </a:solidFill>
              </a:endParaRPr>
            </a:p>
          </p:txBody>
        </p:sp>
        <p:sp>
          <p:nvSpPr>
            <p:cNvPr id="120911" name="Text Box 31"/>
            <p:cNvSpPr txBox="1">
              <a:spLocks noChangeArrowheads="1"/>
            </p:cNvSpPr>
            <p:nvPr/>
          </p:nvSpPr>
          <p:spPr bwMode="auto">
            <a:xfrm>
              <a:off x="2525486" y="1533525"/>
              <a:ext cx="1360714" cy="5520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X  X</a:t>
              </a:r>
            </a:p>
          </p:txBody>
        </p:sp>
        <p:sp>
          <p:nvSpPr>
            <p:cNvPr id="120912" name="Text Box 32"/>
            <p:cNvSpPr txBox="1">
              <a:spLocks noChangeArrowheads="1"/>
            </p:cNvSpPr>
            <p:nvPr/>
          </p:nvSpPr>
          <p:spPr bwMode="auto">
            <a:xfrm>
              <a:off x="2729593" y="1414462"/>
              <a:ext cx="57150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0913" name="Text Box 33"/>
            <p:cNvSpPr txBox="1">
              <a:spLocks noChangeArrowheads="1"/>
            </p:cNvSpPr>
            <p:nvPr/>
          </p:nvSpPr>
          <p:spPr bwMode="auto">
            <a:xfrm>
              <a:off x="3199039" y="1414462"/>
              <a:ext cx="53408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0855" name="组合 116"/>
          <p:cNvGrpSpPr/>
          <p:nvPr/>
        </p:nvGrpSpPr>
        <p:grpSpPr bwMode="auto">
          <a:xfrm>
            <a:off x="6043613" y="969169"/>
            <a:ext cx="1100138" cy="521176"/>
            <a:chOff x="6534150" y="1371600"/>
            <a:chExt cx="1466850" cy="694902"/>
          </a:xfrm>
        </p:grpSpPr>
        <p:sp>
          <p:nvSpPr>
            <p:cNvPr id="120906" name="Oval 20"/>
            <p:cNvSpPr>
              <a:spLocks noChangeArrowheads="1"/>
            </p:cNvSpPr>
            <p:nvPr/>
          </p:nvSpPr>
          <p:spPr bwMode="auto">
            <a:xfrm>
              <a:off x="6534150" y="1485900"/>
              <a:ext cx="1143000" cy="533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1" lang="zh-CN" altLang="zh-CN" sz="21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907" name="Text Box 24"/>
            <p:cNvSpPr txBox="1">
              <a:spLocks noChangeArrowheads="1"/>
            </p:cNvSpPr>
            <p:nvPr/>
          </p:nvSpPr>
          <p:spPr bwMode="auto">
            <a:xfrm>
              <a:off x="7315200" y="1495425"/>
              <a:ext cx="381000" cy="5520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1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908" name="Text Box 10"/>
            <p:cNvSpPr txBox="1">
              <a:spLocks noChangeArrowheads="1"/>
            </p:cNvSpPr>
            <p:nvPr/>
          </p:nvSpPr>
          <p:spPr bwMode="auto">
            <a:xfrm>
              <a:off x="6652591" y="1514475"/>
              <a:ext cx="1222513" cy="5520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   Y</a:t>
              </a:r>
            </a:p>
          </p:txBody>
        </p:sp>
        <p:sp>
          <p:nvSpPr>
            <p:cNvPr id="120909" name="Text Box 11"/>
            <p:cNvSpPr txBox="1">
              <a:spLocks noChangeArrowheads="1"/>
            </p:cNvSpPr>
            <p:nvPr/>
          </p:nvSpPr>
          <p:spPr bwMode="auto">
            <a:xfrm>
              <a:off x="6911008" y="1371600"/>
              <a:ext cx="1089992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0856" name="组合 117"/>
          <p:cNvGrpSpPr/>
          <p:nvPr/>
        </p:nvGrpSpPr>
        <p:grpSpPr bwMode="auto">
          <a:xfrm>
            <a:off x="2852738" y="1801019"/>
            <a:ext cx="651828" cy="542925"/>
            <a:chOff x="2279650" y="2480733"/>
            <a:chExt cx="869103" cy="723899"/>
          </a:xfrm>
        </p:grpSpPr>
        <p:grpSp>
          <p:nvGrpSpPr>
            <p:cNvPr id="120901" name="Group 28"/>
            <p:cNvGrpSpPr/>
            <p:nvPr/>
          </p:nvGrpSpPr>
          <p:grpSpPr bwMode="auto">
            <a:xfrm>
              <a:off x="2279650" y="2514600"/>
              <a:ext cx="692150" cy="617757"/>
              <a:chOff x="1620" y="1872"/>
              <a:chExt cx="384" cy="345"/>
            </a:xfrm>
          </p:grpSpPr>
          <p:sp>
            <p:nvSpPr>
              <p:cNvPr id="120904" name="Oval 29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1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0905" name="Text Box 31"/>
              <p:cNvSpPr txBox="1">
                <a:spLocks noChangeArrowheads="1"/>
              </p:cNvSpPr>
              <p:nvPr/>
            </p:nvSpPr>
            <p:spPr bwMode="auto">
              <a:xfrm>
                <a:off x="1620" y="1909"/>
                <a:ext cx="384" cy="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0902" name="Text Box 52"/>
            <p:cNvSpPr txBox="1">
              <a:spLocks noChangeArrowheads="1"/>
            </p:cNvSpPr>
            <p:nvPr/>
          </p:nvSpPr>
          <p:spPr bwMode="auto">
            <a:xfrm>
              <a:off x="2286000" y="2652606"/>
              <a:ext cx="620606" cy="552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kumimoji="1" lang="en-US" altLang="zh-CN" sz="2100">
                  <a:solidFill>
                    <a:srgbClr val="FFFFFF"/>
                  </a:solidFill>
                  <a:latin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120903" name="Text Box 54"/>
            <p:cNvSpPr txBox="1">
              <a:spLocks noChangeArrowheads="1"/>
            </p:cNvSpPr>
            <p:nvPr/>
          </p:nvSpPr>
          <p:spPr bwMode="auto">
            <a:xfrm>
              <a:off x="2590800" y="2480733"/>
              <a:ext cx="557953" cy="4910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0857" name="组合 118"/>
          <p:cNvGrpSpPr/>
          <p:nvPr/>
        </p:nvGrpSpPr>
        <p:grpSpPr bwMode="auto">
          <a:xfrm>
            <a:off x="3543300" y="1769269"/>
            <a:ext cx="647065" cy="574674"/>
            <a:chOff x="3200400" y="2438400"/>
            <a:chExt cx="862753" cy="766232"/>
          </a:xfrm>
        </p:grpSpPr>
        <p:grpSp>
          <p:nvGrpSpPr>
            <p:cNvPr id="120896" name="Group 28"/>
            <p:cNvGrpSpPr/>
            <p:nvPr/>
          </p:nvGrpSpPr>
          <p:grpSpPr bwMode="auto">
            <a:xfrm>
              <a:off x="3200400" y="2514600"/>
              <a:ext cx="692150" cy="617757"/>
              <a:chOff x="1620" y="1872"/>
              <a:chExt cx="384" cy="345"/>
            </a:xfrm>
          </p:grpSpPr>
          <p:sp>
            <p:nvSpPr>
              <p:cNvPr id="120899" name="Oval 29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1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0900" name="Text Box 31"/>
              <p:cNvSpPr txBox="1">
                <a:spLocks noChangeArrowheads="1"/>
              </p:cNvSpPr>
              <p:nvPr/>
            </p:nvSpPr>
            <p:spPr bwMode="auto">
              <a:xfrm>
                <a:off x="1620" y="1909"/>
                <a:ext cx="384" cy="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0897" name="Text Box 52"/>
            <p:cNvSpPr txBox="1">
              <a:spLocks noChangeArrowheads="1"/>
            </p:cNvSpPr>
            <p:nvPr/>
          </p:nvSpPr>
          <p:spPr bwMode="auto">
            <a:xfrm>
              <a:off x="3276600" y="2652606"/>
              <a:ext cx="617220" cy="552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kumimoji="1" lang="en-US" altLang="zh-CN" sz="2100">
                  <a:solidFill>
                    <a:srgbClr val="FFFFFF"/>
                  </a:solidFill>
                  <a:latin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120898" name="Text Box 54"/>
            <p:cNvSpPr txBox="1">
              <a:spLocks noChangeArrowheads="1"/>
            </p:cNvSpPr>
            <p:nvPr/>
          </p:nvSpPr>
          <p:spPr bwMode="auto">
            <a:xfrm>
              <a:off x="3581400" y="2438400"/>
              <a:ext cx="481753" cy="4910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0858" name="组合 119"/>
          <p:cNvGrpSpPr/>
          <p:nvPr/>
        </p:nvGrpSpPr>
        <p:grpSpPr bwMode="auto">
          <a:xfrm>
            <a:off x="5829300" y="1801019"/>
            <a:ext cx="742950" cy="542895"/>
            <a:chOff x="6248400" y="2480733"/>
            <a:chExt cx="990600" cy="723859"/>
          </a:xfrm>
        </p:grpSpPr>
        <p:grpSp>
          <p:nvGrpSpPr>
            <p:cNvPr id="120891" name="Group 28"/>
            <p:cNvGrpSpPr/>
            <p:nvPr/>
          </p:nvGrpSpPr>
          <p:grpSpPr bwMode="auto">
            <a:xfrm>
              <a:off x="6248400" y="2514600"/>
              <a:ext cx="692150" cy="617757"/>
              <a:chOff x="1620" y="1872"/>
              <a:chExt cx="384" cy="345"/>
            </a:xfrm>
          </p:grpSpPr>
          <p:sp>
            <p:nvSpPr>
              <p:cNvPr id="120894" name="Oval 29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1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0895" name="Text Box 31"/>
              <p:cNvSpPr txBox="1">
                <a:spLocks noChangeArrowheads="1"/>
              </p:cNvSpPr>
              <p:nvPr/>
            </p:nvSpPr>
            <p:spPr bwMode="auto">
              <a:xfrm>
                <a:off x="1620" y="1909"/>
                <a:ext cx="384" cy="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0892" name="Text Box 52"/>
            <p:cNvSpPr txBox="1">
              <a:spLocks noChangeArrowheads="1"/>
            </p:cNvSpPr>
            <p:nvPr/>
          </p:nvSpPr>
          <p:spPr bwMode="auto">
            <a:xfrm>
              <a:off x="6324600" y="2652566"/>
              <a:ext cx="914400" cy="552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kumimoji="1" lang="en-US" altLang="zh-CN" sz="2100">
                  <a:solidFill>
                    <a:srgbClr val="FFFFFF"/>
                  </a:solidFill>
                  <a:latin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120893" name="Text Box 54"/>
            <p:cNvSpPr txBox="1">
              <a:spLocks noChangeArrowheads="1"/>
            </p:cNvSpPr>
            <p:nvPr/>
          </p:nvSpPr>
          <p:spPr bwMode="auto">
            <a:xfrm>
              <a:off x="6629400" y="2480733"/>
              <a:ext cx="586740" cy="4910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0859" name="组合 120"/>
          <p:cNvGrpSpPr/>
          <p:nvPr/>
        </p:nvGrpSpPr>
        <p:grpSpPr bwMode="auto">
          <a:xfrm>
            <a:off x="6738938" y="1826419"/>
            <a:ext cx="519113" cy="471170"/>
            <a:chOff x="7461250" y="2514600"/>
            <a:chExt cx="692150" cy="628227"/>
          </a:xfrm>
        </p:grpSpPr>
        <p:grpSp>
          <p:nvGrpSpPr>
            <p:cNvPr id="120887" name="Group 28"/>
            <p:cNvGrpSpPr/>
            <p:nvPr/>
          </p:nvGrpSpPr>
          <p:grpSpPr bwMode="auto">
            <a:xfrm>
              <a:off x="7461250" y="2514600"/>
              <a:ext cx="692150" cy="617757"/>
              <a:chOff x="1620" y="1872"/>
              <a:chExt cx="384" cy="345"/>
            </a:xfrm>
          </p:grpSpPr>
          <p:sp>
            <p:nvSpPr>
              <p:cNvPr id="120889" name="Oval 29"/>
              <p:cNvSpPr>
                <a:spLocks noChangeArrowheads="1"/>
              </p:cNvSpPr>
              <p:nvPr/>
            </p:nvSpPr>
            <p:spPr bwMode="auto">
              <a:xfrm>
                <a:off x="1632" y="187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1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0890" name="Text Box 31"/>
              <p:cNvSpPr txBox="1">
                <a:spLocks noChangeArrowheads="1"/>
              </p:cNvSpPr>
              <p:nvPr/>
            </p:nvSpPr>
            <p:spPr bwMode="auto">
              <a:xfrm>
                <a:off x="1620" y="1909"/>
                <a:ext cx="384" cy="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0888" name="Text Box 38"/>
            <p:cNvSpPr txBox="1">
              <a:spLocks noChangeArrowheads="1"/>
            </p:cNvSpPr>
            <p:nvPr/>
          </p:nvSpPr>
          <p:spPr bwMode="auto">
            <a:xfrm>
              <a:off x="7543800" y="2590800"/>
              <a:ext cx="609600" cy="5520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20860" name="组合 121"/>
          <p:cNvGrpSpPr/>
          <p:nvPr/>
        </p:nvGrpSpPr>
        <p:grpSpPr bwMode="auto">
          <a:xfrm>
            <a:off x="2743200" y="2944416"/>
            <a:ext cx="1020366" cy="503317"/>
            <a:chOff x="2133600" y="4005262"/>
            <a:chExt cx="1360714" cy="671091"/>
          </a:xfrm>
        </p:grpSpPr>
        <p:sp>
          <p:nvSpPr>
            <p:cNvPr id="120883" name="Oval 2"/>
            <p:cNvSpPr>
              <a:spLocks noChangeArrowheads="1"/>
            </p:cNvSpPr>
            <p:nvPr/>
          </p:nvSpPr>
          <p:spPr bwMode="auto">
            <a:xfrm>
              <a:off x="2133600" y="4038600"/>
              <a:ext cx="1143000" cy="533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1" lang="zh-CN" altLang="zh-CN" sz="21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884" name="Text Box 31"/>
            <p:cNvSpPr txBox="1">
              <a:spLocks noChangeArrowheads="1"/>
            </p:cNvSpPr>
            <p:nvPr/>
          </p:nvSpPr>
          <p:spPr bwMode="auto">
            <a:xfrm>
              <a:off x="2133600" y="4124325"/>
              <a:ext cx="1360714" cy="5520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  X</a:t>
              </a:r>
            </a:p>
          </p:txBody>
        </p:sp>
        <p:sp>
          <p:nvSpPr>
            <p:cNvPr id="120885" name="Text Box 32"/>
            <p:cNvSpPr txBox="1">
              <a:spLocks noChangeArrowheads="1"/>
            </p:cNvSpPr>
            <p:nvPr/>
          </p:nvSpPr>
          <p:spPr bwMode="auto">
            <a:xfrm>
              <a:off x="2337707" y="4005262"/>
              <a:ext cx="57150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0886" name="Text Box 33"/>
            <p:cNvSpPr txBox="1">
              <a:spLocks noChangeArrowheads="1"/>
            </p:cNvSpPr>
            <p:nvPr/>
          </p:nvSpPr>
          <p:spPr bwMode="auto">
            <a:xfrm>
              <a:off x="2807153" y="4005262"/>
              <a:ext cx="53408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0861" name="组合 122"/>
          <p:cNvGrpSpPr/>
          <p:nvPr/>
        </p:nvGrpSpPr>
        <p:grpSpPr bwMode="auto">
          <a:xfrm>
            <a:off x="3943350" y="2944416"/>
            <a:ext cx="1085850" cy="503317"/>
            <a:chOff x="3733800" y="4005262"/>
            <a:chExt cx="1447800" cy="671091"/>
          </a:xfrm>
        </p:grpSpPr>
        <p:sp>
          <p:nvSpPr>
            <p:cNvPr id="120879" name="Oval 56"/>
            <p:cNvSpPr>
              <a:spLocks noChangeArrowheads="1"/>
            </p:cNvSpPr>
            <p:nvPr/>
          </p:nvSpPr>
          <p:spPr bwMode="auto">
            <a:xfrm>
              <a:off x="3733800" y="4038602"/>
              <a:ext cx="1143000" cy="53340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100" b="1">
                <a:solidFill>
                  <a:srgbClr val="000000"/>
                </a:solidFill>
              </a:endParaRPr>
            </a:p>
          </p:txBody>
        </p:sp>
        <p:sp>
          <p:nvSpPr>
            <p:cNvPr id="120880" name="Text Box 31"/>
            <p:cNvSpPr txBox="1">
              <a:spLocks noChangeArrowheads="1"/>
            </p:cNvSpPr>
            <p:nvPr/>
          </p:nvSpPr>
          <p:spPr bwMode="auto">
            <a:xfrm>
              <a:off x="3820886" y="4124325"/>
              <a:ext cx="1360714" cy="5520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X  X</a:t>
              </a:r>
            </a:p>
          </p:txBody>
        </p:sp>
        <p:sp>
          <p:nvSpPr>
            <p:cNvPr id="120881" name="Text Box 32"/>
            <p:cNvSpPr txBox="1">
              <a:spLocks noChangeArrowheads="1"/>
            </p:cNvSpPr>
            <p:nvPr/>
          </p:nvSpPr>
          <p:spPr bwMode="auto">
            <a:xfrm>
              <a:off x="4024993" y="4005262"/>
              <a:ext cx="57150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0882" name="Text Box 33"/>
            <p:cNvSpPr txBox="1">
              <a:spLocks noChangeArrowheads="1"/>
            </p:cNvSpPr>
            <p:nvPr/>
          </p:nvSpPr>
          <p:spPr bwMode="auto">
            <a:xfrm>
              <a:off x="4494439" y="4005262"/>
              <a:ext cx="53408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0862" name="组合 123"/>
          <p:cNvGrpSpPr/>
          <p:nvPr/>
        </p:nvGrpSpPr>
        <p:grpSpPr bwMode="auto">
          <a:xfrm>
            <a:off x="5257800" y="2912269"/>
            <a:ext cx="1028700" cy="528320"/>
            <a:chOff x="5486400" y="3962400"/>
            <a:chExt cx="1371600" cy="704427"/>
          </a:xfrm>
        </p:grpSpPr>
        <p:sp>
          <p:nvSpPr>
            <p:cNvPr id="120875" name="Oval 7"/>
            <p:cNvSpPr>
              <a:spLocks noChangeArrowheads="1"/>
            </p:cNvSpPr>
            <p:nvPr/>
          </p:nvSpPr>
          <p:spPr bwMode="auto">
            <a:xfrm>
              <a:off x="5486400" y="4038600"/>
              <a:ext cx="1143000" cy="533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1" lang="zh-CN" altLang="zh-CN" sz="21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876" name="Text Box 10"/>
            <p:cNvSpPr txBox="1">
              <a:spLocks noChangeArrowheads="1"/>
            </p:cNvSpPr>
            <p:nvPr/>
          </p:nvSpPr>
          <p:spPr bwMode="auto">
            <a:xfrm>
              <a:off x="6343650" y="4048125"/>
              <a:ext cx="381000" cy="5520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1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877" name="Text Box 57"/>
            <p:cNvSpPr txBox="1">
              <a:spLocks noChangeArrowheads="1"/>
            </p:cNvSpPr>
            <p:nvPr/>
          </p:nvSpPr>
          <p:spPr bwMode="auto">
            <a:xfrm>
              <a:off x="5562600" y="4114800"/>
              <a:ext cx="1295400" cy="5520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   Y</a:t>
              </a:r>
            </a:p>
          </p:txBody>
        </p:sp>
        <p:sp>
          <p:nvSpPr>
            <p:cNvPr id="120878" name="Text Box 58"/>
            <p:cNvSpPr txBox="1">
              <a:spLocks noChangeArrowheads="1"/>
            </p:cNvSpPr>
            <p:nvPr/>
          </p:nvSpPr>
          <p:spPr bwMode="auto">
            <a:xfrm>
              <a:off x="5791200" y="3962400"/>
              <a:ext cx="53340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20863" name="组合 124"/>
          <p:cNvGrpSpPr/>
          <p:nvPr/>
        </p:nvGrpSpPr>
        <p:grpSpPr bwMode="auto">
          <a:xfrm>
            <a:off x="6515100" y="2919413"/>
            <a:ext cx="1085850" cy="528320"/>
            <a:chOff x="7162800" y="3971925"/>
            <a:chExt cx="1447800" cy="704427"/>
          </a:xfrm>
        </p:grpSpPr>
        <p:grpSp>
          <p:nvGrpSpPr>
            <p:cNvPr id="120870" name="Group 65"/>
            <p:cNvGrpSpPr/>
            <p:nvPr/>
          </p:nvGrpSpPr>
          <p:grpSpPr bwMode="auto">
            <a:xfrm>
              <a:off x="7162800" y="4038600"/>
              <a:ext cx="1238250" cy="561975"/>
              <a:chOff x="4752" y="2832"/>
              <a:chExt cx="780" cy="354"/>
            </a:xfrm>
          </p:grpSpPr>
          <p:sp>
            <p:nvSpPr>
              <p:cNvPr id="120873" name="Oval 66"/>
              <p:cNvSpPr>
                <a:spLocks noChangeArrowheads="1"/>
              </p:cNvSpPr>
              <p:nvPr/>
            </p:nvSpPr>
            <p:spPr bwMode="auto">
              <a:xfrm>
                <a:off x="4752" y="2832"/>
                <a:ext cx="720" cy="336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1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0874" name="Text Box 70"/>
              <p:cNvSpPr txBox="1">
                <a:spLocks noChangeArrowheads="1"/>
              </p:cNvSpPr>
              <p:nvPr/>
            </p:nvSpPr>
            <p:spPr bwMode="auto">
              <a:xfrm>
                <a:off x="5292" y="2838"/>
                <a:ext cx="240" cy="3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0871" name="Text Box 57"/>
            <p:cNvSpPr txBox="1">
              <a:spLocks noChangeArrowheads="1"/>
            </p:cNvSpPr>
            <p:nvPr/>
          </p:nvSpPr>
          <p:spPr bwMode="auto">
            <a:xfrm>
              <a:off x="7315200" y="4124325"/>
              <a:ext cx="1295400" cy="5520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X   Y</a:t>
              </a:r>
            </a:p>
          </p:txBody>
        </p:sp>
        <p:sp>
          <p:nvSpPr>
            <p:cNvPr id="120872" name="Text Box 58"/>
            <p:cNvSpPr txBox="1">
              <a:spLocks noChangeArrowheads="1"/>
            </p:cNvSpPr>
            <p:nvPr/>
          </p:nvSpPr>
          <p:spPr bwMode="auto">
            <a:xfrm>
              <a:off x="7543800" y="3971925"/>
              <a:ext cx="533400" cy="4910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77" name="Text Box 71"/>
          <p:cNvSpPr txBox="1">
            <a:spLocks noChangeArrowheads="1"/>
          </p:cNvSpPr>
          <p:nvPr/>
        </p:nvSpPr>
        <p:spPr bwMode="auto">
          <a:xfrm>
            <a:off x="2437210" y="4130278"/>
            <a:ext cx="5600700" cy="737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endParaRPr kumimoji="1" lang="zh-CN" altLang="en-US" sz="21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子代中色盲占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；儿子中，色盲占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0" name="Text Box 74"/>
          <p:cNvSpPr txBox="1">
            <a:spLocks noChangeArrowheads="1"/>
          </p:cNvSpPr>
          <p:nvPr/>
        </p:nvSpPr>
        <p:spPr bwMode="auto">
          <a:xfrm>
            <a:off x="4208860" y="4456510"/>
            <a:ext cx="800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1/4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" name="Text Box 74"/>
          <p:cNvSpPr txBox="1">
            <a:spLocks noChangeArrowheads="1"/>
          </p:cNvSpPr>
          <p:nvPr/>
        </p:nvSpPr>
        <p:spPr bwMode="auto">
          <a:xfrm>
            <a:off x="6952060" y="4445794"/>
            <a:ext cx="800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1/2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0869" name="Text Box 4"/>
          <p:cNvSpPr txBox="1">
            <a:spLocks noChangeArrowheads="1"/>
          </p:cNvSpPr>
          <p:nvPr/>
        </p:nvSpPr>
        <p:spPr bwMode="auto">
          <a:xfrm>
            <a:off x="1485900" y="3706416"/>
            <a:ext cx="10858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2"/>
          <p:cNvSpPr txBox="1">
            <a:spLocks noChangeArrowheads="1"/>
          </p:cNvSpPr>
          <p:nvPr/>
        </p:nvSpPr>
        <p:spPr bwMode="auto">
          <a:xfrm>
            <a:off x="2736056" y="925116"/>
            <a:ext cx="4525566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    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X</a:t>
            </a:r>
            <a:r>
              <a:rPr kumimoji="1" lang="en-US" altLang="zh-CN" sz="2100" b="1" baseline="500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1943100" y="871538"/>
            <a:ext cx="685800" cy="332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亲代</a:t>
            </a:r>
          </a:p>
          <a:p>
            <a:pPr>
              <a:spcBef>
                <a:spcPct val="50000"/>
              </a:spcBef>
            </a:pPr>
            <a:endParaRPr kumimoji="1" lang="zh-CN" altLang="en-US" sz="21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配子</a:t>
            </a:r>
          </a:p>
          <a:p>
            <a:pPr>
              <a:spcBef>
                <a:spcPct val="50000"/>
              </a:spcBef>
            </a:pPr>
            <a:endParaRPr kumimoji="1" lang="zh-CN" altLang="en-US" sz="21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华文中宋" panose="02010600040101010101" pitchFamily="2" charset="-122"/>
              </a:rPr>
              <a:t>子代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3200400" y="1828800"/>
            <a:ext cx="573881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5200650" y="1828800"/>
            <a:ext cx="573881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909" name="Text Box 6"/>
          <p:cNvSpPr txBox="1">
            <a:spLocks noChangeArrowheads="1"/>
          </p:cNvSpPr>
          <p:nvPr/>
        </p:nvSpPr>
        <p:spPr bwMode="auto">
          <a:xfrm>
            <a:off x="6286500" y="1828800"/>
            <a:ext cx="573881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23910" name="Text Box 7"/>
          <p:cNvSpPr txBox="1">
            <a:spLocks noChangeArrowheads="1"/>
          </p:cNvSpPr>
          <p:nvPr/>
        </p:nvSpPr>
        <p:spPr bwMode="auto">
          <a:xfrm>
            <a:off x="3143250" y="2800350"/>
            <a:ext cx="956072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911" name="Text Box 8"/>
          <p:cNvSpPr txBox="1">
            <a:spLocks noChangeArrowheads="1"/>
          </p:cNvSpPr>
          <p:nvPr/>
        </p:nvSpPr>
        <p:spPr bwMode="auto">
          <a:xfrm>
            <a:off x="5715000" y="2743200"/>
            <a:ext cx="828675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kumimoji="1" lang="en-US" altLang="zh-CN" sz="2100" b="1" baseline="50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endParaRPr kumimoji="1" lang="en-US" altLang="zh-CN" sz="2100" b="1" baseline="5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2" name="Text Box 9"/>
          <p:cNvSpPr txBox="1">
            <a:spLocks noChangeArrowheads="1"/>
          </p:cNvSpPr>
          <p:nvPr/>
        </p:nvSpPr>
        <p:spPr bwMode="auto">
          <a:xfrm>
            <a:off x="2800350" y="3096816"/>
            <a:ext cx="1943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女性携带者</a:t>
            </a:r>
          </a:p>
        </p:txBody>
      </p:sp>
      <p:sp>
        <p:nvSpPr>
          <p:cNvPr id="123913" name="Text Box 10"/>
          <p:cNvSpPr txBox="1">
            <a:spLocks noChangeArrowheads="1"/>
          </p:cNvSpPr>
          <p:nvPr/>
        </p:nvSpPr>
        <p:spPr bwMode="auto">
          <a:xfrm>
            <a:off x="5489972" y="3069431"/>
            <a:ext cx="1825228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男性色盲</a:t>
            </a:r>
          </a:p>
        </p:txBody>
      </p:sp>
      <p:sp>
        <p:nvSpPr>
          <p:cNvPr id="123914" name="Text Box 11"/>
          <p:cNvSpPr txBox="1">
            <a:spLocks noChangeArrowheads="1"/>
          </p:cNvSpPr>
          <p:nvPr/>
        </p:nvSpPr>
        <p:spPr bwMode="auto">
          <a:xfrm>
            <a:off x="3059906" y="3429000"/>
            <a:ext cx="4348163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1             </a:t>
            </a:r>
            <a:r>
              <a:rPr kumimoji="1" lang="zh-CN" altLang="en-US" sz="21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：            </a:t>
            </a:r>
            <a:r>
              <a:rPr kumimoji="1" lang="en-US" altLang="zh-CN" sz="21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</a:t>
            </a:r>
          </a:p>
        </p:txBody>
      </p:sp>
      <p:sp>
        <p:nvSpPr>
          <p:cNvPr id="123915" name="Line 12"/>
          <p:cNvSpPr>
            <a:spLocks noChangeShapeType="1"/>
          </p:cNvSpPr>
          <p:nvPr/>
        </p:nvSpPr>
        <p:spPr bwMode="auto">
          <a:xfrm>
            <a:off x="3371850" y="1221581"/>
            <a:ext cx="0" cy="550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916" name="Line 13"/>
          <p:cNvSpPr>
            <a:spLocks noChangeShapeType="1"/>
          </p:cNvSpPr>
          <p:nvPr/>
        </p:nvSpPr>
        <p:spPr bwMode="auto">
          <a:xfrm flipH="1">
            <a:off x="5486400" y="1221581"/>
            <a:ext cx="516731" cy="550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917" name="Line 14"/>
          <p:cNvSpPr>
            <a:spLocks noChangeShapeType="1"/>
          </p:cNvSpPr>
          <p:nvPr/>
        </p:nvSpPr>
        <p:spPr bwMode="auto">
          <a:xfrm>
            <a:off x="6057900" y="1221581"/>
            <a:ext cx="342900" cy="550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918" name="Line 15"/>
          <p:cNvSpPr>
            <a:spLocks noChangeShapeType="1"/>
          </p:cNvSpPr>
          <p:nvPr/>
        </p:nvSpPr>
        <p:spPr bwMode="auto">
          <a:xfrm>
            <a:off x="3371850" y="22288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919" name="Line 16"/>
          <p:cNvSpPr>
            <a:spLocks noChangeShapeType="1"/>
          </p:cNvSpPr>
          <p:nvPr/>
        </p:nvSpPr>
        <p:spPr bwMode="auto">
          <a:xfrm flipH="1">
            <a:off x="3486150" y="2171700"/>
            <a:ext cx="1828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920" name="Line 17"/>
          <p:cNvSpPr>
            <a:spLocks noChangeShapeType="1"/>
          </p:cNvSpPr>
          <p:nvPr/>
        </p:nvSpPr>
        <p:spPr bwMode="auto">
          <a:xfrm>
            <a:off x="3429000" y="2171700"/>
            <a:ext cx="25146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921" name="Line 18"/>
          <p:cNvSpPr>
            <a:spLocks noChangeShapeType="1"/>
          </p:cNvSpPr>
          <p:nvPr/>
        </p:nvSpPr>
        <p:spPr bwMode="auto">
          <a:xfrm flipH="1">
            <a:off x="6057900" y="217170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3922" name="Text Box 19"/>
          <p:cNvSpPr txBox="1">
            <a:spLocks noChangeArrowheads="1"/>
          </p:cNvSpPr>
          <p:nvPr/>
        </p:nvSpPr>
        <p:spPr bwMode="auto">
          <a:xfrm>
            <a:off x="2893219" y="571500"/>
            <a:ext cx="1735931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女性色盲</a:t>
            </a:r>
          </a:p>
        </p:txBody>
      </p:sp>
      <p:sp>
        <p:nvSpPr>
          <p:cNvPr id="123923" name="Text Box 20"/>
          <p:cNvSpPr txBox="1">
            <a:spLocks noChangeArrowheads="1"/>
          </p:cNvSpPr>
          <p:nvPr/>
        </p:nvSpPr>
        <p:spPr bwMode="auto">
          <a:xfrm>
            <a:off x="5600700" y="582216"/>
            <a:ext cx="144661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男性正常</a:t>
            </a:r>
          </a:p>
        </p:txBody>
      </p:sp>
      <p:sp>
        <p:nvSpPr>
          <p:cNvPr id="123924" name="Text Box 21"/>
          <p:cNvSpPr txBox="1">
            <a:spLocks noChangeArrowheads="1"/>
          </p:cNvSpPr>
          <p:nvPr/>
        </p:nvSpPr>
        <p:spPr bwMode="auto">
          <a:xfrm>
            <a:off x="4672013" y="582216"/>
            <a:ext cx="585788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000000"/>
                </a:solidFill>
                <a:ea typeface="楷体_GB2312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22" name="Text Box 71"/>
          <p:cNvSpPr txBox="1">
            <a:spLocks noChangeArrowheads="1"/>
          </p:cNvSpPr>
          <p:nvPr/>
        </p:nvSpPr>
        <p:spPr bwMode="auto">
          <a:xfrm>
            <a:off x="2400300" y="3913585"/>
            <a:ext cx="5600700" cy="737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endParaRPr kumimoji="1" lang="zh-CN" altLang="en-US" sz="21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子代中色盲占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；儿子中，色盲占</a:t>
            </a:r>
            <a:r>
              <a:rPr kumimoji="1" lang="zh-CN" altLang="en-US" sz="2100" b="1" u="sng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kumimoji="1"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5" name="Text Box 74"/>
          <p:cNvSpPr txBox="1">
            <a:spLocks noChangeArrowheads="1"/>
          </p:cNvSpPr>
          <p:nvPr/>
        </p:nvSpPr>
        <p:spPr bwMode="auto">
          <a:xfrm>
            <a:off x="4171950" y="4239816"/>
            <a:ext cx="800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1/2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 Box 74"/>
          <p:cNvSpPr txBox="1">
            <a:spLocks noChangeArrowheads="1"/>
          </p:cNvSpPr>
          <p:nvPr/>
        </p:nvSpPr>
        <p:spPr bwMode="auto">
          <a:xfrm>
            <a:off x="6858000" y="4236244"/>
            <a:ext cx="12573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100%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3930" name="Text Box 4"/>
          <p:cNvSpPr txBox="1">
            <a:spLocks noChangeArrowheads="1"/>
          </p:cNvSpPr>
          <p:nvPr/>
        </p:nvSpPr>
        <p:spPr bwMode="auto">
          <a:xfrm>
            <a:off x="1957388" y="3436144"/>
            <a:ext cx="108585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78764964"/>
  <p:tag name="KSO_WM_UNIT_PLACING_PICTURE_USER_VIEWPORT" val="{&quot;height&quot;:5330,&quot;width&quot;:7030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e148433-52d0-4f10-a57e-9411610e397c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1087</Words>
  <Application>Microsoft Office PowerPoint</Application>
  <PresentationFormat>全屏显示(16:9)</PresentationFormat>
  <Paragraphs>343</Paragraphs>
  <Slides>24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宋体</vt:lpstr>
      <vt:lpstr>隶书</vt:lpstr>
      <vt:lpstr>汉仪旗黑-85S</vt:lpstr>
      <vt:lpstr>HY견고딕</vt:lpstr>
      <vt:lpstr>楷体</vt:lpstr>
      <vt:lpstr>幼圆</vt:lpstr>
      <vt:lpstr>Lucida Console</vt:lpstr>
      <vt:lpstr>微软雅黑</vt:lpstr>
      <vt:lpstr>华文新魏</vt:lpstr>
      <vt:lpstr>华文中宋</vt:lpstr>
      <vt:lpstr>Wingdings</vt:lpstr>
      <vt:lpstr>楷体_GB2312</vt:lpstr>
      <vt:lpstr>黑体</vt:lpstr>
      <vt:lpstr>Calibri</vt:lpstr>
      <vt:lpstr>Times New Roman</vt:lpstr>
      <vt:lpstr>华文行楷</vt:lpstr>
      <vt:lpstr>方正舒体</vt:lpstr>
      <vt:lpstr>Office 主题​​</vt:lpstr>
      <vt:lpstr>1_Office 主题​​</vt:lpstr>
      <vt:lpstr>Equation</vt:lpstr>
      <vt:lpstr>BMP 图像</vt:lpstr>
      <vt:lpstr>位图图像</vt:lpstr>
      <vt:lpstr>Microsoft Word 97 - 2003 文档</vt:lpstr>
      <vt:lpstr>伴性遗传</vt:lpstr>
      <vt:lpstr>×校学生红绿色盲患病情况调查结果</vt:lpstr>
      <vt:lpstr>PowerPoint 演示文稿</vt:lpstr>
      <vt:lpstr>道尔顿的故事</vt:lpstr>
      <vt:lpstr>PowerPoint 演示文稿</vt:lpstr>
      <vt:lpstr>PowerPoint 演示文稿</vt:lpstr>
      <vt:lpstr>PowerPoint 演示文稿</vt:lpstr>
      <vt:lpstr>女性携带者      ×      正常男性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apple</cp:lastModifiedBy>
  <cp:revision>167</cp:revision>
  <dcterms:created xsi:type="dcterms:W3CDTF">2016-05-28T08:56:00Z</dcterms:created>
  <dcterms:modified xsi:type="dcterms:W3CDTF">2020-04-28T00:43:55Z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