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5" r:id="rId3"/>
    <p:sldId id="310" r:id="rId5"/>
    <p:sldId id="278" r:id="rId6"/>
    <p:sldId id="272" r:id="rId7"/>
    <p:sldId id="308" r:id="rId8"/>
    <p:sldId id="273" r:id="rId9"/>
    <p:sldId id="274" r:id="rId10"/>
    <p:sldId id="277" r:id="rId11"/>
    <p:sldId id="275" r:id="rId12"/>
    <p:sldId id="276" r:id="rId13"/>
    <p:sldId id="279" r:id="rId14"/>
    <p:sldId id="303" r:id="rId15"/>
    <p:sldId id="280" r:id="rId16"/>
    <p:sldId id="281" r:id="rId17"/>
    <p:sldId id="314" r:id="rId18"/>
    <p:sldId id="313" r:id="rId19"/>
    <p:sldId id="284" r:id="rId20"/>
    <p:sldId id="285" r:id="rId21"/>
    <p:sldId id="286" r:id="rId22"/>
    <p:sldId id="287" r:id="rId23"/>
    <p:sldId id="302" r:id="rId24"/>
    <p:sldId id="309" r:id="rId25"/>
    <p:sldId id="271" r:id="rId26"/>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37" autoAdjust="0"/>
    <p:restoredTop sz="94660" autoAdjust="0"/>
  </p:normalViewPr>
  <p:slideViewPr>
    <p:cSldViewPr snapToGrid="0">
      <p:cViewPr varScale="1">
        <p:scale>
          <a:sx n="85" d="100"/>
          <a:sy n="85" d="100"/>
        </p:scale>
        <p:origin x="-252" y="-15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4" Type="http://schemas.openxmlformats.org/officeDocument/2006/relationships/image" Target="../media/image30.wmf"/><Relationship Id="rId3" Type="http://schemas.openxmlformats.org/officeDocument/2006/relationships/image" Target="../media/image33.wmf"/><Relationship Id="rId2" Type="http://schemas.openxmlformats.org/officeDocument/2006/relationships/image" Target="../media/image31.wmf"/><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p:txBody>
      </p:sp>
      <p:sp>
        <p:nvSpPr>
          <p:cNvPr id="110" name="Shape 110"/>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6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68.xml"/><Relationship Id="rId2" Type="http://schemas.openxmlformats.org/officeDocument/2006/relationships/tags" Target="../tags/tag67.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6.png"/><Relationship Id="rId2" Type="http://schemas.openxmlformats.org/officeDocument/2006/relationships/tags" Target="../tags/tag7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8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1.xml"/><Relationship Id="rId2" Type="http://schemas.openxmlformats.org/officeDocument/2006/relationships/tags" Target="../tags/tag80.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90.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7.xml"/><Relationship Id="rId2" Type="http://schemas.openxmlformats.org/officeDocument/2006/relationships/tags" Target="../tags/tag96.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0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5" Type="http://schemas.openxmlformats.org/officeDocument/2006/relationships/tags" Target="../tags/tag113.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1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tags" Target="../tags/tag123.xml"/><Relationship Id="rId14" Type="http://schemas.openxmlformats.org/officeDocument/2006/relationships/tags" Target="../tags/tag122.xml"/><Relationship Id="rId13" Type="http://schemas.openxmlformats.org/officeDocument/2006/relationships/tags" Target="../tags/tag121.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2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7" Type="http://schemas.openxmlformats.org/officeDocument/2006/relationships/tags" Target="../tags/tag135.xml"/><Relationship Id="rId16" Type="http://schemas.openxmlformats.org/officeDocument/2006/relationships/tags" Target="../tags/tag134.xml"/><Relationship Id="rId15" Type="http://schemas.openxmlformats.org/officeDocument/2006/relationships/tags" Target="../tags/tag133.xml"/><Relationship Id="rId14" Type="http://schemas.openxmlformats.org/officeDocument/2006/relationships/tags" Target="../tags/tag13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left_down.png" TargetMode="External"/><Relationship Id="rId8" Type="http://schemas.openxmlformats.org/officeDocument/2006/relationships/image" Target="../media/image7.png"/><Relationship Id="rId7" Type="http://schemas.openxmlformats.org/officeDocument/2006/relationships/tags" Target="../tags/tag139.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4" Type="http://schemas.openxmlformats.org/officeDocument/2006/relationships/tags" Target="../tags/tag144.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xml"/><Relationship Id="rId2" Type="http://schemas.openxmlformats.org/officeDocument/2006/relationships/tags" Target="../tags/tag8.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4.png"/><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2.xml"/><Relationship Id="rId2" Type="http://schemas.openxmlformats.org/officeDocument/2006/relationships/tags" Target="../tags/tag21.xml"/><Relationship Id="rId14" Type="http://schemas.openxmlformats.org/officeDocument/2006/relationships/tags" Target="../tags/tag29.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3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31.xml"/><Relationship Id="rId2" Type="http://schemas.openxmlformats.org/officeDocument/2006/relationships/tags" Target="../tags/tag30.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42.xml"/><Relationship Id="rId4" Type="http://schemas.openxmlformats.org/officeDocument/2006/relationships/image" Target="file:///C:\Users\1V994W2\Documents\Tencent%20Files\574576071\FileRecv\&#25340;&#35013;&#32032;&#26448;\forright\\06\subject_holdleft_84,125,158_0_staid_full_0.png" TargetMode="External"/><Relationship Id="rId3" Type="http://schemas.openxmlformats.org/officeDocument/2006/relationships/image" Target="../media/image5.png"/><Relationship Id="rId2" Type="http://schemas.openxmlformats.org/officeDocument/2006/relationships/tags" Target="../tags/tag41.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5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51.xml"/><Relationship Id="rId2" Type="http://schemas.openxmlformats.org/officeDocument/2006/relationships/tags" Target="../tags/tag50.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6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60.xml"/><Relationship Id="rId2" Type="http://schemas.openxmlformats.org/officeDocument/2006/relationships/tags" Target="../tags/tag59.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6" name="文本占位符 5"/>
          <p:cNvSpPr>
            <a:spLocks noGrp="1"/>
          </p:cNvSpPr>
          <p:nvPr>
            <p:ph type="body" sz="quarter" idx="16" hasCustomPrompt="1"/>
            <p:custDataLst>
              <p:tags r:id="rId6"/>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4" name="文本占位符 3"/>
          <p:cNvSpPr>
            <a:spLocks noGrp="1"/>
          </p:cNvSpPr>
          <p:nvPr>
            <p:ph type="body" sz="quarter" idx="15" hasCustomPrompt="1"/>
            <p:custDataLst>
              <p:tags r:id="rId7"/>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3" name="副标题 2"/>
          <p:cNvSpPr>
            <a:spLocks noGrp="1"/>
          </p:cNvSpPr>
          <p:nvPr>
            <p:ph type="subTitle" idx="14" hasCustomPrompt="1"/>
            <p:custDataLst>
              <p:tags r:id="rId8"/>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9"/>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0" y="0"/>
            <a:ext cx="9144000" cy="441630"/>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9"/>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2"/>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3" r:link="rId4" cstate="print"/>
          <a:stretch>
            <a:fillRect/>
          </a:stretch>
        </p:blipFill>
        <p:spPr>
          <a:xfrm>
            <a:off x="0" y="0"/>
            <a:ext cx="9144000" cy="5144135"/>
          </a:xfrm>
          <a:prstGeom prst="rect">
            <a:avLst/>
          </a:prstGeom>
        </p:spPr>
      </p:pic>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idx="14" hasCustomPrompt="1"/>
            <p:custDataLst>
              <p:tags r:id="rId8"/>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endParaRPr lang="zh-CN" altLang="en-US"/>
          </a:p>
        </p:txBody>
      </p:sp>
      <p:sp>
        <p:nvSpPr>
          <p:cNvPr id="2" name="标题 1"/>
          <p:cNvSpPr>
            <a:spLocks noGrp="1"/>
          </p:cNvSpPr>
          <p:nvPr>
            <p:ph type="title" idx="13" hasCustomPrompt="1"/>
            <p:custDataLst>
              <p:tags r:id="rId9"/>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0" y="0"/>
            <a:ext cx="9144000" cy="441630"/>
            <a:chOff x="0" y="0"/>
            <a:chExt cx="12192000" cy="588767"/>
          </a:xfrm>
        </p:grpSpPr>
        <p:pic>
          <p:nvPicPr>
            <p:cNvPr id="7" name="图片 6"/>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0"/>
            <a:ext cx="9144000" cy="441630"/>
            <a:chOff x="0" y="0"/>
            <a:chExt cx="12192000" cy="588767"/>
          </a:xfrm>
        </p:grpSpPr>
        <p:pic>
          <p:nvPicPr>
            <p:cNvPr id="9" name="图片 8"/>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10"/>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1"/>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3"/>
            </p:custDataLst>
          </p:nvPr>
        </p:nvPicPr>
        <p:blipFill>
          <a:blip r:embed="rId4" r:link="rId5"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6"/>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0"/>
            <a:ext cx="9144000" cy="441630"/>
            <a:chOff x="0" y="0"/>
            <a:chExt cx="12192000" cy="588767"/>
          </a:xfrm>
        </p:grpSpPr>
        <p:pic>
          <p:nvPicPr>
            <p:cNvPr id="10" name="图片 9"/>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10"/>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5"/>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0"/>
            <a:ext cx="9144000" cy="441630"/>
            <a:chOff x="0" y="0"/>
            <a:chExt cx="12192000" cy="588767"/>
          </a:xfrm>
        </p:grpSpPr>
        <p:pic>
          <p:nvPicPr>
            <p:cNvPr id="10" name="图片 9"/>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10"/>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5"/>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2"/>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4702505"/>
            <a:ext cx="9144000" cy="441630"/>
            <a:chOff x="0" y="6269233"/>
            <a:chExt cx="12192000" cy="588767"/>
          </a:xfrm>
        </p:grpSpPr>
        <p:pic>
          <p:nvPicPr>
            <p:cNvPr id="12" name="图片 11"/>
            <p:cNvPicPr/>
            <p:nvPr userDrawn="1">
              <p:custDataLst>
                <p:tags r:id="rId4"/>
              </p:custDataLst>
            </p:nvPr>
          </p:nvPicPr>
          <p:blipFill>
            <a:blip r:embed="rId5" r:link="rId6" cstate="screen"/>
            <a:stretch>
              <a:fillRect/>
            </a:stretch>
          </p:blipFill>
          <p:spPr>
            <a:xfrm>
              <a:off x="11471910" y="6269233"/>
              <a:ext cx="720090" cy="588767"/>
            </a:xfrm>
            <a:prstGeom prst="rect">
              <a:avLst/>
            </a:prstGeom>
          </p:spPr>
        </p:pic>
        <p:pic>
          <p:nvPicPr>
            <p:cNvPr id="10" name="图片 9"/>
            <p:cNvPicPr/>
            <p:nvPr userDrawn="1">
              <p:custDataLst>
                <p:tags r:id="rId7"/>
              </p:custDataLst>
            </p:nvPr>
          </p:nvPicPr>
          <p:blipFill>
            <a:blip r:embed="rId8" r:link="rId9" cstate="screen"/>
            <a:stretch>
              <a:fillRect/>
            </a:stretch>
          </p:blipFill>
          <p:spPr>
            <a:xfrm>
              <a:off x="0" y="6269233"/>
              <a:ext cx="720090" cy="588767"/>
            </a:xfrm>
            <a:prstGeom prst="rect">
              <a:avLst/>
            </a:prstGeom>
          </p:spPr>
        </p:pic>
      </p:grpSp>
      <p:sp>
        <p:nvSpPr>
          <p:cNvPr id="2" name="标题 1"/>
          <p:cNvSpPr>
            <a:spLocks noGrp="1"/>
          </p:cNvSpPr>
          <p:nvPr>
            <p:ph type="title"/>
            <p:custDataLst>
              <p:tags r:id="rId10"/>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5"/>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6"/>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7"/>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4150469"/>
            <a:ext cx="9143999" cy="993666"/>
            <a:chOff x="0" y="5533275"/>
            <a:chExt cx="12191999" cy="1324725"/>
          </a:xfrm>
        </p:grpSpPr>
        <p:pic>
          <p:nvPicPr>
            <p:cNvPr id="9" name="图片 8"/>
            <p:cNvPicPr/>
            <p:nvPr userDrawn="1">
              <p:custDataLst>
                <p:tags r:id="rId4"/>
              </p:custDataLst>
            </p:nvPr>
          </p:nvPicPr>
          <p:blipFill>
            <a:blip r:embed="rId5" r:link="rId6" cstate="screen"/>
            <a:stretch>
              <a:fillRect/>
            </a:stretch>
          </p:blipFill>
          <p:spPr>
            <a:xfrm>
              <a:off x="10571797" y="5533275"/>
              <a:ext cx="1620202" cy="1324725"/>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10"/>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0"/>
            <a:ext cx="9144000" cy="441630"/>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8"/>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0"/>
            <a:ext cx="9144000" cy="441630"/>
            <a:chOff x="0" y="0"/>
            <a:chExt cx="12192000" cy="588767"/>
          </a:xfrm>
        </p:grpSpPr>
        <p:pic>
          <p:nvPicPr>
            <p:cNvPr id="9" name="图片 8"/>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10"/>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1"/>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0" y="0"/>
            <a:ext cx="9144000" cy="441630"/>
            <a:chOff x="0" y="0"/>
            <a:chExt cx="12192000" cy="588767"/>
          </a:xfrm>
        </p:grpSpPr>
        <p:pic>
          <p:nvPicPr>
            <p:cNvPr id="11" name="图片 10"/>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10" name="图片 9"/>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screen"/>
          <a:stretch>
            <a:fillRect/>
          </a:stretch>
        </p:blipFill>
        <p:spPr>
          <a:xfrm>
            <a:off x="5623560" y="1646123"/>
            <a:ext cx="3291840" cy="1851889"/>
          </a:xfrm>
          <a:prstGeom prst="rect">
            <a:avLst/>
          </a:prstGeom>
        </p:spPr>
      </p:pic>
      <p:pic>
        <p:nvPicPr>
          <p:cNvPr id="6" name="图片 5"/>
          <p:cNvPicPr/>
          <p:nvPr>
            <p:custDataLst>
              <p:tags r:id="rId5"/>
            </p:custDataLst>
          </p:nvPr>
        </p:nvPicPr>
        <p:blipFill>
          <a:blip r:embed="rId6" r:link="rId7" cstate="screen"/>
          <a:stretch>
            <a:fillRect/>
          </a:stretch>
        </p:blipFill>
        <p:spPr>
          <a:xfrm>
            <a:off x="0" y="4702505"/>
            <a:ext cx="540068" cy="441630"/>
          </a:xfrm>
          <a:prstGeom prst="rect">
            <a:avLst/>
          </a:prstGeom>
        </p:spPr>
      </p:pic>
      <p:sp>
        <p:nvSpPr>
          <p:cNvPr id="2" name="标题 1"/>
          <p:cNvSpPr>
            <a:spLocks noGrp="1"/>
          </p:cNvSpPr>
          <p:nvPr>
            <p:ph type="title"/>
            <p:custDataLst>
              <p:tags r:id="rId8"/>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0"/>
            <a:ext cx="9144000" cy="441630"/>
            <a:chOff x="0" y="0"/>
            <a:chExt cx="12192000" cy="588767"/>
          </a:xfrm>
        </p:grpSpPr>
        <p:pic>
          <p:nvPicPr>
            <p:cNvPr id="9" name="图片 8"/>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0"/>
            <a:ext cx="9144000" cy="441630"/>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9"/>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150.xml"/><Relationship Id="rId24" Type="http://schemas.openxmlformats.org/officeDocument/2006/relationships/tags" Target="../tags/tag149.xml"/><Relationship Id="rId23" Type="http://schemas.openxmlformats.org/officeDocument/2006/relationships/tags" Target="../tags/tag148.xml"/><Relationship Id="rId22" Type="http://schemas.openxmlformats.org/officeDocument/2006/relationships/tags" Target="../tags/tag147.xml"/><Relationship Id="rId21" Type="http://schemas.openxmlformats.org/officeDocument/2006/relationships/tags" Target="../tags/tag146.xml"/><Relationship Id="rId20" Type="http://schemas.openxmlformats.org/officeDocument/2006/relationships/tags" Target="../tags/tag145.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51.xml"/><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4.jpeg"/><Relationship Id="rId3" Type="http://schemas.openxmlformats.org/officeDocument/2006/relationships/image" Target="../media/image27.png"/><Relationship Id="rId2" Type="http://schemas.openxmlformats.org/officeDocument/2006/relationships/hyperlink" Target="&#27682;&#27687;&#21270;&#38049;&#26230;&#20307;&#21644;&#27695;&#21270;&#38133;&#30340;&#21453;&#24212;.mp4" TargetMode="External"/><Relationship Id="rId1"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28.png"/></Relationships>
</file>

<file path=ppt/slides/_rels/slide12.xml.rels><?xml version="1.0" encoding="UTF-8" standalone="yes"?>
<Relationships xmlns="http://schemas.openxmlformats.org/package/2006/relationships"><Relationship Id="rId9" Type="http://schemas.openxmlformats.org/officeDocument/2006/relationships/vmlDrawing" Target="../drawings/vmlDrawing2.vml"/><Relationship Id="rId8" Type="http://schemas.openxmlformats.org/officeDocument/2006/relationships/slideLayout" Target="../slideLayouts/slideLayout2.xml"/><Relationship Id="rId7" Type="http://schemas.openxmlformats.org/officeDocument/2006/relationships/image" Target="../media/image31.wmf"/><Relationship Id="rId6" Type="http://schemas.openxmlformats.org/officeDocument/2006/relationships/oleObject" Target="../embeddings/oleObject4.bin"/><Relationship Id="rId5" Type="http://schemas.openxmlformats.org/officeDocument/2006/relationships/image" Target="../media/image30.wmf"/><Relationship Id="rId4" Type="http://schemas.openxmlformats.org/officeDocument/2006/relationships/oleObject" Target="../embeddings/oleObject3.bin"/><Relationship Id="rId3" Type="http://schemas.openxmlformats.org/officeDocument/2006/relationships/image" Target="../media/image29.wmf"/><Relationship Id="rId2" Type="http://schemas.openxmlformats.org/officeDocument/2006/relationships/oleObject" Target="../embeddings/oleObject2.bin"/><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9" Type="http://schemas.openxmlformats.org/officeDocument/2006/relationships/image" Target="../media/image30.wmf"/><Relationship Id="rId8" Type="http://schemas.openxmlformats.org/officeDocument/2006/relationships/oleObject" Target="../embeddings/oleObject8.bin"/><Relationship Id="rId7" Type="http://schemas.openxmlformats.org/officeDocument/2006/relationships/image" Target="../media/image14.jpeg"/><Relationship Id="rId6" Type="http://schemas.openxmlformats.org/officeDocument/2006/relationships/image" Target="../media/image33.wmf"/><Relationship Id="rId5" Type="http://schemas.openxmlformats.org/officeDocument/2006/relationships/oleObject" Target="../embeddings/oleObject7.bin"/><Relationship Id="rId4" Type="http://schemas.openxmlformats.org/officeDocument/2006/relationships/image" Target="../media/image31.wmf"/><Relationship Id="rId3" Type="http://schemas.openxmlformats.org/officeDocument/2006/relationships/oleObject" Target="../embeddings/oleObject6.bin"/><Relationship Id="rId2" Type="http://schemas.openxmlformats.org/officeDocument/2006/relationships/image" Target="../media/image32.wmf"/><Relationship Id="rId11" Type="http://schemas.openxmlformats.org/officeDocument/2006/relationships/vmlDrawing" Target="../drawings/vmlDrawing3.vml"/><Relationship Id="rId10" Type="http://schemas.openxmlformats.org/officeDocument/2006/relationships/slideLayout" Target="../slideLayouts/slideLayout2.xml"/><Relationship Id="rId1"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14.jpeg"/></Relationships>
</file>

<file path=ppt/slides/_rels/slide15.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2.xml"/><Relationship Id="rId3" Type="http://schemas.openxmlformats.org/officeDocument/2006/relationships/image" Target="../media/image35.wmf"/><Relationship Id="rId2" Type="http://schemas.openxmlformats.org/officeDocument/2006/relationships/oleObject" Target="../embeddings/oleObject9.bin"/><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5" Type="http://schemas.openxmlformats.org/officeDocument/2006/relationships/vmlDrawing" Target="../drawings/vmlDrawing5.vml"/><Relationship Id="rId4" Type="http://schemas.openxmlformats.org/officeDocument/2006/relationships/slideLayout" Target="../slideLayouts/slideLayout2.xml"/><Relationship Id="rId3" Type="http://schemas.openxmlformats.org/officeDocument/2006/relationships/image" Target="../media/image36.wmf"/><Relationship Id="rId2" Type="http://schemas.openxmlformats.org/officeDocument/2006/relationships/oleObject" Target="../embeddings/oleObject10.bin"/><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7.png"/><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7.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image" Target="../media/image14.jpeg"/></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3" Type="http://schemas.openxmlformats.org/officeDocument/2006/relationships/image" Target="../media/image44.png"/><Relationship Id="rId2" Type="http://schemas.openxmlformats.org/officeDocument/2006/relationships/image" Target="../media/image14.jpeg"/><Relationship Id="rId1" Type="http://schemas.openxmlformats.org/officeDocument/2006/relationships/image" Target="../media/image43.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53.xml"/><Relationship Id="rId2" Type="http://schemas.openxmlformats.org/officeDocument/2006/relationships/image" Target="../media/image49.jpeg"/><Relationship Id="rId1" Type="http://schemas.openxmlformats.org/officeDocument/2006/relationships/tags" Target="../tags/tag152.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hyperlink" Target="&#38209;&#21644;&#30416;&#37240;&#30340;&#21453;&#24212;.mp4" TargetMode="External"/><Relationship Id="rId2" Type="http://schemas.openxmlformats.org/officeDocument/2006/relationships/image" Target="../media/image16.GIF"/><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 Id="rId3" Type="http://schemas.openxmlformats.org/officeDocument/2006/relationships/image" Target="../media/image22.wmf"/><Relationship Id="rId2" Type="http://schemas.openxmlformats.org/officeDocument/2006/relationships/oleObject" Target="../embeddings/oleObject1.bin"/><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srcRect r="531"/>
          <a:stretch>
            <a:fillRect/>
          </a:stretch>
        </p:blipFill>
        <p:spPr>
          <a:xfrm>
            <a:off x="0" y="0"/>
            <a:ext cx="9144000" cy="5143500"/>
          </a:xfrm>
          <a:prstGeom prst="rect">
            <a:avLst/>
          </a:prstGeom>
        </p:spPr>
      </p:pic>
      <p:sp>
        <p:nvSpPr>
          <p:cNvPr id="15" name="标题 14"/>
          <p:cNvSpPr>
            <a:spLocks noGrp="1"/>
          </p:cNvSpPr>
          <p:nvPr>
            <p:ph type="ctrTitle" idx="13"/>
          </p:nvPr>
        </p:nvSpPr>
        <p:spPr>
          <a:xfrm>
            <a:off x="3325491" y="2214255"/>
            <a:ext cx="5412105" cy="728345"/>
          </a:xfrm>
        </p:spPr>
        <p:txBody>
          <a:bodyPr>
            <a:normAutofit/>
          </a:bodyPr>
          <a:lstStyle/>
          <a:p>
            <a:pPr algn="ctr"/>
            <a:r>
              <a:rPr lang="zh-CN" altLang="en-US" sz="3200" dirty="0" smtClean="0">
                <a:solidFill>
                  <a:srgbClr val="FF0000"/>
                </a:solidFill>
              </a:rPr>
              <a:t>化学反应与热能</a:t>
            </a:r>
            <a:endParaRPr lang="zh-CN" altLang="en-US" sz="3200"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endParaRPr lang="en-US" altLang="zh-CN" sz="2000" spc="226" dirty="0">
              <a:solidFill>
                <a:schemeClr val="tx1"/>
              </a:solidFill>
              <a:latin typeface="微软雅黑" panose="020B0503020204020204" charset="-122"/>
              <a:ea typeface="微软雅黑" panose="020B0503020204020204" charset="-122"/>
            </a:endParaRPr>
          </a:p>
        </p:txBody>
      </p:sp>
      <p:sp>
        <p:nvSpPr>
          <p:cNvPr id="11" name="文本框 10"/>
          <p:cNvSpPr txBox="1"/>
          <p:nvPr/>
        </p:nvSpPr>
        <p:spPr>
          <a:xfrm>
            <a:off x="4066619" y="1194123"/>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a:t>
            </a:r>
            <a:r>
              <a:rPr lang="zh-CN" altLang="en-US" sz="2000" b="1" spc="226" dirty="0" smtClean="0">
                <a:solidFill>
                  <a:srgbClr val="002060"/>
                </a:solidFill>
                <a:latin typeface="微软雅黑" panose="020B0503020204020204" charset="-122"/>
                <a:ea typeface="微软雅黑" panose="020B0503020204020204" charset="-122"/>
                <a:cs typeface="楷体" panose="02010609060101010101" charset="-122"/>
                <a:sym typeface="+mn-ea"/>
              </a:rPr>
              <a:t>课堂</a:t>
            </a:r>
            <a:r>
              <a:rPr lang="en-US" altLang="zh-CN" sz="2000" b="1" spc="226" dirty="0" smtClean="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高</a:t>
            </a:r>
            <a:r>
              <a:rPr lang="zh-CN" altLang="en-US" sz="2000" b="1" spc="226" dirty="0" smtClean="0">
                <a:solidFill>
                  <a:srgbClr val="002060"/>
                </a:solidFill>
                <a:latin typeface="微软雅黑" panose="020B0503020204020204" charset="-122"/>
                <a:ea typeface="微软雅黑" panose="020B0503020204020204" charset="-122"/>
                <a:cs typeface="楷体" panose="02010609060101010101" charset="-122"/>
                <a:sym typeface="+mn-ea"/>
              </a:rPr>
              <a:t>一年级化学</a:t>
            </a:r>
            <a:r>
              <a:rPr lang="zh-CN" altLang="en-US" sz="2400" b="1" spc="226" dirty="0" smtClean="0">
                <a:solidFill>
                  <a:srgbClr val="002060"/>
                </a:solidFill>
                <a:latin typeface="微软雅黑" panose="020B0503020204020204" charset="-122"/>
                <a:ea typeface="微软雅黑" panose="020B0503020204020204" charset="-122"/>
                <a:cs typeface="楷体" panose="02010609060101010101" charset="-122"/>
                <a:sym typeface="+mn-ea"/>
              </a:rPr>
              <a:t> </a:t>
            </a:r>
            <a:endPar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endParaRPr>
          </a:p>
        </p:txBody>
      </p:sp>
      <p:sp>
        <p:nvSpPr>
          <p:cNvPr id="9" name="文本框 8"/>
          <p:cNvSpPr txBox="1"/>
          <p:nvPr/>
        </p:nvSpPr>
        <p:spPr>
          <a:xfrm>
            <a:off x="3324224" y="3699565"/>
            <a:ext cx="4836240" cy="553998"/>
          </a:xfrm>
          <a:prstGeom prst="rect">
            <a:avLst/>
          </a:prstGeom>
          <a:noFill/>
        </p:spPr>
        <p:txBody>
          <a:bodyPr wrap="square" rtlCol="0">
            <a:spAutoFit/>
          </a:bodyPr>
          <a:lstStyle/>
          <a:p>
            <a:pPr algn="ctr">
              <a:lnSpc>
                <a:spcPct val="150000"/>
              </a:lnSpc>
            </a:pPr>
            <a:r>
              <a:rPr lang="zh-CN" altLang="en-US" sz="2000" spc="226" dirty="0" smtClean="0">
                <a:solidFill>
                  <a:schemeClr val="bg2">
                    <a:lumMod val="10000"/>
                  </a:schemeClr>
                </a:solidFill>
                <a:latin typeface="微软雅黑" panose="020B0503020204020204" charset="-122"/>
                <a:ea typeface="微软雅黑" panose="020B0503020204020204" charset="-122"/>
              </a:rPr>
              <a:t>北京市朝阳外国语学校   陈丽</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 cstate="print"/>
          <a:srcRect/>
          <a:stretch>
            <a:fillRect/>
          </a:stretch>
        </p:blipFill>
        <p:spPr bwMode="auto">
          <a:xfrm>
            <a:off x="391206" y="1115785"/>
            <a:ext cx="5705475" cy="1828800"/>
          </a:xfrm>
          <a:prstGeom prst="rect">
            <a:avLst/>
          </a:prstGeom>
          <a:noFill/>
          <a:ln w="9525">
            <a:noFill/>
            <a:miter lim="800000"/>
            <a:headEnd/>
            <a:tailEnd/>
          </a:ln>
        </p:spPr>
      </p:pic>
      <p:pic>
        <p:nvPicPr>
          <p:cNvPr id="1026" name="Picture 2">
            <a:hlinkClick r:id="rId2" action="ppaction://hlinkfile"/>
          </p:cNvPr>
          <p:cNvPicPr>
            <a:picLocks noChangeAspect="1" noChangeArrowheads="1"/>
          </p:cNvPicPr>
          <p:nvPr/>
        </p:nvPicPr>
        <p:blipFill>
          <a:blip r:embed="rId3" cstate="print"/>
          <a:srcRect/>
          <a:stretch>
            <a:fillRect/>
          </a:stretch>
        </p:blipFill>
        <p:spPr bwMode="auto">
          <a:xfrm>
            <a:off x="6299720" y="1236890"/>
            <a:ext cx="2427205" cy="1759403"/>
          </a:xfrm>
          <a:prstGeom prst="rect">
            <a:avLst/>
          </a:prstGeom>
          <a:noFill/>
          <a:ln w="9525">
            <a:noFill/>
            <a:miter lim="800000"/>
            <a:headEnd/>
            <a:tailEnd/>
          </a:ln>
        </p:spPr>
      </p:pic>
      <p:sp>
        <p:nvSpPr>
          <p:cNvPr id="6" name="TextBox 5"/>
          <p:cNvSpPr txBox="1"/>
          <p:nvPr/>
        </p:nvSpPr>
        <p:spPr>
          <a:xfrm>
            <a:off x="616130" y="3451315"/>
            <a:ext cx="3810001" cy="369332"/>
          </a:xfrm>
          <a:prstGeom prst="rect">
            <a:avLst/>
          </a:prstGeom>
          <a:noFill/>
        </p:spPr>
        <p:txBody>
          <a:bodyPr wrap="square" rtlCol="0">
            <a:spAutoFit/>
          </a:bodyPr>
          <a:lstStyle/>
          <a:p>
            <a:r>
              <a:rPr lang="zh-CN" altLang="en-US" dirty="0" smtClean="0">
                <a:solidFill>
                  <a:schemeClr val="tx1"/>
                </a:solidFill>
                <a:latin typeface="楷体" panose="02010609060101010101" charset="-122"/>
                <a:ea typeface="楷体" panose="02010609060101010101" charset="-122"/>
              </a:rPr>
              <a:t>产生刺激性气味气体，晶体变潮湿</a:t>
            </a:r>
            <a:endParaRPr lang="zh-CN" altLang="en-US" dirty="0">
              <a:solidFill>
                <a:schemeClr val="tx1"/>
              </a:solidFill>
              <a:latin typeface="楷体" panose="02010609060101010101" charset="-122"/>
              <a:ea typeface="楷体" panose="02010609060101010101" charset="-122"/>
            </a:endParaRPr>
          </a:p>
        </p:txBody>
      </p:sp>
      <p:sp>
        <p:nvSpPr>
          <p:cNvPr id="7" name="矩形 6"/>
          <p:cNvSpPr/>
          <p:nvPr/>
        </p:nvSpPr>
        <p:spPr>
          <a:xfrm>
            <a:off x="34725" y="3961490"/>
            <a:ext cx="5210081" cy="400110"/>
          </a:xfrm>
          <a:prstGeom prst="rect">
            <a:avLst/>
          </a:prstGeom>
        </p:spPr>
        <p:txBody>
          <a:bodyPr wrap="none">
            <a:spAutoFit/>
          </a:bodyPr>
          <a:lstStyle/>
          <a:p>
            <a:r>
              <a:rPr lang="en-US" altLang="zh-CN" sz="2000" kern="100" dirty="0" err="1" smtClean="0">
                <a:solidFill>
                  <a:schemeClr val="tx1"/>
                </a:solidFill>
                <a:latin typeface="Times New Roman" panose="02020603050405020304"/>
                <a:ea typeface="华文细黑" panose="02010600040101010101" charset="-122"/>
                <a:cs typeface="Courier New" panose="02070309020205020404"/>
              </a:rPr>
              <a:t>Ba</a:t>
            </a:r>
            <a:r>
              <a:rPr lang="en-US" altLang="zh-CN" sz="2000" kern="100" dirty="0" smtClean="0">
                <a:solidFill>
                  <a:schemeClr val="tx1"/>
                </a:solidFill>
                <a:latin typeface="Times New Roman" panose="02020603050405020304"/>
                <a:ea typeface="华文细黑" panose="02010600040101010101" charset="-122"/>
                <a:cs typeface="Courier New" panose="02070309020205020404"/>
              </a:rPr>
              <a:t>(OH)</a:t>
            </a:r>
            <a:r>
              <a:rPr lang="en-US" altLang="zh-CN" sz="2000" kern="100" baseline="-25000" dirty="0" smtClean="0">
                <a:solidFill>
                  <a:schemeClr val="tx1"/>
                </a:solidFill>
                <a:latin typeface="Times New Roman" panose="02020603050405020304"/>
                <a:ea typeface="华文细黑" panose="02010600040101010101" charset="-122"/>
                <a:cs typeface="Courier New" panose="02070309020205020404"/>
              </a:rPr>
              <a:t>2</a:t>
            </a:r>
            <a:r>
              <a:rPr lang="en-US" altLang="zh-CN" sz="2000" kern="100" dirty="0" smtClean="0">
                <a:solidFill>
                  <a:schemeClr val="tx1"/>
                </a:solidFill>
                <a:latin typeface="Times New Roman" panose="02020603050405020304"/>
                <a:ea typeface="华文细黑" panose="02010600040101010101" charset="-122"/>
                <a:cs typeface="Courier New" panose="02070309020205020404"/>
              </a:rPr>
              <a:t>·8H</a:t>
            </a:r>
            <a:r>
              <a:rPr lang="en-US" altLang="zh-CN" sz="2000" kern="100" baseline="-25000" dirty="0" smtClean="0">
                <a:solidFill>
                  <a:schemeClr val="tx1"/>
                </a:solidFill>
                <a:latin typeface="Times New Roman" panose="02020603050405020304"/>
                <a:ea typeface="华文细黑" panose="02010600040101010101" charset="-122"/>
                <a:cs typeface="Courier New" panose="02070309020205020404"/>
              </a:rPr>
              <a:t>2</a:t>
            </a:r>
            <a:r>
              <a:rPr lang="en-US" altLang="zh-CN" sz="2000" kern="100" dirty="0" smtClean="0">
                <a:solidFill>
                  <a:schemeClr val="tx1"/>
                </a:solidFill>
                <a:latin typeface="Times New Roman" panose="02020603050405020304"/>
                <a:ea typeface="华文细黑" panose="02010600040101010101" charset="-122"/>
                <a:cs typeface="Courier New" panose="02070309020205020404"/>
              </a:rPr>
              <a:t>O+2NH</a:t>
            </a:r>
            <a:r>
              <a:rPr lang="en-US" altLang="zh-CN" sz="2000" kern="100" baseline="-25000" dirty="0" smtClean="0">
                <a:solidFill>
                  <a:schemeClr val="tx1"/>
                </a:solidFill>
                <a:latin typeface="Times New Roman" panose="02020603050405020304"/>
                <a:ea typeface="华文细黑" panose="02010600040101010101" charset="-122"/>
                <a:cs typeface="Courier New" panose="02070309020205020404"/>
              </a:rPr>
              <a:t>4</a:t>
            </a:r>
            <a:r>
              <a:rPr lang="en-US" altLang="zh-CN" sz="2000" kern="100" dirty="0" smtClean="0">
                <a:solidFill>
                  <a:schemeClr val="tx1"/>
                </a:solidFill>
                <a:latin typeface="Times New Roman" panose="02020603050405020304"/>
                <a:ea typeface="华文细黑" panose="02010600040101010101" charset="-122"/>
                <a:cs typeface="Courier New" panose="02070309020205020404"/>
              </a:rPr>
              <a:t>Cl=BaCl</a:t>
            </a:r>
            <a:r>
              <a:rPr lang="en-US" altLang="zh-CN" sz="2000" kern="100" baseline="-25000" dirty="0" smtClean="0">
                <a:solidFill>
                  <a:schemeClr val="tx1"/>
                </a:solidFill>
                <a:latin typeface="Times New Roman" panose="02020603050405020304"/>
                <a:ea typeface="华文细黑" panose="02010600040101010101" charset="-122"/>
                <a:cs typeface="Courier New" panose="02070309020205020404"/>
              </a:rPr>
              <a:t>2</a:t>
            </a:r>
            <a:r>
              <a:rPr lang="en-US" altLang="zh-CN" sz="2000" kern="100" dirty="0" smtClean="0">
                <a:solidFill>
                  <a:schemeClr val="tx1"/>
                </a:solidFill>
                <a:latin typeface="Times New Roman" panose="02020603050405020304"/>
                <a:ea typeface="华文细黑" panose="02010600040101010101" charset="-122"/>
                <a:cs typeface="Courier New" panose="02070309020205020404"/>
              </a:rPr>
              <a:t>+10H</a:t>
            </a:r>
            <a:r>
              <a:rPr lang="en-US" altLang="zh-CN" sz="2000" kern="100" baseline="-25000" dirty="0" smtClean="0">
                <a:solidFill>
                  <a:schemeClr val="tx1"/>
                </a:solidFill>
                <a:latin typeface="Times New Roman" panose="02020603050405020304"/>
                <a:ea typeface="华文细黑" panose="02010600040101010101" charset="-122"/>
                <a:cs typeface="Courier New" panose="02070309020205020404"/>
              </a:rPr>
              <a:t>2</a:t>
            </a:r>
            <a:r>
              <a:rPr lang="en-US" altLang="zh-CN" sz="2000" kern="100" dirty="0" smtClean="0">
                <a:solidFill>
                  <a:schemeClr val="tx1"/>
                </a:solidFill>
                <a:latin typeface="Times New Roman" panose="02020603050405020304"/>
                <a:ea typeface="华文细黑" panose="02010600040101010101" charset="-122"/>
                <a:cs typeface="Courier New" panose="02070309020205020404"/>
              </a:rPr>
              <a:t>O+2NH</a:t>
            </a:r>
            <a:r>
              <a:rPr lang="en-US" altLang="zh-CN" sz="2000" kern="100" baseline="-25000" dirty="0" smtClean="0">
                <a:solidFill>
                  <a:schemeClr val="tx1"/>
                </a:solidFill>
                <a:latin typeface="Times New Roman" panose="02020603050405020304"/>
                <a:ea typeface="华文细黑" panose="02010600040101010101" charset="-122"/>
                <a:cs typeface="Courier New" panose="02070309020205020404"/>
              </a:rPr>
              <a:t>3</a:t>
            </a:r>
            <a:r>
              <a:rPr lang="en-US" altLang="zh-CN" sz="2000" kern="100" dirty="0" smtClean="0">
                <a:solidFill>
                  <a:schemeClr val="tx1"/>
                </a:solidFill>
                <a:latin typeface="Times New Roman" panose="02020603050405020304"/>
                <a:ea typeface="华文细黑" panose="02010600040101010101" charset="-122"/>
                <a:cs typeface="Courier New" panose="02070309020205020404"/>
              </a:rPr>
              <a:t>↑</a:t>
            </a:r>
            <a:endParaRPr lang="zh-CN" altLang="en-US" sz="2000" kern="100" dirty="0" smtClean="0">
              <a:solidFill>
                <a:schemeClr val="tx1"/>
              </a:solidFill>
              <a:latin typeface="Times New Roman" panose="02020603050405020304"/>
              <a:ea typeface="华文细黑" panose="02010600040101010101" charset="-122"/>
              <a:cs typeface="Courier New" panose="02070309020205020404"/>
            </a:endParaRPr>
          </a:p>
        </p:txBody>
      </p:sp>
      <p:sp>
        <p:nvSpPr>
          <p:cNvPr id="8" name="TextBox 7"/>
          <p:cNvSpPr txBox="1"/>
          <p:nvPr/>
        </p:nvSpPr>
        <p:spPr>
          <a:xfrm>
            <a:off x="5040087" y="3224895"/>
            <a:ext cx="4103914" cy="646331"/>
          </a:xfrm>
          <a:prstGeom prst="rect">
            <a:avLst/>
          </a:prstGeom>
          <a:noFill/>
        </p:spPr>
        <p:txBody>
          <a:bodyPr wrap="square" rtlCol="0">
            <a:spAutoFit/>
          </a:bodyPr>
          <a:lstStyle/>
          <a:p>
            <a:r>
              <a:rPr lang="zh-CN" altLang="en-US" dirty="0" smtClean="0">
                <a:solidFill>
                  <a:schemeClr val="tx1"/>
                </a:solidFill>
                <a:latin typeface="楷体" panose="02010609060101010101" charset="-122"/>
                <a:ea typeface="楷体" panose="02010609060101010101" charset="-122"/>
              </a:rPr>
              <a:t>触碰烧杯，感觉发凉，烧杯底部与木片冻结在一起，液态水凝结成了冰</a:t>
            </a:r>
            <a:endParaRPr lang="zh-CN" altLang="en-US" dirty="0">
              <a:solidFill>
                <a:schemeClr val="tx1"/>
              </a:solidFill>
              <a:latin typeface="楷体" panose="02010609060101010101" charset="-122"/>
              <a:ea typeface="楷体" panose="02010609060101010101" charset="-122"/>
            </a:endParaRPr>
          </a:p>
        </p:txBody>
      </p:sp>
      <p:sp>
        <p:nvSpPr>
          <p:cNvPr id="10" name="标题 1"/>
          <p:cNvSpPr txBox="1"/>
          <p:nvPr/>
        </p:nvSpPr>
        <p:spPr>
          <a:xfrm>
            <a:off x="1491342" y="265791"/>
            <a:ext cx="7150247" cy="886733"/>
          </a:xfrm>
          <a:prstGeom prst="rect">
            <a:avLst/>
          </a:prstGeom>
        </p:spPr>
        <p:txBody>
          <a:bodyPr vert="horz" wrap="square" lIns="90170" tIns="46990" rIns="90170" bIns="46990" rtlCol="0" anchor="ctr" anchorCtr="0">
            <a:normAutofit/>
          </a:bodyPr>
          <a:lstStyle/>
          <a:p>
            <a:pPr marL="0" marR="0" lvl="0" indent="0" algn="l" defTabSz="914400" rtl="0" eaLnBrk="1" fontAlgn="auto" latinLnBrk="0" hangingPunct="1">
              <a:lnSpc>
                <a:spcPct val="150000"/>
              </a:lnSpc>
              <a:spcBef>
                <a:spcPct val="0"/>
              </a:spcBef>
              <a:spcAft>
                <a:spcPts val="0"/>
              </a:spcAft>
              <a:buClrTx/>
              <a:buSzTx/>
              <a:buFontTx/>
              <a:buNone/>
              <a:defRPr/>
            </a:pPr>
            <a:r>
              <a:rPr kumimoji="0" lang="zh-CN" altLang="zh-CN" sz="1800" b="1" i="0" u="none" strike="noStrike" kern="1200" cap="none" spc="200" normalizeH="0" baseline="0" noProof="1" smtClean="0">
                <a:ln>
                  <a:noFill/>
                </a:ln>
                <a:solidFill>
                  <a:schemeClr val="tx1"/>
                </a:solidFill>
                <a:effectLst/>
                <a:uLnTx/>
                <a:uFillTx/>
                <a:latin typeface="Arial" panose="020B0604020202020204" pitchFamily="34" charset="0"/>
                <a:ea typeface="微软雅黑" panose="020B0503020204020204" charset="-122"/>
                <a:cs typeface="+mj-cs"/>
                <a:sym typeface="+mn-ea"/>
              </a:rPr>
              <a:t>你还知道哪些化学反应伴随热量变化呢？</a:t>
            </a:r>
            <a:endParaRPr kumimoji="0" lang="zh-CN" altLang="en-US" sz="1800" b="1" i="0" u="none" strike="noStrike" kern="1200" cap="none" spc="200" normalizeH="0" baseline="0" noProof="1">
              <a:ln>
                <a:noFill/>
              </a:ln>
              <a:solidFill>
                <a:schemeClr val="tx1"/>
              </a:solidFill>
              <a:effectLst/>
              <a:uLnTx/>
              <a:uFillTx/>
              <a:latin typeface="Arial" panose="020B0604020202020204" pitchFamily="34" charset="0"/>
              <a:ea typeface="微软雅黑" panose="020B0503020204020204" charset="-122"/>
              <a:cs typeface="+mj-cs"/>
              <a:sym typeface="+mn-ea"/>
            </a:endParaRPr>
          </a:p>
        </p:txBody>
      </p:sp>
      <p:pic>
        <p:nvPicPr>
          <p:cNvPr id="11" name="Picture 2" descr="https://timgsa.baidu.com/timg?image&amp;quality=80&amp;size=b9999_10000&amp;sec=1585738620565&amp;di=cbe8dbcc8b93c79eef12efe9a83e1b1d&amp;imgtype=0&amp;src=http%3A%2F%2Fimgsrc.baidu.com%2Fimgad%2Fpic%2Fitem%2F14ce36d3d539b600fbccb58ae250352ac65cb789.jpg"/>
          <p:cNvPicPr>
            <a:picLocks noChangeAspect="1" noChangeArrowheads="1"/>
          </p:cNvPicPr>
          <p:nvPr/>
        </p:nvPicPr>
        <p:blipFill>
          <a:blip r:embed="rId4" cstate="print"/>
          <a:srcRect l="11541" t="9814" r="8172" b="8432"/>
          <a:stretch>
            <a:fillRect/>
          </a:stretch>
        </p:blipFill>
        <p:spPr bwMode="auto">
          <a:xfrm>
            <a:off x="631371" y="227240"/>
            <a:ext cx="859972" cy="875679"/>
          </a:xfrm>
          <a:prstGeom prst="rect">
            <a:avLst/>
          </a:prstGeom>
          <a:noFill/>
        </p:spPr>
      </p:pic>
      <p:sp>
        <p:nvSpPr>
          <p:cNvPr id="12" name="矩形 11"/>
          <p:cNvSpPr/>
          <p:nvPr/>
        </p:nvSpPr>
        <p:spPr>
          <a:xfrm>
            <a:off x="5482241" y="4573023"/>
            <a:ext cx="3416320" cy="369332"/>
          </a:xfrm>
          <a:prstGeom prst="rect">
            <a:avLst/>
          </a:prstGeom>
        </p:spPr>
        <p:txBody>
          <a:bodyPr wrap="none">
            <a:spAutoFit/>
          </a:bodyPr>
          <a:lstStyle/>
          <a:p>
            <a:r>
              <a:rPr lang="zh-CN" altLang="zh-CN" dirty="0" smtClean="0">
                <a:solidFill>
                  <a:srgbClr val="FF0000"/>
                </a:solidFill>
                <a:latin typeface="Times New Roman" panose="02020603050405020304" pitchFamily="18" charset="0"/>
                <a:ea typeface="楷体" panose="02010609060101010101" charset="-122"/>
                <a:cs typeface="Times New Roman" panose="02020603050405020304" pitchFamily="18" charset="0"/>
              </a:rPr>
              <a:t>测定露点，</a:t>
            </a:r>
            <a:r>
              <a:rPr lang="zh-CN" altLang="en-US" dirty="0" smtClean="0">
                <a:solidFill>
                  <a:srgbClr val="FF0000"/>
                </a:solidFill>
                <a:latin typeface="Times New Roman" panose="02020603050405020304" pitchFamily="18" charset="0"/>
                <a:ea typeface="楷体" panose="02010609060101010101" charset="-122"/>
                <a:cs typeface="Times New Roman" panose="02020603050405020304" pitchFamily="18" charset="0"/>
              </a:rPr>
              <a:t>用于</a:t>
            </a:r>
            <a:r>
              <a:rPr lang="zh-CN" altLang="zh-CN" dirty="0" smtClean="0">
                <a:solidFill>
                  <a:srgbClr val="FF0000"/>
                </a:solidFill>
                <a:latin typeface="Times New Roman" panose="02020603050405020304" pitchFamily="18" charset="0"/>
                <a:ea typeface="楷体" panose="02010609060101010101" charset="-122"/>
                <a:cs typeface="Times New Roman" panose="02020603050405020304" pitchFamily="18" charset="0"/>
              </a:rPr>
              <a:t>研究空气湿度</a:t>
            </a:r>
            <a:r>
              <a:rPr lang="zh-CN" altLang="en-US" dirty="0" smtClean="0">
                <a:solidFill>
                  <a:srgbClr val="FF0000"/>
                </a:solidFill>
                <a:latin typeface="Times New Roman" panose="02020603050405020304" pitchFamily="18" charset="0"/>
                <a:ea typeface="楷体" panose="02010609060101010101" charset="-122"/>
                <a:cs typeface="Times New Roman" panose="02020603050405020304" pitchFamily="18" charset="0"/>
              </a:rPr>
              <a:t>。</a:t>
            </a:r>
            <a:endParaRPr lang="zh-CN" altLang="en-US" dirty="0" smtClean="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13" name="矩形 12"/>
          <p:cNvSpPr/>
          <p:nvPr/>
        </p:nvSpPr>
        <p:spPr>
          <a:xfrm>
            <a:off x="5582236" y="4066733"/>
            <a:ext cx="3816414" cy="369332"/>
          </a:xfrm>
          <a:prstGeom prst="rect">
            <a:avLst/>
          </a:prstGeom>
        </p:spPr>
        <p:txBody>
          <a:bodyPr wrap="square">
            <a:spAutoFit/>
          </a:bodyPr>
          <a:lstStyle/>
          <a:p>
            <a:r>
              <a:rPr lang="zh-CN" altLang="en-US" b="1" dirty="0" smtClean="0">
                <a:solidFill>
                  <a:srgbClr val="0070C0"/>
                </a:solidFill>
              </a:rPr>
              <a:t>吸热反应：</a:t>
            </a:r>
            <a:r>
              <a:rPr lang="zh-CN" altLang="en-US" dirty="0" smtClean="0">
                <a:solidFill>
                  <a:srgbClr val="0070C0"/>
                </a:solidFill>
              </a:rPr>
              <a:t>吸收热量的化学反应。</a:t>
            </a:r>
            <a:endParaRPr lang="zh-CN" altLang="en-US" dirty="0" smtClean="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1" cstate="print"/>
          <a:srcRect t="30293"/>
          <a:stretch>
            <a:fillRect/>
          </a:stretch>
        </p:blipFill>
        <p:spPr bwMode="auto">
          <a:xfrm>
            <a:off x="1662113" y="2243877"/>
            <a:ext cx="3195637" cy="1714695"/>
          </a:xfrm>
          <a:prstGeom prst="rect">
            <a:avLst/>
          </a:prstGeom>
          <a:noFill/>
          <a:ln w="9525">
            <a:noFill/>
            <a:miter lim="800000"/>
            <a:headEnd/>
            <a:tailEnd/>
          </a:ln>
        </p:spPr>
      </p:pic>
      <p:sp>
        <p:nvSpPr>
          <p:cNvPr id="7" name="标题 1"/>
          <p:cNvSpPr txBox="1"/>
          <p:nvPr/>
        </p:nvSpPr>
        <p:spPr>
          <a:xfrm>
            <a:off x="1491342" y="246741"/>
            <a:ext cx="7150247" cy="886733"/>
          </a:xfrm>
          <a:prstGeom prst="rect">
            <a:avLst/>
          </a:prstGeom>
        </p:spPr>
        <p:txBody>
          <a:bodyPr vert="horz" wrap="square" lIns="90170" tIns="46990" rIns="90170" bIns="46990" rtlCol="0" anchor="ctr" anchorCtr="0">
            <a:normAutofit/>
          </a:bodyPr>
          <a:lstStyle/>
          <a:p>
            <a:pPr marL="0" marR="0" lvl="0" indent="0" algn="l" defTabSz="914400" rtl="0" eaLnBrk="1" fontAlgn="auto" latinLnBrk="0" hangingPunct="1">
              <a:lnSpc>
                <a:spcPct val="150000"/>
              </a:lnSpc>
              <a:spcBef>
                <a:spcPct val="0"/>
              </a:spcBef>
              <a:spcAft>
                <a:spcPts val="0"/>
              </a:spcAft>
              <a:buClrTx/>
              <a:buSzTx/>
              <a:buFontTx/>
              <a:buNone/>
              <a:defRPr/>
            </a:pPr>
            <a:r>
              <a:rPr kumimoji="0" lang="zh-CN" altLang="zh-CN" sz="1800" b="1" i="0" u="none" strike="noStrike" kern="1200" cap="none" spc="200" normalizeH="0" baseline="0" noProof="1" smtClean="0">
                <a:ln>
                  <a:noFill/>
                </a:ln>
                <a:solidFill>
                  <a:schemeClr val="tx1"/>
                </a:solidFill>
                <a:effectLst/>
                <a:uLnTx/>
                <a:uFillTx/>
                <a:latin typeface="Arial" panose="020B0604020202020204" pitchFamily="34" charset="0"/>
                <a:ea typeface="微软雅黑" panose="020B0503020204020204" charset="-122"/>
                <a:cs typeface="+mj-cs"/>
                <a:sym typeface="+mn-ea"/>
              </a:rPr>
              <a:t>你还知道哪些化学反应伴随热量变化呢？</a:t>
            </a:r>
            <a:endParaRPr kumimoji="0" lang="zh-CN" altLang="en-US" sz="1800" b="1" i="0" u="none" strike="noStrike" kern="1200" cap="none" spc="200" normalizeH="0" baseline="0" noProof="1">
              <a:ln>
                <a:noFill/>
              </a:ln>
              <a:solidFill>
                <a:schemeClr val="tx1"/>
              </a:solidFill>
              <a:effectLst/>
              <a:uLnTx/>
              <a:uFillTx/>
              <a:latin typeface="Arial" panose="020B0604020202020204" pitchFamily="34" charset="0"/>
              <a:ea typeface="微软雅黑" panose="020B0503020204020204" charset="-122"/>
              <a:cs typeface="+mj-cs"/>
              <a:sym typeface="+mn-ea"/>
            </a:endParaRPr>
          </a:p>
        </p:txBody>
      </p:sp>
      <p:pic>
        <p:nvPicPr>
          <p:cNvPr id="8" name="Picture 2" descr="https://timgsa.baidu.com/timg?image&amp;quality=80&amp;size=b9999_10000&amp;sec=1585738620565&amp;di=cbe8dbcc8b93c79eef12efe9a83e1b1d&amp;imgtype=0&amp;src=http%3A%2F%2Fimgsrc.baidu.com%2Fimgad%2Fpic%2Fitem%2F14ce36d3d539b600fbccb58ae250352ac65cb789.jpg"/>
          <p:cNvPicPr>
            <a:picLocks noChangeAspect="1" noChangeArrowheads="1"/>
          </p:cNvPicPr>
          <p:nvPr/>
        </p:nvPicPr>
        <p:blipFill>
          <a:blip r:embed="rId2" cstate="print"/>
          <a:srcRect l="11541" t="9814" r="8172" b="8432"/>
          <a:stretch>
            <a:fillRect/>
          </a:stretch>
        </p:blipFill>
        <p:spPr bwMode="auto">
          <a:xfrm>
            <a:off x="631371" y="208190"/>
            <a:ext cx="859972" cy="875679"/>
          </a:xfrm>
          <a:prstGeom prst="rect">
            <a:avLst/>
          </a:prstGeom>
          <a:noFill/>
        </p:spPr>
      </p:pic>
      <p:sp>
        <p:nvSpPr>
          <p:cNvPr id="9" name="TextBox 8"/>
          <p:cNvSpPr txBox="1"/>
          <p:nvPr/>
        </p:nvSpPr>
        <p:spPr>
          <a:xfrm>
            <a:off x="2924175" y="3856517"/>
            <a:ext cx="2024913" cy="246221"/>
          </a:xfrm>
          <a:prstGeom prst="rect">
            <a:avLst/>
          </a:prstGeom>
          <a:solidFill>
            <a:schemeClr val="bg1"/>
          </a:solidFill>
        </p:spPr>
        <p:txBody>
          <a:bodyPr wrap="none" rtlCol="0">
            <a:spAutoFit/>
          </a:bodyPr>
          <a:lstStyle/>
          <a:p>
            <a:r>
              <a:rPr lang="en-US" altLang="zh-CN" sz="1000" dirty="0" smtClean="0"/>
              <a:t>20                              </a:t>
            </a:r>
            <a:r>
              <a:rPr lang="zh-CN" altLang="en-US" sz="1000" dirty="0" smtClean="0"/>
              <a:t>时间（秒）</a:t>
            </a:r>
            <a:endParaRPr lang="zh-CN" altLang="en-US" sz="1000" dirty="0"/>
          </a:p>
        </p:txBody>
      </p:sp>
      <p:sp>
        <p:nvSpPr>
          <p:cNvPr id="10" name="TextBox 9"/>
          <p:cNvSpPr txBox="1"/>
          <p:nvPr/>
        </p:nvSpPr>
        <p:spPr>
          <a:xfrm>
            <a:off x="1485186" y="2490360"/>
            <a:ext cx="338554" cy="804066"/>
          </a:xfrm>
          <a:prstGeom prst="rect">
            <a:avLst/>
          </a:prstGeom>
          <a:noFill/>
        </p:spPr>
        <p:txBody>
          <a:bodyPr vert="eaVert" wrap="none" rtlCol="0">
            <a:spAutoFit/>
          </a:bodyPr>
          <a:lstStyle/>
          <a:p>
            <a:r>
              <a:rPr lang="zh-CN" altLang="en-US" sz="1000" dirty="0" smtClean="0"/>
              <a:t>温度（ ℃ ）</a:t>
            </a:r>
            <a:endParaRPr lang="zh-CN" altLang="en-US" sz="1000" dirty="0"/>
          </a:p>
        </p:txBody>
      </p:sp>
      <p:cxnSp>
        <p:nvCxnSpPr>
          <p:cNvPr id="12" name="直接箭头连接符 11"/>
          <p:cNvCxnSpPr>
            <a:endCxn id="13" idx="1"/>
          </p:cNvCxnSpPr>
          <p:nvPr/>
        </p:nvCxnSpPr>
        <p:spPr>
          <a:xfrm>
            <a:off x="3895725" y="3166635"/>
            <a:ext cx="985158" cy="3348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80883" y="3347610"/>
            <a:ext cx="3062968" cy="307777"/>
          </a:xfrm>
          <a:prstGeom prst="rect">
            <a:avLst/>
          </a:prstGeom>
          <a:noFill/>
        </p:spPr>
        <p:txBody>
          <a:bodyPr wrap="square" rtlCol="0">
            <a:spAutoFit/>
          </a:bodyPr>
          <a:lstStyle/>
          <a:p>
            <a:r>
              <a:rPr lang="en-US" altLang="zh-CN" sz="1400" dirty="0" smtClean="0">
                <a:solidFill>
                  <a:schemeClr val="tx1"/>
                </a:solidFill>
                <a:latin typeface="楷体" panose="02010609060101010101" charset="-122"/>
                <a:ea typeface="楷体" panose="02010609060101010101" charset="-122"/>
              </a:rPr>
              <a:t>1.5g</a:t>
            </a:r>
            <a:r>
              <a:rPr lang="zh-CN" altLang="en-US" sz="1400" dirty="0" smtClean="0">
                <a:solidFill>
                  <a:schemeClr val="tx1"/>
                </a:solidFill>
                <a:latin typeface="楷体" panose="02010609060101010101" charset="-122"/>
                <a:ea typeface="楷体" panose="02010609060101010101" charset="-122"/>
              </a:rPr>
              <a:t>碳酸氢钠固体与</a:t>
            </a:r>
            <a:r>
              <a:rPr lang="en-US" altLang="zh-CN" sz="1400" dirty="0" smtClean="0">
                <a:solidFill>
                  <a:schemeClr val="tx1"/>
                </a:solidFill>
                <a:latin typeface="楷体" panose="02010609060101010101" charset="-122"/>
                <a:ea typeface="楷体" panose="02010609060101010101" charset="-122"/>
              </a:rPr>
              <a:t>30mL</a:t>
            </a:r>
            <a:r>
              <a:rPr lang="zh-CN" altLang="en-US" sz="1400" dirty="0" smtClean="0">
                <a:solidFill>
                  <a:schemeClr val="tx1"/>
                </a:solidFill>
                <a:latin typeface="楷体" panose="02010609060101010101" charset="-122"/>
                <a:ea typeface="楷体" panose="02010609060101010101" charset="-122"/>
              </a:rPr>
              <a:t>盐酸反应</a:t>
            </a:r>
            <a:endParaRPr lang="zh-CN" altLang="en-US" sz="1400" dirty="0">
              <a:solidFill>
                <a:srgbClr val="0070C0"/>
              </a:solidFill>
              <a:latin typeface="楷体" panose="02010609060101010101" charset="-122"/>
              <a:ea typeface="楷体" panose="02010609060101010101" charset="-122"/>
            </a:endParaRPr>
          </a:p>
        </p:txBody>
      </p:sp>
      <p:cxnSp>
        <p:nvCxnSpPr>
          <p:cNvPr id="15" name="直接箭头连接符 14"/>
          <p:cNvCxnSpPr/>
          <p:nvPr/>
        </p:nvCxnSpPr>
        <p:spPr>
          <a:xfrm flipV="1">
            <a:off x="4000500" y="2747535"/>
            <a:ext cx="762000" cy="1809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66582" y="2585610"/>
            <a:ext cx="2786743" cy="307777"/>
          </a:xfrm>
          <a:prstGeom prst="rect">
            <a:avLst/>
          </a:prstGeom>
          <a:noFill/>
        </p:spPr>
        <p:txBody>
          <a:bodyPr wrap="square" rtlCol="0">
            <a:spAutoFit/>
          </a:bodyPr>
          <a:lstStyle/>
          <a:p>
            <a:r>
              <a:rPr lang="en-US" altLang="zh-CN" sz="1400" dirty="0" smtClean="0">
                <a:solidFill>
                  <a:schemeClr val="tx1"/>
                </a:solidFill>
                <a:latin typeface="楷体" panose="02010609060101010101" charset="-122"/>
                <a:ea typeface="楷体" panose="02010609060101010101" charset="-122"/>
              </a:rPr>
              <a:t>1.5g</a:t>
            </a:r>
            <a:r>
              <a:rPr lang="zh-CN" altLang="en-US" sz="1400" dirty="0" smtClean="0">
                <a:solidFill>
                  <a:schemeClr val="tx1"/>
                </a:solidFill>
                <a:latin typeface="楷体" panose="02010609060101010101" charset="-122"/>
                <a:ea typeface="楷体" panose="02010609060101010101" charset="-122"/>
              </a:rPr>
              <a:t>碳酸氢钠固体溶于</a:t>
            </a:r>
            <a:r>
              <a:rPr lang="en-US" altLang="zh-CN" sz="1400" dirty="0" smtClean="0">
                <a:solidFill>
                  <a:schemeClr val="tx1"/>
                </a:solidFill>
                <a:latin typeface="楷体" panose="02010609060101010101" charset="-122"/>
                <a:ea typeface="楷体" panose="02010609060101010101" charset="-122"/>
              </a:rPr>
              <a:t>30mL</a:t>
            </a:r>
            <a:r>
              <a:rPr lang="zh-CN" altLang="en-US" sz="1400" dirty="0" smtClean="0">
                <a:solidFill>
                  <a:schemeClr val="tx1"/>
                </a:solidFill>
                <a:latin typeface="楷体" panose="02010609060101010101" charset="-122"/>
                <a:ea typeface="楷体" panose="02010609060101010101" charset="-122"/>
              </a:rPr>
              <a:t>水</a:t>
            </a:r>
            <a:endParaRPr lang="en-US" altLang="zh-CN" sz="1400" dirty="0" smtClean="0">
              <a:solidFill>
                <a:schemeClr val="tx1"/>
              </a:solidFill>
              <a:latin typeface="楷体" panose="02010609060101010101" charset="-122"/>
              <a:ea typeface="楷体" panose="02010609060101010101" charset="-122"/>
            </a:endParaRPr>
          </a:p>
        </p:txBody>
      </p:sp>
      <p:sp>
        <p:nvSpPr>
          <p:cNvPr id="20" name="矩形 19"/>
          <p:cNvSpPr/>
          <p:nvPr/>
        </p:nvSpPr>
        <p:spPr>
          <a:xfrm>
            <a:off x="4346654" y="1600529"/>
            <a:ext cx="3828292" cy="369332"/>
          </a:xfrm>
          <a:prstGeom prst="rect">
            <a:avLst/>
          </a:prstGeom>
        </p:spPr>
        <p:txBody>
          <a:bodyPr wrap="none">
            <a:spAutoFit/>
          </a:bodyPr>
          <a:lstStyle/>
          <a:p>
            <a:r>
              <a:rPr lang="en-US" altLang="zh-CN" kern="100" dirty="0" smtClean="0">
                <a:solidFill>
                  <a:schemeClr val="tx1"/>
                </a:solidFill>
                <a:latin typeface="Times New Roman" panose="02020603050405020304"/>
                <a:ea typeface="华文细黑" panose="02010600040101010101" charset="-122"/>
                <a:cs typeface="Courier New" panose="02070309020205020404"/>
              </a:rPr>
              <a:t>NaHCO</a:t>
            </a:r>
            <a:r>
              <a:rPr lang="en-US" altLang="zh-CN" kern="100" baseline="-25000" dirty="0" smtClean="0">
                <a:solidFill>
                  <a:schemeClr val="tx1"/>
                </a:solidFill>
                <a:latin typeface="Times New Roman" panose="02020603050405020304"/>
                <a:ea typeface="华文细黑" panose="02010600040101010101" charset="-122"/>
                <a:cs typeface="Courier New" panose="02070309020205020404"/>
              </a:rPr>
              <a:t>3</a:t>
            </a:r>
            <a:r>
              <a:rPr lang="en-US" altLang="zh-CN" kern="100" dirty="0" smtClean="0">
                <a:solidFill>
                  <a:schemeClr val="tx1"/>
                </a:solidFill>
                <a:latin typeface="Times New Roman" panose="02020603050405020304"/>
                <a:ea typeface="华文细黑" panose="02010600040101010101" charset="-122"/>
                <a:cs typeface="Courier New" panose="02070309020205020404"/>
              </a:rPr>
              <a:t> + </a:t>
            </a:r>
            <a:r>
              <a:rPr lang="en-US" altLang="zh-CN" kern="100" dirty="0" err="1" smtClean="0">
                <a:solidFill>
                  <a:schemeClr val="tx1"/>
                </a:solidFill>
                <a:latin typeface="Times New Roman" panose="02020603050405020304"/>
                <a:ea typeface="华文细黑" panose="02010600040101010101" charset="-122"/>
                <a:cs typeface="Courier New" panose="02070309020205020404"/>
              </a:rPr>
              <a:t>HCl</a:t>
            </a:r>
            <a:r>
              <a:rPr lang="en-US" altLang="zh-CN" dirty="0" smtClean="0">
                <a:solidFill>
                  <a:schemeClr val="tx1"/>
                </a:solidFill>
                <a:latin typeface="华文楷体" panose="02010600040101010101" pitchFamily="2" charset="-122"/>
                <a:ea typeface="华文楷体" panose="02010600040101010101" pitchFamily="2" charset="-122"/>
              </a:rPr>
              <a:t>  </a:t>
            </a:r>
            <a:r>
              <a:rPr lang="en-US" altLang="zh-CN" kern="100" dirty="0" smtClean="0">
                <a:solidFill>
                  <a:schemeClr val="tx1"/>
                </a:solidFill>
                <a:latin typeface="Times New Roman" panose="02020603050405020304"/>
                <a:ea typeface="华文细黑" panose="02010600040101010101" charset="-122"/>
                <a:cs typeface="Courier New" panose="02070309020205020404"/>
              </a:rPr>
              <a:t>═  </a:t>
            </a:r>
            <a:r>
              <a:rPr lang="en-US" altLang="zh-CN" kern="100" dirty="0" err="1" smtClean="0">
                <a:solidFill>
                  <a:schemeClr val="tx1"/>
                </a:solidFill>
                <a:latin typeface="Times New Roman" panose="02020603050405020304"/>
                <a:ea typeface="华文细黑" panose="02010600040101010101" charset="-122"/>
                <a:cs typeface="Courier New" panose="02070309020205020404"/>
              </a:rPr>
              <a:t>NaCl</a:t>
            </a:r>
            <a:r>
              <a:rPr lang="en-US" altLang="zh-CN" kern="100" dirty="0" smtClean="0">
                <a:solidFill>
                  <a:schemeClr val="tx1"/>
                </a:solidFill>
                <a:latin typeface="Times New Roman" panose="02020603050405020304"/>
                <a:ea typeface="华文细黑" panose="02010600040101010101" charset="-122"/>
                <a:cs typeface="Courier New" panose="02070309020205020404"/>
              </a:rPr>
              <a:t> + H</a:t>
            </a:r>
            <a:r>
              <a:rPr lang="en-US" altLang="zh-CN" kern="100" baseline="-25000" dirty="0" smtClean="0">
                <a:solidFill>
                  <a:schemeClr val="tx1"/>
                </a:solidFill>
                <a:latin typeface="Times New Roman" panose="02020603050405020304"/>
                <a:ea typeface="华文细黑" panose="02010600040101010101" charset="-122"/>
                <a:cs typeface="Courier New" panose="02070309020205020404"/>
              </a:rPr>
              <a:t>2</a:t>
            </a:r>
            <a:r>
              <a:rPr lang="en-US" altLang="zh-CN" kern="100" dirty="0" smtClean="0">
                <a:solidFill>
                  <a:schemeClr val="tx1"/>
                </a:solidFill>
                <a:latin typeface="Times New Roman" panose="02020603050405020304"/>
                <a:ea typeface="华文细黑" panose="02010600040101010101" charset="-122"/>
                <a:cs typeface="Courier New" panose="02070309020205020404"/>
              </a:rPr>
              <a:t>O+CO</a:t>
            </a:r>
            <a:r>
              <a:rPr lang="en-US" altLang="zh-CN" kern="100" baseline="-25000" dirty="0" smtClean="0">
                <a:solidFill>
                  <a:schemeClr val="tx1"/>
                </a:solidFill>
                <a:latin typeface="Times New Roman" panose="02020603050405020304"/>
                <a:ea typeface="华文细黑" panose="02010600040101010101" charset="-122"/>
                <a:cs typeface="Courier New" panose="02070309020205020404"/>
              </a:rPr>
              <a:t>2</a:t>
            </a:r>
            <a:r>
              <a:rPr lang="en-US" altLang="zh-CN" kern="100" dirty="0" smtClean="0">
                <a:solidFill>
                  <a:schemeClr val="tx1"/>
                </a:solidFill>
                <a:latin typeface="Times New Roman" panose="02020603050405020304"/>
                <a:ea typeface="华文细黑" panose="02010600040101010101" charset="-122"/>
                <a:cs typeface="Courier New" panose="02070309020205020404"/>
              </a:rPr>
              <a:t>↑</a:t>
            </a:r>
            <a:endParaRPr lang="zh-CN" altLang="en-US" kern="100" dirty="0" smtClean="0">
              <a:solidFill>
                <a:schemeClr val="tx1"/>
              </a:solidFill>
              <a:latin typeface="Times New Roman" panose="02020603050405020304"/>
              <a:ea typeface="华文细黑" panose="02010600040101010101" charset="-122"/>
              <a:cs typeface="Courier New" panose="02070309020205020404"/>
            </a:endParaRPr>
          </a:p>
        </p:txBody>
      </p:sp>
      <p:sp>
        <p:nvSpPr>
          <p:cNvPr id="21" name="TextBox 20"/>
          <p:cNvSpPr txBox="1"/>
          <p:nvPr/>
        </p:nvSpPr>
        <p:spPr>
          <a:xfrm>
            <a:off x="3416987" y="4213355"/>
            <a:ext cx="2236510" cy="400110"/>
          </a:xfrm>
          <a:prstGeom prst="rect">
            <a:avLst/>
          </a:prstGeom>
          <a:noFill/>
        </p:spPr>
        <p:txBody>
          <a:bodyPr wrap="none" rtlCol="0">
            <a:spAutoFit/>
          </a:bodyPr>
          <a:lstStyle/>
          <a:p>
            <a:r>
              <a:rPr lang="zh-CN" altLang="en-US" sz="2000" dirty="0" smtClean="0">
                <a:solidFill>
                  <a:srgbClr val="0070C0"/>
                </a:solidFill>
              </a:rPr>
              <a:t>该反应为吸热反应</a:t>
            </a:r>
            <a:endParaRPr lang="zh-CN" altLang="en-US" sz="2000" dirty="0">
              <a:solidFill>
                <a:srgbClr val="0070C0"/>
              </a:solidFill>
            </a:endParaRPr>
          </a:p>
        </p:txBody>
      </p:sp>
      <p:sp>
        <p:nvSpPr>
          <p:cNvPr id="18" name="矩形 17"/>
          <p:cNvSpPr/>
          <p:nvPr/>
        </p:nvSpPr>
        <p:spPr>
          <a:xfrm>
            <a:off x="1736334" y="1585134"/>
            <a:ext cx="2492990" cy="369332"/>
          </a:xfrm>
          <a:prstGeom prst="rect">
            <a:avLst/>
          </a:prstGeom>
        </p:spPr>
        <p:txBody>
          <a:bodyPr wrap="none">
            <a:spAutoFit/>
          </a:bodyPr>
          <a:lstStyle/>
          <a:p>
            <a:r>
              <a:rPr lang="zh-CN" altLang="en-US" kern="100" dirty="0" smtClean="0">
                <a:solidFill>
                  <a:schemeClr val="tx1"/>
                </a:solidFill>
                <a:latin typeface="Times New Roman" panose="02020603050405020304"/>
                <a:ea typeface="华文细黑" panose="02010600040101010101" charset="-122"/>
                <a:cs typeface="Courier New" panose="02070309020205020404"/>
              </a:rPr>
              <a:t>碳酸氢钠和盐酸的反应</a:t>
            </a:r>
            <a:endParaRPr lang="zh-CN" altLang="en-US" kern="100" dirty="0" smtClean="0">
              <a:solidFill>
                <a:schemeClr val="tx1"/>
              </a:solidFill>
              <a:latin typeface="Times New Roman" panose="02020603050405020304"/>
              <a:ea typeface="华文细黑" panose="02010600040101010101" charset="-122"/>
              <a:cs typeface="Courier New" panose="02070309020205020404"/>
            </a:endParaRPr>
          </a:p>
        </p:txBody>
      </p:sp>
      <p:sp>
        <p:nvSpPr>
          <p:cNvPr id="19" name="矩形 18"/>
          <p:cNvSpPr/>
          <p:nvPr/>
        </p:nvSpPr>
        <p:spPr>
          <a:xfrm>
            <a:off x="1750137" y="1115317"/>
            <a:ext cx="4801314" cy="369332"/>
          </a:xfrm>
          <a:prstGeom prst="rect">
            <a:avLst/>
          </a:prstGeom>
        </p:spPr>
        <p:txBody>
          <a:bodyPr wrap="none">
            <a:spAutoFit/>
          </a:bodyPr>
          <a:lstStyle/>
          <a:p>
            <a:r>
              <a:rPr lang="zh-CN" altLang="zh-CN" dirty="0" smtClean="0">
                <a:solidFill>
                  <a:srgbClr val="FF0000"/>
                </a:solidFill>
                <a:latin typeface="Times New Roman" panose="02020603050405020304" pitchFamily="18" charset="0"/>
                <a:ea typeface="楷体" panose="02010609060101010101" charset="-122"/>
                <a:cs typeface="Times New Roman" panose="02020603050405020304" pitchFamily="18" charset="0"/>
              </a:rPr>
              <a:t>碳酸氢钠制成药物或苏打水用于中和胃酸过多</a:t>
            </a:r>
            <a:endParaRPr lang="zh-CN" altLang="en-US" dirty="0" smtClean="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linds(horizontal)">
                                      <p:cBhvr>
                                        <p:cTn id="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p:nvPr/>
        </p:nvSpPr>
        <p:spPr>
          <a:xfrm>
            <a:off x="1491342" y="246741"/>
            <a:ext cx="7150247" cy="886733"/>
          </a:xfrm>
          <a:prstGeom prst="rect">
            <a:avLst/>
          </a:prstGeom>
        </p:spPr>
        <p:txBody>
          <a:bodyPr vert="horz" wrap="square" lIns="90170" tIns="46990" rIns="90170" bIns="46990" rtlCol="0" anchor="ctr" anchorCtr="0">
            <a:normAutofit/>
          </a:bodyPr>
          <a:lstStyle/>
          <a:p>
            <a:pPr marL="0" marR="0" lvl="0" indent="0" algn="l" defTabSz="914400" rtl="0" eaLnBrk="1" fontAlgn="auto" latinLnBrk="0" hangingPunct="1">
              <a:lnSpc>
                <a:spcPct val="150000"/>
              </a:lnSpc>
              <a:spcBef>
                <a:spcPct val="0"/>
              </a:spcBef>
              <a:spcAft>
                <a:spcPts val="0"/>
              </a:spcAft>
              <a:buClrTx/>
              <a:buSzTx/>
              <a:buFontTx/>
              <a:buNone/>
              <a:defRPr/>
            </a:pPr>
            <a:r>
              <a:rPr kumimoji="0" lang="zh-CN" altLang="zh-CN" sz="1800" b="1" i="0" u="none" strike="noStrike" kern="1200" cap="none" spc="200" normalizeH="0" baseline="0" noProof="1" smtClean="0">
                <a:ln>
                  <a:noFill/>
                </a:ln>
                <a:solidFill>
                  <a:schemeClr val="tx1"/>
                </a:solidFill>
                <a:effectLst/>
                <a:uLnTx/>
                <a:uFillTx/>
                <a:latin typeface="Arial" panose="020B0604020202020204" pitchFamily="34" charset="0"/>
                <a:ea typeface="微软雅黑" panose="020B0503020204020204" charset="-122"/>
                <a:cs typeface="+mj-cs"/>
                <a:sym typeface="+mn-ea"/>
              </a:rPr>
              <a:t>你还知道哪些化学反应伴随热量变化呢？</a:t>
            </a:r>
            <a:endParaRPr kumimoji="0" lang="zh-CN" altLang="en-US" sz="1800" b="1" i="0" u="none" strike="noStrike" kern="1200" cap="none" spc="200" normalizeH="0" baseline="0" noProof="1">
              <a:ln>
                <a:noFill/>
              </a:ln>
              <a:solidFill>
                <a:schemeClr val="tx1"/>
              </a:solidFill>
              <a:effectLst/>
              <a:uLnTx/>
              <a:uFillTx/>
              <a:latin typeface="Arial" panose="020B0604020202020204" pitchFamily="34" charset="0"/>
              <a:ea typeface="微软雅黑" panose="020B0503020204020204" charset="-122"/>
              <a:cs typeface="+mj-cs"/>
              <a:sym typeface="+mn-ea"/>
            </a:endParaRPr>
          </a:p>
        </p:txBody>
      </p:sp>
      <p:pic>
        <p:nvPicPr>
          <p:cNvPr id="8" name="Picture 2" descr="https://timgsa.baidu.com/timg?image&amp;quality=80&amp;size=b9999_10000&amp;sec=1585738620565&amp;di=cbe8dbcc8b93c79eef12efe9a83e1b1d&amp;imgtype=0&amp;src=http%3A%2F%2Fimgsrc.baidu.com%2Fimgad%2Fpic%2Fitem%2F14ce36d3d539b600fbccb58ae250352ac65cb789.jpg"/>
          <p:cNvPicPr>
            <a:picLocks noChangeAspect="1" noChangeArrowheads="1"/>
          </p:cNvPicPr>
          <p:nvPr/>
        </p:nvPicPr>
        <p:blipFill>
          <a:blip r:embed="rId1" cstate="print"/>
          <a:srcRect l="11541" t="9814" r="8172" b="8432"/>
          <a:stretch>
            <a:fillRect/>
          </a:stretch>
        </p:blipFill>
        <p:spPr bwMode="auto">
          <a:xfrm>
            <a:off x="631371" y="208190"/>
            <a:ext cx="859972" cy="875679"/>
          </a:xfrm>
          <a:prstGeom prst="rect">
            <a:avLst/>
          </a:prstGeom>
          <a:noFill/>
        </p:spPr>
      </p:pic>
      <p:grpSp>
        <p:nvGrpSpPr>
          <p:cNvPr id="2" name="组合 28"/>
          <p:cNvGrpSpPr/>
          <p:nvPr/>
        </p:nvGrpSpPr>
        <p:grpSpPr>
          <a:xfrm>
            <a:off x="1133238" y="3546206"/>
            <a:ext cx="4319698" cy="402501"/>
            <a:chOff x="1796142" y="4333876"/>
            <a:chExt cx="4319698" cy="402501"/>
          </a:xfrm>
        </p:grpSpPr>
        <p:sp>
          <p:nvSpPr>
            <p:cNvPr id="25" name="TextBox 24"/>
            <p:cNvSpPr txBox="1"/>
            <p:nvPr/>
          </p:nvSpPr>
          <p:spPr>
            <a:xfrm>
              <a:off x="1796142" y="4397823"/>
              <a:ext cx="2031325" cy="338554"/>
            </a:xfrm>
            <a:prstGeom prst="rect">
              <a:avLst/>
            </a:prstGeom>
            <a:noFill/>
          </p:spPr>
          <p:txBody>
            <a:bodyPr wrap="none" rtlCol="0">
              <a:spAutoFit/>
            </a:bodyPr>
            <a:lstStyle/>
            <a:p>
              <a:r>
                <a:rPr lang="zh-CN" altLang="en-US" sz="1600" dirty="0" smtClean="0">
                  <a:solidFill>
                    <a:schemeClr val="tx1"/>
                  </a:solidFill>
                </a:rPr>
                <a:t>大多数分解反应，如</a:t>
              </a:r>
              <a:endParaRPr lang="zh-CN" altLang="en-US" sz="1600" dirty="0">
                <a:solidFill>
                  <a:schemeClr val="tx1"/>
                </a:solidFill>
              </a:endParaRPr>
            </a:p>
          </p:txBody>
        </p:sp>
        <p:graphicFrame>
          <p:nvGraphicFramePr>
            <p:cNvPr id="40967" name="Object 7"/>
            <p:cNvGraphicFramePr>
              <a:graphicFrameLocks noChangeAspect="1"/>
            </p:cNvGraphicFramePr>
            <p:nvPr/>
          </p:nvGraphicFramePr>
          <p:xfrm>
            <a:off x="3816803" y="4333876"/>
            <a:ext cx="2299037" cy="368753"/>
          </p:xfrm>
          <a:graphic>
            <a:graphicData uri="http://schemas.openxmlformats.org/presentationml/2006/ole">
              <mc:AlternateContent xmlns:mc="http://schemas.openxmlformats.org/markup-compatibility/2006">
                <mc:Choice xmlns:v="urn:schemas-microsoft-com:vml" Requires="v">
                  <p:oleObj spid="_x0000_s2049" name="CS ChemDraw Drawing" r:id="rId2" imgW="3324225" imgH="533400" progId="ChemDraw.Document.6.0">
                    <p:embed/>
                  </p:oleObj>
                </mc:Choice>
                <mc:Fallback>
                  <p:oleObj name="CS ChemDraw Drawing" r:id="rId2" imgW="3324225" imgH="533400" progId="ChemDraw.Document.6.0">
                    <p:embed/>
                    <p:pic>
                      <p:nvPicPr>
                        <p:cNvPr id="0" name="图片 2048"/>
                        <p:cNvPicPr>
                          <a:picLocks noChangeAspect="1"/>
                        </p:cNvPicPr>
                        <p:nvPr/>
                      </p:nvPicPr>
                      <p:blipFill>
                        <a:blip r:embed="rId3"/>
                        <a:stretch>
                          <a:fillRect/>
                        </a:stretch>
                      </p:blipFill>
                      <p:spPr>
                        <a:xfrm>
                          <a:off x="3816803" y="4333876"/>
                          <a:ext cx="2299037" cy="368753"/>
                        </a:xfrm>
                        <a:prstGeom prst="rect">
                          <a:avLst/>
                        </a:prstGeom>
                        <a:noFill/>
                        <a:ln w="9525">
                          <a:noFill/>
                        </a:ln>
                      </p:spPr>
                    </p:pic>
                  </p:oleObj>
                </mc:Fallback>
              </mc:AlternateContent>
            </a:graphicData>
          </a:graphic>
        </p:graphicFrame>
      </p:grpSp>
      <p:sp>
        <p:nvSpPr>
          <p:cNvPr id="15" name="矩形 14"/>
          <p:cNvSpPr/>
          <p:nvPr/>
        </p:nvSpPr>
        <p:spPr>
          <a:xfrm>
            <a:off x="1103960" y="1207716"/>
            <a:ext cx="5006897" cy="2539157"/>
          </a:xfrm>
          <a:prstGeom prst="rect">
            <a:avLst/>
          </a:prstGeom>
        </p:spPr>
        <p:txBody>
          <a:bodyPr wrap="square">
            <a:spAutoFit/>
          </a:bodyPr>
          <a:lstStyle/>
          <a:p>
            <a:pPr>
              <a:lnSpc>
                <a:spcPct val="200000"/>
              </a:lnSpc>
            </a:pPr>
            <a:r>
              <a:rPr lang="en-US" altLang="zh-CN" kern="100" dirty="0" err="1" smtClean="0">
                <a:solidFill>
                  <a:schemeClr val="tx1"/>
                </a:solidFill>
                <a:latin typeface="Times New Roman" panose="02020603050405020304"/>
                <a:ea typeface="华文细黑" panose="02010600040101010101" charset="-122"/>
                <a:cs typeface="Courier New" panose="02070309020205020404"/>
              </a:rPr>
              <a:t>Ba</a:t>
            </a:r>
            <a:r>
              <a:rPr lang="en-US" altLang="zh-CN" kern="100" dirty="0" smtClean="0">
                <a:solidFill>
                  <a:schemeClr val="tx1"/>
                </a:solidFill>
                <a:latin typeface="Times New Roman" panose="02020603050405020304"/>
                <a:ea typeface="华文细黑" panose="02010600040101010101" charset="-122"/>
                <a:cs typeface="Courier New" panose="02070309020205020404"/>
              </a:rPr>
              <a:t>(OH)</a:t>
            </a:r>
            <a:r>
              <a:rPr lang="en-US" altLang="zh-CN" kern="100" baseline="-25000" dirty="0" smtClean="0">
                <a:solidFill>
                  <a:schemeClr val="tx1"/>
                </a:solidFill>
                <a:latin typeface="Times New Roman" panose="02020603050405020304"/>
                <a:ea typeface="华文细黑" panose="02010600040101010101" charset="-122"/>
                <a:cs typeface="Courier New" panose="02070309020205020404"/>
              </a:rPr>
              <a:t>2</a:t>
            </a:r>
            <a:r>
              <a:rPr lang="en-US" altLang="zh-CN" kern="100" dirty="0" smtClean="0">
                <a:solidFill>
                  <a:schemeClr val="tx1"/>
                </a:solidFill>
                <a:latin typeface="Times New Roman" panose="02020603050405020304"/>
                <a:ea typeface="华文细黑" panose="02010600040101010101" charset="-122"/>
                <a:cs typeface="Courier New" panose="02070309020205020404"/>
              </a:rPr>
              <a:t>·8H</a:t>
            </a:r>
            <a:r>
              <a:rPr lang="en-US" altLang="zh-CN" kern="100" baseline="-25000" dirty="0" smtClean="0">
                <a:solidFill>
                  <a:schemeClr val="tx1"/>
                </a:solidFill>
                <a:latin typeface="Times New Roman" panose="02020603050405020304"/>
                <a:ea typeface="华文细黑" panose="02010600040101010101" charset="-122"/>
                <a:cs typeface="Courier New" panose="02070309020205020404"/>
              </a:rPr>
              <a:t>2</a:t>
            </a:r>
            <a:r>
              <a:rPr lang="en-US" altLang="zh-CN" kern="100" dirty="0" smtClean="0">
                <a:solidFill>
                  <a:schemeClr val="tx1"/>
                </a:solidFill>
                <a:latin typeface="Times New Roman" panose="02020603050405020304"/>
                <a:ea typeface="华文细黑" panose="02010600040101010101" charset="-122"/>
                <a:cs typeface="Courier New" panose="02070309020205020404"/>
              </a:rPr>
              <a:t>O+2NH</a:t>
            </a:r>
            <a:r>
              <a:rPr lang="en-US" altLang="zh-CN" kern="100" baseline="-25000" dirty="0" smtClean="0">
                <a:solidFill>
                  <a:schemeClr val="tx1"/>
                </a:solidFill>
                <a:latin typeface="Times New Roman" panose="02020603050405020304"/>
                <a:ea typeface="华文细黑" panose="02010600040101010101" charset="-122"/>
                <a:cs typeface="Courier New" panose="02070309020205020404"/>
              </a:rPr>
              <a:t>4</a:t>
            </a:r>
            <a:r>
              <a:rPr lang="en-US" altLang="zh-CN" kern="100" dirty="0" smtClean="0">
                <a:solidFill>
                  <a:schemeClr val="tx1"/>
                </a:solidFill>
                <a:latin typeface="Times New Roman" panose="02020603050405020304"/>
                <a:ea typeface="华文细黑" panose="02010600040101010101" charset="-122"/>
                <a:cs typeface="Courier New" panose="02070309020205020404"/>
              </a:rPr>
              <a:t>Cl=BaCl</a:t>
            </a:r>
            <a:r>
              <a:rPr lang="en-US" altLang="zh-CN" kern="100" baseline="-25000" dirty="0" smtClean="0">
                <a:solidFill>
                  <a:schemeClr val="tx1"/>
                </a:solidFill>
                <a:latin typeface="Times New Roman" panose="02020603050405020304"/>
                <a:ea typeface="华文细黑" panose="02010600040101010101" charset="-122"/>
                <a:cs typeface="Courier New" panose="02070309020205020404"/>
              </a:rPr>
              <a:t>2</a:t>
            </a:r>
            <a:r>
              <a:rPr lang="en-US" altLang="zh-CN" kern="100" dirty="0" smtClean="0">
                <a:solidFill>
                  <a:schemeClr val="tx1"/>
                </a:solidFill>
                <a:latin typeface="Times New Roman" panose="02020603050405020304"/>
                <a:ea typeface="华文细黑" panose="02010600040101010101" charset="-122"/>
                <a:cs typeface="Courier New" panose="02070309020205020404"/>
              </a:rPr>
              <a:t>+10H</a:t>
            </a:r>
            <a:r>
              <a:rPr lang="en-US" altLang="zh-CN" kern="100" baseline="-25000" dirty="0" smtClean="0">
                <a:solidFill>
                  <a:schemeClr val="tx1"/>
                </a:solidFill>
                <a:latin typeface="Times New Roman" panose="02020603050405020304"/>
                <a:ea typeface="华文细黑" panose="02010600040101010101" charset="-122"/>
                <a:cs typeface="Courier New" panose="02070309020205020404"/>
              </a:rPr>
              <a:t>2</a:t>
            </a:r>
            <a:r>
              <a:rPr lang="en-US" altLang="zh-CN" kern="100" dirty="0" smtClean="0">
                <a:solidFill>
                  <a:schemeClr val="tx1"/>
                </a:solidFill>
                <a:latin typeface="Times New Roman" panose="02020603050405020304"/>
                <a:ea typeface="华文细黑" panose="02010600040101010101" charset="-122"/>
                <a:cs typeface="Courier New" panose="02070309020205020404"/>
              </a:rPr>
              <a:t>O+2NH</a:t>
            </a:r>
            <a:r>
              <a:rPr lang="en-US" altLang="zh-CN" kern="100" baseline="-25000" dirty="0" smtClean="0">
                <a:solidFill>
                  <a:schemeClr val="tx1"/>
                </a:solidFill>
                <a:latin typeface="Times New Roman" panose="02020603050405020304"/>
                <a:ea typeface="华文细黑" panose="02010600040101010101" charset="-122"/>
                <a:cs typeface="Courier New" panose="02070309020205020404"/>
              </a:rPr>
              <a:t>3</a:t>
            </a:r>
            <a:r>
              <a:rPr lang="en-US" altLang="zh-CN" kern="100" dirty="0" smtClean="0">
                <a:solidFill>
                  <a:schemeClr val="tx1"/>
                </a:solidFill>
                <a:latin typeface="Times New Roman" panose="02020603050405020304"/>
                <a:ea typeface="华文细黑" panose="02010600040101010101" charset="-122"/>
                <a:cs typeface="Courier New" panose="02070309020205020404"/>
              </a:rPr>
              <a:t>↑</a:t>
            </a:r>
            <a:endParaRPr lang="en-US" altLang="zh-CN" kern="100" dirty="0" smtClean="0">
              <a:solidFill>
                <a:schemeClr val="tx1"/>
              </a:solidFill>
              <a:latin typeface="Times New Roman" panose="02020603050405020304"/>
              <a:ea typeface="华文细黑" panose="02010600040101010101" charset="-122"/>
              <a:cs typeface="Courier New" panose="02070309020205020404"/>
            </a:endParaRPr>
          </a:p>
          <a:p>
            <a:pPr>
              <a:lnSpc>
                <a:spcPct val="200000"/>
              </a:lnSpc>
            </a:pPr>
            <a:r>
              <a:rPr lang="en-US" altLang="zh-CN" kern="100" dirty="0" smtClean="0">
                <a:solidFill>
                  <a:schemeClr val="tx1"/>
                </a:solidFill>
                <a:latin typeface="Times New Roman" panose="02020603050405020304"/>
                <a:ea typeface="华文细黑" panose="02010600040101010101" charset="-122"/>
                <a:cs typeface="Courier New" panose="02070309020205020404"/>
              </a:rPr>
              <a:t>NaHCO</a:t>
            </a:r>
            <a:r>
              <a:rPr lang="en-US" altLang="zh-CN" kern="100" baseline="-25000" dirty="0" smtClean="0">
                <a:solidFill>
                  <a:schemeClr val="tx1"/>
                </a:solidFill>
                <a:latin typeface="Times New Roman" panose="02020603050405020304"/>
                <a:ea typeface="华文细黑" panose="02010600040101010101" charset="-122"/>
                <a:cs typeface="Courier New" panose="02070309020205020404"/>
              </a:rPr>
              <a:t>3</a:t>
            </a:r>
            <a:r>
              <a:rPr lang="en-US" altLang="zh-CN" kern="100" dirty="0" smtClean="0">
                <a:solidFill>
                  <a:schemeClr val="tx1"/>
                </a:solidFill>
                <a:latin typeface="Times New Roman" panose="02020603050405020304"/>
                <a:ea typeface="华文细黑" panose="02010600040101010101" charset="-122"/>
                <a:cs typeface="Courier New" panose="02070309020205020404"/>
              </a:rPr>
              <a:t> + </a:t>
            </a:r>
            <a:r>
              <a:rPr lang="en-US" altLang="zh-CN" kern="100" dirty="0" err="1" smtClean="0">
                <a:solidFill>
                  <a:schemeClr val="tx1"/>
                </a:solidFill>
                <a:latin typeface="Times New Roman" panose="02020603050405020304"/>
                <a:ea typeface="华文细黑" panose="02010600040101010101" charset="-122"/>
                <a:cs typeface="Courier New" panose="02070309020205020404"/>
              </a:rPr>
              <a:t>HCl</a:t>
            </a:r>
            <a:r>
              <a:rPr lang="en-US" altLang="zh-CN" dirty="0" smtClean="0">
                <a:solidFill>
                  <a:schemeClr val="tx1"/>
                </a:solidFill>
                <a:latin typeface="华文楷体" panose="02010600040101010101" pitchFamily="2" charset="-122"/>
                <a:ea typeface="华文楷体" panose="02010600040101010101" pitchFamily="2" charset="-122"/>
              </a:rPr>
              <a:t>  </a:t>
            </a:r>
            <a:r>
              <a:rPr lang="en-US" altLang="zh-CN" kern="100" dirty="0" smtClean="0">
                <a:solidFill>
                  <a:schemeClr val="tx1"/>
                </a:solidFill>
                <a:latin typeface="Times New Roman" panose="02020603050405020304"/>
                <a:ea typeface="华文细黑" panose="02010600040101010101" charset="-122"/>
                <a:cs typeface="Courier New" panose="02070309020205020404"/>
              </a:rPr>
              <a:t>═  </a:t>
            </a:r>
            <a:r>
              <a:rPr lang="en-US" altLang="zh-CN" kern="100" dirty="0" err="1" smtClean="0">
                <a:solidFill>
                  <a:schemeClr val="tx1"/>
                </a:solidFill>
                <a:latin typeface="Times New Roman" panose="02020603050405020304"/>
                <a:ea typeface="华文细黑" panose="02010600040101010101" charset="-122"/>
                <a:cs typeface="Courier New" panose="02070309020205020404"/>
              </a:rPr>
              <a:t>NaCl</a:t>
            </a:r>
            <a:r>
              <a:rPr lang="en-US" altLang="zh-CN" kern="100" dirty="0" smtClean="0">
                <a:solidFill>
                  <a:schemeClr val="tx1"/>
                </a:solidFill>
                <a:latin typeface="Times New Roman" panose="02020603050405020304"/>
                <a:ea typeface="华文细黑" panose="02010600040101010101" charset="-122"/>
                <a:cs typeface="Courier New" panose="02070309020205020404"/>
              </a:rPr>
              <a:t> + H</a:t>
            </a:r>
            <a:r>
              <a:rPr lang="en-US" altLang="zh-CN" kern="100" baseline="-25000" dirty="0" smtClean="0">
                <a:solidFill>
                  <a:schemeClr val="tx1"/>
                </a:solidFill>
                <a:latin typeface="Times New Roman" panose="02020603050405020304"/>
                <a:ea typeface="华文细黑" panose="02010600040101010101" charset="-122"/>
                <a:cs typeface="Courier New" panose="02070309020205020404"/>
              </a:rPr>
              <a:t>2</a:t>
            </a:r>
            <a:r>
              <a:rPr lang="en-US" altLang="zh-CN" kern="100" dirty="0" smtClean="0">
                <a:solidFill>
                  <a:schemeClr val="tx1"/>
                </a:solidFill>
                <a:latin typeface="Times New Roman" panose="02020603050405020304"/>
                <a:ea typeface="华文细黑" panose="02010600040101010101" charset="-122"/>
                <a:cs typeface="Courier New" panose="02070309020205020404"/>
              </a:rPr>
              <a:t>O+CO</a:t>
            </a:r>
            <a:r>
              <a:rPr lang="en-US" altLang="zh-CN" kern="100" baseline="-25000" dirty="0" smtClean="0">
                <a:solidFill>
                  <a:schemeClr val="tx1"/>
                </a:solidFill>
                <a:latin typeface="Times New Roman" panose="02020603050405020304"/>
                <a:ea typeface="华文细黑" panose="02010600040101010101" charset="-122"/>
                <a:cs typeface="Courier New" panose="02070309020205020404"/>
              </a:rPr>
              <a:t>2</a:t>
            </a:r>
            <a:r>
              <a:rPr lang="en-US" altLang="zh-CN" kern="100" dirty="0" smtClean="0">
                <a:solidFill>
                  <a:schemeClr val="tx1"/>
                </a:solidFill>
                <a:latin typeface="Times New Roman" panose="02020603050405020304"/>
                <a:ea typeface="华文细黑" panose="02010600040101010101" charset="-122"/>
                <a:cs typeface="Courier New" panose="02070309020205020404"/>
              </a:rPr>
              <a:t>↑</a:t>
            </a:r>
            <a:endParaRPr lang="en-US" altLang="zh-CN" kern="100" dirty="0" smtClean="0">
              <a:solidFill>
                <a:schemeClr val="tx1"/>
              </a:solidFill>
              <a:latin typeface="Times New Roman" panose="02020603050405020304"/>
              <a:ea typeface="华文细黑" panose="02010600040101010101" charset="-122"/>
              <a:cs typeface="Courier New" panose="02070309020205020404"/>
            </a:endParaRPr>
          </a:p>
          <a:p>
            <a:pPr>
              <a:lnSpc>
                <a:spcPct val="150000"/>
              </a:lnSpc>
            </a:pPr>
            <a:endParaRPr lang="en-US" altLang="zh-CN" sz="1200" kern="100" dirty="0" smtClean="0">
              <a:solidFill>
                <a:schemeClr val="tx1"/>
              </a:solidFill>
              <a:latin typeface="Times New Roman" panose="02020603050405020304"/>
              <a:ea typeface="华文细黑" panose="02010600040101010101" charset="-122"/>
              <a:cs typeface="Courier New" panose="02070309020205020404"/>
            </a:endParaRPr>
          </a:p>
          <a:p>
            <a:pPr>
              <a:lnSpc>
                <a:spcPct val="150000"/>
              </a:lnSpc>
            </a:pPr>
            <a:endParaRPr lang="zh-CN" altLang="en-US" kern="100" dirty="0" smtClean="0">
              <a:solidFill>
                <a:schemeClr val="tx1"/>
              </a:solidFill>
              <a:latin typeface="Times New Roman" panose="02020603050405020304"/>
              <a:ea typeface="华文细黑" panose="02010600040101010101" charset="-122"/>
              <a:cs typeface="Courier New" panose="02070309020205020404"/>
            </a:endParaRPr>
          </a:p>
          <a:p>
            <a:pPr algn="ctr">
              <a:lnSpc>
                <a:spcPct val="150000"/>
              </a:lnSpc>
            </a:pPr>
            <a:endParaRPr lang="en-US" altLang="zh-CN" sz="2400" kern="100" dirty="0" smtClean="0">
              <a:solidFill>
                <a:schemeClr val="tx1"/>
              </a:solidFill>
              <a:latin typeface="Times New Roman" panose="02020603050405020304"/>
              <a:ea typeface="华文细黑" panose="02010600040101010101" charset="-122"/>
              <a:cs typeface="Courier New" panose="02070309020205020404"/>
            </a:endParaRPr>
          </a:p>
          <a:p>
            <a:pPr>
              <a:lnSpc>
                <a:spcPct val="150000"/>
              </a:lnSpc>
            </a:pPr>
            <a:endParaRPr lang="en-US" altLang="zh-CN" sz="400" dirty="0" smtClean="0">
              <a:solidFill>
                <a:schemeClr val="tx1"/>
              </a:solidFill>
            </a:endParaRPr>
          </a:p>
        </p:txBody>
      </p:sp>
      <p:grpSp>
        <p:nvGrpSpPr>
          <p:cNvPr id="16" name="组合 15"/>
          <p:cNvGrpSpPr/>
          <p:nvPr/>
        </p:nvGrpSpPr>
        <p:grpSpPr>
          <a:xfrm>
            <a:off x="1161100" y="2936068"/>
            <a:ext cx="3722345" cy="458639"/>
            <a:chOff x="1161100" y="2936068"/>
            <a:chExt cx="3722345" cy="458639"/>
          </a:xfrm>
        </p:grpSpPr>
        <p:graphicFrame>
          <p:nvGraphicFramePr>
            <p:cNvPr id="40969" name="Object 9"/>
            <p:cNvGraphicFramePr>
              <a:graphicFrameLocks noChangeAspect="1"/>
            </p:cNvGraphicFramePr>
            <p:nvPr/>
          </p:nvGraphicFramePr>
          <p:xfrm>
            <a:off x="1161100" y="2936068"/>
            <a:ext cx="2173103" cy="423862"/>
          </p:xfrm>
          <a:graphic>
            <a:graphicData uri="http://schemas.openxmlformats.org/presentationml/2006/ole">
              <mc:AlternateContent xmlns:mc="http://schemas.openxmlformats.org/markup-compatibility/2006">
                <mc:Choice xmlns:v="urn:schemas-microsoft-com:vml" Requires="v">
                  <p:oleObj spid="_x0000_s2050" name="CS ChemDraw Drawing" r:id="rId4" imgW="3000375" imgH="590550" progId="ChemDraw.Document.6.0">
                    <p:embed/>
                  </p:oleObj>
                </mc:Choice>
                <mc:Fallback>
                  <p:oleObj name="CS ChemDraw Drawing" r:id="rId4" imgW="3000375" imgH="590550" progId="ChemDraw.Document.6.0">
                    <p:embed/>
                    <p:pic>
                      <p:nvPicPr>
                        <p:cNvPr id="0" name="图片 2049"/>
                        <p:cNvPicPr>
                          <a:picLocks noChangeAspect="1"/>
                        </p:cNvPicPr>
                        <p:nvPr/>
                      </p:nvPicPr>
                      <p:blipFill>
                        <a:blip r:embed="rId5"/>
                        <a:stretch>
                          <a:fillRect/>
                        </a:stretch>
                      </p:blipFill>
                      <p:spPr>
                        <a:xfrm>
                          <a:off x="1161100" y="2936068"/>
                          <a:ext cx="2173103" cy="423862"/>
                        </a:xfrm>
                        <a:prstGeom prst="rect">
                          <a:avLst/>
                        </a:prstGeom>
                        <a:noFill/>
                        <a:ln w="9525">
                          <a:noFill/>
                        </a:ln>
                      </p:spPr>
                    </p:pic>
                  </p:oleObj>
                </mc:Fallback>
              </mc:AlternateContent>
            </a:graphicData>
          </a:graphic>
        </p:graphicFrame>
        <p:sp>
          <p:nvSpPr>
            <p:cNvPr id="17" name="矩形 16"/>
            <p:cNvSpPr/>
            <p:nvPr/>
          </p:nvSpPr>
          <p:spPr>
            <a:xfrm>
              <a:off x="3467673" y="3056153"/>
              <a:ext cx="1415772" cy="338554"/>
            </a:xfrm>
            <a:prstGeom prst="rect">
              <a:avLst/>
            </a:prstGeom>
          </p:spPr>
          <p:txBody>
            <a:bodyPr wrap="none">
              <a:spAutoFit/>
            </a:bodyPr>
            <a:lstStyle/>
            <a:p>
              <a:r>
                <a:rPr lang="zh-CN" altLang="en-US" sz="1600" dirty="0" smtClean="0">
                  <a:latin typeface="+mn-ea"/>
                  <a:cs typeface="Times New Roman" panose="02020603050405020304" pitchFamily="18" charset="0"/>
                </a:rPr>
                <a:t>（制水煤气）</a:t>
              </a:r>
              <a:endParaRPr lang="zh-CN" altLang="en-US" sz="1600" dirty="0"/>
            </a:p>
          </p:txBody>
        </p:sp>
      </p:grpSp>
      <p:sp>
        <p:nvSpPr>
          <p:cNvPr id="18" name="右大括号 17"/>
          <p:cNvSpPr/>
          <p:nvPr/>
        </p:nvSpPr>
        <p:spPr>
          <a:xfrm>
            <a:off x="6936044" y="1483112"/>
            <a:ext cx="309021" cy="243733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TextBox 18"/>
          <p:cNvSpPr txBox="1"/>
          <p:nvPr/>
        </p:nvSpPr>
        <p:spPr>
          <a:xfrm>
            <a:off x="7234181" y="2396449"/>
            <a:ext cx="1210588" cy="400110"/>
          </a:xfrm>
          <a:prstGeom prst="rect">
            <a:avLst/>
          </a:prstGeom>
          <a:noFill/>
        </p:spPr>
        <p:txBody>
          <a:bodyPr wrap="none" rtlCol="0">
            <a:spAutoFit/>
          </a:bodyPr>
          <a:lstStyle/>
          <a:p>
            <a:r>
              <a:rPr lang="zh-CN" altLang="en-US" sz="2000" dirty="0" smtClean="0">
                <a:solidFill>
                  <a:srgbClr val="0070C0"/>
                </a:solidFill>
              </a:rPr>
              <a:t>吸热反应</a:t>
            </a:r>
            <a:endParaRPr lang="zh-CN" altLang="en-US" sz="2000" dirty="0">
              <a:solidFill>
                <a:srgbClr val="0070C0"/>
              </a:solidFill>
            </a:endParaRPr>
          </a:p>
        </p:txBody>
      </p:sp>
      <p:grpSp>
        <p:nvGrpSpPr>
          <p:cNvPr id="14" name="组合 13"/>
          <p:cNvGrpSpPr/>
          <p:nvPr/>
        </p:nvGrpSpPr>
        <p:grpSpPr>
          <a:xfrm>
            <a:off x="1193480" y="2326573"/>
            <a:ext cx="5553006" cy="478592"/>
            <a:chOff x="1193480" y="2326573"/>
            <a:chExt cx="5553006" cy="478592"/>
          </a:xfrm>
        </p:grpSpPr>
        <p:graphicFrame>
          <p:nvGraphicFramePr>
            <p:cNvPr id="80903" name="Object 7"/>
            <p:cNvGraphicFramePr>
              <a:graphicFrameLocks noChangeAspect="1"/>
            </p:cNvGraphicFramePr>
            <p:nvPr/>
          </p:nvGraphicFramePr>
          <p:xfrm>
            <a:off x="1193480" y="2326573"/>
            <a:ext cx="2229934" cy="473479"/>
          </p:xfrm>
          <a:graphic>
            <a:graphicData uri="http://schemas.openxmlformats.org/presentationml/2006/ole">
              <mc:AlternateContent xmlns:mc="http://schemas.openxmlformats.org/markup-compatibility/2006">
                <mc:Choice xmlns:v="urn:schemas-microsoft-com:vml" Requires="v">
                  <p:oleObj spid="_x0000_s2051" name="CS ChemDraw Drawing" r:id="rId6" imgW="2667000" imgH="571500" progId="ChemDraw.Document.6.0">
                    <p:embed/>
                  </p:oleObj>
                </mc:Choice>
                <mc:Fallback>
                  <p:oleObj name="CS ChemDraw Drawing" r:id="rId6" imgW="2667000" imgH="571500" progId="ChemDraw.Document.6.0">
                    <p:embed/>
                    <p:pic>
                      <p:nvPicPr>
                        <p:cNvPr id="0" name="图片 2050"/>
                        <p:cNvPicPr>
                          <a:picLocks noChangeAspect="1"/>
                        </p:cNvPicPr>
                        <p:nvPr/>
                      </p:nvPicPr>
                      <p:blipFill>
                        <a:blip r:embed="rId7"/>
                        <a:stretch>
                          <a:fillRect/>
                        </a:stretch>
                      </p:blipFill>
                      <p:spPr>
                        <a:xfrm>
                          <a:off x="1193480" y="2326573"/>
                          <a:ext cx="2229934" cy="473479"/>
                        </a:xfrm>
                        <a:prstGeom prst="rect">
                          <a:avLst/>
                        </a:prstGeom>
                        <a:noFill/>
                        <a:ln w="9525">
                          <a:noFill/>
                        </a:ln>
                      </p:spPr>
                    </p:pic>
                  </p:oleObj>
                </mc:Fallback>
              </mc:AlternateContent>
            </a:graphicData>
          </a:graphic>
        </p:graphicFrame>
        <p:sp>
          <p:nvSpPr>
            <p:cNvPr id="13" name="TextBox 12"/>
            <p:cNvSpPr txBox="1"/>
            <p:nvPr/>
          </p:nvSpPr>
          <p:spPr>
            <a:xfrm>
              <a:off x="3389709" y="2466611"/>
              <a:ext cx="3356777" cy="338554"/>
            </a:xfrm>
            <a:prstGeom prst="rect">
              <a:avLst/>
            </a:prstGeom>
            <a:noFill/>
          </p:spPr>
          <p:txBody>
            <a:bodyPr wrap="square" rtlCol="0">
              <a:spAutoFit/>
            </a:bodyPr>
            <a:lstStyle/>
            <a:p>
              <a:r>
                <a:rPr lang="zh-CN" altLang="en-US" sz="1600" dirty="0" smtClean="0">
                  <a:latin typeface="+mn-ea"/>
                  <a:cs typeface="Times New Roman" panose="02020603050405020304" pitchFamily="18" charset="0"/>
                </a:rPr>
                <a:t>（高炉炼铁中制备还原性气体）</a:t>
              </a:r>
              <a:endParaRPr lang="zh-CN" altLang="en-US" sz="1600" dirty="0">
                <a:latin typeface="+mn-ea"/>
                <a:cs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141509" y="1190626"/>
            <a:ext cx="4049491" cy="28384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dirty="0" smtClean="0">
                <a:solidFill>
                  <a:srgbClr val="0070C0"/>
                </a:solidFill>
              </a:rPr>
              <a:t>放热反应：</a:t>
            </a:r>
            <a:endParaRPr lang="en-US" altLang="zh-CN" dirty="0" smtClean="0">
              <a:solidFill>
                <a:srgbClr val="0070C0"/>
              </a:solidFill>
            </a:endParaRPr>
          </a:p>
          <a:p>
            <a:pPr>
              <a:lnSpc>
                <a:spcPct val="150000"/>
              </a:lnSpc>
            </a:pPr>
            <a:r>
              <a:rPr lang="zh-CN" altLang="en-US" sz="1600" dirty="0" smtClean="0">
                <a:solidFill>
                  <a:schemeClr val="tx1"/>
                </a:solidFill>
              </a:rPr>
              <a:t>燃烧</a:t>
            </a:r>
            <a:endParaRPr lang="en-US" altLang="zh-CN" sz="1600" dirty="0" smtClean="0">
              <a:solidFill>
                <a:schemeClr val="tx1"/>
              </a:solidFill>
            </a:endParaRPr>
          </a:p>
          <a:p>
            <a:pPr>
              <a:lnSpc>
                <a:spcPct val="150000"/>
              </a:lnSpc>
            </a:pPr>
            <a:r>
              <a:rPr lang="zh-CN" altLang="en-US" sz="1600" dirty="0" smtClean="0">
                <a:solidFill>
                  <a:schemeClr val="tx1"/>
                </a:solidFill>
              </a:rPr>
              <a:t>金属与水或酸的反应</a:t>
            </a:r>
            <a:endParaRPr lang="en-US" altLang="zh-CN" sz="1600" dirty="0" smtClean="0">
              <a:solidFill>
                <a:schemeClr val="tx1"/>
              </a:solidFill>
            </a:endParaRPr>
          </a:p>
          <a:p>
            <a:pPr>
              <a:lnSpc>
                <a:spcPct val="150000"/>
              </a:lnSpc>
            </a:pPr>
            <a:r>
              <a:rPr lang="zh-CN" altLang="en-US" sz="1600" dirty="0" smtClean="0">
                <a:solidFill>
                  <a:schemeClr val="tx1"/>
                </a:solidFill>
              </a:rPr>
              <a:t>中和反应</a:t>
            </a:r>
            <a:endParaRPr lang="en-US" altLang="zh-CN" sz="1600" dirty="0" smtClean="0">
              <a:solidFill>
                <a:schemeClr val="tx1"/>
              </a:solidFill>
            </a:endParaRPr>
          </a:p>
          <a:p>
            <a:pPr>
              <a:lnSpc>
                <a:spcPct val="150000"/>
              </a:lnSpc>
            </a:pPr>
            <a:r>
              <a:rPr lang="zh-CN" altLang="en-US" sz="1600" dirty="0" smtClean="0">
                <a:solidFill>
                  <a:schemeClr val="tx1"/>
                </a:solidFill>
              </a:rPr>
              <a:t>铝热反应</a:t>
            </a:r>
            <a:endParaRPr lang="en-US" altLang="zh-CN" sz="1600" dirty="0" smtClean="0">
              <a:solidFill>
                <a:schemeClr val="tx1"/>
              </a:solidFill>
            </a:endParaRPr>
          </a:p>
          <a:p>
            <a:pPr>
              <a:lnSpc>
                <a:spcPct val="150000"/>
              </a:lnSpc>
            </a:pPr>
            <a:r>
              <a:rPr lang="zh-CN" altLang="en-US" sz="1600" dirty="0" smtClean="0">
                <a:solidFill>
                  <a:schemeClr val="tx1"/>
                </a:solidFill>
              </a:rPr>
              <a:t>物质的缓慢氧化</a:t>
            </a:r>
            <a:endParaRPr lang="en-US" altLang="zh-CN" sz="1600" dirty="0" smtClean="0">
              <a:solidFill>
                <a:schemeClr val="tx1"/>
              </a:solidFill>
            </a:endParaRPr>
          </a:p>
          <a:p>
            <a:pPr>
              <a:lnSpc>
                <a:spcPct val="150000"/>
              </a:lnSpc>
            </a:pPr>
            <a:r>
              <a:rPr lang="zh-CN" altLang="en-US" sz="1600" dirty="0" smtClean="0">
                <a:solidFill>
                  <a:schemeClr val="tx1"/>
                </a:solidFill>
              </a:rPr>
              <a:t>大多数化合反应   </a:t>
            </a:r>
            <a:r>
              <a:rPr lang="en-US" altLang="zh-CN" sz="1600" dirty="0" smtClean="0">
                <a:solidFill>
                  <a:schemeClr val="tx1"/>
                </a:solidFill>
                <a:latin typeface="Times New Roman" panose="02020603050405020304" pitchFamily="18" charset="0"/>
                <a:cs typeface="Times New Roman" panose="02020603050405020304" pitchFamily="18" charset="0"/>
              </a:rPr>
              <a:t>CaO+H</a:t>
            </a:r>
            <a:r>
              <a:rPr lang="en-US" altLang="zh-CN" sz="1600" baseline="-25000" dirty="0" smtClean="0">
                <a:solidFill>
                  <a:schemeClr val="tx1"/>
                </a:solidFill>
                <a:latin typeface="Times New Roman" panose="02020603050405020304" pitchFamily="18" charset="0"/>
                <a:cs typeface="Times New Roman" panose="02020603050405020304" pitchFamily="18" charset="0"/>
              </a:rPr>
              <a:t>2</a:t>
            </a:r>
            <a:r>
              <a:rPr lang="en-US" altLang="zh-CN" sz="1600" dirty="0" smtClean="0">
                <a:solidFill>
                  <a:schemeClr val="tx1"/>
                </a:solidFill>
                <a:latin typeface="Times New Roman" panose="02020603050405020304" pitchFamily="18" charset="0"/>
                <a:cs typeface="Times New Roman" panose="02020603050405020304" pitchFamily="18" charset="0"/>
              </a:rPr>
              <a:t>O=Ca(OH)</a:t>
            </a:r>
            <a:r>
              <a:rPr lang="en-US" altLang="zh-CN" sz="1600" baseline="-25000" dirty="0" smtClean="0">
                <a:solidFill>
                  <a:schemeClr val="tx1"/>
                </a:solidFill>
                <a:latin typeface="Times New Roman" panose="02020603050405020304" pitchFamily="18" charset="0"/>
                <a:cs typeface="Times New Roman" panose="02020603050405020304" pitchFamily="18" charset="0"/>
              </a:rPr>
              <a:t>2</a:t>
            </a:r>
            <a:endParaRPr lang="en-US" altLang="zh-CN" sz="1600" baseline="-25000" dirty="0" smtClean="0">
              <a:solidFill>
                <a:schemeClr val="tx1"/>
              </a:solidFill>
              <a:latin typeface="Times New Roman" panose="02020603050405020304" pitchFamily="18" charset="0"/>
              <a:cs typeface="Times New Roman" panose="02020603050405020304" pitchFamily="18" charset="0"/>
            </a:endParaRPr>
          </a:p>
          <a:p>
            <a:pPr algn="ctr"/>
            <a:endParaRPr lang="zh-CN" altLang="en-US" dirty="0"/>
          </a:p>
        </p:txBody>
      </p:sp>
      <p:graphicFrame>
        <p:nvGraphicFramePr>
          <p:cNvPr id="41986" name="Object 2"/>
          <p:cNvGraphicFramePr>
            <a:graphicFrameLocks noChangeAspect="1"/>
          </p:cNvGraphicFramePr>
          <p:nvPr/>
        </p:nvGraphicFramePr>
        <p:xfrm>
          <a:off x="1435320" y="2707142"/>
          <a:ext cx="2499103" cy="347662"/>
        </p:xfrm>
        <a:graphic>
          <a:graphicData uri="http://schemas.openxmlformats.org/presentationml/2006/ole">
            <mc:AlternateContent xmlns:mc="http://schemas.openxmlformats.org/markup-compatibility/2006">
              <mc:Choice xmlns:v="urn:schemas-microsoft-com:vml" Requires="v">
                <p:oleObj spid="_x0000_s3073" name="CS ChemDraw Drawing" r:id="rId1" imgW="3829050" imgH="533400" progId="ChemDraw.Document.6.0">
                  <p:embed/>
                </p:oleObj>
              </mc:Choice>
              <mc:Fallback>
                <p:oleObj name="CS ChemDraw Drawing" r:id="rId1" imgW="3829050" imgH="533400" progId="ChemDraw.Document.6.0">
                  <p:embed/>
                  <p:pic>
                    <p:nvPicPr>
                      <p:cNvPr id="0" name="图片 3072"/>
                      <p:cNvPicPr>
                        <a:picLocks noChangeAspect="1"/>
                      </p:cNvPicPr>
                      <p:nvPr/>
                    </p:nvPicPr>
                    <p:blipFill>
                      <a:blip r:embed="rId2"/>
                      <a:stretch>
                        <a:fillRect/>
                      </a:stretch>
                    </p:blipFill>
                    <p:spPr>
                      <a:xfrm>
                        <a:off x="1435320" y="2707142"/>
                        <a:ext cx="2499103" cy="347662"/>
                      </a:xfrm>
                      <a:prstGeom prst="rect">
                        <a:avLst/>
                      </a:prstGeom>
                      <a:noFill/>
                      <a:ln w="9525">
                        <a:noFill/>
                      </a:ln>
                    </p:spPr>
                  </p:pic>
                </p:oleObj>
              </mc:Fallback>
            </mc:AlternateContent>
          </a:graphicData>
        </a:graphic>
      </p:graphicFrame>
      <p:sp>
        <p:nvSpPr>
          <p:cNvPr id="14" name="圆角矩形 13"/>
          <p:cNvSpPr/>
          <p:nvPr/>
        </p:nvSpPr>
        <p:spPr>
          <a:xfrm>
            <a:off x="4233177" y="1171575"/>
            <a:ext cx="4767948" cy="29051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dirty="0" smtClean="0">
                <a:solidFill>
                  <a:srgbClr val="0070C0"/>
                </a:solidFill>
              </a:rPr>
              <a:t>吸热反应：</a:t>
            </a:r>
            <a:endParaRPr lang="en-US" altLang="zh-CN" dirty="0" smtClean="0">
              <a:solidFill>
                <a:srgbClr val="0070C0"/>
              </a:solidFill>
            </a:endParaRPr>
          </a:p>
          <a:p>
            <a:pPr>
              <a:lnSpc>
                <a:spcPct val="150000"/>
              </a:lnSpc>
            </a:pPr>
            <a:r>
              <a:rPr lang="en-US" altLang="zh-CN" sz="1700" kern="100" dirty="0" err="1" smtClean="0">
                <a:solidFill>
                  <a:schemeClr val="tx1"/>
                </a:solidFill>
                <a:latin typeface="Times New Roman" panose="02020603050405020304"/>
                <a:ea typeface="华文细黑" panose="02010600040101010101" charset="-122"/>
                <a:cs typeface="Courier New" panose="02070309020205020404"/>
              </a:rPr>
              <a:t>Ba</a:t>
            </a:r>
            <a:r>
              <a:rPr lang="en-US" altLang="zh-CN" sz="1700" kern="100" dirty="0" smtClean="0">
                <a:solidFill>
                  <a:schemeClr val="tx1"/>
                </a:solidFill>
                <a:latin typeface="Times New Roman" panose="02020603050405020304"/>
                <a:ea typeface="华文细黑" panose="02010600040101010101" charset="-122"/>
                <a:cs typeface="Courier New" panose="02070309020205020404"/>
              </a:rPr>
              <a:t>(OH)</a:t>
            </a:r>
            <a:r>
              <a:rPr lang="en-US" altLang="zh-CN" sz="1700" kern="100" baseline="-25000" dirty="0" smtClean="0">
                <a:solidFill>
                  <a:schemeClr val="tx1"/>
                </a:solidFill>
                <a:latin typeface="Times New Roman" panose="02020603050405020304"/>
                <a:ea typeface="华文细黑" panose="02010600040101010101" charset="-122"/>
                <a:cs typeface="Courier New" panose="02070309020205020404"/>
              </a:rPr>
              <a:t>2</a:t>
            </a:r>
            <a:r>
              <a:rPr lang="en-US" altLang="zh-CN" sz="1700" kern="100" dirty="0" smtClean="0">
                <a:solidFill>
                  <a:schemeClr val="tx1"/>
                </a:solidFill>
                <a:latin typeface="Times New Roman" panose="02020603050405020304"/>
                <a:ea typeface="华文细黑" panose="02010600040101010101" charset="-122"/>
                <a:cs typeface="Courier New" panose="02070309020205020404"/>
              </a:rPr>
              <a:t>·8H</a:t>
            </a:r>
            <a:r>
              <a:rPr lang="en-US" altLang="zh-CN" sz="1700" kern="100" baseline="-25000" dirty="0" smtClean="0">
                <a:solidFill>
                  <a:schemeClr val="tx1"/>
                </a:solidFill>
                <a:latin typeface="Times New Roman" panose="02020603050405020304"/>
                <a:ea typeface="华文细黑" panose="02010600040101010101" charset="-122"/>
                <a:cs typeface="Courier New" panose="02070309020205020404"/>
              </a:rPr>
              <a:t>2</a:t>
            </a:r>
            <a:r>
              <a:rPr lang="en-US" altLang="zh-CN" sz="1700" kern="100" dirty="0" smtClean="0">
                <a:solidFill>
                  <a:schemeClr val="tx1"/>
                </a:solidFill>
                <a:latin typeface="Times New Roman" panose="02020603050405020304"/>
                <a:ea typeface="华文细黑" panose="02010600040101010101" charset="-122"/>
                <a:cs typeface="Courier New" panose="02070309020205020404"/>
              </a:rPr>
              <a:t>O+2NH</a:t>
            </a:r>
            <a:r>
              <a:rPr lang="en-US" altLang="zh-CN" sz="1700" kern="100" baseline="-25000" dirty="0" smtClean="0">
                <a:solidFill>
                  <a:schemeClr val="tx1"/>
                </a:solidFill>
                <a:latin typeface="Times New Roman" panose="02020603050405020304"/>
                <a:ea typeface="华文细黑" panose="02010600040101010101" charset="-122"/>
                <a:cs typeface="Courier New" panose="02070309020205020404"/>
              </a:rPr>
              <a:t>4</a:t>
            </a:r>
            <a:r>
              <a:rPr lang="en-US" altLang="zh-CN" sz="1700" kern="100" dirty="0" smtClean="0">
                <a:solidFill>
                  <a:schemeClr val="tx1"/>
                </a:solidFill>
                <a:latin typeface="Times New Roman" panose="02020603050405020304"/>
                <a:ea typeface="华文细黑" panose="02010600040101010101" charset="-122"/>
                <a:cs typeface="Courier New" panose="02070309020205020404"/>
              </a:rPr>
              <a:t>Cl=BaCl</a:t>
            </a:r>
            <a:r>
              <a:rPr lang="en-US" altLang="zh-CN" sz="1700" kern="100" baseline="-25000" dirty="0" smtClean="0">
                <a:solidFill>
                  <a:schemeClr val="tx1"/>
                </a:solidFill>
                <a:latin typeface="Times New Roman" panose="02020603050405020304"/>
                <a:ea typeface="华文细黑" panose="02010600040101010101" charset="-122"/>
                <a:cs typeface="Courier New" panose="02070309020205020404"/>
              </a:rPr>
              <a:t>2</a:t>
            </a:r>
            <a:r>
              <a:rPr lang="en-US" altLang="zh-CN" sz="1700" kern="100" dirty="0" smtClean="0">
                <a:solidFill>
                  <a:schemeClr val="tx1"/>
                </a:solidFill>
                <a:latin typeface="Times New Roman" panose="02020603050405020304"/>
                <a:ea typeface="华文细黑" panose="02010600040101010101" charset="-122"/>
                <a:cs typeface="Courier New" panose="02070309020205020404"/>
              </a:rPr>
              <a:t>+10H</a:t>
            </a:r>
            <a:r>
              <a:rPr lang="en-US" altLang="zh-CN" sz="1700" kern="100" baseline="-25000" dirty="0" smtClean="0">
                <a:solidFill>
                  <a:schemeClr val="tx1"/>
                </a:solidFill>
                <a:latin typeface="Times New Roman" panose="02020603050405020304"/>
                <a:ea typeface="华文细黑" panose="02010600040101010101" charset="-122"/>
                <a:cs typeface="Courier New" panose="02070309020205020404"/>
              </a:rPr>
              <a:t>2</a:t>
            </a:r>
            <a:r>
              <a:rPr lang="en-US" altLang="zh-CN" sz="1700" kern="100" dirty="0" smtClean="0">
                <a:solidFill>
                  <a:schemeClr val="tx1"/>
                </a:solidFill>
                <a:latin typeface="Times New Roman" panose="02020603050405020304"/>
                <a:ea typeface="华文细黑" panose="02010600040101010101" charset="-122"/>
                <a:cs typeface="Courier New" panose="02070309020205020404"/>
              </a:rPr>
              <a:t>O+2NH</a:t>
            </a:r>
            <a:r>
              <a:rPr lang="en-US" altLang="zh-CN" sz="1700" kern="100" baseline="-25000" dirty="0" smtClean="0">
                <a:solidFill>
                  <a:schemeClr val="tx1"/>
                </a:solidFill>
                <a:latin typeface="Times New Roman" panose="02020603050405020304"/>
                <a:ea typeface="华文细黑" panose="02010600040101010101" charset="-122"/>
                <a:cs typeface="Courier New" panose="02070309020205020404"/>
              </a:rPr>
              <a:t>3</a:t>
            </a:r>
            <a:r>
              <a:rPr lang="en-US" altLang="zh-CN" sz="1700" kern="100" dirty="0" smtClean="0">
                <a:solidFill>
                  <a:schemeClr val="tx1"/>
                </a:solidFill>
                <a:latin typeface="Times New Roman" panose="02020603050405020304"/>
                <a:ea typeface="华文细黑" panose="02010600040101010101" charset="-122"/>
                <a:cs typeface="Courier New" panose="02070309020205020404"/>
              </a:rPr>
              <a:t>↑</a:t>
            </a:r>
            <a:endParaRPr lang="en-US" altLang="zh-CN" sz="1700" kern="100" dirty="0" smtClean="0">
              <a:solidFill>
                <a:schemeClr val="tx1"/>
              </a:solidFill>
              <a:latin typeface="Times New Roman" panose="02020603050405020304"/>
              <a:ea typeface="华文细黑" panose="02010600040101010101" charset="-122"/>
              <a:cs typeface="Courier New" panose="02070309020205020404"/>
            </a:endParaRPr>
          </a:p>
          <a:p>
            <a:pPr>
              <a:lnSpc>
                <a:spcPct val="150000"/>
              </a:lnSpc>
            </a:pPr>
            <a:r>
              <a:rPr lang="en-US" altLang="zh-CN" sz="1600" kern="100" dirty="0" smtClean="0">
                <a:solidFill>
                  <a:schemeClr val="tx1"/>
                </a:solidFill>
                <a:latin typeface="Times New Roman" panose="02020603050405020304"/>
                <a:ea typeface="华文细黑" panose="02010600040101010101" charset="-122"/>
                <a:cs typeface="Courier New" panose="02070309020205020404"/>
              </a:rPr>
              <a:t>NaHCO</a:t>
            </a:r>
            <a:r>
              <a:rPr lang="en-US" altLang="zh-CN" sz="1600" kern="100" baseline="-25000" dirty="0" smtClean="0">
                <a:solidFill>
                  <a:schemeClr val="tx1"/>
                </a:solidFill>
                <a:latin typeface="Times New Roman" panose="02020603050405020304"/>
                <a:ea typeface="华文细黑" panose="02010600040101010101" charset="-122"/>
                <a:cs typeface="Courier New" panose="02070309020205020404"/>
              </a:rPr>
              <a:t>3</a:t>
            </a:r>
            <a:r>
              <a:rPr lang="en-US" altLang="zh-CN" sz="1600" kern="100" dirty="0" smtClean="0">
                <a:solidFill>
                  <a:schemeClr val="tx1"/>
                </a:solidFill>
                <a:latin typeface="Times New Roman" panose="02020603050405020304"/>
                <a:ea typeface="华文细黑" panose="02010600040101010101" charset="-122"/>
                <a:cs typeface="Courier New" panose="02070309020205020404"/>
              </a:rPr>
              <a:t> + </a:t>
            </a:r>
            <a:r>
              <a:rPr lang="en-US" altLang="zh-CN" sz="1600" kern="100" dirty="0" err="1" smtClean="0">
                <a:solidFill>
                  <a:schemeClr val="tx1"/>
                </a:solidFill>
                <a:latin typeface="Times New Roman" panose="02020603050405020304"/>
                <a:ea typeface="华文细黑" panose="02010600040101010101" charset="-122"/>
                <a:cs typeface="Courier New" panose="02070309020205020404"/>
              </a:rPr>
              <a:t>HCl</a:t>
            </a:r>
            <a:r>
              <a:rPr lang="en-US" altLang="zh-CN" sz="1600" dirty="0" smtClean="0">
                <a:solidFill>
                  <a:schemeClr val="tx1"/>
                </a:solidFill>
                <a:latin typeface="华文楷体" panose="02010600040101010101" pitchFamily="2" charset="-122"/>
                <a:ea typeface="华文楷体" panose="02010600040101010101" pitchFamily="2" charset="-122"/>
              </a:rPr>
              <a:t>  </a:t>
            </a:r>
            <a:r>
              <a:rPr lang="en-US" altLang="zh-CN" sz="1600" kern="100" dirty="0" smtClean="0">
                <a:solidFill>
                  <a:schemeClr val="tx1"/>
                </a:solidFill>
                <a:latin typeface="Times New Roman" panose="02020603050405020304"/>
                <a:ea typeface="华文细黑" panose="02010600040101010101" charset="-122"/>
                <a:cs typeface="Courier New" panose="02070309020205020404"/>
              </a:rPr>
              <a:t>═  </a:t>
            </a:r>
            <a:r>
              <a:rPr lang="en-US" altLang="zh-CN" sz="1600" kern="100" dirty="0" err="1" smtClean="0">
                <a:solidFill>
                  <a:schemeClr val="tx1"/>
                </a:solidFill>
                <a:latin typeface="Times New Roman" panose="02020603050405020304"/>
                <a:ea typeface="华文细黑" panose="02010600040101010101" charset="-122"/>
                <a:cs typeface="Courier New" panose="02070309020205020404"/>
              </a:rPr>
              <a:t>NaCl</a:t>
            </a:r>
            <a:r>
              <a:rPr lang="en-US" altLang="zh-CN" sz="1600" kern="100" dirty="0" smtClean="0">
                <a:solidFill>
                  <a:schemeClr val="tx1"/>
                </a:solidFill>
                <a:latin typeface="Times New Roman" panose="02020603050405020304"/>
                <a:ea typeface="华文细黑" panose="02010600040101010101" charset="-122"/>
                <a:cs typeface="Courier New" panose="02070309020205020404"/>
              </a:rPr>
              <a:t> + H</a:t>
            </a:r>
            <a:r>
              <a:rPr lang="en-US" altLang="zh-CN" sz="1600" kern="100" baseline="-25000" dirty="0" smtClean="0">
                <a:solidFill>
                  <a:schemeClr val="tx1"/>
                </a:solidFill>
                <a:latin typeface="Times New Roman" panose="02020603050405020304"/>
                <a:ea typeface="华文细黑" panose="02010600040101010101" charset="-122"/>
                <a:cs typeface="Courier New" panose="02070309020205020404"/>
              </a:rPr>
              <a:t>2</a:t>
            </a:r>
            <a:r>
              <a:rPr lang="en-US" altLang="zh-CN" sz="1600" kern="100" dirty="0" smtClean="0">
                <a:solidFill>
                  <a:schemeClr val="tx1"/>
                </a:solidFill>
                <a:latin typeface="Times New Roman" panose="02020603050405020304"/>
                <a:ea typeface="华文细黑" panose="02010600040101010101" charset="-122"/>
                <a:cs typeface="Courier New" panose="02070309020205020404"/>
              </a:rPr>
              <a:t>O+CO</a:t>
            </a:r>
            <a:r>
              <a:rPr lang="en-US" altLang="zh-CN" sz="1600" kern="100" baseline="-25000" dirty="0" smtClean="0">
                <a:solidFill>
                  <a:schemeClr val="tx1"/>
                </a:solidFill>
                <a:latin typeface="Times New Roman" panose="02020603050405020304"/>
                <a:ea typeface="华文细黑" panose="02010600040101010101" charset="-122"/>
                <a:cs typeface="Courier New" panose="02070309020205020404"/>
              </a:rPr>
              <a:t>2</a:t>
            </a:r>
            <a:r>
              <a:rPr lang="en-US" altLang="zh-CN" sz="1600" kern="100" dirty="0" smtClean="0">
                <a:solidFill>
                  <a:schemeClr val="tx1"/>
                </a:solidFill>
                <a:latin typeface="Times New Roman" panose="02020603050405020304"/>
                <a:ea typeface="华文细黑" panose="02010600040101010101" charset="-122"/>
                <a:cs typeface="Courier New" panose="02070309020205020404"/>
              </a:rPr>
              <a:t>↑</a:t>
            </a:r>
            <a:endParaRPr lang="en-US" altLang="zh-CN" sz="1600" kern="100" dirty="0" smtClean="0">
              <a:solidFill>
                <a:schemeClr val="tx1"/>
              </a:solidFill>
              <a:latin typeface="Times New Roman" panose="02020603050405020304"/>
              <a:ea typeface="华文细黑" panose="02010600040101010101" charset="-122"/>
              <a:cs typeface="Courier New" panose="02070309020205020404"/>
            </a:endParaRPr>
          </a:p>
          <a:p>
            <a:pPr>
              <a:lnSpc>
                <a:spcPct val="150000"/>
              </a:lnSpc>
            </a:pPr>
            <a:endParaRPr lang="en-US" altLang="zh-CN" sz="1100" kern="100" dirty="0" smtClean="0">
              <a:solidFill>
                <a:schemeClr val="tx1"/>
              </a:solidFill>
              <a:latin typeface="Times New Roman" panose="02020603050405020304"/>
              <a:ea typeface="华文细黑" panose="02010600040101010101" charset="-122"/>
              <a:cs typeface="Courier New" panose="02070309020205020404"/>
            </a:endParaRPr>
          </a:p>
          <a:p>
            <a:pPr>
              <a:lnSpc>
                <a:spcPct val="150000"/>
              </a:lnSpc>
            </a:pPr>
            <a:endParaRPr lang="zh-CN" altLang="en-US" sz="1600" kern="100" dirty="0" smtClean="0">
              <a:solidFill>
                <a:schemeClr val="tx1"/>
              </a:solidFill>
              <a:latin typeface="Times New Roman" panose="02020603050405020304"/>
              <a:ea typeface="华文细黑" panose="02010600040101010101" charset="-122"/>
              <a:cs typeface="Courier New" panose="02070309020205020404"/>
            </a:endParaRPr>
          </a:p>
          <a:p>
            <a:pPr algn="ctr">
              <a:lnSpc>
                <a:spcPct val="150000"/>
              </a:lnSpc>
            </a:pPr>
            <a:endParaRPr lang="en-US" altLang="zh-CN" sz="2000" kern="100" dirty="0" smtClean="0">
              <a:solidFill>
                <a:schemeClr val="tx1"/>
              </a:solidFill>
              <a:latin typeface="Times New Roman" panose="02020603050405020304"/>
              <a:ea typeface="华文细黑" panose="02010600040101010101" charset="-122"/>
              <a:cs typeface="Courier New" panose="02070309020205020404"/>
            </a:endParaRPr>
          </a:p>
          <a:p>
            <a:pPr>
              <a:lnSpc>
                <a:spcPct val="150000"/>
              </a:lnSpc>
            </a:pPr>
            <a:endParaRPr lang="en-US" altLang="zh-CN" sz="300" dirty="0" smtClean="0">
              <a:solidFill>
                <a:schemeClr val="tx1"/>
              </a:solidFill>
            </a:endParaRPr>
          </a:p>
          <a:p>
            <a:pPr>
              <a:lnSpc>
                <a:spcPct val="150000"/>
              </a:lnSpc>
            </a:pPr>
            <a:r>
              <a:rPr lang="zh-CN" altLang="en-US" sz="1600" dirty="0" smtClean="0">
                <a:solidFill>
                  <a:schemeClr val="tx1"/>
                </a:solidFill>
              </a:rPr>
              <a:t>大多数分解反应</a:t>
            </a:r>
            <a:endParaRPr lang="zh-CN" altLang="en-US" dirty="0"/>
          </a:p>
        </p:txBody>
      </p:sp>
      <p:graphicFrame>
        <p:nvGraphicFramePr>
          <p:cNvPr id="41987" name="Object 3"/>
          <p:cNvGraphicFramePr>
            <a:graphicFrameLocks noChangeAspect="1"/>
          </p:cNvGraphicFramePr>
          <p:nvPr/>
        </p:nvGraphicFramePr>
        <p:xfrm>
          <a:off x="4492849" y="2528661"/>
          <a:ext cx="1864403" cy="396079"/>
        </p:xfrm>
        <a:graphic>
          <a:graphicData uri="http://schemas.openxmlformats.org/presentationml/2006/ole">
            <mc:AlternateContent xmlns:mc="http://schemas.openxmlformats.org/markup-compatibility/2006">
              <mc:Choice xmlns:v="urn:schemas-microsoft-com:vml" Requires="v">
                <p:oleObj spid="_x0000_s3074" name="CS ChemDraw Drawing" r:id="rId3" imgW="2667000" imgH="571500" progId="ChemDraw.Document.6.0">
                  <p:embed/>
                </p:oleObj>
              </mc:Choice>
              <mc:Fallback>
                <p:oleObj name="CS ChemDraw Drawing" r:id="rId3" imgW="2667000" imgH="571500" progId="ChemDraw.Document.6.0">
                  <p:embed/>
                  <p:pic>
                    <p:nvPicPr>
                      <p:cNvPr id="0" name="图片 3073"/>
                      <p:cNvPicPr>
                        <a:picLocks noChangeAspect="1"/>
                      </p:cNvPicPr>
                      <p:nvPr/>
                    </p:nvPicPr>
                    <p:blipFill>
                      <a:blip r:embed="rId4"/>
                      <a:stretch>
                        <a:fillRect/>
                      </a:stretch>
                    </p:blipFill>
                    <p:spPr>
                      <a:xfrm>
                        <a:off x="4492849" y="2528661"/>
                        <a:ext cx="1864403" cy="396079"/>
                      </a:xfrm>
                      <a:prstGeom prst="rect">
                        <a:avLst/>
                      </a:prstGeom>
                      <a:noFill/>
                      <a:ln w="9525">
                        <a:noFill/>
                      </a:ln>
                    </p:spPr>
                  </p:pic>
                </p:oleObj>
              </mc:Fallback>
            </mc:AlternateContent>
          </a:graphicData>
        </a:graphic>
      </p:graphicFrame>
      <p:graphicFrame>
        <p:nvGraphicFramePr>
          <p:cNvPr id="41990" name="Object 6"/>
          <p:cNvGraphicFramePr>
            <a:graphicFrameLocks noChangeAspect="1"/>
          </p:cNvGraphicFramePr>
          <p:nvPr/>
        </p:nvGraphicFramePr>
        <p:xfrm>
          <a:off x="6052456" y="3532413"/>
          <a:ext cx="2502647" cy="401411"/>
        </p:xfrm>
        <a:graphic>
          <a:graphicData uri="http://schemas.openxmlformats.org/presentationml/2006/ole">
            <mc:AlternateContent xmlns:mc="http://schemas.openxmlformats.org/markup-compatibility/2006">
              <mc:Choice xmlns:v="urn:schemas-microsoft-com:vml" Requires="v">
                <p:oleObj spid="_x0000_s3075" name="CS ChemDraw Drawing" r:id="rId5" imgW="3324225" imgH="533400" progId="ChemDraw.Document.6.0">
                  <p:embed/>
                </p:oleObj>
              </mc:Choice>
              <mc:Fallback>
                <p:oleObj name="CS ChemDraw Drawing" r:id="rId5" imgW="3324225" imgH="533400" progId="ChemDraw.Document.6.0">
                  <p:embed/>
                  <p:pic>
                    <p:nvPicPr>
                      <p:cNvPr id="0" name="图片 3074"/>
                      <p:cNvPicPr>
                        <a:picLocks noChangeAspect="1"/>
                      </p:cNvPicPr>
                      <p:nvPr/>
                    </p:nvPicPr>
                    <p:blipFill>
                      <a:blip r:embed="rId6"/>
                      <a:stretch>
                        <a:fillRect/>
                      </a:stretch>
                    </p:blipFill>
                    <p:spPr>
                      <a:xfrm>
                        <a:off x="6052456" y="3532413"/>
                        <a:ext cx="2502647" cy="401411"/>
                      </a:xfrm>
                      <a:prstGeom prst="rect">
                        <a:avLst/>
                      </a:prstGeom>
                      <a:noFill/>
                      <a:ln w="9525">
                        <a:noFill/>
                      </a:ln>
                    </p:spPr>
                  </p:pic>
                </p:oleObj>
              </mc:Fallback>
            </mc:AlternateContent>
          </a:graphicData>
        </a:graphic>
      </p:graphicFrame>
      <p:sp>
        <p:nvSpPr>
          <p:cNvPr id="19" name="TextBox 18"/>
          <p:cNvSpPr txBox="1"/>
          <p:nvPr/>
        </p:nvSpPr>
        <p:spPr>
          <a:xfrm>
            <a:off x="1540328" y="4283214"/>
            <a:ext cx="5692584" cy="707886"/>
          </a:xfrm>
          <a:prstGeom prst="rect">
            <a:avLst/>
          </a:prstGeom>
          <a:noFill/>
        </p:spPr>
        <p:txBody>
          <a:bodyPr wrap="none" rtlCol="0">
            <a:spAutoFit/>
          </a:bodyPr>
          <a:lstStyle/>
          <a:p>
            <a:r>
              <a:rPr lang="zh-CN" altLang="en-US" sz="2000" dirty="0" smtClean="0">
                <a:solidFill>
                  <a:srgbClr val="0070C0"/>
                </a:solidFill>
              </a:rPr>
              <a:t>注意：</a:t>
            </a:r>
            <a:endParaRPr lang="en-US" altLang="zh-CN" sz="2000" dirty="0" smtClean="0">
              <a:solidFill>
                <a:srgbClr val="0070C0"/>
              </a:solidFill>
            </a:endParaRPr>
          </a:p>
          <a:p>
            <a:r>
              <a:rPr lang="en-US" altLang="zh-CN" sz="2000" dirty="0" smtClean="0">
                <a:solidFill>
                  <a:srgbClr val="0070C0"/>
                </a:solidFill>
              </a:rPr>
              <a:t>         </a:t>
            </a:r>
            <a:r>
              <a:rPr lang="zh-CN" altLang="en-US" sz="2000" dirty="0" smtClean="0">
                <a:solidFill>
                  <a:srgbClr val="0070C0"/>
                </a:solidFill>
              </a:rPr>
              <a:t>不能根据反应条件来判断反应的吸放热情况</a:t>
            </a:r>
            <a:endParaRPr lang="zh-CN" altLang="en-US" sz="2000" dirty="0">
              <a:solidFill>
                <a:srgbClr val="0070C0"/>
              </a:solidFill>
            </a:endParaRPr>
          </a:p>
        </p:txBody>
      </p:sp>
      <p:sp>
        <p:nvSpPr>
          <p:cNvPr id="9" name="标题 1"/>
          <p:cNvSpPr txBox="1"/>
          <p:nvPr/>
        </p:nvSpPr>
        <p:spPr>
          <a:xfrm>
            <a:off x="1491342" y="332466"/>
            <a:ext cx="7150247" cy="886733"/>
          </a:xfrm>
          <a:prstGeom prst="rect">
            <a:avLst/>
          </a:prstGeom>
        </p:spPr>
        <p:txBody>
          <a:bodyPr vert="horz" wrap="square" lIns="90170" tIns="46990" rIns="90170" bIns="46990" rtlCol="0" anchor="ctr" anchorCtr="0">
            <a:normAutofit/>
          </a:bodyPr>
          <a:lstStyle/>
          <a:p>
            <a:pPr marL="0" marR="0" lvl="0" indent="0" algn="l" defTabSz="914400" rtl="0" eaLnBrk="1" fontAlgn="auto" latinLnBrk="0" hangingPunct="1">
              <a:lnSpc>
                <a:spcPct val="150000"/>
              </a:lnSpc>
              <a:spcBef>
                <a:spcPct val="0"/>
              </a:spcBef>
              <a:spcAft>
                <a:spcPts val="0"/>
              </a:spcAft>
              <a:buClrTx/>
              <a:buSzTx/>
              <a:buFontTx/>
              <a:buNone/>
              <a:defRPr/>
            </a:pPr>
            <a:r>
              <a:rPr kumimoji="0" lang="zh-CN" altLang="en-US" sz="1800" b="1" i="0" u="none" strike="noStrike" kern="1200" cap="none" spc="200" normalizeH="0" baseline="0" noProof="1" smtClean="0">
                <a:ln>
                  <a:noFill/>
                </a:ln>
                <a:solidFill>
                  <a:schemeClr val="tx1"/>
                </a:solidFill>
                <a:effectLst/>
                <a:uLnTx/>
                <a:uFillTx/>
                <a:latin typeface="Arial" panose="020B0604020202020204" pitchFamily="34" charset="0"/>
                <a:ea typeface="微软雅黑" panose="020B0503020204020204" charset="-122"/>
                <a:cs typeface="+mj-cs"/>
                <a:sym typeface="+mn-ea"/>
              </a:rPr>
              <a:t>常见的伴随热量变化的化学反应有：</a:t>
            </a:r>
            <a:endParaRPr kumimoji="0" lang="zh-CN" altLang="en-US" sz="1800" b="1" i="0" u="none" strike="noStrike" kern="1200" cap="none" spc="200" normalizeH="0" baseline="0" noProof="1">
              <a:ln>
                <a:noFill/>
              </a:ln>
              <a:solidFill>
                <a:schemeClr val="tx1"/>
              </a:solidFill>
              <a:effectLst/>
              <a:uLnTx/>
              <a:uFillTx/>
              <a:latin typeface="Arial" panose="020B0604020202020204" pitchFamily="34" charset="0"/>
              <a:ea typeface="微软雅黑" panose="020B0503020204020204" charset="-122"/>
              <a:cs typeface="+mj-cs"/>
              <a:sym typeface="+mn-ea"/>
            </a:endParaRPr>
          </a:p>
        </p:txBody>
      </p:sp>
      <p:pic>
        <p:nvPicPr>
          <p:cNvPr id="10" name="Picture 2" descr="https://timgsa.baidu.com/timg?image&amp;quality=80&amp;size=b9999_10000&amp;sec=1585738620565&amp;di=cbe8dbcc8b93c79eef12efe9a83e1b1d&amp;imgtype=0&amp;src=http%3A%2F%2Fimgsrc.baidu.com%2Fimgad%2Fpic%2Fitem%2F14ce36d3d539b600fbccb58ae250352ac65cb789.jpg"/>
          <p:cNvPicPr>
            <a:picLocks noChangeAspect="1" noChangeArrowheads="1"/>
          </p:cNvPicPr>
          <p:nvPr/>
        </p:nvPicPr>
        <p:blipFill>
          <a:blip r:embed="rId7" cstate="print"/>
          <a:srcRect l="11541" t="9814" r="8172" b="8432"/>
          <a:stretch>
            <a:fillRect/>
          </a:stretch>
        </p:blipFill>
        <p:spPr bwMode="auto">
          <a:xfrm>
            <a:off x="631371" y="293915"/>
            <a:ext cx="859972" cy="875679"/>
          </a:xfrm>
          <a:prstGeom prst="rect">
            <a:avLst/>
          </a:prstGeom>
          <a:noFill/>
        </p:spPr>
      </p:pic>
      <p:graphicFrame>
        <p:nvGraphicFramePr>
          <p:cNvPr id="41991" name="Object 7"/>
          <p:cNvGraphicFramePr>
            <a:graphicFrameLocks noChangeAspect="1"/>
          </p:cNvGraphicFramePr>
          <p:nvPr/>
        </p:nvGraphicFramePr>
        <p:xfrm>
          <a:off x="4456113" y="3052763"/>
          <a:ext cx="2173287" cy="423862"/>
        </p:xfrm>
        <a:graphic>
          <a:graphicData uri="http://schemas.openxmlformats.org/presentationml/2006/ole">
            <mc:AlternateContent xmlns:mc="http://schemas.openxmlformats.org/markup-compatibility/2006">
              <mc:Choice xmlns:v="urn:schemas-microsoft-com:vml" Requires="v">
                <p:oleObj spid="_x0000_s3076" name="CS ChemDraw Drawing" r:id="rId8" imgW="3000375" imgH="590550" progId="ChemDraw.Document.6.0">
                  <p:embed/>
                </p:oleObj>
              </mc:Choice>
              <mc:Fallback>
                <p:oleObj name="CS ChemDraw Drawing" r:id="rId8" imgW="3000375" imgH="590550" progId="ChemDraw.Document.6.0">
                  <p:embed/>
                  <p:pic>
                    <p:nvPicPr>
                      <p:cNvPr id="0" name="图片 3075"/>
                      <p:cNvPicPr>
                        <a:picLocks noChangeAspect="1"/>
                      </p:cNvPicPr>
                      <p:nvPr/>
                    </p:nvPicPr>
                    <p:blipFill>
                      <a:blip r:embed="rId9"/>
                      <a:stretch>
                        <a:fillRect/>
                      </a:stretch>
                    </p:blipFill>
                    <p:spPr>
                      <a:xfrm>
                        <a:off x="4456113" y="3052763"/>
                        <a:ext cx="2173287" cy="423862"/>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9">
                                            <p:txEl>
                                              <p:pRg st="1" end="1"/>
                                            </p:txEl>
                                          </p:spTgt>
                                        </p:tgtEl>
                                        <p:attrNameLst>
                                          <p:attrName>style.visibility</p:attrName>
                                        </p:attrNameLst>
                                      </p:cBhvr>
                                      <p:to>
                                        <p:strVal val="visible"/>
                                      </p:to>
                                    </p:set>
                                    <p:animEffect transition="in" filter="blinds(horizontal)">
                                      <p:cBhvr>
                                        <p:cTn id="10"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1491342" y="332466"/>
            <a:ext cx="7347858" cy="886733"/>
          </a:xfrm>
          <a:prstGeom prst="rect">
            <a:avLst/>
          </a:prstGeom>
        </p:spPr>
        <p:txBody>
          <a:bodyPr vert="horz" wrap="square" lIns="90170" tIns="46990" rIns="90170" bIns="46990" rtlCol="0" anchor="ctr" anchorCtr="0">
            <a:noAutofit/>
          </a:bodyPr>
          <a:lstStyle/>
          <a:p>
            <a:pPr>
              <a:lnSpc>
                <a:spcPct val="150000"/>
              </a:lnSpc>
            </a:pPr>
            <a:r>
              <a:rPr lang="zh-CN" altLang="en-US" b="1" kern="1200" spc="200" noProof="1" smtClean="0">
                <a:solidFill>
                  <a:schemeClr val="tx1"/>
                </a:solidFill>
                <a:latin typeface="Arial" panose="020B0604020202020204" pitchFamily="34" charset="0"/>
                <a:ea typeface="微软雅黑" panose="020B0503020204020204" charset="-122"/>
                <a:sym typeface="+mn-ea"/>
              </a:rPr>
              <a:t>化学反应过程中为什么会有能量变化？</a:t>
            </a:r>
            <a:endParaRPr lang="zh-CN" altLang="en-US" b="1" kern="1200" spc="200" noProof="1" smtClean="0">
              <a:solidFill>
                <a:srgbClr val="FF0000"/>
              </a:solidFill>
              <a:latin typeface="Arial" panose="020B0604020202020204" pitchFamily="34" charset="0"/>
              <a:ea typeface="微软雅黑" panose="020B0503020204020204" charset="-122"/>
              <a:sym typeface="+mn-ea"/>
            </a:endParaRPr>
          </a:p>
        </p:txBody>
      </p:sp>
      <p:pic>
        <p:nvPicPr>
          <p:cNvPr id="5" name="Picture 2" descr="https://timgsa.baidu.com/timg?image&amp;quality=80&amp;size=b9999_10000&amp;sec=1585738620565&amp;di=cbe8dbcc8b93c79eef12efe9a83e1b1d&amp;imgtype=0&amp;src=http%3A%2F%2Fimgsrc.baidu.com%2Fimgad%2Fpic%2Fitem%2F14ce36d3d539b600fbccb58ae250352ac65cb789.jpg"/>
          <p:cNvPicPr>
            <a:picLocks noChangeAspect="1" noChangeArrowheads="1"/>
          </p:cNvPicPr>
          <p:nvPr/>
        </p:nvPicPr>
        <p:blipFill>
          <a:blip r:embed="rId1" cstate="print"/>
          <a:srcRect l="11541" t="9814" r="8172" b="8432"/>
          <a:stretch>
            <a:fillRect/>
          </a:stretch>
        </p:blipFill>
        <p:spPr bwMode="auto">
          <a:xfrm>
            <a:off x="631371" y="293915"/>
            <a:ext cx="859972" cy="875679"/>
          </a:xfrm>
          <a:prstGeom prst="rect">
            <a:avLst/>
          </a:prstGeom>
          <a:noFill/>
        </p:spPr>
      </p:pic>
      <p:sp>
        <p:nvSpPr>
          <p:cNvPr id="7" name="TextBox 6"/>
          <p:cNvSpPr txBox="1"/>
          <p:nvPr/>
        </p:nvSpPr>
        <p:spPr>
          <a:xfrm>
            <a:off x="805546" y="1447790"/>
            <a:ext cx="877163" cy="369332"/>
          </a:xfrm>
          <a:prstGeom prst="rect">
            <a:avLst/>
          </a:prstGeom>
          <a:noFill/>
        </p:spPr>
        <p:txBody>
          <a:bodyPr wrap="none" rtlCol="0">
            <a:spAutoFit/>
          </a:bodyPr>
          <a:lstStyle/>
          <a:p>
            <a:r>
              <a:rPr lang="zh-CN" altLang="en-US" dirty="0" smtClean="0"/>
              <a:t>液态水</a:t>
            </a:r>
            <a:endParaRPr lang="zh-CN" altLang="en-US" dirty="0"/>
          </a:p>
        </p:txBody>
      </p:sp>
      <p:cxnSp>
        <p:nvCxnSpPr>
          <p:cNvPr id="9" name="直接箭头连接符 8"/>
          <p:cNvCxnSpPr>
            <a:stCxn id="7" idx="3"/>
            <a:endCxn id="11" idx="1"/>
          </p:cNvCxnSpPr>
          <p:nvPr/>
        </p:nvCxnSpPr>
        <p:spPr>
          <a:xfrm flipV="1">
            <a:off x="1682709" y="1632454"/>
            <a:ext cx="1245535"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72341" y="1306275"/>
            <a:ext cx="662361" cy="307777"/>
          </a:xfrm>
          <a:prstGeom prst="rect">
            <a:avLst/>
          </a:prstGeom>
          <a:noFill/>
        </p:spPr>
        <p:txBody>
          <a:bodyPr wrap="none" rtlCol="0">
            <a:spAutoFit/>
          </a:bodyPr>
          <a:lstStyle/>
          <a:p>
            <a:r>
              <a:rPr lang="en-US" altLang="zh-CN" sz="1400" dirty="0" smtClean="0"/>
              <a:t>100℃</a:t>
            </a:r>
            <a:endParaRPr lang="zh-CN" altLang="en-US" sz="1400" dirty="0"/>
          </a:p>
        </p:txBody>
      </p:sp>
      <p:sp>
        <p:nvSpPr>
          <p:cNvPr id="11" name="TextBox 10"/>
          <p:cNvSpPr txBox="1"/>
          <p:nvPr/>
        </p:nvSpPr>
        <p:spPr>
          <a:xfrm>
            <a:off x="2928244" y="1447788"/>
            <a:ext cx="877163" cy="369332"/>
          </a:xfrm>
          <a:prstGeom prst="rect">
            <a:avLst/>
          </a:prstGeom>
          <a:noFill/>
        </p:spPr>
        <p:txBody>
          <a:bodyPr wrap="none" rtlCol="0">
            <a:spAutoFit/>
          </a:bodyPr>
          <a:lstStyle/>
          <a:p>
            <a:r>
              <a:rPr lang="zh-CN" altLang="en-US" dirty="0" smtClean="0"/>
              <a:t>水蒸气</a:t>
            </a:r>
            <a:endParaRPr lang="zh-CN" altLang="en-US" dirty="0"/>
          </a:p>
        </p:txBody>
      </p:sp>
      <p:cxnSp>
        <p:nvCxnSpPr>
          <p:cNvPr id="14" name="直接箭头连接符 13"/>
          <p:cNvCxnSpPr>
            <a:stCxn id="11" idx="3"/>
            <a:endCxn id="15" idx="1"/>
          </p:cNvCxnSpPr>
          <p:nvPr/>
        </p:nvCxnSpPr>
        <p:spPr>
          <a:xfrm>
            <a:off x="3805407" y="1632454"/>
            <a:ext cx="2345009"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50416" y="1447789"/>
            <a:ext cx="1458702" cy="369332"/>
          </a:xfrm>
          <a:prstGeom prst="rect">
            <a:avLst/>
          </a:prstGeom>
          <a:noFill/>
        </p:spPr>
        <p:txBody>
          <a:bodyPr wrap="square" rtlCol="0">
            <a:spAutoFit/>
          </a:bodyPr>
          <a:lstStyle/>
          <a:p>
            <a:r>
              <a:rPr lang="zh-CN" altLang="en-US" dirty="0" smtClean="0"/>
              <a:t>氢气和氧气</a:t>
            </a:r>
            <a:endParaRPr lang="zh-CN" altLang="en-US" dirty="0"/>
          </a:p>
        </p:txBody>
      </p:sp>
      <p:sp>
        <p:nvSpPr>
          <p:cNvPr id="20" name="TextBox 19"/>
          <p:cNvSpPr txBox="1"/>
          <p:nvPr/>
        </p:nvSpPr>
        <p:spPr>
          <a:xfrm>
            <a:off x="4408713" y="1306275"/>
            <a:ext cx="761747" cy="307777"/>
          </a:xfrm>
          <a:prstGeom prst="rect">
            <a:avLst/>
          </a:prstGeom>
          <a:noFill/>
        </p:spPr>
        <p:txBody>
          <a:bodyPr wrap="none" rtlCol="0">
            <a:spAutoFit/>
          </a:bodyPr>
          <a:lstStyle/>
          <a:p>
            <a:r>
              <a:rPr lang="en-US" altLang="zh-CN" sz="1400" dirty="0" smtClean="0"/>
              <a:t>2200℃</a:t>
            </a:r>
            <a:endParaRPr lang="zh-CN" altLang="en-US" sz="1400" dirty="0"/>
          </a:p>
        </p:txBody>
      </p:sp>
      <p:grpSp>
        <p:nvGrpSpPr>
          <p:cNvPr id="44" name="组合 43"/>
          <p:cNvGrpSpPr/>
          <p:nvPr/>
        </p:nvGrpSpPr>
        <p:grpSpPr>
          <a:xfrm>
            <a:off x="624474" y="1860367"/>
            <a:ext cx="6941099" cy="1612174"/>
            <a:chOff x="624474" y="1980113"/>
            <a:chExt cx="6941099" cy="1612174"/>
          </a:xfrm>
        </p:grpSpPr>
        <p:grpSp>
          <p:nvGrpSpPr>
            <p:cNvPr id="32" name="组合 31"/>
            <p:cNvGrpSpPr/>
            <p:nvPr/>
          </p:nvGrpSpPr>
          <p:grpSpPr>
            <a:xfrm>
              <a:off x="624474" y="1980113"/>
              <a:ext cx="6941099" cy="1612174"/>
              <a:chOff x="765987" y="1914798"/>
              <a:chExt cx="6941099" cy="1612174"/>
            </a:xfrm>
          </p:grpSpPr>
          <p:pic>
            <p:nvPicPr>
              <p:cNvPr id="26" name="Picture 6" descr="http://thumb.1010pic.com/pic5/upload/201307/51d5bb4b518ef.png"/>
              <p:cNvPicPr>
                <a:picLocks noChangeAspect="1" noChangeArrowheads="1"/>
              </p:cNvPicPr>
              <p:nvPr/>
            </p:nvPicPr>
            <p:blipFill>
              <a:blip r:embed="rId2" cstate="print"/>
              <a:srcRect r="86048" b="64572"/>
              <a:stretch>
                <a:fillRect/>
              </a:stretch>
            </p:blipFill>
            <p:spPr bwMode="auto">
              <a:xfrm rot="21392988">
                <a:off x="765987" y="2420987"/>
                <a:ext cx="442329" cy="441960"/>
              </a:xfrm>
              <a:prstGeom prst="rect">
                <a:avLst/>
              </a:prstGeom>
              <a:noFill/>
            </p:spPr>
          </p:pic>
          <p:pic>
            <p:nvPicPr>
              <p:cNvPr id="22" name="Picture 6" descr="http://thumb.1010pic.com/pic5/upload/201307/51d5bb4b518ef.png"/>
              <p:cNvPicPr>
                <a:picLocks noChangeAspect="1" noChangeArrowheads="1"/>
              </p:cNvPicPr>
              <p:nvPr/>
            </p:nvPicPr>
            <p:blipFill>
              <a:blip r:embed="rId2" cstate="print"/>
              <a:srcRect r="83987" b="873"/>
              <a:stretch>
                <a:fillRect/>
              </a:stretch>
            </p:blipFill>
            <p:spPr bwMode="auto">
              <a:xfrm>
                <a:off x="3585385" y="2290354"/>
                <a:ext cx="507644" cy="1236617"/>
              </a:xfrm>
              <a:prstGeom prst="rect">
                <a:avLst/>
              </a:prstGeom>
              <a:noFill/>
            </p:spPr>
          </p:pic>
          <p:pic>
            <p:nvPicPr>
              <p:cNvPr id="23" name="Picture 6" descr="http://thumb.1010pic.com/pic5/upload/201307/51d5bb4b518ef.png"/>
              <p:cNvPicPr>
                <a:picLocks noChangeAspect="1" noChangeArrowheads="1"/>
              </p:cNvPicPr>
              <p:nvPr/>
            </p:nvPicPr>
            <p:blipFill>
              <a:blip r:embed="rId2" cstate="print"/>
              <a:srcRect r="86048" b="64572"/>
              <a:stretch>
                <a:fillRect/>
              </a:stretch>
            </p:blipFill>
            <p:spPr bwMode="auto">
              <a:xfrm>
                <a:off x="940155" y="2801988"/>
                <a:ext cx="442329" cy="441960"/>
              </a:xfrm>
              <a:prstGeom prst="rect">
                <a:avLst/>
              </a:prstGeom>
              <a:noFill/>
            </p:spPr>
          </p:pic>
          <p:pic>
            <p:nvPicPr>
              <p:cNvPr id="25" name="Picture 6" descr="http://thumb.1010pic.com/pic5/upload/201307/51d5bb4b518ef.png"/>
              <p:cNvPicPr>
                <a:picLocks noChangeAspect="1" noChangeArrowheads="1"/>
              </p:cNvPicPr>
              <p:nvPr/>
            </p:nvPicPr>
            <p:blipFill>
              <a:blip r:embed="rId2" cstate="print"/>
              <a:srcRect r="86048" b="64572"/>
              <a:stretch>
                <a:fillRect/>
              </a:stretch>
            </p:blipFill>
            <p:spPr bwMode="auto">
              <a:xfrm>
                <a:off x="1201413" y="2486301"/>
                <a:ext cx="442329" cy="441960"/>
              </a:xfrm>
              <a:prstGeom prst="rect">
                <a:avLst/>
              </a:prstGeom>
              <a:noFill/>
            </p:spPr>
          </p:pic>
          <p:pic>
            <p:nvPicPr>
              <p:cNvPr id="24" name="Picture 6" descr="http://thumb.1010pic.com/pic5/upload/201307/51d5bb4b518ef.png"/>
              <p:cNvPicPr>
                <a:picLocks noChangeAspect="1" noChangeArrowheads="1"/>
              </p:cNvPicPr>
              <p:nvPr/>
            </p:nvPicPr>
            <p:blipFill>
              <a:blip r:embed="rId2" cstate="print"/>
              <a:srcRect r="86048" b="64572"/>
              <a:stretch>
                <a:fillRect/>
              </a:stretch>
            </p:blipFill>
            <p:spPr bwMode="auto">
              <a:xfrm>
                <a:off x="1353813" y="2889074"/>
                <a:ext cx="442329" cy="441960"/>
              </a:xfrm>
              <a:prstGeom prst="rect">
                <a:avLst/>
              </a:prstGeom>
              <a:noFill/>
            </p:spPr>
          </p:pic>
          <p:pic>
            <p:nvPicPr>
              <p:cNvPr id="27" name="Picture 6" descr="http://thumb.1010pic.com/pic5/upload/201307/51d5bb4b518ef.png"/>
              <p:cNvPicPr>
                <a:picLocks noChangeAspect="1" noChangeArrowheads="1"/>
              </p:cNvPicPr>
              <p:nvPr/>
            </p:nvPicPr>
            <p:blipFill>
              <a:blip r:embed="rId2" cstate="print"/>
              <a:srcRect r="85361" b="-1745"/>
              <a:stretch>
                <a:fillRect/>
              </a:stretch>
            </p:blipFill>
            <p:spPr bwMode="auto">
              <a:xfrm>
                <a:off x="2823385" y="2257697"/>
                <a:ext cx="464101" cy="1269275"/>
              </a:xfrm>
              <a:prstGeom prst="rect">
                <a:avLst/>
              </a:prstGeom>
              <a:noFill/>
            </p:spPr>
          </p:pic>
          <p:pic>
            <p:nvPicPr>
              <p:cNvPr id="29" name="Picture 6" descr="http://thumb.1010pic.com/pic5/upload/201307/51d5bb4b518ef.png"/>
              <p:cNvPicPr>
                <a:picLocks noChangeAspect="1" noChangeArrowheads="1"/>
              </p:cNvPicPr>
              <p:nvPr/>
            </p:nvPicPr>
            <p:blipFill>
              <a:blip r:embed="rId2" cstate="print"/>
              <a:srcRect l="72324" t="18412" r="13598" b="27486"/>
              <a:stretch>
                <a:fillRect/>
              </a:stretch>
            </p:blipFill>
            <p:spPr bwMode="auto">
              <a:xfrm>
                <a:off x="7260772" y="2144485"/>
                <a:ext cx="446314" cy="674914"/>
              </a:xfrm>
              <a:prstGeom prst="rect">
                <a:avLst/>
              </a:prstGeom>
              <a:noFill/>
            </p:spPr>
          </p:pic>
          <p:pic>
            <p:nvPicPr>
              <p:cNvPr id="31" name="Picture 6" descr="http://thumb.1010pic.com/pic5/upload/201307/51d5bb4b518ef.png"/>
              <p:cNvPicPr>
                <a:picLocks noChangeAspect="1" noChangeArrowheads="1"/>
              </p:cNvPicPr>
              <p:nvPr/>
            </p:nvPicPr>
            <p:blipFill>
              <a:blip r:embed="rId2" cstate="print"/>
              <a:srcRect l="33524" r="45187" b="-13525"/>
              <a:stretch>
                <a:fillRect/>
              </a:stretch>
            </p:blipFill>
            <p:spPr bwMode="auto">
              <a:xfrm>
                <a:off x="4517572" y="1914798"/>
                <a:ext cx="522514" cy="1096437"/>
              </a:xfrm>
              <a:prstGeom prst="rect">
                <a:avLst/>
              </a:prstGeom>
              <a:noFill/>
            </p:spPr>
          </p:pic>
        </p:grpSp>
        <p:pic>
          <p:nvPicPr>
            <p:cNvPr id="36" name="Picture 6" descr="http://thumb.1010pic.com/pic5/upload/201307/51d5bb4b518ef.png"/>
            <p:cNvPicPr>
              <a:picLocks noChangeAspect="1" noChangeArrowheads="1"/>
            </p:cNvPicPr>
            <p:nvPr/>
          </p:nvPicPr>
          <p:blipFill>
            <a:blip r:embed="rId2" cstate="print"/>
            <a:srcRect l="89836" t="18412" r="-480" b="32722"/>
            <a:stretch>
              <a:fillRect/>
            </a:stretch>
          </p:blipFill>
          <p:spPr bwMode="auto">
            <a:xfrm>
              <a:off x="6379028" y="2242457"/>
              <a:ext cx="337457" cy="609600"/>
            </a:xfrm>
            <a:prstGeom prst="rect">
              <a:avLst/>
            </a:prstGeom>
            <a:noFill/>
          </p:spPr>
        </p:pic>
        <p:pic>
          <p:nvPicPr>
            <p:cNvPr id="37" name="Picture 6" descr="http://thumb.1010pic.com/pic5/upload/201307/51d5bb4b518ef.png"/>
            <p:cNvPicPr>
              <a:picLocks noChangeAspect="1" noChangeArrowheads="1"/>
            </p:cNvPicPr>
            <p:nvPr/>
          </p:nvPicPr>
          <p:blipFill>
            <a:blip r:embed="rId2" cstate="print"/>
            <a:srcRect l="72324" t="18412" r="13598" b="27486"/>
            <a:stretch>
              <a:fillRect/>
            </a:stretch>
          </p:blipFill>
          <p:spPr bwMode="auto">
            <a:xfrm>
              <a:off x="7108372" y="2830286"/>
              <a:ext cx="446314" cy="674914"/>
            </a:xfrm>
            <a:prstGeom prst="rect">
              <a:avLst/>
            </a:prstGeom>
            <a:noFill/>
          </p:spPr>
        </p:pic>
        <p:pic>
          <p:nvPicPr>
            <p:cNvPr id="38" name="Picture 6" descr="http://thumb.1010pic.com/pic5/upload/201307/51d5bb4b518ef.png"/>
            <p:cNvPicPr>
              <a:picLocks noChangeAspect="1" noChangeArrowheads="1"/>
            </p:cNvPicPr>
            <p:nvPr/>
          </p:nvPicPr>
          <p:blipFill>
            <a:blip r:embed="rId2" cstate="print"/>
            <a:srcRect l="89836" t="18412" r="-480" b="32722"/>
            <a:stretch>
              <a:fillRect/>
            </a:stretch>
          </p:blipFill>
          <p:spPr bwMode="auto">
            <a:xfrm>
              <a:off x="6389914" y="2982686"/>
              <a:ext cx="337457" cy="609600"/>
            </a:xfrm>
            <a:prstGeom prst="rect">
              <a:avLst/>
            </a:prstGeom>
            <a:noFill/>
          </p:spPr>
        </p:pic>
        <p:pic>
          <p:nvPicPr>
            <p:cNvPr id="39" name="Picture 6" descr="http://thumb.1010pic.com/pic5/upload/201307/51d5bb4b518ef.png"/>
            <p:cNvPicPr>
              <a:picLocks noChangeAspect="1" noChangeArrowheads="1"/>
            </p:cNvPicPr>
            <p:nvPr/>
          </p:nvPicPr>
          <p:blipFill>
            <a:blip r:embed="rId2" cstate="print"/>
            <a:srcRect l="33524" r="45187" b="-13525"/>
            <a:stretch>
              <a:fillRect/>
            </a:stretch>
          </p:blipFill>
          <p:spPr bwMode="auto">
            <a:xfrm>
              <a:off x="5061858" y="1980113"/>
              <a:ext cx="522514" cy="1096437"/>
            </a:xfrm>
            <a:prstGeom prst="rect">
              <a:avLst/>
            </a:prstGeom>
            <a:noFill/>
          </p:spPr>
        </p:pic>
        <p:cxnSp>
          <p:nvCxnSpPr>
            <p:cNvPr id="41" name="直接箭头连接符 40"/>
            <p:cNvCxnSpPr/>
            <p:nvPr/>
          </p:nvCxnSpPr>
          <p:spPr>
            <a:xfrm>
              <a:off x="1698171" y="2917372"/>
              <a:ext cx="859972" cy="108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4114800" y="2950029"/>
              <a:ext cx="2024743" cy="108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1262743" y="3331026"/>
            <a:ext cx="1620957" cy="307777"/>
          </a:xfrm>
          <a:prstGeom prst="rect">
            <a:avLst/>
          </a:prstGeom>
          <a:noFill/>
        </p:spPr>
        <p:txBody>
          <a:bodyPr wrap="none" rtlCol="0">
            <a:spAutoFit/>
          </a:bodyPr>
          <a:lstStyle/>
          <a:p>
            <a:r>
              <a:rPr lang="zh-CN" altLang="en-US" sz="1400" dirty="0" smtClean="0">
                <a:solidFill>
                  <a:srgbClr val="FF0000"/>
                </a:solidFill>
              </a:rPr>
              <a:t>破坏分子间作用力</a:t>
            </a:r>
            <a:endParaRPr lang="zh-CN" altLang="en-US" sz="1400" dirty="0">
              <a:solidFill>
                <a:srgbClr val="FF0000"/>
              </a:solidFill>
            </a:endParaRPr>
          </a:p>
        </p:txBody>
      </p:sp>
      <p:sp>
        <p:nvSpPr>
          <p:cNvPr id="46" name="TextBox 45"/>
          <p:cNvSpPr txBox="1"/>
          <p:nvPr/>
        </p:nvSpPr>
        <p:spPr>
          <a:xfrm>
            <a:off x="4735285" y="3328848"/>
            <a:ext cx="1082348" cy="307777"/>
          </a:xfrm>
          <a:prstGeom prst="rect">
            <a:avLst/>
          </a:prstGeom>
          <a:noFill/>
        </p:spPr>
        <p:txBody>
          <a:bodyPr wrap="none" rtlCol="0">
            <a:spAutoFit/>
          </a:bodyPr>
          <a:lstStyle/>
          <a:p>
            <a:r>
              <a:rPr lang="zh-CN" altLang="en-US" sz="1400" dirty="0" smtClean="0">
                <a:solidFill>
                  <a:srgbClr val="FF0000"/>
                </a:solidFill>
              </a:rPr>
              <a:t>破坏化学键</a:t>
            </a:r>
            <a:endParaRPr lang="zh-CN" altLang="en-US" sz="1400" dirty="0">
              <a:solidFill>
                <a:srgbClr val="FF0000"/>
              </a:solidFill>
            </a:endParaRPr>
          </a:p>
        </p:txBody>
      </p:sp>
      <p:sp>
        <p:nvSpPr>
          <p:cNvPr id="47" name="TextBox 46"/>
          <p:cNvSpPr txBox="1"/>
          <p:nvPr/>
        </p:nvSpPr>
        <p:spPr>
          <a:xfrm>
            <a:off x="489857" y="3831764"/>
            <a:ext cx="8403771" cy="943528"/>
          </a:xfrm>
          <a:prstGeom prst="rect">
            <a:avLst/>
          </a:prstGeom>
          <a:noFill/>
        </p:spPr>
        <p:txBody>
          <a:bodyPr wrap="square" rtlCol="0">
            <a:spAutoFit/>
          </a:bodyPr>
          <a:lstStyle/>
          <a:p>
            <a:pPr>
              <a:lnSpc>
                <a:spcPct val="150000"/>
              </a:lnSpc>
            </a:pPr>
            <a:r>
              <a:rPr lang="zh-CN" altLang="en-US" sz="2000" dirty="0" smtClean="0">
                <a:solidFill>
                  <a:schemeClr val="tx1"/>
                </a:solidFill>
                <a:latin typeface="楷体" panose="02010609060101010101" charset="-122"/>
                <a:ea typeface="楷体" panose="02010609060101010101" charset="-122"/>
              </a:rPr>
              <a:t>化学反应的过程本质上就是旧化学键断裂和新化学键形成的过程。</a:t>
            </a:r>
            <a:endParaRPr lang="en-US" altLang="zh-CN" sz="2000" dirty="0" smtClean="0">
              <a:solidFill>
                <a:schemeClr val="tx1"/>
              </a:solidFill>
              <a:latin typeface="楷体" panose="02010609060101010101" charset="-122"/>
              <a:ea typeface="楷体" panose="02010609060101010101" charset="-122"/>
            </a:endParaRPr>
          </a:p>
          <a:p>
            <a:pPr>
              <a:lnSpc>
                <a:spcPct val="150000"/>
              </a:lnSpc>
            </a:pPr>
            <a:r>
              <a:rPr lang="zh-CN" altLang="en-US" sz="2000" dirty="0" smtClean="0">
                <a:solidFill>
                  <a:srgbClr val="0070C0"/>
                </a:solidFill>
                <a:latin typeface="楷体" panose="02010609060101010101" charset="-122"/>
                <a:ea typeface="楷体" panose="02010609060101010101" charset="-122"/>
              </a:rPr>
              <a:t>旧化学键断裂</a:t>
            </a:r>
            <a:r>
              <a:rPr lang="zh-CN" altLang="en-US" sz="2000" dirty="0" smtClean="0">
                <a:solidFill>
                  <a:schemeClr val="tx1"/>
                </a:solidFill>
                <a:latin typeface="楷体" panose="02010609060101010101" charset="-122"/>
                <a:ea typeface="楷体" panose="02010609060101010101" charset="-122"/>
              </a:rPr>
              <a:t>需要</a:t>
            </a:r>
            <a:r>
              <a:rPr lang="zh-CN" altLang="en-US" sz="2000" dirty="0" smtClean="0">
                <a:solidFill>
                  <a:srgbClr val="FF0000"/>
                </a:solidFill>
                <a:latin typeface="楷体" panose="02010609060101010101" charset="-122"/>
                <a:ea typeface="楷体" panose="02010609060101010101" charset="-122"/>
              </a:rPr>
              <a:t>吸收</a:t>
            </a:r>
            <a:r>
              <a:rPr lang="zh-CN" altLang="en-US" sz="2000" dirty="0" smtClean="0">
                <a:solidFill>
                  <a:schemeClr val="tx1"/>
                </a:solidFill>
                <a:latin typeface="楷体" panose="02010609060101010101" charset="-122"/>
                <a:ea typeface="楷体" panose="02010609060101010101" charset="-122"/>
              </a:rPr>
              <a:t>能量，</a:t>
            </a:r>
            <a:r>
              <a:rPr lang="zh-CN" altLang="en-US" sz="2000" dirty="0" smtClean="0">
                <a:solidFill>
                  <a:srgbClr val="0070C0"/>
                </a:solidFill>
                <a:latin typeface="楷体" panose="02010609060101010101" charset="-122"/>
                <a:ea typeface="楷体" panose="02010609060101010101" charset="-122"/>
              </a:rPr>
              <a:t>新化学键形成</a:t>
            </a:r>
            <a:r>
              <a:rPr lang="zh-CN" altLang="en-US" sz="2000" dirty="0" smtClean="0">
                <a:solidFill>
                  <a:schemeClr val="tx1"/>
                </a:solidFill>
                <a:latin typeface="楷体" panose="02010609060101010101" charset="-122"/>
                <a:ea typeface="楷体" panose="02010609060101010101" charset="-122"/>
              </a:rPr>
              <a:t>需要</a:t>
            </a:r>
            <a:r>
              <a:rPr lang="zh-CN" altLang="en-US" sz="2000" dirty="0" smtClean="0">
                <a:solidFill>
                  <a:srgbClr val="FF0000"/>
                </a:solidFill>
                <a:latin typeface="楷体" panose="02010609060101010101" charset="-122"/>
                <a:ea typeface="楷体" panose="02010609060101010101" charset="-122"/>
              </a:rPr>
              <a:t>放出</a:t>
            </a:r>
            <a:r>
              <a:rPr lang="zh-CN" altLang="en-US" sz="2000" dirty="0" smtClean="0">
                <a:solidFill>
                  <a:schemeClr val="tx1"/>
                </a:solidFill>
                <a:latin typeface="楷体" panose="02010609060101010101" charset="-122"/>
                <a:ea typeface="楷体" panose="02010609060101010101" charset="-122"/>
              </a:rPr>
              <a:t>能量。</a:t>
            </a:r>
            <a:endParaRPr lang="zh-CN" altLang="en-US" sz="2000" dirty="0">
              <a:solidFill>
                <a:schemeClr val="tx1"/>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linds(horizontal)">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7">
                                            <p:txEl>
                                              <p:pRg st="0" end="0"/>
                                            </p:txEl>
                                          </p:spTgt>
                                        </p:tgtEl>
                                        <p:attrNameLst>
                                          <p:attrName>style.visibility</p:attrName>
                                        </p:attrNameLst>
                                      </p:cBhvr>
                                      <p:to>
                                        <p:strVal val="visible"/>
                                      </p:to>
                                    </p:set>
                                    <p:animEffect transition="in" filter="blinds(horizontal)">
                                      <p:cBhvr>
                                        <p:cTn id="15" dur="500"/>
                                        <p:tgtEl>
                                          <p:spTgt spid="47">
                                            <p:txEl>
                                              <p:pRg st="0" end="0"/>
                                            </p:txEl>
                                          </p:spTgt>
                                        </p:tgtEl>
                                      </p:cBhvr>
                                    </p:animEffect>
                                  </p:childTnLst>
                                </p:cTn>
                              </p:par>
                            </p:childTnLst>
                          </p:cTn>
                        </p:par>
                        <p:par>
                          <p:cTn id="16" fill="hold">
                            <p:stCondLst>
                              <p:cond delay="500"/>
                            </p:stCondLst>
                            <p:childTnLst>
                              <p:par>
                                <p:cTn id="17" presetID="3" presetClass="entr" presetSubtype="10" fill="hold" nodeType="afterEffect">
                                  <p:stCondLst>
                                    <p:cond delay="0"/>
                                  </p:stCondLst>
                                  <p:childTnLst>
                                    <p:set>
                                      <p:cBhvr>
                                        <p:cTn id="18" dur="1" fill="hold">
                                          <p:stCondLst>
                                            <p:cond delay="0"/>
                                          </p:stCondLst>
                                        </p:cTn>
                                        <p:tgtEl>
                                          <p:spTgt spid="47">
                                            <p:txEl>
                                              <p:pRg st="1" end="1"/>
                                            </p:txEl>
                                          </p:spTgt>
                                        </p:tgtEl>
                                        <p:attrNameLst>
                                          <p:attrName>style.visibility</p:attrName>
                                        </p:attrNameLst>
                                      </p:cBhvr>
                                      <p:to>
                                        <p:strVal val="visible"/>
                                      </p:to>
                                    </p:set>
                                    <p:animEffect transition="in" filter="blinds(horizontal)">
                                      <p:cBhvr>
                                        <p:cTn id="19" dur="500"/>
                                        <p:tgtEl>
                                          <p:spTgt spid="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1491342" y="100966"/>
            <a:ext cx="7652658" cy="886733"/>
          </a:xfrm>
          <a:prstGeom prst="rect">
            <a:avLst/>
          </a:prstGeom>
        </p:spPr>
        <p:txBody>
          <a:bodyPr vert="horz" wrap="square" lIns="90170" tIns="46990" rIns="90170" bIns="46990" rtlCol="0" anchor="ctr" anchorCtr="0">
            <a:noAutofit/>
          </a:bodyPr>
          <a:lstStyle/>
          <a:p>
            <a:pPr>
              <a:lnSpc>
                <a:spcPct val="150000"/>
              </a:lnSpc>
            </a:pPr>
            <a:r>
              <a:rPr lang="zh-CN" altLang="en-US" b="1" kern="1200" spc="200" noProof="1" smtClean="0">
                <a:solidFill>
                  <a:schemeClr val="tx1"/>
                </a:solidFill>
                <a:latin typeface="Arial" panose="020B0604020202020204" pitchFamily="34" charset="0"/>
                <a:ea typeface="微软雅黑" panose="020B0503020204020204" charset="-122"/>
                <a:sym typeface="+mn-ea"/>
              </a:rPr>
              <a:t>化学反应过程中为什么会有能量变化？</a:t>
            </a:r>
            <a:endParaRPr lang="zh-CN" altLang="en-US" b="1" kern="1200" spc="200" noProof="1" smtClean="0">
              <a:solidFill>
                <a:schemeClr val="tx1"/>
              </a:solidFill>
              <a:latin typeface="Arial" panose="020B0604020202020204" pitchFamily="34" charset="0"/>
              <a:ea typeface="微软雅黑" panose="020B0503020204020204" charset="-122"/>
              <a:sym typeface="+mn-ea"/>
            </a:endParaRPr>
          </a:p>
        </p:txBody>
      </p:sp>
      <p:pic>
        <p:nvPicPr>
          <p:cNvPr id="5" name="Picture 2" descr="https://timgsa.baidu.com/timg?image&amp;quality=80&amp;size=b9999_10000&amp;sec=1585738620565&amp;di=cbe8dbcc8b93c79eef12efe9a83e1b1d&amp;imgtype=0&amp;src=http%3A%2F%2Fimgsrc.baidu.com%2Fimgad%2Fpic%2Fitem%2F14ce36d3d539b600fbccb58ae250352ac65cb789.jpg"/>
          <p:cNvPicPr>
            <a:picLocks noChangeAspect="1" noChangeArrowheads="1"/>
          </p:cNvPicPr>
          <p:nvPr/>
        </p:nvPicPr>
        <p:blipFill>
          <a:blip r:embed="rId1" cstate="print"/>
          <a:srcRect l="11541" t="9814" r="8172" b="8432"/>
          <a:stretch>
            <a:fillRect/>
          </a:stretch>
        </p:blipFill>
        <p:spPr bwMode="auto">
          <a:xfrm>
            <a:off x="631371" y="62415"/>
            <a:ext cx="859972" cy="875679"/>
          </a:xfrm>
          <a:prstGeom prst="rect">
            <a:avLst/>
          </a:prstGeom>
          <a:noFill/>
        </p:spPr>
      </p:pic>
      <p:cxnSp>
        <p:nvCxnSpPr>
          <p:cNvPr id="33" name="直接连接符 32"/>
          <p:cNvCxnSpPr/>
          <p:nvPr/>
        </p:nvCxnSpPr>
        <p:spPr>
          <a:xfrm flipV="1">
            <a:off x="1951451" y="2043212"/>
            <a:ext cx="20323" cy="856102"/>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358961" y="1755767"/>
            <a:ext cx="1552028" cy="584775"/>
          </a:xfrm>
          <a:prstGeom prst="rect">
            <a:avLst/>
          </a:prstGeom>
          <a:noFill/>
        </p:spPr>
        <p:txBody>
          <a:bodyPr wrap="none" rtlCol="0">
            <a:spAutoFit/>
          </a:bodyPr>
          <a:lstStyle/>
          <a:p>
            <a:r>
              <a:rPr lang="zh-CN" altLang="en-US" sz="1600" dirty="0" smtClean="0">
                <a:solidFill>
                  <a:srgbClr val="FF0000"/>
                </a:solidFill>
              </a:rPr>
              <a:t>化学键断裂</a:t>
            </a:r>
            <a:endParaRPr lang="en-US" altLang="zh-CN" sz="1600" dirty="0" smtClean="0">
              <a:solidFill>
                <a:srgbClr val="FF0000"/>
              </a:solidFill>
            </a:endParaRPr>
          </a:p>
          <a:p>
            <a:r>
              <a:rPr lang="zh-CN" altLang="en-US" sz="1600" dirty="0" smtClean="0">
                <a:solidFill>
                  <a:srgbClr val="FF0000"/>
                </a:solidFill>
              </a:rPr>
              <a:t>吸收</a:t>
            </a:r>
            <a:r>
              <a:rPr lang="en-US" altLang="zh-CN" sz="1600" dirty="0" smtClean="0">
                <a:solidFill>
                  <a:srgbClr val="FF0000"/>
                </a:solidFill>
              </a:rPr>
              <a:t>930kJ</a:t>
            </a:r>
            <a:r>
              <a:rPr lang="zh-CN" altLang="en-US" sz="1600" dirty="0" smtClean="0">
                <a:solidFill>
                  <a:srgbClr val="FF0000"/>
                </a:solidFill>
              </a:rPr>
              <a:t>能量</a:t>
            </a:r>
            <a:endParaRPr lang="zh-CN" altLang="en-US" sz="1600" dirty="0">
              <a:solidFill>
                <a:srgbClr val="FF0000"/>
              </a:solidFill>
            </a:endParaRPr>
          </a:p>
        </p:txBody>
      </p:sp>
      <p:cxnSp>
        <p:nvCxnSpPr>
          <p:cNvPr id="47" name="直接连接符 46"/>
          <p:cNvCxnSpPr/>
          <p:nvPr/>
        </p:nvCxnSpPr>
        <p:spPr>
          <a:xfrm flipV="1">
            <a:off x="8064588" y="905355"/>
            <a:ext cx="225262" cy="11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2936859" y="1639509"/>
            <a:ext cx="11575" cy="682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4073851" y="1650377"/>
            <a:ext cx="2583414" cy="12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flipH="1">
            <a:off x="4806163" y="2330602"/>
            <a:ext cx="1" cy="6133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043761" y="2043478"/>
            <a:ext cx="1587593" cy="584775"/>
          </a:xfrm>
          <a:prstGeom prst="rect">
            <a:avLst/>
          </a:prstGeom>
          <a:noFill/>
        </p:spPr>
        <p:txBody>
          <a:bodyPr wrap="square" rtlCol="0">
            <a:spAutoFit/>
          </a:bodyPr>
          <a:lstStyle/>
          <a:p>
            <a:r>
              <a:rPr lang="zh-CN" altLang="en-US" sz="1600" dirty="0" smtClean="0">
                <a:solidFill>
                  <a:srgbClr val="FF0000"/>
                </a:solidFill>
              </a:rPr>
              <a:t>化学键形成</a:t>
            </a:r>
            <a:endParaRPr lang="en-US" altLang="zh-CN" sz="1600" dirty="0" smtClean="0">
              <a:solidFill>
                <a:srgbClr val="FF0000"/>
              </a:solidFill>
            </a:endParaRPr>
          </a:p>
          <a:p>
            <a:r>
              <a:rPr lang="zh-CN" altLang="en-US" sz="1600" dirty="0" smtClean="0">
                <a:solidFill>
                  <a:srgbClr val="FF0000"/>
                </a:solidFill>
              </a:rPr>
              <a:t>释放</a:t>
            </a:r>
            <a:r>
              <a:rPr lang="en-US" altLang="zh-CN" sz="1600" dirty="0" smtClean="0">
                <a:solidFill>
                  <a:srgbClr val="FF0000"/>
                </a:solidFill>
              </a:rPr>
              <a:t>249kJ</a:t>
            </a:r>
            <a:r>
              <a:rPr lang="zh-CN" altLang="en-US" sz="1600" dirty="0" smtClean="0">
                <a:solidFill>
                  <a:srgbClr val="FF0000"/>
                </a:solidFill>
              </a:rPr>
              <a:t>能量</a:t>
            </a:r>
            <a:endParaRPr lang="zh-CN" altLang="en-US" sz="1600" dirty="0">
              <a:solidFill>
                <a:srgbClr val="FF0000"/>
              </a:solidFill>
            </a:endParaRPr>
          </a:p>
        </p:txBody>
      </p:sp>
      <p:sp>
        <p:nvSpPr>
          <p:cNvPr id="62" name="TextBox 61"/>
          <p:cNvSpPr txBox="1"/>
          <p:nvPr/>
        </p:nvSpPr>
        <p:spPr>
          <a:xfrm>
            <a:off x="601725" y="3679189"/>
            <a:ext cx="2390398" cy="923330"/>
          </a:xfrm>
          <a:prstGeom prst="rect">
            <a:avLst/>
          </a:prstGeom>
          <a:noFill/>
        </p:spPr>
        <p:txBody>
          <a:bodyPr wrap="none" rtlCol="0">
            <a:spAutoFit/>
          </a:bodyPr>
          <a:lstStyle/>
          <a:p>
            <a:pPr>
              <a:lnSpc>
                <a:spcPct val="150000"/>
              </a:lnSpc>
            </a:pPr>
            <a:r>
              <a:rPr lang="zh-CN" altLang="en-US" dirty="0" smtClean="0">
                <a:solidFill>
                  <a:srgbClr val="FF0000"/>
                </a:solidFill>
              </a:rPr>
              <a:t>断裂化学键吸收能量  </a:t>
            </a:r>
            <a:endParaRPr lang="en-US" altLang="zh-CN" dirty="0" smtClean="0">
              <a:solidFill>
                <a:srgbClr val="FF0000"/>
              </a:solidFill>
            </a:endParaRPr>
          </a:p>
          <a:p>
            <a:pPr>
              <a:lnSpc>
                <a:spcPct val="150000"/>
              </a:lnSpc>
            </a:pPr>
            <a:r>
              <a:rPr lang="en-US" altLang="zh-CN" dirty="0" smtClean="0">
                <a:solidFill>
                  <a:srgbClr val="FF0000"/>
                </a:solidFill>
              </a:rPr>
              <a:t>             930kJ</a:t>
            </a:r>
            <a:endParaRPr lang="zh-CN" altLang="en-US" dirty="0">
              <a:solidFill>
                <a:srgbClr val="FF0000"/>
              </a:solidFill>
            </a:endParaRPr>
          </a:p>
        </p:txBody>
      </p:sp>
      <p:sp>
        <p:nvSpPr>
          <p:cNvPr id="64" name="TextBox 63"/>
          <p:cNvSpPr txBox="1"/>
          <p:nvPr/>
        </p:nvSpPr>
        <p:spPr>
          <a:xfrm>
            <a:off x="4629715" y="3690763"/>
            <a:ext cx="2390398" cy="923330"/>
          </a:xfrm>
          <a:prstGeom prst="rect">
            <a:avLst/>
          </a:prstGeom>
          <a:noFill/>
        </p:spPr>
        <p:txBody>
          <a:bodyPr wrap="none" rtlCol="0">
            <a:spAutoFit/>
          </a:bodyPr>
          <a:lstStyle/>
          <a:p>
            <a:pPr>
              <a:lnSpc>
                <a:spcPct val="150000"/>
              </a:lnSpc>
            </a:pPr>
            <a:r>
              <a:rPr lang="zh-CN" altLang="en-US" dirty="0" smtClean="0">
                <a:solidFill>
                  <a:srgbClr val="FF0000"/>
                </a:solidFill>
              </a:rPr>
              <a:t>形成化学键释放能量  </a:t>
            </a:r>
            <a:endParaRPr lang="en-US" altLang="zh-CN" dirty="0" smtClean="0">
              <a:solidFill>
                <a:srgbClr val="FF0000"/>
              </a:solidFill>
            </a:endParaRPr>
          </a:p>
          <a:p>
            <a:pPr>
              <a:lnSpc>
                <a:spcPct val="150000"/>
              </a:lnSpc>
            </a:pPr>
            <a:r>
              <a:rPr lang="en-US" altLang="zh-CN" dirty="0" smtClean="0">
                <a:solidFill>
                  <a:srgbClr val="FF0000"/>
                </a:solidFill>
              </a:rPr>
              <a:t>(436+ 249 = 685)kJ</a:t>
            </a:r>
            <a:endParaRPr lang="zh-CN" altLang="en-US" dirty="0">
              <a:solidFill>
                <a:srgbClr val="FF0000"/>
              </a:solidFill>
            </a:endParaRPr>
          </a:p>
        </p:txBody>
      </p:sp>
      <p:sp>
        <p:nvSpPr>
          <p:cNvPr id="65" name="矩形 64"/>
          <p:cNvSpPr/>
          <p:nvPr/>
        </p:nvSpPr>
        <p:spPr>
          <a:xfrm>
            <a:off x="3322371" y="3809211"/>
            <a:ext cx="484428" cy="707886"/>
          </a:xfrm>
          <a:prstGeom prst="rect">
            <a:avLst/>
          </a:prstGeom>
        </p:spPr>
        <p:txBody>
          <a:bodyPr wrap="none">
            <a:spAutoFit/>
          </a:bodyPr>
          <a:lstStyle/>
          <a:p>
            <a:r>
              <a:rPr lang="en-US" altLang="zh-CN" sz="4000" dirty="0" smtClean="0">
                <a:solidFill>
                  <a:srgbClr val="FF0000"/>
                </a:solidFill>
              </a:rPr>
              <a:t>&gt;</a:t>
            </a:r>
            <a:endParaRPr lang="zh-CN" altLang="en-US" sz="4000" dirty="0">
              <a:solidFill>
                <a:srgbClr val="FF0000"/>
              </a:solidFill>
            </a:endParaRPr>
          </a:p>
        </p:txBody>
      </p:sp>
      <p:cxnSp>
        <p:nvCxnSpPr>
          <p:cNvPr id="72" name="直接箭头连接符 71"/>
          <p:cNvCxnSpPr/>
          <p:nvPr/>
        </p:nvCxnSpPr>
        <p:spPr>
          <a:xfrm flipH="1">
            <a:off x="7338350" y="3237323"/>
            <a:ext cx="1390891" cy="965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矩形 74"/>
          <p:cNvSpPr/>
          <p:nvPr/>
        </p:nvSpPr>
        <p:spPr>
          <a:xfrm>
            <a:off x="7352185" y="3286319"/>
            <a:ext cx="1415772" cy="461665"/>
          </a:xfrm>
          <a:prstGeom prst="rect">
            <a:avLst/>
          </a:prstGeom>
        </p:spPr>
        <p:txBody>
          <a:bodyPr wrap="none">
            <a:spAutoFit/>
          </a:bodyPr>
          <a:lstStyle/>
          <a:p>
            <a:r>
              <a:rPr lang="zh-CN" altLang="en-US" sz="2400" dirty="0" smtClean="0">
                <a:solidFill>
                  <a:schemeClr val="tx1"/>
                </a:solidFill>
                <a:latin typeface="楷体" panose="02010609060101010101" charset="-122"/>
                <a:ea typeface="楷体" panose="02010609060101010101" charset="-122"/>
              </a:rPr>
              <a:t>释放能量</a:t>
            </a:r>
            <a:endParaRPr lang="en-US" altLang="zh-CN" sz="2400" dirty="0" smtClean="0">
              <a:solidFill>
                <a:schemeClr val="tx1"/>
              </a:solidFill>
              <a:latin typeface="楷体" panose="02010609060101010101" charset="-122"/>
              <a:ea typeface="楷体" panose="02010609060101010101" charset="-122"/>
            </a:endParaRPr>
          </a:p>
        </p:txBody>
      </p:sp>
      <p:sp>
        <p:nvSpPr>
          <p:cNvPr id="30" name="TextBox 29"/>
          <p:cNvSpPr txBox="1"/>
          <p:nvPr/>
        </p:nvSpPr>
        <p:spPr>
          <a:xfrm>
            <a:off x="836337" y="936703"/>
            <a:ext cx="7802136" cy="369332"/>
          </a:xfrm>
          <a:prstGeom prst="rect">
            <a:avLst/>
          </a:prstGeom>
          <a:noFill/>
        </p:spPr>
        <p:txBody>
          <a:bodyPr wrap="none" rtlCol="0">
            <a:spAutoFit/>
          </a:bodyPr>
          <a:lstStyle/>
          <a:p>
            <a:r>
              <a:rPr lang="zh-CN" altLang="en-US" dirty="0" smtClean="0"/>
              <a:t>请根据以下信息判断水蒸气分解为氢气和氧气时是吸收能量还是释放能量。</a:t>
            </a:r>
            <a:endParaRPr lang="zh-CN" altLang="en-US" dirty="0"/>
          </a:p>
        </p:txBody>
      </p:sp>
      <p:cxnSp>
        <p:nvCxnSpPr>
          <p:cNvPr id="34" name="直接箭头连接符 33"/>
          <p:cNvCxnSpPr/>
          <p:nvPr/>
        </p:nvCxnSpPr>
        <p:spPr>
          <a:xfrm>
            <a:off x="2950801" y="1657231"/>
            <a:ext cx="255278" cy="42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951402" y="2049515"/>
            <a:ext cx="9722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2963715" y="2311447"/>
            <a:ext cx="255278" cy="42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148443" y="1443164"/>
            <a:ext cx="915635" cy="369332"/>
          </a:xfrm>
          <a:prstGeom prst="rect">
            <a:avLst/>
          </a:prstGeom>
          <a:noFill/>
        </p:spPr>
        <p:txBody>
          <a:bodyPr wrap="none" rtlCol="0">
            <a:spAutoFit/>
          </a:bodyPr>
          <a:lstStyle/>
          <a:p>
            <a:r>
              <a:rPr lang="en-US" altLang="zh-CN" dirty="0" smtClean="0">
                <a:solidFill>
                  <a:srgbClr val="FF0000"/>
                </a:solidFill>
              </a:rPr>
              <a:t>2mol H</a:t>
            </a:r>
            <a:endParaRPr lang="zh-CN" altLang="en-US" dirty="0">
              <a:solidFill>
                <a:srgbClr val="FF0000"/>
              </a:solidFill>
            </a:endParaRPr>
          </a:p>
        </p:txBody>
      </p:sp>
      <p:sp>
        <p:nvSpPr>
          <p:cNvPr id="46" name="TextBox 45"/>
          <p:cNvSpPr txBox="1"/>
          <p:nvPr/>
        </p:nvSpPr>
        <p:spPr>
          <a:xfrm>
            <a:off x="3137292" y="2112238"/>
            <a:ext cx="928459" cy="369332"/>
          </a:xfrm>
          <a:prstGeom prst="rect">
            <a:avLst/>
          </a:prstGeom>
          <a:noFill/>
        </p:spPr>
        <p:txBody>
          <a:bodyPr wrap="none" rtlCol="0">
            <a:spAutoFit/>
          </a:bodyPr>
          <a:lstStyle/>
          <a:p>
            <a:r>
              <a:rPr lang="en-US" altLang="zh-CN" dirty="0" smtClean="0">
                <a:solidFill>
                  <a:srgbClr val="FF0000"/>
                </a:solidFill>
              </a:rPr>
              <a:t>1mol O</a:t>
            </a:r>
            <a:endParaRPr lang="zh-CN" altLang="en-US" dirty="0">
              <a:solidFill>
                <a:srgbClr val="FF0000"/>
              </a:solidFill>
            </a:endParaRPr>
          </a:p>
        </p:txBody>
      </p:sp>
      <p:cxnSp>
        <p:nvCxnSpPr>
          <p:cNvPr id="50" name="直接连接符 49"/>
          <p:cNvCxnSpPr/>
          <p:nvPr/>
        </p:nvCxnSpPr>
        <p:spPr>
          <a:xfrm>
            <a:off x="4021811" y="2313428"/>
            <a:ext cx="773201" cy="1717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8310" name="Object 6"/>
          <p:cNvGraphicFramePr>
            <a:graphicFrameLocks noChangeAspect="1"/>
          </p:cNvGraphicFramePr>
          <p:nvPr/>
        </p:nvGraphicFramePr>
        <p:xfrm>
          <a:off x="1802846" y="2865591"/>
          <a:ext cx="5119994" cy="624739"/>
        </p:xfrm>
        <a:graphic>
          <a:graphicData uri="http://schemas.openxmlformats.org/presentationml/2006/ole">
            <mc:AlternateContent xmlns:mc="http://schemas.openxmlformats.org/markup-compatibility/2006">
              <mc:Choice xmlns:v="urn:schemas-microsoft-com:vml" Requires="v">
                <p:oleObj spid="_x0000_s4097" name="CS ChemDraw Drawing" r:id="rId2" imgW="6372225" imgH="781050" progId="ChemDraw.Document.6.0">
                  <p:embed/>
                </p:oleObj>
              </mc:Choice>
              <mc:Fallback>
                <p:oleObj name="CS ChemDraw Drawing" r:id="rId2" imgW="6372225" imgH="781050" progId="ChemDraw.Document.6.0">
                  <p:embed/>
                  <p:pic>
                    <p:nvPicPr>
                      <p:cNvPr id="0" name="图片 4096"/>
                      <p:cNvPicPr>
                        <a:picLocks noChangeAspect="1"/>
                      </p:cNvPicPr>
                      <p:nvPr/>
                    </p:nvPicPr>
                    <p:blipFill>
                      <a:blip r:embed="rId3"/>
                      <a:stretch>
                        <a:fillRect/>
                      </a:stretch>
                    </p:blipFill>
                    <p:spPr>
                      <a:xfrm>
                        <a:off x="1802846" y="2865591"/>
                        <a:ext cx="5119994" cy="624739"/>
                      </a:xfrm>
                      <a:prstGeom prst="rect">
                        <a:avLst/>
                      </a:prstGeom>
                      <a:noFill/>
                      <a:ln w="9525">
                        <a:noFill/>
                      </a:ln>
                    </p:spPr>
                  </p:pic>
                </p:oleObj>
              </mc:Fallback>
            </mc:AlternateContent>
          </a:graphicData>
        </a:graphic>
      </p:graphicFrame>
      <p:cxnSp>
        <p:nvCxnSpPr>
          <p:cNvPr id="73" name="直接箭头连接符 72"/>
          <p:cNvCxnSpPr/>
          <p:nvPr/>
        </p:nvCxnSpPr>
        <p:spPr>
          <a:xfrm>
            <a:off x="6668429" y="1650381"/>
            <a:ext cx="22290" cy="13381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590170" y="1385556"/>
            <a:ext cx="1587593" cy="584775"/>
          </a:xfrm>
          <a:prstGeom prst="rect">
            <a:avLst/>
          </a:prstGeom>
          <a:noFill/>
        </p:spPr>
        <p:txBody>
          <a:bodyPr wrap="square" rtlCol="0">
            <a:spAutoFit/>
          </a:bodyPr>
          <a:lstStyle/>
          <a:p>
            <a:r>
              <a:rPr lang="zh-CN" altLang="en-US" sz="1600" dirty="0" smtClean="0">
                <a:solidFill>
                  <a:srgbClr val="FF0000"/>
                </a:solidFill>
              </a:rPr>
              <a:t>化学键形成</a:t>
            </a:r>
            <a:endParaRPr lang="en-US" altLang="zh-CN" sz="1600" dirty="0" smtClean="0">
              <a:solidFill>
                <a:srgbClr val="FF0000"/>
              </a:solidFill>
            </a:endParaRPr>
          </a:p>
          <a:p>
            <a:r>
              <a:rPr lang="zh-CN" altLang="en-US" sz="1600" dirty="0" smtClean="0">
                <a:solidFill>
                  <a:srgbClr val="FF0000"/>
                </a:solidFill>
              </a:rPr>
              <a:t>释放</a:t>
            </a:r>
            <a:r>
              <a:rPr lang="en-US" altLang="zh-CN" sz="1600" dirty="0" smtClean="0">
                <a:solidFill>
                  <a:srgbClr val="FF0000"/>
                </a:solidFill>
              </a:rPr>
              <a:t>436kJ</a:t>
            </a:r>
            <a:r>
              <a:rPr lang="zh-CN" altLang="en-US" sz="1600" dirty="0" smtClean="0">
                <a:solidFill>
                  <a:srgbClr val="FF0000"/>
                </a:solidFill>
              </a:rPr>
              <a:t>能量</a:t>
            </a:r>
            <a:endParaRPr lang="zh-CN" altLang="en-US" sz="1600" dirty="0">
              <a:solidFill>
                <a:srgbClr val="FF0000"/>
              </a:solidFill>
            </a:endParaRPr>
          </a:p>
        </p:txBody>
      </p:sp>
      <p:grpSp>
        <p:nvGrpSpPr>
          <p:cNvPr id="81" name="组合 80"/>
          <p:cNvGrpSpPr/>
          <p:nvPr/>
        </p:nvGrpSpPr>
        <p:grpSpPr>
          <a:xfrm>
            <a:off x="7315201" y="2402044"/>
            <a:ext cx="1427257" cy="659740"/>
            <a:chOff x="7315201" y="2402044"/>
            <a:chExt cx="1427257" cy="659740"/>
          </a:xfrm>
        </p:grpSpPr>
        <p:cxnSp>
          <p:nvCxnSpPr>
            <p:cNvPr id="70" name="直接箭头连接符 69"/>
            <p:cNvCxnSpPr/>
            <p:nvPr/>
          </p:nvCxnSpPr>
          <p:spPr>
            <a:xfrm>
              <a:off x="7315201" y="3061774"/>
              <a:ext cx="1400536" cy="1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7326686" y="2402044"/>
              <a:ext cx="1415772" cy="559769"/>
            </a:xfrm>
            <a:prstGeom prst="rect">
              <a:avLst/>
            </a:prstGeom>
          </p:spPr>
          <p:txBody>
            <a:bodyPr wrap="none">
              <a:spAutoFit/>
            </a:bodyPr>
            <a:lstStyle/>
            <a:p>
              <a:pPr>
                <a:lnSpc>
                  <a:spcPct val="150000"/>
                </a:lnSpc>
              </a:pPr>
              <a:r>
                <a:rPr lang="zh-CN" altLang="en-US" sz="2400" dirty="0" smtClean="0">
                  <a:solidFill>
                    <a:schemeClr val="tx1"/>
                  </a:solidFill>
                  <a:latin typeface="楷体" panose="02010609060101010101" charset="-122"/>
                  <a:ea typeface="楷体" panose="02010609060101010101" charset="-122"/>
                </a:rPr>
                <a:t>吸收能量</a:t>
              </a:r>
              <a:endParaRPr lang="en-US" altLang="zh-CN" sz="2400" dirty="0" smtClean="0">
                <a:solidFill>
                  <a:schemeClr val="tx1"/>
                </a:solidFill>
                <a:latin typeface="楷体" panose="02010609060101010101" charset="-122"/>
                <a:ea typeface="楷体" panose="0201060906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linds(horizontal)">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blinds(horizontal)">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blinds(horizontal)">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blinds(horizontal)">
                                      <p:cBhvr>
                                        <p:cTn id="22" dur="5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blinds(horizontal)">
                                      <p:cBhvr>
                                        <p:cTn id="27" dur="500"/>
                                        <p:tgtEl>
                                          <p:spTgt spid="72"/>
                                        </p:tgtEl>
                                      </p:cBhvr>
                                    </p:animEffect>
                                  </p:childTnLst>
                                </p:cTn>
                              </p:par>
                            </p:childTnLst>
                          </p:cTn>
                        </p:par>
                        <p:par>
                          <p:cTn id="28" fill="hold">
                            <p:stCondLst>
                              <p:cond delay="500"/>
                            </p:stCondLst>
                            <p:childTnLst>
                              <p:par>
                                <p:cTn id="29" presetID="3" presetClass="entr" presetSubtype="10" fill="hold" grpId="0" nodeType="afterEffect">
                                  <p:stCondLst>
                                    <p:cond delay="3000"/>
                                  </p:stCondLst>
                                  <p:childTnLst>
                                    <p:set>
                                      <p:cBhvr>
                                        <p:cTn id="30" dur="1" fill="hold">
                                          <p:stCondLst>
                                            <p:cond delay="0"/>
                                          </p:stCondLst>
                                        </p:cTn>
                                        <p:tgtEl>
                                          <p:spTgt spid="75"/>
                                        </p:tgtEl>
                                        <p:attrNameLst>
                                          <p:attrName>style.visibility</p:attrName>
                                        </p:attrNameLst>
                                      </p:cBhvr>
                                      <p:to>
                                        <p:strVal val="visible"/>
                                      </p:to>
                                    </p:set>
                                    <p:animEffect transition="in" filter="blinds(horizontal)">
                                      <p:cBhvr>
                                        <p:cTn id="31"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4" grpId="0"/>
      <p:bldP spid="65" grpId="0"/>
      <p:bldP spid="7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1491342" y="100966"/>
            <a:ext cx="7652658" cy="886733"/>
          </a:xfrm>
          <a:prstGeom prst="rect">
            <a:avLst/>
          </a:prstGeom>
        </p:spPr>
        <p:txBody>
          <a:bodyPr vert="horz" wrap="square" lIns="90170" tIns="46990" rIns="90170" bIns="46990" rtlCol="0" anchor="ctr" anchorCtr="0">
            <a:noAutofit/>
          </a:bodyPr>
          <a:lstStyle/>
          <a:p>
            <a:pPr>
              <a:lnSpc>
                <a:spcPct val="150000"/>
              </a:lnSpc>
            </a:pPr>
            <a:r>
              <a:rPr lang="zh-CN" altLang="en-US" b="1" kern="1200" spc="200" noProof="1" smtClean="0">
                <a:solidFill>
                  <a:schemeClr val="tx1"/>
                </a:solidFill>
                <a:latin typeface="Arial" panose="020B0604020202020204" pitchFamily="34" charset="0"/>
                <a:ea typeface="微软雅黑" panose="020B0503020204020204" charset="-122"/>
                <a:sym typeface="+mn-ea"/>
              </a:rPr>
              <a:t>化学反应过程中为什么会有能量变化？</a:t>
            </a:r>
            <a:endParaRPr lang="zh-CN" altLang="en-US" b="1" kern="1200" spc="200" noProof="1" smtClean="0">
              <a:solidFill>
                <a:schemeClr val="tx1"/>
              </a:solidFill>
              <a:latin typeface="Arial" panose="020B0604020202020204" pitchFamily="34" charset="0"/>
              <a:ea typeface="微软雅黑" panose="020B0503020204020204" charset="-122"/>
              <a:sym typeface="+mn-ea"/>
            </a:endParaRPr>
          </a:p>
        </p:txBody>
      </p:sp>
      <p:pic>
        <p:nvPicPr>
          <p:cNvPr id="5" name="Picture 2" descr="https://timgsa.baidu.com/timg?image&amp;quality=80&amp;size=b9999_10000&amp;sec=1585738620565&amp;di=cbe8dbcc8b93c79eef12efe9a83e1b1d&amp;imgtype=0&amp;src=http%3A%2F%2Fimgsrc.baidu.com%2Fimgad%2Fpic%2Fitem%2F14ce36d3d539b600fbccb58ae250352ac65cb789.jpg"/>
          <p:cNvPicPr>
            <a:picLocks noChangeAspect="1" noChangeArrowheads="1"/>
          </p:cNvPicPr>
          <p:nvPr/>
        </p:nvPicPr>
        <p:blipFill>
          <a:blip r:embed="rId1" cstate="print"/>
          <a:srcRect l="11541" t="9814" r="8172" b="8432"/>
          <a:stretch>
            <a:fillRect/>
          </a:stretch>
        </p:blipFill>
        <p:spPr bwMode="auto">
          <a:xfrm>
            <a:off x="631371" y="62415"/>
            <a:ext cx="859972" cy="875679"/>
          </a:xfrm>
          <a:prstGeom prst="rect">
            <a:avLst/>
          </a:prstGeom>
          <a:noFill/>
        </p:spPr>
      </p:pic>
      <p:sp>
        <p:nvSpPr>
          <p:cNvPr id="6" name="TextBox 5"/>
          <p:cNvSpPr txBox="1"/>
          <p:nvPr/>
        </p:nvSpPr>
        <p:spPr>
          <a:xfrm>
            <a:off x="167265" y="992035"/>
            <a:ext cx="8956298" cy="369332"/>
          </a:xfrm>
          <a:prstGeom prst="rect">
            <a:avLst/>
          </a:prstGeom>
          <a:noFill/>
        </p:spPr>
        <p:txBody>
          <a:bodyPr wrap="none" rtlCol="0">
            <a:spAutoFit/>
          </a:bodyPr>
          <a:lstStyle/>
          <a:p>
            <a:r>
              <a:rPr lang="zh-CN" altLang="en-US" dirty="0" smtClean="0"/>
              <a:t>请根据以下信息判断氢气与氯气化合生成氯化氢的反应时是吸收能量还是释放能量。</a:t>
            </a:r>
            <a:endParaRPr lang="zh-CN" altLang="en-US" dirty="0"/>
          </a:p>
        </p:txBody>
      </p:sp>
      <p:cxnSp>
        <p:nvCxnSpPr>
          <p:cNvPr id="36" name="直接箭头连接符 35"/>
          <p:cNvCxnSpPr/>
          <p:nvPr/>
        </p:nvCxnSpPr>
        <p:spPr>
          <a:xfrm flipV="1">
            <a:off x="1962619" y="1809786"/>
            <a:ext cx="1678161" cy="413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082850" y="1539699"/>
            <a:ext cx="1563609" cy="584775"/>
          </a:xfrm>
          <a:prstGeom prst="rect">
            <a:avLst/>
          </a:prstGeom>
          <a:noFill/>
        </p:spPr>
        <p:txBody>
          <a:bodyPr wrap="square" rtlCol="0">
            <a:spAutoFit/>
          </a:bodyPr>
          <a:lstStyle/>
          <a:p>
            <a:r>
              <a:rPr lang="zh-CN" altLang="en-US" sz="1600" dirty="0" smtClean="0">
                <a:solidFill>
                  <a:schemeClr val="tx1"/>
                </a:solidFill>
              </a:rPr>
              <a:t>化学键断裂</a:t>
            </a:r>
            <a:endParaRPr lang="en-US" altLang="zh-CN" sz="1600" dirty="0" smtClean="0">
              <a:solidFill>
                <a:schemeClr val="tx1"/>
              </a:solidFill>
            </a:endParaRPr>
          </a:p>
          <a:p>
            <a:r>
              <a:rPr lang="zh-CN" altLang="en-US" sz="1600" dirty="0" smtClean="0">
                <a:solidFill>
                  <a:schemeClr val="tx1"/>
                </a:solidFill>
              </a:rPr>
              <a:t>吸收</a:t>
            </a:r>
            <a:r>
              <a:rPr lang="en-US" altLang="zh-CN" sz="1600" dirty="0" smtClean="0">
                <a:solidFill>
                  <a:schemeClr val="tx1"/>
                </a:solidFill>
              </a:rPr>
              <a:t>436kJ</a:t>
            </a:r>
            <a:r>
              <a:rPr lang="zh-CN" altLang="en-US" sz="1600" dirty="0" smtClean="0">
                <a:solidFill>
                  <a:schemeClr val="tx1"/>
                </a:solidFill>
              </a:rPr>
              <a:t>能量</a:t>
            </a:r>
            <a:endParaRPr lang="zh-CN" altLang="en-US" sz="1600" dirty="0">
              <a:solidFill>
                <a:schemeClr val="tx1"/>
              </a:solidFill>
            </a:endParaRPr>
          </a:p>
        </p:txBody>
      </p:sp>
      <p:sp>
        <p:nvSpPr>
          <p:cNvPr id="38" name="TextBox 37"/>
          <p:cNvSpPr txBox="1"/>
          <p:nvPr/>
        </p:nvSpPr>
        <p:spPr>
          <a:xfrm>
            <a:off x="3561032" y="1610416"/>
            <a:ext cx="915635" cy="369332"/>
          </a:xfrm>
          <a:prstGeom prst="rect">
            <a:avLst/>
          </a:prstGeom>
          <a:noFill/>
        </p:spPr>
        <p:txBody>
          <a:bodyPr wrap="none" rtlCol="0">
            <a:spAutoFit/>
          </a:bodyPr>
          <a:lstStyle/>
          <a:p>
            <a:r>
              <a:rPr lang="en-US" altLang="zh-CN" dirty="0" smtClean="0">
                <a:solidFill>
                  <a:schemeClr val="tx1"/>
                </a:solidFill>
              </a:rPr>
              <a:t>2mol H</a:t>
            </a:r>
            <a:endParaRPr lang="zh-CN" altLang="en-US" dirty="0">
              <a:solidFill>
                <a:schemeClr val="tx1"/>
              </a:solidFill>
            </a:endParaRPr>
          </a:p>
        </p:txBody>
      </p:sp>
      <p:cxnSp>
        <p:nvCxnSpPr>
          <p:cNvPr id="40" name="直接箭头连接符 39"/>
          <p:cNvCxnSpPr/>
          <p:nvPr/>
        </p:nvCxnSpPr>
        <p:spPr>
          <a:xfrm flipV="1">
            <a:off x="1973770" y="2455375"/>
            <a:ext cx="1645134" cy="313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027989" y="2168357"/>
            <a:ext cx="1552028" cy="584775"/>
          </a:xfrm>
          <a:prstGeom prst="rect">
            <a:avLst/>
          </a:prstGeom>
          <a:noFill/>
        </p:spPr>
        <p:txBody>
          <a:bodyPr wrap="none" rtlCol="0">
            <a:spAutoFit/>
          </a:bodyPr>
          <a:lstStyle/>
          <a:p>
            <a:r>
              <a:rPr lang="zh-CN" altLang="en-US" sz="1600" dirty="0" smtClean="0">
                <a:solidFill>
                  <a:schemeClr val="tx1"/>
                </a:solidFill>
              </a:rPr>
              <a:t>化学键断裂</a:t>
            </a:r>
            <a:endParaRPr lang="en-US" altLang="zh-CN" sz="1600" dirty="0" smtClean="0">
              <a:solidFill>
                <a:schemeClr val="tx1"/>
              </a:solidFill>
            </a:endParaRPr>
          </a:p>
          <a:p>
            <a:r>
              <a:rPr lang="zh-CN" altLang="en-US" sz="1600" dirty="0" smtClean="0">
                <a:solidFill>
                  <a:schemeClr val="tx1"/>
                </a:solidFill>
              </a:rPr>
              <a:t>吸收</a:t>
            </a:r>
            <a:r>
              <a:rPr lang="en-US" altLang="zh-CN" sz="1600" dirty="0" smtClean="0">
                <a:solidFill>
                  <a:schemeClr val="tx1"/>
                </a:solidFill>
              </a:rPr>
              <a:t>243kJ</a:t>
            </a:r>
            <a:r>
              <a:rPr lang="zh-CN" altLang="en-US" sz="1600" dirty="0" smtClean="0">
                <a:solidFill>
                  <a:schemeClr val="tx1"/>
                </a:solidFill>
              </a:rPr>
              <a:t>能量</a:t>
            </a:r>
            <a:endParaRPr lang="zh-CN" altLang="en-US" sz="1600" dirty="0">
              <a:solidFill>
                <a:schemeClr val="tx1"/>
              </a:solidFill>
            </a:endParaRPr>
          </a:p>
        </p:txBody>
      </p:sp>
      <p:sp>
        <p:nvSpPr>
          <p:cNvPr id="42" name="TextBox 41"/>
          <p:cNvSpPr txBox="1"/>
          <p:nvPr/>
        </p:nvSpPr>
        <p:spPr>
          <a:xfrm>
            <a:off x="3607329" y="2281748"/>
            <a:ext cx="966931" cy="369332"/>
          </a:xfrm>
          <a:prstGeom prst="rect">
            <a:avLst/>
          </a:prstGeom>
          <a:noFill/>
        </p:spPr>
        <p:txBody>
          <a:bodyPr wrap="none" rtlCol="0">
            <a:spAutoFit/>
          </a:bodyPr>
          <a:lstStyle/>
          <a:p>
            <a:r>
              <a:rPr lang="en-US" altLang="zh-CN" dirty="0" smtClean="0">
                <a:solidFill>
                  <a:schemeClr val="tx1"/>
                </a:solidFill>
              </a:rPr>
              <a:t>2mol </a:t>
            </a:r>
            <a:r>
              <a:rPr lang="en-US" altLang="zh-CN" dirty="0" err="1" smtClean="0">
                <a:solidFill>
                  <a:schemeClr val="tx1"/>
                </a:solidFill>
              </a:rPr>
              <a:t>Cl</a:t>
            </a:r>
            <a:endParaRPr lang="zh-CN" altLang="en-US" dirty="0">
              <a:solidFill>
                <a:schemeClr val="tx1"/>
              </a:solidFill>
            </a:endParaRPr>
          </a:p>
        </p:txBody>
      </p:sp>
      <p:cxnSp>
        <p:nvCxnSpPr>
          <p:cNvPr id="44" name="直接连接符 43"/>
          <p:cNvCxnSpPr/>
          <p:nvPr/>
        </p:nvCxnSpPr>
        <p:spPr>
          <a:xfrm>
            <a:off x="4521271" y="1795082"/>
            <a:ext cx="276556" cy="5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787947" y="1795617"/>
            <a:ext cx="11575" cy="682907"/>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846665" y="1876208"/>
            <a:ext cx="3193374" cy="584775"/>
          </a:xfrm>
          <a:prstGeom prst="rect">
            <a:avLst/>
          </a:prstGeom>
          <a:noFill/>
        </p:spPr>
        <p:txBody>
          <a:bodyPr wrap="square" rtlCol="0">
            <a:spAutoFit/>
          </a:bodyPr>
          <a:lstStyle/>
          <a:p>
            <a:r>
              <a:rPr lang="zh-CN" altLang="en-US" sz="1600" dirty="0" smtClean="0">
                <a:solidFill>
                  <a:schemeClr val="tx1"/>
                </a:solidFill>
              </a:rPr>
              <a:t>形成</a:t>
            </a:r>
            <a:r>
              <a:rPr lang="en-US" altLang="zh-CN" sz="1600" dirty="0" smtClean="0">
                <a:solidFill>
                  <a:schemeClr val="tx1"/>
                </a:solidFill>
              </a:rPr>
              <a:t>1mol </a:t>
            </a:r>
            <a:r>
              <a:rPr lang="en-US" altLang="zh-CN" sz="1600" dirty="0" err="1" smtClean="0">
                <a:solidFill>
                  <a:schemeClr val="tx1"/>
                </a:solidFill>
              </a:rPr>
              <a:t>HCl</a:t>
            </a:r>
            <a:r>
              <a:rPr lang="zh-CN" altLang="en-US" sz="1600" dirty="0" smtClean="0">
                <a:solidFill>
                  <a:schemeClr val="tx1"/>
                </a:solidFill>
              </a:rPr>
              <a:t>中化学键</a:t>
            </a:r>
            <a:endParaRPr lang="en-US" altLang="zh-CN" sz="1600" dirty="0" smtClean="0">
              <a:solidFill>
                <a:schemeClr val="tx1"/>
              </a:solidFill>
            </a:endParaRPr>
          </a:p>
          <a:p>
            <a:r>
              <a:rPr lang="zh-CN" altLang="en-US" sz="1600" dirty="0" smtClean="0">
                <a:solidFill>
                  <a:schemeClr val="tx1"/>
                </a:solidFill>
              </a:rPr>
              <a:t>释放</a:t>
            </a:r>
            <a:r>
              <a:rPr lang="en-US" altLang="zh-CN" sz="1600" dirty="0" smtClean="0">
                <a:solidFill>
                  <a:schemeClr val="tx1"/>
                </a:solidFill>
              </a:rPr>
              <a:t>431kJ</a:t>
            </a:r>
            <a:r>
              <a:rPr lang="zh-CN" altLang="en-US" sz="1600" dirty="0" smtClean="0">
                <a:solidFill>
                  <a:schemeClr val="tx1"/>
                </a:solidFill>
              </a:rPr>
              <a:t>能量</a:t>
            </a:r>
            <a:endParaRPr lang="zh-CN" altLang="en-US" sz="1600" dirty="0">
              <a:solidFill>
                <a:schemeClr val="tx1"/>
              </a:solidFill>
            </a:endParaRPr>
          </a:p>
        </p:txBody>
      </p:sp>
      <p:sp>
        <p:nvSpPr>
          <p:cNvPr id="96263" name="Rectangle 7"/>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96265" name="Rectangle 9"/>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cxnSp>
        <p:nvCxnSpPr>
          <p:cNvPr id="63" name="直接连接符 62"/>
          <p:cNvCxnSpPr/>
          <p:nvPr/>
        </p:nvCxnSpPr>
        <p:spPr>
          <a:xfrm>
            <a:off x="4539859" y="2482730"/>
            <a:ext cx="276556" cy="535"/>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930792" y="3936085"/>
            <a:ext cx="2390398" cy="923330"/>
          </a:xfrm>
          <a:prstGeom prst="rect">
            <a:avLst/>
          </a:prstGeom>
          <a:noFill/>
        </p:spPr>
        <p:txBody>
          <a:bodyPr wrap="none" rtlCol="0">
            <a:spAutoFit/>
          </a:bodyPr>
          <a:lstStyle/>
          <a:p>
            <a:pPr>
              <a:lnSpc>
                <a:spcPct val="150000"/>
              </a:lnSpc>
            </a:pPr>
            <a:r>
              <a:rPr lang="zh-CN" altLang="en-US" dirty="0" smtClean="0">
                <a:solidFill>
                  <a:srgbClr val="FF0000"/>
                </a:solidFill>
              </a:rPr>
              <a:t>形成化学键释放能量  </a:t>
            </a:r>
            <a:endParaRPr lang="en-US" altLang="zh-CN" dirty="0" smtClean="0">
              <a:solidFill>
                <a:srgbClr val="FF0000"/>
              </a:solidFill>
            </a:endParaRPr>
          </a:p>
          <a:p>
            <a:pPr>
              <a:lnSpc>
                <a:spcPct val="150000"/>
              </a:lnSpc>
            </a:pPr>
            <a:r>
              <a:rPr lang="en-US" altLang="zh-CN" dirty="0" smtClean="0">
                <a:solidFill>
                  <a:srgbClr val="FF0000"/>
                </a:solidFill>
              </a:rPr>
              <a:t>   (431×2=862)kJ</a:t>
            </a:r>
            <a:endParaRPr lang="zh-CN" altLang="en-US" dirty="0">
              <a:solidFill>
                <a:srgbClr val="FF0000"/>
              </a:solidFill>
            </a:endParaRPr>
          </a:p>
        </p:txBody>
      </p:sp>
      <p:sp>
        <p:nvSpPr>
          <p:cNvPr id="66" name="矩形 65"/>
          <p:cNvSpPr/>
          <p:nvPr/>
        </p:nvSpPr>
        <p:spPr>
          <a:xfrm>
            <a:off x="3623448" y="4054533"/>
            <a:ext cx="697627" cy="707886"/>
          </a:xfrm>
          <a:prstGeom prst="rect">
            <a:avLst/>
          </a:prstGeom>
        </p:spPr>
        <p:txBody>
          <a:bodyPr wrap="none">
            <a:spAutoFit/>
          </a:bodyPr>
          <a:lstStyle/>
          <a:p>
            <a:r>
              <a:rPr lang="zh-CN" altLang="en-US" sz="4000" dirty="0" smtClean="0">
                <a:solidFill>
                  <a:srgbClr val="FF0000"/>
                </a:solidFill>
              </a:rPr>
              <a:t>﹤</a:t>
            </a:r>
            <a:endParaRPr lang="zh-CN" altLang="en-US" sz="4000" dirty="0">
              <a:solidFill>
                <a:srgbClr val="FF0000"/>
              </a:solidFill>
            </a:endParaRPr>
          </a:p>
        </p:txBody>
      </p:sp>
      <p:grpSp>
        <p:nvGrpSpPr>
          <p:cNvPr id="3" name="组合 66"/>
          <p:cNvGrpSpPr/>
          <p:nvPr/>
        </p:nvGrpSpPr>
        <p:grpSpPr>
          <a:xfrm>
            <a:off x="7114813" y="2770033"/>
            <a:ext cx="1478260" cy="615141"/>
            <a:chOff x="7237477" y="2301680"/>
            <a:chExt cx="1478260" cy="615141"/>
          </a:xfrm>
        </p:grpSpPr>
        <p:sp>
          <p:nvSpPr>
            <p:cNvPr id="68" name="矩形 67"/>
            <p:cNvSpPr/>
            <p:nvPr/>
          </p:nvSpPr>
          <p:spPr>
            <a:xfrm>
              <a:off x="7237477" y="2301680"/>
              <a:ext cx="1415772" cy="559769"/>
            </a:xfrm>
            <a:prstGeom prst="rect">
              <a:avLst/>
            </a:prstGeom>
          </p:spPr>
          <p:txBody>
            <a:bodyPr wrap="none">
              <a:spAutoFit/>
            </a:bodyPr>
            <a:lstStyle/>
            <a:p>
              <a:pPr>
                <a:lnSpc>
                  <a:spcPct val="150000"/>
                </a:lnSpc>
              </a:pPr>
              <a:r>
                <a:rPr lang="zh-CN" altLang="en-US" sz="2400" dirty="0" smtClean="0">
                  <a:solidFill>
                    <a:schemeClr val="tx1"/>
                  </a:solidFill>
                  <a:latin typeface="楷体" panose="02010609060101010101" charset="-122"/>
                  <a:ea typeface="楷体" panose="02010609060101010101" charset="-122"/>
                </a:rPr>
                <a:t>释放能量</a:t>
              </a:r>
              <a:endParaRPr lang="en-US" altLang="zh-CN" sz="2400" dirty="0" smtClean="0">
                <a:solidFill>
                  <a:schemeClr val="tx1"/>
                </a:solidFill>
                <a:latin typeface="楷体" panose="02010609060101010101" charset="-122"/>
                <a:ea typeface="楷体" panose="02010609060101010101" charset="-122"/>
              </a:endParaRPr>
            </a:p>
          </p:txBody>
        </p:sp>
        <p:cxnSp>
          <p:nvCxnSpPr>
            <p:cNvPr id="69" name="直接箭头连接符 68"/>
            <p:cNvCxnSpPr/>
            <p:nvPr/>
          </p:nvCxnSpPr>
          <p:spPr>
            <a:xfrm>
              <a:off x="7315201" y="2916811"/>
              <a:ext cx="1400536" cy="1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4" name="TextBox 63"/>
          <p:cNvSpPr txBox="1"/>
          <p:nvPr/>
        </p:nvSpPr>
        <p:spPr>
          <a:xfrm>
            <a:off x="902802" y="3924511"/>
            <a:ext cx="2390398" cy="923330"/>
          </a:xfrm>
          <a:prstGeom prst="rect">
            <a:avLst/>
          </a:prstGeom>
          <a:noFill/>
        </p:spPr>
        <p:txBody>
          <a:bodyPr wrap="none" rtlCol="0">
            <a:spAutoFit/>
          </a:bodyPr>
          <a:lstStyle/>
          <a:p>
            <a:pPr>
              <a:lnSpc>
                <a:spcPct val="150000"/>
              </a:lnSpc>
            </a:pPr>
            <a:r>
              <a:rPr lang="zh-CN" altLang="en-US" dirty="0" smtClean="0">
                <a:solidFill>
                  <a:srgbClr val="FF0000"/>
                </a:solidFill>
              </a:rPr>
              <a:t>断裂化学键吸收能量  </a:t>
            </a:r>
            <a:endParaRPr lang="en-US" altLang="zh-CN" dirty="0" smtClean="0">
              <a:solidFill>
                <a:srgbClr val="FF0000"/>
              </a:solidFill>
            </a:endParaRPr>
          </a:p>
          <a:p>
            <a:pPr>
              <a:lnSpc>
                <a:spcPct val="150000"/>
              </a:lnSpc>
            </a:pPr>
            <a:r>
              <a:rPr lang="en-US" altLang="zh-CN" dirty="0" smtClean="0">
                <a:solidFill>
                  <a:srgbClr val="FF0000"/>
                </a:solidFill>
              </a:rPr>
              <a:t>(436+243=679)kJ</a:t>
            </a:r>
            <a:endParaRPr lang="zh-CN" altLang="en-US" dirty="0">
              <a:solidFill>
                <a:srgbClr val="FF0000"/>
              </a:solidFill>
            </a:endParaRPr>
          </a:p>
        </p:txBody>
      </p:sp>
      <p:sp>
        <p:nvSpPr>
          <p:cNvPr id="43" name="TextBox 42"/>
          <p:cNvSpPr txBox="1"/>
          <p:nvPr/>
        </p:nvSpPr>
        <p:spPr>
          <a:xfrm>
            <a:off x="992532" y="1617850"/>
            <a:ext cx="1000595" cy="369332"/>
          </a:xfrm>
          <a:prstGeom prst="rect">
            <a:avLst/>
          </a:prstGeom>
          <a:noFill/>
        </p:spPr>
        <p:txBody>
          <a:bodyPr wrap="none" rtlCol="0">
            <a:spAutoFit/>
          </a:bodyPr>
          <a:lstStyle/>
          <a:p>
            <a:r>
              <a:rPr lang="en-US" altLang="zh-CN" dirty="0" smtClean="0">
                <a:solidFill>
                  <a:schemeClr val="tx1"/>
                </a:solidFill>
              </a:rPr>
              <a:t>1mol H</a:t>
            </a:r>
            <a:r>
              <a:rPr lang="en-US" altLang="zh-CN" baseline="-25000" dirty="0" smtClean="0">
                <a:solidFill>
                  <a:schemeClr val="tx1"/>
                </a:solidFill>
              </a:rPr>
              <a:t>2</a:t>
            </a:r>
            <a:endParaRPr lang="zh-CN" altLang="en-US" baseline="-25000" dirty="0">
              <a:solidFill>
                <a:schemeClr val="tx1"/>
              </a:solidFill>
            </a:endParaRPr>
          </a:p>
        </p:txBody>
      </p:sp>
      <p:sp>
        <p:nvSpPr>
          <p:cNvPr id="49" name="TextBox 48"/>
          <p:cNvSpPr txBox="1"/>
          <p:nvPr/>
        </p:nvSpPr>
        <p:spPr>
          <a:xfrm>
            <a:off x="959079" y="2298075"/>
            <a:ext cx="1051891" cy="369332"/>
          </a:xfrm>
          <a:prstGeom prst="rect">
            <a:avLst/>
          </a:prstGeom>
          <a:noFill/>
        </p:spPr>
        <p:txBody>
          <a:bodyPr wrap="none" rtlCol="0">
            <a:spAutoFit/>
          </a:bodyPr>
          <a:lstStyle/>
          <a:p>
            <a:r>
              <a:rPr lang="en-US" altLang="zh-CN" dirty="0" smtClean="0">
                <a:solidFill>
                  <a:schemeClr val="tx1"/>
                </a:solidFill>
              </a:rPr>
              <a:t>1mol Cl</a:t>
            </a:r>
            <a:r>
              <a:rPr lang="en-US" altLang="zh-CN" baseline="-25000" dirty="0" smtClean="0">
                <a:solidFill>
                  <a:schemeClr val="tx1"/>
                </a:solidFill>
              </a:rPr>
              <a:t>2</a:t>
            </a:r>
            <a:endParaRPr lang="zh-CN" altLang="en-US" baseline="-25000" dirty="0">
              <a:solidFill>
                <a:schemeClr val="tx1"/>
              </a:solidFill>
            </a:endParaRPr>
          </a:p>
        </p:txBody>
      </p:sp>
      <p:cxnSp>
        <p:nvCxnSpPr>
          <p:cNvPr id="52" name="直接箭头连接符 51"/>
          <p:cNvCxnSpPr/>
          <p:nvPr/>
        </p:nvCxnSpPr>
        <p:spPr>
          <a:xfrm flipV="1">
            <a:off x="4802463" y="2118731"/>
            <a:ext cx="2445839" cy="29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274385" y="1959821"/>
            <a:ext cx="1133644" cy="369332"/>
          </a:xfrm>
          <a:prstGeom prst="rect">
            <a:avLst/>
          </a:prstGeom>
          <a:noFill/>
        </p:spPr>
        <p:txBody>
          <a:bodyPr wrap="none" rtlCol="0">
            <a:spAutoFit/>
          </a:bodyPr>
          <a:lstStyle/>
          <a:p>
            <a:r>
              <a:rPr lang="en-US" altLang="zh-CN" dirty="0" smtClean="0">
                <a:solidFill>
                  <a:schemeClr val="tx1"/>
                </a:solidFill>
              </a:rPr>
              <a:t>2mol </a:t>
            </a:r>
            <a:r>
              <a:rPr lang="en-US" altLang="zh-CN" dirty="0" err="1" smtClean="0">
                <a:solidFill>
                  <a:schemeClr val="tx1"/>
                </a:solidFill>
              </a:rPr>
              <a:t>HCl</a:t>
            </a:r>
            <a:endParaRPr lang="zh-CN" altLang="en-US" baseline="-25000" dirty="0">
              <a:solidFill>
                <a:schemeClr val="tx1"/>
              </a:solidFill>
            </a:endParaRPr>
          </a:p>
        </p:txBody>
      </p:sp>
      <p:sp>
        <p:nvSpPr>
          <p:cNvPr id="97286" name="Rectangle 6"/>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aphicFrame>
        <p:nvGraphicFramePr>
          <p:cNvPr id="97284" name="Object 4"/>
          <p:cNvGraphicFramePr>
            <a:graphicFrameLocks noChangeAspect="1"/>
          </p:cNvGraphicFramePr>
          <p:nvPr/>
        </p:nvGraphicFramePr>
        <p:xfrm>
          <a:off x="1352512" y="3073864"/>
          <a:ext cx="4552239" cy="438770"/>
        </p:xfrm>
        <a:graphic>
          <a:graphicData uri="http://schemas.openxmlformats.org/presentationml/2006/ole">
            <mc:AlternateContent xmlns:mc="http://schemas.openxmlformats.org/markup-compatibility/2006">
              <mc:Choice xmlns:v="urn:schemas-microsoft-com:vml" Requires="v">
                <p:oleObj spid="_x0000_s5121" name="CS ChemDraw Drawing" r:id="rId2" imgW="3457575" imgH="333375" progId="ChemDraw.Document.6.0">
                  <p:embed/>
                </p:oleObj>
              </mc:Choice>
              <mc:Fallback>
                <p:oleObj name="CS ChemDraw Drawing" r:id="rId2" imgW="3457575" imgH="333375" progId="ChemDraw.Document.6.0">
                  <p:embed/>
                  <p:pic>
                    <p:nvPicPr>
                      <p:cNvPr id="0" name="图片 5120"/>
                      <p:cNvPicPr>
                        <a:picLocks noChangeAspect="1"/>
                      </p:cNvPicPr>
                      <p:nvPr/>
                    </p:nvPicPr>
                    <p:blipFill>
                      <a:blip r:embed="rId3"/>
                      <a:stretch>
                        <a:fillRect/>
                      </a:stretch>
                    </p:blipFill>
                    <p:spPr>
                      <a:xfrm>
                        <a:off x="1352512" y="3073864"/>
                        <a:ext cx="4552239" cy="43877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blinds(horizontal)">
                                      <p:cBhvr>
                                        <p:cTn id="7" dur="500"/>
                                        <p:tgtEl>
                                          <p:spTgt spid="9728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blinds(horizontal)">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blinds(horizontal)">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blinds(horizontal)">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1491342" y="27396"/>
            <a:ext cx="7363098" cy="886733"/>
          </a:xfrm>
          <a:prstGeom prst="rect">
            <a:avLst/>
          </a:prstGeom>
        </p:spPr>
        <p:txBody>
          <a:bodyPr vert="horz" wrap="square" lIns="90170" tIns="46990" rIns="90170" bIns="46990" rtlCol="0" anchor="ctr" anchorCtr="0">
            <a:noAutofit/>
          </a:bodyPr>
          <a:lstStyle/>
          <a:p>
            <a:pPr>
              <a:lnSpc>
                <a:spcPct val="150000"/>
              </a:lnSpc>
            </a:pPr>
            <a:r>
              <a:rPr lang="zh-CN" altLang="en-US" b="1" kern="1200" spc="200" noProof="1" smtClean="0">
                <a:solidFill>
                  <a:schemeClr val="tx1"/>
                </a:solidFill>
                <a:latin typeface="Arial" panose="020B0604020202020204" pitchFamily="34" charset="0"/>
                <a:ea typeface="微软雅黑" panose="020B0503020204020204" charset="-122"/>
                <a:sym typeface="+mn-ea"/>
              </a:rPr>
              <a:t>化学反应过程中为什么会有能量变化？</a:t>
            </a:r>
            <a:endParaRPr lang="zh-CN" altLang="en-US" b="1" kern="1200" spc="200" noProof="1" smtClean="0">
              <a:solidFill>
                <a:schemeClr val="tx1"/>
              </a:solidFill>
              <a:latin typeface="Arial" panose="020B0604020202020204" pitchFamily="34" charset="0"/>
              <a:ea typeface="微软雅黑" panose="020B0503020204020204" charset="-122"/>
              <a:sym typeface="+mn-ea"/>
            </a:endParaRPr>
          </a:p>
        </p:txBody>
      </p:sp>
      <p:pic>
        <p:nvPicPr>
          <p:cNvPr id="5" name="Picture 2" descr="https://timgsa.baidu.com/timg?image&amp;quality=80&amp;size=b9999_10000&amp;sec=1585738620565&amp;di=cbe8dbcc8b93c79eef12efe9a83e1b1d&amp;imgtype=0&amp;src=http%3A%2F%2Fimgsrc.baidu.com%2Fimgad%2Fpic%2Fitem%2F14ce36d3d539b600fbccb58ae250352ac65cb789.jpg"/>
          <p:cNvPicPr>
            <a:picLocks noChangeAspect="1" noChangeArrowheads="1"/>
          </p:cNvPicPr>
          <p:nvPr/>
        </p:nvPicPr>
        <p:blipFill>
          <a:blip r:embed="rId1" cstate="print"/>
          <a:srcRect l="11541" t="9814" r="8172" b="8432"/>
          <a:stretch>
            <a:fillRect/>
          </a:stretch>
        </p:blipFill>
        <p:spPr bwMode="auto">
          <a:xfrm>
            <a:off x="631371" y="-11155"/>
            <a:ext cx="859972" cy="875679"/>
          </a:xfrm>
          <a:prstGeom prst="rect">
            <a:avLst/>
          </a:prstGeom>
          <a:noFill/>
        </p:spPr>
      </p:pic>
      <p:sp>
        <p:nvSpPr>
          <p:cNvPr id="93" name="矩形 92"/>
          <p:cNvSpPr/>
          <p:nvPr/>
        </p:nvSpPr>
        <p:spPr>
          <a:xfrm>
            <a:off x="213429" y="4276288"/>
            <a:ext cx="9019783" cy="400110"/>
          </a:xfrm>
          <a:prstGeom prst="rect">
            <a:avLst/>
          </a:prstGeom>
        </p:spPr>
        <p:txBody>
          <a:bodyPr wrap="square">
            <a:spAutoFit/>
          </a:bodyPr>
          <a:lstStyle/>
          <a:p>
            <a:r>
              <a:rPr lang="zh-CN" altLang="zh-CN" sz="2000" dirty="0" smtClean="0">
                <a:solidFill>
                  <a:srgbClr val="0070C0"/>
                </a:solidFill>
                <a:latin typeface="楷体" panose="02010609060101010101" charset="-122"/>
                <a:ea typeface="楷体" panose="02010609060101010101" charset="-122"/>
              </a:rPr>
              <a:t>物质是具有能量</a:t>
            </a:r>
            <a:r>
              <a:rPr lang="zh-CN" altLang="zh-CN" sz="2000" dirty="0" smtClean="0">
                <a:latin typeface="楷体" panose="02010609060101010101" charset="-122"/>
                <a:ea typeface="楷体" panose="02010609060101010101" charset="-122"/>
              </a:rPr>
              <a:t>的，且随着物质的组成、结构和状态的不同，能量有所不同。</a:t>
            </a:r>
            <a:endParaRPr lang="zh-CN" altLang="en-US" sz="2000" dirty="0">
              <a:latin typeface="楷体" panose="02010609060101010101" charset="-122"/>
              <a:ea typeface="楷体" panose="02010609060101010101" charset="-122"/>
            </a:endParaRPr>
          </a:p>
        </p:txBody>
      </p:sp>
      <p:sp>
        <p:nvSpPr>
          <p:cNvPr id="60" name="圆角矩形 59"/>
          <p:cNvSpPr/>
          <p:nvPr/>
        </p:nvSpPr>
        <p:spPr>
          <a:xfrm>
            <a:off x="359851" y="1235636"/>
            <a:ext cx="3621136" cy="11841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0070C0"/>
                </a:solidFill>
                <a:latin typeface="黑体" panose="02010609060101010101" pitchFamily="49" charset="-122"/>
                <a:ea typeface="黑体" panose="02010609060101010101" pitchFamily="49" charset="-122"/>
              </a:rPr>
              <a:t>角度</a:t>
            </a:r>
            <a:r>
              <a:rPr lang="en-US" altLang="zh-CN" dirty="0" smtClean="0">
                <a:solidFill>
                  <a:srgbClr val="0070C0"/>
                </a:solidFill>
                <a:latin typeface="黑体" panose="02010609060101010101" pitchFamily="49" charset="-122"/>
                <a:ea typeface="黑体" panose="02010609060101010101" pitchFamily="49" charset="-122"/>
              </a:rPr>
              <a:t>1</a:t>
            </a:r>
            <a:r>
              <a:rPr lang="zh-CN" altLang="en-US" dirty="0" smtClean="0">
                <a:solidFill>
                  <a:srgbClr val="0070C0"/>
                </a:solidFill>
                <a:latin typeface="黑体" panose="02010609060101010101" pitchFamily="49" charset="-122"/>
                <a:ea typeface="黑体" panose="02010609060101010101" pitchFamily="49" charset="-122"/>
              </a:rPr>
              <a:t>：比较断裂化学键吸收能量与形成化学键释放能量的相对大小（</a:t>
            </a:r>
            <a:r>
              <a:rPr lang="zh-CN" altLang="en-US" dirty="0" smtClean="0">
                <a:solidFill>
                  <a:srgbClr val="FF0000"/>
                </a:solidFill>
                <a:latin typeface="黑体" panose="02010609060101010101" pitchFamily="49" charset="-122"/>
                <a:ea typeface="黑体" panose="02010609060101010101" pitchFamily="49" charset="-122"/>
              </a:rPr>
              <a:t>微观</a:t>
            </a:r>
            <a:r>
              <a:rPr lang="zh-CN" altLang="en-US" dirty="0" smtClean="0">
                <a:solidFill>
                  <a:srgbClr val="0070C0"/>
                </a:solidFill>
                <a:latin typeface="黑体" panose="02010609060101010101" pitchFamily="49" charset="-122"/>
                <a:ea typeface="黑体" panose="02010609060101010101" pitchFamily="49" charset="-122"/>
              </a:rPr>
              <a:t>）</a:t>
            </a:r>
            <a:endParaRPr lang="zh-CN" altLang="en-US" dirty="0" smtClean="0">
              <a:solidFill>
                <a:srgbClr val="0070C0"/>
              </a:solidFill>
              <a:latin typeface="黑体" panose="02010609060101010101" pitchFamily="49" charset="-122"/>
              <a:ea typeface="黑体" panose="02010609060101010101" pitchFamily="49" charset="-122"/>
            </a:endParaRPr>
          </a:p>
        </p:txBody>
      </p:sp>
      <p:grpSp>
        <p:nvGrpSpPr>
          <p:cNvPr id="10" name="组合 9"/>
          <p:cNvGrpSpPr/>
          <p:nvPr/>
        </p:nvGrpSpPr>
        <p:grpSpPr>
          <a:xfrm>
            <a:off x="4502009" y="792018"/>
            <a:ext cx="3660684" cy="3144366"/>
            <a:chOff x="4502009" y="792018"/>
            <a:chExt cx="3660684" cy="3144366"/>
          </a:xfrm>
        </p:grpSpPr>
        <p:pic>
          <p:nvPicPr>
            <p:cNvPr id="106497" name="Picture 1"/>
            <p:cNvPicPr>
              <a:picLocks noChangeAspect="1" noChangeArrowheads="1"/>
            </p:cNvPicPr>
            <p:nvPr/>
          </p:nvPicPr>
          <p:blipFill>
            <a:blip r:embed="rId2" cstate="print"/>
            <a:srcRect r="607" b="30847"/>
            <a:stretch>
              <a:fillRect/>
            </a:stretch>
          </p:blipFill>
          <p:spPr bwMode="auto">
            <a:xfrm>
              <a:off x="4513574" y="792018"/>
              <a:ext cx="3649119" cy="2374928"/>
            </a:xfrm>
            <a:prstGeom prst="rect">
              <a:avLst/>
            </a:prstGeom>
            <a:noFill/>
            <a:ln w="9525">
              <a:noFill/>
              <a:miter lim="800000"/>
              <a:headEnd/>
              <a:tailEnd/>
            </a:ln>
          </p:spPr>
        </p:pic>
        <p:pic>
          <p:nvPicPr>
            <p:cNvPr id="7" name="Picture 1"/>
            <p:cNvPicPr>
              <a:picLocks noChangeAspect="1" noChangeArrowheads="1"/>
            </p:cNvPicPr>
            <p:nvPr/>
          </p:nvPicPr>
          <p:blipFill>
            <a:blip r:embed="rId2" cstate="print"/>
            <a:srcRect t="85027" r="597" b="1985"/>
            <a:stretch>
              <a:fillRect/>
            </a:stretch>
          </p:blipFill>
          <p:spPr bwMode="auto">
            <a:xfrm>
              <a:off x="4513162" y="3166946"/>
              <a:ext cx="3649531" cy="446048"/>
            </a:xfrm>
            <a:prstGeom prst="rect">
              <a:avLst/>
            </a:prstGeom>
            <a:noFill/>
            <a:ln w="9525">
              <a:noFill/>
              <a:miter lim="800000"/>
              <a:headEnd/>
              <a:tailEnd/>
            </a:ln>
          </p:spPr>
        </p:pic>
        <p:pic>
          <p:nvPicPr>
            <p:cNvPr id="9" name="Picture 1"/>
            <p:cNvPicPr>
              <a:picLocks noChangeAspect="1" noChangeArrowheads="1"/>
            </p:cNvPicPr>
            <p:nvPr/>
          </p:nvPicPr>
          <p:blipFill>
            <a:blip r:embed="rId2" cstate="print"/>
            <a:srcRect t="71390" r="597" b="15947"/>
            <a:stretch>
              <a:fillRect/>
            </a:stretch>
          </p:blipFill>
          <p:spPr bwMode="auto">
            <a:xfrm>
              <a:off x="4502009" y="3501487"/>
              <a:ext cx="3649531" cy="434897"/>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linds(horizontal)">
                                      <p:cBhvr>
                                        <p:cTn id="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https://timgsa.baidu.com/timg?image&amp;quality=80&amp;size=b9999_10000&amp;sec=1585738620565&amp;di=cbe8dbcc8b93c79eef12efe9a83e1b1d&amp;imgtype=0&amp;src=http%3A%2F%2Fimgsrc.baidu.com%2Fimgad%2Fpic%2Fitem%2F14ce36d3d539b600fbccb58ae250352ac65cb789.jpg"/>
          <p:cNvPicPr>
            <a:picLocks noChangeAspect="1" noChangeArrowheads="1"/>
          </p:cNvPicPr>
          <p:nvPr/>
        </p:nvPicPr>
        <p:blipFill>
          <a:blip r:embed="rId1" cstate="print"/>
          <a:srcRect l="11541" t="9814" r="8172" b="8432"/>
          <a:stretch>
            <a:fillRect/>
          </a:stretch>
        </p:blipFill>
        <p:spPr bwMode="auto">
          <a:xfrm>
            <a:off x="677670" y="247610"/>
            <a:ext cx="859972" cy="875679"/>
          </a:xfrm>
          <a:prstGeom prst="rect">
            <a:avLst/>
          </a:prstGeom>
          <a:noFill/>
        </p:spPr>
      </p:pic>
      <p:sp>
        <p:nvSpPr>
          <p:cNvPr id="37" name="圆角矩形 36"/>
          <p:cNvSpPr/>
          <p:nvPr/>
        </p:nvSpPr>
        <p:spPr>
          <a:xfrm>
            <a:off x="798651" y="1184959"/>
            <a:ext cx="7974959" cy="5512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rgbClr val="0070C0"/>
                </a:solidFill>
                <a:latin typeface="黑体" panose="02010609060101010101" pitchFamily="49" charset="-122"/>
                <a:ea typeface="黑体" panose="02010609060101010101" pitchFamily="49" charset="-122"/>
              </a:rPr>
              <a:t>角度</a:t>
            </a:r>
            <a:r>
              <a:rPr lang="en-US" altLang="zh-CN" dirty="0" smtClean="0">
                <a:solidFill>
                  <a:srgbClr val="0070C0"/>
                </a:solidFill>
                <a:latin typeface="黑体" panose="02010609060101010101" pitchFamily="49" charset="-122"/>
                <a:ea typeface="黑体" panose="02010609060101010101" pitchFamily="49" charset="-122"/>
              </a:rPr>
              <a:t>2</a:t>
            </a:r>
            <a:r>
              <a:rPr lang="zh-CN" altLang="en-US" dirty="0" smtClean="0">
                <a:solidFill>
                  <a:srgbClr val="0070C0"/>
                </a:solidFill>
                <a:latin typeface="黑体" panose="02010609060101010101" pitchFamily="49" charset="-122"/>
                <a:ea typeface="黑体" panose="02010609060101010101" pitchFamily="49" charset="-122"/>
              </a:rPr>
              <a:t>：比较反应物总能量和生成物总能量的相对大小（</a:t>
            </a:r>
            <a:r>
              <a:rPr lang="zh-CN" altLang="en-US" dirty="0" smtClean="0">
                <a:solidFill>
                  <a:srgbClr val="FF0000"/>
                </a:solidFill>
                <a:latin typeface="黑体" panose="02010609060101010101" pitchFamily="49" charset="-122"/>
                <a:ea typeface="黑体" panose="02010609060101010101" pitchFamily="49" charset="-122"/>
              </a:rPr>
              <a:t>宏观</a:t>
            </a:r>
            <a:r>
              <a:rPr lang="zh-CN" altLang="en-US" dirty="0" smtClean="0">
                <a:solidFill>
                  <a:srgbClr val="0070C0"/>
                </a:solidFill>
                <a:latin typeface="黑体" panose="02010609060101010101" pitchFamily="49" charset="-122"/>
                <a:ea typeface="黑体" panose="02010609060101010101" pitchFamily="49" charset="-122"/>
              </a:rPr>
              <a:t>）</a:t>
            </a:r>
            <a:endParaRPr lang="zh-CN" altLang="en-US" dirty="0" smtClean="0">
              <a:solidFill>
                <a:srgbClr val="0070C0"/>
              </a:solidFill>
              <a:latin typeface="黑体" panose="02010609060101010101" pitchFamily="49" charset="-122"/>
              <a:ea typeface="黑体" panose="02010609060101010101" pitchFamily="49" charset="-122"/>
            </a:endParaRPr>
          </a:p>
        </p:txBody>
      </p:sp>
      <p:sp>
        <p:nvSpPr>
          <p:cNvPr id="89" name="TextBox 88"/>
          <p:cNvSpPr txBox="1"/>
          <p:nvPr/>
        </p:nvSpPr>
        <p:spPr>
          <a:xfrm>
            <a:off x="2858953" y="3800141"/>
            <a:ext cx="1569660" cy="873957"/>
          </a:xfrm>
          <a:prstGeom prst="rect">
            <a:avLst/>
          </a:prstGeom>
          <a:noFill/>
        </p:spPr>
        <p:txBody>
          <a:bodyPr wrap="none" rtlCol="0">
            <a:spAutoFit/>
          </a:bodyPr>
          <a:lstStyle/>
          <a:p>
            <a:pPr>
              <a:lnSpc>
                <a:spcPct val="150000"/>
              </a:lnSpc>
            </a:pPr>
            <a:r>
              <a:rPr lang="zh-CN" altLang="en-US" dirty="0" smtClean="0">
                <a:solidFill>
                  <a:srgbClr val="0070C0"/>
                </a:solidFill>
                <a:latin typeface="楷体" panose="02010609060101010101" charset="-122"/>
                <a:ea typeface="楷体" panose="02010609060101010101" charset="-122"/>
              </a:rPr>
              <a:t>放热反应</a:t>
            </a:r>
            <a:endParaRPr lang="en-US" altLang="zh-CN" dirty="0" smtClean="0">
              <a:solidFill>
                <a:srgbClr val="0070C0"/>
              </a:solidFill>
              <a:latin typeface="楷体" panose="02010609060101010101" charset="-122"/>
              <a:ea typeface="楷体" panose="02010609060101010101" charset="-122"/>
            </a:endParaRPr>
          </a:p>
          <a:p>
            <a:pPr>
              <a:lnSpc>
                <a:spcPct val="150000"/>
              </a:lnSpc>
            </a:pPr>
            <a:r>
              <a:rPr lang="zh-CN" altLang="en-US" dirty="0" smtClean="0">
                <a:solidFill>
                  <a:srgbClr val="0070C0"/>
                </a:solidFill>
                <a:latin typeface="楷体" panose="02010609060101010101" charset="-122"/>
                <a:ea typeface="楷体" panose="02010609060101010101" charset="-122"/>
              </a:rPr>
              <a:t>化学能→热能</a:t>
            </a:r>
            <a:endParaRPr lang="zh-CN" altLang="en-US" dirty="0">
              <a:solidFill>
                <a:srgbClr val="0070C0"/>
              </a:solidFill>
              <a:latin typeface="楷体" panose="02010609060101010101" charset="-122"/>
              <a:ea typeface="楷体" panose="02010609060101010101" charset="-122"/>
            </a:endParaRPr>
          </a:p>
        </p:txBody>
      </p:sp>
      <p:sp>
        <p:nvSpPr>
          <p:cNvPr id="90" name="TextBox 89"/>
          <p:cNvSpPr txBox="1"/>
          <p:nvPr/>
        </p:nvSpPr>
        <p:spPr>
          <a:xfrm>
            <a:off x="5111044" y="3800141"/>
            <a:ext cx="1569660" cy="873957"/>
          </a:xfrm>
          <a:prstGeom prst="rect">
            <a:avLst/>
          </a:prstGeom>
          <a:noFill/>
        </p:spPr>
        <p:txBody>
          <a:bodyPr wrap="none" rtlCol="0">
            <a:spAutoFit/>
          </a:bodyPr>
          <a:lstStyle/>
          <a:p>
            <a:pPr>
              <a:lnSpc>
                <a:spcPct val="150000"/>
              </a:lnSpc>
            </a:pPr>
            <a:r>
              <a:rPr lang="zh-CN" altLang="en-US" dirty="0" smtClean="0">
                <a:solidFill>
                  <a:srgbClr val="0070C0"/>
                </a:solidFill>
                <a:latin typeface="楷体" panose="02010609060101010101" charset="-122"/>
                <a:ea typeface="楷体" panose="02010609060101010101" charset="-122"/>
              </a:rPr>
              <a:t>吸热反应</a:t>
            </a:r>
            <a:endParaRPr lang="en-US" altLang="zh-CN" dirty="0" smtClean="0">
              <a:solidFill>
                <a:srgbClr val="0070C0"/>
              </a:solidFill>
              <a:latin typeface="楷体" panose="02010609060101010101" charset="-122"/>
              <a:ea typeface="楷体" panose="02010609060101010101" charset="-122"/>
            </a:endParaRPr>
          </a:p>
          <a:p>
            <a:pPr>
              <a:lnSpc>
                <a:spcPct val="150000"/>
              </a:lnSpc>
            </a:pPr>
            <a:r>
              <a:rPr lang="zh-CN" altLang="en-US" dirty="0" smtClean="0">
                <a:solidFill>
                  <a:srgbClr val="0070C0"/>
                </a:solidFill>
                <a:latin typeface="楷体" panose="02010609060101010101" charset="-122"/>
                <a:ea typeface="楷体" panose="02010609060101010101" charset="-122"/>
              </a:rPr>
              <a:t>热能→化学能</a:t>
            </a:r>
            <a:endParaRPr lang="zh-CN" altLang="en-US" dirty="0">
              <a:solidFill>
                <a:srgbClr val="0070C0"/>
              </a:solidFill>
              <a:latin typeface="楷体" panose="02010609060101010101" charset="-122"/>
              <a:ea typeface="楷体" panose="02010609060101010101" charset="-122"/>
            </a:endParaRPr>
          </a:p>
        </p:txBody>
      </p:sp>
      <p:pic>
        <p:nvPicPr>
          <p:cNvPr id="67588" name="Picture 4"/>
          <p:cNvPicPr>
            <a:picLocks noChangeAspect="1" noChangeArrowheads="1"/>
          </p:cNvPicPr>
          <p:nvPr/>
        </p:nvPicPr>
        <p:blipFill>
          <a:blip r:embed="rId2" cstate="print"/>
          <a:srcRect/>
          <a:stretch>
            <a:fillRect/>
          </a:stretch>
        </p:blipFill>
        <p:spPr bwMode="auto">
          <a:xfrm>
            <a:off x="6825092" y="2516572"/>
            <a:ext cx="2318908" cy="2035374"/>
          </a:xfrm>
          <a:prstGeom prst="rect">
            <a:avLst/>
          </a:prstGeom>
          <a:noFill/>
          <a:ln w="9525">
            <a:noFill/>
            <a:miter lim="800000"/>
            <a:headEnd/>
            <a:tailEnd/>
          </a:ln>
        </p:spPr>
      </p:pic>
      <p:pic>
        <p:nvPicPr>
          <p:cNvPr id="67589" name="Picture 5"/>
          <p:cNvPicPr>
            <a:picLocks noChangeAspect="1" noChangeArrowheads="1"/>
          </p:cNvPicPr>
          <p:nvPr/>
        </p:nvPicPr>
        <p:blipFill>
          <a:blip r:embed="rId3" cstate="print"/>
          <a:srcRect/>
          <a:stretch>
            <a:fillRect/>
          </a:stretch>
        </p:blipFill>
        <p:spPr bwMode="auto">
          <a:xfrm>
            <a:off x="0" y="2335704"/>
            <a:ext cx="2407534" cy="1956121"/>
          </a:xfrm>
          <a:prstGeom prst="rect">
            <a:avLst/>
          </a:prstGeom>
          <a:noFill/>
          <a:ln w="9525">
            <a:noFill/>
            <a:miter lim="800000"/>
            <a:headEnd/>
            <a:tailEnd/>
          </a:ln>
        </p:spPr>
      </p:pic>
      <p:sp>
        <p:nvSpPr>
          <p:cNvPr id="99" name="标题 1"/>
          <p:cNvSpPr txBox="1"/>
          <p:nvPr/>
        </p:nvSpPr>
        <p:spPr>
          <a:xfrm>
            <a:off x="1643742" y="253366"/>
            <a:ext cx="7500258" cy="886733"/>
          </a:xfrm>
          <a:prstGeom prst="rect">
            <a:avLst/>
          </a:prstGeom>
        </p:spPr>
        <p:txBody>
          <a:bodyPr vert="horz" wrap="square" lIns="90170" tIns="46990" rIns="90170" bIns="46990" rtlCol="0" anchor="ctr" anchorCtr="0">
            <a:noAutofit/>
          </a:bodyPr>
          <a:lstStyle/>
          <a:p>
            <a:pPr>
              <a:lnSpc>
                <a:spcPct val="150000"/>
              </a:lnSpc>
            </a:pPr>
            <a:r>
              <a:rPr lang="zh-CN" altLang="en-US" b="1" kern="1200" spc="200" noProof="1" smtClean="0">
                <a:solidFill>
                  <a:schemeClr val="tx1"/>
                </a:solidFill>
                <a:latin typeface="Arial" panose="020B0604020202020204" pitchFamily="34" charset="0"/>
                <a:ea typeface="微软雅黑" panose="020B0503020204020204" charset="-122"/>
                <a:sym typeface="+mn-ea"/>
              </a:rPr>
              <a:t>化学反应过程中为什么会有能量变化？</a:t>
            </a:r>
            <a:endParaRPr lang="zh-CN" altLang="en-US" b="1" kern="1200" spc="200" noProof="1" smtClean="0">
              <a:solidFill>
                <a:srgbClr val="FF0000"/>
              </a:solidFill>
              <a:latin typeface="Arial" panose="020B0604020202020204" pitchFamily="34" charset="0"/>
              <a:ea typeface="微软雅黑" panose="020B0503020204020204" charset="-122"/>
              <a:sym typeface="+mn-ea"/>
            </a:endParaRPr>
          </a:p>
        </p:txBody>
      </p:sp>
      <p:sp>
        <p:nvSpPr>
          <p:cNvPr id="29" name="TextBox 28"/>
          <p:cNvSpPr txBox="1"/>
          <p:nvPr/>
        </p:nvSpPr>
        <p:spPr>
          <a:xfrm>
            <a:off x="3826822" y="4629286"/>
            <a:ext cx="1569660" cy="458459"/>
          </a:xfrm>
          <a:prstGeom prst="rect">
            <a:avLst/>
          </a:prstGeom>
          <a:noFill/>
        </p:spPr>
        <p:txBody>
          <a:bodyPr wrap="none" rtlCol="0">
            <a:spAutoFit/>
          </a:bodyPr>
          <a:lstStyle/>
          <a:p>
            <a:pPr>
              <a:lnSpc>
                <a:spcPct val="150000"/>
              </a:lnSpc>
            </a:pPr>
            <a:r>
              <a:rPr lang="zh-CN" altLang="en-US" dirty="0" smtClean="0">
                <a:solidFill>
                  <a:srgbClr val="FF0000"/>
                </a:solidFill>
              </a:rPr>
              <a:t>能量守恒定律</a:t>
            </a:r>
            <a:endParaRPr lang="zh-CN" altLang="en-US" dirty="0">
              <a:solidFill>
                <a:srgbClr val="FF0000"/>
              </a:solidFill>
            </a:endParaRPr>
          </a:p>
        </p:txBody>
      </p:sp>
      <p:pic>
        <p:nvPicPr>
          <p:cNvPr id="94209" name="Picture 1"/>
          <p:cNvPicPr>
            <a:picLocks noChangeAspect="1" noChangeArrowheads="1"/>
          </p:cNvPicPr>
          <p:nvPr/>
        </p:nvPicPr>
        <p:blipFill>
          <a:blip r:embed="rId4" cstate="print"/>
          <a:srcRect/>
          <a:stretch>
            <a:fillRect/>
          </a:stretch>
        </p:blipFill>
        <p:spPr bwMode="auto">
          <a:xfrm>
            <a:off x="2456810" y="2241395"/>
            <a:ext cx="2081735" cy="1618192"/>
          </a:xfrm>
          <a:prstGeom prst="rect">
            <a:avLst/>
          </a:prstGeom>
          <a:noFill/>
          <a:ln w="9525">
            <a:noFill/>
            <a:miter lim="800000"/>
            <a:headEnd/>
            <a:tailEnd/>
          </a:ln>
        </p:spPr>
      </p:pic>
      <p:pic>
        <p:nvPicPr>
          <p:cNvPr id="94210" name="Picture 2"/>
          <p:cNvPicPr>
            <a:picLocks noChangeAspect="1" noChangeArrowheads="1"/>
          </p:cNvPicPr>
          <p:nvPr/>
        </p:nvPicPr>
        <p:blipFill>
          <a:blip r:embed="rId5" cstate="print"/>
          <a:srcRect/>
          <a:stretch>
            <a:fillRect/>
          </a:stretch>
        </p:blipFill>
        <p:spPr bwMode="auto">
          <a:xfrm>
            <a:off x="4736945" y="2241976"/>
            <a:ext cx="2065299" cy="161668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7589"/>
                                        </p:tgtEl>
                                        <p:attrNameLst>
                                          <p:attrName>style.visibility</p:attrName>
                                        </p:attrNameLst>
                                      </p:cBhvr>
                                      <p:to>
                                        <p:strVal val="visible"/>
                                      </p:to>
                                    </p:set>
                                    <p:animEffect transition="in" filter="blinds(horizontal)">
                                      <p:cBhvr>
                                        <p:cTn id="12" dur="500"/>
                                        <p:tgtEl>
                                          <p:spTgt spid="67589"/>
                                        </p:tgtEl>
                                      </p:cBhvr>
                                    </p:animEffect>
                                  </p:childTnLst>
                                </p:cTn>
                              </p:par>
                              <p:par>
                                <p:cTn id="13" presetID="3" presetClass="entr" presetSubtype="10" fill="hold" nodeType="withEffect">
                                  <p:stCondLst>
                                    <p:cond delay="0"/>
                                  </p:stCondLst>
                                  <p:childTnLst>
                                    <p:set>
                                      <p:cBhvr>
                                        <p:cTn id="14" dur="1" fill="hold">
                                          <p:stCondLst>
                                            <p:cond delay="0"/>
                                          </p:stCondLst>
                                        </p:cTn>
                                        <p:tgtEl>
                                          <p:spTgt spid="67588"/>
                                        </p:tgtEl>
                                        <p:attrNameLst>
                                          <p:attrName>style.visibility</p:attrName>
                                        </p:attrNameLst>
                                      </p:cBhvr>
                                      <p:to>
                                        <p:strVal val="visible"/>
                                      </p:to>
                                    </p:set>
                                    <p:animEffect transition="in" filter="blinds(horizontal)">
                                      <p:cBhvr>
                                        <p:cTn id="15" dur="500"/>
                                        <p:tgtEl>
                                          <p:spTgt spid="67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1491342" y="100966"/>
            <a:ext cx="7150247" cy="886733"/>
          </a:xfrm>
          <a:prstGeom prst="rect">
            <a:avLst/>
          </a:prstGeom>
        </p:spPr>
        <p:txBody>
          <a:bodyPr vert="horz" wrap="square" lIns="90170" tIns="46990" rIns="90170" bIns="46990" rtlCol="0" anchor="ctr" anchorCtr="0">
            <a:noAutofit/>
          </a:bodyPr>
          <a:lstStyle/>
          <a:p>
            <a:pPr>
              <a:lnSpc>
                <a:spcPct val="150000"/>
              </a:lnSpc>
            </a:pPr>
            <a:r>
              <a:rPr lang="zh-CN" altLang="en-US" b="1" kern="1200" spc="200" noProof="1" smtClean="0">
                <a:solidFill>
                  <a:schemeClr val="tx1"/>
                </a:solidFill>
                <a:latin typeface="Arial" panose="020B0604020202020204" pitchFamily="34" charset="0"/>
                <a:ea typeface="微软雅黑" panose="020B0503020204020204" charset="-122"/>
                <a:sym typeface="+mn-ea"/>
              </a:rPr>
              <a:t>化学反应能量变化的主要原因：</a:t>
            </a:r>
            <a:endParaRPr lang="zh-CN" altLang="en-US" b="1" kern="1200" spc="200" noProof="1" smtClean="0">
              <a:solidFill>
                <a:schemeClr val="tx1"/>
              </a:solidFill>
              <a:latin typeface="Arial" panose="020B0604020202020204" pitchFamily="34" charset="0"/>
              <a:ea typeface="微软雅黑" panose="020B0503020204020204" charset="-122"/>
              <a:sym typeface="+mn-ea"/>
            </a:endParaRPr>
          </a:p>
        </p:txBody>
      </p:sp>
      <p:pic>
        <p:nvPicPr>
          <p:cNvPr id="5" name="Picture 2" descr="https://timgsa.baidu.com/timg?image&amp;quality=80&amp;size=b9999_10000&amp;sec=1585738620565&amp;di=cbe8dbcc8b93c79eef12efe9a83e1b1d&amp;imgtype=0&amp;src=http%3A%2F%2Fimgsrc.baidu.com%2Fimgad%2Fpic%2Fitem%2F14ce36d3d539b600fbccb58ae250352ac65cb789.jpg"/>
          <p:cNvPicPr>
            <a:picLocks noChangeAspect="1" noChangeArrowheads="1"/>
          </p:cNvPicPr>
          <p:nvPr/>
        </p:nvPicPr>
        <p:blipFill>
          <a:blip r:embed="rId1" cstate="print"/>
          <a:srcRect l="11541" t="9814" r="8172" b="8432"/>
          <a:stretch>
            <a:fillRect/>
          </a:stretch>
        </p:blipFill>
        <p:spPr bwMode="auto">
          <a:xfrm>
            <a:off x="631371" y="62415"/>
            <a:ext cx="859972" cy="875679"/>
          </a:xfrm>
          <a:prstGeom prst="rect">
            <a:avLst/>
          </a:prstGeom>
          <a:noFill/>
        </p:spPr>
      </p:pic>
      <p:sp>
        <p:nvSpPr>
          <p:cNvPr id="6" name="圆角矩形 5"/>
          <p:cNvSpPr/>
          <p:nvPr/>
        </p:nvSpPr>
        <p:spPr>
          <a:xfrm>
            <a:off x="703436" y="1054189"/>
            <a:ext cx="3335164" cy="1362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dirty="0" smtClean="0">
                <a:solidFill>
                  <a:srgbClr val="0070C0"/>
                </a:solidFill>
                <a:latin typeface="黑体" panose="02010609060101010101" pitchFamily="49" charset="-122"/>
                <a:ea typeface="黑体" panose="02010609060101010101" pitchFamily="49" charset="-122"/>
              </a:rPr>
              <a:t>角度</a:t>
            </a:r>
            <a:r>
              <a:rPr lang="en-US" altLang="zh-CN" dirty="0" smtClean="0">
                <a:solidFill>
                  <a:srgbClr val="0070C0"/>
                </a:solidFill>
                <a:latin typeface="黑体" panose="02010609060101010101" pitchFamily="49" charset="-122"/>
                <a:ea typeface="黑体" panose="02010609060101010101" pitchFamily="49" charset="-122"/>
              </a:rPr>
              <a:t>1</a:t>
            </a:r>
            <a:r>
              <a:rPr lang="zh-CN" altLang="en-US" dirty="0" smtClean="0">
                <a:solidFill>
                  <a:srgbClr val="0070C0"/>
                </a:solidFill>
                <a:latin typeface="黑体" panose="02010609060101010101" pitchFamily="49" charset="-122"/>
                <a:ea typeface="黑体" panose="02010609060101010101" pitchFamily="49" charset="-122"/>
              </a:rPr>
              <a:t>：比较断裂化学键吸收能量与形成化学键释放能量的相对大小（</a:t>
            </a:r>
            <a:r>
              <a:rPr lang="zh-CN" altLang="en-US" dirty="0" smtClean="0">
                <a:solidFill>
                  <a:srgbClr val="FF0000"/>
                </a:solidFill>
                <a:latin typeface="黑体" panose="02010609060101010101" pitchFamily="49" charset="-122"/>
                <a:ea typeface="黑体" panose="02010609060101010101" pitchFamily="49" charset="-122"/>
              </a:rPr>
              <a:t>微观</a:t>
            </a:r>
            <a:r>
              <a:rPr lang="zh-CN" altLang="en-US" dirty="0" smtClean="0">
                <a:solidFill>
                  <a:srgbClr val="0070C0"/>
                </a:solidFill>
                <a:latin typeface="黑体" panose="02010609060101010101" pitchFamily="49" charset="-122"/>
                <a:ea typeface="黑体" panose="02010609060101010101" pitchFamily="49" charset="-122"/>
              </a:rPr>
              <a:t>）</a:t>
            </a:r>
            <a:endParaRPr lang="zh-CN" altLang="en-US" dirty="0" smtClean="0">
              <a:solidFill>
                <a:srgbClr val="0070C0"/>
              </a:solidFill>
              <a:latin typeface="黑体" panose="02010609060101010101" pitchFamily="49" charset="-122"/>
              <a:ea typeface="黑体" panose="02010609060101010101" pitchFamily="49" charset="-122"/>
            </a:endParaRPr>
          </a:p>
        </p:txBody>
      </p:sp>
      <p:sp>
        <p:nvSpPr>
          <p:cNvPr id="7" name="圆角矩形 6"/>
          <p:cNvSpPr/>
          <p:nvPr/>
        </p:nvSpPr>
        <p:spPr>
          <a:xfrm>
            <a:off x="704128" y="3196611"/>
            <a:ext cx="3236501" cy="13318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dirty="0" smtClean="0">
                <a:solidFill>
                  <a:srgbClr val="0070C0"/>
                </a:solidFill>
                <a:latin typeface="黑体" panose="02010609060101010101" pitchFamily="49" charset="-122"/>
                <a:ea typeface="黑体" panose="02010609060101010101" pitchFamily="49" charset="-122"/>
              </a:rPr>
              <a:t>角度</a:t>
            </a:r>
            <a:r>
              <a:rPr lang="en-US" altLang="zh-CN" dirty="0" smtClean="0">
                <a:solidFill>
                  <a:srgbClr val="0070C0"/>
                </a:solidFill>
                <a:latin typeface="黑体" panose="02010609060101010101" pitchFamily="49" charset="-122"/>
                <a:ea typeface="黑体" panose="02010609060101010101" pitchFamily="49" charset="-122"/>
              </a:rPr>
              <a:t>2</a:t>
            </a:r>
            <a:r>
              <a:rPr lang="zh-CN" altLang="en-US" dirty="0" smtClean="0">
                <a:solidFill>
                  <a:srgbClr val="0070C0"/>
                </a:solidFill>
                <a:latin typeface="黑体" panose="02010609060101010101" pitchFamily="49" charset="-122"/>
                <a:ea typeface="黑体" panose="02010609060101010101" pitchFamily="49" charset="-122"/>
              </a:rPr>
              <a:t>：比较反应物总能量和生成物总能量的相对大小（</a:t>
            </a:r>
            <a:r>
              <a:rPr lang="zh-CN" altLang="en-US" dirty="0" smtClean="0">
                <a:solidFill>
                  <a:srgbClr val="FF0000"/>
                </a:solidFill>
                <a:latin typeface="黑体" panose="02010609060101010101" pitchFamily="49" charset="-122"/>
                <a:ea typeface="黑体" panose="02010609060101010101" pitchFamily="49" charset="-122"/>
              </a:rPr>
              <a:t>宏观</a:t>
            </a:r>
            <a:r>
              <a:rPr lang="zh-CN" altLang="en-US" dirty="0" smtClean="0">
                <a:solidFill>
                  <a:srgbClr val="0070C0"/>
                </a:solidFill>
                <a:latin typeface="黑体" panose="02010609060101010101" pitchFamily="49" charset="-122"/>
                <a:ea typeface="黑体" panose="02010609060101010101" pitchFamily="49" charset="-122"/>
              </a:rPr>
              <a:t>）</a:t>
            </a:r>
            <a:endParaRPr lang="zh-CN" altLang="en-US" dirty="0" smtClean="0">
              <a:solidFill>
                <a:srgbClr val="0070C0"/>
              </a:solidFill>
              <a:latin typeface="黑体" panose="02010609060101010101" pitchFamily="49" charset="-122"/>
              <a:ea typeface="黑体" panose="02010609060101010101" pitchFamily="49" charset="-122"/>
            </a:endParaRPr>
          </a:p>
        </p:txBody>
      </p:sp>
      <p:pic>
        <p:nvPicPr>
          <p:cNvPr id="10" name="Picture 4"/>
          <p:cNvPicPr>
            <a:picLocks noChangeAspect="1" noChangeArrowheads="1"/>
          </p:cNvPicPr>
          <p:nvPr/>
        </p:nvPicPr>
        <p:blipFill>
          <a:blip r:embed="rId2" cstate="print"/>
          <a:srcRect/>
          <a:stretch>
            <a:fillRect/>
          </a:stretch>
        </p:blipFill>
        <p:spPr bwMode="auto">
          <a:xfrm>
            <a:off x="7216978" y="3058886"/>
            <a:ext cx="1698421" cy="1490755"/>
          </a:xfrm>
          <a:prstGeom prst="rect">
            <a:avLst/>
          </a:prstGeom>
          <a:noFill/>
          <a:ln w="9525">
            <a:noFill/>
            <a:miter lim="800000"/>
            <a:headEnd/>
            <a:tailEnd/>
          </a:ln>
        </p:spPr>
      </p:pic>
      <p:pic>
        <p:nvPicPr>
          <p:cNvPr id="18" name="Picture 5"/>
          <p:cNvPicPr>
            <a:picLocks noChangeAspect="1" noChangeArrowheads="1"/>
          </p:cNvPicPr>
          <p:nvPr/>
        </p:nvPicPr>
        <p:blipFill>
          <a:blip r:embed="rId3" cstate="print"/>
          <a:srcRect/>
          <a:stretch>
            <a:fillRect/>
          </a:stretch>
        </p:blipFill>
        <p:spPr bwMode="auto">
          <a:xfrm>
            <a:off x="4607216" y="3097705"/>
            <a:ext cx="1760926" cy="1430752"/>
          </a:xfrm>
          <a:prstGeom prst="rect">
            <a:avLst/>
          </a:prstGeom>
          <a:noFill/>
          <a:ln w="9525">
            <a:noFill/>
            <a:miter lim="800000"/>
            <a:headEnd/>
            <a:tailEnd/>
          </a:ln>
        </p:spPr>
      </p:pic>
      <p:sp>
        <p:nvSpPr>
          <p:cNvPr id="19" name="TextBox 18"/>
          <p:cNvSpPr txBox="1"/>
          <p:nvPr/>
        </p:nvSpPr>
        <p:spPr>
          <a:xfrm>
            <a:off x="5072745" y="4550229"/>
            <a:ext cx="902811" cy="307777"/>
          </a:xfrm>
          <a:prstGeom prst="rect">
            <a:avLst/>
          </a:prstGeom>
          <a:noFill/>
        </p:spPr>
        <p:txBody>
          <a:bodyPr wrap="none" rtlCol="0">
            <a:spAutoFit/>
          </a:bodyPr>
          <a:lstStyle/>
          <a:p>
            <a:r>
              <a:rPr lang="zh-CN" altLang="en-US" sz="1400" dirty="0" smtClean="0">
                <a:solidFill>
                  <a:srgbClr val="0070C0"/>
                </a:solidFill>
                <a:latin typeface="楷体" panose="02010609060101010101" charset="-122"/>
                <a:ea typeface="楷体" panose="02010609060101010101" charset="-122"/>
              </a:rPr>
              <a:t>放热反应</a:t>
            </a:r>
            <a:endParaRPr lang="zh-CN" altLang="en-US" sz="1400" dirty="0">
              <a:solidFill>
                <a:srgbClr val="0070C0"/>
              </a:solidFill>
              <a:latin typeface="楷体" panose="02010609060101010101" charset="-122"/>
              <a:ea typeface="楷体" panose="02010609060101010101" charset="-122"/>
            </a:endParaRPr>
          </a:p>
        </p:txBody>
      </p:sp>
      <p:sp>
        <p:nvSpPr>
          <p:cNvPr id="20" name="TextBox 19"/>
          <p:cNvSpPr txBox="1"/>
          <p:nvPr/>
        </p:nvSpPr>
        <p:spPr>
          <a:xfrm>
            <a:off x="7696202" y="4561114"/>
            <a:ext cx="902811" cy="307777"/>
          </a:xfrm>
          <a:prstGeom prst="rect">
            <a:avLst/>
          </a:prstGeom>
          <a:noFill/>
        </p:spPr>
        <p:txBody>
          <a:bodyPr wrap="none" rtlCol="0">
            <a:spAutoFit/>
          </a:bodyPr>
          <a:lstStyle/>
          <a:p>
            <a:r>
              <a:rPr lang="zh-CN" altLang="en-US" sz="1400" dirty="0" smtClean="0">
                <a:solidFill>
                  <a:srgbClr val="0070C0"/>
                </a:solidFill>
                <a:latin typeface="楷体" panose="02010609060101010101" charset="-122"/>
                <a:ea typeface="楷体" panose="02010609060101010101" charset="-122"/>
              </a:rPr>
              <a:t>吸热反应</a:t>
            </a:r>
            <a:endParaRPr lang="zh-CN" altLang="en-US" sz="1400" dirty="0">
              <a:solidFill>
                <a:srgbClr val="0070C0"/>
              </a:solidFill>
              <a:latin typeface="楷体" panose="02010609060101010101" charset="-122"/>
              <a:ea typeface="楷体" panose="02010609060101010101" charset="-122"/>
            </a:endParaRPr>
          </a:p>
        </p:txBody>
      </p:sp>
      <p:grpSp>
        <p:nvGrpSpPr>
          <p:cNvPr id="17" name="组合 16"/>
          <p:cNvGrpSpPr/>
          <p:nvPr/>
        </p:nvGrpSpPr>
        <p:grpSpPr>
          <a:xfrm>
            <a:off x="5405258" y="858926"/>
            <a:ext cx="2512108" cy="2018089"/>
            <a:chOff x="4502009" y="792018"/>
            <a:chExt cx="3660684" cy="3144366"/>
          </a:xfrm>
        </p:grpSpPr>
        <p:pic>
          <p:nvPicPr>
            <p:cNvPr id="21" name="Picture 1"/>
            <p:cNvPicPr>
              <a:picLocks noChangeAspect="1" noChangeArrowheads="1"/>
            </p:cNvPicPr>
            <p:nvPr/>
          </p:nvPicPr>
          <p:blipFill>
            <a:blip r:embed="rId4" cstate="print"/>
            <a:srcRect r="607" b="30847"/>
            <a:stretch>
              <a:fillRect/>
            </a:stretch>
          </p:blipFill>
          <p:spPr bwMode="auto">
            <a:xfrm>
              <a:off x="4513574" y="792018"/>
              <a:ext cx="3649119" cy="2374928"/>
            </a:xfrm>
            <a:prstGeom prst="rect">
              <a:avLst/>
            </a:prstGeom>
            <a:noFill/>
            <a:ln w="9525">
              <a:noFill/>
              <a:miter lim="800000"/>
              <a:headEnd/>
              <a:tailEnd/>
            </a:ln>
          </p:spPr>
        </p:pic>
        <p:pic>
          <p:nvPicPr>
            <p:cNvPr id="22" name="Picture 1"/>
            <p:cNvPicPr>
              <a:picLocks noChangeAspect="1" noChangeArrowheads="1"/>
            </p:cNvPicPr>
            <p:nvPr/>
          </p:nvPicPr>
          <p:blipFill>
            <a:blip r:embed="rId4" cstate="print"/>
            <a:srcRect t="85027" r="597" b="1985"/>
            <a:stretch>
              <a:fillRect/>
            </a:stretch>
          </p:blipFill>
          <p:spPr bwMode="auto">
            <a:xfrm>
              <a:off x="4513162" y="3166946"/>
              <a:ext cx="3649531" cy="446048"/>
            </a:xfrm>
            <a:prstGeom prst="rect">
              <a:avLst/>
            </a:prstGeom>
            <a:noFill/>
            <a:ln w="9525">
              <a:noFill/>
              <a:miter lim="800000"/>
              <a:headEnd/>
              <a:tailEnd/>
            </a:ln>
          </p:spPr>
        </p:pic>
        <p:pic>
          <p:nvPicPr>
            <p:cNvPr id="23" name="Picture 1"/>
            <p:cNvPicPr>
              <a:picLocks noChangeAspect="1" noChangeArrowheads="1"/>
            </p:cNvPicPr>
            <p:nvPr/>
          </p:nvPicPr>
          <p:blipFill>
            <a:blip r:embed="rId4" cstate="print"/>
            <a:srcRect t="71390" r="597" b="15947"/>
            <a:stretch>
              <a:fillRect/>
            </a:stretch>
          </p:blipFill>
          <p:spPr bwMode="auto">
            <a:xfrm>
              <a:off x="4502009" y="3501487"/>
              <a:ext cx="3649531" cy="43489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412" y="421675"/>
            <a:ext cx="8139178" cy="331514"/>
          </a:xfrm>
        </p:spPr>
        <p:txBody>
          <a:bodyPr>
            <a:noAutofit/>
          </a:bodyPr>
          <a:lstStyle/>
          <a:p>
            <a:r>
              <a:rPr lang="en-US" altLang="zh-CN" sz="2000" dirty="0" smtClean="0"/>
              <a:t>【</a:t>
            </a:r>
            <a:r>
              <a:rPr lang="zh-CN" altLang="en-US" sz="2000" dirty="0" smtClean="0"/>
              <a:t>学习目标</a:t>
            </a:r>
            <a:r>
              <a:rPr lang="en-US" altLang="zh-CN" sz="2000" dirty="0" smtClean="0"/>
              <a:t>】</a:t>
            </a:r>
            <a:endParaRPr lang="zh-CN" altLang="en-US" sz="2000" dirty="0"/>
          </a:p>
        </p:txBody>
      </p:sp>
      <p:sp>
        <p:nvSpPr>
          <p:cNvPr id="3" name="内容占位符 2"/>
          <p:cNvSpPr>
            <a:spLocks noGrp="1"/>
          </p:cNvSpPr>
          <p:nvPr>
            <p:ph idx="1"/>
          </p:nvPr>
        </p:nvSpPr>
        <p:spPr>
          <a:xfrm>
            <a:off x="502412" y="803677"/>
            <a:ext cx="8139178" cy="4042179"/>
          </a:xfrm>
        </p:spPr>
        <p:txBody>
          <a:bodyPr>
            <a:normAutofit/>
          </a:bodyPr>
          <a:lstStyle/>
          <a:p>
            <a:pPr>
              <a:lnSpc>
                <a:spcPct val="200000"/>
              </a:lnSpc>
            </a:pPr>
            <a:r>
              <a:rPr lang="en-US" altLang="zh-CN" sz="1400" dirty="0" smtClean="0"/>
              <a:t>1.</a:t>
            </a:r>
            <a:r>
              <a:rPr lang="zh-CN" altLang="en-US" sz="1400" dirty="0" smtClean="0"/>
              <a:t>通过实验和已有知识、经验感受化学反应中的能量变化，知道常见的吸放热反应，树立物质变化中伴随能量变化的观念。</a:t>
            </a:r>
            <a:endParaRPr lang="en-US" altLang="zh-CN" sz="1400" dirty="0" smtClean="0"/>
          </a:p>
          <a:p>
            <a:pPr>
              <a:lnSpc>
                <a:spcPct val="200000"/>
              </a:lnSpc>
            </a:pPr>
            <a:r>
              <a:rPr lang="en-US" altLang="zh-CN" sz="1400" dirty="0" smtClean="0"/>
              <a:t>2.</a:t>
            </a:r>
            <a:r>
              <a:rPr lang="zh-CN" altLang="en-US" sz="1400" dirty="0" smtClean="0"/>
              <a:t>通过分析数据及图像，能从化学键的断裂与形成（微观）、反应物与生成物所具有的能量（宏观）两个角度理解化学反应中能量变化的主要原因。</a:t>
            </a:r>
            <a:endParaRPr lang="en-US" altLang="zh-CN" sz="1400" dirty="0" smtClean="0"/>
          </a:p>
          <a:p>
            <a:pPr>
              <a:lnSpc>
                <a:spcPct val="200000"/>
              </a:lnSpc>
            </a:pPr>
            <a:r>
              <a:rPr lang="en-US" altLang="zh-CN" sz="1400" dirty="0" smtClean="0"/>
              <a:t>3.</a:t>
            </a:r>
            <a:r>
              <a:rPr lang="zh-CN" altLang="en-US" sz="1400" dirty="0" smtClean="0"/>
              <a:t>通过了解人类对化学反应中能量的利用情况，了解节能的意义和方法，感受化学学科的社会价值，赞赏化学对人类生活和生产所作的贡献。</a:t>
            </a:r>
            <a:endParaRPr lang="en-US" altLang="zh-CN" sz="1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3999" y="408667"/>
            <a:ext cx="6780133" cy="331514"/>
          </a:xfrm>
        </p:spPr>
        <p:txBody>
          <a:bodyPr>
            <a:noAutofit/>
          </a:bodyPr>
          <a:lstStyle/>
          <a:p>
            <a:r>
              <a:rPr lang="zh-CN" altLang="en-US" dirty="0" smtClean="0"/>
              <a:t>化石燃料利用亟待解决的问题：</a:t>
            </a:r>
            <a:endParaRPr lang="zh-CN" altLang="en-US" dirty="0"/>
          </a:p>
        </p:txBody>
      </p:sp>
      <p:sp>
        <p:nvSpPr>
          <p:cNvPr id="3" name="内容占位符 2"/>
          <p:cNvSpPr>
            <a:spLocks noGrp="1"/>
          </p:cNvSpPr>
          <p:nvPr>
            <p:ph idx="1"/>
          </p:nvPr>
        </p:nvSpPr>
        <p:spPr>
          <a:xfrm>
            <a:off x="589496" y="990598"/>
            <a:ext cx="8139178" cy="947058"/>
          </a:xfrm>
        </p:spPr>
        <p:txBody>
          <a:bodyPr>
            <a:normAutofit/>
          </a:bodyPr>
          <a:lstStyle/>
          <a:p>
            <a:pPr>
              <a:buFont typeface="Wingdings" panose="05000000000000000000" pitchFamily="2" charset="2"/>
              <a:buChar char="Ø"/>
            </a:pPr>
            <a:r>
              <a:rPr lang="zh-CN" altLang="en-US" sz="1800" dirty="0" smtClean="0">
                <a:latin typeface="Times New Roman" panose="02020603050405020304" pitchFamily="18" charset="0"/>
                <a:cs typeface="Times New Roman" panose="02020603050405020304" pitchFamily="18" charset="0"/>
              </a:rPr>
              <a:t> 储量有限，短期内不可再生</a:t>
            </a:r>
            <a:endParaRPr lang="en-US" altLang="zh-CN" sz="1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zh-CN" altLang="en-US" sz="1800" dirty="0" smtClean="0">
                <a:latin typeface="Times New Roman" panose="02020603050405020304" pitchFamily="18" charset="0"/>
                <a:cs typeface="Times New Roman" panose="02020603050405020304" pitchFamily="18" charset="0"/>
              </a:rPr>
              <a:t> 排放粉尘、</a:t>
            </a:r>
            <a:r>
              <a:rPr lang="en-US" altLang="zh-CN" sz="1800" dirty="0" smtClean="0">
                <a:latin typeface="Times New Roman" panose="02020603050405020304" pitchFamily="18" charset="0"/>
                <a:cs typeface="Times New Roman" panose="02020603050405020304" pitchFamily="18" charset="0"/>
              </a:rPr>
              <a:t>SO</a:t>
            </a:r>
            <a:r>
              <a:rPr lang="en-US" altLang="zh-CN" sz="1800" baseline="-25000" dirty="0" smtClean="0">
                <a:latin typeface="Times New Roman" panose="02020603050405020304" pitchFamily="18" charset="0"/>
                <a:cs typeface="Times New Roman" panose="02020603050405020304" pitchFamily="18" charset="0"/>
              </a:rPr>
              <a:t>2</a:t>
            </a:r>
            <a:r>
              <a:rPr lang="zh-CN" altLang="en-US" sz="1800" dirty="0" smtClean="0">
                <a:latin typeface="Times New Roman" panose="02020603050405020304" pitchFamily="18" charset="0"/>
                <a:cs typeface="Times New Roman" panose="02020603050405020304" pitchFamily="18" charset="0"/>
              </a:rPr>
              <a:t>、</a:t>
            </a:r>
            <a:r>
              <a:rPr lang="en-US" altLang="zh-CN" sz="1800" dirty="0" err="1" smtClean="0">
                <a:latin typeface="Times New Roman" panose="02020603050405020304" pitchFamily="18" charset="0"/>
                <a:cs typeface="Times New Roman" panose="02020603050405020304" pitchFamily="18" charset="0"/>
              </a:rPr>
              <a:t>NO</a:t>
            </a:r>
            <a:r>
              <a:rPr lang="en-US" altLang="zh-CN" sz="1800" baseline="-25000" dirty="0" err="1" smtClean="0">
                <a:latin typeface="Times New Roman" panose="02020603050405020304" pitchFamily="18" charset="0"/>
                <a:cs typeface="Times New Roman" panose="02020603050405020304" pitchFamily="18" charset="0"/>
              </a:rPr>
              <a:t>x</a:t>
            </a:r>
            <a:r>
              <a:rPr lang="zh-CN" altLang="en-US" sz="1800" dirty="0" smtClean="0">
                <a:latin typeface="Times New Roman" panose="02020603050405020304" pitchFamily="18" charset="0"/>
                <a:cs typeface="Times New Roman" panose="02020603050405020304" pitchFamily="18" charset="0"/>
              </a:rPr>
              <a:t>、</a:t>
            </a:r>
            <a:r>
              <a:rPr lang="en-US" altLang="zh-CN" sz="1800" dirty="0" smtClean="0">
                <a:latin typeface="Times New Roman" panose="02020603050405020304" pitchFamily="18" charset="0"/>
                <a:cs typeface="Times New Roman" panose="02020603050405020304" pitchFamily="18" charset="0"/>
              </a:rPr>
              <a:t>CO</a:t>
            </a:r>
            <a:r>
              <a:rPr lang="zh-CN" altLang="en-US" sz="1800" dirty="0" smtClean="0">
                <a:latin typeface="Times New Roman" panose="02020603050405020304" pitchFamily="18" charset="0"/>
                <a:cs typeface="Times New Roman" panose="02020603050405020304" pitchFamily="18" charset="0"/>
              </a:rPr>
              <a:t>等大气污染物</a:t>
            </a:r>
            <a:endParaRPr lang="zh-CN" altLang="en-US" sz="1800" dirty="0">
              <a:latin typeface="Times New Roman" panose="02020603050405020304" pitchFamily="18" charset="0"/>
              <a:cs typeface="Times New Roman" panose="02020603050405020304" pitchFamily="18" charset="0"/>
            </a:endParaRPr>
          </a:p>
        </p:txBody>
      </p:sp>
      <p:pic>
        <p:nvPicPr>
          <p:cNvPr id="4" name="Picture 2" descr="https://timgsa.baidu.com/timg?image&amp;quality=80&amp;size=b9999_10000&amp;sec=1585738620565&amp;di=cbe8dbcc8b93c79eef12efe9a83e1b1d&amp;imgtype=0&amp;src=http%3A%2F%2Fimgsrc.baidu.com%2Fimgad%2Fpic%2Fitem%2F14ce36d3d539b600fbccb58ae250352ac65cb789.jpg"/>
          <p:cNvPicPr>
            <a:picLocks noChangeAspect="1" noChangeArrowheads="1"/>
          </p:cNvPicPr>
          <p:nvPr/>
        </p:nvPicPr>
        <p:blipFill>
          <a:blip r:embed="rId1" cstate="print"/>
          <a:srcRect l="11541" t="9814" r="8172" b="8432"/>
          <a:stretch>
            <a:fillRect/>
          </a:stretch>
        </p:blipFill>
        <p:spPr bwMode="auto">
          <a:xfrm>
            <a:off x="631371" y="62415"/>
            <a:ext cx="859972" cy="875679"/>
          </a:xfrm>
          <a:prstGeom prst="rect">
            <a:avLst/>
          </a:prstGeom>
          <a:noFill/>
        </p:spPr>
      </p:pic>
      <p:sp>
        <p:nvSpPr>
          <p:cNvPr id="9" name="内容占位符 2"/>
          <p:cNvSpPr txBox="1"/>
          <p:nvPr/>
        </p:nvSpPr>
        <p:spPr>
          <a:xfrm>
            <a:off x="1077686" y="2013849"/>
            <a:ext cx="2535309" cy="947058"/>
          </a:xfrm>
          <a:prstGeom prst="rect">
            <a:avLst/>
          </a:prstGeom>
        </p:spPr>
        <p:txBody>
          <a:bodyPr vert="horz" wrap="square" lIns="90170" tIns="46990" rIns="90170" bIns="46990" rtlCol="0">
            <a:normAutofit/>
          </a:bodyPr>
          <a:lstStyle/>
          <a:p>
            <a:pPr marL="171450" indent="-171450" hangingPunct="1">
              <a:lnSpc>
                <a:spcPct val="130000"/>
              </a:lnSpc>
              <a:spcAft>
                <a:spcPts val="1000"/>
              </a:spcAft>
              <a:buFont typeface="Wingdings" panose="05000000000000000000" pitchFamily="2" charset="2"/>
              <a:buChar char="ü"/>
              <a:defRPr/>
            </a:pPr>
            <a:r>
              <a:rPr kumimoji="0" lang="en-US" altLang="zh-CN" sz="1800" b="0" i="0" u="none" strike="noStrike" kern="1200" cap="none" spc="150" normalizeH="0" noProof="1" smtClean="0">
                <a:ln>
                  <a:noFill/>
                </a:ln>
                <a:solidFill>
                  <a:srgbClr val="0070C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 </a:t>
            </a:r>
            <a:r>
              <a:rPr kumimoji="0" lang="zh-CN" altLang="en-US" sz="1800" b="0" i="0" u="none" strike="noStrike" kern="1200" cap="none" spc="150" normalizeH="0" noProof="1" smtClean="0">
                <a:ln>
                  <a:noFill/>
                </a:ln>
                <a:solidFill>
                  <a:srgbClr val="0070C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节能：</a:t>
            </a:r>
            <a:endParaRPr kumimoji="0" lang="en-US" altLang="zh-CN" sz="1800" b="0" i="0" u="none" strike="noStrike" kern="1200" cap="none" spc="150" normalizeH="0" noProof="1" smtClean="0">
              <a:ln>
                <a:noFill/>
              </a:ln>
              <a:solidFill>
                <a:srgbClr val="0070C0"/>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a:p>
            <a:pPr marL="171450" marR="0" lvl="0" indent="-171450" algn="l" defTabSz="914400" rtl="0" eaLnBrk="1" fontAlgn="auto" latinLnBrk="0" hangingPunct="1">
              <a:lnSpc>
                <a:spcPct val="130000"/>
              </a:lnSpc>
              <a:spcBef>
                <a:spcPts val="0"/>
              </a:spcBef>
              <a:spcAft>
                <a:spcPts val="1000"/>
              </a:spcAft>
              <a:buClrTx/>
              <a:buSzTx/>
              <a:buFont typeface="Wingdings" panose="05000000000000000000" pitchFamily="2" charset="2"/>
              <a:buChar char="ü"/>
              <a:defRPr/>
            </a:pPr>
            <a:r>
              <a:rPr lang="zh-CN" altLang="en-US" kern="1200" spc="150" baseline="0" noProof="1" smtClean="0">
                <a:solidFill>
                  <a:srgbClr val="0070C0"/>
                </a:solidFill>
                <a:latin typeface="Times New Roman" panose="02020603050405020304" pitchFamily="18" charset="0"/>
                <a:ea typeface="微软雅黑" panose="020B0503020204020204" charset="-122"/>
                <a:cs typeface="Times New Roman" panose="02020603050405020304" pitchFamily="18" charset="0"/>
                <a:sym typeface="+mn-ea"/>
              </a:rPr>
              <a:t>寻找清洁的新能源</a:t>
            </a:r>
            <a:endParaRPr kumimoji="0" lang="zh-CN" altLang="en-US" sz="1800" b="0" i="0" u="none" strike="noStrike" kern="1200" cap="none" spc="150" normalizeH="0" baseline="0" noProof="1">
              <a:ln>
                <a:noFill/>
              </a:ln>
              <a:solidFill>
                <a:srgbClr val="FF0000"/>
              </a:solidFill>
              <a:effectLst/>
              <a:uLnTx/>
              <a:uFillTx/>
              <a:latin typeface="楷体" panose="02010609060101010101" charset="-122"/>
              <a:ea typeface="楷体" panose="02010609060101010101" charset="-122"/>
              <a:cs typeface="Times New Roman" panose="02020603050405020304" pitchFamily="18" charset="0"/>
              <a:sym typeface="+mn-ea"/>
            </a:endParaRPr>
          </a:p>
        </p:txBody>
      </p:sp>
      <p:grpSp>
        <p:nvGrpSpPr>
          <p:cNvPr id="17" name="组合 16"/>
          <p:cNvGrpSpPr/>
          <p:nvPr/>
        </p:nvGrpSpPr>
        <p:grpSpPr>
          <a:xfrm>
            <a:off x="2733959" y="3094368"/>
            <a:ext cx="5050972" cy="1477328"/>
            <a:chOff x="1393371" y="2122714"/>
            <a:chExt cx="5050972" cy="1477328"/>
          </a:xfrm>
        </p:grpSpPr>
        <p:sp>
          <p:nvSpPr>
            <p:cNvPr id="18" name="TextBox 17"/>
            <p:cNvSpPr txBox="1"/>
            <p:nvPr/>
          </p:nvSpPr>
          <p:spPr>
            <a:xfrm>
              <a:off x="1393371" y="2122714"/>
              <a:ext cx="5050972" cy="1477328"/>
            </a:xfrm>
            <a:prstGeom prst="rect">
              <a:avLst/>
            </a:prstGeom>
            <a:noFill/>
          </p:spPr>
          <p:txBody>
            <a:bodyPr wrap="square" rtlCol="0">
              <a:spAutoFit/>
            </a:bodyPr>
            <a:lstStyle/>
            <a:p>
              <a:r>
                <a:rPr lang="en-US" altLang="zh-CN" dirty="0" smtClean="0">
                  <a:latin typeface="Times New Roman" panose="02020603050405020304" pitchFamily="18" charset="0"/>
                  <a:ea typeface="宋体" panose="02010600030101010101" pitchFamily="2" charset="-122"/>
                  <a:cs typeface="Times New Roman" panose="02020603050405020304" pitchFamily="18" charset="0"/>
                </a:rPr>
                <a:t>1mol C(s)</a:t>
              </a:r>
              <a:r>
                <a:rPr lang="zh-CN" altLang="en-US" dirty="0" smtClean="0">
                  <a:latin typeface="Times New Roman" panose="02020603050405020304" pitchFamily="18" charset="0"/>
                  <a:ea typeface="宋体" panose="02010600030101010101" pitchFamily="2" charset="-122"/>
                  <a:cs typeface="Times New Roman" panose="02020603050405020304" pitchFamily="18" charset="0"/>
                </a:rPr>
                <a:t>分别按以下方式燃烧：</a:t>
              </a:r>
              <a:endParaRPr lang="en-US" altLang="zh-CN" dirty="0" smtClean="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dirty="0" smtClean="0">
                <a:latin typeface="Times New Roman" panose="02020603050405020304" pitchFamily="18" charset="0"/>
                <a:ea typeface="宋体" panose="02010600030101010101" pitchFamily="2" charset="-122"/>
                <a:cs typeface="Times New Roman" panose="02020603050405020304" pitchFamily="18" charset="0"/>
              </a:endParaRPr>
            </a:p>
            <a:p>
              <a:r>
                <a:rPr lang="en-US" altLang="zh-CN" dirty="0" smtClean="0">
                  <a:latin typeface="Times New Roman" panose="02020603050405020304" pitchFamily="18" charset="0"/>
                  <a:ea typeface="宋体" panose="02010600030101010101" pitchFamily="2" charset="-122"/>
                  <a:cs typeface="Times New Roman" panose="02020603050405020304" pitchFamily="18" charset="0"/>
                </a:rPr>
                <a:t>       C(s)+    O</a:t>
              </a:r>
              <a:r>
                <a:rPr lang="en-US" altLang="zh-CN" baseline="-25000" dirty="0" smtClean="0">
                  <a:latin typeface="Times New Roman" panose="02020603050405020304" pitchFamily="18" charset="0"/>
                  <a:ea typeface="宋体" panose="02010600030101010101" pitchFamily="2" charset="-122"/>
                  <a:cs typeface="Times New Roman" panose="02020603050405020304" pitchFamily="18" charset="0"/>
                </a:rPr>
                <a:t>2</a:t>
              </a:r>
              <a:r>
                <a:rPr lang="en-US" altLang="zh-CN" dirty="0" smtClean="0">
                  <a:latin typeface="Times New Roman" panose="02020603050405020304" pitchFamily="18" charset="0"/>
                  <a:ea typeface="宋体" panose="02010600030101010101" pitchFamily="2" charset="-122"/>
                  <a:cs typeface="Times New Roman" panose="02020603050405020304" pitchFamily="18" charset="0"/>
                </a:rPr>
                <a:t>(g) = CO(g)       </a:t>
              </a:r>
              <a:r>
                <a:rPr lang="zh-CN" altLang="en-US" dirty="0" smtClean="0">
                  <a:latin typeface="Times New Roman" panose="02020603050405020304" pitchFamily="18" charset="0"/>
                  <a:ea typeface="宋体" panose="02010600030101010101" pitchFamily="2" charset="-122"/>
                  <a:cs typeface="Times New Roman" panose="02020603050405020304" pitchFamily="18" charset="0"/>
                </a:rPr>
                <a:t>放热</a:t>
              </a:r>
              <a:r>
                <a:rPr lang="en-US" altLang="zh-CN" dirty="0" smtClean="0">
                  <a:latin typeface="Times New Roman" panose="02020603050405020304" pitchFamily="18" charset="0"/>
                  <a:ea typeface="宋体" panose="02010600030101010101" pitchFamily="2" charset="-122"/>
                  <a:cs typeface="Times New Roman" panose="02020603050405020304" pitchFamily="18" charset="0"/>
                </a:rPr>
                <a:t>110.5kJ</a:t>
              </a:r>
              <a:endParaRPr lang="en-US" altLang="zh-CN" dirty="0" smtClean="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dirty="0" smtClean="0">
                <a:latin typeface="Times New Roman" panose="02020603050405020304" pitchFamily="18" charset="0"/>
                <a:ea typeface="宋体" panose="02010600030101010101" pitchFamily="2" charset="-122"/>
                <a:cs typeface="Times New Roman" panose="02020603050405020304" pitchFamily="18" charset="0"/>
              </a:endParaRPr>
            </a:p>
            <a:p>
              <a:r>
                <a:rPr lang="en-US" altLang="zh-CN" dirty="0" smtClean="0">
                  <a:latin typeface="Times New Roman" panose="02020603050405020304" pitchFamily="18" charset="0"/>
                  <a:ea typeface="宋体" panose="02010600030101010101" pitchFamily="2" charset="-122"/>
                  <a:cs typeface="Times New Roman" panose="02020603050405020304" pitchFamily="18" charset="0"/>
                </a:rPr>
                <a:t>       C(s)+   O</a:t>
              </a:r>
              <a:r>
                <a:rPr lang="en-US" altLang="zh-CN" baseline="-25000" dirty="0" smtClean="0">
                  <a:latin typeface="Times New Roman" panose="02020603050405020304" pitchFamily="18" charset="0"/>
                  <a:ea typeface="宋体" panose="02010600030101010101" pitchFamily="2" charset="-122"/>
                  <a:cs typeface="Times New Roman" panose="02020603050405020304" pitchFamily="18" charset="0"/>
                </a:rPr>
                <a:t>2</a:t>
              </a:r>
              <a:r>
                <a:rPr lang="en-US" altLang="zh-CN" dirty="0" smtClean="0">
                  <a:latin typeface="Times New Roman" panose="02020603050405020304" pitchFamily="18" charset="0"/>
                  <a:ea typeface="宋体" panose="02010600030101010101" pitchFamily="2" charset="-122"/>
                  <a:cs typeface="Times New Roman" panose="02020603050405020304" pitchFamily="18" charset="0"/>
                </a:rPr>
                <a:t>(g) = CO</a:t>
              </a:r>
              <a:r>
                <a:rPr lang="en-US" altLang="zh-CN" baseline="-25000" dirty="0" smtClean="0">
                  <a:latin typeface="Times New Roman" panose="02020603050405020304" pitchFamily="18" charset="0"/>
                  <a:ea typeface="宋体" panose="02010600030101010101" pitchFamily="2" charset="-122"/>
                  <a:cs typeface="Times New Roman" panose="02020603050405020304" pitchFamily="18" charset="0"/>
                </a:rPr>
                <a:t>2 </a:t>
              </a:r>
              <a:r>
                <a:rPr lang="en-US" altLang="zh-CN" dirty="0" smtClean="0">
                  <a:latin typeface="Times New Roman" panose="02020603050405020304" pitchFamily="18" charset="0"/>
                  <a:ea typeface="宋体" panose="02010600030101010101" pitchFamily="2" charset="-122"/>
                  <a:cs typeface="Times New Roman" panose="02020603050405020304" pitchFamily="18" charset="0"/>
                </a:rPr>
                <a:t>(g)      </a:t>
              </a:r>
              <a:r>
                <a:rPr lang="zh-CN" altLang="en-US" dirty="0" smtClean="0">
                  <a:latin typeface="Times New Roman" panose="02020603050405020304" pitchFamily="18" charset="0"/>
                  <a:ea typeface="宋体" panose="02010600030101010101" pitchFamily="2" charset="-122"/>
                  <a:cs typeface="Times New Roman" panose="02020603050405020304" pitchFamily="18" charset="0"/>
                </a:rPr>
                <a:t>放热</a:t>
              </a:r>
              <a:r>
                <a:rPr lang="en-US" altLang="zh-CN" dirty="0" smtClean="0">
                  <a:latin typeface="Times New Roman" panose="02020603050405020304" pitchFamily="18" charset="0"/>
                  <a:ea typeface="宋体" panose="02010600030101010101" pitchFamily="2" charset="-122"/>
                  <a:cs typeface="Times New Roman" panose="02020603050405020304" pitchFamily="18" charset="0"/>
                </a:rPr>
                <a:t>393.5kJ</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81953" y="2667000"/>
              <a:ext cx="97972" cy="379642"/>
            </a:xfrm>
            <a:prstGeom prst="rect">
              <a:avLst/>
            </a:prstGeom>
            <a:noFill/>
          </p:spPr>
        </p:pic>
      </p:grpSp>
      <p:sp>
        <p:nvSpPr>
          <p:cNvPr id="20" name="矩形 19"/>
          <p:cNvSpPr/>
          <p:nvPr/>
        </p:nvSpPr>
        <p:spPr>
          <a:xfrm>
            <a:off x="6220234" y="1769227"/>
            <a:ext cx="2262158" cy="858377"/>
          </a:xfrm>
          <a:prstGeom prst="rect">
            <a:avLst/>
          </a:prstGeom>
        </p:spPr>
        <p:txBody>
          <a:bodyPr wrap="none">
            <a:spAutoFit/>
          </a:bodyPr>
          <a:lstStyle/>
          <a:p>
            <a:pPr>
              <a:lnSpc>
                <a:spcPct val="150000"/>
              </a:lnSpc>
            </a:pPr>
            <a:r>
              <a:rPr lang="zh-CN" altLang="zh-CN" dirty="0" smtClean="0">
                <a:solidFill>
                  <a:srgbClr val="FF0000"/>
                </a:solidFill>
                <a:latin typeface="宋体" panose="02010600030101010101" pitchFamily="2" charset="-122"/>
                <a:ea typeface="宋体" panose="02010600030101010101" pitchFamily="2" charset="-122"/>
              </a:rPr>
              <a:t>提高燃料的燃烧效率</a:t>
            </a:r>
            <a:endParaRPr lang="en-US" altLang="zh-CN" dirty="0" smtClean="0">
              <a:solidFill>
                <a:srgbClr val="FF0000"/>
              </a:solidFill>
              <a:latin typeface="宋体" panose="02010600030101010101" pitchFamily="2" charset="-122"/>
              <a:ea typeface="宋体" panose="02010600030101010101" pitchFamily="2" charset="-122"/>
            </a:endParaRPr>
          </a:p>
          <a:p>
            <a:pPr>
              <a:lnSpc>
                <a:spcPct val="150000"/>
              </a:lnSpc>
            </a:pPr>
            <a:r>
              <a:rPr lang="zh-CN" altLang="zh-CN" dirty="0" smtClean="0">
                <a:solidFill>
                  <a:srgbClr val="FF0000"/>
                </a:solidFill>
                <a:latin typeface="宋体" panose="02010600030101010101" pitchFamily="2" charset="-122"/>
                <a:ea typeface="宋体" panose="02010600030101010101" pitchFamily="2" charset="-122"/>
              </a:rPr>
              <a:t>提高能源利用率</a:t>
            </a:r>
            <a:endParaRPr lang="zh-CN" altLang="en-US" dirty="0">
              <a:solidFill>
                <a:srgbClr val="FF0000"/>
              </a:solidFill>
              <a:latin typeface="宋体" panose="02010600030101010101" pitchFamily="2" charset="-122"/>
              <a:ea typeface="宋体" panose="02010600030101010101" pitchFamily="2" charset="-122"/>
            </a:endParaRPr>
          </a:p>
        </p:txBody>
      </p:sp>
      <p:sp>
        <p:nvSpPr>
          <p:cNvPr id="10" name="矩形 9"/>
          <p:cNvSpPr/>
          <p:nvPr/>
        </p:nvSpPr>
        <p:spPr>
          <a:xfrm>
            <a:off x="2077677" y="2063698"/>
            <a:ext cx="4185761" cy="369332"/>
          </a:xfrm>
          <a:prstGeom prst="rect">
            <a:avLst/>
          </a:prstGeom>
        </p:spPr>
        <p:txBody>
          <a:bodyPr wrap="none">
            <a:spAutoFit/>
          </a:bodyPr>
          <a:lstStyle/>
          <a:p>
            <a:r>
              <a:rPr lang="zh-CN" altLang="en-US" kern="1200" spc="150" noProof="1" smtClean="0">
                <a:solidFill>
                  <a:srgbClr val="0070C0"/>
                </a:solidFill>
                <a:latin typeface="楷体" panose="02010609060101010101" charset="-122"/>
                <a:ea typeface="楷体" panose="02010609060101010101" charset="-122"/>
                <a:cs typeface="Times New Roman" panose="02020603050405020304" pitchFamily="18" charset="0"/>
                <a:sym typeface="+mn-ea"/>
              </a:rPr>
              <a:t>减少能源的使用、充分有效利用能源</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3" presetClass="entr" presetSubtype="10"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linds(horizontal)">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218639" y="1644869"/>
            <a:ext cx="2408947" cy="1434662"/>
            <a:chOff x="218639" y="1645818"/>
            <a:chExt cx="2587624" cy="1564202"/>
          </a:xfrm>
        </p:grpSpPr>
        <p:pic>
          <p:nvPicPr>
            <p:cNvPr id="79874" name="Picture 2" descr="http://img.icom168.cn/upload/images/20200104/1578177216634.jpg"/>
            <p:cNvPicPr>
              <a:picLocks noChangeAspect="1" noChangeArrowheads="1"/>
            </p:cNvPicPr>
            <p:nvPr/>
          </p:nvPicPr>
          <p:blipFill>
            <a:blip r:embed="rId1" cstate="print"/>
            <a:srcRect/>
            <a:stretch>
              <a:fillRect/>
            </a:stretch>
          </p:blipFill>
          <p:spPr bwMode="auto">
            <a:xfrm>
              <a:off x="218639" y="1655380"/>
              <a:ext cx="2587624" cy="1554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TextBox 21"/>
            <p:cNvSpPr txBox="1"/>
            <p:nvPr/>
          </p:nvSpPr>
          <p:spPr>
            <a:xfrm>
              <a:off x="1059382" y="1645818"/>
              <a:ext cx="646331" cy="276999"/>
            </a:xfrm>
            <a:prstGeom prst="rect">
              <a:avLst/>
            </a:prstGeom>
            <a:noFill/>
          </p:spPr>
          <p:txBody>
            <a:bodyPr wrap="none" rtlCol="0">
              <a:spAutoFit/>
            </a:bodyPr>
            <a:lstStyle/>
            <a:p>
              <a:r>
                <a:rPr lang="zh-CN" altLang="en-US" sz="1200" dirty="0" smtClean="0">
                  <a:solidFill>
                    <a:schemeClr val="bg1"/>
                  </a:solidFill>
                </a:rPr>
                <a:t>太阳能</a:t>
              </a:r>
              <a:endParaRPr lang="zh-CN" altLang="en-US" sz="1200" dirty="0">
                <a:solidFill>
                  <a:schemeClr val="bg1"/>
                </a:solidFill>
              </a:endParaRPr>
            </a:p>
          </p:txBody>
        </p:sp>
      </p:grpSp>
      <p:sp>
        <p:nvSpPr>
          <p:cNvPr id="2" name="标题 1"/>
          <p:cNvSpPr>
            <a:spLocks noGrp="1"/>
          </p:cNvSpPr>
          <p:nvPr>
            <p:ph type="title"/>
          </p:nvPr>
        </p:nvSpPr>
        <p:spPr>
          <a:xfrm>
            <a:off x="1523999" y="408667"/>
            <a:ext cx="6780133" cy="331514"/>
          </a:xfrm>
        </p:spPr>
        <p:txBody>
          <a:bodyPr>
            <a:noAutofit/>
          </a:bodyPr>
          <a:lstStyle/>
          <a:p>
            <a:r>
              <a:rPr lang="zh-CN" altLang="en-US" dirty="0" smtClean="0"/>
              <a:t>化石燃料利用亟待解决的问题：</a:t>
            </a:r>
            <a:endParaRPr lang="zh-CN" altLang="en-US" dirty="0"/>
          </a:p>
        </p:txBody>
      </p:sp>
      <p:pic>
        <p:nvPicPr>
          <p:cNvPr id="4" name="Picture 2" descr="https://timgsa.baidu.com/timg?image&amp;quality=80&amp;size=b9999_10000&amp;sec=1585738620565&amp;di=cbe8dbcc8b93c79eef12efe9a83e1b1d&amp;imgtype=0&amp;src=http%3A%2F%2Fimgsrc.baidu.com%2Fimgad%2Fpic%2Fitem%2F14ce36d3d539b600fbccb58ae250352ac65cb789.jpg"/>
          <p:cNvPicPr>
            <a:picLocks noChangeAspect="1" noChangeArrowheads="1"/>
          </p:cNvPicPr>
          <p:nvPr/>
        </p:nvPicPr>
        <p:blipFill>
          <a:blip r:embed="rId2" cstate="print"/>
          <a:srcRect l="11541" t="9814" r="8172" b="8432"/>
          <a:stretch>
            <a:fillRect/>
          </a:stretch>
        </p:blipFill>
        <p:spPr bwMode="auto">
          <a:xfrm>
            <a:off x="631371" y="62415"/>
            <a:ext cx="859972" cy="875679"/>
          </a:xfrm>
          <a:prstGeom prst="rect">
            <a:avLst/>
          </a:prstGeom>
          <a:noFill/>
        </p:spPr>
      </p:pic>
      <p:pic>
        <p:nvPicPr>
          <p:cNvPr id="72710" name="Picture 6" descr="https://img.chyxx.com/2017/04/20170401141824_m.png"/>
          <p:cNvPicPr>
            <a:picLocks noChangeAspect="1" noChangeArrowheads="1"/>
          </p:cNvPicPr>
          <p:nvPr/>
        </p:nvPicPr>
        <p:blipFill>
          <a:blip r:embed="rId3" cstate="print"/>
          <a:srcRect l="4929" t="8459" r="6340" b="8761"/>
          <a:stretch>
            <a:fillRect/>
          </a:stretch>
        </p:blipFill>
        <p:spPr bwMode="auto">
          <a:xfrm>
            <a:off x="6044197" y="3763260"/>
            <a:ext cx="2538835" cy="1380240"/>
          </a:xfrm>
          <a:prstGeom prst="rect">
            <a:avLst/>
          </a:prstGeom>
          <a:noFill/>
        </p:spPr>
      </p:pic>
      <p:sp>
        <p:nvSpPr>
          <p:cNvPr id="9" name="内容占位符 2"/>
          <p:cNvSpPr txBox="1"/>
          <p:nvPr/>
        </p:nvSpPr>
        <p:spPr>
          <a:xfrm>
            <a:off x="1014623" y="941800"/>
            <a:ext cx="7640103" cy="947058"/>
          </a:xfrm>
          <a:prstGeom prst="rect">
            <a:avLst/>
          </a:prstGeom>
        </p:spPr>
        <p:txBody>
          <a:bodyPr vert="horz" wrap="square" lIns="90170" tIns="46990" rIns="90170" bIns="46990" rtlCol="0">
            <a:normAutofit/>
          </a:bodyPr>
          <a:lstStyle/>
          <a:p>
            <a:pPr marL="171450" marR="0" lvl="0" indent="-171450" algn="l" defTabSz="914400" rtl="0" eaLnBrk="1" fontAlgn="auto" latinLnBrk="0" hangingPunct="1">
              <a:lnSpc>
                <a:spcPct val="130000"/>
              </a:lnSpc>
              <a:spcBef>
                <a:spcPts val="0"/>
              </a:spcBef>
              <a:spcAft>
                <a:spcPts val="1000"/>
              </a:spcAft>
              <a:buClrTx/>
              <a:buSzTx/>
              <a:buFont typeface="Wingdings" panose="05000000000000000000" pitchFamily="2" charset="2"/>
              <a:buChar char="ü"/>
              <a:defRPr/>
            </a:pPr>
            <a:r>
              <a:rPr lang="zh-CN" altLang="en-US" kern="1200" spc="150" baseline="0" noProof="1" smtClean="0">
                <a:solidFill>
                  <a:srgbClr val="0070C0"/>
                </a:solidFill>
                <a:latin typeface="Times New Roman" panose="02020603050405020304" pitchFamily="18" charset="0"/>
                <a:ea typeface="微软雅黑" panose="020B0503020204020204" charset="-122"/>
                <a:cs typeface="Times New Roman" panose="02020603050405020304" pitchFamily="18" charset="0"/>
                <a:sym typeface="+mn-ea"/>
              </a:rPr>
              <a:t>寻找清洁的新能源：</a:t>
            </a:r>
            <a:r>
              <a:rPr lang="zh-CN" altLang="en-US" kern="1200" spc="150" baseline="0" noProof="1" smtClean="0">
                <a:solidFill>
                  <a:srgbClr val="FF0000"/>
                </a:solidFill>
                <a:latin typeface="楷体" panose="02010609060101010101" charset="-122"/>
                <a:ea typeface="楷体" panose="02010609060101010101" charset="-122"/>
                <a:cs typeface="Times New Roman" panose="02020603050405020304" pitchFamily="18" charset="0"/>
                <a:sym typeface="+mn-ea"/>
              </a:rPr>
              <a:t>太阳能、风能、地热能、海洋能、氢能等</a:t>
            </a:r>
            <a:endParaRPr kumimoji="0" lang="zh-CN" altLang="en-US" sz="1800" b="0" i="0" u="none" strike="noStrike" kern="1200" cap="none" spc="150" normalizeH="0" baseline="0" noProof="1">
              <a:ln>
                <a:noFill/>
              </a:ln>
              <a:solidFill>
                <a:srgbClr val="FF0000"/>
              </a:solidFill>
              <a:effectLst/>
              <a:uLnTx/>
              <a:uFillTx/>
              <a:latin typeface="楷体" panose="02010609060101010101" charset="-122"/>
              <a:ea typeface="楷体" panose="02010609060101010101" charset="-122"/>
              <a:cs typeface="Times New Roman" panose="02020603050405020304" pitchFamily="18" charset="0"/>
              <a:sym typeface="+mn-ea"/>
            </a:endParaRPr>
          </a:p>
        </p:txBody>
      </p:sp>
      <p:pic>
        <p:nvPicPr>
          <p:cNvPr id="72708" name="Picture 4" descr="http://file.cpcia.org.cn/8001/201210/20121029144271847184.jpg"/>
          <p:cNvPicPr>
            <a:picLocks noChangeAspect="1" noChangeArrowheads="1"/>
          </p:cNvPicPr>
          <p:nvPr/>
        </p:nvPicPr>
        <p:blipFill>
          <a:blip r:embed="rId4" cstate="print"/>
          <a:srcRect t="15642" r="2275"/>
          <a:stretch>
            <a:fillRect/>
          </a:stretch>
        </p:blipFill>
        <p:spPr bwMode="auto">
          <a:xfrm>
            <a:off x="5876582" y="1905370"/>
            <a:ext cx="2920578" cy="1569604"/>
          </a:xfrm>
          <a:prstGeom prst="rect">
            <a:avLst/>
          </a:prstGeom>
          <a:noFill/>
        </p:spPr>
      </p:pic>
      <p:sp>
        <p:nvSpPr>
          <p:cNvPr id="12" name="TextBox 11"/>
          <p:cNvSpPr txBox="1"/>
          <p:nvPr/>
        </p:nvSpPr>
        <p:spPr>
          <a:xfrm>
            <a:off x="6174454" y="3454514"/>
            <a:ext cx="2371162" cy="276999"/>
          </a:xfrm>
          <a:prstGeom prst="rect">
            <a:avLst/>
          </a:prstGeom>
          <a:noFill/>
        </p:spPr>
        <p:txBody>
          <a:bodyPr wrap="none" rtlCol="0">
            <a:spAutoFit/>
          </a:bodyPr>
          <a:lstStyle/>
          <a:p>
            <a:r>
              <a:rPr lang="en-US" altLang="zh-CN" sz="1200" dirty="0" smtClean="0"/>
              <a:t>2015</a:t>
            </a:r>
            <a:r>
              <a:rPr lang="zh-CN" altLang="en-US" sz="1200" dirty="0" smtClean="0"/>
              <a:t>年中国能源消耗总量和构成</a:t>
            </a:r>
            <a:endParaRPr lang="zh-CN" altLang="en-US" sz="1200" dirty="0"/>
          </a:p>
        </p:txBody>
      </p:sp>
      <p:sp>
        <p:nvSpPr>
          <p:cNvPr id="13" name="TextBox 12"/>
          <p:cNvSpPr txBox="1"/>
          <p:nvPr/>
        </p:nvSpPr>
        <p:spPr>
          <a:xfrm>
            <a:off x="6138041" y="1635474"/>
            <a:ext cx="2446088" cy="276999"/>
          </a:xfrm>
          <a:prstGeom prst="rect">
            <a:avLst/>
          </a:prstGeom>
          <a:noFill/>
        </p:spPr>
        <p:txBody>
          <a:bodyPr wrap="square" rtlCol="0">
            <a:spAutoFit/>
          </a:bodyPr>
          <a:lstStyle/>
          <a:p>
            <a:r>
              <a:rPr lang="en-US" altLang="zh-CN" sz="1200" dirty="0" smtClean="0"/>
              <a:t>2011</a:t>
            </a:r>
            <a:r>
              <a:rPr lang="zh-CN" altLang="en-US" sz="1200" dirty="0" smtClean="0"/>
              <a:t>年中国能源消耗总量和构成</a:t>
            </a:r>
            <a:endParaRPr lang="zh-CN" altLang="en-US" sz="1200" dirty="0"/>
          </a:p>
        </p:txBody>
      </p:sp>
      <p:sp>
        <p:nvSpPr>
          <p:cNvPr id="16" name="椭圆 15"/>
          <p:cNvSpPr/>
          <p:nvPr/>
        </p:nvSpPr>
        <p:spPr>
          <a:xfrm>
            <a:off x="6375654" y="1927140"/>
            <a:ext cx="876055" cy="3089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6010414" y="4032587"/>
            <a:ext cx="1045029" cy="3701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2039007" y="2459421"/>
            <a:ext cx="2165132" cy="1597572"/>
            <a:chOff x="1975945" y="2328041"/>
            <a:chExt cx="2417379" cy="1606342"/>
          </a:xfrm>
        </p:grpSpPr>
        <p:pic>
          <p:nvPicPr>
            <p:cNvPr id="79876" name="Picture 4" descr="http://dpic.tiankong.com/pb/bv/QJ8898009811.jpg"/>
            <p:cNvPicPr>
              <a:picLocks noChangeAspect="1" noChangeArrowheads="1"/>
            </p:cNvPicPr>
            <p:nvPr/>
          </p:nvPicPr>
          <p:blipFill>
            <a:blip r:embed="rId5" cstate="print"/>
            <a:srcRect/>
            <a:stretch>
              <a:fillRect/>
            </a:stretch>
          </p:blipFill>
          <p:spPr bwMode="auto">
            <a:xfrm>
              <a:off x="1975945" y="2329092"/>
              <a:ext cx="2417379" cy="16052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TextBox 19"/>
            <p:cNvSpPr txBox="1"/>
            <p:nvPr/>
          </p:nvSpPr>
          <p:spPr>
            <a:xfrm>
              <a:off x="2969120" y="2328041"/>
              <a:ext cx="492443" cy="276998"/>
            </a:xfrm>
            <a:prstGeom prst="rect">
              <a:avLst/>
            </a:prstGeom>
            <a:noFill/>
          </p:spPr>
          <p:txBody>
            <a:bodyPr wrap="none" rtlCol="0">
              <a:spAutoFit/>
            </a:bodyPr>
            <a:lstStyle/>
            <a:p>
              <a:r>
                <a:rPr lang="zh-CN" altLang="en-US" sz="1200" dirty="0" smtClean="0"/>
                <a:t>风能</a:t>
              </a:r>
              <a:endParaRPr lang="zh-CN" altLang="en-US" sz="1200" dirty="0"/>
            </a:p>
          </p:txBody>
        </p:sp>
      </p:grpSp>
      <p:grpSp>
        <p:nvGrpSpPr>
          <p:cNvPr id="19" name="组合 18"/>
          <p:cNvGrpSpPr/>
          <p:nvPr/>
        </p:nvGrpSpPr>
        <p:grpSpPr>
          <a:xfrm>
            <a:off x="3563007" y="3480238"/>
            <a:ext cx="2217682" cy="1663261"/>
            <a:chOff x="3478924" y="3312073"/>
            <a:chExt cx="2217682" cy="1663261"/>
          </a:xfrm>
        </p:grpSpPr>
        <p:pic>
          <p:nvPicPr>
            <p:cNvPr id="79878" name="Picture 6" descr="http://www.pengky.cn/haiyangneng/10-cankaotp/shuiping05.jpg"/>
            <p:cNvPicPr>
              <a:picLocks noChangeAspect="1" noChangeArrowheads="1"/>
            </p:cNvPicPr>
            <p:nvPr/>
          </p:nvPicPr>
          <p:blipFill>
            <a:blip r:embed="rId6" cstate="print"/>
            <a:srcRect/>
            <a:stretch>
              <a:fillRect/>
            </a:stretch>
          </p:blipFill>
          <p:spPr bwMode="auto">
            <a:xfrm>
              <a:off x="3478924" y="3312073"/>
              <a:ext cx="2217682" cy="16632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TextBox 17"/>
            <p:cNvSpPr txBox="1"/>
            <p:nvPr/>
          </p:nvSpPr>
          <p:spPr>
            <a:xfrm>
              <a:off x="4309242" y="3331780"/>
              <a:ext cx="646331" cy="276999"/>
            </a:xfrm>
            <a:prstGeom prst="rect">
              <a:avLst/>
            </a:prstGeom>
            <a:noFill/>
          </p:spPr>
          <p:txBody>
            <a:bodyPr wrap="none" rtlCol="0">
              <a:spAutoFit/>
            </a:bodyPr>
            <a:lstStyle/>
            <a:p>
              <a:r>
                <a:rPr lang="zh-CN" altLang="en-US" sz="1200" dirty="0" smtClean="0"/>
                <a:t>潮汐能</a:t>
              </a:r>
              <a:endParaRPr lang="zh-CN" altLang="en-US" sz="1200" dirty="0"/>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547016" y="544340"/>
            <a:ext cx="8139178" cy="331514"/>
          </a:xfrm>
        </p:spPr>
        <p:txBody>
          <a:bodyPr>
            <a:noAutofit/>
          </a:bodyPr>
          <a:lstStyle/>
          <a:p>
            <a:r>
              <a:rPr lang="zh-CN" altLang="en-US" dirty="0" smtClean="0"/>
              <a:t>信息检索</a:t>
            </a:r>
            <a:endParaRPr lang="zh-CN" altLang="en-US" dirty="0" smtClean="0"/>
          </a:p>
        </p:txBody>
      </p:sp>
      <p:sp>
        <p:nvSpPr>
          <p:cNvPr id="5" name="TextBox 4"/>
          <p:cNvSpPr txBox="1"/>
          <p:nvPr/>
        </p:nvSpPr>
        <p:spPr>
          <a:xfrm>
            <a:off x="1992085" y="483484"/>
            <a:ext cx="595035" cy="369332"/>
          </a:xfrm>
          <a:prstGeom prst="rect">
            <a:avLst/>
          </a:prstGeom>
          <a:noFill/>
        </p:spPr>
        <p:txBody>
          <a:bodyPr wrap="none" rtlCol="0">
            <a:spAutoFit/>
          </a:bodyPr>
          <a:lstStyle/>
          <a:p>
            <a:r>
              <a:rPr lang="en-US" altLang="zh-CN" dirty="0" smtClean="0">
                <a:solidFill>
                  <a:srgbClr val="FF0000"/>
                </a:solidFill>
              </a:rPr>
              <a:t>P35</a:t>
            </a:r>
            <a:endParaRPr lang="zh-CN" altLang="en-US" dirty="0">
              <a:solidFill>
                <a:srgbClr val="FF0000"/>
              </a:solidFill>
            </a:endParaRPr>
          </a:p>
        </p:txBody>
      </p:sp>
      <p:sp>
        <p:nvSpPr>
          <p:cNvPr id="6" name="内容占位符 2"/>
          <p:cNvSpPr>
            <a:spLocks noGrp="1"/>
          </p:cNvSpPr>
          <p:nvPr>
            <p:ph idx="1"/>
          </p:nvPr>
        </p:nvSpPr>
        <p:spPr>
          <a:xfrm>
            <a:off x="933592" y="2950028"/>
            <a:ext cx="6136282" cy="741026"/>
          </a:xfrm>
        </p:spPr>
        <p:txBody>
          <a:bodyPr>
            <a:normAutofit/>
          </a:bodyPr>
          <a:lstStyle/>
          <a:p>
            <a:pPr>
              <a:lnSpc>
                <a:spcPct val="150000"/>
              </a:lnSpc>
            </a:pPr>
            <a:r>
              <a:rPr lang="zh-CN" altLang="zh-CN" sz="1600" dirty="0" smtClean="0"/>
              <a:t>了解我国在节能以及减少大气污染方面采取的应对措施。</a:t>
            </a:r>
            <a:endParaRPr lang="zh-CN" altLang="en-US" sz="1600" dirty="0"/>
          </a:p>
        </p:txBody>
      </p:sp>
      <p:pic>
        <p:nvPicPr>
          <p:cNvPr id="88066" name="Picture 2"/>
          <p:cNvPicPr>
            <a:picLocks noChangeAspect="1" noChangeArrowheads="1"/>
          </p:cNvPicPr>
          <p:nvPr/>
        </p:nvPicPr>
        <p:blipFill>
          <a:blip r:embed="rId1" cstate="print"/>
          <a:srcRect/>
          <a:stretch>
            <a:fillRect/>
          </a:stretch>
        </p:blipFill>
        <p:spPr bwMode="auto">
          <a:xfrm>
            <a:off x="805907" y="1087244"/>
            <a:ext cx="7497645" cy="1722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1"/>
            </p:custDataLst>
          </p:nvPr>
        </p:nvPicPr>
        <p:blipFill>
          <a:blip r:embed="rId2"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endParaRPr lang="zh-CN" altLang="en-US" sz="5400" b="1" spc="300" dirty="0">
              <a:solidFill>
                <a:srgbClr val="002060"/>
              </a:solidFill>
              <a:latin typeface="微软雅黑" panose="020B0503020204020204" charset="-122"/>
              <a:ea typeface="微软雅黑" panose="020B0503020204020204" charset="-122"/>
            </a:endParaRP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endParaRPr lang="zh-CN" altLang="en-US" spc="226" dirty="0">
              <a:solidFill>
                <a:srgbClr val="002060"/>
              </a:solidFill>
              <a:latin typeface="楷体" panose="02010609060101010101" charset="-122"/>
              <a:ea typeface="楷体" panose="0201060906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ss2.baidu.com/6ONYsjip0QIZ8tyhnq/it/u=2053127177,3362516019&amp;fm=173&amp;app=49&amp;f=JPEG?w=491&amp;h=292&amp;s=6D658346E6AF29157FCE483803001012"/>
          <p:cNvPicPr>
            <a:picLocks noChangeAspect="1" noChangeArrowheads="1"/>
          </p:cNvPicPr>
          <p:nvPr/>
        </p:nvPicPr>
        <p:blipFill>
          <a:blip r:embed="rId1" cstate="print"/>
          <a:srcRect/>
          <a:stretch>
            <a:fillRect/>
          </a:stretch>
        </p:blipFill>
        <p:spPr bwMode="auto">
          <a:xfrm>
            <a:off x="268593" y="1273995"/>
            <a:ext cx="3322062" cy="19756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191051" y="3312560"/>
            <a:ext cx="3826145" cy="646331"/>
          </a:xfrm>
          <a:prstGeom prst="rect">
            <a:avLst/>
          </a:prstGeom>
          <a:noFill/>
        </p:spPr>
        <p:txBody>
          <a:bodyPr wrap="square" rtlCol="0">
            <a:spAutoFit/>
          </a:bodyPr>
          <a:lstStyle/>
          <a:p>
            <a:pPr algn="ctr"/>
            <a:r>
              <a:rPr lang="zh-CN" altLang="en-US" dirty="0" smtClean="0">
                <a:solidFill>
                  <a:schemeClr val="tx1"/>
                </a:solidFill>
                <a:latin typeface="楷体" panose="02010609060101010101" charset="-122"/>
                <a:ea typeface="楷体" panose="02010609060101010101" charset="-122"/>
              </a:rPr>
              <a:t>掌握火（燃烧）的原始人被称为“直立人”</a:t>
            </a:r>
            <a:endParaRPr lang="zh-CN" altLang="en-US" dirty="0">
              <a:solidFill>
                <a:schemeClr val="tx1"/>
              </a:solidFill>
              <a:latin typeface="楷体" panose="02010609060101010101" charset="-122"/>
              <a:ea typeface="楷体" panose="02010609060101010101" charset="-122"/>
            </a:endParaRPr>
          </a:p>
        </p:txBody>
      </p:sp>
      <p:sp>
        <p:nvSpPr>
          <p:cNvPr id="7" name="TextBox 6"/>
          <p:cNvSpPr txBox="1"/>
          <p:nvPr/>
        </p:nvSpPr>
        <p:spPr>
          <a:xfrm>
            <a:off x="7255267" y="763951"/>
            <a:ext cx="1724346" cy="646331"/>
          </a:xfrm>
          <a:prstGeom prst="rect">
            <a:avLst/>
          </a:prstGeom>
          <a:noFill/>
        </p:spPr>
        <p:txBody>
          <a:bodyPr wrap="square" rtlCol="0">
            <a:spAutoFit/>
          </a:bodyPr>
          <a:lstStyle/>
          <a:p>
            <a:r>
              <a:rPr lang="zh-CN" altLang="en-US" dirty="0" smtClean="0">
                <a:solidFill>
                  <a:srgbClr val="FF0000"/>
                </a:solidFill>
                <a:latin typeface="楷体" panose="02010609060101010101" charset="-122"/>
                <a:ea typeface="楷体" panose="02010609060101010101" charset="-122"/>
              </a:rPr>
              <a:t>煤</a:t>
            </a:r>
            <a:r>
              <a:rPr lang="zh-CN" altLang="en-US" dirty="0" smtClean="0">
                <a:solidFill>
                  <a:schemeClr val="tx1"/>
                </a:solidFill>
                <a:latin typeface="楷体" panose="02010609060101010101" charset="-122"/>
                <a:ea typeface="楷体" panose="02010609060101010101" charset="-122"/>
              </a:rPr>
              <a:t>用于火力发电</a:t>
            </a:r>
            <a:endParaRPr lang="zh-CN" altLang="en-US" dirty="0">
              <a:solidFill>
                <a:schemeClr val="tx1"/>
              </a:solidFill>
              <a:latin typeface="楷体" panose="02010609060101010101" charset="-122"/>
              <a:ea typeface="楷体" panose="02010609060101010101" charset="-122"/>
            </a:endParaRPr>
          </a:p>
        </p:txBody>
      </p:sp>
      <p:pic>
        <p:nvPicPr>
          <p:cNvPr id="35846" name="Picture 6" descr="https://ss1.bdstatic.com/70cFuXSh_Q1YnxGkpoWK1HF6hhy/it/u=1533499968,3578193243&amp;fm=26&amp;gp=0.jpg"/>
          <p:cNvPicPr>
            <a:picLocks noChangeAspect="1" noChangeArrowheads="1"/>
          </p:cNvPicPr>
          <p:nvPr/>
        </p:nvPicPr>
        <p:blipFill>
          <a:blip r:embed="rId2" cstate="print"/>
          <a:srcRect/>
          <a:stretch>
            <a:fillRect/>
          </a:stretch>
        </p:blipFill>
        <p:spPr bwMode="auto">
          <a:xfrm>
            <a:off x="4784110" y="1887288"/>
            <a:ext cx="2356430" cy="15081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7244994" y="2437542"/>
            <a:ext cx="1724346" cy="646331"/>
          </a:xfrm>
          <a:prstGeom prst="rect">
            <a:avLst/>
          </a:prstGeom>
          <a:noFill/>
        </p:spPr>
        <p:txBody>
          <a:bodyPr wrap="square" rtlCol="0">
            <a:spAutoFit/>
          </a:bodyPr>
          <a:lstStyle/>
          <a:p>
            <a:r>
              <a:rPr lang="zh-CN" altLang="en-US" dirty="0" smtClean="0">
                <a:solidFill>
                  <a:srgbClr val="FF0000"/>
                </a:solidFill>
                <a:latin typeface="楷体" panose="02010609060101010101" charset="-122"/>
                <a:ea typeface="楷体" panose="02010609060101010101" charset="-122"/>
              </a:rPr>
              <a:t>石油</a:t>
            </a:r>
            <a:r>
              <a:rPr lang="zh-CN" altLang="en-US" dirty="0" smtClean="0">
                <a:solidFill>
                  <a:schemeClr val="tx1"/>
                </a:solidFill>
                <a:latin typeface="楷体" panose="02010609060101010101" charset="-122"/>
                <a:ea typeface="楷体" panose="02010609060101010101" charset="-122"/>
              </a:rPr>
              <a:t>用于汽车动力</a:t>
            </a:r>
            <a:endParaRPr lang="zh-CN" altLang="en-US" dirty="0">
              <a:solidFill>
                <a:schemeClr val="tx1"/>
              </a:solidFill>
              <a:latin typeface="楷体" panose="02010609060101010101" charset="-122"/>
              <a:ea typeface="楷体" panose="02010609060101010101" charset="-122"/>
            </a:endParaRPr>
          </a:p>
        </p:txBody>
      </p:sp>
      <p:pic>
        <p:nvPicPr>
          <p:cNvPr id="10" name="Picture 2" descr="http://img1.gtimg.com/tech/pics/hv1/240/131/634/41259495.jpg"/>
          <p:cNvPicPr>
            <a:picLocks noChangeAspect="1" noChangeArrowheads="1"/>
          </p:cNvPicPr>
          <p:nvPr/>
        </p:nvPicPr>
        <p:blipFill>
          <a:blip r:embed="rId3" cstate="print"/>
          <a:srcRect l="43333" b="42893"/>
          <a:stretch>
            <a:fillRect/>
          </a:stretch>
        </p:blipFill>
        <p:spPr bwMode="auto">
          <a:xfrm>
            <a:off x="4775719" y="3524754"/>
            <a:ext cx="2411803" cy="16187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10"/>
          <p:cNvSpPr txBox="1"/>
          <p:nvPr/>
        </p:nvSpPr>
        <p:spPr>
          <a:xfrm>
            <a:off x="7275815" y="4019761"/>
            <a:ext cx="1724346" cy="646331"/>
          </a:xfrm>
          <a:prstGeom prst="rect">
            <a:avLst/>
          </a:prstGeom>
          <a:noFill/>
        </p:spPr>
        <p:txBody>
          <a:bodyPr wrap="square" rtlCol="0">
            <a:spAutoFit/>
          </a:bodyPr>
          <a:lstStyle/>
          <a:p>
            <a:r>
              <a:rPr lang="zh-CN" altLang="en-US" dirty="0" smtClean="0">
                <a:solidFill>
                  <a:srgbClr val="FF0000"/>
                </a:solidFill>
                <a:latin typeface="楷体" panose="02010609060101010101" charset="-122"/>
                <a:ea typeface="楷体" panose="02010609060101010101" charset="-122"/>
              </a:rPr>
              <a:t>天然气</a:t>
            </a:r>
            <a:r>
              <a:rPr lang="zh-CN" altLang="en-US" dirty="0" smtClean="0">
                <a:solidFill>
                  <a:schemeClr val="tx1"/>
                </a:solidFill>
                <a:latin typeface="楷体" panose="02010609060101010101" charset="-122"/>
                <a:ea typeface="楷体" panose="02010609060101010101" charset="-122"/>
              </a:rPr>
              <a:t>用作家庭燃料</a:t>
            </a:r>
            <a:endParaRPr lang="zh-CN" altLang="en-US" dirty="0">
              <a:solidFill>
                <a:schemeClr val="tx1"/>
              </a:solidFill>
              <a:latin typeface="楷体" panose="02010609060101010101" charset="-122"/>
              <a:ea typeface="楷体" panose="02010609060101010101" charset="-122"/>
            </a:endParaRPr>
          </a:p>
        </p:txBody>
      </p:sp>
      <p:pic>
        <p:nvPicPr>
          <p:cNvPr id="36865" name="Picture 1"/>
          <p:cNvPicPr>
            <a:picLocks noChangeAspect="1" noChangeArrowheads="1"/>
          </p:cNvPicPr>
          <p:nvPr/>
        </p:nvPicPr>
        <p:blipFill>
          <a:blip r:embed="rId4" cstate="print"/>
          <a:srcRect/>
          <a:stretch>
            <a:fillRect/>
          </a:stretch>
        </p:blipFill>
        <p:spPr bwMode="auto">
          <a:xfrm>
            <a:off x="4589092" y="217632"/>
            <a:ext cx="2541174" cy="14262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7" name="组合 16"/>
          <p:cNvGrpSpPr/>
          <p:nvPr/>
        </p:nvGrpSpPr>
        <p:grpSpPr>
          <a:xfrm>
            <a:off x="373380" y="349250"/>
            <a:ext cx="4030980" cy="713740"/>
            <a:chOff x="339" y="735"/>
            <a:chExt cx="6348" cy="1124"/>
          </a:xfrm>
        </p:grpSpPr>
        <p:grpSp>
          <p:nvGrpSpPr>
            <p:cNvPr id="3" name="组合 2"/>
            <p:cNvGrpSpPr/>
            <p:nvPr/>
          </p:nvGrpSpPr>
          <p:grpSpPr>
            <a:xfrm>
              <a:off x="339" y="735"/>
              <a:ext cx="4263" cy="570"/>
              <a:chOff x="466725" y="352425"/>
              <a:chExt cx="2707005" cy="361950"/>
            </a:xfrm>
          </p:grpSpPr>
          <p:sp>
            <p:nvSpPr>
              <p:cNvPr id="4" name="TextBox 11"/>
              <p:cNvSpPr txBox="1"/>
              <p:nvPr/>
            </p:nvSpPr>
            <p:spPr>
              <a:xfrm>
                <a:off x="466725" y="352425"/>
                <a:ext cx="1107996" cy="338554"/>
              </a:xfrm>
              <a:prstGeom prst="rect">
                <a:avLst/>
              </a:prstGeom>
              <a:noFill/>
            </p:spPr>
            <p:txBody>
              <a:bodyPr wrap="none" rtlCol="0">
                <a:spAutoFit/>
              </a:bodyPr>
              <a:p>
                <a:r>
                  <a:rPr lang="zh-CN" altLang="en-US" sz="1600" b="1" kern="1200" spc="200" noProof="1" smtClean="0">
                    <a:solidFill>
                      <a:srgbClr val="FF0000"/>
                    </a:solidFill>
                    <a:latin typeface="Arial" panose="020B0604020202020204" pitchFamily="34" charset="0"/>
                    <a:ea typeface="微软雅黑" panose="020B0503020204020204" charset="-122"/>
                    <a:sym typeface="+mn-ea"/>
                  </a:rPr>
                  <a:t>化学反应</a:t>
                </a:r>
                <a:endParaRPr lang="zh-CN" altLang="en-US" sz="1600" b="1" kern="1200" spc="200" noProof="1" smtClean="0">
                  <a:solidFill>
                    <a:srgbClr val="FF0000"/>
                  </a:solidFill>
                  <a:latin typeface="Arial" panose="020B0604020202020204" pitchFamily="34" charset="0"/>
                  <a:ea typeface="微软雅黑" panose="020B0503020204020204" charset="-122"/>
                  <a:sym typeface="+mn-ea"/>
                </a:endParaRPr>
              </a:p>
            </p:txBody>
          </p:sp>
          <p:sp>
            <p:nvSpPr>
              <p:cNvPr id="6" name="TextBox 12"/>
              <p:cNvSpPr txBox="1"/>
              <p:nvPr/>
            </p:nvSpPr>
            <p:spPr>
              <a:xfrm>
                <a:off x="2076450" y="361950"/>
                <a:ext cx="1097280" cy="352425"/>
              </a:xfrm>
              <a:prstGeom prst="rect">
                <a:avLst/>
              </a:prstGeom>
              <a:noFill/>
            </p:spPr>
            <p:txBody>
              <a:bodyPr wrap="none" rtlCol="0">
                <a:spAutoFit/>
              </a:bodyPr>
              <a:p>
                <a:r>
                  <a:rPr lang="zh-CN" altLang="en-US" sz="1600" b="1" kern="1200" spc="200" noProof="1" smtClean="0">
                    <a:solidFill>
                      <a:srgbClr val="FF0000"/>
                    </a:solidFill>
                    <a:latin typeface="Arial" panose="020B0604020202020204" pitchFamily="34" charset="0"/>
                    <a:ea typeface="微软雅黑" panose="020B0503020204020204" charset="-122"/>
                    <a:sym typeface="+mn-ea"/>
                  </a:rPr>
                  <a:t>能量变化</a:t>
                </a:r>
                <a:endParaRPr lang="zh-CN" altLang="en-US" sz="1600" b="1" kern="1200" spc="200" noProof="1" smtClean="0">
                  <a:solidFill>
                    <a:srgbClr val="FF0000"/>
                  </a:solidFill>
                  <a:latin typeface="Arial" panose="020B0604020202020204" pitchFamily="34" charset="0"/>
                  <a:ea typeface="微软雅黑" panose="020B0503020204020204" charset="-122"/>
                  <a:sym typeface="+mn-ea"/>
                </a:endParaRPr>
              </a:p>
            </p:txBody>
          </p:sp>
          <p:cxnSp>
            <p:nvCxnSpPr>
              <p:cNvPr id="8" name="直接箭头连接符 7"/>
              <p:cNvCxnSpPr>
                <a:stCxn id="4" idx="3"/>
                <a:endCxn id="6" idx="1"/>
              </p:cNvCxnSpPr>
              <p:nvPr/>
            </p:nvCxnSpPr>
            <p:spPr>
              <a:xfrm>
                <a:off x="1574721" y="521702"/>
                <a:ext cx="501650" cy="1651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2799" y="1305"/>
              <a:ext cx="3888" cy="555"/>
            </a:xfrm>
            <a:prstGeom prst="rect">
              <a:avLst/>
            </a:prstGeom>
            <a:noFill/>
          </p:spPr>
          <p:txBody>
            <a:bodyPr wrap="none" rtlCol="0" anchor="t">
              <a:spAutoFit/>
            </a:bodyPr>
            <a:p>
              <a:r>
                <a:rPr lang="zh-CN" altLang="en-US" sz="1600" b="1" kern="1200" spc="200" smtClean="0">
                  <a:solidFill>
                    <a:srgbClr val="FF0000"/>
                  </a:solidFill>
                  <a:latin typeface="Arial" panose="020B0604020202020204" pitchFamily="34" charset="0"/>
                  <a:ea typeface="微软雅黑" panose="020B0503020204020204" charset="-122"/>
                  <a:sym typeface="+mn-ea"/>
                </a:rPr>
                <a:t>（热能、电能、光能）</a:t>
              </a:r>
              <a:endParaRPr lang="zh-CN" altLang="en-US" sz="1600" b="1" kern="1200" spc="200" smtClean="0">
                <a:solidFill>
                  <a:srgbClr val="FF0000"/>
                </a:solidFill>
                <a:latin typeface="Arial" panose="020B0604020202020204" pitchFamily="34" charset="0"/>
                <a:ea typeface="微软雅黑" panose="020B0503020204020204" charset="-122"/>
                <a:sym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865"/>
                                        </p:tgtEl>
                                        <p:attrNameLst>
                                          <p:attrName>style.visibility</p:attrName>
                                        </p:attrNameLst>
                                      </p:cBhvr>
                                      <p:to>
                                        <p:strVal val="visible"/>
                                      </p:to>
                                    </p:set>
                                    <p:animEffect transition="in" filter="blinds(horizontal)">
                                      <p:cBhvr>
                                        <p:cTn id="7" dur="500"/>
                                        <p:tgtEl>
                                          <p:spTgt spid="3686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35846"/>
                                        </p:tgtEl>
                                        <p:attrNameLst>
                                          <p:attrName>style.visibility</p:attrName>
                                        </p:attrNameLst>
                                      </p:cBhvr>
                                      <p:to>
                                        <p:strVal val="visible"/>
                                      </p:to>
                                    </p:set>
                                    <p:animEffect transition="in" filter="blinds(horizontal)">
                                      <p:cBhvr>
                                        <p:cTn id="13" dur="500"/>
                                        <p:tgtEl>
                                          <p:spTgt spid="3584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58342" y="1359980"/>
            <a:ext cx="5724644" cy="369332"/>
          </a:xfrm>
          <a:prstGeom prst="rect">
            <a:avLst/>
          </a:prstGeom>
          <a:noFill/>
        </p:spPr>
        <p:txBody>
          <a:bodyPr wrap="none" rtlCol="0">
            <a:spAutoFit/>
          </a:bodyPr>
          <a:lstStyle/>
          <a:p>
            <a:r>
              <a:rPr lang="zh-CN" altLang="en-US" dirty="0" smtClean="0"/>
              <a:t>暖宝宝主要成分有铁粉、活性炭、水、氯化钠等物质。</a:t>
            </a:r>
            <a:endParaRPr lang="zh-CN" altLang="en-US" dirty="0"/>
          </a:p>
        </p:txBody>
      </p:sp>
      <p:pic>
        <p:nvPicPr>
          <p:cNvPr id="15" name="Picture 2"/>
          <p:cNvPicPr>
            <a:picLocks noChangeAspect="1" noChangeArrowheads="1"/>
          </p:cNvPicPr>
          <p:nvPr/>
        </p:nvPicPr>
        <p:blipFill>
          <a:blip r:embed="rId1" cstate="print"/>
          <a:srcRect/>
          <a:stretch>
            <a:fillRect/>
          </a:stretch>
        </p:blipFill>
        <p:spPr bwMode="auto">
          <a:xfrm>
            <a:off x="252402" y="1123970"/>
            <a:ext cx="2713822" cy="1730738"/>
          </a:xfrm>
          <a:prstGeom prst="rect">
            <a:avLst/>
          </a:prstGeom>
          <a:ln>
            <a:noFill/>
          </a:ln>
          <a:effectLst>
            <a:softEdge rad="112500"/>
          </a:effectLst>
        </p:spPr>
      </p:pic>
      <p:sp>
        <p:nvSpPr>
          <p:cNvPr id="18" name="矩形 17"/>
          <p:cNvSpPr/>
          <p:nvPr/>
        </p:nvSpPr>
        <p:spPr>
          <a:xfrm>
            <a:off x="3657590" y="1992804"/>
            <a:ext cx="4634602" cy="369332"/>
          </a:xfrm>
          <a:prstGeom prst="rect">
            <a:avLst/>
          </a:prstGeom>
        </p:spPr>
        <p:txBody>
          <a:bodyPr wrap="none">
            <a:spAutoFit/>
          </a:bodyPr>
          <a:lstStyle/>
          <a:p>
            <a:r>
              <a:rPr lang="zh-CN" altLang="en-US" kern="100" dirty="0" smtClean="0">
                <a:solidFill>
                  <a:schemeClr val="tx1"/>
                </a:solidFill>
                <a:latin typeface="Times New Roman" panose="02020603050405020304"/>
                <a:ea typeface="华文细黑" panose="02010600040101010101" charset="-122"/>
                <a:cs typeface="Courier New" panose="02070309020205020404"/>
              </a:rPr>
              <a:t>反应原理：</a:t>
            </a:r>
            <a:r>
              <a:rPr lang="en-US" altLang="zh-CN" kern="100" dirty="0" smtClean="0">
                <a:solidFill>
                  <a:srgbClr val="0070C0"/>
                </a:solidFill>
                <a:latin typeface="Times New Roman" panose="02020603050405020304"/>
                <a:ea typeface="华文细黑" panose="02010600040101010101" charset="-122"/>
                <a:cs typeface="Courier New" panose="02070309020205020404"/>
              </a:rPr>
              <a:t>4Fe+3O</a:t>
            </a:r>
            <a:r>
              <a:rPr lang="en-US" altLang="zh-CN" kern="100" baseline="-25000" dirty="0" smtClean="0">
                <a:solidFill>
                  <a:srgbClr val="0070C0"/>
                </a:solidFill>
                <a:latin typeface="Times New Roman" panose="02020603050405020304"/>
                <a:ea typeface="华文细黑" panose="02010600040101010101" charset="-122"/>
                <a:cs typeface="Courier New" panose="02070309020205020404"/>
              </a:rPr>
              <a:t>2</a:t>
            </a:r>
            <a:r>
              <a:rPr lang="en-US" altLang="zh-CN" kern="100" dirty="0" smtClean="0">
                <a:solidFill>
                  <a:srgbClr val="0070C0"/>
                </a:solidFill>
                <a:latin typeface="Times New Roman" panose="02020603050405020304"/>
                <a:ea typeface="华文细黑" panose="02010600040101010101" charset="-122"/>
                <a:cs typeface="Courier New" panose="02070309020205020404"/>
              </a:rPr>
              <a:t>+6H</a:t>
            </a:r>
            <a:r>
              <a:rPr lang="en-US" altLang="zh-CN" kern="100" baseline="-25000" dirty="0" smtClean="0">
                <a:solidFill>
                  <a:srgbClr val="0070C0"/>
                </a:solidFill>
                <a:latin typeface="Times New Roman" panose="02020603050405020304"/>
                <a:ea typeface="华文细黑" panose="02010600040101010101" charset="-122"/>
                <a:cs typeface="Courier New" panose="02070309020205020404"/>
              </a:rPr>
              <a:t>2</a:t>
            </a:r>
            <a:r>
              <a:rPr lang="en-US" altLang="zh-CN" kern="100" dirty="0" smtClean="0">
                <a:solidFill>
                  <a:srgbClr val="0070C0"/>
                </a:solidFill>
                <a:latin typeface="Times New Roman" panose="02020603050405020304"/>
                <a:ea typeface="华文细黑" panose="02010600040101010101" charset="-122"/>
                <a:cs typeface="Courier New" panose="02070309020205020404"/>
              </a:rPr>
              <a:t>O=</a:t>
            </a:r>
            <a:r>
              <a:rPr lang="en-US" altLang="zh-CN" dirty="0" smtClean="0">
                <a:solidFill>
                  <a:srgbClr val="0070C0"/>
                </a:solidFill>
                <a:latin typeface="华文楷体" panose="02010600040101010101" pitchFamily="2" charset="-122"/>
                <a:ea typeface="华文楷体" panose="02010600040101010101" pitchFamily="2" charset="-122"/>
              </a:rPr>
              <a:t> </a:t>
            </a:r>
            <a:r>
              <a:rPr lang="en-US" altLang="zh-CN" kern="100" dirty="0" smtClean="0">
                <a:solidFill>
                  <a:srgbClr val="0070C0"/>
                </a:solidFill>
                <a:latin typeface="Times New Roman" panose="02020603050405020304"/>
                <a:ea typeface="华文细黑" panose="02010600040101010101" charset="-122"/>
                <a:cs typeface="Courier New" panose="02070309020205020404"/>
              </a:rPr>
              <a:t>…… =4Fe (OH)</a:t>
            </a:r>
            <a:r>
              <a:rPr lang="en-US" altLang="zh-CN" kern="100" baseline="-25000" dirty="0" smtClean="0">
                <a:solidFill>
                  <a:srgbClr val="0070C0"/>
                </a:solidFill>
                <a:latin typeface="Times New Roman" panose="02020603050405020304"/>
                <a:ea typeface="华文细黑" panose="02010600040101010101" charset="-122"/>
                <a:cs typeface="Courier New" panose="02070309020205020404"/>
              </a:rPr>
              <a:t>3</a:t>
            </a:r>
            <a:endParaRPr lang="zh-CN" altLang="en-US" dirty="0">
              <a:solidFill>
                <a:srgbClr val="0070C0"/>
              </a:solidFill>
            </a:endParaRPr>
          </a:p>
        </p:txBody>
      </p:sp>
      <p:sp>
        <p:nvSpPr>
          <p:cNvPr id="23" name="矩形 22"/>
          <p:cNvSpPr/>
          <p:nvPr/>
        </p:nvSpPr>
        <p:spPr>
          <a:xfrm>
            <a:off x="3166595" y="2587801"/>
            <a:ext cx="3416320" cy="369332"/>
          </a:xfrm>
          <a:prstGeom prst="rect">
            <a:avLst/>
          </a:prstGeom>
        </p:spPr>
        <p:txBody>
          <a:bodyPr wrap="none">
            <a:spAutoFit/>
          </a:bodyPr>
          <a:lstStyle/>
          <a:p>
            <a:r>
              <a:rPr lang="zh-CN" altLang="en-US" kern="100" dirty="0" smtClean="0">
                <a:solidFill>
                  <a:schemeClr val="tx1"/>
                </a:solidFill>
                <a:latin typeface="Times New Roman" panose="02020603050405020304"/>
                <a:ea typeface="华文细黑" panose="02010600040101010101" charset="-122"/>
                <a:cs typeface="Courier New" panose="02070309020205020404"/>
              </a:rPr>
              <a:t>反应放出热量，用于身体热敷。</a:t>
            </a:r>
            <a:endParaRPr lang="zh-CN" altLang="en-US" kern="100" dirty="0" smtClean="0">
              <a:solidFill>
                <a:schemeClr val="tx1"/>
              </a:solidFill>
              <a:latin typeface="Times New Roman" panose="02020603050405020304"/>
              <a:ea typeface="华文细黑" panose="02010600040101010101" charset="-122"/>
              <a:cs typeface="Courier New" panose="02070309020205020404"/>
            </a:endParaRPr>
          </a:p>
        </p:txBody>
      </p:sp>
      <p:sp>
        <p:nvSpPr>
          <p:cNvPr id="16" name="标题 1"/>
          <p:cNvSpPr>
            <a:spLocks noGrp="1"/>
          </p:cNvSpPr>
          <p:nvPr>
            <p:ph type="title"/>
          </p:nvPr>
        </p:nvSpPr>
        <p:spPr>
          <a:xfrm>
            <a:off x="1491342" y="90736"/>
            <a:ext cx="7150247" cy="886733"/>
          </a:xfrm>
        </p:spPr>
        <p:txBody>
          <a:bodyPr>
            <a:normAutofit/>
          </a:bodyPr>
          <a:lstStyle/>
          <a:p>
            <a:pPr>
              <a:lnSpc>
                <a:spcPct val="150000"/>
              </a:lnSpc>
            </a:pPr>
            <a:r>
              <a:rPr lang="zh-CN" altLang="en-US" dirty="0" smtClean="0"/>
              <a:t>体会化学反应中的能量变化</a:t>
            </a:r>
            <a:endParaRPr lang="zh-CN" altLang="en-US" dirty="0"/>
          </a:p>
        </p:txBody>
      </p:sp>
      <p:pic>
        <p:nvPicPr>
          <p:cNvPr id="17" name="Picture 2" descr="https://timgsa.baidu.com/timg?image&amp;quality=80&amp;size=b9999_10000&amp;sec=1585738620565&amp;di=cbe8dbcc8b93c79eef12efe9a83e1b1d&amp;imgtype=0&amp;src=http%3A%2F%2Fimgsrc.baidu.com%2Fimgad%2Fpic%2Fitem%2F14ce36d3d539b600fbccb58ae250352ac65cb789.jpg"/>
          <p:cNvPicPr>
            <a:picLocks noChangeAspect="1" noChangeArrowheads="1"/>
          </p:cNvPicPr>
          <p:nvPr/>
        </p:nvPicPr>
        <p:blipFill>
          <a:blip r:embed="rId2" cstate="print"/>
          <a:srcRect l="11541" t="9814" r="8172" b="8432"/>
          <a:stretch>
            <a:fillRect/>
          </a:stretch>
        </p:blipFill>
        <p:spPr bwMode="auto">
          <a:xfrm>
            <a:off x="631371" y="52185"/>
            <a:ext cx="859972" cy="87567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
          <p:cNvGrpSpPr/>
          <p:nvPr/>
        </p:nvGrpSpPr>
        <p:grpSpPr>
          <a:xfrm>
            <a:off x="1531301" y="3489455"/>
            <a:ext cx="4814266" cy="1178260"/>
            <a:chOff x="2671646" y="2724150"/>
            <a:chExt cx="4814266" cy="1178260"/>
          </a:xfrm>
        </p:grpSpPr>
        <p:sp>
          <p:nvSpPr>
            <p:cNvPr id="9" name="TextBox 8"/>
            <p:cNvSpPr txBox="1"/>
            <p:nvPr/>
          </p:nvSpPr>
          <p:spPr>
            <a:xfrm>
              <a:off x="2671646" y="3086332"/>
              <a:ext cx="1107996" cy="369332"/>
            </a:xfrm>
            <a:prstGeom prst="rect">
              <a:avLst/>
            </a:prstGeom>
            <a:noFill/>
          </p:spPr>
          <p:txBody>
            <a:bodyPr wrap="none" rtlCol="0">
              <a:spAutoFit/>
            </a:bodyPr>
            <a:lstStyle/>
            <a:p>
              <a:r>
                <a:rPr lang="zh-CN" altLang="en-US" b="1" dirty="0" smtClean="0">
                  <a:solidFill>
                    <a:srgbClr val="0070C0"/>
                  </a:solidFill>
                </a:rPr>
                <a:t>化学反应</a:t>
              </a:r>
              <a:endParaRPr lang="zh-CN" altLang="en-US" b="1" dirty="0">
                <a:solidFill>
                  <a:srgbClr val="0070C0"/>
                </a:solidFill>
              </a:endParaRPr>
            </a:p>
          </p:txBody>
        </p:sp>
        <p:sp>
          <p:nvSpPr>
            <p:cNvPr id="10" name="左大括号 9"/>
            <p:cNvSpPr/>
            <p:nvPr/>
          </p:nvSpPr>
          <p:spPr>
            <a:xfrm>
              <a:off x="3752850" y="2800350"/>
              <a:ext cx="231055" cy="984043"/>
            </a:xfrm>
            <a:prstGeom prst="leftBrace">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TextBox 10"/>
            <p:cNvSpPr txBox="1"/>
            <p:nvPr/>
          </p:nvSpPr>
          <p:spPr>
            <a:xfrm>
              <a:off x="4019550" y="2724150"/>
              <a:ext cx="1107996" cy="369332"/>
            </a:xfrm>
            <a:prstGeom prst="rect">
              <a:avLst/>
            </a:prstGeom>
            <a:noFill/>
          </p:spPr>
          <p:txBody>
            <a:bodyPr wrap="none" rtlCol="0">
              <a:spAutoFit/>
            </a:bodyPr>
            <a:lstStyle/>
            <a:p>
              <a:r>
                <a:rPr lang="zh-CN" altLang="en-US" dirty="0" smtClean="0">
                  <a:solidFill>
                    <a:srgbClr val="0070C0"/>
                  </a:solidFill>
                </a:rPr>
                <a:t>物质变化</a:t>
              </a:r>
              <a:endParaRPr lang="zh-CN" altLang="en-US" dirty="0">
                <a:solidFill>
                  <a:srgbClr val="0070C0"/>
                </a:solidFill>
              </a:endParaRPr>
            </a:p>
          </p:txBody>
        </p:sp>
        <p:sp>
          <p:nvSpPr>
            <p:cNvPr id="12" name="TextBox 11"/>
            <p:cNvSpPr txBox="1"/>
            <p:nvPr/>
          </p:nvSpPr>
          <p:spPr>
            <a:xfrm>
              <a:off x="3979824" y="3533078"/>
              <a:ext cx="3506088" cy="369332"/>
            </a:xfrm>
            <a:prstGeom prst="rect">
              <a:avLst/>
            </a:prstGeom>
            <a:noFill/>
          </p:spPr>
          <p:txBody>
            <a:bodyPr wrap="none" rtlCol="0">
              <a:spAutoFit/>
            </a:bodyPr>
            <a:lstStyle/>
            <a:p>
              <a:r>
                <a:rPr lang="zh-CN" altLang="en-US" dirty="0" smtClean="0">
                  <a:solidFill>
                    <a:srgbClr val="0070C0"/>
                  </a:solidFill>
                </a:rPr>
                <a:t>能量变化    </a:t>
              </a:r>
              <a:r>
                <a:rPr lang="zh-CN" altLang="en-US" dirty="0" smtClean="0">
                  <a:solidFill>
                    <a:srgbClr val="FF0000"/>
                  </a:solidFill>
                </a:rPr>
                <a:t> </a:t>
              </a:r>
              <a:r>
                <a:rPr lang="zh-CN" altLang="en-US" dirty="0" smtClean="0">
                  <a:solidFill>
                    <a:srgbClr val="FF0000"/>
                  </a:solidFill>
                  <a:latin typeface="楷体" panose="02010609060101010101" charset="-122"/>
                  <a:ea typeface="楷体" panose="02010609060101010101" charset="-122"/>
                </a:rPr>
                <a:t>热能</a:t>
              </a:r>
              <a:r>
                <a:rPr lang="zh-CN" altLang="en-US" dirty="0" smtClean="0">
                  <a:solidFill>
                    <a:srgbClr val="0070C0"/>
                  </a:solidFill>
                  <a:latin typeface="楷体" panose="02010609060101010101" charset="-122"/>
                  <a:ea typeface="楷体" panose="02010609060101010101" charset="-122"/>
                </a:rPr>
                <a:t>、电能、光能等</a:t>
              </a:r>
              <a:endParaRPr lang="zh-CN" altLang="en-US" dirty="0">
                <a:solidFill>
                  <a:srgbClr val="0070C0"/>
                </a:solidFill>
              </a:endParaRPr>
            </a:p>
          </p:txBody>
        </p:sp>
      </p:grpSp>
      <p:pic>
        <p:nvPicPr>
          <p:cNvPr id="17" name="Picture 3"/>
          <p:cNvPicPr>
            <a:picLocks noGrp="1" noChangeAspect="1" noChangeArrowheads="1"/>
          </p:cNvPicPr>
          <p:nvPr>
            <p:ph idx="1"/>
          </p:nvPr>
        </p:nvPicPr>
        <p:blipFill>
          <a:blip r:embed="rId1" cstate="print">
            <a:extLst>
              <a:ext uri="{28A0092B-C50C-407E-A947-70E740481C1C}">
                <a14:useLocalDpi xmlns:a14="http://schemas.microsoft.com/office/drawing/2010/main" val="0"/>
              </a:ext>
            </a:extLst>
          </a:blip>
          <a:srcRect/>
          <a:stretch>
            <a:fillRect/>
          </a:stretch>
        </p:blipFill>
        <p:spPr bwMode="auto">
          <a:xfrm>
            <a:off x="6220558" y="990601"/>
            <a:ext cx="2712963" cy="152604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组合 20"/>
          <p:cNvGrpSpPr/>
          <p:nvPr/>
        </p:nvGrpSpPr>
        <p:grpSpPr>
          <a:xfrm>
            <a:off x="196772" y="1192750"/>
            <a:ext cx="6250429" cy="1915566"/>
            <a:chOff x="92528" y="2310825"/>
            <a:chExt cx="6250429" cy="1915566"/>
          </a:xfrm>
        </p:grpSpPr>
        <p:sp>
          <p:nvSpPr>
            <p:cNvPr id="19" name="TextBox 18"/>
            <p:cNvSpPr txBox="1"/>
            <p:nvPr/>
          </p:nvSpPr>
          <p:spPr>
            <a:xfrm>
              <a:off x="685800" y="2733675"/>
              <a:ext cx="4062331" cy="1492716"/>
            </a:xfrm>
            <a:prstGeom prst="rect">
              <a:avLst/>
            </a:prstGeom>
            <a:noFill/>
          </p:spPr>
          <p:txBody>
            <a:bodyPr wrap="none" rtlCol="0">
              <a:spAutoFit/>
            </a:bodyPr>
            <a:lstStyle/>
            <a:p>
              <a:pPr>
                <a:lnSpc>
                  <a:spcPct val="200000"/>
                </a:lnSpc>
              </a:pPr>
              <a:r>
                <a:rPr lang="zh-CN" altLang="zh-CN" sz="1600" dirty="0" smtClean="0">
                  <a:latin typeface="Times New Roman" panose="02020603050405020304" pitchFamily="18" charset="0"/>
                  <a:cs typeface="Times New Roman" panose="02020603050405020304" pitchFamily="18" charset="0"/>
                </a:rPr>
                <a:t>ⅰ．</a:t>
              </a:r>
              <a:r>
                <a:rPr lang="en-US" altLang="zh-CN" sz="1600" dirty="0" err="1" smtClean="0">
                  <a:latin typeface="Times New Roman" panose="02020603050405020304" pitchFamily="18" charset="0"/>
                  <a:cs typeface="Times New Roman" panose="02020603050405020304" pitchFamily="18" charset="0"/>
                </a:rPr>
                <a:t>CaO</a:t>
              </a:r>
              <a:r>
                <a:rPr lang="en-US" altLang="zh-CN" sz="1600" dirty="0" smtClean="0">
                  <a:latin typeface="Times New Roman" panose="02020603050405020304" pitchFamily="18" charset="0"/>
                  <a:cs typeface="Times New Roman" panose="02020603050405020304" pitchFamily="18" charset="0"/>
                </a:rPr>
                <a:t> + H</a:t>
              </a:r>
              <a:r>
                <a:rPr lang="en-US" altLang="zh-CN" sz="1600" baseline="-25000" dirty="0" smtClean="0">
                  <a:latin typeface="Times New Roman" panose="02020603050405020304" pitchFamily="18" charset="0"/>
                  <a:cs typeface="Times New Roman" panose="02020603050405020304" pitchFamily="18" charset="0"/>
                </a:rPr>
                <a:t>2</a:t>
              </a:r>
              <a:r>
                <a:rPr lang="en-US" altLang="zh-CN" sz="1600" dirty="0" smtClean="0">
                  <a:latin typeface="Times New Roman" panose="02020603050405020304" pitchFamily="18" charset="0"/>
                  <a:cs typeface="Times New Roman" panose="02020603050405020304" pitchFamily="18" charset="0"/>
                </a:rPr>
                <a:t>O = Ca(OH)</a:t>
              </a:r>
              <a:r>
                <a:rPr lang="en-US" altLang="zh-CN" sz="1600" baseline="-25000" dirty="0" smtClean="0">
                  <a:latin typeface="Times New Roman" panose="02020603050405020304" pitchFamily="18" charset="0"/>
                  <a:cs typeface="Times New Roman" panose="02020603050405020304" pitchFamily="18" charset="0"/>
                </a:rPr>
                <a:t>2</a:t>
              </a:r>
              <a:r>
                <a:rPr lang="en-US" altLang="zh-CN" sz="1600" dirty="0" smtClean="0">
                  <a:latin typeface="Times New Roman" panose="02020603050405020304" pitchFamily="18" charset="0"/>
                  <a:cs typeface="Times New Roman" panose="02020603050405020304" pitchFamily="18" charset="0"/>
                </a:rPr>
                <a:t> </a:t>
              </a:r>
              <a:endParaRPr lang="en-US" altLang="zh-CN" sz="1600" dirty="0" smtClean="0">
                <a:latin typeface="Times New Roman" panose="02020603050405020304" pitchFamily="18" charset="0"/>
                <a:cs typeface="Times New Roman" panose="02020603050405020304" pitchFamily="18" charset="0"/>
              </a:endParaRPr>
            </a:p>
            <a:p>
              <a:pPr>
                <a:lnSpc>
                  <a:spcPct val="200000"/>
                </a:lnSpc>
              </a:pPr>
              <a:r>
                <a:rPr lang="zh-CN" altLang="zh-CN" sz="1600" dirty="0" smtClean="0">
                  <a:latin typeface="Times New Roman" panose="02020603050405020304" pitchFamily="18" charset="0"/>
                  <a:cs typeface="Times New Roman" panose="02020603050405020304" pitchFamily="18" charset="0"/>
                </a:rPr>
                <a:t>ⅱ．</a:t>
              </a:r>
              <a:r>
                <a:rPr lang="en-US" altLang="zh-CN" sz="1600" dirty="0" smtClean="0">
                  <a:latin typeface="Times New Roman" panose="02020603050405020304" pitchFamily="18" charset="0"/>
                  <a:cs typeface="Times New Roman" panose="02020603050405020304" pitchFamily="18" charset="0"/>
                </a:rPr>
                <a:t>Ca(OH)</a:t>
              </a:r>
              <a:r>
                <a:rPr lang="en-US" altLang="zh-CN" sz="1600" baseline="-25000" dirty="0" smtClean="0">
                  <a:latin typeface="Times New Roman" panose="02020603050405020304" pitchFamily="18" charset="0"/>
                  <a:cs typeface="Times New Roman" panose="02020603050405020304" pitchFamily="18" charset="0"/>
                </a:rPr>
                <a:t>2 </a:t>
              </a:r>
              <a:r>
                <a:rPr lang="en-US" altLang="zh-CN" sz="1600" dirty="0" smtClean="0">
                  <a:latin typeface="Times New Roman" panose="02020603050405020304" pitchFamily="18" charset="0"/>
                  <a:cs typeface="Times New Roman" panose="02020603050405020304" pitchFamily="18" charset="0"/>
                </a:rPr>
                <a:t>+ Na</a:t>
              </a:r>
              <a:r>
                <a:rPr lang="en-US" altLang="zh-CN" sz="1600" baseline="-25000" dirty="0" smtClean="0">
                  <a:latin typeface="Times New Roman" panose="02020603050405020304" pitchFamily="18" charset="0"/>
                  <a:cs typeface="Times New Roman" panose="02020603050405020304" pitchFamily="18" charset="0"/>
                </a:rPr>
                <a:t>2</a:t>
              </a:r>
              <a:r>
                <a:rPr lang="en-US" altLang="zh-CN" sz="1600" dirty="0" smtClean="0">
                  <a:latin typeface="Times New Roman" panose="02020603050405020304" pitchFamily="18" charset="0"/>
                  <a:cs typeface="Times New Roman" panose="02020603050405020304" pitchFamily="18" charset="0"/>
                </a:rPr>
                <a:t>CO</a:t>
              </a:r>
              <a:r>
                <a:rPr lang="en-US" altLang="zh-CN" sz="1600" baseline="-25000" dirty="0" smtClean="0">
                  <a:latin typeface="Times New Roman" panose="02020603050405020304" pitchFamily="18" charset="0"/>
                  <a:cs typeface="Times New Roman" panose="02020603050405020304" pitchFamily="18" charset="0"/>
                </a:rPr>
                <a:t>3</a:t>
              </a:r>
              <a:r>
                <a:rPr lang="en-US" altLang="zh-CN" sz="1600" dirty="0" smtClean="0">
                  <a:latin typeface="Times New Roman" panose="02020603050405020304" pitchFamily="18" charset="0"/>
                  <a:cs typeface="Times New Roman" panose="02020603050405020304" pitchFamily="18" charset="0"/>
                </a:rPr>
                <a:t> = CaCO</a:t>
              </a:r>
              <a:r>
                <a:rPr lang="en-US" altLang="zh-CN" sz="1600" baseline="-25000" dirty="0" smtClean="0">
                  <a:latin typeface="Times New Roman" panose="02020603050405020304" pitchFamily="18" charset="0"/>
                  <a:cs typeface="Times New Roman" panose="02020603050405020304" pitchFamily="18" charset="0"/>
                </a:rPr>
                <a:t>3</a:t>
              </a:r>
              <a:r>
                <a:rPr lang="zh-CN" altLang="zh-CN"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+ 2NaOH</a:t>
              </a:r>
              <a:endParaRPr lang="en-US" altLang="zh-CN" sz="1600" dirty="0" smtClean="0">
                <a:latin typeface="Times New Roman" panose="02020603050405020304" pitchFamily="18" charset="0"/>
                <a:cs typeface="Times New Roman" panose="02020603050405020304" pitchFamily="18" charset="0"/>
              </a:endParaRPr>
            </a:p>
            <a:p>
              <a:pPr>
                <a:lnSpc>
                  <a:spcPct val="200000"/>
                </a:lnSpc>
              </a:pPr>
              <a:r>
                <a:rPr lang="zh-CN" altLang="zh-CN" sz="1600" dirty="0" smtClean="0">
                  <a:latin typeface="Times New Roman" panose="02020603050405020304" pitchFamily="18" charset="0"/>
                  <a:cs typeface="Times New Roman" panose="02020603050405020304" pitchFamily="18" charset="0"/>
                </a:rPr>
                <a:t>ⅲ．</a:t>
              </a:r>
              <a:r>
                <a:rPr lang="en-US" altLang="zh-CN" sz="1600" dirty="0" smtClean="0">
                  <a:latin typeface="Times New Roman" panose="02020603050405020304" pitchFamily="18" charset="0"/>
                  <a:cs typeface="Times New Roman" panose="02020603050405020304" pitchFamily="18" charset="0"/>
                </a:rPr>
                <a:t>2Al + 2H</a:t>
              </a:r>
              <a:r>
                <a:rPr lang="en-US" altLang="zh-CN" sz="1600" baseline="-25000" dirty="0" smtClean="0">
                  <a:latin typeface="Times New Roman" panose="02020603050405020304" pitchFamily="18" charset="0"/>
                  <a:cs typeface="Times New Roman" panose="02020603050405020304" pitchFamily="18" charset="0"/>
                </a:rPr>
                <a:t>2</a:t>
              </a:r>
              <a:r>
                <a:rPr lang="en-US" altLang="zh-CN" sz="1600" dirty="0" smtClean="0">
                  <a:latin typeface="Times New Roman" panose="02020603050405020304" pitchFamily="18" charset="0"/>
                  <a:cs typeface="Times New Roman" panose="02020603050405020304" pitchFamily="18" charset="0"/>
                </a:rPr>
                <a:t>O + 2NaOH = 2NaAlO</a:t>
              </a:r>
              <a:r>
                <a:rPr lang="en-US" altLang="zh-CN" sz="1600" baseline="-25000" dirty="0" smtClean="0">
                  <a:latin typeface="Times New Roman" panose="02020603050405020304" pitchFamily="18" charset="0"/>
                  <a:cs typeface="Times New Roman" panose="02020603050405020304" pitchFamily="18" charset="0"/>
                </a:rPr>
                <a:t>2</a:t>
              </a:r>
              <a:r>
                <a:rPr lang="en-US" altLang="zh-CN" sz="1600" dirty="0" smtClean="0">
                  <a:latin typeface="Times New Roman" panose="02020603050405020304" pitchFamily="18" charset="0"/>
                  <a:cs typeface="Times New Roman" panose="02020603050405020304" pitchFamily="18" charset="0"/>
                </a:rPr>
                <a:t> + 3H</a:t>
              </a:r>
              <a:r>
                <a:rPr lang="en-US" altLang="zh-CN" sz="1600" baseline="-25000" dirty="0" smtClean="0">
                  <a:latin typeface="Times New Roman" panose="02020603050405020304" pitchFamily="18" charset="0"/>
                  <a:cs typeface="Times New Roman" panose="02020603050405020304" pitchFamily="18" charset="0"/>
                </a:rPr>
                <a:t>2</a:t>
              </a:r>
              <a:r>
                <a:rPr lang="zh-CN" altLang="zh-CN" sz="1600" dirty="0" smtClean="0">
                  <a:latin typeface="Times New Roman" panose="02020603050405020304" pitchFamily="18" charset="0"/>
                  <a:cs typeface="Times New Roman" panose="02020603050405020304" pitchFamily="18" charset="0"/>
                </a:rPr>
                <a:t>↑</a:t>
              </a:r>
              <a:endParaRPr lang="zh-CN" altLang="en-US" sz="16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92528" y="2310825"/>
              <a:ext cx="6250429" cy="338554"/>
            </a:xfrm>
            <a:prstGeom prst="rect">
              <a:avLst/>
            </a:prstGeom>
            <a:noFill/>
          </p:spPr>
          <p:txBody>
            <a:bodyPr wrap="none" rtlCol="0">
              <a:spAutoFit/>
            </a:bodyPr>
            <a:lstStyle/>
            <a:p>
              <a:r>
                <a:rPr lang="zh-CN" altLang="en-US" sz="1600" dirty="0" smtClean="0"/>
                <a:t>一种自热包可能的发热原理（</a:t>
              </a:r>
              <a:r>
                <a:rPr lang="zh-CN" altLang="zh-CN" sz="1600" dirty="0" smtClean="0"/>
                <a:t>主要成分为</a:t>
              </a:r>
              <a:r>
                <a:rPr lang="en-US" altLang="zh-CN" sz="1600" dirty="0" err="1" smtClean="0"/>
                <a:t>CaO</a:t>
              </a:r>
              <a:r>
                <a:rPr lang="zh-CN" altLang="zh-CN" sz="1600" dirty="0" smtClean="0"/>
                <a:t>、铝粉、</a:t>
              </a:r>
              <a:r>
                <a:rPr lang="en-US" altLang="zh-CN" sz="1600" dirty="0" smtClean="0"/>
                <a:t>Na</a:t>
              </a:r>
              <a:r>
                <a:rPr lang="en-US" altLang="zh-CN" sz="1600" baseline="-25000" dirty="0" smtClean="0"/>
                <a:t>2</a:t>
              </a:r>
              <a:r>
                <a:rPr lang="en-US" altLang="zh-CN" sz="1600" dirty="0" smtClean="0"/>
                <a:t>CO</a:t>
              </a:r>
              <a:r>
                <a:rPr lang="en-US" altLang="zh-CN" sz="1600" baseline="-25000" dirty="0" smtClean="0"/>
                <a:t>3</a:t>
              </a:r>
              <a:r>
                <a:rPr lang="zh-CN" altLang="en-US" sz="1600" dirty="0" smtClean="0"/>
                <a:t>）：</a:t>
              </a:r>
              <a:endParaRPr lang="zh-CN" altLang="en-US" sz="1600" dirty="0" smtClean="0"/>
            </a:p>
          </p:txBody>
        </p:sp>
      </p:grpSp>
      <p:sp>
        <p:nvSpPr>
          <p:cNvPr id="13" name="标题 1"/>
          <p:cNvSpPr>
            <a:spLocks noGrp="1"/>
          </p:cNvSpPr>
          <p:nvPr>
            <p:ph type="title"/>
          </p:nvPr>
        </p:nvSpPr>
        <p:spPr>
          <a:xfrm>
            <a:off x="1491342" y="90736"/>
            <a:ext cx="7150247" cy="886733"/>
          </a:xfrm>
        </p:spPr>
        <p:txBody>
          <a:bodyPr>
            <a:normAutofit/>
          </a:bodyPr>
          <a:lstStyle/>
          <a:p>
            <a:pPr>
              <a:lnSpc>
                <a:spcPct val="150000"/>
              </a:lnSpc>
            </a:pPr>
            <a:r>
              <a:rPr lang="zh-CN" altLang="en-US" dirty="0" smtClean="0"/>
              <a:t>体会化学反应中的能量变化</a:t>
            </a:r>
            <a:endParaRPr lang="zh-CN" altLang="en-US" dirty="0"/>
          </a:p>
        </p:txBody>
      </p:sp>
      <p:pic>
        <p:nvPicPr>
          <p:cNvPr id="15" name="Picture 2" descr="https://timgsa.baidu.com/timg?image&amp;quality=80&amp;size=b9999_10000&amp;sec=1585738620565&amp;di=cbe8dbcc8b93c79eef12efe9a83e1b1d&amp;imgtype=0&amp;src=http%3A%2F%2Fimgsrc.baidu.com%2Fimgad%2Fpic%2Fitem%2F14ce36d3d539b600fbccb58ae250352ac65cb789.jpg"/>
          <p:cNvPicPr>
            <a:picLocks noChangeAspect="1" noChangeArrowheads="1"/>
          </p:cNvPicPr>
          <p:nvPr/>
        </p:nvPicPr>
        <p:blipFill>
          <a:blip r:embed="rId2" cstate="print"/>
          <a:srcRect l="11541" t="9814" r="8172" b="8432"/>
          <a:stretch>
            <a:fillRect/>
          </a:stretch>
        </p:blipFill>
        <p:spPr bwMode="auto">
          <a:xfrm>
            <a:off x="631371" y="52185"/>
            <a:ext cx="859972" cy="8756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91342" y="332466"/>
            <a:ext cx="7150247" cy="886733"/>
          </a:xfrm>
        </p:spPr>
        <p:txBody>
          <a:bodyPr>
            <a:normAutofit/>
          </a:bodyPr>
          <a:lstStyle/>
          <a:p>
            <a:pPr>
              <a:lnSpc>
                <a:spcPct val="150000"/>
              </a:lnSpc>
            </a:pPr>
            <a:r>
              <a:rPr lang="zh-CN" altLang="zh-CN" dirty="0" smtClean="0"/>
              <a:t>你还知道哪些化学反应伴随热量变化呢？</a:t>
            </a:r>
            <a:endParaRPr lang="zh-CN" altLang="en-US" dirty="0"/>
          </a:p>
        </p:txBody>
      </p:sp>
      <p:pic>
        <p:nvPicPr>
          <p:cNvPr id="4098" name="Picture 2" descr="https://timgsa.baidu.com/timg?image&amp;quality=80&amp;size=b9999_10000&amp;sec=1585738620565&amp;di=cbe8dbcc8b93c79eef12efe9a83e1b1d&amp;imgtype=0&amp;src=http%3A%2F%2Fimgsrc.baidu.com%2Fimgad%2Fpic%2Fitem%2F14ce36d3d539b600fbccb58ae250352ac65cb789.jpg"/>
          <p:cNvPicPr>
            <a:picLocks noChangeAspect="1" noChangeArrowheads="1"/>
          </p:cNvPicPr>
          <p:nvPr/>
        </p:nvPicPr>
        <p:blipFill>
          <a:blip r:embed="rId1" cstate="print"/>
          <a:srcRect l="11541" t="9814" r="8172" b="8432"/>
          <a:stretch>
            <a:fillRect/>
          </a:stretch>
        </p:blipFill>
        <p:spPr bwMode="auto">
          <a:xfrm>
            <a:off x="631371" y="293915"/>
            <a:ext cx="859972" cy="875679"/>
          </a:xfrm>
          <a:prstGeom prst="rect">
            <a:avLst/>
          </a:prstGeom>
          <a:noFill/>
        </p:spPr>
      </p:pic>
      <p:pic>
        <p:nvPicPr>
          <p:cNvPr id="6" name="Picture 2" descr="http://dmr.nosdn.127.net/XDaEiMeCoPaMAuoGjf5Z3A==/6896093022360563050.gif"/>
          <p:cNvPicPr>
            <a:picLocks noGrp="1" noChangeAspect="1" noChangeArrowheads="1" noCrop="1"/>
          </p:cNvPicPr>
          <p:nvPr>
            <p:ph idx="1"/>
          </p:nvPr>
        </p:nvPicPr>
        <p:blipFill>
          <a:blip r:embed="rId2"/>
          <a:srcRect/>
          <a:stretch>
            <a:fillRect/>
          </a:stretch>
        </p:blipFill>
        <p:spPr bwMode="auto">
          <a:xfrm>
            <a:off x="612322" y="1468097"/>
            <a:ext cx="2654985" cy="1900968"/>
          </a:xfrm>
          <a:prstGeom prst="rect">
            <a:avLst/>
          </a:prstGeom>
          <a:noFill/>
        </p:spPr>
      </p:pic>
      <p:sp>
        <p:nvSpPr>
          <p:cNvPr id="4100" name="AutoShape 4" descr="http://img5.imgtn.bdimg.com/it/u=2117573271,478522394&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4102" name="AutoShape 6" descr="http://img5.imgtn.bdimg.com/it/u=2117573271,478522394&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9" name="Picture 4">
            <a:hlinkClick r:id="rId3" action="ppaction://hlinkfile"/>
          </p:cNvPr>
          <p:cNvPicPr>
            <a:picLocks noChangeAspect="1" noChangeArrowheads="1"/>
          </p:cNvPicPr>
          <p:nvPr/>
        </p:nvPicPr>
        <p:blipFill>
          <a:blip r:embed="rId4" cstate="print"/>
          <a:srcRect/>
          <a:stretch>
            <a:fillRect/>
          </a:stretch>
        </p:blipFill>
        <p:spPr bwMode="auto">
          <a:xfrm>
            <a:off x="4573241" y="983535"/>
            <a:ext cx="3599921" cy="2673969"/>
          </a:xfrm>
          <a:prstGeom prst="rect">
            <a:avLst/>
          </a:prstGeom>
          <a:noFill/>
          <a:ln w="9525">
            <a:noFill/>
            <a:miter lim="800000"/>
            <a:headEnd/>
            <a:tailEnd/>
          </a:ln>
        </p:spPr>
      </p:pic>
      <p:sp>
        <p:nvSpPr>
          <p:cNvPr id="10" name="TextBox 9"/>
          <p:cNvSpPr txBox="1"/>
          <p:nvPr/>
        </p:nvSpPr>
        <p:spPr>
          <a:xfrm>
            <a:off x="664029" y="1589315"/>
            <a:ext cx="1186542" cy="461665"/>
          </a:xfrm>
          <a:prstGeom prst="rect">
            <a:avLst/>
          </a:prstGeom>
          <a:solidFill>
            <a:schemeClr val="accent6">
              <a:lumMod val="75000"/>
            </a:schemeClr>
          </a:solidFill>
        </p:spPr>
        <p:txBody>
          <a:bodyPr wrap="square" rtlCol="0">
            <a:spAutoFit/>
          </a:bodyPr>
          <a:lstStyle/>
          <a:p>
            <a:r>
              <a:rPr lang="zh-CN" altLang="en-US" sz="2400" dirty="0" smtClean="0">
                <a:solidFill>
                  <a:schemeClr val="bg1"/>
                </a:solidFill>
              </a:rPr>
              <a:t>钠与水</a:t>
            </a:r>
            <a:endParaRPr lang="zh-CN" altLang="en-US" sz="2400" dirty="0">
              <a:solidFill>
                <a:schemeClr val="bg1"/>
              </a:solidFill>
            </a:endParaRPr>
          </a:p>
        </p:txBody>
      </p:sp>
      <p:sp>
        <p:nvSpPr>
          <p:cNvPr id="11" name="TextBox 10"/>
          <p:cNvSpPr txBox="1"/>
          <p:nvPr/>
        </p:nvSpPr>
        <p:spPr>
          <a:xfrm>
            <a:off x="1960225" y="4570374"/>
            <a:ext cx="4031873" cy="400110"/>
          </a:xfrm>
          <a:prstGeom prst="rect">
            <a:avLst/>
          </a:prstGeom>
          <a:noFill/>
        </p:spPr>
        <p:txBody>
          <a:bodyPr wrap="none" rtlCol="0">
            <a:spAutoFit/>
          </a:bodyPr>
          <a:lstStyle/>
          <a:p>
            <a:r>
              <a:rPr lang="zh-CN" altLang="en-US" sz="2000" dirty="0" smtClean="0">
                <a:solidFill>
                  <a:srgbClr val="0070C0"/>
                </a:solidFill>
              </a:rPr>
              <a:t>金属与水或酸的反应属于放热反应</a:t>
            </a:r>
            <a:endParaRPr lang="zh-CN" altLang="en-US" sz="2000" dirty="0">
              <a:solidFill>
                <a:srgbClr val="0070C0"/>
              </a:solidFill>
            </a:endParaRPr>
          </a:p>
        </p:txBody>
      </p:sp>
      <p:sp>
        <p:nvSpPr>
          <p:cNvPr id="12" name="TextBox 11"/>
          <p:cNvSpPr txBox="1"/>
          <p:nvPr/>
        </p:nvSpPr>
        <p:spPr>
          <a:xfrm>
            <a:off x="538278" y="3324465"/>
            <a:ext cx="2877711" cy="784830"/>
          </a:xfrm>
          <a:prstGeom prst="rect">
            <a:avLst/>
          </a:prstGeom>
          <a:noFill/>
        </p:spPr>
        <p:txBody>
          <a:bodyPr wrap="none" rtlCol="0">
            <a:spAutoFit/>
          </a:bodyPr>
          <a:lstStyle/>
          <a:p>
            <a:pPr>
              <a:lnSpc>
                <a:spcPct val="150000"/>
              </a:lnSpc>
            </a:pPr>
            <a:r>
              <a:rPr lang="en-US" altLang="zh-CN" sz="1600" dirty="0" smtClean="0"/>
              <a:t>2Na+2H</a:t>
            </a:r>
            <a:r>
              <a:rPr lang="en-US" altLang="zh-CN" sz="1600" baseline="-25000" dirty="0" smtClean="0"/>
              <a:t>2</a:t>
            </a:r>
            <a:r>
              <a:rPr lang="en-US" altLang="zh-CN" sz="1600" dirty="0" smtClean="0"/>
              <a:t>O=2NaOH+H</a:t>
            </a:r>
            <a:r>
              <a:rPr lang="en-US" altLang="zh-CN" sz="1600" baseline="-25000" dirty="0" smtClean="0"/>
              <a:t>2</a:t>
            </a:r>
            <a:r>
              <a:rPr lang="en-US" altLang="zh-CN" sz="1600" dirty="0" smtClean="0"/>
              <a:t> ↑</a:t>
            </a:r>
            <a:endParaRPr lang="en-US" altLang="zh-CN" sz="1600" dirty="0" smtClean="0"/>
          </a:p>
          <a:p>
            <a:pPr>
              <a:lnSpc>
                <a:spcPct val="150000"/>
              </a:lnSpc>
            </a:pPr>
            <a:r>
              <a:rPr lang="zh-CN" altLang="zh-CN" sz="1400" dirty="0" smtClean="0">
                <a:solidFill>
                  <a:srgbClr val="FF0000"/>
                </a:solidFill>
              </a:rPr>
              <a:t>实验室中用作有机溶剂的深度除水</a:t>
            </a:r>
            <a:endParaRPr lang="en-US" altLang="zh-CN" sz="1400" dirty="0" smtClean="0">
              <a:solidFill>
                <a:srgbClr val="FF0000"/>
              </a:solidFill>
            </a:endParaRPr>
          </a:p>
        </p:txBody>
      </p:sp>
      <p:sp>
        <p:nvSpPr>
          <p:cNvPr id="13" name="TextBox 12"/>
          <p:cNvSpPr txBox="1"/>
          <p:nvPr/>
        </p:nvSpPr>
        <p:spPr>
          <a:xfrm>
            <a:off x="4075020" y="3424427"/>
            <a:ext cx="4866969" cy="416011"/>
          </a:xfrm>
          <a:prstGeom prst="rect">
            <a:avLst/>
          </a:prstGeom>
          <a:noFill/>
        </p:spPr>
        <p:txBody>
          <a:bodyPr wrap="square" rtlCol="0">
            <a:spAutoFit/>
          </a:bodyPr>
          <a:lstStyle/>
          <a:p>
            <a:pPr algn="ctr">
              <a:lnSpc>
                <a:spcPct val="150000"/>
              </a:lnSpc>
            </a:pPr>
            <a:r>
              <a:rPr lang="en-US" altLang="zh-CN" sz="1600" dirty="0" smtClean="0"/>
              <a:t>Mg+2HCl=MgCl</a:t>
            </a:r>
            <a:r>
              <a:rPr lang="en-US" altLang="zh-CN" sz="1600" baseline="-25000" dirty="0" smtClean="0"/>
              <a:t>2</a:t>
            </a:r>
            <a:r>
              <a:rPr lang="en-US" altLang="zh-CN" sz="1600" dirty="0" smtClean="0"/>
              <a:t>+H</a:t>
            </a:r>
            <a:r>
              <a:rPr lang="en-US" altLang="zh-CN" sz="1600" baseline="-25000" dirty="0" smtClean="0"/>
              <a:t>2</a:t>
            </a:r>
            <a:r>
              <a:rPr lang="en-US" altLang="zh-CN" sz="1600" dirty="0" smtClean="0"/>
              <a:t> ↑</a:t>
            </a:r>
            <a:endParaRPr lang="en-US" altLang="zh-CN" sz="1600" dirty="0" smtClean="0"/>
          </a:p>
        </p:txBody>
      </p:sp>
      <p:sp>
        <p:nvSpPr>
          <p:cNvPr id="14" name="矩形 13"/>
          <p:cNvSpPr/>
          <p:nvPr/>
        </p:nvSpPr>
        <p:spPr>
          <a:xfrm>
            <a:off x="2044047" y="4141544"/>
            <a:ext cx="4297280" cy="369332"/>
          </a:xfrm>
          <a:prstGeom prst="rect">
            <a:avLst/>
          </a:prstGeom>
        </p:spPr>
        <p:txBody>
          <a:bodyPr wrap="square">
            <a:spAutoFit/>
          </a:bodyPr>
          <a:lstStyle/>
          <a:p>
            <a:r>
              <a:rPr lang="zh-CN" altLang="en-US" b="1" dirty="0" smtClean="0"/>
              <a:t>放热反应：</a:t>
            </a:r>
            <a:r>
              <a:rPr lang="zh-CN" altLang="en-US" dirty="0" smtClean="0"/>
              <a:t>释放热量的化学反应。</a:t>
            </a:r>
            <a:endParaRPr lang="zh-CN" altLang="en-US" dirty="0" smtClean="0"/>
          </a:p>
        </p:txBody>
      </p:sp>
      <p:sp>
        <p:nvSpPr>
          <p:cNvPr id="16" name="矩形 15"/>
          <p:cNvSpPr/>
          <p:nvPr/>
        </p:nvSpPr>
        <p:spPr>
          <a:xfrm>
            <a:off x="4114795" y="3727015"/>
            <a:ext cx="4572000" cy="377026"/>
          </a:xfrm>
          <a:prstGeom prst="rect">
            <a:avLst/>
          </a:prstGeom>
        </p:spPr>
        <p:txBody>
          <a:bodyPr>
            <a:spAutoFit/>
          </a:bodyPr>
          <a:lstStyle/>
          <a:p>
            <a:pPr algn="ctr">
              <a:lnSpc>
                <a:spcPct val="150000"/>
              </a:lnSpc>
            </a:pPr>
            <a:r>
              <a:rPr lang="zh-CN" altLang="zh-CN" sz="1400" dirty="0" smtClean="0">
                <a:solidFill>
                  <a:srgbClr val="FF0000"/>
                </a:solidFill>
              </a:rPr>
              <a:t>检查中药中是否有黄酮类化合物的最常用方法之一</a:t>
            </a:r>
            <a:endParaRPr lang="en-US" altLang="zh-CN"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blinds(horizontal)">
                                      <p:cBhvr>
                                        <p:cTn id="33" dur="500"/>
                                        <p:tgtEl>
                                          <p:spTgt spid="1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linds(horizont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1" cstate="print"/>
          <a:srcRect/>
          <a:stretch>
            <a:fillRect/>
          </a:stretch>
        </p:blipFill>
        <p:spPr bwMode="auto">
          <a:xfrm>
            <a:off x="368754" y="1581150"/>
            <a:ext cx="3850481" cy="2000250"/>
          </a:xfrm>
          <a:prstGeom prst="rect">
            <a:avLst/>
          </a:prstGeom>
          <a:noFill/>
          <a:ln w="9525">
            <a:noFill/>
            <a:miter lim="800000"/>
            <a:headEnd/>
            <a:tailEnd/>
          </a:ln>
        </p:spPr>
      </p:pic>
      <p:sp>
        <p:nvSpPr>
          <p:cNvPr id="5" name="标题 1"/>
          <p:cNvSpPr>
            <a:spLocks noGrp="1"/>
          </p:cNvSpPr>
          <p:nvPr>
            <p:ph type="title"/>
          </p:nvPr>
        </p:nvSpPr>
        <p:spPr>
          <a:xfrm>
            <a:off x="1491342" y="332466"/>
            <a:ext cx="7150247" cy="886733"/>
          </a:xfrm>
        </p:spPr>
        <p:txBody>
          <a:bodyPr>
            <a:normAutofit/>
          </a:bodyPr>
          <a:lstStyle/>
          <a:p>
            <a:pPr>
              <a:lnSpc>
                <a:spcPct val="150000"/>
              </a:lnSpc>
            </a:pPr>
            <a:r>
              <a:rPr lang="zh-CN" altLang="zh-CN" dirty="0" smtClean="0"/>
              <a:t>你还知道哪些化学反应伴随热量变化呢？</a:t>
            </a:r>
            <a:endParaRPr lang="zh-CN" altLang="en-US" dirty="0"/>
          </a:p>
        </p:txBody>
      </p:sp>
      <p:pic>
        <p:nvPicPr>
          <p:cNvPr id="6" name="Picture 2" descr="https://timgsa.baidu.com/timg?image&amp;quality=80&amp;size=b9999_10000&amp;sec=1585738620565&amp;di=cbe8dbcc8b93c79eef12efe9a83e1b1d&amp;imgtype=0&amp;src=http%3A%2F%2Fimgsrc.baidu.com%2Fimgad%2Fpic%2Fitem%2F14ce36d3d539b600fbccb58ae250352ac65cb789.jpg"/>
          <p:cNvPicPr>
            <a:picLocks noChangeAspect="1" noChangeArrowheads="1"/>
          </p:cNvPicPr>
          <p:nvPr/>
        </p:nvPicPr>
        <p:blipFill>
          <a:blip r:embed="rId2" cstate="print"/>
          <a:srcRect l="11541" t="9814" r="8172" b="8432"/>
          <a:stretch>
            <a:fillRect/>
          </a:stretch>
        </p:blipFill>
        <p:spPr bwMode="auto">
          <a:xfrm>
            <a:off x="631371" y="293915"/>
            <a:ext cx="859972" cy="875679"/>
          </a:xfrm>
          <a:prstGeom prst="rect">
            <a:avLst/>
          </a:prstGeom>
          <a:noFill/>
        </p:spPr>
      </p:pic>
      <p:pic>
        <p:nvPicPr>
          <p:cNvPr id="3074" name="Picture 2"/>
          <p:cNvPicPr>
            <a:picLocks noChangeAspect="1" noChangeArrowheads="1"/>
          </p:cNvPicPr>
          <p:nvPr/>
        </p:nvPicPr>
        <p:blipFill>
          <a:blip r:embed="rId3" cstate="print"/>
          <a:srcRect/>
          <a:stretch>
            <a:fillRect/>
          </a:stretch>
        </p:blipFill>
        <p:spPr bwMode="auto">
          <a:xfrm>
            <a:off x="4425043" y="1452091"/>
            <a:ext cx="1801586" cy="2165368"/>
          </a:xfrm>
          <a:prstGeom prst="rect">
            <a:avLst/>
          </a:prstGeom>
          <a:noFill/>
          <a:ln w="9525">
            <a:noFill/>
            <a:miter lim="800000"/>
            <a:headEnd/>
            <a:tailEnd/>
          </a:ln>
        </p:spPr>
      </p:pic>
      <p:grpSp>
        <p:nvGrpSpPr>
          <p:cNvPr id="11" name="组合 10"/>
          <p:cNvGrpSpPr/>
          <p:nvPr/>
        </p:nvGrpSpPr>
        <p:grpSpPr>
          <a:xfrm>
            <a:off x="6651177" y="1284513"/>
            <a:ext cx="2677885" cy="2778834"/>
            <a:chOff x="6694720" y="892627"/>
            <a:chExt cx="2677885" cy="2778834"/>
          </a:xfrm>
        </p:grpSpPr>
        <p:pic>
          <p:nvPicPr>
            <p:cNvPr id="3075" name="Picture 3"/>
            <p:cNvPicPr>
              <a:picLocks noChangeAspect="1" noChangeArrowheads="1"/>
            </p:cNvPicPr>
            <p:nvPr/>
          </p:nvPicPr>
          <p:blipFill>
            <a:blip r:embed="rId4" cstate="print"/>
            <a:srcRect l="45033" r="41454" b="1242"/>
            <a:stretch>
              <a:fillRect/>
            </a:stretch>
          </p:blipFill>
          <p:spPr bwMode="auto">
            <a:xfrm>
              <a:off x="6999514" y="892627"/>
              <a:ext cx="510019" cy="2329545"/>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l="44730" r="42910" b="1492"/>
            <a:stretch>
              <a:fillRect/>
            </a:stretch>
          </p:blipFill>
          <p:spPr bwMode="auto">
            <a:xfrm>
              <a:off x="7924799" y="903515"/>
              <a:ext cx="423554" cy="2329544"/>
            </a:xfrm>
            <a:prstGeom prst="rect">
              <a:avLst/>
            </a:prstGeom>
            <a:noFill/>
            <a:ln w="9525">
              <a:noFill/>
              <a:miter lim="800000"/>
              <a:headEnd/>
              <a:tailEnd/>
            </a:ln>
          </p:spPr>
        </p:pic>
        <p:sp>
          <p:nvSpPr>
            <p:cNvPr id="10" name="TextBox 9"/>
            <p:cNvSpPr txBox="1"/>
            <p:nvPr/>
          </p:nvSpPr>
          <p:spPr>
            <a:xfrm>
              <a:off x="6694720" y="3363684"/>
              <a:ext cx="2677885" cy="307777"/>
            </a:xfrm>
            <a:prstGeom prst="rect">
              <a:avLst/>
            </a:prstGeom>
            <a:noFill/>
          </p:spPr>
          <p:txBody>
            <a:bodyPr wrap="square" rtlCol="0">
              <a:spAutoFit/>
            </a:bodyPr>
            <a:lstStyle/>
            <a:p>
              <a:r>
                <a:rPr lang="zh-CN" altLang="en-US" sz="1400" dirty="0" smtClean="0"/>
                <a:t>反应前温度     反应后温度</a:t>
              </a:r>
              <a:endParaRPr lang="zh-CN" altLang="en-US" sz="1400" dirty="0"/>
            </a:p>
          </p:txBody>
        </p:sp>
      </p:grpSp>
      <p:sp>
        <p:nvSpPr>
          <p:cNvPr id="12" name="TextBox 11"/>
          <p:cNvSpPr txBox="1"/>
          <p:nvPr/>
        </p:nvSpPr>
        <p:spPr>
          <a:xfrm>
            <a:off x="2668360" y="4497160"/>
            <a:ext cx="2749471" cy="400110"/>
          </a:xfrm>
          <a:prstGeom prst="rect">
            <a:avLst/>
          </a:prstGeom>
          <a:noFill/>
        </p:spPr>
        <p:txBody>
          <a:bodyPr wrap="none" rtlCol="0">
            <a:spAutoFit/>
          </a:bodyPr>
          <a:lstStyle/>
          <a:p>
            <a:r>
              <a:rPr lang="zh-CN" altLang="en-US" sz="2000" dirty="0" smtClean="0">
                <a:solidFill>
                  <a:srgbClr val="0070C0"/>
                </a:solidFill>
              </a:rPr>
              <a:t>中和反应属于放热反应</a:t>
            </a:r>
            <a:endParaRPr lang="zh-CN" altLang="en-US" sz="2000" dirty="0">
              <a:solidFill>
                <a:srgbClr val="0070C0"/>
              </a:solidFill>
            </a:endParaRPr>
          </a:p>
        </p:txBody>
      </p:sp>
      <p:sp>
        <p:nvSpPr>
          <p:cNvPr id="13" name="TextBox 12"/>
          <p:cNvSpPr txBox="1"/>
          <p:nvPr/>
        </p:nvSpPr>
        <p:spPr>
          <a:xfrm>
            <a:off x="1066800" y="3781425"/>
            <a:ext cx="2348720" cy="338554"/>
          </a:xfrm>
          <a:prstGeom prst="rect">
            <a:avLst/>
          </a:prstGeom>
          <a:noFill/>
        </p:spPr>
        <p:txBody>
          <a:bodyPr wrap="none" rtlCol="0">
            <a:spAutoFit/>
          </a:bodyPr>
          <a:lstStyle/>
          <a:p>
            <a:r>
              <a:rPr lang="en-US" altLang="zh-CN" sz="1600" dirty="0" err="1" smtClean="0"/>
              <a:t>NaOH+HCl</a:t>
            </a:r>
            <a:r>
              <a:rPr lang="en-US" altLang="zh-CN" sz="1600" dirty="0" smtClean="0"/>
              <a:t>=NaCl+H</a:t>
            </a:r>
            <a:r>
              <a:rPr lang="en-US" altLang="zh-CN" sz="1600" baseline="-25000" dirty="0" smtClean="0"/>
              <a:t>2</a:t>
            </a:r>
            <a:r>
              <a:rPr lang="en-US" altLang="zh-CN" sz="1600" dirty="0" smtClean="0"/>
              <a:t>O </a:t>
            </a:r>
            <a:endParaRPr lang="en-US" altLang="zh-CN" sz="1600" dirty="0" smtClean="0"/>
          </a:p>
        </p:txBody>
      </p:sp>
      <p:sp>
        <p:nvSpPr>
          <p:cNvPr id="14" name="TextBox 13"/>
          <p:cNvSpPr txBox="1"/>
          <p:nvPr/>
        </p:nvSpPr>
        <p:spPr>
          <a:xfrm>
            <a:off x="323850" y="4114800"/>
            <a:ext cx="6468437" cy="415498"/>
          </a:xfrm>
          <a:prstGeom prst="rect">
            <a:avLst/>
          </a:prstGeom>
          <a:noFill/>
        </p:spPr>
        <p:txBody>
          <a:bodyPr wrap="none" rtlCol="0">
            <a:spAutoFit/>
          </a:bodyPr>
          <a:lstStyle/>
          <a:p>
            <a:pPr>
              <a:lnSpc>
                <a:spcPct val="150000"/>
              </a:lnSpc>
            </a:pPr>
            <a:r>
              <a:rPr lang="zh-CN" altLang="en-US" sz="1400" dirty="0" smtClean="0">
                <a:solidFill>
                  <a:schemeClr val="tx1"/>
                </a:solidFill>
              </a:rPr>
              <a:t>中和反应应用：</a:t>
            </a:r>
            <a:r>
              <a:rPr lang="zh-CN" altLang="en-US" sz="1400" dirty="0" smtClean="0">
                <a:solidFill>
                  <a:srgbClr val="FF0000"/>
                </a:solidFill>
              </a:rPr>
              <a:t>用熟石灰改良酸性土壤；用醋除去松花蛋中的涩味（碱性物质）</a:t>
            </a:r>
            <a:endParaRPr lang="en-US" altLang="zh-CN" sz="14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blinds(horizontal)">
                                      <p:cBhvr>
                                        <p:cTn id="1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91342" y="90736"/>
            <a:ext cx="7150247" cy="886733"/>
          </a:xfrm>
        </p:spPr>
        <p:txBody>
          <a:bodyPr>
            <a:normAutofit/>
          </a:bodyPr>
          <a:lstStyle/>
          <a:p>
            <a:pPr>
              <a:lnSpc>
                <a:spcPct val="150000"/>
              </a:lnSpc>
            </a:pPr>
            <a:r>
              <a:rPr lang="zh-CN" altLang="zh-CN" dirty="0" smtClean="0"/>
              <a:t>你还知道哪些化学反应伴随热量变化呢？</a:t>
            </a:r>
            <a:endParaRPr lang="zh-CN" altLang="en-US" dirty="0"/>
          </a:p>
        </p:txBody>
      </p:sp>
      <p:pic>
        <p:nvPicPr>
          <p:cNvPr id="5" name="Picture 2" descr="https://timgsa.baidu.com/timg?image&amp;quality=80&amp;size=b9999_10000&amp;sec=1585738620565&amp;di=cbe8dbcc8b93c79eef12efe9a83e1b1d&amp;imgtype=0&amp;src=http%3A%2F%2Fimgsrc.baidu.com%2Fimgad%2Fpic%2Fitem%2F14ce36d3d539b600fbccb58ae250352ac65cb789.jpg"/>
          <p:cNvPicPr>
            <a:picLocks noChangeAspect="1" noChangeArrowheads="1"/>
          </p:cNvPicPr>
          <p:nvPr/>
        </p:nvPicPr>
        <p:blipFill>
          <a:blip r:embed="rId1" cstate="print"/>
          <a:srcRect l="11541" t="9814" r="8172" b="8432"/>
          <a:stretch>
            <a:fillRect/>
          </a:stretch>
        </p:blipFill>
        <p:spPr bwMode="auto">
          <a:xfrm>
            <a:off x="631371" y="52185"/>
            <a:ext cx="859972" cy="875679"/>
          </a:xfrm>
          <a:prstGeom prst="rect">
            <a:avLst/>
          </a:prstGeom>
          <a:noFill/>
        </p:spPr>
      </p:pic>
      <p:sp>
        <p:nvSpPr>
          <p:cNvPr id="10" name="TextBox 9"/>
          <p:cNvSpPr txBox="1"/>
          <p:nvPr/>
        </p:nvSpPr>
        <p:spPr>
          <a:xfrm>
            <a:off x="2501464" y="1421537"/>
            <a:ext cx="5583171" cy="812530"/>
          </a:xfrm>
          <a:prstGeom prst="rect">
            <a:avLst/>
          </a:prstGeom>
          <a:noFill/>
        </p:spPr>
        <p:txBody>
          <a:bodyPr wrap="square" rtlCol="0">
            <a:spAutoFit/>
          </a:bodyPr>
          <a:lstStyle/>
          <a:p>
            <a:pPr>
              <a:lnSpc>
                <a:spcPct val="130000"/>
              </a:lnSpc>
              <a:buFont typeface="Arial" panose="020B0604020202020204" pitchFamily="34" charset="0"/>
              <a:buChar char="•"/>
            </a:pPr>
            <a:r>
              <a:rPr lang="zh-CN" altLang="en-US" dirty="0" smtClean="0">
                <a:solidFill>
                  <a:schemeClr val="tx1"/>
                </a:solidFill>
                <a:latin typeface="楷体" panose="02010609060101010101" charset="-122"/>
                <a:ea typeface="楷体" panose="02010609060101010101" charset="-122"/>
              </a:rPr>
              <a:t>熔融的铁流入钢轨的裂缝中，冷却后就将钢轨牢牢地焊接在一起，用于</a:t>
            </a:r>
            <a:r>
              <a:rPr lang="zh-CN" altLang="en-US" dirty="0" smtClean="0">
                <a:solidFill>
                  <a:srgbClr val="FF0000"/>
                </a:solidFill>
                <a:latin typeface="楷体" panose="02010609060101010101" charset="-122"/>
                <a:ea typeface="楷体" panose="02010609060101010101" charset="-122"/>
              </a:rPr>
              <a:t>焊接钢轨</a:t>
            </a:r>
            <a:r>
              <a:rPr lang="zh-CN" altLang="en-US" dirty="0" smtClean="0">
                <a:solidFill>
                  <a:srgbClr val="0070C0"/>
                </a:solidFill>
                <a:latin typeface="楷体" panose="02010609060101010101" charset="-122"/>
                <a:ea typeface="楷体" panose="02010609060101010101" charset="-122"/>
              </a:rPr>
              <a:t>。</a:t>
            </a:r>
            <a:endParaRPr lang="en-US" altLang="zh-CN" dirty="0" smtClean="0">
              <a:solidFill>
                <a:srgbClr val="0070C0"/>
              </a:solidFill>
              <a:latin typeface="楷体" panose="02010609060101010101" charset="-122"/>
              <a:ea typeface="楷体" panose="02010609060101010101" charset="-122"/>
            </a:endParaRPr>
          </a:p>
        </p:txBody>
      </p:sp>
      <p:sp>
        <p:nvSpPr>
          <p:cNvPr id="12" name="TextBox 11"/>
          <p:cNvSpPr txBox="1"/>
          <p:nvPr/>
        </p:nvSpPr>
        <p:spPr>
          <a:xfrm>
            <a:off x="256478" y="4542668"/>
            <a:ext cx="2749471" cy="400110"/>
          </a:xfrm>
          <a:prstGeom prst="rect">
            <a:avLst/>
          </a:prstGeom>
          <a:noFill/>
        </p:spPr>
        <p:txBody>
          <a:bodyPr wrap="none" rtlCol="0">
            <a:spAutoFit/>
          </a:bodyPr>
          <a:lstStyle/>
          <a:p>
            <a:r>
              <a:rPr lang="zh-CN" altLang="en-US" sz="2000" dirty="0" smtClean="0">
                <a:solidFill>
                  <a:srgbClr val="0070C0"/>
                </a:solidFill>
              </a:rPr>
              <a:t>铝热反应属于放热反应</a:t>
            </a:r>
            <a:endParaRPr lang="zh-CN" altLang="en-US" sz="2000" dirty="0">
              <a:solidFill>
                <a:srgbClr val="0070C0"/>
              </a:solidFill>
            </a:endParaRPr>
          </a:p>
        </p:txBody>
      </p:sp>
      <p:graphicFrame>
        <p:nvGraphicFramePr>
          <p:cNvPr id="2" name="Object 11"/>
          <p:cNvGraphicFramePr>
            <a:graphicFrameLocks noChangeAspect="1"/>
          </p:cNvGraphicFramePr>
          <p:nvPr/>
        </p:nvGraphicFramePr>
        <p:xfrm>
          <a:off x="3428574" y="845404"/>
          <a:ext cx="3219592" cy="448140"/>
        </p:xfrm>
        <a:graphic>
          <a:graphicData uri="http://schemas.openxmlformats.org/presentationml/2006/ole">
            <mc:AlternateContent xmlns:mc="http://schemas.openxmlformats.org/markup-compatibility/2006">
              <mc:Choice xmlns:v="urn:schemas-microsoft-com:vml" Requires="v">
                <p:oleObj spid="_x0000_s1025" name="CS ChemDraw Drawing" r:id="rId2" imgW="3829050" imgH="533400" progId="ChemDraw.Document.6.0">
                  <p:embed/>
                </p:oleObj>
              </mc:Choice>
              <mc:Fallback>
                <p:oleObj name="CS ChemDraw Drawing" r:id="rId2" imgW="3829050" imgH="533400" progId="ChemDraw.Document.6.0">
                  <p:embed/>
                  <p:pic>
                    <p:nvPicPr>
                      <p:cNvPr id="0" name="图片 1024"/>
                      <p:cNvPicPr>
                        <a:picLocks noChangeAspect="1"/>
                      </p:cNvPicPr>
                      <p:nvPr/>
                    </p:nvPicPr>
                    <p:blipFill>
                      <a:blip r:embed="rId3"/>
                      <a:stretch>
                        <a:fillRect/>
                      </a:stretch>
                    </p:blipFill>
                    <p:spPr>
                      <a:xfrm>
                        <a:off x="3428574" y="845404"/>
                        <a:ext cx="3219592" cy="448140"/>
                      </a:xfrm>
                      <a:prstGeom prst="rect">
                        <a:avLst/>
                      </a:prstGeom>
                      <a:noFill/>
                      <a:ln w="9525">
                        <a:noFill/>
                      </a:ln>
                    </p:spPr>
                  </p:pic>
                </p:oleObj>
              </mc:Fallback>
            </mc:AlternateContent>
          </a:graphicData>
        </a:graphic>
      </p:graphicFrame>
      <p:pic>
        <p:nvPicPr>
          <p:cNvPr id="31757" name="Picture 13" descr="http://imgsrc.baidu.com/forum/w=580/sign=bad87a11a451f3dec3b2b96ca4ecf0ec/27f93d6d55fbb2fb64d8eac9444a20a44723dc15.jpg"/>
          <p:cNvPicPr>
            <a:picLocks noChangeAspect="1" noChangeArrowheads="1"/>
          </p:cNvPicPr>
          <p:nvPr/>
        </p:nvPicPr>
        <p:blipFill>
          <a:blip r:embed="rId4" cstate="print"/>
          <a:srcRect/>
          <a:stretch>
            <a:fillRect/>
          </a:stretch>
        </p:blipFill>
        <p:spPr bwMode="auto">
          <a:xfrm>
            <a:off x="311692" y="1055726"/>
            <a:ext cx="2208483" cy="2943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7" name="组合 16"/>
          <p:cNvGrpSpPr/>
          <p:nvPr/>
        </p:nvGrpSpPr>
        <p:grpSpPr>
          <a:xfrm>
            <a:off x="3512636" y="2368908"/>
            <a:ext cx="5352584" cy="1980787"/>
            <a:chOff x="3969834" y="814040"/>
            <a:chExt cx="5352584" cy="1980787"/>
          </a:xfrm>
        </p:grpSpPr>
        <p:pic>
          <p:nvPicPr>
            <p:cNvPr id="31759" name="Picture 15"/>
            <p:cNvPicPr>
              <a:picLocks noChangeAspect="1" noChangeArrowheads="1"/>
            </p:cNvPicPr>
            <p:nvPr/>
          </p:nvPicPr>
          <p:blipFill>
            <a:blip r:embed="rId5" cstate="print"/>
            <a:srcRect l="19354" t="10241" r="15656" b="12586"/>
            <a:stretch>
              <a:fillRect/>
            </a:stretch>
          </p:blipFill>
          <p:spPr bwMode="auto">
            <a:xfrm>
              <a:off x="6434253" y="858643"/>
              <a:ext cx="2888165" cy="19291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1758" name="Picture 14"/>
            <p:cNvPicPr>
              <a:picLocks noChangeAspect="1" noChangeArrowheads="1"/>
            </p:cNvPicPr>
            <p:nvPr/>
          </p:nvPicPr>
          <p:blipFill>
            <a:blip r:embed="rId6" cstate="print"/>
            <a:srcRect l="31624" t="12123" r="17574" b="14287"/>
            <a:stretch>
              <a:fillRect/>
            </a:stretch>
          </p:blipFill>
          <p:spPr bwMode="auto">
            <a:xfrm>
              <a:off x="3969834" y="814040"/>
              <a:ext cx="2430966" cy="19807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14" name="矩形 13"/>
          <p:cNvSpPr/>
          <p:nvPr/>
        </p:nvSpPr>
        <p:spPr>
          <a:xfrm>
            <a:off x="3947531" y="4275215"/>
            <a:ext cx="4705814" cy="812530"/>
          </a:xfrm>
          <a:prstGeom prst="rect">
            <a:avLst/>
          </a:prstGeom>
        </p:spPr>
        <p:txBody>
          <a:bodyPr wrap="square">
            <a:spAutoFit/>
          </a:bodyPr>
          <a:lstStyle/>
          <a:p>
            <a:pPr>
              <a:lnSpc>
                <a:spcPct val="130000"/>
              </a:lnSpc>
              <a:buFont typeface="Arial" panose="020B0604020202020204" pitchFamily="34" charset="0"/>
              <a:buChar char="•"/>
            </a:pPr>
            <a:r>
              <a:rPr lang="zh-CN" altLang="en-US" dirty="0" smtClean="0">
                <a:solidFill>
                  <a:schemeClr val="tx1"/>
                </a:solidFill>
                <a:latin typeface="楷体" panose="02010609060101010101" charset="-122"/>
                <a:ea typeface="楷体" panose="02010609060101010101" charset="-122"/>
              </a:rPr>
              <a:t>军事上用于</a:t>
            </a:r>
            <a:r>
              <a:rPr lang="zh-CN" altLang="en-US" dirty="0" smtClean="0">
                <a:solidFill>
                  <a:srgbClr val="FF0000"/>
                </a:solidFill>
                <a:latin typeface="楷体" panose="02010609060101010101" charset="-122"/>
                <a:ea typeface="楷体" panose="02010609060101010101" charset="-122"/>
              </a:rPr>
              <a:t>制作穿甲弹</a:t>
            </a:r>
            <a:r>
              <a:rPr lang="zh-CN" altLang="en-US" dirty="0" smtClean="0">
                <a:solidFill>
                  <a:schemeClr val="tx1"/>
                </a:solidFill>
                <a:latin typeface="楷体" panose="02010609060101010101" charset="-122"/>
                <a:ea typeface="楷体" panose="02010609060101010101" charset="-122"/>
              </a:rPr>
              <a:t>，利用其高温金属射流来熔穿坦克装甲。</a:t>
            </a:r>
            <a:endParaRPr lang="zh-CN" altLang="en-US" dirty="0">
              <a:solidFill>
                <a:schemeClr val="tx1"/>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linds(horizontal)">
                                      <p:cBhvr>
                                        <p:cTn id="1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83770" y="1360714"/>
            <a:ext cx="7857819" cy="3395934"/>
          </a:xfrm>
        </p:spPr>
        <p:txBody>
          <a:bodyPr/>
          <a:lstStyle/>
          <a:p>
            <a:r>
              <a:rPr lang="zh-CN" altLang="en-US" sz="1600" dirty="0" smtClean="0"/>
              <a:t>燃烧</a:t>
            </a:r>
            <a:endParaRPr lang="en-US" altLang="zh-CN" sz="1600" dirty="0" smtClean="0"/>
          </a:p>
          <a:p>
            <a:r>
              <a:rPr lang="zh-CN" altLang="en-US" sz="1600" dirty="0" smtClean="0"/>
              <a:t>金属与水或酸的反应</a:t>
            </a:r>
            <a:endParaRPr lang="en-US" altLang="zh-CN" sz="1600" dirty="0" smtClean="0"/>
          </a:p>
          <a:p>
            <a:r>
              <a:rPr lang="zh-CN" altLang="en-US" sz="1600" dirty="0" smtClean="0"/>
              <a:t>中和反应</a:t>
            </a:r>
            <a:endParaRPr lang="en-US" altLang="zh-CN" sz="1600" dirty="0" smtClean="0"/>
          </a:p>
          <a:p>
            <a:r>
              <a:rPr lang="zh-CN" altLang="en-US" sz="1600" dirty="0" smtClean="0"/>
              <a:t>铝热反应</a:t>
            </a:r>
            <a:endParaRPr lang="en-US" altLang="zh-CN" sz="1600" dirty="0" smtClean="0"/>
          </a:p>
          <a:p>
            <a:r>
              <a:rPr lang="zh-CN" altLang="en-US" sz="1600" dirty="0" smtClean="0"/>
              <a:t>物质的缓慢氧化</a:t>
            </a:r>
            <a:endParaRPr lang="en-US" altLang="zh-CN" sz="1600" dirty="0" smtClean="0"/>
          </a:p>
          <a:p>
            <a:r>
              <a:rPr lang="zh-CN" altLang="en-US" sz="1600" dirty="0" smtClean="0"/>
              <a:t>大多数化合反应 </a:t>
            </a:r>
            <a:r>
              <a:rPr lang="en-US" altLang="zh-CN" sz="1600" dirty="0" smtClean="0">
                <a:latin typeface="Times New Roman" panose="02020603050405020304" pitchFamily="18" charset="0"/>
                <a:cs typeface="Times New Roman" panose="02020603050405020304" pitchFamily="18" charset="0"/>
              </a:rPr>
              <a:t>CaO+H</a:t>
            </a:r>
            <a:r>
              <a:rPr lang="en-US" altLang="zh-CN" sz="1600" baseline="-25000" dirty="0" smtClean="0">
                <a:latin typeface="Times New Roman" panose="02020603050405020304" pitchFamily="18" charset="0"/>
                <a:cs typeface="Times New Roman" panose="02020603050405020304" pitchFamily="18" charset="0"/>
              </a:rPr>
              <a:t>2</a:t>
            </a:r>
            <a:r>
              <a:rPr lang="en-US" altLang="zh-CN" sz="1600" dirty="0" smtClean="0">
                <a:latin typeface="Times New Roman" panose="02020603050405020304" pitchFamily="18" charset="0"/>
                <a:cs typeface="Times New Roman" panose="02020603050405020304" pitchFamily="18" charset="0"/>
              </a:rPr>
              <a:t>O=Ca(OH)</a:t>
            </a:r>
            <a:r>
              <a:rPr lang="en-US" altLang="zh-CN" sz="1600" baseline="-25000" dirty="0" smtClean="0">
                <a:latin typeface="Times New Roman" panose="02020603050405020304" pitchFamily="18" charset="0"/>
                <a:cs typeface="Times New Roman" panose="02020603050405020304" pitchFamily="18" charset="0"/>
              </a:rPr>
              <a:t>2</a:t>
            </a:r>
            <a:endParaRPr lang="en-US" altLang="zh-CN" sz="1600" baseline="-25000" dirty="0" smtClean="0">
              <a:latin typeface="Times New Roman" panose="02020603050405020304" pitchFamily="18" charset="0"/>
              <a:cs typeface="Times New Roman" panose="02020603050405020304" pitchFamily="18" charset="0"/>
            </a:endParaRPr>
          </a:p>
          <a:p>
            <a:endParaRPr lang="zh-CN" altLang="en-US" dirty="0"/>
          </a:p>
        </p:txBody>
      </p:sp>
      <p:sp>
        <p:nvSpPr>
          <p:cNvPr id="5" name="标题 1"/>
          <p:cNvSpPr txBox="1"/>
          <p:nvPr/>
        </p:nvSpPr>
        <p:spPr>
          <a:xfrm>
            <a:off x="1491342" y="332466"/>
            <a:ext cx="7150247" cy="886733"/>
          </a:xfrm>
          <a:prstGeom prst="rect">
            <a:avLst/>
          </a:prstGeom>
        </p:spPr>
        <p:txBody>
          <a:bodyPr vert="horz" wrap="square" lIns="90170" tIns="46990" rIns="90170" bIns="46990" rtlCol="0" anchor="ctr" anchorCtr="0">
            <a:normAutofit/>
          </a:bodyPr>
          <a:lstStyle/>
          <a:p>
            <a:pPr marL="0" marR="0" lvl="0" indent="0" algn="l" defTabSz="914400" rtl="0" eaLnBrk="1" fontAlgn="auto" latinLnBrk="0" hangingPunct="1">
              <a:lnSpc>
                <a:spcPct val="150000"/>
              </a:lnSpc>
              <a:spcBef>
                <a:spcPct val="0"/>
              </a:spcBef>
              <a:spcAft>
                <a:spcPts val="0"/>
              </a:spcAft>
              <a:buClrTx/>
              <a:buSzTx/>
              <a:buFontTx/>
              <a:buNone/>
              <a:defRPr/>
            </a:pPr>
            <a:r>
              <a:rPr kumimoji="0" lang="zh-CN" altLang="zh-CN" sz="1800" b="1" i="0" u="none" strike="noStrike" kern="1200" cap="none" spc="200" normalizeH="0" baseline="0" noProof="1" smtClean="0">
                <a:ln>
                  <a:noFill/>
                </a:ln>
                <a:solidFill>
                  <a:schemeClr val="tx1"/>
                </a:solidFill>
                <a:effectLst/>
                <a:uLnTx/>
                <a:uFillTx/>
                <a:latin typeface="Arial" panose="020B0604020202020204" pitchFamily="34" charset="0"/>
                <a:ea typeface="微软雅黑" panose="020B0503020204020204" charset="-122"/>
                <a:cs typeface="+mj-cs"/>
                <a:sym typeface="+mn-ea"/>
              </a:rPr>
              <a:t>你还知道哪些化学反应伴随热量变化呢？</a:t>
            </a:r>
            <a:endParaRPr kumimoji="0" lang="zh-CN" altLang="en-US" sz="1800" b="1" i="0" u="none" strike="noStrike" kern="1200" cap="none" spc="200" normalizeH="0" baseline="0" noProof="1">
              <a:ln>
                <a:noFill/>
              </a:ln>
              <a:solidFill>
                <a:schemeClr val="tx1"/>
              </a:solidFill>
              <a:effectLst/>
              <a:uLnTx/>
              <a:uFillTx/>
              <a:latin typeface="Arial" panose="020B0604020202020204" pitchFamily="34" charset="0"/>
              <a:ea typeface="微软雅黑" panose="020B0503020204020204" charset="-122"/>
              <a:cs typeface="+mj-cs"/>
              <a:sym typeface="+mn-ea"/>
            </a:endParaRPr>
          </a:p>
        </p:txBody>
      </p:sp>
      <p:pic>
        <p:nvPicPr>
          <p:cNvPr id="6" name="Picture 2" descr="https://timgsa.baidu.com/timg?image&amp;quality=80&amp;size=b9999_10000&amp;sec=1585738620565&amp;di=cbe8dbcc8b93c79eef12efe9a83e1b1d&amp;imgtype=0&amp;src=http%3A%2F%2Fimgsrc.baidu.com%2Fimgad%2Fpic%2Fitem%2F14ce36d3d539b600fbccb58ae250352ac65cb789.jpg"/>
          <p:cNvPicPr>
            <a:picLocks noChangeAspect="1" noChangeArrowheads="1"/>
          </p:cNvPicPr>
          <p:nvPr/>
        </p:nvPicPr>
        <p:blipFill>
          <a:blip r:embed="rId1" cstate="print"/>
          <a:srcRect l="11541" t="9814" r="8172" b="8432"/>
          <a:stretch>
            <a:fillRect/>
          </a:stretch>
        </p:blipFill>
        <p:spPr bwMode="auto">
          <a:xfrm>
            <a:off x="631371" y="293915"/>
            <a:ext cx="859972" cy="875679"/>
          </a:xfrm>
          <a:prstGeom prst="rect">
            <a:avLst/>
          </a:prstGeom>
          <a:noFill/>
        </p:spPr>
      </p:pic>
      <p:sp>
        <p:nvSpPr>
          <p:cNvPr id="7" name="右大括号 6"/>
          <p:cNvSpPr/>
          <p:nvPr/>
        </p:nvSpPr>
        <p:spPr>
          <a:xfrm>
            <a:off x="4855028" y="1578429"/>
            <a:ext cx="304800" cy="227511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TextBox 7"/>
          <p:cNvSpPr txBox="1"/>
          <p:nvPr/>
        </p:nvSpPr>
        <p:spPr>
          <a:xfrm>
            <a:off x="5148944" y="2329543"/>
            <a:ext cx="1210588" cy="400110"/>
          </a:xfrm>
          <a:prstGeom prst="rect">
            <a:avLst/>
          </a:prstGeom>
          <a:noFill/>
        </p:spPr>
        <p:txBody>
          <a:bodyPr wrap="none" rtlCol="0">
            <a:spAutoFit/>
          </a:bodyPr>
          <a:lstStyle/>
          <a:p>
            <a:r>
              <a:rPr lang="zh-CN" altLang="en-US" sz="2000" dirty="0" smtClean="0">
                <a:solidFill>
                  <a:srgbClr val="0070C0"/>
                </a:solidFill>
              </a:rPr>
              <a:t>放热反应</a:t>
            </a:r>
            <a:endParaRPr lang="zh-CN" altLang="en-US" sz="2000" dirty="0">
              <a:solidFill>
                <a:srgbClr val="0070C0"/>
              </a:solidFill>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151.xml><?xml version="1.0" encoding="utf-8"?>
<p:tagLst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p="http://schemas.openxmlformats.org/presentationml/2006/main">
  <p:tag name="KSO_WM_UNIT_PLACING_PICTURE_USER_VIEWPORT" val="{&quot;height&quot;:1926,&quot;width&quot;:1944}"/>
</p:tagLst>
</file>

<file path=ppt/tags/tag153.xml><?xml version="1.0" encoding="utf-8"?>
<p:tagLst xmlns:p="http://schemas.openxmlformats.org/presentationml/2006/main">
  <p:tag name="KSO_WM_BEAUTIFY_FLAG" val="#wm#"/>
  <p:tag name="KSO_WM_TEMPLATE_CATEGORY" val="custom"/>
  <p:tag name="KSO_WM_TEMPLATE_INDEX" val="20204538"/>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2575</Words>
  <Application>WPS 演示</Application>
  <PresentationFormat>全屏显示(16:9)</PresentationFormat>
  <Paragraphs>317</Paragraphs>
  <Slides>23</Slides>
  <Notes>4</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10</vt:i4>
      </vt:variant>
      <vt:variant>
        <vt:lpstr>幻灯片标题</vt:lpstr>
      </vt:variant>
      <vt:variant>
        <vt:i4>23</vt:i4>
      </vt:variant>
    </vt:vector>
  </HeadingPairs>
  <TitlesOfParts>
    <vt:vector size="49" baseType="lpstr">
      <vt:lpstr>Arial</vt:lpstr>
      <vt:lpstr>宋体</vt:lpstr>
      <vt:lpstr>Wingdings</vt:lpstr>
      <vt:lpstr>Calibri</vt:lpstr>
      <vt:lpstr>微软雅黑</vt:lpstr>
      <vt:lpstr>汉仪旗黑-85S</vt:lpstr>
      <vt:lpstr>楷体</vt:lpstr>
      <vt:lpstr>Times New Roman</vt:lpstr>
      <vt:lpstr>华文细黑</vt:lpstr>
      <vt:lpstr>Courier New</vt:lpstr>
      <vt:lpstr>华文楷体</vt:lpstr>
      <vt:lpstr>Times New Roman</vt:lpstr>
      <vt:lpstr>黑体</vt:lpstr>
      <vt:lpstr>Arial Unicode MS</vt:lpstr>
      <vt:lpstr>Calibri</vt:lpstr>
      <vt:lpstr>1_Office 主题​​</vt:lpstr>
      <vt:lpstr>ChemDraw.Document.6.0</vt:lpstr>
      <vt:lpstr>ChemDraw.Document.6.0</vt:lpstr>
      <vt:lpstr>ChemDraw.Document.6.0</vt:lpstr>
      <vt:lpstr>ChemDraw.Document.6.0</vt:lpstr>
      <vt:lpstr>ChemDraw.Document.6.0</vt:lpstr>
      <vt:lpstr>ChemDraw.Document.6.0</vt:lpstr>
      <vt:lpstr>ChemDraw.Document.6.0</vt:lpstr>
      <vt:lpstr>ChemDraw.Document.6.0</vt:lpstr>
      <vt:lpstr>ChemDraw.Document.6.0</vt:lpstr>
      <vt:lpstr>ChemDraw.Document.6.0</vt:lpstr>
      <vt:lpstr>化学反应与热能</vt:lpstr>
      <vt:lpstr>【学习目标】</vt:lpstr>
      <vt:lpstr>PowerPoint 演示文稿</vt:lpstr>
      <vt:lpstr>体会化学反应中的能量变化</vt:lpstr>
      <vt:lpstr>体会化学反应中的能量变化</vt:lpstr>
      <vt:lpstr>你还知道哪些化学反应伴随热量变化呢？</vt:lpstr>
      <vt:lpstr>你还知道哪些化学反应伴随热量变化呢？</vt:lpstr>
      <vt:lpstr>你还知道哪些化学反应伴随热量变化呢？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化石燃料利用亟待解决的问题：</vt:lpstr>
      <vt:lpstr>化石燃料利用亟待解决的问题：</vt:lpstr>
      <vt:lpstr>信息检索</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admin</cp:lastModifiedBy>
  <cp:revision>534</cp:revision>
  <dcterms:created xsi:type="dcterms:W3CDTF">2020-02-01T11:21:00Z</dcterms:created>
  <dcterms:modified xsi:type="dcterms:W3CDTF">2020-04-18T05:18:59Z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2052-10.8.0.5988</vt:lpwstr>
  </property>
</Properties>
</file>