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30"/>
  </p:handoutMasterIdLst>
  <p:sldIdLst>
    <p:sldId id="437" r:id="rId4"/>
    <p:sldId id="370" r:id="rId6"/>
    <p:sldId id="373" r:id="rId7"/>
    <p:sldId id="261" r:id="rId8"/>
    <p:sldId id="264" r:id="rId9"/>
    <p:sldId id="351" r:id="rId10"/>
    <p:sldId id="440" r:id="rId11"/>
    <p:sldId id="266" r:id="rId12"/>
    <p:sldId id="282" r:id="rId13"/>
    <p:sldId id="320" r:id="rId14"/>
    <p:sldId id="376" r:id="rId15"/>
    <p:sldId id="375" r:id="rId16"/>
    <p:sldId id="377" r:id="rId17"/>
    <p:sldId id="378" r:id="rId18"/>
    <p:sldId id="380" r:id="rId19"/>
    <p:sldId id="381" r:id="rId20"/>
    <p:sldId id="318" r:id="rId21"/>
    <p:sldId id="321" r:id="rId22"/>
    <p:sldId id="367" r:id="rId23"/>
    <p:sldId id="365" r:id="rId24"/>
    <p:sldId id="366" r:id="rId25"/>
    <p:sldId id="382" r:id="rId26"/>
    <p:sldId id="384" r:id="rId27"/>
    <p:sldId id="335" r:id="rId28"/>
    <p:sldId id="439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微软雅黑" panose="020B0503020204020204" charset="-122"/>
      <p:regular r:id="rId38"/>
    </p:embeddedFont>
    <p:embeddedFont>
      <p:font typeface="Calibri" panose="020F0502020204030204"/>
      <p:regular r:id="rId39"/>
      <p:bold r:id="rId40"/>
      <p:italic r:id="rId41"/>
      <p:boldItalic r:id="rId42"/>
    </p:embeddedFont>
    <p:embeddedFont>
      <p:font typeface="楷体" panose="02010609060101010101" pitchFamily="49" charset="-122"/>
      <p:regular r:id="rId43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5"/>
    <p:restoredTop sz="83083" autoAdjust="0"/>
  </p:normalViewPr>
  <p:slideViewPr>
    <p:cSldViewPr snapToGrid="0" showGuides="1">
      <p:cViewPr varScale="1">
        <p:scale>
          <a:sx n="94" d="100"/>
          <a:sy n="94" d="100"/>
        </p:scale>
        <p:origin x="1080" y="82"/>
      </p:cViewPr>
      <p:guideLst>
        <p:guide orient="horz" pos="1847"/>
        <p:guide pos="3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75" d="100"/>
        <a:sy n="75" d="100"/>
      </p:scale>
      <p:origin x="0" y="-8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font" Target="fonts/font10.fntdata"/><Relationship Id="rId42" Type="http://schemas.openxmlformats.org/officeDocument/2006/relationships/font" Target="fonts/font9.fntdata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4F065-7C0D-4A26-9FCF-0CBDB81903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888C-6049-4449-8E43-D8ADC5C80B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6427-54E7-4690-9431-45B934E62D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8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6" Type="http://schemas.openxmlformats.org/officeDocument/2006/relationships/theme" Target="../theme/theme2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5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5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5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5.xml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5.xml"/><Relationship Id="rId3" Type="http://schemas.microsoft.com/office/2007/relationships/hdphoto" Target="../media/image21.wdp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3.xml"/><Relationship Id="rId2" Type="http://schemas.openxmlformats.org/officeDocument/2006/relationships/image" Target="../media/image25.jpeg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5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1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014980" y="1969128"/>
            <a:ext cx="6129655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>
              <a:defRPr/>
            </a:pP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基因在</a:t>
            </a:r>
            <a:r>
              <a:rPr lang="zh-CN" altLang="en-US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哪</a:t>
            </a:r>
            <a:endParaRPr kumimoji="0" lang="zh-CN" altLang="en-US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en-US" altLang="zh-CN" sz="2000" b="0" i="0" u="none" strike="noStrike" kern="1200" cap="none" spc="226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高一年级生物学</a:t>
            </a:r>
            <a:r>
              <a:rPr kumimoji="0" lang="zh-CN" altLang="en-US" sz="24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736975"/>
            <a:ext cx="5598549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b="1" spc="226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</a:t>
            </a:r>
            <a:r>
              <a:rPr kumimoji="0" lang="zh-CN" altLang="en-US" sz="2000" b="1" kern="1200" cap="none" spc="226" normalizeH="0" baseline="0" noProof="1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  李京伟</a:t>
            </a:r>
            <a:endParaRPr kumimoji="0" lang="zh-CN" altLang="en-US" sz="2000" b="1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4" name="Picture 4" descr="图6—44 雌雄果蝇体细胞的染色体图解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3" b="1947"/>
          <a:stretch>
            <a:fillRect/>
          </a:stretch>
        </p:blipFill>
        <p:spPr bwMode="auto">
          <a:xfrm>
            <a:off x="1592244" y="739574"/>
            <a:ext cx="6044197" cy="301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592244" y="4077441"/>
            <a:ext cx="64087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+mn-ea"/>
                <a:ea typeface="+mn-ea"/>
              </a:rPr>
              <a:t>雌性：</a:t>
            </a:r>
            <a:r>
              <a:rPr lang="en-US" altLang="zh-CN" sz="2100" b="1" dirty="0">
                <a:latin typeface="+mn-ea"/>
                <a:ea typeface="+mn-ea"/>
              </a:rPr>
              <a:t>3</a:t>
            </a:r>
            <a:r>
              <a:rPr lang="zh-CN" altLang="en-US" sz="2100" b="1" dirty="0">
                <a:latin typeface="+mn-ea"/>
                <a:ea typeface="+mn-ea"/>
              </a:rPr>
              <a:t>对常染色体</a:t>
            </a:r>
            <a:r>
              <a:rPr lang="en-US" altLang="zh-CN" sz="2100" b="1" dirty="0">
                <a:latin typeface="+mn-ea"/>
                <a:ea typeface="+mn-ea"/>
              </a:rPr>
              <a:t>+XX</a:t>
            </a:r>
            <a:r>
              <a:rPr lang="zh-CN" altLang="en-US" sz="2100" b="1" dirty="0">
                <a:latin typeface="+mn-ea"/>
                <a:ea typeface="+mn-ea"/>
              </a:rPr>
              <a:t>；雄性：</a:t>
            </a:r>
            <a:r>
              <a:rPr lang="en-US" altLang="zh-CN" sz="2100" b="1" dirty="0">
                <a:latin typeface="+mn-ea"/>
                <a:ea typeface="+mn-ea"/>
              </a:rPr>
              <a:t>3</a:t>
            </a:r>
            <a:r>
              <a:rPr lang="zh-CN" altLang="en-US" sz="2100" b="1" dirty="0">
                <a:latin typeface="+mn-ea"/>
                <a:ea typeface="+mn-ea"/>
              </a:rPr>
              <a:t>对常染色体</a:t>
            </a:r>
            <a:r>
              <a:rPr lang="en-US" altLang="zh-CN" sz="2100" b="1" dirty="0">
                <a:latin typeface="+mn-ea"/>
                <a:ea typeface="+mn-ea"/>
              </a:rPr>
              <a:t>+XY</a:t>
            </a:r>
            <a:endParaRPr lang="zh-CN" altLang="en-US" sz="21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910"/>
            <a:ext cx="4200311" cy="4857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05851" y="299011"/>
            <a:ext cx="471186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研究问题：为什么</a:t>
            </a:r>
            <a:r>
              <a:rPr lang="en-US" altLang="zh-CN" sz="2000" b="1" dirty="0">
                <a:latin typeface="+mn-ea"/>
              </a:rPr>
              <a:t>F2</a:t>
            </a:r>
            <a:r>
              <a:rPr lang="zh-CN" altLang="en-US" sz="2000" b="1" dirty="0">
                <a:latin typeface="+mn-ea"/>
              </a:rPr>
              <a:t>代中只有雄果蝇中出现白眼，而雌果蝇却没有白眼出现呢？眼色的性状表现与果蝇的性别有什么关联吗？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1920" y="58103"/>
            <a:ext cx="996587" cy="371475"/>
          </a:xfrm>
        </p:spPr>
        <p:txBody>
          <a:bodyPr anchor="ctr">
            <a:no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实验</a:t>
            </a:r>
            <a:r>
              <a:rPr lang="en-US" altLang="zh-CN" sz="2000" dirty="0">
                <a:latin typeface="+mn-ea"/>
                <a:ea typeface="+mn-ea"/>
              </a:rPr>
              <a:t>1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5851" y="1808728"/>
            <a:ext cx="4711867" cy="2246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作出假设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、控制果蝇白眼色的基因只位于</a:t>
            </a:r>
            <a:r>
              <a:rPr lang="en-US" altLang="zh-CN" sz="2000" b="1" dirty="0">
                <a:latin typeface="+mn-ea"/>
              </a:rPr>
              <a:t>Y</a:t>
            </a:r>
            <a:r>
              <a:rPr lang="zh-CN" altLang="en-US" sz="2000" b="1" dirty="0">
                <a:latin typeface="+mn-ea"/>
              </a:rPr>
              <a:t>染色体上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、控制果蝇白眼色的基因只位于</a:t>
            </a:r>
            <a:r>
              <a:rPr lang="en-US" altLang="zh-CN" sz="2000" b="1" dirty="0">
                <a:latin typeface="+mn-ea"/>
              </a:rPr>
              <a:t>X</a:t>
            </a:r>
            <a:r>
              <a:rPr lang="zh-CN" altLang="en-US" sz="2000" b="1" dirty="0">
                <a:latin typeface="+mn-ea"/>
              </a:rPr>
              <a:t>染色体上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3</a:t>
            </a:r>
            <a:r>
              <a:rPr lang="zh-CN" altLang="en-US" sz="2000" b="1" dirty="0">
                <a:latin typeface="+mn-ea"/>
              </a:rPr>
              <a:t>、控制果蝇白眼色的基因在</a:t>
            </a:r>
            <a:r>
              <a:rPr lang="en-US" altLang="zh-CN" sz="2000" b="1" dirty="0">
                <a:latin typeface="+mn-ea"/>
              </a:rPr>
              <a:t>XY</a:t>
            </a:r>
            <a:r>
              <a:rPr lang="zh-CN" altLang="en-US" sz="2000" b="1" dirty="0">
                <a:latin typeface="+mn-ea"/>
              </a:rPr>
              <a:t>染色体上均存在。</a:t>
            </a:r>
            <a:endParaRPr lang="zh-CN" altLang="en-US" sz="2000" b="1" dirty="0"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4" y="0"/>
            <a:ext cx="4447388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5666" y="1065368"/>
            <a:ext cx="80502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11306" y="1065369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XX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5509" y="1918236"/>
            <a:ext cx="426720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06793" y="1918236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21920" y="58103"/>
            <a:ext cx="896303" cy="371475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967844" y="293980"/>
            <a:ext cx="505423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假设</a:t>
            </a:r>
            <a:r>
              <a:rPr lang="en-US" altLang="zh-CN" sz="2000" b="1" dirty="0">
                <a:latin typeface="+mn-ea"/>
              </a:rPr>
              <a:t>1</a:t>
            </a:r>
            <a:endParaRPr lang="en-US" altLang="zh-CN" sz="2000" b="1" dirty="0">
              <a:latin typeface="+mn-ea"/>
            </a:endParaRPr>
          </a:p>
          <a:p>
            <a:r>
              <a:rPr lang="zh-CN" altLang="en-US" sz="2000" b="1" dirty="0">
                <a:latin typeface="+mn-ea"/>
              </a:rPr>
              <a:t>控制果蝇白眼色的基因只位于</a:t>
            </a:r>
            <a:r>
              <a:rPr lang="en-US" altLang="zh-CN" sz="2000" b="1" dirty="0">
                <a:latin typeface="+mn-ea"/>
              </a:rPr>
              <a:t>Y</a:t>
            </a:r>
            <a:r>
              <a:rPr lang="zh-CN" altLang="en-US" sz="2000" b="1" dirty="0">
                <a:latin typeface="+mn-ea"/>
              </a:rPr>
              <a:t>染色体上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70877" y="1899385"/>
            <a:ext cx="56297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843514" y="1592581"/>
            <a:ext cx="1" cy="3027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7140748" y="1550116"/>
            <a:ext cx="272486" cy="345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7517478" y="1565356"/>
            <a:ext cx="334885" cy="326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825191" y="2401981"/>
            <a:ext cx="355046" cy="3691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6414449" y="2413912"/>
            <a:ext cx="465237" cy="3571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926159" y="2413911"/>
            <a:ext cx="1694650" cy="345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7724596" y="2372336"/>
            <a:ext cx="169265" cy="3832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981285" y="2794776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XX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22082" y="2808900"/>
            <a:ext cx="80502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55935" y="113461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P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59408" y="1968634"/>
            <a:ext cx="67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配子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40578" y="2865867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ea"/>
                <a:ea typeface="+mn-ea"/>
              </a:rPr>
              <a:t>F</a:t>
            </a:r>
            <a:r>
              <a:rPr lang="en-US" altLang="zh-CN" b="1" baseline="-25000" dirty="0">
                <a:latin typeface="+mn-ea"/>
                <a:ea typeface="+mn-ea"/>
              </a:rPr>
              <a:t>1</a:t>
            </a:r>
            <a:r>
              <a:rPr lang="zh-CN" altLang="en-US" b="1" dirty="0">
                <a:latin typeface="+mn-ea"/>
                <a:ea typeface="+mn-ea"/>
              </a:rPr>
              <a:t>基因型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0759" y="3341311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表型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48945" y="3807067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数量比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46329" y="3339883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红眼雌蝇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37551" y="3372165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白眼雄蝇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47869" y="3814469"/>
            <a:ext cx="225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ea"/>
                <a:ea typeface="+mn-ea"/>
              </a:rPr>
              <a:t>1           :           1</a:t>
            </a: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447388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13650" y="819850"/>
            <a:ext cx="80502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77853" y="819850"/>
            <a:ext cx="988747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64656" y="2392002"/>
            <a:ext cx="81304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Y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21444" y="2378603"/>
            <a:ext cx="105967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21920" y="58103"/>
            <a:ext cx="896303" cy="371475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221165" y="185197"/>
            <a:ext cx="4719773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假设</a:t>
            </a:r>
            <a:r>
              <a:rPr lang="en-US" altLang="zh-CN" sz="2000" b="1" dirty="0">
                <a:latin typeface="+mn-ea"/>
              </a:rPr>
              <a:t>2</a:t>
            </a:r>
            <a:endParaRPr lang="en-US" altLang="zh-CN" sz="2000" b="1" dirty="0">
              <a:latin typeface="+mn-ea"/>
            </a:endParaRPr>
          </a:p>
          <a:p>
            <a:r>
              <a:rPr lang="zh-CN" altLang="en-US" sz="2000" b="1" dirty="0">
                <a:latin typeface="+mn-ea"/>
              </a:rPr>
              <a:t>控制果蝇白眼色的基因只位于</a:t>
            </a:r>
            <a:r>
              <a:rPr lang="en-US" altLang="zh-CN" sz="2000" b="1" dirty="0">
                <a:latin typeface="+mn-ea"/>
              </a:rPr>
              <a:t>X</a:t>
            </a:r>
            <a:r>
              <a:rPr lang="zh-CN" altLang="en-US" sz="2000" b="1" dirty="0">
                <a:latin typeface="+mn-ea"/>
              </a:rPr>
              <a:t>染色体上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5504" y="1581599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en-US" altLang="zh-CN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23360" y="1581598"/>
            <a:ext cx="41549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Y</a:t>
            </a:r>
            <a:endParaRPr lang="zh-CN" altLang="en-US" sz="27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19477" y="1581598"/>
            <a:ext cx="58060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40163" y="3198395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en-US" altLang="zh-CN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68233" y="3198395"/>
            <a:ext cx="58060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55184" y="3198394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en-US" altLang="zh-CN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41785" y="3185554"/>
            <a:ext cx="41549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Y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88315" y="3960142"/>
            <a:ext cx="1186867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39088" y="3960142"/>
            <a:ext cx="98183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29986" y="3974307"/>
            <a:ext cx="81304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Y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84243" y="3966687"/>
            <a:ext cx="80502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24307" y="89300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P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15302" y="1613419"/>
            <a:ext cx="67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配子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69582" y="2469923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ea"/>
                <a:ea typeface="+mn-ea"/>
              </a:rPr>
              <a:t>F</a:t>
            </a:r>
            <a:r>
              <a:rPr lang="en-US" altLang="zh-CN" b="1" baseline="-25000" dirty="0">
                <a:latin typeface="+mn-ea"/>
                <a:ea typeface="+mn-ea"/>
              </a:rPr>
              <a:t>1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80345" y="4422290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表型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61891" y="4831095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数量比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15302" y="3283071"/>
            <a:ext cx="67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配子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25136" y="4007824"/>
            <a:ext cx="11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F2</a:t>
            </a:r>
            <a:r>
              <a:rPr lang="zh-CN" altLang="en-US" b="1" dirty="0">
                <a:latin typeface="+mn-ea"/>
                <a:ea typeface="+mn-ea"/>
              </a:rPr>
              <a:t>基因型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5937798" y="1320016"/>
            <a:ext cx="1" cy="3027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7661980" y="1285213"/>
            <a:ext cx="272486" cy="345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8038710" y="1300454"/>
            <a:ext cx="334885" cy="326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5937798" y="2035331"/>
            <a:ext cx="1" cy="3027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8" idx="0"/>
          </p:cNvCxnSpPr>
          <p:nvPr/>
        </p:nvCxnSpPr>
        <p:spPr>
          <a:xfrm flipH="1">
            <a:off x="6051281" y="2002704"/>
            <a:ext cx="1047704" cy="375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endCxn id="7" idx="0"/>
          </p:cNvCxnSpPr>
          <p:nvPr/>
        </p:nvCxnSpPr>
        <p:spPr>
          <a:xfrm>
            <a:off x="6077469" y="2035331"/>
            <a:ext cx="1793709" cy="356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8028634" y="2029417"/>
            <a:ext cx="272486" cy="345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5683244" y="2818058"/>
            <a:ext cx="272486" cy="345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6059974" y="2833298"/>
            <a:ext cx="334885" cy="326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7512826" y="2833298"/>
            <a:ext cx="272486" cy="345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7889556" y="2848538"/>
            <a:ext cx="334885" cy="326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8" idx="0"/>
          </p:cNvCxnSpPr>
          <p:nvPr/>
        </p:nvCxnSpPr>
        <p:spPr>
          <a:xfrm>
            <a:off x="5449815" y="3626367"/>
            <a:ext cx="231934" cy="33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endCxn id="18" idx="0"/>
          </p:cNvCxnSpPr>
          <p:nvPr/>
        </p:nvCxnSpPr>
        <p:spPr>
          <a:xfrm flipH="1">
            <a:off x="5681749" y="3614205"/>
            <a:ext cx="1722174" cy="3459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6560613" y="3591742"/>
            <a:ext cx="231934" cy="33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19" idx="0"/>
          </p:cNvCxnSpPr>
          <p:nvPr/>
        </p:nvCxnSpPr>
        <p:spPr>
          <a:xfrm flipH="1">
            <a:off x="6830008" y="3728504"/>
            <a:ext cx="688216" cy="231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20" idx="0"/>
          </p:cNvCxnSpPr>
          <p:nvPr/>
        </p:nvCxnSpPr>
        <p:spPr>
          <a:xfrm flipH="1">
            <a:off x="7736508" y="3675799"/>
            <a:ext cx="590511" cy="2985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8441318" y="3709033"/>
            <a:ext cx="361818" cy="270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endCxn id="20" idx="0"/>
          </p:cNvCxnSpPr>
          <p:nvPr/>
        </p:nvCxnSpPr>
        <p:spPr>
          <a:xfrm>
            <a:off x="5678147" y="3639866"/>
            <a:ext cx="2058361" cy="3344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765910" y="3536677"/>
            <a:ext cx="1740397" cy="491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5063826" y="4381664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红眼雌蝇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163755" y="4374447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红眼雌蝇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206015" y="4374446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红眼雄蝇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152087" y="4362839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白眼雄蝇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53756" y="4728196"/>
            <a:ext cx="368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ea"/>
                <a:ea typeface="+mn-ea"/>
              </a:rPr>
              <a:t>1       :         1 </a:t>
            </a:r>
            <a:r>
              <a:rPr lang="zh-CN" altLang="en-US" b="1" dirty="0">
                <a:latin typeface="+mn-ea"/>
                <a:ea typeface="+mn-ea"/>
              </a:rPr>
              <a:t>：     </a:t>
            </a:r>
            <a:r>
              <a:rPr lang="en-US" altLang="zh-CN" b="1" dirty="0">
                <a:latin typeface="+mn-ea"/>
                <a:ea typeface="+mn-ea"/>
              </a:rPr>
              <a:t>1      </a:t>
            </a:r>
            <a:r>
              <a:rPr lang="zh-CN" altLang="en-US" b="1" dirty="0">
                <a:latin typeface="+mn-ea"/>
                <a:ea typeface="+mn-ea"/>
              </a:rPr>
              <a:t>：</a:t>
            </a:r>
            <a:r>
              <a:rPr lang="en-US" altLang="zh-CN" b="1" dirty="0">
                <a:latin typeface="+mn-ea"/>
                <a:ea typeface="+mn-ea"/>
              </a:rPr>
              <a:t>1     </a:t>
            </a: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56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4" name="内容占位符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103"/>
            <a:ext cx="4447388" cy="5143500"/>
          </a:xfrm>
          <a:prstGeom prst="rect">
            <a:avLst/>
          </a:prstGeom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21920" y="58103"/>
            <a:ext cx="896303" cy="371475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951515" y="85817"/>
            <a:ext cx="519248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假设</a:t>
            </a:r>
            <a:r>
              <a:rPr lang="en-US" altLang="zh-CN" sz="2000" b="1" dirty="0">
                <a:latin typeface="+mn-ea"/>
              </a:rPr>
              <a:t>3</a:t>
            </a:r>
            <a:endParaRPr lang="en-US" altLang="zh-CN" sz="2000" b="1" dirty="0">
              <a:latin typeface="+mn-ea"/>
            </a:endParaRPr>
          </a:p>
          <a:p>
            <a:r>
              <a:rPr lang="zh-CN" altLang="en-US" sz="2000" b="1" dirty="0">
                <a:latin typeface="+mn-ea"/>
              </a:rPr>
              <a:t>控制果蝇白眼色的基因</a:t>
            </a:r>
            <a:r>
              <a:rPr lang="en-US" altLang="zh-CN" sz="2000" b="1" dirty="0">
                <a:latin typeface="+mn-ea"/>
              </a:rPr>
              <a:t>X</a:t>
            </a:r>
            <a:r>
              <a:rPr lang="zh-CN" altLang="en-US" sz="2000" b="1" dirty="0">
                <a:latin typeface="+mn-ea"/>
              </a:rPr>
              <a:t>和</a:t>
            </a:r>
            <a:r>
              <a:rPr lang="en-US" altLang="zh-CN" sz="2000" b="1" dirty="0">
                <a:latin typeface="+mn-ea"/>
              </a:rPr>
              <a:t>Y</a:t>
            </a:r>
            <a:r>
              <a:rPr lang="zh-CN" altLang="en-US" sz="2000" b="1" dirty="0">
                <a:latin typeface="+mn-ea"/>
              </a:rPr>
              <a:t>染色体上均存在。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36706" y="819850"/>
            <a:ext cx="958916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7853" y="819850"/>
            <a:ext cx="988747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93322" y="2392002"/>
            <a:ext cx="95571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21444" y="2378603"/>
            <a:ext cx="105967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35504" y="1581599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en-US" altLang="zh-CN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49622" y="1581598"/>
            <a:ext cx="562976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19477" y="1581598"/>
            <a:ext cx="58060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40163" y="3198395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en-US" altLang="zh-CN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68233" y="3198395"/>
            <a:ext cx="580608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55184" y="3198394"/>
            <a:ext cx="6734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en-US" altLang="zh-CN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68047" y="3185554"/>
            <a:ext cx="562976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88315" y="3960142"/>
            <a:ext cx="1186867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39088" y="3960142"/>
            <a:ext cx="98183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58652" y="3974307"/>
            <a:ext cx="95571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07299" y="3966687"/>
            <a:ext cx="958917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X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r>
              <a:rPr lang="en-US" altLang="zh-CN" sz="2700" b="1" dirty="0" err="1">
                <a:solidFill>
                  <a:schemeClr val="tx1"/>
                </a:solidFill>
                <a:latin typeface="+mn-ea"/>
              </a:rPr>
              <a:t>Y</a:t>
            </a:r>
            <a:r>
              <a:rPr lang="en-US" altLang="zh-CN" sz="2700" b="1" baseline="30000" dirty="0" err="1">
                <a:solidFill>
                  <a:schemeClr val="tx1"/>
                </a:solidFill>
                <a:latin typeface="+mn-ea"/>
              </a:rPr>
              <a:t>b</a:t>
            </a:r>
            <a:endParaRPr lang="zh-CN" altLang="en-US" sz="2700" b="1" baseline="30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24307" y="89300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P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15302" y="1613419"/>
            <a:ext cx="67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配子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69582" y="2469923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ea"/>
                <a:ea typeface="+mn-ea"/>
              </a:rPr>
              <a:t>F</a:t>
            </a:r>
            <a:r>
              <a:rPr lang="en-US" altLang="zh-CN" b="1" baseline="-25000" dirty="0">
                <a:latin typeface="+mn-ea"/>
                <a:ea typeface="+mn-ea"/>
              </a:rPr>
              <a:t>1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80345" y="4422290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表型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61891" y="4831095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数量比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15302" y="3283071"/>
            <a:ext cx="67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配子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25136" y="4007824"/>
            <a:ext cx="11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F2</a:t>
            </a:r>
            <a:r>
              <a:rPr lang="zh-CN" altLang="en-US" b="1" dirty="0">
                <a:latin typeface="+mn-ea"/>
                <a:ea typeface="+mn-ea"/>
              </a:rPr>
              <a:t>基因型</a:t>
            </a:r>
            <a:endParaRPr lang="zh-CN" altLang="en-US" b="1" dirty="0">
              <a:latin typeface="+mn-ea"/>
              <a:ea typeface="+mn-ea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5937798" y="1320016"/>
            <a:ext cx="1" cy="3027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7661980" y="1285213"/>
            <a:ext cx="272486" cy="345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8038710" y="1300454"/>
            <a:ext cx="334885" cy="326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937798" y="2035331"/>
            <a:ext cx="1" cy="3027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14" idx="0"/>
          </p:cNvCxnSpPr>
          <p:nvPr/>
        </p:nvCxnSpPr>
        <p:spPr>
          <a:xfrm flipH="1">
            <a:off x="6051281" y="2002704"/>
            <a:ext cx="1047704" cy="375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13" idx="0"/>
          </p:cNvCxnSpPr>
          <p:nvPr/>
        </p:nvCxnSpPr>
        <p:spPr>
          <a:xfrm>
            <a:off x="6077469" y="2035331"/>
            <a:ext cx="1793709" cy="356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8028634" y="2029417"/>
            <a:ext cx="272486" cy="345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5683244" y="2818058"/>
            <a:ext cx="272486" cy="345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6059974" y="2833298"/>
            <a:ext cx="334885" cy="326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7512826" y="2833298"/>
            <a:ext cx="272486" cy="345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7889556" y="2848538"/>
            <a:ext cx="334885" cy="3264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endCxn id="22" idx="0"/>
          </p:cNvCxnSpPr>
          <p:nvPr/>
        </p:nvCxnSpPr>
        <p:spPr>
          <a:xfrm>
            <a:off x="5449815" y="3626367"/>
            <a:ext cx="231934" cy="33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22" idx="0"/>
          </p:cNvCxnSpPr>
          <p:nvPr/>
        </p:nvCxnSpPr>
        <p:spPr>
          <a:xfrm flipH="1">
            <a:off x="5681749" y="3614205"/>
            <a:ext cx="1722174" cy="3459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6560613" y="3591742"/>
            <a:ext cx="231934" cy="33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endCxn id="23" idx="0"/>
          </p:cNvCxnSpPr>
          <p:nvPr/>
        </p:nvCxnSpPr>
        <p:spPr>
          <a:xfrm flipH="1">
            <a:off x="6830008" y="3728504"/>
            <a:ext cx="688216" cy="231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24" idx="0"/>
          </p:cNvCxnSpPr>
          <p:nvPr/>
        </p:nvCxnSpPr>
        <p:spPr>
          <a:xfrm flipH="1">
            <a:off x="7736508" y="3675799"/>
            <a:ext cx="590512" cy="2985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8441318" y="3709033"/>
            <a:ext cx="361818" cy="270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endCxn id="24" idx="0"/>
          </p:cNvCxnSpPr>
          <p:nvPr/>
        </p:nvCxnSpPr>
        <p:spPr>
          <a:xfrm>
            <a:off x="5678147" y="3639866"/>
            <a:ext cx="2058361" cy="3344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765910" y="3536677"/>
            <a:ext cx="1740397" cy="491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5063826" y="4381664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红眼雌蝇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163755" y="4374447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红眼雌蝇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206015" y="4374446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红眼雄蝇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152087" y="4362839"/>
            <a:ext cx="11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白眼雄蝇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756" y="4728196"/>
            <a:ext cx="368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n-ea"/>
                <a:ea typeface="+mn-ea"/>
              </a:rPr>
              <a:t>1       :         1 </a:t>
            </a:r>
            <a:r>
              <a:rPr lang="zh-CN" altLang="en-US" b="1" dirty="0">
                <a:latin typeface="+mn-ea"/>
                <a:ea typeface="+mn-ea"/>
              </a:rPr>
              <a:t>：     </a:t>
            </a:r>
            <a:r>
              <a:rPr lang="en-US" altLang="zh-CN" b="1" dirty="0">
                <a:latin typeface="+mn-ea"/>
                <a:ea typeface="+mn-ea"/>
              </a:rPr>
              <a:t>1      </a:t>
            </a:r>
            <a:r>
              <a:rPr lang="zh-CN" altLang="en-US" b="1" dirty="0">
                <a:latin typeface="+mn-ea"/>
                <a:ea typeface="+mn-ea"/>
              </a:rPr>
              <a:t>：</a:t>
            </a:r>
            <a:r>
              <a:rPr lang="en-US" altLang="zh-CN" b="1" dirty="0">
                <a:latin typeface="+mn-ea"/>
                <a:ea typeface="+mn-ea"/>
              </a:rPr>
              <a:t>1     </a:t>
            </a: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910"/>
            <a:ext cx="4200311" cy="4857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05851" y="299011"/>
            <a:ext cx="4711867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研究问题：为什么</a:t>
            </a:r>
            <a:r>
              <a:rPr lang="en-US" altLang="zh-CN" sz="2000" b="1" dirty="0">
                <a:latin typeface="+mn-ea"/>
              </a:rPr>
              <a:t>F2</a:t>
            </a:r>
            <a:r>
              <a:rPr lang="zh-CN" altLang="en-US" sz="2000" b="1" dirty="0">
                <a:latin typeface="+mn-ea"/>
              </a:rPr>
              <a:t>代中只有雄果蝇中出现白眼，而雌果蝇却没有白眼出现呢？眼色的性状表现与果蝇的性别有什么关联吗？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1920" y="58103"/>
            <a:ext cx="896303" cy="371475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305851" y="1808728"/>
            <a:ext cx="4711867" cy="2245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作出假设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、控制果蝇白眼色的基因只位于</a:t>
            </a:r>
            <a:r>
              <a:rPr lang="en-US" altLang="zh-CN" sz="2000" b="1" dirty="0">
                <a:latin typeface="+mn-ea"/>
              </a:rPr>
              <a:t>Y</a:t>
            </a:r>
            <a:r>
              <a:rPr lang="zh-CN" altLang="en-US" sz="2000" b="1" dirty="0">
                <a:latin typeface="+mn-ea"/>
              </a:rPr>
              <a:t>染色体上    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X  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、控制果蝇白眼色的基因只位于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X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染色体上</a:t>
            </a:r>
            <a:endParaRPr lang="en-US" altLang="zh-CN" sz="2000" b="1" dirty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3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、控制果蝇白眼色的基因位于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X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和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Y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染色体上。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480" y="76200"/>
            <a:ext cx="1071563" cy="742950"/>
          </a:xfrm>
        </p:spPr>
        <p:txBody>
          <a:bodyPr anchor="ctr"/>
          <a:lstStyle/>
          <a:p>
            <a:r>
              <a:rPr lang="zh-CN" altLang="en-US" dirty="0"/>
              <a:t>实验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4" name="内容占位符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3043" y="0"/>
            <a:ext cx="4352193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3043" y="1449805"/>
            <a:ext cx="1071563" cy="5078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latin typeface="+mn-ea"/>
              </a:rPr>
              <a:t>X</a:t>
            </a:r>
            <a:r>
              <a:rPr lang="en-US" altLang="zh-CN" sz="2700" b="1" baseline="30000" dirty="0" err="1">
                <a:latin typeface="+mn-ea"/>
              </a:rPr>
              <a:t>B</a:t>
            </a:r>
            <a:r>
              <a:rPr lang="en-US" altLang="zh-CN" sz="2700" b="1" dirty="0" err="1">
                <a:latin typeface="+mn-ea"/>
              </a:rPr>
              <a:t>X</a:t>
            </a:r>
            <a:r>
              <a:rPr lang="en-US" altLang="zh-CN" sz="2700" b="1" baseline="30000" dirty="0" err="1">
                <a:latin typeface="+mn-ea"/>
              </a:rPr>
              <a:t>b</a:t>
            </a:r>
            <a:endParaRPr lang="zh-CN" altLang="en-US" sz="2700" b="1" baseline="300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3682" y="1448878"/>
            <a:ext cx="907620" cy="5078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latin typeface="+mn-ea"/>
              </a:rPr>
              <a:t>X</a:t>
            </a:r>
            <a:r>
              <a:rPr lang="en-US" altLang="zh-CN" sz="2700" b="1" baseline="30000" dirty="0" err="1">
                <a:latin typeface="+mn-ea"/>
              </a:rPr>
              <a:t>b</a:t>
            </a:r>
            <a:r>
              <a:rPr lang="en-US" altLang="zh-CN" sz="2700" b="1" dirty="0" err="1">
                <a:latin typeface="+mn-ea"/>
              </a:rPr>
              <a:t>Y</a:t>
            </a:r>
            <a:endParaRPr lang="zh-CN" altLang="en-US" sz="27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480" y="76200"/>
            <a:ext cx="1071563" cy="742950"/>
          </a:xfrm>
        </p:spPr>
        <p:txBody>
          <a:bodyPr anchor="ctr"/>
          <a:lstStyle/>
          <a:p>
            <a:r>
              <a:rPr lang="zh-CN" altLang="en-US" dirty="0"/>
              <a:t>实验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4" name="内容占位符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3043" y="0"/>
            <a:ext cx="4352193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3043" y="1449805"/>
            <a:ext cx="1071562" cy="5078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latin typeface="+mn-ea"/>
              </a:rPr>
              <a:t>X</a:t>
            </a:r>
            <a:r>
              <a:rPr lang="en-US" altLang="zh-CN" sz="2700" b="1" baseline="30000" dirty="0" err="1">
                <a:latin typeface="+mn-ea"/>
              </a:rPr>
              <a:t>B</a:t>
            </a:r>
            <a:r>
              <a:rPr lang="en-US" altLang="zh-CN" sz="2700" b="1" dirty="0" err="1">
                <a:latin typeface="+mn-ea"/>
              </a:rPr>
              <a:t>X</a:t>
            </a:r>
            <a:r>
              <a:rPr lang="en-US" altLang="zh-CN" sz="2700" b="1" baseline="30000" dirty="0" err="1">
                <a:latin typeface="+mn-ea"/>
              </a:rPr>
              <a:t>b</a:t>
            </a:r>
            <a:endParaRPr lang="zh-CN" altLang="en-US" sz="2700" b="1" baseline="300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5779" y="1449805"/>
            <a:ext cx="1017936" cy="5078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latin typeface="+mn-ea"/>
              </a:rPr>
              <a:t>X</a:t>
            </a:r>
            <a:r>
              <a:rPr lang="en-US" altLang="zh-CN" sz="2700" b="1" baseline="30000" dirty="0" err="1">
                <a:latin typeface="+mn-ea"/>
              </a:rPr>
              <a:t>b</a:t>
            </a:r>
            <a:r>
              <a:rPr lang="en-US" altLang="zh-CN" sz="2700" b="1" dirty="0" err="1">
                <a:latin typeface="+mn-ea"/>
              </a:rPr>
              <a:t>Y</a:t>
            </a:r>
            <a:r>
              <a:rPr lang="en-US" altLang="zh-CN" sz="2700" b="1" baseline="30000" dirty="0" err="1">
                <a:latin typeface="+mn-ea"/>
              </a:rPr>
              <a:t>b</a:t>
            </a:r>
            <a:endParaRPr lang="zh-CN" altLang="en-US" sz="2700" b="1" baseline="30000" dirty="0"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472" y="281332"/>
            <a:ext cx="1085850" cy="742950"/>
          </a:xfrm>
        </p:spPr>
        <p:txBody>
          <a:bodyPr anchor="ctr"/>
          <a:lstStyle/>
          <a:p>
            <a:r>
              <a:rPr lang="zh-CN" altLang="en-US" dirty="0"/>
              <a:t>实验</a:t>
            </a:r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" y="1150316"/>
            <a:ext cx="4086225" cy="3124200"/>
          </a:xfrm>
          <a:prstGeom prst="rect">
            <a:avLst/>
          </a:prstGeom>
        </p:spPr>
      </p:pic>
      <p:graphicFrame>
        <p:nvGraphicFramePr>
          <p:cNvPr id="13" name="表格 13"/>
          <p:cNvGraphicFramePr>
            <a:graphicFrameLocks noGrp="1"/>
          </p:cNvGraphicFramePr>
          <p:nvPr/>
        </p:nvGraphicFramePr>
        <p:xfrm>
          <a:off x="4997450" y="2712416"/>
          <a:ext cx="3690258" cy="192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6"/>
                <a:gridCol w="1230086"/>
                <a:gridCol w="1230086"/>
              </a:tblGrid>
              <a:tr h="613347"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白眼雌果蝇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野生型红眼雄果蝇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6133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假设</a:t>
                      </a: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X</a:t>
                      </a:r>
                      <a:r>
                        <a:rPr lang="en-US" altLang="zh-CN" sz="2400" b="1" baseline="30000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r>
                        <a:rPr lang="en-US" altLang="zh-CN" sz="2400" b="1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X</a:t>
                      </a:r>
                      <a:r>
                        <a:rPr lang="en-US" altLang="zh-CN" sz="2400" b="1" baseline="30000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endParaRPr lang="en-US" altLang="zh-CN" sz="2400" b="1" baseline="30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X</a:t>
                      </a:r>
                      <a:r>
                        <a:rPr lang="en-US" altLang="zh-CN" sz="2400" b="1" baseline="30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Y</a:t>
                      </a:r>
                      <a:endParaRPr lang="en-US" altLang="zh-CN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6133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假设</a:t>
                      </a: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X</a:t>
                      </a:r>
                      <a:r>
                        <a:rPr lang="en-US" altLang="zh-CN" sz="2400" b="1" baseline="30000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r>
                        <a:rPr lang="en-US" altLang="zh-CN" sz="2400" b="1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X</a:t>
                      </a:r>
                      <a:r>
                        <a:rPr lang="en-US" altLang="zh-CN" sz="2400" b="1" baseline="30000" dirty="0" err="1"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endParaRPr lang="en-US" altLang="zh-CN" sz="2400" b="1" baseline="30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X</a:t>
                      </a:r>
                      <a:r>
                        <a:rPr lang="en-US" altLang="zh-CN" sz="2400" b="1" baseline="30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Y</a:t>
                      </a:r>
                      <a:r>
                        <a:rPr lang="en-US" altLang="zh-CN" sz="2400" b="1" baseline="300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endParaRPr lang="en-US" altLang="zh-CN" sz="2400" b="1" baseline="300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857750" y="232824"/>
            <a:ext cx="4156534" cy="2245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作出假设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1</a:t>
            </a:r>
            <a:r>
              <a:rPr lang="zh-CN" altLang="en-US" sz="2000" b="1" dirty="0">
                <a:latin typeface="+mn-ea"/>
              </a:rPr>
              <a:t>、控制果蝇白眼色的基因只位于</a:t>
            </a:r>
            <a:r>
              <a:rPr lang="en-US" altLang="zh-CN" sz="2000" b="1" dirty="0">
                <a:latin typeface="+mn-ea"/>
              </a:rPr>
              <a:t>Y</a:t>
            </a:r>
            <a:r>
              <a:rPr lang="zh-CN" altLang="en-US" sz="2000" b="1" dirty="0">
                <a:latin typeface="+mn-ea"/>
              </a:rPr>
              <a:t>染色体上    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X  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、控制果蝇白眼色的基因只位于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X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染色体上</a:t>
            </a:r>
            <a:endParaRPr lang="en-US" altLang="zh-CN" sz="2000" b="1" dirty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3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、控制果蝇白颜色的基因位于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X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和</a:t>
            </a:r>
            <a:r>
              <a:rPr lang="en-US" altLang="zh-CN" sz="2000" b="1" dirty="0">
                <a:solidFill>
                  <a:srgbClr val="FFFF00"/>
                </a:solidFill>
                <a:latin typeface="+mn-ea"/>
              </a:rPr>
              <a:t>Y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染色体上。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83894" y="1484021"/>
            <a:ext cx="2199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n-ea"/>
                <a:ea typeface="+mn-ea"/>
              </a:rPr>
              <a:t>左图为摩尔根和学生绘制的果蝇染色体上的基因位置关系。</a:t>
            </a:r>
            <a:endParaRPr lang="zh-CN" altLang="en-US" sz="2400" b="1" dirty="0">
              <a:latin typeface="+mn-ea"/>
              <a:ea typeface="+mn-ea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4"/>
          <a:stretch>
            <a:fillRect/>
          </a:stretch>
        </p:blipFill>
        <p:spPr>
          <a:xfrm>
            <a:off x="165656" y="-8629"/>
            <a:ext cx="3818238" cy="5152129"/>
          </a:xfrm>
        </p:spPr>
      </p:pic>
      <p:pic>
        <p:nvPicPr>
          <p:cNvPr id="4" name="内容占位符 5"/>
          <p:cNvPicPr>
            <a:picLocks noChangeAspect="1"/>
          </p:cNvPicPr>
          <p:nvPr/>
        </p:nvPicPr>
        <p:blipFill rotWithShape="1">
          <a:blip r:embed="rId3"/>
          <a:srcRect l="25942" t="1622" r="209" b="11711"/>
          <a:stretch>
            <a:fillRect/>
          </a:stretch>
        </p:blipFill>
        <p:spPr>
          <a:xfrm>
            <a:off x="6469380" y="425711"/>
            <a:ext cx="1939952" cy="37028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42722" y="4249032"/>
            <a:ext cx="3095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latin typeface="+mn-ea"/>
                <a:ea typeface="+mn-ea"/>
              </a:rPr>
              <a:t>果蝇</a:t>
            </a:r>
            <a:r>
              <a:rPr lang="en-US" altLang="zh-CN" sz="2100" b="1" dirty="0">
                <a:latin typeface="+mn-ea"/>
                <a:ea typeface="+mn-ea"/>
              </a:rPr>
              <a:t>X</a:t>
            </a:r>
            <a:r>
              <a:rPr lang="zh-CN" altLang="en-US" sz="2100" b="1" dirty="0">
                <a:latin typeface="+mn-ea"/>
                <a:ea typeface="+mn-ea"/>
              </a:rPr>
              <a:t>染色体上的基因图</a:t>
            </a:r>
            <a:endParaRPr lang="zh-CN" altLang="en-US" sz="2100" b="1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82633" y="3485842"/>
            <a:ext cx="71360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1149" y="914651"/>
            <a:ext cx="8247572" cy="14001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b="1" dirty="0">
                <a:latin typeface="+mn-ea"/>
                <a:ea typeface="+mn-ea"/>
              </a:rPr>
              <a:t>1</a:t>
            </a:r>
            <a:r>
              <a:rPr lang="zh-CN" altLang="en-US" sz="2000" b="1" dirty="0">
                <a:latin typeface="+mn-ea"/>
                <a:ea typeface="+mn-ea"/>
              </a:rPr>
              <a:t>、绘制基因型为</a:t>
            </a:r>
            <a:r>
              <a:rPr lang="en-US" altLang="zh-CN" sz="2000" b="1" dirty="0" err="1">
                <a:latin typeface="+mn-ea"/>
                <a:ea typeface="+mn-ea"/>
              </a:rPr>
              <a:t>AaBb</a:t>
            </a:r>
            <a:r>
              <a:rPr lang="zh-CN" altLang="en-US" sz="2000" b="1" dirty="0">
                <a:latin typeface="+mn-ea"/>
                <a:ea typeface="+mn-ea"/>
              </a:rPr>
              <a:t>的杂合子个体，形成</a:t>
            </a:r>
            <a:r>
              <a:rPr lang="en-US" altLang="zh-CN" sz="2000" b="1" dirty="0">
                <a:latin typeface="+mn-ea"/>
                <a:ea typeface="+mn-ea"/>
              </a:rPr>
              <a:t>4 </a:t>
            </a:r>
            <a:r>
              <a:rPr lang="zh-CN" altLang="en-US" sz="2000" b="1" dirty="0">
                <a:latin typeface="+mn-ea"/>
                <a:ea typeface="+mn-ea"/>
              </a:rPr>
              <a:t>种类型配子的示意图。</a:t>
            </a:r>
            <a:endParaRPr lang="en-US" altLang="zh-CN" sz="2000" b="1" dirty="0">
              <a:latin typeface="+mn-ea"/>
              <a:ea typeface="+mn-ea"/>
            </a:endParaRPr>
          </a:p>
          <a:p>
            <a:r>
              <a:rPr lang="en-US" altLang="zh-CN" sz="2000" b="1" dirty="0">
                <a:latin typeface="+mn-ea"/>
                <a:ea typeface="+mn-ea"/>
              </a:rPr>
              <a:t>2</a:t>
            </a:r>
            <a:r>
              <a:rPr lang="zh-CN" altLang="en-US" sz="2000" b="1" dirty="0">
                <a:latin typeface="+mn-ea"/>
                <a:ea typeface="+mn-ea"/>
              </a:rPr>
              <a:t>、绘制含有</a:t>
            </a:r>
            <a:r>
              <a:rPr lang="en-US" altLang="zh-CN" sz="2000" b="1" dirty="0">
                <a:latin typeface="+mn-ea"/>
                <a:ea typeface="+mn-ea"/>
              </a:rPr>
              <a:t>2 </a:t>
            </a:r>
            <a:r>
              <a:rPr lang="zh-CN" altLang="en-US" sz="2000" b="1" dirty="0">
                <a:latin typeface="+mn-ea"/>
                <a:ea typeface="+mn-ea"/>
              </a:rPr>
              <a:t>对同源染色体的生物体，其精原细胞减数分裂产生</a:t>
            </a:r>
            <a:r>
              <a:rPr lang="en-US" altLang="zh-CN" sz="2000" b="1" dirty="0">
                <a:latin typeface="+mn-ea"/>
                <a:ea typeface="+mn-ea"/>
              </a:rPr>
              <a:t>4 </a:t>
            </a:r>
            <a:r>
              <a:rPr lang="zh-CN" altLang="en-US" sz="2000" b="1" dirty="0">
                <a:latin typeface="+mn-ea"/>
                <a:ea typeface="+mn-ea"/>
              </a:rPr>
              <a:t>种类型精细胞的示意图。</a:t>
            </a:r>
            <a:endParaRPr lang="zh-CN" altLang="en-US" sz="2000" b="1" dirty="0">
              <a:latin typeface="+mn-ea"/>
              <a:ea typeface="+mn-ea"/>
            </a:endParaRPr>
          </a:p>
          <a:p>
            <a:endParaRPr lang="zh-CN" altLang="en-US" sz="2000" b="1" dirty="0">
              <a:latin typeface="+mn-ea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7967" y="2269166"/>
            <a:ext cx="6136765" cy="1883211"/>
            <a:chOff x="370703" y="3118728"/>
            <a:chExt cx="8191606" cy="2443871"/>
          </a:xfrm>
        </p:grpSpPr>
        <p:grpSp>
          <p:nvGrpSpPr>
            <p:cNvPr id="5" name="Group 2"/>
            <p:cNvGrpSpPr/>
            <p:nvPr/>
          </p:nvGrpSpPr>
          <p:grpSpPr bwMode="auto">
            <a:xfrm>
              <a:off x="5714946" y="3118728"/>
              <a:ext cx="935038" cy="979782"/>
              <a:chOff x="113" y="825"/>
              <a:chExt cx="2141" cy="2132"/>
            </a:xfrm>
          </p:grpSpPr>
          <p:sp>
            <p:nvSpPr>
              <p:cNvPr id="6" name="Oval 3"/>
              <p:cNvSpPr>
                <a:spLocks noChangeArrowheads="1"/>
              </p:cNvSpPr>
              <p:nvPr/>
            </p:nvSpPr>
            <p:spPr bwMode="auto">
              <a:xfrm>
                <a:off x="113" y="825"/>
                <a:ext cx="2141" cy="21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" name="Group 4"/>
              <p:cNvGrpSpPr/>
              <p:nvPr/>
            </p:nvGrpSpPr>
            <p:grpSpPr bwMode="auto">
              <a:xfrm>
                <a:off x="1148" y="2259"/>
                <a:ext cx="600" cy="219"/>
                <a:chOff x="1148" y="2259"/>
                <a:chExt cx="600" cy="219"/>
              </a:xfrm>
            </p:grpSpPr>
            <p:sp>
              <p:nvSpPr>
                <p:cNvPr id="17" name="Freeform 5"/>
                <p:cNvSpPr/>
                <p:nvPr/>
              </p:nvSpPr>
              <p:spPr bwMode="auto">
                <a:xfrm rot="17316725">
                  <a:off x="1338" y="2069"/>
                  <a:ext cx="219" cy="600"/>
                </a:xfrm>
                <a:custGeom>
                  <a:avLst/>
                  <a:gdLst>
                    <a:gd name="T0" fmla="*/ 316 w 371"/>
                    <a:gd name="T1" fmla="*/ 1083 h 1097"/>
                    <a:gd name="T2" fmla="*/ 253 w 371"/>
                    <a:gd name="T3" fmla="*/ 972 h 1097"/>
                    <a:gd name="T4" fmla="*/ 205 w 371"/>
                    <a:gd name="T5" fmla="*/ 815 h 1097"/>
                    <a:gd name="T6" fmla="*/ 127 w 371"/>
                    <a:gd name="T7" fmla="*/ 183 h 1097"/>
                    <a:gd name="T8" fmla="*/ 76 w 371"/>
                    <a:gd name="T9" fmla="*/ 0 h 1097"/>
                    <a:gd name="T10" fmla="*/ 40 w 371"/>
                    <a:gd name="T11" fmla="*/ 184 h 1097"/>
                    <a:gd name="T12" fmla="*/ 325 w 371"/>
                    <a:gd name="T13" fmla="*/ 947 h 1097"/>
                    <a:gd name="T14" fmla="*/ 316 w 371"/>
                    <a:gd name="T15" fmla="*/ 108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" h="1097">
                      <a:moveTo>
                        <a:pt x="316" y="1083"/>
                      </a:moveTo>
                      <a:cubicBezTo>
                        <a:pt x="304" y="1087"/>
                        <a:pt x="271" y="1017"/>
                        <a:pt x="253" y="972"/>
                      </a:cubicBezTo>
                      <a:cubicBezTo>
                        <a:pt x="235" y="927"/>
                        <a:pt x="226" y="946"/>
                        <a:pt x="205" y="815"/>
                      </a:cubicBezTo>
                      <a:cubicBezTo>
                        <a:pt x="184" y="684"/>
                        <a:pt x="148" y="319"/>
                        <a:pt x="127" y="183"/>
                      </a:cubicBezTo>
                      <a:cubicBezTo>
                        <a:pt x="106" y="47"/>
                        <a:pt x="90" y="0"/>
                        <a:pt x="76" y="0"/>
                      </a:cubicBezTo>
                      <a:cubicBezTo>
                        <a:pt x="62" y="0"/>
                        <a:pt x="0" y="26"/>
                        <a:pt x="40" y="184"/>
                      </a:cubicBezTo>
                      <a:cubicBezTo>
                        <a:pt x="82" y="342"/>
                        <a:pt x="279" y="797"/>
                        <a:pt x="325" y="947"/>
                      </a:cubicBezTo>
                      <a:cubicBezTo>
                        <a:pt x="371" y="1097"/>
                        <a:pt x="328" y="1079"/>
                        <a:pt x="316" y="1083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Oval 6"/>
                <p:cNvSpPr>
                  <a:spLocks noChangeArrowheads="1"/>
                </p:cNvSpPr>
                <p:nvPr/>
              </p:nvSpPr>
              <p:spPr bwMode="auto">
                <a:xfrm rot="5392802">
                  <a:off x="1383" y="2341"/>
                  <a:ext cx="110" cy="11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 bwMode="auto">
              <a:xfrm>
                <a:off x="712" y="1335"/>
                <a:ext cx="1038" cy="329"/>
                <a:chOff x="712" y="1335"/>
                <a:chExt cx="1038" cy="329"/>
              </a:xfrm>
            </p:grpSpPr>
            <p:sp>
              <p:nvSpPr>
                <p:cNvPr id="15" name="Freeform 8"/>
                <p:cNvSpPr/>
                <p:nvPr/>
              </p:nvSpPr>
              <p:spPr bwMode="auto">
                <a:xfrm rot="2942489">
                  <a:off x="1066" y="981"/>
                  <a:ext cx="329" cy="1038"/>
                </a:xfrm>
                <a:custGeom>
                  <a:avLst/>
                  <a:gdLst>
                    <a:gd name="T0" fmla="*/ 316 w 371"/>
                    <a:gd name="T1" fmla="*/ 1083 h 1097"/>
                    <a:gd name="T2" fmla="*/ 253 w 371"/>
                    <a:gd name="T3" fmla="*/ 972 h 1097"/>
                    <a:gd name="T4" fmla="*/ 205 w 371"/>
                    <a:gd name="T5" fmla="*/ 815 h 1097"/>
                    <a:gd name="T6" fmla="*/ 127 w 371"/>
                    <a:gd name="T7" fmla="*/ 183 h 1097"/>
                    <a:gd name="T8" fmla="*/ 76 w 371"/>
                    <a:gd name="T9" fmla="*/ 0 h 1097"/>
                    <a:gd name="T10" fmla="*/ 40 w 371"/>
                    <a:gd name="T11" fmla="*/ 184 h 1097"/>
                    <a:gd name="T12" fmla="*/ 325 w 371"/>
                    <a:gd name="T13" fmla="*/ 947 h 1097"/>
                    <a:gd name="T14" fmla="*/ 316 w 371"/>
                    <a:gd name="T15" fmla="*/ 108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" h="1097">
                      <a:moveTo>
                        <a:pt x="316" y="1083"/>
                      </a:moveTo>
                      <a:cubicBezTo>
                        <a:pt x="304" y="1087"/>
                        <a:pt x="271" y="1017"/>
                        <a:pt x="253" y="972"/>
                      </a:cubicBezTo>
                      <a:cubicBezTo>
                        <a:pt x="235" y="927"/>
                        <a:pt x="226" y="946"/>
                        <a:pt x="205" y="815"/>
                      </a:cubicBezTo>
                      <a:cubicBezTo>
                        <a:pt x="184" y="684"/>
                        <a:pt x="148" y="319"/>
                        <a:pt x="127" y="183"/>
                      </a:cubicBezTo>
                      <a:cubicBezTo>
                        <a:pt x="106" y="47"/>
                        <a:pt x="90" y="0"/>
                        <a:pt x="76" y="0"/>
                      </a:cubicBezTo>
                      <a:cubicBezTo>
                        <a:pt x="62" y="0"/>
                        <a:pt x="0" y="26"/>
                        <a:pt x="40" y="184"/>
                      </a:cubicBezTo>
                      <a:cubicBezTo>
                        <a:pt x="82" y="342"/>
                        <a:pt x="279" y="797"/>
                        <a:pt x="325" y="947"/>
                      </a:cubicBezTo>
                      <a:cubicBezTo>
                        <a:pt x="371" y="1097"/>
                        <a:pt x="328" y="1079"/>
                        <a:pt x="316" y="1083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6" name="Oval 9"/>
                <p:cNvSpPr>
                  <a:spLocks noChangeArrowheads="1"/>
                </p:cNvSpPr>
                <p:nvPr/>
              </p:nvSpPr>
              <p:spPr bwMode="auto">
                <a:xfrm>
                  <a:off x="1156" y="1434"/>
                  <a:ext cx="109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10"/>
              <p:cNvGrpSpPr/>
              <p:nvPr/>
            </p:nvGrpSpPr>
            <p:grpSpPr bwMode="auto">
              <a:xfrm>
                <a:off x="1701" y="1525"/>
                <a:ext cx="227" cy="544"/>
                <a:chOff x="1701" y="1525"/>
                <a:chExt cx="227" cy="544"/>
              </a:xfrm>
            </p:grpSpPr>
            <p:sp>
              <p:nvSpPr>
                <p:cNvPr id="13" name="Freeform 11"/>
                <p:cNvSpPr/>
                <p:nvPr/>
              </p:nvSpPr>
              <p:spPr bwMode="auto">
                <a:xfrm rot="56084">
                  <a:off x="1701" y="1525"/>
                  <a:ext cx="227" cy="544"/>
                </a:xfrm>
                <a:custGeom>
                  <a:avLst/>
                  <a:gdLst>
                    <a:gd name="T0" fmla="*/ 316 w 371"/>
                    <a:gd name="T1" fmla="*/ 1083 h 1097"/>
                    <a:gd name="T2" fmla="*/ 253 w 371"/>
                    <a:gd name="T3" fmla="*/ 972 h 1097"/>
                    <a:gd name="T4" fmla="*/ 205 w 371"/>
                    <a:gd name="T5" fmla="*/ 815 h 1097"/>
                    <a:gd name="T6" fmla="*/ 127 w 371"/>
                    <a:gd name="T7" fmla="*/ 183 h 1097"/>
                    <a:gd name="T8" fmla="*/ 76 w 371"/>
                    <a:gd name="T9" fmla="*/ 0 h 1097"/>
                    <a:gd name="T10" fmla="*/ 40 w 371"/>
                    <a:gd name="T11" fmla="*/ 184 h 1097"/>
                    <a:gd name="T12" fmla="*/ 325 w 371"/>
                    <a:gd name="T13" fmla="*/ 947 h 1097"/>
                    <a:gd name="T14" fmla="*/ 316 w 371"/>
                    <a:gd name="T15" fmla="*/ 108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" h="1097">
                      <a:moveTo>
                        <a:pt x="316" y="1083"/>
                      </a:moveTo>
                      <a:cubicBezTo>
                        <a:pt x="304" y="1087"/>
                        <a:pt x="271" y="1017"/>
                        <a:pt x="253" y="972"/>
                      </a:cubicBezTo>
                      <a:cubicBezTo>
                        <a:pt x="235" y="927"/>
                        <a:pt x="226" y="946"/>
                        <a:pt x="205" y="815"/>
                      </a:cubicBezTo>
                      <a:cubicBezTo>
                        <a:pt x="184" y="684"/>
                        <a:pt x="148" y="319"/>
                        <a:pt x="127" y="183"/>
                      </a:cubicBezTo>
                      <a:cubicBezTo>
                        <a:pt x="106" y="47"/>
                        <a:pt x="90" y="0"/>
                        <a:pt x="76" y="0"/>
                      </a:cubicBezTo>
                      <a:cubicBezTo>
                        <a:pt x="62" y="0"/>
                        <a:pt x="0" y="26"/>
                        <a:pt x="40" y="184"/>
                      </a:cubicBezTo>
                      <a:cubicBezTo>
                        <a:pt x="82" y="342"/>
                        <a:pt x="279" y="797"/>
                        <a:pt x="325" y="947"/>
                      </a:cubicBezTo>
                      <a:cubicBezTo>
                        <a:pt x="371" y="1097"/>
                        <a:pt x="328" y="1079"/>
                        <a:pt x="316" y="10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" name="Oval 12"/>
                <p:cNvSpPr>
                  <a:spLocks noChangeArrowheads="1"/>
                </p:cNvSpPr>
                <p:nvPr/>
              </p:nvSpPr>
              <p:spPr bwMode="auto">
                <a:xfrm rot="3709959">
                  <a:off x="1753" y="1745"/>
                  <a:ext cx="100" cy="11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" name="Group 13"/>
              <p:cNvGrpSpPr/>
              <p:nvPr/>
            </p:nvGrpSpPr>
            <p:grpSpPr bwMode="auto">
              <a:xfrm>
                <a:off x="431" y="1344"/>
                <a:ext cx="363" cy="998"/>
                <a:chOff x="431" y="1344"/>
                <a:chExt cx="363" cy="998"/>
              </a:xfrm>
            </p:grpSpPr>
            <p:sp>
              <p:nvSpPr>
                <p:cNvPr id="11" name="Freeform 14"/>
                <p:cNvSpPr/>
                <p:nvPr/>
              </p:nvSpPr>
              <p:spPr bwMode="auto">
                <a:xfrm rot="-271859">
                  <a:off x="431" y="1344"/>
                  <a:ext cx="363" cy="998"/>
                </a:xfrm>
                <a:custGeom>
                  <a:avLst/>
                  <a:gdLst>
                    <a:gd name="T0" fmla="*/ 316 w 371"/>
                    <a:gd name="T1" fmla="*/ 1083 h 1097"/>
                    <a:gd name="T2" fmla="*/ 253 w 371"/>
                    <a:gd name="T3" fmla="*/ 972 h 1097"/>
                    <a:gd name="T4" fmla="*/ 205 w 371"/>
                    <a:gd name="T5" fmla="*/ 815 h 1097"/>
                    <a:gd name="T6" fmla="*/ 127 w 371"/>
                    <a:gd name="T7" fmla="*/ 183 h 1097"/>
                    <a:gd name="T8" fmla="*/ 76 w 371"/>
                    <a:gd name="T9" fmla="*/ 0 h 1097"/>
                    <a:gd name="T10" fmla="*/ 40 w 371"/>
                    <a:gd name="T11" fmla="*/ 184 h 1097"/>
                    <a:gd name="T12" fmla="*/ 325 w 371"/>
                    <a:gd name="T13" fmla="*/ 947 h 1097"/>
                    <a:gd name="T14" fmla="*/ 316 w 371"/>
                    <a:gd name="T15" fmla="*/ 108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" h="1097">
                      <a:moveTo>
                        <a:pt x="316" y="1083"/>
                      </a:moveTo>
                      <a:cubicBezTo>
                        <a:pt x="304" y="1087"/>
                        <a:pt x="271" y="1017"/>
                        <a:pt x="253" y="972"/>
                      </a:cubicBezTo>
                      <a:cubicBezTo>
                        <a:pt x="235" y="927"/>
                        <a:pt x="226" y="946"/>
                        <a:pt x="205" y="815"/>
                      </a:cubicBezTo>
                      <a:cubicBezTo>
                        <a:pt x="184" y="684"/>
                        <a:pt x="148" y="319"/>
                        <a:pt x="127" y="183"/>
                      </a:cubicBezTo>
                      <a:cubicBezTo>
                        <a:pt x="106" y="47"/>
                        <a:pt x="90" y="0"/>
                        <a:pt x="76" y="0"/>
                      </a:cubicBezTo>
                      <a:cubicBezTo>
                        <a:pt x="62" y="0"/>
                        <a:pt x="0" y="26"/>
                        <a:pt x="40" y="184"/>
                      </a:cubicBezTo>
                      <a:cubicBezTo>
                        <a:pt x="82" y="342"/>
                        <a:pt x="279" y="797"/>
                        <a:pt x="325" y="947"/>
                      </a:cubicBezTo>
                      <a:cubicBezTo>
                        <a:pt x="371" y="1097"/>
                        <a:pt x="328" y="1079"/>
                        <a:pt x="316" y="10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" name="Oval 15"/>
                <p:cNvSpPr>
                  <a:spLocks noChangeArrowheads="1"/>
                </p:cNvSpPr>
                <p:nvPr/>
              </p:nvSpPr>
              <p:spPr bwMode="auto">
                <a:xfrm rot="-1892268">
                  <a:off x="538" y="1767"/>
                  <a:ext cx="121" cy="1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5603861" y="4762498"/>
              <a:ext cx="866094" cy="8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48"/>
            <p:cNvSpPr>
              <a:spLocks noChangeArrowheads="1"/>
            </p:cNvSpPr>
            <p:nvPr/>
          </p:nvSpPr>
          <p:spPr bwMode="auto">
            <a:xfrm>
              <a:off x="4443399" y="4762497"/>
              <a:ext cx="866094" cy="8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48"/>
            <p:cNvSpPr>
              <a:spLocks noChangeArrowheads="1"/>
            </p:cNvSpPr>
            <p:nvPr/>
          </p:nvSpPr>
          <p:spPr bwMode="auto">
            <a:xfrm>
              <a:off x="7696215" y="4762497"/>
              <a:ext cx="866094" cy="8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48"/>
            <p:cNvSpPr>
              <a:spLocks noChangeArrowheads="1"/>
            </p:cNvSpPr>
            <p:nvPr/>
          </p:nvSpPr>
          <p:spPr bwMode="auto">
            <a:xfrm>
              <a:off x="6650038" y="4762498"/>
              <a:ext cx="866094" cy="8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01658" y="3307340"/>
              <a:ext cx="1252184" cy="59911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AaBb</a:t>
              </a:r>
              <a:endParaRPr lang="zh-CN" altLang="en-US" sz="2400" dirty="0"/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2036420" y="4065882"/>
              <a:ext cx="0" cy="5442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370703" y="4870159"/>
              <a:ext cx="3459566" cy="59911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CN" altLang="en-US" sz="2400" dirty="0"/>
            </a:p>
          </p:txBody>
        </p:sp>
      </p:grpSp>
      <p:cxnSp>
        <p:nvCxnSpPr>
          <p:cNvPr id="39" name="直接箭头连接符 38"/>
          <p:cNvCxnSpPr/>
          <p:nvPr/>
        </p:nvCxnSpPr>
        <p:spPr>
          <a:xfrm>
            <a:off x="5973636" y="3164310"/>
            <a:ext cx="0" cy="254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19078" y="297515"/>
            <a:ext cx="992579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100" dirty="0"/>
              <a:t>活动一</a:t>
            </a:r>
            <a:endParaRPr lang="en-US" altLang="zh-CN" sz="2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grpSp>
        <p:nvGrpSpPr>
          <p:cNvPr id="14" name="Group 3"/>
          <p:cNvGrpSpPr/>
          <p:nvPr/>
        </p:nvGrpSpPr>
        <p:grpSpPr bwMode="auto">
          <a:xfrm>
            <a:off x="2107389" y="3214692"/>
            <a:ext cx="1339463" cy="1393029"/>
            <a:chOff x="1728" y="144"/>
            <a:chExt cx="1440" cy="1440"/>
          </a:xfrm>
          <a:noFill/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1728" y="144"/>
              <a:ext cx="1440" cy="14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grpSp>
          <p:nvGrpSpPr>
            <p:cNvPr id="17" name="Group 5"/>
            <p:cNvGrpSpPr/>
            <p:nvPr/>
          </p:nvGrpSpPr>
          <p:grpSpPr bwMode="auto">
            <a:xfrm>
              <a:off x="1782" y="336"/>
              <a:ext cx="800" cy="1008"/>
              <a:chOff x="1782" y="336"/>
              <a:chExt cx="800" cy="1008"/>
            </a:xfrm>
            <a:grpFill/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1782" y="336"/>
                <a:ext cx="288" cy="38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b="1" dirty="0">
                    <a:latin typeface="+mn-ea"/>
                    <a:ea typeface="+mn-ea"/>
                  </a:rPr>
                  <a:t>A</a:t>
                </a:r>
                <a:endParaRPr kumimoji="1" lang="en-US" altLang="zh-CN" b="1" dirty="0">
                  <a:latin typeface="+mn-ea"/>
                  <a:ea typeface="+mn-ea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2246" y="366"/>
                <a:ext cx="336" cy="38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b="1" dirty="0">
                    <a:latin typeface="+mn-ea"/>
                    <a:ea typeface="+mn-ea"/>
                  </a:rPr>
                  <a:t>a</a:t>
                </a:r>
                <a:endParaRPr kumimoji="1" lang="en-US" altLang="zh-CN" b="1" dirty="0">
                  <a:latin typeface="+mn-ea"/>
                  <a:ea typeface="+mn-ea"/>
                </a:endParaRPr>
              </a:p>
            </p:txBody>
          </p:sp>
          <p:grpSp>
            <p:nvGrpSpPr>
              <p:cNvPr id="32" name="Group 10"/>
              <p:cNvGrpSpPr/>
              <p:nvPr/>
            </p:nvGrpSpPr>
            <p:grpSpPr bwMode="auto">
              <a:xfrm>
                <a:off x="2064" y="384"/>
                <a:ext cx="240" cy="960"/>
                <a:chOff x="2064" y="384"/>
                <a:chExt cx="240" cy="2592"/>
              </a:xfrm>
              <a:grpFill/>
            </p:grpSpPr>
            <p:grpSp>
              <p:nvGrpSpPr>
                <p:cNvPr id="33" name="Group 11"/>
                <p:cNvGrpSpPr/>
                <p:nvPr/>
              </p:nvGrpSpPr>
              <p:grpSpPr bwMode="auto">
                <a:xfrm>
                  <a:off x="2064" y="384"/>
                  <a:ext cx="96" cy="2592"/>
                  <a:chOff x="2064" y="384"/>
                  <a:chExt cx="96" cy="2592"/>
                </a:xfrm>
                <a:grpFill/>
              </p:grpSpPr>
              <p:sp>
                <p:nvSpPr>
                  <p:cNvPr id="3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384"/>
                    <a:ext cx="0" cy="2592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b="1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4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72"/>
                    <a:ext cx="96" cy="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b="1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34" name="Group 16"/>
                <p:cNvGrpSpPr/>
                <p:nvPr/>
              </p:nvGrpSpPr>
              <p:grpSpPr bwMode="auto">
                <a:xfrm>
                  <a:off x="2208" y="384"/>
                  <a:ext cx="96" cy="2592"/>
                  <a:chOff x="2064" y="384"/>
                  <a:chExt cx="96" cy="2592"/>
                </a:xfrm>
                <a:grpFill/>
              </p:grpSpPr>
              <p:sp>
                <p:nvSpPr>
                  <p:cNvPr id="3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384"/>
                    <a:ext cx="0" cy="2592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b="1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72"/>
                    <a:ext cx="96" cy="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b="1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</p:grp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02411" y="535779"/>
            <a:ext cx="8139178" cy="4042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400" b="1" dirty="0">
                <a:latin typeface="+mn-ea"/>
                <a:ea typeface="+mn-ea"/>
              </a:rPr>
              <a:t>孟德尔分离定律</a:t>
            </a:r>
            <a:endParaRPr lang="en-US" altLang="zh-CN" sz="2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+mn-ea"/>
                <a:ea typeface="+mn-ea"/>
              </a:rPr>
              <a:t>        在杂合子的细胞中，位于一对同源染色体上的等位基因，具有一定的独立性；在减数分裂形成配子的过程中，等位基因会随同源染色体的分开而分离，分别进入两个配子中，独立地随配子遗传给后代。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grpSp>
        <p:nvGrpSpPr>
          <p:cNvPr id="37" name="Group 3"/>
          <p:cNvGrpSpPr/>
          <p:nvPr/>
        </p:nvGrpSpPr>
        <p:grpSpPr bwMode="auto">
          <a:xfrm>
            <a:off x="5909119" y="2873526"/>
            <a:ext cx="1768079" cy="1714500"/>
            <a:chOff x="1728" y="144"/>
            <a:chExt cx="1485" cy="1440"/>
          </a:xfrm>
          <a:noFill/>
        </p:grpSpPr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1728" y="144"/>
              <a:ext cx="1440" cy="14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grpSp>
          <p:nvGrpSpPr>
            <p:cNvPr id="40" name="Group 5"/>
            <p:cNvGrpSpPr/>
            <p:nvPr/>
          </p:nvGrpSpPr>
          <p:grpSpPr bwMode="auto">
            <a:xfrm>
              <a:off x="1872" y="336"/>
              <a:ext cx="1341" cy="1008"/>
              <a:chOff x="1872" y="336"/>
              <a:chExt cx="1341" cy="1008"/>
            </a:xfrm>
            <a:grpFill/>
          </p:grpSpPr>
          <p:sp>
            <p:nvSpPr>
              <p:cNvPr id="51" name="Text Box 6"/>
              <p:cNvSpPr txBox="1">
                <a:spLocks noChangeArrowheads="1"/>
              </p:cNvSpPr>
              <p:nvPr/>
            </p:nvSpPr>
            <p:spPr bwMode="auto">
              <a:xfrm>
                <a:off x="1872" y="336"/>
                <a:ext cx="288" cy="31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b="1">
                    <a:latin typeface="+mn-ea"/>
                    <a:ea typeface="+mn-ea"/>
                  </a:rPr>
                  <a:t>A</a:t>
                </a:r>
                <a:endParaRPr kumimoji="1" lang="en-US" altLang="zh-CN" b="1">
                  <a:latin typeface="+mn-ea"/>
                  <a:ea typeface="+mn-ea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2256" y="336"/>
                <a:ext cx="336" cy="31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b="1">
                    <a:latin typeface="+mn-ea"/>
                    <a:ea typeface="+mn-ea"/>
                  </a:rPr>
                  <a:t>a</a:t>
                </a:r>
                <a:endParaRPr kumimoji="1" lang="en-US" altLang="zh-CN" b="1">
                  <a:latin typeface="+mn-ea"/>
                  <a:ea typeface="+mn-ea"/>
                </a:endParaRPr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auto">
              <a:xfrm>
                <a:off x="2493" y="594"/>
                <a:ext cx="240" cy="31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b="1" dirty="0">
                    <a:latin typeface="+mn-ea"/>
                    <a:ea typeface="+mn-ea"/>
                  </a:rPr>
                  <a:t>B</a:t>
                </a:r>
                <a:endParaRPr kumimoji="1" lang="en-US" altLang="zh-CN" b="1" dirty="0">
                  <a:latin typeface="+mn-ea"/>
                  <a:ea typeface="+mn-ea"/>
                </a:endParaRPr>
              </a:p>
            </p:txBody>
          </p:sp>
          <p:sp>
            <p:nvSpPr>
              <p:cNvPr id="54" name="Text Box 9"/>
              <p:cNvSpPr txBox="1">
                <a:spLocks noChangeArrowheads="1"/>
              </p:cNvSpPr>
              <p:nvPr/>
            </p:nvSpPr>
            <p:spPr bwMode="auto">
              <a:xfrm>
                <a:off x="2877" y="639"/>
                <a:ext cx="336" cy="31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kumimoji="1" lang="en-US" altLang="zh-CN" b="1" dirty="0">
                    <a:latin typeface="+mn-ea"/>
                    <a:ea typeface="+mn-ea"/>
                  </a:rPr>
                  <a:t>b</a:t>
                </a:r>
                <a:endParaRPr kumimoji="1" lang="en-US" altLang="zh-CN" b="1" dirty="0">
                  <a:latin typeface="+mn-ea"/>
                  <a:ea typeface="+mn-ea"/>
                </a:endParaRPr>
              </a:p>
            </p:txBody>
          </p:sp>
          <p:grpSp>
            <p:nvGrpSpPr>
              <p:cNvPr id="55" name="Group 10"/>
              <p:cNvGrpSpPr/>
              <p:nvPr/>
            </p:nvGrpSpPr>
            <p:grpSpPr bwMode="auto">
              <a:xfrm>
                <a:off x="2064" y="384"/>
                <a:ext cx="240" cy="960"/>
                <a:chOff x="2064" y="384"/>
                <a:chExt cx="240" cy="2592"/>
              </a:xfrm>
              <a:grpFill/>
            </p:grpSpPr>
            <p:grpSp>
              <p:nvGrpSpPr>
                <p:cNvPr id="56" name="Group 11"/>
                <p:cNvGrpSpPr/>
                <p:nvPr/>
              </p:nvGrpSpPr>
              <p:grpSpPr bwMode="auto">
                <a:xfrm>
                  <a:off x="2064" y="384"/>
                  <a:ext cx="96" cy="2592"/>
                  <a:chOff x="2064" y="384"/>
                  <a:chExt cx="96" cy="2592"/>
                </a:xfrm>
                <a:grpFill/>
              </p:grpSpPr>
              <p:sp>
                <p:nvSpPr>
                  <p:cNvPr id="6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384"/>
                    <a:ext cx="0" cy="2592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b="1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6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72"/>
                    <a:ext cx="96" cy="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b="1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57" name="Group 16"/>
                <p:cNvGrpSpPr/>
                <p:nvPr/>
              </p:nvGrpSpPr>
              <p:grpSpPr bwMode="auto">
                <a:xfrm>
                  <a:off x="2208" y="384"/>
                  <a:ext cx="96" cy="2592"/>
                  <a:chOff x="2064" y="384"/>
                  <a:chExt cx="96" cy="2592"/>
                </a:xfrm>
                <a:grpFill/>
              </p:grpSpPr>
              <p:sp>
                <p:nvSpPr>
                  <p:cNvPr id="5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384"/>
                    <a:ext cx="0" cy="2592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b="1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72"/>
                    <a:ext cx="96" cy="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b="1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44" name="Group 24"/>
            <p:cNvGrpSpPr/>
            <p:nvPr/>
          </p:nvGrpSpPr>
          <p:grpSpPr bwMode="auto">
            <a:xfrm>
              <a:off x="2712" y="549"/>
              <a:ext cx="231" cy="624"/>
              <a:chOff x="1934" y="420"/>
              <a:chExt cx="231" cy="1056"/>
            </a:xfrm>
            <a:grpFill/>
          </p:grpSpPr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>
                <a:off x="1985" y="420"/>
                <a:ext cx="0" cy="105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b="1">
                  <a:latin typeface="+mn-ea"/>
                  <a:ea typeface="+mn-ea"/>
                </a:endParaRPr>
              </a:p>
            </p:txBody>
          </p:sp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>
                <a:off x="1934" y="80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b="1">
                  <a:latin typeface="+mn-ea"/>
                  <a:ea typeface="+mn-ea"/>
                </a:endParaRPr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>
                <a:off x="2120" y="420"/>
                <a:ext cx="0" cy="105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b="1">
                  <a:latin typeface="+mn-ea"/>
                  <a:ea typeface="+mn-ea"/>
                </a:endParaRPr>
              </a:p>
            </p:txBody>
          </p:sp>
          <p:sp>
            <p:nvSpPr>
              <p:cNvPr id="49" name="Line 29"/>
              <p:cNvSpPr>
                <a:spLocks noChangeShapeType="1"/>
              </p:cNvSpPr>
              <p:nvPr/>
            </p:nvSpPr>
            <p:spPr bwMode="auto">
              <a:xfrm>
                <a:off x="2069" y="80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b="1">
                  <a:latin typeface="+mn-ea"/>
                  <a:ea typeface="+mn-ea"/>
                </a:endParaRPr>
              </a:p>
            </p:txBody>
          </p:sp>
        </p:grpSp>
      </p:grp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400" b="1" dirty="0">
                <a:latin typeface="+mn-ea"/>
                <a:ea typeface="+mn-ea"/>
              </a:rPr>
              <a:t>孟德尔自由组合定律</a:t>
            </a:r>
            <a:endParaRPr lang="en-US" altLang="zh-CN" sz="2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+mn-ea"/>
                <a:ea typeface="+mn-ea"/>
              </a:rPr>
              <a:t>        位于非同源染色体上的非等位基因的分离或组合是互不干扰的；在减数分裂过程中，同源染色体上的等位基因彼此分离的同时，非同源染色体上的非等位基因自由组合。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02412" y="714469"/>
            <a:ext cx="8139178" cy="4042179"/>
          </a:xfrm>
        </p:spPr>
        <p:txBody>
          <a:bodyPr>
            <a:noAutofit/>
          </a:bodyPr>
          <a:lstStyle/>
          <a:p>
            <a:r>
              <a:rPr lang="en-US" altLang="zh-CN" sz="1800" b="1" dirty="0">
                <a:latin typeface="+mn-ea"/>
                <a:ea typeface="+mn-ea"/>
              </a:rPr>
              <a:t>1</a:t>
            </a:r>
            <a:r>
              <a:rPr lang="zh-CN" altLang="en-US" sz="1800" b="1" dirty="0">
                <a:latin typeface="+mn-ea"/>
                <a:ea typeface="+mn-ea"/>
              </a:rPr>
              <a:t>．基于对同源染色体和非同源染色体上相关基因的理解，判断下列相关表述是否正确。</a:t>
            </a:r>
            <a:endParaRPr lang="zh-CN" altLang="en-US" sz="1800" b="1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+mn-ea"/>
                <a:ea typeface="+mn-ea"/>
              </a:rPr>
              <a:t>（</a:t>
            </a:r>
            <a:r>
              <a:rPr lang="en-US" altLang="zh-CN" sz="1800" b="1" dirty="0">
                <a:latin typeface="+mn-ea"/>
                <a:ea typeface="+mn-ea"/>
              </a:rPr>
              <a:t>1</a:t>
            </a:r>
            <a:r>
              <a:rPr lang="zh-CN" altLang="en-US" sz="1800" b="1" dirty="0">
                <a:latin typeface="+mn-ea"/>
                <a:ea typeface="+mn-ea"/>
              </a:rPr>
              <a:t>）位于一对同源染色体上相同位置的基因控制同一种性状。</a:t>
            </a:r>
            <a:endParaRPr lang="zh-CN" altLang="en-US" sz="18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+mn-ea"/>
                <a:ea typeface="+mn-ea"/>
              </a:rPr>
              <a:t>（</a:t>
            </a:r>
            <a:r>
              <a:rPr lang="en-US" altLang="zh-CN" sz="1800" b="1" dirty="0">
                <a:latin typeface="+mn-ea"/>
                <a:ea typeface="+mn-ea"/>
              </a:rPr>
              <a:t>2</a:t>
            </a:r>
            <a:r>
              <a:rPr lang="zh-CN" altLang="en-US" sz="1800" b="1" dirty="0">
                <a:latin typeface="+mn-ea"/>
                <a:ea typeface="+mn-ea"/>
              </a:rPr>
              <a:t>）非等位基因都位于非同源染色体上。</a:t>
            </a:r>
            <a:endParaRPr lang="en-US" altLang="zh-CN" sz="1800" b="1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b="1" dirty="0">
              <a:latin typeface="+mn-ea"/>
              <a:ea typeface="+mn-ea"/>
            </a:endParaRPr>
          </a:p>
          <a:p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等位基因</a:t>
            </a:r>
            <a:r>
              <a:rPr lang="zh-CN" altLang="en-US" sz="1800" b="1" dirty="0">
                <a:latin typeface="+mn-ea"/>
                <a:ea typeface="+mn-ea"/>
              </a:rPr>
              <a:t>的概念：控制相对性状的基因。</a:t>
            </a:r>
            <a:endParaRPr lang="en-US" altLang="zh-CN" sz="1800" b="1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800" b="1" dirty="0">
                <a:latin typeface="+mn-ea"/>
                <a:ea typeface="+mn-ea"/>
              </a:rPr>
              <a:t>位置：位于同源染色体的相同位置</a:t>
            </a:r>
            <a:endParaRPr lang="en-US" altLang="zh-CN" sz="1800" b="1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800" b="1" dirty="0">
                <a:latin typeface="+mn-ea"/>
                <a:ea typeface="+mn-ea"/>
              </a:rPr>
              <a:t>功能：控制一对相对性状</a:t>
            </a:r>
            <a:endParaRPr lang="en-US" altLang="zh-CN" sz="1800" b="1" dirty="0">
              <a:latin typeface="+mn-ea"/>
              <a:ea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770829" y="3036002"/>
            <a:ext cx="1339463" cy="1393029"/>
            <a:chOff x="6770829" y="3036002"/>
            <a:chExt cx="1339463" cy="1393029"/>
          </a:xfrm>
        </p:grpSpPr>
        <p:grpSp>
          <p:nvGrpSpPr>
            <p:cNvPr id="4" name="Group 3"/>
            <p:cNvGrpSpPr/>
            <p:nvPr/>
          </p:nvGrpSpPr>
          <p:grpSpPr bwMode="auto">
            <a:xfrm>
              <a:off x="6770829" y="3036002"/>
              <a:ext cx="1339463" cy="1393029"/>
              <a:chOff x="1728" y="144"/>
              <a:chExt cx="1440" cy="1440"/>
            </a:xfrm>
            <a:noFill/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1728" y="144"/>
                <a:ext cx="1440" cy="144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>
                  <a:latin typeface="+mn-ea"/>
                  <a:ea typeface="+mn-ea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 bwMode="auto">
              <a:xfrm>
                <a:off x="1872" y="336"/>
                <a:ext cx="710" cy="1008"/>
                <a:chOff x="1872" y="336"/>
                <a:chExt cx="710" cy="1008"/>
              </a:xfrm>
              <a:grpFill/>
            </p:grpSpPr>
            <p:sp>
              <p:nvSpPr>
                <p:cNvPr id="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72" y="336"/>
                  <a:ext cx="288" cy="3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kumimoji="1" lang="en-US" altLang="zh-CN" b="1" dirty="0">
                      <a:latin typeface="+mn-ea"/>
                      <a:ea typeface="+mn-ea"/>
                    </a:rPr>
                    <a:t>A</a:t>
                  </a:r>
                  <a:endParaRPr kumimoji="1" lang="en-US" altLang="zh-CN" b="1" dirty="0">
                    <a:latin typeface="+mn-ea"/>
                    <a:ea typeface="+mn-ea"/>
                  </a:endParaRPr>
                </a:p>
              </p:txBody>
            </p:sp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246" y="366"/>
                  <a:ext cx="336" cy="38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kumimoji="1" lang="en-US" altLang="zh-CN" b="1" dirty="0">
                      <a:latin typeface="+mn-ea"/>
                      <a:ea typeface="+mn-ea"/>
                    </a:rPr>
                    <a:t>a</a:t>
                  </a:r>
                  <a:endParaRPr kumimoji="1" lang="en-US" altLang="zh-CN" b="1" dirty="0">
                    <a:latin typeface="+mn-ea"/>
                    <a:ea typeface="+mn-ea"/>
                  </a:endParaRPr>
                </a:p>
              </p:txBody>
            </p:sp>
            <p:grpSp>
              <p:nvGrpSpPr>
                <p:cNvPr id="9" name="Group 10"/>
                <p:cNvGrpSpPr/>
                <p:nvPr/>
              </p:nvGrpSpPr>
              <p:grpSpPr bwMode="auto">
                <a:xfrm>
                  <a:off x="2064" y="384"/>
                  <a:ext cx="240" cy="960"/>
                  <a:chOff x="2064" y="384"/>
                  <a:chExt cx="240" cy="2592"/>
                </a:xfrm>
                <a:grpFill/>
              </p:grpSpPr>
              <p:grpSp>
                <p:nvGrpSpPr>
                  <p:cNvPr id="10" name="Group 11"/>
                  <p:cNvGrpSpPr/>
                  <p:nvPr/>
                </p:nvGrpSpPr>
                <p:grpSpPr bwMode="auto">
                  <a:xfrm>
                    <a:off x="2064" y="384"/>
                    <a:ext cx="96" cy="2592"/>
                    <a:chOff x="2064" y="384"/>
                    <a:chExt cx="96" cy="2592"/>
                  </a:xfrm>
                  <a:grpFill/>
                </p:grpSpPr>
                <p:sp>
                  <p:nvSpPr>
                    <p:cNvPr id="14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384"/>
                      <a:ext cx="0" cy="2592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b="1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1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672"/>
                      <a:ext cx="96" cy="0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b="1">
                        <a:latin typeface="+mn-ea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11" name="Group 16"/>
                  <p:cNvGrpSpPr/>
                  <p:nvPr/>
                </p:nvGrpSpPr>
                <p:grpSpPr bwMode="auto">
                  <a:xfrm>
                    <a:off x="2208" y="384"/>
                    <a:ext cx="96" cy="2592"/>
                    <a:chOff x="2064" y="384"/>
                    <a:chExt cx="96" cy="2592"/>
                  </a:xfrm>
                  <a:grpFill/>
                </p:grpSpPr>
                <p:sp>
                  <p:nvSpPr>
                    <p:cNvPr id="12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384"/>
                      <a:ext cx="0" cy="2592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b="1"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13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672"/>
                      <a:ext cx="96" cy="0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 b="1">
                        <a:latin typeface="+mn-ea"/>
                        <a:ea typeface="+mn-ea"/>
                      </a:endParaRPr>
                    </a:p>
                  </p:txBody>
                </p:sp>
              </p:grpSp>
            </p:grpSp>
          </p:grpSp>
        </p:grp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6860127" y="3584965"/>
              <a:ext cx="267893" cy="369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b="1" dirty="0">
                  <a:latin typeface="+mn-ea"/>
                  <a:ea typeface="+mn-ea"/>
                </a:rPr>
                <a:t>B</a:t>
              </a:r>
              <a:endParaRPr kumimoji="1" lang="en-US" altLang="zh-CN" b="1" dirty="0">
                <a:latin typeface="+mn-ea"/>
                <a:ea typeface="+mn-ea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7244292" y="3551616"/>
              <a:ext cx="312542" cy="369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CN" b="1" dirty="0">
                  <a:latin typeface="+mn-ea"/>
                  <a:ea typeface="+mn-ea"/>
                </a:rPr>
                <a:t>b</a:t>
              </a:r>
              <a:endParaRPr kumimoji="1" lang="en-US" altLang="zh-CN" b="1" dirty="0">
                <a:latin typeface="+mn-ea"/>
                <a:ea typeface="+mn-ea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7083370" y="3769735"/>
              <a:ext cx="892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7235770" y="3774815"/>
              <a:ext cx="892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1800" b="1" dirty="0">
                <a:latin typeface="+mn-ea"/>
                <a:ea typeface="+mn-ea"/>
              </a:rPr>
              <a:t>2</a:t>
            </a:r>
            <a:r>
              <a:rPr lang="zh-CN" altLang="en-US" sz="1800" b="1" dirty="0">
                <a:latin typeface="+mn-ea"/>
                <a:ea typeface="+mn-ea"/>
              </a:rPr>
              <a:t>．基因和染色体的行为存在平行关系。下列相关表述，错误的是</a:t>
            </a: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D</a:t>
            </a:r>
            <a:endParaRPr lang="zh-CN" altLang="en-US" sz="18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ea"/>
                <a:ea typeface="+mn-ea"/>
              </a:rPr>
              <a:t>A</a:t>
            </a:r>
            <a:r>
              <a:rPr lang="zh-CN" altLang="en-US" sz="1800" b="1" dirty="0">
                <a:latin typeface="+mn-ea"/>
                <a:ea typeface="+mn-ea"/>
              </a:rPr>
              <a:t>、复制的两个基因随染色单体分开而分开</a:t>
            </a:r>
            <a:endParaRPr lang="zh-CN" altLang="en-US" sz="1800" b="1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ea"/>
                <a:ea typeface="+mn-ea"/>
              </a:rPr>
              <a:t>B</a:t>
            </a:r>
            <a:r>
              <a:rPr lang="zh-CN" altLang="en-US" sz="1800" b="1" dirty="0">
                <a:latin typeface="+mn-ea"/>
                <a:ea typeface="+mn-ea"/>
              </a:rPr>
              <a:t>、同源染色体分离时，等位基因也随之分离</a:t>
            </a:r>
            <a:endParaRPr lang="zh-CN" altLang="en-US" sz="1800" b="1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ea"/>
                <a:ea typeface="+mn-ea"/>
              </a:rPr>
              <a:t>C</a:t>
            </a:r>
            <a:r>
              <a:rPr lang="zh-CN" altLang="en-US" sz="1800" b="1" dirty="0">
                <a:latin typeface="+mn-ea"/>
                <a:ea typeface="+mn-ea"/>
              </a:rPr>
              <a:t>、非同源染色体数量越多，非等位基因组合的种类也越多</a:t>
            </a:r>
            <a:endParaRPr lang="zh-CN" altLang="en-US" sz="1800" b="1" dirty="0"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ea"/>
                <a:ea typeface="+mn-ea"/>
              </a:rPr>
              <a:t>D</a:t>
            </a:r>
            <a:r>
              <a:rPr lang="zh-CN" altLang="en-US" sz="1800" b="1" dirty="0">
                <a:latin typeface="+mn-ea"/>
                <a:ea typeface="+mn-ea"/>
              </a:rPr>
              <a:t>、非同源染色体自由组合，使所有非等位基因也自由组合</a:t>
            </a:r>
            <a:endParaRPr lang="zh-CN" altLang="en-US" sz="18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700" dirty="0"/>
              <a:t>小结</a:t>
            </a:r>
            <a:endParaRPr lang="zh-CN" altLang="en-US" sz="2700" dirty="0"/>
          </a:p>
        </p:txBody>
      </p:sp>
      <p:sp>
        <p:nvSpPr>
          <p:cNvPr id="4" name="文本框 3"/>
          <p:cNvSpPr txBox="1"/>
          <p:nvPr/>
        </p:nvSpPr>
        <p:spPr>
          <a:xfrm>
            <a:off x="1241800" y="1102635"/>
            <a:ext cx="32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现象：基因和染色体行为相似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1799" y="2078819"/>
            <a:ext cx="32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假说：基因在染色体上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1798" y="3147679"/>
            <a:ext cx="32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证据：摩尔根果蝇实验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95814" y="1998370"/>
            <a:ext cx="32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实验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：提出问题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95814" y="2628305"/>
            <a:ext cx="32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假设：白眼基因位于性染色体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5814" y="3258241"/>
            <a:ext cx="344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实验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：测交，得到白眼雌蝇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95814" y="3777614"/>
            <a:ext cx="32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实验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：白眼雄蝇为</a:t>
            </a:r>
            <a:r>
              <a:rPr lang="en-US" altLang="zh-CN" b="1" dirty="0" err="1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en-US" altLang="zh-CN" b="1" baseline="30000" dirty="0" err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b="1" dirty="0" err="1">
                <a:latin typeface="微软雅黑" panose="020B0503020204020204" charset="-122"/>
                <a:ea typeface="微软雅黑" panose="020B0503020204020204" charset="-122"/>
              </a:rPr>
              <a:t>Y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567062" y="1603083"/>
            <a:ext cx="0" cy="395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567062" y="2628305"/>
            <a:ext cx="0" cy="395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409763" y="3604489"/>
            <a:ext cx="0" cy="2717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394317" y="2974553"/>
            <a:ext cx="0" cy="2717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394317" y="2356521"/>
            <a:ext cx="0" cy="2717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左大括号 23"/>
          <p:cNvSpPr/>
          <p:nvPr/>
        </p:nvSpPr>
        <p:spPr>
          <a:xfrm>
            <a:off x="3856799" y="2270153"/>
            <a:ext cx="139014" cy="195236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3" name="直接连接符 42"/>
          <p:cNvCxnSpPr/>
          <p:nvPr/>
        </p:nvCxnSpPr>
        <p:spPr>
          <a:xfrm>
            <a:off x="6739013" y="3957046"/>
            <a:ext cx="7043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连接符: 肘形 44"/>
          <p:cNvCxnSpPr>
            <a:endCxn id="8" idx="3"/>
          </p:cNvCxnSpPr>
          <p:nvPr/>
        </p:nvCxnSpPr>
        <p:spPr>
          <a:xfrm rot="16200000" flipV="1">
            <a:off x="6792538" y="3306234"/>
            <a:ext cx="1144076" cy="15755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7443348" y="305364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支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969" y="1510596"/>
            <a:ext cx="110799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/>
              <a:t>类比推理</a:t>
            </a:r>
            <a:endParaRPr lang="en-US" altLang="zh-CN" dirty="0"/>
          </a:p>
          <a:p>
            <a:r>
              <a:rPr lang="zh-CN" altLang="en-US" dirty="0"/>
              <a:t>提出假说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28225" y="3088610"/>
            <a:ext cx="110799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/>
              <a:t>假说演绎</a:t>
            </a:r>
            <a:endParaRPr lang="en-US" altLang="zh-CN" dirty="0"/>
          </a:p>
          <a:p>
            <a:r>
              <a:rPr lang="zh-CN" altLang="en-US" dirty="0"/>
              <a:t>得以证实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1241798" y="4258563"/>
            <a:ext cx="592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结论：基因在染色体上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2567062" y="3678629"/>
            <a:ext cx="0" cy="395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803708" y="2519577"/>
            <a:ext cx="116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证实：控制果蝇白眼色的基因位于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染色体上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5400" b="1" kern="0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kern="0" spc="226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1149" y="914651"/>
            <a:ext cx="8247572" cy="14001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b="1" dirty="0">
                <a:latin typeface="+mn-ea"/>
                <a:ea typeface="+mn-ea"/>
              </a:rPr>
              <a:t>1</a:t>
            </a:r>
            <a:r>
              <a:rPr lang="zh-CN" altLang="en-US" sz="2000" b="1" dirty="0">
                <a:latin typeface="+mn-ea"/>
                <a:ea typeface="+mn-ea"/>
              </a:rPr>
              <a:t>、绘制基因型为</a:t>
            </a:r>
            <a:r>
              <a:rPr lang="en-US" altLang="zh-CN" sz="2000" b="1" dirty="0" err="1">
                <a:latin typeface="+mn-ea"/>
                <a:ea typeface="+mn-ea"/>
              </a:rPr>
              <a:t>AaBb</a:t>
            </a:r>
            <a:r>
              <a:rPr lang="zh-CN" altLang="en-US" sz="2000" b="1" dirty="0">
                <a:latin typeface="+mn-ea"/>
                <a:ea typeface="+mn-ea"/>
              </a:rPr>
              <a:t>的杂合子个体，形成</a:t>
            </a:r>
            <a:r>
              <a:rPr lang="en-US" altLang="zh-CN" sz="2000" b="1" dirty="0">
                <a:latin typeface="+mn-ea"/>
                <a:ea typeface="+mn-ea"/>
              </a:rPr>
              <a:t>4 </a:t>
            </a:r>
            <a:r>
              <a:rPr lang="zh-CN" altLang="en-US" sz="2000" b="1" dirty="0">
                <a:latin typeface="+mn-ea"/>
                <a:ea typeface="+mn-ea"/>
              </a:rPr>
              <a:t>种类型配子的示意图。</a:t>
            </a:r>
            <a:endParaRPr lang="en-US" altLang="zh-CN" sz="2000" b="1" dirty="0">
              <a:latin typeface="+mn-ea"/>
              <a:ea typeface="+mn-ea"/>
            </a:endParaRPr>
          </a:p>
          <a:p>
            <a:r>
              <a:rPr lang="en-US" altLang="zh-CN" sz="2000" b="1" dirty="0">
                <a:latin typeface="+mn-ea"/>
                <a:ea typeface="+mn-ea"/>
              </a:rPr>
              <a:t>2</a:t>
            </a:r>
            <a:r>
              <a:rPr lang="zh-CN" altLang="en-US" sz="2000" b="1" dirty="0">
                <a:latin typeface="+mn-ea"/>
                <a:ea typeface="+mn-ea"/>
              </a:rPr>
              <a:t>、绘制含有</a:t>
            </a:r>
            <a:r>
              <a:rPr lang="en-US" altLang="zh-CN" sz="2000" b="1" dirty="0">
                <a:latin typeface="+mn-ea"/>
                <a:ea typeface="+mn-ea"/>
              </a:rPr>
              <a:t>2 </a:t>
            </a:r>
            <a:r>
              <a:rPr lang="zh-CN" altLang="en-US" sz="2000" b="1" dirty="0">
                <a:latin typeface="+mn-ea"/>
                <a:ea typeface="+mn-ea"/>
              </a:rPr>
              <a:t>对同源染色体的生物体，其精原细胞减数分裂产生</a:t>
            </a:r>
            <a:r>
              <a:rPr lang="en-US" altLang="zh-CN" sz="2000" b="1" dirty="0">
                <a:latin typeface="+mn-ea"/>
                <a:ea typeface="+mn-ea"/>
              </a:rPr>
              <a:t>4 </a:t>
            </a:r>
            <a:r>
              <a:rPr lang="zh-CN" altLang="en-US" sz="2000" b="1" dirty="0">
                <a:latin typeface="+mn-ea"/>
                <a:ea typeface="+mn-ea"/>
              </a:rPr>
              <a:t>种类型精细胞的示意图。</a:t>
            </a:r>
            <a:endParaRPr lang="zh-CN" altLang="en-US" sz="2000" b="1" dirty="0">
              <a:latin typeface="+mn-ea"/>
              <a:ea typeface="+mn-ea"/>
            </a:endParaRPr>
          </a:p>
          <a:p>
            <a:endParaRPr lang="zh-CN" altLang="en-US" sz="2000" b="1" dirty="0">
              <a:latin typeface="+mn-ea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27967" y="2269166"/>
            <a:ext cx="6136765" cy="1883211"/>
            <a:chOff x="370703" y="3118728"/>
            <a:chExt cx="8191606" cy="2443871"/>
          </a:xfrm>
        </p:grpSpPr>
        <p:grpSp>
          <p:nvGrpSpPr>
            <p:cNvPr id="5" name="Group 2"/>
            <p:cNvGrpSpPr/>
            <p:nvPr/>
          </p:nvGrpSpPr>
          <p:grpSpPr bwMode="auto">
            <a:xfrm>
              <a:off x="5714946" y="3118728"/>
              <a:ext cx="935038" cy="979782"/>
              <a:chOff x="113" y="825"/>
              <a:chExt cx="2141" cy="2132"/>
            </a:xfrm>
          </p:grpSpPr>
          <p:sp>
            <p:nvSpPr>
              <p:cNvPr id="6" name="Oval 3"/>
              <p:cNvSpPr>
                <a:spLocks noChangeArrowheads="1"/>
              </p:cNvSpPr>
              <p:nvPr/>
            </p:nvSpPr>
            <p:spPr bwMode="auto">
              <a:xfrm>
                <a:off x="113" y="825"/>
                <a:ext cx="2141" cy="21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" name="Group 4"/>
              <p:cNvGrpSpPr/>
              <p:nvPr/>
            </p:nvGrpSpPr>
            <p:grpSpPr bwMode="auto">
              <a:xfrm>
                <a:off x="1148" y="2259"/>
                <a:ext cx="600" cy="219"/>
                <a:chOff x="1148" y="2259"/>
                <a:chExt cx="600" cy="219"/>
              </a:xfrm>
            </p:grpSpPr>
            <p:sp>
              <p:nvSpPr>
                <p:cNvPr id="17" name="Freeform 5"/>
                <p:cNvSpPr/>
                <p:nvPr/>
              </p:nvSpPr>
              <p:spPr bwMode="auto">
                <a:xfrm rot="17316725">
                  <a:off x="1338" y="2069"/>
                  <a:ext cx="219" cy="600"/>
                </a:xfrm>
                <a:custGeom>
                  <a:avLst/>
                  <a:gdLst>
                    <a:gd name="T0" fmla="*/ 316 w 371"/>
                    <a:gd name="T1" fmla="*/ 1083 h 1097"/>
                    <a:gd name="T2" fmla="*/ 253 w 371"/>
                    <a:gd name="T3" fmla="*/ 972 h 1097"/>
                    <a:gd name="T4" fmla="*/ 205 w 371"/>
                    <a:gd name="T5" fmla="*/ 815 h 1097"/>
                    <a:gd name="T6" fmla="*/ 127 w 371"/>
                    <a:gd name="T7" fmla="*/ 183 h 1097"/>
                    <a:gd name="T8" fmla="*/ 76 w 371"/>
                    <a:gd name="T9" fmla="*/ 0 h 1097"/>
                    <a:gd name="T10" fmla="*/ 40 w 371"/>
                    <a:gd name="T11" fmla="*/ 184 h 1097"/>
                    <a:gd name="T12" fmla="*/ 325 w 371"/>
                    <a:gd name="T13" fmla="*/ 947 h 1097"/>
                    <a:gd name="T14" fmla="*/ 316 w 371"/>
                    <a:gd name="T15" fmla="*/ 108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" h="1097">
                      <a:moveTo>
                        <a:pt x="316" y="1083"/>
                      </a:moveTo>
                      <a:cubicBezTo>
                        <a:pt x="304" y="1087"/>
                        <a:pt x="271" y="1017"/>
                        <a:pt x="253" y="972"/>
                      </a:cubicBezTo>
                      <a:cubicBezTo>
                        <a:pt x="235" y="927"/>
                        <a:pt x="226" y="946"/>
                        <a:pt x="205" y="815"/>
                      </a:cubicBezTo>
                      <a:cubicBezTo>
                        <a:pt x="184" y="684"/>
                        <a:pt x="148" y="319"/>
                        <a:pt x="127" y="183"/>
                      </a:cubicBezTo>
                      <a:cubicBezTo>
                        <a:pt x="106" y="47"/>
                        <a:pt x="90" y="0"/>
                        <a:pt x="76" y="0"/>
                      </a:cubicBezTo>
                      <a:cubicBezTo>
                        <a:pt x="62" y="0"/>
                        <a:pt x="0" y="26"/>
                        <a:pt x="40" y="184"/>
                      </a:cubicBezTo>
                      <a:cubicBezTo>
                        <a:pt x="82" y="342"/>
                        <a:pt x="279" y="797"/>
                        <a:pt x="325" y="947"/>
                      </a:cubicBezTo>
                      <a:cubicBezTo>
                        <a:pt x="371" y="1097"/>
                        <a:pt x="328" y="1079"/>
                        <a:pt x="316" y="1083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Oval 6"/>
                <p:cNvSpPr>
                  <a:spLocks noChangeArrowheads="1"/>
                </p:cNvSpPr>
                <p:nvPr/>
              </p:nvSpPr>
              <p:spPr bwMode="auto">
                <a:xfrm rot="5392802">
                  <a:off x="1383" y="2341"/>
                  <a:ext cx="110" cy="11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 bwMode="auto">
              <a:xfrm>
                <a:off x="712" y="1335"/>
                <a:ext cx="1038" cy="329"/>
                <a:chOff x="712" y="1335"/>
                <a:chExt cx="1038" cy="329"/>
              </a:xfrm>
            </p:grpSpPr>
            <p:sp>
              <p:nvSpPr>
                <p:cNvPr id="15" name="Freeform 8"/>
                <p:cNvSpPr/>
                <p:nvPr/>
              </p:nvSpPr>
              <p:spPr bwMode="auto">
                <a:xfrm rot="2942489">
                  <a:off x="1066" y="981"/>
                  <a:ext cx="329" cy="1038"/>
                </a:xfrm>
                <a:custGeom>
                  <a:avLst/>
                  <a:gdLst>
                    <a:gd name="T0" fmla="*/ 316 w 371"/>
                    <a:gd name="T1" fmla="*/ 1083 h 1097"/>
                    <a:gd name="T2" fmla="*/ 253 w 371"/>
                    <a:gd name="T3" fmla="*/ 972 h 1097"/>
                    <a:gd name="T4" fmla="*/ 205 w 371"/>
                    <a:gd name="T5" fmla="*/ 815 h 1097"/>
                    <a:gd name="T6" fmla="*/ 127 w 371"/>
                    <a:gd name="T7" fmla="*/ 183 h 1097"/>
                    <a:gd name="T8" fmla="*/ 76 w 371"/>
                    <a:gd name="T9" fmla="*/ 0 h 1097"/>
                    <a:gd name="T10" fmla="*/ 40 w 371"/>
                    <a:gd name="T11" fmla="*/ 184 h 1097"/>
                    <a:gd name="T12" fmla="*/ 325 w 371"/>
                    <a:gd name="T13" fmla="*/ 947 h 1097"/>
                    <a:gd name="T14" fmla="*/ 316 w 371"/>
                    <a:gd name="T15" fmla="*/ 108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" h="1097">
                      <a:moveTo>
                        <a:pt x="316" y="1083"/>
                      </a:moveTo>
                      <a:cubicBezTo>
                        <a:pt x="304" y="1087"/>
                        <a:pt x="271" y="1017"/>
                        <a:pt x="253" y="972"/>
                      </a:cubicBezTo>
                      <a:cubicBezTo>
                        <a:pt x="235" y="927"/>
                        <a:pt x="226" y="946"/>
                        <a:pt x="205" y="815"/>
                      </a:cubicBezTo>
                      <a:cubicBezTo>
                        <a:pt x="184" y="684"/>
                        <a:pt x="148" y="319"/>
                        <a:pt x="127" y="183"/>
                      </a:cubicBezTo>
                      <a:cubicBezTo>
                        <a:pt x="106" y="47"/>
                        <a:pt x="90" y="0"/>
                        <a:pt x="76" y="0"/>
                      </a:cubicBezTo>
                      <a:cubicBezTo>
                        <a:pt x="62" y="0"/>
                        <a:pt x="0" y="26"/>
                        <a:pt x="40" y="184"/>
                      </a:cubicBezTo>
                      <a:cubicBezTo>
                        <a:pt x="82" y="342"/>
                        <a:pt x="279" y="797"/>
                        <a:pt x="325" y="947"/>
                      </a:cubicBezTo>
                      <a:cubicBezTo>
                        <a:pt x="371" y="1097"/>
                        <a:pt x="328" y="1079"/>
                        <a:pt x="316" y="1083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6" name="Oval 9"/>
                <p:cNvSpPr>
                  <a:spLocks noChangeArrowheads="1"/>
                </p:cNvSpPr>
                <p:nvPr/>
              </p:nvSpPr>
              <p:spPr bwMode="auto">
                <a:xfrm>
                  <a:off x="1156" y="1434"/>
                  <a:ext cx="109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0000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10"/>
              <p:cNvGrpSpPr/>
              <p:nvPr/>
            </p:nvGrpSpPr>
            <p:grpSpPr bwMode="auto">
              <a:xfrm>
                <a:off x="1701" y="1525"/>
                <a:ext cx="227" cy="544"/>
                <a:chOff x="1701" y="1525"/>
                <a:chExt cx="227" cy="544"/>
              </a:xfrm>
            </p:grpSpPr>
            <p:sp>
              <p:nvSpPr>
                <p:cNvPr id="13" name="Freeform 11"/>
                <p:cNvSpPr/>
                <p:nvPr/>
              </p:nvSpPr>
              <p:spPr bwMode="auto">
                <a:xfrm rot="56084">
                  <a:off x="1701" y="1525"/>
                  <a:ext cx="227" cy="544"/>
                </a:xfrm>
                <a:custGeom>
                  <a:avLst/>
                  <a:gdLst>
                    <a:gd name="T0" fmla="*/ 316 w 371"/>
                    <a:gd name="T1" fmla="*/ 1083 h 1097"/>
                    <a:gd name="T2" fmla="*/ 253 w 371"/>
                    <a:gd name="T3" fmla="*/ 972 h 1097"/>
                    <a:gd name="T4" fmla="*/ 205 w 371"/>
                    <a:gd name="T5" fmla="*/ 815 h 1097"/>
                    <a:gd name="T6" fmla="*/ 127 w 371"/>
                    <a:gd name="T7" fmla="*/ 183 h 1097"/>
                    <a:gd name="T8" fmla="*/ 76 w 371"/>
                    <a:gd name="T9" fmla="*/ 0 h 1097"/>
                    <a:gd name="T10" fmla="*/ 40 w 371"/>
                    <a:gd name="T11" fmla="*/ 184 h 1097"/>
                    <a:gd name="T12" fmla="*/ 325 w 371"/>
                    <a:gd name="T13" fmla="*/ 947 h 1097"/>
                    <a:gd name="T14" fmla="*/ 316 w 371"/>
                    <a:gd name="T15" fmla="*/ 108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" h="1097">
                      <a:moveTo>
                        <a:pt x="316" y="1083"/>
                      </a:moveTo>
                      <a:cubicBezTo>
                        <a:pt x="304" y="1087"/>
                        <a:pt x="271" y="1017"/>
                        <a:pt x="253" y="972"/>
                      </a:cubicBezTo>
                      <a:cubicBezTo>
                        <a:pt x="235" y="927"/>
                        <a:pt x="226" y="946"/>
                        <a:pt x="205" y="815"/>
                      </a:cubicBezTo>
                      <a:cubicBezTo>
                        <a:pt x="184" y="684"/>
                        <a:pt x="148" y="319"/>
                        <a:pt x="127" y="183"/>
                      </a:cubicBezTo>
                      <a:cubicBezTo>
                        <a:pt x="106" y="47"/>
                        <a:pt x="90" y="0"/>
                        <a:pt x="76" y="0"/>
                      </a:cubicBezTo>
                      <a:cubicBezTo>
                        <a:pt x="62" y="0"/>
                        <a:pt x="0" y="26"/>
                        <a:pt x="40" y="184"/>
                      </a:cubicBezTo>
                      <a:cubicBezTo>
                        <a:pt x="82" y="342"/>
                        <a:pt x="279" y="797"/>
                        <a:pt x="325" y="947"/>
                      </a:cubicBezTo>
                      <a:cubicBezTo>
                        <a:pt x="371" y="1097"/>
                        <a:pt x="328" y="1079"/>
                        <a:pt x="316" y="10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" name="Oval 12"/>
                <p:cNvSpPr>
                  <a:spLocks noChangeArrowheads="1"/>
                </p:cNvSpPr>
                <p:nvPr/>
              </p:nvSpPr>
              <p:spPr bwMode="auto">
                <a:xfrm rot="3709959">
                  <a:off x="1753" y="1745"/>
                  <a:ext cx="100" cy="11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" name="Group 13"/>
              <p:cNvGrpSpPr/>
              <p:nvPr/>
            </p:nvGrpSpPr>
            <p:grpSpPr bwMode="auto">
              <a:xfrm>
                <a:off x="431" y="1344"/>
                <a:ext cx="363" cy="998"/>
                <a:chOff x="431" y="1344"/>
                <a:chExt cx="363" cy="998"/>
              </a:xfrm>
            </p:grpSpPr>
            <p:sp>
              <p:nvSpPr>
                <p:cNvPr id="11" name="Freeform 14"/>
                <p:cNvSpPr/>
                <p:nvPr/>
              </p:nvSpPr>
              <p:spPr bwMode="auto">
                <a:xfrm rot="-271859">
                  <a:off x="431" y="1344"/>
                  <a:ext cx="363" cy="998"/>
                </a:xfrm>
                <a:custGeom>
                  <a:avLst/>
                  <a:gdLst>
                    <a:gd name="T0" fmla="*/ 316 w 371"/>
                    <a:gd name="T1" fmla="*/ 1083 h 1097"/>
                    <a:gd name="T2" fmla="*/ 253 w 371"/>
                    <a:gd name="T3" fmla="*/ 972 h 1097"/>
                    <a:gd name="T4" fmla="*/ 205 w 371"/>
                    <a:gd name="T5" fmla="*/ 815 h 1097"/>
                    <a:gd name="T6" fmla="*/ 127 w 371"/>
                    <a:gd name="T7" fmla="*/ 183 h 1097"/>
                    <a:gd name="T8" fmla="*/ 76 w 371"/>
                    <a:gd name="T9" fmla="*/ 0 h 1097"/>
                    <a:gd name="T10" fmla="*/ 40 w 371"/>
                    <a:gd name="T11" fmla="*/ 184 h 1097"/>
                    <a:gd name="T12" fmla="*/ 325 w 371"/>
                    <a:gd name="T13" fmla="*/ 947 h 1097"/>
                    <a:gd name="T14" fmla="*/ 316 w 371"/>
                    <a:gd name="T15" fmla="*/ 1083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1" h="1097">
                      <a:moveTo>
                        <a:pt x="316" y="1083"/>
                      </a:moveTo>
                      <a:cubicBezTo>
                        <a:pt x="304" y="1087"/>
                        <a:pt x="271" y="1017"/>
                        <a:pt x="253" y="972"/>
                      </a:cubicBezTo>
                      <a:cubicBezTo>
                        <a:pt x="235" y="927"/>
                        <a:pt x="226" y="946"/>
                        <a:pt x="205" y="815"/>
                      </a:cubicBezTo>
                      <a:cubicBezTo>
                        <a:pt x="184" y="684"/>
                        <a:pt x="148" y="319"/>
                        <a:pt x="127" y="183"/>
                      </a:cubicBezTo>
                      <a:cubicBezTo>
                        <a:pt x="106" y="47"/>
                        <a:pt x="90" y="0"/>
                        <a:pt x="76" y="0"/>
                      </a:cubicBezTo>
                      <a:cubicBezTo>
                        <a:pt x="62" y="0"/>
                        <a:pt x="0" y="26"/>
                        <a:pt x="40" y="184"/>
                      </a:cubicBezTo>
                      <a:cubicBezTo>
                        <a:pt x="82" y="342"/>
                        <a:pt x="279" y="797"/>
                        <a:pt x="325" y="947"/>
                      </a:cubicBezTo>
                      <a:cubicBezTo>
                        <a:pt x="371" y="1097"/>
                        <a:pt x="328" y="1079"/>
                        <a:pt x="316" y="10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" name="Oval 15"/>
                <p:cNvSpPr>
                  <a:spLocks noChangeArrowheads="1"/>
                </p:cNvSpPr>
                <p:nvPr/>
              </p:nvSpPr>
              <p:spPr bwMode="auto">
                <a:xfrm rot="-1892268">
                  <a:off x="538" y="1767"/>
                  <a:ext cx="121" cy="10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5603861" y="4762498"/>
              <a:ext cx="866094" cy="8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48"/>
            <p:cNvSpPr>
              <a:spLocks noChangeArrowheads="1"/>
            </p:cNvSpPr>
            <p:nvPr/>
          </p:nvSpPr>
          <p:spPr bwMode="auto">
            <a:xfrm>
              <a:off x="4443399" y="4762497"/>
              <a:ext cx="866094" cy="8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48"/>
            <p:cNvSpPr>
              <a:spLocks noChangeArrowheads="1"/>
            </p:cNvSpPr>
            <p:nvPr/>
          </p:nvSpPr>
          <p:spPr bwMode="auto">
            <a:xfrm>
              <a:off x="7696215" y="4762497"/>
              <a:ext cx="866094" cy="8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48"/>
            <p:cNvSpPr>
              <a:spLocks noChangeArrowheads="1"/>
            </p:cNvSpPr>
            <p:nvPr/>
          </p:nvSpPr>
          <p:spPr bwMode="auto">
            <a:xfrm>
              <a:off x="6650038" y="4762498"/>
              <a:ext cx="866094" cy="800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01658" y="3307340"/>
              <a:ext cx="1252184" cy="59911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AaBb</a:t>
              </a:r>
              <a:endParaRPr lang="zh-CN" altLang="en-US" sz="2400" dirty="0"/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2036420" y="4065882"/>
              <a:ext cx="0" cy="5442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370703" y="4870159"/>
              <a:ext cx="3459566" cy="59911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AB</a:t>
              </a:r>
              <a:r>
                <a:rPr lang="zh-CN" altLang="en-US" sz="2400" dirty="0"/>
                <a:t>、</a:t>
              </a:r>
              <a:r>
                <a:rPr lang="en-US" altLang="zh-CN" sz="2400" dirty="0"/>
                <a:t>Ab</a:t>
              </a:r>
              <a:r>
                <a:rPr lang="zh-CN" altLang="en-US" sz="2400" dirty="0"/>
                <a:t>、</a:t>
              </a:r>
              <a:r>
                <a:rPr lang="en-US" altLang="zh-CN" sz="2400" dirty="0"/>
                <a:t>aB</a:t>
              </a:r>
              <a:r>
                <a:rPr lang="zh-CN" altLang="en-US" sz="2400" dirty="0"/>
                <a:t>、</a:t>
              </a:r>
              <a:r>
                <a:rPr lang="en-US" altLang="zh-CN" sz="2400" dirty="0"/>
                <a:t>ab</a:t>
              </a:r>
              <a:endParaRPr lang="zh-CN" altLang="en-US" sz="2400" dirty="0"/>
            </a:p>
          </p:txBody>
        </p:sp>
      </p:grpSp>
      <p:cxnSp>
        <p:nvCxnSpPr>
          <p:cNvPr id="39" name="直接箭头连接符 38"/>
          <p:cNvCxnSpPr/>
          <p:nvPr/>
        </p:nvCxnSpPr>
        <p:spPr>
          <a:xfrm>
            <a:off x="5973636" y="3164310"/>
            <a:ext cx="0" cy="2540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Freeform 14"/>
          <p:cNvSpPr/>
          <p:nvPr/>
        </p:nvSpPr>
        <p:spPr bwMode="auto">
          <a:xfrm rot="21328141">
            <a:off x="5649962" y="3673967"/>
            <a:ext cx="118766" cy="353422"/>
          </a:xfrm>
          <a:custGeom>
            <a:avLst/>
            <a:gdLst>
              <a:gd name="T0" fmla="*/ 316 w 371"/>
              <a:gd name="T1" fmla="*/ 1083 h 1097"/>
              <a:gd name="T2" fmla="*/ 253 w 371"/>
              <a:gd name="T3" fmla="*/ 972 h 1097"/>
              <a:gd name="T4" fmla="*/ 205 w 371"/>
              <a:gd name="T5" fmla="*/ 815 h 1097"/>
              <a:gd name="T6" fmla="*/ 127 w 371"/>
              <a:gd name="T7" fmla="*/ 183 h 1097"/>
              <a:gd name="T8" fmla="*/ 76 w 371"/>
              <a:gd name="T9" fmla="*/ 0 h 1097"/>
              <a:gd name="T10" fmla="*/ 40 w 371"/>
              <a:gd name="T11" fmla="*/ 184 h 1097"/>
              <a:gd name="T12" fmla="*/ 325 w 371"/>
              <a:gd name="T13" fmla="*/ 947 h 1097"/>
              <a:gd name="T14" fmla="*/ 316 w 371"/>
              <a:gd name="T15" fmla="*/ 1083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097">
                <a:moveTo>
                  <a:pt x="316" y="1083"/>
                </a:moveTo>
                <a:cubicBezTo>
                  <a:pt x="304" y="1087"/>
                  <a:pt x="271" y="1017"/>
                  <a:pt x="253" y="972"/>
                </a:cubicBezTo>
                <a:cubicBezTo>
                  <a:pt x="235" y="927"/>
                  <a:pt x="226" y="946"/>
                  <a:pt x="205" y="815"/>
                </a:cubicBezTo>
                <a:cubicBezTo>
                  <a:pt x="184" y="684"/>
                  <a:pt x="148" y="319"/>
                  <a:pt x="127" y="183"/>
                </a:cubicBezTo>
                <a:cubicBezTo>
                  <a:pt x="106" y="47"/>
                  <a:pt x="90" y="0"/>
                  <a:pt x="76" y="0"/>
                </a:cubicBezTo>
                <a:cubicBezTo>
                  <a:pt x="62" y="0"/>
                  <a:pt x="0" y="26"/>
                  <a:pt x="40" y="184"/>
                </a:cubicBezTo>
                <a:cubicBezTo>
                  <a:pt x="82" y="342"/>
                  <a:pt x="279" y="797"/>
                  <a:pt x="325" y="947"/>
                </a:cubicBezTo>
                <a:cubicBezTo>
                  <a:pt x="371" y="1097"/>
                  <a:pt x="328" y="1079"/>
                  <a:pt x="316" y="10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Freeform 14"/>
          <p:cNvSpPr/>
          <p:nvPr/>
        </p:nvSpPr>
        <p:spPr bwMode="auto">
          <a:xfrm rot="21328141">
            <a:off x="4655677" y="3704447"/>
            <a:ext cx="118766" cy="353422"/>
          </a:xfrm>
          <a:custGeom>
            <a:avLst/>
            <a:gdLst>
              <a:gd name="T0" fmla="*/ 316 w 371"/>
              <a:gd name="T1" fmla="*/ 1083 h 1097"/>
              <a:gd name="T2" fmla="*/ 253 w 371"/>
              <a:gd name="T3" fmla="*/ 972 h 1097"/>
              <a:gd name="T4" fmla="*/ 205 w 371"/>
              <a:gd name="T5" fmla="*/ 815 h 1097"/>
              <a:gd name="T6" fmla="*/ 127 w 371"/>
              <a:gd name="T7" fmla="*/ 183 h 1097"/>
              <a:gd name="T8" fmla="*/ 76 w 371"/>
              <a:gd name="T9" fmla="*/ 0 h 1097"/>
              <a:gd name="T10" fmla="*/ 40 w 371"/>
              <a:gd name="T11" fmla="*/ 184 h 1097"/>
              <a:gd name="T12" fmla="*/ 325 w 371"/>
              <a:gd name="T13" fmla="*/ 947 h 1097"/>
              <a:gd name="T14" fmla="*/ 316 w 371"/>
              <a:gd name="T15" fmla="*/ 1083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097">
                <a:moveTo>
                  <a:pt x="316" y="1083"/>
                </a:moveTo>
                <a:cubicBezTo>
                  <a:pt x="304" y="1087"/>
                  <a:pt x="271" y="1017"/>
                  <a:pt x="253" y="972"/>
                </a:cubicBezTo>
                <a:cubicBezTo>
                  <a:pt x="235" y="927"/>
                  <a:pt x="226" y="946"/>
                  <a:pt x="205" y="815"/>
                </a:cubicBezTo>
                <a:cubicBezTo>
                  <a:pt x="184" y="684"/>
                  <a:pt x="148" y="319"/>
                  <a:pt x="127" y="183"/>
                </a:cubicBezTo>
                <a:cubicBezTo>
                  <a:pt x="106" y="47"/>
                  <a:pt x="90" y="0"/>
                  <a:pt x="76" y="0"/>
                </a:cubicBezTo>
                <a:cubicBezTo>
                  <a:pt x="62" y="0"/>
                  <a:pt x="0" y="26"/>
                  <a:pt x="40" y="184"/>
                </a:cubicBezTo>
                <a:cubicBezTo>
                  <a:pt x="82" y="342"/>
                  <a:pt x="279" y="797"/>
                  <a:pt x="325" y="947"/>
                </a:cubicBezTo>
                <a:cubicBezTo>
                  <a:pt x="371" y="1097"/>
                  <a:pt x="328" y="1079"/>
                  <a:pt x="316" y="10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Freeform 8"/>
          <p:cNvSpPr/>
          <p:nvPr/>
        </p:nvSpPr>
        <p:spPr bwMode="auto">
          <a:xfrm rot="2942489">
            <a:off x="6340968" y="3654839"/>
            <a:ext cx="116509" cy="339610"/>
          </a:xfrm>
          <a:custGeom>
            <a:avLst/>
            <a:gdLst>
              <a:gd name="T0" fmla="*/ 316 w 371"/>
              <a:gd name="T1" fmla="*/ 1083 h 1097"/>
              <a:gd name="T2" fmla="*/ 253 w 371"/>
              <a:gd name="T3" fmla="*/ 972 h 1097"/>
              <a:gd name="T4" fmla="*/ 205 w 371"/>
              <a:gd name="T5" fmla="*/ 815 h 1097"/>
              <a:gd name="T6" fmla="*/ 127 w 371"/>
              <a:gd name="T7" fmla="*/ 183 h 1097"/>
              <a:gd name="T8" fmla="*/ 76 w 371"/>
              <a:gd name="T9" fmla="*/ 0 h 1097"/>
              <a:gd name="T10" fmla="*/ 40 w 371"/>
              <a:gd name="T11" fmla="*/ 184 h 1097"/>
              <a:gd name="T12" fmla="*/ 325 w 371"/>
              <a:gd name="T13" fmla="*/ 947 h 1097"/>
              <a:gd name="T14" fmla="*/ 316 w 371"/>
              <a:gd name="T15" fmla="*/ 1083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097">
                <a:moveTo>
                  <a:pt x="316" y="1083"/>
                </a:moveTo>
                <a:cubicBezTo>
                  <a:pt x="304" y="1087"/>
                  <a:pt x="271" y="1017"/>
                  <a:pt x="253" y="972"/>
                </a:cubicBezTo>
                <a:cubicBezTo>
                  <a:pt x="235" y="927"/>
                  <a:pt x="226" y="946"/>
                  <a:pt x="205" y="815"/>
                </a:cubicBezTo>
                <a:cubicBezTo>
                  <a:pt x="184" y="684"/>
                  <a:pt x="148" y="319"/>
                  <a:pt x="127" y="183"/>
                </a:cubicBezTo>
                <a:cubicBezTo>
                  <a:pt x="106" y="47"/>
                  <a:pt x="90" y="0"/>
                  <a:pt x="76" y="0"/>
                </a:cubicBezTo>
                <a:cubicBezTo>
                  <a:pt x="62" y="0"/>
                  <a:pt x="0" y="26"/>
                  <a:pt x="40" y="184"/>
                </a:cubicBezTo>
                <a:cubicBezTo>
                  <a:pt x="82" y="342"/>
                  <a:pt x="279" y="797"/>
                  <a:pt x="325" y="947"/>
                </a:cubicBezTo>
                <a:cubicBezTo>
                  <a:pt x="371" y="1097"/>
                  <a:pt x="328" y="1079"/>
                  <a:pt x="316" y="1083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30" name="Freeform 8"/>
          <p:cNvSpPr/>
          <p:nvPr/>
        </p:nvSpPr>
        <p:spPr bwMode="auto">
          <a:xfrm rot="2942489">
            <a:off x="7102968" y="3677699"/>
            <a:ext cx="116509" cy="339610"/>
          </a:xfrm>
          <a:custGeom>
            <a:avLst/>
            <a:gdLst>
              <a:gd name="T0" fmla="*/ 316 w 371"/>
              <a:gd name="T1" fmla="*/ 1083 h 1097"/>
              <a:gd name="T2" fmla="*/ 253 w 371"/>
              <a:gd name="T3" fmla="*/ 972 h 1097"/>
              <a:gd name="T4" fmla="*/ 205 w 371"/>
              <a:gd name="T5" fmla="*/ 815 h 1097"/>
              <a:gd name="T6" fmla="*/ 127 w 371"/>
              <a:gd name="T7" fmla="*/ 183 h 1097"/>
              <a:gd name="T8" fmla="*/ 76 w 371"/>
              <a:gd name="T9" fmla="*/ 0 h 1097"/>
              <a:gd name="T10" fmla="*/ 40 w 371"/>
              <a:gd name="T11" fmla="*/ 184 h 1097"/>
              <a:gd name="T12" fmla="*/ 325 w 371"/>
              <a:gd name="T13" fmla="*/ 947 h 1097"/>
              <a:gd name="T14" fmla="*/ 316 w 371"/>
              <a:gd name="T15" fmla="*/ 1083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097">
                <a:moveTo>
                  <a:pt x="316" y="1083"/>
                </a:moveTo>
                <a:cubicBezTo>
                  <a:pt x="304" y="1087"/>
                  <a:pt x="271" y="1017"/>
                  <a:pt x="253" y="972"/>
                </a:cubicBezTo>
                <a:cubicBezTo>
                  <a:pt x="235" y="927"/>
                  <a:pt x="226" y="946"/>
                  <a:pt x="205" y="815"/>
                </a:cubicBezTo>
                <a:cubicBezTo>
                  <a:pt x="184" y="684"/>
                  <a:pt x="148" y="319"/>
                  <a:pt x="127" y="183"/>
                </a:cubicBezTo>
                <a:cubicBezTo>
                  <a:pt x="106" y="47"/>
                  <a:pt x="90" y="0"/>
                  <a:pt x="76" y="0"/>
                </a:cubicBezTo>
                <a:cubicBezTo>
                  <a:pt x="62" y="0"/>
                  <a:pt x="0" y="26"/>
                  <a:pt x="40" y="184"/>
                </a:cubicBezTo>
                <a:cubicBezTo>
                  <a:pt x="82" y="342"/>
                  <a:pt x="279" y="797"/>
                  <a:pt x="325" y="947"/>
                </a:cubicBezTo>
                <a:cubicBezTo>
                  <a:pt x="371" y="1097"/>
                  <a:pt x="328" y="1079"/>
                  <a:pt x="316" y="1083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31" name="Freeform 11"/>
          <p:cNvSpPr/>
          <p:nvPr/>
        </p:nvSpPr>
        <p:spPr bwMode="auto">
          <a:xfrm rot="56084">
            <a:off x="4815798" y="3736257"/>
            <a:ext cx="74270" cy="192647"/>
          </a:xfrm>
          <a:custGeom>
            <a:avLst/>
            <a:gdLst>
              <a:gd name="T0" fmla="*/ 316 w 371"/>
              <a:gd name="T1" fmla="*/ 1083 h 1097"/>
              <a:gd name="T2" fmla="*/ 253 w 371"/>
              <a:gd name="T3" fmla="*/ 972 h 1097"/>
              <a:gd name="T4" fmla="*/ 205 w 371"/>
              <a:gd name="T5" fmla="*/ 815 h 1097"/>
              <a:gd name="T6" fmla="*/ 127 w 371"/>
              <a:gd name="T7" fmla="*/ 183 h 1097"/>
              <a:gd name="T8" fmla="*/ 76 w 371"/>
              <a:gd name="T9" fmla="*/ 0 h 1097"/>
              <a:gd name="T10" fmla="*/ 40 w 371"/>
              <a:gd name="T11" fmla="*/ 184 h 1097"/>
              <a:gd name="T12" fmla="*/ 325 w 371"/>
              <a:gd name="T13" fmla="*/ 947 h 1097"/>
              <a:gd name="T14" fmla="*/ 316 w 371"/>
              <a:gd name="T15" fmla="*/ 1083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097">
                <a:moveTo>
                  <a:pt x="316" y="1083"/>
                </a:moveTo>
                <a:cubicBezTo>
                  <a:pt x="304" y="1087"/>
                  <a:pt x="271" y="1017"/>
                  <a:pt x="253" y="972"/>
                </a:cubicBezTo>
                <a:cubicBezTo>
                  <a:pt x="235" y="927"/>
                  <a:pt x="226" y="946"/>
                  <a:pt x="205" y="815"/>
                </a:cubicBezTo>
                <a:cubicBezTo>
                  <a:pt x="184" y="684"/>
                  <a:pt x="148" y="319"/>
                  <a:pt x="127" y="183"/>
                </a:cubicBezTo>
                <a:cubicBezTo>
                  <a:pt x="106" y="47"/>
                  <a:pt x="90" y="0"/>
                  <a:pt x="76" y="0"/>
                </a:cubicBezTo>
                <a:cubicBezTo>
                  <a:pt x="62" y="0"/>
                  <a:pt x="0" y="26"/>
                  <a:pt x="40" y="184"/>
                </a:cubicBezTo>
                <a:cubicBezTo>
                  <a:pt x="82" y="342"/>
                  <a:pt x="279" y="797"/>
                  <a:pt x="325" y="947"/>
                </a:cubicBezTo>
                <a:cubicBezTo>
                  <a:pt x="371" y="1097"/>
                  <a:pt x="328" y="1079"/>
                  <a:pt x="316" y="10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Freeform 11"/>
          <p:cNvSpPr/>
          <p:nvPr/>
        </p:nvSpPr>
        <p:spPr bwMode="auto">
          <a:xfrm rot="56084">
            <a:off x="6522678" y="3804837"/>
            <a:ext cx="74270" cy="192647"/>
          </a:xfrm>
          <a:custGeom>
            <a:avLst/>
            <a:gdLst>
              <a:gd name="T0" fmla="*/ 316 w 371"/>
              <a:gd name="T1" fmla="*/ 1083 h 1097"/>
              <a:gd name="T2" fmla="*/ 253 w 371"/>
              <a:gd name="T3" fmla="*/ 972 h 1097"/>
              <a:gd name="T4" fmla="*/ 205 w 371"/>
              <a:gd name="T5" fmla="*/ 815 h 1097"/>
              <a:gd name="T6" fmla="*/ 127 w 371"/>
              <a:gd name="T7" fmla="*/ 183 h 1097"/>
              <a:gd name="T8" fmla="*/ 76 w 371"/>
              <a:gd name="T9" fmla="*/ 0 h 1097"/>
              <a:gd name="T10" fmla="*/ 40 w 371"/>
              <a:gd name="T11" fmla="*/ 184 h 1097"/>
              <a:gd name="T12" fmla="*/ 325 w 371"/>
              <a:gd name="T13" fmla="*/ 947 h 1097"/>
              <a:gd name="T14" fmla="*/ 316 w 371"/>
              <a:gd name="T15" fmla="*/ 1083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097">
                <a:moveTo>
                  <a:pt x="316" y="1083"/>
                </a:moveTo>
                <a:cubicBezTo>
                  <a:pt x="304" y="1087"/>
                  <a:pt x="271" y="1017"/>
                  <a:pt x="253" y="972"/>
                </a:cubicBezTo>
                <a:cubicBezTo>
                  <a:pt x="235" y="927"/>
                  <a:pt x="226" y="946"/>
                  <a:pt x="205" y="815"/>
                </a:cubicBezTo>
                <a:cubicBezTo>
                  <a:pt x="184" y="684"/>
                  <a:pt x="148" y="319"/>
                  <a:pt x="127" y="183"/>
                </a:cubicBezTo>
                <a:cubicBezTo>
                  <a:pt x="106" y="47"/>
                  <a:pt x="90" y="0"/>
                  <a:pt x="76" y="0"/>
                </a:cubicBezTo>
                <a:cubicBezTo>
                  <a:pt x="62" y="0"/>
                  <a:pt x="0" y="26"/>
                  <a:pt x="40" y="184"/>
                </a:cubicBezTo>
                <a:cubicBezTo>
                  <a:pt x="82" y="342"/>
                  <a:pt x="279" y="797"/>
                  <a:pt x="325" y="947"/>
                </a:cubicBezTo>
                <a:cubicBezTo>
                  <a:pt x="371" y="1097"/>
                  <a:pt x="328" y="1079"/>
                  <a:pt x="316" y="10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Freeform 5"/>
          <p:cNvSpPr/>
          <p:nvPr/>
        </p:nvSpPr>
        <p:spPr bwMode="auto">
          <a:xfrm rot="17316725">
            <a:off x="5547522" y="3837930"/>
            <a:ext cx="77555" cy="196307"/>
          </a:xfrm>
          <a:custGeom>
            <a:avLst/>
            <a:gdLst>
              <a:gd name="T0" fmla="*/ 316 w 371"/>
              <a:gd name="T1" fmla="*/ 1083 h 1097"/>
              <a:gd name="T2" fmla="*/ 253 w 371"/>
              <a:gd name="T3" fmla="*/ 972 h 1097"/>
              <a:gd name="T4" fmla="*/ 205 w 371"/>
              <a:gd name="T5" fmla="*/ 815 h 1097"/>
              <a:gd name="T6" fmla="*/ 127 w 371"/>
              <a:gd name="T7" fmla="*/ 183 h 1097"/>
              <a:gd name="T8" fmla="*/ 76 w 371"/>
              <a:gd name="T9" fmla="*/ 0 h 1097"/>
              <a:gd name="T10" fmla="*/ 40 w 371"/>
              <a:gd name="T11" fmla="*/ 184 h 1097"/>
              <a:gd name="T12" fmla="*/ 325 w 371"/>
              <a:gd name="T13" fmla="*/ 947 h 1097"/>
              <a:gd name="T14" fmla="*/ 316 w 371"/>
              <a:gd name="T15" fmla="*/ 1083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097">
                <a:moveTo>
                  <a:pt x="316" y="1083"/>
                </a:moveTo>
                <a:cubicBezTo>
                  <a:pt x="304" y="1087"/>
                  <a:pt x="271" y="1017"/>
                  <a:pt x="253" y="972"/>
                </a:cubicBezTo>
                <a:cubicBezTo>
                  <a:pt x="235" y="927"/>
                  <a:pt x="226" y="946"/>
                  <a:pt x="205" y="815"/>
                </a:cubicBezTo>
                <a:cubicBezTo>
                  <a:pt x="184" y="684"/>
                  <a:pt x="148" y="319"/>
                  <a:pt x="127" y="183"/>
                </a:cubicBezTo>
                <a:cubicBezTo>
                  <a:pt x="106" y="47"/>
                  <a:pt x="90" y="0"/>
                  <a:pt x="76" y="0"/>
                </a:cubicBezTo>
                <a:cubicBezTo>
                  <a:pt x="62" y="0"/>
                  <a:pt x="0" y="26"/>
                  <a:pt x="40" y="184"/>
                </a:cubicBezTo>
                <a:cubicBezTo>
                  <a:pt x="82" y="342"/>
                  <a:pt x="279" y="797"/>
                  <a:pt x="325" y="947"/>
                </a:cubicBezTo>
                <a:cubicBezTo>
                  <a:pt x="371" y="1097"/>
                  <a:pt x="328" y="1079"/>
                  <a:pt x="316" y="1083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Freeform 5"/>
          <p:cNvSpPr/>
          <p:nvPr/>
        </p:nvSpPr>
        <p:spPr bwMode="auto">
          <a:xfrm rot="17316725">
            <a:off x="7307742" y="3845550"/>
            <a:ext cx="77555" cy="196307"/>
          </a:xfrm>
          <a:custGeom>
            <a:avLst/>
            <a:gdLst>
              <a:gd name="T0" fmla="*/ 316 w 371"/>
              <a:gd name="T1" fmla="*/ 1083 h 1097"/>
              <a:gd name="T2" fmla="*/ 253 w 371"/>
              <a:gd name="T3" fmla="*/ 972 h 1097"/>
              <a:gd name="T4" fmla="*/ 205 w 371"/>
              <a:gd name="T5" fmla="*/ 815 h 1097"/>
              <a:gd name="T6" fmla="*/ 127 w 371"/>
              <a:gd name="T7" fmla="*/ 183 h 1097"/>
              <a:gd name="T8" fmla="*/ 76 w 371"/>
              <a:gd name="T9" fmla="*/ 0 h 1097"/>
              <a:gd name="T10" fmla="*/ 40 w 371"/>
              <a:gd name="T11" fmla="*/ 184 h 1097"/>
              <a:gd name="T12" fmla="*/ 325 w 371"/>
              <a:gd name="T13" fmla="*/ 947 h 1097"/>
              <a:gd name="T14" fmla="*/ 316 w 371"/>
              <a:gd name="T15" fmla="*/ 1083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097">
                <a:moveTo>
                  <a:pt x="316" y="1083"/>
                </a:moveTo>
                <a:cubicBezTo>
                  <a:pt x="304" y="1087"/>
                  <a:pt x="271" y="1017"/>
                  <a:pt x="253" y="972"/>
                </a:cubicBezTo>
                <a:cubicBezTo>
                  <a:pt x="235" y="927"/>
                  <a:pt x="226" y="946"/>
                  <a:pt x="205" y="815"/>
                </a:cubicBezTo>
                <a:cubicBezTo>
                  <a:pt x="184" y="684"/>
                  <a:pt x="148" y="319"/>
                  <a:pt x="127" y="183"/>
                </a:cubicBezTo>
                <a:cubicBezTo>
                  <a:pt x="106" y="47"/>
                  <a:pt x="90" y="0"/>
                  <a:pt x="76" y="0"/>
                </a:cubicBezTo>
                <a:cubicBezTo>
                  <a:pt x="62" y="0"/>
                  <a:pt x="0" y="26"/>
                  <a:pt x="40" y="184"/>
                </a:cubicBezTo>
                <a:cubicBezTo>
                  <a:pt x="82" y="342"/>
                  <a:pt x="279" y="797"/>
                  <a:pt x="325" y="947"/>
                </a:cubicBezTo>
                <a:cubicBezTo>
                  <a:pt x="371" y="1097"/>
                  <a:pt x="328" y="1079"/>
                  <a:pt x="316" y="1083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19078" y="297515"/>
            <a:ext cx="992579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100" dirty="0"/>
              <a:t>活动一</a:t>
            </a:r>
            <a:endParaRPr lang="en-US" altLang="zh-CN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graphicFrame>
        <p:nvGraphicFramePr>
          <p:cNvPr id="187479" name="Group 87"/>
          <p:cNvGraphicFramePr>
            <a:graphicFrameLocks noGrp="1"/>
          </p:cNvGraphicFramePr>
          <p:nvPr/>
        </p:nvGraphicFramePr>
        <p:xfrm>
          <a:off x="1616855" y="472440"/>
          <a:ext cx="6758940" cy="4297318"/>
        </p:xfrm>
        <a:graphic>
          <a:graphicData uri="http://schemas.openxmlformats.org/drawingml/2006/table">
            <a:tbl>
              <a:tblPr/>
              <a:tblGrid>
                <a:gridCol w="300990"/>
                <a:gridCol w="796290"/>
                <a:gridCol w="2804160"/>
                <a:gridCol w="2857500"/>
              </a:tblGrid>
              <a:tr h="4648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染色体行为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等位基因行为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8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比较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性母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细胞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同源染色体成对，一个来自父方，一个来自母方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遗传因子成对，各来自双亲中一方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73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形成配子过程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同源染色体分离，非同源染色体随机重组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成对的遗传因子分离，控制不同性状的遗传因子自由组合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69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生殖细胞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只有成对染色体的一条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只有成对因子中的一个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83">
                <a:tc vMerge="1"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受精过程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相对稳定的形态结构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基因保持完整性和独立性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0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推论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079896" y="4146511"/>
            <a:ext cx="467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基因和染色体的行为存在明显的平行关系，</a:t>
            </a: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基因在染色体上。（萨顿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1903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年最早提出）</a:t>
            </a:r>
            <a:endParaRPr lang="zh-CN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767" y="3742553"/>
            <a:ext cx="153118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100" dirty="0"/>
              <a:t>推理方法：</a:t>
            </a:r>
            <a:endParaRPr lang="en-US" altLang="zh-CN" sz="2100" dirty="0"/>
          </a:p>
          <a:p>
            <a:r>
              <a:rPr lang="zh-CN" altLang="en-US" sz="2100" dirty="0"/>
              <a:t>类比推理</a:t>
            </a:r>
            <a:endParaRPr lang="zh-CN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339702" y="3345561"/>
            <a:ext cx="3148859" cy="1629347"/>
          </a:xfrm>
          <a:noFill/>
        </p:spPr>
        <p:txBody>
          <a:bodyPr>
            <a:no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如果假定孟德尔遗传因子位于染色体上</a:t>
            </a:r>
            <a:r>
              <a:rPr lang="zh-CN" altLang="en-US" sz="1400" b="1" dirty="0">
                <a:latin typeface="+mn-ea"/>
                <a:ea typeface="+mn-ea"/>
              </a:rPr>
              <a:t>，就能十分圆满地解释孟德尔遗传的所有事实。</a:t>
            </a:r>
            <a:endParaRPr lang="en-US" altLang="zh-CN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+mn-ea"/>
                <a:ea typeface="+mn-ea"/>
              </a:rPr>
              <a:t>              ——</a:t>
            </a:r>
            <a:r>
              <a:rPr lang="zh-CN" altLang="en-US" sz="1400" b="1" dirty="0">
                <a:latin typeface="+mn-ea"/>
                <a:ea typeface="+mn-ea"/>
              </a:rPr>
              <a:t>萨顿</a:t>
            </a:r>
            <a:endParaRPr lang="zh-CN" altLang="en-US" sz="1400" b="1" dirty="0">
              <a:latin typeface="+mn-ea"/>
              <a:ea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617148" y="3345561"/>
            <a:ext cx="3649323" cy="1629347"/>
          </a:xfrm>
          <a:noFill/>
        </p:spPr>
        <p:txBody>
          <a:bodyPr>
            <a:noAutofit/>
          </a:bodyPr>
          <a:lstStyle/>
          <a:p>
            <a:r>
              <a:rPr lang="zh-CN" altLang="en-US" sz="1400" b="1" dirty="0">
                <a:latin typeface="+mn-ea"/>
                <a:ea typeface="+mn-ea"/>
              </a:rPr>
              <a:t>一切科学结论的得出，都要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建立在事实和科学实验的基础上</a:t>
            </a:r>
            <a:r>
              <a:rPr lang="zh-CN" altLang="en-US" sz="1400" b="1" dirty="0">
                <a:latin typeface="+mn-ea"/>
                <a:ea typeface="+mn-ea"/>
              </a:rPr>
              <a:t>，即便是大家公认正确的观点，也要经得起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科学实验的推敲</a:t>
            </a:r>
            <a:r>
              <a:rPr lang="zh-CN" altLang="en-US" sz="1400" b="1" dirty="0">
                <a:latin typeface="+mn-ea"/>
                <a:ea typeface="+mn-ea"/>
              </a:rPr>
              <a:t>，否则不会被人们所接受。</a:t>
            </a:r>
            <a:endParaRPr lang="zh-CN" altLang="en-US" sz="1400" b="1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+mn-ea"/>
                <a:ea typeface="+mn-ea"/>
              </a:rPr>
              <a:t>                           ——</a:t>
            </a:r>
            <a:r>
              <a:rPr lang="zh-CN" altLang="en-US" sz="1400" b="1" dirty="0">
                <a:latin typeface="+mn-ea"/>
                <a:ea typeface="+mn-ea"/>
              </a:rPr>
              <a:t>摩尔根</a:t>
            </a:r>
            <a:endParaRPr lang="zh-CN" altLang="en-US" sz="1400" b="1" dirty="0">
              <a:latin typeface="+mn-ea"/>
              <a:ea typeface="+mn-ea"/>
            </a:endParaRPr>
          </a:p>
          <a:p>
            <a:endParaRPr lang="zh-CN" altLang="en-US" sz="1400" b="1" dirty="0">
              <a:latin typeface="+mn-ea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0762"/>
          <a:stretch>
            <a:fillRect/>
          </a:stretch>
        </p:blipFill>
        <p:spPr>
          <a:xfrm>
            <a:off x="1751221" y="335084"/>
            <a:ext cx="2180558" cy="25574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48633" y="2980555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1877~1916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34526" y="294593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1866~1945</a:t>
            </a:r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36" y="335084"/>
            <a:ext cx="2068260" cy="2601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5550" t="15229" r="6630" b="17532"/>
          <a:stretch>
            <a:fillRect/>
          </a:stretch>
        </p:blipFill>
        <p:spPr>
          <a:xfrm>
            <a:off x="1130623" y="814227"/>
            <a:ext cx="6882755" cy="39523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96512" y="4327955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雌果蝇                   雄果蝇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256" y="153403"/>
            <a:ext cx="557075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100" dirty="0"/>
              <a:t>活动二</a:t>
            </a:r>
            <a:endParaRPr lang="en-US" altLang="zh-CN" sz="2100" dirty="0"/>
          </a:p>
          <a:p>
            <a:r>
              <a:rPr lang="zh-CN" altLang="en-US" sz="2100" b="1" dirty="0"/>
              <a:t>概述果蝇在研究动物遗传现象中有哪些优势？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256" y="1121207"/>
            <a:ext cx="8139178" cy="3589586"/>
          </a:xfrm>
        </p:spPr>
        <p:txBody>
          <a:bodyPr>
            <a:normAutofit fontScale="92500"/>
          </a:bodyPr>
          <a:lstStyle/>
          <a:p>
            <a:r>
              <a:rPr lang="zh-CN" altLang="en-US" sz="1800" b="1" dirty="0">
                <a:latin typeface="+mn-ea"/>
                <a:ea typeface="+mn-ea"/>
              </a:rPr>
              <a:t>果蝇是一种双翅目昆虫，个体小（</a:t>
            </a:r>
            <a:r>
              <a:rPr lang="en-US" altLang="zh-CN" sz="1800" b="1" dirty="0">
                <a:latin typeface="+mn-ea"/>
                <a:ea typeface="+mn-ea"/>
              </a:rPr>
              <a:t>3-4mm</a:t>
            </a:r>
            <a:r>
              <a:rPr lang="zh-CN" altLang="en-US" sz="1800" b="1" dirty="0">
                <a:latin typeface="+mn-ea"/>
                <a:ea typeface="+mn-ea"/>
              </a:rPr>
              <a:t>），在夏季它们大量出现于水果摊上，故名果蝇。饲养管理容易，饲喂腐烂的水果就可以养活他们，一个牛奶瓶里可以养上成百只。</a:t>
            </a:r>
            <a:endParaRPr lang="en-US" altLang="zh-CN" sz="1800" b="1" dirty="0">
              <a:latin typeface="+mn-ea"/>
              <a:ea typeface="+mn-ea"/>
            </a:endParaRPr>
          </a:p>
          <a:p>
            <a:r>
              <a:rPr lang="zh-CN" altLang="en-US" sz="1800" b="1" dirty="0">
                <a:latin typeface="+mn-ea"/>
                <a:ea typeface="+mn-ea"/>
              </a:rPr>
              <a:t>野生的果蝇有一对深红的复眼，灰褐色身体，一对长翅膀，全身具有直立的刚毛。它的繁殖力强，每只雌蝇平均每天可产</a:t>
            </a:r>
            <a:r>
              <a:rPr lang="en-US" altLang="zh-CN" sz="1800" b="1" dirty="0">
                <a:latin typeface="+mn-ea"/>
                <a:ea typeface="+mn-ea"/>
              </a:rPr>
              <a:t>20</a:t>
            </a:r>
            <a:r>
              <a:rPr lang="zh-CN" altLang="en-US" sz="1800" b="1" dirty="0">
                <a:latin typeface="+mn-ea"/>
                <a:ea typeface="+mn-ea"/>
              </a:rPr>
              <a:t>个卵，最高可产</a:t>
            </a:r>
            <a:r>
              <a:rPr lang="en-US" altLang="zh-CN" sz="1800" b="1" dirty="0">
                <a:latin typeface="+mn-ea"/>
                <a:ea typeface="+mn-ea"/>
              </a:rPr>
              <a:t>80</a:t>
            </a:r>
            <a:r>
              <a:rPr lang="zh-CN" altLang="en-US" sz="1800" b="1" dirty="0">
                <a:latin typeface="+mn-ea"/>
                <a:ea typeface="+mn-ea"/>
              </a:rPr>
              <a:t>个卵；生活周期短，恒温</a:t>
            </a:r>
            <a:r>
              <a:rPr lang="en-US" altLang="zh-CN" sz="1800" b="1" dirty="0">
                <a:latin typeface="+mn-ea"/>
                <a:ea typeface="+mn-ea"/>
              </a:rPr>
              <a:t>25℃</a:t>
            </a:r>
            <a:r>
              <a:rPr lang="zh-CN" altLang="en-US" sz="1800" b="1" dirty="0">
                <a:latin typeface="+mn-ea"/>
                <a:ea typeface="+mn-ea"/>
              </a:rPr>
              <a:t>时，世代平均约</a:t>
            </a:r>
            <a:r>
              <a:rPr lang="en-US" altLang="zh-CN" sz="1800" b="1" dirty="0">
                <a:latin typeface="+mn-ea"/>
                <a:ea typeface="+mn-ea"/>
              </a:rPr>
              <a:t>10</a:t>
            </a:r>
            <a:r>
              <a:rPr lang="zh-CN" altLang="en-US" sz="1800" b="1" dirty="0">
                <a:latin typeface="+mn-ea"/>
                <a:ea typeface="+mn-ea"/>
              </a:rPr>
              <a:t>天。</a:t>
            </a:r>
            <a:endParaRPr lang="en-US" altLang="zh-CN" sz="1800" b="1" dirty="0">
              <a:latin typeface="+mn-ea"/>
              <a:ea typeface="+mn-ea"/>
            </a:endParaRPr>
          </a:p>
          <a:p>
            <a:r>
              <a:rPr lang="zh-CN" altLang="en-US" sz="1800" b="1" dirty="0">
                <a:latin typeface="+mn-ea"/>
                <a:ea typeface="+mn-ea"/>
              </a:rPr>
              <a:t>在以后的研究中，人们又陆续发现黑腹果蝇的染色体数目只有</a:t>
            </a:r>
            <a:r>
              <a:rPr lang="en-US" altLang="zh-CN" sz="1800" b="1" dirty="0">
                <a:latin typeface="+mn-ea"/>
                <a:ea typeface="+mn-ea"/>
              </a:rPr>
              <a:t>4</a:t>
            </a:r>
            <a:r>
              <a:rPr lang="zh-CN" altLang="en-US" sz="1800" b="1" dirty="0">
                <a:latin typeface="+mn-ea"/>
                <a:ea typeface="+mn-ea"/>
              </a:rPr>
              <a:t>对，而且形态特点十分明显；突变种类多，为各式各样的杂交提供了丰富的材料。研究者只需用放大镜或显微镜</a:t>
            </a:r>
            <a:r>
              <a:rPr lang="en-US" altLang="zh-CN" sz="1800" b="1" dirty="0">
                <a:latin typeface="+mn-ea"/>
                <a:ea typeface="+mn-ea"/>
              </a:rPr>
              <a:t>—</a:t>
            </a:r>
            <a:r>
              <a:rPr lang="zh-CN" altLang="en-US" sz="1800" b="1" dirty="0">
                <a:latin typeface="+mn-ea"/>
                <a:ea typeface="+mn-ea"/>
              </a:rPr>
              <a:t>个个地观察、计数就行了，使得工作量大为减轻。</a:t>
            </a:r>
            <a:endParaRPr lang="zh-CN" altLang="en-US" sz="1800" b="1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256" y="153403"/>
            <a:ext cx="557075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100" dirty="0"/>
              <a:t>活动二</a:t>
            </a:r>
            <a:endParaRPr lang="en-US" altLang="zh-CN" sz="2100" dirty="0"/>
          </a:p>
          <a:p>
            <a:r>
              <a:rPr lang="zh-CN" altLang="en-US" sz="2100" b="1" dirty="0"/>
              <a:t>概述果蝇在研究动物遗传现象中有哪些优势？</a:t>
            </a:r>
            <a:endParaRPr lang="zh-CN" altLang="en-US" sz="21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362" y="65635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zh-CN" altLang="en-US" sz="2700" dirty="0"/>
              <a:t>果蝇的生活史</a:t>
            </a:r>
            <a:endParaRPr lang="zh-CN" altLang="en-US" sz="27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"/>
          </p:nvPr>
        </p:nvSpPr>
        <p:spPr>
          <a:xfrm>
            <a:off x="677636" y="1061759"/>
            <a:ext cx="3457253" cy="3285708"/>
          </a:xfrm>
        </p:spPr>
        <p:txBody>
          <a:bodyPr>
            <a:normAutofit fontScale="92500"/>
          </a:bodyPr>
          <a:lstStyle/>
          <a:p>
            <a:r>
              <a:rPr lang="zh-CN" altLang="en-US" sz="2100" b="1" dirty="0"/>
              <a:t>个体小，易饲养</a:t>
            </a:r>
            <a:endParaRPr lang="en-US" altLang="zh-CN" sz="2100" b="1" dirty="0"/>
          </a:p>
          <a:p>
            <a:r>
              <a:rPr lang="en-US" altLang="zh-CN" sz="2100" b="1" dirty="0"/>
              <a:t>20~25</a:t>
            </a:r>
            <a:r>
              <a:rPr lang="zh-CN" altLang="en-US" sz="2100" b="1" dirty="0"/>
              <a:t>℃条件下，一个世代仅需</a:t>
            </a:r>
            <a:r>
              <a:rPr lang="en-US" altLang="zh-CN" sz="2100" b="1" dirty="0"/>
              <a:t>12~15</a:t>
            </a:r>
            <a:r>
              <a:rPr lang="zh-CN" altLang="en-US" sz="2100" b="1" dirty="0"/>
              <a:t>天。</a:t>
            </a:r>
            <a:endParaRPr lang="en-US" altLang="zh-CN" sz="2100" b="1" dirty="0"/>
          </a:p>
          <a:p>
            <a:r>
              <a:rPr lang="zh-CN" altLang="en-US" sz="2100" b="1" dirty="0"/>
              <a:t>一对果蝇可产卵</a:t>
            </a:r>
            <a:r>
              <a:rPr lang="en-US" altLang="zh-CN" sz="2100" b="1" dirty="0"/>
              <a:t>400~500</a:t>
            </a:r>
            <a:r>
              <a:rPr lang="zh-CN" altLang="en-US" sz="2100" b="1" dirty="0"/>
              <a:t>枚，且成活率高。</a:t>
            </a:r>
            <a:endParaRPr lang="zh-CN" altLang="en-US" sz="2100" b="1" dirty="0"/>
          </a:p>
          <a:p>
            <a:r>
              <a:rPr lang="zh-CN" altLang="en-US" sz="2100" b="1" dirty="0"/>
              <a:t>体细胞有</a:t>
            </a:r>
            <a:r>
              <a:rPr lang="en-US" altLang="zh-CN" sz="2100" b="1" dirty="0"/>
              <a:t>4</a:t>
            </a:r>
            <a:r>
              <a:rPr lang="zh-CN" altLang="en-US" sz="2100" b="1" dirty="0"/>
              <a:t>对染色体。</a:t>
            </a:r>
            <a:endParaRPr lang="en-US" altLang="zh-CN" sz="2100" b="1" dirty="0"/>
          </a:p>
          <a:p>
            <a:r>
              <a:rPr lang="zh-CN" altLang="en-US" sz="2100" b="1" dirty="0"/>
              <a:t>变异种类多样</a:t>
            </a:r>
            <a:endParaRPr lang="zh-CN" altLang="en-US" sz="2100" b="1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63" y="984502"/>
            <a:ext cx="3558437" cy="3750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68" y="58103"/>
            <a:ext cx="4200311" cy="4857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7323" y="1248311"/>
            <a:ext cx="388239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n-ea"/>
              </a:rPr>
              <a:t>研究问题：为什么</a:t>
            </a:r>
            <a:r>
              <a:rPr lang="en-US" altLang="zh-CN" sz="2000" b="1" dirty="0">
                <a:latin typeface="+mn-ea"/>
              </a:rPr>
              <a:t>F</a:t>
            </a:r>
            <a:r>
              <a:rPr lang="en-US" altLang="zh-CN" sz="2000" b="1" baseline="-25000" dirty="0">
                <a:latin typeface="+mn-ea"/>
              </a:rPr>
              <a:t>2</a:t>
            </a:r>
            <a:r>
              <a:rPr lang="zh-CN" altLang="en-US" sz="2000" b="1" dirty="0">
                <a:latin typeface="+mn-ea"/>
              </a:rPr>
              <a:t>代中只有雄果蝇中出现白眼，而雌果蝇却没有白眼出现呢？眼色的性状表现与果蝇的性别有什么关联吗？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1920" y="58103"/>
            <a:ext cx="896303" cy="371475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2492</Words>
  <Application>WPS 演示</Application>
  <PresentationFormat>全屏显示(16:9)</PresentationFormat>
  <Paragraphs>405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Calibri</vt:lpstr>
      <vt:lpstr>汉仪旗黑-85S</vt:lpstr>
      <vt:lpstr>楷体</vt:lpstr>
      <vt:lpstr>Arial Unicode MS</vt:lpstr>
      <vt:lpstr>Office 主题​​</vt:lpstr>
      <vt:lpstr>1_Office 主题​​</vt:lpstr>
      <vt:lpstr>基因在哪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果蝇的生活史</vt:lpstr>
      <vt:lpstr>实验1</vt:lpstr>
      <vt:lpstr>PowerPoint 演示文稿</vt:lpstr>
      <vt:lpstr>实验1</vt:lpstr>
      <vt:lpstr>实验1</vt:lpstr>
      <vt:lpstr>实验1</vt:lpstr>
      <vt:lpstr>实验1</vt:lpstr>
      <vt:lpstr>实验1</vt:lpstr>
      <vt:lpstr>实验2</vt:lpstr>
      <vt:lpstr>实验2</vt:lpstr>
      <vt:lpstr>实验3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VV</cp:lastModifiedBy>
  <cp:revision>237</cp:revision>
  <dcterms:created xsi:type="dcterms:W3CDTF">2020-04-10T04:49:00Z</dcterms:created>
  <dcterms:modified xsi:type="dcterms:W3CDTF">2020-04-19T08:54:24Z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