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5" r:id="rId2"/>
    <p:sldId id="686" r:id="rId3"/>
    <p:sldId id="668" r:id="rId4"/>
    <p:sldId id="667" r:id="rId5"/>
    <p:sldId id="670" r:id="rId6"/>
    <p:sldId id="683" r:id="rId7"/>
    <p:sldId id="676" r:id="rId8"/>
    <p:sldId id="666" r:id="rId9"/>
    <p:sldId id="677" r:id="rId10"/>
    <p:sldId id="625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5C2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22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2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21900-295D-FB40-8363-2211126B5952}" type="datetimeFigureOut">
              <a:rPr lang="en-US" smtClean="0"/>
              <a:t>4/25/20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A59D8-1F03-C84D-BECD-6DA95A52E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1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03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C20B-D8BC-F848-AD84-C76E5F645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890B5-1C08-A946-B888-6C3CB8572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35ACE-C7E7-9345-94AE-3FC7B9A2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9233C-50BC-6C47-BDF5-45643F99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0FB25-A14F-0E4A-83A4-B79DCFED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9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50CDA-31E7-E34E-B976-627520E64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2A5D2-C9DF-CC44-A202-589FA79D0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265AC-42DF-8646-B939-1DE47896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BEAC7-38EE-1F40-8175-ADE8A4419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6809D-8624-A445-B356-2B4CBAC5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2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63384E-94E1-9345-BAD8-04A37C83A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C2979-BEA3-A54F-B97D-DBBFB4A62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4B0A6-279D-E547-BBE8-B125383F1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5F75E-BD68-2642-B8D5-D745E696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D8DA1-5F7F-134C-B7A7-6B901F7B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4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79743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2020/4/25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50618"/>
            <a:ext cx="396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0618"/>
            <a:ext cx="2700000" cy="31683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6432557" y="4663914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6432557" y="5138953"/>
            <a:ext cx="1910715" cy="40899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42891" marR="0" indent="-342891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Tx/>
              <a:buSzPts val="1600"/>
              <a:buFont typeface="Arial" panose="020B060402020202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3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6432556" y="3188625"/>
            <a:ext cx="4826000" cy="1111387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800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189" indent="0" algn="ctr">
              <a:buNone/>
            </a:lvl2pPr>
            <a:lvl3pPr marL="914377" indent="0" algn="ctr">
              <a:buNone/>
            </a:lvl3pPr>
            <a:lvl4pPr marL="1371566" indent="0" algn="ctr">
              <a:buNone/>
            </a:lvl4pPr>
            <a:lvl5pPr marL="1828754" indent="0" algn="ctr">
              <a:buNone/>
            </a:lvl5pPr>
            <a:lvl6pPr marL="2285943" indent="0" algn="ctr">
              <a:buNone/>
            </a:lvl6pPr>
            <a:lvl7pPr marL="2743131" indent="0" algn="ctr">
              <a:buNone/>
            </a:lvl7pPr>
            <a:lvl8pPr marL="3200320" indent="0" algn="ctr">
              <a:buNone/>
            </a:lvl8pPr>
            <a:lvl9pPr marL="3657509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6432558" y="2013096"/>
            <a:ext cx="4825365" cy="97103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256544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44F73-BD97-B048-9141-F0DEC2BF8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D0370-0BCF-B44D-81D1-C5FBF0FAB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0E7ED-77A7-2846-9A8E-DAC7E923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F5AD6-6F1A-8A4B-95D3-56EF1077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DEBFE-375A-5046-AF6E-88D34715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6C31D-37B1-054F-A93B-5B583D020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0C083-ECD9-B64A-BC85-B8AE78508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8A373-76AD-3643-8E73-9C851772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3E374-7812-3D4B-B0AF-BE3C8B30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334D3-97AD-7F4D-925E-ADB0ECBB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0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BE15-D222-FA41-8281-13293557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F12BE-A345-9F42-ACCD-09800782EA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30D3B-D363-0D45-812E-67349501B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9FD83-6A6D-AD41-B781-E6F7AC39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3ED2F-6FFE-A244-8191-63C81F38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CB810-77E5-A343-80BE-89B5B59A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4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22C5A-F88B-9447-9E97-E98ABB01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DF12D-D2B2-7F45-B999-3BEC9BF68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DBDD54-B8A1-4449-9992-8223DA3ECF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F3C41A-9EF5-8343-A1D1-CCFE081FD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CD670B-3AE8-D448-895E-00631D7124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AF4D98-ABD3-6141-9C30-61EB7918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735CE-491C-2B44-BC4F-E254D77A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EBAD59-D077-0242-B214-21561F660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2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10BA-B38A-EA4D-911D-7ED649C33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F790A-6E04-A241-BFC2-7C2E9233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CD26B-24C4-9148-AD84-741DFC50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4A4E17-9B5C-DB42-B1A8-5BA654940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4DDF1-7CAD-F94B-94F7-1E0B4FAD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B0555-08F3-5C4A-9811-0E2ABFC7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9DBEE-348F-9C41-A007-9078D097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2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73250-B1BB-F548-8B73-9539D704D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D3C9-366D-8143-83CB-2ABC7257E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523E6-3698-6E4B-8E84-A9A14B6EA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69454-D17B-2B4C-BCD6-2882306D6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DB323-928F-464C-AC72-5AE7794C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F6939-47FF-AB47-A624-813B8116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6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3B956-5EA1-0C49-ADB2-4783F003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1E0768-5B4A-0249-A4FD-477E93C0E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ACDCE-A531-414B-B691-8F2EEAAB0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F8E66-632F-7D42-BB9F-C75183996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1E956-632F-1E41-BF64-C6C6CCE4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886BA-A697-454C-A676-5A43B890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B9FC27-7CB5-234B-AFAF-20E5A66F4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69FBEC-18E4-6344-ACAE-CC2520A0C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D1F0F-221C-8246-8649-F0B65AF30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979F1-0660-A044-B995-05A397CD5297}" type="datetimeFigureOut">
              <a:rPr lang="en-US" smtClean="0"/>
              <a:t>4/25/20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22499-39ED-1542-A3E4-7D6A0304A3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FA868-4986-1D41-94F5-2E8956009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D407C-C72D-6A42-99E7-7FAB28D21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9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534499" y="2797978"/>
            <a:ext cx="7446430" cy="971127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3.2 </a:t>
            </a:r>
            <a:r>
              <a:rPr lang="zh-CN" altLang="en-US" sz="3600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工业区位因素及其变化</a:t>
            </a:r>
            <a:r>
              <a:rPr lang="en-US" altLang="zh-CN" sz="3600" b="1" spc="4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(2)</a:t>
            </a:r>
            <a:endParaRPr lang="zh-CN" altLang="en-US" sz="3600" b="1" spc="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94780" y="4847167"/>
            <a:ext cx="4802293" cy="63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 b="1" spc="30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667" spc="30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422159" y="1592165"/>
            <a:ext cx="5458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667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高一年级地理</a:t>
            </a:r>
            <a:r>
              <a:rPr lang="zh-CN" altLang="en-US" sz="3200" b="1" spc="30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30009" y="4932753"/>
            <a:ext cx="6448320" cy="63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7" spc="301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北京市第十七中学   李  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140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6">
            <a:extLst>
              <a:ext uri="{FF2B5EF4-FFF2-40B4-BE49-F238E27FC236}">
                <a16:creationId xmlns:a16="http://schemas.microsoft.com/office/drawing/2014/main" id="{B911B2DB-076A-AC44-9141-EE4A55E5AB89}"/>
              </a:ext>
            </a:extLst>
          </p:cNvPr>
          <p:cNvSpPr txBox="1"/>
          <p:nvPr/>
        </p:nvSpPr>
        <p:spPr>
          <a:xfrm>
            <a:off x="0" y="214557"/>
            <a:ext cx="2113344" cy="461665"/>
          </a:xfrm>
          <a:prstGeom prst="rect">
            <a:avLst/>
          </a:prstGeom>
          <a:solidFill>
            <a:srgbClr val="000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板书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761C75-C3FA-3848-9B82-D6901CB2A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672" y="996950"/>
            <a:ext cx="10109200" cy="5664200"/>
          </a:xfrm>
          <a:prstGeom prst="rect">
            <a:avLst/>
          </a:prstGeom>
        </p:spPr>
      </p:pic>
      <p:sp>
        <p:nvSpPr>
          <p:cNvPr id="6" name="文本框 16">
            <a:extLst>
              <a:ext uri="{FF2B5EF4-FFF2-40B4-BE49-F238E27FC236}">
                <a16:creationId xmlns:a16="http://schemas.microsoft.com/office/drawing/2014/main" id="{646DD642-28EE-0349-A776-8BAB9435689C}"/>
              </a:ext>
            </a:extLst>
          </p:cNvPr>
          <p:cNvSpPr txBox="1"/>
          <p:nvPr/>
        </p:nvSpPr>
        <p:spPr>
          <a:xfrm>
            <a:off x="4143527" y="445389"/>
            <a:ext cx="393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工业区位因素及其变化</a:t>
            </a:r>
            <a:endParaRPr lang="zh-C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716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73040" y="1058444"/>
            <a:ext cx="164592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169074" y="3147060"/>
            <a:ext cx="6211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7200" b="1" spc="4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3510280" y="4676987"/>
            <a:ext cx="5607216" cy="559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71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6">
            <a:extLst>
              <a:ext uri="{FF2B5EF4-FFF2-40B4-BE49-F238E27FC236}">
                <a16:creationId xmlns:a16="http://schemas.microsoft.com/office/drawing/2014/main" id="{83B34AD4-7A75-C14F-AB58-1AB98FC59DCC}"/>
              </a:ext>
            </a:extLst>
          </p:cNvPr>
          <p:cNvSpPr txBox="1"/>
          <p:nvPr/>
        </p:nvSpPr>
        <p:spPr>
          <a:xfrm>
            <a:off x="0" y="363666"/>
            <a:ext cx="283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任务一 温故知新：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B497E-2DC3-DF49-AE8A-25F198136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113" y="796922"/>
            <a:ext cx="9486520" cy="587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6">
            <a:extLst>
              <a:ext uri="{FF2B5EF4-FFF2-40B4-BE49-F238E27FC236}">
                <a16:creationId xmlns:a16="http://schemas.microsoft.com/office/drawing/2014/main" id="{EE1A337A-454A-BD45-972A-D0F0702D2FD1}"/>
              </a:ext>
            </a:extLst>
          </p:cNvPr>
          <p:cNvSpPr txBox="1"/>
          <p:nvPr/>
        </p:nvSpPr>
        <p:spPr>
          <a:xfrm>
            <a:off x="4231757" y="110867"/>
            <a:ext cx="393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工业区位因素及其变化</a:t>
            </a:r>
            <a:endParaRPr lang="zh-C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6">
            <a:extLst>
              <a:ext uri="{FF2B5EF4-FFF2-40B4-BE49-F238E27FC236}">
                <a16:creationId xmlns:a16="http://schemas.microsoft.com/office/drawing/2014/main" id="{26C7D8D1-672D-2242-A7EE-846A0261C0D9}"/>
              </a:ext>
            </a:extLst>
          </p:cNvPr>
          <p:cNvSpPr txBox="1"/>
          <p:nvPr/>
        </p:nvSpPr>
        <p:spPr>
          <a:xfrm>
            <a:off x="17683" y="673643"/>
            <a:ext cx="283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任务一 温故知新：</a:t>
            </a:r>
          </a:p>
        </p:txBody>
      </p:sp>
      <p:sp>
        <p:nvSpPr>
          <p:cNvPr id="4" name="文本框 16">
            <a:extLst>
              <a:ext uri="{FF2B5EF4-FFF2-40B4-BE49-F238E27FC236}">
                <a16:creationId xmlns:a16="http://schemas.microsoft.com/office/drawing/2014/main" id="{B34A19DE-FE6D-FC48-86FA-E8ED1D53125D}"/>
              </a:ext>
            </a:extLst>
          </p:cNvPr>
          <p:cNvSpPr txBox="1"/>
          <p:nvPr/>
        </p:nvSpPr>
        <p:spPr>
          <a:xfrm>
            <a:off x="0" y="1225905"/>
            <a:ext cx="1191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）读我国柑橘的栽培区分布图，回答影响我国柑桔种植业的最主要区位因素为何？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7CB6C1-BFB4-364D-A05E-8BAA03C36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637" y="2108199"/>
            <a:ext cx="8033830" cy="4616123"/>
          </a:xfrm>
          <a:prstGeom prst="rect">
            <a:avLst/>
          </a:prstGeom>
        </p:spPr>
      </p:pic>
      <p:sp>
        <p:nvSpPr>
          <p:cNvPr id="6" name="文本框 16">
            <a:extLst>
              <a:ext uri="{FF2B5EF4-FFF2-40B4-BE49-F238E27FC236}">
                <a16:creationId xmlns:a16="http://schemas.microsoft.com/office/drawing/2014/main" id="{C7562301-0887-E540-B1B2-53C787B46A61}"/>
              </a:ext>
            </a:extLst>
          </p:cNvPr>
          <p:cNvSpPr txBox="1"/>
          <p:nvPr/>
        </p:nvSpPr>
        <p:spPr>
          <a:xfrm>
            <a:off x="0" y="2221403"/>
            <a:ext cx="4096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2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）与农业区位因素相比，哪些因素对工业区位的影响更明显？</a:t>
            </a:r>
          </a:p>
        </p:txBody>
      </p:sp>
      <p:sp>
        <p:nvSpPr>
          <p:cNvPr id="7" name="文本框 16">
            <a:extLst>
              <a:ext uri="{FF2B5EF4-FFF2-40B4-BE49-F238E27FC236}">
                <a16:creationId xmlns:a16="http://schemas.microsoft.com/office/drawing/2014/main" id="{E36DF449-8E14-2248-B225-A634A1EA102F}"/>
              </a:ext>
            </a:extLst>
          </p:cNvPr>
          <p:cNvSpPr txBox="1"/>
          <p:nvPr/>
        </p:nvSpPr>
        <p:spPr>
          <a:xfrm>
            <a:off x="292645" y="1703135"/>
            <a:ext cx="91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气候</a:t>
            </a:r>
          </a:p>
        </p:txBody>
      </p:sp>
      <p:sp>
        <p:nvSpPr>
          <p:cNvPr id="8" name="文本框 16">
            <a:extLst>
              <a:ext uri="{FF2B5EF4-FFF2-40B4-BE49-F238E27FC236}">
                <a16:creationId xmlns:a16="http://schemas.microsoft.com/office/drawing/2014/main" id="{53295D56-775E-7646-BF05-0B3CD8AC1377}"/>
              </a:ext>
            </a:extLst>
          </p:cNvPr>
          <p:cNvSpPr txBox="1"/>
          <p:nvPr/>
        </p:nvSpPr>
        <p:spPr>
          <a:xfrm>
            <a:off x="2950640" y="1671888"/>
            <a:ext cx="91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地形</a:t>
            </a:r>
          </a:p>
        </p:txBody>
      </p:sp>
      <p:sp>
        <p:nvSpPr>
          <p:cNvPr id="9" name="文本框 16">
            <a:extLst>
              <a:ext uri="{FF2B5EF4-FFF2-40B4-BE49-F238E27FC236}">
                <a16:creationId xmlns:a16="http://schemas.microsoft.com/office/drawing/2014/main" id="{9D196754-C697-524D-81CD-E34A49D5AA3F}"/>
              </a:ext>
            </a:extLst>
          </p:cNvPr>
          <p:cNvSpPr txBox="1"/>
          <p:nvPr/>
        </p:nvSpPr>
        <p:spPr>
          <a:xfrm>
            <a:off x="1105019" y="1671888"/>
            <a:ext cx="91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土壤</a:t>
            </a:r>
          </a:p>
        </p:txBody>
      </p:sp>
      <p:sp>
        <p:nvSpPr>
          <p:cNvPr id="10" name="文本框 16">
            <a:extLst>
              <a:ext uri="{FF2B5EF4-FFF2-40B4-BE49-F238E27FC236}">
                <a16:creationId xmlns:a16="http://schemas.microsoft.com/office/drawing/2014/main" id="{75EC8643-39CA-1B4D-BEF6-A309FAF77A33}"/>
              </a:ext>
            </a:extLst>
          </p:cNvPr>
          <p:cNvSpPr txBox="1"/>
          <p:nvPr/>
        </p:nvSpPr>
        <p:spPr>
          <a:xfrm>
            <a:off x="2014214" y="1671888"/>
            <a:ext cx="91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水源</a:t>
            </a:r>
          </a:p>
        </p:txBody>
      </p:sp>
      <p:sp>
        <p:nvSpPr>
          <p:cNvPr id="11" name="文本框 16">
            <a:extLst>
              <a:ext uri="{FF2B5EF4-FFF2-40B4-BE49-F238E27FC236}">
                <a16:creationId xmlns:a16="http://schemas.microsoft.com/office/drawing/2014/main" id="{ACEBCE3E-0393-954A-848C-8A8D9BB66C2E}"/>
              </a:ext>
            </a:extLst>
          </p:cNvPr>
          <p:cNvSpPr txBox="1"/>
          <p:nvPr/>
        </p:nvSpPr>
        <p:spPr>
          <a:xfrm>
            <a:off x="0" y="3534937"/>
            <a:ext cx="2725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农业主导区位因素</a:t>
            </a:r>
          </a:p>
        </p:txBody>
      </p:sp>
      <p:sp>
        <p:nvSpPr>
          <p:cNvPr id="12" name="文本框 16">
            <a:extLst>
              <a:ext uri="{FF2B5EF4-FFF2-40B4-BE49-F238E27FC236}">
                <a16:creationId xmlns:a16="http://schemas.microsoft.com/office/drawing/2014/main" id="{F8A31D6E-044A-AF49-8B29-22024B690EC3}"/>
              </a:ext>
            </a:extLst>
          </p:cNvPr>
          <p:cNvSpPr txBox="1"/>
          <p:nvPr/>
        </p:nvSpPr>
        <p:spPr>
          <a:xfrm>
            <a:off x="2759110" y="3534936"/>
            <a:ext cx="1472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自然因素</a:t>
            </a:r>
          </a:p>
        </p:txBody>
      </p:sp>
      <p:sp>
        <p:nvSpPr>
          <p:cNvPr id="13" name="文本框 16">
            <a:extLst>
              <a:ext uri="{FF2B5EF4-FFF2-40B4-BE49-F238E27FC236}">
                <a16:creationId xmlns:a16="http://schemas.microsoft.com/office/drawing/2014/main" id="{2DD80AEA-7440-CB49-A5B3-D909E5B5D7D0}"/>
              </a:ext>
            </a:extLst>
          </p:cNvPr>
          <p:cNvSpPr txBox="1"/>
          <p:nvPr/>
        </p:nvSpPr>
        <p:spPr>
          <a:xfrm>
            <a:off x="33919" y="4185427"/>
            <a:ext cx="2725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工业主导区位因素</a:t>
            </a:r>
          </a:p>
        </p:txBody>
      </p:sp>
      <p:sp>
        <p:nvSpPr>
          <p:cNvPr id="14" name="文本框 16">
            <a:extLst>
              <a:ext uri="{FF2B5EF4-FFF2-40B4-BE49-F238E27FC236}">
                <a16:creationId xmlns:a16="http://schemas.microsoft.com/office/drawing/2014/main" id="{3A3ADF8B-318D-614A-B028-B43A3DD5F09A}"/>
              </a:ext>
            </a:extLst>
          </p:cNvPr>
          <p:cNvSpPr txBox="1"/>
          <p:nvPr/>
        </p:nvSpPr>
        <p:spPr>
          <a:xfrm>
            <a:off x="2759109" y="4185427"/>
            <a:ext cx="147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人文因素</a:t>
            </a:r>
          </a:p>
        </p:txBody>
      </p:sp>
      <p:sp>
        <p:nvSpPr>
          <p:cNvPr id="15" name="文本框 16">
            <a:extLst>
              <a:ext uri="{FF2B5EF4-FFF2-40B4-BE49-F238E27FC236}">
                <a16:creationId xmlns:a16="http://schemas.microsoft.com/office/drawing/2014/main" id="{EEE3BBBA-9C98-9B4D-BD71-9EFB0C466539}"/>
              </a:ext>
            </a:extLst>
          </p:cNvPr>
          <p:cNvSpPr txBox="1"/>
          <p:nvPr/>
        </p:nvSpPr>
        <p:spPr>
          <a:xfrm>
            <a:off x="2473947" y="677360"/>
            <a:ext cx="478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1.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对比农业与工业的区位因素异同：</a:t>
            </a:r>
          </a:p>
        </p:txBody>
      </p:sp>
    </p:spTree>
    <p:extLst>
      <p:ext uri="{BB962C8B-B14F-4D97-AF65-F5344CB8AC3E}">
        <p14:creationId xmlns:p14="http://schemas.microsoft.com/office/powerpoint/2010/main" val="64207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6">
            <a:extLst>
              <a:ext uri="{FF2B5EF4-FFF2-40B4-BE49-F238E27FC236}">
                <a16:creationId xmlns:a16="http://schemas.microsoft.com/office/drawing/2014/main" id="{7BC4FFCB-CFC2-7B4D-B458-43FA96584D41}"/>
              </a:ext>
            </a:extLst>
          </p:cNvPr>
          <p:cNvSpPr txBox="1"/>
          <p:nvPr/>
        </p:nvSpPr>
        <p:spPr>
          <a:xfrm>
            <a:off x="4329436" y="89932"/>
            <a:ext cx="393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工业区位因素及其变化</a:t>
            </a:r>
            <a:endParaRPr lang="zh-C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6">
            <a:extLst>
              <a:ext uri="{FF2B5EF4-FFF2-40B4-BE49-F238E27FC236}">
                <a16:creationId xmlns:a16="http://schemas.microsoft.com/office/drawing/2014/main" id="{F15E5820-3D10-5443-9888-27BD9EFAB7BC}"/>
              </a:ext>
            </a:extLst>
          </p:cNvPr>
          <p:cNvSpPr txBox="1"/>
          <p:nvPr/>
        </p:nvSpPr>
        <p:spPr>
          <a:xfrm>
            <a:off x="2485198" y="493417"/>
            <a:ext cx="506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2.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对比不同工业类型的主要区位因素：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D4BAF8-B6EE-434E-88C2-B62011FB39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903512"/>
              </p:ext>
            </p:extLst>
          </p:nvPr>
        </p:nvGraphicFramePr>
        <p:xfrm>
          <a:off x="2615184" y="1770950"/>
          <a:ext cx="9404387" cy="430253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812915">
                  <a:extLst>
                    <a:ext uri="{9D8B030D-6E8A-4147-A177-3AD203B41FA5}">
                      <a16:colId xmlns:a16="http://schemas.microsoft.com/office/drawing/2014/main" val="249318190"/>
                    </a:ext>
                  </a:extLst>
                </a:gridCol>
                <a:gridCol w="1498928">
                  <a:extLst>
                    <a:ext uri="{9D8B030D-6E8A-4147-A177-3AD203B41FA5}">
                      <a16:colId xmlns:a16="http://schemas.microsoft.com/office/drawing/2014/main" val="1527347495"/>
                    </a:ext>
                  </a:extLst>
                </a:gridCol>
                <a:gridCol w="1399000">
                  <a:extLst>
                    <a:ext uri="{9D8B030D-6E8A-4147-A177-3AD203B41FA5}">
                      <a16:colId xmlns:a16="http://schemas.microsoft.com/office/drawing/2014/main" val="351079287"/>
                    </a:ext>
                  </a:extLst>
                </a:gridCol>
                <a:gridCol w="1661795">
                  <a:extLst>
                    <a:ext uri="{9D8B030D-6E8A-4147-A177-3AD203B41FA5}">
                      <a16:colId xmlns:a16="http://schemas.microsoft.com/office/drawing/2014/main" val="3074586311"/>
                    </a:ext>
                  </a:extLst>
                </a:gridCol>
                <a:gridCol w="1343159">
                  <a:extLst>
                    <a:ext uri="{9D8B030D-6E8A-4147-A177-3AD203B41FA5}">
                      <a16:colId xmlns:a16="http://schemas.microsoft.com/office/drawing/2014/main" val="1648358847"/>
                    </a:ext>
                  </a:extLst>
                </a:gridCol>
                <a:gridCol w="1344295">
                  <a:extLst>
                    <a:ext uri="{9D8B030D-6E8A-4147-A177-3AD203B41FA5}">
                      <a16:colId xmlns:a16="http://schemas.microsoft.com/office/drawing/2014/main" val="2341998395"/>
                    </a:ext>
                  </a:extLst>
                </a:gridCol>
                <a:gridCol w="1344295">
                  <a:extLst>
                    <a:ext uri="{9D8B030D-6E8A-4147-A177-3AD203B41FA5}">
                      <a16:colId xmlns:a16="http://schemas.microsoft.com/office/drawing/2014/main" val="4265519380"/>
                    </a:ext>
                  </a:extLst>
                </a:gridCol>
              </a:tblGrid>
              <a:tr h="159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原料运费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燃料运费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产品运费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劳动力费用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研发科技投入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其他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7665424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sym typeface="Wingdings 2" pitchFamily="2" charset="2"/>
                        </a:rPr>
                        <a:t>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45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15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5929906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sym typeface="Wingdings 2" pitchFamily="2" charset="2"/>
                        </a:rPr>
                        <a:t>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5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3911134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sym typeface="Wingdings 2" pitchFamily="2" charset="2"/>
                        </a:rPr>
                        <a:t>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55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5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15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6331154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sym typeface="Wingdings 2" pitchFamily="2" charset="2"/>
                        </a:rPr>
                        <a:t>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15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15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014309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sym typeface="Wingdings 2" pitchFamily="2" charset="2"/>
                        </a:rPr>
                        <a:t>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12655"/>
                  </a:ext>
                </a:extLst>
              </a:tr>
            </a:tbl>
          </a:graphicData>
        </a:graphic>
      </p:graphicFrame>
      <p:sp>
        <p:nvSpPr>
          <p:cNvPr id="5" name="文本框 16">
            <a:extLst>
              <a:ext uri="{FF2B5EF4-FFF2-40B4-BE49-F238E27FC236}">
                <a16:creationId xmlns:a16="http://schemas.microsoft.com/office/drawing/2014/main" id="{A6864E85-E5ED-0A4A-9581-129C699876F9}"/>
              </a:ext>
            </a:extLst>
          </p:cNvPr>
          <p:cNvSpPr txBox="1"/>
          <p:nvPr/>
        </p:nvSpPr>
        <p:spPr>
          <a:xfrm>
            <a:off x="65919" y="87953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1)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下表分别是汽水厂、芯片制造厂、制糖厂、棉纺织厂、炼铝厂五种工业的投入成本比例，根据影响工业部门分布的因素，依次判断分别可能对应哪种工业部门？</a:t>
            </a:r>
          </a:p>
        </p:txBody>
      </p:sp>
      <p:sp>
        <p:nvSpPr>
          <p:cNvPr id="8" name="文本框 16">
            <a:extLst>
              <a:ext uri="{FF2B5EF4-FFF2-40B4-BE49-F238E27FC236}">
                <a16:creationId xmlns:a16="http://schemas.microsoft.com/office/drawing/2014/main" id="{FB3DE44C-9EBC-CE4F-A92C-1BDDE348A1E7}"/>
              </a:ext>
            </a:extLst>
          </p:cNvPr>
          <p:cNvSpPr txBox="1"/>
          <p:nvPr/>
        </p:nvSpPr>
        <p:spPr>
          <a:xfrm>
            <a:off x="873569" y="3385740"/>
            <a:ext cx="123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制糖厂</a:t>
            </a:r>
          </a:p>
        </p:txBody>
      </p:sp>
      <p:sp>
        <p:nvSpPr>
          <p:cNvPr id="9" name="文本框 16">
            <a:extLst>
              <a:ext uri="{FF2B5EF4-FFF2-40B4-BE49-F238E27FC236}">
                <a16:creationId xmlns:a16="http://schemas.microsoft.com/office/drawing/2014/main" id="{B8A485D2-61FF-B941-8C70-29780BE21CC3}"/>
              </a:ext>
            </a:extLst>
          </p:cNvPr>
          <p:cNvSpPr txBox="1"/>
          <p:nvPr/>
        </p:nvSpPr>
        <p:spPr>
          <a:xfrm>
            <a:off x="873569" y="3954468"/>
            <a:ext cx="184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kern="1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Wingdings 2" pitchFamily="2" charset="2"/>
              </a:rPr>
              <a:t>芯片制造</a:t>
            </a:r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厂</a:t>
            </a:r>
          </a:p>
        </p:txBody>
      </p:sp>
      <p:sp>
        <p:nvSpPr>
          <p:cNvPr id="11" name="文本框 16">
            <a:extLst>
              <a:ext uri="{FF2B5EF4-FFF2-40B4-BE49-F238E27FC236}">
                <a16:creationId xmlns:a16="http://schemas.microsoft.com/office/drawing/2014/main" id="{0B3424F4-F2AA-D54A-99B1-F9BC32279305}"/>
              </a:ext>
            </a:extLst>
          </p:cNvPr>
          <p:cNvSpPr txBox="1"/>
          <p:nvPr/>
        </p:nvSpPr>
        <p:spPr>
          <a:xfrm>
            <a:off x="873569" y="5022165"/>
            <a:ext cx="141402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CN" altLang="en-US" sz="24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 2" pitchFamily="2" charset="2"/>
              </a:rPr>
              <a:t>炼铝厂</a:t>
            </a:r>
            <a:endParaRPr lang="en-US" sz="24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6">
            <a:extLst>
              <a:ext uri="{FF2B5EF4-FFF2-40B4-BE49-F238E27FC236}">
                <a16:creationId xmlns:a16="http://schemas.microsoft.com/office/drawing/2014/main" id="{B8F08B92-EF10-7B44-8D24-C7B7E021B9FC}"/>
              </a:ext>
            </a:extLst>
          </p:cNvPr>
          <p:cNvSpPr txBox="1"/>
          <p:nvPr/>
        </p:nvSpPr>
        <p:spPr>
          <a:xfrm>
            <a:off x="873569" y="5544058"/>
            <a:ext cx="141095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Wingdings 2" pitchFamily="2" charset="2"/>
              </a:rPr>
              <a:t>汽水厂</a:t>
            </a:r>
            <a:endParaRPr lang="en-US" sz="2400" kern="1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6">
            <a:extLst>
              <a:ext uri="{FF2B5EF4-FFF2-40B4-BE49-F238E27FC236}">
                <a16:creationId xmlns:a16="http://schemas.microsoft.com/office/drawing/2014/main" id="{94BC1D55-16BB-2242-BC68-706553E17CF5}"/>
              </a:ext>
            </a:extLst>
          </p:cNvPr>
          <p:cNvSpPr txBox="1"/>
          <p:nvPr/>
        </p:nvSpPr>
        <p:spPr>
          <a:xfrm>
            <a:off x="885200" y="4523196"/>
            <a:ext cx="1850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kern="1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Wingdings 2" pitchFamily="2" charset="2"/>
              </a:rPr>
              <a:t>棉纺织</a:t>
            </a:r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厂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2010C7-2E65-EE4C-A61D-77758287FA28}"/>
              </a:ext>
            </a:extLst>
          </p:cNvPr>
          <p:cNvCxnSpPr/>
          <p:nvPr/>
        </p:nvCxnSpPr>
        <p:spPr>
          <a:xfrm>
            <a:off x="3742660" y="3826140"/>
            <a:ext cx="893135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2A3AAF-E729-FB4C-8AA3-0B88A4B67267}"/>
              </a:ext>
            </a:extLst>
          </p:cNvPr>
          <p:cNvCxnSpPr/>
          <p:nvPr/>
        </p:nvCxnSpPr>
        <p:spPr>
          <a:xfrm>
            <a:off x="9572846" y="4416133"/>
            <a:ext cx="893135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E73CAB-119E-4643-912D-3F928AD277FC}"/>
              </a:ext>
            </a:extLst>
          </p:cNvPr>
          <p:cNvCxnSpPr/>
          <p:nvPr/>
        </p:nvCxnSpPr>
        <p:spPr>
          <a:xfrm>
            <a:off x="8236572" y="4960129"/>
            <a:ext cx="893135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363447-B258-2C42-AF36-1F96DD2A7593}"/>
              </a:ext>
            </a:extLst>
          </p:cNvPr>
          <p:cNvCxnSpPr/>
          <p:nvPr/>
        </p:nvCxnSpPr>
        <p:spPr>
          <a:xfrm>
            <a:off x="5195776" y="5508324"/>
            <a:ext cx="893135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2860FC-EA83-6247-B44E-091E21880AC3}"/>
              </a:ext>
            </a:extLst>
          </p:cNvPr>
          <p:cNvCxnSpPr/>
          <p:nvPr/>
        </p:nvCxnSpPr>
        <p:spPr>
          <a:xfrm>
            <a:off x="6748130" y="6009688"/>
            <a:ext cx="893135" cy="0"/>
          </a:xfrm>
          <a:prstGeom prst="line">
            <a:avLst/>
          </a:prstGeom>
          <a:ln w="412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6">
            <a:extLst>
              <a:ext uri="{FF2B5EF4-FFF2-40B4-BE49-F238E27FC236}">
                <a16:creationId xmlns:a16="http://schemas.microsoft.com/office/drawing/2014/main" id="{836365EE-1BEC-CE49-9F25-5CEEA6D56049}"/>
              </a:ext>
            </a:extLst>
          </p:cNvPr>
          <p:cNvSpPr txBox="1"/>
          <p:nvPr/>
        </p:nvSpPr>
        <p:spPr>
          <a:xfrm>
            <a:off x="0" y="493417"/>
            <a:ext cx="283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任务一 温故知新：</a:t>
            </a:r>
          </a:p>
        </p:txBody>
      </p:sp>
    </p:spTree>
    <p:extLst>
      <p:ext uri="{BB962C8B-B14F-4D97-AF65-F5344CB8AC3E}">
        <p14:creationId xmlns:p14="http://schemas.microsoft.com/office/powerpoint/2010/main" val="381178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6">
            <a:extLst>
              <a:ext uri="{FF2B5EF4-FFF2-40B4-BE49-F238E27FC236}">
                <a16:creationId xmlns:a16="http://schemas.microsoft.com/office/drawing/2014/main" id="{7BC4FFCB-CFC2-7B4D-B458-43FA96584D41}"/>
              </a:ext>
            </a:extLst>
          </p:cNvPr>
          <p:cNvSpPr txBox="1"/>
          <p:nvPr/>
        </p:nvSpPr>
        <p:spPr>
          <a:xfrm>
            <a:off x="4407408" y="0"/>
            <a:ext cx="393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工业区位因素及其变化</a:t>
            </a:r>
            <a:endParaRPr lang="zh-CN" altLang="zh-CN" sz="2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D4BAF8-B6EE-434E-88C2-B62011FB392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2555466"/>
          <a:ext cx="6003852" cy="430253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18973">
                  <a:extLst>
                    <a:ext uri="{9D8B030D-6E8A-4147-A177-3AD203B41FA5}">
                      <a16:colId xmlns:a16="http://schemas.microsoft.com/office/drawing/2014/main" val="249318190"/>
                    </a:ext>
                  </a:extLst>
                </a:gridCol>
                <a:gridCol w="956930">
                  <a:extLst>
                    <a:ext uri="{9D8B030D-6E8A-4147-A177-3AD203B41FA5}">
                      <a16:colId xmlns:a16="http://schemas.microsoft.com/office/drawing/2014/main" val="1527347495"/>
                    </a:ext>
                  </a:extLst>
                </a:gridCol>
                <a:gridCol w="893135">
                  <a:extLst>
                    <a:ext uri="{9D8B030D-6E8A-4147-A177-3AD203B41FA5}">
                      <a16:colId xmlns:a16="http://schemas.microsoft.com/office/drawing/2014/main" val="351079287"/>
                    </a:ext>
                  </a:extLst>
                </a:gridCol>
                <a:gridCol w="1060906">
                  <a:extLst>
                    <a:ext uri="{9D8B030D-6E8A-4147-A177-3AD203B41FA5}">
                      <a16:colId xmlns:a16="http://schemas.microsoft.com/office/drawing/2014/main" val="3074586311"/>
                    </a:ext>
                  </a:extLst>
                </a:gridCol>
                <a:gridCol w="857486">
                  <a:extLst>
                    <a:ext uri="{9D8B030D-6E8A-4147-A177-3AD203B41FA5}">
                      <a16:colId xmlns:a16="http://schemas.microsoft.com/office/drawing/2014/main" val="1648358847"/>
                    </a:ext>
                  </a:extLst>
                </a:gridCol>
                <a:gridCol w="858211">
                  <a:extLst>
                    <a:ext uri="{9D8B030D-6E8A-4147-A177-3AD203B41FA5}">
                      <a16:colId xmlns:a16="http://schemas.microsoft.com/office/drawing/2014/main" val="2341998395"/>
                    </a:ext>
                  </a:extLst>
                </a:gridCol>
                <a:gridCol w="858211">
                  <a:extLst>
                    <a:ext uri="{9D8B030D-6E8A-4147-A177-3AD203B41FA5}">
                      <a16:colId xmlns:a16="http://schemas.microsoft.com/office/drawing/2014/main" val="4265519380"/>
                    </a:ext>
                  </a:extLst>
                </a:gridCol>
              </a:tblGrid>
              <a:tr h="1597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原料运费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燃料运费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产品运费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劳动力费用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研发科技投入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其他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7665424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sym typeface="Wingdings 2" pitchFamily="2" charset="2"/>
                        </a:rPr>
                        <a:t>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45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15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5929906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sym typeface="Wingdings 2" pitchFamily="2" charset="2"/>
                        </a:rPr>
                        <a:t>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3911134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sym typeface="Wingdings 2" pitchFamily="2" charset="2"/>
                        </a:rPr>
                        <a:t>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55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5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15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6331154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sym typeface="Wingdings 2" pitchFamily="2" charset="2"/>
                        </a:rPr>
                        <a:t>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15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15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014309"/>
                  </a:ext>
                </a:extLst>
              </a:tr>
              <a:tr h="5409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  <a:sym typeface="Wingdings 2" pitchFamily="2" charset="2"/>
                        </a:rPr>
                        <a:t>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20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40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en-US" sz="2400" b="1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</a:t>
                      </a:r>
                      <a:endParaRPr lang="en-US" sz="2400" b="1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1265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A0CC2AE-4E42-034A-8167-F8CA9D826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390" y="2503314"/>
            <a:ext cx="5663609" cy="4354686"/>
          </a:xfrm>
          <a:prstGeom prst="rect">
            <a:avLst/>
          </a:prstGeom>
        </p:spPr>
      </p:pic>
      <p:sp>
        <p:nvSpPr>
          <p:cNvPr id="7" name="文本框 16">
            <a:extLst>
              <a:ext uri="{FF2B5EF4-FFF2-40B4-BE49-F238E27FC236}">
                <a16:creationId xmlns:a16="http://schemas.microsoft.com/office/drawing/2014/main" id="{47313637-155A-D54B-B2C3-A8C6AF5A5B18}"/>
              </a:ext>
            </a:extLst>
          </p:cNvPr>
          <p:cNvSpPr txBox="1"/>
          <p:nvPr/>
        </p:nvSpPr>
        <p:spPr>
          <a:xfrm>
            <a:off x="0" y="1005913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2)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根据图表，判断饮料制造工业怎样布局可能获得较大经济效益？并推断其他工业部门。</a:t>
            </a:r>
          </a:p>
        </p:txBody>
      </p:sp>
      <p:sp>
        <p:nvSpPr>
          <p:cNvPr id="13" name="文本框 16">
            <a:extLst>
              <a:ext uri="{FF2B5EF4-FFF2-40B4-BE49-F238E27FC236}">
                <a16:creationId xmlns:a16="http://schemas.microsoft.com/office/drawing/2014/main" id="{142E7439-4BBA-E041-A79E-011AB8A98904}"/>
              </a:ext>
            </a:extLst>
          </p:cNvPr>
          <p:cNvSpPr txBox="1"/>
          <p:nvPr/>
        </p:nvSpPr>
        <p:spPr>
          <a:xfrm>
            <a:off x="271436" y="1598884"/>
            <a:ext cx="282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汽水厂临近市场地</a:t>
            </a:r>
          </a:p>
        </p:txBody>
      </p:sp>
      <p:sp>
        <p:nvSpPr>
          <p:cNvPr id="14" name="文本框 16">
            <a:extLst>
              <a:ext uri="{FF2B5EF4-FFF2-40B4-BE49-F238E27FC236}">
                <a16:creationId xmlns:a16="http://schemas.microsoft.com/office/drawing/2014/main" id="{F0C1A2D5-80DD-6F46-90B7-B9F4CC8D057C}"/>
              </a:ext>
            </a:extLst>
          </p:cNvPr>
          <p:cNvSpPr txBox="1"/>
          <p:nvPr/>
        </p:nvSpPr>
        <p:spPr>
          <a:xfrm>
            <a:off x="2987584" y="1601280"/>
            <a:ext cx="282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制糖厂临近原料地</a:t>
            </a:r>
          </a:p>
        </p:txBody>
      </p:sp>
      <p:sp>
        <p:nvSpPr>
          <p:cNvPr id="15" name="文本框 16">
            <a:extLst>
              <a:ext uri="{FF2B5EF4-FFF2-40B4-BE49-F238E27FC236}">
                <a16:creationId xmlns:a16="http://schemas.microsoft.com/office/drawing/2014/main" id="{C82BC14F-D4CF-5940-954C-A27352A2CD4D}"/>
              </a:ext>
            </a:extLst>
          </p:cNvPr>
          <p:cNvSpPr txBox="1"/>
          <p:nvPr/>
        </p:nvSpPr>
        <p:spPr>
          <a:xfrm>
            <a:off x="5810600" y="1580134"/>
            <a:ext cx="610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芯片制造厂临近高校聚集地和科技园区</a:t>
            </a:r>
          </a:p>
        </p:txBody>
      </p:sp>
      <p:sp>
        <p:nvSpPr>
          <p:cNvPr id="16" name="文本框 16">
            <a:extLst>
              <a:ext uri="{FF2B5EF4-FFF2-40B4-BE49-F238E27FC236}">
                <a16:creationId xmlns:a16="http://schemas.microsoft.com/office/drawing/2014/main" id="{FBF00696-24A6-4249-B1DA-9317DD4349BF}"/>
              </a:ext>
            </a:extLst>
          </p:cNvPr>
          <p:cNvSpPr txBox="1"/>
          <p:nvPr/>
        </p:nvSpPr>
        <p:spPr>
          <a:xfrm>
            <a:off x="255366" y="2023053"/>
            <a:ext cx="3881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炼铝厂临近能源产地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600CBB2-0A7A-9149-8CCC-AED50049921A}"/>
              </a:ext>
            </a:extLst>
          </p:cNvPr>
          <p:cNvSpPr txBox="1"/>
          <p:nvPr/>
        </p:nvSpPr>
        <p:spPr>
          <a:xfrm>
            <a:off x="4399092" y="2001564"/>
            <a:ext cx="632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棉纺织厂临近廉价劳动力密集地</a:t>
            </a:r>
          </a:p>
        </p:txBody>
      </p:sp>
      <p:sp>
        <p:nvSpPr>
          <p:cNvPr id="12" name="文本框 16">
            <a:extLst>
              <a:ext uri="{FF2B5EF4-FFF2-40B4-BE49-F238E27FC236}">
                <a16:creationId xmlns:a16="http://schemas.microsoft.com/office/drawing/2014/main" id="{8C12F43B-212F-434B-B471-BA7E4EE5F0FD}"/>
              </a:ext>
            </a:extLst>
          </p:cNvPr>
          <p:cNvSpPr txBox="1"/>
          <p:nvPr/>
        </p:nvSpPr>
        <p:spPr>
          <a:xfrm>
            <a:off x="0" y="493417"/>
            <a:ext cx="2833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任务一 温故知新：</a:t>
            </a:r>
          </a:p>
        </p:txBody>
      </p:sp>
      <p:sp>
        <p:nvSpPr>
          <p:cNvPr id="18" name="文本框 16">
            <a:extLst>
              <a:ext uri="{FF2B5EF4-FFF2-40B4-BE49-F238E27FC236}">
                <a16:creationId xmlns:a16="http://schemas.microsoft.com/office/drawing/2014/main" id="{434706E6-E49D-A94E-B07F-926C85D1425D}"/>
              </a:ext>
            </a:extLst>
          </p:cNvPr>
          <p:cNvSpPr txBox="1"/>
          <p:nvPr/>
        </p:nvSpPr>
        <p:spPr>
          <a:xfrm>
            <a:off x="2485198" y="493417"/>
            <a:ext cx="5060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2.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对比不同工业类型的主要区位因素：</a:t>
            </a:r>
          </a:p>
        </p:txBody>
      </p:sp>
      <p:sp>
        <p:nvSpPr>
          <p:cNvPr id="19" name="文本框 16">
            <a:extLst>
              <a:ext uri="{FF2B5EF4-FFF2-40B4-BE49-F238E27FC236}">
                <a16:creationId xmlns:a16="http://schemas.microsoft.com/office/drawing/2014/main" id="{142E7439-4BBA-E041-A79E-011AB8A98904}"/>
              </a:ext>
            </a:extLst>
          </p:cNvPr>
          <p:cNvSpPr txBox="1"/>
          <p:nvPr/>
        </p:nvSpPr>
        <p:spPr>
          <a:xfrm>
            <a:off x="7909901" y="462526"/>
            <a:ext cx="2823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综合考虑区位因素</a:t>
            </a:r>
          </a:p>
        </p:txBody>
      </p:sp>
    </p:spTree>
    <p:extLst>
      <p:ext uri="{BB962C8B-B14F-4D97-AF65-F5344CB8AC3E}">
        <p14:creationId xmlns:p14="http://schemas.microsoft.com/office/powerpoint/2010/main" val="392447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063687-CB2E-C149-B6E4-C6A367F06450}"/>
              </a:ext>
            </a:extLst>
          </p:cNvPr>
          <p:cNvSpPr txBox="1"/>
          <p:nvPr/>
        </p:nvSpPr>
        <p:spPr>
          <a:xfrm>
            <a:off x="479352" y="194097"/>
            <a:ext cx="11233296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200" dirty="0">
                <a:latin typeface="KaiTi" panose="02010609060101010101" pitchFamily="49" charset="-122"/>
                <a:ea typeface="KaiTi" panose="02010609060101010101" pitchFamily="49" charset="-122"/>
              </a:rPr>
              <a:t>问题二：“北冰洋汽水在我小时候有段时间很火，后来感觉消失了，这两年又回来了，这是因为什么呀？”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7025E6-3511-E745-A379-DA23EF2B4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341"/>
            <a:ext cx="12192000" cy="5473290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299432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4FCDE6FD-DFF3-704D-B0AD-BD4154BA6EC1}"/>
              </a:ext>
            </a:extLst>
          </p:cNvPr>
          <p:cNvSpPr txBox="1"/>
          <p:nvPr/>
        </p:nvSpPr>
        <p:spPr>
          <a:xfrm>
            <a:off x="-871870" y="18500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C30408-4591-714E-BB79-DF89B1E1EB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5"/>
          <a:stretch/>
        </p:blipFill>
        <p:spPr>
          <a:xfrm>
            <a:off x="260677" y="3003555"/>
            <a:ext cx="8102530" cy="3319842"/>
          </a:xfrm>
          <a:prstGeom prst="rect">
            <a:avLst/>
          </a:prstGeom>
        </p:spPr>
      </p:pic>
      <p:sp>
        <p:nvSpPr>
          <p:cNvPr id="9" name="文本框 16">
            <a:extLst>
              <a:ext uri="{FF2B5EF4-FFF2-40B4-BE49-F238E27FC236}">
                <a16:creationId xmlns:a16="http://schemas.microsoft.com/office/drawing/2014/main" id="{E13BD695-FE28-8A46-A90A-E2D62C69E23D}"/>
              </a:ext>
            </a:extLst>
          </p:cNvPr>
          <p:cNvSpPr txBox="1"/>
          <p:nvPr/>
        </p:nvSpPr>
        <p:spPr>
          <a:xfrm>
            <a:off x="80934" y="485683"/>
            <a:ext cx="11889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读图文材料，回答影响北冰洋汽水工业区位因素发生了哪些变化？并为其未来的可持续发展建言献策。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067478-7409-444C-B573-376E3F81FF59}"/>
              </a:ext>
            </a:extLst>
          </p:cNvPr>
          <p:cNvSpPr/>
          <p:nvPr/>
        </p:nvSpPr>
        <p:spPr>
          <a:xfrm>
            <a:off x="165684" y="1271436"/>
            <a:ext cx="117202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材料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1: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上世纪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90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年代，利用外资改造国企的政策加大，北冰洋汽水厂发展受阻至停产。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世纪初，北冰洋汽水厂抓住国企改革的新契机，传承民族品牌文化。近年来，为回馈南水北调水源地为北京提供清洁充足水源，北冰洋汽水所属集团将在南水北调水源地加大产业投入，提供就业岗位，增进民生福祉、保障百姓餐桌安全。</a:t>
            </a:r>
          </a:p>
        </p:txBody>
      </p:sp>
      <p:sp>
        <p:nvSpPr>
          <p:cNvPr id="11" name="文本框 16">
            <a:extLst>
              <a:ext uri="{FF2B5EF4-FFF2-40B4-BE49-F238E27FC236}">
                <a16:creationId xmlns:a16="http://schemas.microsoft.com/office/drawing/2014/main" id="{E6465478-A355-BF48-8338-15D9DD0A7609}"/>
              </a:ext>
            </a:extLst>
          </p:cNvPr>
          <p:cNvSpPr txBox="1"/>
          <p:nvPr/>
        </p:nvSpPr>
        <p:spPr>
          <a:xfrm>
            <a:off x="8557370" y="2747184"/>
            <a:ext cx="3102428" cy="46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社会文化发展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FC2B0D-6E1D-3B4C-A1C3-BE141162B36D}"/>
              </a:ext>
            </a:extLst>
          </p:cNvPr>
          <p:cNvCxnSpPr>
            <a:cxnSpLocks/>
          </p:cNvCxnSpPr>
          <p:nvPr/>
        </p:nvCxnSpPr>
        <p:spPr>
          <a:xfrm>
            <a:off x="10098231" y="3213079"/>
            <a:ext cx="0" cy="478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6">
            <a:extLst>
              <a:ext uri="{FF2B5EF4-FFF2-40B4-BE49-F238E27FC236}">
                <a16:creationId xmlns:a16="http://schemas.microsoft.com/office/drawing/2014/main" id="{1BED1673-FEA9-8C4E-9E6F-0C9168B6BFED}"/>
              </a:ext>
            </a:extLst>
          </p:cNvPr>
          <p:cNvSpPr txBox="1"/>
          <p:nvPr/>
        </p:nvSpPr>
        <p:spPr>
          <a:xfrm>
            <a:off x="8557370" y="3819041"/>
            <a:ext cx="310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促进区域协调发展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D8A786-1D35-C941-9DD9-AAB8016B8998}"/>
              </a:ext>
            </a:extLst>
          </p:cNvPr>
          <p:cNvCxnSpPr>
            <a:cxnSpLocks/>
          </p:cNvCxnSpPr>
          <p:nvPr/>
        </p:nvCxnSpPr>
        <p:spPr>
          <a:xfrm>
            <a:off x="10108584" y="4443165"/>
            <a:ext cx="0" cy="478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6">
            <a:extLst>
              <a:ext uri="{FF2B5EF4-FFF2-40B4-BE49-F238E27FC236}">
                <a16:creationId xmlns:a16="http://schemas.microsoft.com/office/drawing/2014/main" id="{B5F27147-3909-314D-BC17-89820A5E9142}"/>
              </a:ext>
            </a:extLst>
          </p:cNvPr>
          <p:cNvSpPr txBox="1"/>
          <p:nvPr/>
        </p:nvSpPr>
        <p:spPr>
          <a:xfrm>
            <a:off x="8774419" y="4883371"/>
            <a:ext cx="2647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社会持续发展</a:t>
            </a:r>
          </a:p>
        </p:txBody>
      </p:sp>
      <p:sp>
        <p:nvSpPr>
          <p:cNvPr id="16" name="文本框 16">
            <a:extLst>
              <a:ext uri="{FF2B5EF4-FFF2-40B4-BE49-F238E27FC236}">
                <a16:creationId xmlns:a16="http://schemas.microsoft.com/office/drawing/2014/main" id="{DD7132CE-6683-7B41-BD4E-206BCE72A57C}"/>
              </a:ext>
            </a:extLst>
          </p:cNvPr>
          <p:cNvSpPr txBox="1"/>
          <p:nvPr/>
        </p:nvSpPr>
        <p:spPr>
          <a:xfrm>
            <a:off x="0" y="83599"/>
            <a:ext cx="5286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任务二：工业区位因素的变化</a:t>
            </a:r>
          </a:p>
        </p:txBody>
      </p:sp>
    </p:spTree>
    <p:extLst>
      <p:ext uri="{BB962C8B-B14F-4D97-AF65-F5344CB8AC3E}">
        <p14:creationId xmlns:p14="http://schemas.microsoft.com/office/powerpoint/2010/main" val="339811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FF438A-CC09-4346-AEF6-C762618BBD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7"/>
          <a:stretch/>
        </p:blipFill>
        <p:spPr>
          <a:xfrm>
            <a:off x="1684" y="614362"/>
            <a:ext cx="5178989" cy="621026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FCDE6FD-DFF3-704D-B0AD-BD4154BA6EC1}"/>
              </a:ext>
            </a:extLst>
          </p:cNvPr>
          <p:cNvSpPr txBox="1"/>
          <p:nvPr/>
        </p:nvSpPr>
        <p:spPr>
          <a:xfrm>
            <a:off x="-871870" y="18500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3D67E0E-118A-CD45-8368-61DA19D3D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58101"/>
              </p:ext>
            </p:extLst>
          </p:nvPr>
        </p:nvGraphicFramePr>
        <p:xfrm>
          <a:off x="4872720" y="4277567"/>
          <a:ext cx="7319280" cy="23436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85143">
                  <a:extLst>
                    <a:ext uri="{9D8B030D-6E8A-4147-A177-3AD203B41FA5}">
                      <a16:colId xmlns:a16="http://schemas.microsoft.com/office/drawing/2014/main" val="2002187098"/>
                    </a:ext>
                  </a:extLst>
                </a:gridCol>
                <a:gridCol w="1585912">
                  <a:extLst>
                    <a:ext uri="{9D8B030D-6E8A-4147-A177-3AD203B41FA5}">
                      <a16:colId xmlns:a16="http://schemas.microsoft.com/office/drawing/2014/main" val="3872859058"/>
                    </a:ext>
                  </a:extLst>
                </a:gridCol>
                <a:gridCol w="1147803">
                  <a:extLst>
                    <a:ext uri="{9D8B030D-6E8A-4147-A177-3AD203B41FA5}">
                      <a16:colId xmlns:a16="http://schemas.microsoft.com/office/drawing/2014/main" val="428233188"/>
                    </a:ext>
                  </a:extLst>
                </a:gridCol>
                <a:gridCol w="1766847">
                  <a:extLst>
                    <a:ext uri="{9D8B030D-6E8A-4147-A177-3AD203B41FA5}">
                      <a16:colId xmlns:a16="http://schemas.microsoft.com/office/drawing/2014/main" val="1865412611"/>
                    </a:ext>
                  </a:extLst>
                </a:gridCol>
                <a:gridCol w="1933575">
                  <a:extLst>
                    <a:ext uri="{9D8B030D-6E8A-4147-A177-3AD203B41FA5}">
                      <a16:colId xmlns:a16="http://schemas.microsoft.com/office/drawing/2014/main" val="4113826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</a:rPr>
                        <a:t> </a:t>
                      </a:r>
                      <a:endParaRPr lang="en-US" sz="2200" b="0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</a:rPr>
                        <a:t>2012</a:t>
                      </a:r>
                      <a:endParaRPr lang="en-US" sz="2200" b="0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</a:rPr>
                        <a:t>2014</a:t>
                      </a:r>
                      <a:endParaRPr lang="en-US" sz="2200" b="0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</a:rPr>
                        <a:t>2017</a:t>
                      </a:r>
                      <a:endParaRPr lang="en-US" sz="2200" b="0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</a:rPr>
                        <a:t>2018</a:t>
                      </a:r>
                      <a:endParaRPr lang="en-US" sz="2200" b="0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6187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0">
                          <a:effectLst/>
                        </a:rPr>
                        <a:t>营业额</a:t>
                      </a:r>
                      <a:endParaRPr lang="en-US" sz="2200" b="0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</a:rPr>
                        <a:t>6000</a:t>
                      </a:r>
                      <a:r>
                        <a:rPr lang="zh-CN" sz="2200" kern="0" dirty="0">
                          <a:effectLst/>
                        </a:rPr>
                        <a:t>万元</a:t>
                      </a:r>
                      <a:r>
                        <a:rPr lang="en-US" altLang="zh-CN" sz="2200" kern="0" dirty="0">
                          <a:effectLst/>
                        </a:rPr>
                        <a:t>+</a:t>
                      </a:r>
                      <a:endParaRPr lang="en-US" sz="2200" b="0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</a:rPr>
                        <a:t>2</a:t>
                      </a:r>
                      <a:r>
                        <a:rPr lang="zh-CN" sz="2200" kern="0" dirty="0">
                          <a:effectLst/>
                        </a:rPr>
                        <a:t>亿元</a:t>
                      </a:r>
                      <a:endParaRPr lang="en-US" sz="2200" b="0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effectLst/>
                        </a:rPr>
                        <a:t>6</a:t>
                      </a:r>
                      <a:r>
                        <a:rPr lang="zh-CN" sz="2200" kern="0" dirty="0">
                          <a:effectLst/>
                        </a:rPr>
                        <a:t>亿元</a:t>
                      </a:r>
                      <a:endParaRPr lang="en-US" sz="2200" b="0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0" dirty="0">
                          <a:effectLst/>
                        </a:rPr>
                        <a:t>近</a:t>
                      </a:r>
                      <a:r>
                        <a:rPr lang="en-US" sz="2200" kern="0" dirty="0">
                          <a:effectLst/>
                        </a:rPr>
                        <a:t>7.8</a:t>
                      </a:r>
                      <a:r>
                        <a:rPr lang="zh-CN" sz="2200" kern="0" dirty="0">
                          <a:effectLst/>
                        </a:rPr>
                        <a:t>亿元</a:t>
                      </a:r>
                      <a:endParaRPr lang="en-US" sz="2200" b="0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2221798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0">
                          <a:effectLst/>
                        </a:rPr>
                        <a:t>市场</a:t>
                      </a:r>
                      <a:endParaRPr lang="en-US" sz="2200" b="0" kern="10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0" dirty="0">
                          <a:effectLst/>
                        </a:rPr>
                        <a:t>北京市场</a:t>
                      </a:r>
                      <a:endParaRPr lang="en-US" sz="2200" b="0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200" kern="0" dirty="0">
                          <a:effectLst/>
                        </a:rPr>
                        <a:t>北京市场</a:t>
                      </a:r>
                      <a:r>
                        <a:rPr lang="en-US" sz="2200" kern="0" dirty="0">
                          <a:effectLst/>
                        </a:rPr>
                        <a:t>+</a:t>
                      </a:r>
                      <a:r>
                        <a:rPr lang="zh-CN" sz="2200" kern="0" dirty="0">
                          <a:effectLst/>
                        </a:rPr>
                        <a:t>长三角市场</a:t>
                      </a:r>
                      <a:r>
                        <a:rPr lang="en-US" sz="2200" kern="0" dirty="0">
                          <a:effectLst/>
                        </a:rPr>
                        <a:t>+</a:t>
                      </a:r>
                      <a:r>
                        <a:rPr lang="zh-CN" sz="2200" kern="0" dirty="0">
                          <a:effectLst/>
                        </a:rPr>
                        <a:t>美国、澳大利亚、法国等国外市场</a:t>
                      </a:r>
                      <a:endParaRPr lang="en-US" sz="2200" b="0" kern="100" dirty="0">
                        <a:effectLst/>
                        <a:latin typeface="SimHei" panose="02010609060101010101" pitchFamily="49" charset="-122"/>
                        <a:ea typeface="SimHe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75039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657E9C51-A3B0-D146-848A-4EF3707D64F0}"/>
              </a:ext>
            </a:extLst>
          </p:cNvPr>
          <p:cNvSpPr/>
          <p:nvPr/>
        </p:nvSpPr>
        <p:spPr>
          <a:xfrm>
            <a:off x="5486400" y="385918"/>
            <a:ext cx="670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材料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2: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随着社会发展和科技提升，区域间交通通信愈加便捷，北冰洋汽水积极研发推出易拉罐包装和新口味，产品不仅在北京热卖，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2017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年长三角地区南京等五城市近十家经销商也从北京提货</a:t>
            </a:r>
            <a:r>
              <a:rPr lang="en-US" altLang="zh-CN" sz="2400" dirty="0">
                <a:latin typeface="KaiTi" panose="02010609060101010101" pitchFamily="49" charset="-122"/>
                <a:ea typeface="KaiTi" panose="02010609060101010101" pitchFamily="49" charset="-122"/>
              </a:rPr>
              <a:t>8000</a:t>
            </a:r>
            <a:r>
              <a:rPr lang="zh-CN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箱。北冰洋汽水通过线下和线上销售齐发，其市场已逐步从北京扩展到长三角地区甚至国外。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0AE24196-72A1-5647-9361-7D2A0226F652}"/>
              </a:ext>
            </a:extLst>
          </p:cNvPr>
          <p:cNvSpPr/>
          <p:nvPr/>
        </p:nvSpPr>
        <p:spPr>
          <a:xfrm rot="4079901">
            <a:off x="3609880" y="2791712"/>
            <a:ext cx="720717" cy="2408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543D3A-3E6B-CF41-A601-2FDAAF98EE46}"/>
              </a:ext>
            </a:extLst>
          </p:cNvPr>
          <p:cNvGrpSpPr/>
          <p:nvPr/>
        </p:nvGrpSpPr>
        <p:grpSpPr>
          <a:xfrm>
            <a:off x="5180673" y="2917752"/>
            <a:ext cx="7011327" cy="1318794"/>
            <a:chOff x="5756761" y="2282222"/>
            <a:chExt cx="7011327" cy="1318794"/>
          </a:xfrm>
        </p:grpSpPr>
        <p:sp>
          <p:nvSpPr>
            <p:cNvPr id="31" name="文本框 16">
              <a:extLst>
                <a:ext uri="{FF2B5EF4-FFF2-40B4-BE49-F238E27FC236}">
                  <a16:creationId xmlns:a16="http://schemas.microsoft.com/office/drawing/2014/main" id="{42591E11-589E-EC4D-AC2E-79C2035DE4FF}"/>
                </a:ext>
              </a:extLst>
            </p:cNvPr>
            <p:cNvSpPr txBox="1"/>
            <p:nvPr/>
          </p:nvSpPr>
          <p:spPr>
            <a:xfrm>
              <a:off x="5756761" y="3139351"/>
              <a:ext cx="2062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400" dirty="0">
                  <a:solidFill>
                    <a:srgbClr val="FF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市场影响增强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ECD4001-68E9-7443-A7EF-3E543010A713}"/>
                </a:ext>
              </a:extLst>
            </p:cNvPr>
            <p:cNvCxnSpPr>
              <a:cxnSpLocks/>
            </p:cNvCxnSpPr>
            <p:nvPr/>
          </p:nvCxnSpPr>
          <p:spPr>
            <a:xfrm>
              <a:off x="7831678" y="2724821"/>
              <a:ext cx="3592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16">
              <a:extLst>
                <a:ext uri="{FF2B5EF4-FFF2-40B4-BE49-F238E27FC236}">
                  <a16:creationId xmlns:a16="http://schemas.microsoft.com/office/drawing/2014/main" id="{217C4D9E-6912-DE4C-9A29-D2582B82B6D0}"/>
                </a:ext>
              </a:extLst>
            </p:cNvPr>
            <p:cNvSpPr txBox="1"/>
            <p:nvPr/>
          </p:nvSpPr>
          <p:spPr>
            <a:xfrm>
              <a:off x="8219485" y="2282222"/>
              <a:ext cx="20457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rgbClr val="FF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在长三角附近建新厂</a:t>
              </a:r>
            </a:p>
          </p:txBody>
        </p:sp>
        <p:sp>
          <p:nvSpPr>
            <p:cNvPr id="34" name="文本框 16">
              <a:extLst>
                <a:ext uri="{FF2B5EF4-FFF2-40B4-BE49-F238E27FC236}">
                  <a16:creationId xmlns:a16="http://schemas.microsoft.com/office/drawing/2014/main" id="{FA5A7089-27CD-2341-B357-22E373836492}"/>
                </a:ext>
              </a:extLst>
            </p:cNvPr>
            <p:cNvSpPr txBox="1"/>
            <p:nvPr/>
          </p:nvSpPr>
          <p:spPr>
            <a:xfrm>
              <a:off x="10624457" y="2424986"/>
              <a:ext cx="21436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400" dirty="0">
                  <a:solidFill>
                    <a:srgbClr val="FF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经济持续发展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7770DC3-640C-7146-ADC4-52E128051764}"/>
                </a:ext>
              </a:extLst>
            </p:cNvPr>
            <p:cNvCxnSpPr>
              <a:cxnSpLocks/>
            </p:cNvCxnSpPr>
            <p:nvPr/>
          </p:nvCxnSpPr>
          <p:spPr>
            <a:xfrm>
              <a:off x="10265228" y="2697720"/>
              <a:ext cx="3592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6">
            <a:extLst>
              <a:ext uri="{FF2B5EF4-FFF2-40B4-BE49-F238E27FC236}">
                <a16:creationId xmlns:a16="http://schemas.microsoft.com/office/drawing/2014/main" id="{124A5953-5E1C-F040-AA4D-069144EE7A16}"/>
              </a:ext>
            </a:extLst>
          </p:cNvPr>
          <p:cNvSpPr txBox="1"/>
          <p:nvPr/>
        </p:nvSpPr>
        <p:spPr>
          <a:xfrm>
            <a:off x="5221309" y="2489710"/>
            <a:ext cx="217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社会科技进步</a:t>
            </a:r>
          </a:p>
        </p:txBody>
      </p:sp>
      <p:sp>
        <p:nvSpPr>
          <p:cNvPr id="15" name="文本框 16">
            <a:extLst>
              <a:ext uri="{FF2B5EF4-FFF2-40B4-BE49-F238E27FC236}">
                <a16:creationId xmlns:a16="http://schemas.microsoft.com/office/drawing/2014/main" id="{CDA6A71F-0EEE-D84C-B432-877BDD9F3607}"/>
              </a:ext>
            </a:extLst>
          </p:cNvPr>
          <p:cNvSpPr txBox="1"/>
          <p:nvPr/>
        </p:nvSpPr>
        <p:spPr>
          <a:xfrm>
            <a:off x="5207172" y="2898686"/>
            <a:ext cx="206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便利交通吸引</a:t>
            </a:r>
          </a:p>
        </p:txBody>
      </p:sp>
      <p:sp>
        <p:nvSpPr>
          <p:cNvPr id="16" name="文本框 16">
            <a:extLst>
              <a:ext uri="{FF2B5EF4-FFF2-40B4-BE49-F238E27FC236}">
                <a16:creationId xmlns:a16="http://schemas.microsoft.com/office/drawing/2014/main" id="{3B73F9F7-867A-F141-A940-EA2654A784DA}"/>
              </a:ext>
            </a:extLst>
          </p:cNvPr>
          <p:cNvSpPr txBox="1"/>
          <p:nvPr/>
        </p:nvSpPr>
        <p:spPr>
          <a:xfrm>
            <a:off x="1684" y="-53820"/>
            <a:ext cx="12190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读图文材料，回答影响北冰洋汽水工业区位因素发生了哪些变化？并为其未来的可持续发展建言献策。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5CC6407-0AAE-234D-9F30-1A5ED26E8079}"/>
              </a:ext>
            </a:extLst>
          </p:cNvPr>
          <p:cNvSpPr txBox="1"/>
          <p:nvPr/>
        </p:nvSpPr>
        <p:spPr>
          <a:xfrm>
            <a:off x="5207173" y="3333251"/>
            <a:ext cx="206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信息网络凸显</a:t>
            </a:r>
          </a:p>
        </p:txBody>
      </p:sp>
    </p:spTree>
    <p:extLst>
      <p:ext uri="{BB962C8B-B14F-4D97-AF65-F5344CB8AC3E}">
        <p14:creationId xmlns:p14="http://schemas.microsoft.com/office/powerpoint/2010/main" val="203564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4FCDE6FD-DFF3-704D-B0AD-BD4154BA6EC1}"/>
              </a:ext>
            </a:extLst>
          </p:cNvPr>
          <p:cNvSpPr txBox="1"/>
          <p:nvPr/>
        </p:nvSpPr>
        <p:spPr>
          <a:xfrm>
            <a:off x="-871870" y="18500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7E9C51-A3B0-D146-848A-4EF3707D64F0}"/>
              </a:ext>
            </a:extLst>
          </p:cNvPr>
          <p:cNvSpPr/>
          <p:nvPr/>
        </p:nvSpPr>
        <p:spPr>
          <a:xfrm>
            <a:off x="5541536" y="803822"/>
            <a:ext cx="637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材料</a:t>
            </a:r>
            <a:r>
              <a:rPr lang="en-US" altLang="zh-CN" sz="2800" dirty="0">
                <a:latin typeface="KaiTi" panose="02010609060101010101" pitchFamily="49" charset="-122"/>
                <a:ea typeface="KaiTi" panose="02010609060101010101" pitchFamily="49" charset="-122"/>
              </a:rPr>
              <a:t>3:</a:t>
            </a:r>
            <a:r>
              <a:rPr lang="zh-CN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为缓解北京大城市病，改善北京生态环境，北冰洋汽水厂所属的北京一轻集团将积极落实北京市“疏解整治促提升”决策部署，向京外释放产能，建设生态宜居北京。</a:t>
            </a:r>
            <a:endParaRPr lang="en-US" altLang="zh-CN" sz="2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A14839-7CE9-BA4D-A8E6-6B2E2BF67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33" y="853268"/>
            <a:ext cx="5049609" cy="583615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A68E261-9AC1-7C47-8402-031E516CBE92}"/>
              </a:ext>
            </a:extLst>
          </p:cNvPr>
          <p:cNvGrpSpPr/>
          <p:nvPr/>
        </p:nvGrpSpPr>
        <p:grpSpPr>
          <a:xfrm>
            <a:off x="6315074" y="3180002"/>
            <a:ext cx="4657725" cy="2716239"/>
            <a:chOff x="7132495" y="2808527"/>
            <a:chExt cx="3121846" cy="2716239"/>
          </a:xfrm>
        </p:grpSpPr>
        <p:sp>
          <p:nvSpPr>
            <p:cNvPr id="14" name="文本框 16">
              <a:extLst>
                <a:ext uri="{FF2B5EF4-FFF2-40B4-BE49-F238E27FC236}">
                  <a16:creationId xmlns:a16="http://schemas.microsoft.com/office/drawing/2014/main" id="{6C969E6E-5F22-794B-AAF9-F8EB4A482F42}"/>
                </a:ext>
              </a:extLst>
            </p:cNvPr>
            <p:cNvSpPr txBox="1"/>
            <p:nvPr/>
          </p:nvSpPr>
          <p:spPr>
            <a:xfrm>
              <a:off x="7578061" y="2808527"/>
              <a:ext cx="2115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环境承载变化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DB6FFFB-B4DC-0D4A-ADA2-FCE53E26848A}"/>
                </a:ext>
              </a:extLst>
            </p:cNvPr>
            <p:cNvCxnSpPr>
              <a:cxnSpLocks/>
            </p:cNvCxnSpPr>
            <p:nvPr/>
          </p:nvCxnSpPr>
          <p:spPr>
            <a:xfrm>
              <a:off x="8635833" y="3292655"/>
              <a:ext cx="0" cy="478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6">
              <a:extLst>
                <a:ext uri="{FF2B5EF4-FFF2-40B4-BE49-F238E27FC236}">
                  <a16:creationId xmlns:a16="http://schemas.microsoft.com/office/drawing/2014/main" id="{7984B26C-9CF4-ED4C-B2BE-4E5A202AF88A}"/>
                </a:ext>
              </a:extLst>
            </p:cNvPr>
            <p:cNvSpPr txBox="1"/>
            <p:nvPr/>
          </p:nvSpPr>
          <p:spPr>
            <a:xfrm>
              <a:off x="7132495" y="3811495"/>
              <a:ext cx="31218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向京外释放产能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CF2B52A-8059-D14F-B828-0D23065F0F11}"/>
                </a:ext>
              </a:extLst>
            </p:cNvPr>
            <p:cNvCxnSpPr>
              <a:cxnSpLocks/>
            </p:cNvCxnSpPr>
            <p:nvPr/>
          </p:nvCxnSpPr>
          <p:spPr>
            <a:xfrm>
              <a:off x="8635833" y="4398510"/>
              <a:ext cx="0" cy="4786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6">
              <a:extLst>
                <a:ext uri="{FF2B5EF4-FFF2-40B4-BE49-F238E27FC236}">
                  <a16:creationId xmlns:a16="http://schemas.microsoft.com/office/drawing/2014/main" id="{BDF70664-CD16-2B41-9ED1-5F018C8A7A1C}"/>
                </a:ext>
              </a:extLst>
            </p:cNvPr>
            <p:cNvSpPr txBox="1"/>
            <p:nvPr/>
          </p:nvSpPr>
          <p:spPr>
            <a:xfrm>
              <a:off x="7373955" y="5001546"/>
              <a:ext cx="2523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rgbClr val="FF0000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生态持续发展</a:t>
              </a:r>
            </a:p>
          </p:txBody>
        </p:sp>
      </p:grpSp>
      <p:sp>
        <p:nvSpPr>
          <p:cNvPr id="12" name="文本框 16">
            <a:extLst>
              <a:ext uri="{FF2B5EF4-FFF2-40B4-BE49-F238E27FC236}">
                <a16:creationId xmlns:a16="http://schemas.microsoft.com/office/drawing/2014/main" id="{4B9F5580-ACC3-2348-9F80-0C0DC483A1A3}"/>
              </a:ext>
            </a:extLst>
          </p:cNvPr>
          <p:cNvSpPr txBox="1"/>
          <p:nvPr/>
        </p:nvSpPr>
        <p:spPr>
          <a:xfrm>
            <a:off x="317078" y="46165"/>
            <a:ext cx="11717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读图文材料，回答影响北冰洋汽水工业区位因素发生了哪些变化？并为其未来的可持续发展建言献策。</a:t>
            </a:r>
          </a:p>
        </p:txBody>
      </p:sp>
    </p:spTree>
    <p:extLst>
      <p:ext uri="{BB962C8B-B14F-4D97-AF65-F5344CB8AC3E}">
        <p14:creationId xmlns:p14="http://schemas.microsoft.com/office/powerpoint/2010/main" val="4103765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10473</TotalTime>
  <Words>784</Words>
  <Application>Microsoft Macintosh PowerPoint</Application>
  <PresentationFormat>Widescreen</PresentationFormat>
  <Paragraphs>159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KaiTi</vt:lpstr>
      <vt:lpstr>微软雅黑</vt:lpstr>
      <vt:lpstr>黑体</vt:lpstr>
      <vt:lpstr>黑体</vt:lpstr>
      <vt:lpstr>楷体</vt:lpstr>
      <vt:lpstr>汉仪旗黑-85S</vt:lpstr>
      <vt:lpstr>Arial</vt:lpstr>
      <vt:lpstr>Calibri</vt:lpstr>
      <vt:lpstr>Calibri Light</vt:lpstr>
      <vt:lpstr>Times New Roman</vt:lpstr>
      <vt:lpstr>Wingdings 2</vt:lpstr>
      <vt:lpstr>Office Theme</vt:lpstr>
      <vt:lpstr>3.2 工业区位因素及其变化(2)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第一章 行星地球 第一节 宇宙中的地球</dc:title>
  <dc:creator>Li Xin</dc:creator>
  <cp:lastModifiedBy>Li Xin</cp:lastModifiedBy>
  <cp:revision>469</cp:revision>
  <dcterms:created xsi:type="dcterms:W3CDTF">2019-05-21T03:01:45Z</dcterms:created>
  <dcterms:modified xsi:type="dcterms:W3CDTF">2020-04-25T11:47:48Z</dcterms:modified>
</cp:coreProperties>
</file>