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5" r:id="rId2"/>
    <p:sldId id="424" r:id="rId3"/>
    <p:sldId id="425" r:id="rId4"/>
    <p:sldId id="396" r:id="rId5"/>
    <p:sldId id="442" r:id="rId6"/>
    <p:sldId id="259" r:id="rId7"/>
    <p:sldId id="426" r:id="rId8"/>
    <p:sldId id="427" r:id="rId9"/>
    <p:sldId id="416" r:id="rId10"/>
    <p:sldId id="429" r:id="rId11"/>
    <p:sldId id="522" r:id="rId12"/>
    <p:sldId id="430" r:id="rId13"/>
    <p:sldId id="525" r:id="rId14"/>
    <p:sldId id="526" r:id="rId15"/>
    <p:sldId id="431" r:id="rId16"/>
    <p:sldId id="432" r:id="rId17"/>
    <p:sldId id="389" r:id="rId18"/>
    <p:sldId id="527" r:id="rId19"/>
    <p:sldId id="369" r:id="rId20"/>
    <p:sldId id="420" r:id="rId21"/>
    <p:sldId id="421" r:id="rId22"/>
    <p:sldId id="434" r:id="rId23"/>
    <p:sldId id="375" r:id="rId24"/>
    <p:sldId id="435" r:id="rId25"/>
    <p:sldId id="436" r:id="rId26"/>
    <p:sldId id="437" r:id="rId27"/>
    <p:sldId id="376" r:id="rId28"/>
    <p:sldId id="422" r:id="rId29"/>
    <p:sldId id="377" r:id="rId30"/>
    <p:sldId id="438" r:id="rId31"/>
    <p:sldId id="439" r:id="rId32"/>
    <p:sldId id="440" r:id="rId33"/>
    <p:sldId id="423" r:id="rId34"/>
    <p:sldId id="271" r:id="rId3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52"/>
    <p:restoredTop sz="94603"/>
  </p:normalViewPr>
  <p:slideViewPr>
    <p:cSldViewPr snapToGrid="0">
      <p:cViewPr varScale="1">
        <p:scale>
          <a:sx n="48" d="100"/>
          <a:sy n="48" d="100"/>
        </p:scale>
        <p:origin x="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a:extLst>
              <a:ext uri="{FF2B5EF4-FFF2-40B4-BE49-F238E27FC236}">
                <a16:creationId xmlns:a16="http://schemas.microsoft.com/office/drawing/2014/main" id="{BFB5A1A2-97BC-44C2-B1C8-198B95974AD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a:extLst>
              <a:ext uri="{FF2B5EF4-FFF2-40B4-BE49-F238E27FC236}">
                <a16:creationId xmlns:a16="http://schemas.microsoft.com/office/drawing/2014/main" id="{1FA7FB0E-B066-41DF-9C0F-761FAD4F76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9220" name="灯片编号占位符 3">
            <a:extLst>
              <a:ext uri="{FF2B5EF4-FFF2-40B4-BE49-F238E27FC236}">
                <a16:creationId xmlns:a16="http://schemas.microsoft.com/office/drawing/2014/main" id="{DA66870F-CF98-4740-BF97-B3577DF132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fld id="{CD457123-1F3F-4326-AF5B-5291879CFB75}" type="slidenum">
              <a:rPr lang="zh-CN" altLang="en-US" sz="1200" smtClean="0"/>
              <a:pPr/>
              <a:t>6</a:t>
            </a:fld>
            <a:endParaRPr lang="zh-CN" altLang="en-US" sz="1200"/>
          </a:p>
        </p:txBody>
      </p:sp>
    </p:spTree>
    <p:extLst>
      <p:ext uri="{BB962C8B-B14F-4D97-AF65-F5344CB8AC3E}">
        <p14:creationId xmlns:p14="http://schemas.microsoft.com/office/powerpoint/2010/main" val="359365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a:extLst>
              <a:ext uri="{FF2B5EF4-FFF2-40B4-BE49-F238E27FC236}">
                <a16:creationId xmlns:a16="http://schemas.microsoft.com/office/drawing/2014/main" id="{BFB5A1A2-97BC-44C2-B1C8-198B95974AD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a:extLst>
              <a:ext uri="{FF2B5EF4-FFF2-40B4-BE49-F238E27FC236}">
                <a16:creationId xmlns:a16="http://schemas.microsoft.com/office/drawing/2014/main" id="{1FA7FB0E-B066-41DF-9C0F-761FAD4F76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9220" name="灯片编号占位符 3">
            <a:extLst>
              <a:ext uri="{FF2B5EF4-FFF2-40B4-BE49-F238E27FC236}">
                <a16:creationId xmlns:a16="http://schemas.microsoft.com/office/drawing/2014/main" id="{DA66870F-CF98-4740-BF97-B3577DF132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fld id="{CD457123-1F3F-4326-AF5B-5291879CFB75}" type="slidenum">
              <a:rPr lang="zh-CN" altLang="en-US" sz="1200" smtClean="0"/>
              <a:pPr/>
              <a:t>8</a:t>
            </a:fld>
            <a:endParaRPr lang="zh-CN" altLang="en-US" sz="1200"/>
          </a:p>
        </p:txBody>
      </p:sp>
    </p:spTree>
    <p:extLst>
      <p:ext uri="{BB962C8B-B14F-4D97-AF65-F5344CB8AC3E}">
        <p14:creationId xmlns:p14="http://schemas.microsoft.com/office/powerpoint/2010/main" val="8640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81632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25014576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4.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2020/4/26</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2020/4/26</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2020/4/26</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2020/4/26</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2020/4/26</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2020/4/26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2020/4/26</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2020/4/26</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2020/4/26</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2020/4/26</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2020/4/26</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2020/4/26</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2020/4/26</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2020/4/26</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227294" y="1719978"/>
            <a:ext cx="5792436" cy="1968407"/>
          </a:xfrm>
        </p:spPr>
        <p:txBody>
          <a:bodyPr>
            <a:normAutofit/>
          </a:bodyPr>
          <a:lstStyle/>
          <a:p>
            <a:r>
              <a:rPr lang="en-US" altLang="zh-CN" sz="2800" b="1" spc="300" dirty="0">
                <a:latin typeface="微软雅黑" panose="020B0503020204020204" charset="-122"/>
                <a:ea typeface="微软雅黑" panose="020B0503020204020204" charset="-122"/>
                <a:sym typeface="+mn-ea"/>
              </a:rPr>
              <a:t>     《</a:t>
            </a:r>
            <a:r>
              <a:rPr lang="zh-CN" altLang="en-US" sz="2800" b="1" spc="300" dirty="0">
                <a:latin typeface="微软雅黑" panose="020B0503020204020204" charset="-122"/>
                <a:ea typeface="微软雅黑" panose="020B0503020204020204" charset="-122"/>
                <a:sym typeface="+mn-ea"/>
              </a:rPr>
              <a:t>政治与法治</a:t>
            </a:r>
            <a:r>
              <a:rPr lang="en-US" altLang="zh-CN" sz="2800" b="1" spc="300" dirty="0">
                <a:latin typeface="微软雅黑" panose="020B0503020204020204" charset="-122"/>
                <a:ea typeface="微软雅黑" panose="020B0503020204020204" charset="-122"/>
                <a:sym typeface="+mn-ea"/>
              </a:rPr>
              <a:t>》</a:t>
            </a:r>
            <a:r>
              <a:rPr lang="zh-CN" altLang="en-US" sz="2800" b="1" spc="300" dirty="0">
                <a:latin typeface="微软雅黑" panose="020B0503020204020204" charset="-122"/>
                <a:ea typeface="微软雅黑" panose="020B0503020204020204" charset="-122"/>
                <a:sym typeface="+mn-ea"/>
              </a:rPr>
              <a:t>第</a:t>
            </a:r>
            <a:r>
              <a:rPr lang="en-US" altLang="zh-CN" sz="2800" b="1" spc="300" dirty="0">
                <a:latin typeface="微软雅黑" panose="020B0503020204020204" charset="-122"/>
                <a:ea typeface="微软雅黑" panose="020B0503020204020204" charset="-122"/>
                <a:sym typeface="+mn-ea"/>
              </a:rPr>
              <a:t>8</a:t>
            </a:r>
            <a:r>
              <a:rPr lang="zh-CN" altLang="en-US" sz="2800" b="1" spc="300" dirty="0">
                <a:latin typeface="微软雅黑" panose="020B0503020204020204" charset="-122"/>
                <a:ea typeface="微软雅黑" panose="020B0503020204020204" charset="-122"/>
                <a:sym typeface="+mn-ea"/>
              </a:rPr>
              <a:t>课时</a:t>
            </a:r>
            <a:br>
              <a:rPr lang="en-US" altLang="zh-CN" sz="2400" b="1" spc="300" dirty="0">
                <a:latin typeface="微软雅黑" panose="020B0503020204020204" charset="-122"/>
                <a:ea typeface="微软雅黑" panose="020B0503020204020204" charset="-122"/>
                <a:sym typeface="+mn-ea"/>
              </a:rPr>
            </a:br>
            <a:r>
              <a:rPr lang="zh-CN" altLang="en-US" sz="2400" b="1" spc="300" dirty="0">
                <a:latin typeface="微软雅黑" panose="020B0503020204020204" charset="-122"/>
                <a:ea typeface="微软雅黑" panose="020B0503020204020204" charset="-122"/>
                <a:sym typeface="+mn-ea"/>
              </a:rPr>
              <a:t>第二单元  人民当家作主</a:t>
            </a:r>
            <a:br>
              <a:rPr lang="en-US" altLang="zh-CN" sz="2400" b="1" spc="300" dirty="0">
                <a:solidFill>
                  <a:srgbClr val="FF0000"/>
                </a:solidFill>
                <a:latin typeface="微软雅黑" panose="020B0503020204020204" charset="-122"/>
                <a:ea typeface="微软雅黑" panose="020B0503020204020204" charset="-122"/>
                <a:sym typeface="+mn-ea"/>
              </a:rPr>
            </a:br>
            <a:r>
              <a:rPr lang="zh-CN" altLang="en-US" sz="2400" b="1" spc="300" dirty="0">
                <a:solidFill>
                  <a:srgbClr val="FF0000"/>
                </a:solidFill>
                <a:latin typeface="微软雅黑" panose="020B0503020204020204" charset="-122"/>
                <a:ea typeface="微软雅黑" panose="020B0503020204020204" charset="-122"/>
                <a:sym typeface="+mn-ea"/>
              </a:rPr>
              <a:t>第四课 人民民主专政的社会主义国家</a:t>
            </a:r>
            <a:br>
              <a:rPr lang="en-US" altLang="zh-CN" sz="2400" b="1" spc="300" dirty="0">
                <a:solidFill>
                  <a:srgbClr val="FF0000"/>
                </a:solidFill>
                <a:latin typeface="微软雅黑" panose="020B0503020204020204" charset="-122"/>
                <a:ea typeface="微软雅黑" panose="020B0503020204020204" charset="-122"/>
                <a:sym typeface="+mn-ea"/>
              </a:rPr>
            </a:br>
            <a:r>
              <a:rPr lang="zh-CN" altLang="en-US" sz="2400" b="1" spc="300" dirty="0">
                <a:solidFill>
                  <a:srgbClr val="0000FF"/>
                </a:solidFill>
                <a:latin typeface="微软雅黑" panose="020B0503020204020204" charset="-122"/>
                <a:ea typeface="微软雅黑" panose="020B0503020204020204" charset="-122"/>
                <a:sym typeface="+mn-ea"/>
              </a:rPr>
              <a:t>第一框 人民民主专政的本质：</a:t>
            </a:r>
            <a:br>
              <a:rPr lang="en-US" altLang="zh-CN" sz="2400" b="1" spc="300" dirty="0">
                <a:solidFill>
                  <a:srgbClr val="0000FF"/>
                </a:solidFill>
                <a:latin typeface="微软雅黑" panose="020B0503020204020204" charset="-122"/>
                <a:ea typeface="微软雅黑" panose="020B0503020204020204" charset="-122"/>
                <a:sym typeface="+mn-ea"/>
              </a:rPr>
            </a:br>
            <a:r>
              <a:rPr lang="zh-CN" altLang="en-US" sz="2400" b="1" spc="300" dirty="0">
                <a:solidFill>
                  <a:srgbClr val="0000FF"/>
                </a:solidFill>
                <a:latin typeface="微软雅黑" panose="020B0503020204020204" charset="-122"/>
                <a:ea typeface="微软雅黑" panose="020B0503020204020204" charset="-122"/>
                <a:sym typeface="+mn-ea"/>
              </a:rPr>
              <a:t>         人民当家作主</a:t>
            </a:r>
            <a:endParaRPr lang="zh-CN" altLang="en-US" sz="2200" b="1" spc="300" dirty="0">
              <a:solidFill>
                <a:srgbClr val="0000FF"/>
              </a:solidFill>
              <a:latin typeface="微软雅黑" panose="020B0503020204020204" charset="-122"/>
              <a:ea typeface="微软雅黑" panose="020B0503020204020204" charset="-122"/>
              <a:sym typeface="+mn-ea"/>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高一年级政治</a:t>
            </a:r>
            <a:r>
              <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9" name="文本框 8"/>
          <p:cNvSpPr txBox="1"/>
          <p:nvPr/>
        </p:nvSpPr>
        <p:spPr>
          <a:xfrm>
            <a:off x="3636565" y="3911917"/>
            <a:ext cx="4836240" cy="499624"/>
          </a:xfrm>
          <a:prstGeom prst="rect">
            <a:avLst/>
          </a:prstGeom>
          <a:noFill/>
        </p:spPr>
        <p:txBody>
          <a:bodyPr wrap="square" rtlCol="0">
            <a:spAutoFit/>
          </a:bodyPr>
          <a:lstStyle/>
          <a:p>
            <a:pP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         北京中学      谢菁</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9050" y="946833"/>
            <a:ext cx="8790534" cy="3978632"/>
          </a:xfrm>
          <a:ln>
            <a:solidFill>
              <a:schemeClr val="accent1"/>
            </a:solidFill>
          </a:ln>
        </p:spPr>
        <p:txBody>
          <a:bodyPr>
            <a:noAutofit/>
          </a:bodyPr>
          <a:lstStyle/>
          <a:p>
            <a:pPr marL="0" indent="0">
              <a:lnSpc>
                <a:spcPct val="100000"/>
              </a:lnSpc>
              <a:spcAft>
                <a:spcPts val="0"/>
              </a:spcAft>
              <a:buNone/>
            </a:pPr>
            <a:r>
              <a:rPr lang="zh-CN" altLang="en-US" sz="2400" b="1" dirty="0">
                <a:latin typeface="微软雅黑" panose="020B0503020204020204" pitchFamily="34" charset="-122"/>
                <a:ea typeface="微软雅黑" panose="020B0503020204020204" pitchFamily="34" charset="-122"/>
              </a:rPr>
              <a:t>      教材</a:t>
            </a:r>
            <a:r>
              <a:rPr lang="en-US" altLang="zh-CN" sz="2400" b="1" dirty="0">
                <a:latin typeface="微软雅黑" panose="020B0503020204020204" pitchFamily="34" charset="-122"/>
                <a:ea typeface="微软雅黑" panose="020B0503020204020204" pitchFamily="34" charset="-122"/>
              </a:rPr>
              <a:t>36</a:t>
            </a:r>
            <a:r>
              <a:rPr lang="zh-CN" altLang="en-US" sz="2400" b="1" dirty="0">
                <a:latin typeface="微软雅黑" panose="020B0503020204020204" pitchFamily="34" charset="-122"/>
                <a:ea typeface="微软雅黑" panose="020B0503020204020204" pitchFamily="34" charset="-122"/>
              </a:rPr>
              <a:t>页</a:t>
            </a:r>
            <a:r>
              <a:rPr lang="zh-CN" altLang="en-US" sz="2400" b="1" dirty="0">
                <a:latin typeface="黑体" panose="02010609060101010101" pitchFamily="49" charset="-122"/>
                <a:ea typeface="黑体" panose="02010609060101010101" pitchFamily="49" charset="-122"/>
              </a:rPr>
              <a:t>  </a:t>
            </a:r>
            <a:r>
              <a:rPr lang="zh-CN" altLang="en-US" sz="2400" b="1" dirty="0">
                <a:solidFill>
                  <a:srgbClr val="0000FF"/>
                </a:solidFill>
                <a:latin typeface="微软雅黑" panose="020B0503020204020204" pitchFamily="34" charset="-122"/>
                <a:ea typeface="微软雅黑" panose="020B0503020204020204" pitchFamily="34" charset="-122"/>
              </a:rPr>
              <a:t>探究与分享</a:t>
            </a:r>
            <a:r>
              <a:rPr lang="en-US" altLang="zh-CN" sz="2400" b="1" dirty="0">
                <a:solidFill>
                  <a:srgbClr val="0000FF"/>
                </a:solidFill>
                <a:latin typeface="微软雅黑" panose="020B0503020204020204" pitchFamily="34" charset="-122"/>
                <a:ea typeface="微软雅黑" panose="020B0503020204020204" pitchFamily="34" charset="-122"/>
              </a:rPr>
              <a:t>1</a:t>
            </a:r>
            <a:r>
              <a:rPr lang="zh-CN" altLang="en-US" sz="2400" b="1" dirty="0">
                <a:solidFill>
                  <a:srgbClr val="0000FF"/>
                </a:solidFill>
                <a:latin typeface="微软雅黑" panose="020B0503020204020204" pitchFamily="34" charset="-122"/>
                <a:ea typeface="微软雅黑" panose="020B0503020204020204" pitchFamily="34" charset="-122"/>
              </a:rPr>
              <a:t>：</a:t>
            </a:r>
            <a:r>
              <a:rPr lang="en-US" altLang="zh-CN" sz="2400" b="1" dirty="0">
                <a:solidFill>
                  <a:srgbClr val="0000FF"/>
                </a:solidFill>
                <a:latin typeface="微软雅黑" panose="020B0503020204020204" pitchFamily="34" charset="-122"/>
                <a:ea typeface="微软雅黑" panose="020B0503020204020204" pitchFamily="34" charset="-122"/>
              </a:rPr>
              <a:t>《</a:t>
            </a:r>
            <a:r>
              <a:rPr lang="zh-CN" altLang="en-US" sz="2400" b="1" dirty="0">
                <a:solidFill>
                  <a:srgbClr val="0000FF"/>
                </a:solidFill>
                <a:latin typeface="微软雅黑" panose="020B0503020204020204" pitchFamily="34" charset="-122"/>
                <a:ea typeface="微软雅黑" panose="020B0503020204020204" pitchFamily="34" charset="-122"/>
              </a:rPr>
              <a:t>豆选</a:t>
            </a:r>
            <a:r>
              <a:rPr lang="en-US" altLang="zh-CN" sz="2400" b="1" dirty="0">
                <a:solidFill>
                  <a:srgbClr val="0000FF"/>
                </a:solidFill>
                <a:latin typeface="微软雅黑" panose="020B0503020204020204" pitchFamily="34" charset="-122"/>
                <a:ea typeface="微软雅黑" panose="020B0503020204020204" pitchFamily="34" charset="-122"/>
              </a:rPr>
              <a:t>》</a:t>
            </a:r>
            <a:endParaRPr lang="en-US" altLang="zh-CN" sz="2400" dirty="0">
              <a:latin typeface="楷体" panose="02010609060101010101" pitchFamily="49" charset="-122"/>
              <a:ea typeface="楷体" panose="02010609060101010101" pitchFamily="49" charset="-122"/>
            </a:endParaRPr>
          </a:p>
          <a:p>
            <a:pPr marL="0" indent="0">
              <a:lnSpc>
                <a:spcPct val="100000"/>
              </a:lnSpc>
              <a:spcAft>
                <a:spcPts val="0"/>
              </a:spcAft>
              <a:buNone/>
            </a:pP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版画</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豆选</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描绘的景象发生在</a:t>
            </a:r>
            <a:r>
              <a:rPr lang="en-US" altLang="zh-CN" sz="2400" dirty="0">
                <a:latin typeface="楷体" panose="02010609060101010101" pitchFamily="49" charset="-122"/>
                <a:ea typeface="楷体" panose="02010609060101010101" pitchFamily="49" charset="-122"/>
              </a:rPr>
              <a:t>1948</a:t>
            </a:r>
            <a:r>
              <a:rPr lang="zh-CN" altLang="en-US" sz="2400" dirty="0">
                <a:latin typeface="楷体" panose="02010609060101010101" pitchFamily="49" charset="-122"/>
                <a:ea typeface="楷体" panose="02010609060101010101" pitchFamily="49" charset="-122"/>
              </a:rPr>
              <a:t>年的革命根据地。大河村的农民要选出自己的干部，可是农民不识字，有人就想出让大家往候选人碗里投豆子的办法。</a:t>
            </a:r>
            <a:endParaRPr lang="en-US" altLang="zh-CN" sz="2400" dirty="0">
              <a:latin typeface="楷体" panose="02010609060101010101" pitchFamily="49" charset="-122"/>
              <a:ea typeface="楷体" panose="02010609060101010101" pitchFamily="49" charset="-122"/>
            </a:endParaRPr>
          </a:p>
          <a:p>
            <a:pPr marL="342900" lvl="1" indent="0">
              <a:lnSpc>
                <a:spcPct val="100000"/>
              </a:lnSpc>
              <a:spcAft>
                <a:spcPts val="0"/>
              </a:spcAft>
              <a:buNone/>
            </a:pP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候选人背对着大家，人们把豆子投到他身后的碗里。</a:t>
            </a:r>
            <a:endParaRPr lang="en-US" altLang="zh-CN" sz="2400" dirty="0">
              <a:latin typeface="楷体" panose="02010609060101010101" pitchFamily="49" charset="-122"/>
              <a:ea typeface="楷体" panose="02010609060101010101" pitchFamily="49" charset="-122"/>
            </a:endParaRPr>
          </a:p>
          <a:p>
            <a:pPr marL="342900" lvl="1" indent="0">
              <a:lnSpc>
                <a:spcPct val="100000"/>
              </a:lnSpc>
              <a:spcAft>
                <a:spcPts val="0"/>
              </a:spcAft>
              <a:buNone/>
            </a:pPr>
            <a:r>
              <a:rPr lang="en-US" altLang="zh-CN" sz="24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一位白发苍苍的老人，手拄拐仗，颤巍巍地来到选举的</a:t>
            </a:r>
            <a:endParaRPr lang="en-US" altLang="zh-CN" sz="2400" dirty="0">
              <a:latin typeface="楷体" panose="02010609060101010101" pitchFamily="49" charset="-122"/>
              <a:ea typeface="楷体" panose="02010609060101010101" pitchFamily="49" charset="-122"/>
            </a:endParaRPr>
          </a:p>
          <a:p>
            <a:pPr marL="342900" lvl="1" indent="0">
              <a:lnSpc>
                <a:spcPct val="100000"/>
              </a:lnSpc>
              <a:spcAft>
                <a:spcPts val="0"/>
              </a:spcAft>
              <a:buNone/>
            </a:pP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地方，边走边瞧着手中的豆子。</a:t>
            </a:r>
            <a:endParaRPr lang="en-US" altLang="zh-CN" sz="2400" dirty="0">
              <a:latin typeface="楷体" panose="02010609060101010101" pitchFamily="49" charset="-122"/>
              <a:ea typeface="楷体" panose="02010609060101010101" pitchFamily="49" charset="-122"/>
            </a:endParaRPr>
          </a:p>
          <a:p>
            <a:pPr marL="342900" lvl="1" indent="0">
              <a:lnSpc>
                <a:spcPct val="100000"/>
              </a:lnSpc>
              <a:spcAft>
                <a:spcPts val="0"/>
              </a:spcAft>
              <a:buNone/>
            </a:pPr>
            <a:r>
              <a:rPr lang="en-US" altLang="zh-CN" sz="2400" dirty="0">
                <a:latin typeface="楷体" panose="02010609060101010101" pitchFamily="49" charset="-122"/>
                <a:ea typeface="楷体" panose="02010609060101010101" pitchFamily="49" charset="-122"/>
              </a:rPr>
              <a:t>3.</a:t>
            </a:r>
            <a:r>
              <a:rPr lang="zh-CN" altLang="en-US" sz="2400" dirty="0">
                <a:latin typeface="楷体" panose="02010609060101010101" pitchFamily="49" charset="-122"/>
                <a:ea typeface="楷体" panose="02010609060101010101" pitchFamily="49" charset="-122"/>
              </a:rPr>
              <a:t>一位妇女弯下腰，小心翼翼地捡起地上的一颗豆子。</a:t>
            </a:r>
            <a:endParaRPr lang="en-US" altLang="zh-CN" sz="2400" dirty="0">
              <a:latin typeface="楷体" panose="02010609060101010101" pitchFamily="49" charset="-122"/>
              <a:ea typeface="楷体" panose="02010609060101010101" pitchFamily="49" charset="-122"/>
            </a:endParaRPr>
          </a:p>
          <a:p>
            <a:pPr marL="0" indent="0">
              <a:lnSpc>
                <a:spcPct val="100000"/>
              </a:lnSpc>
              <a:spcAft>
                <a:spcPts val="0"/>
              </a:spcAft>
              <a:buNone/>
            </a:pPr>
            <a:endParaRPr lang="zh-CN" altLang="en-US" sz="2400" dirty="0">
              <a:latin typeface="楷体" panose="02010609060101010101" pitchFamily="49" charset="-122"/>
              <a:ea typeface="楷体" panose="02010609060101010101" pitchFamily="49" charset="-122"/>
            </a:endParaRPr>
          </a:p>
          <a:p>
            <a:pPr marL="0" indent="0">
              <a:lnSpc>
                <a:spcPct val="100000"/>
              </a:lnSpc>
              <a:buNone/>
            </a:pPr>
            <a:r>
              <a:rPr lang="zh-CN" altLang="en-US" sz="2400" b="1" dirty="0"/>
              <a:t>      </a:t>
            </a:r>
            <a:r>
              <a:rPr lang="zh-CN" altLang="en-US" sz="2400" b="1" dirty="0">
                <a:solidFill>
                  <a:srgbClr val="0000FF"/>
                </a:solidFill>
              </a:rPr>
              <a:t>观察</a:t>
            </a:r>
            <a:r>
              <a:rPr lang="zh-CN" altLang="en-US" sz="2400" b="1" dirty="0"/>
              <a:t>版画细节，</a:t>
            </a:r>
            <a:r>
              <a:rPr lang="zh-CN" altLang="en-US" sz="2400" b="1" dirty="0">
                <a:solidFill>
                  <a:srgbClr val="0000FF"/>
                </a:solidFill>
              </a:rPr>
              <a:t>探讨</a:t>
            </a:r>
            <a:r>
              <a:rPr lang="zh-CN" altLang="en-US" sz="2400" b="1" dirty="0"/>
              <a:t>其中的</a:t>
            </a:r>
            <a:r>
              <a:rPr lang="zh-CN" altLang="en-US" sz="2400" b="1" dirty="0">
                <a:solidFill>
                  <a:srgbClr val="FF0000"/>
                </a:solidFill>
              </a:rPr>
              <a:t>政治内涵</a:t>
            </a:r>
            <a:r>
              <a:rPr lang="zh-CN" altLang="en-US" sz="2400" b="1" dirty="0"/>
              <a:t>。</a:t>
            </a:r>
            <a:endParaRPr lang="en-US" altLang="zh-CN" sz="2400" b="1" dirty="0"/>
          </a:p>
        </p:txBody>
      </p:sp>
      <p:sp>
        <p:nvSpPr>
          <p:cNvPr id="5" name="矩形 6">
            <a:extLst>
              <a:ext uri="{FF2B5EF4-FFF2-40B4-BE49-F238E27FC236}">
                <a16:creationId xmlns:a16="http://schemas.microsoft.com/office/drawing/2014/main" id="{5F0A2875-3D25-45F3-B611-D075F4E6FD26}"/>
              </a:ext>
            </a:extLst>
          </p:cNvPr>
          <p:cNvSpPr>
            <a:spLocks noChangeArrowheads="1"/>
          </p:cNvSpPr>
          <p:nvPr/>
        </p:nvSpPr>
        <p:spPr bwMode="auto">
          <a:xfrm>
            <a:off x="169049" y="36987"/>
            <a:ext cx="8790534" cy="6524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hangingPunct="1">
              <a:lnSpc>
                <a:spcPct val="130000"/>
              </a:lnSpc>
            </a:pPr>
            <a:r>
              <a:rPr lang="zh-CN" altLang="en-US" sz="2800" b="1" dirty="0">
                <a:solidFill>
                  <a:srgbClr val="0000FF"/>
                </a:solidFill>
                <a:latin typeface="微软雅黑" panose="020B0503020204020204" pitchFamily="34" charset="-122"/>
                <a:ea typeface="微软雅黑" panose="020B0503020204020204" pitchFamily="34" charset="-122"/>
              </a:rPr>
              <a:t>第一框  人民民主专政的本质：人民当家作主</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35521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6733" y="72039"/>
            <a:ext cx="8790534" cy="373635"/>
          </a:xfrm>
          <a:ln>
            <a:noFill/>
          </a:ln>
        </p:spPr>
        <p:txBody>
          <a:bodyPr>
            <a:noAutofit/>
          </a:bodyPr>
          <a:lstStyle/>
          <a:p>
            <a:pPr marL="0" indent="0">
              <a:lnSpc>
                <a:spcPct val="100000"/>
              </a:lnSpc>
              <a:spcAft>
                <a:spcPts val="0"/>
              </a:spcAft>
              <a:buNone/>
            </a:pPr>
            <a:r>
              <a:rPr lang="zh-CN" altLang="en-US" sz="2400" b="1" dirty="0">
                <a:solidFill>
                  <a:srgbClr val="0000FF"/>
                </a:solidFill>
              </a:rPr>
              <a:t>       观察</a:t>
            </a:r>
            <a:r>
              <a:rPr lang="zh-CN" altLang="en-US" sz="2400" b="1" dirty="0"/>
              <a:t>版画细节，</a:t>
            </a:r>
            <a:r>
              <a:rPr lang="zh-CN" altLang="en-US" sz="2400" b="1" dirty="0">
                <a:solidFill>
                  <a:srgbClr val="0000FF"/>
                </a:solidFill>
              </a:rPr>
              <a:t>探讨</a:t>
            </a:r>
            <a:r>
              <a:rPr lang="zh-CN" altLang="en-US" sz="2400" b="1" dirty="0"/>
              <a:t>其中的</a:t>
            </a:r>
            <a:r>
              <a:rPr lang="zh-CN" altLang="en-US" sz="2400" b="1" dirty="0">
                <a:solidFill>
                  <a:srgbClr val="FF0000"/>
                </a:solidFill>
              </a:rPr>
              <a:t>政治内涵</a:t>
            </a:r>
            <a:r>
              <a:rPr lang="zh-CN" altLang="en-US" sz="2400" b="1" dirty="0"/>
              <a:t>。</a:t>
            </a:r>
            <a:endParaRPr lang="en-US" altLang="zh-CN" sz="2400" b="1" dirty="0"/>
          </a:p>
        </p:txBody>
      </p:sp>
      <p:pic>
        <p:nvPicPr>
          <p:cNvPr id="4" name="图片 3">
            <a:extLst>
              <a:ext uri="{FF2B5EF4-FFF2-40B4-BE49-F238E27FC236}">
                <a16:creationId xmlns:a16="http://schemas.microsoft.com/office/drawing/2014/main" id="{0C2971B4-57A0-426D-B2CB-C2530443108B}"/>
              </a:ext>
            </a:extLst>
          </p:cNvPr>
          <p:cNvPicPr>
            <a:picLocks noChangeAspect="1"/>
          </p:cNvPicPr>
          <p:nvPr/>
        </p:nvPicPr>
        <p:blipFill rotWithShape="1">
          <a:blip r:embed="rId3">
            <a:extLst>
              <a:ext uri="{28A0092B-C50C-407E-A947-70E740481C1C}">
                <a14:useLocalDpi xmlns:a14="http://schemas.microsoft.com/office/drawing/2010/main" val="0"/>
              </a:ext>
            </a:extLst>
          </a:blip>
          <a:srcRect b="8533"/>
          <a:stretch/>
        </p:blipFill>
        <p:spPr>
          <a:xfrm>
            <a:off x="933608" y="546390"/>
            <a:ext cx="6466998" cy="4525071"/>
          </a:xfrm>
          <a:prstGeom prst="rect">
            <a:avLst/>
          </a:prstGeom>
        </p:spPr>
      </p:pic>
    </p:spTree>
    <p:extLst>
      <p:ext uri="{BB962C8B-B14F-4D97-AF65-F5344CB8AC3E}">
        <p14:creationId xmlns:p14="http://schemas.microsoft.com/office/powerpoint/2010/main" val="257257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418" y="352397"/>
            <a:ext cx="2462733" cy="4438706"/>
          </a:xfrm>
          <a:ln>
            <a:solidFill>
              <a:schemeClr val="accent1"/>
            </a:solidFill>
          </a:ln>
        </p:spPr>
        <p:txBody>
          <a:bodyPr>
            <a:noAutofit/>
          </a:bodyPr>
          <a:lstStyle/>
          <a:p>
            <a:pPr marL="0" indent="0">
              <a:lnSpc>
                <a:spcPct val="100000"/>
              </a:lnSpc>
              <a:buNone/>
            </a:pPr>
            <a:r>
              <a:rPr lang="zh-CN" altLang="en-US" sz="2400" b="1" dirty="0">
                <a:solidFill>
                  <a:srgbClr val="0000FF"/>
                </a:solidFill>
                <a:latin typeface="微软雅黑" panose="020B0503020204020204" pitchFamily="34" charset="-122"/>
                <a:ea typeface="微软雅黑" panose="020B0503020204020204" pitchFamily="34" charset="-122"/>
                <a:cs typeface="SimSun" charset="-122"/>
              </a:rPr>
              <a:t>细节</a:t>
            </a:r>
            <a:r>
              <a:rPr lang="en-US" altLang="zh-CN" sz="2400" b="1" dirty="0">
                <a:solidFill>
                  <a:srgbClr val="0000FF"/>
                </a:solidFill>
                <a:latin typeface="微软雅黑" panose="020B0503020204020204" pitchFamily="34" charset="-122"/>
                <a:ea typeface="微软雅黑" panose="020B0503020204020204" pitchFamily="34" charset="-122"/>
                <a:cs typeface="SimSun" charset="-122"/>
              </a:rPr>
              <a:t>1</a:t>
            </a:r>
            <a:r>
              <a:rPr lang="zh-CN" altLang="en-US" sz="2400" b="1" dirty="0">
                <a:solidFill>
                  <a:srgbClr val="0000FF"/>
                </a:solidFill>
                <a:latin typeface="SimSun" charset="-122"/>
                <a:ea typeface="SimSun" charset="-122"/>
                <a:cs typeface="SimSun" charset="-122"/>
              </a:rPr>
              <a:t>表明：</a:t>
            </a:r>
            <a:endParaRPr lang="en-US" altLang="zh-CN" sz="2400" b="1" dirty="0">
              <a:solidFill>
                <a:srgbClr val="0000FF"/>
              </a:solidFill>
              <a:latin typeface="SimSun" charset="-122"/>
              <a:ea typeface="SimSun" charset="-122"/>
              <a:cs typeface="SimSun" charset="-122"/>
            </a:endParaRPr>
          </a:p>
          <a:p>
            <a:pPr marL="0" indent="0">
              <a:lnSpc>
                <a:spcPct val="100000"/>
              </a:lnSpc>
              <a:buNone/>
            </a:pPr>
            <a:r>
              <a:rPr lang="zh-CN" altLang="en-US" sz="2400" b="1" dirty="0">
                <a:solidFill>
                  <a:srgbClr val="0000FF"/>
                </a:solidFill>
                <a:latin typeface="SimSun" charset="-122"/>
                <a:ea typeface="SimSun" charset="-122"/>
                <a:cs typeface="SimSun" charset="-122"/>
              </a:rPr>
              <a:t>选举人不必承受来自候选人的压力，避免候选人对选举人意愿的影响和操纵；尊重和保护选举人，提供选举人表达真实意愿的条件，注重</a:t>
            </a:r>
            <a:r>
              <a:rPr lang="zh-CN" altLang="en-US" sz="2400" b="1" dirty="0">
                <a:solidFill>
                  <a:srgbClr val="FF0000"/>
                </a:solidFill>
                <a:latin typeface="+mn-ea"/>
                <a:ea typeface="+mn-ea"/>
                <a:cs typeface="SimSun" charset="-122"/>
              </a:rPr>
              <a:t>选举的公开、公正</a:t>
            </a:r>
            <a:r>
              <a:rPr lang="zh-CN" altLang="en-US" sz="2400" b="1" dirty="0">
                <a:solidFill>
                  <a:srgbClr val="0000FF"/>
                </a:solidFill>
                <a:latin typeface="SimSun" charset="-122"/>
                <a:ea typeface="SimSun" charset="-122"/>
                <a:cs typeface="SimSun" charset="-122"/>
              </a:rPr>
              <a:t>。</a:t>
            </a:r>
          </a:p>
          <a:p>
            <a:pPr marL="0" indent="0">
              <a:lnSpc>
                <a:spcPct val="100000"/>
              </a:lnSpc>
              <a:buNone/>
            </a:pPr>
            <a:endParaRPr lang="zh-CN" altLang="en-US" sz="2400" b="1" dirty="0">
              <a:solidFill>
                <a:srgbClr val="0000FF"/>
              </a:solidFill>
              <a:latin typeface="SimSun" charset="-122"/>
              <a:ea typeface="SimSun" charset="-122"/>
              <a:cs typeface="SimSun" charset="-122"/>
            </a:endParaRPr>
          </a:p>
          <a:p>
            <a:pPr marL="0" indent="0">
              <a:lnSpc>
                <a:spcPct val="100000"/>
              </a:lnSpc>
              <a:buNone/>
            </a:pPr>
            <a:endParaRPr lang="en-US" altLang="zh-CN" sz="2400" b="1" dirty="0">
              <a:solidFill>
                <a:srgbClr val="0000FF"/>
              </a:solidFill>
              <a:latin typeface="SimSun" charset="-122"/>
              <a:ea typeface="SimSun" charset="-122"/>
              <a:cs typeface="SimSun" charset="-122"/>
            </a:endParaRPr>
          </a:p>
        </p:txBody>
      </p:sp>
      <p:pic>
        <p:nvPicPr>
          <p:cNvPr id="5" name="图片 4">
            <a:extLst>
              <a:ext uri="{FF2B5EF4-FFF2-40B4-BE49-F238E27FC236}">
                <a16:creationId xmlns:a16="http://schemas.microsoft.com/office/drawing/2014/main" id="{E6EF48AF-E907-4F16-9E44-F7034DA66C53}"/>
              </a:ext>
            </a:extLst>
          </p:cNvPr>
          <p:cNvPicPr>
            <a:picLocks noChangeAspect="1"/>
          </p:cNvPicPr>
          <p:nvPr/>
        </p:nvPicPr>
        <p:blipFill rotWithShape="1">
          <a:blip r:embed="rId2">
            <a:extLst>
              <a:ext uri="{28A0092B-C50C-407E-A947-70E740481C1C}">
                <a14:useLocalDpi xmlns:a14="http://schemas.microsoft.com/office/drawing/2010/main" val="0"/>
              </a:ext>
            </a:extLst>
          </a:blip>
          <a:srcRect b="8533"/>
          <a:stretch/>
        </p:blipFill>
        <p:spPr>
          <a:xfrm>
            <a:off x="2689012" y="352397"/>
            <a:ext cx="6343570" cy="4438706"/>
          </a:xfrm>
          <a:prstGeom prst="rect">
            <a:avLst/>
          </a:prstGeom>
        </p:spPr>
      </p:pic>
      <p:sp>
        <p:nvSpPr>
          <p:cNvPr id="6" name="椭圆 5">
            <a:extLst>
              <a:ext uri="{FF2B5EF4-FFF2-40B4-BE49-F238E27FC236}">
                <a16:creationId xmlns:a16="http://schemas.microsoft.com/office/drawing/2014/main" id="{A9E59F43-6920-45A9-BD57-49F1FE6A42B5}"/>
              </a:ext>
            </a:extLst>
          </p:cNvPr>
          <p:cNvSpPr/>
          <p:nvPr/>
        </p:nvSpPr>
        <p:spPr>
          <a:xfrm>
            <a:off x="6615953" y="3337245"/>
            <a:ext cx="1045030" cy="411153"/>
          </a:xfrm>
          <a:prstGeom prst="ellipse">
            <a:avLst/>
          </a:prstGeom>
          <a:noFill/>
          <a:ln w="57150" cap="flat">
            <a:solidFill>
              <a:srgbClr val="FFFF00"/>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a:endParaRPr lang="zh-CN" altLang="en-US" sz="1650">
              <a:solidFill>
                <a:srgbClr val="F3F1DF"/>
              </a:solidFill>
              <a:latin typeface="+mn-lt"/>
              <a:ea typeface="+mn-ea"/>
              <a:cs typeface="+mn-cs"/>
              <a:sym typeface="Helvetica Neue"/>
            </a:endParaRPr>
          </a:p>
        </p:txBody>
      </p:sp>
    </p:spTree>
    <p:extLst>
      <p:ext uri="{BB962C8B-B14F-4D97-AF65-F5344CB8AC3E}">
        <p14:creationId xmlns:p14="http://schemas.microsoft.com/office/powerpoint/2010/main" val="1928453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418" y="80796"/>
            <a:ext cx="1886431" cy="4771779"/>
          </a:xfrm>
          <a:ln>
            <a:solidFill>
              <a:schemeClr val="accent1"/>
            </a:solidFill>
          </a:ln>
        </p:spPr>
        <p:txBody>
          <a:bodyPr>
            <a:noAutofit/>
          </a:bodyPr>
          <a:lstStyle/>
          <a:p>
            <a:pPr marL="0" indent="0">
              <a:lnSpc>
                <a:spcPct val="100000"/>
              </a:lnSpc>
              <a:buNone/>
            </a:pPr>
            <a:endParaRPr lang="en-US" altLang="zh-CN" sz="2400" b="1" dirty="0">
              <a:solidFill>
                <a:srgbClr val="0000FF"/>
              </a:solidFill>
              <a:latin typeface="微软雅黑" panose="020B0503020204020204" pitchFamily="34" charset="-122"/>
              <a:ea typeface="微软雅黑" panose="020B0503020204020204" pitchFamily="34" charset="-122"/>
            </a:endParaRPr>
          </a:p>
          <a:p>
            <a:pPr marL="0" indent="0">
              <a:lnSpc>
                <a:spcPct val="100000"/>
              </a:lnSpc>
              <a:buNone/>
            </a:pPr>
            <a:r>
              <a:rPr lang="zh-CN" altLang="en-US" sz="2400" b="1" dirty="0">
                <a:solidFill>
                  <a:srgbClr val="0000FF"/>
                </a:solidFill>
                <a:latin typeface="微软雅黑" panose="020B0503020204020204" pitchFamily="34" charset="-122"/>
                <a:ea typeface="微软雅黑" panose="020B0503020204020204" pitchFamily="34" charset="-122"/>
              </a:rPr>
              <a:t>细节</a:t>
            </a:r>
            <a:r>
              <a:rPr lang="en-US" altLang="zh-CN" sz="2400" b="1" dirty="0">
                <a:solidFill>
                  <a:srgbClr val="0000FF"/>
                </a:solidFill>
                <a:latin typeface="微软雅黑" panose="020B0503020204020204" pitchFamily="34" charset="-122"/>
                <a:ea typeface="微软雅黑" panose="020B0503020204020204" pitchFamily="34" charset="-122"/>
              </a:rPr>
              <a:t>2</a:t>
            </a:r>
            <a:r>
              <a:rPr lang="zh-CN" altLang="en-US" sz="2400" b="1" dirty="0">
                <a:solidFill>
                  <a:srgbClr val="0000FF"/>
                </a:solidFill>
                <a:latin typeface="SimSun" charset="-122"/>
                <a:ea typeface="SimSun" charset="-122"/>
                <a:cs typeface="SimSun" charset="-122"/>
              </a:rPr>
              <a:t>表明：</a:t>
            </a:r>
            <a:endParaRPr lang="en-US" altLang="zh-CN" sz="2400" b="1" dirty="0">
              <a:solidFill>
                <a:srgbClr val="0000FF"/>
              </a:solidFill>
              <a:latin typeface="SimSun" charset="-122"/>
              <a:ea typeface="SimSun" charset="-122"/>
              <a:cs typeface="SimSun" charset="-122"/>
            </a:endParaRPr>
          </a:p>
          <a:p>
            <a:pPr marL="0" indent="0">
              <a:lnSpc>
                <a:spcPct val="100000"/>
              </a:lnSpc>
              <a:buNone/>
            </a:pPr>
            <a:r>
              <a:rPr lang="zh-CN" altLang="en-US" sz="2400" b="1" dirty="0">
                <a:solidFill>
                  <a:srgbClr val="0000FF"/>
                </a:solidFill>
                <a:latin typeface="SimSun" charset="-122"/>
                <a:ea typeface="SimSun" charset="-122"/>
                <a:cs typeface="SimSun" charset="-122"/>
              </a:rPr>
              <a:t>老人很看重自己的选举权，有参与选举的热情和积极性；</a:t>
            </a:r>
            <a:r>
              <a:rPr lang="zh-CN" altLang="en-US" sz="2400" b="1" dirty="0">
                <a:solidFill>
                  <a:srgbClr val="FF0000"/>
                </a:solidFill>
                <a:latin typeface="+mn-ea"/>
                <a:cs typeface="SimSun" charset="-122"/>
              </a:rPr>
              <a:t>老年人的选举权</a:t>
            </a:r>
            <a:r>
              <a:rPr lang="zh-CN" altLang="en-US" sz="2400" b="1" dirty="0">
                <a:solidFill>
                  <a:srgbClr val="0000FF"/>
                </a:solidFill>
                <a:latin typeface="SimSun" charset="-122"/>
                <a:ea typeface="SimSun" charset="-122"/>
                <a:cs typeface="SimSun" charset="-122"/>
              </a:rPr>
              <a:t>得到了尊重，选举具有广泛的</a:t>
            </a:r>
            <a:r>
              <a:rPr lang="zh-CN" altLang="en-US" sz="2400" b="1" dirty="0">
                <a:solidFill>
                  <a:srgbClr val="FF0000"/>
                </a:solidFill>
                <a:latin typeface="+mn-ea"/>
                <a:cs typeface="SimSun" charset="-122"/>
              </a:rPr>
              <a:t>群众基础</a:t>
            </a:r>
            <a:r>
              <a:rPr lang="zh-CN" altLang="en-US" sz="2400" b="1" dirty="0">
                <a:solidFill>
                  <a:srgbClr val="0000FF"/>
                </a:solidFill>
                <a:latin typeface="SimSun" charset="-122"/>
                <a:ea typeface="SimSun" charset="-122"/>
                <a:cs typeface="SimSun" charset="-122"/>
              </a:rPr>
              <a:t>。</a:t>
            </a:r>
            <a:endParaRPr lang="en-US" altLang="zh-CN" sz="2400" b="1" dirty="0">
              <a:solidFill>
                <a:srgbClr val="0000FF"/>
              </a:solidFill>
              <a:latin typeface="SimSun" charset="-122"/>
              <a:ea typeface="SimSun" charset="-122"/>
              <a:cs typeface="SimSun" charset="-122"/>
            </a:endParaRPr>
          </a:p>
          <a:p>
            <a:pPr marL="0" indent="0">
              <a:lnSpc>
                <a:spcPct val="100000"/>
              </a:lnSpc>
              <a:buNone/>
            </a:pPr>
            <a:endParaRPr lang="zh-CN" altLang="en-US" sz="2400" b="1" dirty="0">
              <a:solidFill>
                <a:srgbClr val="0000FF"/>
              </a:solidFill>
              <a:latin typeface="SimSun" charset="-122"/>
              <a:ea typeface="SimSun" charset="-122"/>
              <a:cs typeface="SimSun" charset="-122"/>
            </a:endParaRPr>
          </a:p>
          <a:p>
            <a:pPr marL="0" indent="0">
              <a:lnSpc>
                <a:spcPct val="100000"/>
              </a:lnSpc>
              <a:buNone/>
            </a:pPr>
            <a:endParaRPr lang="en-US" altLang="zh-CN" sz="2400" b="1" dirty="0">
              <a:solidFill>
                <a:srgbClr val="0000FF"/>
              </a:solidFill>
              <a:latin typeface="SimSun" charset="-122"/>
              <a:ea typeface="SimSun" charset="-122"/>
              <a:cs typeface="SimSun" charset="-122"/>
            </a:endParaRPr>
          </a:p>
        </p:txBody>
      </p:sp>
      <p:pic>
        <p:nvPicPr>
          <p:cNvPr id="7" name="图片 6">
            <a:extLst>
              <a:ext uri="{FF2B5EF4-FFF2-40B4-BE49-F238E27FC236}">
                <a16:creationId xmlns:a16="http://schemas.microsoft.com/office/drawing/2014/main" id="{A563F5BC-0336-453B-B32A-59A74083919C}"/>
              </a:ext>
            </a:extLst>
          </p:cNvPr>
          <p:cNvPicPr>
            <a:picLocks noChangeAspect="1"/>
          </p:cNvPicPr>
          <p:nvPr/>
        </p:nvPicPr>
        <p:blipFill rotWithShape="1">
          <a:blip r:embed="rId2">
            <a:extLst>
              <a:ext uri="{28A0092B-C50C-407E-A947-70E740481C1C}">
                <a14:useLocalDpi xmlns:a14="http://schemas.microsoft.com/office/drawing/2010/main" val="0"/>
              </a:ext>
            </a:extLst>
          </a:blip>
          <a:srcRect b="8533"/>
          <a:stretch/>
        </p:blipFill>
        <p:spPr>
          <a:xfrm>
            <a:off x="2108829" y="82770"/>
            <a:ext cx="6923753" cy="4844670"/>
          </a:xfrm>
          <a:prstGeom prst="rect">
            <a:avLst/>
          </a:prstGeom>
        </p:spPr>
      </p:pic>
      <p:sp>
        <p:nvSpPr>
          <p:cNvPr id="8" name="椭圆 7">
            <a:extLst>
              <a:ext uri="{FF2B5EF4-FFF2-40B4-BE49-F238E27FC236}">
                <a16:creationId xmlns:a16="http://schemas.microsoft.com/office/drawing/2014/main" id="{89E11760-8324-4A94-97A8-E0BD627EB6F4}"/>
              </a:ext>
            </a:extLst>
          </p:cNvPr>
          <p:cNvSpPr/>
          <p:nvPr/>
        </p:nvSpPr>
        <p:spPr>
          <a:xfrm>
            <a:off x="5348087" y="2466685"/>
            <a:ext cx="668512" cy="411153"/>
          </a:xfrm>
          <a:prstGeom prst="ellipse">
            <a:avLst/>
          </a:prstGeom>
          <a:noFill/>
          <a:ln w="57150" cap="flat">
            <a:solidFill>
              <a:srgbClr val="FFFF00"/>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a:endParaRPr lang="zh-CN" altLang="en-US" sz="1650">
              <a:solidFill>
                <a:srgbClr val="F3F1DF"/>
              </a:solidFill>
              <a:latin typeface="+mn-lt"/>
              <a:ea typeface="+mn-ea"/>
              <a:cs typeface="+mn-cs"/>
              <a:sym typeface="Helvetica Neue"/>
            </a:endParaRPr>
          </a:p>
        </p:txBody>
      </p:sp>
    </p:spTree>
    <p:extLst>
      <p:ext uri="{BB962C8B-B14F-4D97-AF65-F5344CB8AC3E}">
        <p14:creationId xmlns:p14="http://schemas.microsoft.com/office/powerpoint/2010/main" val="1297135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418" y="80796"/>
            <a:ext cx="1886431" cy="4844670"/>
          </a:xfrm>
          <a:ln>
            <a:solidFill>
              <a:schemeClr val="accent1"/>
            </a:solidFill>
          </a:ln>
        </p:spPr>
        <p:txBody>
          <a:bodyPr>
            <a:noAutofit/>
          </a:bodyPr>
          <a:lstStyle/>
          <a:p>
            <a:pPr marL="0" indent="0">
              <a:lnSpc>
                <a:spcPct val="100000"/>
              </a:lnSpc>
              <a:buNone/>
            </a:pPr>
            <a:endParaRPr lang="en-US" altLang="zh-CN" sz="2400" b="1" dirty="0">
              <a:solidFill>
                <a:srgbClr val="0000FF"/>
              </a:solidFill>
              <a:latin typeface="微软雅黑" panose="020B0503020204020204" pitchFamily="34" charset="-122"/>
              <a:ea typeface="微软雅黑" panose="020B0503020204020204" pitchFamily="34" charset="-122"/>
            </a:endParaRPr>
          </a:p>
          <a:p>
            <a:pPr marL="0" indent="0">
              <a:lnSpc>
                <a:spcPct val="100000"/>
              </a:lnSpc>
              <a:buNone/>
            </a:pPr>
            <a:r>
              <a:rPr lang="zh-CN" altLang="en-US" sz="2400" b="1" dirty="0">
                <a:solidFill>
                  <a:srgbClr val="0000FF"/>
                </a:solidFill>
                <a:latin typeface="微软雅黑" panose="020B0503020204020204" pitchFamily="34" charset="-122"/>
                <a:ea typeface="微软雅黑" panose="020B0503020204020204" pitchFamily="34" charset="-122"/>
              </a:rPr>
              <a:t>细节</a:t>
            </a:r>
            <a:r>
              <a:rPr lang="en-US" altLang="zh-CN" sz="2400" b="1" dirty="0">
                <a:solidFill>
                  <a:srgbClr val="0000FF"/>
                </a:solidFill>
                <a:latin typeface="微软雅黑" panose="020B0503020204020204" pitchFamily="34" charset="-122"/>
                <a:ea typeface="微软雅黑" panose="020B0503020204020204" pitchFamily="34" charset="-122"/>
              </a:rPr>
              <a:t>3</a:t>
            </a:r>
            <a:r>
              <a:rPr lang="zh-CN" altLang="en-US" sz="2400" b="1" dirty="0">
                <a:solidFill>
                  <a:srgbClr val="0000FF"/>
                </a:solidFill>
                <a:latin typeface="SimSun" charset="-122"/>
                <a:ea typeface="SimSun" charset="-122"/>
                <a:cs typeface="SimSun" charset="-122"/>
              </a:rPr>
              <a:t>表明：</a:t>
            </a:r>
            <a:endParaRPr lang="en-US" altLang="zh-CN" sz="2400" b="1" dirty="0">
              <a:solidFill>
                <a:srgbClr val="0000FF"/>
              </a:solidFill>
              <a:latin typeface="SimSun" charset="-122"/>
              <a:ea typeface="SimSun" charset="-122"/>
              <a:cs typeface="SimSun" charset="-122"/>
            </a:endParaRPr>
          </a:p>
          <a:p>
            <a:pPr marL="0" indent="0">
              <a:lnSpc>
                <a:spcPct val="100000"/>
              </a:lnSpc>
              <a:buNone/>
            </a:pPr>
            <a:r>
              <a:rPr lang="zh-CN" altLang="en-US" sz="2400" b="1" dirty="0">
                <a:solidFill>
                  <a:srgbClr val="0000FF"/>
                </a:solidFill>
                <a:latin typeface="SimSun" charset="-122"/>
                <a:ea typeface="SimSun" charset="-122"/>
                <a:cs typeface="SimSun" charset="-122"/>
              </a:rPr>
              <a:t>这位妇女认真、严肃、积极地参与了选举；</a:t>
            </a:r>
            <a:r>
              <a:rPr lang="zh-CN" altLang="en-US" sz="2400" b="1" dirty="0">
                <a:solidFill>
                  <a:srgbClr val="FF0000"/>
                </a:solidFill>
                <a:latin typeface="+mn-ea"/>
                <a:cs typeface="SimSun" charset="-122"/>
              </a:rPr>
              <a:t>女性的选举权</a:t>
            </a:r>
            <a:r>
              <a:rPr lang="zh-CN" altLang="en-US" sz="2400" b="1" dirty="0">
                <a:solidFill>
                  <a:srgbClr val="0000FF"/>
                </a:solidFill>
                <a:latin typeface="SimSun" charset="-122"/>
                <a:ea typeface="SimSun" charset="-122"/>
                <a:cs typeface="SimSun" charset="-122"/>
              </a:rPr>
              <a:t>得到了尊重，选举具有广泛的群众基础。</a:t>
            </a:r>
          </a:p>
          <a:p>
            <a:pPr marL="0" indent="0">
              <a:lnSpc>
                <a:spcPct val="100000"/>
              </a:lnSpc>
              <a:buNone/>
            </a:pPr>
            <a:endParaRPr lang="zh-CN" altLang="en-US" sz="2400" b="1" dirty="0">
              <a:solidFill>
                <a:srgbClr val="0000FF"/>
              </a:solidFill>
              <a:latin typeface="SimSun" charset="-122"/>
              <a:ea typeface="SimSun" charset="-122"/>
              <a:cs typeface="SimSun" charset="-122"/>
            </a:endParaRPr>
          </a:p>
          <a:p>
            <a:pPr marL="0" indent="0">
              <a:lnSpc>
                <a:spcPct val="100000"/>
              </a:lnSpc>
              <a:buNone/>
            </a:pPr>
            <a:endParaRPr lang="en-US" altLang="zh-CN" sz="2400" b="1" dirty="0">
              <a:solidFill>
                <a:srgbClr val="0000FF"/>
              </a:solidFill>
              <a:latin typeface="SimSun" charset="-122"/>
              <a:ea typeface="SimSun" charset="-122"/>
              <a:cs typeface="SimSun" charset="-122"/>
            </a:endParaRPr>
          </a:p>
        </p:txBody>
      </p:sp>
      <p:pic>
        <p:nvPicPr>
          <p:cNvPr id="5" name="图片 4">
            <a:extLst>
              <a:ext uri="{FF2B5EF4-FFF2-40B4-BE49-F238E27FC236}">
                <a16:creationId xmlns:a16="http://schemas.microsoft.com/office/drawing/2014/main" id="{534DAE42-9DB5-482A-8E79-8E8D1BAF66A5}"/>
              </a:ext>
            </a:extLst>
          </p:cNvPr>
          <p:cNvPicPr>
            <a:picLocks noChangeAspect="1"/>
          </p:cNvPicPr>
          <p:nvPr/>
        </p:nvPicPr>
        <p:blipFill rotWithShape="1">
          <a:blip r:embed="rId2">
            <a:extLst>
              <a:ext uri="{28A0092B-C50C-407E-A947-70E740481C1C}">
                <a14:useLocalDpi xmlns:a14="http://schemas.microsoft.com/office/drawing/2010/main" val="0"/>
              </a:ext>
            </a:extLst>
          </a:blip>
          <a:srcRect b="8533"/>
          <a:stretch/>
        </p:blipFill>
        <p:spPr>
          <a:xfrm>
            <a:off x="2108829" y="82770"/>
            <a:ext cx="6923753" cy="4844670"/>
          </a:xfrm>
          <a:prstGeom prst="rect">
            <a:avLst/>
          </a:prstGeom>
        </p:spPr>
      </p:pic>
      <p:sp>
        <p:nvSpPr>
          <p:cNvPr id="6" name="椭圆 5">
            <a:extLst>
              <a:ext uri="{FF2B5EF4-FFF2-40B4-BE49-F238E27FC236}">
                <a16:creationId xmlns:a16="http://schemas.microsoft.com/office/drawing/2014/main" id="{B579ECD2-27A8-4A22-A3C1-BD7CE0E98444}"/>
              </a:ext>
            </a:extLst>
          </p:cNvPr>
          <p:cNvSpPr/>
          <p:nvPr/>
        </p:nvSpPr>
        <p:spPr>
          <a:xfrm>
            <a:off x="4479792" y="4441422"/>
            <a:ext cx="668512" cy="411153"/>
          </a:xfrm>
          <a:prstGeom prst="ellipse">
            <a:avLst/>
          </a:prstGeom>
          <a:noFill/>
          <a:ln w="57150" cap="flat">
            <a:solidFill>
              <a:srgbClr val="FFFF00"/>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a:endParaRPr lang="zh-CN" altLang="en-US" sz="1650">
              <a:solidFill>
                <a:srgbClr val="F3F1DF"/>
              </a:solidFill>
              <a:latin typeface="+mn-lt"/>
              <a:ea typeface="+mn-ea"/>
              <a:cs typeface="+mn-cs"/>
              <a:sym typeface="Helvetica Neue"/>
            </a:endParaRPr>
          </a:p>
        </p:txBody>
      </p:sp>
    </p:spTree>
    <p:extLst>
      <p:ext uri="{BB962C8B-B14F-4D97-AF65-F5344CB8AC3E}">
        <p14:creationId xmlns:p14="http://schemas.microsoft.com/office/powerpoint/2010/main" val="3458035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418" y="291993"/>
            <a:ext cx="8921163" cy="4641157"/>
          </a:xfrm>
          <a:ln>
            <a:solidFill>
              <a:schemeClr val="accent1"/>
            </a:solidFill>
          </a:ln>
        </p:spPr>
        <p:txBody>
          <a:bodyPr>
            <a:noAutofit/>
          </a:bodyPr>
          <a:lstStyle/>
          <a:p>
            <a:pPr marL="0" indent="0">
              <a:lnSpc>
                <a:spcPct val="100000"/>
              </a:lnSpc>
              <a:buNone/>
            </a:pPr>
            <a:r>
              <a:rPr lang="zh-CN" altLang="en-US" sz="2400" b="1" dirty="0">
                <a:solidFill>
                  <a:srgbClr val="0000FF"/>
                </a:solidFill>
                <a:latin typeface="宋体" panose="02010600030101010101" pitchFamily="2" charset="-122"/>
                <a:ea typeface="宋体" panose="02010600030101010101" pitchFamily="2" charset="-122"/>
              </a:rPr>
              <a:t>    </a:t>
            </a:r>
            <a:r>
              <a:rPr lang="zh-CN" altLang="en-US" sz="2400" b="1" dirty="0">
                <a:solidFill>
                  <a:srgbClr val="0000FF"/>
                </a:solidFill>
              </a:rPr>
              <a:t>观察</a:t>
            </a:r>
            <a:r>
              <a:rPr lang="zh-CN" altLang="en-US" sz="2400" b="1" dirty="0"/>
              <a:t>版画</a:t>
            </a:r>
            <a:r>
              <a:rPr lang="zh-CN" altLang="en-US" sz="2400" b="1" dirty="0">
                <a:solidFill>
                  <a:srgbClr val="FF0000"/>
                </a:solidFill>
              </a:rPr>
              <a:t>细节</a:t>
            </a:r>
            <a:r>
              <a:rPr lang="zh-CN" altLang="en-US" sz="2400" b="1" dirty="0"/>
              <a:t>，</a:t>
            </a:r>
            <a:r>
              <a:rPr lang="zh-CN" altLang="en-US" sz="2400" b="1" dirty="0">
                <a:solidFill>
                  <a:srgbClr val="0000FF"/>
                </a:solidFill>
              </a:rPr>
              <a:t>探讨</a:t>
            </a:r>
            <a:r>
              <a:rPr lang="zh-CN" altLang="en-US" sz="2400" b="1" dirty="0"/>
              <a:t>其中的</a:t>
            </a:r>
            <a:r>
              <a:rPr lang="zh-CN" altLang="en-US" sz="2400" b="1" dirty="0">
                <a:solidFill>
                  <a:srgbClr val="FF0000"/>
                </a:solidFill>
              </a:rPr>
              <a:t>政治内涵</a:t>
            </a:r>
            <a:r>
              <a:rPr lang="zh-CN" altLang="en-US" sz="2400" b="1" dirty="0"/>
              <a:t>。</a:t>
            </a:r>
            <a:endParaRPr lang="en-US" altLang="zh-CN" sz="2400" b="1" dirty="0"/>
          </a:p>
          <a:p>
            <a:pPr marL="0" indent="0">
              <a:lnSpc>
                <a:spcPct val="100000"/>
              </a:lnSpc>
              <a:buNone/>
            </a:pPr>
            <a:r>
              <a:rPr lang="zh-CN" altLang="en-US" sz="2400" b="1" dirty="0">
                <a:solidFill>
                  <a:srgbClr val="0000FF"/>
                </a:solidFill>
                <a:latin typeface="SimSun" charset="-122"/>
                <a:ea typeface="SimSun" charset="-122"/>
                <a:cs typeface="SimSun" charset="-122"/>
              </a:rPr>
              <a:t>    </a:t>
            </a:r>
            <a:r>
              <a:rPr lang="zh-CN" altLang="en-US" sz="2400" b="1" dirty="0"/>
              <a:t>整幅版画</a:t>
            </a:r>
            <a:r>
              <a:rPr lang="zh-CN" altLang="en-US" sz="2400" b="1" dirty="0">
                <a:solidFill>
                  <a:srgbClr val="0000FF"/>
                </a:solidFill>
                <a:latin typeface="SimSun" charset="-122"/>
                <a:ea typeface="SimSun" charset="-122"/>
                <a:cs typeface="SimSun" charset="-122"/>
              </a:rPr>
              <a:t>集中</a:t>
            </a:r>
            <a:endParaRPr lang="en-US" altLang="zh-CN" sz="2400" b="1" dirty="0">
              <a:solidFill>
                <a:srgbClr val="0000FF"/>
              </a:solidFill>
              <a:latin typeface="SimSun" charset="-122"/>
              <a:ea typeface="SimSun" charset="-122"/>
              <a:cs typeface="SimSun" charset="-122"/>
            </a:endParaRPr>
          </a:p>
          <a:p>
            <a:pPr marL="0" indent="0">
              <a:lnSpc>
                <a:spcPct val="100000"/>
              </a:lnSpc>
              <a:buNone/>
            </a:pPr>
            <a:r>
              <a:rPr lang="zh-CN" altLang="en-US" sz="2400" b="1" dirty="0">
                <a:solidFill>
                  <a:srgbClr val="0000FF"/>
                </a:solidFill>
                <a:latin typeface="SimSun" charset="-122"/>
                <a:ea typeface="SimSun" charset="-122"/>
                <a:cs typeface="SimSun" charset="-122"/>
              </a:rPr>
              <a:t>    </a:t>
            </a:r>
            <a:r>
              <a:rPr lang="zh-CN" altLang="en-US" sz="2400" b="1" dirty="0">
                <a:solidFill>
                  <a:srgbClr val="0000FF"/>
                </a:solidFill>
              </a:rPr>
              <a:t>描绘</a:t>
            </a:r>
            <a:r>
              <a:rPr lang="zh-CN" altLang="en-US" sz="2400" b="1" dirty="0">
                <a:solidFill>
                  <a:srgbClr val="0000FF"/>
                </a:solidFill>
                <a:latin typeface="SimSun" charset="-122"/>
                <a:ea typeface="SimSun" charset="-122"/>
                <a:cs typeface="SimSun" charset="-122"/>
              </a:rPr>
              <a:t>了革命根据地农民选举干部的真实</a:t>
            </a:r>
            <a:r>
              <a:rPr lang="zh-CN" altLang="en-US" sz="2400" b="1" dirty="0">
                <a:solidFill>
                  <a:srgbClr val="FF0000"/>
                </a:solidFill>
              </a:rPr>
              <a:t>场景</a:t>
            </a:r>
            <a:r>
              <a:rPr lang="zh-CN" altLang="en-US" sz="2400" b="1" dirty="0">
                <a:solidFill>
                  <a:srgbClr val="0000FF"/>
                </a:solidFill>
                <a:latin typeface="SimSun" charset="-122"/>
                <a:ea typeface="SimSun" charset="-122"/>
                <a:cs typeface="SimSun" charset="-122"/>
              </a:rPr>
              <a:t>，</a:t>
            </a:r>
            <a:endParaRPr lang="en-US" altLang="zh-CN" sz="2400" b="1" dirty="0">
              <a:solidFill>
                <a:srgbClr val="0000FF"/>
              </a:solidFill>
              <a:latin typeface="SimSun" charset="-122"/>
              <a:ea typeface="SimSun" charset="-122"/>
              <a:cs typeface="SimSun" charset="-122"/>
            </a:endParaRPr>
          </a:p>
          <a:p>
            <a:pPr marL="0" indent="0">
              <a:lnSpc>
                <a:spcPct val="100000"/>
              </a:lnSpc>
              <a:buNone/>
            </a:pPr>
            <a:r>
              <a:rPr lang="zh-CN" altLang="en-US" sz="2400" b="1" dirty="0">
                <a:solidFill>
                  <a:srgbClr val="0000FF"/>
                </a:solidFill>
                <a:latin typeface="SimSun" charset="-122"/>
                <a:ea typeface="SimSun" charset="-122"/>
                <a:cs typeface="SimSun" charset="-122"/>
              </a:rPr>
              <a:t>    </a:t>
            </a:r>
            <a:r>
              <a:rPr lang="zh-CN" altLang="en-US" sz="2400" b="1" dirty="0">
                <a:solidFill>
                  <a:srgbClr val="0000FF"/>
                </a:solidFill>
              </a:rPr>
              <a:t>刻画</a:t>
            </a:r>
            <a:r>
              <a:rPr lang="zh-CN" altLang="en-US" sz="2400" b="1" dirty="0">
                <a:solidFill>
                  <a:srgbClr val="0000FF"/>
                </a:solidFill>
                <a:latin typeface="SimSun" charset="-122"/>
                <a:ea typeface="SimSun" charset="-122"/>
                <a:cs typeface="SimSun" charset="-122"/>
              </a:rPr>
              <a:t>了农民对民主选举</a:t>
            </a:r>
            <a:r>
              <a:rPr lang="zh-CN" altLang="en-US" sz="2400" b="1" dirty="0"/>
              <a:t>积极</a:t>
            </a:r>
            <a:r>
              <a:rPr lang="zh-CN" altLang="en-US" sz="2400" b="1" dirty="0">
                <a:solidFill>
                  <a:srgbClr val="0000FF"/>
                </a:solidFill>
                <a:latin typeface="SimSun" charset="-122"/>
                <a:ea typeface="SimSun" charset="-122"/>
              </a:rPr>
              <a:t>、</a:t>
            </a:r>
            <a:r>
              <a:rPr lang="zh-CN" altLang="en-US" sz="2400" b="1" dirty="0"/>
              <a:t>广泛</a:t>
            </a:r>
            <a:r>
              <a:rPr lang="zh-CN" altLang="en-US" sz="2400" b="1" dirty="0">
                <a:solidFill>
                  <a:srgbClr val="0000FF"/>
                </a:solidFill>
                <a:latin typeface="SimSun" charset="-122"/>
                <a:ea typeface="SimSun" charset="-122"/>
              </a:rPr>
              <a:t>的</a:t>
            </a:r>
            <a:r>
              <a:rPr lang="zh-CN" altLang="en-US" sz="2400" b="1" dirty="0">
                <a:solidFill>
                  <a:srgbClr val="FF0000"/>
                </a:solidFill>
              </a:rPr>
              <a:t>参与</a:t>
            </a:r>
            <a:r>
              <a:rPr lang="zh-CN" altLang="en-US" sz="2400" b="1" dirty="0">
                <a:solidFill>
                  <a:srgbClr val="0000FF"/>
                </a:solidFill>
                <a:latin typeface="SimSun" charset="-122"/>
                <a:ea typeface="SimSun" charset="-122"/>
                <a:cs typeface="SimSun" charset="-122"/>
              </a:rPr>
              <a:t>，</a:t>
            </a:r>
            <a:endParaRPr lang="en-US" altLang="zh-CN" sz="2400" b="1" dirty="0">
              <a:solidFill>
                <a:srgbClr val="0000FF"/>
              </a:solidFill>
              <a:latin typeface="SimSun" charset="-122"/>
              <a:ea typeface="SimSun" charset="-122"/>
              <a:cs typeface="SimSun" charset="-122"/>
            </a:endParaRPr>
          </a:p>
          <a:p>
            <a:pPr marL="0" indent="0">
              <a:lnSpc>
                <a:spcPct val="100000"/>
              </a:lnSpc>
              <a:buNone/>
            </a:pPr>
            <a:r>
              <a:rPr lang="zh-CN" altLang="en-US" sz="2400" b="1" dirty="0">
                <a:solidFill>
                  <a:srgbClr val="0000FF"/>
                </a:solidFill>
                <a:latin typeface="SimSun" charset="-122"/>
                <a:ea typeface="SimSun" charset="-122"/>
                <a:cs typeface="SimSun" charset="-122"/>
              </a:rPr>
              <a:t>    </a:t>
            </a:r>
            <a:r>
              <a:rPr lang="zh-CN" altLang="en-US" sz="2400" b="1" dirty="0">
                <a:solidFill>
                  <a:srgbClr val="0000FF"/>
                </a:solidFill>
              </a:rPr>
              <a:t>反映</a:t>
            </a:r>
            <a:r>
              <a:rPr lang="zh-CN" altLang="en-US" sz="2400" b="1" dirty="0">
                <a:solidFill>
                  <a:srgbClr val="0000FF"/>
                </a:solidFill>
                <a:latin typeface="SimSun" charset="-122"/>
                <a:ea typeface="SimSun" charset="-122"/>
                <a:cs typeface="SimSun" charset="-122"/>
              </a:rPr>
              <a:t>了人民群众对民主选举权利高度</a:t>
            </a:r>
            <a:r>
              <a:rPr lang="zh-CN" altLang="en-US" sz="2400" b="1" dirty="0">
                <a:solidFill>
                  <a:srgbClr val="FF0000"/>
                </a:solidFill>
              </a:rPr>
              <a:t>重视</a:t>
            </a:r>
            <a:r>
              <a:rPr lang="zh-CN" altLang="en-US" sz="2400" b="1" dirty="0">
                <a:solidFill>
                  <a:srgbClr val="0000FF"/>
                </a:solidFill>
                <a:latin typeface="SimSun" charset="-122"/>
                <a:ea typeface="SimSun" charset="-122"/>
                <a:cs typeface="SimSun" charset="-122"/>
              </a:rPr>
              <a:t>的</a:t>
            </a:r>
            <a:r>
              <a:rPr lang="zh-CN" altLang="en-US" sz="2400" b="1" dirty="0">
                <a:solidFill>
                  <a:srgbClr val="FF0000"/>
                </a:solidFill>
              </a:rPr>
              <a:t>态度</a:t>
            </a:r>
            <a:r>
              <a:rPr lang="zh-CN" altLang="en-US" sz="2400" b="1" dirty="0">
                <a:solidFill>
                  <a:srgbClr val="0000FF"/>
                </a:solidFill>
                <a:latin typeface="SimSun" charset="-122"/>
                <a:ea typeface="SimSun" charset="-122"/>
                <a:cs typeface="SimSun" charset="-122"/>
              </a:rPr>
              <a:t>，</a:t>
            </a:r>
            <a:endParaRPr lang="en-US" altLang="zh-CN" sz="2400" b="1" dirty="0">
              <a:solidFill>
                <a:srgbClr val="0000FF"/>
              </a:solidFill>
              <a:latin typeface="SimSun" charset="-122"/>
              <a:ea typeface="SimSun" charset="-122"/>
              <a:cs typeface="SimSun" charset="-122"/>
            </a:endParaRPr>
          </a:p>
          <a:p>
            <a:pPr marL="0" indent="0">
              <a:lnSpc>
                <a:spcPct val="100000"/>
              </a:lnSpc>
              <a:buNone/>
            </a:pPr>
            <a:r>
              <a:rPr lang="zh-CN" altLang="en-US" sz="2400" b="1" dirty="0">
                <a:solidFill>
                  <a:srgbClr val="0000FF"/>
                </a:solidFill>
                <a:latin typeface="SimSun" charset="-122"/>
                <a:ea typeface="SimSun" charset="-122"/>
                <a:cs typeface="SimSun" charset="-122"/>
              </a:rPr>
              <a:t>    </a:t>
            </a:r>
            <a:r>
              <a:rPr lang="zh-CN" altLang="en-US" sz="2400" b="1" dirty="0">
                <a:solidFill>
                  <a:srgbClr val="0000FF"/>
                </a:solidFill>
              </a:rPr>
              <a:t>彰显</a:t>
            </a:r>
            <a:r>
              <a:rPr lang="zh-CN" altLang="en-US" sz="2400" b="1" dirty="0">
                <a:solidFill>
                  <a:srgbClr val="0000FF"/>
                </a:solidFill>
                <a:latin typeface="SimSun" charset="-122"/>
                <a:ea typeface="SimSun" charset="-122"/>
                <a:cs typeface="SimSun" charset="-122"/>
              </a:rPr>
              <a:t>出解放区</a:t>
            </a:r>
            <a:r>
              <a:rPr lang="zh-CN" altLang="en-US" sz="2400" b="1" dirty="0">
                <a:solidFill>
                  <a:srgbClr val="0000FF"/>
                </a:solidFill>
                <a:latin typeface="SimSun" charset="-122"/>
                <a:ea typeface="SimSun" charset="-122"/>
              </a:rPr>
              <a:t>人民民主</a:t>
            </a:r>
            <a:r>
              <a:rPr lang="zh-CN" altLang="en-US" sz="2400" b="1" dirty="0">
                <a:solidFill>
                  <a:srgbClr val="FF0000"/>
                </a:solidFill>
              </a:rPr>
              <a:t>意识</a:t>
            </a:r>
            <a:r>
              <a:rPr lang="zh-CN" altLang="en-US" sz="2400" b="1" dirty="0">
                <a:solidFill>
                  <a:srgbClr val="0000FF"/>
                </a:solidFill>
                <a:latin typeface="SimSun" charset="-122"/>
                <a:ea typeface="SimSun" charset="-122"/>
                <a:cs typeface="SimSun" charset="-122"/>
              </a:rPr>
              <a:t>的</a:t>
            </a:r>
            <a:r>
              <a:rPr lang="zh-CN" altLang="en-US" sz="2400" b="1" dirty="0">
                <a:solidFill>
                  <a:srgbClr val="FF0000"/>
                </a:solidFill>
              </a:rPr>
              <a:t>觉醒</a:t>
            </a:r>
            <a:r>
              <a:rPr lang="zh-CN" altLang="en-US" sz="2400" b="1" dirty="0">
                <a:solidFill>
                  <a:srgbClr val="0000FF"/>
                </a:solidFill>
                <a:latin typeface="SimSun" charset="-122"/>
                <a:ea typeface="SimSun" charset="-122"/>
                <a:cs typeface="SimSun" charset="-122"/>
              </a:rPr>
              <a:t>，</a:t>
            </a:r>
            <a:endParaRPr lang="en-US" altLang="zh-CN" sz="2400" b="1" dirty="0">
              <a:solidFill>
                <a:srgbClr val="0000FF"/>
              </a:solidFill>
              <a:latin typeface="SimSun" charset="-122"/>
              <a:ea typeface="SimSun" charset="-122"/>
              <a:cs typeface="SimSun" charset="-122"/>
            </a:endParaRPr>
          </a:p>
          <a:p>
            <a:pPr marL="0" indent="0">
              <a:lnSpc>
                <a:spcPct val="100000"/>
              </a:lnSpc>
              <a:buNone/>
            </a:pPr>
            <a:r>
              <a:rPr lang="zh-CN" altLang="en-US" sz="2400" b="1" dirty="0">
                <a:solidFill>
                  <a:srgbClr val="0000FF"/>
                </a:solidFill>
                <a:latin typeface="SimSun" charset="-122"/>
                <a:ea typeface="SimSun" charset="-122"/>
                <a:cs typeface="SimSun" charset="-122"/>
              </a:rPr>
              <a:t>    </a:t>
            </a:r>
            <a:r>
              <a:rPr lang="zh-CN" altLang="en-US" sz="2400" b="1" dirty="0">
                <a:solidFill>
                  <a:srgbClr val="0000FF"/>
                </a:solidFill>
              </a:rPr>
              <a:t>体现</a:t>
            </a:r>
            <a:r>
              <a:rPr lang="zh-CN" altLang="en-US" sz="2400" b="1" dirty="0">
                <a:solidFill>
                  <a:srgbClr val="0000FF"/>
                </a:solidFill>
                <a:latin typeface="SimSun" charset="-122"/>
                <a:ea typeface="SimSun" charset="-122"/>
                <a:cs typeface="SimSun" charset="-122"/>
              </a:rPr>
              <a:t>出中国共产党在新民主主义革命时期领导人民群众</a:t>
            </a:r>
            <a:endParaRPr lang="en-US" altLang="zh-CN" sz="2400" b="1" dirty="0">
              <a:solidFill>
                <a:srgbClr val="0000FF"/>
              </a:solidFill>
              <a:latin typeface="SimSun" charset="-122"/>
              <a:ea typeface="SimSun" charset="-122"/>
              <a:cs typeface="SimSun" charset="-122"/>
            </a:endParaRPr>
          </a:p>
          <a:p>
            <a:pPr marL="342900" lvl="1" indent="0">
              <a:lnSpc>
                <a:spcPct val="100000"/>
              </a:lnSpc>
              <a:buNone/>
            </a:pPr>
            <a:r>
              <a:rPr lang="zh-CN" altLang="en-US" sz="2400" b="1" dirty="0">
                <a:solidFill>
                  <a:srgbClr val="0000FF"/>
                </a:solidFill>
                <a:latin typeface="SimSun" charset="-122"/>
                <a:ea typeface="SimSun" charset="-122"/>
                <a:cs typeface="SimSun" charset="-122"/>
              </a:rPr>
              <a:t>        开展</a:t>
            </a:r>
            <a:r>
              <a:rPr lang="zh-CN" altLang="en-US" sz="2400" b="1" dirty="0"/>
              <a:t>基层民主选举</a:t>
            </a:r>
            <a:r>
              <a:rPr lang="zh-CN" altLang="en-US" sz="2400" b="1" dirty="0">
                <a:solidFill>
                  <a:srgbClr val="0000FF"/>
                </a:solidFill>
                <a:latin typeface="SimSun" charset="-122"/>
                <a:ea typeface="SimSun" charset="-122"/>
                <a:cs typeface="SimSun" charset="-122"/>
              </a:rPr>
              <a:t>的生动</a:t>
            </a:r>
            <a:r>
              <a:rPr lang="zh-CN" altLang="en-US" sz="2400" b="1" dirty="0">
                <a:solidFill>
                  <a:srgbClr val="FF0000"/>
                </a:solidFill>
              </a:rPr>
              <a:t>实践</a:t>
            </a:r>
            <a:r>
              <a:rPr lang="zh-CN" altLang="en-US" sz="2400" b="1" dirty="0">
                <a:solidFill>
                  <a:srgbClr val="0000FF"/>
                </a:solidFill>
                <a:latin typeface="SimSun" charset="-122"/>
                <a:ea typeface="SimSun" charset="-122"/>
                <a:cs typeface="SimSun" charset="-122"/>
              </a:rPr>
              <a:t>。</a:t>
            </a:r>
          </a:p>
          <a:p>
            <a:pPr marL="0" indent="0">
              <a:lnSpc>
                <a:spcPct val="100000"/>
              </a:lnSpc>
              <a:buNone/>
            </a:pPr>
            <a:endParaRPr lang="zh-CN" altLang="en-US" sz="2400" b="1" dirty="0">
              <a:solidFill>
                <a:srgbClr val="0000FF"/>
              </a:solidFill>
              <a:latin typeface="SimSun" charset="-122"/>
              <a:ea typeface="SimSun" charset="-122"/>
              <a:cs typeface="SimSun" charset="-122"/>
            </a:endParaRPr>
          </a:p>
          <a:p>
            <a:pPr marL="0" indent="0">
              <a:lnSpc>
                <a:spcPct val="100000"/>
              </a:lnSpc>
              <a:buNone/>
            </a:pPr>
            <a:endParaRPr lang="en-US" altLang="zh-CN" sz="2400" b="1" dirty="0">
              <a:solidFill>
                <a:srgbClr val="0000FF"/>
              </a:solidFill>
              <a:latin typeface="SimSun" charset="-122"/>
              <a:ea typeface="SimSun" charset="-122"/>
              <a:cs typeface="SimSun" charset="-122"/>
            </a:endParaRPr>
          </a:p>
        </p:txBody>
      </p:sp>
    </p:spTree>
    <p:extLst>
      <p:ext uri="{BB962C8B-B14F-4D97-AF65-F5344CB8AC3E}">
        <p14:creationId xmlns:p14="http://schemas.microsoft.com/office/powerpoint/2010/main" val="188204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a:extLst>
              <a:ext uri="{FF2B5EF4-FFF2-40B4-BE49-F238E27FC236}">
                <a16:creationId xmlns:a16="http://schemas.microsoft.com/office/drawing/2014/main" id="{37A0230C-587E-4EB2-A4A1-6C157E5D27A9}"/>
              </a:ext>
            </a:extLst>
          </p:cNvPr>
          <p:cNvSpPr>
            <a:spLocks noChangeArrowheads="1"/>
          </p:cNvSpPr>
          <p:nvPr/>
        </p:nvSpPr>
        <p:spPr bwMode="auto">
          <a:xfrm>
            <a:off x="169049" y="800867"/>
            <a:ext cx="8859690" cy="36538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50000"/>
              </a:lnSpc>
              <a:defRPr/>
            </a:pPr>
            <a:r>
              <a:rPr lang="zh-CN" altLang="en-US" sz="2800" b="1" dirty="0">
                <a:solidFill>
                  <a:srgbClr val="0000FF"/>
                </a:solidFill>
                <a:latin typeface="微软雅黑" panose="020B0503020204020204" pitchFamily="34" charset="-122"/>
                <a:ea typeface="微软雅黑" panose="020B0503020204020204" pitchFamily="34" charset="-122"/>
              </a:rPr>
              <a:t>结合</a:t>
            </a:r>
            <a:r>
              <a:rPr lang="zh-CN" altLang="en-US" sz="2800" b="1" dirty="0">
                <a:latin typeface="微软雅黑" panose="020B0503020204020204" pitchFamily="34" charset="-122"/>
                <a:ea typeface="微软雅黑" panose="020B0503020204020204" pitchFamily="34" charset="-122"/>
              </a:rPr>
              <a:t>探究与分享</a:t>
            </a:r>
            <a:r>
              <a:rPr lang="en-US" altLang="zh-CN" sz="2800" b="1" dirty="0">
                <a:latin typeface="微软雅黑" panose="020B0503020204020204" pitchFamily="34" charset="-122"/>
                <a:ea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rPr>
              <a:t>，讲</a:t>
            </a:r>
            <a:r>
              <a:rPr lang="en-US" altLang="zh-CN" sz="2800" b="1" dirty="0">
                <a:latin typeface="微软雅黑" panose="020B0503020204020204" pitchFamily="34" charset="-122"/>
                <a:ea typeface="微软雅黑" panose="020B0503020204020204" pitchFamily="34" charset="-122"/>
              </a:rPr>
              <a:t>4</a:t>
            </a:r>
            <a:r>
              <a:rPr lang="zh-CN" altLang="en-US" sz="2800" b="1" dirty="0">
                <a:latin typeface="微软雅黑" panose="020B0503020204020204" pitchFamily="34" charset="-122"/>
                <a:ea typeface="微软雅黑" panose="020B0503020204020204" pitchFamily="34" charset="-122"/>
              </a:rPr>
              <a:t>个问题：</a:t>
            </a:r>
            <a:r>
              <a:rPr lang="en-US" altLang="zh-CN" sz="2800" b="1" dirty="0">
                <a:latin typeface="微软雅黑" panose="020B0503020204020204" pitchFamily="34" charset="-122"/>
                <a:ea typeface="微软雅黑" panose="020B0503020204020204" pitchFamily="34" charset="-122"/>
              </a:rPr>
              <a:t>   </a:t>
            </a:r>
            <a:endParaRPr lang="en-US" altLang="zh-CN" sz="2800" b="1" dirty="0">
              <a:solidFill>
                <a:srgbClr val="0000FF"/>
              </a:solidFill>
              <a:latin typeface="微软雅黑" panose="020B0503020204020204" pitchFamily="34" charset="-122"/>
              <a:ea typeface="微软雅黑" panose="020B0503020204020204" pitchFamily="34" charset="-122"/>
            </a:endParaRPr>
          </a:p>
          <a:p>
            <a:pPr>
              <a:lnSpc>
                <a:spcPct val="150000"/>
              </a:lnSpc>
            </a:pPr>
            <a:r>
              <a:rPr lang="en-US" altLang="zh-CN" sz="2800" b="1" dirty="0">
                <a:latin typeface="宋体" panose="02010600030101010101" pitchFamily="2" charset="-122"/>
                <a:ea typeface="宋体" panose="02010600030101010101" pitchFamily="2" charset="-122"/>
              </a:rPr>
              <a:t>1.</a:t>
            </a:r>
            <a:r>
              <a:rPr lang="zh-CN" altLang="en-US" sz="2800" b="1" dirty="0">
                <a:latin typeface="宋体" panose="02010600030101010101" pitchFamily="2" charset="-122"/>
                <a:ea typeface="宋体" panose="02010600030101010101" pitchFamily="2" charset="-122"/>
              </a:rPr>
              <a:t>宪法对我国国体的</a:t>
            </a:r>
            <a:r>
              <a:rPr lang="zh-CN" altLang="en-US" sz="2800" b="1" dirty="0">
                <a:solidFill>
                  <a:srgbClr val="0000FF"/>
                </a:solidFill>
                <a:latin typeface="微软雅黑" panose="020B0503020204020204" pitchFamily="34" charset="-122"/>
                <a:ea typeface="微软雅黑" panose="020B0503020204020204" pitchFamily="34" charset="-122"/>
              </a:rPr>
              <a:t>规定</a:t>
            </a:r>
          </a:p>
          <a:p>
            <a:pPr>
              <a:lnSpc>
                <a:spcPct val="150000"/>
              </a:lnSpc>
              <a:defRPr/>
            </a:pPr>
            <a:r>
              <a:rPr lang="en-US" altLang="zh-CN" sz="2800" b="1" dirty="0">
                <a:latin typeface="宋体" panose="02010600030101010101" pitchFamily="2" charset="-122"/>
                <a:ea typeface="宋体" panose="02010600030101010101" pitchFamily="2" charset="-122"/>
              </a:rPr>
              <a:t>2.</a:t>
            </a:r>
            <a:r>
              <a:rPr lang="zh-CN" altLang="en-US" sz="2800" b="1" dirty="0">
                <a:latin typeface="宋体" panose="02010600030101010101" pitchFamily="2" charset="-122"/>
                <a:ea typeface="宋体" panose="02010600030101010101" pitchFamily="2" charset="-122"/>
              </a:rPr>
              <a:t>我国国体的根本性</a:t>
            </a:r>
            <a:r>
              <a:rPr lang="zh-CN" altLang="en-US" sz="2800" b="1" dirty="0">
                <a:solidFill>
                  <a:srgbClr val="0000FF"/>
                </a:solidFill>
                <a:latin typeface="微软雅黑" panose="020B0503020204020204" pitchFamily="34" charset="-122"/>
                <a:ea typeface="微软雅黑" panose="020B0503020204020204" pitchFamily="34" charset="-122"/>
              </a:rPr>
              <a:t>意义</a:t>
            </a:r>
          </a:p>
          <a:p>
            <a:r>
              <a:rPr lang="en-US" altLang="zh-CN" sz="2800" b="1" dirty="0">
                <a:latin typeface="宋体" panose="02010600030101010101" pitchFamily="2" charset="-122"/>
                <a:ea typeface="宋体" panose="02010600030101010101" pitchFamily="2" charset="-122"/>
              </a:rPr>
              <a:t>3.</a:t>
            </a:r>
            <a:r>
              <a:rPr lang="zh-CN" altLang="en-US" sz="2800" b="1" dirty="0">
                <a:latin typeface="微软雅黑" panose="020B0503020204020204" pitchFamily="34" charset="-122"/>
                <a:ea typeface="微软雅黑" panose="020B0503020204020204" pitchFamily="34" charset="-122"/>
              </a:rPr>
              <a:t>工人阶级</a:t>
            </a:r>
            <a:r>
              <a:rPr lang="zh-CN" altLang="en-US" sz="2800" b="1" dirty="0">
                <a:latin typeface="宋体" panose="02010600030101010101" pitchFamily="2" charset="-122"/>
                <a:ea typeface="宋体" panose="02010600030101010101" pitchFamily="2" charset="-122"/>
              </a:rPr>
              <a:t>的</a:t>
            </a:r>
            <a:r>
              <a:rPr lang="zh-CN" altLang="en-US" sz="2800" b="1" dirty="0">
                <a:solidFill>
                  <a:srgbClr val="0000FF"/>
                </a:solidFill>
                <a:latin typeface="微软雅黑" panose="020B0503020204020204" pitchFamily="34" charset="-122"/>
                <a:ea typeface="微软雅黑" panose="020B0503020204020204" pitchFamily="34" charset="-122"/>
              </a:rPr>
              <a:t>特点</a:t>
            </a:r>
            <a:r>
              <a:rPr lang="zh-CN" altLang="en-US" sz="2800" b="1" dirty="0">
                <a:latin typeface="宋体" panose="02010600030101010101" pitchFamily="2" charset="-122"/>
                <a:ea typeface="宋体" panose="02010600030101010101" pitchFamily="2" charset="-122"/>
              </a:rPr>
              <a:t>、</a:t>
            </a:r>
            <a:r>
              <a:rPr lang="zh-CN" altLang="en-US" sz="2800" b="1" dirty="0">
                <a:solidFill>
                  <a:srgbClr val="0000FF"/>
                </a:solidFill>
                <a:latin typeface="微软雅黑" panose="020B0503020204020204" pitchFamily="34" charset="-122"/>
                <a:ea typeface="微软雅黑" panose="020B0503020204020204" pitchFamily="34" charset="-122"/>
              </a:rPr>
              <a:t>地位</a:t>
            </a:r>
            <a:r>
              <a:rPr lang="zh-CN" altLang="en-US" sz="2800" b="1" dirty="0">
                <a:latin typeface="宋体" panose="02010600030101010101" pitchFamily="2" charset="-122"/>
                <a:ea typeface="宋体" panose="02010600030101010101" pitchFamily="2" charset="-122"/>
              </a:rPr>
              <a:t>和</a:t>
            </a:r>
            <a:r>
              <a:rPr lang="zh-CN" altLang="en-US" sz="2800" b="1" dirty="0">
                <a:latin typeface="微软雅黑" panose="020B0503020204020204" pitchFamily="34" charset="-122"/>
                <a:ea typeface="微软雅黑" panose="020B0503020204020204" pitchFamily="34" charset="-122"/>
              </a:rPr>
              <a:t>工农联盟</a:t>
            </a:r>
            <a:r>
              <a:rPr lang="zh-CN" altLang="en-US" sz="2800" b="1" dirty="0">
                <a:latin typeface="宋体" panose="02010600030101010101" pitchFamily="2" charset="-122"/>
                <a:ea typeface="宋体" panose="02010600030101010101" pitchFamily="2" charset="-122"/>
              </a:rPr>
              <a:t>的</a:t>
            </a:r>
            <a:r>
              <a:rPr lang="zh-CN" altLang="en-US" sz="2800" b="1" dirty="0">
                <a:solidFill>
                  <a:srgbClr val="0000FF"/>
                </a:solidFill>
                <a:latin typeface="微软雅黑" panose="020B0503020204020204" pitchFamily="34" charset="-122"/>
                <a:ea typeface="微软雅黑" panose="020B0503020204020204" pitchFamily="34" charset="-122"/>
              </a:rPr>
              <a:t>作用</a:t>
            </a:r>
          </a:p>
          <a:p>
            <a:pPr>
              <a:lnSpc>
                <a:spcPct val="150000"/>
              </a:lnSpc>
            </a:pPr>
            <a:r>
              <a:rPr lang="en-US" altLang="zh-CN" sz="2800" b="1" dirty="0">
                <a:latin typeface="宋体" panose="02010600030101010101" pitchFamily="2" charset="-122"/>
                <a:ea typeface="宋体" panose="02010600030101010101" pitchFamily="2" charset="-122"/>
              </a:rPr>
              <a:t>4.</a:t>
            </a:r>
            <a:r>
              <a:rPr lang="zh-CN" altLang="en-US" sz="2800" b="1" dirty="0">
                <a:latin typeface="+mn-ea"/>
                <a:ea typeface="宋体" panose="02010600030101010101" pitchFamily="2" charset="-122"/>
              </a:rPr>
              <a:t>广泛的爱国</a:t>
            </a:r>
            <a:r>
              <a:rPr lang="zh-CN" altLang="en-US" sz="2800" b="1" dirty="0">
                <a:solidFill>
                  <a:srgbClr val="0000FF"/>
                </a:solidFill>
                <a:latin typeface="微软雅黑" panose="020B0503020204020204" pitchFamily="34" charset="-122"/>
                <a:ea typeface="微软雅黑" panose="020B0503020204020204" pitchFamily="34" charset="-122"/>
              </a:rPr>
              <a:t>统一战线</a:t>
            </a:r>
          </a:p>
          <a:p>
            <a:pPr>
              <a:lnSpc>
                <a:spcPct val="150000"/>
              </a:lnSpc>
            </a:pPr>
            <a:endParaRPr lang="zh-CN" altLang="en-US" sz="2800" b="1" dirty="0">
              <a:latin typeface="宋体" panose="02010600030101010101" pitchFamily="2" charset="-122"/>
              <a:ea typeface="宋体" panose="02010600030101010101" pitchFamily="2" charset="-122"/>
            </a:endParaRPr>
          </a:p>
        </p:txBody>
      </p:sp>
      <p:sp>
        <p:nvSpPr>
          <p:cNvPr id="4" name="矩形 6">
            <a:extLst>
              <a:ext uri="{FF2B5EF4-FFF2-40B4-BE49-F238E27FC236}">
                <a16:creationId xmlns:a16="http://schemas.microsoft.com/office/drawing/2014/main" id="{1B08B964-A87D-4DFE-8E05-7980EC3CF24F}"/>
              </a:ext>
            </a:extLst>
          </p:cNvPr>
          <p:cNvSpPr>
            <a:spLocks noChangeArrowheads="1"/>
          </p:cNvSpPr>
          <p:nvPr/>
        </p:nvSpPr>
        <p:spPr bwMode="auto">
          <a:xfrm>
            <a:off x="169049" y="36987"/>
            <a:ext cx="8859690" cy="6524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eaLnBrk="1" hangingPunct="1">
              <a:lnSpc>
                <a:spcPct val="130000"/>
              </a:lnSpc>
            </a:pPr>
            <a:r>
              <a:rPr lang="zh-CN" altLang="en-US" sz="2800" b="1" dirty="0">
                <a:solidFill>
                  <a:srgbClr val="0000FF"/>
                </a:solidFill>
                <a:latin typeface="微软雅黑" panose="020B0503020204020204" pitchFamily="34" charset="-122"/>
                <a:ea typeface="微软雅黑" panose="020B0503020204020204" pitchFamily="34" charset="-122"/>
              </a:rPr>
              <a:t>    第一目   我国的国体</a:t>
            </a:r>
            <a:endParaRPr lang="en-US" altLang="zh-CN" sz="2800" b="1" dirty="0">
              <a:solidFill>
                <a:srgbClr val="0000FF"/>
              </a:solidFill>
              <a:latin typeface="+mn-ea"/>
            </a:endParaRPr>
          </a:p>
        </p:txBody>
      </p:sp>
    </p:spTree>
    <p:extLst>
      <p:ext uri="{BB962C8B-B14F-4D97-AF65-F5344CB8AC3E}">
        <p14:creationId xmlns:p14="http://schemas.microsoft.com/office/powerpoint/2010/main" val="1546615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矩形 6">
            <a:extLst>
              <a:ext uri="{FF2B5EF4-FFF2-40B4-BE49-F238E27FC236}">
                <a16:creationId xmlns:a16="http://schemas.microsoft.com/office/drawing/2014/main" id="{41D218A2-24B3-45E5-AE88-7D1628461EB0}"/>
              </a:ext>
            </a:extLst>
          </p:cNvPr>
          <p:cNvSpPr>
            <a:spLocks noChangeArrowheads="1"/>
          </p:cNvSpPr>
          <p:nvPr/>
        </p:nvSpPr>
        <p:spPr bwMode="auto">
          <a:xfrm>
            <a:off x="107575" y="0"/>
            <a:ext cx="8905795" cy="6578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50000"/>
              </a:lnSpc>
            </a:pPr>
            <a:r>
              <a:rPr lang="en-US" altLang="zh-CN" sz="2800" b="1" dirty="0">
                <a:latin typeface="宋体" panose="02010600030101010101" pitchFamily="2" charset="-122"/>
                <a:ea typeface="宋体" panose="02010600030101010101" pitchFamily="2" charset="-122"/>
              </a:rPr>
              <a:t> 1.</a:t>
            </a:r>
            <a:r>
              <a:rPr lang="zh-CN" altLang="en-US" sz="2800" b="1" dirty="0">
                <a:latin typeface="宋体" panose="02010600030101010101" pitchFamily="2" charset="-122"/>
                <a:ea typeface="宋体" panose="02010600030101010101" pitchFamily="2" charset="-122"/>
              </a:rPr>
              <a:t>宪法对我国国体的</a:t>
            </a:r>
            <a:r>
              <a:rPr lang="zh-CN" altLang="en-US" sz="2800" b="1" dirty="0">
                <a:solidFill>
                  <a:srgbClr val="0000FF"/>
                </a:solidFill>
                <a:latin typeface="微软雅黑" panose="020B0503020204020204" pitchFamily="34" charset="-122"/>
                <a:ea typeface="微软雅黑" panose="020B0503020204020204" pitchFamily="34" charset="-122"/>
              </a:rPr>
              <a:t>规定</a:t>
            </a:r>
          </a:p>
        </p:txBody>
      </p:sp>
      <p:sp>
        <p:nvSpPr>
          <p:cNvPr id="10250" name="矩形 6">
            <a:extLst>
              <a:ext uri="{FF2B5EF4-FFF2-40B4-BE49-F238E27FC236}">
                <a16:creationId xmlns:a16="http://schemas.microsoft.com/office/drawing/2014/main" id="{E278DCCA-F439-4395-A7EF-63E92FD16047}"/>
              </a:ext>
            </a:extLst>
          </p:cNvPr>
          <p:cNvSpPr>
            <a:spLocks noChangeArrowheads="1"/>
          </p:cNvSpPr>
          <p:nvPr/>
        </p:nvSpPr>
        <p:spPr bwMode="auto">
          <a:xfrm>
            <a:off x="107576" y="820084"/>
            <a:ext cx="8905795" cy="41751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50000"/>
              </a:lnSpc>
            </a:pPr>
            <a:r>
              <a:rPr lang="zh-CN" altLang="en-US" sz="4000" b="1" dirty="0">
                <a:latin typeface="SimSun" charset="-122"/>
                <a:ea typeface="SimSun" charset="-122"/>
                <a:cs typeface="SimSun" charset="-122"/>
              </a:rPr>
              <a:t>    我国宪法规定：“中华人民共和国是</a:t>
            </a:r>
            <a:r>
              <a:rPr lang="zh-CN" altLang="en-US" sz="4000" b="1" dirty="0">
                <a:solidFill>
                  <a:srgbClr val="FF0000"/>
                </a:solidFill>
                <a:latin typeface="+mn-ea"/>
                <a:ea typeface="+mn-ea"/>
              </a:rPr>
              <a:t>工人阶级领导</a:t>
            </a:r>
            <a:r>
              <a:rPr lang="zh-CN" altLang="en-US" sz="4000" b="1" dirty="0">
                <a:latin typeface="SimSun" charset="-122"/>
                <a:ea typeface="SimSun" charset="-122"/>
                <a:cs typeface="SimSun" charset="-122"/>
              </a:rPr>
              <a:t>的、以</a:t>
            </a:r>
            <a:r>
              <a:rPr lang="zh-CN" altLang="en-US" sz="4000" b="1" dirty="0">
                <a:solidFill>
                  <a:srgbClr val="FF0000"/>
                </a:solidFill>
                <a:latin typeface="+mn-ea"/>
                <a:ea typeface="+mn-ea"/>
              </a:rPr>
              <a:t>工农联盟为基础</a:t>
            </a:r>
            <a:r>
              <a:rPr lang="zh-CN" altLang="en-US" sz="4000" b="1" dirty="0">
                <a:latin typeface="SimSun" charset="-122"/>
                <a:ea typeface="SimSun" charset="-122"/>
                <a:cs typeface="SimSun" charset="-122"/>
              </a:rPr>
              <a:t>的</a:t>
            </a:r>
            <a:r>
              <a:rPr lang="zh-CN" altLang="en-US" sz="4000" b="1" dirty="0">
                <a:solidFill>
                  <a:srgbClr val="FF0000"/>
                </a:solidFill>
                <a:latin typeface="+mn-ea"/>
                <a:ea typeface="+mn-ea"/>
              </a:rPr>
              <a:t>人民民主专政</a:t>
            </a:r>
            <a:r>
              <a:rPr lang="zh-CN" altLang="en-US" sz="4000" b="1" dirty="0">
                <a:latin typeface="SimSun" charset="-122"/>
                <a:ea typeface="SimSun" charset="-122"/>
                <a:cs typeface="SimSun" charset="-122"/>
              </a:rPr>
              <a:t>的</a:t>
            </a:r>
            <a:r>
              <a:rPr lang="zh-CN" altLang="en-US" sz="4000" b="1" dirty="0">
                <a:solidFill>
                  <a:srgbClr val="FF0000"/>
                </a:solidFill>
                <a:latin typeface="+mn-ea"/>
                <a:ea typeface="+mn-ea"/>
              </a:rPr>
              <a:t>社会主义</a:t>
            </a:r>
            <a:r>
              <a:rPr lang="zh-CN" altLang="en-US" sz="4000" b="1" dirty="0">
                <a:latin typeface="SimSun" charset="-122"/>
                <a:ea typeface="SimSun" charset="-122"/>
                <a:cs typeface="SimSun" charset="-122"/>
              </a:rPr>
              <a:t>国家。”</a:t>
            </a:r>
            <a:endParaRPr lang="en-US" altLang="zh-CN" sz="4000" b="1" dirty="0">
              <a:latin typeface="SimSun" charset="-122"/>
              <a:ea typeface="SimSun" charset="-122"/>
              <a:cs typeface="SimSun" charset="-122"/>
            </a:endParaRPr>
          </a:p>
          <a:p>
            <a:pPr>
              <a:lnSpc>
                <a:spcPct val="150000"/>
              </a:lnSpc>
            </a:pPr>
            <a:r>
              <a:rPr lang="zh-CN" altLang="en-US" sz="2000" b="1" dirty="0">
                <a:latin typeface="楷体" panose="02010609060101010101" pitchFamily="49" charset="-122"/>
                <a:ea typeface="楷体" panose="02010609060101010101" pitchFamily="49" charset="-122"/>
                <a:cs typeface="SimSun" charset="-122"/>
              </a:rPr>
              <a:t>    </a:t>
            </a:r>
            <a:r>
              <a:rPr lang="zh-CN" altLang="en-US" sz="2000" b="1" dirty="0">
                <a:solidFill>
                  <a:srgbClr val="0000FF"/>
                </a:solidFill>
                <a:latin typeface="微软雅黑" panose="020B0503020204020204" pitchFamily="34" charset="-122"/>
                <a:ea typeface="微软雅黑" panose="020B0503020204020204" pitchFamily="34" charset="-122"/>
                <a:cs typeface="SimSun" charset="-122"/>
              </a:rPr>
              <a:t>国家性质</a:t>
            </a:r>
            <a:r>
              <a:rPr lang="zh-CN" altLang="en-US" sz="2000" b="1" dirty="0">
                <a:latin typeface="楷体" panose="02010609060101010101" pitchFamily="49" charset="-122"/>
                <a:ea typeface="楷体" panose="02010609060101010101" pitchFamily="49" charset="-122"/>
                <a:cs typeface="SimSun" charset="-122"/>
              </a:rPr>
              <a:t>，亦称国体，指的是社会各阶级在国家中的地位。</a:t>
            </a:r>
          </a:p>
          <a:p>
            <a:pPr>
              <a:lnSpc>
                <a:spcPct val="150000"/>
              </a:lnSpc>
            </a:pPr>
            <a:r>
              <a:rPr lang="zh-CN" altLang="en-US" sz="2000" b="1" dirty="0">
                <a:latin typeface="楷体" panose="02010609060101010101" pitchFamily="49" charset="-122"/>
                <a:ea typeface="楷体" panose="02010609060101010101" pitchFamily="49" charset="-122"/>
                <a:cs typeface="SimSun" charset="-122"/>
              </a:rPr>
              <a:t>    </a:t>
            </a:r>
            <a:r>
              <a:rPr lang="zh-CN" altLang="en-US" sz="2000" b="1" dirty="0">
                <a:solidFill>
                  <a:srgbClr val="0000FF"/>
                </a:solidFill>
                <a:latin typeface="微软雅黑" panose="020B0503020204020204" pitchFamily="34" charset="-122"/>
                <a:ea typeface="微软雅黑" panose="020B0503020204020204" pitchFamily="34" charset="-122"/>
              </a:rPr>
              <a:t>国体概念</a:t>
            </a:r>
            <a:r>
              <a:rPr lang="zh-CN" altLang="en-US" sz="2000" b="1" dirty="0">
                <a:latin typeface="楷体" panose="02010609060101010101" pitchFamily="49" charset="-122"/>
                <a:ea typeface="楷体" panose="02010609060101010101" pitchFamily="49" charset="-122"/>
                <a:cs typeface="SimSun" charset="-122"/>
              </a:rPr>
              <a:t>，回答的是国家政权</a:t>
            </a:r>
            <a:r>
              <a:rPr lang="zh-CN" altLang="en-US" sz="2000" b="1" dirty="0">
                <a:solidFill>
                  <a:srgbClr val="FF0000"/>
                </a:solidFill>
                <a:latin typeface="微软雅黑" panose="020B0503020204020204" pitchFamily="34" charset="-122"/>
                <a:ea typeface="微软雅黑" panose="020B0503020204020204" pitchFamily="34" charset="-122"/>
                <a:cs typeface="SimSun" charset="-122"/>
              </a:rPr>
              <a:t>究竟掌握在哪个阶级手里</a:t>
            </a:r>
            <a:r>
              <a:rPr lang="zh-CN" altLang="en-US" sz="2000" b="1" dirty="0">
                <a:latin typeface="楷体" panose="02010609060101010101" pitchFamily="49" charset="-122"/>
                <a:ea typeface="楷体" panose="02010609060101010101" pitchFamily="49" charset="-122"/>
                <a:cs typeface="SimSun" charset="-122"/>
              </a:rPr>
              <a:t>、</a:t>
            </a:r>
            <a:r>
              <a:rPr lang="zh-CN" altLang="en-US" sz="2000" b="1" dirty="0">
                <a:solidFill>
                  <a:srgbClr val="FF0000"/>
                </a:solidFill>
                <a:latin typeface="微软雅黑" panose="020B0503020204020204" pitchFamily="34" charset="-122"/>
                <a:ea typeface="微软雅黑" panose="020B0503020204020204" pitchFamily="34" charset="-122"/>
                <a:cs typeface="SimSun" charset="-122"/>
              </a:rPr>
              <a:t>什么人行使国家权力</a:t>
            </a:r>
            <a:r>
              <a:rPr lang="zh-CN" altLang="en-US" sz="2000" b="1" dirty="0">
                <a:latin typeface="楷体" panose="02010609060101010101" pitchFamily="49" charset="-122"/>
                <a:ea typeface="楷体" panose="02010609060101010101" pitchFamily="49" charset="-122"/>
                <a:cs typeface="SimSun" charset="-122"/>
              </a:rPr>
              <a:t>的问题。</a:t>
            </a:r>
            <a:endParaRPr lang="zh-CN" altLang="en-US" sz="2400" b="1" dirty="0">
              <a:latin typeface="楷体" panose="02010609060101010101" pitchFamily="49" charset="-122"/>
              <a:ea typeface="楷体" panose="02010609060101010101" pitchFamily="49" charset="-122"/>
              <a:cs typeface="SimSun"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矩形 6">
            <a:extLst>
              <a:ext uri="{FF2B5EF4-FFF2-40B4-BE49-F238E27FC236}">
                <a16:creationId xmlns:a16="http://schemas.microsoft.com/office/drawing/2014/main" id="{41D218A2-24B3-45E5-AE88-7D1628461EB0}"/>
              </a:ext>
            </a:extLst>
          </p:cNvPr>
          <p:cNvSpPr>
            <a:spLocks noChangeArrowheads="1"/>
          </p:cNvSpPr>
          <p:nvPr/>
        </p:nvSpPr>
        <p:spPr bwMode="auto">
          <a:xfrm>
            <a:off x="107576" y="89087"/>
            <a:ext cx="8905795" cy="6578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a:lnSpc>
                <a:spcPct val="150000"/>
              </a:lnSpc>
            </a:pPr>
            <a:r>
              <a:rPr lang="zh-CN" altLang="en-US" sz="2800" b="1" dirty="0">
                <a:latin typeface="宋体" panose="02010600030101010101" pitchFamily="2" charset="-122"/>
                <a:ea typeface="宋体" panose="02010600030101010101" pitchFamily="2" charset="-122"/>
              </a:rPr>
              <a:t>新中国的国号</a:t>
            </a:r>
            <a:endParaRPr lang="zh-CN" altLang="en-US" sz="2800" b="1" dirty="0">
              <a:solidFill>
                <a:srgbClr val="0000FF"/>
              </a:solidFill>
              <a:latin typeface="微软雅黑" panose="020B0503020204020204" pitchFamily="34" charset="-122"/>
              <a:ea typeface="微软雅黑" panose="020B0503020204020204" pitchFamily="34" charset="-122"/>
            </a:endParaRPr>
          </a:p>
        </p:txBody>
      </p:sp>
      <p:sp>
        <p:nvSpPr>
          <p:cNvPr id="10250" name="矩形 6">
            <a:extLst>
              <a:ext uri="{FF2B5EF4-FFF2-40B4-BE49-F238E27FC236}">
                <a16:creationId xmlns:a16="http://schemas.microsoft.com/office/drawing/2014/main" id="{E278DCCA-F439-4395-A7EF-63E92FD16047}"/>
              </a:ext>
            </a:extLst>
          </p:cNvPr>
          <p:cNvSpPr>
            <a:spLocks noChangeArrowheads="1"/>
          </p:cNvSpPr>
          <p:nvPr/>
        </p:nvSpPr>
        <p:spPr bwMode="auto">
          <a:xfrm>
            <a:off x="107576" y="812400"/>
            <a:ext cx="8905795" cy="41059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20000"/>
              </a:lnSpc>
            </a:pPr>
            <a:r>
              <a:rPr lang="en-US" altLang="zh-CN" sz="2000" b="1" dirty="0">
                <a:latin typeface="仿宋" panose="02010609060101010101" pitchFamily="49" charset="-122"/>
                <a:ea typeface="仿宋" panose="02010609060101010101" pitchFamily="49" charset="-122"/>
              </a:rPr>
              <a:t>    1949 </a:t>
            </a:r>
            <a:r>
              <a:rPr lang="zh-CN" altLang="en-US" sz="2000" b="1" dirty="0">
                <a:latin typeface="仿宋" panose="02010609060101010101" pitchFamily="49" charset="-122"/>
                <a:ea typeface="仿宋" panose="02010609060101010101" pitchFamily="49" charset="-122"/>
              </a:rPr>
              <a:t>年，中国人民政治协商会议在起草</a:t>
            </a:r>
            <a:r>
              <a:rPr lang="en-US" altLang="zh-CN" sz="2000" b="1" dirty="0">
                <a:latin typeface="仿宋" panose="02010609060101010101" pitchFamily="49" charset="-122"/>
                <a:ea typeface="仿宋" panose="02010609060101010101" pitchFamily="49" charset="-122"/>
              </a:rPr>
              <a:t>《</a:t>
            </a:r>
            <a:r>
              <a:rPr lang="zh-CN" altLang="en-US" sz="2000" b="1" dirty="0">
                <a:latin typeface="仿宋" panose="02010609060101010101" pitchFamily="49" charset="-122"/>
                <a:ea typeface="仿宋" panose="02010609060101010101" pitchFamily="49" charset="-122"/>
              </a:rPr>
              <a:t>共同纲领</a:t>
            </a:r>
            <a:r>
              <a:rPr lang="en-US" altLang="zh-CN" sz="2000" b="1" dirty="0">
                <a:latin typeface="仿宋" panose="02010609060101010101" pitchFamily="49" charset="-122"/>
                <a:ea typeface="仿宋" panose="02010609060101010101" pitchFamily="49" charset="-122"/>
              </a:rPr>
              <a:t>》</a:t>
            </a:r>
            <a:r>
              <a:rPr lang="zh-CN" altLang="en-US" sz="2000" b="1" dirty="0">
                <a:latin typeface="仿宋" panose="02010609060101010101" pitchFamily="49" charset="-122"/>
                <a:ea typeface="仿宋" panose="02010609060101010101" pitchFamily="49" charset="-122"/>
              </a:rPr>
              <a:t>的过程中，围绕新中国国号问题，曾展开热烈讨论。中国共产党与各民主党派、无党派人士等进行广泛协商，最终确定新中国的国号为“中华人民共和国”。</a:t>
            </a:r>
            <a:endParaRPr lang="en-US" altLang="zh-CN" sz="2000" b="1" dirty="0">
              <a:latin typeface="仿宋" panose="02010609060101010101" pitchFamily="49" charset="-122"/>
              <a:ea typeface="仿宋" panose="02010609060101010101" pitchFamily="49" charset="-122"/>
            </a:endParaRPr>
          </a:p>
          <a:p>
            <a:pPr>
              <a:lnSpc>
                <a:spcPct val="120000"/>
              </a:lnSpc>
            </a:pPr>
            <a:endParaRPr lang="en-US" altLang="zh-CN" sz="2000" b="1" dirty="0">
              <a:latin typeface="仿宋" panose="02010609060101010101" pitchFamily="49" charset="-122"/>
              <a:ea typeface="仿宋" panose="02010609060101010101" pitchFamily="49" charset="-122"/>
            </a:endParaRPr>
          </a:p>
          <a:p>
            <a:pPr>
              <a:lnSpc>
                <a:spcPct val="120000"/>
              </a:lnSpc>
            </a:pPr>
            <a:endParaRPr lang="zh-CN" altLang="en-US" sz="2000" b="1" dirty="0">
              <a:latin typeface="仿宋" panose="02010609060101010101" pitchFamily="49" charset="-122"/>
              <a:ea typeface="仿宋" panose="02010609060101010101" pitchFamily="49" charset="-122"/>
            </a:endParaRPr>
          </a:p>
          <a:p>
            <a:pPr>
              <a:lnSpc>
                <a:spcPct val="120000"/>
              </a:lnSpc>
            </a:pPr>
            <a:endParaRPr lang="en-US" altLang="zh-CN" sz="2000" b="1" dirty="0">
              <a:solidFill>
                <a:srgbClr val="FF0000"/>
              </a:solidFill>
              <a:latin typeface="微软雅黑" panose="020B0503020204020204" pitchFamily="34" charset="-122"/>
              <a:ea typeface="微软雅黑" panose="020B0503020204020204" pitchFamily="34" charset="-122"/>
            </a:endParaRPr>
          </a:p>
          <a:p>
            <a:pPr>
              <a:lnSpc>
                <a:spcPct val="120000"/>
              </a:lnSpc>
            </a:pPr>
            <a:r>
              <a:rPr lang="zh-CN" altLang="zh-CN" sz="2000" b="1" dirty="0">
                <a:solidFill>
                  <a:srgbClr val="FF0000"/>
                </a:solidFill>
                <a:latin typeface="微软雅黑" panose="020B0503020204020204" pitchFamily="34" charset="-122"/>
                <a:ea typeface="微软雅黑" panose="020B0503020204020204" pitchFamily="34" charset="-122"/>
              </a:rPr>
              <a:t>“中华”</a:t>
            </a:r>
            <a:r>
              <a:rPr lang="zh-CN" altLang="zh-CN" sz="2000" b="1" dirty="0">
                <a:latin typeface="宋体" panose="02010600030101010101" pitchFamily="2" charset="-122"/>
                <a:ea typeface="宋体" panose="02010600030101010101" pitchFamily="2" charset="-122"/>
              </a:rPr>
              <a:t>即中国各民族；</a:t>
            </a:r>
            <a:endParaRPr lang="en-US" altLang="zh-CN" sz="2000" b="1" dirty="0">
              <a:latin typeface="宋体" panose="02010600030101010101" pitchFamily="2" charset="-122"/>
              <a:ea typeface="宋体" panose="02010600030101010101" pitchFamily="2" charset="-122"/>
            </a:endParaRPr>
          </a:p>
          <a:p>
            <a:pPr>
              <a:lnSpc>
                <a:spcPct val="120000"/>
              </a:lnSpc>
            </a:pPr>
            <a:r>
              <a:rPr lang="zh-CN" altLang="zh-CN" sz="2000" b="1" dirty="0">
                <a:solidFill>
                  <a:srgbClr val="FF0000"/>
                </a:solidFill>
                <a:latin typeface="微软雅黑" panose="020B0503020204020204" pitchFamily="34" charset="-122"/>
                <a:ea typeface="微软雅黑" panose="020B0503020204020204" pitchFamily="34" charset="-122"/>
              </a:rPr>
              <a:t>“人民”</a:t>
            </a:r>
            <a:r>
              <a:rPr lang="zh-CN" altLang="zh-CN" sz="2000" b="1" dirty="0">
                <a:latin typeface="宋体" panose="02010600030101010101" pitchFamily="2" charset="-122"/>
                <a:ea typeface="宋体" panose="02010600030101010101" pitchFamily="2" charset="-122"/>
              </a:rPr>
              <a:t>指一切拥护社会主义和祖国统一的阶级、阶层和社会团体；</a:t>
            </a:r>
            <a:endParaRPr lang="en-US" altLang="zh-CN" sz="2000" b="1" dirty="0">
              <a:latin typeface="宋体" panose="02010600030101010101" pitchFamily="2" charset="-122"/>
              <a:ea typeface="宋体" panose="02010600030101010101" pitchFamily="2" charset="-122"/>
            </a:endParaRPr>
          </a:p>
          <a:p>
            <a:pPr>
              <a:lnSpc>
                <a:spcPct val="120000"/>
              </a:lnSpc>
            </a:pPr>
            <a:r>
              <a:rPr lang="zh-CN" altLang="zh-CN" sz="2000" b="1" dirty="0">
                <a:solidFill>
                  <a:srgbClr val="FF0000"/>
                </a:solidFill>
                <a:latin typeface="微软雅黑" panose="020B0503020204020204" pitchFamily="34" charset="-122"/>
                <a:ea typeface="微软雅黑" panose="020B0503020204020204" pitchFamily="34" charset="-122"/>
              </a:rPr>
              <a:t>“共和”</a:t>
            </a:r>
            <a:r>
              <a:rPr lang="zh-CN" altLang="zh-CN" sz="2000" b="1" dirty="0">
                <a:latin typeface="宋体" panose="02010600030101010101" pitchFamily="2" charset="-122"/>
                <a:ea typeface="宋体" panose="02010600030101010101" pitchFamily="2" charset="-122"/>
              </a:rPr>
              <a:t>表明新中国是属于全体人民的公共事业，由全体人民共同参与治理。</a:t>
            </a:r>
            <a:endParaRPr lang="en-US" altLang="zh-CN" sz="2000" b="1" dirty="0">
              <a:latin typeface="宋体" panose="02010600030101010101" pitchFamily="2" charset="-122"/>
              <a:ea typeface="宋体" panose="02010600030101010101" pitchFamily="2" charset="-122"/>
            </a:endParaRPr>
          </a:p>
          <a:p>
            <a:pPr>
              <a:lnSpc>
                <a:spcPct val="120000"/>
              </a:lnSpc>
            </a:pPr>
            <a:r>
              <a:rPr lang="en-US" altLang="zh-CN" sz="2000" b="1" dirty="0">
                <a:latin typeface="宋体" panose="02010600030101010101" pitchFamily="2" charset="-122"/>
                <a:ea typeface="宋体" panose="02010600030101010101" pitchFamily="2" charset="-122"/>
              </a:rPr>
              <a:t> </a:t>
            </a:r>
            <a:r>
              <a:rPr lang="zh-CN" altLang="zh-CN" sz="2000" b="1" dirty="0">
                <a:latin typeface="宋体" panose="02010600030101010101" pitchFamily="2" charset="-122"/>
                <a:ea typeface="宋体" panose="02010600030101010101" pitchFamily="2" charset="-122"/>
              </a:rPr>
              <a:t>随着新中国的诞生，“中华人民共和国”这个国号被亿万中国人民所接受，</a:t>
            </a:r>
            <a:endParaRPr lang="en-US" altLang="zh-CN" sz="2000" b="1" dirty="0">
              <a:latin typeface="宋体" panose="02010600030101010101" pitchFamily="2" charset="-122"/>
              <a:ea typeface="宋体" panose="02010600030101010101" pitchFamily="2" charset="-122"/>
            </a:endParaRPr>
          </a:p>
          <a:p>
            <a:pPr>
              <a:lnSpc>
                <a:spcPct val="120000"/>
              </a:lnSpc>
            </a:pPr>
            <a:r>
              <a:rPr lang="en-US" altLang="zh-CN" sz="2000" b="1" dirty="0">
                <a:latin typeface="宋体" panose="02010600030101010101" pitchFamily="2" charset="-122"/>
                <a:ea typeface="宋体" panose="02010600030101010101" pitchFamily="2" charset="-122"/>
              </a:rPr>
              <a:t> </a:t>
            </a:r>
            <a:r>
              <a:rPr lang="zh-CN" altLang="zh-CN" sz="2000" b="1" dirty="0">
                <a:latin typeface="宋体" panose="02010600030101010101" pitchFamily="2" charset="-122"/>
                <a:ea typeface="宋体" panose="02010600030101010101" pitchFamily="2" charset="-122"/>
              </a:rPr>
              <a:t>并逐渐为全世界所承认。</a:t>
            </a:r>
            <a:r>
              <a:rPr lang="en-US" altLang="zh-CN" sz="2000" b="1" dirty="0">
                <a:latin typeface="宋体" panose="02010600030101010101" pitchFamily="2" charset="-122"/>
                <a:ea typeface="宋体" panose="02010600030101010101" pitchFamily="2" charset="-122"/>
              </a:rPr>
              <a:t> </a:t>
            </a:r>
            <a:endParaRPr lang="zh-CN" altLang="zh-CN" sz="2000" b="1" dirty="0">
              <a:latin typeface="宋体" panose="02010600030101010101" pitchFamily="2" charset="-122"/>
              <a:ea typeface="宋体" panose="02010600030101010101" pitchFamily="2" charset="-122"/>
            </a:endParaRPr>
          </a:p>
        </p:txBody>
      </p:sp>
      <p:pic>
        <p:nvPicPr>
          <p:cNvPr id="4" name="图片 3">
            <a:extLst>
              <a:ext uri="{FF2B5EF4-FFF2-40B4-BE49-F238E27FC236}">
                <a16:creationId xmlns:a16="http://schemas.microsoft.com/office/drawing/2014/main" id="{F682D5E5-8D4C-4C76-BA74-37A3C490BC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887" y="1900880"/>
            <a:ext cx="1990377" cy="1480095"/>
          </a:xfrm>
          <a:prstGeom prst="rect">
            <a:avLst/>
          </a:prstGeom>
        </p:spPr>
      </p:pic>
    </p:spTree>
    <p:extLst>
      <p:ext uri="{BB962C8B-B14F-4D97-AF65-F5344CB8AC3E}">
        <p14:creationId xmlns:p14="http://schemas.microsoft.com/office/powerpoint/2010/main" val="3031432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矩形 6">
            <a:extLst>
              <a:ext uri="{FF2B5EF4-FFF2-40B4-BE49-F238E27FC236}">
                <a16:creationId xmlns:a16="http://schemas.microsoft.com/office/drawing/2014/main" id="{2C4285CE-397A-442C-87F9-28C3348F11C1}"/>
              </a:ext>
            </a:extLst>
          </p:cNvPr>
          <p:cNvSpPr>
            <a:spLocks noChangeArrowheads="1"/>
          </p:cNvSpPr>
          <p:nvPr/>
        </p:nvSpPr>
        <p:spPr bwMode="auto">
          <a:xfrm>
            <a:off x="153681" y="32410"/>
            <a:ext cx="8882743" cy="6578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50000"/>
              </a:lnSpc>
              <a:defRPr/>
            </a:pPr>
            <a:r>
              <a:rPr lang="en-US" altLang="zh-CN" sz="2800" b="1" dirty="0">
                <a:latin typeface="宋体" panose="02010600030101010101" pitchFamily="2" charset="-122"/>
                <a:ea typeface="宋体" panose="02010600030101010101" pitchFamily="2" charset="-122"/>
              </a:rPr>
              <a:t> 2.</a:t>
            </a:r>
            <a:r>
              <a:rPr lang="zh-CN" altLang="en-US" sz="2800" b="1" dirty="0">
                <a:latin typeface="宋体" panose="02010600030101010101" pitchFamily="2" charset="-122"/>
                <a:ea typeface="宋体" panose="02010600030101010101" pitchFamily="2" charset="-122"/>
              </a:rPr>
              <a:t>我国国体的根本性</a:t>
            </a:r>
            <a:r>
              <a:rPr lang="zh-CN" altLang="en-US" sz="2800" b="1" dirty="0">
                <a:solidFill>
                  <a:srgbClr val="0000FF"/>
                </a:solidFill>
                <a:latin typeface="微软雅黑" panose="020B0503020204020204" pitchFamily="34" charset="-122"/>
                <a:ea typeface="微软雅黑" panose="020B0503020204020204" pitchFamily="34" charset="-122"/>
              </a:rPr>
              <a:t>意义</a:t>
            </a:r>
            <a:r>
              <a:rPr lang="en-US" altLang="zh-CN" sz="2800" b="1" dirty="0">
                <a:latin typeface="宋体" panose="02010600030101010101" pitchFamily="2" charset="-122"/>
                <a:ea typeface="宋体" panose="02010600030101010101" pitchFamily="2" charset="-122"/>
              </a:rPr>
              <a:t>  </a:t>
            </a:r>
            <a:endParaRPr lang="zh-CN" altLang="en-US" sz="2800" b="1" dirty="0">
              <a:solidFill>
                <a:srgbClr val="0000FF"/>
              </a:solidFill>
              <a:latin typeface="微软雅黑" panose="020B0503020204020204" pitchFamily="34" charset="-122"/>
              <a:ea typeface="微软雅黑" panose="020B0503020204020204" pitchFamily="34" charset="-122"/>
            </a:endParaRPr>
          </a:p>
        </p:txBody>
      </p:sp>
      <p:sp>
        <p:nvSpPr>
          <p:cNvPr id="21" name="矩形 6">
            <a:extLst>
              <a:ext uri="{FF2B5EF4-FFF2-40B4-BE49-F238E27FC236}">
                <a16:creationId xmlns:a16="http://schemas.microsoft.com/office/drawing/2014/main" id="{3B82EDAD-21FB-44A8-87F7-58455BB15001}"/>
              </a:ext>
            </a:extLst>
          </p:cNvPr>
          <p:cNvSpPr>
            <a:spLocks noChangeArrowheads="1"/>
          </p:cNvSpPr>
          <p:nvPr/>
        </p:nvSpPr>
        <p:spPr bwMode="auto">
          <a:xfrm>
            <a:off x="153681" y="785492"/>
            <a:ext cx="8882743" cy="32431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50000"/>
              </a:lnSpc>
              <a:defRPr/>
            </a:pPr>
            <a:r>
              <a:rPr lang="zh-CN" altLang="en-US" sz="2800" b="1" dirty="0">
                <a:latin typeface="宋体" panose="02010600030101010101" pitchFamily="2" charset="-122"/>
                <a:ea typeface="宋体" panose="02010600030101010101" pitchFamily="2" charset="-122"/>
                <a:cs typeface="SimSun" charset="-122"/>
              </a:rPr>
              <a:t>   </a:t>
            </a:r>
            <a:r>
              <a:rPr lang="zh-CN" altLang="en-US" sz="2800" b="1" dirty="0">
                <a:solidFill>
                  <a:srgbClr val="FF0000"/>
                </a:solidFill>
                <a:latin typeface="微软雅黑" panose="020B0503020204020204" pitchFamily="34" charset="-122"/>
                <a:ea typeface="微软雅黑" panose="020B0503020204020204" pitchFamily="34" charset="-122"/>
              </a:rPr>
              <a:t>人民民主专政</a:t>
            </a:r>
            <a:r>
              <a:rPr lang="zh-CN" altLang="en-US" sz="2800" b="1" dirty="0">
                <a:latin typeface="宋体" panose="02010600030101010101" pitchFamily="2" charset="-122"/>
                <a:ea typeface="宋体" panose="02010600030101010101" pitchFamily="2" charset="-122"/>
                <a:cs typeface="SimSun" charset="-122"/>
              </a:rPr>
              <a:t>是</a:t>
            </a:r>
            <a:r>
              <a:rPr lang="zh-CN" altLang="en-US" sz="2800" b="1" dirty="0">
                <a:latin typeface="宋体" panose="02010600030101010101" pitchFamily="2" charset="-122"/>
                <a:ea typeface="宋体" panose="02010600030101010101" pitchFamily="2" charset="-122"/>
              </a:rPr>
              <a:t>我国的国体，</a:t>
            </a:r>
            <a:endParaRPr lang="en-US" altLang="zh-CN" sz="2800" b="1" dirty="0">
              <a:latin typeface="宋体" panose="02010600030101010101" pitchFamily="2" charset="-122"/>
              <a:ea typeface="宋体" panose="02010600030101010101" pitchFamily="2" charset="-122"/>
            </a:endParaRPr>
          </a:p>
          <a:p>
            <a:pPr>
              <a:lnSpc>
                <a:spcPct val="150000"/>
              </a:lnSpc>
              <a:defRPr/>
            </a:pPr>
            <a:r>
              <a:rPr lang="zh-CN" altLang="en-US" sz="2800" b="1" dirty="0">
                <a:latin typeface="宋体" panose="02010600030101010101" pitchFamily="2" charset="-122"/>
                <a:ea typeface="宋体" panose="02010600030101010101" pitchFamily="2" charset="-122"/>
                <a:cs typeface="SimSun" charset="-122"/>
              </a:rPr>
              <a:t>   </a:t>
            </a:r>
            <a:r>
              <a:rPr lang="zh-CN" altLang="en-US" sz="2800" b="1" dirty="0">
                <a:latin typeface="微软雅黑" panose="020B0503020204020204" pitchFamily="34" charset="-122"/>
                <a:ea typeface="微软雅黑" panose="020B0503020204020204" pitchFamily="34" charset="-122"/>
                <a:cs typeface="SimSun" charset="-122"/>
              </a:rPr>
              <a:t>在社会主义制度中</a:t>
            </a:r>
            <a:r>
              <a:rPr lang="zh-CN" altLang="en-US" sz="2800" b="1" dirty="0">
                <a:solidFill>
                  <a:srgbClr val="0000FF"/>
                </a:solidFill>
                <a:latin typeface="微软雅黑" panose="020B0503020204020204" pitchFamily="34" charset="-122"/>
                <a:ea typeface="微软雅黑" panose="020B0503020204020204" pitchFamily="34" charset="-122"/>
              </a:rPr>
              <a:t>具有</a:t>
            </a:r>
            <a:r>
              <a:rPr lang="zh-CN" altLang="en-US" sz="2800" b="1" dirty="0">
                <a:solidFill>
                  <a:srgbClr val="FF0000"/>
                </a:solidFill>
                <a:latin typeface="微软雅黑" panose="020B0503020204020204" pitchFamily="34" charset="-122"/>
                <a:ea typeface="微软雅黑" panose="020B0503020204020204" pitchFamily="34" charset="-122"/>
              </a:rPr>
              <a:t>根本性意义</a:t>
            </a:r>
            <a:r>
              <a:rPr lang="zh-CN" altLang="en-US" sz="2800" b="1" dirty="0">
                <a:latin typeface="宋体" panose="02010600030101010101" pitchFamily="2" charset="-122"/>
                <a:ea typeface="宋体" panose="02010600030101010101" pitchFamily="2" charset="-122"/>
              </a:rPr>
              <a:t>。</a:t>
            </a:r>
            <a:endParaRPr lang="en-US" altLang="zh-CN" sz="2800" b="1" dirty="0">
              <a:latin typeface="宋体" panose="02010600030101010101" pitchFamily="2" charset="-122"/>
              <a:ea typeface="宋体" panose="02010600030101010101" pitchFamily="2" charset="-122"/>
            </a:endParaRPr>
          </a:p>
          <a:p>
            <a:pPr>
              <a:lnSpc>
                <a:spcPct val="150000"/>
              </a:lnSpc>
              <a:defRPr/>
            </a:pPr>
            <a:endParaRPr lang="en-US" altLang="zh-CN" sz="2800" b="1" dirty="0">
              <a:latin typeface="宋体" panose="02010600030101010101" pitchFamily="2" charset="-122"/>
              <a:ea typeface="宋体" panose="02010600030101010101" pitchFamily="2" charset="-122"/>
            </a:endParaRPr>
          </a:p>
          <a:p>
            <a:pPr>
              <a:lnSpc>
                <a:spcPct val="150000"/>
              </a:lnSpc>
              <a:defRPr/>
            </a:pPr>
            <a:r>
              <a:rPr lang="zh-CN" altLang="en-US" sz="2800" b="1" dirty="0">
                <a:latin typeface="宋体" panose="02010600030101010101" pitchFamily="2" charset="-122"/>
                <a:ea typeface="宋体" panose="02010600030101010101" pitchFamily="2" charset="-122"/>
                <a:cs typeface="SimSun" charset="-122"/>
              </a:rPr>
              <a:t>   </a:t>
            </a:r>
            <a:r>
              <a:rPr lang="zh-CN" altLang="en-US" sz="2800" b="1" dirty="0">
                <a:solidFill>
                  <a:srgbClr val="0000FF"/>
                </a:solidFill>
                <a:latin typeface="微软雅黑" panose="020B0503020204020204" pitchFamily="34" charset="-122"/>
                <a:ea typeface="微软雅黑" panose="020B0503020204020204" pitchFamily="34" charset="-122"/>
              </a:rPr>
              <a:t>明确规定</a:t>
            </a:r>
            <a:r>
              <a:rPr lang="zh-CN" altLang="en-US" sz="2800" b="1" dirty="0">
                <a:latin typeface="宋体" panose="02010600030101010101" pitchFamily="2" charset="-122"/>
                <a:ea typeface="宋体" panose="02010600030101010101" pitchFamily="2" charset="-122"/>
                <a:cs typeface="SimSun" charset="-122"/>
              </a:rPr>
              <a:t>了</a:t>
            </a:r>
            <a:r>
              <a:rPr lang="zh-CN" altLang="en-US" sz="2800" b="1" dirty="0">
                <a:latin typeface="微软雅黑" panose="020B0503020204020204" pitchFamily="34" charset="-122"/>
                <a:ea typeface="微软雅黑" panose="020B0503020204020204" pitchFamily="34" charset="-122"/>
              </a:rPr>
              <a:t>社会各阶级</a:t>
            </a:r>
            <a:r>
              <a:rPr lang="zh-CN" altLang="en-US" sz="2800" b="1" dirty="0">
                <a:latin typeface="宋体" panose="02010600030101010101" pitchFamily="2" charset="-122"/>
                <a:ea typeface="宋体" panose="02010600030101010101" pitchFamily="2" charset="-122"/>
                <a:cs typeface="SimSun" charset="-122"/>
              </a:rPr>
              <a:t>在国家中的</a:t>
            </a:r>
            <a:r>
              <a:rPr lang="zh-CN" altLang="en-US" sz="2800" b="1" dirty="0">
                <a:solidFill>
                  <a:srgbClr val="FF0000"/>
                </a:solidFill>
                <a:latin typeface="微软雅黑" panose="020B0503020204020204" pitchFamily="34" charset="-122"/>
                <a:ea typeface="微软雅黑" panose="020B0503020204020204" pitchFamily="34" charset="-122"/>
              </a:rPr>
              <a:t>地位</a:t>
            </a:r>
            <a:r>
              <a:rPr lang="zh-CN" altLang="en-US" sz="2800" b="1" dirty="0">
                <a:latin typeface="宋体" panose="02010600030101010101" pitchFamily="2" charset="-122"/>
                <a:ea typeface="宋体" panose="02010600030101010101" pitchFamily="2" charset="-122"/>
              </a:rPr>
              <a:t>，</a:t>
            </a:r>
            <a:endParaRPr lang="en-US" altLang="zh-CN" sz="2800" b="1" dirty="0">
              <a:latin typeface="宋体" panose="02010600030101010101" pitchFamily="2" charset="-122"/>
              <a:ea typeface="宋体" panose="02010600030101010101" pitchFamily="2" charset="-122"/>
            </a:endParaRPr>
          </a:p>
          <a:p>
            <a:pPr>
              <a:lnSpc>
                <a:spcPct val="150000"/>
              </a:lnSpc>
              <a:defRPr/>
            </a:pPr>
            <a:r>
              <a:rPr lang="zh-CN" altLang="en-US" sz="2800" b="1" dirty="0">
                <a:latin typeface="宋体" panose="02010600030101010101" pitchFamily="2" charset="-122"/>
                <a:ea typeface="宋体" panose="02010600030101010101" pitchFamily="2" charset="-122"/>
                <a:cs typeface="SimSun" charset="-122"/>
              </a:rPr>
              <a:t>   </a:t>
            </a:r>
            <a:r>
              <a:rPr lang="zh-CN" altLang="en-US" sz="2800" b="1" dirty="0">
                <a:solidFill>
                  <a:srgbClr val="0000FF"/>
                </a:solidFill>
                <a:latin typeface="微软雅黑" panose="020B0503020204020204" pitchFamily="34" charset="-122"/>
                <a:ea typeface="微软雅黑" panose="020B0503020204020204" pitchFamily="34" charset="-122"/>
              </a:rPr>
              <a:t>庄严宣示</a:t>
            </a:r>
            <a:r>
              <a:rPr lang="zh-CN" altLang="en-US" sz="2800" b="1" dirty="0">
                <a:latin typeface="宋体" panose="02010600030101010101" pitchFamily="2" charset="-122"/>
                <a:ea typeface="宋体" panose="02010600030101010101" pitchFamily="2" charset="-122"/>
                <a:cs typeface="SimSun" charset="-122"/>
              </a:rPr>
              <a:t>了</a:t>
            </a:r>
            <a:r>
              <a:rPr lang="zh-CN" altLang="en-US" sz="2800" b="1" dirty="0">
                <a:latin typeface="微软雅黑" panose="020B0503020204020204" pitchFamily="34" charset="-122"/>
                <a:ea typeface="微软雅黑" panose="020B0503020204020204" pitchFamily="34" charset="-122"/>
              </a:rPr>
              <a:t>我国国家政权</a:t>
            </a:r>
            <a:r>
              <a:rPr lang="zh-CN" altLang="en-US" sz="2800" b="1" dirty="0">
                <a:latin typeface="宋体" panose="02010600030101010101" pitchFamily="2" charset="-122"/>
                <a:ea typeface="宋体" panose="02010600030101010101" pitchFamily="2" charset="-122"/>
                <a:cs typeface="SimSun" charset="-122"/>
              </a:rPr>
              <a:t>的</a:t>
            </a:r>
            <a:r>
              <a:rPr lang="zh-CN" altLang="en-US" sz="2800" b="1" dirty="0">
                <a:latin typeface="宋体" panose="02010600030101010101" pitchFamily="2" charset="-122"/>
                <a:ea typeface="宋体" panose="02010600030101010101" pitchFamily="2" charset="-122"/>
              </a:rPr>
              <a:t>人民</a:t>
            </a:r>
            <a:r>
              <a:rPr lang="zh-CN" altLang="en-US" sz="2800" b="1" dirty="0">
                <a:solidFill>
                  <a:srgbClr val="FF0000"/>
                </a:solidFill>
                <a:latin typeface="微软雅黑" panose="020B0503020204020204" pitchFamily="34" charset="-122"/>
                <a:ea typeface="微软雅黑" panose="020B0503020204020204" pitchFamily="34" charset="-122"/>
              </a:rPr>
              <a:t>性质</a:t>
            </a:r>
            <a:r>
              <a:rPr lang="zh-CN" altLang="en-US" sz="2800" b="1" dirty="0">
                <a:latin typeface="宋体" panose="02010600030101010101" pitchFamily="2" charset="-122"/>
                <a:ea typeface="宋体" panose="02010600030101010101" pitchFamily="2" charset="-122"/>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
            <a:extLst>
              <a:ext uri="{FF2B5EF4-FFF2-40B4-BE49-F238E27FC236}">
                <a16:creationId xmlns:a16="http://schemas.microsoft.com/office/drawing/2014/main" id="{D6B776BB-A79C-487B-90F2-BC1A23B6EE96}"/>
              </a:ext>
            </a:extLst>
          </p:cNvPr>
          <p:cNvSpPr>
            <a:spLocks noChangeArrowheads="1"/>
          </p:cNvSpPr>
          <p:nvPr/>
        </p:nvSpPr>
        <p:spPr bwMode="auto">
          <a:xfrm>
            <a:off x="72997" y="752488"/>
            <a:ext cx="8998004" cy="404185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34272" tIns="17135" rIns="34272" bIns="17135">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pPr>
              <a:lnSpc>
                <a:spcPct val="130000"/>
              </a:lnSpc>
            </a:pPr>
            <a:r>
              <a:rPr lang="zh-CN" altLang="en-US" sz="2800" b="1" dirty="0">
                <a:latin typeface="SimSun" charset="-122"/>
                <a:ea typeface="SimSun" charset="-122"/>
                <a:cs typeface="SimSun" charset="-122"/>
              </a:rPr>
              <a:t>   </a:t>
            </a:r>
            <a:r>
              <a:rPr lang="zh-CN" altLang="en-US" sz="2800" b="1" dirty="0">
                <a:solidFill>
                  <a:srgbClr val="0000FF"/>
                </a:solidFill>
                <a:latin typeface="+mn-ea"/>
                <a:ea typeface="+mn-ea"/>
              </a:rPr>
              <a:t>实现</a:t>
            </a:r>
            <a:r>
              <a:rPr lang="zh-CN" altLang="en-US" sz="2800" b="1" dirty="0">
                <a:solidFill>
                  <a:srgbClr val="0000FF"/>
                </a:solidFill>
                <a:latin typeface="+mn-ea"/>
                <a:ea typeface="+mn-ea"/>
                <a:cs typeface="SimSun" charset="-122"/>
              </a:rPr>
              <a:t>人民</a:t>
            </a:r>
            <a:r>
              <a:rPr lang="zh-CN" altLang="en-US" sz="2800" b="1" dirty="0">
                <a:solidFill>
                  <a:srgbClr val="FF0000"/>
                </a:solidFill>
                <a:latin typeface="+mn-ea"/>
                <a:ea typeface="+mn-ea"/>
              </a:rPr>
              <a:t>当家作主</a:t>
            </a:r>
            <a:r>
              <a:rPr lang="zh-CN" altLang="en-US" sz="2800" b="1" dirty="0">
                <a:latin typeface="SimSun" charset="-122"/>
                <a:ea typeface="SimSun" charset="-122"/>
                <a:cs typeface="SimSun" charset="-122"/>
              </a:rPr>
              <a:t>，</a:t>
            </a:r>
            <a:endParaRPr lang="en-US" altLang="zh-CN" sz="2800" b="1" dirty="0">
              <a:latin typeface="SimSun" charset="-122"/>
              <a:ea typeface="SimSun" charset="-122"/>
              <a:cs typeface="SimSun" charset="-122"/>
            </a:endParaRPr>
          </a:p>
          <a:p>
            <a:pPr marL="0" lvl="1" indent="0"/>
            <a:r>
              <a:rPr lang="zh-CN" altLang="en-US" sz="2800" b="1" dirty="0">
                <a:latin typeface="SimSun" charset="-122"/>
                <a:ea typeface="SimSun" charset="-122"/>
                <a:cs typeface="SimSun" charset="-122"/>
              </a:rPr>
              <a:t>   </a:t>
            </a:r>
            <a:r>
              <a:rPr lang="zh-CN" altLang="en-US" sz="2800" b="1" dirty="0">
                <a:latin typeface="宋体" panose="02010600030101010101" pitchFamily="2" charset="-122"/>
                <a:ea typeface="宋体" panose="02010600030101010101" pitchFamily="2" charset="-122"/>
                <a:cs typeface="SimSun" charset="-122"/>
              </a:rPr>
              <a:t>是中国共产党人的</a:t>
            </a:r>
            <a:r>
              <a:rPr lang="zh-CN" altLang="en-US" sz="2800" b="1" dirty="0">
                <a:solidFill>
                  <a:srgbClr val="FF0000"/>
                </a:solidFill>
                <a:latin typeface="微软雅黑" panose="020B0503020204020204" pitchFamily="34" charset="-122"/>
                <a:ea typeface="微软雅黑" panose="020B0503020204020204" pitchFamily="34" charset="-122"/>
                <a:cs typeface="SimSun" charset="-122"/>
              </a:rPr>
              <a:t>庄严承诺</a:t>
            </a:r>
            <a:r>
              <a:rPr lang="zh-CN" altLang="en-US" sz="2800" b="1" dirty="0">
                <a:latin typeface="宋体" panose="02010600030101010101" pitchFamily="2" charset="-122"/>
                <a:ea typeface="宋体" panose="02010600030101010101" pitchFamily="2" charset="-122"/>
                <a:cs typeface="SimSun" charset="-122"/>
              </a:rPr>
              <a:t>，</a:t>
            </a:r>
            <a:endParaRPr lang="en-US" altLang="zh-CN" sz="2800" b="1" dirty="0">
              <a:latin typeface="宋体" panose="02010600030101010101" pitchFamily="2" charset="-122"/>
              <a:ea typeface="宋体" panose="02010600030101010101" pitchFamily="2" charset="-122"/>
              <a:cs typeface="SimSun" charset="-122"/>
            </a:endParaRPr>
          </a:p>
          <a:p>
            <a:pPr marL="0" lvl="1" indent="0"/>
            <a:r>
              <a:rPr lang="zh-CN" altLang="en-US" sz="2800" b="1" dirty="0">
                <a:latin typeface="宋体" panose="02010600030101010101" pitchFamily="2" charset="-122"/>
                <a:ea typeface="宋体" panose="02010600030101010101" pitchFamily="2" charset="-122"/>
                <a:cs typeface="SimSun" charset="-122"/>
              </a:rPr>
              <a:t>   是人民民主专政国家的</a:t>
            </a:r>
            <a:r>
              <a:rPr lang="zh-CN" altLang="en-US" sz="2800" b="1" dirty="0">
                <a:solidFill>
                  <a:srgbClr val="FF0000"/>
                </a:solidFill>
                <a:latin typeface="微软雅黑" panose="020B0503020204020204" pitchFamily="34" charset="-122"/>
                <a:ea typeface="微软雅黑" panose="020B0503020204020204" pitchFamily="34" charset="-122"/>
              </a:rPr>
              <a:t>本质要求</a:t>
            </a:r>
            <a:r>
              <a:rPr lang="zh-CN" altLang="en-US" sz="2800" b="1" dirty="0">
                <a:latin typeface="宋体" panose="02010600030101010101" pitchFamily="2" charset="-122"/>
                <a:ea typeface="宋体" panose="02010600030101010101" pitchFamily="2" charset="-122"/>
                <a:cs typeface="SimSun" charset="-122"/>
              </a:rPr>
              <a:t>。</a:t>
            </a:r>
            <a:endParaRPr lang="en-US" altLang="zh-CN" sz="2800" b="1" dirty="0">
              <a:latin typeface="宋体" panose="02010600030101010101" pitchFamily="2" charset="-122"/>
              <a:ea typeface="宋体" panose="02010600030101010101" pitchFamily="2" charset="-122"/>
              <a:cs typeface="SimSun" charset="-122"/>
            </a:endParaRPr>
          </a:p>
          <a:p>
            <a:endParaRPr lang="en-US" altLang="zh-CN" sz="2800" b="1" dirty="0">
              <a:latin typeface="SimSun" charset="-122"/>
              <a:ea typeface="SimSun" charset="-122"/>
              <a:cs typeface="SimSun" charset="-122"/>
            </a:endParaRPr>
          </a:p>
          <a:p>
            <a:pPr marL="0" lvl="1" indent="0"/>
            <a:r>
              <a:rPr lang="zh-CN" altLang="en-US" sz="2800" b="1" dirty="0">
                <a:latin typeface="SimSun" charset="-122"/>
                <a:ea typeface="SimSun" charset="-122"/>
                <a:cs typeface="SimSun" charset="-122"/>
              </a:rPr>
              <a:t>   始终</a:t>
            </a:r>
            <a:r>
              <a:rPr lang="zh-CN" altLang="en-US" sz="2800" b="1" dirty="0">
                <a:solidFill>
                  <a:srgbClr val="0000FF"/>
                </a:solidFill>
                <a:latin typeface="+mn-ea"/>
                <a:ea typeface="+mn-ea"/>
                <a:cs typeface="SimSun" charset="-122"/>
              </a:rPr>
              <a:t>代表</a:t>
            </a:r>
            <a:r>
              <a:rPr lang="zh-CN" altLang="en-US" sz="2800" b="1" dirty="0">
                <a:latin typeface="SimSun" charset="-122"/>
                <a:ea typeface="SimSun" charset="-122"/>
                <a:cs typeface="SimSun" charset="-122"/>
              </a:rPr>
              <a:t>最广大人民</a:t>
            </a:r>
            <a:r>
              <a:rPr lang="zh-CN" altLang="en-US" sz="2800" b="1" dirty="0">
                <a:solidFill>
                  <a:srgbClr val="FF0000"/>
                </a:solidFill>
                <a:latin typeface="+mn-ea"/>
                <a:ea typeface="+mn-ea"/>
                <a:cs typeface="SimSun" charset="-122"/>
              </a:rPr>
              <a:t>根本利益</a:t>
            </a:r>
            <a:r>
              <a:rPr lang="zh-CN" altLang="en-US" sz="2800" b="1" dirty="0">
                <a:latin typeface="SimSun" charset="-122"/>
                <a:ea typeface="SimSun" charset="-122"/>
                <a:cs typeface="SimSun" charset="-122"/>
              </a:rPr>
              <a:t>，</a:t>
            </a:r>
            <a:r>
              <a:rPr lang="zh-CN" altLang="en-US" sz="2800" b="1" dirty="0">
                <a:solidFill>
                  <a:srgbClr val="0000FF"/>
                </a:solidFill>
                <a:latin typeface="+mn-ea"/>
                <a:ea typeface="+mn-ea"/>
                <a:cs typeface="SimSun" charset="-122"/>
              </a:rPr>
              <a:t>保证</a:t>
            </a:r>
            <a:r>
              <a:rPr lang="zh-CN" altLang="en-US" sz="2800" b="1" dirty="0">
                <a:latin typeface="SimSun" charset="-122"/>
                <a:ea typeface="SimSun" charset="-122"/>
                <a:cs typeface="SimSun" charset="-122"/>
              </a:rPr>
              <a:t>人民</a:t>
            </a:r>
            <a:r>
              <a:rPr lang="zh-CN" altLang="en-US" sz="2800" b="1" dirty="0">
                <a:solidFill>
                  <a:srgbClr val="FF0000"/>
                </a:solidFill>
                <a:latin typeface="+mn-ea"/>
                <a:ea typeface="+mn-ea"/>
                <a:cs typeface="SimSun" charset="-122"/>
              </a:rPr>
              <a:t>当家作主</a:t>
            </a:r>
            <a:r>
              <a:rPr lang="zh-CN" altLang="en-US" sz="2800" b="1" dirty="0">
                <a:latin typeface="SimSun" charset="-122"/>
                <a:ea typeface="SimSun" charset="-122"/>
                <a:cs typeface="SimSun" charset="-122"/>
              </a:rPr>
              <a:t>，</a:t>
            </a:r>
            <a:endParaRPr lang="en-US" altLang="zh-CN" sz="2800" b="1" dirty="0">
              <a:latin typeface="SimSun" charset="-122"/>
              <a:ea typeface="SimSun" charset="-122"/>
              <a:cs typeface="SimSun" charset="-122"/>
            </a:endParaRPr>
          </a:p>
          <a:p>
            <a:pPr marL="0" lvl="1" indent="0"/>
            <a:r>
              <a:rPr lang="zh-CN" altLang="en-US" sz="2800" b="1" dirty="0">
                <a:latin typeface="SimSun" charset="-122"/>
                <a:ea typeface="SimSun" charset="-122"/>
                <a:cs typeface="SimSun" charset="-122"/>
              </a:rPr>
              <a:t>       </a:t>
            </a:r>
            <a:r>
              <a:rPr lang="zh-CN" altLang="en-US" sz="2800" b="1" dirty="0">
                <a:solidFill>
                  <a:srgbClr val="0000FF"/>
                </a:solidFill>
                <a:latin typeface="+mn-ea"/>
                <a:ea typeface="+mn-ea"/>
                <a:cs typeface="SimSun" charset="-122"/>
              </a:rPr>
              <a:t>体现</a:t>
            </a:r>
            <a:r>
              <a:rPr lang="zh-CN" altLang="en-US" sz="2800" b="1" dirty="0">
                <a:latin typeface="SimSun" charset="-122"/>
                <a:ea typeface="SimSun" charset="-122"/>
                <a:cs typeface="SimSun" charset="-122"/>
              </a:rPr>
              <a:t>人民</a:t>
            </a:r>
            <a:r>
              <a:rPr lang="zh-CN" altLang="en-US" sz="2800" b="1" dirty="0">
                <a:solidFill>
                  <a:srgbClr val="FF0000"/>
                </a:solidFill>
                <a:latin typeface="+mn-ea"/>
                <a:ea typeface="+mn-ea"/>
                <a:cs typeface="SimSun" charset="-122"/>
              </a:rPr>
              <a:t>共同意志</a:t>
            </a:r>
            <a:r>
              <a:rPr lang="zh-CN" altLang="en-US" sz="2800" b="1" dirty="0">
                <a:latin typeface="SimSun" charset="-122"/>
                <a:ea typeface="SimSun" charset="-122"/>
                <a:cs typeface="SimSun" charset="-122"/>
              </a:rPr>
              <a:t>，      </a:t>
            </a:r>
            <a:r>
              <a:rPr lang="zh-CN" altLang="en-US" sz="2800" b="1" dirty="0">
                <a:solidFill>
                  <a:srgbClr val="0000FF"/>
                </a:solidFill>
                <a:latin typeface="+mn-ea"/>
                <a:ea typeface="+mn-ea"/>
                <a:cs typeface="SimSun" charset="-122"/>
              </a:rPr>
              <a:t>维护</a:t>
            </a:r>
            <a:r>
              <a:rPr lang="zh-CN" altLang="en-US" sz="2800" b="1" dirty="0">
                <a:latin typeface="SimSun" charset="-122"/>
                <a:ea typeface="SimSun" charset="-122"/>
                <a:cs typeface="SimSun" charset="-122"/>
              </a:rPr>
              <a:t>人民</a:t>
            </a:r>
            <a:r>
              <a:rPr lang="zh-CN" altLang="en-US" sz="2800" b="1" dirty="0">
                <a:solidFill>
                  <a:srgbClr val="FF0000"/>
                </a:solidFill>
                <a:latin typeface="+mn-ea"/>
                <a:ea typeface="+mn-ea"/>
                <a:cs typeface="SimSun" charset="-122"/>
              </a:rPr>
              <a:t>合法权益</a:t>
            </a:r>
            <a:r>
              <a:rPr lang="zh-CN" altLang="en-US" sz="2800" b="1" dirty="0">
                <a:latin typeface="SimSun" charset="-122"/>
                <a:ea typeface="SimSun" charset="-122"/>
                <a:cs typeface="SimSun" charset="-122"/>
              </a:rPr>
              <a:t>，</a:t>
            </a:r>
            <a:endParaRPr lang="en-US" altLang="zh-CN" sz="2800" b="1" dirty="0">
              <a:latin typeface="SimSun" charset="-122"/>
              <a:ea typeface="SimSun" charset="-122"/>
              <a:cs typeface="SimSun" charset="-122"/>
            </a:endParaRPr>
          </a:p>
          <a:p>
            <a:pPr marL="0" lvl="1" indent="0"/>
            <a:r>
              <a:rPr lang="zh-CN" altLang="en-US" sz="2800" b="1" dirty="0">
                <a:latin typeface="SimSun" charset="-122"/>
                <a:ea typeface="SimSun" charset="-122"/>
                <a:cs typeface="SimSun" charset="-122"/>
              </a:rPr>
              <a:t>   是我国</a:t>
            </a:r>
            <a:r>
              <a:rPr lang="zh-CN" altLang="en-US" sz="2800" b="1" dirty="0">
                <a:latin typeface="+mn-ea"/>
                <a:ea typeface="+mn-ea"/>
                <a:cs typeface="SimSun" charset="-122"/>
              </a:rPr>
              <a:t>国家制度</a:t>
            </a:r>
            <a:r>
              <a:rPr lang="zh-CN" altLang="en-US" sz="2800" b="1" dirty="0">
                <a:latin typeface="SimSun" charset="-122"/>
                <a:ea typeface="SimSun" charset="-122"/>
              </a:rPr>
              <a:t>和</a:t>
            </a:r>
            <a:r>
              <a:rPr lang="zh-CN" altLang="en-US" sz="2800" b="1" dirty="0">
                <a:latin typeface="+mn-ea"/>
                <a:ea typeface="+mn-ea"/>
                <a:cs typeface="SimSun" charset="-122"/>
              </a:rPr>
              <a:t>国家治理体系</a:t>
            </a:r>
            <a:r>
              <a:rPr lang="zh-CN" altLang="en-US" sz="2800" b="1" dirty="0">
                <a:latin typeface="SimSun" charset="-122"/>
                <a:ea typeface="SimSun" charset="-122"/>
                <a:cs typeface="SimSun" charset="-122"/>
              </a:rPr>
              <a:t>的</a:t>
            </a:r>
            <a:r>
              <a:rPr lang="zh-CN" altLang="en-US" sz="2800" b="1" dirty="0">
                <a:solidFill>
                  <a:srgbClr val="FF0000"/>
                </a:solidFill>
                <a:latin typeface="+mn-ea"/>
                <a:ea typeface="+mn-ea"/>
                <a:cs typeface="SimSun" charset="-122"/>
              </a:rPr>
              <a:t>本质属性</a:t>
            </a:r>
            <a:r>
              <a:rPr lang="zh-CN" altLang="en-US" sz="2800" b="1" dirty="0">
                <a:latin typeface="SimSun" charset="-122"/>
                <a:ea typeface="SimSun" charset="-122"/>
                <a:cs typeface="SimSun" charset="-122"/>
              </a:rPr>
              <a:t>，</a:t>
            </a:r>
            <a:endParaRPr lang="en-US" altLang="zh-CN" sz="2800" b="1" dirty="0">
              <a:latin typeface="SimSun" charset="-122"/>
              <a:ea typeface="SimSun" charset="-122"/>
              <a:cs typeface="SimSun" charset="-122"/>
            </a:endParaRPr>
          </a:p>
          <a:p>
            <a:pPr marL="0" lvl="1" indent="0"/>
            <a:r>
              <a:rPr lang="zh-CN" altLang="en-US" sz="2800" b="1" dirty="0">
                <a:latin typeface="SimSun" charset="-122"/>
                <a:ea typeface="SimSun" charset="-122"/>
                <a:cs typeface="SimSun" charset="-122"/>
              </a:rPr>
              <a:t>   是我国</a:t>
            </a:r>
            <a:r>
              <a:rPr lang="zh-CN" altLang="en-US" sz="2800" b="1" dirty="0">
                <a:latin typeface="+mn-ea"/>
                <a:ea typeface="+mn-ea"/>
                <a:cs typeface="SimSun" charset="-122"/>
              </a:rPr>
              <a:t>国家制度</a:t>
            </a:r>
            <a:r>
              <a:rPr lang="zh-CN" altLang="en-US" sz="2800" b="1" dirty="0">
                <a:latin typeface="SimSun" charset="-122"/>
                <a:ea typeface="SimSun" charset="-122"/>
              </a:rPr>
              <a:t>和</a:t>
            </a:r>
            <a:r>
              <a:rPr lang="zh-CN" altLang="en-US" sz="2800" b="1" dirty="0">
                <a:latin typeface="+mn-ea"/>
                <a:ea typeface="+mn-ea"/>
                <a:cs typeface="SimSun" charset="-122"/>
              </a:rPr>
              <a:t>国家治理体系</a:t>
            </a:r>
            <a:r>
              <a:rPr lang="zh-CN" altLang="en-US" sz="2800" b="1" dirty="0">
                <a:latin typeface="SimSun" charset="-122"/>
                <a:ea typeface="SimSun" charset="-122"/>
                <a:cs typeface="SimSun" charset="-122"/>
              </a:rPr>
              <a:t>有效运行、充满活力的</a:t>
            </a:r>
            <a:r>
              <a:rPr lang="zh-CN" altLang="en-US" sz="2800" b="1" dirty="0">
                <a:solidFill>
                  <a:srgbClr val="FF0000"/>
                </a:solidFill>
                <a:latin typeface="+mn-ea"/>
                <a:ea typeface="+mn-ea"/>
                <a:cs typeface="SimSun" charset="-122"/>
              </a:rPr>
              <a:t>根本所在</a:t>
            </a:r>
            <a:r>
              <a:rPr lang="zh-CN" altLang="en-US" sz="2800" b="1" dirty="0">
                <a:latin typeface="SimSun" charset="-122"/>
                <a:ea typeface="SimSun" charset="-122"/>
                <a:cs typeface="SimSun" charset="-122"/>
              </a:rPr>
              <a:t>。</a:t>
            </a:r>
            <a:r>
              <a:rPr lang="en-US" altLang="zh-CN" sz="2800" b="1" dirty="0">
                <a:latin typeface="宋体" panose="02010600030101010101" pitchFamily="2" charset="-122"/>
                <a:ea typeface="宋体" panose="02010600030101010101" pitchFamily="2" charset="-122"/>
              </a:rPr>
              <a:t> </a:t>
            </a:r>
            <a:endParaRPr lang="zh-CN" altLang="zh-CN" sz="2800" b="1" dirty="0">
              <a:latin typeface="宋体" panose="02010600030101010101" pitchFamily="2" charset="-122"/>
              <a:ea typeface="宋体" panose="02010600030101010101" pitchFamily="2" charset="-122"/>
            </a:endParaRPr>
          </a:p>
        </p:txBody>
      </p:sp>
      <p:sp>
        <p:nvSpPr>
          <p:cNvPr id="3" name="Rectangle 1">
            <a:extLst>
              <a:ext uri="{FF2B5EF4-FFF2-40B4-BE49-F238E27FC236}">
                <a16:creationId xmlns:a16="http://schemas.microsoft.com/office/drawing/2014/main" id="{74477624-5E95-4E00-857D-C6097DB87D97}"/>
              </a:ext>
            </a:extLst>
          </p:cNvPr>
          <p:cNvSpPr>
            <a:spLocks noChangeArrowheads="1"/>
          </p:cNvSpPr>
          <p:nvPr/>
        </p:nvSpPr>
        <p:spPr bwMode="auto">
          <a:xfrm>
            <a:off x="72998" y="50195"/>
            <a:ext cx="8998003" cy="597921"/>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130000"/>
              </a:lnSpc>
            </a:pPr>
            <a:r>
              <a:rPr lang="zh-CN" altLang="en-US" sz="2800" b="1" dirty="0">
                <a:solidFill>
                  <a:srgbClr val="0000FF"/>
                </a:solidFill>
                <a:latin typeface="微软雅黑" panose="020B0503020204020204" pitchFamily="34" charset="-122"/>
                <a:ea typeface="微软雅黑" panose="020B0503020204020204" pitchFamily="34" charset="-122"/>
              </a:rPr>
              <a:t>单元导语</a:t>
            </a:r>
            <a:endParaRPr lang="en-US" altLang="zh-CN" sz="2800" b="1" dirty="0">
              <a:solidFill>
                <a:srgbClr val="0000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51832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矩形 6">
            <a:extLst>
              <a:ext uri="{FF2B5EF4-FFF2-40B4-BE49-F238E27FC236}">
                <a16:creationId xmlns:a16="http://schemas.microsoft.com/office/drawing/2014/main" id="{2C4285CE-397A-442C-87F9-28C3348F11C1}"/>
              </a:ext>
            </a:extLst>
          </p:cNvPr>
          <p:cNvSpPr>
            <a:spLocks noChangeArrowheads="1"/>
          </p:cNvSpPr>
          <p:nvPr/>
        </p:nvSpPr>
        <p:spPr bwMode="auto">
          <a:xfrm>
            <a:off x="122945" y="58417"/>
            <a:ext cx="8951898"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800" b="1" dirty="0">
                <a:latin typeface="宋体" panose="02010600030101010101" pitchFamily="2" charset="-122"/>
                <a:ea typeface="宋体" panose="02010600030101010101" pitchFamily="2" charset="-122"/>
              </a:rPr>
              <a:t> 3.</a:t>
            </a:r>
            <a:r>
              <a:rPr lang="zh-CN" altLang="en-US" sz="2800" b="1" dirty="0">
                <a:latin typeface="微软雅黑" panose="020B0503020204020204" pitchFamily="34" charset="-122"/>
                <a:ea typeface="微软雅黑" panose="020B0503020204020204" pitchFamily="34" charset="-122"/>
              </a:rPr>
              <a:t>工人阶级</a:t>
            </a:r>
            <a:r>
              <a:rPr lang="zh-CN" altLang="en-US" sz="2800" b="1" dirty="0">
                <a:latin typeface="宋体" panose="02010600030101010101" pitchFamily="2" charset="-122"/>
                <a:ea typeface="宋体" panose="02010600030101010101" pitchFamily="2" charset="-122"/>
              </a:rPr>
              <a:t>的</a:t>
            </a:r>
            <a:r>
              <a:rPr lang="zh-CN" altLang="en-US" sz="2800" b="1" dirty="0">
                <a:solidFill>
                  <a:srgbClr val="0000FF"/>
                </a:solidFill>
                <a:latin typeface="微软雅黑" panose="020B0503020204020204" pitchFamily="34" charset="-122"/>
                <a:ea typeface="微软雅黑" panose="020B0503020204020204" pitchFamily="34" charset="-122"/>
              </a:rPr>
              <a:t>特点</a:t>
            </a:r>
            <a:r>
              <a:rPr lang="zh-CN" altLang="en-US" sz="2800" b="1" dirty="0">
                <a:latin typeface="宋体" panose="02010600030101010101" pitchFamily="2" charset="-122"/>
                <a:ea typeface="宋体" panose="02010600030101010101" pitchFamily="2" charset="-122"/>
              </a:rPr>
              <a:t>、</a:t>
            </a:r>
            <a:r>
              <a:rPr lang="zh-CN" altLang="en-US" sz="2800" b="1" dirty="0">
                <a:solidFill>
                  <a:srgbClr val="0000FF"/>
                </a:solidFill>
                <a:latin typeface="微软雅黑" panose="020B0503020204020204" pitchFamily="34" charset="-122"/>
                <a:ea typeface="微软雅黑" panose="020B0503020204020204" pitchFamily="34" charset="-122"/>
              </a:rPr>
              <a:t>地位</a:t>
            </a:r>
            <a:r>
              <a:rPr lang="zh-CN" altLang="en-US" sz="2800" b="1" dirty="0">
                <a:latin typeface="宋体" panose="02010600030101010101" pitchFamily="2" charset="-122"/>
                <a:ea typeface="宋体" panose="02010600030101010101" pitchFamily="2" charset="-122"/>
              </a:rPr>
              <a:t>和</a:t>
            </a:r>
            <a:r>
              <a:rPr lang="zh-CN" altLang="en-US" sz="2800" b="1" dirty="0">
                <a:latin typeface="微软雅黑" panose="020B0503020204020204" pitchFamily="34" charset="-122"/>
                <a:ea typeface="微软雅黑" panose="020B0503020204020204" pitchFamily="34" charset="-122"/>
              </a:rPr>
              <a:t>工农联盟</a:t>
            </a:r>
            <a:r>
              <a:rPr lang="zh-CN" altLang="en-US" sz="2800" b="1" dirty="0">
                <a:latin typeface="宋体" panose="02010600030101010101" pitchFamily="2" charset="-122"/>
                <a:ea typeface="宋体" panose="02010600030101010101" pitchFamily="2" charset="-122"/>
              </a:rPr>
              <a:t>的</a:t>
            </a:r>
            <a:r>
              <a:rPr lang="zh-CN" altLang="en-US" sz="2800" b="1" dirty="0">
                <a:solidFill>
                  <a:srgbClr val="0000FF"/>
                </a:solidFill>
                <a:latin typeface="微软雅黑" panose="020B0503020204020204" pitchFamily="34" charset="-122"/>
                <a:ea typeface="微软雅黑" panose="020B0503020204020204" pitchFamily="34" charset="-122"/>
              </a:rPr>
              <a:t>作用</a:t>
            </a:r>
          </a:p>
        </p:txBody>
      </p:sp>
      <p:sp>
        <p:nvSpPr>
          <p:cNvPr id="21" name="矩形 6">
            <a:extLst>
              <a:ext uri="{FF2B5EF4-FFF2-40B4-BE49-F238E27FC236}">
                <a16:creationId xmlns:a16="http://schemas.microsoft.com/office/drawing/2014/main" id="{3B82EDAD-21FB-44A8-87F7-58455BB15001}"/>
              </a:ext>
            </a:extLst>
          </p:cNvPr>
          <p:cNvSpPr>
            <a:spLocks noChangeArrowheads="1"/>
          </p:cNvSpPr>
          <p:nvPr/>
        </p:nvSpPr>
        <p:spPr bwMode="auto">
          <a:xfrm>
            <a:off x="122945" y="581637"/>
            <a:ext cx="8951897" cy="44752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20000"/>
              </a:lnSpc>
              <a:defRPr/>
            </a:pPr>
            <a:r>
              <a:rPr lang="zh-CN" altLang="en-US" sz="2000" b="1" dirty="0">
                <a:latin typeface="宋体" panose="02010600030101010101" pitchFamily="2" charset="-122"/>
                <a:ea typeface="宋体" panose="02010600030101010101" pitchFamily="2" charset="-122"/>
                <a:cs typeface="SimSun" charset="-122"/>
              </a:rPr>
              <a:t>（</a:t>
            </a:r>
            <a:r>
              <a:rPr lang="en-US" altLang="zh-CN" sz="2000" b="1" dirty="0">
                <a:latin typeface="宋体" panose="02010600030101010101" pitchFamily="2" charset="-122"/>
                <a:ea typeface="宋体" panose="02010600030101010101" pitchFamily="2" charset="-122"/>
                <a:cs typeface="SimSun" charset="-122"/>
              </a:rPr>
              <a:t>1</a:t>
            </a:r>
            <a:r>
              <a:rPr lang="zh-CN" altLang="en-US" sz="2000" b="1" dirty="0">
                <a:latin typeface="宋体" panose="02010600030101010101" pitchFamily="2" charset="-122"/>
                <a:ea typeface="宋体" panose="02010600030101010101" pitchFamily="2" charset="-122"/>
                <a:cs typeface="SimSun" charset="-122"/>
              </a:rPr>
              <a:t>）我国国家政权的</a:t>
            </a:r>
            <a:r>
              <a:rPr lang="zh-CN" altLang="en-US" sz="2000" b="1" dirty="0">
                <a:solidFill>
                  <a:srgbClr val="0000FF"/>
                </a:solidFill>
                <a:latin typeface="+mn-ea"/>
                <a:ea typeface="+mn-ea"/>
                <a:cs typeface="SimSun" charset="-122"/>
              </a:rPr>
              <a:t>领导阶级</a:t>
            </a:r>
            <a:r>
              <a:rPr lang="zh-CN" altLang="en-US" sz="2000" b="1" dirty="0">
                <a:latin typeface="宋体" panose="02010600030101010101" pitchFamily="2" charset="-122"/>
                <a:ea typeface="宋体" panose="02010600030101010101" pitchFamily="2" charset="-122"/>
                <a:cs typeface="SimSun" charset="-122"/>
              </a:rPr>
              <a:t>和</a:t>
            </a:r>
            <a:r>
              <a:rPr lang="zh-CN" altLang="en-US" sz="2000" b="1" dirty="0">
                <a:solidFill>
                  <a:srgbClr val="0000FF"/>
                </a:solidFill>
                <a:latin typeface="+mn-ea"/>
                <a:ea typeface="+mn-ea"/>
              </a:rPr>
              <a:t>基础</a:t>
            </a:r>
            <a:endParaRPr lang="en-US" altLang="zh-CN" sz="2000" b="1" dirty="0">
              <a:solidFill>
                <a:srgbClr val="0000FF"/>
              </a:solidFill>
              <a:latin typeface="+mn-ea"/>
              <a:ea typeface="+mn-ea"/>
            </a:endParaRPr>
          </a:p>
          <a:p>
            <a:pPr>
              <a:lnSpc>
                <a:spcPct val="120000"/>
              </a:lnSpc>
              <a:defRPr/>
            </a:pPr>
            <a:r>
              <a:rPr lang="en-US" altLang="zh-CN" sz="2000" b="1" dirty="0">
                <a:latin typeface="宋体" panose="02010600030101010101" pitchFamily="2" charset="-122"/>
                <a:ea typeface="宋体" panose="02010600030101010101" pitchFamily="2" charset="-122"/>
                <a:cs typeface="SimSun" charset="-122"/>
              </a:rPr>
              <a:t>     </a:t>
            </a:r>
            <a:r>
              <a:rPr lang="zh-CN" altLang="en-US" sz="2000" b="1" dirty="0">
                <a:latin typeface="宋体" panose="02010600030101010101" pitchFamily="2" charset="-122"/>
                <a:ea typeface="宋体" panose="02010600030101010101" pitchFamily="2" charset="-122"/>
                <a:cs typeface="SimSun" charset="-122"/>
              </a:rPr>
              <a:t>我国的国家政权坚持以</a:t>
            </a:r>
            <a:r>
              <a:rPr lang="zh-CN" altLang="en-US" sz="2000" b="1" dirty="0">
                <a:solidFill>
                  <a:srgbClr val="FF0000"/>
                </a:solidFill>
                <a:latin typeface="微软雅黑" panose="020B0503020204020204" pitchFamily="34" charset="-122"/>
                <a:ea typeface="微软雅黑" panose="020B0503020204020204" pitchFamily="34" charset="-122"/>
              </a:rPr>
              <a:t>工人阶级为领导</a:t>
            </a:r>
            <a:r>
              <a:rPr lang="zh-CN" altLang="en-US" sz="2000" b="1" dirty="0">
                <a:latin typeface="宋体" panose="02010600030101010101" pitchFamily="2" charset="-122"/>
                <a:ea typeface="宋体" panose="02010600030101010101" pitchFamily="2" charset="-122"/>
                <a:cs typeface="SimSun" charset="-122"/>
              </a:rPr>
              <a:t>，以</a:t>
            </a:r>
            <a:r>
              <a:rPr lang="zh-CN" altLang="en-US" sz="2000" b="1" dirty="0">
                <a:solidFill>
                  <a:srgbClr val="FF0000"/>
                </a:solidFill>
                <a:latin typeface="微软雅黑" panose="020B0503020204020204" pitchFamily="34" charset="-122"/>
                <a:ea typeface="微软雅黑" panose="020B0503020204020204" pitchFamily="34" charset="-122"/>
              </a:rPr>
              <a:t>工农联盟为基础</a:t>
            </a:r>
            <a:r>
              <a:rPr lang="zh-CN" altLang="en-US" sz="2000" b="1" dirty="0">
                <a:latin typeface="宋体" panose="02010600030101010101" pitchFamily="2" charset="-122"/>
                <a:ea typeface="宋体" panose="02010600030101010101" pitchFamily="2" charset="-122"/>
                <a:cs typeface="SimSun" charset="-122"/>
              </a:rPr>
              <a:t>。</a:t>
            </a:r>
            <a:endParaRPr lang="en-US" altLang="zh-CN" sz="2000" b="1" dirty="0">
              <a:latin typeface="宋体" panose="02010600030101010101" pitchFamily="2" charset="-122"/>
              <a:ea typeface="宋体" panose="02010600030101010101" pitchFamily="2" charset="-122"/>
              <a:cs typeface="SimSun" charset="-122"/>
            </a:endParaRPr>
          </a:p>
          <a:p>
            <a:pPr>
              <a:lnSpc>
                <a:spcPct val="120000"/>
              </a:lnSpc>
              <a:defRPr/>
            </a:pPr>
            <a:endParaRPr lang="zh-CN" altLang="en-US" sz="2000" b="1" dirty="0">
              <a:latin typeface="宋体" panose="02010600030101010101" pitchFamily="2" charset="-122"/>
              <a:ea typeface="宋体" panose="02010600030101010101" pitchFamily="2" charset="-122"/>
              <a:cs typeface="SimSun" charset="-122"/>
            </a:endParaRPr>
          </a:p>
          <a:p>
            <a:pPr>
              <a:lnSpc>
                <a:spcPct val="120000"/>
              </a:lnSpc>
              <a:defRPr/>
            </a:pPr>
            <a:r>
              <a:rPr lang="zh-CN" altLang="en-US" sz="2000" b="1" dirty="0">
                <a:solidFill>
                  <a:srgbClr val="0000FF"/>
                </a:solidFill>
                <a:latin typeface="宋体" panose="02010600030101010101" pitchFamily="2" charset="-122"/>
                <a:ea typeface="宋体" panose="02010600030101010101" pitchFamily="2" charset="-122"/>
                <a:cs typeface="SimSun" charset="-122"/>
              </a:rPr>
              <a:t>（</a:t>
            </a:r>
            <a:r>
              <a:rPr lang="en-US" altLang="zh-CN" sz="2000" b="1" dirty="0">
                <a:solidFill>
                  <a:srgbClr val="0000FF"/>
                </a:solidFill>
                <a:latin typeface="宋体" panose="02010600030101010101" pitchFamily="2" charset="-122"/>
                <a:ea typeface="宋体" panose="02010600030101010101" pitchFamily="2" charset="-122"/>
                <a:cs typeface="SimSun" charset="-122"/>
              </a:rPr>
              <a:t>2</a:t>
            </a:r>
            <a:r>
              <a:rPr lang="zh-CN" altLang="en-US" sz="2000" b="1" dirty="0">
                <a:solidFill>
                  <a:srgbClr val="0000FF"/>
                </a:solidFill>
                <a:latin typeface="宋体" panose="02010600030101010101" pitchFamily="2" charset="-122"/>
                <a:ea typeface="宋体" panose="02010600030101010101" pitchFamily="2" charset="-122"/>
                <a:cs typeface="SimSun" charset="-122"/>
              </a:rPr>
              <a:t>）</a:t>
            </a:r>
            <a:r>
              <a:rPr lang="zh-CN" altLang="en-US" sz="2000" b="1" dirty="0">
                <a:latin typeface="微软雅黑" panose="020B0503020204020204" pitchFamily="34" charset="-122"/>
                <a:ea typeface="微软雅黑" panose="020B0503020204020204" pitchFamily="34" charset="-122"/>
              </a:rPr>
              <a:t>工人阶级</a:t>
            </a:r>
            <a:r>
              <a:rPr lang="zh-CN" altLang="en-US" sz="2000" b="1" dirty="0">
                <a:latin typeface="宋体" panose="02010600030101010101" pitchFamily="2" charset="-122"/>
                <a:ea typeface="宋体" panose="02010600030101010101" pitchFamily="2" charset="-122"/>
                <a:cs typeface="SimSun" charset="-122"/>
              </a:rPr>
              <a:t>的</a:t>
            </a:r>
            <a:r>
              <a:rPr lang="zh-CN" altLang="en-US" sz="2000" b="1" dirty="0">
                <a:solidFill>
                  <a:srgbClr val="0000FF"/>
                </a:solidFill>
                <a:latin typeface="+mn-ea"/>
                <a:ea typeface="+mn-ea"/>
              </a:rPr>
              <a:t>特点</a:t>
            </a:r>
            <a:r>
              <a:rPr lang="zh-CN" altLang="en-US" sz="2000" b="1" dirty="0">
                <a:latin typeface="宋体" panose="02010600030101010101" pitchFamily="2" charset="-122"/>
                <a:ea typeface="宋体" panose="02010600030101010101" pitchFamily="2" charset="-122"/>
                <a:cs typeface="SimSun" charset="-122"/>
              </a:rPr>
              <a:t>和</a:t>
            </a:r>
            <a:r>
              <a:rPr lang="zh-CN" altLang="en-US" sz="2000" b="1" dirty="0">
                <a:solidFill>
                  <a:srgbClr val="0000FF"/>
                </a:solidFill>
                <a:latin typeface="+mn-ea"/>
                <a:ea typeface="+mn-ea"/>
              </a:rPr>
              <a:t>地位</a:t>
            </a:r>
            <a:endParaRPr lang="en-US" altLang="zh-CN" sz="2000" b="1" dirty="0">
              <a:solidFill>
                <a:srgbClr val="0000FF"/>
              </a:solidFill>
              <a:latin typeface="+mn-ea"/>
              <a:ea typeface="+mn-ea"/>
            </a:endParaRPr>
          </a:p>
          <a:p>
            <a:pPr>
              <a:lnSpc>
                <a:spcPct val="120000"/>
              </a:lnSpc>
              <a:defRPr/>
            </a:pPr>
            <a:r>
              <a:rPr lang="zh-CN" altLang="en-US" sz="2000" b="1" dirty="0">
                <a:solidFill>
                  <a:srgbClr val="0000FF"/>
                </a:solidFill>
                <a:latin typeface="宋体" panose="02010600030101010101" pitchFamily="2" charset="-122"/>
                <a:ea typeface="宋体" panose="02010600030101010101" pitchFamily="2" charset="-122"/>
              </a:rPr>
              <a:t>     </a:t>
            </a:r>
            <a:r>
              <a:rPr lang="zh-CN" altLang="en-US" sz="2000" b="1" dirty="0">
                <a:solidFill>
                  <a:srgbClr val="0000FF"/>
                </a:solidFill>
                <a:latin typeface="+mn-ea"/>
              </a:rPr>
              <a:t>特点：</a:t>
            </a:r>
            <a:r>
              <a:rPr lang="zh-CN" altLang="en-US" sz="2000" b="1" dirty="0">
                <a:latin typeface="宋体" panose="02010600030101010101" pitchFamily="2" charset="-122"/>
                <a:ea typeface="宋体" panose="02010600030101010101" pitchFamily="2" charset="-122"/>
                <a:cs typeface="SimSun" charset="-122"/>
              </a:rPr>
              <a:t>是</a:t>
            </a:r>
            <a:r>
              <a:rPr lang="zh-CN" altLang="en-US" sz="2000" b="1" dirty="0">
                <a:solidFill>
                  <a:srgbClr val="FF0000"/>
                </a:solidFill>
                <a:latin typeface="微软雅黑" panose="020B0503020204020204" pitchFamily="34" charset="-122"/>
                <a:ea typeface="微软雅黑" panose="020B0503020204020204" pitchFamily="34" charset="-122"/>
              </a:rPr>
              <a:t>先进生产力</a:t>
            </a:r>
            <a:r>
              <a:rPr lang="zh-CN" altLang="en-US" sz="2000" b="1" dirty="0">
                <a:solidFill>
                  <a:srgbClr val="FF0000"/>
                </a:solidFill>
                <a:latin typeface="微软雅黑" panose="020B0503020204020204" pitchFamily="34" charset="-122"/>
                <a:ea typeface="微软雅黑" panose="020B0503020204020204" pitchFamily="34" charset="-122"/>
                <a:cs typeface="SimSun" charset="-122"/>
              </a:rPr>
              <a:t>的代表</a:t>
            </a:r>
            <a:r>
              <a:rPr lang="zh-CN" altLang="en-US" sz="2000" b="1" dirty="0">
                <a:latin typeface="宋体" panose="02010600030101010101" pitchFamily="2" charset="-122"/>
                <a:ea typeface="宋体" panose="02010600030101010101" pitchFamily="2" charset="-122"/>
                <a:cs typeface="SimSun" charset="-122"/>
              </a:rPr>
              <a:t>，具有严格的</a:t>
            </a:r>
            <a:r>
              <a:rPr lang="zh-CN" altLang="en-US" sz="2000" b="1" dirty="0">
                <a:solidFill>
                  <a:srgbClr val="FF0000"/>
                </a:solidFill>
                <a:latin typeface="微软雅黑" panose="020B0503020204020204" pitchFamily="34" charset="-122"/>
                <a:ea typeface="微软雅黑" panose="020B0503020204020204" pitchFamily="34" charset="-122"/>
              </a:rPr>
              <a:t>组织性</a:t>
            </a:r>
            <a:r>
              <a:rPr lang="zh-CN" altLang="en-US" sz="2000" b="1" dirty="0">
                <a:latin typeface="宋体" panose="02010600030101010101" pitchFamily="2" charset="-122"/>
                <a:ea typeface="宋体" panose="02010600030101010101" pitchFamily="2" charset="-122"/>
                <a:cs typeface="SimSun" charset="-122"/>
              </a:rPr>
              <a:t>和</a:t>
            </a:r>
            <a:r>
              <a:rPr lang="zh-CN" altLang="en-US" sz="2000" b="1" dirty="0">
                <a:solidFill>
                  <a:srgbClr val="FF0000"/>
                </a:solidFill>
                <a:latin typeface="微软雅黑" panose="020B0503020204020204" pitchFamily="34" charset="-122"/>
                <a:ea typeface="微软雅黑" panose="020B0503020204020204" pitchFamily="34" charset="-122"/>
              </a:rPr>
              <a:t>纪律性</a:t>
            </a:r>
            <a:r>
              <a:rPr lang="zh-CN" altLang="en-US" sz="2000" b="1" dirty="0">
                <a:latin typeface="宋体" panose="02010600030101010101" pitchFamily="2" charset="-122"/>
                <a:ea typeface="宋体" panose="02010600030101010101" pitchFamily="2" charset="-122"/>
                <a:cs typeface="SimSun" charset="-122"/>
              </a:rPr>
              <a:t>。</a:t>
            </a:r>
            <a:endParaRPr lang="en-US" altLang="zh-CN" sz="2000" b="1" dirty="0">
              <a:latin typeface="宋体" panose="02010600030101010101" pitchFamily="2" charset="-122"/>
              <a:ea typeface="宋体" panose="02010600030101010101" pitchFamily="2" charset="-122"/>
              <a:cs typeface="SimSun" charset="-122"/>
            </a:endParaRPr>
          </a:p>
          <a:p>
            <a:pPr>
              <a:lnSpc>
                <a:spcPct val="120000"/>
              </a:lnSpc>
              <a:defRPr/>
            </a:pPr>
            <a:r>
              <a:rPr lang="zh-CN" altLang="en-US" sz="2000" b="1" dirty="0">
                <a:solidFill>
                  <a:srgbClr val="0000FF"/>
                </a:solidFill>
                <a:latin typeface="宋体" panose="02010600030101010101" pitchFamily="2" charset="-122"/>
                <a:ea typeface="宋体" panose="02010600030101010101" pitchFamily="2" charset="-122"/>
              </a:rPr>
              <a:t>     </a:t>
            </a:r>
            <a:r>
              <a:rPr lang="zh-CN" altLang="en-US" sz="2000" b="1" dirty="0">
                <a:solidFill>
                  <a:srgbClr val="0000FF"/>
                </a:solidFill>
                <a:latin typeface="+mn-ea"/>
              </a:rPr>
              <a:t>地位：</a:t>
            </a:r>
            <a:r>
              <a:rPr lang="zh-CN" altLang="en-US" sz="2000" b="1" dirty="0">
                <a:latin typeface="宋体" panose="02010600030101010101" pitchFamily="2" charset="-122"/>
                <a:ea typeface="宋体" panose="02010600030101010101" pitchFamily="2" charset="-122"/>
                <a:cs typeface="SimSun" charset="-122"/>
              </a:rPr>
              <a:t>是</a:t>
            </a:r>
            <a:r>
              <a:rPr lang="zh-CN" altLang="en-US" sz="2000" b="1" dirty="0">
                <a:solidFill>
                  <a:srgbClr val="FF0000"/>
                </a:solidFill>
                <a:latin typeface="微软雅黑" panose="020B0503020204020204" pitchFamily="34" charset="-122"/>
                <a:ea typeface="微软雅黑" panose="020B0503020204020204" pitchFamily="34" charset="-122"/>
              </a:rPr>
              <a:t>领导阶级</a:t>
            </a:r>
            <a:r>
              <a:rPr lang="zh-CN" altLang="en-US" sz="2000" b="1" dirty="0">
                <a:latin typeface="宋体" panose="02010600030101010101" pitchFamily="2" charset="-122"/>
                <a:ea typeface="宋体" panose="02010600030101010101" pitchFamily="2" charset="-122"/>
                <a:cs typeface="SimSun" charset="-122"/>
              </a:rPr>
              <a:t>，是中国革命和社会主义建设事业的</a:t>
            </a:r>
            <a:r>
              <a:rPr lang="zh-CN" altLang="en-US" sz="2000" b="1" dirty="0">
                <a:solidFill>
                  <a:srgbClr val="FF0000"/>
                </a:solidFill>
                <a:latin typeface="微软雅黑" panose="020B0503020204020204" pitchFamily="34" charset="-122"/>
                <a:ea typeface="微软雅黑" panose="020B0503020204020204" pitchFamily="34" charset="-122"/>
              </a:rPr>
              <a:t>中坚力量</a:t>
            </a:r>
            <a:r>
              <a:rPr lang="zh-CN" altLang="en-US" sz="2000" b="1" dirty="0">
                <a:latin typeface="宋体" panose="02010600030101010101" pitchFamily="2" charset="-122"/>
                <a:ea typeface="宋体" panose="02010600030101010101" pitchFamily="2" charset="-122"/>
                <a:cs typeface="SimSun" charset="-122"/>
              </a:rPr>
              <a:t>。</a:t>
            </a:r>
            <a:endParaRPr lang="en-US" altLang="zh-CN" sz="2000" b="1" dirty="0">
              <a:latin typeface="宋体" panose="02010600030101010101" pitchFamily="2" charset="-122"/>
              <a:ea typeface="宋体" panose="02010600030101010101" pitchFamily="2" charset="-122"/>
              <a:cs typeface="SimSun" charset="-122"/>
            </a:endParaRPr>
          </a:p>
          <a:p>
            <a:pPr>
              <a:lnSpc>
                <a:spcPct val="120000"/>
              </a:lnSpc>
              <a:defRPr/>
            </a:pPr>
            <a:r>
              <a:rPr lang="zh-CN" altLang="en-US" sz="2000" b="1" dirty="0">
                <a:latin typeface="宋体" panose="02010600030101010101" pitchFamily="2" charset="-122"/>
                <a:ea typeface="宋体" panose="02010600030101010101" pitchFamily="2" charset="-122"/>
                <a:cs typeface="SimSun" charset="-122"/>
              </a:rPr>
              <a:t>     </a:t>
            </a:r>
            <a:r>
              <a:rPr lang="zh-CN" altLang="en-US" sz="2000" b="1" dirty="0">
                <a:solidFill>
                  <a:srgbClr val="0000FF"/>
                </a:solidFill>
                <a:latin typeface="+mn-ea"/>
              </a:rPr>
              <a:t>广大农民</a:t>
            </a:r>
            <a:r>
              <a:rPr lang="zh-CN" altLang="en-US" sz="2000" b="1" dirty="0">
                <a:latin typeface="宋体" panose="02010600030101010101" pitchFamily="2" charset="-122"/>
                <a:ea typeface="宋体" panose="02010600030101010101" pitchFamily="2" charset="-122"/>
                <a:cs typeface="SimSun" charset="-122"/>
              </a:rPr>
              <a:t>与工人阶级有着</a:t>
            </a:r>
            <a:r>
              <a:rPr lang="zh-CN" altLang="en-US" sz="2000" b="1" dirty="0">
                <a:latin typeface="微软雅黑" panose="020B0503020204020204" pitchFamily="34" charset="-122"/>
                <a:ea typeface="微软雅黑" panose="020B0503020204020204" pitchFamily="34" charset="-122"/>
              </a:rPr>
              <a:t>共同的利益</a:t>
            </a:r>
            <a:r>
              <a:rPr lang="zh-CN" altLang="en-US" sz="2000" b="1" dirty="0">
                <a:latin typeface="宋体" panose="02010600030101010101" pitchFamily="2" charset="-122"/>
                <a:ea typeface="宋体" panose="02010600030101010101" pitchFamily="2" charset="-122"/>
                <a:cs typeface="SimSun" charset="-122"/>
              </a:rPr>
              <a:t>和</a:t>
            </a:r>
            <a:r>
              <a:rPr lang="zh-CN" altLang="en-US" sz="2000" b="1" dirty="0">
                <a:latin typeface="微软雅黑" panose="020B0503020204020204" pitchFamily="34" charset="-122"/>
                <a:ea typeface="微软雅黑" panose="020B0503020204020204" pitchFamily="34" charset="-122"/>
              </a:rPr>
              <a:t>天然的联系</a:t>
            </a:r>
            <a:r>
              <a:rPr lang="zh-CN" altLang="en-US" sz="2000" b="1" dirty="0">
                <a:latin typeface="宋体" panose="02010600030101010101" pitchFamily="2" charset="-122"/>
                <a:ea typeface="宋体" panose="02010600030101010101" pitchFamily="2" charset="-122"/>
                <a:cs typeface="SimSun" charset="-122"/>
              </a:rPr>
              <a:t>，是工人阶级可靠的</a:t>
            </a:r>
            <a:r>
              <a:rPr lang="zh-CN" altLang="en-US" sz="2000" b="1" dirty="0">
                <a:solidFill>
                  <a:srgbClr val="FF0000"/>
                </a:solidFill>
                <a:latin typeface="微软雅黑" panose="020B0503020204020204" pitchFamily="34" charset="-122"/>
                <a:ea typeface="微软雅黑" panose="020B0503020204020204" pitchFamily="34" charset="-122"/>
              </a:rPr>
              <a:t>同盟军</a:t>
            </a:r>
            <a:r>
              <a:rPr lang="zh-CN" altLang="en-US" sz="2000" b="1" dirty="0">
                <a:latin typeface="宋体" panose="02010600030101010101" pitchFamily="2" charset="-122"/>
                <a:ea typeface="宋体" panose="02010600030101010101" pitchFamily="2" charset="-122"/>
                <a:cs typeface="SimSun" charset="-122"/>
              </a:rPr>
              <a:t>。</a:t>
            </a:r>
            <a:endParaRPr lang="en-US" altLang="zh-CN" sz="2000" b="1" dirty="0">
              <a:latin typeface="宋体" panose="02010600030101010101" pitchFamily="2" charset="-122"/>
              <a:ea typeface="宋体" panose="02010600030101010101" pitchFamily="2" charset="-122"/>
              <a:cs typeface="SimSun" charset="-122"/>
            </a:endParaRPr>
          </a:p>
          <a:p>
            <a:pPr>
              <a:lnSpc>
                <a:spcPct val="120000"/>
              </a:lnSpc>
              <a:defRPr/>
            </a:pPr>
            <a:endParaRPr lang="en-US" altLang="zh-CN" sz="2000" b="1" dirty="0">
              <a:latin typeface="宋体" panose="02010600030101010101" pitchFamily="2" charset="-122"/>
              <a:ea typeface="宋体" panose="02010600030101010101" pitchFamily="2" charset="-122"/>
              <a:cs typeface="SimSun" charset="-122"/>
            </a:endParaRPr>
          </a:p>
          <a:p>
            <a:pPr>
              <a:lnSpc>
                <a:spcPct val="120000"/>
              </a:lnSpc>
              <a:defRPr/>
            </a:pPr>
            <a:r>
              <a:rPr lang="zh-CN" altLang="en-US" sz="2000" b="1" dirty="0">
                <a:latin typeface="宋体" panose="02010600030101010101" pitchFamily="2" charset="-122"/>
                <a:ea typeface="宋体" panose="02010600030101010101" pitchFamily="2" charset="-122"/>
                <a:cs typeface="SimSun" charset="-122"/>
              </a:rPr>
              <a:t>（</a:t>
            </a:r>
            <a:r>
              <a:rPr lang="en-US" altLang="zh-CN" sz="2000" b="1" dirty="0">
                <a:latin typeface="宋体" panose="02010600030101010101" pitchFamily="2" charset="-122"/>
                <a:ea typeface="宋体" panose="02010600030101010101" pitchFamily="2" charset="-122"/>
                <a:cs typeface="SimSun" charset="-122"/>
              </a:rPr>
              <a:t>3</a:t>
            </a:r>
            <a:r>
              <a:rPr lang="zh-CN" altLang="en-US" sz="2000" b="1" dirty="0">
                <a:latin typeface="宋体" panose="02010600030101010101" pitchFamily="2" charset="-122"/>
                <a:ea typeface="宋体" panose="02010600030101010101" pitchFamily="2" charset="-122"/>
                <a:cs typeface="SimSun" charset="-122"/>
              </a:rPr>
              <a:t>）</a:t>
            </a:r>
            <a:r>
              <a:rPr lang="zh-CN" altLang="en-US" sz="2000" b="1" dirty="0">
                <a:latin typeface="微软雅黑" panose="020B0503020204020204" pitchFamily="34" charset="-122"/>
                <a:ea typeface="微软雅黑" panose="020B0503020204020204" pitchFamily="34" charset="-122"/>
              </a:rPr>
              <a:t>工农联盟</a:t>
            </a:r>
            <a:r>
              <a:rPr lang="zh-CN" altLang="en-US" sz="2000" b="1" dirty="0">
                <a:latin typeface="宋体" panose="02010600030101010101" pitchFamily="2" charset="-122"/>
                <a:ea typeface="宋体" panose="02010600030101010101" pitchFamily="2" charset="-122"/>
              </a:rPr>
              <a:t>的</a:t>
            </a:r>
            <a:r>
              <a:rPr lang="zh-CN" altLang="en-US" sz="2000" b="1" dirty="0">
                <a:solidFill>
                  <a:srgbClr val="0000FF"/>
                </a:solidFill>
                <a:latin typeface="微软雅黑" panose="020B0503020204020204" pitchFamily="34" charset="-122"/>
                <a:ea typeface="微软雅黑" panose="020B0503020204020204" pitchFamily="34" charset="-122"/>
              </a:rPr>
              <a:t>作用</a:t>
            </a:r>
            <a:endParaRPr lang="en-US" altLang="zh-CN" sz="2000" b="1" dirty="0">
              <a:solidFill>
                <a:srgbClr val="0000FF"/>
              </a:solidFill>
              <a:latin typeface="微软雅黑" panose="020B0503020204020204" pitchFamily="34" charset="-122"/>
              <a:ea typeface="微软雅黑" panose="020B0503020204020204" pitchFamily="34" charset="-122"/>
            </a:endParaRPr>
          </a:p>
          <a:p>
            <a:pPr>
              <a:lnSpc>
                <a:spcPct val="120000"/>
              </a:lnSpc>
              <a:defRPr/>
            </a:pPr>
            <a:r>
              <a:rPr lang="en-US" altLang="zh-CN" sz="2000" b="1" dirty="0">
                <a:solidFill>
                  <a:srgbClr val="0000FF"/>
                </a:solidFill>
                <a:latin typeface="微软雅黑" panose="020B0503020204020204" pitchFamily="34" charset="-122"/>
                <a:ea typeface="微软雅黑" panose="020B0503020204020204" pitchFamily="34" charset="-122"/>
                <a:cs typeface="SimSun" charset="-122"/>
              </a:rPr>
              <a:t>        </a:t>
            </a:r>
            <a:r>
              <a:rPr lang="zh-CN" altLang="en-US" sz="2000" b="1" dirty="0">
                <a:latin typeface="宋体" panose="02010600030101010101" pitchFamily="2" charset="-122"/>
                <a:ea typeface="宋体" panose="02010600030101010101" pitchFamily="2" charset="-122"/>
                <a:cs typeface="SimSun" charset="-122"/>
              </a:rPr>
              <a:t>工农联盟不仅是夺取新民主主义革命胜利的</a:t>
            </a:r>
            <a:r>
              <a:rPr lang="zh-CN" altLang="en-US" sz="2000" b="1" dirty="0">
                <a:solidFill>
                  <a:srgbClr val="FF0000"/>
                </a:solidFill>
                <a:latin typeface="微软雅黑" panose="020B0503020204020204" pitchFamily="34" charset="-122"/>
                <a:ea typeface="微软雅黑" panose="020B0503020204020204" pitchFamily="34" charset="-122"/>
              </a:rPr>
              <a:t>重要保证</a:t>
            </a:r>
            <a:r>
              <a:rPr lang="zh-CN" altLang="en-US" sz="2000" b="1" dirty="0">
                <a:latin typeface="宋体" panose="02010600030101010101" pitchFamily="2" charset="-122"/>
                <a:ea typeface="宋体" panose="02010600030101010101" pitchFamily="2" charset="-122"/>
                <a:cs typeface="SimSun" charset="-122"/>
              </a:rPr>
              <a:t>，</a:t>
            </a:r>
            <a:endParaRPr lang="en-US" altLang="zh-CN" sz="2000" b="1" dirty="0">
              <a:latin typeface="宋体" panose="02010600030101010101" pitchFamily="2" charset="-122"/>
              <a:ea typeface="宋体" panose="02010600030101010101" pitchFamily="2" charset="-122"/>
              <a:cs typeface="SimSun" charset="-122"/>
            </a:endParaRPr>
          </a:p>
          <a:p>
            <a:pPr>
              <a:lnSpc>
                <a:spcPct val="120000"/>
              </a:lnSpc>
              <a:defRPr/>
            </a:pPr>
            <a:r>
              <a:rPr lang="en-US" altLang="zh-CN" sz="2000" b="1" dirty="0">
                <a:latin typeface="宋体" panose="02010600030101010101" pitchFamily="2" charset="-122"/>
                <a:ea typeface="宋体" panose="02010600030101010101" pitchFamily="2" charset="-122"/>
                <a:cs typeface="SimSun" charset="-122"/>
              </a:rPr>
              <a:t>     </a:t>
            </a:r>
            <a:r>
              <a:rPr lang="zh-CN" altLang="en-US" sz="2000" b="1" dirty="0">
                <a:latin typeface="宋体" panose="02010600030101010101" pitchFamily="2" charset="-122"/>
                <a:ea typeface="宋体" panose="02010600030101010101" pitchFamily="2" charset="-122"/>
                <a:cs typeface="SimSun" charset="-122"/>
              </a:rPr>
              <a:t>也是社会主义事业发展的</a:t>
            </a:r>
            <a:r>
              <a:rPr lang="zh-CN" altLang="en-US" sz="2000" b="1" dirty="0">
                <a:solidFill>
                  <a:srgbClr val="FF0000"/>
                </a:solidFill>
                <a:latin typeface="微软雅黑" panose="020B0503020204020204" pitchFamily="34" charset="-122"/>
                <a:ea typeface="微软雅黑" panose="020B0503020204020204" pitchFamily="34" charset="-122"/>
              </a:rPr>
              <a:t>重要保证</a:t>
            </a:r>
            <a:r>
              <a:rPr lang="zh-CN" altLang="en-US" sz="2000" b="1" dirty="0">
                <a:latin typeface="宋体" panose="02010600030101010101" pitchFamily="2" charset="-122"/>
                <a:ea typeface="宋体" panose="02010600030101010101" pitchFamily="2" charset="-122"/>
                <a:cs typeface="SimSun" charset="-122"/>
              </a:rPr>
              <a:t>。</a:t>
            </a:r>
          </a:p>
        </p:txBody>
      </p:sp>
    </p:spTree>
    <p:extLst>
      <p:ext uri="{BB962C8B-B14F-4D97-AF65-F5344CB8AC3E}">
        <p14:creationId xmlns:p14="http://schemas.microsoft.com/office/powerpoint/2010/main" val="1751612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矩形 6">
            <a:extLst>
              <a:ext uri="{FF2B5EF4-FFF2-40B4-BE49-F238E27FC236}">
                <a16:creationId xmlns:a16="http://schemas.microsoft.com/office/drawing/2014/main" id="{2C4285CE-397A-442C-87F9-28C3348F11C1}"/>
              </a:ext>
            </a:extLst>
          </p:cNvPr>
          <p:cNvSpPr>
            <a:spLocks noChangeArrowheads="1"/>
          </p:cNvSpPr>
          <p:nvPr/>
        </p:nvSpPr>
        <p:spPr bwMode="auto">
          <a:xfrm>
            <a:off x="76840" y="53645"/>
            <a:ext cx="8982636" cy="6578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50000"/>
              </a:lnSpc>
            </a:pPr>
            <a:r>
              <a:rPr lang="en-US" altLang="zh-CN" sz="2800" b="1" dirty="0">
                <a:latin typeface="宋体" panose="02010600030101010101" pitchFamily="2" charset="-122"/>
                <a:ea typeface="宋体" panose="02010600030101010101" pitchFamily="2" charset="-122"/>
              </a:rPr>
              <a:t>4.</a:t>
            </a:r>
            <a:r>
              <a:rPr lang="zh-CN" altLang="en-US" sz="2800" b="1" dirty="0">
                <a:latin typeface="+mn-ea"/>
                <a:ea typeface="宋体" panose="02010600030101010101" pitchFamily="2" charset="-122"/>
              </a:rPr>
              <a:t>广泛的爱国</a:t>
            </a:r>
            <a:r>
              <a:rPr lang="zh-CN" altLang="en-US" sz="2800" b="1" dirty="0">
                <a:solidFill>
                  <a:srgbClr val="0000FF"/>
                </a:solidFill>
                <a:latin typeface="微软雅黑" panose="020B0503020204020204" pitchFamily="34" charset="-122"/>
                <a:ea typeface="微软雅黑" panose="020B0503020204020204" pitchFamily="34" charset="-122"/>
              </a:rPr>
              <a:t>统一战线</a:t>
            </a:r>
          </a:p>
        </p:txBody>
      </p:sp>
      <p:sp>
        <p:nvSpPr>
          <p:cNvPr id="21" name="矩形 6">
            <a:extLst>
              <a:ext uri="{FF2B5EF4-FFF2-40B4-BE49-F238E27FC236}">
                <a16:creationId xmlns:a16="http://schemas.microsoft.com/office/drawing/2014/main" id="{3B82EDAD-21FB-44A8-87F7-58455BB15001}"/>
              </a:ext>
            </a:extLst>
          </p:cNvPr>
          <p:cNvSpPr>
            <a:spLocks noChangeArrowheads="1"/>
          </p:cNvSpPr>
          <p:nvPr/>
        </p:nvSpPr>
        <p:spPr bwMode="auto">
          <a:xfrm>
            <a:off x="76840" y="780674"/>
            <a:ext cx="8982636" cy="40395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20000"/>
              </a:lnSpc>
              <a:defRPr/>
            </a:pPr>
            <a:r>
              <a:rPr lang="zh-CN" altLang="en-US" sz="2400" b="1" dirty="0">
                <a:latin typeface="SimSun" charset="-122"/>
                <a:ea typeface="SimSun" charset="-122"/>
                <a:cs typeface="SimSun" charset="-122"/>
              </a:rPr>
              <a:t>    我国的国家政权</a:t>
            </a:r>
            <a:r>
              <a:rPr lang="zh-CN" altLang="en-US" sz="2400" b="1" dirty="0">
                <a:solidFill>
                  <a:srgbClr val="0000FF"/>
                </a:solidFill>
                <a:latin typeface="+mn-ea"/>
                <a:ea typeface="+mn-ea"/>
              </a:rPr>
              <a:t>坚持</a:t>
            </a:r>
            <a:r>
              <a:rPr lang="zh-CN" altLang="en-US" sz="2400" b="1" dirty="0">
                <a:solidFill>
                  <a:srgbClr val="FF0000"/>
                </a:solidFill>
                <a:latin typeface="+mn-ea"/>
                <a:ea typeface="+mn-ea"/>
              </a:rPr>
              <a:t>团结一切可以团结的力量</a:t>
            </a:r>
            <a:r>
              <a:rPr lang="zh-CN" altLang="en-US" sz="2400" b="1" dirty="0">
                <a:latin typeface="宋体" panose="02010600030101010101" pitchFamily="2" charset="-122"/>
                <a:ea typeface="宋体" panose="02010600030101010101" pitchFamily="2" charset="-122"/>
              </a:rPr>
              <a:t>，最大限度地</a:t>
            </a:r>
            <a:r>
              <a:rPr lang="zh-CN" altLang="en-US" sz="2400" b="1" dirty="0">
                <a:solidFill>
                  <a:srgbClr val="0000FF"/>
                </a:solidFill>
                <a:latin typeface="+mn-ea"/>
                <a:ea typeface="+mn-ea"/>
              </a:rPr>
              <a:t>调动</a:t>
            </a:r>
            <a:r>
              <a:rPr lang="zh-CN" altLang="en-US" sz="2400" b="1" dirty="0">
                <a:solidFill>
                  <a:srgbClr val="FF0000"/>
                </a:solidFill>
                <a:latin typeface="+mn-ea"/>
                <a:ea typeface="+mn-ea"/>
              </a:rPr>
              <a:t>一切积极因素</a:t>
            </a:r>
            <a:r>
              <a:rPr lang="zh-CN" altLang="en-US" sz="2400" b="1" dirty="0">
                <a:latin typeface="宋体" panose="02010600030101010101" pitchFamily="2" charset="-122"/>
                <a:ea typeface="宋体" panose="02010600030101010101" pitchFamily="2" charset="-122"/>
              </a:rPr>
              <a:t>。</a:t>
            </a:r>
            <a:endParaRPr lang="en-US" altLang="zh-CN" sz="2400" b="1" dirty="0">
              <a:latin typeface="宋体" panose="02010600030101010101" pitchFamily="2" charset="-122"/>
              <a:ea typeface="宋体" panose="02010600030101010101" pitchFamily="2" charset="-122"/>
            </a:endParaRPr>
          </a:p>
          <a:p>
            <a:pPr>
              <a:lnSpc>
                <a:spcPct val="120000"/>
              </a:lnSpc>
              <a:defRPr/>
            </a:pPr>
            <a:r>
              <a:rPr lang="zh-CN" altLang="en-US" sz="2400" b="1" dirty="0">
                <a:latin typeface="SimSun" charset="-122"/>
                <a:ea typeface="SimSun" charset="-122"/>
                <a:cs typeface="SimSun" charset="-122"/>
              </a:rPr>
              <a:t>    在长期的革命、建设、改革过程中，已经</a:t>
            </a:r>
            <a:r>
              <a:rPr lang="zh-CN" altLang="en-US" sz="2400" b="1" dirty="0">
                <a:solidFill>
                  <a:srgbClr val="0000FF"/>
                </a:solidFill>
                <a:latin typeface="+mn-ea"/>
                <a:ea typeface="+mn-ea"/>
              </a:rPr>
              <a:t>结成</a:t>
            </a:r>
            <a:endParaRPr lang="en-US" altLang="zh-CN" sz="2400" b="1" dirty="0">
              <a:solidFill>
                <a:srgbClr val="0000FF"/>
              </a:solidFill>
              <a:latin typeface="+mn-ea"/>
              <a:ea typeface="+mn-ea"/>
            </a:endParaRPr>
          </a:p>
          <a:p>
            <a:pPr>
              <a:lnSpc>
                <a:spcPct val="120000"/>
              </a:lnSpc>
              <a:defRPr/>
            </a:pPr>
            <a:r>
              <a:rPr lang="zh-CN" altLang="en-US" sz="2400" b="1" dirty="0">
                <a:solidFill>
                  <a:srgbClr val="FF0000"/>
                </a:solidFill>
                <a:latin typeface="+mn-ea"/>
                <a:ea typeface="+mn-ea"/>
              </a:rPr>
              <a:t>       </a:t>
            </a:r>
            <a:r>
              <a:rPr lang="zh-CN" altLang="en-US" sz="2400" b="1" dirty="0">
                <a:latin typeface="SimSun" charset="-122"/>
                <a:ea typeface="SimSun" charset="-122"/>
              </a:rPr>
              <a:t>中国共产党</a:t>
            </a:r>
            <a:r>
              <a:rPr lang="zh-CN" altLang="en-US" sz="2400" b="1" dirty="0">
                <a:latin typeface="微软雅黑" panose="020B0503020204020204" pitchFamily="34" charset="-122"/>
                <a:ea typeface="微软雅黑" panose="020B0503020204020204" pitchFamily="34" charset="-122"/>
              </a:rPr>
              <a:t>领导</a:t>
            </a:r>
            <a:r>
              <a:rPr lang="zh-CN" altLang="en-US" sz="2400" b="1" dirty="0">
                <a:latin typeface="SimSun" charset="-122"/>
                <a:ea typeface="SimSun" charset="-122"/>
              </a:rPr>
              <a:t>的，</a:t>
            </a:r>
            <a:r>
              <a:rPr lang="zh-CN" altLang="en-US" sz="2400" b="1" dirty="0">
                <a:latin typeface="SimSun" charset="-122"/>
                <a:ea typeface="SimSun" charset="-122"/>
                <a:cs typeface="SimSun" charset="-122"/>
              </a:rPr>
              <a:t>各民主党派和各人民团体</a:t>
            </a:r>
            <a:r>
              <a:rPr lang="zh-CN" altLang="en-US" sz="2400" b="1" dirty="0">
                <a:latin typeface="微软雅黑" panose="020B0503020204020204" pitchFamily="34" charset="-122"/>
                <a:ea typeface="微软雅黑" panose="020B0503020204020204" pitchFamily="34" charset="-122"/>
              </a:rPr>
              <a:t>参加</a:t>
            </a:r>
            <a:r>
              <a:rPr lang="zh-CN" altLang="en-US" sz="2400" b="1" dirty="0">
                <a:latin typeface="SimSun" charset="-122"/>
                <a:ea typeface="SimSun" charset="-122"/>
                <a:cs typeface="SimSun" charset="-122"/>
              </a:rPr>
              <a:t>的，</a:t>
            </a:r>
            <a:r>
              <a:rPr lang="zh-CN" altLang="en-US" sz="2400" b="1" dirty="0">
                <a:solidFill>
                  <a:srgbClr val="0000FF"/>
                </a:solidFill>
                <a:latin typeface="+mn-ea"/>
                <a:ea typeface="+mn-ea"/>
              </a:rPr>
              <a:t>包括</a:t>
            </a:r>
            <a:endParaRPr lang="en-US" altLang="zh-CN" sz="2400" b="1" dirty="0">
              <a:solidFill>
                <a:srgbClr val="0000FF"/>
              </a:solidFill>
              <a:latin typeface="+mn-ea"/>
              <a:ea typeface="+mn-ea"/>
            </a:endParaRPr>
          </a:p>
          <a:p>
            <a:pPr>
              <a:lnSpc>
                <a:spcPct val="120000"/>
              </a:lnSpc>
              <a:defRPr/>
            </a:pPr>
            <a:r>
              <a:rPr lang="en-US" altLang="zh-CN" sz="2400" b="1" dirty="0">
                <a:latin typeface="SimSun" charset="-122"/>
                <a:ea typeface="SimSun" charset="-122"/>
                <a:cs typeface="SimSun" charset="-122"/>
              </a:rPr>
              <a:t>    </a:t>
            </a:r>
            <a:r>
              <a:rPr lang="zh-CN" altLang="en-US" sz="2400" b="1" dirty="0">
                <a:latin typeface="SimSun" charset="-122"/>
                <a:ea typeface="SimSun" charset="-122"/>
                <a:cs typeface="SimSun" charset="-122"/>
              </a:rPr>
              <a:t>全体社会主义</a:t>
            </a:r>
            <a:r>
              <a:rPr lang="zh-CN" altLang="en-US" sz="2400" b="1" dirty="0">
                <a:solidFill>
                  <a:srgbClr val="FF0000"/>
                </a:solidFill>
                <a:latin typeface="+mn-ea"/>
                <a:ea typeface="+mn-ea"/>
              </a:rPr>
              <a:t>劳动者</a:t>
            </a:r>
            <a:r>
              <a:rPr lang="zh-CN" altLang="en-US" sz="2400" b="1" dirty="0">
                <a:latin typeface="SimSun" charset="-122"/>
                <a:ea typeface="SimSun" charset="-122"/>
                <a:cs typeface="SimSun" charset="-122"/>
              </a:rPr>
              <a:t>、</a:t>
            </a:r>
            <a:endParaRPr lang="en-US" altLang="zh-CN" sz="2400" b="1" dirty="0">
              <a:latin typeface="SimSun" charset="-122"/>
              <a:ea typeface="SimSun" charset="-122"/>
              <a:cs typeface="SimSun" charset="-122"/>
            </a:endParaRPr>
          </a:p>
          <a:p>
            <a:pPr>
              <a:lnSpc>
                <a:spcPct val="120000"/>
              </a:lnSpc>
              <a:defRPr/>
            </a:pPr>
            <a:r>
              <a:rPr lang="en-US" altLang="zh-CN" sz="2400" b="1" dirty="0">
                <a:latin typeface="SimSun" charset="-122"/>
                <a:ea typeface="SimSun" charset="-122"/>
                <a:cs typeface="SimSun" charset="-122"/>
              </a:rPr>
              <a:t>    </a:t>
            </a:r>
            <a:r>
              <a:rPr lang="zh-CN" altLang="en-US" sz="2400" b="1" dirty="0">
                <a:latin typeface="SimSun" charset="-122"/>
                <a:ea typeface="SimSun" charset="-122"/>
                <a:cs typeface="SimSun" charset="-122"/>
              </a:rPr>
              <a:t>社会主义事业的</a:t>
            </a:r>
            <a:r>
              <a:rPr lang="zh-CN" altLang="en-US" sz="2400" b="1" dirty="0">
                <a:solidFill>
                  <a:srgbClr val="FF0000"/>
                </a:solidFill>
                <a:latin typeface="+mn-ea"/>
                <a:ea typeface="+mn-ea"/>
              </a:rPr>
              <a:t>建设者</a:t>
            </a:r>
            <a:r>
              <a:rPr lang="zh-CN" altLang="en-US" sz="2400" b="1" dirty="0">
                <a:latin typeface="SimSun" charset="-122"/>
                <a:ea typeface="SimSun" charset="-122"/>
                <a:cs typeface="SimSun" charset="-122"/>
              </a:rPr>
              <a:t>、</a:t>
            </a:r>
            <a:endParaRPr lang="en-US" altLang="zh-CN" sz="2400" b="1" dirty="0">
              <a:latin typeface="SimSun" charset="-122"/>
              <a:ea typeface="SimSun" charset="-122"/>
              <a:cs typeface="SimSun" charset="-122"/>
            </a:endParaRPr>
          </a:p>
          <a:p>
            <a:pPr>
              <a:lnSpc>
                <a:spcPct val="120000"/>
              </a:lnSpc>
              <a:defRPr/>
            </a:pPr>
            <a:r>
              <a:rPr lang="en-US" altLang="zh-CN" sz="2400" b="1" dirty="0">
                <a:latin typeface="SimSun" charset="-122"/>
                <a:ea typeface="SimSun" charset="-122"/>
                <a:cs typeface="SimSun" charset="-122"/>
              </a:rPr>
              <a:t>    </a:t>
            </a:r>
            <a:r>
              <a:rPr lang="zh-CN" altLang="en-US" sz="2400" b="1" dirty="0">
                <a:latin typeface="SimSun" charset="-122"/>
                <a:ea typeface="SimSun" charset="-122"/>
                <a:cs typeface="SimSun" charset="-122"/>
              </a:rPr>
              <a:t>拥护社会主义的</a:t>
            </a:r>
            <a:r>
              <a:rPr lang="zh-CN" altLang="en-US" sz="2400" b="1" dirty="0">
                <a:solidFill>
                  <a:srgbClr val="FF0000"/>
                </a:solidFill>
                <a:latin typeface="+mn-ea"/>
                <a:ea typeface="+mn-ea"/>
              </a:rPr>
              <a:t>爱国者</a:t>
            </a:r>
            <a:r>
              <a:rPr lang="zh-CN" altLang="en-US" sz="2400" b="1" dirty="0">
                <a:latin typeface="SimSun" charset="-122"/>
                <a:ea typeface="SimSun" charset="-122"/>
                <a:cs typeface="SimSun" charset="-122"/>
              </a:rPr>
              <a:t>、</a:t>
            </a:r>
            <a:endParaRPr lang="en-US" altLang="zh-CN" sz="2400" b="1" dirty="0">
              <a:latin typeface="SimSun" charset="-122"/>
              <a:ea typeface="SimSun" charset="-122"/>
              <a:cs typeface="SimSun" charset="-122"/>
            </a:endParaRPr>
          </a:p>
          <a:p>
            <a:pPr>
              <a:lnSpc>
                <a:spcPct val="120000"/>
              </a:lnSpc>
              <a:defRPr/>
            </a:pPr>
            <a:r>
              <a:rPr lang="en-US" altLang="zh-CN" sz="2400" b="1" dirty="0">
                <a:latin typeface="SimSun" charset="-122"/>
                <a:ea typeface="SimSun" charset="-122"/>
                <a:cs typeface="SimSun" charset="-122"/>
              </a:rPr>
              <a:t>    </a:t>
            </a:r>
            <a:r>
              <a:rPr lang="zh-CN" altLang="en-US" sz="2400" b="1" dirty="0">
                <a:latin typeface="SimSun" charset="-122"/>
                <a:ea typeface="SimSun" charset="-122"/>
                <a:cs typeface="SimSun" charset="-122"/>
              </a:rPr>
              <a:t>拥护祖国统一和致力于中华民族伟大复兴的</a:t>
            </a:r>
            <a:r>
              <a:rPr lang="zh-CN" altLang="en-US" sz="2400" b="1" dirty="0">
                <a:solidFill>
                  <a:srgbClr val="FF0000"/>
                </a:solidFill>
                <a:latin typeface="+mn-ea"/>
                <a:ea typeface="+mn-ea"/>
              </a:rPr>
              <a:t>爱国者</a:t>
            </a:r>
            <a:endParaRPr lang="en-US" altLang="zh-CN" sz="2400" b="1" dirty="0">
              <a:solidFill>
                <a:srgbClr val="FF0000"/>
              </a:solidFill>
              <a:latin typeface="+mn-ea"/>
              <a:ea typeface="+mn-ea"/>
            </a:endParaRPr>
          </a:p>
          <a:p>
            <a:pPr>
              <a:lnSpc>
                <a:spcPct val="120000"/>
              </a:lnSpc>
              <a:defRPr/>
            </a:pPr>
            <a:r>
              <a:rPr lang="en-US" altLang="zh-CN" sz="2400" b="1" dirty="0">
                <a:solidFill>
                  <a:srgbClr val="FF0000"/>
                </a:solidFill>
                <a:latin typeface="+mn-ea"/>
                <a:ea typeface="+mn-ea"/>
                <a:cs typeface="SimSun" charset="-122"/>
              </a:rPr>
              <a:t>       </a:t>
            </a:r>
            <a:r>
              <a:rPr lang="zh-CN" altLang="en-US" sz="2400" b="1" dirty="0">
                <a:latin typeface="SimSun" charset="-122"/>
                <a:ea typeface="SimSun" charset="-122"/>
                <a:cs typeface="SimSun" charset="-122"/>
              </a:rPr>
              <a:t>的广泛的</a:t>
            </a:r>
            <a:r>
              <a:rPr lang="zh-CN" altLang="en-US" sz="2400" b="1" dirty="0">
                <a:solidFill>
                  <a:srgbClr val="FF0000"/>
                </a:solidFill>
                <a:latin typeface="+mn-ea"/>
                <a:ea typeface="+mn-ea"/>
              </a:rPr>
              <a:t>爱国统一战线</a:t>
            </a:r>
            <a:r>
              <a:rPr lang="zh-CN" altLang="en-US" sz="2400" b="1" dirty="0">
                <a:latin typeface="SimSun" charset="-122"/>
                <a:ea typeface="SimSun" charset="-122"/>
                <a:cs typeface="SimSun" charset="-122"/>
              </a:rPr>
              <a:t>。</a:t>
            </a:r>
            <a:endParaRPr lang="zh-CN" altLang="en-US" sz="2000" b="1" dirty="0">
              <a:latin typeface="SimSun" charset="-122"/>
              <a:ea typeface="SimSun" charset="-122"/>
              <a:cs typeface="SimSun" charset="-122"/>
            </a:endParaRPr>
          </a:p>
        </p:txBody>
      </p:sp>
    </p:spTree>
    <p:extLst>
      <p:ext uri="{BB962C8B-B14F-4D97-AF65-F5344CB8AC3E}">
        <p14:creationId xmlns:p14="http://schemas.microsoft.com/office/powerpoint/2010/main" val="1566898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a:extLst>
              <a:ext uri="{FF2B5EF4-FFF2-40B4-BE49-F238E27FC236}">
                <a16:creationId xmlns:a16="http://schemas.microsoft.com/office/drawing/2014/main" id="{37A0230C-587E-4EB2-A4A1-6C157E5D27A9}"/>
              </a:ext>
            </a:extLst>
          </p:cNvPr>
          <p:cNvSpPr>
            <a:spLocks noChangeArrowheads="1"/>
          </p:cNvSpPr>
          <p:nvPr/>
        </p:nvSpPr>
        <p:spPr bwMode="auto">
          <a:xfrm>
            <a:off x="169049" y="831603"/>
            <a:ext cx="8859690" cy="3323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50000"/>
              </a:lnSpc>
              <a:defRPr/>
            </a:pPr>
            <a:r>
              <a:rPr lang="zh-CN" altLang="en-US" sz="2800" b="1" dirty="0">
                <a:solidFill>
                  <a:srgbClr val="0000FF"/>
                </a:solidFill>
                <a:latin typeface="微软雅黑" panose="020B0503020204020204" pitchFamily="34" charset="-122"/>
                <a:ea typeface="微软雅黑" panose="020B0503020204020204" pitchFamily="34" charset="-122"/>
              </a:rPr>
              <a:t>结合</a:t>
            </a:r>
            <a:r>
              <a:rPr lang="zh-CN" altLang="en-US" sz="2800" b="1" dirty="0">
                <a:latin typeface="微软雅黑" panose="020B0503020204020204" pitchFamily="34" charset="-122"/>
                <a:ea typeface="微软雅黑" panose="020B0503020204020204" pitchFamily="34" charset="-122"/>
              </a:rPr>
              <a:t>探究与分享</a:t>
            </a:r>
            <a:r>
              <a:rPr lang="en-US" altLang="zh-CN" sz="2800" b="1" dirty="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，讲</a:t>
            </a:r>
            <a:r>
              <a:rPr lang="en-US" altLang="zh-CN" sz="2800" b="1" dirty="0">
                <a:latin typeface="微软雅黑" panose="020B0503020204020204" pitchFamily="34" charset="-122"/>
                <a:ea typeface="微软雅黑" panose="020B0503020204020204" pitchFamily="34" charset="-122"/>
              </a:rPr>
              <a:t>4</a:t>
            </a:r>
            <a:r>
              <a:rPr lang="zh-CN" altLang="en-US" sz="2800" b="1" dirty="0">
                <a:latin typeface="微软雅黑" panose="020B0503020204020204" pitchFamily="34" charset="-122"/>
                <a:ea typeface="微软雅黑" panose="020B0503020204020204" pitchFamily="34" charset="-122"/>
              </a:rPr>
              <a:t>个问题：</a:t>
            </a:r>
            <a:r>
              <a:rPr lang="en-US" altLang="zh-CN" sz="2800" b="1" dirty="0">
                <a:latin typeface="微软雅黑" panose="020B0503020204020204" pitchFamily="34" charset="-122"/>
                <a:ea typeface="微软雅黑" panose="020B0503020204020204" pitchFamily="34" charset="-122"/>
              </a:rPr>
              <a:t>   </a:t>
            </a:r>
            <a:endParaRPr lang="en-US" altLang="zh-CN" sz="2800" b="1" dirty="0">
              <a:solidFill>
                <a:srgbClr val="0000FF"/>
              </a:solidFill>
              <a:latin typeface="微软雅黑" panose="020B0503020204020204" pitchFamily="34" charset="-122"/>
              <a:ea typeface="微软雅黑" panose="020B0503020204020204" pitchFamily="34" charset="-122"/>
            </a:endParaRPr>
          </a:p>
          <a:p>
            <a:pPr>
              <a:lnSpc>
                <a:spcPct val="150000"/>
              </a:lnSpc>
              <a:defRPr/>
            </a:pPr>
            <a:r>
              <a:rPr lang="en-US" altLang="zh-CN" sz="2800" b="1" dirty="0">
                <a:solidFill>
                  <a:srgbClr val="0000FF"/>
                </a:solidFill>
                <a:latin typeface="微软雅黑" panose="020B0503020204020204" pitchFamily="34" charset="-122"/>
                <a:ea typeface="微软雅黑" panose="020B0503020204020204" pitchFamily="34" charset="-122"/>
              </a:rPr>
              <a:t>1. </a:t>
            </a:r>
            <a:r>
              <a:rPr lang="zh-CN" altLang="en-US" sz="2800" b="1" dirty="0">
                <a:latin typeface="宋体" panose="02010600030101010101" pitchFamily="2" charset="-122"/>
                <a:ea typeface="宋体" panose="02010600030101010101" pitchFamily="2" charset="-122"/>
              </a:rPr>
              <a:t>社会主义民主是</a:t>
            </a:r>
            <a:r>
              <a:rPr lang="zh-CN" altLang="en-US" sz="2800" b="1" dirty="0">
                <a:solidFill>
                  <a:srgbClr val="0000FF"/>
                </a:solidFill>
                <a:latin typeface="微软雅黑" panose="020B0503020204020204" pitchFamily="34" charset="-122"/>
                <a:ea typeface="微软雅黑" panose="020B0503020204020204" pitchFamily="34" charset="-122"/>
              </a:rPr>
              <a:t>新型的</a:t>
            </a:r>
            <a:r>
              <a:rPr lang="zh-CN" altLang="en-US" sz="2800" b="1" dirty="0">
                <a:latin typeface="宋体" panose="02010600030101010101" pitchFamily="2" charset="-122"/>
                <a:ea typeface="宋体" panose="02010600030101010101" pitchFamily="2" charset="-122"/>
              </a:rPr>
              <a:t>民主</a:t>
            </a:r>
            <a:br>
              <a:rPr lang="en-US" altLang="zh-CN" sz="2800" b="1" dirty="0">
                <a:solidFill>
                  <a:srgbClr val="0000FF"/>
                </a:solidFill>
                <a:latin typeface="微软雅黑" panose="020B0503020204020204" pitchFamily="34" charset="-122"/>
                <a:ea typeface="微软雅黑" panose="020B0503020204020204" pitchFamily="34" charset="-122"/>
              </a:rPr>
            </a:br>
            <a:r>
              <a:rPr lang="en-US" altLang="zh-CN" sz="2800" b="1" dirty="0">
                <a:solidFill>
                  <a:srgbClr val="0000FF"/>
                </a:solidFill>
                <a:latin typeface="微软雅黑" panose="020B0503020204020204" pitchFamily="34" charset="-122"/>
                <a:ea typeface="微软雅黑" panose="020B0503020204020204" pitchFamily="34" charset="-122"/>
              </a:rPr>
              <a:t>2.</a:t>
            </a:r>
            <a:r>
              <a:rPr lang="zh-CN" altLang="en-US" sz="2800" b="1" dirty="0">
                <a:solidFill>
                  <a:srgbClr val="0000FF"/>
                </a:solidFill>
                <a:latin typeface="微软雅黑" panose="020B0503020204020204" pitchFamily="34" charset="-122"/>
                <a:ea typeface="微软雅黑" panose="020B0503020204020204" pitchFamily="34" charset="-122"/>
              </a:rPr>
              <a:t> </a:t>
            </a:r>
            <a:r>
              <a:rPr lang="zh-CN" altLang="en-US" sz="2800" b="1" dirty="0">
                <a:latin typeface="宋体" panose="02010600030101010101" pitchFamily="2" charset="-122"/>
                <a:ea typeface="宋体" panose="02010600030101010101" pitchFamily="2" charset="-122"/>
              </a:rPr>
              <a:t>社会主义民主是</a:t>
            </a:r>
            <a:r>
              <a:rPr lang="zh-CN" altLang="en-US" sz="2800" b="1" dirty="0">
                <a:solidFill>
                  <a:srgbClr val="0000FF"/>
                </a:solidFill>
                <a:latin typeface="微软雅黑" panose="020B0503020204020204" pitchFamily="34" charset="-122"/>
                <a:ea typeface="微软雅黑" panose="020B0503020204020204" pitchFamily="34" charset="-122"/>
              </a:rPr>
              <a:t>最广泛</a:t>
            </a:r>
            <a:r>
              <a:rPr lang="zh-CN" altLang="en-US" sz="2800" b="1" dirty="0">
                <a:latin typeface="宋体" panose="02010600030101010101" pitchFamily="2" charset="-122"/>
                <a:ea typeface="宋体" panose="02010600030101010101" pitchFamily="2" charset="-122"/>
              </a:rPr>
              <a:t>的民主</a:t>
            </a:r>
            <a:br>
              <a:rPr lang="en-US" altLang="zh-CN" sz="2800" b="1" dirty="0">
                <a:solidFill>
                  <a:srgbClr val="0000FF"/>
                </a:solidFill>
                <a:latin typeface="微软雅黑" panose="020B0503020204020204" pitchFamily="34" charset="-122"/>
                <a:ea typeface="微软雅黑" panose="020B0503020204020204" pitchFamily="34" charset="-122"/>
              </a:rPr>
            </a:br>
            <a:r>
              <a:rPr lang="en-US" altLang="zh-CN" sz="2800" b="1" dirty="0">
                <a:solidFill>
                  <a:srgbClr val="0000FF"/>
                </a:solidFill>
                <a:latin typeface="微软雅黑" panose="020B0503020204020204" pitchFamily="34" charset="-122"/>
                <a:ea typeface="微软雅黑" panose="020B0503020204020204" pitchFamily="34" charset="-122"/>
              </a:rPr>
              <a:t>3.</a:t>
            </a:r>
            <a:r>
              <a:rPr lang="zh-CN" altLang="en-US" sz="2800" b="1" dirty="0">
                <a:solidFill>
                  <a:srgbClr val="0000FF"/>
                </a:solidFill>
                <a:latin typeface="微软雅黑" panose="020B0503020204020204" pitchFamily="34" charset="-122"/>
                <a:ea typeface="微软雅黑" panose="020B0503020204020204" pitchFamily="34" charset="-122"/>
              </a:rPr>
              <a:t> </a:t>
            </a:r>
            <a:r>
              <a:rPr lang="zh-CN" altLang="en-US" sz="2800" b="1" dirty="0">
                <a:latin typeface="宋体" panose="02010600030101010101" pitchFamily="2" charset="-122"/>
                <a:ea typeface="宋体" panose="02010600030101010101" pitchFamily="2" charset="-122"/>
              </a:rPr>
              <a:t>社会主义民主是</a:t>
            </a:r>
            <a:r>
              <a:rPr lang="zh-CN" altLang="en-US" sz="2800" b="1" dirty="0">
                <a:solidFill>
                  <a:srgbClr val="0000FF"/>
                </a:solidFill>
                <a:latin typeface="微软雅黑" panose="020B0503020204020204" pitchFamily="34" charset="-122"/>
                <a:ea typeface="微软雅黑" panose="020B0503020204020204" pitchFamily="34" charset="-122"/>
              </a:rPr>
              <a:t>最真实</a:t>
            </a:r>
            <a:r>
              <a:rPr lang="zh-CN" altLang="en-US" sz="2800" b="1" dirty="0">
                <a:latin typeface="宋体" panose="02010600030101010101" pitchFamily="2" charset="-122"/>
                <a:ea typeface="宋体" panose="02010600030101010101" pitchFamily="2" charset="-122"/>
              </a:rPr>
              <a:t>的民主</a:t>
            </a:r>
            <a:br>
              <a:rPr lang="zh-CN" altLang="en-US" sz="2800" b="1" dirty="0">
                <a:solidFill>
                  <a:srgbClr val="0000FF"/>
                </a:solidFill>
                <a:latin typeface="微软雅黑" panose="020B0503020204020204" pitchFamily="34" charset="-122"/>
                <a:ea typeface="微软雅黑" panose="020B0503020204020204" pitchFamily="34" charset="-122"/>
              </a:rPr>
            </a:br>
            <a:r>
              <a:rPr lang="en-US" altLang="zh-CN" sz="2800" b="1" dirty="0">
                <a:solidFill>
                  <a:srgbClr val="0000FF"/>
                </a:solidFill>
                <a:latin typeface="微软雅黑" panose="020B0503020204020204" pitchFamily="34" charset="-122"/>
                <a:ea typeface="微软雅黑" panose="020B0503020204020204" pitchFamily="34" charset="-122"/>
              </a:rPr>
              <a:t>4.</a:t>
            </a:r>
            <a:r>
              <a:rPr lang="zh-CN" altLang="en-US" sz="2800" b="1" dirty="0">
                <a:solidFill>
                  <a:srgbClr val="0000FF"/>
                </a:solidFill>
                <a:latin typeface="微软雅黑" panose="020B0503020204020204" pitchFamily="34" charset="-122"/>
                <a:ea typeface="微软雅黑" panose="020B0503020204020204" pitchFamily="34" charset="-122"/>
              </a:rPr>
              <a:t> </a:t>
            </a:r>
            <a:r>
              <a:rPr lang="zh-CN" altLang="en-US" sz="2800" b="1" dirty="0">
                <a:latin typeface="宋体" panose="02010600030101010101" pitchFamily="2" charset="-122"/>
                <a:ea typeface="宋体" panose="02010600030101010101" pitchFamily="2" charset="-122"/>
              </a:rPr>
              <a:t>社会主义民主是</a:t>
            </a:r>
            <a:r>
              <a:rPr lang="zh-CN" altLang="en-US" sz="2800" b="1" dirty="0">
                <a:solidFill>
                  <a:srgbClr val="0000FF"/>
                </a:solidFill>
                <a:latin typeface="微软雅黑" panose="020B0503020204020204" pitchFamily="34" charset="-122"/>
                <a:ea typeface="微软雅黑" panose="020B0503020204020204" pitchFamily="34" charset="-122"/>
              </a:rPr>
              <a:t>最管用</a:t>
            </a:r>
            <a:r>
              <a:rPr lang="zh-CN" altLang="en-US" sz="2800" b="1" dirty="0">
                <a:latin typeface="宋体" panose="02010600030101010101" pitchFamily="2" charset="-122"/>
                <a:ea typeface="宋体" panose="02010600030101010101" pitchFamily="2" charset="-122"/>
              </a:rPr>
              <a:t>的民主</a:t>
            </a:r>
            <a:endParaRPr lang="en-US" altLang="zh-CN" sz="2800" b="1" dirty="0">
              <a:latin typeface="宋体" panose="02010600030101010101" pitchFamily="2" charset="-122"/>
              <a:ea typeface="宋体" panose="02010600030101010101" pitchFamily="2" charset="-122"/>
            </a:endParaRPr>
          </a:p>
        </p:txBody>
      </p:sp>
      <p:sp>
        <p:nvSpPr>
          <p:cNvPr id="4" name="矩形 6">
            <a:extLst>
              <a:ext uri="{FF2B5EF4-FFF2-40B4-BE49-F238E27FC236}">
                <a16:creationId xmlns:a16="http://schemas.microsoft.com/office/drawing/2014/main" id="{1B08B964-A87D-4DFE-8E05-7980EC3CF24F}"/>
              </a:ext>
            </a:extLst>
          </p:cNvPr>
          <p:cNvSpPr>
            <a:spLocks noChangeArrowheads="1"/>
          </p:cNvSpPr>
          <p:nvPr/>
        </p:nvSpPr>
        <p:spPr bwMode="auto">
          <a:xfrm>
            <a:off x="169049" y="36987"/>
            <a:ext cx="8859690" cy="5979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eaLnBrk="1" hangingPunct="1">
              <a:lnSpc>
                <a:spcPct val="130000"/>
              </a:lnSpc>
            </a:pPr>
            <a:r>
              <a:rPr lang="zh-CN" altLang="en-US" sz="2800" b="1" dirty="0">
                <a:solidFill>
                  <a:srgbClr val="0000FF"/>
                </a:solidFill>
                <a:latin typeface="微软雅黑" panose="020B0503020204020204" pitchFamily="34" charset="-122"/>
                <a:ea typeface="微软雅黑" panose="020B0503020204020204" pitchFamily="34" charset="-122"/>
              </a:rPr>
              <a:t>    第二目   </a:t>
            </a:r>
            <a:r>
              <a:rPr lang="zh-CN" altLang="en-US" sz="2800" b="1" dirty="0">
                <a:solidFill>
                  <a:srgbClr val="FF0000"/>
                </a:solidFill>
                <a:latin typeface="微软雅黑" panose="020B0503020204020204" pitchFamily="34" charset="-122"/>
                <a:ea typeface="微软雅黑" panose="020B0503020204020204" pitchFamily="34" charset="-122"/>
              </a:rPr>
              <a:t>最广泛、最真实、最管用</a:t>
            </a:r>
            <a:r>
              <a:rPr lang="zh-CN" altLang="en-US" sz="2800" b="1" dirty="0">
                <a:solidFill>
                  <a:srgbClr val="0000FF"/>
                </a:solidFill>
                <a:latin typeface="微软雅黑" panose="020B0503020204020204" pitchFamily="34" charset="-122"/>
                <a:ea typeface="微软雅黑" panose="020B0503020204020204" pitchFamily="34" charset="-122"/>
              </a:rPr>
              <a:t>的民主</a:t>
            </a:r>
            <a:endParaRPr lang="en-US" altLang="zh-CN" sz="2800" b="1" dirty="0">
              <a:solidFill>
                <a:srgbClr val="0000FF"/>
              </a:solidFill>
              <a:latin typeface="+mn-ea"/>
            </a:endParaRPr>
          </a:p>
        </p:txBody>
      </p:sp>
    </p:spTree>
    <p:extLst>
      <p:ext uri="{BB962C8B-B14F-4D97-AF65-F5344CB8AC3E}">
        <p14:creationId xmlns:p14="http://schemas.microsoft.com/office/powerpoint/2010/main" val="293764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矩形 6">
            <a:extLst>
              <a:ext uri="{FF2B5EF4-FFF2-40B4-BE49-F238E27FC236}">
                <a16:creationId xmlns:a16="http://schemas.microsoft.com/office/drawing/2014/main" id="{23AD496B-F429-47A1-99A9-4DD44BBC0DE5}"/>
              </a:ext>
            </a:extLst>
          </p:cNvPr>
          <p:cNvSpPr>
            <a:spLocks noChangeArrowheads="1"/>
          </p:cNvSpPr>
          <p:nvPr/>
        </p:nvSpPr>
        <p:spPr bwMode="auto">
          <a:xfrm>
            <a:off x="99891" y="92909"/>
            <a:ext cx="8928847"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800" b="1" dirty="0">
                <a:solidFill>
                  <a:srgbClr val="0000FF"/>
                </a:solidFill>
                <a:latin typeface="微软雅黑" panose="020B0503020204020204" pitchFamily="34" charset="-122"/>
                <a:ea typeface="微软雅黑" panose="020B0503020204020204" pitchFamily="34" charset="-122"/>
              </a:rPr>
              <a:t>  1. </a:t>
            </a:r>
            <a:r>
              <a:rPr lang="zh-CN" altLang="en-US" sz="2800" b="1" dirty="0">
                <a:solidFill>
                  <a:srgbClr val="0000FF"/>
                </a:solidFill>
                <a:latin typeface="微软雅黑" panose="020B0503020204020204" pitchFamily="34" charset="-122"/>
                <a:ea typeface="微软雅黑" panose="020B0503020204020204" pitchFamily="34" charset="-122"/>
              </a:rPr>
              <a:t>社会主义民主是</a:t>
            </a:r>
            <a:r>
              <a:rPr lang="zh-CN" altLang="en-US" sz="2800" b="1" dirty="0">
                <a:solidFill>
                  <a:srgbClr val="FF0000"/>
                </a:solidFill>
                <a:latin typeface="微软雅黑" panose="020B0503020204020204" pitchFamily="34" charset="-122"/>
                <a:ea typeface="微软雅黑" panose="020B0503020204020204" pitchFamily="34" charset="-122"/>
              </a:rPr>
              <a:t>新型的</a:t>
            </a:r>
            <a:r>
              <a:rPr lang="zh-CN" altLang="en-US" sz="2800" b="1" dirty="0">
                <a:solidFill>
                  <a:srgbClr val="0000FF"/>
                </a:solidFill>
                <a:latin typeface="微软雅黑" panose="020B0503020204020204" pitchFamily="34" charset="-122"/>
                <a:ea typeface="微软雅黑" panose="020B0503020204020204" pitchFamily="34" charset="-122"/>
              </a:rPr>
              <a:t>民主</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21" name="矩形 6">
            <a:extLst>
              <a:ext uri="{FF2B5EF4-FFF2-40B4-BE49-F238E27FC236}">
                <a16:creationId xmlns:a16="http://schemas.microsoft.com/office/drawing/2014/main" id="{3B82EDAD-21FB-44A8-87F7-58455BB15001}"/>
              </a:ext>
            </a:extLst>
          </p:cNvPr>
          <p:cNvSpPr>
            <a:spLocks noChangeArrowheads="1"/>
          </p:cNvSpPr>
          <p:nvPr/>
        </p:nvSpPr>
        <p:spPr bwMode="auto">
          <a:xfrm>
            <a:off x="99891" y="713544"/>
            <a:ext cx="8928847" cy="40395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20000"/>
              </a:lnSpc>
              <a:defRPr/>
            </a:pPr>
            <a:r>
              <a:rPr lang="zh-CN" altLang="en-US" sz="2400" b="1" dirty="0">
                <a:solidFill>
                  <a:srgbClr val="0000FF"/>
                </a:solidFill>
                <a:latin typeface="微软雅黑" panose="020B0503020204020204" pitchFamily="34" charset="-122"/>
                <a:ea typeface="微软雅黑" panose="020B0503020204020204" pitchFamily="34" charset="-122"/>
                <a:cs typeface="SimSun" charset="-122"/>
              </a:rPr>
              <a:t>民主：</a:t>
            </a:r>
            <a:r>
              <a:rPr lang="zh-CN" altLang="en-US" sz="2400" b="1" dirty="0">
                <a:latin typeface="SimSun" charset="-122"/>
                <a:ea typeface="SimSun" charset="-122"/>
                <a:cs typeface="SimSun" charset="-122"/>
              </a:rPr>
              <a:t>作为国家制度，是指在</a:t>
            </a:r>
            <a:r>
              <a:rPr lang="zh-CN" altLang="en-US" sz="2400" b="1" dirty="0">
                <a:latin typeface="微软雅黑" panose="020B0503020204020204" pitchFamily="34" charset="-122"/>
                <a:ea typeface="微软雅黑" panose="020B0503020204020204" pitchFamily="34" charset="-122"/>
              </a:rPr>
              <a:t>统治阶级范围</a:t>
            </a:r>
            <a:r>
              <a:rPr lang="zh-CN" altLang="en-US" sz="2400" b="1" dirty="0">
                <a:latin typeface="微软雅黑" panose="020B0503020204020204" pitchFamily="34" charset="-122"/>
                <a:ea typeface="微软雅黑" panose="020B0503020204020204" pitchFamily="34" charset="-122"/>
                <a:cs typeface="SimSun" charset="-122"/>
              </a:rPr>
              <a:t>内</a:t>
            </a:r>
            <a:r>
              <a:rPr lang="zh-CN" altLang="en-US" sz="2400" b="1" dirty="0">
                <a:latin typeface="SimSun" charset="-122"/>
                <a:ea typeface="SimSun" charset="-122"/>
                <a:cs typeface="SimSun" charset="-122"/>
              </a:rPr>
              <a:t>，按</a:t>
            </a:r>
            <a:r>
              <a:rPr lang="zh-CN" altLang="en-US" sz="2400" b="1" dirty="0">
                <a:solidFill>
                  <a:srgbClr val="FF0000"/>
                </a:solidFill>
                <a:latin typeface="+mn-ea"/>
                <a:ea typeface="+mn-ea"/>
              </a:rPr>
              <a:t>平等的原则</a:t>
            </a:r>
            <a:r>
              <a:rPr lang="zh-CN" altLang="en-US" sz="2400" b="1" dirty="0">
                <a:latin typeface="SimSun" charset="-122"/>
                <a:ea typeface="SimSun" charset="-122"/>
                <a:cs typeface="SimSun" charset="-122"/>
              </a:rPr>
              <a:t>和</a:t>
            </a:r>
            <a:endParaRPr lang="en-US" altLang="zh-CN" sz="2400" b="1" dirty="0">
              <a:latin typeface="SimSun" charset="-122"/>
              <a:ea typeface="SimSun" charset="-122"/>
              <a:cs typeface="SimSun" charset="-122"/>
            </a:endParaRPr>
          </a:p>
          <a:p>
            <a:pPr>
              <a:lnSpc>
                <a:spcPct val="120000"/>
              </a:lnSpc>
              <a:defRPr/>
            </a:pPr>
            <a:r>
              <a:rPr lang="en-US" altLang="zh-CN" sz="2400" b="1" dirty="0">
                <a:solidFill>
                  <a:srgbClr val="FF0000"/>
                </a:solidFill>
                <a:latin typeface="+mn-ea"/>
                <a:ea typeface="+mn-ea"/>
              </a:rPr>
              <a:t>          </a:t>
            </a:r>
            <a:r>
              <a:rPr lang="zh-CN" altLang="en-US" sz="2400" b="1" dirty="0">
                <a:solidFill>
                  <a:srgbClr val="FF0000"/>
                </a:solidFill>
                <a:latin typeface="+mn-ea"/>
                <a:ea typeface="+mn-ea"/>
              </a:rPr>
              <a:t>少数服从多数的原则</a:t>
            </a:r>
            <a:r>
              <a:rPr lang="zh-CN" altLang="en-US" sz="2400" b="1" dirty="0">
                <a:latin typeface="SimSun" charset="-122"/>
                <a:ea typeface="SimSun" charset="-122"/>
                <a:cs typeface="SimSun" charset="-122"/>
              </a:rPr>
              <a:t>来</a:t>
            </a:r>
            <a:r>
              <a:rPr lang="zh-CN" altLang="en-US" sz="2400" b="1" dirty="0">
                <a:solidFill>
                  <a:srgbClr val="0000FF"/>
                </a:solidFill>
                <a:latin typeface="微软雅黑" panose="020B0503020204020204" pitchFamily="34" charset="-122"/>
                <a:ea typeface="微软雅黑" panose="020B0503020204020204" pitchFamily="34" charset="-122"/>
              </a:rPr>
              <a:t>共同管理</a:t>
            </a:r>
            <a:r>
              <a:rPr lang="zh-CN" altLang="en-US" sz="2400" b="1" dirty="0">
                <a:latin typeface="SimSun" charset="-122"/>
                <a:ea typeface="SimSun" charset="-122"/>
                <a:cs typeface="SimSun" charset="-122"/>
              </a:rPr>
              <a:t>国家事务。</a:t>
            </a:r>
            <a:endParaRPr lang="en-US" altLang="zh-CN" sz="2400" b="1" dirty="0">
              <a:latin typeface="SimSun" charset="-122"/>
              <a:ea typeface="SimSun" charset="-122"/>
              <a:cs typeface="SimSun" charset="-122"/>
            </a:endParaRPr>
          </a:p>
          <a:p>
            <a:pPr>
              <a:lnSpc>
                <a:spcPct val="120000"/>
              </a:lnSpc>
              <a:defRPr/>
            </a:pPr>
            <a:endParaRPr lang="en-US" altLang="zh-CN" sz="2400" b="1" dirty="0">
              <a:latin typeface="SimSun" charset="-122"/>
              <a:ea typeface="SimSun" charset="-122"/>
              <a:cs typeface="SimSun" charset="-122"/>
            </a:endParaRPr>
          </a:p>
          <a:p>
            <a:pPr>
              <a:lnSpc>
                <a:spcPct val="120000"/>
              </a:lnSpc>
              <a:defRPr/>
            </a:pPr>
            <a:r>
              <a:rPr lang="zh-CN" altLang="en-US" sz="2400" b="1" dirty="0">
                <a:latin typeface="SimSun" charset="-122"/>
                <a:ea typeface="SimSun" charset="-122"/>
                <a:cs typeface="SimSun" charset="-122"/>
              </a:rPr>
              <a:t>    新中国</a:t>
            </a:r>
            <a:r>
              <a:rPr lang="zh-CN" altLang="en-US" sz="2400" b="1" dirty="0">
                <a:latin typeface="SimSun" charset="-122"/>
                <a:ea typeface="SimSun" charset="-122"/>
              </a:rPr>
              <a:t>的建立，</a:t>
            </a:r>
            <a:r>
              <a:rPr lang="zh-CN" altLang="en-US" sz="2400" b="1" dirty="0">
                <a:solidFill>
                  <a:srgbClr val="0000FF"/>
                </a:solidFill>
                <a:latin typeface="微软雅黑" panose="020B0503020204020204" pitchFamily="34" charset="-122"/>
                <a:ea typeface="微软雅黑" panose="020B0503020204020204" pitchFamily="34" charset="-122"/>
              </a:rPr>
              <a:t>实现</a:t>
            </a:r>
            <a:r>
              <a:rPr lang="zh-CN" altLang="en-US" sz="2400" b="1" dirty="0">
                <a:latin typeface="SimSun" charset="-122"/>
                <a:ea typeface="SimSun" charset="-122"/>
              </a:rPr>
              <a:t>了中国从几千年</a:t>
            </a:r>
            <a:r>
              <a:rPr lang="zh-CN" altLang="en-US" sz="2400" b="1" dirty="0">
                <a:latin typeface="微软雅黑" panose="020B0503020204020204" pitchFamily="34" charset="-122"/>
                <a:ea typeface="微软雅黑" panose="020B0503020204020204" pitchFamily="34" charset="-122"/>
              </a:rPr>
              <a:t>封建专制政治</a:t>
            </a:r>
            <a:r>
              <a:rPr lang="zh-CN" altLang="en-US" sz="2400" b="1" dirty="0">
                <a:latin typeface="SimSun" charset="-122"/>
                <a:ea typeface="SimSun" charset="-122"/>
              </a:rPr>
              <a:t>向人民民主的伟大</a:t>
            </a:r>
            <a:r>
              <a:rPr lang="zh-CN" altLang="en-US" sz="2400" b="1" dirty="0">
                <a:solidFill>
                  <a:srgbClr val="FF0000"/>
                </a:solidFill>
                <a:latin typeface="+mn-ea"/>
                <a:ea typeface="+mn-ea"/>
              </a:rPr>
              <a:t>飞跃</a:t>
            </a:r>
            <a:r>
              <a:rPr lang="zh-CN" altLang="en-US" sz="2400" b="1" dirty="0">
                <a:latin typeface="SimSun" charset="-122"/>
                <a:ea typeface="SimSun" charset="-122"/>
              </a:rPr>
              <a:t>，从根本上</a:t>
            </a:r>
            <a:r>
              <a:rPr lang="zh-CN" altLang="en-US" sz="2400" b="1" dirty="0">
                <a:solidFill>
                  <a:srgbClr val="0000FF"/>
                </a:solidFill>
                <a:latin typeface="微软雅黑" panose="020B0503020204020204" pitchFamily="34" charset="-122"/>
                <a:ea typeface="微软雅黑" panose="020B0503020204020204" pitchFamily="34" charset="-122"/>
              </a:rPr>
              <a:t>改变</a:t>
            </a:r>
            <a:r>
              <a:rPr lang="zh-CN" altLang="en-US" sz="2400" b="1" dirty="0">
                <a:latin typeface="SimSun" charset="-122"/>
                <a:ea typeface="SimSun" charset="-122"/>
              </a:rPr>
              <a:t>了旧中国</a:t>
            </a:r>
            <a:r>
              <a:rPr lang="zh-CN" altLang="en-US" sz="2400" b="1" dirty="0">
                <a:latin typeface="微软雅黑" panose="020B0503020204020204" pitchFamily="34" charset="-122"/>
                <a:ea typeface="微软雅黑" panose="020B0503020204020204" pitchFamily="34" charset="-122"/>
              </a:rPr>
              <a:t>少数人统治和压迫多数人</a:t>
            </a:r>
            <a:r>
              <a:rPr lang="zh-CN" altLang="en-US" sz="2400" b="1" dirty="0">
                <a:latin typeface="SimSun" charset="-122"/>
                <a:ea typeface="SimSun" charset="-122"/>
                <a:cs typeface="SimSun" charset="-122"/>
              </a:rPr>
              <a:t>的</a:t>
            </a:r>
            <a:r>
              <a:rPr lang="zh-CN" altLang="en-US" sz="2400" b="1" dirty="0">
                <a:solidFill>
                  <a:srgbClr val="FF0000"/>
                </a:solidFill>
                <a:latin typeface="+mn-ea"/>
                <a:ea typeface="+mn-ea"/>
              </a:rPr>
              <a:t>局面</a:t>
            </a:r>
            <a:r>
              <a:rPr lang="zh-CN" altLang="en-US" sz="2400" b="1" dirty="0">
                <a:latin typeface="SimSun" charset="-122"/>
                <a:ea typeface="SimSun" charset="-122"/>
                <a:cs typeface="SimSun" charset="-122"/>
              </a:rPr>
              <a:t>，使亿万人民真正</a:t>
            </a:r>
            <a:r>
              <a:rPr lang="zh-CN" altLang="en-US" sz="2400" b="1" dirty="0">
                <a:solidFill>
                  <a:srgbClr val="0000FF"/>
                </a:solidFill>
                <a:latin typeface="微软雅黑" panose="020B0503020204020204" pitchFamily="34" charset="-122"/>
                <a:ea typeface="微软雅黑" panose="020B0503020204020204" pitchFamily="34" charset="-122"/>
              </a:rPr>
              <a:t>成为</a:t>
            </a:r>
            <a:r>
              <a:rPr lang="zh-CN" altLang="en-US" sz="2400" b="1" dirty="0">
                <a:latin typeface="SimSun" charset="-122"/>
                <a:ea typeface="SimSun" charset="-122"/>
                <a:cs typeface="SimSun" charset="-122"/>
              </a:rPr>
              <a:t>国家和社会的</a:t>
            </a:r>
            <a:r>
              <a:rPr lang="zh-CN" altLang="en-US" sz="2400" b="1" dirty="0">
                <a:solidFill>
                  <a:srgbClr val="FF0000"/>
                </a:solidFill>
                <a:latin typeface="+mn-ea"/>
                <a:ea typeface="+mn-ea"/>
              </a:rPr>
              <a:t>主人</a:t>
            </a:r>
            <a:r>
              <a:rPr lang="zh-CN" altLang="en-US" sz="2400" b="1" dirty="0">
                <a:latin typeface="SimSun" charset="-122"/>
                <a:ea typeface="SimSun" charset="-122"/>
                <a:cs typeface="SimSun" charset="-122"/>
              </a:rPr>
              <a:t>。</a:t>
            </a:r>
            <a:endParaRPr lang="en-US" altLang="zh-CN" sz="2400" b="1" dirty="0">
              <a:latin typeface="SimSun" charset="-122"/>
              <a:ea typeface="SimSun" charset="-122"/>
              <a:cs typeface="SimSun" charset="-122"/>
            </a:endParaRPr>
          </a:p>
          <a:p>
            <a:pPr>
              <a:lnSpc>
                <a:spcPct val="120000"/>
              </a:lnSpc>
              <a:defRPr/>
            </a:pPr>
            <a:endParaRPr lang="en-US" altLang="zh-CN" sz="2400" b="1" dirty="0">
              <a:latin typeface="SimSun" charset="-122"/>
              <a:ea typeface="SimSun" charset="-122"/>
              <a:cs typeface="SimSun" charset="-122"/>
            </a:endParaRPr>
          </a:p>
          <a:p>
            <a:pPr>
              <a:lnSpc>
                <a:spcPct val="120000"/>
              </a:lnSpc>
              <a:defRPr/>
            </a:pPr>
            <a:r>
              <a:rPr lang="zh-CN" altLang="en-US" sz="2400" b="1" dirty="0">
                <a:solidFill>
                  <a:srgbClr val="0000FF"/>
                </a:solidFill>
                <a:latin typeface="微软雅黑" panose="020B0503020204020204" pitchFamily="34" charset="-122"/>
                <a:ea typeface="微软雅黑" panose="020B0503020204020204" pitchFamily="34" charset="-122"/>
              </a:rPr>
              <a:t>社会主义民主：</a:t>
            </a:r>
            <a:r>
              <a:rPr lang="zh-CN" altLang="en-US" sz="2400" b="1" dirty="0">
                <a:latin typeface="SimSun" charset="-122"/>
                <a:ea typeface="SimSun" charset="-122"/>
                <a:cs typeface="SimSun" charset="-122"/>
              </a:rPr>
              <a:t>是一种</a:t>
            </a:r>
            <a:r>
              <a:rPr lang="zh-CN" altLang="en-US" sz="2400" b="1" dirty="0">
                <a:solidFill>
                  <a:srgbClr val="0000FF"/>
                </a:solidFill>
                <a:latin typeface="微软雅黑" panose="020B0503020204020204" pitchFamily="34" charset="-122"/>
                <a:ea typeface="微软雅黑" panose="020B0503020204020204" pitchFamily="34" charset="-122"/>
              </a:rPr>
              <a:t>新型</a:t>
            </a:r>
            <a:r>
              <a:rPr lang="zh-CN" altLang="en-US" sz="2400" b="1" dirty="0">
                <a:latin typeface="SimSun" charset="-122"/>
                <a:ea typeface="SimSun" charset="-122"/>
                <a:cs typeface="SimSun" charset="-122"/>
              </a:rPr>
              <a:t>民主，是维护人民根本利益的</a:t>
            </a:r>
            <a:endParaRPr lang="en-US" altLang="zh-CN" sz="2400" b="1" dirty="0">
              <a:latin typeface="SimSun" charset="-122"/>
              <a:ea typeface="SimSun" charset="-122"/>
              <a:cs typeface="SimSun" charset="-122"/>
            </a:endParaRPr>
          </a:p>
          <a:p>
            <a:pPr>
              <a:lnSpc>
                <a:spcPct val="120000"/>
              </a:lnSpc>
              <a:defRPr/>
            </a:pPr>
            <a:r>
              <a:rPr lang="en-US" altLang="zh-CN" sz="2400" b="1" dirty="0">
                <a:solidFill>
                  <a:srgbClr val="FF0000"/>
                </a:solidFill>
                <a:latin typeface="SimSun" charset="-122"/>
                <a:ea typeface="SimSun" charset="-122"/>
              </a:rPr>
              <a:t>              </a:t>
            </a:r>
            <a:r>
              <a:rPr lang="zh-CN" altLang="en-US" sz="2400" b="1" dirty="0">
                <a:solidFill>
                  <a:srgbClr val="FF0000"/>
                </a:solidFill>
                <a:latin typeface="+mn-ea"/>
                <a:ea typeface="+mn-ea"/>
              </a:rPr>
              <a:t>最广泛、最真实、最管用</a:t>
            </a:r>
            <a:r>
              <a:rPr lang="zh-CN" altLang="en-US" sz="2400" b="1" dirty="0">
                <a:latin typeface="SimSun" charset="-122"/>
                <a:ea typeface="SimSun" charset="-122"/>
                <a:cs typeface="SimSun" charset="-122"/>
              </a:rPr>
              <a:t>的民主。</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419" y="597921"/>
            <a:ext cx="8921162" cy="4428621"/>
          </a:xfrm>
          <a:ln>
            <a:solidFill>
              <a:schemeClr val="accent1"/>
            </a:solidFill>
          </a:ln>
        </p:spPr>
        <p:txBody>
          <a:bodyPr>
            <a:noAutofit/>
          </a:bodyPr>
          <a:lstStyle/>
          <a:p>
            <a:pPr marL="0" indent="0">
              <a:lnSpc>
                <a:spcPct val="100000"/>
              </a:lnSpc>
              <a:spcAft>
                <a:spcPts val="0"/>
              </a:spcAft>
              <a:buNone/>
            </a:pPr>
            <a:r>
              <a:rPr lang="zh-CN" altLang="en-US" sz="2000" b="1" dirty="0">
                <a:latin typeface="楷体" panose="02010609060101010101" pitchFamily="49" charset="-122"/>
                <a:ea typeface="楷体" panose="02010609060101010101" pitchFamily="49" charset="-122"/>
              </a:rPr>
              <a:t>     </a:t>
            </a:r>
            <a:endParaRPr lang="en-US" altLang="zh-CN" sz="2000" b="1" dirty="0">
              <a:latin typeface="楷体" panose="02010609060101010101" pitchFamily="49" charset="-122"/>
              <a:ea typeface="楷体" panose="02010609060101010101" pitchFamily="49" charset="-122"/>
            </a:endParaRPr>
          </a:p>
          <a:p>
            <a:pPr marL="0" indent="0">
              <a:lnSpc>
                <a:spcPct val="100000"/>
              </a:lnSpc>
              <a:spcAft>
                <a:spcPts val="0"/>
              </a:spcAft>
              <a:buNone/>
            </a:pPr>
            <a:endParaRPr lang="en-US" altLang="zh-CN" sz="2000" b="1" dirty="0">
              <a:latin typeface="楷体" panose="02010609060101010101" pitchFamily="49" charset="-122"/>
              <a:ea typeface="楷体" panose="02010609060101010101" pitchFamily="49" charset="-122"/>
            </a:endParaRPr>
          </a:p>
          <a:p>
            <a:pPr marL="0" indent="0">
              <a:lnSpc>
                <a:spcPct val="100000"/>
              </a:lnSpc>
              <a:spcAft>
                <a:spcPts val="0"/>
              </a:spcAft>
              <a:buNone/>
            </a:pPr>
            <a:endParaRPr lang="en-US" altLang="zh-CN" sz="2000" dirty="0">
              <a:latin typeface="楷体" panose="02010609060101010101" pitchFamily="49" charset="-122"/>
              <a:ea typeface="楷体" panose="02010609060101010101" pitchFamily="49" charset="-122"/>
            </a:endParaRPr>
          </a:p>
          <a:p>
            <a:pPr marL="0" indent="0">
              <a:lnSpc>
                <a:spcPct val="100000"/>
              </a:lnSpc>
              <a:spcAft>
                <a:spcPts val="0"/>
              </a:spcAft>
              <a:buNone/>
            </a:pPr>
            <a:endParaRPr lang="en-US" altLang="zh-CN" sz="2000" dirty="0">
              <a:latin typeface="楷体" panose="02010609060101010101" pitchFamily="49" charset="-122"/>
              <a:ea typeface="楷体" panose="02010609060101010101" pitchFamily="49" charset="-122"/>
            </a:endParaRPr>
          </a:p>
          <a:p>
            <a:pPr marL="0" indent="0">
              <a:lnSpc>
                <a:spcPct val="100000"/>
              </a:lnSpc>
              <a:spcAft>
                <a:spcPts val="0"/>
              </a:spcAft>
              <a:buNone/>
            </a:pPr>
            <a:endParaRPr lang="en-US" altLang="zh-CN" sz="2000" dirty="0">
              <a:latin typeface="楷体" panose="02010609060101010101" pitchFamily="49" charset="-122"/>
              <a:ea typeface="楷体" panose="02010609060101010101" pitchFamily="49" charset="-122"/>
            </a:endParaRPr>
          </a:p>
          <a:p>
            <a:pPr marL="0" indent="0">
              <a:lnSpc>
                <a:spcPct val="100000"/>
              </a:lnSpc>
              <a:spcAft>
                <a:spcPts val="0"/>
              </a:spcAft>
              <a:buNone/>
            </a:pPr>
            <a:endParaRPr lang="en-US" altLang="zh-CN" sz="2000" dirty="0">
              <a:latin typeface="楷体" panose="02010609060101010101" pitchFamily="49" charset="-122"/>
              <a:ea typeface="楷体" panose="02010609060101010101" pitchFamily="49" charset="-122"/>
            </a:endParaRPr>
          </a:p>
          <a:p>
            <a:pPr marL="0" indent="0">
              <a:lnSpc>
                <a:spcPct val="100000"/>
              </a:lnSpc>
              <a:spcAft>
                <a:spcPts val="0"/>
              </a:spcAft>
              <a:buNone/>
            </a:pPr>
            <a:endParaRPr lang="en-US" altLang="zh-CN" sz="2000" dirty="0">
              <a:latin typeface="楷体" panose="02010609060101010101" pitchFamily="49" charset="-122"/>
              <a:ea typeface="楷体" panose="02010609060101010101" pitchFamily="49" charset="-122"/>
            </a:endParaRPr>
          </a:p>
          <a:p>
            <a:pPr marL="0" indent="0">
              <a:lnSpc>
                <a:spcPct val="100000"/>
              </a:lnSpc>
              <a:spcAft>
                <a:spcPts val="0"/>
              </a:spcAft>
              <a:buNone/>
            </a:pPr>
            <a:endParaRPr lang="en-US" altLang="zh-CN" sz="2000" dirty="0">
              <a:latin typeface="楷体" panose="02010609060101010101" pitchFamily="49" charset="-122"/>
              <a:ea typeface="楷体" panose="02010609060101010101" pitchFamily="49" charset="-122"/>
            </a:endParaRPr>
          </a:p>
          <a:p>
            <a:pPr marL="0" indent="0">
              <a:lnSpc>
                <a:spcPct val="100000"/>
              </a:lnSpc>
              <a:spcAft>
                <a:spcPts val="0"/>
              </a:spcAft>
              <a:buNone/>
            </a:pPr>
            <a:endParaRPr lang="en-US" altLang="zh-CN" sz="2000" dirty="0">
              <a:latin typeface="楷体" panose="02010609060101010101" pitchFamily="49" charset="-122"/>
              <a:ea typeface="楷体" panose="02010609060101010101" pitchFamily="49" charset="-122"/>
            </a:endParaRPr>
          </a:p>
          <a:p>
            <a:pPr marL="0" indent="0">
              <a:lnSpc>
                <a:spcPct val="100000"/>
              </a:lnSpc>
              <a:spcAft>
                <a:spcPts val="0"/>
              </a:spcAft>
              <a:buNone/>
            </a:pPr>
            <a:r>
              <a:rPr lang="zh-CN" altLang="en-US" sz="2000" dirty="0">
                <a:latin typeface="楷体" panose="02010609060101010101" pitchFamily="49" charset="-122"/>
                <a:ea typeface="楷体" panose="02010609060101010101" pitchFamily="49" charset="-122"/>
              </a:rPr>
              <a:t>       芭蕾舞剧</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白毛女</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剧照      各民族代表步入人民大会堂</a:t>
            </a:r>
            <a:endParaRPr lang="en-US" altLang="zh-CN" sz="2800" b="1" dirty="0">
              <a:solidFill>
                <a:srgbClr val="0000FF"/>
              </a:solidFill>
              <a:latin typeface="宋体" panose="02010600030101010101" pitchFamily="2" charset="-122"/>
              <a:ea typeface="宋体" panose="02010600030101010101" pitchFamily="2" charset="-122"/>
            </a:endParaRPr>
          </a:p>
          <a:p>
            <a:pPr marL="0" indent="0">
              <a:lnSpc>
                <a:spcPct val="100000"/>
              </a:lnSpc>
              <a:spcAft>
                <a:spcPts val="0"/>
              </a:spcAft>
              <a:buNone/>
            </a:pPr>
            <a:r>
              <a:rPr lang="zh-CN" altLang="en-US" sz="2400" b="1" dirty="0">
                <a:solidFill>
                  <a:srgbClr val="0000FF"/>
                </a:solidFill>
                <a:latin typeface="宋体" panose="02010600030101010101" pitchFamily="2" charset="-122"/>
                <a:ea typeface="宋体" panose="02010600030101010101" pitchFamily="2" charset="-122"/>
              </a:rPr>
              <a:t>   </a:t>
            </a:r>
            <a:r>
              <a:rPr lang="zh-CN" altLang="en-US" sz="2400" b="1" spc="0" dirty="0">
                <a:solidFill>
                  <a:srgbClr val="0000FF"/>
                </a:solidFill>
                <a:latin typeface="微软雅黑" panose="020B0503020204020204" pitchFamily="34" charset="-122"/>
                <a:ea typeface="微软雅黑" panose="020B0503020204020204" pitchFamily="34" charset="-122"/>
                <a:cs typeface="+mj-cs"/>
                <a:sym typeface="Calibri" panose="020F0502020204030204"/>
              </a:rPr>
              <a:t>查找</a:t>
            </a:r>
            <a:r>
              <a:rPr lang="zh-CN" altLang="en-US" sz="2400" b="1" dirty="0">
                <a:latin typeface="宋体" panose="02010600030101010101" pitchFamily="2" charset="-122"/>
                <a:ea typeface="宋体" panose="02010600030101010101" pitchFamily="2" charset="-122"/>
              </a:rPr>
              <a:t>有关“白毛女”的资料，</a:t>
            </a:r>
            <a:r>
              <a:rPr lang="zh-CN" altLang="en-US" sz="2400" b="1" spc="0" dirty="0">
                <a:solidFill>
                  <a:srgbClr val="0000FF"/>
                </a:solidFill>
                <a:latin typeface="微软雅黑" panose="020B0503020204020204" pitchFamily="34" charset="-122"/>
                <a:ea typeface="微软雅黑" panose="020B0503020204020204" pitchFamily="34" charset="-122"/>
                <a:cs typeface="+mj-cs"/>
              </a:rPr>
              <a:t>了解</a:t>
            </a:r>
            <a:r>
              <a:rPr lang="zh-CN" altLang="en-US" sz="2400" b="1" dirty="0">
                <a:latin typeface="宋体" panose="02010600030101010101" pitchFamily="2" charset="-122"/>
                <a:ea typeface="宋体" panose="02010600030101010101" pitchFamily="2" charset="-122"/>
              </a:rPr>
              <a:t>故事发生的背景。</a:t>
            </a:r>
            <a:endParaRPr lang="en-US" altLang="zh-CN" sz="2400" b="1" dirty="0">
              <a:latin typeface="宋体" panose="02010600030101010101" pitchFamily="2" charset="-122"/>
              <a:ea typeface="宋体" panose="02010600030101010101" pitchFamily="2" charset="-122"/>
            </a:endParaRPr>
          </a:p>
          <a:p>
            <a:pPr marL="0" indent="0">
              <a:lnSpc>
                <a:spcPct val="100000"/>
              </a:lnSpc>
              <a:spcAft>
                <a:spcPts val="0"/>
              </a:spcAft>
              <a:buNone/>
            </a:pPr>
            <a:r>
              <a:rPr lang="zh-CN" altLang="en-US" sz="2400" b="1" dirty="0">
                <a:solidFill>
                  <a:srgbClr val="0000FF"/>
                </a:solidFill>
                <a:latin typeface="宋体" panose="02010600030101010101" pitchFamily="2" charset="-122"/>
                <a:ea typeface="宋体" panose="02010600030101010101" pitchFamily="2" charset="-122"/>
              </a:rPr>
              <a:t>   </a:t>
            </a:r>
            <a:r>
              <a:rPr lang="zh-CN" altLang="en-US" sz="2400" b="1" spc="0" dirty="0">
                <a:solidFill>
                  <a:srgbClr val="0000FF"/>
                </a:solidFill>
                <a:latin typeface="微软雅黑" panose="020B0503020204020204" pitchFamily="34" charset="-122"/>
                <a:ea typeface="微软雅黑" panose="020B0503020204020204" pitchFamily="34" charset="-122"/>
                <a:cs typeface="+mj-cs"/>
              </a:rPr>
              <a:t>对比</a:t>
            </a:r>
            <a:r>
              <a:rPr lang="zh-CN" altLang="en-US" sz="2400" b="1" dirty="0">
                <a:latin typeface="宋体" panose="02010600030101010101" pitchFamily="2" charset="-122"/>
                <a:ea typeface="宋体" panose="02010600030101010101" pitchFamily="2" charset="-122"/>
              </a:rPr>
              <a:t>两张图片，</a:t>
            </a:r>
            <a:r>
              <a:rPr lang="zh-CN" altLang="en-US" sz="2400" b="1" spc="0" dirty="0">
                <a:solidFill>
                  <a:srgbClr val="0000FF"/>
                </a:solidFill>
                <a:latin typeface="微软雅黑" panose="020B0503020204020204" pitchFamily="34" charset="-122"/>
                <a:ea typeface="微软雅黑" panose="020B0503020204020204" pitchFamily="34" charset="-122"/>
                <a:cs typeface="+mj-cs"/>
              </a:rPr>
              <a:t>列举</a:t>
            </a:r>
            <a:r>
              <a:rPr lang="zh-CN" altLang="en-US" sz="2400" b="1" dirty="0">
                <a:latin typeface="宋体" panose="02010600030101010101" pitchFamily="2" charset="-122"/>
                <a:ea typeface="宋体" panose="02010600030101010101" pitchFamily="2" charset="-122"/>
              </a:rPr>
              <a:t>实例，</a:t>
            </a:r>
            <a:endParaRPr lang="en-US" altLang="zh-CN" sz="2400" b="1" dirty="0">
              <a:latin typeface="宋体" panose="02010600030101010101" pitchFamily="2" charset="-122"/>
              <a:ea typeface="宋体" panose="02010600030101010101" pitchFamily="2" charset="-122"/>
            </a:endParaRPr>
          </a:p>
          <a:p>
            <a:pPr marL="0" indent="0">
              <a:lnSpc>
                <a:spcPct val="100000"/>
              </a:lnSpc>
              <a:spcAft>
                <a:spcPts val="0"/>
              </a:spcAft>
              <a:buNone/>
            </a:pPr>
            <a:r>
              <a:rPr lang="zh-CN" altLang="en-US" sz="2400" b="1" dirty="0">
                <a:solidFill>
                  <a:srgbClr val="0000FF"/>
                </a:solidFill>
                <a:latin typeface="宋体" panose="02010600030101010101" pitchFamily="2" charset="-122"/>
                <a:ea typeface="宋体" panose="02010600030101010101" pitchFamily="2" charset="-122"/>
              </a:rPr>
              <a:t>   </a:t>
            </a:r>
            <a:r>
              <a:rPr lang="zh-CN" altLang="en-US" sz="2400" b="1" spc="0" dirty="0">
                <a:solidFill>
                  <a:srgbClr val="0000FF"/>
                </a:solidFill>
                <a:latin typeface="微软雅黑" panose="020B0503020204020204" pitchFamily="34" charset="-122"/>
                <a:ea typeface="微软雅黑" panose="020B0503020204020204" pitchFamily="34" charset="-122"/>
                <a:cs typeface="+mj-cs"/>
              </a:rPr>
              <a:t>说明</a:t>
            </a:r>
            <a:r>
              <a:rPr lang="zh-CN" altLang="en-US" sz="2400" b="1" dirty="0">
                <a:latin typeface="宋体" panose="02010600030101010101" pitchFamily="2" charset="-122"/>
                <a:ea typeface="宋体" panose="02010600030101010101" pitchFamily="2" charset="-122"/>
              </a:rPr>
              <a:t>新社会人民是如何当家作主的。</a:t>
            </a:r>
          </a:p>
          <a:p>
            <a:pPr marL="0" indent="0">
              <a:lnSpc>
                <a:spcPct val="100000"/>
              </a:lnSpc>
              <a:spcAft>
                <a:spcPts val="0"/>
              </a:spcAft>
              <a:buNone/>
            </a:pPr>
            <a:endParaRPr lang="zh-CN" altLang="en-US" sz="2400" b="1" dirty="0">
              <a:latin typeface="+mj-ea"/>
              <a:ea typeface="+mj-ea"/>
            </a:endParaRPr>
          </a:p>
        </p:txBody>
      </p:sp>
      <p:sp>
        <p:nvSpPr>
          <p:cNvPr id="4" name="矩形 6">
            <a:extLst>
              <a:ext uri="{FF2B5EF4-FFF2-40B4-BE49-F238E27FC236}">
                <a16:creationId xmlns:a16="http://schemas.microsoft.com/office/drawing/2014/main" id="{376D853A-CB96-48E7-B8CA-539CEE990EFC}"/>
              </a:ext>
            </a:extLst>
          </p:cNvPr>
          <p:cNvSpPr>
            <a:spLocks noChangeArrowheads="1"/>
          </p:cNvSpPr>
          <p:nvPr/>
        </p:nvSpPr>
        <p:spPr bwMode="auto">
          <a:xfrm>
            <a:off x="111419" y="0"/>
            <a:ext cx="8921162" cy="5256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eaLnBrk="1" hangingPunct="1">
              <a:lnSpc>
                <a:spcPct val="130000"/>
              </a:lnSpc>
            </a:pPr>
            <a:r>
              <a:rPr lang="zh-CN" altLang="en-US" sz="2400" b="1" dirty="0">
                <a:latin typeface="微软雅黑" panose="020B0503020204020204" pitchFamily="34" charset="-122"/>
                <a:ea typeface="微软雅黑" panose="020B0503020204020204" pitchFamily="34" charset="-122"/>
              </a:rPr>
              <a:t>教材</a:t>
            </a:r>
            <a:r>
              <a:rPr lang="en-US" altLang="zh-CN" sz="2400" b="1" dirty="0">
                <a:latin typeface="微软雅黑" panose="020B0503020204020204" pitchFamily="34" charset="-122"/>
                <a:ea typeface="微软雅黑" panose="020B0503020204020204" pitchFamily="34" charset="-122"/>
              </a:rPr>
              <a:t>38</a:t>
            </a:r>
            <a:r>
              <a:rPr lang="zh-CN" altLang="en-US" sz="2400" b="1" dirty="0">
                <a:latin typeface="微软雅黑" panose="020B0503020204020204" pitchFamily="34" charset="-122"/>
                <a:ea typeface="微软雅黑" panose="020B0503020204020204" pitchFamily="34" charset="-122"/>
              </a:rPr>
              <a:t>页   </a:t>
            </a:r>
            <a:r>
              <a:rPr lang="zh-CN" altLang="en-US" sz="2400" b="1" dirty="0">
                <a:solidFill>
                  <a:srgbClr val="0000FF"/>
                </a:solidFill>
                <a:latin typeface="微软雅黑" panose="020B0503020204020204" pitchFamily="34" charset="-122"/>
                <a:ea typeface="微软雅黑" panose="020B0503020204020204" pitchFamily="34" charset="-122"/>
              </a:rPr>
              <a:t>探究与分享</a:t>
            </a:r>
            <a:r>
              <a:rPr lang="en-US" altLang="zh-CN" sz="2400" b="1" dirty="0">
                <a:solidFill>
                  <a:srgbClr val="0000FF"/>
                </a:solidFill>
                <a:latin typeface="微软雅黑" panose="020B0503020204020204" pitchFamily="34" charset="-122"/>
                <a:ea typeface="微软雅黑" panose="020B0503020204020204" pitchFamily="34" charset="-122"/>
              </a:rPr>
              <a:t>2</a:t>
            </a:r>
            <a:r>
              <a:rPr lang="zh-CN" altLang="en-US" sz="2400" b="1" dirty="0">
                <a:solidFill>
                  <a:srgbClr val="0000FF"/>
                </a:solidFill>
                <a:latin typeface="微软雅黑" panose="020B0503020204020204" pitchFamily="34" charset="-122"/>
                <a:ea typeface="微软雅黑" panose="020B0503020204020204" pitchFamily="34" charset="-122"/>
              </a:rPr>
              <a:t>：新旧社会劳动人民地位的对比</a:t>
            </a:r>
            <a:endParaRPr lang="en-US" altLang="zh-CN" sz="2400" b="1" dirty="0">
              <a:solidFill>
                <a:srgbClr val="0000FF"/>
              </a:solidFill>
              <a:latin typeface="+mn-ea"/>
            </a:endParaRPr>
          </a:p>
        </p:txBody>
      </p:sp>
      <p:pic>
        <p:nvPicPr>
          <p:cNvPr id="5" name="图片 4">
            <a:extLst>
              <a:ext uri="{FF2B5EF4-FFF2-40B4-BE49-F238E27FC236}">
                <a16:creationId xmlns:a16="http://schemas.microsoft.com/office/drawing/2014/main" id="{7AAB3CB7-FC86-4CA8-9980-977D4F04EF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087" y="653234"/>
            <a:ext cx="3816768" cy="2543323"/>
          </a:xfrm>
          <a:prstGeom prst="rect">
            <a:avLst/>
          </a:prstGeom>
        </p:spPr>
      </p:pic>
      <p:pic>
        <p:nvPicPr>
          <p:cNvPr id="6" name="图片 5">
            <a:extLst>
              <a:ext uri="{FF2B5EF4-FFF2-40B4-BE49-F238E27FC236}">
                <a16:creationId xmlns:a16="http://schemas.microsoft.com/office/drawing/2014/main" id="{A6CA743D-8A5B-47C7-956F-ED6D4611E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205" y="653234"/>
            <a:ext cx="3832979" cy="2543323"/>
          </a:xfrm>
          <a:prstGeom prst="rect">
            <a:avLst/>
          </a:prstGeom>
        </p:spPr>
      </p:pic>
    </p:spTree>
    <p:extLst>
      <p:ext uri="{BB962C8B-B14F-4D97-AF65-F5344CB8AC3E}">
        <p14:creationId xmlns:p14="http://schemas.microsoft.com/office/powerpoint/2010/main" val="894176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840" y="136879"/>
            <a:ext cx="9013372" cy="4919215"/>
          </a:xfrm>
          <a:ln>
            <a:solidFill>
              <a:schemeClr val="accent1"/>
            </a:solidFill>
          </a:ln>
        </p:spPr>
        <p:txBody>
          <a:bodyPr>
            <a:noAutofit/>
          </a:bodyPr>
          <a:lstStyle/>
          <a:p>
            <a:pPr marL="0" indent="0">
              <a:lnSpc>
                <a:spcPct val="100000"/>
              </a:lnSpc>
              <a:spcAft>
                <a:spcPts val="0"/>
              </a:spcAft>
              <a:buNone/>
            </a:pPr>
            <a:r>
              <a:rPr lang="zh-CN" altLang="en-US" sz="2400" b="1" dirty="0">
                <a:solidFill>
                  <a:srgbClr val="0000FF"/>
                </a:solidFill>
                <a:latin typeface="+mj-ea"/>
              </a:rPr>
              <a:t>    查找</a:t>
            </a:r>
            <a:r>
              <a:rPr lang="zh-CN" altLang="en-US" sz="2400" b="1" dirty="0">
                <a:latin typeface="+mj-ea"/>
              </a:rPr>
              <a:t>有关“白毛女”的资料，</a:t>
            </a:r>
            <a:r>
              <a:rPr lang="zh-CN" altLang="en-US" sz="2400" b="1" dirty="0">
                <a:solidFill>
                  <a:srgbClr val="0000FF"/>
                </a:solidFill>
                <a:latin typeface="+mj-ea"/>
              </a:rPr>
              <a:t>了解</a:t>
            </a:r>
            <a:r>
              <a:rPr lang="zh-CN" altLang="en-US" sz="2400" b="1" dirty="0">
                <a:latin typeface="+mj-ea"/>
              </a:rPr>
              <a:t>故事发生的背景。</a:t>
            </a:r>
            <a:endParaRPr lang="en-US" altLang="zh-CN" sz="2400" b="1" dirty="0">
              <a:latin typeface="+mj-ea"/>
            </a:endParaRPr>
          </a:p>
          <a:p>
            <a:pPr marL="0" indent="0">
              <a:lnSpc>
                <a:spcPct val="100000"/>
              </a:lnSpc>
              <a:spcAft>
                <a:spcPts val="0"/>
              </a:spcAft>
              <a:buNone/>
            </a:pPr>
            <a:r>
              <a:rPr lang="en-US" altLang="zh-CN" sz="2400" b="1" dirty="0">
                <a:latin typeface="+mj-ea"/>
                <a:ea typeface="SimSun" charset="-122"/>
                <a:cs typeface="SimSun" charset="-122"/>
              </a:rPr>
              <a:t>  </a:t>
            </a:r>
          </a:p>
          <a:p>
            <a:pPr marL="0" indent="0">
              <a:lnSpc>
                <a:spcPct val="120000"/>
              </a:lnSpc>
              <a:spcAft>
                <a:spcPts val="0"/>
              </a:spcAft>
              <a:buNone/>
            </a:pPr>
            <a:r>
              <a:rPr lang="en-US" altLang="zh-CN" sz="2400" b="1" dirty="0">
                <a:latin typeface="+mj-ea"/>
                <a:ea typeface="SimSun" charset="-122"/>
                <a:cs typeface="SimSun" charset="-122"/>
              </a:rPr>
              <a:t>  </a:t>
            </a:r>
            <a:r>
              <a:rPr lang="en-US" altLang="zh-CN" sz="2000" b="1" dirty="0">
                <a:latin typeface="仿宋" panose="02010609060101010101" pitchFamily="49" charset="-122"/>
                <a:ea typeface="仿宋" panose="02010609060101010101" pitchFamily="49" charset="-122"/>
                <a:cs typeface="SimSun" charset="-122"/>
              </a:rPr>
              <a:t>《</a:t>
            </a:r>
            <a:r>
              <a:rPr lang="zh-CN" altLang="en-US" sz="2000" b="1" dirty="0">
                <a:latin typeface="仿宋" panose="02010609060101010101" pitchFamily="49" charset="-122"/>
                <a:ea typeface="仿宋" panose="02010609060101010101" pitchFamily="49" charset="-122"/>
                <a:cs typeface="SimSun" charset="-122"/>
              </a:rPr>
              <a:t>白毛女</a:t>
            </a:r>
            <a:r>
              <a:rPr lang="en-US" altLang="zh-CN" sz="2000" b="1" dirty="0">
                <a:latin typeface="仿宋" panose="02010609060101010101" pitchFamily="49" charset="-122"/>
                <a:ea typeface="仿宋" panose="02010609060101010101" pitchFamily="49" charset="-122"/>
                <a:cs typeface="SimSun" charset="-122"/>
              </a:rPr>
              <a:t>》</a:t>
            </a:r>
            <a:r>
              <a:rPr lang="zh-CN" altLang="en-US" sz="2000" b="1" dirty="0">
                <a:latin typeface="仿宋" panose="02010609060101010101" pitchFamily="49" charset="-122"/>
                <a:ea typeface="仿宋" panose="02010609060101010101" pitchFamily="49" charset="-122"/>
                <a:cs typeface="SimSun" charset="-122"/>
              </a:rPr>
              <a:t>是以晋察冀边区的民间传说为主要素材，根据当时革命斗争的现实进行提炼加工而成的。</a:t>
            </a:r>
            <a:endParaRPr lang="en-US" altLang="zh-CN" sz="2000" b="1" dirty="0">
              <a:latin typeface="仿宋" panose="02010609060101010101" pitchFamily="49" charset="-122"/>
              <a:ea typeface="仿宋" panose="02010609060101010101" pitchFamily="49" charset="-122"/>
              <a:cs typeface="SimSun" charset="-122"/>
            </a:endParaRPr>
          </a:p>
          <a:p>
            <a:pPr marL="0" lvl="1" indent="0">
              <a:lnSpc>
                <a:spcPct val="120000"/>
              </a:lnSpc>
              <a:spcAft>
                <a:spcPts val="0"/>
              </a:spcAft>
              <a:buNone/>
            </a:pPr>
            <a:r>
              <a:rPr lang="zh-CN" altLang="en-US" sz="2000" b="1" dirty="0">
                <a:solidFill>
                  <a:srgbClr val="0000FF"/>
                </a:solidFill>
                <a:latin typeface="宋体" panose="02010600030101010101" pitchFamily="2" charset="-122"/>
                <a:ea typeface="宋体" panose="02010600030101010101" pitchFamily="2" charset="-122"/>
                <a:cs typeface="SimSun" charset="-122"/>
              </a:rPr>
              <a:t>    </a:t>
            </a:r>
            <a:r>
              <a:rPr lang="zh-CN" altLang="en-US" sz="2000" b="1" dirty="0">
                <a:solidFill>
                  <a:srgbClr val="0000FF"/>
                </a:solidFill>
                <a:latin typeface="+mn-ea"/>
                <a:ea typeface="+mn-ea"/>
                <a:cs typeface="SimSun" charset="-122"/>
              </a:rPr>
              <a:t>反映了</a:t>
            </a:r>
            <a:r>
              <a:rPr lang="zh-CN" altLang="en-US" sz="2000" b="1" dirty="0">
                <a:latin typeface="SimSun" charset="-122"/>
                <a:ea typeface="SimSun" charset="-122"/>
                <a:cs typeface="SimSun" charset="-122"/>
              </a:rPr>
              <a:t>旧中国</a:t>
            </a:r>
            <a:r>
              <a:rPr lang="zh-CN" altLang="en-US" sz="2000" b="1" dirty="0">
                <a:latin typeface="SimSun" charset="-122"/>
                <a:ea typeface="SimSun" charset="-122"/>
              </a:rPr>
              <a:t>广大劳动</a:t>
            </a:r>
            <a:r>
              <a:rPr lang="zh-CN" altLang="en-US" sz="2000" b="1" dirty="0">
                <a:latin typeface="微软雅黑" panose="020B0503020204020204" pitchFamily="34" charset="-122"/>
                <a:ea typeface="微软雅黑" panose="020B0503020204020204" pitchFamily="34" charset="-122"/>
              </a:rPr>
              <a:t>人民</a:t>
            </a:r>
            <a:r>
              <a:rPr lang="zh-CN" altLang="en-US" sz="2000" b="1" dirty="0">
                <a:latin typeface="SimSun" charset="-122"/>
                <a:ea typeface="SimSun" charset="-122"/>
                <a:cs typeface="SimSun" charset="-122"/>
              </a:rPr>
              <a:t>的悲惨</a:t>
            </a:r>
            <a:r>
              <a:rPr lang="zh-CN" altLang="en-US" sz="2000" b="1" dirty="0">
                <a:solidFill>
                  <a:srgbClr val="FF0000"/>
                </a:solidFill>
                <a:latin typeface="+mn-ea"/>
                <a:ea typeface="+mn-ea"/>
                <a:cs typeface="SimSun" charset="-122"/>
              </a:rPr>
              <a:t>境遇</a:t>
            </a:r>
            <a:r>
              <a:rPr lang="zh-CN" altLang="en-US" sz="2000" b="1" dirty="0">
                <a:latin typeface="SimSun" charset="-122"/>
                <a:ea typeface="SimSun" charset="-122"/>
                <a:cs typeface="SimSun" charset="-122"/>
              </a:rPr>
              <a:t>，</a:t>
            </a:r>
            <a:endParaRPr lang="en-US" altLang="zh-CN" sz="2000" b="1" dirty="0">
              <a:latin typeface="SimSun" charset="-122"/>
              <a:ea typeface="SimSun" charset="-122"/>
              <a:cs typeface="SimSun" charset="-122"/>
            </a:endParaRPr>
          </a:p>
          <a:p>
            <a:pPr marL="0" lvl="1" indent="0">
              <a:lnSpc>
                <a:spcPct val="120000"/>
              </a:lnSpc>
              <a:spcAft>
                <a:spcPts val="0"/>
              </a:spcAft>
              <a:buNone/>
            </a:pPr>
            <a:r>
              <a:rPr lang="zh-CN" altLang="en-US" sz="2000" b="1" dirty="0">
                <a:solidFill>
                  <a:srgbClr val="0000FF"/>
                </a:solidFill>
                <a:latin typeface="+mn-ea"/>
                <a:ea typeface="+mn-ea"/>
                <a:cs typeface="SimSun" charset="-122"/>
              </a:rPr>
              <a:t>      反映出</a:t>
            </a:r>
            <a:r>
              <a:rPr lang="zh-CN" altLang="en-US" sz="2000" b="1" dirty="0">
                <a:latin typeface="SimSun" charset="-122"/>
                <a:ea typeface="SimSun" charset="-122"/>
                <a:cs typeface="SimSun" charset="-122"/>
              </a:rPr>
              <a:t>半殖民地半封建社会农村中</a:t>
            </a:r>
            <a:r>
              <a:rPr lang="zh-CN" altLang="en-US" sz="2000" b="1" dirty="0">
                <a:latin typeface="SimSun" charset="-122"/>
                <a:ea typeface="SimSun" charset="-122"/>
              </a:rPr>
              <a:t>贫苦</a:t>
            </a:r>
            <a:r>
              <a:rPr lang="zh-CN" altLang="en-US" sz="2000" b="1" dirty="0">
                <a:latin typeface="微软雅黑" panose="020B0503020204020204" pitchFamily="34" charset="-122"/>
                <a:ea typeface="微软雅黑" panose="020B0503020204020204" pitchFamily="34" charset="-122"/>
              </a:rPr>
              <a:t>农民</a:t>
            </a:r>
            <a:r>
              <a:rPr lang="zh-CN" altLang="en-US" sz="2000" b="1" dirty="0">
                <a:latin typeface="SimSun" charset="-122"/>
                <a:ea typeface="SimSun" charset="-122"/>
                <a:cs typeface="SimSun" charset="-122"/>
              </a:rPr>
              <a:t>与</a:t>
            </a:r>
            <a:r>
              <a:rPr lang="zh-CN" altLang="en-US" sz="2000" b="1" dirty="0">
                <a:latin typeface="微软雅黑" panose="020B0503020204020204" pitchFamily="34" charset="-122"/>
                <a:ea typeface="微软雅黑" panose="020B0503020204020204" pitchFamily="34" charset="-122"/>
              </a:rPr>
              <a:t>地主</a:t>
            </a:r>
            <a:r>
              <a:rPr lang="zh-CN" altLang="en-US" sz="2000" b="1" dirty="0">
                <a:solidFill>
                  <a:srgbClr val="FF0000"/>
                </a:solidFill>
                <a:latin typeface="微软雅黑" panose="020B0503020204020204" pitchFamily="34" charset="-122"/>
                <a:ea typeface="微软雅黑" panose="020B0503020204020204" pitchFamily="34" charset="-122"/>
              </a:rPr>
              <a:t>阶级</a:t>
            </a:r>
            <a:r>
              <a:rPr lang="zh-CN" altLang="en-US" sz="2000" b="1" dirty="0">
                <a:latin typeface="SimSun" charset="-122"/>
                <a:ea typeface="SimSun" charset="-122"/>
                <a:cs typeface="SimSun" charset="-122"/>
              </a:rPr>
              <a:t>的</a:t>
            </a:r>
            <a:r>
              <a:rPr lang="zh-CN" altLang="en-US" sz="2000" b="1" dirty="0">
                <a:solidFill>
                  <a:srgbClr val="FF0000"/>
                </a:solidFill>
                <a:latin typeface="+mn-ea"/>
                <a:ea typeface="+mn-ea"/>
                <a:cs typeface="SimSun" charset="-122"/>
              </a:rPr>
              <a:t>矛盾</a:t>
            </a:r>
            <a:r>
              <a:rPr lang="zh-CN" altLang="en-US" sz="2000" b="1" dirty="0">
                <a:latin typeface="SimSun" charset="-122"/>
                <a:ea typeface="SimSun" charset="-122"/>
                <a:cs typeface="SimSun" charset="-122"/>
              </a:rPr>
              <a:t>，</a:t>
            </a:r>
            <a:endParaRPr lang="en-US" altLang="zh-CN" sz="2000" b="1" dirty="0">
              <a:latin typeface="SimSun" charset="-122"/>
              <a:ea typeface="SimSun" charset="-122"/>
              <a:cs typeface="SimSun" charset="-122"/>
            </a:endParaRPr>
          </a:p>
          <a:p>
            <a:pPr marL="0" lvl="1" indent="0">
              <a:lnSpc>
                <a:spcPct val="120000"/>
              </a:lnSpc>
              <a:spcAft>
                <a:spcPts val="0"/>
              </a:spcAft>
              <a:buNone/>
            </a:pPr>
            <a:r>
              <a:rPr lang="zh-CN" altLang="en-US" sz="2000" b="1" dirty="0">
                <a:solidFill>
                  <a:srgbClr val="0000FF"/>
                </a:solidFill>
                <a:latin typeface="宋体" panose="02010600030101010101" pitchFamily="2" charset="-122"/>
                <a:ea typeface="宋体" panose="02010600030101010101" pitchFamily="2" charset="-122"/>
                <a:cs typeface="SimSun" charset="-122"/>
              </a:rPr>
              <a:t>    </a:t>
            </a:r>
            <a:r>
              <a:rPr lang="zh-CN" altLang="en-US" sz="2000" b="1" dirty="0">
                <a:solidFill>
                  <a:srgbClr val="0000FF"/>
                </a:solidFill>
                <a:latin typeface="+mn-ea"/>
                <a:ea typeface="+mn-ea"/>
                <a:cs typeface="SimSun" charset="-122"/>
              </a:rPr>
              <a:t>反映了</a:t>
            </a:r>
            <a:r>
              <a:rPr lang="zh-CN" altLang="en-US" sz="2000" b="1" dirty="0">
                <a:latin typeface="SimSun" charset="-122"/>
                <a:ea typeface="SimSun" charset="-122"/>
                <a:cs typeface="SimSun" charset="-122"/>
              </a:rPr>
              <a:t>当时</a:t>
            </a:r>
            <a:r>
              <a:rPr lang="zh-CN" altLang="en-US" sz="2000" b="1" dirty="0">
                <a:latin typeface="SimSun" charset="-122"/>
                <a:ea typeface="SimSun" charset="-122"/>
              </a:rPr>
              <a:t>劳动</a:t>
            </a:r>
            <a:r>
              <a:rPr lang="zh-CN" altLang="en-US" sz="2000" b="1" dirty="0">
                <a:latin typeface="微软雅黑" panose="020B0503020204020204" pitchFamily="34" charset="-122"/>
                <a:ea typeface="微软雅黑" panose="020B0503020204020204" pitchFamily="34" charset="-122"/>
              </a:rPr>
              <a:t>人民</a:t>
            </a:r>
            <a:r>
              <a:rPr lang="zh-CN" altLang="en-US" sz="2000" b="1" dirty="0">
                <a:latin typeface="SimSun" charset="-122"/>
                <a:ea typeface="SimSun" charset="-122"/>
                <a:cs typeface="SimSun" charset="-122"/>
              </a:rPr>
              <a:t>对新社会、新生活的</a:t>
            </a:r>
            <a:r>
              <a:rPr lang="zh-CN" altLang="en-US" sz="2000" b="1" dirty="0">
                <a:solidFill>
                  <a:srgbClr val="FF0000"/>
                </a:solidFill>
                <a:latin typeface="+mn-ea"/>
                <a:ea typeface="+mn-ea"/>
                <a:cs typeface="SimSun" charset="-122"/>
              </a:rPr>
              <a:t>向往</a:t>
            </a:r>
            <a:r>
              <a:rPr lang="zh-CN" altLang="en-US" sz="2000" b="1" dirty="0">
                <a:latin typeface="SimSun" charset="-122"/>
                <a:ea typeface="SimSun" charset="-122"/>
                <a:cs typeface="SimSun" charset="-122"/>
              </a:rPr>
              <a:t>，</a:t>
            </a:r>
            <a:endParaRPr lang="en-US" altLang="zh-CN" sz="2000" b="1" dirty="0">
              <a:latin typeface="SimSun" charset="-122"/>
              <a:ea typeface="SimSun" charset="-122"/>
              <a:cs typeface="SimSun" charset="-122"/>
            </a:endParaRPr>
          </a:p>
          <a:p>
            <a:pPr marL="0" lvl="1" indent="0">
              <a:lnSpc>
                <a:spcPct val="120000"/>
              </a:lnSpc>
              <a:spcAft>
                <a:spcPts val="0"/>
              </a:spcAft>
              <a:buNone/>
            </a:pPr>
            <a:r>
              <a:rPr lang="zh-CN" altLang="en-US" sz="2000" b="1" dirty="0">
                <a:solidFill>
                  <a:srgbClr val="0000FF"/>
                </a:solidFill>
                <a:latin typeface="宋体" panose="02010600030101010101" pitchFamily="2" charset="-122"/>
                <a:ea typeface="宋体" panose="02010600030101010101" pitchFamily="2" charset="-122"/>
                <a:cs typeface="SimSun" charset="-122"/>
              </a:rPr>
              <a:t>    </a:t>
            </a:r>
            <a:r>
              <a:rPr lang="zh-CN" altLang="en-US" sz="2000" b="1" dirty="0">
                <a:solidFill>
                  <a:srgbClr val="0000FF"/>
                </a:solidFill>
                <a:latin typeface="+mn-ea"/>
                <a:ea typeface="+mn-ea"/>
                <a:cs typeface="SimSun" charset="-122"/>
              </a:rPr>
              <a:t>展现了</a:t>
            </a:r>
            <a:r>
              <a:rPr lang="zh-CN" altLang="en-US" sz="2000" b="1" dirty="0">
                <a:latin typeface="SimSun" charset="-122"/>
                <a:ea typeface="SimSun" charset="-122"/>
                <a:cs typeface="SimSun" charset="-122"/>
              </a:rPr>
              <a:t>从</a:t>
            </a:r>
            <a:r>
              <a:rPr lang="zh-CN" altLang="en-US" sz="2000" b="1" dirty="0">
                <a:latin typeface="微软雅黑" panose="020B0503020204020204" pitchFamily="34" charset="-122"/>
                <a:ea typeface="微软雅黑" panose="020B0503020204020204" pitchFamily="34" charset="-122"/>
                <a:cs typeface="SimSun" charset="-122"/>
              </a:rPr>
              <a:t>旧社会摧残人</a:t>
            </a:r>
            <a:r>
              <a:rPr lang="zh-CN" altLang="en-US" sz="2000" b="1" dirty="0">
                <a:latin typeface="SimSun" charset="-122"/>
                <a:ea typeface="SimSun" charset="-122"/>
                <a:cs typeface="SimSun" charset="-122"/>
              </a:rPr>
              <a:t>到</a:t>
            </a:r>
            <a:r>
              <a:rPr lang="zh-CN" altLang="en-US" sz="2000" b="1" dirty="0">
                <a:latin typeface="微软雅黑" panose="020B0503020204020204" pitchFamily="34" charset="-122"/>
                <a:ea typeface="微软雅黑" panose="020B0503020204020204" pitchFamily="34" charset="-122"/>
              </a:rPr>
              <a:t>新社会解放人</a:t>
            </a:r>
            <a:r>
              <a:rPr lang="zh-CN" altLang="en-US" sz="2000" b="1" dirty="0">
                <a:latin typeface="SimSun" charset="-122"/>
                <a:ea typeface="SimSun" charset="-122"/>
                <a:cs typeface="SimSun" charset="-122"/>
              </a:rPr>
              <a:t>的历史</a:t>
            </a:r>
            <a:r>
              <a:rPr lang="zh-CN" altLang="en-US" sz="2000" b="1" dirty="0">
                <a:solidFill>
                  <a:srgbClr val="FF0000"/>
                </a:solidFill>
                <a:latin typeface="+mn-ea"/>
                <a:ea typeface="+mn-ea"/>
                <a:cs typeface="SimSun" charset="-122"/>
              </a:rPr>
              <a:t>变迁</a:t>
            </a:r>
            <a:r>
              <a:rPr lang="zh-CN" altLang="en-US" sz="2000" b="1" dirty="0">
                <a:latin typeface="SimSun" charset="-122"/>
                <a:ea typeface="SimSun" charset="-122"/>
                <a:cs typeface="SimSun" charset="-122"/>
              </a:rPr>
              <a:t>，</a:t>
            </a:r>
            <a:endParaRPr lang="en-US" altLang="zh-CN" sz="2000" b="1" dirty="0">
              <a:latin typeface="SimSun" charset="-122"/>
              <a:ea typeface="SimSun" charset="-122"/>
              <a:cs typeface="SimSun" charset="-122"/>
            </a:endParaRPr>
          </a:p>
          <a:p>
            <a:pPr marL="0" lvl="1" indent="0">
              <a:lnSpc>
                <a:spcPct val="120000"/>
              </a:lnSpc>
              <a:spcAft>
                <a:spcPts val="0"/>
              </a:spcAft>
              <a:buNone/>
            </a:pPr>
            <a:r>
              <a:rPr lang="zh-CN" altLang="en-US" sz="2000" b="1" dirty="0">
                <a:solidFill>
                  <a:srgbClr val="0000FF"/>
                </a:solidFill>
                <a:latin typeface="+mn-ea"/>
                <a:ea typeface="+mn-ea"/>
                <a:cs typeface="SimSun" charset="-122"/>
              </a:rPr>
              <a:t>      证明了</a:t>
            </a:r>
            <a:r>
              <a:rPr lang="zh-CN" altLang="en-US" sz="2000" b="1" dirty="0">
                <a:latin typeface="微软雅黑" panose="020B0503020204020204" pitchFamily="34" charset="-122"/>
                <a:ea typeface="微软雅黑" panose="020B0503020204020204" pitchFamily="34" charset="-122"/>
              </a:rPr>
              <a:t>只有</a:t>
            </a:r>
            <a:r>
              <a:rPr lang="zh-CN" altLang="en-US" sz="2000" b="1" dirty="0">
                <a:solidFill>
                  <a:srgbClr val="FF0000"/>
                </a:solidFill>
                <a:latin typeface="+mn-ea"/>
                <a:ea typeface="+mn-ea"/>
                <a:cs typeface="SimSun" charset="-122"/>
              </a:rPr>
              <a:t>共产党领导的人民革命</a:t>
            </a:r>
            <a:r>
              <a:rPr lang="zh-CN" altLang="en-US" sz="2000" b="1" dirty="0">
                <a:latin typeface="SimSun" charset="-122"/>
                <a:ea typeface="SimSun" charset="-122"/>
                <a:cs typeface="SimSun" charset="-122"/>
              </a:rPr>
              <a:t>，</a:t>
            </a:r>
            <a:endParaRPr lang="en-US" altLang="zh-CN" sz="2000" b="1" dirty="0">
              <a:latin typeface="SimSun" charset="-122"/>
              <a:ea typeface="SimSun" charset="-122"/>
              <a:cs typeface="SimSun" charset="-122"/>
            </a:endParaRPr>
          </a:p>
          <a:p>
            <a:pPr marL="0" lvl="1" indent="0">
              <a:lnSpc>
                <a:spcPct val="120000"/>
              </a:lnSpc>
              <a:spcAft>
                <a:spcPts val="0"/>
              </a:spcAft>
              <a:buNone/>
            </a:pPr>
            <a:r>
              <a:rPr lang="en-US" altLang="zh-CN" sz="2000" b="1" dirty="0">
                <a:latin typeface="SimSun" charset="-122"/>
                <a:ea typeface="SimSun" charset="-122"/>
                <a:cs typeface="SimSun" charset="-122"/>
              </a:rPr>
              <a:t>    </a:t>
            </a:r>
            <a:r>
              <a:rPr lang="en-US" altLang="zh-CN" sz="2000" b="1" dirty="0">
                <a:latin typeface="微软雅黑" panose="020B0503020204020204" pitchFamily="34" charset="-122"/>
                <a:ea typeface="微软雅黑" panose="020B0503020204020204" pitchFamily="34" charset="-122"/>
                <a:cs typeface="SimSun" charset="-122"/>
              </a:rPr>
              <a:t>        </a:t>
            </a:r>
            <a:r>
              <a:rPr lang="zh-CN" altLang="en-US" sz="2000" b="1" dirty="0">
                <a:latin typeface="微软雅黑" panose="020B0503020204020204" pitchFamily="34" charset="-122"/>
                <a:ea typeface="微软雅黑" panose="020B0503020204020204" pitchFamily="34" charset="-122"/>
              </a:rPr>
              <a:t>才能</a:t>
            </a:r>
            <a:r>
              <a:rPr lang="zh-CN" altLang="en-US" sz="2000" b="1" dirty="0">
                <a:latin typeface="SimSun" charset="-122"/>
                <a:ea typeface="SimSun" charset="-122"/>
                <a:cs typeface="SimSun" charset="-122"/>
              </a:rPr>
              <a:t>砸碎封建枷锁，使千千万万农民得到</a:t>
            </a:r>
            <a:r>
              <a:rPr lang="zh-CN" altLang="en-US" sz="2000" b="1" dirty="0">
                <a:solidFill>
                  <a:srgbClr val="FF0000"/>
                </a:solidFill>
                <a:latin typeface="+mn-ea"/>
                <a:ea typeface="+mn-ea"/>
                <a:cs typeface="SimSun" charset="-122"/>
              </a:rPr>
              <a:t>解放</a:t>
            </a:r>
            <a:r>
              <a:rPr lang="zh-CN" altLang="en-US" sz="2000" b="1" dirty="0">
                <a:latin typeface="SimSun" charset="-122"/>
                <a:ea typeface="SimSun" charset="-122"/>
                <a:cs typeface="SimSun" charset="-122"/>
              </a:rPr>
              <a:t>，</a:t>
            </a:r>
            <a:endParaRPr lang="en-US" altLang="zh-CN" sz="2000" b="1" dirty="0">
              <a:latin typeface="SimSun" charset="-122"/>
              <a:ea typeface="SimSun" charset="-122"/>
              <a:cs typeface="SimSun" charset="-122"/>
            </a:endParaRPr>
          </a:p>
          <a:p>
            <a:pPr marL="0" lvl="1" indent="0">
              <a:lnSpc>
                <a:spcPct val="120000"/>
              </a:lnSpc>
              <a:spcAft>
                <a:spcPts val="0"/>
              </a:spcAft>
              <a:buNone/>
            </a:pPr>
            <a:r>
              <a:rPr lang="zh-CN" altLang="en-US" sz="2000" b="1" dirty="0">
                <a:solidFill>
                  <a:srgbClr val="0000FF"/>
                </a:solidFill>
                <a:latin typeface="宋体" panose="02010600030101010101" pitchFamily="2" charset="-122"/>
                <a:ea typeface="宋体" panose="02010600030101010101" pitchFamily="2" charset="-122"/>
                <a:cs typeface="SimSun" charset="-122"/>
              </a:rPr>
              <a:t>    </a:t>
            </a:r>
            <a:r>
              <a:rPr lang="zh-CN" altLang="en-US" sz="2000" b="1" dirty="0">
                <a:solidFill>
                  <a:srgbClr val="0000FF"/>
                </a:solidFill>
                <a:latin typeface="+mn-ea"/>
                <a:ea typeface="+mn-ea"/>
                <a:cs typeface="SimSun" charset="-122"/>
              </a:rPr>
              <a:t>揭示了 </a:t>
            </a:r>
            <a:r>
              <a:rPr lang="zh-CN" altLang="en-US" sz="2000" b="1" dirty="0">
                <a:latin typeface="SimSun" charset="-122"/>
                <a:ea typeface="SimSun" charset="-122"/>
              </a:rPr>
              <a:t>“没有共产党就没有新中国”的</a:t>
            </a:r>
            <a:r>
              <a:rPr lang="zh-CN" altLang="en-US" sz="2000" b="1" dirty="0">
                <a:solidFill>
                  <a:srgbClr val="FF0000"/>
                </a:solidFill>
                <a:latin typeface="+mn-ea"/>
                <a:ea typeface="+mn-ea"/>
                <a:cs typeface="SimSun" charset="-122"/>
              </a:rPr>
              <a:t>道理</a:t>
            </a:r>
            <a:r>
              <a:rPr lang="zh-CN" altLang="en-US" sz="2000" b="1" dirty="0">
                <a:latin typeface="SimSun" charset="-122"/>
                <a:ea typeface="SimSun" charset="-122"/>
                <a:cs typeface="SimSun" charset="-122"/>
              </a:rPr>
              <a:t>。</a:t>
            </a:r>
          </a:p>
          <a:p>
            <a:pPr marL="0" indent="0">
              <a:lnSpc>
                <a:spcPct val="100000"/>
              </a:lnSpc>
              <a:spcAft>
                <a:spcPts val="0"/>
              </a:spcAft>
              <a:buNone/>
            </a:pPr>
            <a:endParaRPr lang="zh-CN" altLang="en-US" sz="2400" b="1" dirty="0"/>
          </a:p>
        </p:txBody>
      </p:sp>
    </p:spTree>
    <p:extLst>
      <p:ext uri="{BB962C8B-B14F-4D97-AF65-F5344CB8AC3E}">
        <p14:creationId xmlns:p14="http://schemas.microsoft.com/office/powerpoint/2010/main" val="361959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5314" y="667078"/>
            <a:ext cx="9013372" cy="4173864"/>
          </a:xfrm>
          <a:ln>
            <a:solidFill>
              <a:schemeClr val="accent1"/>
            </a:solidFill>
          </a:ln>
        </p:spPr>
        <p:txBody>
          <a:bodyPr>
            <a:noAutofit/>
          </a:bodyPr>
          <a:lstStyle/>
          <a:p>
            <a:pPr marL="0" indent="0">
              <a:lnSpc>
                <a:spcPct val="100000"/>
              </a:lnSpc>
              <a:spcAft>
                <a:spcPts val="0"/>
              </a:spcAft>
              <a:buNone/>
            </a:pPr>
            <a:r>
              <a:rPr lang="zh-CN" altLang="en-US" sz="2400" b="1" dirty="0">
                <a:solidFill>
                  <a:srgbClr val="0000FF"/>
                </a:solidFill>
                <a:latin typeface="+mj-ea"/>
              </a:rPr>
              <a:t>对比</a:t>
            </a:r>
            <a:r>
              <a:rPr lang="zh-CN" altLang="en-US" sz="2400" b="1" dirty="0">
                <a:latin typeface="+mj-ea"/>
              </a:rPr>
              <a:t>两张图片，</a:t>
            </a:r>
            <a:r>
              <a:rPr lang="zh-CN" altLang="en-US" sz="2400" b="1" dirty="0">
                <a:solidFill>
                  <a:srgbClr val="0000FF"/>
                </a:solidFill>
                <a:latin typeface="+mj-ea"/>
              </a:rPr>
              <a:t>列举</a:t>
            </a:r>
            <a:r>
              <a:rPr lang="zh-CN" altLang="en-US" sz="2400" b="1" dirty="0">
                <a:latin typeface="+mj-ea"/>
              </a:rPr>
              <a:t>实例，</a:t>
            </a:r>
            <a:r>
              <a:rPr lang="zh-CN" altLang="en-US" sz="2400" b="1" dirty="0">
                <a:solidFill>
                  <a:srgbClr val="0000FF"/>
                </a:solidFill>
                <a:latin typeface="+mj-ea"/>
              </a:rPr>
              <a:t>说明</a:t>
            </a:r>
            <a:r>
              <a:rPr lang="zh-CN" altLang="en-US" sz="2400" b="1" dirty="0">
                <a:latin typeface="+mj-ea"/>
              </a:rPr>
              <a:t>新社会人民是如何当家作主的。</a:t>
            </a:r>
            <a:endParaRPr lang="en-US" altLang="zh-CN" sz="2400" b="1" dirty="0">
              <a:latin typeface="+mj-ea"/>
            </a:endParaRPr>
          </a:p>
          <a:p>
            <a:pPr marL="0" indent="0">
              <a:lnSpc>
                <a:spcPct val="100000"/>
              </a:lnSpc>
              <a:spcAft>
                <a:spcPts val="0"/>
              </a:spcAft>
              <a:buNone/>
            </a:pPr>
            <a:endParaRPr lang="en-US" altLang="zh-CN" sz="2400" b="1" dirty="0">
              <a:latin typeface="+mj-ea"/>
              <a:ea typeface="仿宋" panose="02010609060101010101" pitchFamily="49" charset="-122"/>
              <a:cs typeface="SimSun" charset="-122"/>
            </a:endParaRPr>
          </a:p>
          <a:p>
            <a:pPr marL="0" indent="0">
              <a:lnSpc>
                <a:spcPct val="100000"/>
              </a:lnSpc>
              <a:spcAft>
                <a:spcPts val="0"/>
              </a:spcAft>
              <a:buNone/>
            </a:pPr>
            <a:r>
              <a:rPr lang="en-US" altLang="zh-CN" sz="2400" b="1" dirty="0">
                <a:latin typeface="+mj-ea"/>
                <a:ea typeface="仿宋" panose="02010609060101010101" pitchFamily="49" charset="-122"/>
                <a:cs typeface="SimSun" charset="-122"/>
              </a:rPr>
              <a:t>     </a:t>
            </a:r>
            <a:r>
              <a:rPr lang="zh-CN" altLang="en-US" sz="2000" b="1" dirty="0">
                <a:latin typeface="仿宋" panose="02010609060101010101" pitchFamily="49" charset="-122"/>
                <a:ea typeface="仿宋" panose="02010609060101010101" pitchFamily="49" charset="-122"/>
                <a:cs typeface="SimSun" charset="-122"/>
              </a:rPr>
              <a:t>右图展现的是各民族代表步人人民大会堂，参加中国工会第十四次全国代表大会的情景。工会代表相聚北京，共商事关自身的大事，这是社会主义民主的生动体现。</a:t>
            </a:r>
            <a:endParaRPr lang="en-US" altLang="zh-CN" sz="2000" b="1" dirty="0">
              <a:latin typeface="仿宋" panose="02010609060101010101" pitchFamily="49" charset="-122"/>
              <a:ea typeface="仿宋" panose="02010609060101010101" pitchFamily="49" charset="-122"/>
              <a:cs typeface="SimSun" charset="-122"/>
            </a:endParaRPr>
          </a:p>
          <a:p>
            <a:pPr marL="0" indent="0">
              <a:lnSpc>
                <a:spcPct val="100000"/>
              </a:lnSpc>
              <a:spcAft>
                <a:spcPts val="0"/>
              </a:spcAft>
              <a:buNone/>
            </a:pPr>
            <a:endParaRPr lang="en-US" altLang="zh-CN" sz="2000" b="1" dirty="0">
              <a:latin typeface="仿宋" panose="02010609060101010101" pitchFamily="49" charset="-122"/>
              <a:ea typeface="仿宋" panose="02010609060101010101" pitchFamily="49" charset="-122"/>
              <a:cs typeface="SimSun" charset="-122"/>
            </a:endParaRPr>
          </a:p>
          <a:p>
            <a:pPr marL="0" indent="0">
              <a:lnSpc>
                <a:spcPct val="100000"/>
              </a:lnSpc>
              <a:spcAft>
                <a:spcPts val="0"/>
              </a:spcAft>
              <a:buNone/>
            </a:pPr>
            <a:r>
              <a:rPr lang="en-US" altLang="zh-CN" sz="2000" b="1" dirty="0">
                <a:latin typeface="仿宋" panose="02010609060101010101" pitchFamily="49" charset="-122"/>
                <a:ea typeface="仿宋" panose="02010609060101010101" pitchFamily="49" charset="-122"/>
                <a:cs typeface="SimSun" charset="-122"/>
              </a:rPr>
              <a:t>    </a:t>
            </a:r>
            <a:r>
              <a:rPr lang="zh-CN" altLang="en-US" sz="2000" b="1" dirty="0">
                <a:latin typeface="微软雅黑" panose="020B0503020204020204" pitchFamily="34" charset="-122"/>
                <a:ea typeface="微软雅黑" panose="020B0503020204020204" pitchFamily="34" charset="-122"/>
                <a:cs typeface="SimSun" charset="-122"/>
              </a:rPr>
              <a:t>两张图片反映了劳动人民生活境遇和政治地位在</a:t>
            </a:r>
            <a:r>
              <a:rPr lang="zh-CN" altLang="en-US" sz="2000" b="1" dirty="0">
                <a:solidFill>
                  <a:srgbClr val="FF0000"/>
                </a:solidFill>
                <a:latin typeface="微软雅黑" panose="020B0503020204020204" pitchFamily="34" charset="-122"/>
                <a:ea typeface="微软雅黑" panose="020B0503020204020204" pitchFamily="34" charset="-122"/>
                <a:cs typeface="SimSun" charset="-122"/>
              </a:rPr>
              <a:t>新旧社会</a:t>
            </a:r>
            <a:r>
              <a:rPr lang="zh-CN" altLang="en-US" sz="2000" b="1" dirty="0">
                <a:latin typeface="微软雅黑" panose="020B0503020204020204" pitchFamily="34" charset="-122"/>
                <a:ea typeface="微软雅黑" panose="020B0503020204020204" pitchFamily="34" charset="-122"/>
                <a:cs typeface="SimSun" charset="-122"/>
              </a:rPr>
              <a:t>的</a:t>
            </a:r>
            <a:r>
              <a:rPr lang="zh-CN" altLang="en-US" sz="2000" b="1" dirty="0">
                <a:solidFill>
                  <a:srgbClr val="FF0000"/>
                </a:solidFill>
                <a:latin typeface="微软雅黑" panose="020B0503020204020204" pitchFamily="34" charset="-122"/>
                <a:ea typeface="微软雅黑" panose="020B0503020204020204" pitchFamily="34" charset="-122"/>
                <a:cs typeface="SimSun" charset="-122"/>
              </a:rPr>
              <a:t>天壤之别。</a:t>
            </a:r>
            <a:endParaRPr lang="en-US" altLang="zh-CN" sz="2000" b="1" dirty="0">
              <a:solidFill>
                <a:srgbClr val="FF0000"/>
              </a:solidFill>
              <a:latin typeface="微软雅黑" panose="020B0503020204020204" pitchFamily="34" charset="-122"/>
              <a:ea typeface="微软雅黑" panose="020B0503020204020204" pitchFamily="34" charset="-122"/>
              <a:cs typeface="SimSun" charset="-122"/>
            </a:endParaRPr>
          </a:p>
          <a:p>
            <a:pPr marL="0" indent="0">
              <a:lnSpc>
                <a:spcPct val="100000"/>
              </a:lnSpc>
              <a:spcAft>
                <a:spcPts val="0"/>
              </a:spcAft>
              <a:buNone/>
            </a:pPr>
            <a:endParaRPr lang="en-US" altLang="zh-CN" sz="2000" b="1" dirty="0">
              <a:solidFill>
                <a:srgbClr val="FF0000"/>
              </a:solidFill>
              <a:latin typeface="仿宋" panose="02010609060101010101" pitchFamily="49" charset="-122"/>
              <a:ea typeface="仿宋" panose="02010609060101010101" pitchFamily="49" charset="-122"/>
              <a:cs typeface="SimSun" charset="-122"/>
            </a:endParaRPr>
          </a:p>
          <a:p>
            <a:pPr marL="0" indent="0">
              <a:lnSpc>
                <a:spcPct val="100000"/>
              </a:lnSpc>
              <a:spcAft>
                <a:spcPts val="0"/>
              </a:spcAft>
              <a:buNone/>
            </a:pPr>
            <a:r>
              <a:rPr lang="en-US" altLang="zh-CN" sz="2000" b="1" dirty="0">
                <a:solidFill>
                  <a:srgbClr val="FF0000"/>
                </a:solidFill>
                <a:latin typeface="仿宋" panose="02010609060101010101" pitchFamily="49" charset="-122"/>
                <a:ea typeface="仿宋" panose="02010609060101010101" pitchFamily="49" charset="-122"/>
                <a:cs typeface="SimSun" charset="-122"/>
              </a:rPr>
              <a:t>    </a:t>
            </a:r>
            <a:r>
              <a:rPr lang="zh-CN" altLang="en-US" sz="2000" b="1" dirty="0">
                <a:latin typeface="仿宋" panose="02010609060101010101" pitchFamily="49" charset="-122"/>
                <a:ea typeface="仿宋" panose="02010609060101010101" pitchFamily="49" charset="-122"/>
                <a:cs typeface="SimSun" charset="-122"/>
              </a:rPr>
              <a:t>新中国的建立，实现了中国从几千年</a:t>
            </a:r>
            <a:r>
              <a:rPr lang="zh-CN" altLang="en-US" sz="2000" b="1" dirty="0">
                <a:solidFill>
                  <a:srgbClr val="FF0000"/>
                </a:solidFill>
                <a:latin typeface="仿宋" panose="02010609060101010101" pitchFamily="49" charset="-122"/>
                <a:ea typeface="仿宋" panose="02010609060101010101" pitchFamily="49" charset="-122"/>
                <a:cs typeface="SimSun" charset="-122"/>
              </a:rPr>
              <a:t>封建专制政治</a:t>
            </a:r>
            <a:r>
              <a:rPr lang="zh-CN" altLang="en-US" sz="2000" b="1" dirty="0">
                <a:latin typeface="仿宋" panose="02010609060101010101" pitchFamily="49" charset="-122"/>
                <a:ea typeface="仿宋" panose="02010609060101010101" pitchFamily="49" charset="-122"/>
                <a:cs typeface="SimSun" charset="-122"/>
              </a:rPr>
              <a:t>向</a:t>
            </a:r>
            <a:r>
              <a:rPr lang="zh-CN" altLang="en-US" sz="2000" b="1" dirty="0">
                <a:solidFill>
                  <a:srgbClr val="FF0000"/>
                </a:solidFill>
                <a:latin typeface="仿宋" panose="02010609060101010101" pitchFamily="49" charset="-122"/>
                <a:ea typeface="仿宋" panose="02010609060101010101" pitchFamily="49" charset="-122"/>
                <a:cs typeface="SimSun" charset="-122"/>
              </a:rPr>
              <a:t>人民民主</a:t>
            </a:r>
            <a:r>
              <a:rPr lang="zh-CN" altLang="en-US" sz="2000" b="1" dirty="0">
                <a:latin typeface="仿宋" panose="02010609060101010101" pitchFamily="49" charset="-122"/>
                <a:ea typeface="仿宋" panose="02010609060101010101" pitchFamily="49" charset="-122"/>
                <a:cs typeface="SimSun" charset="-122"/>
              </a:rPr>
              <a:t>的伟大飞跃，从根本上改变了旧中国</a:t>
            </a:r>
            <a:r>
              <a:rPr lang="zh-CN" altLang="en-US" sz="2000" b="1" dirty="0">
                <a:solidFill>
                  <a:srgbClr val="FF0000"/>
                </a:solidFill>
                <a:latin typeface="仿宋" panose="02010609060101010101" pitchFamily="49" charset="-122"/>
                <a:ea typeface="仿宋" panose="02010609060101010101" pitchFamily="49" charset="-122"/>
                <a:cs typeface="SimSun" charset="-122"/>
              </a:rPr>
              <a:t>少数人统治和压迫多数人</a:t>
            </a:r>
            <a:r>
              <a:rPr lang="zh-CN" altLang="en-US" sz="2000" b="1" dirty="0">
                <a:latin typeface="仿宋" panose="02010609060101010101" pitchFamily="49" charset="-122"/>
                <a:ea typeface="仿宋" panose="02010609060101010101" pitchFamily="49" charset="-122"/>
                <a:cs typeface="SimSun" charset="-122"/>
              </a:rPr>
              <a:t>的局面，使</a:t>
            </a:r>
            <a:r>
              <a:rPr lang="zh-CN" altLang="en-US" sz="2000" b="1" dirty="0">
                <a:solidFill>
                  <a:srgbClr val="FF0000"/>
                </a:solidFill>
                <a:latin typeface="仿宋" panose="02010609060101010101" pitchFamily="49" charset="-122"/>
                <a:ea typeface="仿宋" panose="02010609060101010101" pitchFamily="49" charset="-122"/>
                <a:cs typeface="SimSun" charset="-122"/>
              </a:rPr>
              <a:t>亿万人民真正成为国家和社会的主人</a:t>
            </a:r>
            <a:r>
              <a:rPr lang="zh-CN" altLang="en-US" sz="2000" b="1" dirty="0">
                <a:latin typeface="仿宋" panose="02010609060101010101" pitchFamily="49" charset="-122"/>
                <a:ea typeface="仿宋" panose="02010609060101010101" pitchFamily="49" charset="-122"/>
                <a:cs typeface="SimSun" charset="-122"/>
              </a:rPr>
              <a:t>。社会主义民主是一种新型民主，是维护人民根本利益的</a:t>
            </a:r>
            <a:r>
              <a:rPr lang="zh-CN" altLang="en-US" sz="2000" b="1" dirty="0">
                <a:solidFill>
                  <a:srgbClr val="FF0000"/>
                </a:solidFill>
                <a:latin typeface="仿宋" panose="02010609060101010101" pitchFamily="49" charset="-122"/>
                <a:ea typeface="仿宋" panose="02010609060101010101" pitchFamily="49" charset="-122"/>
                <a:cs typeface="SimSun" charset="-122"/>
              </a:rPr>
              <a:t>最广泛、最真实、最管用</a:t>
            </a:r>
            <a:r>
              <a:rPr lang="zh-CN" altLang="en-US" sz="2000" b="1" dirty="0">
                <a:latin typeface="仿宋" panose="02010609060101010101" pitchFamily="49" charset="-122"/>
                <a:ea typeface="仿宋" panose="02010609060101010101" pitchFamily="49" charset="-122"/>
                <a:cs typeface="SimSun" charset="-122"/>
              </a:rPr>
              <a:t>的民主。</a:t>
            </a:r>
            <a:endParaRPr lang="zh-CN" altLang="en-US" sz="2400" b="1"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218186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矩形 6">
            <a:extLst>
              <a:ext uri="{FF2B5EF4-FFF2-40B4-BE49-F238E27FC236}">
                <a16:creationId xmlns:a16="http://schemas.microsoft.com/office/drawing/2014/main" id="{613D8DB7-380A-4451-8ECA-712D61E3B3E6}"/>
              </a:ext>
            </a:extLst>
          </p:cNvPr>
          <p:cNvSpPr>
            <a:spLocks noChangeArrowheads="1"/>
          </p:cNvSpPr>
          <p:nvPr/>
        </p:nvSpPr>
        <p:spPr bwMode="auto">
          <a:xfrm>
            <a:off x="115261" y="76200"/>
            <a:ext cx="8852007"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800" b="1" dirty="0">
                <a:solidFill>
                  <a:srgbClr val="0000FF"/>
                </a:solidFill>
                <a:latin typeface="微软雅黑" panose="020B0503020204020204" pitchFamily="34" charset="-122"/>
                <a:ea typeface="微软雅黑" panose="020B0503020204020204" pitchFamily="34" charset="-122"/>
              </a:rPr>
              <a:t>   2.</a:t>
            </a:r>
            <a:r>
              <a:rPr lang="zh-CN" altLang="en-US" sz="2800" b="1" dirty="0">
                <a:solidFill>
                  <a:srgbClr val="0000FF"/>
                </a:solidFill>
                <a:latin typeface="微软雅黑" panose="020B0503020204020204" pitchFamily="34" charset="-122"/>
                <a:ea typeface="微软雅黑" panose="020B0503020204020204" pitchFamily="34" charset="-122"/>
              </a:rPr>
              <a:t>社会主义民主是</a:t>
            </a:r>
            <a:r>
              <a:rPr lang="zh-CN" altLang="en-US" sz="2800" b="1" dirty="0">
                <a:solidFill>
                  <a:srgbClr val="FF0000"/>
                </a:solidFill>
                <a:latin typeface="微软雅黑" panose="020B0503020204020204" pitchFamily="34" charset="-122"/>
                <a:ea typeface="微软雅黑" panose="020B0503020204020204" pitchFamily="34" charset="-122"/>
              </a:rPr>
              <a:t>最广泛</a:t>
            </a:r>
            <a:r>
              <a:rPr lang="zh-CN" altLang="en-US" sz="2800" b="1" dirty="0">
                <a:solidFill>
                  <a:srgbClr val="0000FF"/>
                </a:solidFill>
                <a:latin typeface="微软雅黑" panose="020B0503020204020204" pitchFamily="34" charset="-122"/>
                <a:ea typeface="微软雅黑" panose="020B0503020204020204" pitchFamily="34" charset="-122"/>
              </a:rPr>
              <a:t>的民主</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21" name="矩形 6">
            <a:extLst>
              <a:ext uri="{FF2B5EF4-FFF2-40B4-BE49-F238E27FC236}">
                <a16:creationId xmlns:a16="http://schemas.microsoft.com/office/drawing/2014/main" id="{3B82EDAD-21FB-44A8-87F7-58455BB15001}"/>
              </a:ext>
            </a:extLst>
          </p:cNvPr>
          <p:cNvSpPr>
            <a:spLocks noChangeArrowheads="1"/>
          </p:cNvSpPr>
          <p:nvPr/>
        </p:nvSpPr>
        <p:spPr bwMode="auto">
          <a:xfrm>
            <a:off x="115262" y="675924"/>
            <a:ext cx="8852006" cy="15950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20000"/>
              </a:lnSpc>
              <a:defRPr/>
            </a:pPr>
            <a:r>
              <a:rPr lang="zh-CN" altLang="en-US" sz="2800" b="1" dirty="0">
                <a:solidFill>
                  <a:srgbClr val="0000FF"/>
                </a:solidFill>
                <a:latin typeface="+mn-ea"/>
              </a:rPr>
              <a:t>表现：</a:t>
            </a:r>
            <a:r>
              <a:rPr lang="zh-CN" altLang="en-US" sz="2800" b="1" dirty="0">
                <a:solidFill>
                  <a:srgbClr val="FF0000"/>
                </a:solidFill>
                <a:latin typeface="+mn-ea"/>
                <a:ea typeface="+mn-ea"/>
              </a:rPr>
              <a:t>民主权利</a:t>
            </a:r>
            <a:r>
              <a:rPr lang="zh-CN" altLang="en-US" sz="2800" b="1" dirty="0">
                <a:latin typeface="SimSun" charset="-122"/>
                <a:ea typeface="SimSun" charset="-122"/>
                <a:cs typeface="SimSun" charset="-122"/>
              </a:rPr>
              <a:t>的广泛性</a:t>
            </a:r>
            <a:endParaRPr lang="en-US" altLang="zh-CN" sz="2800" b="1" dirty="0">
              <a:solidFill>
                <a:srgbClr val="FF0000"/>
              </a:solidFill>
              <a:latin typeface="+mn-ea"/>
              <a:ea typeface="+mn-ea"/>
            </a:endParaRPr>
          </a:p>
          <a:p>
            <a:pPr>
              <a:lnSpc>
                <a:spcPct val="120000"/>
              </a:lnSpc>
              <a:defRPr/>
            </a:pPr>
            <a:r>
              <a:rPr lang="en-US" altLang="zh-CN" sz="2800" b="1" dirty="0">
                <a:solidFill>
                  <a:srgbClr val="FF0000"/>
                </a:solidFill>
                <a:latin typeface="SimSun" charset="-122"/>
                <a:ea typeface="SimSun" charset="-122"/>
              </a:rPr>
              <a:t>      </a:t>
            </a:r>
            <a:r>
              <a:rPr lang="zh-CN" altLang="en-US" sz="2800" b="1" dirty="0">
                <a:solidFill>
                  <a:srgbClr val="FF0000"/>
                </a:solidFill>
                <a:latin typeface="+mn-ea"/>
                <a:ea typeface="+mn-ea"/>
              </a:rPr>
              <a:t>民主主体</a:t>
            </a:r>
            <a:r>
              <a:rPr lang="zh-CN" altLang="en-US" sz="2800" b="1" dirty="0">
                <a:latin typeface="SimSun" charset="-122"/>
                <a:ea typeface="SimSun" charset="-122"/>
                <a:cs typeface="SimSun" charset="-122"/>
              </a:rPr>
              <a:t>的广泛性</a:t>
            </a:r>
            <a:endParaRPr lang="en-US" altLang="zh-CN" sz="2800" b="1" dirty="0">
              <a:latin typeface="SimSun" charset="-122"/>
              <a:ea typeface="SimSun" charset="-122"/>
              <a:cs typeface="SimSun" charset="-122"/>
            </a:endParaRPr>
          </a:p>
          <a:p>
            <a:pPr>
              <a:lnSpc>
                <a:spcPct val="120000"/>
              </a:lnSpc>
              <a:defRPr/>
            </a:pPr>
            <a:r>
              <a:rPr lang="zh-CN" altLang="en-US" sz="2800" b="1" dirty="0">
                <a:solidFill>
                  <a:srgbClr val="FF0000"/>
                </a:solidFill>
                <a:latin typeface="+mn-ea"/>
              </a:rPr>
              <a:t>          民主领域</a:t>
            </a:r>
            <a:r>
              <a:rPr lang="zh-CN" altLang="en-US" sz="2800" b="1" dirty="0">
                <a:latin typeface="SimSun" charset="-122"/>
                <a:ea typeface="SimSun" charset="-122"/>
                <a:cs typeface="SimSun" charset="-122"/>
              </a:rPr>
              <a:t>的广泛性</a:t>
            </a:r>
            <a:endParaRPr lang="en-US" altLang="zh-CN" sz="2800" b="1" dirty="0">
              <a:latin typeface="SimSun" charset="-122"/>
              <a:ea typeface="SimSun" charset="-122"/>
              <a:cs typeface="SimSun"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76" y="80615"/>
            <a:ext cx="8844324" cy="48603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ts val="3360"/>
              </a:lnSpc>
              <a:defRPr/>
            </a:pPr>
            <a:r>
              <a:rPr lang="zh-CN" altLang="en-US" sz="2800" b="1" dirty="0">
                <a:solidFill>
                  <a:srgbClr val="0000FF"/>
                </a:solidFill>
                <a:latin typeface="+mn-ea"/>
              </a:rPr>
              <a:t>      实现人民当家作主的要求：</a:t>
            </a:r>
            <a:r>
              <a:rPr lang="zh-CN" altLang="en-US" sz="2800" b="1" dirty="0">
                <a:latin typeface="SimSun" charset="-122"/>
                <a:ea typeface="SimSun" charset="-122"/>
              </a:rPr>
              <a:t>我国宪法规定：</a:t>
            </a:r>
            <a:endParaRPr lang="en-US" altLang="zh-CN" sz="2800" b="1" dirty="0">
              <a:latin typeface="SimSun" charset="-122"/>
              <a:ea typeface="SimSun" charset="-122"/>
            </a:endParaRPr>
          </a:p>
          <a:p>
            <a:pPr>
              <a:lnSpc>
                <a:spcPts val="3360"/>
              </a:lnSpc>
              <a:defRPr/>
            </a:pPr>
            <a:r>
              <a:rPr lang="zh-CN" altLang="en-US" sz="2800" b="1" dirty="0">
                <a:latin typeface="SimSun" charset="-122"/>
                <a:ea typeface="SimSun" charset="-122"/>
              </a:rPr>
              <a:t>   “中华人民共和国的一切权力属于人民。”</a:t>
            </a:r>
            <a:endParaRPr lang="en-US" altLang="zh-CN" sz="2800" b="1" dirty="0">
              <a:latin typeface="SimSun" charset="-122"/>
              <a:ea typeface="SimSun" charset="-122"/>
            </a:endParaRPr>
          </a:p>
          <a:p>
            <a:pPr>
              <a:lnSpc>
                <a:spcPts val="3360"/>
              </a:lnSpc>
              <a:defRPr/>
            </a:pPr>
            <a:r>
              <a:rPr lang="zh-CN" altLang="en-US" sz="2800" b="1" dirty="0">
                <a:latin typeface="SimSun" charset="-122"/>
                <a:ea typeface="SimSun" charset="-122"/>
              </a:rPr>
              <a:t>   “人民</a:t>
            </a:r>
            <a:r>
              <a:rPr lang="zh-CN" altLang="en-US" sz="2800" b="1" dirty="0">
                <a:solidFill>
                  <a:srgbClr val="0000FF"/>
                </a:solidFill>
                <a:latin typeface="+mn-ea"/>
              </a:rPr>
              <a:t>依照</a:t>
            </a:r>
            <a:r>
              <a:rPr lang="zh-CN" altLang="en-US" sz="2800" b="1" dirty="0">
                <a:solidFill>
                  <a:srgbClr val="FF0000"/>
                </a:solidFill>
                <a:latin typeface="+mn-ea"/>
              </a:rPr>
              <a:t>法律</a:t>
            </a:r>
            <a:r>
              <a:rPr lang="zh-CN" altLang="en-US" sz="2800" b="1" dirty="0">
                <a:latin typeface="SimSun" charset="-122"/>
                <a:ea typeface="SimSun" charset="-122"/>
              </a:rPr>
              <a:t>规定，</a:t>
            </a:r>
            <a:r>
              <a:rPr lang="zh-CN" altLang="en-US" sz="2800" b="1" dirty="0">
                <a:solidFill>
                  <a:srgbClr val="0000FF"/>
                </a:solidFill>
                <a:latin typeface="+mn-ea"/>
              </a:rPr>
              <a:t>通过</a:t>
            </a:r>
            <a:r>
              <a:rPr lang="zh-CN" altLang="en-US" sz="2800" b="1" dirty="0">
                <a:latin typeface="SimSun" charset="-122"/>
                <a:ea typeface="SimSun" charset="-122"/>
              </a:rPr>
              <a:t>各种</a:t>
            </a:r>
            <a:r>
              <a:rPr lang="zh-CN" altLang="en-US" sz="2800" b="1" dirty="0">
                <a:solidFill>
                  <a:srgbClr val="FF0000"/>
                </a:solidFill>
                <a:latin typeface="+mn-ea"/>
              </a:rPr>
              <a:t>途径</a:t>
            </a:r>
            <a:r>
              <a:rPr lang="zh-CN" altLang="en-US" sz="2800" b="1" dirty="0">
                <a:latin typeface="SimSun" charset="-122"/>
                <a:ea typeface="SimSun" charset="-122"/>
              </a:rPr>
              <a:t>和</a:t>
            </a:r>
            <a:r>
              <a:rPr lang="zh-CN" altLang="en-US" sz="2800" b="1" dirty="0">
                <a:solidFill>
                  <a:srgbClr val="FF0000"/>
                </a:solidFill>
                <a:latin typeface="+mn-ea"/>
              </a:rPr>
              <a:t>形式</a:t>
            </a:r>
            <a:r>
              <a:rPr lang="zh-CN" altLang="en-US" sz="2800" b="1" dirty="0">
                <a:latin typeface="SimSun" charset="-122"/>
                <a:ea typeface="SimSun" charset="-122"/>
              </a:rPr>
              <a:t>，</a:t>
            </a:r>
            <a:r>
              <a:rPr lang="zh-CN" altLang="en-US" sz="2800" b="1" dirty="0">
                <a:latin typeface="微软雅黑" panose="020B0503020204020204" pitchFamily="34" charset="-122"/>
                <a:ea typeface="微软雅黑" panose="020B0503020204020204" pitchFamily="34" charset="-122"/>
              </a:rPr>
              <a:t>管理</a:t>
            </a:r>
            <a:r>
              <a:rPr lang="zh-CN" altLang="en-US" sz="2800" b="1" dirty="0">
                <a:solidFill>
                  <a:srgbClr val="FF0000"/>
                </a:solidFill>
                <a:latin typeface="+mn-ea"/>
              </a:rPr>
              <a:t>国家</a:t>
            </a:r>
            <a:r>
              <a:rPr lang="zh-CN" altLang="en-US" sz="2800" b="1" dirty="0">
                <a:latin typeface="SimSun" charset="-122"/>
                <a:ea typeface="SimSun" charset="-122"/>
              </a:rPr>
              <a:t>事务，</a:t>
            </a:r>
            <a:r>
              <a:rPr lang="zh-CN" altLang="en-US" sz="2800" b="1" dirty="0">
                <a:latin typeface="微软雅黑" panose="020B0503020204020204" pitchFamily="34" charset="-122"/>
                <a:ea typeface="微软雅黑" panose="020B0503020204020204" pitchFamily="34" charset="-122"/>
              </a:rPr>
              <a:t>管理</a:t>
            </a:r>
            <a:r>
              <a:rPr lang="zh-CN" altLang="en-US" sz="2800" b="1" dirty="0">
                <a:solidFill>
                  <a:srgbClr val="FF0000"/>
                </a:solidFill>
                <a:latin typeface="+mn-ea"/>
              </a:rPr>
              <a:t>经济</a:t>
            </a:r>
            <a:r>
              <a:rPr lang="zh-CN" altLang="en-US" sz="2800" b="1" dirty="0">
                <a:latin typeface="SimSun" charset="-122"/>
                <a:ea typeface="SimSun" charset="-122"/>
              </a:rPr>
              <a:t>和</a:t>
            </a:r>
            <a:r>
              <a:rPr lang="zh-CN" altLang="en-US" sz="2800" b="1" dirty="0">
                <a:solidFill>
                  <a:srgbClr val="FF0000"/>
                </a:solidFill>
                <a:latin typeface="+mn-ea"/>
              </a:rPr>
              <a:t>文化</a:t>
            </a:r>
            <a:r>
              <a:rPr lang="zh-CN" altLang="en-US" sz="2800" b="1" dirty="0">
                <a:latin typeface="SimSun" charset="-122"/>
                <a:ea typeface="SimSun" charset="-122"/>
              </a:rPr>
              <a:t>事业，</a:t>
            </a:r>
            <a:r>
              <a:rPr lang="zh-CN" altLang="en-US" sz="2800" b="1" dirty="0">
                <a:latin typeface="微软雅黑" panose="020B0503020204020204" pitchFamily="34" charset="-122"/>
                <a:ea typeface="微软雅黑" panose="020B0503020204020204" pitchFamily="34" charset="-122"/>
              </a:rPr>
              <a:t>管理</a:t>
            </a:r>
            <a:r>
              <a:rPr lang="zh-CN" altLang="en-US" sz="2800" b="1" dirty="0">
                <a:solidFill>
                  <a:srgbClr val="FF0000"/>
                </a:solidFill>
                <a:latin typeface="+mn-ea"/>
              </a:rPr>
              <a:t>社会</a:t>
            </a:r>
            <a:r>
              <a:rPr lang="zh-CN" altLang="en-US" sz="2800" b="1" dirty="0">
                <a:latin typeface="SimSun" charset="-122"/>
                <a:ea typeface="SimSun" charset="-122"/>
              </a:rPr>
              <a:t>事务。”</a:t>
            </a:r>
            <a:endParaRPr lang="en-US" altLang="zh-CN" sz="2800" b="1" dirty="0">
              <a:latin typeface="SimSun" charset="-122"/>
              <a:ea typeface="SimSun" charset="-122"/>
            </a:endParaRPr>
          </a:p>
          <a:p>
            <a:pPr>
              <a:lnSpc>
                <a:spcPts val="3360"/>
              </a:lnSpc>
              <a:defRPr/>
            </a:pPr>
            <a:endParaRPr lang="en-US" altLang="zh-CN" sz="2800" b="1" dirty="0">
              <a:solidFill>
                <a:schemeClr val="tx1"/>
              </a:solidFill>
              <a:latin typeface="宋体" panose="02010600030101010101" pitchFamily="2" charset="-122"/>
              <a:ea typeface="宋体" panose="02010600030101010101" pitchFamily="2" charset="-122"/>
              <a:cs typeface="SimSun" charset="-122"/>
            </a:endParaRPr>
          </a:p>
          <a:p>
            <a:pPr>
              <a:lnSpc>
                <a:spcPts val="3360"/>
              </a:lnSpc>
              <a:defRPr/>
            </a:pPr>
            <a:r>
              <a:rPr lang="en-US" altLang="zh-CN" sz="2800" b="1" dirty="0">
                <a:solidFill>
                  <a:schemeClr val="tx1"/>
                </a:solidFill>
                <a:latin typeface="宋体" panose="02010600030101010101" pitchFamily="2" charset="-122"/>
                <a:ea typeface="宋体" panose="02010600030101010101" pitchFamily="2" charset="-122"/>
              </a:rPr>
              <a:t>    </a:t>
            </a:r>
            <a:r>
              <a:rPr lang="zh-CN" altLang="en-US" sz="2800" b="1" dirty="0">
                <a:solidFill>
                  <a:schemeClr val="tx1"/>
                </a:solidFill>
                <a:latin typeface="宋体" panose="02010600030101010101" pitchFamily="2" charset="-122"/>
                <a:ea typeface="宋体" panose="02010600030101010101" pitchFamily="2" charset="-122"/>
              </a:rPr>
              <a:t>社会主义国家人民当家作主的本质属性</a:t>
            </a:r>
            <a:r>
              <a:rPr lang="zh-CN" altLang="en-US" sz="2800" b="1" dirty="0">
                <a:solidFill>
                  <a:schemeClr val="tx1"/>
                </a:solidFill>
                <a:latin typeface="宋体" panose="02010600030101010101" pitchFamily="2" charset="-122"/>
                <a:ea typeface="宋体" panose="02010600030101010101" pitchFamily="2" charset="-122"/>
                <a:cs typeface="SimSun" charset="-122"/>
              </a:rPr>
              <a:t>，</a:t>
            </a:r>
            <a:r>
              <a:rPr lang="zh-CN" altLang="en-US" sz="2800" b="1" dirty="0">
                <a:solidFill>
                  <a:srgbClr val="0000FF"/>
                </a:solidFill>
                <a:latin typeface="微软雅黑" panose="020B0503020204020204" pitchFamily="34" charset="-122"/>
                <a:ea typeface="微软雅黑" panose="020B0503020204020204" pitchFamily="34" charset="-122"/>
                <a:cs typeface="SimSun" charset="-122"/>
              </a:rPr>
              <a:t>要求</a:t>
            </a:r>
            <a:r>
              <a:rPr lang="zh-CN" altLang="en-US" sz="2800" b="1" dirty="0">
                <a:solidFill>
                  <a:schemeClr val="tx1"/>
                </a:solidFill>
                <a:latin typeface="宋体" panose="02010600030101010101" pitchFamily="2" charset="-122"/>
                <a:ea typeface="宋体" panose="02010600030101010101" pitchFamily="2" charset="-122"/>
                <a:cs typeface="SimSun" charset="-122"/>
              </a:rPr>
              <a:t>不断</a:t>
            </a:r>
            <a:endParaRPr lang="en-US" altLang="zh-CN" sz="2800" b="1" dirty="0">
              <a:solidFill>
                <a:schemeClr val="tx1"/>
              </a:solidFill>
              <a:latin typeface="宋体" panose="02010600030101010101" pitchFamily="2" charset="-122"/>
              <a:ea typeface="宋体" panose="02010600030101010101" pitchFamily="2" charset="-122"/>
              <a:cs typeface="SimSun" charset="-122"/>
            </a:endParaRPr>
          </a:p>
          <a:p>
            <a:pPr>
              <a:lnSpc>
                <a:spcPts val="3360"/>
              </a:lnSpc>
              <a:defRPr/>
            </a:pPr>
            <a:r>
              <a:rPr lang="en-US" altLang="zh-CN" sz="2800" b="1" dirty="0">
                <a:solidFill>
                  <a:schemeClr val="tx1"/>
                </a:solidFill>
                <a:latin typeface="宋体" panose="02010600030101010101" pitchFamily="2" charset="-122"/>
                <a:ea typeface="宋体" panose="02010600030101010101" pitchFamily="2" charset="-122"/>
                <a:cs typeface="SimSun" charset="-122"/>
              </a:rPr>
              <a:t>    </a:t>
            </a:r>
            <a:r>
              <a:rPr lang="zh-CN" altLang="en-US" sz="2800" b="1" dirty="0">
                <a:solidFill>
                  <a:srgbClr val="0000FF"/>
                </a:solidFill>
                <a:latin typeface="微软雅黑" panose="020B0503020204020204" pitchFamily="34" charset="-122"/>
                <a:ea typeface="微软雅黑" panose="020B0503020204020204" pitchFamily="34" charset="-122"/>
              </a:rPr>
              <a:t>健全</a:t>
            </a:r>
            <a:r>
              <a:rPr lang="zh-CN" altLang="en-US" sz="2800" b="1" dirty="0">
                <a:solidFill>
                  <a:schemeClr val="tx1"/>
                </a:solidFill>
                <a:latin typeface="宋体" panose="02010600030101010101" pitchFamily="2" charset="-122"/>
                <a:ea typeface="宋体" panose="02010600030101010101" pitchFamily="2" charset="-122"/>
                <a:cs typeface="SimSun" charset="-122"/>
              </a:rPr>
              <a:t>社会主义民主</a:t>
            </a:r>
            <a:r>
              <a:rPr lang="zh-CN" altLang="en-US" sz="2800" b="1" dirty="0">
                <a:solidFill>
                  <a:srgbClr val="FF0000"/>
                </a:solidFill>
                <a:latin typeface="微软雅黑" panose="020B0503020204020204" pitchFamily="34" charset="-122"/>
                <a:ea typeface="微软雅黑" panose="020B0503020204020204" pitchFamily="34" charset="-122"/>
              </a:rPr>
              <a:t>制度</a:t>
            </a:r>
            <a:r>
              <a:rPr lang="zh-CN" altLang="en-US" sz="2800" b="1" dirty="0">
                <a:solidFill>
                  <a:schemeClr val="tx1"/>
                </a:solidFill>
                <a:latin typeface="宋体" panose="02010600030101010101" pitchFamily="2" charset="-122"/>
                <a:ea typeface="宋体" panose="02010600030101010101" pitchFamily="2" charset="-122"/>
              </a:rPr>
              <a:t>，</a:t>
            </a:r>
            <a:r>
              <a:rPr lang="zh-CN" altLang="en-US" sz="2800" b="1" dirty="0">
                <a:solidFill>
                  <a:srgbClr val="0000FF"/>
                </a:solidFill>
                <a:latin typeface="微软雅黑" panose="020B0503020204020204" pitchFamily="34" charset="-122"/>
                <a:ea typeface="微软雅黑" panose="020B0503020204020204" pitchFamily="34" charset="-122"/>
              </a:rPr>
              <a:t>丰富</a:t>
            </a:r>
            <a:r>
              <a:rPr lang="zh-CN" altLang="en-US" sz="2800" b="1" dirty="0">
                <a:solidFill>
                  <a:schemeClr val="tx1"/>
                </a:solidFill>
                <a:latin typeface="宋体" panose="02010600030101010101" pitchFamily="2" charset="-122"/>
                <a:ea typeface="宋体" panose="02010600030101010101" pitchFamily="2" charset="-122"/>
                <a:cs typeface="SimSun" charset="-122"/>
              </a:rPr>
              <a:t>社会主义民主</a:t>
            </a:r>
            <a:r>
              <a:rPr lang="zh-CN" altLang="en-US" sz="2800" b="1" dirty="0">
                <a:solidFill>
                  <a:srgbClr val="FF0000"/>
                </a:solidFill>
                <a:latin typeface="微软雅黑" panose="020B0503020204020204" pitchFamily="34" charset="-122"/>
                <a:ea typeface="微软雅黑" panose="020B0503020204020204" pitchFamily="34" charset="-122"/>
              </a:rPr>
              <a:t>形式</a:t>
            </a:r>
            <a:r>
              <a:rPr lang="zh-CN" altLang="en-US" sz="2800" b="1" dirty="0">
                <a:solidFill>
                  <a:schemeClr val="tx1"/>
                </a:solidFill>
                <a:latin typeface="宋体" panose="02010600030101010101" pitchFamily="2" charset="-122"/>
                <a:ea typeface="宋体" panose="02010600030101010101" pitchFamily="2" charset="-122"/>
              </a:rPr>
              <a:t>，</a:t>
            </a:r>
            <a:endParaRPr lang="en-US" altLang="zh-CN" sz="2800" b="1" dirty="0">
              <a:solidFill>
                <a:schemeClr val="tx1"/>
              </a:solidFill>
              <a:latin typeface="宋体" panose="02010600030101010101" pitchFamily="2" charset="-122"/>
              <a:ea typeface="宋体" panose="02010600030101010101" pitchFamily="2" charset="-122"/>
            </a:endParaRPr>
          </a:p>
          <a:p>
            <a:pPr>
              <a:lnSpc>
                <a:spcPts val="3360"/>
              </a:lnSpc>
              <a:defRPr/>
            </a:pPr>
            <a:r>
              <a:rPr lang="en-US" altLang="zh-CN" sz="2800" b="1" dirty="0">
                <a:solidFill>
                  <a:schemeClr val="tx1"/>
                </a:solidFill>
                <a:latin typeface="宋体" panose="02010600030101010101" pitchFamily="2" charset="-122"/>
                <a:ea typeface="宋体" panose="02010600030101010101" pitchFamily="2" charset="-122"/>
                <a:cs typeface="SimSun" charset="-122"/>
              </a:rPr>
              <a:t>    </a:t>
            </a:r>
            <a:r>
              <a:rPr lang="zh-CN" altLang="en-US" sz="2800" b="1" dirty="0">
                <a:solidFill>
                  <a:schemeClr val="tx1"/>
                </a:solidFill>
                <a:latin typeface="宋体" panose="02010600030101010101" pitchFamily="2" charset="-122"/>
                <a:ea typeface="宋体" panose="02010600030101010101" pitchFamily="2" charset="-122"/>
                <a:cs typeface="SimSun" charset="-122"/>
              </a:rPr>
              <a:t>将人民的民主权利</a:t>
            </a:r>
            <a:r>
              <a:rPr lang="zh-CN" altLang="en-US" sz="2800" b="1" dirty="0">
                <a:solidFill>
                  <a:srgbClr val="0000FF"/>
                </a:solidFill>
                <a:latin typeface="微软雅黑" panose="020B0503020204020204" pitchFamily="34" charset="-122"/>
                <a:ea typeface="微软雅黑" panose="020B0503020204020204" pitchFamily="34" charset="-122"/>
              </a:rPr>
              <a:t>推行到</a:t>
            </a:r>
            <a:r>
              <a:rPr lang="zh-CN" altLang="en-US" sz="2800" b="1" dirty="0">
                <a:solidFill>
                  <a:schemeClr val="tx1"/>
                </a:solidFill>
                <a:latin typeface="宋体" panose="02010600030101010101" pitchFamily="2" charset="-122"/>
                <a:ea typeface="宋体" panose="02010600030101010101" pitchFamily="2" charset="-122"/>
              </a:rPr>
              <a:t>政治、经济和社会生活</a:t>
            </a:r>
            <a:r>
              <a:rPr lang="zh-CN" altLang="en-US" sz="2800" b="1" dirty="0">
                <a:solidFill>
                  <a:schemeClr val="tx1"/>
                </a:solidFill>
                <a:latin typeface="宋体" panose="02010600030101010101" pitchFamily="2" charset="-122"/>
                <a:ea typeface="宋体" panose="02010600030101010101" pitchFamily="2" charset="-122"/>
                <a:cs typeface="SimSun" charset="-122"/>
              </a:rPr>
              <a:t>等</a:t>
            </a:r>
            <a:r>
              <a:rPr lang="zh-CN" altLang="en-US" sz="2800" b="1" dirty="0">
                <a:solidFill>
                  <a:srgbClr val="FF0000"/>
                </a:solidFill>
                <a:latin typeface="微软雅黑" panose="020B0503020204020204" pitchFamily="34" charset="-122"/>
                <a:ea typeface="微软雅黑" panose="020B0503020204020204" pitchFamily="34" charset="-122"/>
              </a:rPr>
              <a:t>各个领域</a:t>
            </a:r>
            <a:r>
              <a:rPr lang="zh-CN" altLang="en-US" sz="2800" b="1" dirty="0">
                <a:solidFill>
                  <a:schemeClr val="tx1"/>
                </a:solidFill>
                <a:latin typeface="宋体" panose="02010600030101010101" pitchFamily="2" charset="-122"/>
                <a:ea typeface="宋体" panose="02010600030101010101" pitchFamily="2" charset="-122"/>
                <a:cs typeface="SimSun" charset="-122"/>
              </a:rPr>
              <a:t>，</a:t>
            </a:r>
            <a:endParaRPr lang="en-US" altLang="zh-CN" sz="2800" b="1" dirty="0">
              <a:solidFill>
                <a:schemeClr val="tx1"/>
              </a:solidFill>
              <a:latin typeface="宋体" panose="02010600030101010101" pitchFamily="2" charset="-122"/>
              <a:ea typeface="宋体" panose="02010600030101010101" pitchFamily="2" charset="-122"/>
              <a:cs typeface="SimSun" charset="-122"/>
            </a:endParaRPr>
          </a:p>
          <a:p>
            <a:pPr>
              <a:lnSpc>
                <a:spcPts val="3360"/>
              </a:lnSpc>
              <a:defRPr/>
            </a:pPr>
            <a:r>
              <a:rPr lang="en-US" altLang="zh-CN" sz="2800" b="1" dirty="0">
                <a:solidFill>
                  <a:schemeClr val="tx1"/>
                </a:solidFill>
                <a:latin typeface="宋体" panose="02010600030101010101" pitchFamily="2" charset="-122"/>
                <a:ea typeface="宋体" panose="02010600030101010101" pitchFamily="2" charset="-122"/>
                <a:cs typeface="SimSun" charset="-122"/>
              </a:rPr>
              <a:t>    </a:t>
            </a:r>
            <a:r>
              <a:rPr lang="zh-CN" altLang="en-US" sz="2800" b="1" dirty="0">
                <a:solidFill>
                  <a:schemeClr val="tx1"/>
                </a:solidFill>
                <a:latin typeface="宋体" panose="02010600030101010101" pitchFamily="2" charset="-122"/>
                <a:ea typeface="宋体" panose="02010600030101010101" pitchFamily="2" charset="-122"/>
                <a:cs typeface="SimSun" charset="-122"/>
              </a:rPr>
              <a:t>逐步</a:t>
            </a:r>
            <a:r>
              <a:rPr lang="zh-CN" altLang="en-US" sz="2800" b="1" dirty="0">
                <a:solidFill>
                  <a:srgbClr val="0000FF"/>
                </a:solidFill>
                <a:latin typeface="微软雅黑" panose="020B0503020204020204" pitchFamily="34" charset="-122"/>
                <a:ea typeface="微软雅黑" panose="020B0503020204020204" pitchFamily="34" charset="-122"/>
              </a:rPr>
              <a:t>实现</a:t>
            </a:r>
            <a:r>
              <a:rPr lang="zh-CN" altLang="en-US" sz="2800" b="1" dirty="0">
                <a:solidFill>
                  <a:schemeClr val="tx1"/>
                </a:solidFill>
                <a:latin typeface="微软雅黑" panose="020B0503020204020204" pitchFamily="34" charset="-122"/>
                <a:ea typeface="微软雅黑" panose="020B0503020204020204" pitchFamily="34" charset="-122"/>
              </a:rPr>
              <a:t>政治生活</a:t>
            </a:r>
            <a:r>
              <a:rPr lang="zh-CN" altLang="en-US" sz="2800" b="1" dirty="0">
                <a:solidFill>
                  <a:schemeClr val="tx1"/>
                </a:solidFill>
                <a:latin typeface="宋体" panose="02010600030101010101" pitchFamily="2" charset="-122"/>
                <a:ea typeface="宋体" panose="02010600030101010101" pitchFamily="2" charset="-122"/>
              </a:rPr>
              <a:t>的民主化、</a:t>
            </a:r>
            <a:r>
              <a:rPr lang="zh-CN" altLang="en-US" sz="2800" b="1" dirty="0">
                <a:solidFill>
                  <a:schemeClr val="tx1"/>
                </a:solidFill>
                <a:latin typeface="微软雅黑" panose="020B0503020204020204" pitchFamily="34" charset="-122"/>
                <a:ea typeface="微软雅黑" panose="020B0503020204020204" pitchFamily="34" charset="-122"/>
              </a:rPr>
              <a:t>经济管理</a:t>
            </a:r>
            <a:r>
              <a:rPr lang="zh-CN" altLang="en-US" sz="2800" b="1" dirty="0">
                <a:solidFill>
                  <a:schemeClr val="tx1"/>
                </a:solidFill>
                <a:latin typeface="宋体" panose="02010600030101010101" pitchFamily="2" charset="-122"/>
                <a:ea typeface="宋体" panose="02010600030101010101" pitchFamily="2" charset="-122"/>
              </a:rPr>
              <a:t>的民主化和</a:t>
            </a:r>
            <a:r>
              <a:rPr lang="zh-CN" altLang="en-US" sz="2800" b="1" dirty="0">
                <a:solidFill>
                  <a:schemeClr val="tx1"/>
                </a:solidFill>
                <a:latin typeface="微软雅黑" panose="020B0503020204020204" pitchFamily="34" charset="-122"/>
                <a:ea typeface="微软雅黑" panose="020B0503020204020204" pitchFamily="34" charset="-122"/>
              </a:rPr>
              <a:t>社会生活</a:t>
            </a:r>
            <a:r>
              <a:rPr lang="zh-CN" altLang="en-US" sz="2800" b="1" dirty="0">
                <a:solidFill>
                  <a:schemeClr val="tx1"/>
                </a:solidFill>
                <a:latin typeface="宋体" panose="02010600030101010101" pitchFamily="2" charset="-122"/>
                <a:ea typeface="宋体" panose="02010600030101010101" pitchFamily="2" charset="-122"/>
              </a:rPr>
              <a:t>的民主化。</a:t>
            </a:r>
          </a:p>
        </p:txBody>
      </p:sp>
    </p:spTree>
    <p:extLst>
      <p:ext uri="{BB962C8B-B14F-4D97-AF65-F5344CB8AC3E}">
        <p14:creationId xmlns:p14="http://schemas.microsoft.com/office/powerpoint/2010/main" val="486278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矩形 6">
            <a:extLst>
              <a:ext uri="{FF2B5EF4-FFF2-40B4-BE49-F238E27FC236}">
                <a16:creationId xmlns:a16="http://schemas.microsoft.com/office/drawing/2014/main" id="{3A0F862D-3B6A-460B-8700-6D5D60386FE8}"/>
              </a:ext>
            </a:extLst>
          </p:cNvPr>
          <p:cNvSpPr>
            <a:spLocks noChangeArrowheads="1"/>
          </p:cNvSpPr>
          <p:nvPr/>
        </p:nvSpPr>
        <p:spPr bwMode="auto">
          <a:xfrm>
            <a:off x="69157" y="0"/>
            <a:ext cx="889042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800" b="1" dirty="0">
                <a:solidFill>
                  <a:srgbClr val="0000FF"/>
                </a:solidFill>
                <a:latin typeface="微软雅黑" panose="020B0503020204020204" pitchFamily="34" charset="-122"/>
                <a:ea typeface="微软雅黑" panose="020B0503020204020204" pitchFamily="34" charset="-122"/>
              </a:rPr>
              <a:t>   3.</a:t>
            </a:r>
            <a:r>
              <a:rPr lang="zh-CN" altLang="en-US" sz="2800" b="1" dirty="0">
                <a:solidFill>
                  <a:srgbClr val="0000FF"/>
                </a:solidFill>
                <a:latin typeface="微软雅黑" panose="020B0503020204020204" pitchFamily="34" charset="-122"/>
                <a:ea typeface="微软雅黑" panose="020B0503020204020204" pitchFamily="34" charset="-122"/>
              </a:rPr>
              <a:t>社会主义民主是</a:t>
            </a:r>
            <a:r>
              <a:rPr lang="zh-CN" altLang="en-US" sz="2800" b="1" dirty="0">
                <a:solidFill>
                  <a:srgbClr val="FF0000"/>
                </a:solidFill>
                <a:latin typeface="微软雅黑" panose="020B0503020204020204" pitchFamily="34" charset="-122"/>
                <a:ea typeface="微软雅黑" panose="020B0503020204020204" pitchFamily="34" charset="-122"/>
              </a:rPr>
              <a:t>最真实</a:t>
            </a:r>
            <a:r>
              <a:rPr lang="zh-CN" altLang="en-US" sz="2800" b="1" dirty="0">
                <a:solidFill>
                  <a:srgbClr val="0000FF"/>
                </a:solidFill>
                <a:latin typeface="微软雅黑" panose="020B0503020204020204" pitchFamily="34" charset="-122"/>
                <a:ea typeface="微软雅黑" panose="020B0503020204020204" pitchFamily="34" charset="-122"/>
              </a:rPr>
              <a:t>的民主</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21" name="矩形 6">
            <a:extLst>
              <a:ext uri="{FF2B5EF4-FFF2-40B4-BE49-F238E27FC236}">
                <a16:creationId xmlns:a16="http://schemas.microsoft.com/office/drawing/2014/main" id="{3B82EDAD-21FB-44A8-87F7-58455BB15001}"/>
              </a:ext>
            </a:extLst>
          </p:cNvPr>
          <p:cNvSpPr>
            <a:spLocks noChangeArrowheads="1"/>
          </p:cNvSpPr>
          <p:nvPr/>
        </p:nvSpPr>
        <p:spPr bwMode="auto">
          <a:xfrm>
            <a:off x="69156" y="619185"/>
            <a:ext cx="8890427" cy="44012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defRPr/>
            </a:pPr>
            <a:r>
              <a:rPr lang="zh-CN" altLang="en-US" sz="2400" b="1" dirty="0">
                <a:latin typeface="宋体" panose="02010600030101010101" pitchFamily="2" charset="-122"/>
                <a:ea typeface="宋体" panose="02010600030101010101" pitchFamily="2" charset="-122"/>
                <a:cs typeface="SimSun" charset="-122"/>
              </a:rPr>
              <a:t>    </a:t>
            </a:r>
            <a:r>
              <a:rPr lang="zh-CN" altLang="en-US" sz="2400" b="1" dirty="0">
                <a:solidFill>
                  <a:srgbClr val="0000FF"/>
                </a:solidFill>
                <a:latin typeface="微软雅黑" panose="020B0503020204020204" pitchFamily="34" charset="-122"/>
                <a:ea typeface="微软雅黑" panose="020B0503020204020204" pitchFamily="34" charset="-122"/>
              </a:rPr>
              <a:t>政治保证</a:t>
            </a:r>
            <a:r>
              <a:rPr lang="zh-CN" altLang="en-US" sz="2400" b="1" dirty="0">
                <a:latin typeface="宋体" panose="02010600030101010101" pitchFamily="2" charset="-122"/>
                <a:ea typeface="宋体" panose="02010600030101010101" pitchFamily="2" charset="-122"/>
                <a:cs typeface="SimSun" charset="-122"/>
              </a:rPr>
              <a:t>，</a:t>
            </a:r>
            <a:r>
              <a:rPr lang="zh-CN" altLang="en-US" sz="2400" b="1" dirty="0">
                <a:latin typeface="微软雅黑" panose="020B0503020204020204" pitchFamily="34" charset="-122"/>
                <a:ea typeface="微软雅黑" panose="020B0503020204020204" pitchFamily="34" charset="-122"/>
                <a:cs typeface="SimSun" charset="-122"/>
              </a:rPr>
              <a:t>我国</a:t>
            </a:r>
            <a:r>
              <a:rPr lang="zh-CN" altLang="en-US" sz="2400" b="1" dirty="0">
                <a:latin typeface="宋体" panose="02010600030101010101" pitchFamily="2" charset="-122"/>
                <a:ea typeface="宋体" panose="02010600030101010101" pitchFamily="2" charset="-122"/>
                <a:cs typeface="SimSun" charset="-122"/>
              </a:rPr>
              <a:t>是共产党执政的社会主义国家，有一个代表最广大人民利益的坚强领导核心。</a:t>
            </a:r>
            <a:r>
              <a:rPr lang="zh-CN" altLang="en-US" sz="2400" b="1" dirty="0">
                <a:solidFill>
                  <a:srgbClr val="FF0000"/>
                </a:solidFill>
                <a:latin typeface="微软雅黑" panose="020B0503020204020204" pitchFamily="34" charset="-122"/>
                <a:ea typeface="微软雅黑" panose="020B0503020204020204" pitchFamily="34" charset="-122"/>
                <a:cs typeface="SimSun" charset="-122"/>
              </a:rPr>
              <a:t>中国共产党的坚强领导</a:t>
            </a:r>
            <a:r>
              <a:rPr lang="zh-CN" altLang="en-US" sz="2400" b="1" dirty="0">
                <a:latin typeface="宋体" panose="02010600030101010101" pitchFamily="2" charset="-122"/>
                <a:ea typeface="宋体" panose="02010600030101010101" pitchFamily="2" charset="-122"/>
                <a:cs typeface="SimSun" charset="-122"/>
              </a:rPr>
              <a:t>，是在国家生活中实现人民民主的根本政治保证。</a:t>
            </a:r>
            <a:endParaRPr lang="en-US" altLang="zh-CN" sz="2400" b="1" dirty="0">
              <a:latin typeface="宋体" panose="02010600030101010101" pitchFamily="2" charset="-122"/>
              <a:ea typeface="宋体" panose="02010600030101010101" pitchFamily="2" charset="-122"/>
              <a:cs typeface="SimSun" charset="-122"/>
            </a:endParaRPr>
          </a:p>
          <a:p>
            <a:pPr>
              <a:defRPr/>
            </a:pPr>
            <a:endParaRPr lang="en-US" altLang="zh-CN" sz="2000" b="1" dirty="0">
              <a:solidFill>
                <a:srgbClr val="0000FF"/>
              </a:solidFill>
              <a:latin typeface="宋体" panose="02010600030101010101" pitchFamily="2" charset="-122"/>
              <a:ea typeface="宋体" panose="02010600030101010101" pitchFamily="2" charset="-122"/>
            </a:endParaRPr>
          </a:p>
          <a:p>
            <a:pPr>
              <a:defRPr/>
            </a:pPr>
            <a:r>
              <a:rPr lang="zh-CN" altLang="en-US" sz="2400" b="1" dirty="0">
                <a:latin typeface="宋体" panose="02010600030101010101" pitchFamily="2" charset="-122"/>
                <a:ea typeface="宋体" panose="02010600030101010101" pitchFamily="2" charset="-122"/>
                <a:cs typeface="SimSun" charset="-122"/>
              </a:rPr>
              <a:t>    </a:t>
            </a:r>
            <a:r>
              <a:rPr lang="zh-CN" altLang="en-US" sz="2400" b="1" dirty="0">
                <a:solidFill>
                  <a:srgbClr val="0000FF"/>
                </a:solidFill>
                <a:latin typeface="微软雅黑" panose="020B0503020204020204" pitchFamily="34" charset="-122"/>
                <a:ea typeface="微软雅黑" panose="020B0503020204020204" pitchFamily="34" charset="-122"/>
              </a:rPr>
              <a:t>制度和法律保障</a:t>
            </a:r>
            <a:r>
              <a:rPr lang="zh-CN" altLang="en-US" sz="2400" b="1" dirty="0">
                <a:latin typeface="宋体" panose="02010600030101010101" pitchFamily="2" charset="-122"/>
                <a:ea typeface="宋体" panose="02010600030101010101" pitchFamily="2" charset="-122"/>
                <a:cs typeface="SimSun" charset="-122"/>
              </a:rPr>
              <a:t>，</a:t>
            </a:r>
            <a:r>
              <a:rPr lang="zh-CN" altLang="en-US" sz="2400" b="1" dirty="0">
                <a:latin typeface="微软雅黑" panose="020B0503020204020204" pitchFamily="34" charset="-122"/>
                <a:ea typeface="微软雅黑" panose="020B0503020204020204" pitchFamily="34" charset="-122"/>
              </a:rPr>
              <a:t>我国</a:t>
            </a:r>
            <a:r>
              <a:rPr lang="zh-CN" altLang="en-US" sz="2400" b="1" dirty="0">
                <a:latin typeface="宋体" panose="02010600030101010101" pitchFamily="2" charset="-122"/>
                <a:ea typeface="宋体" panose="02010600030101010101" pitchFamily="2" charset="-122"/>
                <a:cs typeface="SimSun" charset="-122"/>
              </a:rPr>
              <a:t>已建立了一系列切实体现和有效维护人民民主的制度，制定了从多方面保障公民权利和自由的法律。这些制度和法律的建立与完善，在实践中保障了人民民主的有效落实。</a:t>
            </a:r>
            <a:endParaRPr lang="en-US" altLang="zh-CN" sz="2400" b="1" dirty="0">
              <a:latin typeface="宋体" panose="02010600030101010101" pitchFamily="2" charset="-122"/>
              <a:ea typeface="宋体" panose="02010600030101010101" pitchFamily="2" charset="-122"/>
              <a:cs typeface="SimSun" charset="-122"/>
            </a:endParaRPr>
          </a:p>
          <a:p>
            <a:pPr>
              <a:defRPr/>
            </a:pPr>
            <a:endParaRPr lang="en-US" altLang="zh-CN" sz="2000" b="1" dirty="0">
              <a:solidFill>
                <a:srgbClr val="0000FF"/>
              </a:solidFill>
              <a:latin typeface="宋体" panose="02010600030101010101" pitchFamily="2" charset="-122"/>
              <a:ea typeface="宋体" panose="02010600030101010101" pitchFamily="2" charset="-122"/>
            </a:endParaRPr>
          </a:p>
          <a:p>
            <a:pPr>
              <a:defRPr/>
            </a:pPr>
            <a:r>
              <a:rPr lang="zh-CN" altLang="en-US" sz="2400" b="1" dirty="0">
                <a:latin typeface="宋体" panose="02010600030101010101" pitchFamily="2" charset="-122"/>
                <a:ea typeface="宋体" panose="02010600030101010101" pitchFamily="2" charset="-122"/>
                <a:cs typeface="SimSun" charset="-122"/>
              </a:rPr>
              <a:t>    </a:t>
            </a:r>
            <a:r>
              <a:rPr lang="zh-CN" altLang="en-US" sz="2400" b="1" dirty="0">
                <a:solidFill>
                  <a:srgbClr val="0000FF"/>
                </a:solidFill>
                <a:latin typeface="微软雅黑" panose="020B0503020204020204" pitchFamily="34" charset="-122"/>
                <a:ea typeface="微软雅黑" panose="020B0503020204020204" pitchFamily="34" charset="-122"/>
              </a:rPr>
              <a:t>实现方式</a:t>
            </a:r>
            <a:r>
              <a:rPr lang="zh-CN" altLang="en-US" sz="2400" b="1" dirty="0">
                <a:latin typeface="宋体" panose="02010600030101010101" pitchFamily="2" charset="-122"/>
                <a:ea typeface="宋体" panose="02010600030101010101" pitchFamily="2" charset="-122"/>
                <a:cs typeface="SimSun" charset="-122"/>
              </a:rPr>
              <a:t>， </a:t>
            </a:r>
            <a:r>
              <a:rPr lang="zh-CN" altLang="en-US" sz="2400" b="1" dirty="0">
                <a:latin typeface="微软雅黑" panose="020B0503020204020204" pitchFamily="34" charset="-122"/>
                <a:ea typeface="微软雅黑" panose="020B0503020204020204" pitchFamily="34" charset="-122"/>
              </a:rPr>
              <a:t>我国</a:t>
            </a:r>
            <a:r>
              <a:rPr lang="zh-CN" altLang="en-US" sz="2400" b="1" dirty="0">
                <a:latin typeface="宋体" panose="02010600030101010101" pitchFamily="2" charset="-122"/>
                <a:ea typeface="宋体" panose="02010600030101010101" pitchFamily="2" charset="-122"/>
                <a:cs typeface="SimSun" charset="-122"/>
              </a:rPr>
              <a:t>不仅在国家权力机关和人民政府的组织等方面实行民主选举，还在国家和社会治理中实行多层次、多渠道的民主协商。</a:t>
            </a:r>
            <a:endParaRPr lang="zh-CN" altLang="en-US" sz="2400" b="1" dirty="0">
              <a:solidFill>
                <a:srgbClr val="0000FF"/>
              </a:solidFill>
              <a:latin typeface="宋体" panose="02010600030101010101" pitchFamily="2" charset="-122"/>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
            <a:extLst>
              <a:ext uri="{FF2B5EF4-FFF2-40B4-BE49-F238E27FC236}">
                <a16:creationId xmlns:a16="http://schemas.microsoft.com/office/drawing/2014/main" id="{D6B776BB-A79C-487B-90F2-BC1A23B6EE96}"/>
              </a:ext>
            </a:extLst>
          </p:cNvPr>
          <p:cNvSpPr>
            <a:spLocks noChangeArrowheads="1"/>
          </p:cNvSpPr>
          <p:nvPr/>
        </p:nvSpPr>
        <p:spPr bwMode="auto">
          <a:xfrm>
            <a:off x="99892" y="760171"/>
            <a:ext cx="8944216" cy="394952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34272" tIns="17135" rIns="34272" bIns="17135">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pPr marL="0" lvl="1" indent="0">
              <a:lnSpc>
                <a:spcPct val="130000"/>
              </a:lnSpc>
            </a:pPr>
            <a:r>
              <a:rPr lang="zh-CN" altLang="en-US" sz="2400" b="1" dirty="0">
                <a:latin typeface="SimSun" charset="-122"/>
                <a:ea typeface="SimSun" charset="-122"/>
                <a:cs typeface="SimSun" charset="-122"/>
              </a:rPr>
              <a:t> 中国共产党领导中国人民进行伟大创造，</a:t>
            </a:r>
            <a:endParaRPr lang="en-US" altLang="zh-CN" sz="2400" b="1" dirty="0">
              <a:latin typeface="SimSun" charset="-122"/>
              <a:ea typeface="SimSun" charset="-122"/>
              <a:cs typeface="SimSun" charset="-122"/>
            </a:endParaRPr>
          </a:p>
          <a:p>
            <a:pPr marL="0" lvl="1" indent="0">
              <a:lnSpc>
                <a:spcPct val="130000"/>
              </a:lnSpc>
            </a:pPr>
            <a:r>
              <a:rPr lang="zh-CN" altLang="en-US" sz="2400" b="1" dirty="0">
                <a:solidFill>
                  <a:srgbClr val="0000FF"/>
                </a:solidFill>
                <a:latin typeface="+mn-ea"/>
                <a:ea typeface="+mn-ea"/>
                <a:cs typeface="SimSun" charset="-122"/>
              </a:rPr>
              <a:t>  建立</a:t>
            </a:r>
            <a:r>
              <a:rPr lang="zh-CN" altLang="en-US" sz="2400" b="1" dirty="0">
                <a:latin typeface="SimSun" charset="-122"/>
                <a:ea typeface="SimSun" charset="-122"/>
                <a:cs typeface="SimSun" charset="-122"/>
              </a:rPr>
              <a:t>并不断</a:t>
            </a:r>
            <a:r>
              <a:rPr lang="zh-CN" altLang="en-US" sz="2400" b="1" dirty="0">
                <a:solidFill>
                  <a:srgbClr val="0000FF"/>
                </a:solidFill>
                <a:latin typeface="+mn-ea"/>
                <a:ea typeface="+mn-ea"/>
                <a:cs typeface="SimSun" charset="-122"/>
              </a:rPr>
              <a:t>完善</a:t>
            </a:r>
            <a:r>
              <a:rPr lang="zh-CN" altLang="en-US" sz="2400" b="1" dirty="0">
                <a:latin typeface="SimSun" charset="-122"/>
                <a:ea typeface="SimSun" charset="-122"/>
                <a:cs typeface="SimSun" charset="-122"/>
              </a:rPr>
              <a:t>人民代表大会</a:t>
            </a:r>
            <a:r>
              <a:rPr lang="zh-CN" altLang="en-US" sz="2400" b="1" dirty="0">
                <a:latin typeface="+mn-ea"/>
                <a:ea typeface="+mn-ea"/>
                <a:cs typeface="SimSun" charset="-122"/>
              </a:rPr>
              <a:t>制度</a:t>
            </a:r>
            <a:r>
              <a:rPr lang="zh-CN" altLang="en-US" sz="2400" b="1" dirty="0">
                <a:latin typeface="SimSun" charset="-122"/>
                <a:ea typeface="SimSun" charset="-122"/>
                <a:cs typeface="SimSun" charset="-122"/>
              </a:rPr>
              <a:t>，</a:t>
            </a:r>
            <a:endParaRPr lang="en-US" altLang="zh-CN" sz="2400" b="1" dirty="0">
              <a:latin typeface="SimSun" charset="-122"/>
              <a:ea typeface="SimSun" charset="-122"/>
              <a:cs typeface="SimSun" charset="-122"/>
            </a:endParaRPr>
          </a:p>
          <a:p>
            <a:pPr marL="0" lvl="2" indent="0"/>
            <a:r>
              <a:rPr lang="zh-CN" altLang="en-US" sz="2400" b="1" dirty="0">
                <a:latin typeface="SimSun" charset="-122"/>
                <a:ea typeface="SimSun" charset="-122"/>
                <a:cs typeface="SimSun" charset="-122"/>
              </a:rPr>
              <a:t>               中国共产党领导的多党合作和政治协商</a:t>
            </a:r>
            <a:r>
              <a:rPr lang="zh-CN" altLang="en-US" sz="2400" b="1" dirty="0">
                <a:latin typeface="+mn-ea"/>
                <a:ea typeface="+mn-ea"/>
              </a:rPr>
              <a:t>制度</a:t>
            </a:r>
            <a:r>
              <a:rPr lang="zh-CN" altLang="en-US" sz="2400" b="1" dirty="0">
                <a:latin typeface="SimSun" charset="-122"/>
                <a:ea typeface="SimSun" charset="-122"/>
                <a:cs typeface="SimSun" charset="-122"/>
              </a:rPr>
              <a:t>、</a:t>
            </a:r>
            <a:endParaRPr lang="en-US" altLang="zh-CN" sz="2400" b="1" dirty="0">
              <a:latin typeface="SimSun" charset="-122"/>
              <a:ea typeface="SimSun" charset="-122"/>
              <a:cs typeface="SimSun" charset="-122"/>
            </a:endParaRPr>
          </a:p>
          <a:p>
            <a:pPr marL="0" lvl="2" indent="0"/>
            <a:r>
              <a:rPr lang="zh-CN" altLang="en-US" sz="2400" b="1" dirty="0">
                <a:latin typeface="SimSun" charset="-122"/>
                <a:ea typeface="SimSun" charset="-122"/>
                <a:cs typeface="SimSun" charset="-122"/>
              </a:rPr>
              <a:t>               民族区域自治</a:t>
            </a:r>
            <a:r>
              <a:rPr lang="zh-CN" altLang="en-US" sz="2400" b="1" dirty="0">
                <a:latin typeface="+mn-ea"/>
                <a:ea typeface="+mn-ea"/>
              </a:rPr>
              <a:t>制度</a:t>
            </a:r>
            <a:r>
              <a:rPr lang="zh-CN" altLang="en-US" sz="2400" b="1" dirty="0">
                <a:latin typeface="SimSun" charset="-122"/>
                <a:ea typeface="SimSun" charset="-122"/>
                <a:cs typeface="SimSun" charset="-122"/>
              </a:rPr>
              <a:t>、基层群众自治</a:t>
            </a:r>
            <a:r>
              <a:rPr lang="zh-CN" altLang="en-US" sz="2400" b="1" dirty="0">
                <a:latin typeface="+mn-ea"/>
                <a:ea typeface="+mn-ea"/>
              </a:rPr>
              <a:t>制度</a:t>
            </a:r>
            <a:r>
              <a:rPr lang="zh-CN" altLang="en-US" sz="2400" b="1" dirty="0">
                <a:latin typeface="SimSun" charset="-122"/>
                <a:ea typeface="SimSun" charset="-122"/>
                <a:cs typeface="SimSun" charset="-122"/>
              </a:rPr>
              <a:t>，</a:t>
            </a:r>
            <a:endParaRPr lang="en-US" altLang="zh-CN" sz="2400" b="1" dirty="0">
              <a:latin typeface="SimSun" charset="-122"/>
              <a:ea typeface="SimSun" charset="-122"/>
              <a:cs typeface="SimSun" charset="-122"/>
            </a:endParaRPr>
          </a:p>
          <a:p>
            <a:pPr marL="0" lvl="2" indent="0"/>
            <a:r>
              <a:rPr lang="zh-CN" altLang="en-US" sz="2400" b="1" dirty="0">
                <a:solidFill>
                  <a:srgbClr val="0000FF"/>
                </a:solidFill>
                <a:latin typeface="+mn-ea"/>
                <a:ea typeface="+mn-ea"/>
                <a:cs typeface="SimSun" charset="-122"/>
              </a:rPr>
              <a:t>  探索发展</a:t>
            </a:r>
            <a:r>
              <a:rPr lang="zh-CN" altLang="en-US" sz="2400" b="1" dirty="0">
                <a:latin typeface="SimSun" charset="-122"/>
                <a:ea typeface="SimSun" charset="-122"/>
                <a:cs typeface="SimSun" charset="-122"/>
              </a:rPr>
              <a:t>社会主义协商民主等富有中国特色和优势的</a:t>
            </a:r>
            <a:r>
              <a:rPr lang="zh-CN" altLang="en-US" sz="2400" b="1" dirty="0">
                <a:solidFill>
                  <a:srgbClr val="FF0000"/>
                </a:solidFill>
                <a:latin typeface="+mn-ea"/>
                <a:ea typeface="+mn-ea"/>
                <a:cs typeface="SimSun" charset="-122"/>
              </a:rPr>
              <a:t>民主形式</a:t>
            </a:r>
            <a:r>
              <a:rPr lang="zh-CN" altLang="en-US" sz="2400" b="1" dirty="0">
                <a:latin typeface="SimSun" charset="-122"/>
                <a:ea typeface="SimSun" charset="-122"/>
                <a:cs typeface="SimSun" charset="-122"/>
              </a:rPr>
              <a:t>，</a:t>
            </a:r>
            <a:endParaRPr lang="en-US" altLang="zh-CN" sz="2400" b="1" dirty="0">
              <a:latin typeface="SimSun" charset="-122"/>
              <a:ea typeface="SimSun" charset="-122"/>
              <a:cs typeface="SimSun" charset="-122"/>
            </a:endParaRPr>
          </a:p>
          <a:p>
            <a:pPr marL="0" lvl="2" indent="0"/>
            <a:r>
              <a:rPr lang="zh-CN" altLang="en-US" sz="2400" b="1" dirty="0">
                <a:solidFill>
                  <a:srgbClr val="FF0000"/>
                </a:solidFill>
                <a:latin typeface="+mn-ea"/>
                <a:ea typeface="+mn-ea"/>
                <a:cs typeface="SimSun" charset="-122"/>
              </a:rPr>
              <a:t>  </a:t>
            </a:r>
            <a:r>
              <a:rPr lang="zh-CN" altLang="en-US" sz="2400" b="1" dirty="0">
                <a:latin typeface="SimSun" charset="-122"/>
                <a:ea typeface="SimSun" charset="-122"/>
                <a:cs typeface="SimSun" charset="-122"/>
              </a:rPr>
              <a:t>使</a:t>
            </a:r>
            <a:r>
              <a:rPr lang="zh-CN" altLang="en-US" sz="2400" b="1" dirty="0">
                <a:solidFill>
                  <a:srgbClr val="FF0000"/>
                </a:solidFill>
                <a:latin typeface="+mn-ea"/>
                <a:ea typeface="+mn-ea"/>
                <a:cs typeface="SimSun" charset="-122"/>
              </a:rPr>
              <a:t>人民当家作主</a:t>
            </a:r>
            <a:r>
              <a:rPr lang="zh-CN" altLang="en-US" sz="2400" b="1" dirty="0">
                <a:solidFill>
                  <a:srgbClr val="0000FF"/>
                </a:solidFill>
                <a:latin typeface="+mn-ea"/>
                <a:ea typeface="+mn-ea"/>
                <a:cs typeface="SimSun" charset="-122"/>
              </a:rPr>
              <a:t>落实到</a:t>
            </a:r>
            <a:r>
              <a:rPr lang="zh-CN" altLang="en-US" sz="2400" b="1" dirty="0">
                <a:solidFill>
                  <a:srgbClr val="FF0000"/>
                </a:solidFill>
                <a:latin typeface="+mn-ea"/>
                <a:ea typeface="+mn-ea"/>
                <a:cs typeface="SimSun" charset="-122"/>
              </a:rPr>
              <a:t>制度安排</a:t>
            </a:r>
            <a:r>
              <a:rPr lang="zh-CN" altLang="en-US" sz="2400" b="1" dirty="0">
                <a:latin typeface="SimSun" charset="-122"/>
                <a:ea typeface="SimSun" charset="-122"/>
                <a:cs typeface="SimSun" charset="-122"/>
              </a:rPr>
              <a:t>上，</a:t>
            </a:r>
            <a:endParaRPr lang="en-US" altLang="zh-CN" sz="2400" b="1" dirty="0">
              <a:latin typeface="SimSun" charset="-122"/>
              <a:ea typeface="SimSun" charset="-122"/>
              <a:cs typeface="SimSun" charset="-122"/>
            </a:endParaRPr>
          </a:p>
          <a:p>
            <a:pPr marL="0" lvl="2" indent="0"/>
            <a:r>
              <a:rPr lang="zh-CN" altLang="en-US" sz="2400" b="1" dirty="0">
                <a:latin typeface="SimSun" charset="-122"/>
                <a:ea typeface="SimSun" charset="-122"/>
                <a:cs typeface="SimSun" charset="-122"/>
              </a:rPr>
              <a:t>     </a:t>
            </a:r>
            <a:r>
              <a:rPr lang="zh-CN" altLang="en-US" sz="2400" b="1" dirty="0">
                <a:latin typeface="微软雅黑" panose="020B0503020204020204" pitchFamily="34" charset="-122"/>
                <a:ea typeface="微软雅黑" panose="020B0503020204020204" pitchFamily="34" charset="-122"/>
                <a:cs typeface="SimSun" charset="-122"/>
              </a:rPr>
              <a:t>                 </a:t>
            </a:r>
            <a:r>
              <a:rPr lang="zh-CN" altLang="en-US" sz="2400" b="1" dirty="0">
                <a:solidFill>
                  <a:srgbClr val="0000FF"/>
                </a:solidFill>
                <a:latin typeface="+mn-ea"/>
                <a:ea typeface="+mn-ea"/>
                <a:cs typeface="SimSun" charset="-122"/>
              </a:rPr>
              <a:t>显现于</a:t>
            </a:r>
            <a:r>
              <a:rPr lang="zh-CN" altLang="en-US" sz="2400" b="1" dirty="0">
                <a:latin typeface="SimSun" charset="-122"/>
                <a:ea typeface="SimSun" charset="-122"/>
                <a:cs typeface="SimSun" charset="-122"/>
              </a:rPr>
              <a:t>国家政治和社会生活的</a:t>
            </a:r>
            <a:r>
              <a:rPr lang="zh-CN" altLang="en-US" sz="2400" b="1" dirty="0">
                <a:solidFill>
                  <a:srgbClr val="FF0000"/>
                </a:solidFill>
                <a:latin typeface="+mn-ea"/>
                <a:ea typeface="+mn-ea"/>
                <a:cs typeface="SimSun" charset="-122"/>
              </a:rPr>
              <a:t>丰富实践</a:t>
            </a:r>
            <a:r>
              <a:rPr lang="zh-CN" altLang="en-US" sz="2400" b="1" dirty="0">
                <a:latin typeface="SimSun" charset="-122"/>
                <a:ea typeface="SimSun" charset="-122"/>
                <a:cs typeface="SimSun" charset="-122"/>
              </a:rPr>
              <a:t>中。</a:t>
            </a:r>
            <a:endParaRPr lang="en-US" altLang="zh-CN" sz="2400" b="1" dirty="0">
              <a:latin typeface="SimSun" charset="-122"/>
              <a:ea typeface="SimSun" charset="-122"/>
              <a:cs typeface="SimSun" charset="-122"/>
            </a:endParaRPr>
          </a:p>
          <a:p>
            <a:pPr marL="0" lvl="2" indent="0"/>
            <a:endParaRPr lang="en-US" altLang="zh-CN" sz="2400" b="1" dirty="0">
              <a:latin typeface="SimSun" charset="-122"/>
              <a:ea typeface="SimSun" charset="-122"/>
              <a:cs typeface="SimSun" charset="-122"/>
            </a:endParaRPr>
          </a:p>
          <a:p>
            <a:pPr marL="0" lvl="2" indent="0"/>
            <a:r>
              <a:rPr lang="zh-CN" altLang="en-US" sz="2400" b="1" dirty="0">
                <a:latin typeface="SimSun" charset="-122"/>
                <a:ea typeface="SimSun" charset="-122"/>
                <a:cs typeface="SimSun" charset="-122"/>
              </a:rPr>
              <a:t> </a:t>
            </a:r>
            <a:r>
              <a:rPr lang="zh-CN" altLang="en-US" sz="2400" b="1" dirty="0">
                <a:solidFill>
                  <a:srgbClr val="0000FF"/>
                </a:solidFill>
                <a:latin typeface="+mn-ea"/>
                <a:ea typeface="+mn-ea"/>
              </a:rPr>
              <a:t>推进</a:t>
            </a:r>
            <a:r>
              <a:rPr lang="zh-CN" altLang="en-US" sz="2400" b="1" dirty="0">
                <a:latin typeface="SimSun" charset="-122"/>
                <a:ea typeface="SimSun" charset="-122"/>
                <a:cs typeface="SimSun" charset="-122"/>
              </a:rPr>
              <a:t>国家</a:t>
            </a:r>
            <a:r>
              <a:rPr lang="zh-CN" altLang="en-US" sz="2400" b="1" dirty="0">
                <a:latin typeface="+mn-ea"/>
                <a:ea typeface="+mn-ea"/>
              </a:rPr>
              <a:t>治理体系</a:t>
            </a:r>
            <a:r>
              <a:rPr lang="zh-CN" altLang="en-US" sz="2400" b="1" dirty="0">
                <a:latin typeface="SimSun" charset="-122"/>
                <a:ea typeface="SimSun" charset="-122"/>
                <a:cs typeface="SimSun" charset="-122"/>
              </a:rPr>
              <a:t>和</a:t>
            </a:r>
            <a:r>
              <a:rPr lang="zh-CN" altLang="en-US" sz="2400" b="1" dirty="0">
                <a:latin typeface="+mn-ea"/>
                <a:ea typeface="+mn-ea"/>
              </a:rPr>
              <a:t>治理能力</a:t>
            </a:r>
            <a:r>
              <a:rPr lang="zh-CN" altLang="en-US" sz="2400" b="1" dirty="0">
                <a:solidFill>
                  <a:srgbClr val="FF0000"/>
                </a:solidFill>
                <a:latin typeface="微软雅黑" panose="020B0503020204020204" pitchFamily="34" charset="-122"/>
                <a:ea typeface="微软雅黑" panose="020B0503020204020204" pitchFamily="34" charset="-122"/>
                <a:cs typeface="SimSun" charset="-122"/>
              </a:rPr>
              <a:t>现代化</a:t>
            </a:r>
            <a:r>
              <a:rPr lang="zh-CN" altLang="en-US" sz="2400" b="1" dirty="0">
                <a:latin typeface="SimSun" charset="-122"/>
                <a:ea typeface="SimSun" charset="-122"/>
                <a:cs typeface="SimSun" charset="-122"/>
              </a:rPr>
              <a:t>，</a:t>
            </a:r>
            <a:endParaRPr lang="en-US" altLang="zh-CN" sz="2400" b="1" dirty="0">
              <a:latin typeface="SimSun" charset="-122"/>
              <a:ea typeface="SimSun" charset="-122"/>
              <a:cs typeface="SimSun" charset="-122"/>
            </a:endParaRPr>
          </a:p>
          <a:p>
            <a:pPr marL="0" lvl="2" indent="0"/>
            <a:r>
              <a:rPr lang="zh-CN" altLang="en-US" sz="2400" b="1" dirty="0">
                <a:latin typeface="SimSun" charset="-122"/>
                <a:ea typeface="SimSun" charset="-122"/>
                <a:cs typeface="SimSun" charset="-122"/>
              </a:rPr>
              <a:t> 是新时代中国特色社会主义建设的必然要求和重要保障。</a:t>
            </a:r>
            <a:endParaRPr lang="zh-CN" altLang="zh-CN" sz="2400" b="1" dirty="0">
              <a:latin typeface="SimSun" charset="-122"/>
              <a:ea typeface="SimSun" charset="-122"/>
              <a:cs typeface="SimSun" charset="-122"/>
            </a:endParaRPr>
          </a:p>
        </p:txBody>
      </p:sp>
    </p:spTree>
    <p:extLst>
      <p:ext uri="{BB962C8B-B14F-4D97-AF65-F5344CB8AC3E}">
        <p14:creationId xmlns:p14="http://schemas.microsoft.com/office/powerpoint/2010/main" val="178886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788" y="597922"/>
            <a:ext cx="8978793" cy="4281440"/>
          </a:xfrm>
          <a:ln>
            <a:solidFill>
              <a:schemeClr val="accent1"/>
            </a:solidFill>
          </a:ln>
        </p:spPr>
        <p:txBody>
          <a:bodyPr>
            <a:noAutofit/>
          </a:bodyPr>
          <a:lstStyle/>
          <a:p>
            <a:pPr marL="0" lvl="1" indent="0">
              <a:lnSpc>
                <a:spcPct val="100000"/>
              </a:lnSpc>
              <a:spcAft>
                <a:spcPts val="0"/>
              </a:spcAft>
              <a:buNone/>
            </a:pPr>
            <a:r>
              <a:rPr lang="en-US" altLang="zh-CN" sz="2000" dirty="0">
                <a:latin typeface="楷体" panose="02010609060101010101" pitchFamily="49" charset="-122"/>
                <a:ea typeface="楷体" panose="02010609060101010101" pitchFamily="49" charset="-122"/>
              </a:rPr>
              <a:t>    </a:t>
            </a:r>
            <a:r>
              <a:rPr lang="en-US" altLang="zh-CN" sz="2000" b="1" dirty="0">
                <a:latin typeface="楷体" panose="02010609060101010101" pitchFamily="49" charset="-122"/>
                <a:ea typeface="楷体" panose="02010609060101010101" pitchFamily="49" charset="-122"/>
              </a:rPr>
              <a:t>1953</a:t>
            </a:r>
            <a:r>
              <a:rPr lang="zh-CN" altLang="en-US" sz="2000" b="1" dirty="0">
                <a:latin typeface="楷体" panose="02010609060101010101" pitchFamily="49" charset="-122"/>
                <a:ea typeface="楷体" panose="02010609060101010101" pitchFamily="49" charset="-122"/>
              </a:rPr>
              <a:t>年</a:t>
            </a:r>
            <a:r>
              <a:rPr lang="en-US" altLang="zh-CN" sz="2000" dirty="0">
                <a:latin typeface="楷体" panose="02010609060101010101" pitchFamily="49" charset="-122"/>
                <a:ea typeface="楷体" panose="02010609060101010101" pitchFamily="49" charset="-122"/>
              </a:rPr>
              <a:t>2</a:t>
            </a:r>
            <a:r>
              <a:rPr lang="zh-CN" altLang="en-US" sz="2000" dirty="0">
                <a:latin typeface="楷体" panose="02010609060101010101" pitchFamily="49" charset="-122"/>
                <a:ea typeface="楷体" panose="02010609060101010101" pitchFamily="49" charset="-122"/>
              </a:rPr>
              <a:t>月</a:t>
            </a:r>
            <a:r>
              <a:rPr lang="zh-CN" altLang="en-US" sz="14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新中国第一部选举法诞生</a:t>
            </a:r>
            <a:r>
              <a:rPr lang="zh-CN" altLang="en-US"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我国的社会主义选举制度由此确立。</a:t>
            </a:r>
            <a:endParaRPr lang="en-US" altLang="zh-CN" sz="2000" dirty="0">
              <a:latin typeface="楷体" panose="02010609060101010101" pitchFamily="49" charset="-122"/>
              <a:ea typeface="楷体" panose="02010609060101010101" pitchFamily="49" charset="-122"/>
            </a:endParaRPr>
          </a:p>
          <a:p>
            <a:pPr marL="0" lvl="1" indent="0">
              <a:lnSpc>
                <a:spcPct val="100000"/>
              </a:lnSpc>
              <a:spcAft>
                <a:spcPts val="0"/>
              </a:spcAft>
              <a:buNone/>
            </a:pP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改革开放以来，我国选举制度经历了历史性跨越：</a:t>
            </a:r>
            <a:endParaRPr lang="en-US" altLang="zh-CN" sz="2000" dirty="0">
              <a:latin typeface="楷体" panose="02010609060101010101" pitchFamily="49" charset="-122"/>
              <a:ea typeface="楷体" panose="02010609060101010101" pitchFamily="49" charset="-122"/>
            </a:endParaRPr>
          </a:p>
          <a:p>
            <a:pPr marL="0" lvl="1" indent="0">
              <a:lnSpc>
                <a:spcPct val="100000"/>
              </a:lnSpc>
              <a:spcAft>
                <a:spcPts val="0"/>
              </a:spcAft>
              <a:buNone/>
            </a:pPr>
            <a:r>
              <a:rPr lang="en-US" altLang="zh-CN" sz="2000" dirty="0">
                <a:latin typeface="楷体" panose="02010609060101010101" pitchFamily="49" charset="-122"/>
                <a:ea typeface="楷体" panose="02010609060101010101" pitchFamily="49" charset="-122"/>
              </a:rPr>
              <a:t>    </a:t>
            </a:r>
            <a:r>
              <a:rPr lang="en-US" altLang="zh-CN" sz="2000" b="1" dirty="0">
                <a:latin typeface="楷体" panose="02010609060101010101" pitchFamily="49" charset="-122"/>
                <a:ea typeface="楷体" panose="02010609060101010101" pitchFamily="49" charset="-122"/>
              </a:rPr>
              <a:t>1979</a:t>
            </a:r>
            <a:r>
              <a:rPr lang="zh-CN" altLang="en-US" sz="2000" b="1" dirty="0">
                <a:latin typeface="楷体" panose="02010609060101010101" pitchFamily="49" charset="-122"/>
                <a:ea typeface="楷体" panose="02010609060101010101" pitchFamily="49" charset="-122"/>
              </a:rPr>
              <a:t>年</a:t>
            </a:r>
            <a:r>
              <a:rPr lang="zh-CN" altLang="en-US" sz="18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选举法修订，把直接选举人大代表的范围由乡镇一级扩大到县一级，将等额选举改为差额选举；</a:t>
            </a:r>
            <a:endParaRPr lang="en-US" altLang="zh-CN" sz="2000" dirty="0">
              <a:latin typeface="楷体" panose="02010609060101010101" pitchFamily="49" charset="-122"/>
              <a:ea typeface="楷体" panose="02010609060101010101" pitchFamily="49" charset="-122"/>
            </a:endParaRPr>
          </a:p>
          <a:p>
            <a:pPr marL="0" lvl="1" indent="0">
              <a:lnSpc>
                <a:spcPct val="100000"/>
              </a:lnSpc>
              <a:spcAft>
                <a:spcPts val="0"/>
              </a:spcAft>
              <a:buNone/>
            </a:pPr>
            <a:r>
              <a:rPr lang="en-US" altLang="zh-CN" sz="2000" dirty="0">
                <a:latin typeface="楷体" panose="02010609060101010101" pitchFamily="49" charset="-122"/>
                <a:ea typeface="楷体" panose="02010609060101010101" pitchFamily="49" charset="-122"/>
              </a:rPr>
              <a:t>    </a:t>
            </a:r>
            <a:r>
              <a:rPr lang="en-US" altLang="zh-CN" sz="2000" b="1" dirty="0">
                <a:latin typeface="楷体" panose="02010609060101010101" pitchFamily="49" charset="-122"/>
                <a:ea typeface="楷体" panose="02010609060101010101" pitchFamily="49" charset="-122"/>
              </a:rPr>
              <a:t>2010</a:t>
            </a:r>
            <a:r>
              <a:rPr lang="zh-CN" altLang="en-US" sz="2000" b="1" dirty="0">
                <a:latin typeface="楷体" panose="02010609060101010101" pitchFamily="49" charset="-122"/>
                <a:ea typeface="楷体" panose="02010609060101010101" pitchFamily="49" charset="-122"/>
              </a:rPr>
              <a:t>年</a:t>
            </a:r>
            <a:r>
              <a:rPr lang="zh-CN" altLang="en-US" sz="2000" dirty="0">
                <a:latin typeface="楷体" panose="02010609060101010101" pitchFamily="49" charset="-122"/>
                <a:ea typeface="楷体" panose="02010609060101010101" pitchFamily="49" charset="-122"/>
              </a:rPr>
              <a:t>，选举法再次修订</a:t>
            </a:r>
            <a:r>
              <a:rPr lang="zh-CN" altLang="en-US" sz="16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将城乡按不同人口比例产生人大代表改为按相同人口比例产生人大代表，全面实现了选举权的平等。</a:t>
            </a:r>
          </a:p>
          <a:p>
            <a:pPr marL="0" lvl="1" indent="0">
              <a:lnSpc>
                <a:spcPct val="100000"/>
              </a:lnSpc>
              <a:spcAft>
                <a:spcPts val="0"/>
              </a:spcAft>
              <a:buNone/>
            </a:pPr>
            <a:r>
              <a:rPr lang="zh-CN" altLang="en-US" sz="2000" dirty="0">
                <a:latin typeface="楷体" panose="02010609060101010101" pitchFamily="49" charset="-122"/>
                <a:ea typeface="楷体" panose="02010609060101010101" pitchFamily="49" charset="-122"/>
              </a:rPr>
              <a:t>    北京一位退休职工保存着</a:t>
            </a:r>
            <a:r>
              <a:rPr lang="en-US" altLang="zh-CN" sz="2000" dirty="0">
                <a:latin typeface="楷体" panose="02010609060101010101" pitchFamily="49" charset="-122"/>
                <a:ea typeface="楷体" panose="02010609060101010101" pitchFamily="49" charset="-122"/>
              </a:rPr>
              <a:t>1953-2016</a:t>
            </a:r>
            <a:r>
              <a:rPr lang="zh-CN" altLang="en-US" sz="2000" dirty="0">
                <a:latin typeface="楷体" panose="02010609060101010101" pitchFamily="49" charset="-122"/>
                <a:ea typeface="楷体" panose="02010609060101010101" pitchFamily="49" charset="-122"/>
              </a:rPr>
              <a:t>年他参加的基层人大代表选举的选民证。从一定意义上说，这些选民证浓缩着中华人民共和国民主进程史。</a:t>
            </a:r>
            <a:endParaRPr lang="en-US" altLang="zh-CN" sz="2000" dirty="0">
              <a:latin typeface="楷体" panose="02010609060101010101" pitchFamily="49" charset="-122"/>
              <a:ea typeface="楷体" panose="02010609060101010101" pitchFamily="49" charset="-122"/>
            </a:endParaRPr>
          </a:p>
          <a:p>
            <a:pPr marL="0" lvl="1" indent="0">
              <a:lnSpc>
                <a:spcPct val="150000"/>
              </a:lnSpc>
              <a:spcAft>
                <a:spcPts val="0"/>
              </a:spcAft>
              <a:buNone/>
            </a:pPr>
            <a:r>
              <a:rPr lang="en-US" altLang="zh-CN" sz="2000" b="1" dirty="0">
                <a:solidFill>
                  <a:srgbClr val="0000FF"/>
                </a:solidFill>
                <a:latin typeface="楷体" panose="02010609060101010101" pitchFamily="49" charset="-122"/>
                <a:ea typeface="楷体" panose="02010609060101010101" pitchFamily="49" charset="-122"/>
              </a:rPr>
              <a:t>    </a:t>
            </a:r>
            <a:r>
              <a:rPr lang="zh-CN" altLang="en-US" sz="2000" b="1" dirty="0">
                <a:solidFill>
                  <a:srgbClr val="0000FF"/>
                </a:solidFill>
                <a:latin typeface="+mj-ea"/>
                <a:ea typeface="+mj-ea"/>
              </a:rPr>
              <a:t>查找</a:t>
            </a:r>
            <a:r>
              <a:rPr lang="zh-CN" altLang="en-US" sz="2000" b="1" dirty="0">
                <a:solidFill>
                  <a:srgbClr val="FF0000"/>
                </a:solidFill>
                <a:latin typeface="+mj-ea"/>
                <a:ea typeface="+mj-ea"/>
              </a:rPr>
              <a:t>资料</a:t>
            </a:r>
            <a:r>
              <a:rPr lang="zh-CN" altLang="en-US" sz="2000" b="1" dirty="0">
                <a:latin typeface="+mj-ea"/>
                <a:ea typeface="+mj-ea"/>
              </a:rPr>
              <a:t>，</a:t>
            </a:r>
            <a:r>
              <a:rPr lang="zh-CN" altLang="en-US" sz="2000" b="1" dirty="0">
                <a:solidFill>
                  <a:srgbClr val="0000FF"/>
                </a:solidFill>
                <a:latin typeface="+mj-ea"/>
                <a:ea typeface="+mj-ea"/>
              </a:rPr>
              <a:t>了解</a:t>
            </a:r>
            <a:r>
              <a:rPr lang="zh-CN" altLang="en-US" sz="2000" b="1" dirty="0">
                <a:latin typeface="+mj-ea"/>
                <a:ea typeface="+mj-ea"/>
              </a:rPr>
              <a:t>选民证上的</a:t>
            </a:r>
            <a:r>
              <a:rPr lang="zh-CN" altLang="en-US" sz="2000" b="1" dirty="0">
                <a:solidFill>
                  <a:srgbClr val="FF0000"/>
                </a:solidFill>
                <a:latin typeface="+mj-ea"/>
                <a:ea typeface="+mj-ea"/>
              </a:rPr>
              <a:t>信息</a:t>
            </a:r>
            <a:r>
              <a:rPr lang="zh-CN" altLang="en-US" sz="2000" b="1" dirty="0">
                <a:latin typeface="+mj-ea"/>
                <a:ea typeface="+mj-ea"/>
              </a:rPr>
              <a:t>。</a:t>
            </a:r>
            <a:endParaRPr lang="en-US" altLang="zh-CN" sz="2000" b="1" dirty="0">
              <a:latin typeface="+mj-ea"/>
              <a:ea typeface="+mj-ea"/>
            </a:endParaRPr>
          </a:p>
          <a:p>
            <a:pPr marL="0" lvl="1" indent="0">
              <a:lnSpc>
                <a:spcPct val="150000"/>
              </a:lnSpc>
              <a:spcAft>
                <a:spcPts val="0"/>
              </a:spcAft>
              <a:buNone/>
            </a:pPr>
            <a:r>
              <a:rPr lang="en-US" altLang="zh-CN" sz="2000" b="1" dirty="0">
                <a:latin typeface="+mj-ea"/>
                <a:ea typeface="+mj-ea"/>
              </a:rPr>
              <a:t>      </a:t>
            </a:r>
            <a:r>
              <a:rPr lang="zh-CN" altLang="en-US" sz="2000" b="1" dirty="0">
                <a:latin typeface="+mj-ea"/>
                <a:ea typeface="+mj-ea"/>
              </a:rPr>
              <a:t>在我国，除了投票选举，公民</a:t>
            </a:r>
            <a:r>
              <a:rPr lang="zh-CN" altLang="en-US" sz="2000" b="1" dirty="0">
                <a:solidFill>
                  <a:srgbClr val="0000FF"/>
                </a:solidFill>
                <a:latin typeface="+mj-ea"/>
                <a:ea typeface="+mj-ea"/>
              </a:rPr>
              <a:t>参与</a:t>
            </a:r>
            <a:r>
              <a:rPr lang="zh-CN" altLang="en-US" sz="2000" b="1" dirty="0">
                <a:latin typeface="+mj-ea"/>
                <a:ea typeface="+mj-ea"/>
              </a:rPr>
              <a:t>政治生活还有哪些</a:t>
            </a:r>
            <a:r>
              <a:rPr lang="zh-CN" altLang="en-US" sz="2000" b="1" dirty="0">
                <a:solidFill>
                  <a:srgbClr val="FF0000"/>
                </a:solidFill>
                <a:latin typeface="+mj-ea"/>
                <a:ea typeface="+mj-ea"/>
              </a:rPr>
              <a:t>方式</a:t>
            </a:r>
            <a:r>
              <a:rPr lang="zh-CN" altLang="en-US" sz="2000" b="1" dirty="0">
                <a:latin typeface="+mj-ea"/>
                <a:ea typeface="+mj-ea"/>
              </a:rPr>
              <a:t>？</a:t>
            </a:r>
            <a:endParaRPr lang="en-US" altLang="zh-CN" sz="2000" b="1" dirty="0">
              <a:latin typeface="+mj-ea"/>
              <a:ea typeface="+mj-ea"/>
            </a:endParaRPr>
          </a:p>
          <a:p>
            <a:pPr marL="0" lvl="1" indent="0">
              <a:lnSpc>
                <a:spcPct val="150000"/>
              </a:lnSpc>
              <a:spcAft>
                <a:spcPts val="0"/>
              </a:spcAft>
              <a:buNone/>
            </a:pPr>
            <a:r>
              <a:rPr lang="en-US" altLang="zh-CN" sz="2000" b="1" dirty="0">
                <a:solidFill>
                  <a:srgbClr val="0000FF"/>
                </a:solidFill>
                <a:latin typeface="+mj-ea"/>
                <a:ea typeface="+mj-ea"/>
              </a:rPr>
              <a:t>      </a:t>
            </a:r>
            <a:r>
              <a:rPr lang="zh-CN" altLang="en-US" sz="2000" b="1" dirty="0">
                <a:solidFill>
                  <a:srgbClr val="0000FF"/>
                </a:solidFill>
                <a:latin typeface="+mj-ea"/>
                <a:ea typeface="+mj-ea"/>
              </a:rPr>
              <a:t>列举</a:t>
            </a:r>
            <a:r>
              <a:rPr lang="zh-CN" altLang="en-US" sz="2000" b="1" dirty="0">
                <a:solidFill>
                  <a:srgbClr val="FF0000"/>
                </a:solidFill>
                <a:latin typeface="+mj-ea"/>
                <a:ea typeface="+mj-ea"/>
              </a:rPr>
              <a:t>实例</a:t>
            </a:r>
            <a:r>
              <a:rPr lang="zh-CN" altLang="en-US" sz="2000" b="1" dirty="0">
                <a:latin typeface="+mj-ea"/>
                <a:ea typeface="+mj-ea"/>
              </a:rPr>
              <a:t>加以</a:t>
            </a:r>
            <a:r>
              <a:rPr lang="zh-CN" altLang="en-US" sz="2000" b="1" dirty="0">
                <a:solidFill>
                  <a:srgbClr val="0000FF"/>
                </a:solidFill>
                <a:latin typeface="+mj-ea"/>
                <a:ea typeface="+mj-ea"/>
              </a:rPr>
              <a:t>说明</a:t>
            </a:r>
            <a:r>
              <a:rPr lang="zh-CN" altLang="en-US" sz="2000" b="1" dirty="0">
                <a:latin typeface="+mj-ea"/>
                <a:ea typeface="+mj-ea"/>
              </a:rPr>
              <a:t>。</a:t>
            </a:r>
          </a:p>
          <a:p>
            <a:pPr marL="342900" lvl="1" indent="0">
              <a:lnSpc>
                <a:spcPct val="150000"/>
              </a:lnSpc>
              <a:spcAft>
                <a:spcPts val="0"/>
              </a:spcAft>
              <a:buNone/>
            </a:pPr>
            <a:r>
              <a:rPr lang="zh-CN" altLang="en-US" sz="2000" b="1" dirty="0">
                <a:latin typeface="+mj-ea"/>
                <a:ea typeface="+mj-ea"/>
              </a:rPr>
              <a:t>    </a:t>
            </a:r>
          </a:p>
        </p:txBody>
      </p:sp>
      <p:sp>
        <p:nvSpPr>
          <p:cNvPr id="4" name="矩形 6">
            <a:extLst>
              <a:ext uri="{FF2B5EF4-FFF2-40B4-BE49-F238E27FC236}">
                <a16:creationId xmlns:a16="http://schemas.microsoft.com/office/drawing/2014/main" id="{376D853A-CB96-48E7-B8CA-539CEE990EFC}"/>
              </a:ext>
            </a:extLst>
          </p:cNvPr>
          <p:cNvSpPr>
            <a:spLocks noChangeArrowheads="1"/>
          </p:cNvSpPr>
          <p:nvPr/>
        </p:nvSpPr>
        <p:spPr bwMode="auto">
          <a:xfrm>
            <a:off x="111419" y="0"/>
            <a:ext cx="8921162" cy="5256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eaLnBrk="1" hangingPunct="1">
              <a:lnSpc>
                <a:spcPct val="130000"/>
              </a:lnSpc>
            </a:pPr>
            <a:r>
              <a:rPr lang="zh-CN" altLang="en-US" sz="2400" b="1" dirty="0">
                <a:latin typeface="微软雅黑" panose="020B0503020204020204" pitchFamily="34" charset="-122"/>
                <a:ea typeface="微软雅黑" panose="020B0503020204020204" pitchFamily="34" charset="-122"/>
              </a:rPr>
              <a:t>教材</a:t>
            </a:r>
            <a:r>
              <a:rPr lang="en-US" altLang="zh-CN" sz="2400" b="1" dirty="0">
                <a:latin typeface="微软雅黑" panose="020B0503020204020204" pitchFamily="34" charset="-122"/>
                <a:ea typeface="微软雅黑" panose="020B0503020204020204" pitchFamily="34" charset="-122"/>
              </a:rPr>
              <a:t>40</a:t>
            </a:r>
            <a:r>
              <a:rPr lang="zh-CN" altLang="en-US" sz="2400" b="1" dirty="0">
                <a:latin typeface="微软雅黑" panose="020B0503020204020204" pitchFamily="34" charset="-122"/>
                <a:ea typeface="微软雅黑" panose="020B0503020204020204" pitchFamily="34" charset="-122"/>
              </a:rPr>
              <a:t>页   </a:t>
            </a:r>
            <a:r>
              <a:rPr lang="zh-CN" altLang="en-US" sz="2400" b="1" dirty="0">
                <a:solidFill>
                  <a:srgbClr val="0000FF"/>
                </a:solidFill>
                <a:latin typeface="微软雅黑" panose="020B0503020204020204" pitchFamily="34" charset="-122"/>
                <a:ea typeface="微软雅黑" panose="020B0503020204020204" pitchFamily="34" charset="-122"/>
              </a:rPr>
              <a:t>探究与分享</a:t>
            </a:r>
            <a:r>
              <a:rPr lang="en-US" altLang="zh-CN" sz="2400" b="1" dirty="0">
                <a:solidFill>
                  <a:srgbClr val="0000FF"/>
                </a:solidFill>
                <a:latin typeface="微软雅黑" panose="020B0503020204020204" pitchFamily="34" charset="-122"/>
                <a:ea typeface="微软雅黑" panose="020B0503020204020204" pitchFamily="34" charset="-122"/>
              </a:rPr>
              <a:t>3</a:t>
            </a:r>
            <a:r>
              <a:rPr lang="zh-CN" altLang="en-US" sz="2400" b="1" dirty="0">
                <a:solidFill>
                  <a:srgbClr val="0000FF"/>
                </a:solidFill>
                <a:latin typeface="微软雅黑" panose="020B0503020204020204" pitchFamily="34" charset="-122"/>
                <a:ea typeface="微软雅黑" panose="020B0503020204020204" pitchFamily="34" charset="-122"/>
              </a:rPr>
              <a:t>：新中国选举制度的发展历程</a:t>
            </a:r>
            <a:endParaRPr lang="en-US" altLang="zh-CN" sz="2400" b="1" dirty="0">
              <a:solidFill>
                <a:srgbClr val="0000FF"/>
              </a:solidFill>
              <a:latin typeface="+mn-ea"/>
            </a:endParaRPr>
          </a:p>
        </p:txBody>
      </p:sp>
    </p:spTree>
    <p:extLst>
      <p:ext uri="{BB962C8B-B14F-4D97-AF65-F5344CB8AC3E}">
        <p14:creationId xmlns:p14="http://schemas.microsoft.com/office/powerpoint/2010/main" val="2074811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0682" y="75406"/>
            <a:ext cx="8978794" cy="4788587"/>
          </a:xfrm>
          <a:ln>
            <a:solidFill>
              <a:schemeClr val="accent1"/>
            </a:solidFill>
          </a:ln>
        </p:spPr>
        <p:txBody>
          <a:bodyPr>
            <a:noAutofit/>
          </a:bodyPr>
          <a:lstStyle/>
          <a:p>
            <a:pPr marL="342900" lvl="1" indent="0">
              <a:lnSpc>
                <a:spcPct val="100000"/>
              </a:lnSpc>
              <a:spcAft>
                <a:spcPts val="0"/>
              </a:spcAft>
              <a:buNone/>
            </a:pPr>
            <a:r>
              <a:rPr lang="zh-CN" altLang="en-US" sz="2400" b="1" dirty="0">
                <a:solidFill>
                  <a:srgbClr val="0000FF"/>
                </a:solidFill>
                <a:latin typeface="+mj-ea"/>
              </a:rPr>
              <a:t>   查找</a:t>
            </a:r>
            <a:r>
              <a:rPr lang="zh-CN" altLang="en-US" sz="2400" b="1" dirty="0">
                <a:solidFill>
                  <a:srgbClr val="FF0000"/>
                </a:solidFill>
                <a:latin typeface="+mj-ea"/>
              </a:rPr>
              <a:t>资料</a:t>
            </a:r>
            <a:r>
              <a:rPr lang="zh-CN" altLang="en-US" sz="2400" b="1" dirty="0">
                <a:latin typeface="+mj-ea"/>
              </a:rPr>
              <a:t>，</a:t>
            </a:r>
            <a:r>
              <a:rPr lang="zh-CN" altLang="en-US" sz="2400" b="1" dirty="0">
                <a:solidFill>
                  <a:srgbClr val="0000FF"/>
                </a:solidFill>
                <a:latin typeface="+mj-ea"/>
              </a:rPr>
              <a:t>了解</a:t>
            </a:r>
            <a:r>
              <a:rPr lang="zh-CN" altLang="en-US" sz="2400" b="1" dirty="0">
                <a:latin typeface="+mj-ea"/>
              </a:rPr>
              <a:t>选民证上的</a:t>
            </a:r>
            <a:r>
              <a:rPr lang="zh-CN" altLang="en-US" sz="2400" b="1" dirty="0">
                <a:solidFill>
                  <a:srgbClr val="FF0000"/>
                </a:solidFill>
                <a:latin typeface="+mj-ea"/>
              </a:rPr>
              <a:t>信息</a:t>
            </a:r>
            <a:r>
              <a:rPr lang="zh-CN" altLang="en-US" sz="2400" b="1" dirty="0">
                <a:latin typeface="+mj-ea"/>
              </a:rPr>
              <a:t>。</a:t>
            </a:r>
            <a:endParaRPr lang="en-US" altLang="zh-CN" sz="2400" b="1" dirty="0">
              <a:latin typeface="+mj-ea"/>
            </a:endParaRPr>
          </a:p>
          <a:p>
            <a:pPr marL="342900" lvl="1" indent="0">
              <a:lnSpc>
                <a:spcPct val="100000"/>
              </a:lnSpc>
              <a:spcAft>
                <a:spcPts val="0"/>
              </a:spcAft>
              <a:buNone/>
            </a:pPr>
            <a:endParaRPr lang="en-US" altLang="zh-CN" sz="2400" b="1" dirty="0">
              <a:latin typeface="+mj-ea"/>
            </a:endParaRPr>
          </a:p>
          <a:p>
            <a:pPr marL="0" lvl="1" indent="0">
              <a:lnSpc>
                <a:spcPct val="100000"/>
              </a:lnSpc>
              <a:spcAft>
                <a:spcPts val="0"/>
              </a:spcAft>
              <a:buNone/>
            </a:pPr>
            <a:r>
              <a:rPr lang="zh-CN" altLang="en-US" sz="2400" b="1" dirty="0">
                <a:latin typeface="微软雅黑" panose="020B0503020204020204" pitchFamily="34" charset="-122"/>
                <a:ea typeface="微软雅黑" panose="020B0503020204020204" pitchFamily="34" charset="-122"/>
                <a:cs typeface="SimSun" charset="-122"/>
              </a:rPr>
              <a:t>      选民证，</a:t>
            </a:r>
            <a:r>
              <a:rPr lang="zh-CN" altLang="en-US" sz="2400" b="1" dirty="0">
                <a:latin typeface="SimSun" charset="-122"/>
                <a:ea typeface="SimSun" charset="-122"/>
                <a:cs typeface="SimSun" charset="-122"/>
              </a:rPr>
              <a:t>是指经由</a:t>
            </a:r>
            <a:r>
              <a:rPr lang="zh-CN" altLang="en-US" sz="2400" b="1" dirty="0">
                <a:latin typeface="微软雅黑" panose="020B0503020204020204" pitchFamily="34" charset="-122"/>
                <a:ea typeface="微软雅黑" panose="020B0503020204020204" pitchFamily="34" charset="-122"/>
                <a:cs typeface="SimSun" charset="-122"/>
              </a:rPr>
              <a:t>选举机构</a:t>
            </a:r>
            <a:r>
              <a:rPr lang="zh-CN" altLang="en-US" sz="2400" b="1" dirty="0">
                <a:latin typeface="SimSun" charset="-122"/>
                <a:ea typeface="SimSun" charset="-122"/>
                <a:cs typeface="SimSun" charset="-122"/>
              </a:rPr>
              <a:t>依法进行选民资格审查，发给依法享有</a:t>
            </a:r>
            <a:r>
              <a:rPr lang="zh-CN" altLang="en-US" sz="2400" b="1" dirty="0">
                <a:solidFill>
                  <a:srgbClr val="FF0000"/>
                </a:solidFill>
                <a:latin typeface="+mj-ea"/>
              </a:rPr>
              <a:t>选举权</a:t>
            </a:r>
            <a:r>
              <a:rPr lang="zh-CN" altLang="en-US" sz="2400" b="1" dirty="0">
                <a:latin typeface="SimSun" charset="-122"/>
                <a:ea typeface="SimSun" charset="-122"/>
              </a:rPr>
              <a:t>和</a:t>
            </a:r>
            <a:r>
              <a:rPr lang="zh-CN" altLang="en-US" sz="2400" b="1" dirty="0">
                <a:solidFill>
                  <a:srgbClr val="FF0000"/>
                </a:solidFill>
                <a:latin typeface="+mj-ea"/>
              </a:rPr>
              <a:t>被选举权</a:t>
            </a:r>
            <a:r>
              <a:rPr lang="zh-CN" altLang="en-US" sz="2400" b="1" dirty="0">
                <a:latin typeface="SimSun" charset="-122"/>
                <a:ea typeface="SimSun" charset="-122"/>
                <a:cs typeface="SimSun" charset="-122"/>
              </a:rPr>
              <a:t>的公民的盖有选举工作机构印章的</a:t>
            </a:r>
            <a:r>
              <a:rPr lang="zh-CN" altLang="en-US" sz="2400" b="1" dirty="0">
                <a:solidFill>
                  <a:srgbClr val="FF0000"/>
                </a:solidFill>
                <a:latin typeface="+mj-ea"/>
              </a:rPr>
              <a:t>证明书</a:t>
            </a:r>
            <a:r>
              <a:rPr lang="zh-CN" altLang="en-US" sz="2400" b="1" dirty="0">
                <a:latin typeface="SimSun" charset="-122"/>
                <a:ea typeface="SimSun" charset="-122"/>
                <a:cs typeface="SimSun" charset="-122"/>
              </a:rPr>
              <a:t>，选民参加选举活动的</a:t>
            </a:r>
            <a:r>
              <a:rPr lang="zh-CN" altLang="en-US" sz="2400" b="1" dirty="0">
                <a:latin typeface="微软雅黑" panose="020B0503020204020204" pitchFamily="34" charset="-122"/>
                <a:ea typeface="微软雅黑" panose="020B0503020204020204" pitchFamily="34" charset="-122"/>
              </a:rPr>
              <a:t>凭证</a:t>
            </a:r>
            <a:r>
              <a:rPr lang="zh-CN" altLang="en-US" sz="2400" b="1" dirty="0">
                <a:latin typeface="SimSun" charset="-122"/>
                <a:ea typeface="SimSun" charset="-122"/>
                <a:cs typeface="SimSun" charset="-122"/>
              </a:rPr>
              <a:t>。</a:t>
            </a:r>
            <a:endParaRPr lang="en-US" altLang="zh-CN" sz="2400" b="1" dirty="0">
              <a:latin typeface="SimSun" charset="-122"/>
              <a:ea typeface="SimSun" charset="-122"/>
              <a:cs typeface="SimSun" charset="-122"/>
            </a:endParaRPr>
          </a:p>
          <a:p>
            <a:pPr marL="0" lvl="1" indent="0">
              <a:lnSpc>
                <a:spcPct val="100000"/>
              </a:lnSpc>
              <a:spcAft>
                <a:spcPts val="0"/>
              </a:spcAft>
              <a:buNone/>
            </a:pPr>
            <a:endParaRPr lang="zh-CN" altLang="en-US" sz="2400" b="1" dirty="0">
              <a:latin typeface="SimSun" charset="-122"/>
              <a:ea typeface="SimSun" charset="-122"/>
              <a:cs typeface="SimSun" charset="-122"/>
            </a:endParaRPr>
          </a:p>
          <a:p>
            <a:pPr marL="0" lvl="1" indent="0">
              <a:lnSpc>
                <a:spcPct val="100000"/>
              </a:lnSpc>
              <a:spcAft>
                <a:spcPts val="0"/>
              </a:spcAft>
              <a:buNone/>
            </a:pPr>
            <a:r>
              <a:rPr lang="zh-CN" altLang="en-US" sz="2400" b="1" dirty="0">
                <a:latin typeface="SimSun" charset="-122"/>
                <a:ea typeface="SimSun" charset="-122"/>
                <a:cs typeface="SimSun" charset="-122"/>
              </a:rPr>
              <a:t>    </a:t>
            </a:r>
            <a:r>
              <a:rPr lang="zh-CN" altLang="en-US" sz="2400" b="1" dirty="0">
                <a:latin typeface="SimSun" charset="-122"/>
                <a:ea typeface="SimSun" charset="-122"/>
              </a:rPr>
              <a:t>选民证须写明选民的</a:t>
            </a:r>
            <a:r>
              <a:rPr lang="zh-CN" altLang="en-US" sz="2400" b="1" dirty="0">
                <a:latin typeface="微软雅黑" panose="020B0503020204020204" pitchFamily="34" charset="-122"/>
                <a:ea typeface="微软雅黑" panose="020B0503020204020204" pitchFamily="34" charset="-122"/>
              </a:rPr>
              <a:t>姓名</a:t>
            </a:r>
            <a:r>
              <a:rPr lang="zh-CN" altLang="en-US" sz="2000" b="1" dirty="0">
                <a:latin typeface="SimSun" charset="-122"/>
                <a:ea typeface="SimSun" charset="-122"/>
              </a:rPr>
              <a:t>、</a:t>
            </a:r>
            <a:r>
              <a:rPr lang="zh-CN" altLang="en-US" sz="2400" b="1" dirty="0">
                <a:latin typeface="微软雅黑" panose="020B0503020204020204" pitchFamily="34" charset="-122"/>
                <a:ea typeface="微软雅黑" panose="020B0503020204020204" pitchFamily="34" charset="-122"/>
              </a:rPr>
              <a:t>性别</a:t>
            </a:r>
            <a:r>
              <a:rPr lang="zh-CN" altLang="en-US" sz="2000" b="1" dirty="0">
                <a:latin typeface="SimSun" charset="-122"/>
                <a:ea typeface="SimSun" charset="-122"/>
              </a:rPr>
              <a:t>、</a:t>
            </a:r>
            <a:r>
              <a:rPr lang="zh-CN" altLang="en-US" sz="2400" b="1" dirty="0">
                <a:latin typeface="微软雅黑" panose="020B0503020204020204" pitchFamily="34" charset="-122"/>
                <a:ea typeface="微软雅黑" panose="020B0503020204020204" pitchFamily="34" charset="-122"/>
              </a:rPr>
              <a:t>年龄</a:t>
            </a:r>
            <a:r>
              <a:rPr lang="zh-CN" altLang="en-US" sz="2400" b="1" dirty="0">
                <a:latin typeface="SimSun" charset="-122"/>
                <a:ea typeface="SimSun" charset="-122"/>
              </a:rPr>
              <a:t>等内容。</a:t>
            </a:r>
            <a:endParaRPr lang="zh-CN" altLang="en-US" sz="2800" b="1" dirty="0"/>
          </a:p>
        </p:txBody>
      </p:sp>
    </p:spTree>
    <p:extLst>
      <p:ext uri="{BB962C8B-B14F-4D97-AF65-F5344CB8AC3E}">
        <p14:creationId xmlns:p14="http://schemas.microsoft.com/office/powerpoint/2010/main" val="1285463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2208" y="106144"/>
            <a:ext cx="8959584" cy="4911530"/>
          </a:xfrm>
          <a:ln>
            <a:solidFill>
              <a:schemeClr val="accent1"/>
            </a:solidFill>
          </a:ln>
        </p:spPr>
        <p:txBody>
          <a:bodyPr>
            <a:noAutofit/>
          </a:bodyPr>
          <a:lstStyle/>
          <a:p>
            <a:pPr marL="0" lvl="1" indent="0">
              <a:lnSpc>
                <a:spcPct val="120000"/>
              </a:lnSpc>
              <a:spcAft>
                <a:spcPts val="0"/>
              </a:spcAft>
              <a:buNone/>
            </a:pPr>
            <a:r>
              <a:rPr lang="zh-CN" altLang="en-US" sz="2400" b="1" dirty="0">
                <a:latin typeface="+mj-ea"/>
              </a:rPr>
              <a:t>  在我国，除了投票选举，公民</a:t>
            </a:r>
            <a:r>
              <a:rPr lang="zh-CN" altLang="en-US" sz="2400" b="1" dirty="0">
                <a:solidFill>
                  <a:srgbClr val="0000FF"/>
                </a:solidFill>
                <a:latin typeface="+mj-ea"/>
              </a:rPr>
              <a:t>参与</a:t>
            </a:r>
            <a:r>
              <a:rPr lang="zh-CN" altLang="en-US" sz="2400" b="1" dirty="0">
                <a:latin typeface="+mj-ea"/>
              </a:rPr>
              <a:t>政治生活还有哪些</a:t>
            </a:r>
            <a:r>
              <a:rPr lang="zh-CN" altLang="en-US" sz="2400" b="1" dirty="0">
                <a:solidFill>
                  <a:srgbClr val="FF0000"/>
                </a:solidFill>
                <a:latin typeface="+mj-ea"/>
              </a:rPr>
              <a:t>方式</a:t>
            </a:r>
            <a:r>
              <a:rPr lang="zh-CN" altLang="en-US" sz="2400" b="1" dirty="0">
                <a:latin typeface="+mj-ea"/>
              </a:rPr>
              <a:t>？</a:t>
            </a:r>
            <a:endParaRPr lang="en-US" altLang="zh-CN" sz="2400" b="1" dirty="0">
              <a:latin typeface="+mj-ea"/>
            </a:endParaRPr>
          </a:p>
          <a:p>
            <a:pPr marL="0" lvl="1" indent="0">
              <a:lnSpc>
                <a:spcPct val="120000"/>
              </a:lnSpc>
              <a:spcAft>
                <a:spcPts val="0"/>
              </a:spcAft>
              <a:buNone/>
            </a:pPr>
            <a:r>
              <a:rPr lang="zh-CN" altLang="en-US" sz="2400" b="1" dirty="0">
                <a:solidFill>
                  <a:srgbClr val="0000FF"/>
                </a:solidFill>
                <a:latin typeface="+mj-ea"/>
              </a:rPr>
              <a:t>  列举</a:t>
            </a:r>
            <a:r>
              <a:rPr lang="zh-CN" altLang="en-US" sz="2400" b="1" dirty="0">
                <a:solidFill>
                  <a:srgbClr val="FF0000"/>
                </a:solidFill>
                <a:latin typeface="+mj-ea"/>
              </a:rPr>
              <a:t>实例</a:t>
            </a:r>
            <a:r>
              <a:rPr lang="zh-CN" altLang="en-US" sz="2400" b="1" dirty="0">
                <a:latin typeface="+mj-ea"/>
              </a:rPr>
              <a:t>加以</a:t>
            </a:r>
            <a:r>
              <a:rPr lang="zh-CN" altLang="en-US" sz="2400" b="1" dirty="0">
                <a:solidFill>
                  <a:srgbClr val="0000FF"/>
                </a:solidFill>
                <a:latin typeface="+mj-ea"/>
              </a:rPr>
              <a:t>说明</a:t>
            </a:r>
            <a:r>
              <a:rPr lang="zh-CN" altLang="en-US" sz="2400" b="1" dirty="0">
                <a:latin typeface="+mj-ea"/>
              </a:rPr>
              <a:t>。</a:t>
            </a:r>
            <a:endParaRPr lang="en-US" altLang="zh-CN" sz="2400" b="1" dirty="0">
              <a:latin typeface="+mj-ea"/>
            </a:endParaRPr>
          </a:p>
          <a:p>
            <a:pPr marL="0" lvl="1" indent="0">
              <a:lnSpc>
                <a:spcPct val="120000"/>
              </a:lnSpc>
              <a:spcAft>
                <a:spcPts val="0"/>
              </a:spcAft>
              <a:buNone/>
            </a:pPr>
            <a:endParaRPr lang="en-US" altLang="zh-CN" sz="2400" b="1" dirty="0"/>
          </a:p>
          <a:p>
            <a:pPr marL="0" lvl="1" indent="0">
              <a:lnSpc>
                <a:spcPct val="120000"/>
              </a:lnSpc>
              <a:spcAft>
                <a:spcPts val="0"/>
              </a:spcAft>
              <a:buNone/>
            </a:pPr>
            <a:r>
              <a:rPr lang="zh-CN" altLang="en-US" sz="2400" b="1" dirty="0">
                <a:latin typeface="SimSun" charset="-122"/>
                <a:ea typeface="SimSun" charset="-122"/>
                <a:cs typeface="SimSun" charset="-122"/>
              </a:rPr>
              <a:t>    通过</a:t>
            </a:r>
            <a:r>
              <a:rPr lang="zh-CN" altLang="en-US" sz="2400" b="1" dirty="0">
                <a:solidFill>
                  <a:srgbClr val="FF0000"/>
                </a:solidFill>
                <a:latin typeface="+mj-ea"/>
              </a:rPr>
              <a:t>座谈</a:t>
            </a:r>
            <a:r>
              <a:rPr lang="zh-CN" altLang="en-US" sz="2400" b="1" dirty="0">
                <a:latin typeface="SimSun" charset="-122"/>
                <a:ea typeface="SimSun" charset="-122"/>
              </a:rPr>
              <a:t>、</a:t>
            </a:r>
            <a:r>
              <a:rPr lang="zh-CN" altLang="en-US" sz="2400" b="1" dirty="0">
                <a:solidFill>
                  <a:srgbClr val="FF0000"/>
                </a:solidFill>
                <a:latin typeface="+mj-ea"/>
              </a:rPr>
              <a:t>听证</a:t>
            </a:r>
            <a:r>
              <a:rPr lang="zh-CN" altLang="en-US" sz="2400" b="1" dirty="0">
                <a:latin typeface="SimSun" charset="-122"/>
                <a:ea typeface="SimSun" charset="-122"/>
              </a:rPr>
              <a:t>、</a:t>
            </a:r>
            <a:r>
              <a:rPr lang="zh-CN" altLang="en-US" sz="2400" b="1" dirty="0">
                <a:solidFill>
                  <a:srgbClr val="FF0000"/>
                </a:solidFill>
                <a:latin typeface="+mj-ea"/>
              </a:rPr>
              <a:t>评估</a:t>
            </a:r>
            <a:r>
              <a:rPr lang="zh-CN" altLang="en-US" sz="2400" b="1" dirty="0">
                <a:latin typeface="SimSun" charset="-122"/>
                <a:ea typeface="SimSun" charset="-122"/>
              </a:rPr>
              <a:t>、</a:t>
            </a:r>
            <a:r>
              <a:rPr lang="zh-CN" altLang="en-US" sz="2400" b="1" dirty="0">
                <a:solidFill>
                  <a:srgbClr val="FF0000"/>
                </a:solidFill>
                <a:latin typeface="+mj-ea"/>
              </a:rPr>
              <a:t>讨论</a:t>
            </a:r>
            <a:r>
              <a:rPr lang="zh-CN" altLang="en-US" sz="2400" b="1" dirty="0">
                <a:latin typeface="SimSun" charset="-122"/>
                <a:ea typeface="SimSun" charset="-122"/>
              </a:rPr>
              <a:t>法律草案等</a:t>
            </a:r>
            <a:r>
              <a:rPr lang="zh-CN" altLang="en-US" sz="2400" b="1" dirty="0">
                <a:latin typeface="SimSun" charset="-122"/>
                <a:ea typeface="SimSun" charset="-122"/>
                <a:cs typeface="SimSun" charset="-122"/>
              </a:rPr>
              <a:t>途径有序参与。  </a:t>
            </a:r>
            <a:endParaRPr lang="en-US" altLang="zh-CN" sz="2400" b="1" dirty="0">
              <a:latin typeface="SimSun" charset="-122"/>
              <a:ea typeface="SimSun" charset="-122"/>
              <a:cs typeface="SimSun" charset="-122"/>
            </a:endParaRPr>
          </a:p>
          <a:p>
            <a:pPr marL="0" lvl="1" indent="0">
              <a:lnSpc>
                <a:spcPct val="120000"/>
              </a:lnSpc>
              <a:spcAft>
                <a:spcPts val="0"/>
              </a:spcAft>
              <a:buNone/>
            </a:pPr>
            <a:r>
              <a:rPr lang="en-US" altLang="zh-CN" sz="2400" b="1" dirty="0">
                <a:latin typeface="SimSun" charset="-122"/>
                <a:ea typeface="SimSun" charset="-122"/>
                <a:cs typeface="SimSun" charset="-122"/>
              </a:rPr>
              <a:t>    </a:t>
            </a:r>
            <a:r>
              <a:rPr lang="zh-CN" altLang="en-US" sz="2400" b="1" dirty="0">
                <a:latin typeface="SimSun" charset="-122"/>
                <a:ea typeface="SimSun" charset="-122"/>
              </a:rPr>
              <a:t>在参与基层民主方面，公民可以</a:t>
            </a:r>
            <a:endParaRPr lang="en-US" altLang="zh-CN" sz="2400" b="1" dirty="0">
              <a:latin typeface="SimSun" charset="-122"/>
              <a:ea typeface="SimSun" charset="-122"/>
            </a:endParaRPr>
          </a:p>
          <a:p>
            <a:pPr marL="0" lvl="1" indent="0">
              <a:lnSpc>
                <a:spcPct val="120000"/>
              </a:lnSpc>
              <a:spcAft>
                <a:spcPts val="0"/>
              </a:spcAft>
              <a:buNone/>
            </a:pPr>
            <a:r>
              <a:rPr lang="en-US" altLang="zh-CN" sz="2400" b="1" dirty="0">
                <a:latin typeface="SimSun" charset="-122"/>
                <a:ea typeface="SimSun" charset="-122"/>
              </a:rPr>
              <a:t>    </a:t>
            </a:r>
            <a:r>
              <a:rPr lang="zh-CN" altLang="en-US" sz="2400" b="1" dirty="0">
                <a:latin typeface="微软雅黑" panose="020B0503020204020204" pitchFamily="34" charset="-122"/>
                <a:ea typeface="微软雅黑" panose="020B0503020204020204" pitchFamily="34" charset="-122"/>
              </a:rPr>
              <a:t>参与</a:t>
            </a:r>
            <a:r>
              <a:rPr lang="zh-CN" altLang="en-US" sz="2400" b="1" dirty="0">
                <a:solidFill>
                  <a:srgbClr val="0000FF"/>
                </a:solidFill>
                <a:latin typeface="+mj-ea"/>
              </a:rPr>
              <a:t>议事</a:t>
            </a:r>
            <a:r>
              <a:rPr lang="zh-CN" altLang="en-US" sz="2400" b="1" dirty="0">
                <a:latin typeface="SimSun" charset="-122"/>
                <a:ea typeface="SimSun" charset="-122"/>
                <a:cs typeface="SimSun" charset="-122"/>
              </a:rPr>
              <a:t>，听取述职；</a:t>
            </a:r>
            <a:endParaRPr lang="en-US" altLang="zh-CN" sz="2400" b="1" dirty="0">
              <a:latin typeface="SimSun" charset="-122"/>
              <a:ea typeface="SimSun" charset="-122"/>
              <a:cs typeface="SimSun" charset="-122"/>
            </a:endParaRPr>
          </a:p>
          <a:p>
            <a:pPr marL="0" lvl="1" indent="0">
              <a:lnSpc>
                <a:spcPct val="120000"/>
              </a:lnSpc>
              <a:spcAft>
                <a:spcPts val="0"/>
              </a:spcAft>
              <a:buNone/>
            </a:pPr>
            <a:r>
              <a:rPr lang="zh-CN" altLang="en-US" sz="2400" b="1" dirty="0">
                <a:latin typeface="宋体" panose="02010600030101010101" pitchFamily="2" charset="-122"/>
                <a:ea typeface="宋体" panose="02010600030101010101" pitchFamily="2" charset="-122"/>
              </a:rPr>
              <a:t>    </a:t>
            </a:r>
            <a:r>
              <a:rPr lang="zh-CN" altLang="en-US" sz="2400" b="1" dirty="0">
                <a:latin typeface="微软雅黑" panose="020B0503020204020204" pitchFamily="34" charset="-122"/>
                <a:ea typeface="微软雅黑" panose="020B0503020204020204" pitchFamily="34" charset="-122"/>
              </a:rPr>
              <a:t>参与</a:t>
            </a:r>
            <a:r>
              <a:rPr lang="zh-CN" altLang="en-US" sz="2400" b="1" dirty="0">
                <a:latin typeface="SimSun" charset="-122"/>
                <a:ea typeface="SimSun" charset="-122"/>
                <a:cs typeface="SimSun" charset="-122"/>
              </a:rPr>
              <a:t>基层民主</a:t>
            </a:r>
            <a:r>
              <a:rPr lang="zh-CN" altLang="en-US" sz="2400" b="1" dirty="0">
                <a:solidFill>
                  <a:srgbClr val="0000FF"/>
                </a:solidFill>
                <a:latin typeface="+mj-ea"/>
              </a:rPr>
              <a:t>协商</a:t>
            </a:r>
            <a:r>
              <a:rPr lang="zh-CN" altLang="en-US" sz="2400" b="1" dirty="0">
                <a:latin typeface="SimSun" charset="-122"/>
                <a:ea typeface="SimSun" charset="-122"/>
                <a:cs typeface="SimSun" charset="-122"/>
              </a:rPr>
              <a:t>，</a:t>
            </a:r>
            <a:r>
              <a:rPr lang="zh-CN" altLang="en-US" sz="2400" b="1" dirty="0">
                <a:latin typeface="微软雅黑" panose="020B0503020204020204" pitchFamily="34" charset="-122"/>
                <a:ea typeface="微软雅黑" panose="020B0503020204020204" pitchFamily="34" charset="-122"/>
              </a:rPr>
              <a:t>参与</a:t>
            </a:r>
            <a:r>
              <a:rPr lang="zh-CN" altLang="en-US" sz="2400" b="1" dirty="0">
                <a:latin typeface="SimSun" charset="-122"/>
                <a:ea typeface="SimSun" charset="-122"/>
                <a:cs typeface="SimSun" charset="-122"/>
              </a:rPr>
              <a:t>居民、村民</a:t>
            </a:r>
            <a:r>
              <a:rPr lang="zh-CN" altLang="en-US" sz="2400" b="1" dirty="0">
                <a:solidFill>
                  <a:srgbClr val="0000FF"/>
                </a:solidFill>
                <a:latin typeface="+mj-ea"/>
              </a:rPr>
              <a:t>监督</a:t>
            </a:r>
            <a:r>
              <a:rPr lang="zh-CN" altLang="en-US" sz="2400" b="1" dirty="0">
                <a:latin typeface="SimSun" charset="-122"/>
                <a:ea typeface="SimSun" charset="-122"/>
                <a:cs typeface="SimSun" charset="-122"/>
              </a:rPr>
              <a:t>机制；</a:t>
            </a:r>
            <a:endParaRPr lang="en-US" altLang="zh-CN" sz="2400" b="1" dirty="0">
              <a:latin typeface="SimSun" charset="-122"/>
              <a:ea typeface="SimSun" charset="-122"/>
              <a:cs typeface="SimSun" charset="-122"/>
            </a:endParaRPr>
          </a:p>
          <a:p>
            <a:pPr marL="0" lvl="1" indent="0">
              <a:lnSpc>
                <a:spcPct val="120000"/>
              </a:lnSpc>
              <a:spcAft>
                <a:spcPts val="0"/>
              </a:spcAft>
              <a:buNone/>
            </a:pPr>
            <a:r>
              <a:rPr lang="en-US" altLang="zh-CN" sz="2400" b="1" dirty="0">
                <a:latin typeface="SimSun" charset="-122"/>
                <a:ea typeface="SimSun" charset="-122"/>
                <a:cs typeface="SimSun" charset="-122"/>
              </a:rPr>
              <a:t>    </a:t>
            </a:r>
            <a:r>
              <a:rPr lang="zh-CN" altLang="en-US" sz="2400" b="1" dirty="0">
                <a:latin typeface="SimSun" charset="-122"/>
                <a:ea typeface="SimSun" charset="-122"/>
                <a:cs typeface="SimSun" charset="-122"/>
              </a:rPr>
              <a:t>在</a:t>
            </a:r>
            <a:r>
              <a:rPr lang="zh-CN" altLang="en-US" sz="2400" b="1" dirty="0">
                <a:latin typeface="微软雅黑" panose="020B0503020204020204" pitchFamily="34" charset="-122"/>
                <a:ea typeface="微软雅黑" panose="020B0503020204020204" pitchFamily="34" charset="-122"/>
              </a:rPr>
              <a:t>城乡社区治理</a:t>
            </a:r>
            <a:r>
              <a:rPr lang="zh-CN" altLang="en-US" sz="2400" b="1" dirty="0">
                <a:latin typeface="SimSun" charset="-122"/>
                <a:ea typeface="SimSun" charset="-122"/>
                <a:cs typeface="SimSun" charset="-122"/>
              </a:rPr>
              <a:t>、</a:t>
            </a:r>
            <a:r>
              <a:rPr lang="zh-CN" altLang="en-US" sz="2400" b="1" dirty="0">
                <a:latin typeface="微软雅黑" panose="020B0503020204020204" pitchFamily="34" charset="-122"/>
                <a:ea typeface="微软雅黑" panose="020B0503020204020204" pitchFamily="34" charset="-122"/>
                <a:cs typeface="SimSun" charset="-122"/>
              </a:rPr>
              <a:t>基层公共事务</a:t>
            </a:r>
            <a:r>
              <a:rPr lang="zh-CN" altLang="en-US" sz="2400" b="1" dirty="0">
                <a:latin typeface="SimSun" charset="-122"/>
                <a:ea typeface="SimSun" charset="-122"/>
                <a:cs typeface="SimSun" charset="-122"/>
              </a:rPr>
              <a:t>和</a:t>
            </a:r>
            <a:r>
              <a:rPr lang="zh-CN" altLang="en-US" sz="2400" b="1" dirty="0">
                <a:latin typeface="微软雅黑" panose="020B0503020204020204" pitchFamily="34" charset="-122"/>
                <a:ea typeface="微软雅黑" panose="020B0503020204020204" pitchFamily="34" charset="-122"/>
                <a:cs typeface="SimSun" charset="-122"/>
              </a:rPr>
              <a:t>公益事业</a:t>
            </a:r>
            <a:r>
              <a:rPr lang="zh-CN" altLang="en-US" sz="2400" b="1" dirty="0">
                <a:latin typeface="SimSun" charset="-122"/>
                <a:ea typeface="SimSun" charset="-122"/>
                <a:cs typeface="SimSun" charset="-122"/>
              </a:rPr>
              <a:t>中</a:t>
            </a:r>
            <a:endParaRPr lang="en-US" altLang="zh-CN" sz="2400" b="1" dirty="0">
              <a:latin typeface="SimSun" charset="-122"/>
              <a:ea typeface="SimSun" charset="-122"/>
              <a:cs typeface="SimSun" charset="-122"/>
            </a:endParaRPr>
          </a:p>
          <a:p>
            <a:pPr marL="0" lvl="1" indent="0">
              <a:lnSpc>
                <a:spcPct val="120000"/>
              </a:lnSpc>
              <a:spcAft>
                <a:spcPts val="0"/>
              </a:spcAft>
              <a:buNone/>
            </a:pPr>
            <a:r>
              <a:rPr lang="en-US" altLang="zh-CN" sz="2400" b="1" dirty="0">
                <a:latin typeface="SimSun" charset="-122"/>
                <a:ea typeface="SimSun" charset="-122"/>
                <a:cs typeface="SimSun" charset="-122"/>
              </a:rPr>
              <a:t>    </a:t>
            </a:r>
            <a:r>
              <a:rPr lang="zh-CN" altLang="en-US" sz="2400" b="1" dirty="0">
                <a:latin typeface="SimSun" charset="-122"/>
                <a:ea typeface="SimSun" charset="-122"/>
                <a:cs typeface="SimSun" charset="-122"/>
              </a:rPr>
              <a:t>依法</a:t>
            </a:r>
            <a:r>
              <a:rPr lang="zh-CN" altLang="en-US" sz="2400" b="1" dirty="0">
                <a:latin typeface="SimSun" charset="-122"/>
                <a:ea typeface="SimSun" charset="-122"/>
              </a:rPr>
              <a:t>自我</a:t>
            </a:r>
            <a:r>
              <a:rPr lang="zh-CN" altLang="en-US" sz="2400" b="1" dirty="0">
                <a:solidFill>
                  <a:srgbClr val="FF0000"/>
                </a:solidFill>
                <a:latin typeface="微软雅黑" panose="020B0503020204020204" pitchFamily="34" charset="-122"/>
                <a:ea typeface="微软雅黑" panose="020B0503020204020204" pitchFamily="34" charset="-122"/>
                <a:cs typeface="SimSun" charset="-122"/>
              </a:rPr>
              <a:t>管理</a:t>
            </a:r>
            <a:r>
              <a:rPr lang="zh-CN" altLang="en-US" sz="2400" b="1" dirty="0">
                <a:latin typeface="SimSun" charset="-122"/>
                <a:ea typeface="SimSun" charset="-122"/>
                <a:cs typeface="SimSun" charset="-122"/>
              </a:rPr>
              <a:t>、</a:t>
            </a:r>
            <a:r>
              <a:rPr lang="zh-CN" altLang="en-US" sz="2400" b="1" dirty="0">
                <a:latin typeface="SimSun" charset="-122"/>
                <a:ea typeface="SimSun" charset="-122"/>
              </a:rPr>
              <a:t>自我</a:t>
            </a:r>
            <a:r>
              <a:rPr lang="zh-CN" altLang="en-US" sz="2400" b="1" dirty="0">
                <a:solidFill>
                  <a:srgbClr val="FF0000"/>
                </a:solidFill>
                <a:latin typeface="微软雅黑" panose="020B0503020204020204" pitchFamily="34" charset="-122"/>
                <a:ea typeface="微软雅黑" panose="020B0503020204020204" pitchFamily="34" charset="-122"/>
              </a:rPr>
              <a:t>服务</a:t>
            </a:r>
            <a:r>
              <a:rPr lang="zh-CN" altLang="en-US" sz="2400" b="1" dirty="0">
                <a:latin typeface="SimSun" charset="-122"/>
                <a:ea typeface="SimSun" charset="-122"/>
                <a:cs typeface="SimSun" charset="-122"/>
              </a:rPr>
              <a:t>、</a:t>
            </a:r>
            <a:r>
              <a:rPr lang="zh-CN" altLang="en-US" sz="2400" b="1" dirty="0">
                <a:latin typeface="SimSun" charset="-122"/>
                <a:ea typeface="SimSun" charset="-122"/>
              </a:rPr>
              <a:t>自我</a:t>
            </a:r>
            <a:r>
              <a:rPr lang="zh-CN" altLang="en-US" sz="2400" b="1" dirty="0">
                <a:solidFill>
                  <a:srgbClr val="FF0000"/>
                </a:solidFill>
                <a:latin typeface="微软雅黑" panose="020B0503020204020204" pitchFamily="34" charset="-122"/>
                <a:ea typeface="微软雅黑" panose="020B0503020204020204" pitchFamily="34" charset="-122"/>
              </a:rPr>
              <a:t>教育</a:t>
            </a:r>
            <a:r>
              <a:rPr lang="zh-CN" altLang="en-US" sz="2400" b="1" dirty="0">
                <a:latin typeface="SimSun" charset="-122"/>
                <a:ea typeface="SimSun" charset="-122"/>
                <a:cs typeface="SimSun" charset="-122"/>
              </a:rPr>
              <a:t>、</a:t>
            </a:r>
            <a:r>
              <a:rPr lang="zh-CN" altLang="en-US" sz="2400" b="1" dirty="0">
                <a:latin typeface="SimSun" charset="-122"/>
                <a:ea typeface="SimSun" charset="-122"/>
              </a:rPr>
              <a:t>自我</a:t>
            </a:r>
            <a:r>
              <a:rPr lang="zh-CN" altLang="en-US" sz="2400" b="1" dirty="0">
                <a:solidFill>
                  <a:srgbClr val="FF0000"/>
                </a:solidFill>
                <a:latin typeface="微软雅黑" panose="020B0503020204020204" pitchFamily="34" charset="-122"/>
                <a:ea typeface="微软雅黑" panose="020B0503020204020204" pitchFamily="34" charset="-122"/>
              </a:rPr>
              <a:t>监督</a:t>
            </a:r>
            <a:r>
              <a:rPr lang="zh-CN" altLang="en-US" sz="2400" b="1" dirty="0">
                <a:latin typeface="SimSun" charset="-122"/>
                <a:ea typeface="SimSun" charset="-122"/>
                <a:cs typeface="SimSun" charset="-122"/>
              </a:rPr>
              <a:t>；</a:t>
            </a:r>
            <a:endParaRPr lang="en-US" altLang="zh-CN" sz="2400" b="1" dirty="0">
              <a:latin typeface="SimSun" charset="-122"/>
              <a:ea typeface="SimSun" charset="-122"/>
              <a:cs typeface="SimSun" charset="-122"/>
            </a:endParaRPr>
          </a:p>
          <a:p>
            <a:pPr marL="0" lvl="1" indent="0">
              <a:lnSpc>
                <a:spcPct val="120000"/>
              </a:lnSpc>
              <a:spcAft>
                <a:spcPts val="0"/>
              </a:spcAft>
              <a:buNone/>
            </a:pPr>
            <a:r>
              <a:rPr lang="en-US" altLang="zh-CN" sz="2400" b="1" dirty="0">
                <a:latin typeface="SimSun" charset="-122"/>
                <a:ea typeface="SimSun" charset="-122"/>
              </a:rPr>
              <a:t>    </a:t>
            </a:r>
            <a:r>
              <a:rPr lang="zh-CN" altLang="en-US" sz="2400" b="1" dirty="0">
                <a:latin typeface="微软雅黑" panose="020B0503020204020204" pitchFamily="34" charset="-122"/>
                <a:ea typeface="微软雅黑" panose="020B0503020204020204" pitchFamily="34" charset="-122"/>
              </a:rPr>
              <a:t>参与</a:t>
            </a:r>
            <a:r>
              <a:rPr lang="zh-CN" altLang="en-US" sz="2400" b="1" dirty="0">
                <a:latin typeface="SimSun" charset="-122"/>
                <a:ea typeface="SimSun" charset="-122"/>
                <a:cs typeface="SimSun" charset="-122"/>
              </a:rPr>
              <a:t>以职工代表大会为基本形式的企事业单位民主</a:t>
            </a:r>
            <a:r>
              <a:rPr lang="zh-CN" altLang="en-US" sz="2400" b="1" dirty="0">
                <a:solidFill>
                  <a:srgbClr val="0000FF"/>
                </a:solidFill>
                <a:latin typeface="+mj-ea"/>
              </a:rPr>
              <a:t>管理</a:t>
            </a:r>
            <a:r>
              <a:rPr lang="zh-CN" altLang="en-US" sz="2400" b="1" dirty="0">
                <a:latin typeface="SimSun" charset="-122"/>
                <a:ea typeface="SimSun" charset="-122"/>
                <a:cs typeface="SimSun" charset="-122"/>
              </a:rPr>
              <a:t>，行使参与管理和监督的民主权利。</a:t>
            </a:r>
            <a:endParaRPr lang="zh-CN" altLang="en-US" sz="2400" b="1" dirty="0"/>
          </a:p>
        </p:txBody>
      </p:sp>
    </p:spTree>
    <p:extLst>
      <p:ext uri="{BB962C8B-B14F-4D97-AF65-F5344CB8AC3E}">
        <p14:creationId xmlns:p14="http://schemas.microsoft.com/office/powerpoint/2010/main" val="1562270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矩形 6">
            <a:extLst>
              <a:ext uri="{FF2B5EF4-FFF2-40B4-BE49-F238E27FC236}">
                <a16:creationId xmlns:a16="http://schemas.microsoft.com/office/drawing/2014/main" id="{3A0F862D-3B6A-460B-8700-6D5D60386FE8}"/>
              </a:ext>
            </a:extLst>
          </p:cNvPr>
          <p:cNvSpPr>
            <a:spLocks noChangeArrowheads="1"/>
          </p:cNvSpPr>
          <p:nvPr/>
        </p:nvSpPr>
        <p:spPr bwMode="auto">
          <a:xfrm>
            <a:off x="69156" y="84331"/>
            <a:ext cx="902105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800" b="1" dirty="0">
                <a:solidFill>
                  <a:srgbClr val="0000FF"/>
                </a:solidFill>
                <a:latin typeface="微软雅黑" panose="020B0503020204020204" pitchFamily="34" charset="-122"/>
                <a:ea typeface="微软雅黑" panose="020B0503020204020204" pitchFamily="34" charset="-122"/>
              </a:rPr>
              <a:t>   4.</a:t>
            </a:r>
            <a:r>
              <a:rPr lang="zh-CN" altLang="en-US" sz="2800" b="1" dirty="0">
                <a:solidFill>
                  <a:srgbClr val="0000FF"/>
                </a:solidFill>
                <a:latin typeface="微软雅黑" panose="020B0503020204020204" pitchFamily="34" charset="-122"/>
                <a:ea typeface="微软雅黑" panose="020B0503020204020204" pitchFamily="34" charset="-122"/>
              </a:rPr>
              <a:t>社会主义民主是</a:t>
            </a:r>
            <a:r>
              <a:rPr lang="zh-CN" altLang="en-US" sz="2800" b="1" dirty="0">
                <a:solidFill>
                  <a:srgbClr val="FF0000"/>
                </a:solidFill>
                <a:latin typeface="微软雅黑" panose="020B0503020204020204" pitchFamily="34" charset="-122"/>
                <a:ea typeface="微软雅黑" panose="020B0503020204020204" pitchFamily="34" charset="-122"/>
              </a:rPr>
              <a:t>最管用</a:t>
            </a:r>
            <a:r>
              <a:rPr lang="zh-CN" altLang="en-US" sz="2800" b="1" dirty="0">
                <a:solidFill>
                  <a:srgbClr val="0000FF"/>
                </a:solidFill>
                <a:latin typeface="微软雅黑" panose="020B0503020204020204" pitchFamily="34" charset="-122"/>
                <a:ea typeface="微软雅黑" panose="020B0503020204020204" pitchFamily="34" charset="-122"/>
              </a:rPr>
              <a:t>的民主</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21" name="矩形 6">
            <a:extLst>
              <a:ext uri="{FF2B5EF4-FFF2-40B4-BE49-F238E27FC236}">
                <a16:creationId xmlns:a16="http://schemas.microsoft.com/office/drawing/2014/main" id="{3B82EDAD-21FB-44A8-87F7-58455BB15001}"/>
              </a:ext>
            </a:extLst>
          </p:cNvPr>
          <p:cNvSpPr>
            <a:spLocks noChangeArrowheads="1"/>
          </p:cNvSpPr>
          <p:nvPr/>
        </p:nvSpPr>
        <p:spPr bwMode="auto">
          <a:xfrm>
            <a:off x="61472" y="755765"/>
            <a:ext cx="9021056" cy="42611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20000"/>
              </a:lnSpc>
              <a:defRPr/>
            </a:pPr>
            <a:r>
              <a:rPr lang="zh-CN" altLang="en-US" sz="2400" b="1" dirty="0">
                <a:latin typeface="SimSun" charset="-122"/>
                <a:ea typeface="SimSun" charset="-122"/>
                <a:cs typeface="SimSun" charset="-122"/>
              </a:rPr>
              <a:t> 我国</a:t>
            </a:r>
            <a:r>
              <a:rPr lang="zh-CN" altLang="en-US" sz="2400" b="1" dirty="0">
                <a:solidFill>
                  <a:srgbClr val="0000FF"/>
                </a:solidFill>
                <a:latin typeface="微软雅黑" panose="020B0503020204020204" pitchFamily="34" charset="-122"/>
                <a:ea typeface="微软雅黑" panose="020B0503020204020204" pitchFamily="34" charset="-122"/>
                <a:cs typeface="SimSun" charset="-122"/>
              </a:rPr>
              <a:t>建立</a:t>
            </a:r>
            <a:r>
              <a:rPr lang="zh-CN" altLang="en-US" sz="2400" b="1" dirty="0">
                <a:latin typeface="SimSun" charset="-122"/>
                <a:ea typeface="SimSun" charset="-122"/>
                <a:cs typeface="SimSun" charset="-122"/>
              </a:rPr>
              <a:t>了一整套保障人民当家作主的</a:t>
            </a:r>
            <a:r>
              <a:rPr lang="zh-CN" altLang="en-US" sz="2400" b="1" dirty="0">
                <a:solidFill>
                  <a:srgbClr val="FF0000"/>
                </a:solidFill>
                <a:latin typeface="+mn-ea"/>
                <a:ea typeface="+mn-ea"/>
              </a:rPr>
              <a:t>制度体系</a:t>
            </a:r>
            <a:r>
              <a:rPr lang="zh-CN" altLang="en-US" sz="1800" b="1" dirty="0">
                <a:latin typeface="SimSun" charset="-122"/>
                <a:ea typeface="SimSun" charset="-122"/>
                <a:cs typeface="SimSun" charset="-122"/>
              </a:rPr>
              <a:t>。</a:t>
            </a:r>
            <a:r>
              <a:rPr lang="zh-CN" altLang="en-US" sz="2400" b="1" dirty="0">
                <a:latin typeface="SimSun" charset="-122"/>
                <a:ea typeface="SimSun" charset="-122"/>
              </a:rPr>
              <a:t>这套制度体系</a:t>
            </a:r>
            <a:r>
              <a:rPr lang="zh-CN" altLang="en-US" sz="1400" b="1" dirty="0">
                <a:latin typeface="SimSun" charset="-122"/>
                <a:ea typeface="SimSun" charset="-122"/>
              </a:rPr>
              <a:t>，</a:t>
            </a:r>
            <a:endParaRPr lang="en-US" altLang="zh-CN" sz="2400" b="1" dirty="0">
              <a:latin typeface="SimSun" charset="-122"/>
              <a:ea typeface="SimSun" charset="-122"/>
            </a:endParaRPr>
          </a:p>
          <a:p>
            <a:pPr>
              <a:lnSpc>
                <a:spcPct val="120000"/>
              </a:lnSpc>
              <a:defRPr/>
            </a:pPr>
            <a:r>
              <a:rPr lang="zh-CN" altLang="en-US" sz="2400" b="1" dirty="0">
                <a:latin typeface="SimSun" charset="-122"/>
                <a:ea typeface="SimSun" charset="-122"/>
                <a:cs typeface="SimSun" charset="-122"/>
              </a:rPr>
              <a:t> </a:t>
            </a:r>
            <a:r>
              <a:rPr lang="zh-CN" altLang="en-US" sz="2400" b="1" dirty="0">
                <a:solidFill>
                  <a:srgbClr val="0000FF"/>
                </a:solidFill>
                <a:latin typeface="微软雅黑" panose="020B0503020204020204" pitchFamily="34" charset="-122"/>
                <a:ea typeface="微软雅黑" panose="020B0503020204020204" pitchFamily="34" charset="-122"/>
              </a:rPr>
              <a:t>体现</a:t>
            </a:r>
            <a:r>
              <a:rPr lang="zh-CN" altLang="en-US" sz="2400" b="1" dirty="0">
                <a:latin typeface="SimSun" charset="-122"/>
                <a:ea typeface="SimSun" charset="-122"/>
                <a:cs typeface="SimSun" charset="-122"/>
              </a:rPr>
              <a:t>了人民</a:t>
            </a:r>
            <a:r>
              <a:rPr lang="zh-CN" altLang="en-US" sz="2400" b="1" dirty="0">
                <a:solidFill>
                  <a:srgbClr val="FF0000"/>
                </a:solidFill>
                <a:latin typeface="+mn-ea"/>
                <a:ea typeface="+mn-ea"/>
              </a:rPr>
              <a:t>意志</a:t>
            </a:r>
            <a:r>
              <a:rPr lang="zh-CN" altLang="en-US" sz="2400" b="1" dirty="0">
                <a:latin typeface="SimSun" charset="-122"/>
                <a:ea typeface="SimSun" charset="-122"/>
                <a:cs typeface="SimSun" charset="-122"/>
              </a:rPr>
              <a:t>，</a:t>
            </a:r>
            <a:r>
              <a:rPr lang="zh-CN" altLang="en-US" sz="2400" b="1" dirty="0">
                <a:solidFill>
                  <a:srgbClr val="0000FF"/>
                </a:solidFill>
                <a:latin typeface="微软雅黑" panose="020B0503020204020204" pitchFamily="34" charset="-122"/>
                <a:ea typeface="微软雅黑" panose="020B0503020204020204" pitchFamily="34" charset="-122"/>
              </a:rPr>
              <a:t>保障</a:t>
            </a:r>
            <a:r>
              <a:rPr lang="zh-CN" altLang="en-US" sz="2400" b="1" dirty="0">
                <a:latin typeface="SimSun" charset="-122"/>
                <a:ea typeface="SimSun" charset="-122"/>
                <a:cs typeface="SimSun" charset="-122"/>
              </a:rPr>
              <a:t>了人民</a:t>
            </a:r>
            <a:r>
              <a:rPr lang="zh-CN" altLang="en-US" sz="2400" b="1" dirty="0">
                <a:solidFill>
                  <a:srgbClr val="FF0000"/>
                </a:solidFill>
                <a:latin typeface="+mn-ea"/>
                <a:ea typeface="+mn-ea"/>
              </a:rPr>
              <a:t>权益</a:t>
            </a:r>
            <a:r>
              <a:rPr lang="zh-CN" altLang="en-US" sz="2000" b="1" dirty="0">
                <a:latin typeface="SimSun" charset="-122"/>
                <a:ea typeface="SimSun" charset="-122"/>
                <a:cs typeface="SimSun" charset="-122"/>
              </a:rPr>
              <a:t>，</a:t>
            </a:r>
            <a:r>
              <a:rPr lang="zh-CN" altLang="en-US" sz="2400" b="1" dirty="0">
                <a:solidFill>
                  <a:srgbClr val="0000FF"/>
                </a:solidFill>
                <a:latin typeface="微软雅黑" panose="020B0503020204020204" pitchFamily="34" charset="-122"/>
                <a:ea typeface="微软雅黑" panose="020B0503020204020204" pitchFamily="34" charset="-122"/>
              </a:rPr>
              <a:t>激发</a:t>
            </a:r>
            <a:r>
              <a:rPr lang="zh-CN" altLang="en-US" sz="2400" b="1" dirty="0">
                <a:latin typeface="SimSun" charset="-122"/>
                <a:ea typeface="SimSun" charset="-122"/>
                <a:cs typeface="SimSun" charset="-122"/>
              </a:rPr>
              <a:t>了人民的创造</a:t>
            </a:r>
            <a:r>
              <a:rPr lang="zh-CN" altLang="en-US" sz="2400" b="1" dirty="0">
                <a:solidFill>
                  <a:srgbClr val="FF0000"/>
                </a:solidFill>
                <a:latin typeface="+mn-ea"/>
                <a:ea typeface="+mn-ea"/>
              </a:rPr>
              <a:t>活力</a:t>
            </a:r>
            <a:r>
              <a:rPr lang="zh-CN" altLang="en-US" sz="2000" b="1" dirty="0">
                <a:latin typeface="SimSun" charset="-122"/>
                <a:ea typeface="SimSun" charset="-122"/>
                <a:cs typeface="SimSun" charset="-122"/>
              </a:rPr>
              <a:t>，</a:t>
            </a:r>
            <a:endParaRPr lang="en-US" altLang="zh-CN" sz="2400" b="1" dirty="0">
              <a:latin typeface="SimSun" charset="-122"/>
              <a:ea typeface="SimSun" charset="-122"/>
              <a:cs typeface="SimSun" charset="-122"/>
            </a:endParaRPr>
          </a:p>
          <a:p>
            <a:pPr marL="0" lvl="1" indent="0">
              <a:lnSpc>
                <a:spcPct val="120000"/>
              </a:lnSpc>
              <a:defRPr/>
            </a:pPr>
            <a:r>
              <a:rPr lang="en-US" altLang="zh-CN" sz="2400" b="1" dirty="0">
                <a:latin typeface="SimSun" charset="-122"/>
                <a:ea typeface="SimSun" charset="-122"/>
                <a:cs typeface="SimSun" charset="-122"/>
              </a:rPr>
              <a:t> </a:t>
            </a:r>
            <a:r>
              <a:rPr lang="zh-CN" altLang="en-US" sz="2400" b="1" dirty="0">
                <a:latin typeface="SimSun" charset="-122"/>
                <a:ea typeface="SimSun" charset="-122"/>
                <a:cs typeface="SimSun" charset="-122"/>
              </a:rPr>
              <a:t>能够有效</a:t>
            </a:r>
            <a:endParaRPr lang="en-US" altLang="zh-CN" sz="2400" b="1" dirty="0">
              <a:latin typeface="SimSun" charset="-122"/>
              <a:ea typeface="SimSun" charset="-122"/>
              <a:cs typeface="SimSun" charset="-122"/>
            </a:endParaRPr>
          </a:p>
          <a:p>
            <a:pPr marL="0" lvl="1" indent="0">
              <a:lnSpc>
                <a:spcPct val="120000"/>
              </a:lnSpc>
              <a:defRPr/>
            </a:pPr>
            <a:r>
              <a:rPr lang="en-US" altLang="zh-CN" sz="2400" b="1" dirty="0">
                <a:latin typeface="SimSun" charset="-122"/>
                <a:ea typeface="SimSun" charset="-122"/>
                <a:cs typeface="SimSun" charset="-122"/>
              </a:rPr>
              <a:t> </a:t>
            </a:r>
            <a:r>
              <a:rPr lang="zh-CN" altLang="en-US" sz="2400" b="1" dirty="0">
                <a:solidFill>
                  <a:srgbClr val="0000FF"/>
                </a:solidFill>
                <a:latin typeface="微软雅黑" panose="020B0503020204020204" pitchFamily="34" charset="-122"/>
                <a:ea typeface="微软雅黑" panose="020B0503020204020204" pitchFamily="34" charset="-122"/>
              </a:rPr>
              <a:t>杜绝</a:t>
            </a:r>
            <a:r>
              <a:rPr lang="zh-CN" altLang="en-US" sz="2400" b="1" dirty="0">
                <a:latin typeface="SimSun" charset="-122"/>
                <a:ea typeface="SimSun" charset="-122"/>
                <a:cs typeface="SimSun" charset="-122"/>
              </a:rPr>
              <a:t>西方国家常见的选举时漫天许诺、选举后无人过问的</a:t>
            </a:r>
            <a:r>
              <a:rPr lang="zh-CN" altLang="en-US" sz="2400" b="1" dirty="0">
                <a:solidFill>
                  <a:srgbClr val="FF0000"/>
                </a:solidFill>
                <a:latin typeface="+mn-ea"/>
                <a:ea typeface="+mn-ea"/>
              </a:rPr>
              <a:t>问题</a:t>
            </a:r>
            <a:r>
              <a:rPr lang="zh-CN" altLang="en-US" sz="2400" b="1" dirty="0">
                <a:latin typeface="SimSun" charset="-122"/>
                <a:ea typeface="SimSun" charset="-122"/>
              </a:rPr>
              <a:t>，</a:t>
            </a:r>
            <a:endParaRPr lang="en-US" altLang="zh-CN" sz="2400" b="1" dirty="0">
              <a:latin typeface="SimSun" charset="-122"/>
              <a:ea typeface="SimSun" charset="-122"/>
            </a:endParaRPr>
          </a:p>
          <a:p>
            <a:pPr>
              <a:lnSpc>
                <a:spcPct val="120000"/>
              </a:lnSpc>
              <a:defRPr/>
            </a:pPr>
            <a:r>
              <a:rPr lang="zh-CN" altLang="en-US" sz="2400" b="1" dirty="0">
                <a:latin typeface="SimSun" charset="-122"/>
                <a:ea typeface="SimSun" charset="-122"/>
                <a:cs typeface="SimSun" charset="-122"/>
              </a:rPr>
              <a:t> </a:t>
            </a:r>
            <a:r>
              <a:rPr lang="zh-CN" altLang="en-US" sz="2400" b="1" dirty="0">
                <a:solidFill>
                  <a:srgbClr val="0000FF"/>
                </a:solidFill>
                <a:latin typeface="微软雅黑" panose="020B0503020204020204" pitchFamily="34" charset="-122"/>
                <a:ea typeface="微软雅黑" panose="020B0503020204020204" pitchFamily="34" charset="-122"/>
              </a:rPr>
              <a:t>防止</a:t>
            </a:r>
            <a:r>
              <a:rPr lang="zh-CN" altLang="en-US" sz="2400" b="1" dirty="0">
                <a:latin typeface="SimSun" charset="-122"/>
                <a:ea typeface="SimSun" charset="-122"/>
                <a:cs typeface="SimSun" charset="-122"/>
              </a:rPr>
              <a:t>人民形式上有权、实际上无权的</a:t>
            </a:r>
            <a:r>
              <a:rPr lang="zh-CN" altLang="en-US" sz="2400" b="1" dirty="0">
                <a:solidFill>
                  <a:srgbClr val="FF0000"/>
                </a:solidFill>
                <a:latin typeface="+mn-ea"/>
                <a:ea typeface="+mn-ea"/>
              </a:rPr>
              <a:t>现象</a:t>
            </a:r>
            <a:r>
              <a:rPr lang="zh-CN" altLang="en-US" sz="2000" b="1" dirty="0">
                <a:latin typeface="SimSun" charset="-122"/>
                <a:ea typeface="SimSun" charset="-122"/>
              </a:rPr>
              <a:t>，</a:t>
            </a:r>
            <a:endParaRPr lang="en-US" altLang="zh-CN" sz="2000" b="1" dirty="0">
              <a:latin typeface="SimSun" charset="-122"/>
              <a:ea typeface="SimSun" charset="-122"/>
            </a:endParaRPr>
          </a:p>
          <a:p>
            <a:pPr>
              <a:lnSpc>
                <a:spcPct val="120000"/>
              </a:lnSpc>
              <a:defRPr/>
            </a:pPr>
            <a:r>
              <a:rPr lang="zh-CN" altLang="en-US" sz="2400" b="1" dirty="0">
                <a:latin typeface="SimSun" charset="-122"/>
                <a:ea typeface="SimSun" charset="-122"/>
                <a:cs typeface="SimSun" charset="-122"/>
              </a:rPr>
              <a:t> </a:t>
            </a:r>
            <a:r>
              <a:rPr lang="zh-CN" altLang="en-US" sz="2400" b="1" dirty="0">
                <a:solidFill>
                  <a:srgbClr val="0000FF"/>
                </a:solidFill>
                <a:latin typeface="微软雅黑" panose="020B0503020204020204" pitchFamily="34" charset="-122"/>
                <a:ea typeface="微软雅黑" panose="020B0503020204020204" pitchFamily="34" charset="-122"/>
              </a:rPr>
              <a:t>避免</a:t>
            </a:r>
            <a:r>
              <a:rPr lang="zh-CN" altLang="en-US" sz="2400" b="1" dirty="0">
                <a:latin typeface="SimSun" charset="-122"/>
                <a:ea typeface="SimSun" charset="-122"/>
                <a:cs typeface="SimSun" charset="-122"/>
              </a:rPr>
              <a:t>相互</a:t>
            </a:r>
            <a:r>
              <a:rPr lang="zh-CN" altLang="en-US" sz="2400" b="1" dirty="0">
                <a:latin typeface="微软雅黑" panose="020B0503020204020204" pitchFamily="34" charset="-122"/>
                <a:ea typeface="微软雅黑" panose="020B0503020204020204" pitchFamily="34" charset="-122"/>
                <a:cs typeface="SimSun" charset="-122"/>
              </a:rPr>
              <a:t>掣肘</a:t>
            </a:r>
            <a:r>
              <a:rPr lang="zh-CN" altLang="en-US" sz="2400" b="1" dirty="0">
                <a:latin typeface="SimSun" charset="-122"/>
                <a:ea typeface="SimSun" charset="-122"/>
                <a:cs typeface="SimSun" charset="-122"/>
              </a:rPr>
              <a:t>而导致内耗严重、效率低下的</a:t>
            </a:r>
            <a:r>
              <a:rPr lang="zh-CN" altLang="en-US" sz="2400" b="1" dirty="0">
                <a:solidFill>
                  <a:srgbClr val="FF0000"/>
                </a:solidFill>
                <a:latin typeface="+mn-ea"/>
                <a:ea typeface="+mn-ea"/>
              </a:rPr>
              <a:t>弊端。</a:t>
            </a:r>
            <a:endParaRPr lang="en-US" altLang="zh-CN" sz="2400" b="1" dirty="0">
              <a:solidFill>
                <a:srgbClr val="FF0000"/>
              </a:solidFill>
              <a:latin typeface="+mn-ea"/>
              <a:ea typeface="+mn-ea"/>
            </a:endParaRPr>
          </a:p>
          <a:p>
            <a:pPr>
              <a:lnSpc>
                <a:spcPct val="120000"/>
              </a:lnSpc>
              <a:defRPr/>
            </a:pPr>
            <a:endParaRPr lang="en-US" altLang="zh-CN" sz="2400" b="1" dirty="0">
              <a:solidFill>
                <a:srgbClr val="FF0000"/>
              </a:solidFill>
              <a:latin typeface="+mn-ea"/>
              <a:ea typeface="+mn-ea"/>
            </a:endParaRPr>
          </a:p>
          <a:p>
            <a:pPr>
              <a:lnSpc>
                <a:spcPct val="120000"/>
              </a:lnSpc>
              <a:defRPr/>
            </a:pPr>
            <a:endParaRPr lang="en-US" altLang="zh-CN" sz="1200" b="1" dirty="0">
              <a:solidFill>
                <a:srgbClr val="0000FF"/>
              </a:solidFill>
              <a:latin typeface="+mn-ea"/>
              <a:ea typeface="+mn-ea"/>
            </a:endParaRPr>
          </a:p>
          <a:p>
            <a:pPr>
              <a:lnSpc>
                <a:spcPct val="120000"/>
              </a:lnSpc>
              <a:defRPr/>
            </a:pPr>
            <a:r>
              <a:rPr lang="en-US" altLang="zh-CN" sz="2400"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改革开放以来中国特色社会主义现代化建设所显现的</a:t>
            </a:r>
            <a:r>
              <a:rPr lang="zh-CN" altLang="en-US" sz="2400" b="1" dirty="0">
                <a:latin typeface="微软雅黑" panose="020B0503020204020204" pitchFamily="34" charset="-122"/>
                <a:ea typeface="微软雅黑" panose="020B0503020204020204" pitchFamily="34" charset="-122"/>
              </a:rPr>
              <a:t>旺盛活力</a:t>
            </a:r>
            <a:r>
              <a:rPr lang="zh-CN" altLang="en-US" sz="2400" b="1" dirty="0">
                <a:latin typeface="宋体" panose="02010600030101010101" pitchFamily="2" charset="-122"/>
                <a:ea typeface="宋体" panose="02010600030101010101" pitchFamily="2" charset="-122"/>
              </a:rPr>
              <a:t>，</a:t>
            </a:r>
            <a:endParaRPr lang="en-US" altLang="zh-CN" sz="2400" b="1" dirty="0">
              <a:latin typeface="宋体" panose="02010600030101010101" pitchFamily="2" charset="-122"/>
              <a:ea typeface="宋体" panose="02010600030101010101" pitchFamily="2" charset="-122"/>
            </a:endParaRPr>
          </a:p>
          <a:p>
            <a:pPr>
              <a:lnSpc>
                <a:spcPct val="120000"/>
              </a:lnSpc>
              <a:defRPr/>
            </a:pPr>
            <a:r>
              <a:rPr lang="en-US" altLang="zh-CN" sz="2400"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就是最广泛、最真实、最管用的人民民主的</a:t>
            </a:r>
            <a:r>
              <a:rPr lang="zh-CN" altLang="en-US" sz="2400" b="1" dirty="0">
                <a:latin typeface="微软雅黑" panose="020B0503020204020204" pitchFamily="34" charset="-122"/>
                <a:ea typeface="微软雅黑" panose="020B0503020204020204" pitchFamily="34" charset="-122"/>
              </a:rPr>
              <a:t>生动写照</a:t>
            </a:r>
            <a:r>
              <a:rPr lang="zh-CN" altLang="en-US" sz="2400" b="1"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671345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3">
            <a:extLst>
              <a:ext uri="{FF2B5EF4-FFF2-40B4-BE49-F238E27FC236}">
                <a16:creationId xmlns:a16="http://schemas.microsoft.com/office/drawing/2014/main" id="{6A2856F3-175C-4D72-81AE-50D585CAABFE}"/>
              </a:ext>
            </a:extLst>
          </p:cNvPr>
          <p:cNvSpPr>
            <a:spLocks noChangeArrowheads="1"/>
          </p:cNvSpPr>
          <p:nvPr/>
        </p:nvSpPr>
        <p:spPr bwMode="auto">
          <a:xfrm>
            <a:off x="99892" y="66938"/>
            <a:ext cx="8936531" cy="434347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lIns="34272" tIns="17135" rIns="34272" bIns="17135">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r>
              <a:rPr lang="zh-CN" altLang="en-US" sz="3200" b="1" dirty="0">
                <a:latin typeface="黑体" panose="02010609060101010101" pitchFamily="49" charset="-122"/>
                <a:ea typeface="黑体" panose="02010609060101010101" pitchFamily="49" charset="-122"/>
              </a:rPr>
              <a:t>第四课  人民民主专政的社会主义国家</a:t>
            </a:r>
            <a:endParaRPr lang="en-US" altLang="zh-CN" sz="3200" b="1" dirty="0">
              <a:latin typeface="黑体" panose="02010609060101010101" pitchFamily="49" charset="-122"/>
              <a:ea typeface="黑体" panose="02010609060101010101" pitchFamily="49" charset="-122"/>
            </a:endParaRPr>
          </a:p>
          <a:p>
            <a:endParaRPr lang="en-US" altLang="zh-CN" sz="1200" b="1" dirty="0">
              <a:latin typeface="黑体" panose="02010609060101010101" pitchFamily="49" charset="-122"/>
              <a:ea typeface="黑体" panose="02010609060101010101" pitchFamily="49" charset="-122"/>
            </a:endParaRPr>
          </a:p>
          <a:p>
            <a:pPr algn="ctr"/>
            <a:r>
              <a:rPr lang="zh-CN" altLang="en-US" sz="2800" b="1" dirty="0">
                <a:solidFill>
                  <a:srgbClr val="0000FF"/>
                </a:solidFill>
                <a:latin typeface="微软雅黑" panose="020B0503020204020204" pitchFamily="34" charset="-122"/>
                <a:ea typeface="微软雅黑" panose="020B0503020204020204" pitchFamily="34" charset="-122"/>
              </a:rPr>
              <a:t>本课导语</a:t>
            </a:r>
            <a:endParaRPr lang="en-US" altLang="zh-CN" sz="2800" b="1" dirty="0">
              <a:solidFill>
                <a:srgbClr val="0000FF"/>
              </a:solidFill>
              <a:latin typeface="微软雅黑" panose="020B0503020204020204" pitchFamily="34" charset="-122"/>
              <a:ea typeface="微软雅黑" panose="020B0503020204020204" pitchFamily="34" charset="-122"/>
            </a:endParaRPr>
          </a:p>
          <a:p>
            <a:pPr algn="ctr"/>
            <a:endParaRPr lang="en-US" altLang="zh-CN" sz="1600" b="1" dirty="0">
              <a:solidFill>
                <a:srgbClr val="0000FF"/>
              </a:solidFill>
              <a:latin typeface="微软雅黑" panose="020B0503020204020204" pitchFamily="34" charset="-122"/>
              <a:ea typeface="微软雅黑" panose="020B0503020204020204" pitchFamily="34" charset="-122"/>
            </a:endParaRPr>
          </a:p>
          <a:p>
            <a:r>
              <a:rPr lang="zh-CN" altLang="en-US" sz="2800" b="1" dirty="0">
                <a:latin typeface="黑体" panose="02010609060101010101" pitchFamily="49" charset="-122"/>
                <a:ea typeface="黑体" panose="02010609060101010101" pitchFamily="49" charset="-122"/>
              </a:rPr>
              <a:t>    我国是人民民主专政的</a:t>
            </a:r>
            <a:r>
              <a:rPr lang="zh-CN" altLang="en-US" sz="2800" b="1" dirty="0">
                <a:solidFill>
                  <a:srgbClr val="0000FF"/>
                </a:solidFill>
                <a:latin typeface="微软雅黑" panose="020B0503020204020204" pitchFamily="34" charset="-122"/>
                <a:ea typeface="微软雅黑" panose="020B0503020204020204" pitchFamily="34" charset="-122"/>
              </a:rPr>
              <a:t>社会主义国家</a:t>
            </a:r>
            <a:r>
              <a:rPr lang="zh-CN" altLang="en-US" sz="2800" b="1" dirty="0">
                <a:latin typeface="黑体" panose="02010609060101010101" pitchFamily="49" charset="-122"/>
                <a:ea typeface="黑体" panose="02010609060101010101" pitchFamily="49" charset="-122"/>
              </a:rPr>
              <a:t>，</a:t>
            </a:r>
            <a:endParaRPr lang="en-US" altLang="zh-CN" sz="2800" b="1" dirty="0">
              <a:latin typeface="黑体" panose="02010609060101010101" pitchFamily="49" charset="-122"/>
              <a:ea typeface="黑体" panose="02010609060101010101" pitchFamily="49" charset="-122"/>
            </a:endParaRPr>
          </a:p>
          <a:p>
            <a:r>
              <a:rPr lang="en-US" altLang="zh-CN" sz="2800" b="1" dirty="0">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人民民主专政是我国的</a:t>
            </a:r>
            <a:r>
              <a:rPr lang="zh-CN" altLang="en-US" sz="2800" b="1" dirty="0">
                <a:solidFill>
                  <a:srgbClr val="0000FF"/>
                </a:solidFill>
                <a:latin typeface="微软雅黑" panose="020B0503020204020204" pitchFamily="34" charset="-122"/>
                <a:ea typeface="微软雅黑" panose="020B0503020204020204" pitchFamily="34" charset="-122"/>
              </a:rPr>
              <a:t>国体</a:t>
            </a:r>
            <a:r>
              <a:rPr lang="zh-CN" altLang="en-US" sz="2800" b="1" dirty="0">
                <a:latin typeface="黑体" panose="02010609060101010101" pitchFamily="49" charset="-122"/>
                <a:ea typeface="黑体" panose="02010609060101010101" pitchFamily="49" charset="-122"/>
              </a:rPr>
              <a:t>。</a:t>
            </a:r>
            <a:endParaRPr lang="en-US" altLang="zh-CN" sz="2800" b="1" dirty="0">
              <a:latin typeface="黑体" panose="02010609060101010101" pitchFamily="49" charset="-122"/>
              <a:ea typeface="黑体" panose="02010609060101010101" pitchFamily="49" charset="-122"/>
            </a:endParaRPr>
          </a:p>
          <a:p>
            <a:endParaRPr lang="zh-CN" altLang="en-US" sz="1200" b="1" dirty="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    社会主义民主是</a:t>
            </a:r>
            <a:r>
              <a:rPr lang="zh-CN" altLang="en-US" sz="2800" b="1" dirty="0">
                <a:solidFill>
                  <a:srgbClr val="FF0000"/>
                </a:solidFill>
                <a:latin typeface="微软雅黑" panose="020B0503020204020204" pitchFamily="34" charset="-122"/>
                <a:ea typeface="微软雅黑" panose="020B0503020204020204" pitchFamily="34" charset="-122"/>
              </a:rPr>
              <a:t>最广泛</a:t>
            </a:r>
            <a:r>
              <a:rPr lang="zh-CN" altLang="en-US" sz="2800" b="1" dirty="0">
                <a:latin typeface="黑体" panose="02010609060101010101" pitchFamily="49" charset="-122"/>
                <a:ea typeface="黑体" panose="02010609060101010101" pitchFamily="49" charset="-122"/>
              </a:rPr>
              <a:t>、</a:t>
            </a:r>
            <a:r>
              <a:rPr lang="zh-CN" altLang="en-US" sz="2800" b="1" dirty="0">
                <a:solidFill>
                  <a:srgbClr val="FF0000"/>
                </a:solidFill>
                <a:latin typeface="微软雅黑" panose="020B0503020204020204" pitchFamily="34" charset="-122"/>
                <a:ea typeface="微软雅黑" panose="020B0503020204020204" pitchFamily="34" charset="-122"/>
              </a:rPr>
              <a:t>最真实</a:t>
            </a:r>
            <a:r>
              <a:rPr lang="zh-CN" altLang="en-US" sz="2800" b="1" dirty="0">
                <a:latin typeface="黑体" panose="02010609060101010101" pitchFamily="49" charset="-122"/>
                <a:ea typeface="黑体" panose="02010609060101010101" pitchFamily="49" charset="-122"/>
              </a:rPr>
              <a:t>、</a:t>
            </a:r>
            <a:r>
              <a:rPr lang="zh-CN" altLang="en-US" sz="2800" b="1" dirty="0">
                <a:solidFill>
                  <a:srgbClr val="FF0000"/>
                </a:solidFill>
                <a:latin typeface="微软雅黑" panose="020B0503020204020204" pitchFamily="34" charset="-122"/>
                <a:ea typeface="微软雅黑" panose="020B0503020204020204" pitchFamily="34" charset="-122"/>
              </a:rPr>
              <a:t>最管用</a:t>
            </a:r>
            <a:r>
              <a:rPr lang="zh-CN" altLang="en-US" sz="2800" b="1" dirty="0">
                <a:latin typeface="黑体" panose="02010609060101010101" pitchFamily="49" charset="-122"/>
                <a:ea typeface="黑体" panose="02010609060101010101" pitchFamily="49" charset="-122"/>
              </a:rPr>
              <a:t>的</a:t>
            </a:r>
            <a:r>
              <a:rPr lang="zh-CN" altLang="en-US" sz="2800" b="1" dirty="0">
                <a:solidFill>
                  <a:srgbClr val="0000FF"/>
                </a:solidFill>
                <a:latin typeface="微软雅黑" panose="020B0503020204020204" pitchFamily="34" charset="-122"/>
                <a:ea typeface="微软雅黑" panose="020B0503020204020204" pitchFamily="34" charset="-122"/>
              </a:rPr>
              <a:t>民主</a:t>
            </a:r>
            <a:r>
              <a:rPr lang="zh-CN" altLang="en-US" sz="2800" b="1" dirty="0">
                <a:latin typeface="黑体" panose="02010609060101010101" pitchFamily="49" charset="-122"/>
                <a:ea typeface="黑体" panose="02010609060101010101" pitchFamily="49" charset="-122"/>
              </a:rPr>
              <a:t>。</a:t>
            </a:r>
            <a:endParaRPr lang="en-US" altLang="zh-CN" sz="2800" b="1" dirty="0">
              <a:latin typeface="黑体" panose="02010609060101010101" pitchFamily="49" charset="-122"/>
              <a:ea typeface="黑体" panose="02010609060101010101" pitchFamily="49" charset="-122"/>
            </a:endParaRPr>
          </a:p>
          <a:p>
            <a:endParaRPr lang="zh-CN" altLang="en-US" sz="1200" b="1" dirty="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    推进社会主义现代化建设</a:t>
            </a:r>
            <a:r>
              <a:rPr lang="zh-CN" altLang="en-US" sz="20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必须充分</a:t>
            </a:r>
            <a:r>
              <a:rPr lang="zh-CN" altLang="en-US" sz="2800" b="1" dirty="0">
                <a:solidFill>
                  <a:srgbClr val="0000FF"/>
                </a:solidFill>
                <a:latin typeface="微软雅黑" panose="020B0503020204020204" pitchFamily="34" charset="-122"/>
                <a:ea typeface="微软雅黑" panose="020B0503020204020204" pitchFamily="34" charset="-122"/>
              </a:rPr>
              <a:t>发扬</a:t>
            </a:r>
            <a:r>
              <a:rPr lang="zh-CN" altLang="en-US" sz="2800" b="1" dirty="0">
                <a:latin typeface="黑体" panose="02010609060101010101" pitchFamily="49" charset="-122"/>
                <a:ea typeface="黑体" panose="02010609060101010101" pitchFamily="49" charset="-122"/>
              </a:rPr>
              <a:t>人民民主，</a:t>
            </a:r>
            <a:r>
              <a:rPr lang="zh-CN" altLang="en-US" sz="2800" b="1" dirty="0">
                <a:solidFill>
                  <a:srgbClr val="0000FF"/>
                </a:solidFill>
                <a:latin typeface="微软雅黑" panose="020B0503020204020204" pitchFamily="34" charset="-122"/>
                <a:ea typeface="微软雅黑" panose="020B0503020204020204" pitchFamily="34" charset="-122"/>
              </a:rPr>
              <a:t>激发</a:t>
            </a:r>
            <a:r>
              <a:rPr lang="zh-CN" altLang="en-US" sz="2800" b="1" dirty="0">
                <a:latin typeface="黑体" panose="02010609060101010101" pitchFamily="49" charset="-122"/>
                <a:ea typeface="黑体" panose="02010609060101010101" pitchFamily="49" charset="-122"/>
              </a:rPr>
              <a:t>人民的创造</a:t>
            </a:r>
            <a:r>
              <a:rPr lang="zh-CN" altLang="en-US" sz="2800" b="1" dirty="0">
                <a:solidFill>
                  <a:srgbClr val="FF0000"/>
                </a:solidFill>
                <a:latin typeface="微软雅黑" panose="020B0503020204020204" pitchFamily="34" charset="-122"/>
                <a:ea typeface="微软雅黑" panose="020B0503020204020204" pitchFamily="34" charset="-122"/>
              </a:rPr>
              <a:t>活力</a:t>
            </a:r>
            <a:r>
              <a:rPr lang="zh-CN" altLang="en-US" sz="20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同时要正确</a:t>
            </a:r>
            <a:r>
              <a:rPr lang="zh-CN" altLang="en-US" sz="2800" b="1" dirty="0">
                <a:solidFill>
                  <a:srgbClr val="0000FF"/>
                </a:solidFill>
                <a:latin typeface="微软雅黑" panose="020B0503020204020204" pitchFamily="34" charset="-122"/>
                <a:ea typeface="微软雅黑" panose="020B0503020204020204" pitchFamily="34" charset="-122"/>
              </a:rPr>
              <a:t>行使</a:t>
            </a:r>
            <a:r>
              <a:rPr lang="zh-CN" altLang="en-US" sz="2800" b="1" dirty="0">
                <a:latin typeface="黑体" panose="02010609060101010101" pitchFamily="49" charset="-122"/>
                <a:ea typeface="黑体" panose="02010609060101010101" pitchFamily="49" charset="-122"/>
              </a:rPr>
              <a:t>国家的各项</a:t>
            </a:r>
            <a:r>
              <a:rPr lang="zh-CN" altLang="en-US" sz="2800" b="1" dirty="0">
                <a:solidFill>
                  <a:srgbClr val="0000FF"/>
                </a:solidFill>
                <a:latin typeface="微软雅黑" panose="020B0503020204020204" pitchFamily="34" charset="-122"/>
                <a:ea typeface="微软雅黑" panose="020B0503020204020204" pitchFamily="34" charset="-122"/>
              </a:rPr>
              <a:t>职能</a:t>
            </a:r>
            <a:r>
              <a:rPr lang="zh-CN" altLang="en-US" sz="2800" b="1" dirty="0">
                <a:latin typeface="黑体" panose="02010609060101010101" pitchFamily="49" charset="-122"/>
                <a:ea typeface="黑体" panose="02010609060101010101" pitchFamily="49" charset="-122"/>
              </a:rPr>
              <a:t>，为社会主义事业保驾护航。</a:t>
            </a:r>
            <a:endParaRPr lang="zh-CN" altLang="en-US" sz="4000" b="1" dirty="0">
              <a:solidFill>
                <a:srgbClr val="0000FF"/>
              </a:solidFill>
              <a:latin typeface="黑体" panose="02010609060101010101" pitchFamily="49" charset="-122"/>
              <a:ea typeface="黑体"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3">
            <a:extLst>
              <a:ext uri="{FF2B5EF4-FFF2-40B4-BE49-F238E27FC236}">
                <a16:creationId xmlns:a16="http://schemas.microsoft.com/office/drawing/2014/main" id="{6A2856F3-175C-4D72-81AE-50D585CAABFE}"/>
              </a:ext>
            </a:extLst>
          </p:cNvPr>
          <p:cNvSpPr>
            <a:spLocks noChangeArrowheads="1"/>
          </p:cNvSpPr>
          <p:nvPr/>
        </p:nvSpPr>
        <p:spPr bwMode="auto">
          <a:xfrm>
            <a:off x="199539" y="218037"/>
            <a:ext cx="8744922" cy="266455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lIns="34272" tIns="17135" rIns="34272" bIns="17135">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pPr>
              <a:lnSpc>
                <a:spcPct val="130000"/>
              </a:lnSpc>
            </a:pPr>
            <a:r>
              <a:rPr lang="zh-CN" altLang="en-US" sz="3600" b="1" dirty="0">
                <a:latin typeface="黑体" panose="02010609060101010101" pitchFamily="49" charset="-122"/>
                <a:ea typeface="黑体" panose="02010609060101010101" pitchFamily="49" charset="-122"/>
              </a:rPr>
              <a:t>第四课  人民民主专政的社会主义国家</a:t>
            </a:r>
            <a:endParaRPr lang="en-US" altLang="zh-CN" sz="3600" b="1" dirty="0">
              <a:latin typeface="黑体" panose="02010609060101010101" pitchFamily="49" charset="-122"/>
              <a:ea typeface="黑体" panose="02010609060101010101" pitchFamily="49" charset="-122"/>
            </a:endParaRPr>
          </a:p>
          <a:p>
            <a:pPr>
              <a:lnSpc>
                <a:spcPct val="130000"/>
              </a:lnSpc>
            </a:pPr>
            <a:endParaRPr lang="en-US" altLang="zh-CN" sz="3600" b="1" dirty="0">
              <a:latin typeface="黑体" panose="02010609060101010101" pitchFamily="49" charset="-122"/>
              <a:ea typeface="黑体" panose="02010609060101010101" pitchFamily="49" charset="-122"/>
            </a:endParaRPr>
          </a:p>
          <a:p>
            <a:pPr>
              <a:lnSpc>
                <a:spcPct val="130000"/>
              </a:lnSpc>
            </a:pPr>
            <a:r>
              <a:rPr lang="zh-CN" altLang="en-US" sz="3200" b="1" dirty="0">
                <a:solidFill>
                  <a:srgbClr val="0000FF"/>
                </a:solidFill>
                <a:latin typeface="黑体" panose="02010609060101010101" pitchFamily="49" charset="-122"/>
                <a:ea typeface="黑体" panose="02010609060101010101" pitchFamily="49" charset="-122"/>
              </a:rPr>
              <a:t>第一框   人民民主专政的本质：人民当家作主</a:t>
            </a:r>
            <a:endParaRPr lang="en-US" altLang="zh-CN" sz="3200" b="1" dirty="0">
              <a:solidFill>
                <a:srgbClr val="0000FF"/>
              </a:solidFill>
              <a:latin typeface="黑体" panose="02010609060101010101" pitchFamily="49" charset="-122"/>
              <a:ea typeface="黑体" panose="02010609060101010101" pitchFamily="49" charset="-122"/>
            </a:endParaRPr>
          </a:p>
          <a:p>
            <a:pPr>
              <a:lnSpc>
                <a:spcPct val="130000"/>
              </a:lnSpc>
            </a:pPr>
            <a:r>
              <a:rPr lang="zh-CN" altLang="en-US" sz="3200" b="1" dirty="0">
                <a:latin typeface="黑体" panose="02010609060101010101" pitchFamily="49" charset="-122"/>
                <a:ea typeface="黑体" panose="02010609060101010101" pitchFamily="49" charset="-122"/>
              </a:rPr>
              <a:t>第二框   坚持人民民主专政</a:t>
            </a:r>
            <a:endParaRPr lang="zh-CN" altLang="en-US" sz="3600" b="1" dirty="0">
              <a:solidFill>
                <a:srgbClr val="0000F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37339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6">
            <a:extLst>
              <a:ext uri="{FF2B5EF4-FFF2-40B4-BE49-F238E27FC236}">
                <a16:creationId xmlns:a16="http://schemas.microsoft.com/office/drawing/2014/main" id="{24C23453-11A0-4377-9012-84BCA92D9988}"/>
              </a:ext>
            </a:extLst>
          </p:cNvPr>
          <p:cNvSpPr txBox="1">
            <a:spLocks noChangeArrowheads="1"/>
          </p:cNvSpPr>
          <p:nvPr/>
        </p:nvSpPr>
        <p:spPr bwMode="auto">
          <a:xfrm>
            <a:off x="395288" y="13356"/>
            <a:ext cx="3892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zh-CN" altLang="en-US" sz="2800" b="1" dirty="0">
                <a:solidFill>
                  <a:srgbClr val="0000FF"/>
                </a:solidFill>
                <a:latin typeface="微软雅黑" panose="020B0503020204020204" pitchFamily="34" charset="-122"/>
                <a:ea typeface="微软雅黑" panose="020B0503020204020204" pitchFamily="34" charset="-122"/>
              </a:rPr>
              <a:t>第四课   知识结构</a:t>
            </a:r>
          </a:p>
        </p:txBody>
      </p:sp>
      <p:sp>
        <p:nvSpPr>
          <p:cNvPr id="9" name="左大括号 8">
            <a:extLst>
              <a:ext uri="{FF2B5EF4-FFF2-40B4-BE49-F238E27FC236}">
                <a16:creationId xmlns:a16="http://schemas.microsoft.com/office/drawing/2014/main" id="{55A1DE60-0DD1-4E9E-A9BC-CB90F08BEEE5}"/>
              </a:ext>
            </a:extLst>
          </p:cNvPr>
          <p:cNvSpPr/>
          <p:nvPr/>
        </p:nvSpPr>
        <p:spPr>
          <a:xfrm>
            <a:off x="1082843" y="1682803"/>
            <a:ext cx="170197" cy="2243738"/>
          </a:xfrm>
          <a:prstGeom prst="leftBrace">
            <a:avLst/>
          </a:prstGeom>
          <a:ln w="12700"/>
        </p:spPr>
        <p:style>
          <a:lnRef idx="1">
            <a:schemeClr val="accent4"/>
          </a:lnRef>
          <a:fillRef idx="0">
            <a:schemeClr val="accent4"/>
          </a:fillRef>
          <a:effectRef idx="0">
            <a:schemeClr val="accent4"/>
          </a:effectRef>
          <a:fontRef idx="minor">
            <a:schemeClr val="tx1"/>
          </a:fontRef>
        </p:style>
        <p:txBody>
          <a:bodyPr anchor="ctr"/>
          <a:lstStyle/>
          <a:p>
            <a:pPr algn="ctr">
              <a:defRPr/>
            </a:pPr>
            <a:endParaRPr lang="zh-CN" altLang="en-US" sz="1350"/>
          </a:p>
        </p:txBody>
      </p:sp>
      <p:sp>
        <p:nvSpPr>
          <p:cNvPr id="8197" name="TextBox 9">
            <a:extLst>
              <a:ext uri="{FF2B5EF4-FFF2-40B4-BE49-F238E27FC236}">
                <a16:creationId xmlns:a16="http://schemas.microsoft.com/office/drawing/2014/main" id="{BC25F872-8273-4865-9983-5842F9A020C7}"/>
              </a:ext>
            </a:extLst>
          </p:cNvPr>
          <p:cNvSpPr txBox="1">
            <a:spLocks noChangeArrowheads="1"/>
          </p:cNvSpPr>
          <p:nvPr/>
        </p:nvSpPr>
        <p:spPr bwMode="auto">
          <a:xfrm>
            <a:off x="1305273" y="1251876"/>
            <a:ext cx="3327270"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zh-CN" altLang="en-US" sz="2400" b="1" dirty="0">
                <a:latin typeface="SimSun" charset="-122"/>
                <a:ea typeface="SimSun" charset="-122"/>
                <a:cs typeface="SimSun" charset="-122"/>
              </a:rPr>
              <a:t>人民民主专政的</a:t>
            </a:r>
            <a:r>
              <a:rPr lang="zh-CN" altLang="en-US" sz="2400" b="1" dirty="0">
                <a:solidFill>
                  <a:srgbClr val="0000FF"/>
                </a:solidFill>
                <a:latin typeface="微软雅黑" panose="020B0503020204020204" pitchFamily="34" charset="-122"/>
                <a:ea typeface="微软雅黑" panose="020B0503020204020204" pitchFamily="34" charset="-122"/>
                <a:cs typeface="SimSun" charset="-122"/>
              </a:rPr>
              <a:t>本质</a:t>
            </a:r>
            <a:r>
              <a:rPr lang="zh-CN" altLang="en-US" sz="2400" b="1" dirty="0">
                <a:latin typeface="SimSun" charset="-122"/>
                <a:ea typeface="SimSun" charset="-122"/>
                <a:cs typeface="SimSun" charset="-122"/>
              </a:rPr>
              <a:t>：</a:t>
            </a:r>
            <a:r>
              <a:rPr lang="zh-CN" altLang="en-US" sz="2400" b="1" dirty="0">
                <a:solidFill>
                  <a:srgbClr val="FF0000"/>
                </a:solidFill>
                <a:latin typeface="+mn-ea"/>
                <a:ea typeface="+mn-ea"/>
                <a:cs typeface="SimSun" charset="-122"/>
              </a:rPr>
              <a:t>人民当家作主</a:t>
            </a:r>
          </a:p>
        </p:txBody>
      </p:sp>
      <p:sp>
        <p:nvSpPr>
          <p:cNvPr id="8198" name="TextBox 10">
            <a:extLst>
              <a:ext uri="{FF2B5EF4-FFF2-40B4-BE49-F238E27FC236}">
                <a16:creationId xmlns:a16="http://schemas.microsoft.com/office/drawing/2014/main" id="{DC4BD3EF-E0E3-4407-A765-19E50C472CC7}"/>
              </a:ext>
            </a:extLst>
          </p:cNvPr>
          <p:cNvSpPr txBox="1">
            <a:spLocks noChangeArrowheads="1"/>
          </p:cNvSpPr>
          <p:nvPr/>
        </p:nvSpPr>
        <p:spPr bwMode="auto">
          <a:xfrm>
            <a:off x="1337358" y="3633384"/>
            <a:ext cx="3295185" cy="46166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zh-CN" altLang="en-US" sz="2400" b="1" dirty="0">
                <a:solidFill>
                  <a:srgbClr val="0000FF"/>
                </a:solidFill>
                <a:latin typeface="+mn-ea"/>
                <a:ea typeface="+mn-ea"/>
              </a:rPr>
              <a:t>坚持</a:t>
            </a:r>
            <a:r>
              <a:rPr lang="zh-CN" altLang="en-US" sz="2400" b="1" dirty="0">
                <a:solidFill>
                  <a:srgbClr val="FF0000"/>
                </a:solidFill>
                <a:latin typeface="+mn-ea"/>
                <a:ea typeface="+mn-ea"/>
                <a:cs typeface="SimSun" charset="-122"/>
              </a:rPr>
              <a:t>人民民主专政</a:t>
            </a:r>
          </a:p>
        </p:txBody>
      </p:sp>
      <p:sp>
        <p:nvSpPr>
          <p:cNvPr id="8200" name="TextBox 12">
            <a:extLst>
              <a:ext uri="{FF2B5EF4-FFF2-40B4-BE49-F238E27FC236}">
                <a16:creationId xmlns:a16="http://schemas.microsoft.com/office/drawing/2014/main" id="{09ACB73F-933B-498F-8213-BCCFDAC76CB4}"/>
              </a:ext>
            </a:extLst>
          </p:cNvPr>
          <p:cNvSpPr txBox="1">
            <a:spLocks noChangeArrowheads="1"/>
          </p:cNvSpPr>
          <p:nvPr/>
        </p:nvSpPr>
        <p:spPr bwMode="auto">
          <a:xfrm>
            <a:off x="4816334" y="1147504"/>
            <a:ext cx="3977487" cy="400110"/>
          </a:xfrm>
          <a:prstGeom prst="rect">
            <a:avLst/>
          </a:prstGeom>
          <a:ln w="9525"/>
        </p:spPr>
        <p:style>
          <a:lnRef idx="2">
            <a:schemeClr val="dk1"/>
          </a:lnRef>
          <a:fillRef idx="1">
            <a:schemeClr val="lt1"/>
          </a:fillRef>
          <a:effectRef idx="0">
            <a:schemeClr val="dk1"/>
          </a:effectRef>
          <a:fontRef idx="minor">
            <a:schemeClr val="dk1"/>
          </a:fontRef>
        </p:style>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zh-CN" altLang="en-US" sz="2000" b="1" dirty="0">
                <a:latin typeface="SimSun" charset="-122"/>
                <a:ea typeface="SimSun" charset="-122"/>
                <a:cs typeface="SimSun" charset="-122"/>
              </a:rPr>
              <a:t>我国的</a:t>
            </a:r>
            <a:r>
              <a:rPr lang="zh-CN" altLang="en-US" sz="2000" b="1" dirty="0">
                <a:solidFill>
                  <a:srgbClr val="0000FF"/>
                </a:solidFill>
                <a:latin typeface="+mn-ea"/>
                <a:ea typeface="+mn-ea"/>
                <a:cs typeface="SimSun" charset="-122"/>
              </a:rPr>
              <a:t>国体</a:t>
            </a:r>
          </a:p>
        </p:txBody>
      </p:sp>
      <p:sp>
        <p:nvSpPr>
          <p:cNvPr id="8201" name="TextBox 13">
            <a:extLst>
              <a:ext uri="{FF2B5EF4-FFF2-40B4-BE49-F238E27FC236}">
                <a16:creationId xmlns:a16="http://schemas.microsoft.com/office/drawing/2014/main" id="{FF0F5DD9-64BD-48D1-875A-2D8C5512F540}"/>
              </a:ext>
            </a:extLst>
          </p:cNvPr>
          <p:cNvSpPr txBox="1">
            <a:spLocks noChangeArrowheads="1"/>
          </p:cNvSpPr>
          <p:nvPr/>
        </p:nvSpPr>
        <p:spPr bwMode="auto">
          <a:xfrm>
            <a:off x="4816334" y="1749430"/>
            <a:ext cx="3977487" cy="400110"/>
          </a:xfrm>
          <a:prstGeom prst="rect">
            <a:avLst/>
          </a:prstGeom>
          <a:ln w="9525"/>
        </p:spPr>
        <p:style>
          <a:lnRef idx="2">
            <a:schemeClr val="dk1"/>
          </a:lnRef>
          <a:fillRef idx="1">
            <a:schemeClr val="lt1"/>
          </a:fillRef>
          <a:effectRef idx="0">
            <a:schemeClr val="dk1"/>
          </a:effectRef>
          <a:fontRef idx="minor">
            <a:schemeClr val="dk1"/>
          </a:fontRef>
        </p:style>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zh-CN" altLang="en-US" sz="2000" b="1" dirty="0">
                <a:solidFill>
                  <a:srgbClr val="FF0000"/>
                </a:solidFill>
                <a:latin typeface="+mn-ea"/>
                <a:ea typeface="+mn-ea"/>
                <a:cs typeface="SimSun" charset="-122"/>
              </a:rPr>
              <a:t>最广泛、最真实、最管用</a:t>
            </a:r>
            <a:r>
              <a:rPr lang="zh-CN" altLang="en-US" sz="2000" b="1" dirty="0">
                <a:latin typeface="SimSun" charset="-122"/>
                <a:ea typeface="SimSun" charset="-122"/>
                <a:cs typeface="SimSun" charset="-122"/>
              </a:rPr>
              <a:t>的</a:t>
            </a:r>
            <a:r>
              <a:rPr lang="zh-CN" altLang="en-US" sz="2000" b="1" dirty="0">
                <a:solidFill>
                  <a:srgbClr val="0000FF"/>
                </a:solidFill>
                <a:latin typeface="+mn-ea"/>
                <a:ea typeface="+mn-ea"/>
              </a:rPr>
              <a:t>民主</a:t>
            </a:r>
          </a:p>
        </p:txBody>
      </p:sp>
      <p:sp>
        <p:nvSpPr>
          <p:cNvPr id="8212" name="TextBox 24">
            <a:extLst>
              <a:ext uri="{FF2B5EF4-FFF2-40B4-BE49-F238E27FC236}">
                <a16:creationId xmlns:a16="http://schemas.microsoft.com/office/drawing/2014/main" id="{E9445B26-CD6B-422E-BEBE-EDE1240B1395}"/>
              </a:ext>
            </a:extLst>
          </p:cNvPr>
          <p:cNvSpPr txBox="1">
            <a:spLocks noChangeArrowheads="1"/>
          </p:cNvSpPr>
          <p:nvPr/>
        </p:nvSpPr>
        <p:spPr bwMode="auto">
          <a:xfrm>
            <a:off x="4816334" y="3248662"/>
            <a:ext cx="3977487" cy="400110"/>
          </a:xfrm>
          <a:prstGeom prst="rect">
            <a:avLst/>
          </a:prstGeom>
          <a:ln w="9525"/>
        </p:spPr>
        <p:style>
          <a:lnRef idx="2">
            <a:schemeClr val="dk1"/>
          </a:lnRef>
          <a:fillRef idx="1">
            <a:schemeClr val="lt1"/>
          </a:fillRef>
          <a:effectRef idx="0">
            <a:schemeClr val="dk1"/>
          </a:effectRef>
          <a:fontRef idx="minor">
            <a:schemeClr val="dk1"/>
          </a:fontRef>
        </p:style>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zh-CN" altLang="en-US" sz="2000" b="1" dirty="0">
                <a:solidFill>
                  <a:srgbClr val="0000FF"/>
                </a:solidFill>
                <a:latin typeface="微软雅黑" panose="020B0503020204020204" pitchFamily="34" charset="-122"/>
                <a:ea typeface="微软雅黑" panose="020B0503020204020204" pitchFamily="34" charset="-122"/>
              </a:rPr>
              <a:t>坚持</a:t>
            </a:r>
            <a:r>
              <a:rPr lang="zh-CN" altLang="en-US" sz="2000" b="1" dirty="0">
                <a:latin typeface="SimSun" charset="-122"/>
                <a:ea typeface="SimSun" charset="-122"/>
                <a:cs typeface="SimSun" charset="-122"/>
              </a:rPr>
              <a:t>民主与专政的</a:t>
            </a:r>
            <a:r>
              <a:rPr lang="zh-CN" altLang="en-US" sz="2000" b="1" dirty="0">
                <a:solidFill>
                  <a:srgbClr val="FF0000"/>
                </a:solidFill>
                <a:latin typeface="+mn-ea"/>
                <a:ea typeface="+mn-ea"/>
              </a:rPr>
              <a:t>统一</a:t>
            </a:r>
          </a:p>
        </p:txBody>
      </p:sp>
      <p:sp>
        <p:nvSpPr>
          <p:cNvPr id="8213" name="TextBox 25">
            <a:extLst>
              <a:ext uri="{FF2B5EF4-FFF2-40B4-BE49-F238E27FC236}">
                <a16:creationId xmlns:a16="http://schemas.microsoft.com/office/drawing/2014/main" id="{66AE2997-1C46-418F-9499-841C36790ACD}"/>
              </a:ext>
            </a:extLst>
          </p:cNvPr>
          <p:cNvSpPr txBox="1">
            <a:spLocks noChangeArrowheads="1"/>
          </p:cNvSpPr>
          <p:nvPr/>
        </p:nvSpPr>
        <p:spPr bwMode="auto">
          <a:xfrm>
            <a:off x="4816334" y="3864215"/>
            <a:ext cx="3977487" cy="400110"/>
          </a:xfrm>
          <a:prstGeom prst="rect">
            <a:avLst/>
          </a:prstGeom>
          <a:ln w="9525"/>
        </p:spPr>
        <p:style>
          <a:lnRef idx="2">
            <a:schemeClr val="dk1"/>
          </a:lnRef>
          <a:fillRef idx="1">
            <a:schemeClr val="lt1"/>
          </a:fillRef>
          <a:effectRef idx="0">
            <a:schemeClr val="dk1"/>
          </a:effectRef>
          <a:fontRef idx="minor">
            <a:schemeClr val="dk1"/>
          </a:fontRef>
        </p:style>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zh-CN" altLang="en-US" sz="2000" b="1" dirty="0">
                <a:latin typeface="SimSun" charset="-122"/>
                <a:ea typeface="SimSun" charset="-122"/>
                <a:cs typeface="SimSun" charset="-122"/>
              </a:rPr>
              <a:t>社会主义现代化建设的</a:t>
            </a:r>
            <a:r>
              <a:rPr lang="zh-CN" altLang="en-US" sz="2000" b="1" dirty="0">
                <a:solidFill>
                  <a:srgbClr val="FF0000"/>
                </a:solidFill>
                <a:latin typeface="+mn-ea"/>
                <a:ea typeface="+mn-ea"/>
                <a:cs typeface="SimSun" charset="-122"/>
              </a:rPr>
              <a:t>可靠保障</a:t>
            </a:r>
          </a:p>
        </p:txBody>
      </p:sp>
      <p:sp>
        <p:nvSpPr>
          <p:cNvPr id="2" name="文本框 1">
            <a:extLst>
              <a:ext uri="{FF2B5EF4-FFF2-40B4-BE49-F238E27FC236}">
                <a16:creationId xmlns:a16="http://schemas.microsoft.com/office/drawing/2014/main" id="{FC008B0B-8874-4BE3-B856-8B486EA9A3E3}"/>
              </a:ext>
            </a:extLst>
          </p:cNvPr>
          <p:cNvSpPr txBox="1"/>
          <p:nvPr/>
        </p:nvSpPr>
        <p:spPr>
          <a:xfrm>
            <a:off x="117887" y="1417393"/>
            <a:ext cx="880638" cy="2677656"/>
          </a:xfrm>
          <a:prstGeom prst="rect">
            <a:avLst/>
          </a:prstGeom>
          <a:noFill/>
          <a:ln w="19050">
            <a:solidFill>
              <a:schemeClr val="accent1"/>
            </a:solidFill>
          </a:ln>
        </p:spPr>
        <p:txBody>
          <a:bodyPr wrap="square" rtlCol="0">
            <a:spAutoFit/>
          </a:bodyPr>
          <a:lstStyle/>
          <a:p>
            <a:pPr algn="ctr"/>
            <a:r>
              <a:rPr lang="zh-CN" altLang="en-US" sz="2400" b="1" dirty="0">
                <a:solidFill>
                  <a:srgbClr val="0000FF"/>
                </a:solidFill>
                <a:latin typeface="微软雅黑" panose="020B0503020204020204" pitchFamily="34" charset="-122"/>
                <a:ea typeface="微软雅黑" panose="020B0503020204020204" pitchFamily="34" charset="-122"/>
              </a:rPr>
              <a:t>人民民主专政的</a:t>
            </a:r>
            <a:endParaRPr lang="en-US" altLang="zh-CN" sz="2400" b="1" dirty="0">
              <a:solidFill>
                <a:srgbClr val="0000FF"/>
              </a:solidFill>
              <a:latin typeface="微软雅黑" panose="020B0503020204020204" pitchFamily="34" charset="-122"/>
              <a:ea typeface="微软雅黑" panose="020B0503020204020204" pitchFamily="34" charset="-122"/>
            </a:endParaRPr>
          </a:p>
          <a:p>
            <a:pPr algn="ctr"/>
            <a:r>
              <a:rPr lang="zh-CN" altLang="en-US" sz="2400" b="1" dirty="0">
                <a:solidFill>
                  <a:srgbClr val="0000FF"/>
                </a:solidFill>
                <a:latin typeface="微软雅黑" panose="020B0503020204020204" pitchFamily="34" charset="-122"/>
                <a:ea typeface="微软雅黑" panose="020B0503020204020204" pitchFamily="34" charset="-122"/>
              </a:rPr>
              <a:t>社会主义国家</a:t>
            </a:r>
            <a:endParaRPr lang="zh-CN" altLang="en-US" dirty="0"/>
          </a:p>
        </p:txBody>
      </p:sp>
      <p:sp>
        <p:nvSpPr>
          <p:cNvPr id="14" name="左大括号 13">
            <a:extLst>
              <a:ext uri="{FF2B5EF4-FFF2-40B4-BE49-F238E27FC236}">
                <a16:creationId xmlns:a16="http://schemas.microsoft.com/office/drawing/2014/main" id="{F25B421D-3E26-43CF-87E7-61A5C1B29CD8}"/>
              </a:ext>
            </a:extLst>
          </p:cNvPr>
          <p:cNvSpPr/>
          <p:nvPr/>
        </p:nvSpPr>
        <p:spPr>
          <a:xfrm>
            <a:off x="4684776" y="1251876"/>
            <a:ext cx="79325" cy="830997"/>
          </a:xfrm>
          <a:prstGeom prst="leftBrac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sz="2400" b="1">
              <a:latin typeface="SimSun" charset="-122"/>
              <a:ea typeface="SimSun" charset="-122"/>
              <a:cs typeface="SimSun" charset="-122"/>
            </a:endParaRPr>
          </a:p>
        </p:txBody>
      </p:sp>
      <p:sp>
        <p:nvSpPr>
          <p:cNvPr id="15" name="左大括号 14">
            <a:extLst>
              <a:ext uri="{FF2B5EF4-FFF2-40B4-BE49-F238E27FC236}">
                <a16:creationId xmlns:a16="http://schemas.microsoft.com/office/drawing/2014/main" id="{90890676-B07A-4AD8-B57D-DFEE91E66BE7}"/>
              </a:ext>
            </a:extLst>
          </p:cNvPr>
          <p:cNvSpPr/>
          <p:nvPr/>
        </p:nvSpPr>
        <p:spPr>
          <a:xfrm>
            <a:off x="4684776" y="3448717"/>
            <a:ext cx="79325" cy="761164"/>
          </a:xfrm>
          <a:prstGeom prst="leftBrac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sz="2400" b="1">
              <a:latin typeface="SimSun" charset="-122"/>
              <a:ea typeface="SimSun" charset="-122"/>
              <a:cs typeface="SimSun" charset="-122"/>
            </a:endParaRPr>
          </a:p>
        </p:txBody>
      </p:sp>
    </p:spTree>
    <p:extLst>
      <p:ext uri="{BB962C8B-B14F-4D97-AF65-F5344CB8AC3E}">
        <p14:creationId xmlns:p14="http://schemas.microsoft.com/office/powerpoint/2010/main" val="1827416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
            <a:extLst>
              <a:ext uri="{FF2B5EF4-FFF2-40B4-BE49-F238E27FC236}">
                <a16:creationId xmlns:a16="http://schemas.microsoft.com/office/drawing/2014/main" id="{D6B776BB-A79C-487B-90F2-BC1A23B6EE96}"/>
              </a:ext>
            </a:extLst>
          </p:cNvPr>
          <p:cNvSpPr>
            <a:spLocks noChangeArrowheads="1"/>
          </p:cNvSpPr>
          <p:nvPr/>
        </p:nvSpPr>
        <p:spPr bwMode="auto">
          <a:xfrm>
            <a:off x="207469" y="408918"/>
            <a:ext cx="8775166" cy="3416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34272" tIns="17135" rIns="34272" bIns="17135">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pPr>
              <a:lnSpc>
                <a:spcPct val="130000"/>
              </a:lnSpc>
            </a:pPr>
            <a:r>
              <a:rPr lang="zh-CN" altLang="en-US" sz="3200" b="1" dirty="0">
                <a:solidFill>
                  <a:srgbClr val="0000FF"/>
                </a:solidFill>
                <a:latin typeface="黑体" panose="02010609060101010101" pitchFamily="49" charset="-122"/>
                <a:ea typeface="黑体" panose="02010609060101010101" pitchFamily="49" charset="-122"/>
              </a:rPr>
              <a:t>第一框  人民民主专政的本质：人民当家作主</a:t>
            </a:r>
          </a:p>
          <a:p>
            <a:pPr>
              <a:lnSpc>
                <a:spcPct val="130000"/>
              </a:lnSpc>
            </a:pPr>
            <a:endParaRPr lang="en-US" altLang="zh-CN" sz="2800" b="1" dirty="0">
              <a:latin typeface="微软雅黑" panose="020B0503020204020204" pitchFamily="34" charset="-122"/>
              <a:ea typeface="微软雅黑" panose="020B0503020204020204" pitchFamily="34" charset="-122"/>
            </a:endParaRPr>
          </a:p>
          <a:p>
            <a:pPr>
              <a:lnSpc>
                <a:spcPct val="130000"/>
              </a:lnSpc>
            </a:pPr>
            <a:r>
              <a:rPr lang="zh-CN" altLang="en-US" sz="2800" b="1" dirty="0">
                <a:latin typeface="微软雅黑" panose="020B0503020204020204" pitchFamily="34" charset="-122"/>
                <a:ea typeface="微软雅黑" panose="020B0503020204020204" pitchFamily="34" charset="-122"/>
              </a:rPr>
              <a:t>本框分两目</a:t>
            </a:r>
            <a:endParaRPr lang="en-US" altLang="zh-CN" sz="2800" b="1" dirty="0">
              <a:latin typeface="微软雅黑" panose="020B0503020204020204" pitchFamily="34" charset="-122"/>
              <a:ea typeface="微软雅黑" panose="020B0503020204020204" pitchFamily="34" charset="-122"/>
            </a:endParaRPr>
          </a:p>
          <a:p>
            <a:pPr>
              <a:lnSpc>
                <a:spcPct val="130000"/>
              </a:lnSpc>
            </a:pPr>
            <a:r>
              <a:rPr lang="zh-CN" altLang="en-US" sz="2800" b="1" dirty="0">
                <a:latin typeface="微软雅黑" panose="020B0503020204020204" pitchFamily="34" charset="-122"/>
                <a:ea typeface="微软雅黑" panose="020B0503020204020204" pitchFamily="34" charset="-122"/>
              </a:rPr>
              <a:t>框题下</a:t>
            </a:r>
            <a:r>
              <a:rPr lang="zh-CN" altLang="en-US" sz="2800" b="1" dirty="0">
                <a:solidFill>
                  <a:srgbClr val="0000FF"/>
                </a:solidFill>
                <a:latin typeface="微软雅黑" panose="020B0503020204020204" pitchFamily="34" charset="-122"/>
                <a:ea typeface="微软雅黑" panose="020B0503020204020204" pitchFamily="34" charset="-122"/>
              </a:rPr>
              <a:t>探究与分享：</a:t>
            </a:r>
            <a:r>
              <a:rPr lang="en-US" altLang="zh-CN" sz="2800" b="1" dirty="0">
                <a:solidFill>
                  <a:srgbClr val="0000FF"/>
                </a:solidFill>
                <a:latin typeface="微软雅黑" panose="020B0503020204020204" pitchFamily="34" charset="-122"/>
                <a:ea typeface="微软雅黑" panose="020B0503020204020204" pitchFamily="34" charset="-122"/>
              </a:rPr>
              <a:t>《</a:t>
            </a:r>
            <a:r>
              <a:rPr lang="zh-CN" altLang="en-US" sz="2800" b="1" dirty="0">
                <a:solidFill>
                  <a:srgbClr val="0000FF"/>
                </a:solidFill>
                <a:latin typeface="微软雅黑" panose="020B0503020204020204" pitchFamily="34" charset="-122"/>
                <a:ea typeface="微软雅黑" panose="020B0503020204020204" pitchFamily="34" charset="-122"/>
              </a:rPr>
              <a:t>豆选</a:t>
            </a:r>
            <a:r>
              <a:rPr lang="en-US" altLang="zh-CN" sz="2800" b="1" dirty="0">
                <a:solidFill>
                  <a:srgbClr val="0000FF"/>
                </a:solidFill>
                <a:latin typeface="微软雅黑" panose="020B0503020204020204" pitchFamily="34" charset="-122"/>
                <a:ea typeface="微软雅黑" panose="020B0503020204020204" pitchFamily="34" charset="-122"/>
              </a:rPr>
              <a:t>》</a:t>
            </a:r>
          </a:p>
          <a:p>
            <a:pPr>
              <a:lnSpc>
                <a:spcPct val="130000"/>
              </a:lnSpc>
            </a:pPr>
            <a:r>
              <a:rPr lang="zh-CN" altLang="en-US" sz="2800" b="1" dirty="0">
                <a:latin typeface="宋体" panose="02010600030101010101" pitchFamily="2" charset="-122"/>
                <a:ea typeface="宋体" panose="02010600030101010101" pitchFamily="2" charset="-122"/>
              </a:rPr>
              <a:t>第一目  我国的</a:t>
            </a:r>
            <a:r>
              <a:rPr lang="zh-CN" altLang="en-US" sz="2800" b="1" dirty="0">
                <a:solidFill>
                  <a:srgbClr val="0000FF"/>
                </a:solidFill>
                <a:latin typeface="微软雅黑" panose="020B0503020204020204" pitchFamily="34" charset="-122"/>
                <a:ea typeface="微软雅黑" panose="020B0503020204020204" pitchFamily="34" charset="-122"/>
              </a:rPr>
              <a:t>国体</a:t>
            </a:r>
            <a:br>
              <a:rPr lang="zh-CN" altLang="en-US" sz="2800" b="1" dirty="0">
                <a:latin typeface="宋体" panose="02010600030101010101" pitchFamily="2" charset="-122"/>
                <a:ea typeface="宋体" panose="02010600030101010101" pitchFamily="2" charset="-122"/>
              </a:rPr>
            </a:br>
            <a:r>
              <a:rPr lang="zh-CN" altLang="en-US" sz="2800" b="1" dirty="0">
                <a:latin typeface="宋体" panose="02010600030101010101" pitchFamily="2" charset="-122"/>
                <a:ea typeface="宋体" panose="02010600030101010101" pitchFamily="2" charset="-122"/>
              </a:rPr>
              <a:t>第二目  最广泛、最真实、最管用的</a:t>
            </a:r>
            <a:r>
              <a:rPr lang="zh-CN" altLang="en-US" sz="2800" b="1" dirty="0">
                <a:solidFill>
                  <a:srgbClr val="0000FF"/>
                </a:solidFill>
                <a:latin typeface="微软雅黑" panose="020B0503020204020204" pitchFamily="34" charset="-122"/>
                <a:ea typeface="微软雅黑" panose="020B0503020204020204" pitchFamily="34" charset="-122"/>
              </a:rPr>
              <a:t>民主</a:t>
            </a:r>
          </a:p>
        </p:txBody>
      </p:sp>
    </p:spTree>
    <p:extLst>
      <p:ext uri="{BB962C8B-B14F-4D97-AF65-F5344CB8AC3E}">
        <p14:creationId xmlns:p14="http://schemas.microsoft.com/office/powerpoint/2010/main" val="1894990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6">
            <a:extLst>
              <a:ext uri="{FF2B5EF4-FFF2-40B4-BE49-F238E27FC236}">
                <a16:creationId xmlns:a16="http://schemas.microsoft.com/office/drawing/2014/main" id="{24C23453-11A0-4377-9012-84BCA92D9988}"/>
              </a:ext>
            </a:extLst>
          </p:cNvPr>
          <p:cNvSpPr txBox="1">
            <a:spLocks noChangeArrowheads="1"/>
          </p:cNvSpPr>
          <p:nvPr/>
        </p:nvSpPr>
        <p:spPr bwMode="auto">
          <a:xfrm>
            <a:off x="395289" y="13356"/>
            <a:ext cx="29243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zh-CN" altLang="en-US" sz="2800" b="1" dirty="0">
                <a:solidFill>
                  <a:srgbClr val="0000FF"/>
                </a:solidFill>
                <a:latin typeface="微软雅黑" panose="020B0503020204020204" pitchFamily="34" charset="-122"/>
                <a:ea typeface="微软雅黑" panose="020B0503020204020204" pitchFamily="34" charset="-122"/>
              </a:rPr>
              <a:t>第一框  知识结构</a:t>
            </a:r>
          </a:p>
        </p:txBody>
      </p:sp>
      <p:sp>
        <p:nvSpPr>
          <p:cNvPr id="8198" name="TextBox 10">
            <a:extLst>
              <a:ext uri="{FF2B5EF4-FFF2-40B4-BE49-F238E27FC236}">
                <a16:creationId xmlns:a16="http://schemas.microsoft.com/office/drawing/2014/main" id="{DC4BD3EF-E0E3-4407-A765-19E50C472CC7}"/>
              </a:ext>
            </a:extLst>
          </p:cNvPr>
          <p:cNvSpPr txBox="1">
            <a:spLocks noChangeArrowheads="1"/>
          </p:cNvSpPr>
          <p:nvPr/>
        </p:nvSpPr>
        <p:spPr bwMode="auto">
          <a:xfrm>
            <a:off x="421309" y="885737"/>
            <a:ext cx="929515" cy="37856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a:r>
              <a:rPr lang="en-US" altLang="zh-CN" sz="2400" b="1" dirty="0">
                <a:latin typeface="微软雅黑" panose="020B0503020204020204" pitchFamily="34" charset="-122"/>
                <a:ea typeface="微软雅黑" panose="020B0503020204020204" pitchFamily="34" charset="-122"/>
              </a:rPr>
              <a:t>4.1</a:t>
            </a:r>
          </a:p>
          <a:p>
            <a:pPr algn="ctr"/>
            <a:r>
              <a:rPr lang="zh-CN" altLang="en-US" sz="2400" b="1" dirty="0">
                <a:latin typeface="微软雅黑" panose="020B0503020204020204" pitchFamily="34" charset="-122"/>
                <a:ea typeface="微软雅黑" panose="020B0503020204020204" pitchFamily="34" charset="-122"/>
              </a:rPr>
              <a:t>人民民主专政的</a:t>
            </a:r>
            <a:endParaRPr lang="en-US" altLang="zh-CN" sz="2400" b="1" dirty="0">
              <a:latin typeface="微软雅黑" panose="020B0503020204020204" pitchFamily="34" charset="-122"/>
              <a:ea typeface="微软雅黑" panose="020B0503020204020204" pitchFamily="34" charset="-122"/>
            </a:endParaRPr>
          </a:p>
          <a:p>
            <a:pPr algn="ctr"/>
            <a:r>
              <a:rPr lang="zh-CN" altLang="en-US" sz="2400" b="1" dirty="0">
                <a:solidFill>
                  <a:srgbClr val="0000FF"/>
                </a:solidFill>
                <a:latin typeface="微软雅黑" panose="020B0503020204020204" pitchFamily="34" charset="-122"/>
                <a:ea typeface="微软雅黑" panose="020B0503020204020204" pitchFamily="34" charset="-122"/>
              </a:rPr>
              <a:t>本质</a:t>
            </a:r>
            <a:endParaRPr lang="en-US" altLang="zh-CN" sz="2400" b="1" dirty="0">
              <a:solidFill>
                <a:srgbClr val="0000FF"/>
              </a:solidFill>
              <a:latin typeface="微软雅黑" panose="020B0503020204020204" pitchFamily="34" charset="-122"/>
              <a:ea typeface="微软雅黑" panose="020B0503020204020204" pitchFamily="34" charset="-122"/>
            </a:endParaRPr>
          </a:p>
          <a:p>
            <a:pPr algn="ctr"/>
            <a:endParaRPr lang="en-US" altLang="zh-CN" sz="2400" b="1" dirty="0">
              <a:solidFill>
                <a:srgbClr val="0000FF"/>
              </a:solidFill>
              <a:latin typeface="微软雅黑" panose="020B0503020204020204" pitchFamily="34" charset="-122"/>
              <a:ea typeface="微软雅黑" panose="020B0503020204020204" pitchFamily="34" charset="-122"/>
            </a:endParaRPr>
          </a:p>
          <a:p>
            <a:pPr algn="ctr"/>
            <a:r>
              <a:rPr lang="zh-CN" altLang="en-US" sz="2400" b="1" dirty="0">
                <a:solidFill>
                  <a:srgbClr val="FF0000"/>
                </a:solidFill>
                <a:latin typeface="微软雅黑" panose="020B0503020204020204" pitchFamily="34" charset="-122"/>
                <a:ea typeface="微软雅黑" panose="020B0503020204020204" pitchFamily="34" charset="-122"/>
              </a:rPr>
              <a:t>人民当家作主</a:t>
            </a:r>
          </a:p>
        </p:txBody>
      </p:sp>
      <p:sp>
        <p:nvSpPr>
          <p:cNvPr id="15" name="左大括号 14">
            <a:extLst>
              <a:ext uri="{FF2B5EF4-FFF2-40B4-BE49-F238E27FC236}">
                <a16:creationId xmlns:a16="http://schemas.microsoft.com/office/drawing/2014/main" id="{1B4DFC33-288D-4F23-A8D6-35F3B4CA5874}"/>
              </a:ext>
            </a:extLst>
          </p:cNvPr>
          <p:cNvSpPr/>
          <p:nvPr/>
        </p:nvSpPr>
        <p:spPr>
          <a:xfrm>
            <a:off x="3687277" y="664133"/>
            <a:ext cx="156955" cy="1688150"/>
          </a:xfrm>
          <a:prstGeom prst="leftBrace">
            <a:avLst/>
          </a:prstGeom>
        </p:spPr>
        <p:style>
          <a:lnRef idx="1">
            <a:schemeClr val="accent4"/>
          </a:lnRef>
          <a:fillRef idx="0">
            <a:schemeClr val="accent4"/>
          </a:fillRef>
          <a:effectRef idx="0">
            <a:schemeClr val="accent4"/>
          </a:effectRef>
          <a:fontRef idx="minor">
            <a:schemeClr val="tx1"/>
          </a:fontRef>
        </p:style>
        <p:txBody>
          <a:bodyPr anchor="ctr"/>
          <a:lstStyle/>
          <a:p>
            <a:pPr algn="ctr">
              <a:defRPr/>
            </a:pPr>
            <a:endParaRPr lang="zh-CN" altLang="en-US" sz="1350"/>
          </a:p>
        </p:txBody>
      </p:sp>
      <p:sp>
        <p:nvSpPr>
          <p:cNvPr id="8203" name="TextBox 15">
            <a:extLst>
              <a:ext uri="{FF2B5EF4-FFF2-40B4-BE49-F238E27FC236}">
                <a16:creationId xmlns:a16="http://schemas.microsoft.com/office/drawing/2014/main" id="{53428273-A581-4A1C-B8E8-EC12C7483B84}"/>
              </a:ext>
            </a:extLst>
          </p:cNvPr>
          <p:cNvSpPr txBox="1">
            <a:spLocks noChangeArrowheads="1"/>
          </p:cNvSpPr>
          <p:nvPr/>
        </p:nvSpPr>
        <p:spPr bwMode="auto">
          <a:xfrm>
            <a:off x="3904700" y="485627"/>
            <a:ext cx="507793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000" b="1" dirty="0">
                <a:latin typeface="宋体" panose="02010600030101010101" pitchFamily="2" charset="-122"/>
                <a:ea typeface="宋体" panose="02010600030101010101" pitchFamily="2" charset="-122"/>
              </a:rPr>
              <a:t>1.</a:t>
            </a:r>
            <a:r>
              <a:rPr lang="zh-CN" altLang="en-US" sz="2000" b="1" dirty="0">
                <a:latin typeface="宋体" panose="02010600030101010101" pitchFamily="2" charset="-122"/>
                <a:ea typeface="宋体" panose="02010600030101010101" pitchFamily="2" charset="-122"/>
              </a:rPr>
              <a:t>宪法对我国国体的</a:t>
            </a:r>
            <a:r>
              <a:rPr lang="zh-CN" altLang="en-US" sz="2000" b="1" dirty="0">
                <a:solidFill>
                  <a:srgbClr val="0000FF"/>
                </a:solidFill>
                <a:latin typeface="微软雅黑" panose="020B0503020204020204" pitchFamily="34" charset="-122"/>
                <a:ea typeface="微软雅黑" panose="020B0503020204020204" pitchFamily="34" charset="-122"/>
              </a:rPr>
              <a:t>规定</a:t>
            </a:r>
          </a:p>
        </p:txBody>
      </p:sp>
      <p:sp>
        <p:nvSpPr>
          <p:cNvPr id="24" name="左大括号 23">
            <a:extLst>
              <a:ext uri="{FF2B5EF4-FFF2-40B4-BE49-F238E27FC236}">
                <a16:creationId xmlns:a16="http://schemas.microsoft.com/office/drawing/2014/main" id="{C0E0D23D-C760-496F-A073-37F63C74109E}"/>
              </a:ext>
            </a:extLst>
          </p:cNvPr>
          <p:cNvSpPr/>
          <p:nvPr/>
        </p:nvSpPr>
        <p:spPr>
          <a:xfrm>
            <a:off x="1432460" y="1544749"/>
            <a:ext cx="215156" cy="2311861"/>
          </a:xfrm>
          <a:prstGeom prst="leftBrace">
            <a:avLst/>
          </a:prstGeom>
        </p:spPr>
        <p:style>
          <a:lnRef idx="1">
            <a:schemeClr val="accent4"/>
          </a:lnRef>
          <a:fillRef idx="0">
            <a:schemeClr val="accent4"/>
          </a:fillRef>
          <a:effectRef idx="0">
            <a:schemeClr val="accent4"/>
          </a:effectRef>
          <a:fontRef idx="minor">
            <a:schemeClr val="tx1"/>
          </a:fontRef>
        </p:style>
        <p:txBody>
          <a:bodyPr anchor="ctr"/>
          <a:lstStyle/>
          <a:p>
            <a:pPr algn="ctr">
              <a:defRPr/>
            </a:pPr>
            <a:endParaRPr lang="zh-CN" altLang="en-US" sz="1350"/>
          </a:p>
        </p:txBody>
      </p:sp>
      <p:sp>
        <p:nvSpPr>
          <p:cNvPr id="8212" name="TextBox 24">
            <a:extLst>
              <a:ext uri="{FF2B5EF4-FFF2-40B4-BE49-F238E27FC236}">
                <a16:creationId xmlns:a16="http://schemas.microsoft.com/office/drawing/2014/main" id="{E9445B26-CD6B-422E-BEBE-EDE1240B1395}"/>
              </a:ext>
            </a:extLst>
          </p:cNvPr>
          <p:cNvSpPr txBox="1">
            <a:spLocks noChangeArrowheads="1"/>
          </p:cNvSpPr>
          <p:nvPr/>
        </p:nvSpPr>
        <p:spPr bwMode="auto">
          <a:xfrm>
            <a:off x="1688434" y="1160028"/>
            <a:ext cx="1917207" cy="7694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zh-CN" altLang="en-US" sz="2200" b="1" dirty="0">
                <a:latin typeface="SimSun" charset="-122"/>
                <a:ea typeface="SimSun" charset="-122"/>
              </a:rPr>
              <a:t>我国的</a:t>
            </a:r>
            <a:r>
              <a:rPr lang="zh-CN" altLang="en-US" sz="2200" b="1" dirty="0">
                <a:solidFill>
                  <a:srgbClr val="0000FF"/>
                </a:solidFill>
                <a:latin typeface="+mn-ea"/>
                <a:ea typeface="+mn-ea"/>
              </a:rPr>
              <a:t>国体</a:t>
            </a:r>
            <a:endParaRPr lang="en-US" altLang="zh-CN" sz="2200" b="1" dirty="0">
              <a:solidFill>
                <a:srgbClr val="0000FF"/>
              </a:solidFill>
              <a:latin typeface="+mn-ea"/>
              <a:ea typeface="+mn-ea"/>
            </a:endParaRPr>
          </a:p>
          <a:p>
            <a:pPr algn="ctr"/>
            <a:endParaRPr lang="zh-CN" altLang="en-US" sz="2200" b="1" dirty="0">
              <a:solidFill>
                <a:srgbClr val="0000FF"/>
              </a:solidFill>
              <a:latin typeface="+mn-ea"/>
              <a:ea typeface="+mn-ea"/>
            </a:endParaRPr>
          </a:p>
        </p:txBody>
      </p:sp>
      <p:sp>
        <p:nvSpPr>
          <p:cNvPr id="31" name="TextBox 25">
            <a:extLst>
              <a:ext uri="{FF2B5EF4-FFF2-40B4-BE49-F238E27FC236}">
                <a16:creationId xmlns:a16="http://schemas.microsoft.com/office/drawing/2014/main" id="{AC7DCB14-E322-4FD9-B4BD-8565166E0A0C}"/>
              </a:ext>
            </a:extLst>
          </p:cNvPr>
          <p:cNvSpPr txBox="1">
            <a:spLocks noChangeArrowheads="1"/>
          </p:cNvSpPr>
          <p:nvPr/>
        </p:nvSpPr>
        <p:spPr bwMode="auto">
          <a:xfrm>
            <a:off x="1688434" y="3456661"/>
            <a:ext cx="1917207" cy="7694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zh-CN" altLang="en-US" sz="2200" b="1" dirty="0">
                <a:latin typeface="SimSun" charset="-122"/>
                <a:ea typeface="SimSun" charset="-122"/>
              </a:rPr>
              <a:t>最广泛最真实</a:t>
            </a:r>
            <a:endParaRPr lang="en-US" altLang="zh-CN" sz="2200" b="1" dirty="0">
              <a:latin typeface="SimSun" charset="-122"/>
              <a:ea typeface="SimSun" charset="-122"/>
            </a:endParaRPr>
          </a:p>
          <a:p>
            <a:r>
              <a:rPr lang="zh-CN" altLang="en-US" sz="2200" b="1" dirty="0">
                <a:latin typeface="SimSun" charset="-122"/>
                <a:ea typeface="SimSun" charset="-122"/>
              </a:rPr>
              <a:t>最管用</a:t>
            </a:r>
            <a:r>
              <a:rPr lang="zh-CN" altLang="en-US" sz="2200" b="1" dirty="0">
                <a:latin typeface="SimSun" charset="-122"/>
                <a:ea typeface="SimSun" charset="-122"/>
                <a:cs typeface="SimSun" charset="-122"/>
              </a:rPr>
              <a:t>的</a:t>
            </a:r>
            <a:r>
              <a:rPr lang="zh-CN" altLang="en-US" sz="2200" b="1" dirty="0">
                <a:solidFill>
                  <a:srgbClr val="0000FF"/>
                </a:solidFill>
                <a:latin typeface="+mn-ea"/>
                <a:ea typeface="+mn-ea"/>
              </a:rPr>
              <a:t>民主</a:t>
            </a:r>
          </a:p>
        </p:txBody>
      </p:sp>
      <p:sp>
        <p:nvSpPr>
          <p:cNvPr id="32" name="TextBox 15">
            <a:extLst>
              <a:ext uri="{FF2B5EF4-FFF2-40B4-BE49-F238E27FC236}">
                <a16:creationId xmlns:a16="http://schemas.microsoft.com/office/drawing/2014/main" id="{A5B814BF-7966-4B4B-9E60-067791D7010E}"/>
              </a:ext>
            </a:extLst>
          </p:cNvPr>
          <p:cNvSpPr txBox="1">
            <a:spLocks noChangeArrowheads="1"/>
          </p:cNvSpPr>
          <p:nvPr/>
        </p:nvSpPr>
        <p:spPr bwMode="auto">
          <a:xfrm>
            <a:off x="3904700" y="1005759"/>
            <a:ext cx="507793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400" b="1">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000" dirty="0"/>
              <a:t>2.</a:t>
            </a:r>
            <a:r>
              <a:rPr lang="zh-CN" altLang="en-US" sz="2000" dirty="0"/>
              <a:t>我国</a:t>
            </a:r>
            <a:r>
              <a:rPr lang="zh-CN" altLang="en-US" sz="2000" dirty="0">
                <a:latin typeface="+mn-ea"/>
              </a:rPr>
              <a:t>国体的根本性</a:t>
            </a:r>
            <a:r>
              <a:rPr lang="zh-CN" altLang="en-US" sz="2000" dirty="0">
                <a:solidFill>
                  <a:srgbClr val="0000FF"/>
                </a:solidFill>
                <a:latin typeface="微软雅黑" panose="020B0503020204020204" pitchFamily="34" charset="-122"/>
                <a:ea typeface="微软雅黑" panose="020B0503020204020204" pitchFamily="34" charset="-122"/>
              </a:rPr>
              <a:t>意义</a:t>
            </a:r>
          </a:p>
        </p:txBody>
      </p:sp>
      <p:sp>
        <p:nvSpPr>
          <p:cNvPr id="34" name="TextBox 15">
            <a:extLst>
              <a:ext uri="{FF2B5EF4-FFF2-40B4-BE49-F238E27FC236}">
                <a16:creationId xmlns:a16="http://schemas.microsoft.com/office/drawing/2014/main" id="{78B7A9C3-C5AB-4C9A-AE6C-7C3380E84EA9}"/>
              </a:ext>
            </a:extLst>
          </p:cNvPr>
          <p:cNvSpPr txBox="1">
            <a:spLocks noChangeArrowheads="1"/>
          </p:cNvSpPr>
          <p:nvPr/>
        </p:nvSpPr>
        <p:spPr bwMode="auto">
          <a:xfrm>
            <a:off x="3904700" y="2067646"/>
            <a:ext cx="507793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1800" b="1" dirty="0">
                <a:latin typeface="宋体" panose="02010600030101010101" pitchFamily="2" charset="-122"/>
                <a:ea typeface="宋体" panose="02010600030101010101" pitchFamily="2" charset="-122"/>
              </a:rPr>
              <a:t>4.</a:t>
            </a:r>
            <a:r>
              <a:rPr lang="zh-CN" altLang="en-US" sz="2000" b="1" dirty="0">
                <a:solidFill>
                  <a:srgbClr val="FF0000"/>
                </a:solidFill>
                <a:latin typeface="微软雅黑" panose="020B0503020204020204" pitchFamily="34" charset="-122"/>
                <a:ea typeface="微软雅黑" panose="020B0503020204020204" pitchFamily="34" charset="-122"/>
              </a:rPr>
              <a:t> </a:t>
            </a:r>
            <a:r>
              <a:rPr lang="zh-CN" altLang="en-US" sz="2000" b="1" dirty="0">
                <a:latin typeface="+mn-ea"/>
                <a:ea typeface="宋体" panose="02010600030101010101" pitchFamily="2" charset="-122"/>
              </a:rPr>
              <a:t>广泛的爱国</a:t>
            </a:r>
            <a:r>
              <a:rPr lang="zh-CN" altLang="en-US" sz="2000" b="1" dirty="0">
                <a:solidFill>
                  <a:srgbClr val="0000FF"/>
                </a:solidFill>
                <a:latin typeface="微软雅黑" panose="020B0503020204020204" pitchFamily="34" charset="-122"/>
                <a:ea typeface="微软雅黑" panose="020B0503020204020204" pitchFamily="34" charset="-122"/>
              </a:rPr>
              <a:t>统一战线</a:t>
            </a:r>
          </a:p>
        </p:txBody>
      </p:sp>
      <p:sp>
        <p:nvSpPr>
          <p:cNvPr id="43" name="TextBox 15">
            <a:extLst>
              <a:ext uri="{FF2B5EF4-FFF2-40B4-BE49-F238E27FC236}">
                <a16:creationId xmlns:a16="http://schemas.microsoft.com/office/drawing/2014/main" id="{475F181F-705B-457C-AB68-C9D7C44811DE}"/>
              </a:ext>
            </a:extLst>
          </p:cNvPr>
          <p:cNvSpPr txBox="1">
            <a:spLocks noChangeArrowheads="1"/>
          </p:cNvSpPr>
          <p:nvPr/>
        </p:nvSpPr>
        <p:spPr bwMode="auto">
          <a:xfrm>
            <a:off x="3896849" y="2784955"/>
            <a:ext cx="507793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600" b="1">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000" dirty="0"/>
              <a:t>1.</a:t>
            </a:r>
            <a:r>
              <a:rPr lang="zh-CN" altLang="en-US" sz="2000" dirty="0"/>
              <a:t>社会主义民主是</a:t>
            </a:r>
            <a:r>
              <a:rPr lang="zh-CN" altLang="en-US" sz="2000" dirty="0">
                <a:solidFill>
                  <a:srgbClr val="FF0000"/>
                </a:solidFill>
                <a:latin typeface="+mn-ea"/>
                <a:ea typeface="+mn-ea"/>
              </a:rPr>
              <a:t>新型民主</a:t>
            </a:r>
          </a:p>
        </p:txBody>
      </p:sp>
      <p:sp>
        <p:nvSpPr>
          <p:cNvPr id="45" name="左大括号 44">
            <a:extLst>
              <a:ext uri="{FF2B5EF4-FFF2-40B4-BE49-F238E27FC236}">
                <a16:creationId xmlns:a16="http://schemas.microsoft.com/office/drawing/2014/main" id="{7CE8625D-4410-476E-B906-3DFD7D94B1DF}"/>
              </a:ext>
            </a:extLst>
          </p:cNvPr>
          <p:cNvSpPr/>
          <p:nvPr/>
        </p:nvSpPr>
        <p:spPr>
          <a:xfrm>
            <a:off x="3674731" y="2985010"/>
            <a:ext cx="156954" cy="1629862"/>
          </a:xfrm>
          <a:prstGeom prst="leftBrace">
            <a:avLst/>
          </a:prstGeom>
        </p:spPr>
        <p:style>
          <a:lnRef idx="1">
            <a:schemeClr val="accent4"/>
          </a:lnRef>
          <a:fillRef idx="0">
            <a:schemeClr val="accent4"/>
          </a:fillRef>
          <a:effectRef idx="0">
            <a:schemeClr val="accent4"/>
          </a:effectRef>
          <a:fontRef idx="minor">
            <a:schemeClr val="tx1"/>
          </a:fontRef>
        </p:style>
        <p:txBody>
          <a:bodyPr anchor="ctr"/>
          <a:lstStyle/>
          <a:p>
            <a:pPr algn="ctr">
              <a:defRPr/>
            </a:pPr>
            <a:endParaRPr lang="zh-CN" altLang="en-US" sz="1350" dirty="0"/>
          </a:p>
        </p:txBody>
      </p:sp>
      <p:sp>
        <p:nvSpPr>
          <p:cNvPr id="47" name="TextBox 15">
            <a:extLst>
              <a:ext uri="{FF2B5EF4-FFF2-40B4-BE49-F238E27FC236}">
                <a16:creationId xmlns:a16="http://schemas.microsoft.com/office/drawing/2014/main" id="{AC72C755-94F0-4498-8C72-860E43B1407E}"/>
              </a:ext>
            </a:extLst>
          </p:cNvPr>
          <p:cNvSpPr txBox="1">
            <a:spLocks noChangeArrowheads="1"/>
          </p:cNvSpPr>
          <p:nvPr/>
        </p:nvSpPr>
        <p:spPr bwMode="auto">
          <a:xfrm>
            <a:off x="3900774" y="3846842"/>
            <a:ext cx="5074007"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600" b="1">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000" dirty="0"/>
              <a:t>3.</a:t>
            </a:r>
            <a:r>
              <a:rPr lang="zh-CN" altLang="en-US" sz="2000" dirty="0"/>
              <a:t>社会主义民主是</a:t>
            </a:r>
            <a:r>
              <a:rPr lang="zh-CN" altLang="en-US" sz="2000" dirty="0">
                <a:solidFill>
                  <a:srgbClr val="FF0000"/>
                </a:solidFill>
                <a:latin typeface="+mn-ea"/>
                <a:ea typeface="+mn-ea"/>
              </a:rPr>
              <a:t>最真实</a:t>
            </a:r>
            <a:r>
              <a:rPr lang="zh-CN" altLang="en-US" sz="2000" dirty="0"/>
              <a:t>的民主</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48" name="TextBox 15">
            <a:extLst>
              <a:ext uri="{FF2B5EF4-FFF2-40B4-BE49-F238E27FC236}">
                <a16:creationId xmlns:a16="http://schemas.microsoft.com/office/drawing/2014/main" id="{B4351E21-A02E-4651-923B-5EB7D842D5F7}"/>
              </a:ext>
            </a:extLst>
          </p:cNvPr>
          <p:cNvSpPr txBox="1">
            <a:spLocks noChangeArrowheads="1"/>
          </p:cNvSpPr>
          <p:nvPr/>
        </p:nvSpPr>
        <p:spPr bwMode="auto">
          <a:xfrm>
            <a:off x="3904699" y="1525891"/>
            <a:ext cx="5077935"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000" b="1">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dirty="0"/>
              <a:t>3.</a:t>
            </a:r>
            <a:r>
              <a:rPr lang="zh-CN" altLang="en-US" dirty="0">
                <a:solidFill>
                  <a:srgbClr val="0000FF"/>
                </a:solidFill>
                <a:latin typeface="微软雅黑" panose="020B0503020204020204" pitchFamily="34" charset="-122"/>
                <a:ea typeface="微软雅黑" panose="020B0503020204020204" pitchFamily="34" charset="-122"/>
              </a:rPr>
              <a:t>工人阶级的特点、地位</a:t>
            </a:r>
            <a:r>
              <a:rPr lang="zh-CN" altLang="en-US" dirty="0">
                <a:latin typeface="+mn-ea"/>
              </a:rPr>
              <a:t>和</a:t>
            </a:r>
            <a:r>
              <a:rPr lang="zh-CN" altLang="en-US" dirty="0">
                <a:solidFill>
                  <a:srgbClr val="0000FF"/>
                </a:solidFill>
                <a:latin typeface="微软雅黑" panose="020B0503020204020204" pitchFamily="34" charset="-122"/>
                <a:ea typeface="微软雅黑" panose="020B0503020204020204" pitchFamily="34" charset="-122"/>
              </a:rPr>
              <a:t>工农联盟的作用</a:t>
            </a:r>
          </a:p>
        </p:txBody>
      </p:sp>
      <p:sp>
        <p:nvSpPr>
          <p:cNvPr id="37" name="TextBox 15">
            <a:extLst>
              <a:ext uri="{FF2B5EF4-FFF2-40B4-BE49-F238E27FC236}">
                <a16:creationId xmlns:a16="http://schemas.microsoft.com/office/drawing/2014/main" id="{1329B64E-C7F0-4246-AEA3-96A2758C36EB}"/>
              </a:ext>
            </a:extLst>
          </p:cNvPr>
          <p:cNvSpPr txBox="1">
            <a:spLocks noChangeArrowheads="1"/>
          </p:cNvSpPr>
          <p:nvPr/>
        </p:nvSpPr>
        <p:spPr bwMode="auto">
          <a:xfrm>
            <a:off x="3896850" y="3305087"/>
            <a:ext cx="507793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600" b="1">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000" dirty="0"/>
              <a:t>2.</a:t>
            </a:r>
            <a:r>
              <a:rPr lang="zh-CN" altLang="en-US" sz="2000" dirty="0"/>
              <a:t>社会主义民主是</a:t>
            </a:r>
            <a:r>
              <a:rPr lang="zh-CN" altLang="en-US" sz="2000" dirty="0">
                <a:solidFill>
                  <a:srgbClr val="FF0000"/>
                </a:solidFill>
                <a:latin typeface="+mn-ea"/>
                <a:ea typeface="+mn-ea"/>
              </a:rPr>
              <a:t>最广泛</a:t>
            </a:r>
            <a:r>
              <a:rPr lang="zh-CN" altLang="en-US" sz="2000" dirty="0"/>
              <a:t>的民主</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23" name="TextBox 15">
            <a:extLst>
              <a:ext uri="{FF2B5EF4-FFF2-40B4-BE49-F238E27FC236}">
                <a16:creationId xmlns:a16="http://schemas.microsoft.com/office/drawing/2014/main" id="{AC72C755-94F0-4498-8C72-860E43B1407E}"/>
              </a:ext>
            </a:extLst>
          </p:cNvPr>
          <p:cNvSpPr txBox="1">
            <a:spLocks noChangeArrowheads="1"/>
          </p:cNvSpPr>
          <p:nvPr/>
        </p:nvSpPr>
        <p:spPr bwMode="auto">
          <a:xfrm>
            <a:off x="3892924" y="4392126"/>
            <a:ext cx="508970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600" b="1">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000" dirty="0"/>
              <a:t>4.</a:t>
            </a:r>
            <a:r>
              <a:rPr lang="zh-CN" altLang="en-US" sz="2000" dirty="0"/>
              <a:t>社会主义民主是</a:t>
            </a:r>
            <a:r>
              <a:rPr lang="zh-CN" altLang="en-US" sz="2000" dirty="0">
                <a:solidFill>
                  <a:srgbClr val="FF0000"/>
                </a:solidFill>
                <a:latin typeface="+mn-ea"/>
                <a:ea typeface="+mn-ea"/>
              </a:rPr>
              <a:t>最管用</a:t>
            </a:r>
            <a:r>
              <a:rPr lang="zh-CN" altLang="en-US" sz="2000" dirty="0"/>
              <a:t>的民主</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57525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1612017177"/>
              </p:ext>
            </p:extLst>
          </p:nvPr>
        </p:nvGraphicFramePr>
        <p:xfrm>
          <a:off x="72997" y="388620"/>
          <a:ext cx="8998003" cy="4754880"/>
        </p:xfrm>
        <a:graphic>
          <a:graphicData uri="http://schemas.openxmlformats.org/drawingml/2006/table">
            <a:tbl>
              <a:tblPr firstRow="1" bandRow="1">
                <a:tableStyleId>{5940675A-B579-460E-94D1-54222C63F5DA}</a:tableStyleId>
              </a:tblPr>
              <a:tblGrid>
                <a:gridCol w="1517597">
                  <a:extLst>
                    <a:ext uri="{9D8B030D-6E8A-4147-A177-3AD203B41FA5}">
                      <a16:colId xmlns:a16="http://schemas.microsoft.com/office/drawing/2014/main" val="20000"/>
                    </a:ext>
                  </a:extLst>
                </a:gridCol>
                <a:gridCol w="7480406">
                  <a:extLst>
                    <a:ext uri="{9D8B030D-6E8A-4147-A177-3AD203B41FA5}">
                      <a16:colId xmlns:a16="http://schemas.microsoft.com/office/drawing/2014/main" val="20001"/>
                    </a:ext>
                  </a:extLst>
                </a:gridCol>
              </a:tblGrid>
              <a:tr h="370840">
                <a:tc>
                  <a:txBody>
                    <a:bodyPr/>
                    <a:lstStyle/>
                    <a:p>
                      <a:pPr algn="ctr"/>
                      <a:r>
                        <a:rPr lang="zh-CN" altLang="en-US" sz="2000" dirty="0"/>
                        <a:t>内容要求</a:t>
                      </a:r>
                    </a:p>
                  </a:txBody>
                  <a:tcPr/>
                </a:tc>
                <a:tc>
                  <a:txBody>
                    <a:bodyPr/>
                    <a:lstStyle/>
                    <a:p>
                      <a:pPr algn="ctr"/>
                      <a:r>
                        <a:rPr lang="zh-CN" altLang="en-US" sz="2000" dirty="0"/>
                        <a:t>学习活动要求</a:t>
                      </a:r>
                    </a:p>
                  </a:txBody>
                  <a:tcPr/>
                </a:tc>
                <a:extLst>
                  <a:ext uri="{0D108BD9-81ED-4DB2-BD59-A6C34878D82A}">
                    <a16:rowId xmlns:a16="http://schemas.microsoft.com/office/drawing/2014/main" val="10000"/>
                  </a:ext>
                </a:extLst>
              </a:tr>
              <a:tr h="370840">
                <a:tc>
                  <a:txBody>
                    <a:bodyPr/>
                    <a:lstStyle/>
                    <a:p>
                      <a:pPr>
                        <a:lnSpc>
                          <a:spcPct val="200000"/>
                        </a:lnSpc>
                      </a:pPr>
                      <a:r>
                        <a:rPr lang="en-US" altLang="zh-CN" sz="2000" b="1" kern="1200" dirty="0">
                          <a:solidFill>
                            <a:schemeClr val="tx1"/>
                          </a:solidFill>
                          <a:latin typeface="+mn-lt"/>
                          <a:ea typeface="+mn-ea"/>
                          <a:cs typeface="+mn-cs"/>
                        </a:rPr>
                        <a:t>2.1  </a:t>
                      </a:r>
                      <a:endParaRPr lang="zh-CN" altLang="zh-CN" sz="2000" kern="1200" dirty="0">
                        <a:solidFill>
                          <a:schemeClr val="tx1"/>
                        </a:solidFill>
                        <a:latin typeface="+mn-lt"/>
                        <a:ea typeface="+mn-ea"/>
                        <a:cs typeface="+mn-cs"/>
                      </a:endParaRPr>
                    </a:p>
                    <a:p>
                      <a:r>
                        <a:rPr lang="zh-CN" altLang="en-US" sz="2000" b="1" kern="1200" dirty="0">
                          <a:solidFill>
                            <a:srgbClr val="0000FF"/>
                          </a:solidFill>
                          <a:latin typeface="微软雅黑" panose="020B0503020204020204" pitchFamily="34" charset="-122"/>
                          <a:ea typeface="微软雅黑" panose="020B0503020204020204" pitchFamily="34" charset="-122"/>
                          <a:cs typeface="+mn-cs"/>
                        </a:rPr>
                        <a:t>列举</a:t>
                      </a:r>
                      <a:r>
                        <a:rPr lang="zh-CN" altLang="en-US" sz="2000" b="1" kern="1200" dirty="0">
                          <a:solidFill>
                            <a:srgbClr val="0000FF"/>
                          </a:solidFill>
                          <a:latin typeface="宋体" panose="02010600030101010101" pitchFamily="2" charset="-122"/>
                          <a:ea typeface="宋体" panose="02010600030101010101" pitchFamily="2" charset="-122"/>
                          <a:cs typeface="+mn-cs"/>
                        </a:rPr>
                        <a:t>宪法有关人民主体地位的</a:t>
                      </a:r>
                      <a:r>
                        <a:rPr lang="zh-CN" altLang="en-US" sz="2000" b="1" kern="1200" dirty="0">
                          <a:solidFill>
                            <a:srgbClr val="FF0000"/>
                          </a:solidFill>
                          <a:latin typeface="微软雅黑" panose="020B0503020204020204" pitchFamily="34" charset="-122"/>
                          <a:ea typeface="微软雅黑" panose="020B0503020204020204" pitchFamily="34" charset="-122"/>
                          <a:cs typeface="+mn-cs"/>
                        </a:rPr>
                        <a:t>规定</a:t>
                      </a:r>
                      <a:r>
                        <a:rPr lang="zh-CN" altLang="en-US" sz="2000" b="1" kern="1200" dirty="0">
                          <a:solidFill>
                            <a:srgbClr val="0000FF"/>
                          </a:solidFill>
                          <a:latin typeface="宋体" panose="02010600030101010101" pitchFamily="2" charset="-122"/>
                          <a:ea typeface="宋体" panose="02010600030101010101" pitchFamily="2" charset="-122"/>
                          <a:cs typeface="+mn-cs"/>
                        </a:rPr>
                        <a:t>，</a:t>
                      </a:r>
                    </a:p>
                    <a:p>
                      <a:r>
                        <a:rPr lang="zh-CN" altLang="en-US" sz="2000" b="1" kern="1200" dirty="0">
                          <a:solidFill>
                            <a:srgbClr val="0000FF"/>
                          </a:solidFill>
                          <a:latin typeface="微软雅黑" panose="020B0503020204020204" pitchFamily="34" charset="-122"/>
                          <a:ea typeface="微软雅黑" panose="020B0503020204020204" pitchFamily="34" charset="-122"/>
                          <a:cs typeface="+mn-cs"/>
                        </a:rPr>
                        <a:t>说明</a:t>
                      </a:r>
                      <a:r>
                        <a:rPr lang="zh-CN" altLang="en-US" sz="2000" b="1" kern="1200" dirty="0">
                          <a:solidFill>
                            <a:srgbClr val="0000FF"/>
                          </a:solidFill>
                          <a:latin typeface="宋体" panose="02010600030101010101" pitchFamily="2" charset="-122"/>
                          <a:ea typeface="宋体" panose="02010600030101010101" pitchFamily="2" charset="-122"/>
                          <a:cs typeface="+mn-cs"/>
                        </a:rPr>
                        <a:t>我国是人民民主专政的社会主义</a:t>
                      </a:r>
                      <a:r>
                        <a:rPr lang="zh-CN" altLang="en-US" sz="2000" b="1" kern="1200" dirty="0">
                          <a:solidFill>
                            <a:srgbClr val="FF0000"/>
                          </a:solidFill>
                          <a:latin typeface="微软雅黑" panose="020B0503020204020204" pitchFamily="34" charset="-122"/>
                          <a:ea typeface="微软雅黑" panose="020B0503020204020204" pitchFamily="34" charset="-122"/>
                          <a:cs typeface="+mn-cs"/>
                        </a:rPr>
                        <a:t>国家</a:t>
                      </a:r>
                      <a:r>
                        <a:rPr lang="zh-CN" altLang="en-US" sz="2000" b="1" kern="1200" dirty="0">
                          <a:solidFill>
                            <a:srgbClr val="0000FF"/>
                          </a:solidFill>
                          <a:latin typeface="宋体" panose="02010600030101010101" pitchFamily="2" charset="-122"/>
                          <a:ea typeface="宋体" panose="02010600030101010101" pitchFamily="2" charset="-122"/>
                          <a:cs typeface="+mn-cs"/>
                        </a:rPr>
                        <a:t>。</a:t>
                      </a:r>
                      <a:r>
                        <a:rPr lang="en-US" altLang="zh-CN" sz="2000" kern="1200" dirty="0">
                          <a:solidFill>
                            <a:schemeClr val="tx1"/>
                          </a:solidFill>
                          <a:latin typeface="宋体" panose="02010600030101010101" pitchFamily="2" charset="-122"/>
                          <a:ea typeface="宋体" panose="02010600030101010101" pitchFamily="2" charset="-122"/>
                          <a:cs typeface="+mn-cs"/>
                        </a:rPr>
                        <a:t> </a:t>
                      </a:r>
                      <a:endParaRPr lang="zh-CN" altLang="zh-CN" sz="2000" kern="1200" dirty="0">
                        <a:solidFill>
                          <a:schemeClr val="tx1"/>
                        </a:solidFill>
                        <a:latin typeface="宋体" panose="02010600030101010101" pitchFamily="2" charset="-122"/>
                        <a:ea typeface="宋体" panose="02010600030101010101" pitchFamily="2" charset="-122"/>
                        <a:cs typeface="+mn-cs"/>
                      </a:endParaRPr>
                    </a:p>
                  </a:txBody>
                  <a:tcPr/>
                </a:tc>
                <a:tc>
                  <a:txBody>
                    <a:bodyPr/>
                    <a:lstStyle/>
                    <a:p>
                      <a:r>
                        <a:rPr lang="zh-CN" altLang="zh-CN" sz="2000" kern="1200" dirty="0">
                          <a:solidFill>
                            <a:schemeClr val="tx1"/>
                          </a:solidFill>
                          <a:effectLst/>
                          <a:latin typeface="宋体" panose="02010600030101010101" pitchFamily="2" charset="-122"/>
                          <a:ea typeface="宋体" panose="02010600030101010101" pitchFamily="2" charset="-122"/>
                          <a:cs typeface="+mn-cs"/>
                        </a:rPr>
                        <a:t>以“</a:t>
                      </a:r>
                      <a:r>
                        <a:rPr lang="zh-CN" altLang="en-US" sz="2000" b="1" kern="1200" dirty="0">
                          <a:solidFill>
                            <a:srgbClr val="FF0000"/>
                          </a:solidFill>
                          <a:effectLst/>
                          <a:latin typeface="微软雅黑" panose="020B0503020204020204" charset="-122"/>
                          <a:ea typeface="微软雅黑" panose="020B0503020204020204" charset="-122"/>
                          <a:cs typeface="+mn-cs"/>
                        </a:rPr>
                        <a:t>人民怎样当家作主</a:t>
                      </a:r>
                      <a:r>
                        <a:rPr lang="zh-CN" altLang="zh-CN" sz="2000" kern="1200" dirty="0">
                          <a:solidFill>
                            <a:schemeClr val="tx1"/>
                          </a:solidFill>
                          <a:effectLst/>
                          <a:latin typeface="宋体" panose="02010600030101010101" pitchFamily="2" charset="-122"/>
                          <a:ea typeface="宋体" panose="02010600030101010101" pitchFamily="2" charset="-122"/>
                          <a:cs typeface="+mn-cs"/>
                        </a:rPr>
                        <a:t>”为议题，</a:t>
                      </a:r>
                    </a:p>
                    <a:p>
                      <a:r>
                        <a:rPr lang="zh-CN" altLang="zh-CN" sz="2000" b="1" kern="1200" dirty="0">
                          <a:solidFill>
                            <a:srgbClr val="0000FF"/>
                          </a:solidFill>
                          <a:effectLst/>
                          <a:latin typeface="微软雅黑" panose="020B0503020204020204" charset="-122"/>
                          <a:ea typeface="微软雅黑" panose="020B0503020204020204" charset="-122"/>
                          <a:cs typeface="+mn-cs"/>
                        </a:rPr>
                        <a:t>探究</a:t>
                      </a:r>
                      <a:r>
                        <a:rPr lang="zh-CN" altLang="en-US" sz="2000" kern="1200" dirty="0">
                          <a:solidFill>
                            <a:schemeClr val="tx1"/>
                          </a:solidFill>
                          <a:effectLst/>
                          <a:latin typeface="宋体" panose="02010600030101010101" pitchFamily="2" charset="-122"/>
                          <a:ea typeface="宋体" panose="02010600030101010101" pitchFamily="2" charset="-122"/>
                          <a:cs typeface="+mn-cs"/>
                        </a:rPr>
                        <a:t>我国的</a:t>
                      </a:r>
                      <a:r>
                        <a:rPr lang="zh-CN" altLang="en-US" sz="2000" b="1" kern="1200" dirty="0">
                          <a:solidFill>
                            <a:srgbClr val="FF0000"/>
                          </a:solidFill>
                          <a:effectLst/>
                          <a:latin typeface="微软雅黑" panose="020B0503020204020204" charset="-122"/>
                          <a:ea typeface="微软雅黑" panose="020B0503020204020204" charset="-122"/>
                          <a:cs typeface="+mn-cs"/>
                        </a:rPr>
                        <a:t>国家性质</a:t>
                      </a:r>
                      <a:r>
                        <a:rPr lang="zh-CN" altLang="en-US" sz="2000" kern="1200" dirty="0">
                          <a:solidFill>
                            <a:schemeClr val="tx1"/>
                          </a:solidFill>
                          <a:effectLst/>
                          <a:latin typeface="宋体" panose="02010600030101010101" pitchFamily="2" charset="-122"/>
                          <a:ea typeface="宋体" panose="02010600030101010101" pitchFamily="2" charset="-122"/>
                          <a:cs typeface="+mn-cs"/>
                        </a:rPr>
                        <a:t>，</a:t>
                      </a:r>
                      <a:r>
                        <a:rPr lang="zh-CN" altLang="en-US" sz="2000" b="1" kern="1200" dirty="0">
                          <a:solidFill>
                            <a:srgbClr val="0000FF"/>
                          </a:solidFill>
                          <a:effectLst/>
                          <a:latin typeface="微软雅黑" panose="020B0503020204020204" charset="-122"/>
                          <a:ea typeface="微软雅黑" panose="020B0503020204020204" charset="-122"/>
                          <a:cs typeface="+mn-cs"/>
                        </a:rPr>
                        <a:t>感悟</a:t>
                      </a:r>
                      <a:r>
                        <a:rPr lang="zh-CN" altLang="en-US" sz="2000" kern="1200" dirty="0">
                          <a:solidFill>
                            <a:schemeClr val="tx1"/>
                          </a:solidFill>
                          <a:effectLst/>
                          <a:latin typeface="宋体" panose="02010600030101010101" pitchFamily="2" charset="-122"/>
                          <a:ea typeface="宋体" panose="02010600030101010101" pitchFamily="2" charset="-122"/>
                          <a:cs typeface="+mn-cs"/>
                        </a:rPr>
                        <a:t>人民民主的</a:t>
                      </a:r>
                      <a:r>
                        <a:rPr lang="zh-CN" altLang="en-US" sz="2000" b="1" kern="1200" dirty="0">
                          <a:solidFill>
                            <a:srgbClr val="FF0000"/>
                          </a:solidFill>
                          <a:effectLst/>
                          <a:latin typeface="微软雅黑" panose="020B0503020204020204" charset="-122"/>
                          <a:ea typeface="微软雅黑" panose="020B0503020204020204" charset="-122"/>
                          <a:cs typeface="+mn-cs"/>
                        </a:rPr>
                        <a:t>真实性</a:t>
                      </a:r>
                      <a:r>
                        <a:rPr lang="zh-CN" altLang="en-US" sz="2000" kern="1200" dirty="0">
                          <a:solidFill>
                            <a:schemeClr val="tx1"/>
                          </a:solidFill>
                          <a:effectLst/>
                          <a:latin typeface="宋体" panose="02010600030101010101" pitchFamily="2" charset="-122"/>
                          <a:ea typeface="宋体" panose="02010600030101010101" pitchFamily="2" charset="-122"/>
                          <a:cs typeface="+mn-cs"/>
                        </a:rPr>
                        <a:t>和</a:t>
                      </a:r>
                      <a:r>
                        <a:rPr lang="zh-CN" altLang="en-US" sz="2000" b="1" kern="1200" dirty="0">
                          <a:solidFill>
                            <a:srgbClr val="FF0000"/>
                          </a:solidFill>
                          <a:effectLst/>
                          <a:latin typeface="微软雅黑" panose="020B0503020204020204" charset="-122"/>
                          <a:ea typeface="微软雅黑" panose="020B0503020204020204" charset="-122"/>
                          <a:cs typeface="+mn-cs"/>
                        </a:rPr>
                        <a:t>广泛性</a:t>
                      </a:r>
                      <a:r>
                        <a:rPr lang="zh-CN" altLang="zh-CN" sz="2000" kern="1200" dirty="0">
                          <a:solidFill>
                            <a:schemeClr val="tx1"/>
                          </a:solidFill>
                          <a:effectLst/>
                          <a:latin typeface="宋体" panose="02010600030101010101" pitchFamily="2" charset="-122"/>
                          <a:ea typeface="宋体" panose="02010600030101010101" pitchFamily="2" charset="-122"/>
                          <a:cs typeface="+mn-cs"/>
                        </a:rPr>
                        <a:t>。</a:t>
                      </a:r>
                      <a:endParaRPr lang="en-US" altLang="zh-CN" sz="2000" kern="1200" dirty="0">
                        <a:solidFill>
                          <a:schemeClr val="tx1"/>
                        </a:solidFill>
                        <a:effectLst/>
                        <a:latin typeface="宋体" panose="02010600030101010101" pitchFamily="2" charset="-122"/>
                        <a:ea typeface="宋体" panose="02010600030101010101" pitchFamily="2" charset="-122"/>
                        <a:cs typeface="+mn-cs"/>
                      </a:endParaRPr>
                    </a:p>
                    <a:p>
                      <a:endParaRPr lang="en-US" altLang="zh-CN" sz="800" b="1" kern="1200" dirty="0">
                        <a:solidFill>
                          <a:schemeClr val="tx1"/>
                        </a:solidFill>
                        <a:effectLst/>
                        <a:latin typeface="宋体" panose="02010600030101010101" pitchFamily="2" charset="-122"/>
                        <a:ea typeface="宋体" panose="02010600030101010101" pitchFamily="2" charset="-122"/>
                        <a:cs typeface="+mn-cs"/>
                      </a:endParaRPr>
                    </a:p>
                    <a:p>
                      <a:r>
                        <a:rPr lang="zh-CN" altLang="en-US" sz="1600" b="1" kern="1200" dirty="0">
                          <a:solidFill>
                            <a:srgbClr val="0000FF"/>
                          </a:solidFill>
                          <a:effectLst/>
                          <a:latin typeface="微软雅黑" panose="020B0503020204020204" pitchFamily="34" charset="-122"/>
                          <a:ea typeface="微软雅黑" panose="020B0503020204020204" pitchFamily="34" charset="-122"/>
                          <a:cs typeface="+mn-cs"/>
                        </a:rPr>
                        <a:t>结合</a:t>
                      </a:r>
                      <a:r>
                        <a:rPr lang="zh-CN" altLang="en-US" sz="1600" b="1" kern="1200" dirty="0">
                          <a:solidFill>
                            <a:schemeClr val="tx1"/>
                          </a:solidFill>
                          <a:effectLst/>
                          <a:latin typeface="宋体" panose="02010600030101010101" pitchFamily="2" charset="-122"/>
                          <a:ea typeface="宋体" panose="02010600030101010101" pitchFamily="2" charset="-122"/>
                          <a:cs typeface="+mn-cs"/>
                        </a:rPr>
                        <a:t>宪法对我国国家性质的</a:t>
                      </a:r>
                      <a:r>
                        <a:rPr lang="zh-CN" altLang="en-US" sz="1600" b="1" kern="1200" dirty="0">
                          <a:solidFill>
                            <a:srgbClr val="FF0000"/>
                          </a:solidFill>
                          <a:effectLst/>
                          <a:latin typeface="微软雅黑" panose="020B0503020204020204" pitchFamily="34" charset="-122"/>
                          <a:ea typeface="微软雅黑" panose="020B0503020204020204" pitchFamily="34" charset="-122"/>
                          <a:cs typeface="+mn-cs"/>
                        </a:rPr>
                        <a:t>规定</a:t>
                      </a:r>
                      <a:r>
                        <a:rPr lang="zh-CN" altLang="en-US" sz="1600" b="1" kern="1200" dirty="0">
                          <a:solidFill>
                            <a:schemeClr val="tx1"/>
                          </a:solidFill>
                          <a:effectLst/>
                          <a:latin typeface="宋体" panose="02010600030101010101" pitchFamily="2" charset="-122"/>
                          <a:ea typeface="宋体" panose="02010600030101010101" pitchFamily="2" charset="-122"/>
                          <a:cs typeface="+mn-cs"/>
                        </a:rPr>
                        <a:t>，</a:t>
                      </a:r>
                      <a:endParaRPr lang="en-US" altLang="zh-CN" sz="1600" b="1" kern="1200" dirty="0">
                        <a:solidFill>
                          <a:schemeClr val="tx1"/>
                        </a:solidFill>
                        <a:effectLst/>
                        <a:latin typeface="宋体" panose="02010600030101010101" pitchFamily="2" charset="-122"/>
                        <a:ea typeface="宋体" panose="02010600030101010101" pitchFamily="2" charset="-122"/>
                        <a:cs typeface="+mn-cs"/>
                      </a:endParaRPr>
                    </a:p>
                    <a:p>
                      <a:r>
                        <a:rPr lang="zh-CN" altLang="en-US" sz="1600" b="1" kern="1200" dirty="0">
                          <a:solidFill>
                            <a:srgbClr val="0000FF"/>
                          </a:solidFill>
                          <a:effectLst/>
                          <a:latin typeface="微软雅黑" panose="020B0503020204020204" pitchFamily="34" charset="-122"/>
                          <a:ea typeface="微软雅黑" panose="020B0503020204020204" pitchFamily="34" charset="-122"/>
                          <a:cs typeface="+mn-cs"/>
                        </a:rPr>
                        <a:t>说明</a:t>
                      </a:r>
                      <a:r>
                        <a:rPr lang="zh-CN" altLang="en-US" sz="1600" b="1" kern="1200" dirty="0">
                          <a:solidFill>
                            <a:schemeClr val="tx1"/>
                          </a:solidFill>
                          <a:effectLst/>
                          <a:latin typeface="宋体" panose="02010600030101010101" pitchFamily="2" charset="-122"/>
                          <a:ea typeface="宋体" panose="02010600030101010101" pitchFamily="2" charset="-122"/>
                          <a:cs typeface="+mn-cs"/>
                        </a:rPr>
                        <a:t>我国是人民民主专政的社会主义</a:t>
                      </a:r>
                      <a:r>
                        <a:rPr lang="zh-CN" altLang="en-US" sz="1600" b="1" kern="1200" dirty="0">
                          <a:solidFill>
                            <a:srgbClr val="FF0000"/>
                          </a:solidFill>
                          <a:effectLst/>
                          <a:latin typeface="微软雅黑" panose="020B0503020204020204" pitchFamily="34" charset="-122"/>
                          <a:ea typeface="微软雅黑" panose="020B0503020204020204" pitchFamily="34" charset="-122"/>
                          <a:cs typeface="+mn-cs"/>
                        </a:rPr>
                        <a:t>国家</a:t>
                      </a:r>
                      <a:r>
                        <a:rPr lang="zh-CN" altLang="en-US" sz="1600" b="1" kern="1200" dirty="0">
                          <a:solidFill>
                            <a:schemeClr val="tx1"/>
                          </a:solidFill>
                          <a:effectLst/>
                          <a:latin typeface="宋体" panose="02010600030101010101" pitchFamily="2" charset="-122"/>
                          <a:ea typeface="宋体" panose="02010600030101010101" pitchFamily="2" charset="-122"/>
                          <a:cs typeface="+mn-cs"/>
                        </a:rPr>
                        <a:t>。</a:t>
                      </a:r>
                    </a:p>
                    <a:p>
                      <a:r>
                        <a:rPr lang="zh-CN" altLang="en-US" sz="1600" b="1" kern="1200" dirty="0">
                          <a:solidFill>
                            <a:srgbClr val="0000FF"/>
                          </a:solidFill>
                          <a:effectLst/>
                          <a:latin typeface="微软雅黑" panose="020B0503020204020204" pitchFamily="34" charset="-122"/>
                          <a:ea typeface="微软雅黑" panose="020B0503020204020204" pitchFamily="34" charset="-122"/>
                          <a:cs typeface="+mn-cs"/>
                        </a:rPr>
                        <a:t>结合</a:t>
                      </a:r>
                      <a:r>
                        <a:rPr lang="zh-CN" altLang="en-US" sz="1600" b="1" kern="1200" dirty="0">
                          <a:solidFill>
                            <a:schemeClr val="tx1"/>
                          </a:solidFill>
                          <a:effectLst/>
                          <a:latin typeface="宋体" panose="02010600030101010101" pitchFamily="2" charset="-122"/>
                          <a:ea typeface="宋体" panose="02010600030101010101" pitchFamily="2" charset="-122"/>
                          <a:cs typeface="+mn-cs"/>
                        </a:rPr>
                        <a:t>国体的</a:t>
                      </a:r>
                      <a:r>
                        <a:rPr lang="zh-CN" altLang="en-US" sz="1600" b="1" kern="1200" dirty="0">
                          <a:solidFill>
                            <a:srgbClr val="FF0000"/>
                          </a:solidFill>
                          <a:effectLst/>
                          <a:latin typeface="微软雅黑" panose="020B0503020204020204" pitchFamily="34" charset="-122"/>
                          <a:ea typeface="微软雅黑" panose="020B0503020204020204" pitchFamily="34" charset="-122"/>
                          <a:cs typeface="+mn-cs"/>
                        </a:rPr>
                        <a:t>内涵</a:t>
                      </a:r>
                      <a:r>
                        <a:rPr lang="zh-CN" altLang="en-US" sz="1600" b="1" kern="1200" dirty="0">
                          <a:solidFill>
                            <a:schemeClr val="tx1"/>
                          </a:solidFill>
                          <a:effectLst/>
                          <a:latin typeface="宋体" panose="02010600030101010101" pitchFamily="2" charset="-122"/>
                          <a:ea typeface="宋体" panose="02010600030101010101" pitchFamily="2" charset="-122"/>
                          <a:cs typeface="+mn-cs"/>
                        </a:rPr>
                        <a:t>，</a:t>
                      </a:r>
                      <a:endParaRPr lang="en-US" altLang="zh-CN" sz="1600" b="1" kern="1200" dirty="0">
                        <a:solidFill>
                          <a:schemeClr val="tx1"/>
                        </a:solidFill>
                        <a:effectLst/>
                        <a:latin typeface="宋体" panose="02010600030101010101" pitchFamily="2" charset="-122"/>
                        <a:ea typeface="宋体" panose="02010600030101010101" pitchFamily="2" charset="-122"/>
                        <a:cs typeface="+mn-cs"/>
                      </a:endParaRPr>
                    </a:p>
                    <a:p>
                      <a:r>
                        <a:rPr lang="zh-CN" altLang="en-US" sz="1600" b="1" kern="1200" dirty="0">
                          <a:solidFill>
                            <a:srgbClr val="0000FF"/>
                          </a:solidFill>
                          <a:effectLst/>
                          <a:latin typeface="微软雅黑" panose="020B0503020204020204" pitchFamily="34" charset="-122"/>
                          <a:ea typeface="微软雅黑" panose="020B0503020204020204" pitchFamily="34" charset="-122"/>
                          <a:cs typeface="+mn-cs"/>
                        </a:rPr>
                        <a:t>明确</a:t>
                      </a:r>
                      <a:r>
                        <a:rPr lang="zh-CN" altLang="en-US" sz="1600" b="1" kern="1200" dirty="0">
                          <a:solidFill>
                            <a:schemeClr val="tx1"/>
                          </a:solidFill>
                          <a:effectLst/>
                          <a:latin typeface="宋体" panose="02010600030101010101" pitchFamily="2" charset="-122"/>
                          <a:ea typeface="宋体" panose="02010600030101010101" pitchFamily="2" charset="-122"/>
                          <a:cs typeface="+mn-cs"/>
                        </a:rPr>
                        <a:t>人民民主专政在我国社会主义制度中具有</a:t>
                      </a:r>
                      <a:r>
                        <a:rPr lang="zh-CN" altLang="en-US" sz="1600" b="1" kern="1200" dirty="0">
                          <a:solidFill>
                            <a:srgbClr val="FF0000"/>
                          </a:solidFill>
                          <a:effectLst/>
                          <a:latin typeface="微软雅黑" panose="020B0503020204020204" pitchFamily="34" charset="-122"/>
                          <a:ea typeface="微软雅黑" panose="020B0503020204020204" pitchFamily="34" charset="-122"/>
                          <a:cs typeface="+mn-cs"/>
                        </a:rPr>
                        <a:t>根本性意义</a:t>
                      </a:r>
                      <a:r>
                        <a:rPr lang="zh-CN" altLang="en-US" sz="1600" b="1" kern="1200" dirty="0">
                          <a:solidFill>
                            <a:schemeClr val="tx1"/>
                          </a:solidFill>
                          <a:effectLst/>
                          <a:latin typeface="宋体" panose="02010600030101010101" pitchFamily="2" charset="-122"/>
                          <a:ea typeface="宋体" panose="02010600030101010101" pitchFamily="2" charset="-122"/>
                          <a:cs typeface="+mn-cs"/>
                        </a:rPr>
                        <a:t>。</a:t>
                      </a:r>
                    </a:p>
                    <a:p>
                      <a:r>
                        <a:rPr lang="zh-CN" altLang="en-US" sz="1600" b="1" kern="1200" dirty="0">
                          <a:solidFill>
                            <a:srgbClr val="0000FF"/>
                          </a:solidFill>
                          <a:effectLst/>
                          <a:latin typeface="微软雅黑" panose="020B0503020204020204" pitchFamily="34" charset="-122"/>
                          <a:ea typeface="微软雅黑" panose="020B0503020204020204" pitchFamily="34" charset="-122"/>
                          <a:cs typeface="+mn-cs"/>
                        </a:rPr>
                        <a:t>理解</a:t>
                      </a:r>
                      <a:r>
                        <a:rPr lang="zh-CN" altLang="en-US" sz="1600" b="1" kern="1200" dirty="0">
                          <a:solidFill>
                            <a:schemeClr val="tx1"/>
                          </a:solidFill>
                          <a:effectLst/>
                          <a:latin typeface="宋体" panose="02010600030101010101" pitchFamily="2" charset="-122"/>
                          <a:ea typeface="宋体" panose="02010600030101010101" pitchFamily="2" charset="-122"/>
                          <a:cs typeface="+mn-cs"/>
                        </a:rPr>
                        <a:t>我国的国家政权坚持以工人阶级为领导，以工农联盟为基础。</a:t>
                      </a:r>
                      <a:endParaRPr lang="en-US" altLang="zh-CN" sz="1600" b="1" kern="1200" dirty="0">
                        <a:solidFill>
                          <a:schemeClr val="tx1"/>
                        </a:solidFill>
                        <a:effectLst/>
                        <a:latin typeface="宋体" panose="02010600030101010101" pitchFamily="2" charset="-122"/>
                        <a:ea typeface="宋体" panose="02010600030101010101" pitchFamily="2" charset="-122"/>
                        <a:cs typeface="+mn-cs"/>
                      </a:endParaRPr>
                    </a:p>
                    <a:p>
                      <a:endParaRPr lang="zh-CN" altLang="en-US" sz="800" b="1" kern="1200" dirty="0">
                        <a:solidFill>
                          <a:schemeClr val="tx1"/>
                        </a:solidFill>
                        <a:effectLst/>
                        <a:latin typeface="宋体" panose="02010600030101010101" pitchFamily="2" charset="-122"/>
                        <a:ea typeface="宋体" panose="02010600030101010101" pitchFamily="2" charset="-122"/>
                        <a:cs typeface="+mn-cs"/>
                      </a:endParaRPr>
                    </a:p>
                    <a:p>
                      <a:r>
                        <a:rPr lang="zh-CN" altLang="en-US" sz="1600" b="1" kern="1200" dirty="0">
                          <a:solidFill>
                            <a:srgbClr val="0000FF"/>
                          </a:solidFill>
                          <a:effectLst/>
                          <a:latin typeface="微软雅黑" panose="020B0503020204020204" pitchFamily="34" charset="-122"/>
                          <a:ea typeface="微软雅黑" panose="020B0503020204020204" pitchFamily="34" charset="-122"/>
                          <a:cs typeface="+mn-cs"/>
                        </a:rPr>
                        <a:t>结合</a:t>
                      </a:r>
                      <a:r>
                        <a:rPr lang="zh-CN" altLang="en-US" sz="1600" b="1" kern="1200" dirty="0">
                          <a:solidFill>
                            <a:schemeClr val="tx1"/>
                          </a:solidFill>
                          <a:effectLst/>
                          <a:latin typeface="宋体" panose="02010600030101010101" pitchFamily="2" charset="-122"/>
                          <a:ea typeface="宋体" panose="02010600030101010101" pitchFamily="2" charset="-122"/>
                          <a:cs typeface="+mn-cs"/>
                        </a:rPr>
                        <a:t>我国爱国统一战线的</a:t>
                      </a:r>
                      <a:r>
                        <a:rPr lang="zh-CN" altLang="en-US" sz="1600" b="1" kern="1200" dirty="0">
                          <a:solidFill>
                            <a:srgbClr val="FF0000"/>
                          </a:solidFill>
                          <a:effectLst/>
                          <a:latin typeface="微软雅黑" panose="020B0503020204020204" pitchFamily="34" charset="-122"/>
                          <a:ea typeface="微软雅黑" panose="020B0503020204020204" pitchFamily="34" charset="-122"/>
                          <a:cs typeface="+mn-cs"/>
                        </a:rPr>
                        <a:t>构成</a:t>
                      </a:r>
                      <a:r>
                        <a:rPr lang="zh-CN" altLang="en-US" sz="1600" b="1" kern="1200" dirty="0">
                          <a:solidFill>
                            <a:schemeClr val="tx1"/>
                          </a:solidFill>
                          <a:effectLst/>
                          <a:latin typeface="宋体" panose="02010600030101010101" pitchFamily="2" charset="-122"/>
                          <a:ea typeface="宋体" panose="02010600030101010101" pitchFamily="2" charset="-122"/>
                          <a:cs typeface="+mn-cs"/>
                        </a:rPr>
                        <a:t>，</a:t>
                      </a:r>
                      <a:endParaRPr lang="en-US" altLang="zh-CN" sz="1600" b="1" kern="1200" dirty="0">
                        <a:solidFill>
                          <a:schemeClr val="tx1"/>
                        </a:solidFill>
                        <a:effectLst/>
                        <a:latin typeface="宋体" panose="02010600030101010101" pitchFamily="2" charset="-122"/>
                        <a:ea typeface="宋体" panose="02010600030101010101" pitchFamily="2" charset="-122"/>
                        <a:cs typeface="+mn-cs"/>
                      </a:endParaRPr>
                    </a:p>
                    <a:p>
                      <a:r>
                        <a:rPr lang="zh-CN" altLang="en-US" sz="1600" b="1" kern="1200" dirty="0">
                          <a:solidFill>
                            <a:srgbClr val="0000FF"/>
                          </a:solidFill>
                          <a:effectLst/>
                          <a:latin typeface="微软雅黑" panose="020B0503020204020204" pitchFamily="34" charset="-122"/>
                          <a:ea typeface="微软雅黑" panose="020B0503020204020204" pitchFamily="34" charset="-122"/>
                          <a:cs typeface="+mn-cs"/>
                        </a:rPr>
                        <a:t>理解</a:t>
                      </a:r>
                      <a:r>
                        <a:rPr lang="zh-CN" altLang="en-US" sz="1600" b="1" kern="1200" dirty="0">
                          <a:solidFill>
                            <a:schemeClr val="tx1"/>
                          </a:solidFill>
                          <a:effectLst/>
                          <a:latin typeface="宋体" panose="02010600030101010101" pitchFamily="2" charset="-122"/>
                          <a:ea typeface="宋体" panose="02010600030101010101" pitchFamily="2" charset="-122"/>
                          <a:cs typeface="+mn-cs"/>
                        </a:rPr>
                        <a:t>我国国家政权坚持</a:t>
                      </a:r>
                      <a:r>
                        <a:rPr lang="zh-CN" altLang="en-US" sz="1600" b="1" kern="1200" dirty="0">
                          <a:solidFill>
                            <a:srgbClr val="FF0000"/>
                          </a:solidFill>
                          <a:effectLst/>
                          <a:latin typeface="微软雅黑" panose="020B0503020204020204" pitchFamily="34" charset="-122"/>
                          <a:ea typeface="微软雅黑" panose="020B0503020204020204" pitchFamily="34" charset="-122"/>
                          <a:cs typeface="+mn-cs"/>
                        </a:rPr>
                        <a:t>团结</a:t>
                      </a:r>
                      <a:r>
                        <a:rPr lang="zh-CN" altLang="en-US" sz="1600" b="1" kern="1200" dirty="0">
                          <a:solidFill>
                            <a:schemeClr val="tx1"/>
                          </a:solidFill>
                          <a:effectLst/>
                          <a:latin typeface="宋体" panose="02010600030101010101" pitchFamily="2" charset="-122"/>
                          <a:ea typeface="宋体" panose="02010600030101010101" pitchFamily="2" charset="-122"/>
                          <a:cs typeface="+mn-cs"/>
                        </a:rPr>
                        <a:t>一切可以团结的力量，最大限度地</a:t>
                      </a:r>
                      <a:r>
                        <a:rPr lang="zh-CN" altLang="en-US" sz="1600" b="1" kern="1200" dirty="0">
                          <a:solidFill>
                            <a:srgbClr val="FF0000"/>
                          </a:solidFill>
                          <a:effectLst/>
                          <a:latin typeface="微软雅黑" panose="020B0503020204020204" pitchFamily="34" charset="-122"/>
                          <a:ea typeface="微软雅黑" panose="020B0503020204020204" pitchFamily="34" charset="-122"/>
                          <a:cs typeface="+mn-cs"/>
                        </a:rPr>
                        <a:t>调动</a:t>
                      </a:r>
                      <a:r>
                        <a:rPr lang="zh-CN" altLang="en-US" sz="1600" b="1" kern="1200" dirty="0">
                          <a:solidFill>
                            <a:schemeClr val="tx1"/>
                          </a:solidFill>
                          <a:effectLst/>
                          <a:latin typeface="宋体" panose="02010600030101010101" pitchFamily="2" charset="-122"/>
                          <a:ea typeface="宋体" panose="02010600030101010101" pitchFamily="2" charset="-122"/>
                          <a:cs typeface="+mn-cs"/>
                        </a:rPr>
                        <a:t>一切积极因素。</a:t>
                      </a:r>
                      <a:endParaRPr lang="en-US" altLang="zh-CN" sz="1600" b="1" kern="1200" dirty="0">
                        <a:solidFill>
                          <a:schemeClr val="tx1"/>
                        </a:solidFill>
                        <a:effectLst/>
                        <a:latin typeface="宋体" panose="02010600030101010101" pitchFamily="2" charset="-122"/>
                        <a:ea typeface="宋体" panose="02010600030101010101" pitchFamily="2" charset="-122"/>
                        <a:cs typeface="+mn-cs"/>
                      </a:endParaRPr>
                    </a:p>
                    <a:p>
                      <a:endParaRPr lang="zh-CN" altLang="en-US" sz="800" b="1" kern="1200" dirty="0">
                        <a:solidFill>
                          <a:schemeClr val="tx1"/>
                        </a:solidFill>
                        <a:effectLst/>
                        <a:latin typeface="宋体" panose="02010600030101010101" pitchFamily="2" charset="-122"/>
                        <a:ea typeface="宋体" panose="02010600030101010101" pitchFamily="2" charset="-122"/>
                        <a:cs typeface="+mn-cs"/>
                      </a:endParaRPr>
                    </a:p>
                    <a:p>
                      <a:r>
                        <a:rPr lang="zh-CN" altLang="en-US" sz="1600" b="1" kern="1200" dirty="0">
                          <a:solidFill>
                            <a:srgbClr val="0000FF"/>
                          </a:solidFill>
                          <a:effectLst/>
                          <a:latin typeface="微软雅黑" panose="020B0503020204020204" pitchFamily="34" charset="-122"/>
                          <a:ea typeface="微软雅黑" panose="020B0503020204020204" pitchFamily="34" charset="-122"/>
                          <a:cs typeface="+mn-cs"/>
                        </a:rPr>
                        <a:t>结合</a:t>
                      </a:r>
                      <a:r>
                        <a:rPr lang="zh-CN" altLang="en-US" sz="1600" b="1" kern="1200" dirty="0">
                          <a:solidFill>
                            <a:schemeClr val="tx1"/>
                          </a:solidFill>
                          <a:effectLst/>
                          <a:latin typeface="宋体" panose="02010600030101010101" pitchFamily="2" charset="-122"/>
                          <a:ea typeface="宋体" panose="02010600030101010101" pitchFamily="2" charset="-122"/>
                          <a:cs typeface="+mn-cs"/>
                        </a:rPr>
                        <a:t>宪法关于人民主体地位的规定和新中国成立后人民当家作主的</a:t>
                      </a:r>
                      <a:r>
                        <a:rPr lang="zh-CN" altLang="en-US" sz="1600" b="1" kern="1200" dirty="0">
                          <a:solidFill>
                            <a:srgbClr val="FF0000"/>
                          </a:solidFill>
                          <a:effectLst/>
                          <a:latin typeface="微软雅黑" panose="020B0503020204020204" pitchFamily="34" charset="-122"/>
                          <a:ea typeface="微软雅黑" panose="020B0503020204020204" pitchFamily="34" charset="-122"/>
                          <a:cs typeface="+mn-cs"/>
                        </a:rPr>
                        <a:t>实践</a:t>
                      </a:r>
                      <a:r>
                        <a:rPr lang="zh-CN" altLang="en-US" sz="1600" b="1" kern="1200" dirty="0">
                          <a:solidFill>
                            <a:schemeClr val="tx1"/>
                          </a:solidFill>
                          <a:effectLst/>
                          <a:latin typeface="宋体" panose="02010600030101010101" pitchFamily="2" charset="-122"/>
                          <a:ea typeface="宋体" panose="02010600030101010101" pitchFamily="2" charset="-122"/>
                          <a:cs typeface="+mn-cs"/>
                        </a:rPr>
                        <a:t>，</a:t>
                      </a:r>
                      <a:endParaRPr lang="en-US" altLang="zh-CN" sz="1600" b="1" kern="1200" dirty="0">
                        <a:solidFill>
                          <a:schemeClr val="tx1"/>
                        </a:solidFill>
                        <a:effectLst/>
                        <a:latin typeface="宋体" panose="02010600030101010101" pitchFamily="2" charset="-122"/>
                        <a:ea typeface="宋体" panose="02010600030101010101" pitchFamily="2" charset="-122"/>
                        <a:cs typeface="+mn-cs"/>
                      </a:endParaRPr>
                    </a:p>
                    <a:p>
                      <a:r>
                        <a:rPr lang="zh-CN" altLang="en-US" sz="1600" b="1" kern="1200" dirty="0">
                          <a:solidFill>
                            <a:srgbClr val="0000FF"/>
                          </a:solidFill>
                          <a:effectLst/>
                          <a:latin typeface="微软雅黑" panose="020B0503020204020204" pitchFamily="34" charset="-122"/>
                          <a:ea typeface="微软雅黑" panose="020B0503020204020204" pitchFamily="34" charset="-122"/>
                          <a:cs typeface="+mn-cs"/>
                        </a:rPr>
                        <a:t>理解</a:t>
                      </a:r>
                      <a:r>
                        <a:rPr lang="zh-CN" altLang="en-US" sz="1600" b="1" kern="1200" dirty="0">
                          <a:solidFill>
                            <a:schemeClr val="tx1"/>
                          </a:solidFill>
                          <a:effectLst/>
                          <a:latin typeface="宋体" panose="02010600030101010101" pitchFamily="2" charset="-122"/>
                          <a:ea typeface="宋体" panose="02010600030101010101" pitchFamily="2" charset="-122"/>
                          <a:cs typeface="+mn-cs"/>
                        </a:rPr>
                        <a:t>我国社会主义民主维护人民根本利益的最广泛、最真实、最管用的</a:t>
                      </a:r>
                      <a:r>
                        <a:rPr lang="zh-CN" altLang="en-US" sz="1600" b="1" kern="1200" dirty="0">
                          <a:solidFill>
                            <a:srgbClr val="FF0000"/>
                          </a:solidFill>
                          <a:effectLst/>
                          <a:latin typeface="微软雅黑" panose="020B0503020204020204" pitchFamily="34" charset="-122"/>
                          <a:ea typeface="微软雅黑" panose="020B0503020204020204" pitchFamily="34" charset="-122"/>
                          <a:cs typeface="+mn-cs"/>
                        </a:rPr>
                        <a:t>民主</a:t>
                      </a:r>
                      <a:r>
                        <a:rPr lang="zh-CN" altLang="en-US" sz="1600" b="1" kern="1200" dirty="0">
                          <a:solidFill>
                            <a:schemeClr val="tx1"/>
                          </a:solidFill>
                          <a:effectLst/>
                          <a:latin typeface="宋体" panose="02010600030101010101" pitchFamily="2" charset="-122"/>
                          <a:ea typeface="宋体" panose="02010600030101010101" pitchFamily="2" charset="-122"/>
                          <a:cs typeface="+mn-cs"/>
                        </a:rPr>
                        <a:t>。</a:t>
                      </a:r>
                      <a:endParaRPr lang="en-US" altLang="zh-CN" sz="1600" b="1" kern="1200" dirty="0">
                        <a:solidFill>
                          <a:schemeClr val="tx1"/>
                        </a:solidFill>
                        <a:effectLst/>
                        <a:latin typeface="宋体" panose="02010600030101010101" pitchFamily="2" charset="-122"/>
                        <a:ea typeface="宋体" panose="02010600030101010101" pitchFamily="2" charset="-122"/>
                        <a:cs typeface="+mn-cs"/>
                      </a:endParaRPr>
                    </a:p>
                    <a:p>
                      <a:endParaRPr lang="zh-CN" altLang="en-US" sz="800" b="1" kern="1200" dirty="0">
                        <a:solidFill>
                          <a:schemeClr val="tx1"/>
                        </a:solidFill>
                        <a:effectLst/>
                        <a:latin typeface="宋体" panose="02010600030101010101" pitchFamily="2" charset="-122"/>
                        <a:ea typeface="宋体" panose="02010600030101010101" pitchFamily="2" charset="-122"/>
                        <a:cs typeface="+mn-cs"/>
                      </a:endParaRPr>
                    </a:p>
                    <a:p>
                      <a:r>
                        <a:rPr lang="zh-CN" altLang="en-US" sz="1600" b="1" kern="1200" dirty="0">
                          <a:solidFill>
                            <a:srgbClr val="0000FF"/>
                          </a:solidFill>
                          <a:effectLst/>
                          <a:latin typeface="微软雅黑" panose="020B0503020204020204" pitchFamily="34" charset="-122"/>
                          <a:ea typeface="微软雅黑" panose="020B0503020204020204" pitchFamily="34" charset="-122"/>
                          <a:cs typeface="+mn-cs"/>
                        </a:rPr>
                        <a:t>结合</a:t>
                      </a:r>
                      <a:r>
                        <a:rPr lang="zh-CN" altLang="en-US" sz="1600" b="1" kern="1200" dirty="0">
                          <a:solidFill>
                            <a:schemeClr val="tx1"/>
                          </a:solidFill>
                          <a:effectLst/>
                          <a:latin typeface="宋体" panose="02010600030101010101" pitchFamily="2" charset="-122"/>
                          <a:ea typeface="宋体" panose="02010600030101010101" pitchFamily="2" charset="-122"/>
                          <a:cs typeface="+mn-cs"/>
                        </a:rPr>
                        <a:t>新中国成立后人民政治地位的</a:t>
                      </a:r>
                      <a:r>
                        <a:rPr lang="zh-CN" altLang="en-US" sz="1600" b="1" kern="1200" dirty="0">
                          <a:solidFill>
                            <a:srgbClr val="FF0000"/>
                          </a:solidFill>
                          <a:effectLst/>
                          <a:latin typeface="微软雅黑" panose="020B0503020204020204" pitchFamily="34" charset="-122"/>
                          <a:ea typeface="微软雅黑" panose="020B0503020204020204" pitchFamily="34" charset="-122"/>
                          <a:cs typeface="+mn-cs"/>
                        </a:rPr>
                        <a:t>变化</a:t>
                      </a:r>
                      <a:r>
                        <a:rPr lang="zh-CN" altLang="en-US" sz="1600" b="1" kern="1200" dirty="0">
                          <a:solidFill>
                            <a:schemeClr val="tx1"/>
                          </a:solidFill>
                          <a:effectLst/>
                          <a:latin typeface="宋体" panose="02010600030101010101" pitchFamily="2" charset="-122"/>
                          <a:ea typeface="宋体" panose="02010600030101010101" pitchFamily="2" charset="-122"/>
                          <a:cs typeface="+mn-cs"/>
                        </a:rPr>
                        <a:t>，</a:t>
                      </a:r>
                      <a:endParaRPr lang="en-US" altLang="zh-CN" sz="1600" b="1" kern="1200" dirty="0">
                        <a:solidFill>
                          <a:schemeClr val="tx1"/>
                        </a:solidFill>
                        <a:effectLst/>
                        <a:latin typeface="宋体" panose="02010600030101010101" pitchFamily="2" charset="-122"/>
                        <a:ea typeface="宋体" panose="02010600030101010101" pitchFamily="2" charset="-122"/>
                        <a:cs typeface="+mn-cs"/>
                      </a:endParaRPr>
                    </a:p>
                    <a:p>
                      <a:r>
                        <a:rPr lang="zh-CN" altLang="en-US" sz="1600" b="1" kern="1200" dirty="0">
                          <a:solidFill>
                            <a:srgbClr val="0000FF"/>
                          </a:solidFill>
                          <a:effectLst/>
                          <a:latin typeface="微软雅黑" panose="020B0503020204020204" pitchFamily="34" charset="-122"/>
                          <a:ea typeface="微软雅黑" panose="020B0503020204020204" pitchFamily="34" charset="-122"/>
                          <a:cs typeface="+mn-cs"/>
                        </a:rPr>
                        <a:t>明确</a:t>
                      </a:r>
                      <a:r>
                        <a:rPr lang="zh-CN" altLang="en-US" sz="1600" b="1" kern="1200" dirty="0">
                          <a:solidFill>
                            <a:schemeClr val="tx1"/>
                          </a:solidFill>
                          <a:effectLst/>
                          <a:latin typeface="宋体" panose="02010600030101010101" pitchFamily="2" charset="-122"/>
                          <a:ea typeface="宋体" panose="02010600030101010101" pitchFamily="2" charset="-122"/>
                          <a:cs typeface="+mn-cs"/>
                        </a:rPr>
                        <a:t>社会主义国家人民当家作主的</a:t>
                      </a:r>
                      <a:r>
                        <a:rPr lang="zh-CN" altLang="en-US" sz="1600" b="1" kern="1200" dirty="0">
                          <a:solidFill>
                            <a:srgbClr val="FF0000"/>
                          </a:solidFill>
                          <a:effectLst/>
                          <a:latin typeface="微软雅黑" panose="020B0503020204020204" pitchFamily="34" charset="-122"/>
                          <a:ea typeface="微软雅黑" panose="020B0503020204020204" pitchFamily="34" charset="-122"/>
                          <a:cs typeface="+mn-cs"/>
                        </a:rPr>
                        <a:t>要求</a:t>
                      </a:r>
                      <a:r>
                        <a:rPr lang="zh-CN" altLang="en-US" sz="1600" b="1" kern="1200" dirty="0">
                          <a:solidFill>
                            <a:schemeClr val="tx1"/>
                          </a:solidFill>
                          <a:effectLst/>
                          <a:latin typeface="宋体" panose="02010600030101010101" pitchFamily="2" charset="-122"/>
                          <a:ea typeface="宋体" panose="02010600030101010101" pitchFamily="2" charset="-122"/>
                          <a:cs typeface="+mn-cs"/>
                        </a:rPr>
                        <a:t>。</a:t>
                      </a:r>
                    </a:p>
                    <a:p>
                      <a:r>
                        <a:rPr lang="zh-CN" altLang="en-US" sz="1600" b="1" kern="1200" dirty="0">
                          <a:solidFill>
                            <a:srgbClr val="0000FF"/>
                          </a:solidFill>
                          <a:effectLst/>
                          <a:latin typeface="微软雅黑" panose="020B0503020204020204" pitchFamily="34" charset="-122"/>
                          <a:ea typeface="微软雅黑" panose="020B0503020204020204" pitchFamily="34" charset="-122"/>
                          <a:cs typeface="+mn-cs"/>
                        </a:rPr>
                        <a:t>结合</a:t>
                      </a:r>
                      <a:r>
                        <a:rPr lang="zh-CN" altLang="en-US" sz="1600" b="1" kern="1200" dirty="0">
                          <a:solidFill>
                            <a:schemeClr val="tx1"/>
                          </a:solidFill>
                          <a:effectLst/>
                          <a:latin typeface="宋体" panose="02010600030101010101" pitchFamily="2" charset="-122"/>
                          <a:ea typeface="宋体" panose="02010600030101010101" pitchFamily="2" charset="-122"/>
                          <a:cs typeface="+mn-cs"/>
                        </a:rPr>
                        <a:t>我国的根本政治</a:t>
                      </a:r>
                      <a:r>
                        <a:rPr lang="zh-CN" altLang="en-US" sz="1600" b="1" kern="1200" dirty="0">
                          <a:solidFill>
                            <a:srgbClr val="FF0000"/>
                          </a:solidFill>
                          <a:effectLst/>
                          <a:latin typeface="微软雅黑" panose="020B0503020204020204" pitchFamily="34" charset="-122"/>
                          <a:ea typeface="微软雅黑" panose="020B0503020204020204" pitchFamily="34" charset="-122"/>
                          <a:cs typeface="+mn-cs"/>
                        </a:rPr>
                        <a:t>制度</a:t>
                      </a:r>
                      <a:r>
                        <a:rPr lang="zh-CN" altLang="en-US" sz="1600" b="1" kern="1200" dirty="0">
                          <a:solidFill>
                            <a:schemeClr val="tx1"/>
                          </a:solidFill>
                          <a:effectLst/>
                          <a:latin typeface="宋体" panose="02010600030101010101" pitchFamily="2" charset="-122"/>
                          <a:ea typeface="宋体" panose="02010600030101010101" pitchFamily="2" charset="-122"/>
                          <a:cs typeface="+mn-cs"/>
                        </a:rPr>
                        <a:t>和基本政治</a:t>
                      </a:r>
                      <a:r>
                        <a:rPr lang="zh-CN" altLang="en-US" sz="1600" b="1" kern="1200" dirty="0">
                          <a:solidFill>
                            <a:srgbClr val="FF0000"/>
                          </a:solidFill>
                          <a:effectLst/>
                          <a:latin typeface="微软雅黑" panose="020B0503020204020204" pitchFamily="34" charset="-122"/>
                          <a:ea typeface="微软雅黑" panose="020B0503020204020204" pitchFamily="34" charset="-122"/>
                          <a:cs typeface="+mn-cs"/>
                        </a:rPr>
                        <a:t>制度</a:t>
                      </a:r>
                      <a:r>
                        <a:rPr lang="zh-CN" altLang="en-US" sz="1600" b="1" kern="1200" dirty="0">
                          <a:solidFill>
                            <a:schemeClr val="tx1"/>
                          </a:solidFill>
                          <a:effectLst/>
                          <a:latin typeface="宋体" panose="02010600030101010101" pitchFamily="2" charset="-122"/>
                          <a:ea typeface="宋体" panose="02010600030101010101" pitchFamily="2" charset="-122"/>
                          <a:cs typeface="+mn-cs"/>
                        </a:rPr>
                        <a:t>，</a:t>
                      </a:r>
                      <a:endParaRPr lang="en-US" altLang="zh-CN" sz="1600" b="1" kern="1200" dirty="0">
                        <a:solidFill>
                          <a:schemeClr val="tx1"/>
                        </a:solidFill>
                        <a:effectLst/>
                        <a:latin typeface="宋体" panose="02010600030101010101" pitchFamily="2" charset="-122"/>
                        <a:ea typeface="宋体" panose="02010600030101010101" pitchFamily="2" charset="-122"/>
                        <a:cs typeface="+mn-cs"/>
                      </a:endParaRPr>
                    </a:p>
                    <a:p>
                      <a:r>
                        <a:rPr lang="zh-CN" altLang="en-US" sz="1600" b="1" kern="1200" dirty="0">
                          <a:solidFill>
                            <a:srgbClr val="0000FF"/>
                          </a:solidFill>
                          <a:effectLst/>
                          <a:latin typeface="微软雅黑" panose="020B0503020204020204" pitchFamily="34" charset="-122"/>
                          <a:ea typeface="微软雅黑" panose="020B0503020204020204" pitchFamily="34" charset="-122"/>
                          <a:cs typeface="+mn-cs"/>
                        </a:rPr>
                        <a:t>说明</a:t>
                      </a:r>
                      <a:r>
                        <a:rPr lang="zh-CN" altLang="en-US" sz="1600" b="1" kern="1200" dirty="0">
                          <a:solidFill>
                            <a:schemeClr val="tx1"/>
                          </a:solidFill>
                          <a:effectLst/>
                          <a:latin typeface="宋体" panose="02010600030101010101" pitchFamily="2" charset="-122"/>
                          <a:ea typeface="宋体" panose="02010600030101010101" pitchFamily="2" charset="-122"/>
                          <a:cs typeface="+mn-cs"/>
                        </a:rPr>
                        <a:t>我国的一整套保证人民当家作主的制度体系的</a:t>
                      </a:r>
                      <a:r>
                        <a:rPr lang="zh-CN" altLang="en-US" sz="1600" b="1" kern="1200" dirty="0">
                          <a:solidFill>
                            <a:srgbClr val="FF0000"/>
                          </a:solidFill>
                          <a:effectLst/>
                          <a:latin typeface="微软雅黑" panose="020B0503020204020204" pitchFamily="34" charset="-122"/>
                          <a:ea typeface="微软雅黑" panose="020B0503020204020204" pitchFamily="34" charset="-122"/>
                          <a:cs typeface="+mn-cs"/>
                        </a:rPr>
                        <a:t>优越性</a:t>
                      </a:r>
                      <a:r>
                        <a:rPr lang="zh-CN" altLang="en-US" sz="1600" b="1" kern="1200" dirty="0">
                          <a:solidFill>
                            <a:schemeClr val="tx1"/>
                          </a:solidFill>
                          <a:effectLst/>
                          <a:latin typeface="宋体" panose="02010600030101010101" pitchFamily="2" charset="-122"/>
                          <a:ea typeface="宋体" panose="02010600030101010101" pitchFamily="2" charset="-122"/>
                          <a:cs typeface="+mn-cs"/>
                        </a:rPr>
                        <a:t>。</a:t>
                      </a:r>
                    </a:p>
                  </a:txBody>
                  <a:tcPr/>
                </a:tc>
                <a:extLst>
                  <a:ext uri="{0D108BD9-81ED-4DB2-BD59-A6C34878D82A}">
                    <a16:rowId xmlns:a16="http://schemas.microsoft.com/office/drawing/2014/main" val="10001"/>
                  </a:ext>
                </a:extLst>
              </a:tr>
            </a:tbl>
          </a:graphicData>
        </a:graphic>
      </p:graphicFrame>
      <p:sp>
        <p:nvSpPr>
          <p:cNvPr id="3" name="Rectangle 1">
            <a:extLst>
              <a:ext uri="{FF2B5EF4-FFF2-40B4-BE49-F238E27FC236}">
                <a16:creationId xmlns:a16="http://schemas.microsoft.com/office/drawing/2014/main" id="{3B070890-10B4-4091-8DF6-784AE95AF002}"/>
              </a:ext>
            </a:extLst>
          </p:cNvPr>
          <p:cNvSpPr>
            <a:spLocks noChangeArrowheads="1"/>
          </p:cNvSpPr>
          <p:nvPr/>
        </p:nvSpPr>
        <p:spPr bwMode="auto">
          <a:xfrm>
            <a:off x="72998" y="0"/>
            <a:ext cx="8998002" cy="400110"/>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rgbClr val="0000FF"/>
                </a:solidFill>
                <a:effectLst/>
                <a:latin typeface="微软雅黑" panose="020B0503020204020204" pitchFamily="34" charset="-122"/>
                <a:ea typeface="微软雅黑" panose="020B0503020204020204" pitchFamily="34" charset="-122"/>
                <a:cs typeface="Times New Roman" pitchFamily="18" charset="0"/>
              </a:rPr>
              <a:t>学习</a:t>
            </a:r>
            <a:r>
              <a:rPr kumimoji="0" lang="zh-CN" sz="2000" b="1" i="0" u="none" strike="noStrike" cap="none" normalizeH="0" baseline="0" dirty="0">
                <a:ln>
                  <a:noFill/>
                </a:ln>
                <a:solidFill>
                  <a:srgbClr val="0000FF"/>
                </a:solidFill>
                <a:effectLst/>
                <a:latin typeface="微软雅黑" panose="020B0503020204020204" pitchFamily="34" charset="-122"/>
                <a:ea typeface="微软雅黑" panose="020B0503020204020204" pitchFamily="34" charset="-122"/>
                <a:cs typeface="Times New Roman" pitchFamily="18" charset="0"/>
              </a:rPr>
              <a:t>要求</a:t>
            </a:r>
            <a:endParaRPr kumimoji="0" lang="zh-CN" altLang="en-US" sz="2000" b="0" i="0" u="none" strike="noStrike" cap="none" normalizeH="0" baseline="0" dirty="0">
              <a:ln>
                <a:noFill/>
              </a:ln>
              <a:solidFill>
                <a:srgbClr val="0000FF"/>
              </a:solidFill>
              <a:effectLst/>
              <a:latin typeface="微软雅黑" panose="020B0503020204020204" pitchFamily="34" charset="-122"/>
              <a:ea typeface="微软雅黑" panose="020B0503020204020204" pitchFamily="34" charset="-122"/>
              <a:cs typeface="Times New Roman"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1045</TotalTime>
  <Words>2768</Words>
  <Application>Microsoft Office PowerPoint</Application>
  <PresentationFormat>全屏显示(16:9)</PresentationFormat>
  <Paragraphs>267</Paragraphs>
  <Slides>34</Slides>
  <Notes>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34</vt:i4>
      </vt:variant>
    </vt:vector>
  </HeadingPairs>
  <TitlesOfParts>
    <vt:vector size="43" baseType="lpstr">
      <vt:lpstr>仿宋</vt:lpstr>
      <vt:lpstr>黑体</vt:lpstr>
      <vt:lpstr>楷体</vt:lpstr>
      <vt:lpstr>SimSun</vt:lpstr>
      <vt:lpstr>SimSun</vt:lpstr>
      <vt:lpstr>微软雅黑</vt:lpstr>
      <vt:lpstr>Arial</vt:lpstr>
      <vt:lpstr>Calibri</vt:lpstr>
      <vt:lpstr>1_Office 主题​​</vt:lpstr>
      <vt:lpstr>     《政治与法治》第8课时 第二单元  人民当家作主 第四课 人民民主专政的社会主义国家 第一框 人民民主专政的本质：          人民当家作主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lsg</cp:lastModifiedBy>
  <cp:revision>104</cp:revision>
  <dcterms:created xsi:type="dcterms:W3CDTF">2020-02-01T11:21:51Z</dcterms:created>
  <dcterms:modified xsi:type="dcterms:W3CDTF">2020-04-26T09:01:22Z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