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6"/>
  </p:notesMasterIdLst>
  <p:sldIdLst>
    <p:sldId id="275" r:id="rId3"/>
    <p:sldId id="260" r:id="rId4"/>
    <p:sldId id="268" r:id="rId5"/>
    <p:sldId id="266" r:id="rId6"/>
    <p:sldId id="267" r:id="rId7"/>
    <p:sldId id="257" r:id="rId8"/>
    <p:sldId id="269" r:id="rId9"/>
    <p:sldId id="270" r:id="rId10"/>
    <p:sldId id="258" r:id="rId11"/>
    <p:sldId id="273" r:id="rId12"/>
    <p:sldId id="274" r:id="rId13"/>
    <p:sldId id="271" r:id="rId14"/>
    <p:sldId id="276" r:id="rId15"/>
  </p:sldIdLst>
  <p:sldSz cx="12192000" cy="6858000"/>
  <p:notesSz cx="6858000" cy="9144000"/>
  <p:custShowLst>
    <p:custShow name="自定义放映 1" id="0">
      <p:sldLst>
        <p:sld r:id="rId4"/>
        <p:sld r:id="rId5"/>
        <p:sld r:id="rId6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91" autoAdjust="0"/>
  </p:normalViewPr>
  <p:slideViewPr>
    <p:cSldViewPr>
      <p:cViewPr varScale="1">
        <p:scale>
          <a:sx n="52" d="100"/>
          <a:sy n="52" d="100"/>
        </p:scale>
        <p:origin x="7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47E51-6B2E-4FC4-985E-163A5B920DB6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3D6A5-4E23-4C8B-BDCF-A0B61EFC25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2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70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3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4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3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3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4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4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4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3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3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4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4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4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3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3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3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3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4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8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3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椭圆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71141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92331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3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4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1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8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30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609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568017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25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89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3483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1183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459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2584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椭圆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椭圆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7837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85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7B11DB-E253-46ED-A3FF-A8ED68C21CA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4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8.xml"/><Relationship Id="rId27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椭圆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同心圆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468B47-DB06-449E-A474-EFA7340AA1CB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765F71-966E-4D80-B074-AF30EB5033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2020/4/18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095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8" y="4932753"/>
            <a:ext cx="712511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北京化工大学附属中学  冯昕炜</a:t>
            </a:r>
            <a:endParaRPr lang="zh-CN" altLang="en-US" sz="28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4367807" y="2558641"/>
            <a:ext cx="7189607" cy="1481628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kumimoji="0" sz="4050" b="0" kern="1200" spc="60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  <a:extLst/>
          </a:lstStyle>
          <a:p>
            <a:pPr algn="ctr"/>
            <a:r>
              <a:rPr lang="zh-CN" altLang="en-US" sz="40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“良知与悲悯”专题学习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欣赏戏剧冲突、品味戏剧语言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37"/>
    </mc:Choice>
    <mc:Fallback>
      <p:transition spd="slow" advTm="1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9140" y="548680"/>
            <a:ext cx="7498080" cy="922114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小结：个性化语言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0076" y="2060848"/>
            <a:ext cx="10297144" cy="5544616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个性化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语言，是</a:t>
            </a:r>
            <a:r>
              <a:rPr lang="zh-CN" altLang="en-US" sz="4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刻画人物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达到合理性、真实性的</a:t>
            </a:r>
            <a:r>
              <a:rPr lang="zh-CN" altLang="en-US" sz="4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重要手段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40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作家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通过它</a:t>
            </a:r>
            <a:r>
              <a:rPr lang="zh-CN" altLang="en-US" sz="4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展示人物的性格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特征</a:t>
            </a:r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读者通过它直观人物的性格，生动可感，真实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可信。</a:t>
            </a:r>
            <a:endParaRPr lang="zh-CN" altLang="en-US" sz="40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340768"/>
            <a:ext cx="10369152" cy="5915744"/>
          </a:xfrm>
        </p:spPr>
        <p:txBody>
          <a:bodyPr/>
          <a:lstStyle/>
          <a:p>
            <a:r>
              <a:rPr lang="zh-CN" altLang="en-US" dirty="0" smtClean="0"/>
              <a:t>戏剧人物语言具有</a:t>
            </a:r>
            <a:r>
              <a:rPr lang="zh-CN" altLang="en-US" dirty="0" smtClean="0">
                <a:solidFill>
                  <a:srgbClr val="FF0000"/>
                </a:solidFill>
              </a:rPr>
              <a:t>高度个性化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丰富潜台词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富于动作性</a:t>
            </a:r>
            <a:r>
              <a:rPr lang="zh-CN" altLang="en-US" dirty="0" smtClean="0"/>
              <a:t>三大特点。</a:t>
            </a:r>
            <a:endParaRPr lang="en-US" altLang="zh-CN" dirty="0" smtClean="0"/>
          </a:p>
          <a:p>
            <a:r>
              <a:rPr lang="zh-CN" altLang="en-US" dirty="0" smtClean="0"/>
              <a:t>潜台词即是言中有言，意中有意，弦外有音。它实际上是语言的多意现象。“潜”，是隐藏的意思。即语言的表层意思之内还含有别的不愿说或不便说意思。</a:t>
            </a:r>
            <a:endParaRPr lang="en-US" altLang="zh-CN" dirty="0" smtClean="0"/>
          </a:p>
          <a:p>
            <a:r>
              <a:rPr lang="zh-CN" altLang="en-US" dirty="0" smtClean="0"/>
              <a:t>潜台词不仅充分体现了语言的魅力，而且通过它还可以窥见人物丰富的内心世界。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67608" y="0"/>
            <a:ext cx="7890080" cy="69269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二、台词大世界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潜台词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917278"/>
              </p:ext>
            </p:extLst>
          </p:nvPr>
        </p:nvGraphicFramePr>
        <p:xfrm>
          <a:off x="1524001" y="620689"/>
          <a:ext cx="10116615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084"/>
                <a:gridCol w="2242562"/>
                <a:gridCol w="1195009"/>
                <a:gridCol w="1354343"/>
                <a:gridCol w="1871617"/>
              </a:tblGrid>
              <a:tr h="60215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台词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言外之意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真实意图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人物性格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反映问题</a:t>
                      </a:r>
                      <a:endParaRPr lang="zh-CN" altLang="en-US" dirty="0"/>
                    </a:p>
                  </a:txBody>
                  <a:tcPr/>
                </a:tc>
              </a:tr>
              <a:tr h="5374505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周朴园 ： 哦，侍萍！（低声）是你？</a:t>
                      </a:r>
                    </a:p>
                    <a:p>
                      <a:r>
                        <a:rPr lang="zh-CN" altLang="en-US" sz="2400" dirty="0" smtClean="0"/>
                        <a:t>鲁侍萍 ：  你自然想不到，侍萍的相貌有一天也会老得连你都不认识了。 </a:t>
                      </a:r>
                    </a:p>
                    <a:p>
                      <a:r>
                        <a:rPr lang="zh-CN" altLang="en-US" sz="2400" dirty="0" smtClean="0"/>
                        <a:t>周朴园 ：（忽然严厉地）你来干什么？</a:t>
                      </a:r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r>
                        <a:rPr lang="zh-CN" altLang="en-US" sz="2400" dirty="0" smtClean="0"/>
                        <a:t>“谁指使你来的？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“你来是不是要敲诈我？””</a:t>
                      </a:r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r>
                        <a:rPr lang="zh-CN" altLang="en-US" sz="2400" dirty="0" smtClean="0"/>
                        <a:t>一定是有人指使你来的，莫非是鲁贵叫你来的吧！”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怕鲁侍萍来</a:t>
                      </a:r>
                      <a:r>
                        <a:rPr lang="zh-CN" altLang="en-US" sz="2400" smtClean="0"/>
                        <a:t>敲诈他。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伪善</a:t>
                      </a:r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r>
                        <a:rPr lang="zh-CN" altLang="en-US" sz="2400" dirty="0" smtClean="0"/>
                        <a:t>自私</a:t>
                      </a:r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endParaRPr lang="en-US" altLang="zh-CN" sz="2400" dirty="0" smtClean="0"/>
                    </a:p>
                    <a:p>
                      <a:r>
                        <a:rPr lang="zh-CN" altLang="en-US" sz="2400" dirty="0" smtClean="0"/>
                        <a:t>冷漠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他内心深处对侍萍和曾经那段时光的怀念终究抵不过现实利益。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3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2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7648" y="692696"/>
            <a:ext cx="7498080" cy="850106"/>
          </a:xfrm>
        </p:spPr>
        <p:txBody>
          <a:bodyPr/>
          <a:lstStyle/>
          <a:p>
            <a:r>
              <a:rPr lang="zh-CN" altLang="en-US" dirty="0" smtClean="0"/>
              <a:t>戏剧文学特点和分析方法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92112" y="2060848"/>
            <a:ext cx="10369152" cy="573325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戏剧是一种综合性的舞台艺术，它借助文学、音乐、舞蹈、美术等艺术手段塑造舞台艺术形象，揭示社会矛盾，反映现实生活。其中为演出而创作的“剧本”也叫“戏剧文学”。戏剧的赏析，重在对剧中所塑造的</a:t>
            </a:r>
            <a:r>
              <a:rPr lang="zh-CN" altLang="en-US" dirty="0" smtClean="0">
                <a:solidFill>
                  <a:srgbClr val="FF0000"/>
                </a:solidFill>
              </a:rPr>
              <a:t>人物形象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戏剧冲突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戏剧语言的赏析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2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912" y="260648"/>
            <a:ext cx="3024336" cy="113813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悲   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8792" y="1398786"/>
            <a:ext cx="10873208" cy="5857726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悲剧是戏剧的</a:t>
            </a:r>
            <a:r>
              <a:rPr lang="zh-CN" altLang="en-US" sz="2400" dirty="0">
                <a:solidFill>
                  <a:srgbClr val="FF0000"/>
                </a:solidFill>
              </a:rPr>
              <a:t>主要类型之一</a:t>
            </a:r>
            <a:r>
              <a:rPr lang="zh-CN" altLang="en-US" sz="2400" dirty="0"/>
              <a:t>，是以表现主人公与现实之间</a:t>
            </a:r>
            <a:r>
              <a:rPr lang="zh-CN" altLang="en-US" sz="2400" dirty="0">
                <a:solidFill>
                  <a:srgbClr val="FF0000"/>
                </a:solidFill>
              </a:rPr>
              <a:t>不可调和的冲突</a:t>
            </a:r>
            <a:r>
              <a:rPr lang="zh-CN" altLang="en-US" sz="2400" dirty="0"/>
              <a:t>及其</a:t>
            </a:r>
            <a:r>
              <a:rPr lang="zh-CN" altLang="en-US" sz="2400" dirty="0">
                <a:solidFill>
                  <a:srgbClr val="FF0000"/>
                </a:solidFill>
              </a:rPr>
              <a:t>悲惨结局</a:t>
            </a:r>
            <a:r>
              <a:rPr lang="zh-CN" altLang="en-US" sz="2400" dirty="0"/>
              <a:t>为基本特点。</a:t>
            </a:r>
            <a:r>
              <a:rPr lang="zh-CN" altLang="en-US" sz="2400" dirty="0"/>
              <a:t>亚里士多德</a:t>
            </a:r>
            <a:r>
              <a:rPr lang="zh-CN" altLang="en-US" sz="2400" dirty="0"/>
              <a:t>对悲剧下的定义：“悲剧是对一个严肃、完整、有一定长度的行动的模仿，它的媒介是经过</a:t>
            </a:r>
            <a:r>
              <a:rPr lang="zh-CN" altLang="en-US" sz="2400" dirty="0">
                <a:solidFill>
                  <a:srgbClr val="FF0000"/>
                </a:solidFill>
              </a:rPr>
              <a:t>装饰的语言</a:t>
            </a:r>
            <a:r>
              <a:rPr lang="zh-CN" altLang="en-US" sz="2400" dirty="0"/>
              <a:t>，</a:t>
            </a:r>
            <a:r>
              <a:rPr lang="en-US" altLang="zh-CN" sz="2400" dirty="0"/>
              <a:t>……</a:t>
            </a:r>
            <a:r>
              <a:rPr lang="zh-CN" altLang="en-US" sz="2400" dirty="0"/>
              <a:t>它的</a:t>
            </a:r>
            <a:r>
              <a:rPr lang="zh-CN" altLang="en-US" sz="2400" dirty="0"/>
              <a:t>模仿方式借助人物的行动而不是叙述，通过引发怜悯或恐惧使这些情感得到疏泄。”悲剧人物是“比我们好”</a:t>
            </a:r>
            <a:r>
              <a:rPr lang="zh-CN" altLang="en-US" sz="2400" dirty="0"/>
              <a:t>但有</a:t>
            </a:r>
            <a:r>
              <a:rPr lang="zh-CN" altLang="en-US" sz="2400" dirty="0"/>
              <a:t>不完美、“遭受了不该遭受之不幸”的人，悲剧</a:t>
            </a:r>
            <a:r>
              <a:rPr lang="zh-CN" altLang="en-US" sz="2400" dirty="0">
                <a:solidFill>
                  <a:srgbClr val="FF0000"/>
                </a:solidFill>
              </a:rPr>
              <a:t>情节的主要成分是“突转”“发现”和“苦难”</a:t>
            </a:r>
            <a:r>
              <a:rPr lang="zh-CN" altLang="en-US" sz="2400" dirty="0"/>
              <a:t>。鲁迅曾说过</a:t>
            </a:r>
            <a:r>
              <a:rPr lang="zh-CN" altLang="en-US" sz="2400" dirty="0"/>
              <a:t>悲剧</a:t>
            </a:r>
            <a:r>
              <a:rPr lang="zh-CN" altLang="en-US" sz="2400" dirty="0"/>
              <a:t>是</a:t>
            </a:r>
            <a:r>
              <a:rPr lang="zh-CN" altLang="en-US" sz="2400" dirty="0">
                <a:solidFill>
                  <a:srgbClr val="FF0000"/>
                </a:solidFill>
              </a:rPr>
              <a:t>“将人生的有价值的东西毁灭给人看”</a:t>
            </a:r>
            <a:r>
              <a:rPr lang="zh-CN" altLang="en-US" sz="2400" dirty="0"/>
              <a:t>。阅读悲剧作品，常常会引起我们心灵深处的悲伤、哀痛乃至愤懑，激 发起我们对</a:t>
            </a:r>
            <a:r>
              <a:rPr lang="zh-CN" altLang="en-US" sz="2400" dirty="0">
                <a:solidFill>
                  <a:srgbClr val="FF0000"/>
                </a:solidFill>
              </a:rPr>
              <a:t>良知的坚守、对道义的追求</a:t>
            </a:r>
            <a:r>
              <a:rPr lang="zh-CN" altLang="en-US" sz="2400" dirty="0"/>
              <a:t>，并以</a:t>
            </a:r>
            <a:r>
              <a:rPr lang="zh-CN" altLang="en-US" dirty="0">
                <a:solidFill>
                  <a:srgbClr val="FF0000"/>
                </a:solidFill>
              </a:rPr>
              <a:t>悲悯的情怀看待悲剧人物的命运，认识良知的不朽价值</a:t>
            </a:r>
            <a:r>
              <a:rPr lang="zh-CN" altLang="en-US" sz="2400" dirty="0"/>
              <a:t>，感受悲剧作 品震撼人心的力量</a:t>
            </a:r>
            <a:r>
              <a:rPr lang="zh-CN" altLang="en-US" sz="2400" dirty="0"/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3920" y="404664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戏剧冲突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628800"/>
            <a:ext cx="10513168" cy="5616624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戏剧冲突是指</a:t>
            </a:r>
            <a:r>
              <a:rPr lang="zh-CN" altLang="en-US" sz="3600" dirty="0">
                <a:solidFill>
                  <a:srgbClr val="FF0000"/>
                </a:solidFill>
              </a:rPr>
              <a:t>表现人与人、人与社会之间矛盾关系和人的内心矛盾的特殊艺术形式</a:t>
            </a:r>
            <a:r>
              <a:rPr lang="zh-CN" altLang="en-US" sz="3600" dirty="0"/>
              <a:t>，同时也是戏剧中矛盾产生、 发展、解决的过程，可以表现出</a:t>
            </a:r>
            <a:r>
              <a:rPr lang="zh-CN" altLang="en-US" sz="3600" b="1" dirty="0">
                <a:solidFill>
                  <a:srgbClr val="FF0000"/>
                </a:solidFill>
              </a:rPr>
              <a:t>人物的性格</a:t>
            </a:r>
            <a:r>
              <a:rPr lang="zh-CN" altLang="en-US" sz="3600" dirty="0"/>
              <a:t>与</a:t>
            </a:r>
            <a:r>
              <a:rPr lang="zh-CN" altLang="en-US" sz="3600" b="1" dirty="0">
                <a:solidFill>
                  <a:srgbClr val="FF0000"/>
                </a:solidFill>
              </a:rPr>
              <a:t>剧本的主旨</a:t>
            </a:r>
            <a:r>
              <a:rPr lang="zh-CN" altLang="en-US" sz="3600" dirty="0"/>
              <a:t>。人们可以从作品的戏剧冲突中感受到特定时代、特定国 家社会生活和人际关系的某些本质方面</a:t>
            </a:r>
            <a:r>
              <a:rPr lang="zh-CN" altLang="en-US" sz="3600" dirty="0"/>
              <a:t>。</a:t>
            </a:r>
            <a:endParaRPr lang="en-US" altLang="zh-CN" sz="3600" dirty="0"/>
          </a:p>
          <a:p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戏剧冲突在作品中的表现方式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30672" y="1417638"/>
            <a:ext cx="9773648" cy="1800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①可能表现为某一人物与其他人物之间的冲突，有人把这种方式称之为</a:t>
            </a:r>
            <a:r>
              <a:rPr lang="zh-CN" altLang="en-US" dirty="0" smtClean="0">
                <a:solidFill>
                  <a:srgbClr val="FF0000"/>
                </a:solidFill>
              </a:rPr>
              <a:t>关系冲突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914144" y="2820414"/>
            <a:ext cx="9790176" cy="1800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 dirty="0"/>
              <a:t>②也可能表现为人物自身的内心冲突、性格冲突，有人把它称为</a:t>
            </a:r>
            <a:r>
              <a:rPr lang="zh-CN" altLang="en-US" dirty="0">
                <a:solidFill>
                  <a:srgbClr val="FF0000"/>
                </a:solidFill>
              </a:rPr>
              <a:t>内心冲突</a:t>
            </a:r>
            <a:r>
              <a:rPr lang="zh-CN" altLang="en-US" dirty="0"/>
              <a:t>。戏剧冲突的这两种 方式，有时各自单独展开，有时则交错在一起，相互作用，互为因果。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914144" y="4620614"/>
            <a:ext cx="9997440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 dirty="0"/>
              <a:t>③还可能表现为人同自然环境、社会环境或 命运之间的冲突，有人把它称为</a:t>
            </a:r>
            <a:r>
              <a:rPr lang="zh-CN" altLang="en-US" dirty="0">
                <a:solidFill>
                  <a:srgbClr val="FF0000"/>
                </a:solidFill>
              </a:rPr>
              <a:t>环境冲突</a:t>
            </a:r>
            <a:r>
              <a:rPr lang="zh-CN" altLang="en-US" dirty="0"/>
              <a:t>，这种冲突更为深刻，有时需要查阅背景知识才能理解。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zh-CN" altLang="en-US" sz="3600" dirty="0"/>
              <a:t>一、“无冲突，不成戏”（周朴园和女人们）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760148"/>
              </p:ext>
            </p:extLst>
          </p:nvPr>
        </p:nvGraphicFramePr>
        <p:xfrm>
          <a:off x="335360" y="1052736"/>
          <a:ext cx="11233248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343"/>
                <a:gridCol w="5215437"/>
                <a:gridCol w="4212468"/>
              </a:tblGrid>
              <a:tr h="475049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冲突种类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冲突</a:t>
                      </a:r>
                      <a:r>
                        <a:rPr lang="en-US" altLang="zh-CN" sz="2000" dirty="0" smtClean="0"/>
                        <a:t>1</a:t>
                      </a:r>
                      <a:r>
                        <a:rPr lang="zh-CN" altLang="en-US" sz="2000" dirty="0" smtClean="0"/>
                        <a:t>（周朴园和鲁侍萍）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冲突</a:t>
                      </a:r>
                      <a:r>
                        <a:rPr lang="en-US" altLang="zh-CN" sz="2000" dirty="0" smtClean="0"/>
                        <a:t>4</a:t>
                      </a:r>
                      <a:r>
                        <a:rPr lang="zh-CN" altLang="en-US" sz="2000" dirty="0" smtClean="0"/>
                        <a:t>（周朴园和繁漪）</a:t>
                      </a:r>
                      <a:endParaRPr lang="zh-CN" altLang="en-US" sz="2000" dirty="0"/>
                    </a:p>
                  </a:txBody>
                  <a:tcPr/>
                </a:tc>
              </a:tr>
              <a:tr h="1848765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内心冲突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感性（对三十年前的鲁侍萍有爱情，对自己的背叛有愧疚，有想弥补的心理）</a:t>
                      </a:r>
                    </a:p>
                    <a:p>
                      <a:r>
                        <a:rPr lang="zh-CN" altLang="en-US" sz="2000" dirty="0" smtClean="0"/>
                        <a:t>理智（理智地思考如何说服鲁侍萍离开，不影响己自现有的地位与利益）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明媒正娶给她优厚的生活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不爱并且用夫权控制她</a:t>
                      </a:r>
                      <a:endParaRPr lang="zh-CN" altLang="en-US" sz="2000" dirty="0"/>
                    </a:p>
                  </a:txBody>
                  <a:tcPr/>
                </a:tc>
              </a:tr>
              <a:tr h="70667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关系冲突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曾：情人关系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现：主仆关系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夫妻关系</a:t>
                      </a:r>
                      <a:endParaRPr lang="en-US" altLang="zh-CN" sz="2000" dirty="0" smtClean="0"/>
                    </a:p>
                  </a:txBody>
                  <a:tcPr/>
                </a:tc>
              </a:tr>
              <a:tr h="796974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环境冲突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个人追求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家族命运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婚姻责任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无爱</a:t>
                      </a:r>
                      <a:endParaRPr lang="zh-CN" altLang="en-US" sz="2000" dirty="0"/>
                    </a:p>
                  </a:txBody>
                  <a:tcPr/>
                </a:tc>
              </a:tr>
              <a:tr h="50038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结局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放弃侍萍和爱情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强迫</a:t>
                      </a:r>
                      <a:endParaRPr lang="zh-CN" altLang="en-US" sz="2000" dirty="0"/>
                    </a:p>
                  </a:txBody>
                  <a:tcPr/>
                </a:tc>
              </a:tr>
              <a:tr h="51105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人物性格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虚伪、自私、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夫权制</a:t>
                      </a:r>
                      <a:endParaRPr lang="zh-CN" altLang="en-US" sz="2000" dirty="0"/>
                    </a:p>
                  </a:txBody>
                  <a:tcPr/>
                </a:tc>
              </a:tr>
              <a:tr h="921744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作品主题</a:t>
                      </a:r>
                      <a:endParaRPr lang="zh-CN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地主资产阶级专横、冷酷与伪善，带有浓厚的封建色彩的资产阶级家庭的生活悲剧</a:t>
                      </a: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8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0"/>
            <a:ext cx="8676456" cy="634082"/>
          </a:xfrm>
        </p:spPr>
        <p:txBody>
          <a:bodyPr>
            <a:normAutofit fontScale="90000"/>
          </a:bodyPr>
          <a:lstStyle/>
          <a:p>
            <a:r>
              <a:rPr lang="zh-CN" altLang="en-US" sz="3600" dirty="0"/>
              <a:t>“无冲突，不成戏”</a:t>
            </a:r>
            <a:r>
              <a:rPr lang="zh-CN" altLang="en-US" sz="3600" dirty="0"/>
              <a:t>（周朴园和儿子们）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612287"/>
              </p:ext>
            </p:extLst>
          </p:nvPr>
        </p:nvGraphicFramePr>
        <p:xfrm>
          <a:off x="1199455" y="692697"/>
          <a:ext cx="10729192" cy="580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429"/>
                <a:gridCol w="4572916"/>
                <a:gridCol w="4099847"/>
              </a:tblGrid>
              <a:tr h="777115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冲突种类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冲突</a:t>
                      </a:r>
                      <a:r>
                        <a:rPr lang="en-US" altLang="zh-CN" sz="2000" dirty="0" smtClean="0"/>
                        <a:t>2</a:t>
                      </a:r>
                      <a:r>
                        <a:rPr lang="zh-CN" altLang="en-US" sz="2000" dirty="0" smtClean="0"/>
                        <a:t>（周朴园和鲁大海）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冲突</a:t>
                      </a:r>
                      <a:r>
                        <a:rPr lang="en-US" altLang="zh-CN" sz="2000" dirty="0" smtClean="0"/>
                        <a:t>3</a:t>
                      </a:r>
                      <a:r>
                        <a:rPr lang="zh-CN" altLang="en-US" sz="2000" dirty="0" smtClean="0"/>
                        <a:t>（周朴园和周萍、周冲）</a:t>
                      </a:r>
                      <a:endParaRPr lang="zh-CN" altLang="en-US" sz="2000" dirty="0"/>
                    </a:p>
                  </a:txBody>
                  <a:tcPr/>
                </a:tc>
              </a:tr>
              <a:tr h="1023085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内心冲突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有宽容、怜爱、劝教的真情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有利益、身份、地位的顾虑</a:t>
                      </a:r>
                    </a:p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温情（对周萍、周冲有作为父亲的关怀） 严厉（对周萍、周冲态度严厉、专制） </a:t>
                      </a:r>
                    </a:p>
                  </a:txBody>
                  <a:tcPr/>
                </a:tc>
              </a:tr>
              <a:tr h="878043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关系冲突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父子关系 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雇佣关系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父子关系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雇佣关系</a:t>
                      </a:r>
                    </a:p>
                  </a:txBody>
                  <a:tcPr/>
                </a:tc>
              </a:tr>
              <a:tr h="922157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环境冲突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父子情感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工作利益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父子情感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/>
                        <a:t>工作利益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结局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开除鲁大海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都得听父亲的安排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人物性格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冷酷、残忍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家长制</a:t>
                      </a:r>
                    </a:p>
                  </a:txBody>
                  <a:tcPr/>
                </a:tc>
              </a:tr>
              <a:tr h="976869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作品主题</a:t>
                      </a:r>
                      <a:endParaRPr lang="zh-CN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2000" dirty="0" smtClean="0"/>
                        <a:t>表现了作者对周朴园人性之恶的批判，他心中只有地位、金钱和利益，为此他可以视人命如无物、可以耍尽阴谋手段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总结归纳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关键冲突及作用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5520" y="1662336"/>
            <a:ext cx="10009112" cy="519566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内心冲突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是较为关键的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冲突。</a:t>
            </a:r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关键冲突的作用：</a:t>
            </a:r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塑造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了人物</a:t>
            </a:r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立体丰富的</a:t>
            </a:r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形象</a:t>
            </a:r>
            <a:endParaRPr lang="en-US" altLang="zh-CN" sz="36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6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内心冲突的胜利方</a:t>
            </a:r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推动了之后</a:t>
            </a:r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情节的发展。</a:t>
            </a:r>
            <a:endParaRPr lang="en-US" altLang="zh-CN" sz="36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5600" y="0"/>
            <a:ext cx="7653536" cy="47667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二、台词大世界</a:t>
            </a:r>
            <a:r>
              <a:rPr lang="en-US" altLang="zh-CN" dirty="0" smtClean="0"/>
              <a:t>---</a:t>
            </a:r>
            <a:r>
              <a:rPr lang="zh-CN" altLang="en-US" dirty="0" smtClean="0"/>
              <a:t>个性化语言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138904"/>
              </p:ext>
            </p:extLst>
          </p:nvPr>
        </p:nvGraphicFramePr>
        <p:xfrm>
          <a:off x="1415480" y="1254298"/>
          <a:ext cx="10297145" cy="541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011"/>
                <a:gridCol w="3110337"/>
                <a:gridCol w="1260948"/>
                <a:gridCol w="4580849"/>
              </a:tblGrid>
              <a:tr h="592616"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关系人物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台词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人物性格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揭示问题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213857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 smtClean="0"/>
                        <a:t>窦娥和婆婆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 smtClean="0"/>
                        <a:t>没来由犯王法，不提防遭刑宪，叫声屈地动惊天。</a:t>
                      </a:r>
                      <a:endParaRPr lang="en-US" altLang="zh-CN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揭露现实、大胆反抗。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没来由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更能突出窦娥的大屈大冤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表现出窦娥的清白无辜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对于官府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实则讽刺其诬陷得逞。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不提防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显出世道、人心的险恶。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动地惊天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主人公自知在人间已没有申冤处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只能希望天地能感应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还自己一个清白。弱者的无奈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反映出了人间的黑暗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2000" b="1" dirty="0" smtClean="0"/>
                    </a:p>
                  </a:txBody>
                  <a:tcPr/>
                </a:tc>
              </a:tr>
              <a:tr h="259740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 smtClean="0"/>
                        <a:t>鲁侍萍和周朴园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/>
                          <a:ea typeface="楷体_GB2312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宋体"/>
                          <a:ea typeface="楷体_GB2312" pitchFamily="49" charset="-122"/>
                          <a:cs typeface="Times New Roman" pitchFamily="18" charset="0"/>
                        </a:rPr>
                        <a:t>……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ea typeface="楷体_GB2312" pitchFamily="49" charset="-122"/>
                          <a:cs typeface="Times New Roman" pitchFamily="18" charset="0"/>
                        </a:rPr>
                        <a:t>老爷想帮一帮她么？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/>
                          <a:ea typeface="楷体_GB2312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ea typeface="楷体_GB2312" pitchFamily="49" charset="-122"/>
                          <a:cs typeface="Times New Roman" pitchFamily="18" charset="0"/>
                        </a:rPr>
                        <a:t>他敷衍地说：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/>
                          <a:ea typeface="楷体_GB2312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ea typeface="楷体_GB2312" pitchFamily="49" charset="-122"/>
                          <a:cs typeface="Times New Roman" pitchFamily="18" charset="0"/>
                        </a:rPr>
                        <a:t>好，你先下去吧。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宋体"/>
                          <a:ea typeface="楷体_GB2312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ea typeface="楷体_GB2312" pitchFamily="49" charset="-122"/>
                          <a:cs typeface="Times New Roman" pitchFamily="18" charset="0"/>
                        </a:rPr>
                        <a:t>至此，周朴园已经没什么心思追忆过去了，他只想把眼前这个知道太多底细的人打发走。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 smtClean="0"/>
                        <a:t>鲁侍萍：忍耐中带有坚强。</a:t>
                      </a:r>
                      <a:endParaRPr lang="en-US" altLang="zh-CN" sz="2000" b="1" dirty="0" smtClean="0"/>
                    </a:p>
                    <a:p>
                      <a:pPr algn="l"/>
                      <a:r>
                        <a:rPr lang="zh-CN" altLang="en-US" sz="2000" b="1" dirty="0" smtClean="0"/>
                        <a:t>周朴园：冷漠和自私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 smtClean="0"/>
                        <a:t>鲁侍萍想进一步探视周朴园对她的感情，而周朴园害怕自己因此而遭受经济损失，更害怕自己名誉上受损伤，家庭的“安定”秩序被破坏。</a:t>
                      </a:r>
                      <a:endParaRPr lang="zh-CN" alt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280</TotalTime>
  <Words>1287</Words>
  <Application>Microsoft Office PowerPoint</Application>
  <PresentationFormat>宽屏</PresentationFormat>
  <Paragraphs>126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  <vt:variant>
        <vt:lpstr>自定义放映</vt:lpstr>
      </vt:variant>
      <vt:variant>
        <vt:i4>1</vt:i4>
      </vt:variant>
    </vt:vector>
  </HeadingPairs>
  <TitlesOfParts>
    <vt:vector size="28" baseType="lpstr">
      <vt:lpstr>汉仪旗黑-85S</vt:lpstr>
      <vt:lpstr>华文中宋</vt:lpstr>
      <vt:lpstr>楷体</vt:lpstr>
      <vt:lpstr>楷体_GB2312</vt:lpstr>
      <vt:lpstr>宋体</vt:lpstr>
      <vt:lpstr>微软雅黑</vt:lpstr>
      <vt:lpstr>Arial</vt:lpstr>
      <vt:lpstr>Calibri</vt:lpstr>
      <vt:lpstr>Gill Sans MT</vt:lpstr>
      <vt:lpstr>Times New Roman</vt:lpstr>
      <vt:lpstr>Verdana</vt:lpstr>
      <vt:lpstr>Wingdings 2</vt:lpstr>
      <vt:lpstr>夏至</vt:lpstr>
      <vt:lpstr>1_Office 主题​​</vt:lpstr>
      <vt:lpstr>PowerPoint 演示文稿</vt:lpstr>
      <vt:lpstr>戏剧文学特点和分析方法</vt:lpstr>
      <vt:lpstr>悲   剧</vt:lpstr>
      <vt:lpstr>戏剧冲突</vt:lpstr>
      <vt:lpstr>戏剧冲突在作品中的表现方式</vt:lpstr>
      <vt:lpstr>一、“无冲突，不成戏”（周朴园和女人们）</vt:lpstr>
      <vt:lpstr>“无冲突，不成戏”（周朴园和儿子们）</vt:lpstr>
      <vt:lpstr>总结归纳—关键冲突及作用</vt:lpstr>
      <vt:lpstr>二、台词大世界---个性化语言</vt:lpstr>
      <vt:lpstr>小结：个性化语言</vt:lpstr>
      <vt:lpstr>PowerPoint 演示文稿</vt:lpstr>
      <vt:lpstr>二、台词大世界---潜台词</vt:lpstr>
      <vt:lpstr>PowerPoint 演示文稿</vt:lpstr>
      <vt:lpstr>自定义放映 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yy</dc:creator>
  <cp:lastModifiedBy>Administrator</cp:lastModifiedBy>
  <cp:revision>37</cp:revision>
  <dcterms:created xsi:type="dcterms:W3CDTF">2020-04-17T14:09:39Z</dcterms:created>
  <dcterms:modified xsi:type="dcterms:W3CDTF">2020-04-18T11:07:25Z</dcterms:modified>
</cp:coreProperties>
</file>