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306" r:id="rId3"/>
    <p:sldId id="362" r:id="rId4"/>
    <p:sldId id="341" r:id="rId5"/>
    <p:sldId id="358" r:id="rId6"/>
    <p:sldId id="370" r:id="rId7"/>
    <p:sldId id="357" r:id="rId8"/>
    <p:sldId id="363" r:id="rId9"/>
    <p:sldId id="360" r:id="rId10"/>
    <p:sldId id="359" r:id="rId11"/>
    <p:sldId id="332" r:id="rId12"/>
    <p:sldId id="367" r:id="rId13"/>
    <p:sldId id="369" r:id="rId14"/>
    <p:sldId id="364" r:id="rId15"/>
    <p:sldId id="366" r:id="rId16"/>
    <p:sldId id="30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5768"/>
  </p:normalViewPr>
  <p:slideViewPr>
    <p:cSldViewPr snapToGrid="0">
      <p:cViewPr>
        <p:scale>
          <a:sx n="86" d="100"/>
          <a:sy n="86" d="100"/>
        </p:scale>
        <p:origin x="-1476" y="-576"/>
      </p:cViewPr>
      <p:guideLst>
        <p:guide orient="horz" pos="216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315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730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73DB-6D11-498E-805A-976CA47D81FA}" type="datetimeFigureOut">
              <a:rPr lang="zh-CN" altLang="en-US"/>
              <a:pPr>
                <a:defRPr/>
              </a:pPr>
              <a:t>2020/4/17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75D2-556A-4A80-BD7F-BB584D2103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448"/>
          <a:stretch>
            <a:fillRect/>
          </a:stretch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2020/4/17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1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505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2020/4/17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61974" y="3182710"/>
            <a:ext cx="8490749" cy="971127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>雷雨</a:t>
            </a:r>
            <a:r>
              <a:rPr lang="en-US" altLang="zh-CN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>》</a:t>
            </a:r>
            <a:r>
              <a:rPr lang="zh-CN" altLang="en-US" sz="4400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>（一）</a:t>
            </a:r>
            <a:r>
              <a:rPr lang="zh-CN" altLang="en-US" sz="4300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/>
            </a:r>
            <a:br>
              <a:rPr lang="zh-CN" altLang="en-US" sz="4300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</a:br>
            <a:endParaRPr lang="zh-CN" altLang="en-US" sz="4300" b="1" dirty="0">
              <a:solidFill>
                <a:srgbClr val="FF0000"/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41716" y="4847167"/>
            <a:ext cx="8490065" cy="672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北京市日坛中学 李姣</a:t>
            </a:r>
            <a:endParaRPr lang="zh-CN" altLang="en-US" sz="27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17"/>
    </mc:Choice>
    <mc:Fallback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0552" y="1598895"/>
            <a:ext cx="110677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4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0552" y="167085"/>
            <a:ext cx="482055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6000" b="1" dirty="0" smtClean="0">
                <a:solidFill>
                  <a:srgbClr val="FF0000"/>
                </a:solidFill>
                <a:latin typeface="KaiTi" charset="0"/>
                <a:ea typeface="KaiTi" charset="0"/>
                <a:cs typeface="KaiTi" charset="0"/>
              </a:rPr>
              <a:t>鲁侍萍的行动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281" y="1685581"/>
            <a:ext cx="10278737" cy="397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认出周朴园后：</a:t>
            </a:r>
            <a:endParaRPr lang="en-US" altLang="zh-CN" sz="36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没有立刻表明自己的身份，也没有默默离开，反而以叙述别人故事的口吻诉说自己的遭遇。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</a:rPr>
              <a:t>2.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主动亮明身份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</a:rPr>
              <a:t>3.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撕碎支票</a:t>
            </a:r>
            <a:endParaRPr lang="zh-CN" altLang="en-US" sz="3200" b="1" dirty="0" smtClean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03200" y="228600"/>
            <a:ext cx="11785600" cy="61247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8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kumimoji="1" lang="zh-CN" altLang="en-US" sz="28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kumimoji="1"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鲁侍萍  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老爷没有事了？</a:t>
            </a:r>
            <a:endParaRPr kumimoji="1" lang="zh-CN" altLang="en-US" sz="28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en-US" altLang="zh-CN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鲁</a:t>
            </a:r>
            <a:r>
              <a:rPr kumimoji="1"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侍萍  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说不定，也许记得的。</a:t>
            </a:r>
            <a:endParaRPr kumimoji="1" lang="en-US" altLang="zh-CN" sz="28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en-US" altLang="zh-CN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     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（主动暗示，将话题延续）</a:t>
            </a:r>
            <a:endParaRPr kumimoji="1"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鲁侍萍  我倒认识一个姑娘姓梅的。</a:t>
            </a:r>
          </a:p>
          <a:p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    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主动推动，引领周朴园陷入回忆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</a:p>
          <a:p>
            <a:endParaRPr kumimoji="1" lang="en-US" altLang="zh-CN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en-US" altLang="zh-CN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、 鲁侍萍  老爷问这些闲事干什么？</a:t>
            </a:r>
            <a:endParaRPr kumimoji="1" lang="en-US" altLang="zh-CN" sz="28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      老爷</a:t>
            </a:r>
            <a:r>
              <a:rPr kumimoji="1"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，您想见一见她么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？</a:t>
            </a:r>
            <a:endParaRPr kumimoji="1" lang="en-US" altLang="zh-CN" sz="28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en-US" altLang="zh-CN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      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老爷想帮一帮她吗？</a:t>
            </a:r>
            <a:endParaRPr kumimoji="1" lang="zh-CN" altLang="en-US" sz="28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   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（主动出击，试探询问）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  </a:t>
            </a:r>
            <a:r>
              <a:rPr kumimoji="1"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kumimoji="1" lang="en-US" altLang="zh-CN" sz="28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endParaRPr kumimoji="1" lang="zh-CN" altLang="en-US" sz="28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en-US" altLang="zh-CN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、鲁侍萍   老爷，没有事了？（望着朴园，眼泪要涌出）    </a:t>
            </a:r>
            <a:endParaRPr kumimoji="1" lang="en-US" altLang="zh-CN" sz="28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kumimoji="1" lang="en-US" altLang="zh-CN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      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我是从前伺候过老爷的下人。</a:t>
            </a:r>
            <a:r>
              <a:rPr kumimoji="1"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  </a:t>
            </a:r>
          </a:p>
          <a:p>
            <a:r>
              <a:rPr kumimoji="1"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  </a:t>
            </a:r>
            <a:r>
              <a:rPr kumimoji="1"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神态和语言，明示身份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 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kumimoji="1"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左箭头 3"/>
          <p:cNvSpPr/>
          <p:nvPr/>
        </p:nvSpPr>
        <p:spPr>
          <a:xfrm>
            <a:off x="7579604" y="1013551"/>
            <a:ext cx="892366" cy="78219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82140" y="881350"/>
            <a:ext cx="2710150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发现周朴园执着于当年旧物、旧习惯</a:t>
            </a:r>
          </a:p>
        </p:txBody>
      </p:sp>
      <p:sp>
        <p:nvSpPr>
          <p:cNvPr id="6" name="左箭头 5"/>
          <p:cNvSpPr/>
          <p:nvPr/>
        </p:nvSpPr>
        <p:spPr>
          <a:xfrm>
            <a:off x="6652351" y="3270172"/>
            <a:ext cx="892366" cy="78219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32003" y="3095740"/>
            <a:ext cx="2381481" cy="107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追忆时周朴园苦痛的模样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4536" y="1013552"/>
            <a:ext cx="11150293" cy="4787747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曹禺在</a:t>
            </a:r>
            <a:r>
              <a:rPr 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1953</a:t>
            </a:r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年对扮演鲁侍萍的话剧演员朱琳说：“你要知道，她这一辈子最爱的就是周朴园，一个人的初恋，是一生不能忘记的。”</a:t>
            </a:r>
          </a:p>
          <a:p>
            <a:r>
              <a:rPr lang="zh-CN" altLang="en-US" sz="32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出于母性想看周萍，出于爱情想质问周朴园。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436533" y="1916113"/>
            <a:ext cx="55964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24418" y="1128962"/>
            <a:ext cx="110405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en-US" altLang="zh-CN" sz="4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kumimoji="1" lang="zh-CN" altLang="en-US" sz="4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周鲁相认，鲁</a:t>
            </a:r>
            <a:r>
              <a:rPr kumimoji="1" lang="zh-CN" altLang="en-US" sz="48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侍萍</a:t>
            </a:r>
            <a:r>
              <a:rPr kumimoji="1" lang="zh-CN" altLang="en-US" sz="4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的内心变化大致为：</a:t>
            </a:r>
            <a:endParaRPr kumimoji="1" lang="zh-CN" altLang="en-US" sz="48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95759" y="3238959"/>
            <a:ext cx="110829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冷静质问→感动期待→悲愤痛苦→隐忍克制</a:t>
            </a:r>
            <a:endParaRPr kumimoji="1" lang="zh-CN" altLang="en-US" sz="4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97456"/>
            <a:ext cx="12192000" cy="6858000"/>
          </a:xfrm>
        </p:spPr>
        <p:txBody>
          <a:bodyPr/>
          <a:lstStyle/>
          <a:p>
            <a:endParaRPr kumimoji="1" lang="en-US" altLang="zh-CN" b="1" dirty="0" smtClean="0">
              <a:solidFill>
                <a:srgbClr val="0000CC"/>
              </a:solidFill>
              <a:ea typeface="黑体" pitchFamily="2" charset="-122"/>
            </a:endParaRPr>
          </a:p>
          <a:p>
            <a:endParaRPr kumimoji="1" lang="en-US" altLang="zh-CN" dirty="0" smtClean="0">
              <a:solidFill>
                <a:srgbClr val="0000CC"/>
              </a:solidFill>
              <a:ea typeface="黑体" pitchFamily="2" charset="-122"/>
            </a:endParaRPr>
          </a:p>
          <a:p>
            <a:pPr algn="ctr">
              <a:buNone/>
            </a:pPr>
            <a:r>
              <a:rPr kumimoji="1"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鲁侍萍   （悲愤）命！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不公平的命</a:t>
            </a:r>
            <a:r>
              <a:rPr kumimoji="1"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指使我的来到</a:t>
            </a:r>
            <a:endParaRPr kumimoji="1" lang="en-US" altLang="zh-CN" sz="32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r>
              <a:rPr kumimoji="1" lang="en-US" altLang="zh-CN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</a:t>
            </a:r>
            <a:r>
              <a:rPr kumimoji="1"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鲁侍萍   （接过支票）谢谢你。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（慢慢撕碎支票）</a:t>
            </a:r>
            <a:endParaRPr kumimoji="1" lang="en-US" altLang="zh-CN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r>
              <a:rPr kumimoji="1"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鲁侍萍   我这些年的苦不是你拿钱算得清的</a:t>
            </a:r>
            <a:endParaRPr kumimoji="1" lang="en-US" altLang="zh-CN" sz="32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endParaRPr kumimoji="1" lang="en-US" altLang="zh-CN" sz="3200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pPr algn="l">
              <a:buNone/>
            </a:pP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鲁侍萍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——</a:t>
            </a:r>
          </a:p>
          <a:p>
            <a:pPr algn="l">
              <a:buNone/>
            </a:pP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             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一个善良、自尊、要强且具有反抗精神的下层劳动妇女</a:t>
            </a:r>
          </a:p>
          <a:p>
            <a:pPr algn="ctr">
              <a:buNone/>
            </a:pPr>
            <a:endParaRPr kumimoji="1" lang="zh-CN" altLang="en-US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pitchFamily="3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5024845" y="3169922"/>
            <a:ext cx="1079863" cy="905690"/>
          </a:xfrm>
        </p:spPr>
        <p:txBody>
          <a:bodyPr/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矛盾</a:t>
            </a:r>
          </a:p>
          <a:p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/>
        <p:txBody>
          <a:bodyPr/>
          <a:lstStyle/>
          <a:p>
            <a:r>
              <a:rPr lang="zh-CN" altLang="en-US" dirty="0" smtClean="0"/>
              <a:t>学习目标</a:t>
            </a:r>
            <a:endParaRPr lang="zh-CN" altLang="en-US" dirty="0"/>
          </a:p>
        </p:txBody>
      </p:sp>
      <p:sp>
        <p:nvSpPr>
          <p:cNvPr id="8" name="虚尾箭头 7"/>
          <p:cNvSpPr/>
          <p:nvPr/>
        </p:nvSpPr>
        <p:spPr>
          <a:xfrm>
            <a:off x="6200503" y="3204754"/>
            <a:ext cx="566057" cy="566058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18810" y="3056710"/>
            <a:ext cx="1088572" cy="68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/>
              <a:t>冲突</a:t>
            </a:r>
            <a:endParaRPr lang="zh-CN" altLang="en-US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虚尾箭头 9"/>
          <p:cNvSpPr/>
          <p:nvPr/>
        </p:nvSpPr>
        <p:spPr>
          <a:xfrm>
            <a:off x="7998822" y="3217816"/>
            <a:ext cx="587828" cy="58783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43256" y="3061065"/>
            <a:ext cx="1088572" cy="68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行动</a:t>
            </a:r>
          </a:p>
        </p:txBody>
      </p:sp>
      <p:sp>
        <p:nvSpPr>
          <p:cNvPr id="13" name="虚尾箭头 12"/>
          <p:cNvSpPr/>
          <p:nvPr/>
        </p:nvSpPr>
        <p:spPr>
          <a:xfrm>
            <a:off x="9840687" y="3204755"/>
            <a:ext cx="592182" cy="60960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572205" y="3074128"/>
            <a:ext cx="1088572" cy="68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人物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7532" y="1132115"/>
            <a:ext cx="105081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  <a:cs typeface="微软雅黑" panose="020B0503020204020204" pitchFamily="34" charset="-122"/>
                <a:sym typeface="+mn-ea"/>
              </a:rPr>
              <a:t>戏剧四大要素：舞台、剧本、演员、观众</a:t>
            </a:r>
            <a:endParaRPr lang="en-US" altLang="zh-CN" sz="3600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itchFamily="49" charset="-122"/>
              <a:ea typeface="楷体" pitchFamily="49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600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itchFamily="49" charset="-122"/>
              <a:ea typeface="楷体" pitchFamily="49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  <a:cs typeface="KaiTi" charset="0"/>
                <a:sym typeface="+mn-ea"/>
              </a:rPr>
              <a:t>任务：在有限的空间、有限的时间内用有限的资源演出精彩的故事</a:t>
            </a:r>
            <a:endParaRPr lang="en-US" altLang="zh-CN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itchFamily="49" charset="-122"/>
              <a:ea typeface="楷体" pitchFamily="49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itchFamily="49" charset="-122"/>
              <a:ea typeface="楷体" pitchFamily="49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  <a:cs typeface="KaiTi" charset="0"/>
                <a:sym typeface="+mn-ea"/>
              </a:rPr>
              <a:t>            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  <a:cs typeface="KaiTi" charset="0"/>
                <a:sym typeface="+mn-ea"/>
              </a:rPr>
              <a:t>设计矛盾冲突</a:t>
            </a:r>
            <a:endParaRPr lang="zh-CN" altLang="en-US" sz="4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itchFamily="49" charset="-122"/>
              <a:ea typeface="楷体" pitchFamily="49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itchFamily="49" charset="-122"/>
              <a:ea typeface="楷体" pitchFamily="49" charset="-122"/>
              <a:cs typeface="KaiTi" charset="0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4929052" y="4441371"/>
            <a:ext cx="391886" cy="68797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67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5884" y="1101687"/>
            <a:ext cx="109894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微软雅黑" panose="020B0503020204020204" pitchFamily="34" charset="-122"/>
                <a:sym typeface="+mn-ea"/>
              </a:rPr>
              <a:t>如果一出戏没有矛盾冲突</a:t>
            </a:r>
            <a:r>
              <a:rPr lang="en-US" altLang="zh-CN" sz="3200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微软雅黑" panose="020B0503020204020204" pitchFamily="34" charset="-122"/>
                <a:sym typeface="+mn-ea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无矛盾版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《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红楼梦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》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：贾宝玉和林黛玉青梅竹马，两小无猜，长大以后贾母为他们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做媒，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大观园所有姐姐妹妹全都微笑祝福，两人大婚，从此长相厮守。</a:t>
            </a:r>
            <a:endParaRPr lang="en-US" altLang="zh-CN" sz="32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2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6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980" y="1129088"/>
            <a:ext cx="106680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微软雅黑" panose="020B0503020204020204" pitchFamily="34" charset="-122"/>
                <a:sym typeface="+mn-ea"/>
              </a:rPr>
              <a:t>英国著名小说家约翰勒卡雷说过：猫坐在自己的垫子上，故事是不能这样开始的。猫坐在狗的垫子上，故事要这样才能开始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32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2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平淡生活→存在矛盾→发生冲突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→角色行动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→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矛盾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升级→冲突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2</a:t>
            </a: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→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  <a:cs typeface="KaiTi" charset="0"/>
                <a:sym typeface="+mn-ea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4063" y="429658"/>
            <a:ext cx="1088466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  <a:latin typeface="+mn-ea"/>
              </a:rPr>
              <a:t>戏剧</a:t>
            </a:r>
            <a:r>
              <a:rPr lang="zh-CN" altLang="zh-CN" sz="3200" b="1" dirty="0" smtClean="0">
                <a:solidFill>
                  <a:srgbClr val="FF0000"/>
                </a:solidFill>
                <a:latin typeface="+mn-ea"/>
              </a:rPr>
              <a:t>从来都是以矛盾冲突为中心来结构故事情节，塑造人物形象的。</a:t>
            </a:r>
            <a:endParaRPr lang="en-US" altLang="zh-CN" sz="32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/>
              <a:t>戏剧中的矛盾冲突应当比生活中的矛盾</a:t>
            </a:r>
            <a:r>
              <a:rPr lang="zh-CN" altLang="en-US" sz="3200" b="1" u="sng" dirty="0" smtClean="0">
                <a:solidFill>
                  <a:srgbClr val="FF0000"/>
                </a:solidFill>
              </a:rPr>
              <a:t>更强烈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3200" b="1" u="sng" dirty="0" smtClean="0">
                <a:solidFill>
                  <a:srgbClr val="FF0000"/>
                </a:solidFill>
              </a:rPr>
              <a:t>更典型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3200" b="1" u="sng" dirty="0" smtClean="0">
                <a:solidFill>
                  <a:srgbClr val="FF0000"/>
                </a:solidFill>
              </a:rPr>
              <a:t>更集中</a:t>
            </a:r>
            <a:r>
              <a:rPr lang="zh-CN" altLang="en-US" sz="3200" b="1" dirty="0" smtClean="0"/>
              <a:t>，更富于戏剧性。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endParaRPr lang="en-US" altLang="zh-CN" sz="32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6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2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860" y="341524"/>
            <a:ext cx="11226188" cy="781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雷雨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》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的结构：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三一律：西方古典主义戏剧的主导原则，要求戏剧故事要发生在“不超过一昼夜”的短时间内（时间律），发生在人物这一时间内能到达的地点（地点律），同时所有情节要有内在的统一性（行动律） 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雷雨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》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时间集中，全部故事发生在一昼夜内（上午到午夜两点钟）；登场人物集中，一共八人，地点集中，三幕在周家，一幕在鲁家，剧本在一昼夜内八个人两个地点内展开了周鲁两家前后</a:t>
            </a:r>
            <a:r>
              <a:rPr lang="en-US" sz="3200" b="1" dirty="0" smtClean="0">
                <a:solidFill>
                  <a:srgbClr val="0070C0"/>
                </a:solidFill>
              </a:rPr>
              <a:t>30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年的复杂的矛盾纠葛。</a:t>
            </a:r>
            <a:endParaRPr lang="zh-CN" altLang="en-US" sz="3200" dirty="0" smtClean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3200" b="1" dirty="0" smtClean="0"/>
          </a:p>
          <a:p>
            <a:pPr>
              <a:lnSpc>
                <a:spcPct val="130000"/>
              </a:lnSpc>
            </a:pPr>
            <a:endParaRPr lang="en-US" altLang="zh-CN" sz="32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KaiTi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32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  <a:cs typeface="KaiTi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984" y="0"/>
            <a:ext cx="114670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《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雷雨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的矛盾冲突</a:t>
            </a:r>
            <a:endParaRPr lang="en-US" altLang="zh-CN" sz="36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buFont typeface="Arial" charset="0"/>
              <a:buChar char="•"/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  <p:pic>
        <p:nvPicPr>
          <p:cNvPr id="3" name="图片 2" descr="人物关系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561" y="833531"/>
            <a:ext cx="8422395" cy="5713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80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282" y="583894"/>
            <a:ext cx="10773772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</a:rPr>
              <a:t>把课文所选的内容分为两场，分别找出其中的矛盾冲突，以及矛盾冲突的焦点。</a:t>
            </a:r>
            <a:endParaRPr lang="en-US" altLang="zh-CN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4000" dirty="0" smtClean="0"/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第一场：周朴园与侍萍的冲突</a:t>
            </a: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矛盾焦点：三十年生死恩怨</a:t>
            </a:r>
            <a:r>
              <a:rPr lang="en-US" sz="3600" b="1" dirty="0" smtClean="0">
                <a:solidFill>
                  <a:srgbClr val="0070C0"/>
                </a:solidFill>
              </a:rPr>
              <a:t>(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爱情的纠葛</a:t>
            </a:r>
            <a:r>
              <a:rPr lang="en-US" sz="3600" b="1" dirty="0" smtClean="0">
                <a:solidFill>
                  <a:srgbClr val="0070C0"/>
                </a:solidFill>
              </a:rPr>
              <a:t>)</a:t>
            </a:r>
          </a:p>
          <a:p>
            <a:endParaRPr lang="zh-CN" altLang="en-US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第二场：周朴园与鲁大海的冲突 </a:t>
            </a: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矛盾焦点：罢工与反罢工的尖锐矛盾</a:t>
            </a:r>
            <a:r>
              <a:rPr lang="en-US" sz="3600" b="1" dirty="0" smtClean="0">
                <a:solidFill>
                  <a:srgbClr val="0070C0"/>
                </a:solidFill>
              </a:rPr>
              <a:t>(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阶级斗争</a:t>
            </a:r>
            <a:r>
              <a:rPr lang="en-US" sz="3600" b="1" dirty="0" smtClean="0">
                <a:solidFill>
                  <a:srgbClr val="0070C0"/>
                </a:solidFill>
              </a:rPr>
              <a:t>)</a:t>
            </a:r>
            <a:endParaRPr lang="zh-CN" altLang="en-US" sz="36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4000" dirty="0" smtClean="0"/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buFont typeface="Arial" charset="0"/>
              <a:buChar char="•"/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8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1493</TotalTime>
  <Words>635</Words>
  <Application>Microsoft Office PowerPoint</Application>
  <PresentationFormat>自定义</PresentationFormat>
  <Paragraphs>87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A000120140530A18PPBG</vt:lpstr>
      <vt:lpstr>1_Office 主题​​</vt:lpstr>
      <vt:lpstr>《雷雨》（一） </vt:lpstr>
      <vt:lpstr>学习目标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大魔王</cp:lastModifiedBy>
  <cp:revision>267</cp:revision>
  <dcterms:created xsi:type="dcterms:W3CDTF">2019-08-28T15:40:00Z</dcterms:created>
  <dcterms:modified xsi:type="dcterms:W3CDTF">2020-04-17T15:17:31Z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