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F5C15-6D84-4D2D-9A18-99E3C980E0C9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4583B-6185-4901-B43E-C9E951CEF7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6382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257301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05978"/>
            <a:ext cx="1471594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686568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2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1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9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9" y="385421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4800600"/>
            <a:ext cx="3200400" cy="212850"/>
          </a:xfrm>
        </p:spPr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0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857250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4057650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CEA39DC-73DE-4A34-BDD1-951105156D15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4800600"/>
            <a:ext cx="3733800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2F0749B1-F2B7-478C-A8E3-779418CA6F2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4" y="363537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86116" y="3857634"/>
            <a:ext cx="5319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东北师范大学附属中学朝阳学校 赵聪聪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286116" y="2143122"/>
            <a:ext cx="5647057" cy="11458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/>
          <a:p>
            <a:pPr lvl="0" algn="ctr">
              <a:spcBef>
                <a:spcPct val="0"/>
              </a:spcBef>
              <a:buSzPts val="5400"/>
              <a:defRPr/>
            </a:pPr>
            <a:r>
              <a:rPr kumimoji="0" lang="en-US" altLang="zh-CN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《</a:t>
            </a:r>
            <a:r>
              <a:rPr kumimoji="0" lang="zh-CN" altLang="en-US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论语</a:t>
            </a:r>
            <a:r>
              <a:rPr kumimoji="0" lang="en-US" altLang="zh-CN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》</a:t>
            </a:r>
            <a:r>
              <a:rPr kumimoji="0" lang="zh-CN" altLang="en-US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中的子</a:t>
            </a:r>
            <a:r>
              <a:rPr kumimoji="0" lang="zh-CN" altLang="en-US" sz="31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路（下）</a:t>
            </a:r>
            <a:endParaRPr kumimoji="0" lang="zh-CN" altLang="en-US" sz="310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923928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【11•25】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子路使子羔为费宰。子曰：“贼夫人之子。”子路曰：“有民人焉，有社稷焉，何必读书，然后为学？”子曰：“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是故恶夫佞者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【13•3】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子路曰：“卫君待子为政，子将奚先？”子曰：“必也正名乎！”子路曰：“有是哉，子之迂也！奚其正？”子曰：“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野哉，由也！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君子于其所不知，盖阙如也。名不正则言不顺，言不顺则事不成，事不成则礼乐不兴，礼乐不兴则刑罚不中，刑罚不中，则民无所措手足。故君子名之必可言也，言之必可行也。君子于其言，无所苟而已矣。”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【9•27】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子曰：“衣敝缊袍，与衣狐貉者立而不耻者，其由也与？‘不忮不求，何用不臧？’”子路终身诵之。子曰：“</a:t>
            </a:r>
            <a:r>
              <a:rPr lang="zh-CN" altLang="en-US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是道也，何足以臧？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云形标注 4"/>
          <p:cNvSpPr/>
          <p:nvPr/>
        </p:nvSpPr>
        <p:spPr>
          <a:xfrm>
            <a:off x="5500694" y="3286130"/>
            <a:ext cx="2714644" cy="1357322"/>
          </a:xfrm>
          <a:prstGeom prst="cloudCallout">
            <a:avLst>
              <a:gd name="adj1" fmla="val -61028"/>
              <a:gd name="adj2" fmla="val -49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偏爱之“虐虐更健康”</a:t>
            </a:r>
            <a:endParaRPr lang="zh-CN" altLang="en-US" sz="24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孔门师生：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71552"/>
            <a:ext cx="8858312" cy="4071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sz="1600" dirty="0" smtClean="0">
                <a:solidFill>
                  <a:srgbClr val="0000CC"/>
                </a:solidFill>
                <a:latin typeface="+mn-ea"/>
              </a:rPr>
              <a:t>颜渊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【9·20】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子曰：“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语之而不惰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者，其回也与！” 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   【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11·4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子曰：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回也非助我者也，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于吾言无所不说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pPr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   【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5·9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子谓子贡曰：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女与回也孰愈？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对曰：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赐也何敢望回？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回也闻一以知十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，赐也闻一以知二。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子曰：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弗如也。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吾与女弗如也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pPr>
              <a:buNone/>
            </a:pP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6·7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 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子曰：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回也其心三月不违仁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，其余则日月至焉而已矣。</a:t>
            </a:r>
            <a:r>
              <a:rPr lang="en-US" sz="1600" dirty="0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pPr algn="ctr">
              <a:buNone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夫道既已大修而不用，是有国者之丑也。不容何病，不容然后见君子！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史记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孔子世家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en-US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1600" dirty="0" smtClean="0">
                <a:solidFill>
                  <a:srgbClr val="0000CC"/>
                </a:solidFill>
                <a:latin typeface="+mn-ea"/>
              </a:rPr>
              <a:t>冉有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【6·4】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子华使于齐，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冉子为其母请粟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。子曰：“与之釜。”请益。曰：“与之庾。”冉子与之粟五秉。子曰：“赤之适齐也，乘肥马，衣轻裘。吾闻之也：君子周急不济富。”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冉求帅左师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，管周父御，樊迟为右。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左传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哀公十一年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None/>
            </a:pPr>
            <a:r>
              <a:rPr lang="zh-CN" altLang="en-US" sz="1600" dirty="0" smtClean="0">
                <a:solidFill>
                  <a:srgbClr val="0000CC"/>
                </a:solidFill>
                <a:latin typeface="+mn-ea"/>
              </a:rPr>
              <a:t>子贡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【11·19】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子曰：“回也其庶乎，屡空。赐不受命，而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货殖焉，亿则屡中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。”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   【19·24 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叔孙武叔毁仲尼。子贡曰；“无以为也！仲尼不可毁也。他人之贤者，丘陵也，犹可逾也；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仲尼，日月也，无得而逾焉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。人虽欲自绝，其何伤于日月乎？多见其不知量也。” 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   “故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子贡一出，存鲁，乱齐，破吴，强晋而霸越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。子贡一使，使势相破，十年之中，五国各有变。”                           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史记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仲尼弟子列传第七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None/>
            </a:pPr>
            <a:r>
              <a:rPr lang="zh-CN" altLang="en-US" sz="1600" dirty="0" smtClean="0">
                <a:solidFill>
                  <a:srgbClr val="0000CC"/>
                </a:solidFill>
                <a:latin typeface="+mn-ea"/>
              </a:rPr>
              <a:t>子路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【5•7】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 子曰：“</a:t>
            </a:r>
            <a:r>
              <a:rPr lang="zh-CN" altLang="en-US" sz="1600" b="1" dirty="0" smtClean="0">
                <a:latin typeface="楷体" pitchFamily="49" charset="-122"/>
                <a:ea typeface="楷体" pitchFamily="49" charset="-122"/>
              </a:rPr>
              <a:t>道不行，乘桴浮于海，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从我者，其由与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！”</a:t>
            </a:r>
          </a:p>
        </p:txBody>
      </p:sp>
      <p:sp>
        <p:nvSpPr>
          <p:cNvPr id="4" name="矩形 3"/>
          <p:cNvSpPr/>
          <p:nvPr/>
        </p:nvSpPr>
        <p:spPr>
          <a:xfrm>
            <a:off x="6572264" y="1071552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精神寄托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72264" y="2643188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股肱之臣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72264" y="3643320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晚年依靠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64" y="4681835"/>
            <a:ext cx="201508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0000CC"/>
                </a:solidFill>
              </a:rPr>
              <a:t>现实伙伴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木铎余音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6"/>
            <a:ext cx="8229600" cy="34290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学与教为先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，而政治次之，著述乃其余事。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1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1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师生之间既严且和</a:t>
            </a:r>
            <a:r>
              <a:rPr lang="zh-CN" altLang="en-US" sz="2100" dirty="0" smtClean="0">
                <a:latin typeface="楷体" pitchFamily="49" charset="-122"/>
                <a:ea typeface="楷体" pitchFamily="49" charset="-122"/>
              </a:rPr>
              <a:t>，行政一如讲学，讲学亦犹行政，亦所谓“吾道一以贯之”矣。</a:t>
            </a:r>
            <a:endParaRPr lang="en-US" altLang="zh-CN" sz="21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钱穆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孔子传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 marL="0" indent="0"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    如果说，后来秦始皇在领土上让中国成为中国，那么，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孔子则在思想上，让中国成为中国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余秋雨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中国文化课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 algn="r">
              <a:buNone/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天下之无道也久矣，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天将以夫子为木铎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论语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八佾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None/>
            </a:pP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r"/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1" y="793833"/>
            <a:ext cx="1234441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0295"/>
            <a:ext cx="4658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1" y="3507742"/>
            <a:ext cx="4205412" cy="51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618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91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dirty="0" smtClean="0"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  <a:r>
                        <a:rPr lang="en-US" altLang="zh-CN" sz="2000" b="0" dirty="0" smtClean="0">
                          <a:latin typeface="楷体" pitchFamily="49" charset="-122"/>
                          <a:ea typeface="楷体" pitchFamily="49" charset="-122"/>
                        </a:rPr>
                        <a:t>2•17 </a:t>
                      </a:r>
                      <a:r>
                        <a:rPr lang="zh-CN" altLang="en-US" sz="2000" b="0" dirty="0" smtClean="0">
                          <a:latin typeface="楷体" pitchFamily="49" charset="-122"/>
                          <a:ea typeface="楷体" pitchFamily="49" charset="-122"/>
                        </a:rPr>
                        <a:t>子曰：“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由，诲女，知之乎？</a:t>
                      </a:r>
                      <a:r>
                        <a:rPr lang="zh-CN" altLang="en-US" sz="2000" b="0" dirty="0" smtClean="0">
                          <a:latin typeface="楷体" pitchFamily="49" charset="-122"/>
                          <a:ea typeface="楷体" pitchFamily="49" charset="-122"/>
                        </a:rPr>
                        <a:t>知之为知之，不知为不知，是知也。”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dirty="0" smtClean="0">
                        <a:solidFill>
                          <a:srgbClr val="0000CC"/>
                        </a:solidFill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牵肠挂肚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1301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 </a:t>
                      </a:r>
                      <a:r>
                        <a:rPr lang="en-US" altLang="zh-CN" sz="2000" dirty="0" smtClean="0">
                          <a:latin typeface="楷体" pitchFamily="49" charset="-122"/>
                          <a:ea typeface="楷体" pitchFamily="49" charset="-122"/>
                        </a:rPr>
                        <a:t>11·15 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子曰：“由之瑟奚为于丘之门？”门人不敬子路。子曰：“</a:t>
                      </a:r>
                      <a:r>
                        <a:rPr lang="zh-CN" altLang="en-US" sz="2000" b="1" dirty="0" smtClean="0">
                          <a:latin typeface="楷体" pitchFamily="49" charset="-122"/>
                          <a:ea typeface="楷体" pitchFamily="49" charset="-122"/>
                        </a:rPr>
                        <a:t>由也升堂矣，未入于室也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。”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dirty="0" smtClean="0">
                        <a:solidFill>
                          <a:srgbClr val="0000CC"/>
                        </a:solidFill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我在呢！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1301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楷体" pitchFamily="49" charset="-122"/>
                          <a:ea typeface="楷体" pitchFamily="49" charset="-122"/>
                        </a:rPr>
                        <a:t>5•7 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子曰：“道不行，乘桴浮于海，</a:t>
                      </a:r>
                      <a:r>
                        <a:rPr lang="zh-CN" altLang="en-US" sz="2000" b="1" dirty="0" smtClean="0">
                          <a:latin typeface="楷体" pitchFamily="49" charset="-122"/>
                          <a:ea typeface="楷体" pitchFamily="49" charset="-122"/>
                        </a:rPr>
                        <a:t>从我者，其由与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！”子路闻之喜。子曰：“由也好勇过我，无所取材。”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dirty="0" smtClean="0">
                        <a:solidFill>
                          <a:srgbClr val="0000CC"/>
                        </a:solidFill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与子同归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857238"/>
            <a:ext cx="2643206" cy="451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6182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911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dirty="0" smtClean="0"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  <a:r>
                        <a:rPr lang="en-US" altLang="zh-CN" sz="2000" b="0" dirty="0" smtClean="0">
                          <a:latin typeface="楷体" pitchFamily="49" charset="-122"/>
                          <a:ea typeface="楷体" pitchFamily="49" charset="-122"/>
                        </a:rPr>
                        <a:t>2•17 </a:t>
                      </a:r>
                      <a:r>
                        <a:rPr lang="zh-CN" altLang="en-US" sz="2000" b="0" dirty="0" smtClean="0">
                          <a:latin typeface="楷体" pitchFamily="49" charset="-122"/>
                          <a:ea typeface="楷体" pitchFamily="49" charset="-122"/>
                        </a:rPr>
                        <a:t>子曰：“</a:t>
                      </a:r>
                      <a:r>
                        <a:rPr lang="zh-CN" altLang="en-US" sz="2000" b="1" dirty="0" smtClean="0">
                          <a:solidFill>
                            <a:schemeClr val="bg1"/>
                          </a:solidFill>
                          <a:latin typeface="楷体" pitchFamily="49" charset="-122"/>
                          <a:ea typeface="楷体" pitchFamily="49" charset="-122"/>
                        </a:rPr>
                        <a:t>由，诲女，知之乎？</a:t>
                      </a:r>
                      <a:r>
                        <a:rPr lang="zh-CN" altLang="en-US" sz="2000" b="0" dirty="0" smtClean="0">
                          <a:latin typeface="楷体" pitchFamily="49" charset="-122"/>
                          <a:ea typeface="楷体" pitchFamily="49" charset="-122"/>
                        </a:rPr>
                        <a:t>知之为知之，不知为不知，是知也。”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dirty="0" smtClean="0">
                        <a:solidFill>
                          <a:srgbClr val="0000CC"/>
                        </a:solidFill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牵肠挂肚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1301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 </a:t>
                      </a:r>
                      <a:r>
                        <a:rPr lang="en-US" altLang="zh-CN" sz="2000" dirty="0" smtClean="0">
                          <a:latin typeface="楷体" pitchFamily="49" charset="-122"/>
                          <a:ea typeface="楷体" pitchFamily="49" charset="-122"/>
                        </a:rPr>
                        <a:t>11·15 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子曰：“由之瑟奚为于丘之门？”门人不敬子路。子曰：“</a:t>
                      </a:r>
                      <a:r>
                        <a:rPr lang="zh-CN" altLang="en-US" sz="2000" b="1" dirty="0" smtClean="0">
                          <a:latin typeface="楷体" pitchFamily="49" charset="-122"/>
                          <a:ea typeface="楷体" pitchFamily="49" charset="-122"/>
                        </a:rPr>
                        <a:t>由也升堂矣，未入于室也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。”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dirty="0" smtClean="0">
                        <a:solidFill>
                          <a:srgbClr val="0000CC"/>
                        </a:solidFill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我在呢！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1301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latin typeface="楷体" pitchFamily="49" charset="-122"/>
                          <a:ea typeface="楷体" pitchFamily="49" charset="-122"/>
                        </a:rPr>
                        <a:t>5•7 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子曰：“道不行，乘桴浮于海，</a:t>
                      </a:r>
                      <a:r>
                        <a:rPr lang="zh-CN" altLang="en-US" sz="2000" b="1" dirty="0" smtClean="0">
                          <a:latin typeface="楷体" pitchFamily="49" charset="-122"/>
                          <a:ea typeface="楷体" pitchFamily="49" charset="-122"/>
                        </a:rPr>
                        <a:t>从我者，其由与</a:t>
                      </a:r>
                      <a:r>
                        <a:rPr lang="zh-CN" altLang="en-US" sz="2000" dirty="0" smtClean="0">
                          <a:latin typeface="楷体" pitchFamily="49" charset="-122"/>
                          <a:ea typeface="楷体" pitchFamily="49" charset="-122"/>
                        </a:rPr>
                        <a:t>！”子路闻之喜。子曰：“由也好勇过我，无所取材。”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0" dirty="0" smtClean="0">
                        <a:solidFill>
                          <a:srgbClr val="0000CC"/>
                        </a:solidFill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与子同归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200149"/>
          <a:ext cx="8258204" cy="23998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9102"/>
                <a:gridCol w="4129102"/>
              </a:tblGrid>
              <a:tr h="101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楷体" pitchFamily="49" charset="-122"/>
                          <a:ea typeface="楷体" pitchFamily="49" charset="-122"/>
                        </a:rPr>
                        <a:t>5•8 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孟武伯问子路仁乎？子曰：“不知也。”又问。子曰：“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由也，千乘之国，可使治其赋也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，不知其仁也。”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赞美你的闪光点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6•8 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季康子问：“仲由可使从政也与？”子曰：“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由也果，于从政乎何有？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”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  <a:tr h="681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12·12 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片言可以折狱者，其由也与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？”子路无宿诺。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857238"/>
            <a:ext cx="2571768" cy="4389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200149"/>
          <a:ext cx="8258204" cy="23998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9102"/>
                <a:gridCol w="4129102"/>
              </a:tblGrid>
              <a:tr h="101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楷体" pitchFamily="49" charset="-122"/>
                          <a:ea typeface="楷体" pitchFamily="49" charset="-122"/>
                        </a:rPr>
                        <a:t>5•8 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孟武伯问子路仁乎？子曰：“不知也。”又问。子曰：“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由也，千乘之国，可使治其赋也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，不知其仁也。”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赞美你的闪光点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6•8 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季康子问：“仲由可使从政也与？”子曰：“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由也果，于从政乎何有？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”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  <a:tr h="681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12·12 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片言可以折狱者，其由也与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？”子路无宿诺。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428596" y="3786196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小邾射以句绎来奔，曰：“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使季路要我，吾无盟矣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。” 使子路，子路辞。季康子使冉有谓之曰：“千乘之国，不信其盟，而信子之言，子何辱焉？” 对曰：“鲁有事于小邾，不敢问故，死其城下可也。</a:t>
            </a:r>
            <a:r>
              <a:rPr lang="zh-CN" altLang="en-US" sz="1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彼不臣而济其言，是义之也。由弗能。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”</a:t>
            </a:r>
            <a:endParaRPr lang="en-US" altLang="zh-CN" sz="1600" dirty="0" smtClean="0">
              <a:latin typeface="楷体" pitchFamily="49" charset="-122"/>
              <a:ea typeface="楷体" pitchFamily="49" charset="-122"/>
            </a:endParaRPr>
          </a:p>
          <a:p>
            <a:pPr algn="r">
              <a:buNone/>
            </a:pP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左传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1600" dirty="0" smtClean="0">
                <a:latin typeface="楷体" pitchFamily="49" charset="-122"/>
                <a:ea typeface="楷体" pitchFamily="49" charset="-122"/>
              </a:rPr>
              <a:t>哀公十四年</a:t>
            </a:r>
            <a:r>
              <a:rPr lang="en-US" altLang="zh-CN" sz="1600" dirty="0" smtClean="0"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200149"/>
          <a:ext cx="8258204" cy="34433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9102"/>
                <a:gridCol w="4129102"/>
              </a:tblGrid>
              <a:tr h="1228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楷体" pitchFamily="49" charset="-122"/>
                          <a:ea typeface="楷体" pitchFamily="49" charset="-122"/>
                        </a:rPr>
                        <a:t>15•4 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由！知德者鲜矣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。”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相互说说心里话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0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楷体" pitchFamily="49" charset="-122"/>
                          <a:ea typeface="楷体" pitchFamily="49" charset="-122"/>
                        </a:rPr>
                        <a:t>7•19 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叶公问孔子于子路，子路不对。子曰：“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女奚不曰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，其为人也，发愤忘食，乐以忘忧，不知老之将至云尔。”</a:t>
                      </a:r>
                      <a:endParaRPr lang="en-US" altLang="zh-CN" sz="1800" b="0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  <a:tr h="110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楷体" pitchFamily="49" charset="-122"/>
                          <a:ea typeface="楷体" pitchFamily="49" charset="-122"/>
                        </a:rPr>
                        <a:t>11·12 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季路问事鬼神。子曰：“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未能事人，焉能事鬼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？”曰：“敢问死。”曰：“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未知生，焉知死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？”</a:t>
                      </a:r>
                      <a:endParaRPr lang="en-US" altLang="zh-CN" sz="1800" b="0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200149"/>
          <a:ext cx="8258204" cy="3666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9102"/>
                <a:gridCol w="4129102"/>
              </a:tblGrid>
              <a:tr h="1014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latin typeface="楷体" pitchFamily="49" charset="-122"/>
                          <a:ea typeface="楷体" pitchFamily="49" charset="-122"/>
                        </a:rPr>
                        <a:t>18•6 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长沮、桀溺耦而耕。孔子过之，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使子路问津焉</a:t>
                      </a:r>
                      <a:r>
                        <a:rPr lang="zh-CN" altLang="en-US" sz="1800" b="0" dirty="0" smtClean="0">
                          <a:latin typeface="楷体" pitchFamily="49" charset="-122"/>
                          <a:ea typeface="楷体" pitchFamily="49" charset="-122"/>
                        </a:rPr>
                        <a:t>。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algn="ctr"/>
                      <a:endParaRPr lang="en-US" altLang="zh-CN" sz="2000" dirty="0" smtClean="0">
                        <a:latin typeface="华文隶书" pitchFamily="2" charset="-122"/>
                        <a:ea typeface="华文隶书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偏爱之“</a:t>
                      </a:r>
                      <a:r>
                        <a:rPr lang="zh-CN" altLang="en-US" sz="24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君心似明月</a:t>
                      </a:r>
                      <a:r>
                        <a:rPr lang="zh-CN" altLang="en-US" sz="2000" b="0" dirty="0" smtClean="0">
                          <a:solidFill>
                            <a:srgbClr val="0000CC"/>
                          </a:solidFill>
                          <a:latin typeface="华文隶书" pitchFamily="2" charset="-122"/>
                          <a:ea typeface="华文隶书" pitchFamily="2" charset="-122"/>
                        </a:rPr>
                        <a:t>”</a:t>
                      </a:r>
                      <a:endParaRPr lang="zh-CN" altLang="en-US" sz="20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03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7•35 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子疾病，子路请祷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。子曰：“有诸？”子路对曰：“有之。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《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诔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》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曰：‘祷尔于上下神祗。’”子曰：“丘之祷久矣。”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  <a:tr h="681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 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9•12 </a:t>
                      </a:r>
                      <a:r>
                        <a:rPr lang="zh-CN" altLang="en-US" sz="1800" b="1" dirty="0" smtClean="0">
                          <a:latin typeface="楷体" pitchFamily="49" charset="-122"/>
                          <a:ea typeface="楷体" pitchFamily="49" charset="-122"/>
                        </a:rPr>
                        <a:t>子疾病，子路使门人为臣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。病间，曰：“久矣哉，由之行诈也。无臣而为有臣。吾谁欺？欺天乎？且予与其死于臣之手也，无宁死于二三子之手乎？且予纵不得大葬，予死于道路乎？”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【15•2】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在陈绝粮，从者病，莫能兴。</a:t>
            </a:r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子路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愠</a:t>
            </a:r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见曰：“君子亦有穷乎？”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子曰：“君子固穷，小人穷斯滥矣。”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【6•28】</a:t>
            </a:r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子见南子，子路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不说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。夫子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矢之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曰：“予所否者，无厌之！天厌之！”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【17•5】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公山弗扰以费畔，召，子欲往。</a:t>
            </a:r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子路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不悦</a:t>
            </a:r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，曰：“末之也已，何必公山氏之之也。”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子曰：“夫召我者，而岂徒哉？如有用我者，吾其为东周乎？”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【17•7】 </a:t>
            </a:r>
            <a:r>
              <a:rPr lang="zh-CN" altLang="en-US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佛肸召，子欲往。子路曰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：“昔者由也闻诸夫子曰：‘亲于其身为不善者，君子不入也。’佛肸以中牟畔，子之往也，如之何？”子曰：“然，有是言也。不曰坚乎，磨而不磷；不曰白乎，涅而不缁。吾岂匏瓜也哉？焉能系而不食？”</a:t>
            </a:r>
          </a:p>
          <a:p>
            <a:pPr>
              <a:buFont typeface="Wingdings" pitchFamily="2" charset="2"/>
              <a:buChar char="Ø"/>
            </a:pPr>
            <a:endParaRPr lang="zh-CN" altLang="en-US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5429256" y="3071816"/>
            <a:ext cx="3357586" cy="1643074"/>
          </a:xfrm>
          <a:prstGeom prst="cloudCallout">
            <a:avLst>
              <a:gd name="adj1" fmla="val -61028"/>
              <a:gd name="adj2" fmla="val -49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偏爱之“包容你的花式怒怼”</a:t>
            </a:r>
            <a:endParaRPr lang="zh-CN" altLang="en-US" sz="2400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6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049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不愤不启，不悱不发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;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举一隅不以三隅反，则不复也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algn="r">
              <a:buNone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——《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论语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述而篇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13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•</a:t>
            </a:r>
            <a:r>
              <a:rPr lang="en-US" sz="2000" dirty="0" smtClean="0">
                <a:latin typeface="楷体" pitchFamily="49" charset="-122"/>
                <a:ea typeface="楷体" pitchFamily="49" charset="-122"/>
              </a:rPr>
              <a:t>1 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子路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问政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。子曰：“先之劳之。”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请益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。曰：“无倦。”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en-US" altLang="zh-TW" sz="2000" dirty="0" smtClean="0">
                <a:latin typeface="楷体" pitchFamily="49" charset="-122"/>
                <a:ea typeface="楷体" pitchFamily="49" charset="-122"/>
              </a:rPr>
              <a:t>13•28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en-US" altLang="zh-TW" sz="20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2000" dirty="0" smtClean="0">
                <a:latin typeface="楷体" pitchFamily="49" charset="-122"/>
                <a:ea typeface="楷体" pitchFamily="49" charset="-122"/>
              </a:rPr>
              <a:t>子路</a:t>
            </a:r>
            <a:r>
              <a:rPr lang="zh-TW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</a:t>
            </a:r>
            <a:r>
              <a:rPr lang="zh-TW" altLang="en-US" sz="2000" dirty="0" smtClean="0">
                <a:latin typeface="楷体" pitchFamily="49" charset="-122"/>
                <a:ea typeface="楷体" pitchFamily="49" charset="-122"/>
              </a:rPr>
              <a:t>曰：“何如斯可谓之士矣？”子曰：“切切偲偲，怡怡如也，可谓士矣。朋友切切偲偲，兄弟怡怡。”</a:t>
            </a:r>
            <a:endParaRPr lang="en-US" altLang="zh-TW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【14•16】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子路曰：“桓公杀公子纠，召忽死之，管仲不死。”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曰：“未仁乎？”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子曰：“桓公九合诸侯，不以兵车，管仲之力也。如其仁，如其仁。”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【14•22 】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子路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问事君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。子曰：“勿欺也，而犯之。”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【14•42】 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子路</a:t>
            </a:r>
            <a:r>
              <a:rPr lang="zh-CN" altLang="en-US" sz="2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问君子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。子曰：“修己以敬。”曰：“如斯而已乎？”曰：“修己以安人。”曰：“如斯而已乎？”曰：“修己以安百姓。修己以安百姓，尧舜其犹病诸？”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5500694" y="3286130"/>
            <a:ext cx="2714644" cy="1357322"/>
          </a:xfrm>
          <a:prstGeom prst="cloudCallout">
            <a:avLst>
              <a:gd name="adj1" fmla="val -61028"/>
              <a:gd name="adj2" fmla="val -49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隶书" pitchFamily="2" charset="-122"/>
                <a:ea typeface="华文隶书" pitchFamily="2" charset="-122"/>
              </a:rPr>
              <a:t>偏爱之“有问必答”</a:t>
            </a:r>
            <a:endParaRPr lang="zh-CN" altLang="en-US" sz="2400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857356" y="205978"/>
            <a:ext cx="6829444" cy="85725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最得孔子挂念！</a:t>
            </a:r>
            <a:endParaRPr lang="zh-CN" altLang="en-US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7" name="Picture 2" descr="C:\Users\Administrator\Desktop\0067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714398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38</TotalTime>
  <Words>1682</Words>
  <Application>Microsoft Office PowerPoint</Application>
  <PresentationFormat>全屏显示(16:9)</PresentationFormat>
  <Paragraphs>111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暗香扑面</vt:lpstr>
      <vt:lpstr>幻灯片 1</vt:lpstr>
      <vt:lpstr>最得孔子挂念！</vt:lpstr>
      <vt:lpstr>最得孔子挂念！</vt:lpstr>
      <vt:lpstr>最得孔子挂念！</vt:lpstr>
      <vt:lpstr>最得孔子挂念！</vt:lpstr>
      <vt:lpstr>最得孔子挂念！</vt:lpstr>
      <vt:lpstr>最得孔子挂念！</vt:lpstr>
      <vt:lpstr>最得孔子挂念！</vt:lpstr>
      <vt:lpstr>最得孔子挂念！</vt:lpstr>
      <vt:lpstr>最得孔子挂念！</vt:lpstr>
      <vt:lpstr>孔门师生：</vt:lpstr>
      <vt:lpstr>木铎余音</vt:lpstr>
      <vt:lpstr>幻灯片 13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4</cp:revision>
  <dcterms:created xsi:type="dcterms:W3CDTF">2020-03-31T16:22:13Z</dcterms:created>
  <dcterms:modified xsi:type="dcterms:W3CDTF">2020-04-06T18:09:29Z</dcterms:modified>
</cp:coreProperties>
</file>