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4" r:id="rId2"/>
    <p:sldId id="373" r:id="rId3"/>
    <p:sldId id="379" r:id="rId4"/>
    <p:sldId id="365" r:id="rId5"/>
    <p:sldId id="392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6" r:id="rId14"/>
    <p:sldId id="407" r:id="rId15"/>
    <p:sldId id="275" r:id="rId16"/>
  </p:sldIdLst>
  <p:sldSz cx="9144000" cy="5143500" type="screen16x9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66FFCC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56" autoAdjust="0"/>
    <p:restoredTop sz="94660"/>
  </p:normalViewPr>
  <p:slideViewPr>
    <p:cSldViewPr>
      <p:cViewPr varScale="1">
        <p:scale>
          <a:sx n="87" d="100"/>
          <a:sy n="87" d="100"/>
        </p:scale>
        <p:origin x="-990" y="-90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0907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382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257302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5" y="205978"/>
            <a:ext cx="1471595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78"/>
            <a:ext cx="6686569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2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1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9" y="3497937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9" y="385421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3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1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1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3" y="857251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1" y="4057651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1" y="4800600"/>
            <a:ext cx="3733801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4" y="3635375"/>
            <a:ext cx="360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86116" y="3857634"/>
            <a:ext cx="5319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东北师范大学附属中学朝阳学校 赵聪聪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3286116" y="2143122"/>
            <a:ext cx="5647057" cy="11458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/>
          <a:p>
            <a:pPr lvl="0" algn="ctr">
              <a:spcBef>
                <a:spcPct val="0"/>
              </a:spcBef>
              <a:buSzPts val="5400"/>
              <a:defRPr/>
            </a:pPr>
            <a:r>
              <a:rPr kumimoji="0" lang="en-US" altLang="zh-CN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《</a:t>
            </a:r>
            <a:r>
              <a:rPr kumimoji="0" lang="zh-CN" altLang="en-US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论语</a:t>
            </a:r>
            <a:r>
              <a:rPr kumimoji="0" lang="en-US" altLang="zh-CN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》</a:t>
            </a:r>
            <a:r>
              <a:rPr kumimoji="0" lang="zh-CN" altLang="en-US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中的子</a:t>
            </a:r>
            <a:r>
              <a:rPr kumimoji="0" lang="zh-CN" altLang="en-US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路（上）</a:t>
            </a:r>
            <a:endParaRPr kumimoji="0" lang="zh-CN" altLang="en-US" sz="31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923928" y="119412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高中名著阅读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zh-CN" altLang="en-US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428596" y="1071552"/>
            <a:ext cx="8410604" cy="3795738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itchFamily="2" charset="2"/>
              <a:buChar char="Ø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11·18 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柴也愚，参也鲁，师也辟，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由也喭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。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sz="2200" dirty="0" smtClean="0">
                <a:latin typeface="楷体" pitchFamily="49" charset="-122"/>
                <a:ea typeface="楷体" pitchFamily="49" charset="-122"/>
              </a:rPr>
              <a:t>14•12 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子路问成人。子曰：“若臧武仲之知，公绰之不欲，</a:t>
            </a:r>
            <a:r>
              <a:rPr lang="zh-CN" altLang="en-US" sz="2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卞庄子之勇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，冉求之艺，文之以礼乐，亦可以为成人矣。”曰：“今之成人者何必然？见利思义，见危授命，久要不忘平生之言，亦可以为成人矣。”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sz="2200" dirty="0" smtClean="0">
                <a:latin typeface="楷体" pitchFamily="49" charset="-122"/>
                <a:ea typeface="楷体" pitchFamily="49" charset="-122"/>
              </a:rPr>
              <a:t>14•4 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子曰：“有德者必有言，有言者不必有德。</a:t>
            </a:r>
            <a:r>
              <a:rPr lang="zh-CN" altLang="en-US" sz="2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仁者必有勇，勇者不必有仁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。”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sz="2200" dirty="0" smtClean="0">
                <a:latin typeface="楷体" pitchFamily="49" charset="-122"/>
                <a:ea typeface="楷体" pitchFamily="49" charset="-122"/>
              </a:rPr>
              <a:t>19·1 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子张曰：“士</a:t>
            </a:r>
            <a:r>
              <a:rPr lang="zh-CN" altLang="en-US" sz="2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见危致命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，见得思义，祭思敬，丧思哀，其可已矣。”</a:t>
            </a:r>
            <a:endParaRPr lang="en-US" altLang="zh-CN" sz="220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sz="2200" dirty="0" smtClean="0">
                <a:latin typeface="楷体" pitchFamily="49" charset="-122"/>
                <a:ea typeface="楷体" pitchFamily="49" charset="-122"/>
              </a:rPr>
              <a:t>2•24 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子曰：“非其鬼而祭之；谄也。</a:t>
            </a:r>
            <a:r>
              <a:rPr lang="zh-CN" altLang="en-US" sz="2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见义不为，无勇也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。”</a:t>
            </a:r>
            <a:endParaRPr lang="en-US" altLang="zh-CN" sz="220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sz="2200" dirty="0" smtClean="0">
                <a:latin typeface="楷体" pitchFamily="49" charset="-122"/>
                <a:ea typeface="楷体" pitchFamily="49" charset="-122"/>
              </a:rPr>
              <a:t>9•29 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子曰：“知者不惑，仁者不忧，</a:t>
            </a:r>
            <a:r>
              <a:rPr lang="zh-CN" altLang="en-US" sz="2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勇者不惧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。”</a:t>
            </a:r>
            <a:endParaRPr lang="en-US" altLang="zh-CN" sz="220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sz="2200" dirty="0" smtClean="0">
                <a:latin typeface="楷体" pitchFamily="49" charset="-122"/>
                <a:ea typeface="楷体" pitchFamily="49" charset="-122"/>
              </a:rPr>
              <a:t>14•28 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子曰：“君子道者三，我无能焉：仁者不忧，知者不惑，</a:t>
            </a:r>
            <a:r>
              <a:rPr lang="zh-CN" altLang="en-US" sz="2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勇者不惧</a:t>
            </a:r>
            <a:r>
              <a:rPr lang="zh-CN" altLang="en-US" sz="2200" dirty="0" smtClean="0">
                <a:latin typeface="楷体" pitchFamily="49" charset="-122"/>
                <a:ea typeface="楷体" pitchFamily="49" charset="-122"/>
              </a:rPr>
              <a:t>。”子贡曰：“夫子自道也。”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itchFamily="2" charset="2"/>
              <a:buChar char="Ø"/>
              <a:tabLst/>
              <a:defRPr/>
            </a:pP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15140" y="928676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道德勇气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0" y="1071552"/>
            <a:ext cx="8839200" cy="4071948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7•11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子谓颜渊曰：“用之则行，舍之则藏，惟我与尔有是夫！”子路曰：“子行三军，则谁与？”子曰：“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暴虎冯河，死而无悔者，吾不与也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。必也临事而惧。好谋而成者也。”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11•26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子路、曾皙、冉有、公西华侍坐。子曰：“以吾一日长乎尔，毋吾以也。居则曰：‘不吾知也！’如或知尔，则何以哉？”子路率尔而对曰：“千乘之国，摄乎大国之间，加之以师旅，因之以饥馑，由也为之，比及三年，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可使有勇，且知方也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。”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夫子哂之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17•23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子路曰：“君子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尚勇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乎？”子曰：“君子义以为上。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君子有勇而无义为乱，小人有勇而无义为盗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。”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17•8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子曰：“由也，女闻六言六蔽矣乎？”对曰：“未也。”“居，吾语女。好仁不好学，其蔽也愚；好知不好学，其蔽也荡；好信不好学，其蔽也贼；好直不好学，其蔽也绞；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好勇不好学，其蔽也乱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；好刚不好学，其蔽也狂。”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8•2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子曰：“恭而无礼则劳，慎而无礼则葸，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勇而无礼则乱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，直而无礼则绞。君子笃于亲，则民兴于仁，故旧不遗，则民不偷。”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8•10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子曰：“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好勇疾贫，乱也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。人而不仁，疾之已甚，乱也。”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tabLst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tabLst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15140" y="1357304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匹夫之勇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609600" y="1352550"/>
            <a:ext cx="8229600" cy="351474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【11•13 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闵子侍侧，訚訚如也；子路，行行如也；冉有、子贡，侃侃如也。子乐。“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若由也，不得其死然。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【11·22 】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子路问：“闻斯行诸？”子曰：“有父兄在，如之何其闻斯行之？”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冉有问：“闻斯行诸？”子曰：“闻斯行之。”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公西华曰：“由也问闻斯行诸，子曰，‘有父兄在’；求也问闻斯行诸，子曰，‘闻斯行之’。赤也惑，敢问。”子曰：“求也退，故进之；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由也兼人，故退之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。”</a:t>
            </a:r>
            <a:b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</a:b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>
              <a:buNone/>
            </a:pP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季子将入，遇子羔将出，曰：“门已闭矣。” 季子曰：“吾姑至焉。” 子羔曰：“弗及，不践其难。”季子曰：“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食焉，不辟其难。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” 子羔遂出。</a:t>
            </a:r>
            <a:endParaRPr lang="en-US" altLang="zh-CN" sz="1800" dirty="0" smtClean="0">
              <a:latin typeface="楷体" pitchFamily="49" charset="-122"/>
              <a:ea typeface="楷体" pitchFamily="49" charset="-122"/>
            </a:endParaRPr>
          </a:p>
          <a:p>
            <a:pPr indent="342900">
              <a:buNone/>
            </a:pP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子路入，及门，公孙敢门焉，曰：“无入为也。” 季子曰：“是公孙，求利焉而逃其难。由不然，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利其禄，必救其患。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” 有使者出，乃入。</a:t>
            </a:r>
            <a:endParaRPr lang="en-US" altLang="zh-CN" sz="1800" dirty="0" smtClean="0">
              <a:latin typeface="楷体" pitchFamily="49" charset="-122"/>
              <a:ea typeface="楷体" pitchFamily="49" charset="-122"/>
            </a:endParaRPr>
          </a:p>
          <a:p>
            <a:pPr indent="342900">
              <a:buNone/>
            </a:pP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曰：“大子焉用孔悝？虽杀之，必或继之。” 且曰：“大子无勇，若燔台，半，必舍孔叔。” 大子闻之，惧，下石乞、盂黶</a:t>
            </a:r>
            <a:r>
              <a:rPr lang="en-US" sz="1800" dirty="0" err="1" smtClean="0">
                <a:latin typeface="楷体" pitchFamily="49" charset="-122"/>
                <a:ea typeface="楷体" pitchFamily="49" charset="-122"/>
              </a:rPr>
              <a:t>yǎn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敌子路。以戈击之，断缨。子路曰：“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君子死，冠不免。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” 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结缨而死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800" dirty="0" smtClean="0">
              <a:latin typeface="楷体" pitchFamily="49" charset="-122"/>
              <a:ea typeface="楷体" pitchFamily="49" charset="-122"/>
            </a:endParaRPr>
          </a:p>
          <a:p>
            <a:pPr indent="342900">
              <a:buNone/>
            </a:pP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孔子闻卫乱，曰：“柴也其来，由也死矣。” 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 indent="342900" algn="r">
              <a:buNone/>
            </a:pP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左传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哀公十五年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 indent="342900" algn="r">
              <a:buNone/>
            </a:pPr>
            <a:endParaRPr lang="zh-CN" altLang="en-US" sz="1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4480" y="4429138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忠勇而亡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4480" y="3857634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守道而亡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6" name="左箭头标注 5"/>
          <p:cNvSpPr/>
          <p:nvPr/>
        </p:nvSpPr>
        <p:spPr>
          <a:xfrm>
            <a:off x="3929058" y="4000510"/>
            <a:ext cx="3500462" cy="71438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若由也，不得其死然。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pic>
        <p:nvPicPr>
          <p:cNvPr id="8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【11·9 】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 颜渊死，子曰：“噫！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天丧予！天丧予！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【11·10】 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颜渊死，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子哭之恸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。从者曰：“子恸矣。”曰：“有恸乎？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非夫人之为恸而谁为？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【11·11 】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颜渊死，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门人欲厚葬之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，子曰：“不可。”门人厚葬之。子曰：“回也视予犹父也，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予不得视犹子也。非我也，夫二三子也。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孔子哭子路于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中庭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。有人吊者，而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夫子拜之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。既哭，进使者而问故。使者曰：“醢之矣。” 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遂命覆醢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algn="r">
              <a:buNone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礼记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檀弓上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 algn="r"/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“游圣门而靡救兮，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虽覆醢其何补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。”</a:t>
            </a:r>
          </a:p>
          <a:p>
            <a:pPr algn="r">
              <a:buNone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汉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班固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幽通赋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buNone/>
            </a:pP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pic>
        <p:nvPicPr>
          <p:cNvPr id="5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643702" y="3714758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偏爱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1785932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惜才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1" y="793833"/>
            <a:ext cx="1234441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8" y="2360295"/>
            <a:ext cx="4658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1" y="3507742"/>
            <a:ext cx="4205412" cy="51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1670" y="205978"/>
            <a:ext cx="6615130" cy="857250"/>
          </a:xfrm>
        </p:spPr>
        <p:txBody>
          <a:bodyPr/>
          <a:lstStyle/>
          <a:p>
            <a:pPr algn="l"/>
            <a:r>
              <a:rPr lang="en-US" altLang="zh-CN" dirty="0" smtClean="0">
                <a:latin typeface="华文隶书" pitchFamily="2" charset="-122"/>
                <a:ea typeface="华文隶书" pitchFamily="2" charset="-122"/>
              </a:rPr>
              <a:t>《</a:t>
            </a:r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论语</a:t>
            </a:r>
            <a:r>
              <a:rPr lang="en-US" altLang="zh-CN" dirty="0" smtClean="0">
                <a:latin typeface="华文隶书" pitchFamily="2" charset="-122"/>
                <a:ea typeface="华文隶书" pitchFamily="2" charset="-122"/>
              </a:rPr>
              <a:t>》</a:t>
            </a:r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之最：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孔门弟子中年纪最长！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本性最野！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平生最忠勇！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最敢怼孔子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！！！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最得孔子挂念！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真诚、直率、厚道、可爱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最有读者缘儿！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6446" y="285734"/>
            <a:ext cx="1872208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子路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26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71552"/>
            <a:ext cx="230505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205978"/>
            <a:ext cx="7758138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年纪最长！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200150"/>
            <a:ext cx="8786874" cy="394335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年龄：仅仅小孔子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岁。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经历：孔子第一期学员。</a:t>
            </a:r>
            <a:endParaRPr lang="en-US" altLang="zh-CN" sz="36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   孔子曰：“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自吾得由，恶言不闻於耳。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史记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仲尼弟子列传第七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 marL="0">
              <a:buNone/>
            </a:pPr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16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•</a:t>
            </a:r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en-US" sz="24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季氏将伐颛臾。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冉有、季路见于孔子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曰：“季氏将有事于颛臾。”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0"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孔子曰：“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求！无乃尔是过与？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夫颛臾，昔者先王以为东蒙主，且在城邦之中矣，是社稷之臣也。何以伐为？”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0" indent="342900">
              <a:lnSpc>
                <a:spcPct val="120000"/>
              </a:lnSpc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冉有曰：“夫子欲之，吾二臣者皆不欲也。”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0" indent="342900">
              <a:lnSpc>
                <a:spcPct val="120000"/>
              </a:lnSpc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孔子曰：“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求！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周任有言曰：‘陈力就列，不能者止。’危而不持，颠而不扶，则将焉用彼相矣？且尔言过矣，虎兕出于柙，龟玉毁于椟中，是谁之过与？”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0" indent="342900">
              <a:lnSpc>
                <a:spcPct val="120000"/>
              </a:lnSpc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冉有曰：“今夫颛臾，固而近于费。今不取，后世必为子孙忧。”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 marL="0" indent="342900">
              <a:lnSpc>
                <a:spcPct val="120000"/>
              </a:lnSpc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孔子曰：“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求！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君子疾夫舍曰欲之而必为之辞。丘也闻有国有家者，不患寡而患不均，不患贫而患不安。盖均无贫，和无寡，安无倾。夫如是，故远人不服，则修文德以来之。既来之，则安之。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今由与求也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，相夫子，远人不服而不能来也，邦分崩离析而不能守也；而谋动干戈于邦内。吾恐季孙之忧，不在颛臾，而在萧墙之内也。”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500826" y="1643056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  <a:latin typeface="+mn-ea"/>
              </a:rPr>
              <a:t>不离不弃</a:t>
            </a:r>
            <a:endParaRPr lang="zh-CN" altLang="en-US" sz="2400" dirty="0">
              <a:solidFill>
                <a:srgbClr val="0000CC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00826" y="2857502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有礼有节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00826" y="1142990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亦师亦友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205978"/>
            <a:ext cx="7829576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本性最野！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00150"/>
            <a:ext cx="8643998" cy="35147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子路性鄙，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好勇力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，志伉直，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冠雄鸡，佩豭豚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，陵暴孔子。孔子设礼稍诱子路，子路后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儒服委质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，因门人请为弟子。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史记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仲尼弟子列传第七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buNone/>
            </a:pP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宋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裴骃集解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冠以雄鸡，佩以豭豚。二物皆勇，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子路好勇，故冠带之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唐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司马贞索隐：按：服虔注左氏云“古者始仕，必先书其名于策，委死之志于君，然后为臣，示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必死节于其君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也。”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00760" y="3143254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尚勇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0760" y="4214824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尚忠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290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sz="20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•</a:t>
            </a:r>
            <a:r>
              <a:rPr lang="en-US" sz="20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曾子曰：“吾日三省吾身。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为人谋而不忠乎？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与朋友交而不信乎？传不习乎？”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【13•19 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樊迟问仁。子曰：“居处恭，执事敬，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与人忠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。虽之夷狄，不可弃也。”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sz="20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•</a:t>
            </a:r>
            <a:r>
              <a:rPr lang="en-US" sz="2000" dirty="0" smtClean="0">
                <a:latin typeface="楷体" pitchFamily="49" charset="-122"/>
                <a:ea typeface="楷体" pitchFamily="49" charset="-122"/>
              </a:rPr>
              <a:t>8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子曰：“君子，不重则不威；学则不固。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主忠信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。无友不如己者；过则勿惮改。”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【7•25 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子以四教：文、行、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忠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、信。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【1·2】 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有子曰：“其为人也孝弟，而好犯上者，鲜矣；不好犯上，而好作乱者，未之有也。君子务本，本立而道生。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孝弟也者，其为仁之本与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？”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【9·16】 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子曰：“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出则事公卿，入则事父兄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，丧事不敢不勉，不为酒困，何有于我哉。”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【2•20 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季康子问：“使民敬、忠以劝，如之何？”子曰：“临之以庄，则敬；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孝慈，则忠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；举善而教不能，则劝。”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【3•19 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定公问：“君使臣，臣事君，如之何？”孔子对曰：“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君使臣以礼，臣事君以忠。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【12•14 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子张问政。子曰：“居之无倦，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行之以忠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15074" y="2214560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尽己谓之忠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15074" y="3071816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尽孝谓之忠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5074" y="4429138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尽节谓之忠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pic>
        <p:nvPicPr>
          <p:cNvPr id="7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周游列国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十四年</a:t>
            </a:r>
            <a:endParaRPr lang="en-US" altLang="zh-CN" sz="20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过匡：因似阳货见拘五日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过宋：司马桓魋拔树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适郑：“累累若丧家之犬”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适楚：绝粮于陈、蔡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85786" y="3786196"/>
            <a:ext cx="264320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  <a:latin typeface="+mn-ea"/>
              </a:rPr>
              <a:t>“不容然后见君子”</a:t>
            </a:r>
            <a:endParaRPr lang="zh-CN" altLang="en-US" sz="2400" dirty="0">
              <a:solidFill>
                <a:srgbClr val="0000CC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5786" y="3286130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“君子固穷”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Users\Administrator\Desktop\子路\闵子骞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12"/>
            <a:ext cx="1207131" cy="2000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子路\颜回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9266" y="1643056"/>
            <a:ext cx="1174734" cy="1811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istrator\Desktop\子路\子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00180"/>
            <a:ext cx="1162028" cy="1873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istrator\Desktop\子路\子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143253"/>
            <a:ext cx="1143008" cy="2064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Administrator\Desktop\子路\0067_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3000378"/>
            <a:ext cx="1063219" cy="18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Administrator\Desktop\孔子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857370"/>
            <a:ext cx="1862110" cy="2771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椭圆形标注 12"/>
          <p:cNvSpPr/>
          <p:nvPr/>
        </p:nvSpPr>
        <p:spPr>
          <a:xfrm>
            <a:off x="6643702" y="285734"/>
            <a:ext cx="2143140" cy="1357322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0000CC"/>
                </a:solidFill>
                <a:latin typeface="华文隶书" pitchFamily="2" charset="-122"/>
                <a:ea typeface="华文隶书" pitchFamily="2" charset="-122"/>
              </a:rPr>
              <a:t>“吾自有由，而恶言不入于耳。”</a:t>
            </a:r>
            <a:endParaRPr lang="zh-CN" altLang="en-US" sz="2000" dirty="0">
              <a:solidFill>
                <a:srgbClr val="0000CC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049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【14·37 】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子曰：“贤者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辟世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，其次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辟地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，其次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辟色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，其次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辟言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。”子曰：“作者七人矣。”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ctr"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仲由为季氏宰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，将堕三都。</a:t>
            </a:r>
            <a:endParaRPr lang="en-US" altLang="zh-CN" sz="18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左传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定公十二年</a:t>
            </a: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【16•1 】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季氏将伐颛臾。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冉有、季路见于孔子曰：“季氏将有事于颛臾。”</a:t>
            </a:r>
            <a:endParaRPr lang="en-US" altLang="zh-CN" sz="16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【11•24 】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季子然问：“仲由、冉求可谓大臣与？”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子曰：“吾以子为异之问，曾由与求之间。所谓大臣者，以道事君，不可则止。今由与求也，可谓具臣矣。”曰：“然则从之者与？”子曰：“弑父与君，亦不从也。”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【14•36】 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公伯寮愬子路于季孙。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子服景伯以告，曰：“夫子固有惑志于公伯寮，吾力犹能肆诸市朝。”子曰：“道之将行也与，命也；道之将废也与，命也。公伯寮其如命何！”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卫孔圉取大子蒯聩之姊，生悝。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栾宁将饮酒，炙未熟，闻乱，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使告季子（尊季路为“季子”，是对子路的尊称）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。召获驾乘车，行爵食炙，奉卫侯辄来奔。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左传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哀公十五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buFont typeface="Wingdings" pitchFamily="2" charset="2"/>
              <a:buChar char="Ø"/>
            </a:pPr>
            <a:endParaRPr lang="zh-CN" altLang="en-US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zh-CN" altLang="en-US" sz="1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214810" y="3500444"/>
            <a:ext cx="142876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仕于鲁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4810" y="4572014"/>
            <a:ext cx="142876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仕于卫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9388" y="1571618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避地不避世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000114"/>
            <a:ext cx="8572560" cy="41433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800" dirty="0" smtClean="0">
                <a:latin typeface="楷体" pitchFamily="49" charset="-122"/>
                <a:ea typeface="楷体" pitchFamily="49" charset="-122"/>
              </a:rPr>
              <a:t>【6·13 】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 子谓子夏曰：“</a:t>
            </a:r>
            <a:r>
              <a:rPr lang="zh-CN" altLang="en-US" sz="1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女为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君子儒</a:t>
            </a:r>
            <a:r>
              <a:rPr lang="zh-CN" altLang="en-US" sz="1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，无为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小人儒</a:t>
            </a:r>
            <a:r>
              <a:rPr lang="zh-CN" altLang="en-US" sz="1800" dirty="0" smtClean="0">
                <a:latin typeface="楷体" pitchFamily="49" charset="-122"/>
                <a:ea typeface="楷体" pitchFamily="49" charset="-122"/>
              </a:rPr>
              <a:t>。”</a:t>
            </a:r>
            <a:endParaRPr lang="en-US" altLang="zh-CN" sz="1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1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1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若仅是知得许多器物诗歌，习得许多礼乐仪式，徒以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供当时贵族奢僭失礼之役使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，此乃孔子所谓仅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志于谷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之小人儒。必当明得礼意，求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能矫正当时贵族之种种奢僭失礼者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，乃始得为君子儒。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钱穆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孔子传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 algn="r">
              <a:buNone/>
            </a:pP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儒有三科，达名、类名、私名。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所谓达名，殆公族术士之意。儒士即术士。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所谓类名，殆知礼乐射御书数之人，皆为国家桢干。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所谓私名，与今人所云甚近。即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七略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所谓“出于司徒之官”者。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章太炎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国故论衡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原儒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》</a:t>
            </a:r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786578" y="1071552"/>
            <a:ext cx="13572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君子儒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4857752" y="3714758"/>
            <a:ext cx="428628" cy="50006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57818" y="3786196"/>
            <a:ext cx="27146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00CC"/>
                </a:solidFill>
              </a:rPr>
              <a:t>“儒”为职业，古已有之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29322" y="4214824"/>
            <a:ext cx="321467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00CC"/>
                </a:solidFill>
              </a:rPr>
              <a:t>“儒”为知识分子，始于孔子</a:t>
            </a:r>
            <a:endParaRPr lang="zh-CN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05978"/>
            <a:ext cx="7186634" cy="857250"/>
          </a:xfrm>
        </p:spPr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平生最忠勇！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altLang="en-US" sz="2000" dirty="0" smtClean="0">
                <a:latin typeface="楷体" pitchFamily="49" charset="-122"/>
                <a:ea typeface="楷体" pitchFamily="49" charset="-122"/>
              </a:rPr>
              <a:t>18·7 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子路从而后，遇丈人，以杖荷蓧。子路问曰：</a:t>
            </a:r>
            <a:r>
              <a:rPr lang="en-US" altLang="en-US" sz="20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子见夫子乎？</a:t>
            </a:r>
            <a:r>
              <a:rPr lang="en-US" altLang="en-US" sz="20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丈人曰：</a:t>
            </a:r>
            <a:r>
              <a:rPr lang="en-US" altLang="en-US" sz="20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四体不勤，五谷不分，孰为夫子？</a:t>
            </a:r>
            <a:r>
              <a:rPr lang="en-US" altLang="en-US" sz="20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植其杖而芸。子路拱而立。止子路宿，杀鸡为黍而食之。见其二子焉。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342900"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明日，子路行以告。子曰：</a:t>
            </a:r>
            <a:r>
              <a:rPr lang="en-US" altLang="en-US" sz="20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隐者也。</a:t>
            </a:r>
            <a:r>
              <a:rPr lang="en-US" altLang="en-US" sz="20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使子路反见之。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342900"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至，则行矣。子路曰：</a:t>
            </a:r>
            <a:r>
              <a:rPr lang="en-US" altLang="en-US" sz="20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不仕无义。长幼之节，不可废也；君臣之义，如之何其废之？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欲洁其身，而乱大伦。君子之仕也，行其义也。道之不行，已知之矣。</a:t>
            </a:r>
            <a:r>
              <a:rPr lang="en-US" altLang="en-US" sz="2000" dirty="0" smtClean="0">
                <a:latin typeface="楷体" pitchFamily="49" charset="-122"/>
                <a:ea typeface="楷体" pitchFamily="49" charset="-122"/>
              </a:rPr>
              <a:t>”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【11.3】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德行：颜渊，闵子骞，冉伯牛，仲弓。言语：宰我，子贡。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政事：冉有，季路。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文学：子游，子夏。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4•15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子曰：“参乎，吾道一以贯之。”曾子曰：“唯。”子出，门人问曰：“何谓也？”曾子曰：“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夫子之道，忠恕而已矣。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”</a:t>
            </a:r>
          </a:p>
          <a:p>
            <a:endParaRPr lang="zh-CN" altLang="en-US" sz="2000" dirty="0" smtClean="0"/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zh-CN" altLang="en-US" sz="20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2000" dirty="0"/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椭圆形标注 4"/>
          <p:cNvSpPr/>
          <p:nvPr/>
        </p:nvSpPr>
        <p:spPr>
          <a:xfrm>
            <a:off x="6786578" y="3500444"/>
            <a:ext cx="1571636" cy="642942"/>
          </a:xfrm>
          <a:prstGeom prst="wedgeEllipseCallout">
            <a:avLst>
              <a:gd name="adj1" fmla="val -52694"/>
              <a:gd name="adj2" fmla="val -10511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0000CC"/>
                </a:solidFill>
              </a:rPr>
              <a:t>忠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4340</TotalTime>
  <Words>1495</Words>
  <Application>Microsoft Office PowerPoint</Application>
  <PresentationFormat>全屏显示(16:9)</PresentationFormat>
  <Paragraphs>150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暗香扑面</vt:lpstr>
      <vt:lpstr>幻灯片 1</vt:lpstr>
      <vt:lpstr>《论语》之最：</vt:lpstr>
      <vt:lpstr>年纪最长！</vt:lpstr>
      <vt:lpstr>本性最野！</vt:lpstr>
      <vt:lpstr>平生最忠勇！</vt:lpstr>
      <vt:lpstr>平生最忠勇！</vt:lpstr>
      <vt:lpstr>平生最忠勇！</vt:lpstr>
      <vt:lpstr>平生最忠勇！</vt:lpstr>
      <vt:lpstr>平生最忠勇！</vt:lpstr>
      <vt:lpstr>平生最忠勇！</vt:lpstr>
      <vt:lpstr>平生最忠勇！</vt:lpstr>
      <vt:lpstr>平生最忠勇！</vt:lpstr>
      <vt:lpstr>平生最忠勇！</vt:lpstr>
      <vt:lpstr>平生最忠勇！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User</cp:lastModifiedBy>
  <cp:revision>199</cp:revision>
  <dcterms:created xsi:type="dcterms:W3CDTF">2020-02-01T16:43:00Z</dcterms:created>
  <dcterms:modified xsi:type="dcterms:W3CDTF">2020-04-06T18:10:01Z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