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5" r:id="rId2"/>
    <p:sldId id="278" r:id="rId3"/>
    <p:sldId id="299" r:id="rId4"/>
    <p:sldId id="293" r:id="rId5"/>
    <p:sldId id="294" r:id="rId6"/>
    <p:sldId id="295" r:id="rId7"/>
    <p:sldId id="296" r:id="rId8"/>
    <p:sldId id="297" r:id="rId9"/>
    <p:sldId id="292" r:id="rId10"/>
    <p:sldId id="281" r:id="rId11"/>
    <p:sldId id="282" r:id="rId12"/>
    <p:sldId id="298" r:id="rId13"/>
    <p:sldId id="284" r:id="rId14"/>
    <p:sldId id="300" r:id="rId15"/>
    <p:sldId id="301" r:id="rId16"/>
    <p:sldId id="289" r:id="rId17"/>
    <p:sldId id="272" r:id="rId1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FB1"/>
    <a:srgbClr val="4123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96" y="-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54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53.wmf"/><Relationship Id="rId17" Type="http://schemas.openxmlformats.org/officeDocument/2006/relationships/image" Target="../media/image58.wmf"/><Relationship Id="rId2" Type="http://schemas.openxmlformats.org/officeDocument/2006/relationships/image" Target="../media/image51.wmf"/><Relationship Id="rId16" Type="http://schemas.openxmlformats.org/officeDocument/2006/relationships/image" Target="../media/image57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5" Type="http://schemas.openxmlformats.org/officeDocument/2006/relationships/image" Target="../media/image56.wmf"/><Relationship Id="rId10" Type="http://schemas.openxmlformats.org/officeDocument/2006/relationships/image" Target="../media/image18.wmf"/><Relationship Id="rId4" Type="http://schemas.openxmlformats.org/officeDocument/2006/relationships/image" Target="../media/image52.wmf"/><Relationship Id="rId9" Type="http://schemas.openxmlformats.org/officeDocument/2006/relationships/image" Target="../media/image17.wmf"/><Relationship Id="rId14" Type="http://schemas.openxmlformats.org/officeDocument/2006/relationships/image" Target="../media/image5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17611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67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2020/4/18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0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70.wmf"/><Relationship Id="rId26" Type="http://schemas.openxmlformats.org/officeDocument/2006/relationships/image" Target="../media/image71.wmf"/><Relationship Id="rId3" Type="http://schemas.openxmlformats.org/officeDocument/2006/relationships/slideLayout" Target="../slideLayouts/slideLayout4.xml"/><Relationship Id="rId21" Type="http://schemas.openxmlformats.org/officeDocument/2006/relationships/oleObject" Target="../embeddings/oleObject39.bin"/><Relationship Id="rId34" Type="http://schemas.openxmlformats.org/officeDocument/2006/relationships/image" Target="../media/image79.emf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36.bin"/><Relationship Id="rId25" Type="http://schemas.openxmlformats.org/officeDocument/2006/relationships/oleObject" Target="../embeddings/oleObject43.bin"/><Relationship Id="rId33" Type="http://schemas.openxmlformats.org/officeDocument/2006/relationships/image" Target="../media/image78.emf"/><Relationship Id="rId2" Type="http://schemas.openxmlformats.org/officeDocument/2006/relationships/tags" Target="../tags/tag161.xml"/><Relationship Id="rId16" Type="http://schemas.openxmlformats.org/officeDocument/2006/relationships/image" Target="../media/image69.wmf"/><Relationship Id="rId20" Type="http://schemas.openxmlformats.org/officeDocument/2006/relationships/oleObject" Target="../embeddings/oleObject38.bin"/><Relationship Id="rId29" Type="http://schemas.openxmlformats.org/officeDocument/2006/relationships/oleObject" Target="../embeddings/oleObject4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77.emf"/><Relationship Id="rId11" Type="http://schemas.openxmlformats.org/officeDocument/2006/relationships/oleObject" Target="../embeddings/oleObject33.bin"/><Relationship Id="rId24" Type="http://schemas.openxmlformats.org/officeDocument/2006/relationships/oleObject" Target="../embeddings/oleObject42.bin"/><Relationship Id="rId32" Type="http://schemas.openxmlformats.org/officeDocument/2006/relationships/image" Target="../media/image74.wmf"/><Relationship Id="rId37" Type="http://schemas.openxmlformats.org/officeDocument/2006/relationships/image" Target="../media/image82.emf"/><Relationship Id="rId5" Type="http://schemas.openxmlformats.org/officeDocument/2006/relationships/image" Target="../media/image76.emf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41.bin"/><Relationship Id="rId28" Type="http://schemas.openxmlformats.org/officeDocument/2006/relationships/image" Target="../media/image72.wmf"/><Relationship Id="rId36" Type="http://schemas.openxmlformats.org/officeDocument/2006/relationships/image" Target="../media/image81.emf"/><Relationship Id="rId10" Type="http://schemas.openxmlformats.org/officeDocument/2006/relationships/image" Target="../media/image66.wmf"/><Relationship Id="rId19" Type="http://schemas.openxmlformats.org/officeDocument/2006/relationships/oleObject" Target="../embeddings/oleObject37.bin"/><Relationship Id="rId31" Type="http://schemas.openxmlformats.org/officeDocument/2006/relationships/oleObject" Target="../embeddings/oleObject46.bin"/><Relationship Id="rId4" Type="http://schemas.openxmlformats.org/officeDocument/2006/relationships/image" Target="../media/image75.e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68.wmf"/><Relationship Id="rId22" Type="http://schemas.openxmlformats.org/officeDocument/2006/relationships/oleObject" Target="../embeddings/oleObject40.bin"/><Relationship Id="rId27" Type="http://schemas.openxmlformats.org/officeDocument/2006/relationships/oleObject" Target="../embeddings/oleObject44.bin"/><Relationship Id="rId30" Type="http://schemas.openxmlformats.org/officeDocument/2006/relationships/image" Target="../media/image73.wmf"/><Relationship Id="rId35" Type="http://schemas.openxmlformats.org/officeDocument/2006/relationships/image" Target="../media/image8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image" Target="../media/image83.emf"/><Relationship Id="rId7" Type="http://schemas.openxmlformats.org/officeDocument/2006/relationships/image" Target="../media/image87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2.xml"/><Relationship Id="rId6" Type="http://schemas.openxmlformats.org/officeDocument/2006/relationships/image" Target="../media/image86.emf"/><Relationship Id="rId5" Type="http://schemas.openxmlformats.org/officeDocument/2006/relationships/image" Target="../media/image85.png"/><Relationship Id="rId4" Type="http://schemas.openxmlformats.org/officeDocument/2006/relationships/image" Target="../media/image8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3.xml"/><Relationship Id="rId4" Type="http://schemas.openxmlformats.org/officeDocument/2006/relationships/image" Target="../media/image8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image" Target="../media/image91.png"/><Relationship Id="rId7" Type="http://schemas.openxmlformats.org/officeDocument/2006/relationships/image" Target="../media/image95.emf"/><Relationship Id="rId12" Type="http://schemas.openxmlformats.org/officeDocument/2006/relationships/image" Target="../media/image100.png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emf"/><Relationship Id="rId11" Type="http://schemas.openxmlformats.org/officeDocument/2006/relationships/image" Target="../media/image99.png"/><Relationship Id="rId5" Type="http://schemas.openxmlformats.org/officeDocument/2006/relationships/image" Target="../media/image93.emf"/><Relationship Id="rId10" Type="http://schemas.openxmlformats.org/officeDocument/2006/relationships/image" Target="../media/image98.png"/><Relationship Id="rId4" Type="http://schemas.openxmlformats.org/officeDocument/2006/relationships/image" Target="../media/image92.emf"/><Relationship Id="rId9" Type="http://schemas.openxmlformats.org/officeDocument/2006/relationships/image" Target="../media/image9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image" Target="../media/image10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8.bin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17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5.wmf"/><Relationship Id="rId25" Type="http://schemas.openxmlformats.org/officeDocument/2006/relationships/image" Target="../media/image19.wmf"/><Relationship Id="rId2" Type="http://schemas.openxmlformats.org/officeDocument/2006/relationships/tags" Target="../tags/tag15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23" Type="http://schemas.openxmlformats.org/officeDocument/2006/relationships/image" Target="../media/image18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4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png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5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6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7.xml"/><Relationship Id="rId6" Type="http://schemas.openxmlformats.org/officeDocument/2006/relationships/image" Target="../media/image42.png"/><Relationship Id="rId11" Type="http://schemas.openxmlformats.org/officeDocument/2006/relationships/image" Target="../media/image47.emf"/><Relationship Id="rId5" Type="http://schemas.openxmlformats.org/officeDocument/2006/relationships/image" Target="../media/image41.png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0.emf"/><Relationship Id="rId2" Type="http://schemas.openxmlformats.org/officeDocument/2006/relationships/tags" Target="../tags/tag15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5.bin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17.wmf"/><Relationship Id="rId34" Type="http://schemas.openxmlformats.org/officeDocument/2006/relationships/oleObject" Target="../embeddings/oleObject29.bin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15.wmf"/><Relationship Id="rId25" Type="http://schemas.openxmlformats.org/officeDocument/2006/relationships/image" Target="../media/image19.wmf"/><Relationship Id="rId33" Type="http://schemas.openxmlformats.org/officeDocument/2006/relationships/image" Target="../media/image56.wmf"/><Relationship Id="rId2" Type="http://schemas.openxmlformats.org/officeDocument/2006/relationships/tags" Target="../tags/tag159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54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52.wmf"/><Relationship Id="rId24" Type="http://schemas.openxmlformats.org/officeDocument/2006/relationships/oleObject" Target="../embeddings/oleObject24.bin"/><Relationship Id="rId32" Type="http://schemas.openxmlformats.org/officeDocument/2006/relationships/oleObject" Target="../embeddings/oleObject28.bin"/><Relationship Id="rId37" Type="http://schemas.openxmlformats.org/officeDocument/2006/relationships/image" Target="../media/image58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23" Type="http://schemas.openxmlformats.org/officeDocument/2006/relationships/image" Target="../media/image18.wmf"/><Relationship Id="rId28" Type="http://schemas.openxmlformats.org/officeDocument/2006/relationships/oleObject" Target="../embeddings/oleObject26.bin"/><Relationship Id="rId36" Type="http://schemas.openxmlformats.org/officeDocument/2006/relationships/oleObject" Target="../embeddings/oleObject30.bin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16.wmf"/><Relationship Id="rId31" Type="http://schemas.openxmlformats.org/officeDocument/2006/relationships/image" Target="../media/image55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53.wmf"/><Relationship Id="rId30" Type="http://schemas.openxmlformats.org/officeDocument/2006/relationships/oleObject" Target="../embeddings/oleObject27.bin"/><Relationship Id="rId35" Type="http://schemas.openxmlformats.org/officeDocument/2006/relationships/image" Target="../media/image5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7374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519801" y="2249314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向量数量积的坐标表示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东北师大附中朝阳学校 杨晓菲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4" y="1318109"/>
            <a:ext cx="8331844" cy="140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4" y="2614467"/>
            <a:ext cx="7766152" cy="47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7" y="3090101"/>
            <a:ext cx="8528644" cy="79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4" y="4289199"/>
            <a:ext cx="8375546" cy="51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17" y="3359717"/>
            <a:ext cx="977541" cy="37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7" y="374751"/>
            <a:ext cx="8209410" cy="87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386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3" y="264595"/>
            <a:ext cx="9492789" cy="58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63" y="862655"/>
            <a:ext cx="8362405" cy="51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3" y="1495701"/>
            <a:ext cx="8466819" cy="51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接箭头连接符 3"/>
          <p:cNvCxnSpPr/>
          <p:nvPr/>
        </p:nvCxnSpPr>
        <p:spPr>
          <a:xfrm flipV="1">
            <a:off x="4879034" y="3280328"/>
            <a:ext cx="1796828" cy="319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5811019" y="2308377"/>
            <a:ext cx="1" cy="17200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流程图: 联系 14"/>
          <p:cNvSpPr/>
          <p:nvPr/>
        </p:nvSpPr>
        <p:spPr>
          <a:xfrm>
            <a:off x="5233126" y="2691243"/>
            <a:ext cx="1155786" cy="117817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582027"/>
              </p:ext>
            </p:extLst>
          </p:nvPr>
        </p:nvGraphicFramePr>
        <p:xfrm>
          <a:off x="4985476" y="2308377"/>
          <a:ext cx="4953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" name="Equation" r:id="rId7" imgW="495000" imgH="190440" progId="Equation.DSMT4">
                  <p:embed/>
                </p:oleObj>
              </mc:Choice>
              <mc:Fallback>
                <p:oleObj name="Equation" r:id="rId7" imgW="4950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5476" y="2308377"/>
                        <a:ext cx="4953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628709"/>
              </p:ext>
            </p:extLst>
          </p:nvPr>
        </p:nvGraphicFramePr>
        <p:xfrm>
          <a:off x="6388912" y="2268957"/>
          <a:ext cx="508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" name="Equation" r:id="rId9" imgW="507960" imgH="215640" progId="Equation.DSMT4">
                  <p:embed/>
                </p:oleObj>
              </mc:Choice>
              <mc:Fallback>
                <p:oleObj name="Equation" r:id="rId9" imgW="507960" imgH="215640" progId="Equation.DSMT4">
                  <p:embed/>
                  <p:pic>
                    <p:nvPicPr>
                      <p:cNvPr id="0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912" y="2268957"/>
                        <a:ext cx="508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87030"/>
              </p:ext>
            </p:extLst>
          </p:nvPr>
        </p:nvGraphicFramePr>
        <p:xfrm>
          <a:off x="5612348" y="3336771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4" name="Equation" r:id="rId11" imgW="164880" imgH="177480" progId="Equation.DSMT4">
                  <p:embed/>
                </p:oleObj>
              </mc:Choice>
              <mc:Fallback>
                <p:oleObj name="Equation" r:id="rId11" imgW="164880" imgH="177480" progId="Equation.DSMT4">
                  <p:embed/>
                  <p:pic>
                    <p:nvPicPr>
                      <p:cNvPr id="0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2348" y="3336771"/>
                        <a:ext cx="1651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979468"/>
              </p:ext>
            </p:extLst>
          </p:nvPr>
        </p:nvGraphicFramePr>
        <p:xfrm>
          <a:off x="5068444" y="2881313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5" name="Equation" r:id="rId13" imgW="164880" imgH="164880" progId="Equation.DSMT4">
                  <p:embed/>
                </p:oleObj>
              </mc:Choice>
              <mc:Fallback>
                <p:oleObj name="Equation" r:id="rId13" imgW="164880" imgH="164880" progId="Equation.DSMT4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444" y="2881313"/>
                        <a:ext cx="1651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885648"/>
              </p:ext>
            </p:extLst>
          </p:nvPr>
        </p:nvGraphicFramePr>
        <p:xfrm>
          <a:off x="6306694" y="2782888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6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6694" y="2782888"/>
                        <a:ext cx="1651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弧形 28"/>
          <p:cNvSpPr/>
          <p:nvPr/>
        </p:nvSpPr>
        <p:spPr>
          <a:xfrm>
            <a:off x="5607996" y="3106241"/>
            <a:ext cx="338903" cy="167213"/>
          </a:xfrm>
          <a:prstGeom prst="arc">
            <a:avLst>
              <a:gd name="adj1" fmla="val 14055890"/>
              <a:gd name="adj2" fmla="val 209713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510682"/>
              </p:ext>
            </p:extLst>
          </p:nvPr>
        </p:nvGraphicFramePr>
        <p:xfrm>
          <a:off x="5811019" y="2954214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7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对象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019" y="2954214"/>
                        <a:ext cx="1270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直接连接符 33"/>
          <p:cNvCxnSpPr/>
          <p:nvPr/>
        </p:nvCxnSpPr>
        <p:spPr>
          <a:xfrm flipV="1">
            <a:off x="5790236" y="2596127"/>
            <a:ext cx="757600" cy="7161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 flipV="1">
            <a:off x="5362536" y="2556707"/>
            <a:ext cx="448484" cy="739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 flipV="1">
            <a:off x="7045544" y="3240908"/>
            <a:ext cx="1796828" cy="319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H="1" flipV="1">
            <a:off x="7977529" y="2268957"/>
            <a:ext cx="1" cy="17200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流程图: 联系 57"/>
          <p:cNvSpPr/>
          <p:nvPr/>
        </p:nvSpPr>
        <p:spPr>
          <a:xfrm>
            <a:off x="7399636" y="2651823"/>
            <a:ext cx="1155786" cy="117817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9" name="对象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227878"/>
              </p:ext>
            </p:extLst>
          </p:nvPr>
        </p:nvGraphicFramePr>
        <p:xfrm>
          <a:off x="8594722" y="2333107"/>
          <a:ext cx="4953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8" name="Equation" r:id="rId19" imgW="495000" imgH="190440" progId="Equation.DSMT4">
                  <p:embed/>
                </p:oleObj>
              </mc:Choice>
              <mc:Fallback>
                <p:oleObj name="Equation" r:id="rId19" imgW="4950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94722" y="2333107"/>
                        <a:ext cx="4953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对象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627271"/>
              </p:ext>
            </p:extLst>
          </p:nvPr>
        </p:nvGraphicFramePr>
        <p:xfrm>
          <a:off x="7045544" y="2265129"/>
          <a:ext cx="508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9" name="Equation" r:id="rId20" imgW="507960" imgH="215640" progId="Equation.DSMT4">
                  <p:embed/>
                </p:oleObj>
              </mc:Choice>
              <mc:Fallback>
                <p:oleObj name="Equation" r:id="rId20" imgW="507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544" y="2265129"/>
                        <a:ext cx="508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对象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287912"/>
              </p:ext>
            </p:extLst>
          </p:nvPr>
        </p:nvGraphicFramePr>
        <p:xfrm>
          <a:off x="7778858" y="3297351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0" name="Equation" r:id="rId21" imgW="164880" imgH="177480" progId="Equation.DSMT4">
                  <p:embed/>
                </p:oleObj>
              </mc:Choice>
              <mc:Fallback>
                <p:oleObj name="Equation" r:id="rId21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58" y="3297351"/>
                        <a:ext cx="1651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对象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523109"/>
              </p:ext>
            </p:extLst>
          </p:nvPr>
        </p:nvGraphicFramePr>
        <p:xfrm>
          <a:off x="7234954" y="2841893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1" name="Equation" r:id="rId22" imgW="164880" imgH="164880" progId="Equation.DSMT4">
                  <p:embed/>
                </p:oleObj>
              </mc:Choice>
              <mc:Fallback>
                <p:oleObj name="Equation" r:id="rId22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954" y="2841893"/>
                        <a:ext cx="1651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对象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110615"/>
              </p:ext>
            </p:extLst>
          </p:nvPr>
        </p:nvGraphicFramePr>
        <p:xfrm>
          <a:off x="8473204" y="2743468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2" name="Equation" r:id="rId23" imgW="164880" imgH="164880" progId="Equation.DSMT4">
                  <p:embed/>
                </p:oleObj>
              </mc:Choice>
              <mc:Fallback>
                <p:oleObj name="Equation" r:id="rId23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3204" y="2743468"/>
                        <a:ext cx="1651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弧形 63"/>
          <p:cNvSpPr/>
          <p:nvPr/>
        </p:nvSpPr>
        <p:spPr>
          <a:xfrm>
            <a:off x="7774506" y="3066821"/>
            <a:ext cx="338903" cy="167213"/>
          </a:xfrm>
          <a:prstGeom prst="arc">
            <a:avLst>
              <a:gd name="adj1" fmla="val 13997371"/>
              <a:gd name="adj2" fmla="val 209713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5" name="对象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68602"/>
              </p:ext>
            </p:extLst>
          </p:nvPr>
        </p:nvGraphicFramePr>
        <p:xfrm>
          <a:off x="7977529" y="2914794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3" name="Equation" r:id="rId24" imgW="126720" imgH="177480" progId="Equation.DSMT4">
                  <p:embed/>
                </p:oleObj>
              </mc:Choice>
              <mc:Fallback>
                <p:oleObj name="Equation" r:id="rId2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7529" y="2914794"/>
                        <a:ext cx="1270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直接连接符 65"/>
          <p:cNvCxnSpPr/>
          <p:nvPr/>
        </p:nvCxnSpPr>
        <p:spPr>
          <a:xfrm flipV="1">
            <a:off x="7956746" y="2556707"/>
            <a:ext cx="757600" cy="7161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 flipV="1">
            <a:off x="7526212" y="2481029"/>
            <a:ext cx="451318" cy="7758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对象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156928"/>
              </p:ext>
            </p:extLst>
          </p:nvPr>
        </p:nvGraphicFramePr>
        <p:xfrm>
          <a:off x="6733153" y="3197401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4" name="Equation" r:id="rId25" imgW="126720" imgH="139680" progId="Equation.DSMT4">
                  <p:embed/>
                </p:oleObj>
              </mc:Choice>
              <mc:Fallback>
                <p:oleObj name="Equation" r:id="rId25" imgW="126720" imgH="139680" progId="Equation.DSMT4">
                  <p:embed/>
                  <p:pic>
                    <p:nvPicPr>
                      <p:cNvPr id="0" name="对象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3153" y="3197401"/>
                        <a:ext cx="1270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对象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613272"/>
              </p:ext>
            </p:extLst>
          </p:nvPr>
        </p:nvGraphicFramePr>
        <p:xfrm>
          <a:off x="8842372" y="3172601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5" name="Equation" r:id="rId27" imgW="126720" imgH="139680" progId="Equation.DSMT4">
                  <p:embed/>
                </p:oleObj>
              </mc:Choice>
              <mc:Fallback>
                <p:oleObj name="Equation" r:id="rId27" imgW="126720" imgH="139680" progId="Equation.DSMT4">
                  <p:embed/>
                  <p:pic>
                    <p:nvPicPr>
                      <p:cNvPr id="0" name="对象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72" y="3172601"/>
                        <a:ext cx="1270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对象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479096"/>
              </p:ext>
            </p:extLst>
          </p:nvPr>
        </p:nvGraphicFramePr>
        <p:xfrm>
          <a:off x="5601309" y="2155825"/>
          <a:ext cx="1397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6" name="Equation" r:id="rId29" imgW="139680" imgH="164880" progId="Equation.DSMT4">
                  <p:embed/>
                </p:oleObj>
              </mc:Choice>
              <mc:Fallback>
                <p:oleObj name="Equation" r:id="rId29" imgW="139680" imgH="164880" progId="Equation.DSMT4">
                  <p:embed/>
                  <p:pic>
                    <p:nvPicPr>
                      <p:cNvPr id="0" name="对象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1309" y="2155825"/>
                        <a:ext cx="1397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对象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484476"/>
              </p:ext>
            </p:extLst>
          </p:nvPr>
        </p:nvGraphicFramePr>
        <p:xfrm>
          <a:off x="7774506" y="2186407"/>
          <a:ext cx="1397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7" name="Equation" r:id="rId31" imgW="139680" imgH="164880" progId="Equation.DSMT4">
                  <p:embed/>
                </p:oleObj>
              </mc:Choice>
              <mc:Fallback>
                <p:oleObj name="Equation" r:id="rId31" imgW="139680" imgH="164880" progId="Equation.DSMT4">
                  <p:embed/>
                  <p:pic>
                    <p:nvPicPr>
                      <p:cNvPr id="0" name="对象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4506" y="2186407"/>
                        <a:ext cx="1397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8" name="Picture 48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0" y="1974073"/>
            <a:ext cx="9513248" cy="58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7" name="Picture 67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05" y="2484129"/>
            <a:ext cx="9514195" cy="58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8" name="Picture 148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5" y="3106241"/>
            <a:ext cx="3888125" cy="49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9" name="Picture 149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8" y="3716991"/>
            <a:ext cx="8884457" cy="54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0" name="Picture 150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8" y="4254720"/>
            <a:ext cx="8841171" cy="54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1859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9" grpId="0" animBg="1"/>
      <p:bldP spid="58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340" name="Picture 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9" y="295697"/>
            <a:ext cx="8883379" cy="54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41" name="Picture 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9" y="2260884"/>
            <a:ext cx="8093658" cy="49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42" name="Picture 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77" y="295697"/>
            <a:ext cx="3877275" cy="176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43" name="Picture 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9" y="2794355"/>
            <a:ext cx="8665841" cy="53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44" name="Picture 8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0" y="3260547"/>
            <a:ext cx="8362418" cy="51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45" name="Picture 8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9" y="3772699"/>
            <a:ext cx="8362418" cy="51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13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" name="Picture 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42" y="2652729"/>
            <a:ext cx="3877275" cy="176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84" y="303878"/>
            <a:ext cx="7971548" cy="438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90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2" y="1778886"/>
            <a:ext cx="9850869" cy="60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7" y="1199448"/>
            <a:ext cx="9510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8" y="2331542"/>
            <a:ext cx="9132593" cy="55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9" y="2753084"/>
            <a:ext cx="10056801" cy="61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0" y="3369008"/>
            <a:ext cx="10436384" cy="63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1" y="3965430"/>
            <a:ext cx="9524514" cy="58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65" y="3986507"/>
            <a:ext cx="8853662" cy="54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8" y="4580182"/>
            <a:ext cx="9197856" cy="56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1" y="687699"/>
            <a:ext cx="4141827" cy="46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图片 19" descr="C:\Users\小菲\AppData\Roaming\Tencent\Users\452917134\QQ\WinTemp\RichOle\VQ41C`8Y0YXRRNP]0`}FA`8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14" y="277705"/>
            <a:ext cx="3101042" cy="143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277" y="1863120"/>
            <a:ext cx="3217279" cy="135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5498" y="178231"/>
            <a:ext cx="409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从公式两侧考虑：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700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5" y="189117"/>
            <a:ext cx="7761558" cy="450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470" y="2446798"/>
            <a:ext cx="2643955" cy="12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01" y="3662611"/>
            <a:ext cx="2776691" cy="116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25184" y="374970"/>
            <a:ext cx="6045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课时小结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89" y="1162890"/>
            <a:ext cx="6393368" cy="258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4163" y="4165727"/>
            <a:ext cx="444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体会运用向量工具解决问题的简洁性！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59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27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43372" y="166419"/>
            <a:ext cx="6045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思考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833906"/>
              </p:ext>
            </p:extLst>
          </p:nvPr>
        </p:nvGraphicFramePr>
        <p:xfrm>
          <a:off x="920620" y="906445"/>
          <a:ext cx="6263951" cy="38833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2105"/>
                <a:gridCol w="2192344"/>
                <a:gridCol w="2469502"/>
              </a:tblGrid>
              <a:tr h="453529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向量运算及其性质</a:t>
                      </a:r>
                      <a:endParaRPr lang="zh-CN" altLang="en-US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350" kern="12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数学符号</a:t>
                      </a:r>
                      <a:endParaRPr lang="zh-CN" altLang="en-US" sz="1350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CN" altLang="en-US" sz="1350" kern="12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坐标表示</a:t>
                      </a:r>
                      <a:endParaRPr lang="zh-CN" altLang="en-US" sz="1350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</a:tr>
              <a:tr h="453529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向量的加法、减法</a:t>
                      </a:r>
                      <a:endParaRPr lang="zh-CN" altLang="en-US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53529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向量的数乘</a:t>
                      </a:r>
                      <a:endParaRPr lang="zh-CN" altLang="en-US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53529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向量的数量积</a:t>
                      </a:r>
                      <a:endParaRPr lang="zh-CN" altLang="en-US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宋体"/>
                          <a:ea typeface="宋体"/>
                        </a:rPr>
                        <a:t>     </a:t>
                      </a:r>
                      <a:r>
                        <a:rPr lang="zh-CN" altLang="en-US" sz="1400" dirty="0" smtClean="0">
                          <a:latin typeface="宋体"/>
                          <a:ea typeface="宋体"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453529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向量的平行</a:t>
                      </a:r>
                      <a:endParaRPr lang="zh-CN" altLang="en-US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53529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向量的垂直</a:t>
                      </a:r>
                      <a:endParaRPr lang="zh-CN" altLang="en-US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宋体"/>
                          <a:ea typeface="宋体"/>
                        </a:rPr>
                        <a:t>      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453529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向量的模</a:t>
                      </a:r>
                      <a:endParaRPr lang="zh-CN" altLang="en-US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宋体"/>
                          <a:ea typeface="宋体"/>
                        </a:rPr>
                        <a:t>      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453529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向量的夹角</a:t>
                      </a:r>
                      <a:endParaRPr lang="zh-CN" altLang="en-US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宋体"/>
                          <a:ea typeface="宋体"/>
                        </a:rPr>
                        <a:t>      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276280"/>
              </p:ext>
            </p:extLst>
          </p:nvPr>
        </p:nvGraphicFramePr>
        <p:xfrm>
          <a:off x="3188093" y="1511559"/>
          <a:ext cx="547602" cy="283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" name="Equation" r:id="rId4" imgW="342720" imgH="177480" progId="Equation.DSMT4">
                  <p:embed/>
                </p:oleObj>
              </mc:Choice>
              <mc:Fallback>
                <p:oleObj name="Equation" r:id="rId4" imgW="342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88093" y="1511559"/>
                        <a:ext cx="547602" cy="283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789237"/>
              </p:ext>
            </p:extLst>
          </p:nvPr>
        </p:nvGraphicFramePr>
        <p:xfrm>
          <a:off x="4772025" y="1422400"/>
          <a:ext cx="20923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" name="Equation" r:id="rId6" imgW="1422360" imgH="253800" progId="Equation.DSMT4">
                  <p:embed/>
                </p:oleObj>
              </mc:Choice>
              <mc:Fallback>
                <p:oleObj name="Equation" r:id="rId6" imgW="1422360" imgH="2538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1422400"/>
                        <a:ext cx="209232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497530"/>
              </p:ext>
            </p:extLst>
          </p:nvPr>
        </p:nvGraphicFramePr>
        <p:xfrm>
          <a:off x="3303589" y="1911927"/>
          <a:ext cx="351910" cy="289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" name="Equation" r:id="rId8" imgW="215640" imgH="177480" progId="Equation.DSMT4">
                  <p:embed/>
                </p:oleObj>
              </mc:Choice>
              <mc:Fallback>
                <p:oleObj name="Equation" r:id="rId8" imgW="215640" imgH="17748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9" y="1911927"/>
                        <a:ext cx="351910" cy="289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112999"/>
              </p:ext>
            </p:extLst>
          </p:nvPr>
        </p:nvGraphicFramePr>
        <p:xfrm>
          <a:off x="4873625" y="1855788"/>
          <a:ext cx="14255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" name="Equation" r:id="rId10" imgW="927000" imgH="253800" progId="Equation.DSMT4">
                  <p:embed/>
                </p:oleObj>
              </mc:Choice>
              <mc:Fallback>
                <p:oleObj name="Equation" r:id="rId10" imgW="927000" imgH="2538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25" y="1855788"/>
                        <a:ext cx="14255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96925"/>
              </p:ext>
            </p:extLst>
          </p:nvPr>
        </p:nvGraphicFramePr>
        <p:xfrm>
          <a:off x="2699406" y="2343127"/>
          <a:ext cx="1424725" cy="348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" name="Equation" r:id="rId12" imgW="1041120" imgH="253800" progId="Equation.DSMT4">
                  <p:embed/>
                </p:oleObj>
              </mc:Choice>
              <mc:Fallback>
                <p:oleObj name="Equation" r:id="rId12" imgW="1041120" imgH="2538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406" y="2343127"/>
                        <a:ext cx="1424725" cy="348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429012"/>
              </p:ext>
            </p:extLst>
          </p:nvPr>
        </p:nvGraphicFramePr>
        <p:xfrm>
          <a:off x="4800256" y="2799317"/>
          <a:ext cx="2284789" cy="35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" name="Equation" r:id="rId14" imgW="1473120" imgH="228600" progId="Equation.DSMT4">
                  <p:embed/>
                </p:oleObj>
              </mc:Choice>
              <mc:Fallback>
                <p:oleObj name="Equation" r:id="rId14" imgW="1473120" imgH="22860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256" y="2799317"/>
                        <a:ext cx="2284789" cy="35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381532"/>
              </p:ext>
            </p:extLst>
          </p:nvPr>
        </p:nvGraphicFramePr>
        <p:xfrm>
          <a:off x="2529666" y="2825925"/>
          <a:ext cx="1998792" cy="370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7" name="Equation" r:id="rId16" imgW="1371600" imgH="253800" progId="Equation.DSMT4">
                  <p:embed/>
                </p:oleObj>
              </mc:Choice>
              <mc:Fallback>
                <p:oleObj name="Equation" r:id="rId16" imgW="1371600" imgH="25380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666" y="2825925"/>
                        <a:ext cx="1998792" cy="370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120266"/>
              </p:ext>
            </p:extLst>
          </p:nvPr>
        </p:nvGraphicFramePr>
        <p:xfrm>
          <a:off x="2905126" y="3327955"/>
          <a:ext cx="1430498" cy="25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8" name="Equation" r:id="rId18" imgW="1002960" imgH="177480" progId="Equation.DSMT4">
                  <p:embed/>
                </p:oleObj>
              </mc:Choice>
              <mc:Fallback>
                <p:oleObj name="Equation" r:id="rId18" imgW="1002960" imgH="177480" progId="Equation.DSMT4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6" y="3327955"/>
                        <a:ext cx="1430498" cy="253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908546"/>
              </p:ext>
            </p:extLst>
          </p:nvPr>
        </p:nvGraphicFramePr>
        <p:xfrm>
          <a:off x="2809876" y="3734114"/>
          <a:ext cx="1581732" cy="38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9" name="Equation" r:id="rId20" imgW="1143000" imgH="279360" progId="Equation.DSMT4">
                  <p:embed/>
                </p:oleObj>
              </mc:Choice>
              <mc:Fallback>
                <p:oleObj name="Equation" r:id="rId20" imgW="1143000" imgH="279360" progId="Equation.DSMT4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6" y="3734114"/>
                        <a:ext cx="1581732" cy="386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145130"/>
              </p:ext>
            </p:extLst>
          </p:nvPr>
        </p:nvGraphicFramePr>
        <p:xfrm>
          <a:off x="3017676" y="4142792"/>
          <a:ext cx="1089619" cy="60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0" name="Equation" r:id="rId22" imgW="799920" imgH="444240" progId="Equation.DSMT4">
                  <p:embed/>
                </p:oleObj>
              </mc:Choice>
              <mc:Fallback>
                <p:oleObj name="Equation" r:id="rId22" imgW="799920" imgH="444240" progId="Equation.DSMT4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676" y="4142792"/>
                        <a:ext cx="1089619" cy="605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273304"/>
              </p:ext>
            </p:extLst>
          </p:nvPr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1" name="Equation" r:id="rId24" imgW="114120" imgH="177480" progId="Equation.DSMT4">
                  <p:embed/>
                </p:oleObj>
              </mc:Choice>
              <mc:Fallback>
                <p:oleObj name="Equation" r:id="rId2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82073" y="2309718"/>
            <a:ext cx="52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82072" y="3183686"/>
            <a:ext cx="52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082071" y="3693759"/>
            <a:ext cx="52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082073" y="4283535"/>
            <a:ext cx="52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？</a:t>
            </a:r>
            <a:endParaRPr lang="zh-CN" alt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481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018669" y="541457"/>
            <a:ext cx="722544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学习目标</a:t>
            </a:r>
            <a:r>
              <a:rPr lang="en-US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</a:p>
          <a:p>
            <a:pPr marL="457200" lvl="1" indent="-457200">
              <a:lnSpc>
                <a:spcPct val="150000"/>
              </a:lnSpc>
              <a:buAutoNum type="arabicPeriod"/>
            </a:pPr>
            <a:r>
              <a:rPr lang="zh-CN" altLang="zh-CN" sz="20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理解向量数量积坐标表示的推导过程，能运用数量积的坐标表示进行向量数量积的运算；</a:t>
            </a:r>
            <a:endParaRPr lang="en-US" altLang="zh-CN" sz="2000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50000"/>
              </a:lnSpc>
              <a:buAutoNum type="arabicPeriod"/>
            </a:pPr>
            <a:r>
              <a:rPr lang="zh-CN" altLang="zh-CN" sz="20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zh-CN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根据向量的坐标计算向量的模，并推导平面内两点间的距离公式； </a:t>
            </a:r>
          </a:p>
          <a:p>
            <a:pPr marL="457200" lvl="1" indent="-457200">
              <a:lnSpc>
                <a:spcPct val="150000"/>
              </a:lnSpc>
              <a:buAutoNum type="arabicPeriod"/>
            </a:pPr>
            <a:r>
              <a:rPr lang="zh-CN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能根据向量的坐标求向量的</a:t>
            </a:r>
            <a:r>
              <a:rPr lang="zh-CN" altLang="zh-CN" sz="20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夹角</a:t>
            </a:r>
            <a:r>
              <a:rPr lang="zh-CN" altLang="en-US" sz="20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，能用坐标表示向量垂直的充要条件</a:t>
            </a:r>
            <a:r>
              <a:rPr lang="zh-CN" altLang="zh-CN" sz="20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．并</a:t>
            </a:r>
            <a:r>
              <a:rPr lang="zh-CN" altLang="en-US" sz="20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会</a:t>
            </a:r>
            <a:r>
              <a:rPr lang="zh-CN" altLang="zh-CN" sz="20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简单</a:t>
            </a:r>
            <a:r>
              <a:rPr lang="zh-CN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的应用，体会运用向量工具探索问题的</a:t>
            </a:r>
            <a:r>
              <a:rPr lang="zh-CN" altLang="en-US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简洁</a:t>
            </a:r>
            <a:r>
              <a:rPr lang="zh-CN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性</a:t>
            </a:r>
            <a:r>
              <a:rPr lang="en-US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50000"/>
              </a:lnSpc>
              <a:buAutoNum type="arabicPeriod"/>
            </a:pPr>
            <a:endParaRPr lang="en-US" altLang="zh-CN" sz="2000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71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0" y="1419858"/>
            <a:ext cx="8347870" cy="51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5" y="377079"/>
            <a:ext cx="9218290" cy="28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" name="Picture 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5" y="770393"/>
            <a:ext cx="70945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43" y="1429278"/>
            <a:ext cx="8347868" cy="51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21" y="2000649"/>
            <a:ext cx="8470281" cy="51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1" name="Picture 6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3" y="2570559"/>
            <a:ext cx="8558550" cy="52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5" y="3050139"/>
            <a:ext cx="8871753" cy="54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4" name="Picture 7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7" y="3684256"/>
            <a:ext cx="8833791" cy="40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" name="Picture 7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71" y="4207516"/>
            <a:ext cx="9076768" cy="41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919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5" y="351128"/>
            <a:ext cx="9036725" cy="41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5" y="926590"/>
            <a:ext cx="9302078" cy="56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30" y="2001861"/>
            <a:ext cx="8284839" cy="50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5" y="2924874"/>
            <a:ext cx="8578698" cy="52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45" y="3509590"/>
            <a:ext cx="8984956" cy="55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20" y="4267173"/>
            <a:ext cx="8701637" cy="53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30" y="1412566"/>
            <a:ext cx="8487127" cy="51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15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64" y="293543"/>
            <a:ext cx="9121686" cy="55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20" y="1042698"/>
            <a:ext cx="2899480" cy="31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32" y="1534055"/>
            <a:ext cx="8489894" cy="51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39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9" y="410629"/>
            <a:ext cx="8714047" cy="5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25" y="999082"/>
            <a:ext cx="8432345" cy="51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04" y="1647989"/>
            <a:ext cx="1520170" cy="17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148" y="1661165"/>
            <a:ext cx="16637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92" y="1647989"/>
            <a:ext cx="9111478" cy="41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19" y="1699603"/>
            <a:ext cx="2531385" cy="68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19" y="2570162"/>
            <a:ext cx="2665668" cy="36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20" y="3095303"/>
            <a:ext cx="1361210" cy="3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61" y="3555293"/>
            <a:ext cx="7723282" cy="47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97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3" y="381777"/>
            <a:ext cx="7691673" cy="75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759500"/>
              </p:ext>
            </p:extLst>
          </p:nvPr>
        </p:nvGraphicFramePr>
        <p:xfrm>
          <a:off x="1617305" y="1380932"/>
          <a:ext cx="2799185" cy="635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5" imgW="2070000" imgH="469800" progId="Equation.DSMT4">
                  <p:embed/>
                </p:oleObj>
              </mc:Choice>
              <mc:Fallback>
                <p:oleObj name="Equation" r:id="rId5" imgW="2070000" imgH="469800" progId="Equation.DSMT4">
                  <p:embed/>
                  <p:pic>
                    <p:nvPicPr>
                      <p:cNvPr id="0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305" y="1380932"/>
                        <a:ext cx="2799185" cy="635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25" y="2274888"/>
            <a:ext cx="7419701" cy="67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225252"/>
              </p:ext>
            </p:extLst>
          </p:nvPr>
        </p:nvGraphicFramePr>
        <p:xfrm>
          <a:off x="3573981" y="2199108"/>
          <a:ext cx="279876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8" imgW="2070100" imgH="469900" progId="Equation.DSMT4">
                  <p:embed/>
                </p:oleObj>
              </mc:Choice>
              <mc:Fallback>
                <p:oleObj name="Equation" r:id="rId8" imgW="2070100" imgH="4699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981" y="2199108"/>
                        <a:ext cx="279876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397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43372" y="166419"/>
            <a:ext cx="6045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完善相关内容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333160"/>
              </p:ext>
            </p:extLst>
          </p:nvPr>
        </p:nvGraphicFramePr>
        <p:xfrm>
          <a:off x="920620" y="645205"/>
          <a:ext cx="6767804" cy="4336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2105"/>
                <a:gridCol w="1993291"/>
                <a:gridCol w="3172408"/>
              </a:tblGrid>
              <a:tr h="453529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向量运算及其性质</a:t>
                      </a:r>
                      <a:endParaRPr lang="zh-CN" altLang="en-US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350" kern="12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数学符号</a:t>
                      </a:r>
                      <a:endParaRPr lang="zh-CN" altLang="en-US" sz="1350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CN" altLang="en-US" sz="1350" kern="12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坐标表示</a:t>
                      </a:r>
                      <a:endParaRPr lang="zh-CN" altLang="en-US" sz="1350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</a:tr>
              <a:tr h="453529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向量的加法、减法</a:t>
                      </a:r>
                      <a:endParaRPr lang="zh-CN" altLang="en-US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53529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向量的数乘</a:t>
                      </a:r>
                      <a:endParaRPr lang="zh-CN" altLang="en-US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53529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向量的数量积</a:t>
                      </a:r>
                      <a:endParaRPr lang="zh-CN" altLang="en-US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宋体"/>
                          <a:ea typeface="宋体"/>
                        </a:rPr>
                        <a:t>     </a:t>
                      </a:r>
                      <a:endParaRPr lang="zh-CN" altLang="en-US" dirty="0"/>
                    </a:p>
                  </a:txBody>
                  <a:tcPr/>
                </a:tc>
              </a:tr>
              <a:tr h="453529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向量的平行</a:t>
                      </a:r>
                      <a:endParaRPr lang="zh-CN" altLang="en-US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53529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向量的垂直</a:t>
                      </a:r>
                      <a:endParaRPr lang="zh-CN" altLang="en-US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宋体"/>
                          <a:ea typeface="宋体"/>
                        </a:rPr>
                        <a:t>      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907041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向量的模</a:t>
                      </a:r>
                      <a:endParaRPr lang="zh-CN" altLang="en-US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宋体"/>
                          <a:ea typeface="宋体"/>
                        </a:rPr>
                        <a:t>      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453529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向量的夹角</a:t>
                      </a:r>
                      <a:endParaRPr lang="zh-CN" altLang="en-US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宋体"/>
                          <a:ea typeface="宋体"/>
                        </a:rPr>
                        <a:t>      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478879"/>
              </p:ext>
            </p:extLst>
          </p:nvPr>
        </p:nvGraphicFramePr>
        <p:xfrm>
          <a:off x="3188093" y="1286505"/>
          <a:ext cx="477814" cy="247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" name="Equation" r:id="rId4" imgW="342720" imgH="177480" progId="Equation.DSMT4">
                  <p:embed/>
                </p:oleObj>
              </mc:Choice>
              <mc:Fallback>
                <p:oleObj name="Equation" r:id="rId4" imgW="342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88093" y="1286505"/>
                        <a:ext cx="477814" cy="247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69476"/>
              </p:ext>
            </p:extLst>
          </p:nvPr>
        </p:nvGraphicFramePr>
        <p:xfrm>
          <a:off x="4782090" y="1178596"/>
          <a:ext cx="1973274" cy="355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" name="Equation" r:id="rId6" imgW="1409400" imgH="253800" progId="Equation.DSMT4">
                  <p:embed/>
                </p:oleObj>
              </mc:Choice>
              <mc:Fallback>
                <p:oleObj name="Equation" r:id="rId6" imgW="1409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2090" y="1178596"/>
                        <a:ext cx="1973274" cy="355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798594"/>
              </p:ext>
            </p:extLst>
          </p:nvPr>
        </p:nvGraphicFramePr>
        <p:xfrm>
          <a:off x="3303589" y="1685731"/>
          <a:ext cx="309346" cy="254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" name="Equation" r:id="rId8" imgW="215640" imgH="177480" progId="Equation.DSMT4">
                  <p:embed/>
                </p:oleObj>
              </mc:Choice>
              <mc:Fallback>
                <p:oleObj name="Equation" r:id="rId8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9" y="1685731"/>
                        <a:ext cx="309346" cy="254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967294"/>
              </p:ext>
            </p:extLst>
          </p:nvPr>
        </p:nvGraphicFramePr>
        <p:xfrm>
          <a:off x="4942276" y="1612805"/>
          <a:ext cx="1228370" cy="37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" name="Equation" r:id="rId10" imgW="838080" imgH="253800" progId="Equation.DSMT4">
                  <p:embed/>
                </p:oleObj>
              </mc:Choice>
              <mc:Fallback>
                <p:oleObj name="Equation" r:id="rId10" imgW="838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276" y="1612805"/>
                        <a:ext cx="1228370" cy="37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219700"/>
              </p:ext>
            </p:extLst>
          </p:nvPr>
        </p:nvGraphicFramePr>
        <p:xfrm>
          <a:off x="2699406" y="2081887"/>
          <a:ext cx="1424725" cy="348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" name="Equation" r:id="rId12" imgW="1041120" imgH="253800" progId="Equation.DSMT4">
                  <p:embed/>
                </p:oleObj>
              </mc:Choice>
              <mc:Fallback>
                <p:oleObj name="Equation" r:id="rId12" imgW="1041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406" y="2081887"/>
                        <a:ext cx="1424725" cy="348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088714"/>
              </p:ext>
            </p:extLst>
          </p:nvPr>
        </p:nvGraphicFramePr>
        <p:xfrm>
          <a:off x="4800257" y="2567011"/>
          <a:ext cx="2098176" cy="325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" name="Equation" r:id="rId14" imgW="1473120" imgH="228600" progId="Equation.DSMT4">
                  <p:embed/>
                </p:oleObj>
              </mc:Choice>
              <mc:Fallback>
                <p:oleObj name="Equation" r:id="rId14" imgW="1473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257" y="2567011"/>
                        <a:ext cx="2098176" cy="325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388402"/>
              </p:ext>
            </p:extLst>
          </p:nvPr>
        </p:nvGraphicFramePr>
        <p:xfrm>
          <a:off x="2529666" y="2587721"/>
          <a:ext cx="1874383" cy="347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" name="Equation" r:id="rId16" imgW="1371600" imgH="253800" progId="Equation.DSMT4">
                  <p:embed/>
                </p:oleObj>
              </mc:Choice>
              <mc:Fallback>
                <p:oleObj name="Equation" r:id="rId16" imgW="1371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666" y="2587721"/>
                        <a:ext cx="1874383" cy="347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601333"/>
              </p:ext>
            </p:extLst>
          </p:nvPr>
        </p:nvGraphicFramePr>
        <p:xfrm>
          <a:off x="2799379" y="3041779"/>
          <a:ext cx="1360583" cy="241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1" name="Equation" r:id="rId18" imgW="1002960" imgH="177480" progId="Equation.DSMT4">
                  <p:embed/>
                </p:oleObj>
              </mc:Choice>
              <mc:Fallback>
                <p:oleObj name="Equation" r:id="rId18" imgW="1002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9379" y="3041779"/>
                        <a:ext cx="1360583" cy="241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287486"/>
              </p:ext>
            </p:extLst>
          </p:nvPr>
        </p:nvGraphicFramePr>
        <p:xfrm>
          <a:off x="2809876" y="3447452"/>
          <a:ext cx="1482206" cy="36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2" name="Equation" r:id="rId20" imgW="1143000" imgH="279360" progId="Equation.DSMT4">
                  <p:embed/>
                </p:oleObj>
              </mc:Choice>
              <mc:Fallback>
                <p:oleObj name="Equation" r:id="rId20" imgW="1143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6" y="3447452"/>
                        <a:ext cx="1482206" cy="36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280636"/>
              </p:ext>
            </p:extLst>
          </p:nvPr>
        </p:nvGraphicFramePr>
        <p:xfrm>
          <a:off x="2812402" y="4267218"/>
          <a:ext cx="1089619" cy="60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" name="Equation" r:id="rId22" imgW="799920" imgH="444240" progId="Equation.DSMT4">
                  <p:embed/>
                </p:oleObj>
              </mc:Choice>
              <mc:Fallback>
                <p:oleObj name="Equation" r:id="rId22" imgW="799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402" y="4267218"/>
                        <a:ext cx="1089619" cy="605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545019"/>
              </p:ext>
            </p:extLst>
          </p:nvPr>
        </p:nvGraphicFramePr>
        <p:xfrm>
          <a:off x="4514850" y="222161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" name="Equation" r:id="rId24" imgW="114120" imgH="177480" progId="Equation.DSMT4">
                  <p:embed/>
                </p:oleObj>
              </mc:Choice>
              <mc:Fallback>
                <p:oleObj name="Equation" r:id="rId2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514850" y="222161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281773"/>
              </p:ext>
            </p:extLst>
          </p:nvPr>
        </p:nvGraphicFramePr>
        <p:xfrm>
          <a:off x="4901681" y="2075779"/>
          <a:ext cx="1492899" cy="323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" name="Equation" r:id="rId26" imgW="1054100" imgH="228600" progId="Equation.DSMT4">
                  <p:embed/>
                </p:oleObj>
              </mc:Choice>
              <mc:Fallback>
                <p:oleObj name="Equation" r:id="rId26" imgW="10541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1681" y="2075779"/>
                        <a:ext cx="1492899" cy="323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653998"/>
              </p:ext>
            </p:extLst>
          </p:nvPr>
        </p:nvGraphicFramePr>
        <p:xfrm>
          <a:off x="4756150" y="3413823"/>
          <a:ext cx="1681972" cy="37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6" name="Equation" r:id="rId28" imgW="1244520" imgH="279360" progId="Equation.DSMT4">
                  <p:embed/>
                </p:oleObj>
              </mc:Choice>
              <mc:Fallback>
                <p:oleObj name="Equation" r:id="rId28" imgW="124452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3413823"/>
                        <a:ext cx="1681972" cy="376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325256"/>
              </p:ext>
            </p:extLst>
          </p:nvPr>
        </p:nvGraphicFramePr>
        <p:xfrm>
          <a:off x="6637173" y="3378874"/>
          <a:ext cx="1107235" cy="391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" name="Equation" r:id="rId30" imgW="825500" imgH="292100" progId="Equation.DSMT4">
                  <p:embed/>
                </p:oleObj>
              </mc:Choice>
              <mc:Fallback>
                <p:oleObj name="Equation" r:id="rId30" imgW="825500" imgH="292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173" y="3378874"/>
                        <a:ext cx="1107235" cy="3917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370733"/>
              </p:ext>
            </p:extLst>
          </p:nvPr>
        </p:nvGraphicFramePr>
        <p:xfrm>
          <a:off x="4777273" y="3783354"/>
          <a:ext cx="2805405" cy="484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" name="Equation" r:id="rId32" imgW="2057400" imgH="355600" progId="Equation.DSMT4">
                  <p:embed/>
                </p:oleObj>
              </mc:Choice>
              <mc:Fallback>
                <p:oleObj name="Equation" r:id="rId32" imgW="2057400" imgH="355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7273" y="3783354"/>
                        <a:ext cx="2805405" cy="4848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221447"/>
              </p:ext>
            </p:extLst>
          </p:nvPr>
        </p:nvGraphicFramePr>
        <p:xfrm>
          <a:off x="4796518" y="4303110"/>
          <a:ext cx="2089474" cy="608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9" name="Equation" r:id="rId34" imgW="1612800" imgH="469800" progId="Equation.DSMT4">
                  <p:embed/>
                </p:oleObj>
              </mc:Choice>
              <mc:Fallback>
                <p:oleObj name="Equation" r:id="rId34" imgW="1612800" imgH="469800" progId="Equation.DSMT4">
                  <p:embed/>
                  <p:pic>
                    <p:nvPicPr>
                      <p:cNvPr id="0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6518" y="4303110"/>
                        <a:ext cx="2089474" cy="608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128127"/>
              </p:ext>
            </p:extLst>
          </p:nvPr>
        </p:nvGraphicFramePr>
        <p:xfrm>
          <a:off x="4758612" y="2985430"/>
          <a:ext cx="2058956" cy="322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0" name="Equation" r:id="rId36" imgW="1460500" imgH="228600" progId="Equation.DSMT4">
                  <p:embed/>
                </p:oleObj>
              </mc:Choice>
              <mc:Fallback>
                <p:oleObj name="Equation" r:id="rId36" imgW="14605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8612" y="2985430"/>
                        <a:ext cx="2058956" cy="3222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3386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206</Words>
  <Application>Microsoft Office PowerPoint</Application>
  <PresentationFormat>全屏显示(16:9)</PresentationFormat>
  <Paragraphs>50</Paragraphs>
  <Slides>17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1_Office 主题​​</vt:lpstr>
      <vt:lpstr>Equation</vt:lpstr>
      <vt:lpstr>向量数量积的坐标表示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小菲</cp:lastModifiedBy>
  <cp:revision>107</cp:revision>
  <dcterms:created xsi:type="dcterms:W3CDTF">2020-02-01T11:21:51Z</dcterms:created>
  <dcterms:modified xsi:type="dcterms:W3CDTF">2020-04-18T15:11:41Z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