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7" r:id="rId2"/>
    <p:sldId id="258" r:id="rId3"/>
    <p:sldId id="259" r:id="rId4"/>
    <p:sldId id="276" r:id="rId5"/>
    <p:sldId id="260" r:id="rId6"/>
    <p:sldId id="297" r:id="rId7"/>
    <p:sldId id="261" r:id="rId8"/>
    <p:sldId id="274" r:id="rId9"/>
    <p:sldId id="269" r:id="rId10"/>
    <p:sldId id="270" r:id="rId11"/>
    <p:sldId id="266" r:id="rId12"/>
    <p:sldId id="268"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8" d="100"/>
          <a:sy n="78" d="100"/>
        </p:scale>
        <p:origin x="-165" y="-5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2020/4/20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980522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2020/4/20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2020/4/20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2020/4/20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2020/4/20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2020/4/20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2020/4/20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2020/4/20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hyperlink" Target="&#22235;&#37070;&#25506;&#27597;.mp4" TargetMode="Externa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hyperlink" Target="7.4.mp3" TargetMode="Externa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7.4.mp3" TargetMode="Externa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2"/>
            </p:custDataLst>
          </p:nvPr>
        </p:nvPicPr>
        <p:blipFill rotWithShape="1">
          <a:blip r:embed="rId5"/>
          <a:srcRect r="531"/>
          <a:stretch>
            <a:fillRect/>
          </a:stretch>
        </p:blipFill>
        <p:spPr>
          <a:xfrm>
            <a:off x="0" y="176784"/>
            <a:ext cx="12192000" cy="6858000"/>
          </a:xfrm>
          <a:prstGeom prst="rect">
            <a:avLst/>
          </a:prstGeom>
        </p:spPr>
      </p:pic>
      <p:sp>
        <p:nvSpPr>
          <p:cNvPr id="15" name="标题 14"/>
          <p:cNvSpPr>
            <a:spLocks noGrp="1"/>
          </p:cNvSpPr>
          <p:nvPr>
            <p:ph type="ctrTitle" idx="13"/>
          </p:nvPr>
        </p:nvSpPr>
        <p:spPr>
          <a:xfrm>
            <a:off x="4139184" y="3020875"/>
            <a:ext cx="7695419" cy="971127"/>
          </a:xfrm>
        </p:spPr>
        <p:txBody>
          <a:bodyPr>
            <a:normAutofit fontScale="90000"/>
          </a:bodyPr>
          <a:lstStyle/>
          <a:p>
            <a:r>
              <a:rPr lang="zh-CN" altLang="en-US" sz="3735" b="1" spc="300" dirty="0">
                <a:solidFill>
                  <a:srgbClr val="FF0000"/>
                </a:solidFill>
                <a:latin typeface="微软雅黑" panose="020B0503020204020204" charset="-122"/>
                <a:ea typeface="微软雅黑" panose="020B0503020204020204" charset="-122"/>
                <a:sym typeface="+mn-ea"/>
              </a:rPr>
              <a:t>必修（三）</a:t>
            </a:r>
            <a:r>
              <a:rPr lang="en-US" altLang="zh-CN" sz="3735" b="1" spc="300" dirty="0">
                <a:solidFill>
                  <a:srgbClr val="FF0000"/>
                </a:solidFill>
                <a:latin typeface="微软雅黑" panose="020B0503020204020204" charset="-122"/>
                <a:ea typeface="微软雅黑" panose="020B0503020204020204" charset="-122"/>
                <a:sym typeface="+mn-ea"/>
              </a:rPr>
              <a:t>Unit 7 Lesson </a:t>
            </a:r>
            <a:r>
              <a:rPr lang="en-US" altLang="zh-CN" sz="3735" b="1" spc="300" dirty="0" smtClean="0">
                <a:solidFill>
                  <a:srgbClr val="FF0000"/>
                </a:solidFill>
                <a:latin typeface="微软雅黑" panose="020B0503020204020204" charset="-122"/>
                <a:ea typeface="微软雅黑" panose="020B0503020204020204" charset="-122"/>
                <a:sym typeface="+mn-ea"/>
              </a:rPr>
              <a:t>2</a:t>
            </a:r>
            <a:r>
              <a:rPr lang="zh-CN" altLang="en-US" sz="3735" b="1" spc="300" dirty="0" smtClean="0">
                <a:solidFill>
                  <a:srgbClr val="FF0000"/>
                </a:solidFill>
                <a:latin typeface="微软雅黑" panose="020B0503020204020204" charset="-122"/>
                <a:ea typeface="微软雅黑" panose="020B0503020204020204" charset="-122"/>
                <a:sym typeface="+mn-ea"/>
              </a:rPr>
              <a:t>（</a:t>
            </a:r>
            <a:r>
              <a:rPr lang="en-US" altLang="zh-CN" sz="3735" b="1" spc="300" dirty="0">
                <a:solidFill>
                  <a:srgbClr val="FF0000"/>
                </a:solidFill>
                <a:latin typeface="微软雅黑" panose="020B0503020204020204" charset="-122"/>
                <a:ea typeface="微软雅黑" panose="020B0503020204020204" charset="-122"/>
                <a:sym typeface="+mn-ea"/>
              </a:rPr>
              <a:t>2</a:t>
            </a:r>
            <a:r>
              <a:rPr lang="zh-CN" altLang="en-US" sz="3735" b="1" spc="300" dirty="0">
                <a:solidFill>
                  <a:srgbClr val="FF0000"/>
                </a:solidFill>
                <a:latin typeface="微软雅黑" panose="020B0503020204020204" charset="-122"/>
                <a:ea typeface="微软雅黑" panose="020B0503020204020204" charset="-122"/>
                <a:sym typeface="+mn-ea"/>
              </a:rPr>
              <a:t>）</a:t>
            </a:r>
            <a:endParaRPr lang="zh-CN" altLang="en-US" sz="3735" dirty="0">
              <a:solidFill>
                <a:srgbClr val="FF0000"/>
              </a:solidFill>
            </a:endParaRPr>
          </a:p>
        </p:txBody>
      </p:sp>
      <p:sp>
        <p:nvSpPr>
          <p:cNvPr id="10" name="矩形 9"/>
          <p:cNvSpPr/>
          <p:nvPr/>
        </p:nvSpPr>
        <p:spPr>
          <a:xfrm>
            <a:off x="6494780" y="4847167"/>
            <a:ext cx="4802293" cy="707390"/>
          </a:xfrm>
          <a:prstGeom prst="rect">
            <a:avLst/>
          </a:prstGeom>
        </p:spPr>
        <p:txBody>
          <a:bodyPr wrap="square">
            <a:spAutoFit/>
          </a:bodyPr>
          <a:lstStyle/>
          <a:p>
            <a:pPr algn="l">
              <a:lnSpc>
                <a:spcPct val="150000"/>
              </a:lnSpc>
            </a:pPr>
            <a:r>
              <a:rPr lang="en-US" altLang="zh-CN" sz="2400" b="1" spc="226" dirty="0">
                <a:solidFill>
                  <a:schemeClr val="tx1"/>
                </a:solidFill>
                <a:latin typeface="楷体" panose="02010609060101010101" charset="-122"/>
                <a:ea typeface="楷体" panose="02010609060101010101" charset="-122"/>
                <a:cs typeface="楷体" panose="02010609060101010101" charset="-122"/>
              </a:rPr>
              <a:t>  </a:t>
            </a:r>
            <a:r>
              <a:rPr lang="en-US" altLang="zh-CN" sz="2665"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5422159" y="1592164"/>
            <a:ext cx="5458460" cy="583565"/>
          </a:xfrm>
          <a:prstGeom prst="rect">
            <a:avLst/>
          </a:prstGeom>
          <a:noFill/>
        </p:spPr>
        <p:txBody>
          <a:bodyPr wrap="square" rtlCol="0">
            <a:spAutoFit/>
          </a:bodyPr>
          <a:lstStyle/>
          <a:p>
            <a:pPr algn="ctr"/>
            <a:r>
              <a:rPr lang="zh-CN" altLang="en-US" sz="2665"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665" b="1" spc="226"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665" b="1" spc="226" dirty="0">
                <a:solidFill>
                  <a:srgbClr val="002060"/>
                </a:solidFill>
                <a:latin typeface="微软雅黑" panose="020B0503020204020204" charset="-122"/>
                <a:ea typeface="微软雅黑" panose="020B0503020204020204" charset="-122"/>
                <a:cs typeface="楷体" panose="02010609060101010101" charset="-122"/>
                <a:sym typeface="+mn-ea"/>
              </a:rPr>
              <a:t>高一年级英语</a:t>
            </a:r>
            <a:r>
              <a:rPr lang="zh-CN" altLang="en-US" sz="3200" b="1" spc="226" dirty="0">
                <a:solidFill>
                  <a:srgbClr val="002060"/>
                </a:solidFill>
                <a:latin typeface="微软雅黑" panose="020B0503020204020204" charset="-122"/>
                <a:ea typeface="微软雅黑" panose="020B0503020204020204" charset="-122"/>
                <a:cs typeface="楷体" panose="02010609060101010101" charset="-122"/>
                <a:sym typeface="+mn-ea"/>
              </a:rPr>
              <a:t> </a:t>
            </a:r>
          </a:p>
        </p:txBody>
      </p:sp>
      <p:sp>
        <p:nvSpPr>
          <p:cNvPr id="9" name="文本框 8"/>
          <p:cNvSpPr txBox="1"/>
          <p:nvPr/>
        </p:nvSpPr>
        <p:spPr>
          <a:xfrm>
            <a:off x="3791744" y="4918448"/>
            <a:ext cx="8951080" cy="707390"/>
          </a:xfrm>
          <a:prstGeom prst="rect">
            <a:avLst/>
          </a:prstGeom>
          <a:noFill/>
        </p:spPr>
        <p:txBody>
          <a:bodyPr wrap="square" rtlCol="0">
            <a:spAutoFit/>
          </a:bodyPr>
          <a:lstStyle/>
          <a:p>
            <a:pPr algn="ctr">
              <a:lnSpc>
                <a:spcPct val="150000"/>
              </a:lnSpc>
            </a:pPr>
            <a:r>
              <a:rPr lang="zh-CN" altLang="en-US" sz="2665" spc="226" dirty="0">
                <a:solidFill>
                  <a:schemeClr val="bg2">
                    <a:lumMod val="10000"/>
                  </a:schemeClr>
                </a:solidFill>
                <a:latin typeface="微软雅黑" panose="020B0503020204020204" charset="-122"/>
                <a:ea typeface="微软雅黑" panose="020B0503020204020204" charset="-122"/>
              </a:rPr>
              <a:t>北京市东方德才学校    谢利亚</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62610" y="1783715"/>
            <a:ext cx="11066780" cy="4399915"/>
          </a:xfrm>
          <a:prstGeom prst="rect">
            <a:avLst/>
          </a:prstGeom>
          <a:noFill/>
        </p:spPr>
        <p:txBody>
          <a:bodyPr wrap="square" rtlCol="0">
            <a:spAutoFit/>
          </a:bodyPr>
          <a:lstStyle/>
          <a:p>
            <a:r>
              <a:rPr lang="en-US" altLang="zh-CN" sz="4000" b="1">
                <a:sym typeface="+mn-ea"/>
              </a:rPr>
              <a:t>2. Lucy enjoyed her first Beijing Opera though it was so ________ from theatre _______ in the US. But there were quite a few things she didn't understand because some simple __________ in Beijing Opera often represent more ________ actions, like _______ a horse or rowing a boat. She wishes she knew more about them. </a:t>
            </a:r>
          </a:p>
        </p:txBody>
      </p:sp>
      <p:sp>
        <p:nvSpPr>
          <p:cNvPr id="4" name="文本框 3"/>
          <p:cNvSpPr txBox="1"/>
          <p:nvPr/>
        </p:nvSpPr>
        <p:spPr>
          <a:xfrm>
            <a:off x="2286635" y="2411095"/>
            <a:ext cx="2348865" cy="706755"/>
          </a:xfrm>
          <a:prstGeom prst="rect">
            <a:avLst/>
          </a:prstGeom>
          <a:noFill/>
        </p:spPr>
        <p:txBody>
          <a:bodyPr wrap="square" rtlCol="0">
            <a:spAutoFit/>
          </a:bodyPr>
          <a:lstStyle/>
          <a:p>
            <a:r>
              <a:rPr lang="en-US" altLang="zh-CN" sz="4000" b="1">
                <a:solidFill>
                  <a:srgbClr val="FF0000"/>
                </a:solidFill>
                <a:sym typeface="+mn-ea"/>
              </a:rPr>
              <a:t>different</a:t>
            </a:r>
          </a:p>
        </p:txBody>
      </p:sp>
      <p:sp>
        <p:nvSpPr>
          <p:cNvPr id="5" name="文本框 4"/>
          <p:cNvSpPr txBox="1"/>
          <p:nvPr/>
        </p:nvSpPr>
        <p:spPr>
          <a:xfrm>
            <a:off x="7312660" y="2411095"/>
            <a:ext cx="1786255" cy="706755"/>
          </a:xfrm>
          <a:prstGeom prst="rect">
            <a:avLst/>
          </a:prstGeom>
          <a:noFill/>
        </p:spPr>
        <p:txBody>
          <a:bodyPr wrap="square" rtlCol="0">
            <a:spAutoFit/>
          </a:bodyPr>
          <a:lstStyle/>
          <a:p>
            <a:r>
              <a:rPr lang="en-US" altLang="zh-CN" sz="4000" b="1">
                <a:solidFill>
                  <a:srgbClr val="FF0000"/>
                </a:solidFill>
                <a:sym typeface="+mn-ea"/>
              </a:rPr>
              <a:t>shows</a:t>
            </a:r>
          </a:p>
        </p:txBody>
      </p:sp>
      <p:sp>
        <p:nvSpPr>
          <p:cNvPr id="6" name="文本框 5"/>
          <p:cNvSpPr txBox="1"/>
          <p:nvPr/>
        </p:nvSpPr>
        <p:spPr>
          <a:xfrm>
            <a:off x="7807960" y="3630295"/>
            <a:ext cx="3821430" cy="706755"/>
          </a:xfrm>
          <a:prstGeom prst="rect">
            <a:avLst/>
          </a:prstGeom>
          <a:noFill/>
        </p:spPr>
        <p:txBody>
          <a:bodyPr wrap="square" rtlCol="0">
            <a:spAutoFit/>
          </a:bodyPr>
          <a:lstStyle/>
          <a:p>
            <a:r>
              <a:rPr lang="en-US" altLang="zh-CN" sz="4000" b="1">
                <a:solidFill>
                  <a:srgbClr val="FF0000"/>
                </a:solidFill>
                <a:sym typeface="+mn-ea"/>
              </a:rPr>
              <a:t>movements</a:t>
            </a:r>
          </a:p>
        </p:txBody>
      </p:sp>
      <p:sp>
        <p:nvSpPr>
          <p:cNvPr id="7" name="文本框 6"/>
          <p:cNvSpPr txBox="1"/>
          <p:nvPr/>
        </p:nvSpPr>
        <p:spPr>
          <a:xfrm>
            <a:off x="8359140" y="4196715"/>
            <a:ext cx="2994025" cy="706755"/>
          </a:xfrm>
          <a:prstGeom prst="rect">
            <a:avLst/>
          </a:prstGeom>
          <a:noFill/>
        </p:spPr>
        <p:txBody>
          <a:bodyPr wrap="square" rtlCol="0">
            <a:spAutoFit/>
          </a:bodyPr>
          <a:lstStyle/>
          <a:p>
            <a:r>
              <a:rPr lang="en-US" altLang="zh-CN" sz="4000" b="1">
                <a:solidFill>
                  <a:srgbClr val="FF0000"/>
                </a:solidFill>
                <a:sym typeface="+mn-ea"/>
              </a:rPr>
              <a:t>complex</a:t>
            </a:r>
          </a:p>
        </p:txBody>
      </p:sp>
      <p:sp>
        <p:nvSpPr>
          <p:cNvPr id="8" name="文本框 7"/>
          <p:cNvSpPr txBox="1"/>
          <p:nvPr/>
        </p:nvSpPr>
        <p:spPr>
          <a:xfrm>
            <a:off x="3506470" y="4772660"/>
            <a:ext cx="2911475" cy="706755"/>
          </a:xfrm>
          <a:prstGeom prst="rect">
            <a:avLst/>
          </a:prstGeom>
          <a:noFill/>
        </p:spPr>
        <p:txBody>
          <a:bodyPr wrap="square" rtlCol="0">
            <a:spAutoFit/>
          </a:bodyPr>
          <a:lstStyle/>
          <a:p>
            <a:r>
              <a:rPr lang="en-US" altLang="zh-CN" sz="4000" b="1">
                <a:solidFill>
                  <a:srgbClr val="FF0000"/>
                </a:solidFill>
                <a:sym typeface="+mn-ea"/>
              </a:rPr>
              <a:t>riding</a:t>
            </a:r>
          </a:p>
        </p:txBody>
      </p:sp>
      <p:sp>
        <p:nvSpPr>
          <p:cNvPr id="14" name="文本框 13"/>
          <p:cNvSpPr txBox="1"/>
          <p:nvPr/>
        </p:nvSpPr>
        <p:spPr>
          <a:xfrm>
            <a:off x="215900" y="189230"/>
            <a:ext cx="4003675" cy="706755"/>
          </a:xfrm>
          <a:prstGeom prst="rect">
            <a:avLst/>
          </a:prstGeom>
          <a:noFill/>
        </p:spPr>
        <p:txBody>
          <a:bodyPr wrap="square" rtlCol="0">
            <a:spAutoFit/>
          </a:bodyPr>
          <a:lstStyle/>
          <a:p>
            <a:r>
              <a:rPr lang="en-US" altLang="zh-CN" sz="4000" b="1"/>
              <a:t>Fill in the blanks.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72795" y="1435100"/>
            <a:ext cx="10631170" cy="1014730"/>
          </a:xfrm>
          <a:prstGeom prst="rect">
            <a:avLst/>
          </a:prstGeom>
          <a:noFill/>
        </p:spPr>
        <p:txBody>
          <a:bodyPr wrap="square" rtlCol="0">
            <a:spAutoFit/>
            <a:scene3d>
              <a:camera prst="orthographicFront"/>
              <a:lightRig rig="threePt" dir="t"/>
            </a:scene3d>
          </a:bodyPr>
          <a:lstStyle/>
          <a:p>
            <a:r>
              <a:rPr lang="en-US" sz="3000" b="1" dirty="0" smtClean="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Act out a dialogue between a Chinese student and a foreign student after watching a local opera.</a:t>
            </a:r>
          </a:p>
        </p:txBody>
      </p:sp>
      <p:sp>
        <p:nvSpPr>
          <p:cNvPr id="5" name="文本框 4"/>
          <p:cNvSpPr txBox="1"/>
          <p:nvPr/>
        </p:nvSpPr>
        <p:spPr>
          <a:xfrm>
            <a:off x="532130" y="2751455"/>
            <a:ext cx="11113135" cy="3169285"/>
          </a:xfrm>
          <a:prstGeom prst="rect">
            <a:avLst/>
          </a:prstGeom>
          <a:noFill/>
        </p:spPr>
        <p:txBody>
          <a:bodyPr wrap="square" rtlCol="0">
            <a:spAutoFit/>
          </a:bodyPr>
          <a:lstStyle/>
          <a:p>
            <a:pPr marL="285750" indent="-28575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Here is a short video for you to enjoy.</a:t>
            </a:r>
          </a:p>
          <a:p>
            <a:pPr marL="285750" indent="-28575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Student A is role playing a Chinese student, who understands the video.</a:t>
            </a:r>
          </a:p>
          <a:p>
            <a:pPr marL="285750" indent="-285750">
              <a:buFont typeface="Arial" panose="020B0604020202020204" pitchFamily="34" charset="0"/>
              <a:buChar char="•"/>
            </a:pPr>
            <a:r>
              <a:rPr lang="en-US" sz="4000" b="1" dirty="0">
                <a:latin typeface="Times New Roman" panose="02020603050405020304" pitchFamily="18" charset="0"/>
                <a:cs typeface="Times New Roman" panose="02020603050405020304" pitchFamily="18" charset="0"/>
              </a:rPr>
              <a:t>Student B is role playing a foreign student, who ask questions about the video. </a:t>
            </a:r>
          </a:p>
        </p:txBody>
      </p:sp>
      <p:pic>
        <p:nvPicPr>
          <p:cNvPr id="6" name="图片 5">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8140" y="1499870"/>
            <a:ext cx="885825" cy="885825"/>
          </a:xfrm>
          <a:prstGeom prst="rect">
            <a:avLst/>
          </a:prstGeom>
        </p:spPr>
      </p:pic>
      <p:sp>
        <p:nvSpPr>
          <p:cNvPr id="2" name="文本框 1"/>
          <p:cNvSpPr txBox="1"/>
          <p:nvPr/>
        </p:nvSpPr>
        <p:spPr>
          <a:xfrm>
            <a:off x="332105" y="301625"/>
            <a:ext cx="2580005" cy="768350"/>
          </a:xfrm>
          <a:prstGeom prst="rect">
            <a:avLst/>
          </a:prstGeom>
          <a:noFill/>
        </p:spPr>
        <p:txBody>
          <a:bodyPr wrap="square" rtlCol="0">
            <a:spAutoFit/>
          </a:bodyPr>
          <a:lstStyle/>
          <a:p>
            <a:r>
              <a:rPr lang="en-US" altLang="zh-CN" sz="4400" b="1">
                <a:solidFill>
                  <a:schemeClr val="tx1"/>
                </a:solidFill>
                <a:effectLst>
                  <a:outerShdw blurRad="38100" dist="19050" dir="2700000" algn="tl" rotWithShape="0">
                    <a:schemeClr val="dk1">
                      <a:alpha val="40000"/>
                    </a:schemeClr>
                  </a:outerShdw>
                </a:effectLst>
              </a:rPr>
              <a:t>Pair work</a:t>
            </a:r>
            <a:r>
              <a:rPr lang="en-US" altLang="zh-CN" b="1"/>
              <a:t>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5273040" y="1058444"/>
            <a:ext cx="1645920" cy="1630680"/>
          </a:xfrm>
          <a:prstGeom prst="rect">
            <a:avLst/>
          </a:prstGeom>
        </p:spPr>
      </p:pic>
      <p:sp>
        <p:nvSpPr>
          <p:cNvPr id="19" name="矩形 18"/>
          <p:cNvSpPr/>
          <p:nvPr/>
        </p:nvSpPr>
        <p:spPr>
          <a:xfrm>
            <a:off x="3169073" y="3147060"/>
            <a:ext cx="6211993" cy="1198880"/>
          </a:xfrm>
          <a:prstGeom prst="rect">
            <a:avLst/>
          </a:prstGeom>
        </p:spPr>
        <p:txBody>
          <a:bodyPr wrap="square">
            <a:spAutoFit/>
          </a:bodyPr>
          <a:lstStyle/>
          <a:p>
            <a:pPr algn="r"/>
            <a:r>
              <a:rPr lang="zh-CN" altLang="en-US" sz="72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3510280" y="4676987"/>
            <a:ext cx="5607216" cy="645160"/>
          </a:xfrm>
          <a:prstGeom prst="rect">
            <a:avLst/>
          </a:prstGeom>
        </p:spPr>
        <p:txBody>
          <a:bodyPr wrap="square">
            <a:spAutoFit/>
          </a:bodyPr>
          <a:lstStyle/>
          <a:p>
            <a:pPr algn="l">
              <a:lnSpc>
                <a:spcPct val="150000"/>
              </a:lnSpc>
            </a:pPr>
            <a:r>
              <a:rPr lang="zh-CN" altLang="en-US" sz="2400"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21360" y="1847850"/>
            <a:ext cx="11327765" cy="4859020"/>
          </a:xfrm>
        </p:spPr>
        <p:txBody>
          <a:bodyPr>
            <a:normAutofit/>
          </a:bodyPr>
          <a:lstStyle/>
          <a:p>
            <a:pPr marL="0" indent="0">
              <a:buNone/>
            </a:pPr>
            <a:r>
              <a:rPr lang="en-US" altLang="zh-CN" sz="3735" dirty="0">
                <a:latin typeface="+mn-ea"/>
                <a:ea typeface="+mn-ea"/>
              </a:rPr>
              <a:t>1.</a:t>
            </a:r>
            <a:r>
              <a:rPr lang="zh-CN" altLang="en-US" sz="3735" dirty="0">
                <a:latin typeface="+mn-ea"/>
                <a:ea typeface="+mn-ea"/>
              </a:rPr>
              <a:t> 阐述采访的主要内容和被采访者的信息</a:t>
            </a:r>
            <a:endParaRPr lang="en-US" altLang="zh-CN" sz="3735" dirty="0">
              <a:latin typeface="+mn-ea"/>
              <a:ea typeface="+mn-ea"/>
            </a:endParaRPr>
          </a:p>
          <a:p>
            <a:pPr marL="0" indent="0">
              <a:buNone/>
            </a:pPr>
            <a:r>
              <a:rPr lang="en-US" altLang="zh-CN" sz="3735" dirty="0">
                <a:latin typeface="+mn-ea"/>
                <a:ea typeface="+mn-ea"/>
              </a:rPr>
              <a:t>2.</a:t>
            </a:r>
            <a:r>
              <a:rPr lang="zh-CN" altLang="en-US" sz="3735" dirty="0">
                <a:latin typeface="+mn-ea"/>
                <a:ea typeface="+mn-ea"/>
              </a:rPr>
              <a:t> 获取有关京剧的信息，并且分辨出说话人的主要内容和支持性的细节，学会如何摆明观点并阐述原因，以及说话人的情感态度价值观</a:t>
            </a:r>
            <a:endParaRPr lang="en-US" altLang="zh-CN" sz="3735" dirty="0">
              <a:latin typeface="+mn-ea"/>
              <a:ea typeface="+mn-ea"/>
            </a:endParaRPr>
          </a:p>
          <a:p>
            <a:pPr marL="0" indent="0">
              <a:buNone/>
            </a:pPr>
            <a:r>
              <a:rPr lang="en-US" altLang="zh-CN" sz="3735" dirty="0">
                <a:latin typeface="+mn-ea"/>
                <a:ea typeface="+mn-ea"/>
              </a:rPr>
              <a:t>3. </a:t>
            </a:r>
            <a:r>
              <a:rPr lang="zh-CN" altLang="en-US" sz="3735" dirty="0">
                <a:latin typeface="+mn-ea"/>
                <a:ea typeface="+mn-ea"/>
              </a:rPr>
              <a:t>基于采访的内容，就京剧提出问题并回答，并能喜爱和弘扬我国传统文化</a:t>
            </a:r>
          </a:p>
        </p:txBody>
      </p:sp>
      <p:sp>
        <p:nvSpPr>
          <p:cNvPr id="4" name="标题 3"/>
          <p:cNvSpPr>
            <a:spLocks noGrp="1"/>
          </p:cNvSpPr>
          <p:nvPr>
            <p:ph type="title"/>
          </p:nvPr>
        </p:nvSpPr>
        <p:spPr/>
        <p:txBody>
          <a:bodyPr/>
          <a:lstStyle/>
          <a:p>
            <a:r>
              <a:rPr lang="zh-CN" altLang="en-US" b="1"/>
              <a:t>教学目标</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1424" y="1316765"/>
            <a:ext cx="10753195" cy="4224469"/>
          </a:xfrm>
        </p:spPr>
        <p:txBody>
          <a:bodyPr>
            <a:noAutofit/>
          </a:bodyPr>
          <a:lstStyle/>
          <a:p>
            <a:pPr marL="0" indent="0">
              <a:buNone/>
            </a:pPr>
            <a:r>
              <a:rPr lang="zh-CN" altLang="en-US" sz="3465" dirty="0"/>
              <a:t>        </a:t>
            </a:r>
          </a:p>
          <a:p>
            <a:pPr marL="0" indent="0">
              <a:buNone/>
            </a:pPr>
            <a:r>
              <a:rPr lang="zh-CN" altLang="en-US" sz="3465" dirty="0"/>
              <a:t>         在听的过程中，要抓住对话的大意，获取其中的主要信息、观点及其支持性的细节。关注说话人在陈述过程中的因果逻辑关系，这往往是其主要观点。而说话人列举的例子、语气、情感等，往往是对其观点的细节支撑。此外，听和说是相结合的，要在获取信息的基础上，进一步练习自己的口语表达能力。</a:t>
            </a:r>
          </a:p>
        </p:txBody>
      </p:sp>
      <p:sp>
        <p:nvSpPr>
          <p:cNvPr id="2" name="文本框 1"/>
          <p:cNvSpPr txBox="1"/>
          <p:nvPr/>
        </p:nvSpPr>
        <p:spPr>
          <a:xfrm>
            <a:off x="911225" y="548640"/>
            <a:ext cx="3499485" cy="768350"/>
          </a:xfrm>
          <a:prstGeom prst="rect">
            <a:avLst/>
          </a:prstGeom>
          <a:noFill/>
        </p:spPr>
        <p:txBody>
          <a:bodyPr wrap="square" rtlCol="0">
            <a:spAutoFit/>
          </a:bodyPr>
          <a:lstStyle/>
          <a:p>
            <a:r>
              <a:rPr lang="zh-CN" altLang="en-US" sz="4400" b="1"/>
              <a:t>学法指导</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85579" y="1854313"/>
            <a:ext cx="5555615" cy="2584450"/>
          </a:xfrm>
          <a:prstGeom prst="rect">
            <a:avLst/>
          </a:prstGeom>
          <a:noFill/>
        </p:spPr>
        <p:txBody>
          <a:bodyPr wrap="none" lIns="91440" tIns="45720" rIns="91440" bIns="45720">
            <a:spAutoFit/>
          </a:bodyPr>
          <a:lstStyle/>
          <a:p>
            <a:pPr algn="ctr"/>
            <a:r>
              <a:rPr lang="en-US" altLang="zh-CN" sz="5400" b="1" cap="none" spc="0" dirty="0" smtClean="0">
                <a:ln w="22225">
                  <a:solidFill>
                    <a:schemeClr val="accent2"/>
                  </a:solidFill>
                  <a:prstDash val="solid"/>
                </a:ln>
                <a:solidFill>
                  <a:srgbClr val="FF0000"/>
                </a:solidFill>
                <a:effectLst/>
                <a:latin typeface="Arial" panose="020B0604020202020204" pitchFamily="34" charset="0"/>
                <a:cs typeface="Arial" panose="020B0604020202020204" pitchFamily="34" charset="0"/>
              </a:rPr>
              <a:t>Lesson 2</a:t>
            </a:r>
          </a:p>
          <a:p>
            <a:pPr algn="ctr"/>
            <a:endParaRPr lang="en-US" altLang="zh-CN" sz="5400" b="1" cap="none" spc="0" dirty="0" smtClean="0">
              <a:ln w="22225">
                <a:solidFill>
                  <a:schemeClr val="accent2"/>
                </a:solidFill>
                <a:prstDash val="solid"/>
              </a:ln>
              <a:solidFill>
                <a:srgbClr val="FF0000"/>
              </a:solidFill>
              <a:effectLst/>
              <a:latin typeface="Arial" panose="020B0604020202020204" pitchFamily="34" charset="0"/>
              <a:cs typeface="Arial" panose="020B0604020202020204" pitchFamily="34" charset="0"/>
            </a:endParaRPr>
          </a:p>
          <a:p>
            <a:pPr algn="ctr"/>
            <a:r>
              <a:rPr lang="en-US" altLang="zh-CN" sz="5400" b="1" dirty="0" smtClean="0">
                <a:ln w="22225">
                  <a:solidFill>
                    <a:schemeClr val="accent2"/>
                  </a:solidFill>
                  <a:prstDash val="solid"/>
                </a:ln>
                <a:solidFill>
                  <a:srgbClr val="FF0000"/>
                </a:solidFill>
                <a:latin typeface="Arial" panose="020B0604020202020204" pitchFamily="34" charset="0"/>
                <a:cs typeface="Arial" panose="020B0604020202020204" pitchFamily="34" charset="0"/>
              </a:rPr>
              <a:t>BEIJING</a:t>
            </a:r>
            <a:r>
              <a:rPr lang="zh-CN" altLang="en-US" sz="5400" b="1" dirty="0">
                <a:ln w="22225">
                  <a:solidFill>
                    <a:schemeClr val="accent2"/>
                  </a:solidFill>
                  <a:prstDash val="solid"/>
                </a:ln>
                <a:solidFill>
                  <a:srgbClr val="FF0000"/>
                </a:solidFill>
                <a:latin typeface="Arial" panose="020B0604020202020204" pitchFamily="34" charset="0"/>
                <a:cs typeface="Arial" panose="020B0604020202020204" pitchFamily="34" charset="0"/>
              </a:rPr>
              <a:t> </a:t>
            </a:r>
            <a:r>
              <a:rPr lang="en-US" altLang="zh-CN" sz="5400" b="1" dirty="0" smtClean="0">
                <a:ln w="22225">
                  <a:solidFill>
                    <a:schemeClr val="accent2"/>
                  </a:solidFill>
                  <a:prstDash val="solid"/>
                </a:ln>
                <a:solidFill>
                  <a:srgbClr val="FF0000"/>
                </a:solidFill>
                <a:latin typeface="Arial" panose="020B0604020202020204" pitchFamily="34" charset="0"/>
                <a:cs typeface="Arial" panose="020B0604020202020204" pitchFamily="34" charset="0"/>
              </a:rPr>
              <a:t>OPERA</a:t>
            </a:r>
            <a:endParaRPr lang="en-US" altLang="zh-CN" sz="5400" b="1" cap="none" spc="0" dirty="0" smtClean="0">
              <a:ln w="22225">
                <a:solidFill>
                  <a:schemeClr val="accent2"/>
                </a:solidFill>
                <a:prstDash val="solid"/>
              </a:ln>
              <a:solidFill>
                <a:srgbClr val="FF0000"/>
              </a:solidFill>
              <a:effectLst/>
              <a:latin typeface="Arial" panose="020B0604020202020204" pitchFamily="34" charset="0"/>
              <a:cs typeface="Arial" panose="020B0604020202020204" pitchFamily="34" charset="0"/>
            </a:endParaRPr>
          </a:p>
        </p:txBody>
      </p:sp>
      <p:pic>
        <p:nvPicPr>
          <p:cNvPr id="10" name="图片 9"/>
          <p:cNvPicPr>
            <a:picLocks noChangeAspect="1"/>
          </p:cNvPicPr>
          <p:nvPr/>
        </p:nvPicPr>
        <p:blipFill>
          <a:blip r:embed="rId3"/>
          <a:stretch>
            <a:fillRect/>
          </a:stretch>
        </p:blipFill>
        <p:spPr>
          <a:xfrm>
            <a:off x="323215" y="1456690"/>
            <a:ext cx="4762500" cy="369125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21005" y="360045"/>
            <a:ext cx="11131550" cy="1014730"/>
          </a:xfrm>
          <a:prstGeom prst="rect">
            <a:avLst/>
          </a:prstGeom>
          <a:noFill/>
        </p:spPr>
        <p:txBody>
          <a:bodyPr wrap="square" rtlCol="0">
            <a:spAutoFit/>
          </a:bodyPr>
          <a:lstStyle/>
          <a:p>
            <a:r>
              <a:rPr lang="en-US" sz="3000" b="1" dirty="0" smtClean="0">
                <a:solidFill>
                  <a:schemeClr val="tx1"/>
                </a:solidFill>
                <a:latin typeface="Arial" panose="020B0604020202020204" pitchFamily="34" charset="0"/>
                <a:cs typeface="Arial" panose="020B0604020202020204" pitchFamily="34" charset="0"/>
              </a:rPr>
              <a:t>Introduce Beijing Opera to a group of students from another country.</a:t>
            </a:r>
          </a:p>
        </p:txBody>
      </p:sp>
      <p:sp>
        <p:nvSpPr>
          <p:cNvPr id="4" name="文本框 3"/>
          <p:cNvSpPr txBox="1"/>
          <p:nvPr/>
        </p:nvSpPr>
        <p:spPr>
          <a:xfrm>
            <a:off x="557530" y="1637665"/>
            <a:ext cx="11076940" cy="4355465"/>
          </a:xfrm>
          <a:prstGeom prst="rect">
            <a:avLst/>
          </a:prstGeom>
          <a:noFill/>
          <a:ln w="19050">
            <a:solidFill>
              <a:srgbClr val="FFC000"/>
            </a:solidFill>
          </a:ln>
        </p:spPr>
        <p:txBody>
          <a:bodyPr wrap="square" rtlCol="0">
            <a:spAutoFit/>
          </a:bodyPr>
          <a:lstStyle/>
          <a:p>
            <a:pPr marL="571500" indent="-571500">
              <a:lnSpc>
                <a:spcPct val="110000"/>
              </a:lnSpc>
              <a:buFont typeface="Wingdings" panose="05000000000000000000" charset="0"/>
              <a:buChar char="l"/>
            </a:pPr>
            <a:r>
              <a:rPr lang="en-US" sz="3600" b="1" dirty="0">
                <a:latin typeface="Times New Roman" panose="02020603050405020304" pitchFamily="18" charset="0"/>
                <a:cs typeface="Times New Roman" panose="02020603050405020304" pitchFamily="18" charset="0"/>
              </a:rPr>
              <a:t>combines music, </a:t>
            </a:r>
            <a:r>
              <a:rPr lang="en-US" sz="3600" b="1" dirty="0" smtClean="0">
                <a:latin typeface="Times New Roman" panose="02020603050405020304" pitchFamily="18" charset="0"/>
                <a:cs typeface="Times New Roman" panose="02020603050405020304" pitchFamily="18" charset="0"/>
              </a:rPr>
              <a:t>performance</a:t>
            </a:r>
            <a:r>
              <a:rPr lang="en-US" sz="3600" b="1" dirty="0">
                <a:latin typeface="Times New Roman" panose="02020603050405020304" pitchFamily="18" charset="0"/>
                <a:cs typeface="Times New Roman" panose="02020603050405020304" pitchFamily="18" charset="0"/>
              </a:rPr>
              <a:t>, dance and </a:t>
            </a:r>
            <a:r>
              <a:rPr lang="en-US" sz="3600" b="1" dirty="0" smtClean="0">
                <a:latin typeface="Times New Roman" panose="02020603050405020304" pitchFamily="18" charset="0"/>
                <a:cs typeface="Times New Roman" panose="02020603050405020304" pitchFamily="18" charset="0"/>
              </a:rPr>
              <a:t>acrobatics</a:t>
            </a:r>
            <a:endParaRPr lang="en-US" sz="3600" b="1" dirty="0">
              <a:latin typeface="Times New Roman" panose="02020603050405020304" pitchFamily="18" charset="0"/>
              <a:cs typeface="Times New Roman" panose="02020603050405020304" pitchFamily="18" charset="0"/>
            </a:endParaRPr>
          </a:p>
          <a:p>
            <a:pPr marL="571500" indent="-571500">
              <a:lnSpc>
                <a:spcPct val="110000"/>
              </a:lnSpc>
              <a:buFont typeface="Wingdings" panose="05000000000000000000" charset="0"/>
              <a:buChar char="l"/>
            </a:pPr>
            <a:r>
              <a:rPr lang="en-US" sz="3600" b="1" dirty="0" smtClean="0">
                <a:latin typeface="Times New Roman" panose="02020603050405020304" pitchFamily="18" charset="0"/>
                <a:cs typeface="Times New Roman" panose="02020603050405020304" pitchFamily="18" charset="0"/>
              </a:rPr>
              <a:t>the </a:t>
            </a:r>
            <a:r>
              <a:rPr lang="en-US" sz="3600" b="1" dirty="0">
                <a:latin typeface="Times New Roman" panose="02020603050405020304" pitchFamily="18" charset="0"/>
                <a:cs typeface="Times New Roman" panose="02020603050405020304" pitchFamily="18" charset="0"/>
              </a:rPr>
              <a:t>form </a:t>
            </a:r>
          </a:p>
          <a:p>
            <a:pPr marL="571500" indent="-571500">
              <a:lnSpc>
                <a:spcPct val="110000"/>
              </a:lnSpc>
              <a:buFont typeface="Wingdings" panose="05000000000000000000" charset="0"/>
              <a:buChar char="l"/>
            </a:pPr>
            <a:r>
              <a:rPr lang="en-US" sz="3600" b="1" dirty="0">
                <a:latin typeface="Times New Roman" panose="02020603050405020304" pitchFamily="18" charset="0"/>
                <a:cs typeface="Times New Roman" panose="02020603050405020304" pitchFamily="18" charset="0"/>
              </a:rPr>
              <a:t>in the Qing </a:t>
            </a:r>
            <a:r>
              <a:rPr lang="en-US" sz="3600" b="1" dirty="0" smtClean="0">
                <a:latin typeface="Times New Roman" panose="02020603050405020304" pitchFamily="18" charset="0"/>
                <a:cs typeface="Times New Roman" panose="02020603050405020304" pitchFamily="18" charset="0"/>
              </a:rPr>
              <a:t>Dynasty </a:t>
            </a:r>
          </a:p>
          <a:p>
            <a:pPr marL="571500" indent="-571500">
              <a:lnSpc>
                <a:spcPct val="110000"/>
              </a:lnSpc>
              <a:buFont typeface="Wingdings" panose="05000000000000000000" charset="0"/>
              <a:buChar char="l"/>
            </a:pPr>
            <a:r>
              <a:rPr lang="en-US" sz="3600" b="1" dirty="0">
                <a:latin typeface="Times New Roman" panose="02020603050405020304" pitchFamily="18" charset="0"/>
                <a:cs typeface="Times New Roman" panose="02020603050405020304" pitchFamily="18" charset="0"/>
              </a:rPr>
              <a:t>the cultural treasures of </a:t>
            </a:r>
            <a:r>
              <a:rPr lang="en-US" sz="3600" b="1" dirty="0" smtClean="0">
                <a:latin typeface="Times New Roman" panose="02020603050405020304" pitchFamily="18" charset="0"/>
                <a:cs typeface="Times New Roman" panose="02020603050405020304" pitchFamily="18" charset="0"/>
              </a:rPr>
              <a:t>China</a:t>
            </a:r>
            <a:endParaRPr lang="en-US" sz="3600" b="1" dirty="0">
              <a:latin typeface="Times New Roman" panose="02020603050405020304" pitchFamily="18" charset="0"/>
              <a:cs typeface="Times New Roman" panose="02020603050405020304" pitchFamily="18" charset="0"/>
            </a:endParaRPr>
          </a:p>
          <a:p>
            <a:pPr marL="571500" indent="-571500">
              <a:lnSpc>
                <a:spcPct val="110000"/>
              </a:lnSpc>
              <a:buFont typeface="Wingdings" panose="05000000000000000000" charset="0"/>
              <a:buChar char="l"/>
            </a:pPr>
            <a:r>
              <a:rPr lang="en-US" sz="3600" b="1" dirty="0">
                <a:latin typeface="Times New Roman" panose="02020603050405020304" pitchFamily="18" charset="0"/>
                <a:cs typeface="Times New Roman" panose="02020603050405020304" pitchFamily="18" charset="0"/>
              </a:rPr>
              <a:t>musical instruments </a:t>
            </a:r>
          </a:p>
          <a:p>
            <a:pPr marL="571500" indent="-571500">
              <a:lnSpc>
                <a:spcPct val="110000"/>
              </a:lnSpc>
              <a:buFont typeface="Wingdings" panose="05000000000000000000" charset="0"/>
              <a:buChar char="l"/>
            </a:pPr>
            <a:r>
              <a:rPr lang="en-US" sz="3600" b="1" dirty="0">
                <a:latin typeface="Times New Roman" panose="02020603050405020304" pitchFamily="18" charset="0"/>
                <a:cs typeface="Times New Roman" panose="02020603050405020304" pitchFamily="18" charset="0"/>
              </a:rPr>
              <a:t>mask </a:t>
            </a:r>
          </a:p>
          <a:p>
            <a:pPr marL="571500" indent="-571500">
              <a:lnSpc>
                <a:spcPct val="110000"/>
              </a:lnSpc>
              <a:buFont typeface="Wingdings" panose="05000000000000000000" charset="0"/>
              <a:buChar char="l"/>
            </a:pPr>
            <a:r>
              <a:rPr lang="en-US" sz="3600" b="1" dirty="0">
                <a:latin typeface="Times New Roman" panose="02020603050405020304" pitchFamily="18" charset="0"/>
                <a:cs typeface="Times New Roman" panose="02020603050405020304" pitchFamily="18" charset="0"/>
              </a:rPr>
              <a:t>costumes</a:t>
            </a:r>
          </a:p>
        </p:txBody>
      </p:sp>
    </p:spTree>
    <p:custDataLst>
      <p:tags r:id="rId1"/>
    </p:custData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9090" y="1036955"/>
            <a:ext cx="11329670" cy="6000750"/>
          </a:xfrm>
          <a:prstGeom prst="rect">
            <a:avLst/>
          </a:prstGeom>
          <a:noFill/>
        </p:spPr>
        <p:txBody>
          <a:bodyPr wrap="square" rtlCol="0">
            <a:spAutoFit/>
          </a:bodyPr>
          <a:lstStyle/>
          <a:p>
            <a:r>
              <a:rPr lang="en-US" altLang="zh-CN" sz="3200" b="1"/>
              <a:t>      Beijing Opera is a form of Chinese opera,combining acting, talking, singing, music, dancing and acrobatics, all of which are difficult to master. That's why it is one of China's national treasures. There are four roles and each role has its own singing and acting styles. In early days,Beijing Opera was usually performed on open-air stages, so the performers had to sing in very high voices in order to be heard over the crowds. And in the past it was often performed on stages that were lit only by oil lamps. The costumes had to have bright and colorful patterns.</a:t>
            </a:r>
          </a:p>
          <a:p>
            <a:r>
              <a:rPr lang="en-US" altLang="zh-CN" sz="3200" b="1"/>
              <a:t>Otherwise,it would have been difficult to attract the audience's attention. It's absolutely amazing.</a:t>
            </a:r>
          </a:p>
          <a:p>
            <a:endParaRPr lang="en-US" altLang="zh-CN" sz="3200" b="1"/>
          </a:p>
        </p:txBody>
      </p:sp>
      <p:sp>
        <p:nvSpPr>
          <p:cNvPr id="3" name="文本框 2"/>
          <p:cNvSpPr txBox="1"/>
          <p:nvPr/>
        </p:nvSpPr>
        <p:spPr>
          <a:xfrm>
            <a:off x="4051935" y="831215"/>
            <a:ext cx="1092200" cy="368300"/>
          </a:xfrm>
          <a:prstGeom prst="rect">
            <a:avLst/>
          </a:prstGeom>
          <a:noFill/>
        </p:spPr>
        <p:txBody>
          <a:bodyPr wrap="square" rtlCol="0">
            <a:spAutoFit/>
          </a:bodyPr>
          <a:lstStyle/>
          <a:p>
            <a:endParaRPr lang="zh-CN" altLang="en-US"/>
          </a:p>
        </p:txBody>
      </p:sp>
      <p:sp>
        <p:nvSpPr>
          <p:cNvPr id="14" name="文本框 13"/>
          <p:cNvSpPr txBox="1"/>
          <p:nvPr/>
        </p:nvSpPr>
        <p:spPr>
          <a:xfrm>
            <a:off x="48260" y="124460"/>
            <a:ext cx="6109335" cy="706755"/>
          </a:xfrm>
          <a:prstGeom prst="rect">
            <a:avLst/>
          </a:prstGeom>
          <a:noFill/>
        </p:spPr>
        <p:txBody>
          <a:bodyPr wrap="square" rtlCol="0">
            <a:spAutoFit/>
          </a:bodyPr>
          <a:lstStyle/>
          <a:p>
            <a:r>
              <a:rPr lang="en-US" altLang="zh-CN" sz="4000" b="1">
                <a:solidFill>
                  <a:srgbClr val="FF0000"/>
                </a:solidFill>
              </a:rPr>
              <a:t>ONE POSSIBLE VERSION</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57200" y="608330"/>
            <a:ext cx="11553190" cy="1014730"/>
          </a:xfrm>
          <a:prstGeom prst="rect">
            <a:avLst/>
          </a:prstGeom>
          <a:noFill/>
        </p:spPr>
        <p:txBody>
          <a:bodyPr wrap="square" rtlCol="0">
            <a:spAutoFit/>
          </a:bodyPr>
          <a:lstStyle/>
          <a:p>
            <a:r>
              <a:rPr lang="en-US" sz="3000" b="1" dirty="0" smtClean="0">
                <a:solidFill>
                  <a:schemeClr val="tx1"/>
                </a:solidFill>
                <a:latin typeface="Arial" panose="020B0604020202020204" pitchFamily="34" charset="0"/>
                <a:cs typeface="Arial" panose="020B0604020202020204" pitchFamily="34" charset="0"/>
              </a:rPr>
              <a:t>Listen to a dialogue about Beijing Opera. Answer the questions.</a:t>
            </a:r>
          </a:p>
        </p:txBody>
      </p:sp>
      <p:pic>
        <p:nvPicPr>
          <p:cNvPr id="2" name="图片 1">
            <a:hlinkClick r:id="rId3" action="ppaction://hlinkfile"/>
          </p:cNvPr>
          <p:cNvPicPr>
            <a:picLocks noChangeAspect="1"/>
          </p:cNvPicPr>
          <p:nvPr/>
        </p:nvPicPr>
        <p:blipFill>
          <a:blip r:embed="rId4"/>
          <a:stretch>
            <a:fillRect/>
          </a:stretch>
        </p:blipFill>
        <p:spPr>
          <a:xfrm>
            <a:off x="10687050" y="713740"/>
            <a:ext cx="904240" cy="804545"/>
          </a:xfrm>
          <a:prstGeom prst="rect">
            <a:avLst/>
          </a:prstGeom>
        </p:spPr>
      </p:pic>
      <p:sp>
        <p:nvSpPr>
          <p:cNvPr id="6" name="文本框 5"/>
          <p:cNvSpPr txBox="1"/>
          <p:nvPr/>
        </p:nvSpPr>
        <p:spPr>
          <a:xfrm>
            <a:off x="457200" y="1654175"/>
            <a:ext cx="8035290" cy="1863090"/>
          </a:xfrm>
          <a:prstGeom prst="rect">
            <a:avLst/>
          </a:prstGeom>
          <a:noFill/>
        </p:spPr>
        <p:txBody>
          <a:bodyPr wrap="square" rtlCol="0">
            <a:spAutoFit/>
          </a:bodyPr>
          <a:lstStyle/>
          <a:p>
            <a:pPr marL="342900" indent="-342900">
              <a:lnSpc>
                <a:spcPct val="120000"/>
              </a:lnSpc>
              <a:buAutoNum type="arabicPeriod"/>
            </a:pPr>
            <a:r>
              <a:rPr lang="en-US" sz="3200" b="1" dirty="0">
                <a:latin typeface="Times New Roman" panose="02020603050405020304" pitchFamily="18" charset="0"/>
                <a:cs typeface="Times New Roman" panose="02020603050405020304" pitchFamily="18" charset="0"/>
              </a:rPr>
              <a:t>Who went to see Beijing Opera?</a:t>
            </a:r>
          </a:p>
          <a:p>
            <a:pPr marL="342900" indent="-342900">
              <a:lnSpc>
                <a:spcPct val="120000"/>
              </a:lnSpc>
              <a:buAutoNum type="arabicPeriod"/>
            </a:pPr>
            <a:endParaRPr lang="en-US" sz="3200" b="1" dirty="0">
              <a:latin typeface="Times New Roman" panose="02020603050405020304" pitchFamily="18" charset="0"/>
              <a:cs typeface="Times New Roman" panose="02020603050405020304" pitchFamily="18" charset="0"/>
            </a:endParaRPr>
          </a:p>
          <a:p>
            <a:pPr marL="342900" indent="-342900">
              <a:lnSpc>
                <a:spcPct val="120000"/>
              </a:lnSpc>
              <a:buAutoNum type="arabicPeriod"/>
            </a:pPr>
            <a:r>
              <a:rPr lang="en-US" sz="3200" b="1" dirty="0">
                <a:latin typeface="Times New Roman" panose="02020603050405020304" pitchFamily="18" charset="0"/>
                <a:cs typeface="Times New Roman" panose="02020603050405020304" pitchFamily="18" charset="0"/>
              </a:rPr>
              <a:t>How did the person feel about it?</a:t>
            </a:r>
          </a:p>
        </p:txBody>
      </p:sp>
      <p:sp>
        <p:nvSpPr>
          <p:cNvPr id="7" name="文本框 6"/>
          <p:cNvSpPr txBox="1"/>
          <p:nvPr/>
        </p:nvSpPr>
        <p:spPr>
          <a:xfrm>
            <a:off x="949960" y="2293620"/>
            <a:ext cx="5713730" cy="58356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Lucy went to see Beijing Opera.</a:t>
            </a:r>
          </a:p>
        </p:txBody>
      </p:sp>
      <p:sp>
        <p:nvSpPr>
          <p:cNvPr id="8" name="文本框 7"/>
          <p:cNvSpPr txBox="1"/>
          <p:nvPr/>
        </p:nvSpPr>
        <p:spPr>
          <a:xfrm>
            <a:off x="949960" y="3517345"/>
            <a:ext cx="7692390" cy="58356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She felt that it was an excellent show.</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457200" y="4201160"/>
            <a:ext cx="11552555" cy="1863090"/>
          </a:xfrm>
          <a:prstGeom prst="rect">
            <a:avLst/>
          </a:prstGeom>
          <a:noFill/>
        </p:spPr>
        <p:txBody>
          <a:bodyPr wrap="square" rtlCol="0">
            <a:spAutoFit/>
          </a:bodyPr>
          <a:lstStyle/>
          <a:p>
            <a:pPr>
              <a:lnSpc>
                <a:spcPct val="120000"/>
              </a:lnSpc>
            </a:pPr>
            <a:r>
              <a:rPr lang="en-US" sz="3200" b="1" dirty="0" smtClean="0">
                <a:latin typeface="Times New Roman" panose="02020603050405020304" pitchFamily="18" charset="0"/>
                <a:cs typeface="Times New Roman" panose="02020603050405020304" pitchFamily="18" charset="0"/>
              </a:rPr>
              <a:t>3. What didn’t the person understand?</a:t>
            </a:r>
          </a:p>
          <a:p>
            <a:pPr>
              <a:lnSpc>
                <a:spcPct val="120000"/>
              </a:lnSpc>
            </a:pP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cs typeface="Times New Roman" panose="02020603050405020304" pitchFamily="18" charset="0"/>
              </a:rPr>
              <a:t>She didn’t understand the part where the main character walks across the stage with a flag on each side of her.</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8445" y="3364230"/>
            <a:ext cx="11725275" cy="3044190"/>
          </a:xfrm>
          <a:prstGeom prst="rect">
            <a:avLst/>
          </a:prstGeom>
          <a:noFill/>
          <a:ln w="19050">
            <a:solidFill>
              <a:srgbClr val="FFC000"/>
            </a:solidFill>
          </a:ln>
        </p:spPr>
        <p:txBody>
          <a:bodyPr wrap="square" rtlCol="0">
            <a:spAutoFit/>
          </a:bodyPr>
          <a:lstStyle/>
          <a:p>
            <a:pPr>
              <a:lnSpc>
                <a:spcPct val="120000"/>
              </a:lnSpc>
            </a:pPr>
            <a:r>
              <a:rPr lang="en-US" sz="3200" b="1" dirty="0" smtClean="0">
                <a:latin typeface="Times New Roman" panose="02020603050405020304" pitchFamily="18" charset="0"/>
                <a:cs typeface="Times New Roman" panose="02020603050405020304" pitchFamily="18" charset="0"/>
              </a:rPr>
              <a:t>3 I was worried because … _____________</a:t>
            </a:r>
          </a:p>
          <a:p>
            <a:pPr>
              <a:lnSpc>
                <a:spcPct val="120000"/>
              </a:lnSpc>
            </a:pPr>
            <a:r>
              <a:rPr lang="en-US" sz="3200" b="1" dirty="0" smtClean="0">
                <a:latin typeface="Times New Roman" panose="02020603050405020304" pitchFamily="18" charset="0"/>
                <a:cs typeface="Times New Roman" panose="02020603050405020304" pitchFamily="18" charset="0"/>
              </a:rPr>
              <a:t>4 I loved the dancing and the acrobatics.  _____________</a:t>
            </a:r>
          </a:p>
          <a:p>
            <a:pPr>
              <a:lnSpc>
                <a:spcPct val="120000"/>
              </a:lnSpc>
            </a:pPr>
            <a:r>
              <a:rPr lang="en-US" sz="3200" b="1" dirty="0" smtClean="0">
                <a:latin typeface="Times New Roman" panose="02020603050405020304" pitchFamily="18" charset="0"/>
                <a:cs typeface="Times New Roman" panose="02020603050405020304" pitchFamily="18" charset="0"/>
              </a:rPr>
              <a:t>5 The performers were so talented! ______________</a:t>
            </a:r>
          </a:p>
          <a:p>
            <a:pPr marL="354330" indent="-354330">
              <a:lnSpc>
                <a:spcPct val="120000"/>
              </a:lnSpc>
            </a:pPr>
            <a:r>
              <a:rPr lang="en-US" sz="3200" b="1" dirty="0" smtClean="0">
                <a:latin typeface="Times New Roman" panose="02020603050405020304" pitchFamily="18" charset="0"/>
                <a:cs typeface="Times New Roman" panose="02020603050405020304" pitchFamily="18" charset="0"/>
              </a:rPr>
              <a:t>6 But there were quite a few things I didn’t understand. _______</a:t>
            </a:r>
          </a:p>
          <a:p>
            <a:pPr>
              <a:lnSpc>
                <a:spcPct val="120000"/>
              </a:lnSpc>
            </a:pPr>
            <a:r>
              <a:rPr lang="en-US" sz="3200" b="1" dirty="0" smtClean="0">
                <a:latin typeface="Times New Roman" panose="02020603050405020304" pitchFamily="18" charset="0"/>
                <a:cs typeface="Times New Roman" panose="02020603050405020304" pitchFamily="18" charset="0"/>
              </a:rPr>
              <a:t>7 I wish I knew more about them. ________</a:t>
            </a:r>
            <a:endParaRPr lang="en-US" sz="3200" b="1"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5909310" y="3427155"/>
            <a:ext cx="1243330" cy="583565"/>
          </a:xfrm>
          <a:prstGeom prst="rect">
            <a:avLst/>
          </a:prstGeom>
          <a:noFill/>
        </p:spPr>
        <p:txBody>
          <a:bodyPr wrap="non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worry</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7950764" y="4010720"/>
            <a:ext cx="2146935" cy="58356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satisfaction</a:t>
            </a:r>
          </a:p>
        </p:txBody>
      </p:sp>
      <p:sp>
        <p:nvSpPr>
          <p:cNvPr id="6" name="文本框 5"/>
          <p:cNvSpPr txBox="1"/>
          <p:nvPr/>
        </p:nvSpPr>
        <p:spPr>
          <a:xfrm>
            <a:off x="7033189" y="4594350"/>
            <a:ext cx="2146935" cy="58356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satisfaction</a:t>
            </a:r>
          </a:p>
        </p:txBody>
      </p:sp>
      <p:sp>
        <p:nvSpPr>
          <p:cNvPr id="7" name="文本框 6"/>
          <p:cNvSpPr txBox="1"/>
          <p:nvPr/>
        </p:nvSpPr>
        <p:spPr>
          <a:xfrm>
            <a:off x="10097770" y="5177980"/>
            <a:ext cx="1227455" cy="583565"/>
          </a:xfrm>
          <a:prstGeom prst="rect">
            <a:avLst/>
          </a:prstGeom>
          <a:noFill/>
        </p:spPr>
        <p:txBody>
          <a:bodyPr wrap="non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regret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6428175" y="5825166"/>
            <a:ext cx="1227455" cy="583565"/>
          </a:xfrm>
          <a:prstGeom prst="rect">
            <a:avLst/>
          </a:prstGeom>
          <a:noFill/>
        </p:spPr>
        <p:txBody>
          <a:bodyPr wrap="non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regret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258445" y="1501140"/>
            <a:ext cx="11725275" cy="1863090"/>
          </a:xfrm>
          <a:prstGeom prst="rect">
            <a:avLst/>
          </a:prstGeom>
          <a:noFill/>
          <a:ln w="19050">
            <a:solidFill>
              <a:srgbClr val="FFC000"/>
            </a:solidFill>
          </a:ln>
        </p:spPr>
        <p:txBody>
          <a:bodyPr wrap="square" rtlCol="0">
            <a:spAutoFit/>
          </a:bodyPr>
          <a:lstStyle/>
          <a:p>
            <a:pPr>
              <a:lnSpc>
                <a:spcPct val="120000"/>
              </a:lnSpc>
            </a:pPr>
            <a:r>
              <a:rPr lang="en-US" sz="3200" b="1" dirty="0">
                <a:latin typeface="Times New Roman" panose="02020603050405020304" pitchFamily="18" charset="0"/>
                <a:cs typeface="Times New Roman" panose="02020603050405020304" pitchFamily="18" charset="0"/>
              </a:rPr>
              <a:t>Expressing Emotions (2</a:t>
            </a:r>
            <a:r>
              <a:rPr lang="en-US" sz="3200" b="1" dirty="0" smtClean="0">
                <a:latin typeface="Times New Roman" panose="02020603050405020304" pitchFamily="18" charset="0"/>
                <a:cs typeface="Times New Roman" panose="02020603050405020304" pitchFamily="18" charset="0"/>
              </a:rPr>
              <a:t>)</a:t>
            </a:r>
          </a:p>
          <a:p>
            <a:pPr>
              <a:lnSpc>
                <a:spcPct val="120000"/>
              </a:lnSpc>
            </a:pPr>
            <a:r>
              <a:rPr lang="en-US" sz="3200" b="1" dirty="0" smtClean="0">
                <a:latin typeface="Times New Roman" panose="02020603050405020304" pitchFamily="18" charset="0"/>
                <a:cs typeface="Times New Roman" panose="02020603050405020304" pitchFamily="18" charset="0"/>
              </a:rPr>
              <a:t>1 …so </a:t>
            </a:r>
            <a:r>
              <a:rPr lang="en-US" sz="3200" b="1" dirty="0" err="1" smtClean="0">
                <a:latin typeface="Times New Roman" panose="02020603050405020304" pitchFamily="18" charset="0"/>
                <a:cs typeface="Times New Roman" panose="02020603050405020304" pitchFamily="18" charset="0"/>
              </a:rPr>
              <a:t>colourful</a:t>
            </a:r>
            <a:r>
              <a:rPr lang="en-US" sz="3200" b="1" dirty="0" smtClean="0">
                <a:latin typeface="Times New Roman" panose="02020603050405020304" pitchFamily="18" charset="0"/>
                <a:cs typeface="Times New Roman" panose="02020603050405020304" pitchFamily="18" charset="0"/>
              </a:rPr>
              <a:t> and exciting! ___________</a:t>
            </a:r>
            <a:endParaRPr lang="en-US" sz="3200" b="1" dirty="0">
              <a:latin typeface="Times New Roman" panose="02020603050405020304" pitchFamily="18" charset="0"/>
              <a:cs typeface="Times New Roman" panose="02020603050405020304" pitchFamily="18" charset="0"/>
            </a:endParaRPr>
          </a:p>
          <a:p>
            <a:pPr>
              <a:lnSpc>
                <a:spcPct val="120000"/>
              </a:lnSpc>
            </a:pPr>
            <a:r>
              <a:rPr lang="en-US" sz="3200" b="1" dirty="0" smtClean="0">
                <a:latin typeface="Times New Roman" panose="02020603050405020304" pitchFamily="18" charset="0"/>
                <a:cs typeface="Times New Roman" panose="02020603050405020304" pitchFamily="18" charset="0"/>
              </a:rPr>
              <a:t>2 I’m so glad you enjoyed it. ___________</a:t>
            </a:r>
            <a:endParaRPr lang="en-US" sz="3200" b="1"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5968365" y="2140645"/>
            <a:ext cx="2146935" cy="58356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satisfaction</a:t>
            </a:r>
          </a:p>
        </p:txBody>
      </p:sp>
      <p:sp>
        <p:nvSpPr>
          <p:cNvPr id="11" name="文本框 10"/>
          <p:cNvSpPr txBox="1"/>
          <p:nvPr/>
        </p:nvSpPr>
        <p:spPr>
          <a:xfrm>
            <a:off x="5803900" y="2724210"/>
            <a:ext cx="2146935" cy="58356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satisfaction</a:t>
            </a:r>
          </a:p>
        </p:txBody>
      </p:sp>
      <p:sp>
        <p:nvSpPr>
          <p:cNvPr id="13" name="文本框 12"/>
          <p:cNvSpPr txBox="1"/>
          <p:nvPr/>
        </p:nvSpPr>
        <p:spPr>
          <a:xfrm>
            <a:off x="337185" y="254000"/>
            <a:ext cx="11567795" cy="829945"/>
          </a:xfrm>
          <a:prstGeom prst="rect">
            <a:avLst/>
          </a:prstGeom>
          <a:noFill/>
        </p:spPr>
        <p:txBody>
          <a:bodyPr wrap="square" rtlCol="0">
            <a:spAutoFit/>
          </a:bodyPr>
          <a:lstStyle/>
          <a:p>
            <a:r>
              <a:rPr lang="en-US" sz="2400" b="1" dirty="0" smtClean="0">
                <a:solidFill>
                  <a:schemeClr val="tx1"/>
                </a:solidFill>
                <a:latin typeface="Arial" panose="020B0604020202020204" pitchFamily="34" charset="0"/>
                <a:cs typeface="Arial" panose="020B0604020202020204" pitchFamily="34" charset="0"/>
                <a:sym typeface="+mn-ea"/>
              </a:rPr>
              <a:t>Listen and imitate. What emotions do the speakers express? Write </a:t>
            </a:r>
            <a:r>
              <a:rPr lang="en-US" sz="2400" b="1" i="1" dirty="0" smtClean="0">
                <a:solidFill>
                  <a:schemeClr val="tx1"/>
                </a:solidFill>
                <a:latin typeface="Arial" panose="020B0604020202020204" pitchFamily="34" charset="0"/>
                <a:cs typeface="Arial" panose="020B0604020202020204" pitchFamily="34" charset="0"/>
                <a:sym typeface="+mn-ea"/>
              </a:rPr>
              <a:t>satisfaction</a:t>
            </a:r>
            <a:r>
              <a:rPr lang="en-US" sz="2400" b="1" dirty="0" smtClean="0">
                <a:solidFill>
                  <a:schemeClr val="tx1"/>
                </a:solidFill>
                <a:latin typeface="Arial" panose="020B0604020202020204" pitchFamily="34" charset="0"/>
                <a:cs typeface="Arial" panose="020B0604020202020204" pitchFamily="34" charset="0"/>
                <a:sym typeface="+mn-ea"/>
              </a:rPr>
              <a:t>, </a:t>
            </a:r>
            <a:r>
              <a:rPr lang="en-US" sz="2400" b="1" i="1" dirty="0" smtClean="0">
                <a:solidFill>
                  <a:schemeClr val="tx1"/>
                </a:solidFill>
                <a:latin typeface="Arial" panose="020B0604020202020204" pitchFamily="34" charset="0"/>
                <a:cs typeface="Arial" panose="020B0604020202020204" pitchFamily="34" charset="0"/>
                <a:sym typeface="+mn-ea"/>
              </a:rPr>
              <a:t>worry</a:t>
            </a:r>
            <a:r>
              <a:rPr lang="en-US" sz="2400" b="1" dirty="0" smtClean="0">
                <a:solidFill>
                  <a:schemeClr val="tx1"/>
                </a:solidFill>
                <a:latin typeface="Arial" panose="020B0604020202020204" pitchFamily="34" charset="0"/>
                <a:cs typeface="Arial" panose="020B0604020202020204" pitchFamily="34" charset="0"/>
                <a:sym typeface="+mn-ea"/>
              </a:rPr>
              <a:t> or </a:t>
            </a:r>
            <a:r>
              <a:rPr lang="en-US" sz="2400" b="1" i="1" dirty="0" smtClean="0">
                <a:solidFill>
                  <a:schemeClr val="tx1"/>
                </a:solidFill>
                <a:latin typeface="Arial" panose="020B0604020202020204" pitchFamily="34" charset="0"/>
                <a:cs typeface="Arial" panose="020B0604020202020204" pitchFamily="34" charset="0"/>
                <a:sym typeface="+mn-ea"/>
              </a:rPr>
              <a:t>regret</a:t>
            </a:r>
            <a:r>
              <a:rPr lang="en-US" sz="2400" b="1" dirty="0" smtClean="0">
                <a:solidFill>
                  <a:schemeClr val="tx1"/>
                </a:solidFill>
                <a:latin typeface="Arial" panose="020B0604020202020204" pitchFamily="34" charset="0"/>
                <a:cs typeface="Arial" panose="020B0604020202020204" pitchFamily="34" charset="0"/>
                <a:sym typeface="+mn-ea"/>
              </a:rPr>
              <a:t> after the sentences in the blank.</a:t>
            </a:r>
            <a:endParaRPr lang="en-US" altLang="en-US" sz="2400" b="1" dirty="0" smtClean="0">
              <a:solidFill>
                <a:schemeClr val="tx1"/>
              </a:solidFill>
              <a:latin typeface="Arial" panose="020B0604020202020204" pitchFamily="34" charset="0"/>
              <a:cs typeface="Arial" panose="020B0604020202020204" pitchFamily="34" charset="0"/>
              <a:sym typeface="+mn-ea"/>
            </a:endParaRPr>
          </a:p>
        </p:txBody>
      </p:sp>
      <p:pic>
        <p:nvPicPr>
          <p:cNvPr id="14" name="图片 13">
            <a:hlinkClick r:id="rId3" action="ppaction://hlinkfile"/>
          </p:cNvPr>
          <p:cNvPicPr>
            <a:picLocks noChangeAspect="1"/>
          </p:cNvPicPr>
          <p:nvPr/>
        </p:nvPicPr>
        <p:blipFill>
          <a:blip r:embed="rId4"/>
          <a:stretch>
            <a:fillRect/>
          </a:stretch>
        </p:blipFill>
        <p:spPr>
          <a:xfrm>
            <a:off x="10676255" y="254000"/>
            <a:ext cx="864235" cy="774700"/>
          </a:xfrm>
          <a:prstGeom prst="rect">
            <a:avLst/>
          </a:prstGeom>
        </p:spPr>
      </p:pic>
    </p:spTree>
    <p:custDataLst>
      <p:tags r:id="rId1"/>
    </p:custData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ircle(in)">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8590" y="1036955"/>
            <a:ext cx="11947525" cy="5507990"/>
          </a:xfrm>
          <a:prstGeom prst="rect">
            <a:avLst/>
          </a:prstGeom>
          <a:noFill/>
        </p:spPr>
        <p:txBody>
          <a:bodyPr wrap="square" rtlCol="0">
            <a:spAutoFit/>
          </a:bodyPr>
          <a:lstStyle/>
          <a:p>
            <a:r>
              <a:rPr lang="en-US" altLang="zh-CN" sz="3200" b="1"/>
              <a:t>1. Beijing Opera is a _____ of Chinese opera,combining acting, talking, singing, music, dancing and acrobatics, all of which are difficult to ______. That's why it is one of China's national _________. There are four ______ and each role has its own singing and acting styles. In early days,Beijing Opera was usually ________ on open-air stages, so the performers had to sing in very high _____ in order to be heard over the crowds. And in the past it was often performed on stages that were lit only by oil _____. The _________ had to have bright and colorful _________.Otherwise,it would have been difficult to attract the audience's attention. It's absolutely _________.</a:t>
            </a:r>
          </a:p>
          <a:p>
            <a:endParaRPr lang="en-US" altLang="zh-CN" sz="3200" b="1"/>
          </a:p>
        </p:txBody>
      </p:sp>
      <p:sp>
        <p:nvSpPr>
          <p:cNvPr id="3" name="文本框 2"/>
          <p:cNvSpPr txBox="1"/>
          <p:nvPr/>
        </p:nvSpPr>
        <p:spPr>
          <a:xfrm>
            <a:off x="4051935" y="831215"/>
            <a:ext cx="1092200" cy="368300"/>
          </a:xfrm>
          <a:prstGeom prst="rect">
            <a:avLst/>
          </a:prstGeom>
          <a:noFill/>
        </p:spPr>
        <p:txBody>
          <a:bodyPr wrap="square" rtlCol="0">
            <a:spAutoFit/>
          </a:bodyPr>
          <a:lstStyle/>
          <a:p>
            <a:endParaRPr lang="zh-CN" altLang="en-US"/>
          </a:p>
        </p:txBody>
      </p:sp>
      <p:sp>
        <p:nvSpPr>
          <p:cNvPr id="4" name="文本框 3"/>
          <p:cNvSpPr txBox="1"/>
          <p:nvPr/>
        </p:nvSpPr>
        <p:spPr>
          <a:xfrm>
            <a:off x="3608705" y="1023620"/>
            <a:ext cx="1125220" cy="583565"/>
          </a:xfrm>
          <a:prstGeom prst="rect">
            <a:avLst/>
          </a:prstGeom>
          <a:noFill/>
        </p:spPr>
        <p:txBody>
          <a:bodyPr wrap="square" rtlCol="0">
            <a:spAutoFit/>
          </a:bodyPr>
          <a:lstStyle/>
          <a:p>
            <a:r>
              <a:rPr lang="en-US" altLang="zh-CN" sz="3200" b="1">
                <a:solidFill>
                  <a:srgbClr val="FF0000"/>
                </a:solidFill>
                <a:sym typeface="+mn-ea"/>
              </a:rPr>
              <a:t>form</a:t>
            </a:r>
          </a:p>
        </p:txBody>
      </p:sp>
      <p:sp>
        <p:nvSpPr>
          <p:cNvPr id="5" name="文本框 4"/>
          <p:cNvSpPr txBox="1"/>
          <p:nvPr/>
        </p:nvSpPr>
        <p:spPr>
          <a:xfrm>
            <a:off x="148590" y="1991360"/>
            <a:ext cx="2099310" cy="583565"/>
          </a:xfrm>
          <a:prstGeom prst="rect">
            <a:avLst/>
          </a:prstGeom>
          <a:noFill/>
        </p:spPr>
        <p:txBody>
          <a:bodyPr wrap="square" rtlCol="0">
            <a:spAutoFit/>
          </a:bodyPr>
          <a:lstStyle/>
          <a:p>
            <a:r>
              <a:rPr lang="en-US" altLang="zh-CN" sz="3200" b="1">
                <a:solidFill>
                  <a:srgbClr val="FF0000"/>
                </a:solidFill>
                <a:sym typeface="+mn-ea"/>
              </a:rPr>
              <a:t>master</a:t>
            </a:r>
          </a:p>
        </p:txBody>
      </p:sp>
      <p:sp>
        <p:nvSpPr>
          <p:cNvPr id="6" name="文本框 5"/>
          <p:cNvSpPr txBox="1"/>
          <p:nvPr/>
        </p:nvSpPr>
        <p:spPr>
          <a:xfrm>
            <a:off x="8120380" y="1991360"/>
            <a:ext cx="2216785" cy="583565"/>
          </a:xfrm>
          <a:prstGeom prst="rect">
            <a:avLst/>
          </a:prstGeom>
          <a:noFill/>
        </p:spPr>
        <p:txBody>
          <a:bodyPr wrap="square" rtlCol="0">
            <a:spAutoFit/>
          </a:bodyPr>
          <a:lstStyle/>
          <a:p>
            <a:r>
              <a:rPr lang="en-US" altLang="zh-CN" sz="3200" b="1">
                <a:solidFill>
                  <a:srgbClr val="FF0000"/>
                </a:solidFill>
                <a:sym typeface="+mn-ea"/>
              </a:rPr>
              <a:t>treasures</a:t>
            </a:r>
          </a:p>
        </p:txBody>
      </p:sp>
      <p:sp>
        <p:nvSpPr>
          <p:cNvPr id="7" name="文本框 6"/>
          <p:cNvSpPr txBox="1"/>
          <p:nvPr/>
        </p:nvSpPr>
        <p:spPr>
          <a:xfrm>
            <a:off x="970280" y="2462530"/>
            <a:ext cx="1141730" cy="583565"/>
          </a:xfrm>
          <a:prstGeom prst="rect">
            <a:avLst/>
          </a:prstGeom>
          <a:noFill/>
        </p:spPr>
        <p:txBody>
          <a:bodyPr wrap="square" rtlCol="0">
            <a:spAutoFit/>
          </a:bodyPr>
          <a:lstStyle/>
          <a:p>
            <a:r>
              <a:rPr lang="en-US" altLang="zh-CN" sz="3200" b="1">
                <a:solidFill>
                  <a:srgbClr val="FF0000"/>
                </a:solidFill>
                <a:sym typeface="+mn-ea"/>
              </a:rPr>
              <a:t>roles</a:t>
            </a:r>
          </a:p>
        </p:txBody>
      </p:sp>
      <p:sp>
        <p:nvSpPr>
          <p:cNvPr id="8" name="文本框 7"/>
          <p:cNvSpPr txBox="1"/>
          <p:nvPr/>
        </p:nvSpPr>
        <p:spPr>
          <a:xfrm>
            <a:off x="6317615" y="2930525"/>
            <a:ext cx="2679700" cy="583565"/>
          </a:xfrm>
          <a:prstGeom prst="rect">
            <a:avLst/>
          </a:prstGeom>
          <a:noFill/>
        </p:spPr>
        <p:txBody>
          <a:bodyPr wrap="square" rtlCol="0">
            <a:spAutoFit/>
          </a:bodyPr>
          <a:lstStyle/>
          <a:p>
            <a:r>
              <a:rPr lang="en-US" altLang="zh-CN" sz="3200" b="1">
                <a:solidFill>
                  <a:srgbClr val="FF0000"/>
                </a:solidFill>
                <a:sym typeface="+mn-ea"/>
              </a:rPr>
              <a:t>performed</a:t>
            </a:r>
          </a:p>
        </p:txBody>
      </p:sp>
      <p:sp>
        <p:nvSpPr>
          <p:cNvPr id="9" name="文本框 8"/>
          <p:cNvSpPr txBox="1"/>
          <p:nvPr/>
        </p:nvSpPr>
        <p:spPr>
          <a:xfrm>
            <a:off x="6677660" y="3514090"/>
            <a:ext cx="1687195" cy="583565"/>
          </a:xfrm>
          <a:prstGeom prst="rect">
            <a:avLst/>
          </a:prstGeom>
          <a:noFill/>
        </p:spPr>
        <p:txBody>
          <a:bodyPr wrap="square" rtlCol="0">
            <a:spAutoFit/>
          </a:bodyPr>
          <a:lstStyle/>
          <a:p>
            <a:r>
              <a:rPr lang="en-US" altLang="zh-CN" sz="3200" b="1">
                <a:solidFill>
                  <a:srgbClr val="FF0000"/>
                </a:solidFill>
                <a:sym typeface="+mn-ea"/>
              </a:rPr>
              <a:t>voices</a:t>
            </a:r>
          </a:p>
        </p:txBody>
      </p:sp>
      <p:sp>
        <p:nvSpPr>
          <p:cNvPr id="10" name="文本框 9"/>
          <p:cNvSpPr txBox="1"/>
          <p:nvPr/>
        </p:nvSpPr>
        <p:spPr>
          <a:xfrm>
            <a:off x="4051935" y="4411345"/>
            <a:ext cx="1902460" cy="583565"/>
          </a:xfrm>
          <a:prstGeom prst="rect">
            <a:avLst/>
          </a:prstGeom>
          <a:noFill/>
        </p:spPr>
        <p:txBody>
          <a:bodyPr wrap="square" rtlCol="0">
            <a:spAutoFit/>
          </a:bodyPr>
          <a:lstStyle/>
          <a:p>
            <a:r>
              <a:rPr lang="en-US" altLang="zh-CN" sz="3200" b="1">
                <a:solidFill>
                  <a:srgbClr val="FF0000"/>
                </a:solidFill>
                <a:sym typeface="+mn-ea"/>
              </a:rPr>
              <a:t>lamps</a:t>
            </a:r>
          </a:p>
        </p:txBody>
      </p:sp>
      <p:sp>
        <p:nvSpPr>
          <p:cNvPr id="11" name="文本框 10"/>
          <p:cNvSpPr txBox="1"/>
          <p:nvPr/>
        </p:nvSpPr>
        <p:spPr>
          <a:xfrm>
            <a:off x="6052820" y="4411345"/>
            <a:ext cx="2944495" cy="583565"/>
          </a:xfrm>
          <a:prstGeom prst="rect">
            <a:avLst/>
          </a:prstGeom>
          <a:noFill/>
        </p:spPr>
        <p:txBody>
          <a:bodyPr wrap="square" rtlCol="0">
            <a:spAutoFit/>
          </a:bodyPr>
          <a:lstStyle/>
          <a:p>
            <a:r>
              <a:rPr lang="en-US" altLang="zh-CN" sz="3200" b="1">
                <a:solidFill>
                  <a:srgbClr val="FF0000"/>
                </a:solidFill>
                <a:sym typeface="+mn-ea"/>
              </a:rPr>
              <a:t>costumes    </a:t>
            </a:r>
          </a:p>
        </p:txBody>
      </p:sp>
      <p:sp>
        <p:nvSpPr>
          <p:cNvPr id="12" name="文本框 11"/>
          <p:cNvSpPr txBox="1"/>
          <p:nvPr/>
        </p:nvSpPr>
        <p:spPr>
          <a:xfrm>
            <a:off x="1581150" y="4864735"/>
            <a:ext cx="2746375" cy="583565"/>
          </a:xfrm>
          <a:prstGeom prst="rect">
            <a:avLst/>
          </a:prstGeom>
          <a:noFill/>
        </p:spPr>
        <p:txBody>
          <a:bodyPr wrap="square" rtlCol="0">
            <a:spAutoFit/>
          </a:bodyPr>
          <a:lstStyle/>
          <a:p>
            <a:r>
              <a:rPr lang="en-US" altLang="zh-CN" sz="3200" b="1">
                <a:solidFill>
                  <a:srgbClr val="FF0000"/>
                </a:solidFill>
                <a:sym typeface="+mn-ea"/>
              </a:rPr>
              <a:t>patterns</a:t>
            </a:r>
          </a:p>
        </p:txBody>
      </p:sp>
      <p:sp>
        <p:nvSpPr>
          <p:cNvPr id="13" name="文本框 12"/>
          <p:cNvSpPr txBox="1"/>
          <p:nvPr/>
        </p:nvSpPr>
        <p:spPr>
          <a:xfrm>
            <a:off x="6962140" y="5448300"/>
            <a:ext cx="2481580" cy="583565"/>
          </a:xfrm>
          <a:prstGeom prst="rect">
            <a:avLst/>
          </a:prstGeom>
          <a:noFill/>
        </p:spPr>
        <p:txBody>
          <a:bodyPr wrap="square" rtlCol="0">
            <a:spAutoFit/>
          </a:bodyPr>
          <a:lstStyle/>
          <a:p>
            <a:r>
              <a:rPr lang="en-US" altLang="zh-CN" sz="3200" b="1">
                <a:solidFill>
                  <a:srgbClr val="FF0000"/>
                </a:solidFill>
                <a:sym typeface="+mn-ea"/>
              </a:rPr>
              <a:t>amazing</a:t>
            </a:r>
          </a:p>
        </p:txBody>
      </p:sp>
      <p:sp>
        <p:nvSpPr>
          <p:cNvPr id="14" name="文本框 13"/>
          <p:cNvSpPr txBox="1"/>
          <p:nvPr/>
        </p:nvSpPr>
        <p:spPr>
          <a:xfrm>
            <a:off x="48260" y="124460"/>
            <a:ext cx="4003675" cy="706755"/>
          </a:xfrm>
          <a:prstGeom prst="rect">
            <a:avLst/>
          </a:prstGeom>
          <a:noFill/>
        </p:spPr>
        <p:txBody>
          <a:bodyPr wrap="square" rtlCol="0">
            <a:spAutoFit/>
          </a:bodyPr>
          <a:lstStyle/>
          <a:p>
            <a:r>
              <a:rPr lang="en-US" altLang="zh-CN" sz="4000" b="1"/>
              <a:t>Fill in the blanks.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71"/>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2.xml><?xml version="1.0" encoding="utf-8"?>
<p:tagLst xmlns:a="http://schemas.openxmlformats.org/drawingml/2006/main" xmlns:r="http://schemas.openxmlformats.org/officeDocument/2006/relationships" xmlns:p="http://schemas.openxmlformats.org/presentationml/2006/main">
  <p:tag name="REFSHAPE" val="119456124"/>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71"/>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7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71"/>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71"/>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7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7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7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823</Words>
  <Application>Microsoft Office PowerPoint</Application>
  <PresentationFormat>自定义</PresentationFormat>
  <Paragraphs>76</Paragraphs>
  <Slides>12</Slides>
  <Notes>1</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Office 主题</vt:lpstr>
      <vt:lpstr>必修（三）Unit 7 Lesson 2（2）</vt:lpstr>
      <vt:lpstr>教学目标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必修（三）Unit 7 Lesson 2（2）</dc:title>
  <dc:creator>A</dc:creator>
  <cp:lastModifiedBy>acq</cp:lastModifiedBy>
  <cp:revision>34</cp:revision>
  <dcterms:created xsi:type="dcterms:W3CDTF">2020-03-28T07:57:00Z</dcterms:created>
  <dcterms:modified xsi:type="dcterms:W3CDTF">2020-04-20T07:01:50Z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