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Default Extension="vml" ContentType="application/vnd.openxmlformats-officedocument.vmlDrawing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wmf" ContentType="image/x-wmf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5" r:id="rId2"/>
    <p:sldId id="297" r:id="rId3"/>
    <p:sldId id="310" r:id="rId4"/>
    <p:sldId id="299" r:id="rId5"/>
    <p:sldId id="300" r:id="rId6"/>
    <p:sldId id="302" r:id="rId7"/>
    <p:sldId id="303" r:id="rId8"/>
    <p:sldId id="304" r:id="rId9"/>
    <p:sldId id="305" r:id="rId10"/>
    <p:sldId id="306" r:id="rId11"/>
    <p:sldId id="308" r:id="rId12"/>
    <p:sldId id="309" r:id="rId13"/>
    <p:sldId id="307" r:id="rId14"/>
    <p:sldId id="271" r:id="rId1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-480" y="-5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e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71.wmf"/><Relationship Id="rId1" Type="http://schemas.openxmlformats.org/officeDocument/2006/relationships/image" Target="../media/image82.wmf"/><Relationship Id="rId4" Type="http://schemas.openxmlformats.org/officeDocument/2006/relationships/image" Target="../media/image8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12" Type="http://schemas.openxmlformats.org/officeDocument/2006/relationships/image" Target="../media/image27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11" Type="http://schemas.openxmlformats.org/officeDocument/2006/relationships/image" Target="../media/image26.wmf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5" Type="http://schemas.openxmlformats.org/officeDocument/2006/relationships/image" Target="../media/image40.wmf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30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3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30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2" Type="http://schemas.openxmlformats.org/officeDocument/2006/relationships/image" Target="../media/image62.wmf"/><Relationship Id="rId1" Type="http://schemas.openxmlformats.org/officeDocument/2006/relationships/image" Target="../media/image58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12" Type="http://schemas.openxmlformats.org/officeDocument/2006/relationships/image" Target="../media/image81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11" Type="http://schemas.openxmlformats.org/officeDocument/2006/relationships/image" Target="../media/image80.wmf"/><Relationship Id="rId5" Type="http://schemas.openxmlformats.org/officeDocument/2006/relationships/image" Target="../media/image74.wmf"/><Relationship Id="rId10" Type="http://schemas.openxmlformats.org/officeDocument/2006/relationships/image" Target="../media/image79.wmf"/><Relationship Id="rId4" Type="http://schemas.openxmlformats.org/officeDocument/2006/relationships/image" Target="../media/image73.wmf"/><Relationship Id="rId9" Type="http://schemas.openxmlformats.org/officeDocument/2006/relationships/image" Target="../media/image7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3379478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7972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7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2020/4/18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9.bin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58.bin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57.bin"/><Relationship Id="rId9" Type="http://schemas.openxmlformats.org/officeDocument/2006/relationships/oleObject" Target="../embeddings/oleObject6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oleObject" Target="../embeddings/oleObject75.bin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9.bin"/><Relationship Id="rId12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8.bin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67.bin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6.bin"/><Relationship Id="rId9" Type="http://schemas.openxmlformats.org/officeDocument/2006/relationships/oleObject" Target="../embeddings/oleObject71.bin"/><Relationship Id="rId14" Type="http://schemas.openxmlformats.org/officeDocument/2006/relationships/oleObject" Target="../embeddings/oleObject7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85.jpeg"/><Relationship Id="rId4" Type="http://schemas.openxmlformats.org/officeDocument/2006/relationships/oleObject" Target="../embeddings/oleObject78.bin"/><Relationship Id="rId9" Type="http://schemas.openxmlformats.org/officeDocument/2006/relationships/oleObject" Target="../embeddings/oleObject8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8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8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__1.docx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324225" y="1918980"/>
            <a:ext cx="5584822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6.3.4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平面向量数乘运算的坐标表示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一 数学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北京市陈经纶中学    李沛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3"/>
          <p:cNvSpPr txBox="1"/>
          <p:nvPr/>
        </p:nvSpPr>
        <p:spPr>
          <a:xfrm>
            <a:off x="440690" y="676438"/>
            <a:ext cx="8032191" cy="1013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例</a:t>
            </a: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4</a:t>
            </a: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：</a:t>
            </a: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设点</a:t>
            </a:r>
            <a:r>
              <a:rPr kumimoji="0" lang="en-US" altLang="zh-CN" sz="20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P</a:t>
            </a: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是线段</a:t>
            </a:r>
            <a:r>
              <a:rPr kumimoji="0" lang="en-US" altLang="zh-CN" sz="20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P</a:t>
            </a:r>
            <a:r>
              <a:rPr kumimoji="0" lang="en-US" altLang="zh-CN" sz="200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1</a:t>
            </a:r>
            <a:r>
              <a:rPr kumimoji="0" lang="en-US" altLang="zh-CN" sz="20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P</a:t>
            </a:r>
            <a:r>
              <a:rPr kumimoji="0" lang="en-US" altLang="zh-CN" sz="200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2</a:t>
            </a: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上的一点，点</a:t>
            </a:r>
            <a:r>
              <a:rPr kumimoji="0" lang="en-US" altLang="zh-CN" sz="20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P</a:t>
            </a:r>
            <a:r>
              <a:rPr kumimoji="0" lang="en-US" altLang="zh-CN" sz="200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1</a:t>
            </a: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,</a:t>
            </a:r>
            <a:r>
              <a:rPr kumimoji="0" lang="en-US" altLang="zh-CN" sz="20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P</a:t>
            </a:r>
            <a:r>
              <a:rPr kumimoji="0" lang="en-US" altLang="zh-CN" sz="200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2</a:t>
            </a: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 </a:t>
            </a: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的坐标分别</a:t>
            </a: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是             ，</a:t>
            </a:r>
          </a:p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 （</a:t>
            </a:r>
            <a:r>
              <a:rPr kumimoji="0" lang="en-US" altLang="zh-CN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2</a:t>
            </a: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）当</a:t>
            </a:r>
            <a:r>
              <a:rPr kumimoji="0" lang="en-US" altLang="zh-CN" sz="200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P</a:t>
            </a: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是线段</a:t>
            </a:r>
            <a:r>
              <a:rPr lang="en-US" altLang="zh-CN" sz="2000" i="1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P</a:t>
            </a:r>
            <a:r>
              <a:rPr lang="en-US" altLang="zh-CN" sz="2000" baseline="-2500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1</a:t>
            </a:r>
            <a:r>
              <a:rPr lang="en-US" altLang="zh-CN" sz="2000" i="1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P</a:t>
            </a:r>
            <a:r>
              <a:rPr lang="en-US" altLang="zh-CN" sz="2000" baseline="-2500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2</a:t>
            </a: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的一个三等分点时，求点</a:t>
            </a:r>
            <a:r>
              <a:rPr lang="en-US" altLang="zh-CN" sz="2000" i="1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P</a:t>
            </a: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的坐标；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642181" y="1018476"/>
            <a:ext cx="2141773" cy="1813560"/>
            <a:chOff x="10027" y="1125"/>
            <a:chExt cx="3806" cy="3216"/>
          </a:xfrm>
        </p:grpSpPr>
        <p:grpSp>
          <p:nvGrpSpPr>
            <p:cNvPr id="6" name="组合 5"/>
            <p:cNvGrpSpPr/>
            <p:nvPr/>
          </p:nvGrpSpPr>
          <p:grpSpPr>
            <a:xfrm>
              <a:off x="10027" y="1125"/>
              <a:ext cx="3807" cy="3216"/>
              <a:chOff x="9553" y="2282"/>
              <a:chExt cx="3807" cy="3216"/>
            </a:xfrm>
          </p:grpSpPr>
          <p:cxnSp>
            <p:nvCxnSpPr>
              <p:cNvPr id="8" name="直接箭头连接符 7"/>
              <p:cNvCxnSpPr/>
              <p:nvPr/>
            </p:nvCxnSpPr>
            <p:spPr>
              <a:xfrm flipV="1">
                <a:off x="9553" y="4775"/>
                <a:ext cx="3807" cy="23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miter lim="800000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" name="直接箭头连接符 8"/>
              <p:cNvCxnSpPr/>
              <p:nvPr/>
            </p:nvCxnSpPr>
            <p:spPr>
              <a:xfrm flipV="1">
                <a:off x="11230" y="2743"/>
                <a:ext cx="4" cy="258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miter lim="800000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0" name="直接箭头连接符 9"/>
              <p:cNvCxnSpPr/>
              <p:nvPr/>
            </p:nvCxnSpPr>
            <p:spPr>
              <a:xfrm flipH="1" flipV="1">
                <a:off x="10743" y="3628"/>
                <a:ext cx="445" cy="1135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miter lim="800000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1" name="直接箭头连接符 10"/>
              <p:cNvCxnSpPr/>
              <p:nvPr/>
            </p:nvCxnSpPr>
            <p:spPr>
              <a:xfrm flipV="1">
                <a:off x="11211" y="2954"/>
                <a:ext cx="421" cy="1891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miter lim="800000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2" name="直接箭头连接符 11"/>
              <p:cNvCxnSpPr/>
              <p:nvPr/>
            </p:nvCxnSpPr>
            <p:spPr>
              <a:xfrm flipH="1" flipV="1">
                <a:off x="10253" y="3870"/>
                <a:ext cx="923" cy="893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miter lim="800000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3" name="直接连接符 12"/>
              <p:cNvCxnSpPr/>
              <p:nvPr/>
            </p:nvCxnSpPr>
            <p:spPr>
              <a:xfrm flipV="1">
                <a:off x="9821" y="2642"/>
                <a:ext cx="2336" cy="1568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4" name="文本框 17"/>
              <p:cNvSpPr txBox="1"/>
              <p:nvPr/>
            </p:nvSpPr>
            <p:spPr>
              <a:xfrm>
                <a:off x="9821" y="3339"/>
                <a:ext cx="479" cy="5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none" lIns="45719" tIns="45719" rIns="45719" bIns="45719" numCol="1" spcCol="38100" rtlCol="0" anchor="t" forceAA="0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800" i="1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Arial" panose="020B0604020202020204"/>
                  </a:rPr>
                  <a:t>P</a:t>
                </a:r>
                <a:r>
                  <a:rPr lang="en-US" altLang="zh-CN" sz="1800" baseline="-2500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Arial" panose="020B0604020202020204"/>
                  </a:rPr>
                  <a:t>1</a:t>
                </a: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" name="文本框 18"/>
              <p:cNvSpPr txBox="1"/>
              <p:nvPr/>
            </p:nvSpPr>
            <p:spPr>
              <a:xfrm>
                <a:off x="11421" y="2282"/>
                <a:ext cx="479" cy="5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none" lIns="45719" tIns="45719" rIns="45719" bIns="45719" numCol="1" spcCol="38100" rtlCol="0" anchor="t" forceAA="0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800" i="1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Arial" panose="020B0604020202020204"/>
                  </a:rPr>
                  <a:t>P</a:t>
                </a:r>
                <a:r>
                  <a:rPr lang="en-US" altLang="zh-CN" sz="1800" baseline="-2500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Arial" panose="020B0604020202020204"/>
                  </a:rPr>
                  <a:t>2</a:t>
                </a: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" name="文本框 19"/>
              <p:cNvSpPr txBox="1"/>
              <p:nvPr/>
            </p:nvSpPr>
            <p:spPr>
              <a:xfrm>
                <a:off x="10447" y="2954"/>
                <a:ext cx="362" cy="5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none" lIns="45719" tIns="45719" rIns="45719" bIns="45719" numCol="1" spcCol="38100" rtlCol="0" anchor="t" forceAA="0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800" i="1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Arial" panose="020B0604020202020204"/>
                  </a:rPr>
                  <a:t>P</a:t>
                </a: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" name="文本框 20"/>
              <p:cNvSpPr txBox="1"/>
              <p:nvPr/>
            </p:nvSpPr>
            <p:spPr>
              <a:xfrm>
                <a:off x="10838" y="2537"/>
                <a:ext cx="302" cy="5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none" lIns="45719" tIns="45719" rIns="45719" bIns="45719" numCol="1" spcCol="38100" rtlCol="0" anchor="t" forceAA="0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800" i="1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Arial" panose="020B0604020202020204"/>
                  </a:rPr>
                  <a:t>y</a:t>
                </a:r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" name="文本框 21"/>
              <p:cNvSpPr txBox="1"/>
              <p:nvPr/>
            </p:nvSpPr>
            <p:spPr>
              <a:xfrm>
                <a:off x="13058" y="4920"/>
                <a:ext cx="302" cy="5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45719" tIns="45719" rIns="45719" bIns="45719" numCol="1" spcCol="38100" rtlCol="0" anchor="t" forceAA="0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800" b="0" i="1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charset="0"/>
                    <a:ea typeface="Arial" panose="020B0604020202020204"/>
                    <a:cs typeface="Times New Roman" panose="02020603050405020304" charset="0"/>
                    <a:sym typeface="Arial" panose="020B0604020202020204"/>
                  </a:rPr>
                  <a:t>x</a:t>
                </a:r>
              </a:p>
            </p:txBody>
          </p:sp>
          <p:sp>
            <p:nvSpPr>
              <p:cNvPr id="19" name="文本框 22"/>
              <p:cNvSpPr txBox="1"/>
              <p:nvPr/>
            </p:nvSpPr>
            <p:spPr>
              <a:xfrm>
                <a:off x="10809" y="4845"/>
                <a:ext cx="402" cy="5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none" lIns="45719" tIns="45719" rIns="45719" bIns="45719" numCol="1" spcCol="38100" rtlCol="0" anchor="t" forceAA="0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sz="1800" b="0" i="1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charset="0"/>
                    <a:ea typeface="Arial" panose="020B0604020202020204"/>
                    <a:cs typeface="Times New Roman" panose="02020603050405020304" charset="0"/>
                    <a:sym typeface="Arial" panose="020B0604020202020204"/>
                  </a:rPr>
                  <a:t>O</a:t>
                </a:r>
              </a:p>
            </p:txBody>
          </p:sp>
        </p:grpSp>
        <p:sp>
          <p:nvSpPr>
            <p:cNvPr id="7" name="文本框 37"/>
            <p:cNvSpPr txBox="1"/>
            <p:nvPr/>
          </p:nvSpPr>
          <p:spPr>
            <a:xfrm>
              <a:off x="12106" y="2726"/>
              <a:ext cx="1635" cy="626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t" forceAA="0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/>
                </a:rPr>
                <a:t>（</a:t>
              </a:r>
              <a:r>
                <a:rPr kumimoji="0" lang="en-US" altLang="zh-CN" sz="2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/>
                </a:rPr>
                <a:t>1</a:t>
              </a:r>
              <a:r>
                <a:rPr kumimoji="0" lang="zh-CN" altLang="en-US" sz="2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/>
                </a:rPr>
                <a:t>）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604698" y="2653424"/>
            <a:ext cx="2246630" cy="2118360"/>
            <a:chOff x="9943" y="4011"/>
            <a:chExt cx="3806" cy="3696"/>
          </a:xfrm>
        </p:grpSpPr>
        <p:grpSp>
          <p:nvGrpSpPr>
            <p:cNvPr id="21" name="组合 20"/>
            <p:cNvGrpSpPr/>
            <p:nvPr/>
          </p:nvGrpSpPr>
          <p:grpSpPr>
            <a:xfrm>
              <a:off x="9943" y="4011"/>
              <a:ext cx="3807" cy="3696"/>
              <a:chOff x="9553" y="2282"/>
              <a:chExt cx="3807" cy="3696"/>
            </a:xfrm>
          </p:grpSpPr>
          <p:cxnSp>
            <p:nvCxnSpPr>
              <p:cNvPr id="23" name="直接箭头连接符 22"/>
              <p:cNvCxnSpPr/>
              <p:nvPr/>
            </p:nvCxnSpPr>
            <p:spPr>
              <a:xfrm flipV="1">
                <a:off x="9553" y="4775"/>
                <a:ext cx="3807" cy="23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miter lim="800000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" name="直接箭头连接符 23"/>
              <p:cNvCxnSpPr/>
              <p:nvPr/>
            </p:nvCxnSpPr>
            <p:spPr>
              <a:xfrm flipV="1">
                <a:off x="11188" y="2743"/>
                <a:ext cx="46" cy="3235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miter lim="800000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5" name="直接箭头连接符 24"/>
              <p:cNvCxnSpPr/>
              <p:nvPr/>
            </p:nvCxnSpPr>
            <p:spPr>
              <a:xfrm flipV="1">
                <a:off x="11188" y="3251"/>
                <a:ext cx="139" cy="1512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miter lim="800000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6" name="直接箭头连接符 25"/>
              <p:cNvCxnSpPr/>
              <p:nvPr/>
            </p:nvCxnSpPr>
            <p:spPr>
              <a:xfrm flipV="1">
                <a:off x="11211" y="2954"/>
                <a:ext cx="421" cy="1891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miter lim="800000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7" name="直接箭头连接符 26"/>
              <p:cNvCxnSpPr/>
              <p:nvPr/>
            </p:nvCxnSpPr>
            <p:spPr>
              <a:xfrm flipH="1" flipV="1">
                <a:off x="10253" y="3870"/>
                <a:ext cx="923" cy="893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miter lim="800000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8" name="直接连接符 27"/>
              <p:cNvCxnSpPr/>
              <p:nvPr/>
            </p:nvCxnSpPr>
            <p:spPr>
              <a:xfrm flipV="1">
                <a:off x="9821" y="2642"/>
                <a:ext cx="2336" cy="1568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9" name="文本框 31"/>
              <p:cNvSpPr txBox="1"/>
              <p:nvPr/>
            </p:nvSpPr>
            <p:spPr>
              <a:xfrm>
                <a:off x="9821" y="3339"/>
                <a:ext cx="479" cy="5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none" lIns="45719" tIns="45719" rIns="45719" bIns="45719" numCol="1" spcCol="38100" rtlCol="0" anchor="t" forceAA="0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800" i="1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Arial" panose="020B0604020202020204"/>
                  </a:rPr>
                  <a:t>P</a:t>
                </a:r>
                <a:r>
                  <a:rPr lang="en-US" altLang="zh-CN" sz="1800" baseline="-2500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Arial" panose="020B0604020202020204"/>
                  </a:rPr>
                  <a:t>1</a:t>
                </a: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" name="文本框 32"/>
              <p:cNvSpPr txBox="1"/>
              <p:nvPr/>
            </p:nvSpPr>
            <p:spPr>
              <a:xfrm>
                <a:off x="11421" y="2282"/>
                <a:ext cx="479" cy="5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none" lIns="45719" tIns="45719" rIns="45719" bIns="45719" numCol="1" spcCol="38100" rtlCol="0" anchor="t" forceAA="0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800" i="1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Arial" panose="020B0604020202020204"/>
                  </a:rPr>
                  <a:t>P</a:t>
                </a:r>
                <a:r>
                  <a:rPr lang="en-US" altLang="zh-CN" sz="1800" baseline="-2500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Arial" panose="020B0604020202020204"/>
                  </a:rPr>
                  <a:t>2</a:t>
                </a: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" name="文本框 33"/>
              <p:cNvSpPr txBox="1"/>
              <p:nvPr/>
            </p:nvSpPr>
            <p:spPr>
              <a:xfrm>
                <a:off x="11245" y="2673"/>
                <a:ext cx="362" cy="5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none" lIns="45719" tIns="45719" rIns="45719" bIns="45719" numCol="1" spcCol="38100" rtlCol="0" anchor="t" forceAA="0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800" i="1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Arial" panose="020B0604020202020204"/>
                  </a:rPr>
                  <a:t>P</a:t>
                </a: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" name="文本框 34"/>
              <p:cNvSpPr txBox="1"/>
              <p:nvPr/>
            </p:nvSpPr>
            <p:spPr>
              <a:xfrm>
                <a:off x="10883" y="2537"/>
                <a:ext cx="302" cy="5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none" lIns="45719" tIns="45719" rIns="45719" bIns="45719" numCol="1" spcCol="38100" rtlCol="0" anchor="t" forceAA="0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800" i="1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Arial" panose="020B0604020202020204"/>
                  </a:rPr>
                  <a:t>y</a:t>
                </a:r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" name="文本框 35"/>
              <p:cNvSpPr txBox="1"/>
              <p:nvPr/>
            </p:nvSpPr>
            <p:spPr>
              <a:xfrm>
                <a:off x="13058" y="4920"/>
                <a:ext cx="302" cy="5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45719" tIns="45719" rIns="45719" bIns="45719" numCol="1" spcCol="38100" rtlCol="0" anchor="t" forceAA="0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800" b="0" i="1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charset="0"/>
                    <a:ea typeface="Arial" panose="020B0604020202020204"/>
                    <a:cs typeface="Times New Roman" panose="02020603050405020304" charset="0"/>
                    <a:sym typeface="Arial" panose="020B0604020202020204"/>
                  </a:rPr>
                  <a:t>x</a:t>
                </a:r>
              </a:p>
            </p:txBody>
          </p:sp>
          <p:sp>
            <p:nvSpPr>
              <p:cNvPr id="34" name="文本框 36"/>
              <p:cNvSpPr txBox="1"/>
              <p:nvPr/>
            </p:nvSpPr>
            <p:spPr>
              <a:xfrm>
                <a:off x="10809" y="4845"/>
                <a:ext cx="402" cy="5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none" lIns="45719" tIns="45719" rIns="45719" bIns="45719" numCol="1" spcCol="38100" rtlCol="0" anchor="t" forceAA="0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sz="1800" b="0" i="1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charset="0"/>
                    <a:ea typeface="Arial" panose="020B0604020202020204"/>
                    <a:cs typeface="Times New Roman" panose="02020603050405020304" charset="0"/>
                    <a:sym typeface="Arial" panose="020B0604020202020204"/>
                  </a:rPr>
                  <a:t>O</a:t>
                </a:r>
              </a:p>
            </p:txBody>
          </p:sp>
        </p:grpSp>
        <p:sp>
          <p:nvSpPr>
            <p:cNvPr id="22" name="文本框 38"/>
            <p:cNvSpPr txBox="1"/>
            <p:nvPr/>
          </p:nvSpPr>
          <p:spPr>
            <a:xfrm>
              <a:off x="12022" y="5732"/>
              <a:ext cx="1635" cy="626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t" forceAA="0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/>
                </a:rPr>
                <a:t>（</a:t>
              </a:r>
              <a:r>
                <a:rPr kumimoji="0" lang="en-US" altLang="zh-CN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/>
                </a:rPr>
                <a:t>2</a:t>
              </a:r>
              <a:r>
                <a:rPr kumimoji="0" lang="zh-CN" altLang="en-US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/>
                </a:rPr>
                <a:t>）</a:t>
              </a:r>
            </a:p>
          </p:txBody>
        </p:sp>
      </p:grpSp>
      <p:sp>
        <p:nvSpPr>
          <p:cNvPr id="36" name="文本框 41"/>
          <p:cNvSpPr txBox="1"/>
          <p:nvPr/>
        </p:nvSpPr>
        <p:spPr>
          <a:xfrm>
            <a:off x="459740" y="1148651"/>
            <a:ext cx="5148580" cy="14773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sz="20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解</a:t>
            </a: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：</a:t>
            </a: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如图，有两种情况，即</a:t>
            </a:r>
          </a:p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            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  <p:graphicFrame>
        <p:nvGraphicFramePr>
          <p:cNvPr id="44" name="对象 4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94854601"/>
              </p:ext>
            </p:extLst>
          </p:nvPr>
        </p:nvGraphicFramePr>
        <p:xfrm>
          <a:off x="6708775" y="785813"/>
          <a:ext cx="1797050" cy="363537"/>
        </p:xfrm>
        <a:graphic>
          <a:graphicData uri="http://schemas.openxmlformats.org/presentationml/2006/ole">
            <p:oleObj spid="_x0000_s28897" name="Equation" r:id="rId3" imgW="1066680" imgH="215640" progId="Equation.DSMT4">
              <p:embed/>
            </p:oleObj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440689" y="2105709"/>
            <a:ext cx="34998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</a:rPr>
              <a:t>求当           时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51" name="标题 1"/>
          <p:cNvSpPr>
            <a:spLocks noGrp="1"/>
          </p:cNvSpPr>
          <p:nvPr>
            <p:ph type="title"/>
          </p:nvPr>
        </p:nvSpPr>
        <p:spPr>
          <a:xfrm>
            <a:off x="502412" y="332467"/>
            <a:ext cx="8139178" cy="331514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graphicFrame>
        <p:nvGraphicFramePr>
          <p:cNvPr id="52" name="对象 5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87642568"/>
              </p:ext>
            </p:extLst>
          </p:nvPr>
        </p:nvGraphicFramePr>
        <p:xfrm>
          <a:off x="3561913" y="3115308"/>
          <a:ext cx="2168525" cy="571500"/>
        </p:xfrm>
        <a:graphic>
          <a:graphicData uri="http://schemas.openxmlformats.org/presentationml/2006/ole">
            <p:oleObj spid="_x0000_s28898" name="Equation" r:id="rId4" imgW="1930320" imgH="507960" progId="Equation.DSMT4">
              <p:embed/>
            </p:oleObj>
          </a:graphicData>
        </a:graphic>
      </p:graphicFrame>
      <p:graphicFrame>
        <p:nvGraphicFramePr>
          <p:cNvPr id="53" name="对象 5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32916066"/>
              </p:ext>
            </p:extLst>
          </p:nvPr>
        </p:nvGraphicFramePr>
        <p:xfrm>
          <a:off x="459740" y="2563002"/>
          <a:ext cx="6149975" cy="1198245"/>
        </p:xfrm>
        <a:graphic>
          <a:graphicData uri="http://schemas.openxmlformats.org/presentationml/2006/ole">
            <p:oleObj spid="_x0000_s28899" name="Equation" r:id="rId5" imgW="5473440" imgH="1066680" progId="Equation.DSMT4">
              <p:embed/>
            </p:oleObj>
          </a:graphicData>
        </a:graphic>
      </p:graphicFrame>
      <p:graphicFrame>
        <p:nvGraphicFramePr>
          <p:cNvPr id="56" name="对象 5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81053404"/>
              </p:ext>
            </p:extLst>
          </p:nvPr>
        </p:nvGraphicFramePr>
        <p:xfrm>
          <a:off x="3780236" y="1603297"/>
          <a:ext cx="2861945" cy="674370"/>
        </p:xfrm>
        <a:graphic>
          <a:graphicData uri="http://schemas.openxmlformats.org/presentationml/2006/ole">
            <p:oleObj spid="_x0000_s28900" name="Equation" r:id="rId6" imgW="2158920" imgH="507960" progId="Equation.DSMT4">
              <p:embed/>
            </p:oleObj>
          </a:graphicData>
        </a:graphic>
      </p:graphicFrame>
      <p:graphicFrame>
        <p:nvGraphicFramePr>
          <p:cNvPr id="58" name="对象 5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36640295"/>
              </p:ext>
            </p:extLst>
          </p:nvPr>
        </p:nvGraphicFramePr>
        <p:xfrm>
          <a:off x="1076058" y="2078665"/>
          <a:ext cx="1273810" cy="654685"/>
        </p:xfrm>
        <a:graphic>
          <a:graphicData uri="http://schemas.openxmlformats.org/presentationml/2006/ole">
            <p:oleObj spid="_x0000_s28901" name="Equation" r:id="rId7" imgW="990360" imgH="507960" progId="Equation.DSMT4">
              <p:embed/>
            </p:oleObj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440688" y="3679119"/>
            <a:ext cx="34998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</a:rPr>
              <a:t>同理可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</a:rPr>
              <a:t>求当           时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  <a:cs typeface="Arial" panose="020B0604020202020204"/>
            </a:endParaRPr>
          </a:p>
        </p:txBody>
      </p:sp>
      <p:graphicFrame>
        <p:nvGraphicFramePr>
          <p:cNvPr id="60" name="对象 5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75062671"/>
              </p:ext>
            </p:extLst>
          </p:nvPr>
        </p:nvGraphicFramePr>
        <p:xfrm>
          <a:off x="1863594" y="3788185"/>
          <a:ext cx="1246187" cy="422275"/>
        </p:xfrm>
        <a:graphic>
          <a:graphicData uri="http://schemas.openxmlformats.org/presentationml/2006/ole">
            <p:oleObj spid="_x0000_s28902" name="Equation" r:id="rId8" imgW="939600" imgH="317160" progId="Equation.DSMT4">
              <p:embed/>
            </p:oleObj>
          </a:graphicData>
        </a:graphic>
      </p:graphicFrame>
      <p:graphicFrame>
        <p:nvGraphicFramePr>
          <p:cNvPr id="62" name="对象 6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45187747"/>
              </p:ext>
            </p:extLst>
          </p:nvPr>
        </p:nvGraphicFramePr>
        <p:xfrm>
          <a:off x="3510530" y="3711175"/>
          <a:ext cx="2030678" cy="595246"/>
        </p:xfrm>
        <a:graphic>
          <a:graphicData uri="http://schemas.openxmlformats.org/presentationml/2006/ole">
            <p:oleObj spid="_x0000_s28903" name="Equation" r:id="rId9" imgW="1346040" imgH="393480" progId="Equation.DSMT4">
              <p:embed/>
            </p:oleObj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440690" y="4196267"/>
            <a:ext cx="59433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</a:rPr>
              <a:t>综上，</a:t>
            </a:r>
            <a:r>
              <a:rPr lang="en-US" altLang="zh-CN" sz="2000" i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 P</a:t>
            </a:r>
            <a:r>
              <a:rPr lang="zh-CN" altLang="en-US" sz="20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的</a:t>
            </a:r>
            <a:r>
              <a:rPr lang="zh-CN" altLang="en-US" sz="2000" b="1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坐标为                               或                         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  <a:cs typeface="Arial" panose="020B0604020202020204"/>
            </a:endParaRPr>
          </a:p>
        </p:txBody>
      </p:sp>
      <p:graphicFrame>
        <p:nvGraphicFramePr>
          <p:cNvPr id="65" name="对象 6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27479988"/>
              </p:ext>
            </p:extLst>
          </p:nvPr>
        </p:nvGraphicFramePr>
        <p:xfrm>
          <a:off x="2615285" y="4202034"/>
          <a:ext cx="1841500" cy="569912"/>
        </p:xfrm>
        <a:graphic>
          <a:graphicData uri="http://schemas.openxmlformats.org/presentationml/2006/ole">
            <p:oleObj spid="_x0000_s28904" name="Equation" r:id="rId10" imgW="1638000" imgH="507960" progId="Equation.DSMT4">
              <p:embed/>
            </p:oleObj>
          </a:graphicData>
        </a:graphic>
      </p:graphicFrame>
      <p:graphicFrame>
        <p:nvGraphicFramePr>
          <p:cNvPr id="66" name="对象 6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09806200"/>
              </p:ext>
            </p:extLst>
          </p:nvPr>
        </p:nvGraphicFramePr>
        <p:xfrm>
          <a:off x="4970585" y="4145313"/>
          <a:ext cx="2047313" cy="640034"/>
        </p:xfrm>
        <a:graphic>
          <a:graphicData uri="http://schemas.openxmlformats.org/presentationml/2006/ole">
            <p:oleObj spid="_x0000_s28905" name="Equation" r:id="rId11" imgW="1625400" imgH="50796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5462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6" grpId="0"/>
      <p:bldP spid="59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4" name="文本框 2"/>
          <p:cNvSpPr txBox="1"/>
          <p:nvPr/>
        </p:nvSpPr>
        <p:spPr>
          <a:xfrm>
            <a:off x="558566" y="712318"/>
            <a:ext cx="7914315" cy="101566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探究：设点</a:t>
            </a:r>
            <a:r>
              <a:rPr kumimoji="0" lang="en-US" altLang="zh-CN" sz="20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P</a:t>
            </a: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是线段</a:t>
            </a:r>
            <a:r>
              <a:rPr kumimoji="0" lang="en-US" altLang="zh-CN" sz="20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P</a:t>
            </a:r>
            <a:r>
              <a:rPr kumimoji="0" lang="en-US" altLang="zh-CN" sz="200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1</a:t>
            </a:r>
            <a:r>
              <a:rPr kumimoji="0" lang="en-US" altLang="zh-CN" sz="20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P</a:t>
            </a:r>
            <a:r>
              <a:rPr kumimoji="0" lang="en-US" altLang="zh-CN" sz="200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2</a:t>
            </a: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上的一点，点</a:t>
            </a:r>
            <a:r>
              <a:rPr kumimoji="0" lang="en-US" altLang="zh-CN" sz="20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P</a:t>
            </a:r>
            <a:r>
              <a:rPr kumimoji="0" lang="en-US" altLang="zh-CN" sz="200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1</a:t>
            </a: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,</a:t>
            </a:r>
            <a:r>
              <a:rPr kumimoji="0" lang="en-US" altLang="zh-CN" sz="20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P</a:t>
            </a:r>
            <a:r>
              <a:rPr kumimoji="0" lang="en-US" altLang="zh-CN" sz="200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2</a:t>
            </a: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 </a:t>
            </a: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的坐标分别</a:t>
            </a: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是     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Arial" panose="020B0604020202020204"/>
            </a:endParaRPr>
          </a:p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设</a:t>
            </a:r>
            <a:r>
              <a:rPr kumimoji="0" lang="en-US" altLang="zh-CN" sz="200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P</a:t>
            </a: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是直线</a:t>
            </a:r>
            <a:r>
              <a:rPr lang="en-US" altLang="zh-CN" sz="2000" i="1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P</a:t>
            </a:r>
            <a:r>
              <a:rPr lang="en-US" altLang="zh-CN" sz="2000" baseline="-2500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1</a:t>
            </a:r>
            <a:r>
              <a:rPr lang="en-US" altLang="zh-CN" sz="2000" i="1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P</a:t>
            </a:r>
            <a:r>
              <a:rPr lang="en-US" altLang="zh-CN" sz="2000" baseline="-2500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2</a:t>
            </a:r>
            <a:r>
              <a:rPr lang="zh-CN" altLang="en-US" sz="2000" b="1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上的一点，当   </a:t>
            </a:r>
            <a:r>
              <a:rPr lang="zh-CN" altLang="en-US" sz="20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charset="0"/>
                <a:sym typeface="Arial" panose="020B0604020202020204"/>
              </a:rPr>
              <a:t>          </a:t>
            </a: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时，点</a:t>
            </a:r>
            <a:r>
              <a:rPr lang="en-US" altLang="zh-CN" sz="2000" i="1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P</a:t>
            </a: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的</a:t>
            </a: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坐标是什么？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Arial" panose="020B0604020202020204"/>
            </a:endParaRP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76239192"/>
              </p:ext>
            </p:extLst>
          </p:nvPr>
        </p:nvGraphicFramePr>
        <p:xfrm>
          <a:off x="7005638" y="831850"/>
          <a:ext cx="1516062" cy="365125"/>
        </p:xfrm>
        <a:graphic>
          <a:graphicData uri="http://schemas.openxmlformats.org/presentationml/2006/ole">
            <p:oleObj spid="_x0000_s32983" name="Equation" r:id="rId3" imgW="1460160" imgH="279360" progId="Equation.DSMT4">
              <p:embed/>
            </p:oleObj>
          </a:graphicData>
        </a:graphic>
      </p:graphicFrame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49442943"/>
              </p:ext>
            </p:extLst>
          </p:nvPr>
        </p:nvGraphicFramePr>
        <p:xfrm>
          <a:off x="3938588" y="1244600"/>
          <a:ext cx="1316037" cy="414338"/>
        </p:xfrm>
        <a:graphic>
          <a:graphicData uri="http://schemas.openxmlformats.org/presentationml/2006/ole">
            <p:oleObj spid="_x0000_s32984" name="Equation" r:id="rId4" imgW="863280" imgH="317160" progId="Equation.DSMT4">
              <p:embed/>
            </p:oleObj>
          </a:graphicData>
        </a:graphic>
      </p:graphicFrame>
      <p:sp>
        <p:nvSpPr>
          <p:cNvPr id="10" name="文本框 2"/>
          <p:cNvSpPr txBox="1"/>
          <p:nvPr/>
        </p:nvSpPr>
        <p:spPr>
          <a:xfrm>
            <a:off x="558566" y="1729224"/>
            <a:ext cx="7914315" cy="49866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zh-CN" altLang="en-US" sz="2000" b="1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思考：</a:t>
            </a:r>
            <a:r>
              <a:rPr lang="en-US" altLang="zh-CN" sz="2000" i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altLang="zh-CN" sz="2000" i="1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P</a:t>
            </a:r>
            <a:r>
              <a:rPr lang="en-US" altLang="zh-CN" sz="2000" baseline="-25000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1</a:t>
            </a:r>
            <a:r>
              <a:rPr lang="en-US" altLang="zh-CN" sz="2000" b="1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,</a:t>
            </a:r>
            <a:r>
              <a:rPr lang="en-US" altLang="zh-CN" sz="2000" i="1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P</a:t>
            </a:r>
            <a:r>
              <a:rPr lang="en-US" altLang="zh-CN" sz="2000" baseline="-25000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2</a:t>
            </a:r>
            <a:r>
              <a:rPr lang="zh-CN" altLang="en-US" sz="2000" b="1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是线段的端点，   的取值有什么限制？</a:t>
            </a:r>
            <a:endParaRPr lang="zh-CN" altLang="en-US" sz="2000" b="1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Arial" panose="020B0604020202020204"/>
            </a:endParaRPr>
          </a:p>
        </p:txBody>
      </p:sp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96695478"/>
              </p:ext>
            </p:extLst>
          </p:nvPr>
        </p:nvGraphicFramePr>
        <p:xfrm>
          <a:off x="3733554" y="1887943"/>
          <a:ext cx="252412" cy="265112"/>
        </p:xfrm>
        <a:graphic>
          <a:graphicData uri="http://schemas.openxmlformats.org/presentationml/2006/ole">
            <p:oleObj spid="_x0000_s32985" name="Equation" r:id="rId5" imgW="164880" imgH="203040" progId="Equation.DSMT4">
              <p:embed/>
            </p:oleObj>
          </a:graphicData>
        </a:graphic>
      </p:graphicFrame>
      <p:sp>
        <p:nvSpPr>
          <p:cNvPr id="15" name="文本框 2"/>
          <p:cNvSpPr txBox="1"/>
          <p:nvPr/>
        </p:nvSpPr>
        <p:spPr>
          <a:xfrm>
            <a:off x="669080" y="2232849"/>
            <a:ext cx="7914315" cy="14773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zh-CN" altLang="en-US" sz="2000" b="1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  当               时，                     即</a:t>
            </a:r>
            <a:endParaRPr lang="en-US" altLang="zh-CN" sz="2000" b="1" dirty="0" smtClean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Arial" panose="020B0604020202020204"/>
            </a:endParaRPr>
          </a:p>
          <a:p>
            <a:pPr latinLnBrk="1">
              <a:lnSpc>
                <a:spcPct val="150000"/>
              </a:lnSpc>
            </a:pPr>
            <a:r>
              <a:rPr lang="en-US" altLang="zh-CN" sz="2000" b="1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                      </a:t>
            </a:r>
            <a:r>
              <a:rPr lang="zh-CN" altLang="en-US" sz="2000" b="1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与</a:t>
            </a:r>
            <a:r>
              <a:rPr lang="en-US" altLang="zh-CN" sz="2000" i="1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P</a:t>
            </a:r>
            <a:r>
              <a:rPr lang="en-US" altLang="zh-CN" sz="2000" baseline="-25000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1</a:t>
            </a:r>
            <a:r>
              <a:rPr lang="en-US" altLang="zh-CN" sz="2000" b="1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,</a:t>
            </a:r>
            <a:r>
              <a:rPr lang="en-US" altLang="zh-CN" sz="2000" i="1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P</a:t>
            </a:r>
            <a:r>
              <a:rPr lang="en-US" altLang="zh-CN" sz="2000" baseline="-25000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2</a:t>
            </a:r>
            <a:r>
              <a:rPr lang="zh-CN" altLang="en-US" sz="20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是线段的</a:t>
            </a:r>
            <a:r>
              <a:rPr lang="zh-CN" altLang="en-US" sz="2000" b="1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端点矛盾。</a:t>
            </a:r>
            <a:endParaRPr lang="en-US" altLang="zh-CN" sz="2000" b="1" dirty="0" smtClean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Arial" panose="020B0604020202020204"/>
            </a:endParaRPr>
          </a:p>
          <a:p>
            <a:pPr latinLnBrk="1"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所以</a:t>
            </a:r>
          </a:p>
        </p:txBody>
      </p:sp>
      <p:graphicFrame>
        <p:nvGraphicFramePr>
          <p:cNvPr id="13" name="对象 1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28395534"/>
              </p:ext>
            </p:extLst>
          </p:nvPr>
        </p:nvGraphicFramePr>
        <p:xfrm>
          <a:off x="1116871" y="2429217"/>
          <a:ext cx="873125" cy="265112"/>
        </p:xfrm>
        <a:graphic>
          <a:graphicData uri="http://schemas.openxmlformats.org/presentationml/2006/ole">
            <p:oleObj spid="_x0000_s32986" name="Equation" r:id="rId6" imgW="571320" imgH="203040" progId="Equation.DSMT4">
              <p:embed/>
            </p:oleObj>
          </a:graphicData>
        </a:graphic>
      </p:graphicFrame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38431447"/>
              </p:ext>
            </p:extLst>
          </p:nvPr>
        </p:nvGraphicFramePr>
        <p:xfrm>
          <a:off x="2417763" y="2325688"/>
          <a:ext cx="1393825" cy="414337"/>
        </p:xfrm>
        <a:graphic>
          <a:graphicData uri="http://schemas.openxmlformats.org/presentationml/2006/ole">
            <p:oleObj spid="_x0000_s32987" name="Equation" r:id="rId7" imgW="914400" imgH="317160" progId="Equation.DSMT4">
              <p:embed/>
            </p:oleObj>
          </a:graphicData>
        </a:graphic>
      </p:graphicFrame>
      <p:graphicFrame>
        <p:nvGraphicFramePr>
          <p:cNvPr id="11" name="对象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51657253"/>
              </p:ext>
            </p:extLst>
          </p:nvPr>
        </p:nvGraphicFramePr>
        <p:xfrm>
          <a:off x="4149696" y="2302678"/>
          <a:ext cx="1703388" cy="414337"/>
        </p:xfrm>
        <a:graphic>
          <a:graphicData uri="http://schemas.openxmlformats.org/presentationml/2006/ole">
            <p:oleObj spid="_x0000_s32988" name="Equation" r:id="rId8" imgW="1117440" imgH="317160" progId="Equation.DSMT4">
              <p:embed/>
            </p:oleObj>
          </a:graphicData>
        </a:graphic>
      </p:graphicFrame>
      <p:graphicFrame>
        <p:nvGraphicFramePr>
          <p:cNvPr id="16" name="对象 1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52909535"/>
              </p:ext>
            </p:extLst>
          </p:nvPr>
        </p:nvGraphicFramePr>
        <p:xfrm>
          <a:off x="982663" y="2789238"/>
          <a:ext cx="1025525" cy="414337"/>
        </p:xfrm>
        <a:graphic>
          <a:graphicData uri="http://schemas.openxmlformats.org/presentationml/2006/ole">
            <p:oleObj spid="_x0000_s32989" name="Equation" r:id="rId9" imgW="672840" imgH="317160" progId="Equation.DSMT4">
              <p:embed/>
            </p:oleObj>
          </a:graphicData>
        </a:graphic>
      </p:graphicFrame>
      <p:graphicFrame>
        <p:nvGraphicFramePr>
          <p:cNvPr id="17" name="对象 1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97605959"/>
              </p:ext>
            </p:extLst>
          </p:nvPr>
        </p:nvGraphicFramePr>
        <p:xfrm>
          <a:off x="1276262" y="3335228"/>
          <a:ext cx="873125" cy="265112"/>
        </p:xfrm>
        <a:graphic>
          <a:graphicData uri="http://schemas.openxmlformats.org/presentationml/2006/ole">
            <p:oleObj spid="_x0000_s32990" name="Equation" r:id="rId10" imgW="571320" imgH="203040" progId="Equation.DSMT4">
              <p:embed/>
            </p:oleObj>
          </a:graphicData>
        </a:graphic>
      </p:graphicFrame>
      <p:sp>
        <p:nvSpPr>
          <p:cNvPr id="18" name="文本框 2"/>
          <p:cNvSpPr txBox="1"/>
          <p:nvPr/>
        </p:nvSpPr>
        <p:spPr>
          <a:xfrm>
            <a:off x="558565" y="3710174"/>
            <a:ext cx="7914315" cy="49558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zh-CN" altLang="en-US" sz="2000" b="1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设点</a:t>
            </a:r>
            <a:r>
              <a:rPr lang="en-US" altLang="zh-CN" sz="2000" i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P</a:t>
            </a:r>
            <a:r>
              <a:rPr lang="zh-CN" altLang="en-US" sz="20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的</a:t>
            </a:r>
            <a:r>
              <a:rPr lang="zh-CN" altLang="en-US" sz="2000" b="1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坐标为         ，用坐标表示                     ，得</a:t>
            </a:r>
            <a:endParaRPr lang="zh-CN" altLang="en-US" sz="2000" b="1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Arial" panose="020B0604020202020204"/>
            </a:endParaRPr>
          </a:p>
        </p:txBody>
      </p:sp>
      <p:graphicFrame>
        <p:nvGraphicFramePr>
          <p:cNvPr id="20" name="对象 1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92753212"/>
              </p:ext>
            </p:extLst>
          </p:nvPr>
        </p:nvGraphicFramePr>
        <p:xfrm>
          <a:off x="2336800" y="3859213"/>
          <a:ext cx="501650" cy="333375"/>
        </p:xfrm>
        <a:graphic>
          <a:graphicData uri="http://schemas.openxmlformats.org/presentationml/2006/ole">
            <p:oleObj spid="_x0000_s32991" name="Equation" r:id="rId11" imgW="482400" imgH="253800" progId="Equation.DSMT4">
              <p:embed/>
            </p:oleObj>
          </a:graphicData>
        </a:graphic>
      </p:graphicFrame>
      <p:graphicFrame>
        <p:nvGraphicFramePr>
          <p:cNvPr id="21" name="对象 2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60142800"/>
              </p:ext>
            </p:extLst>
          </p:nvPr>
        </p:nvGraphicFramePr>
        <p:xfrm>
          <a:off x="4424363" y="3779838"/>
          <a:ext cx="1316037" cy="414337"/>
        </p:xfrm>
        <a:graphic>
          <a:graphicData uri="http://schemas.openxmlformats.org/presentationml/2006/ole">
            <p:oleObj spid="_x0000_s32992" name="Equation" r:id="rId12" imgW="863280" imgH="317160" progId="Equation.DSMT4">
              <p:embed/>
            </p:oleObj>
          </a:graphicData>
        </a:graphic>
      </p:graphicFrame>
      <p:graphicFrame>
        <p:nvGraphicFramePr>
          <p:cNvPr id="22" name="对象 2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80480688"/>
              </p:ext>
            </p:extLst>
          </p:nvPr>
        </p:nvGraphicFramePr>
        <p:xfrm>
          <a:off x="1382625" y="4390315"/>
          <a:ext cx="3929063" cy="365125"/>
        </p:xfrm>
        <a:graphic>
          <a:graphicData uri="http://schemas.openxmlformats.org/presentationml/2006/ole">
            <p:oleObj spid="_x0000_s32993" name="Equation" r:id="rId13" imgW="2577960" imgH="279360" progId="Equation.DSMT4">
              <p:embed/>
            </p:oleObj>
          </a:graphicData>
        </a:graphic>
      </p:graphicFrame>
      <p:graphicFrame>
        <p:nvGraphicFramePr>
          <p:cNvPr id="23" name="对象 2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53877040"/>
              </p:ext>
            </p:extLst>
          </p:nvPr>
        </p:nvGraphicFramePr>
        <p:xfrm>
          <a:off x="5561013" y="4205288"/>
          <a:ext cx="2708275" cy="795337"/>
        </p:xfrm>
        <a:graphic>
          <a:graphicData uri="http://schemas.openxmlformats.org/presentationml/2006/ole">
            <p:oleObj spid="_x0000_s32994" name="Equation" r:id="rId14" imgW="1777680" imgH="609480" progId="Equation.DSMT4">
              <p:embed/>
            </p:oleObj>
          </a:graphicData>
        </a:graphic>
      </p:graphicFrame>
      <p:grpSp>
        <p:nvGrpSpPr>
          <p:cNvPr id="25" name="组合 24"/>
          <p:cNvGrpSpPr/>
          <p:nvPr/>
        </p:nvGrpSpPr>
        <p:grpSpPr>
          <a:xfrm>
            <a:off x="6642182" y="1663241"/>
            <a:ext cx="2142336" cy="1813560"/>
            <a:chOff x="9553" y="2282"/>
            <a:chExt cx="3807" cy="3216"/>
          </a:xfrm>
        </p:grpSpPr>
        <p:cxnSp>
          <p:nvCxnSpPr>
            <p:cNvPr id="27" name="直接箭头连接符 26"/>
            <p:cNvCxnSpPr/>
            <p:nvPr/>
          </p:nvCxnSpPr>
          <p:spPr>
            <a:xfrm flipV="1">
              <a:off x="9553" y="4775"/>
              <a:ext cx="3807" cy="23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 lim="8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8" name="直接箭头连接符 27"/>
            <p:cNvCxnSpPr/>
            <p:nvPr/>
          </p:nvCxnSpPr>
          <p:spPr>
            <a:xfrm flipV="1">
              <a:off x="11230" y="2743"/>
              <a:ext cx="4" cy="2580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 lim="8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9" name="直接箭头连接符 28"/>
            <p:cNvCxnSpPr/>
            <p:nvPr/>
          </p:nvCxnSpPr>
          <p:spPr>
            <a:xfrm flipH="1" flipV="1">
              <a:off x="10966" y="3426"/>
              <a:ext cx="223" cy="1337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 lim="8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0" name="直接箭头连接符 29"/>
            <p:cNvCxnSpPr/>
            <p:nvPr/>
          </p:nvCxnSpPr>
          <p:spPr>
            <a:xfrm flipV="1">
              <a:off x="11211" y="2954"/>
              <a:ext cx="421" cy="1891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 lim="8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" name="直接箭头连接符 30"/>
            <p:cNvCxnSpPr/>
            <p:nvPr/>
          </p:nvCxnSpPr>
          <p:spPr>
            <a:xfrm flipH="1" flipV="1">
              <a:off x="10253" y="3870"/>
              <a:ext cx="923" cy="893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 lim="8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" name="直接连接符 31"/>
            <p:cNvCxnSpPr/>
            <p:nvPr/>
          </p:nvCxnSpPr>
          <p:spPr>
            <a:xfrm flipV="1">
              <a:off x="9821" y="2642"/>
              <a:ext cx="2336" cy="1568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3" name="文本框 17"/>
            <p:cNvSpPr txBox="1"/>
            <p:nvPr/>
          </p:nvSpPr>
          <p:spPr>
            <a:xfrm>
              <a:off x="9821" y="3339"/>
              <a:ext cx="479" cy="57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9" tIns="45719" rIns="45719" bIns="45719" numCol="1" spcCol="38100" rtlCol="0" anchor="t" forceAA="0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800" i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Arial" panose="020B0604020202020204"/>
                </a:rPr>
                <a:t>P</a:t>
              </a:r>
              <a:r>
                <a:rPr lang="en-US" altLang="zh-CN" sz="1800" baseline="-2500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Arial" panose="020B0604020202020204"/>
                </a:rPr>
                <a:t>1</a:t>
              </a: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文本框 18"/>
            <p:cNvSpPr txBox="1"/>
            <p:nvPr/>
          </p:nvSpPr>
          <p:spPr>
            <a:xfrm>
              <a:off x="11421" y="2282"/>
              <a:ext cx="479" cy="57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9" tIns="45719" rIns="45719" bIns="45719" numCol="1" spcCol="38100" rtlCol="0" anchor="t" forceAA="0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800" i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Arial" panose="020B0604020202020204"/>
                </a:rPr>
                <a:t>P</a:t>
              </a:r>
              <a:r>
                <a:rPr lang="en-US" altLang="zh-CN" sz="1800" baseline="-2500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Arial" panose="020B0604020202020204"/>
                </a:rPr>
                <a:t>2</a:t>
              </a: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文本框 19"/>
            <p:cNvSpPr txBox="1"/>
            <p:nvPr/>
          </p:nvSpPr>
          <p:spPr>
            <a:xfrm>
              <a:off x="10447" y="2954"/>
              <a:ext cx="362" cy="57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9" tIns="45719" rIns="45719" bIns="45719" numCol="1" spcCol="38100" rtlCol="0" anchor="t" forceAA="0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800" i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Arial" panose="020B0604020202020204"/>
                </a:rPr>
                <a:t>P</a:t>
              </a: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文本框 20"/>
            <p:cNvSpPr txBox="1"/>
            <p:nvPr/>
          </p:nvSpPr>
          <p:spPr>
            <a:xfrm>
              <a:off x="10838" y="2537"/>
              <a:ext cx="302" cy="57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9" tIns="45719" rIns="45719" bIns="45719" numCol="1" spcCol="38100" rtlCol="0" anchor="t" forceAA="0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i="1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Arial" panose="020B0604020202020204"/>
                </a:rPr>
                <a:t>y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文本框 21"/>
            <p:cNvSpPr txBox="1"/>
            <p:nvPr/>
          </p:nvSpPr>
          <p:spPr>
            <a:xfrm>
              <a:off x="13058" y="4920"/>
              <a:ext cx="302" cy="57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t" forceAA="0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x</a:t>
              </a:r>
            </a:p>
          </p:txBody>
        </p:sp>
        <p:sp>
          <p:nvSpPr>
            <p:cNvPr id="38" name="文本框 22"/>
            <p:cNvSpPr txBox="1"/>
            <p:nvPr/>
          </p:nvSpPr>
          <p:spPr>
            <a:xfrm>
              <a:off x="10809" y="4845"/>
              <a:ext cx="402" cy="57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9" tIns="45719" rIns="45719" bIns="45719" numCol="1" spcCol="38100" rtlCol="0" anchor="t" forceAA="0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1800" b="0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O</a:t>
              </a:r>
            </a:p>
          </p:txBody>
        </p:sp>
      </p:grpSp>
      <p:cxnSp>
        <p:nvCxnSpPr>
          <p:cNvPr id="39" name="直接连接符 38"/>
          <p:cNvCxnSpPr/>
          <p:nvPr/>
        </p:nvCxnSpPr>
        <p:spPr>
          <a:xfrm flipV="1">
            <a:off x="6945395" y="2317472"/>
            <a:ext cx="504876" cy="327497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直接连接符 39"/>
          <p:cNvCxnSpPr/>
          <p:nvPr/>
        </p:nvCxnSpPr>
        <p:spPr>
          <a:xfrm flipV="1">
            <a:off x="7332255" y="2059567"/>
            <a:ext cx="504876" cy="327497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xmlns="" val="269248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553674" y="3627914"/>
            <a:ext cx="7633981" cy="67758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9EE256"/>
              </a:gs>
              <a:gs pos="100000">
                <a:srgbClr val="52762D"/>
              </a:gs>
            </a:gsLst>
            <a:lin ang="5400000" scaled="0"/>
          </a:gradFill>
          <a:ln w="12700" cap="flat">
            <a:solidFill>
              <a:srgbClr val="BBE0E3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ctr" forceAA="0">
            <a:spAutoFit/>
          </a:bodyPr>
          <a:lstStyle/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微软雅黑" panose="020B0503020204020204" charset="-122"/>
              </a:rPr>
              <a:t>结论：</a:t>
            </a: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微软雅黑" panose="020B0503020204020204" charset="-122"/>
              </a:rPr>
              <a:t>当  </a:t>
            </a: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微软雅黑" panose="020B0503020204020204" charset="-122"/>
              </a:rPr>
              <a:t>        </a:t>
            </a: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微软雅黑" panose="020B0503020204020204" charset="-122"/>
              </a:rPr>
              <a:t>时，</a:t>
            </a:r>
            <a:r>
              <a:rPr kumimoji="0" lang="en-US" altLang="zh-CN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微软雅黑" panose="020B0503020204020204" charset="-122"/>
              </a:rPr>
              <a:t>P</a:t>
            </a: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微软雅黑" panose="020B0503020204020204" charset="-122"/>
              </a:rPr>
              <a:t>的坐标为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4" name="文本框 2"/>
          <p:cNvSpPr txBox="1"/>
          <p:nvPr/>
        </p:nvSpPr>
        <p:spPr>
          <a:xfrm>
            <a:off x="558566" y="712318"/>
            <a:ext cx="7914315" cy="101566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探究：设点</a:t>
            </a:r>
            <a:r>
              <a:rPr kumimoji="0" lang="en-US" altLang="zh-CN" sz="20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P</a:t>
            </a: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是线段</a:t>
            </a:r>
            <a:r>
              <a:rPr kumimoji="0" lang="en-US" altLang="zh-CN" sz="20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P</a:t>
            </a:r>
            <a:r>
              <a:rPr kumimoji="0" lang="en-US" altLang="zh-CN" sz="200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1</a:t>
            </a:r>
            <a:r>
              <a:rPr kumimoji="0" lang="en-US" altLang="zh-CN" sz="20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P</a:t>
            </a:r>
            <a:r>
              <a:rPr kumimoji="0" lang="en-US" altLang="zh-CN" sz="200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2</a:t>
            </a: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上的一点，点</a:t>
            </a:r>
            <a:r>
              <a:rPr kumimoji="0" lang="en-US" altLang="zh-CN" sz="20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P</a:t>
            </a:r>
            <a:r>
              <a:rPr kumimoji="0" lang="en-US" altLang="zh-CN" sz="200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1</a:t>
            </a: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,</a:t>
            </a:r>
            <a:r>
              <a:rPr kumimoji="0" lang="en-US" altLang="zh-CN" sz="20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P</a:t>
            </a:r>
            <a:r>
              <a:rPr kumimoji="0" lang="en-US" altLang="zh-CN" sz="200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2</a:t>
            </a: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 </a:t>
            </a: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的坐标分别是</a:t>
            </a:r>
          </a:p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设</a:t>
            </a:r>
            <a:r>
              <a:rPr kumimoji="0" lang="en-US" altLang="zh-CN" sz="200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P</a:t>
            </a: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是直线</a:t>
            </a:r>
            <a:r>
              <a:rPr lang="en-US" altLang="zh-CN" sz="2000" i="1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P</a:t>
            </a:r>
            <a:r>
              <a:rPr lang="en-US" altLang="zh-CN" sz="2000" baseline="-2500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1</a:t>
            </a:r>
            <a:r>
              <a:rPr lang="en-US" altLang="zh-CN" sz="2000" i="1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P</a:t>
            </a:r>
            <a:r>
              <a:rPr lang="en-US" altLang="zh-CN" sz="2000" baseline="-2500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2</a:t>
            </a:r>
            <a:r>
              <a:rPr lang="zh-CN" altLang="en-US" sz="2000" b="1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上的一点，当   </a:t>
            </a:r>
            <a:r>
              <a:rPr lang="zh-CN" altLang="en-US" sz="20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charset="0"/>
                <a:sym typeface="Arial" panose="020B0604020202020204"/>
              </a:rPr>
              <a:t>          </a:t>
            </a: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时，点</a:t>
            </a:r>
            <a:r>
              <a:rPr lang="en-US" altLang="zh-CN" sz="2000" i="1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P</a:t>
            </a: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的</a:t>
            </a: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坐标是什么？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Arial" panose="020B0604020202020204"/>
            </a:endParaRP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07319477"/>
              </p:ext>
            </p:extLst>
          </p:nvPr>
        </p:nvGraphicFramePr>
        <p:xfrm>
          <a:off x="7005638" y="831850"/>
          <a:ext cx="1516062" cy="365125"/>
        </p:xfrm>
        <a:graphic>
          <a:graphicData uri="http://schemas.openxmlformats.org/presentationml/2006/ole">
            <p:oleObj spid="_x0000_s34880" name="Equation" r:id="rId3" imgW="1460160" imgH="279360" progId="Equation.DSMT4">
              <p:embed/>
            </p:oleObj>
          </a:graphicData>
        </a:graphic>
      </p:graphicFrame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09644349"/>
              </p:ext>
            </p:extLst>
          </p:nvPr>
        </p:nvGraphicFramePr>
        <p:xfrm>
          <a:off x="3938588" y="1244600"/>
          <a:ext cx="1316037" cy="414338"/>
        </p:xfrm>
        <a:graphic>
          <a:graphicData uri="http://schemas.openxmlformats.org/presentationml/2006/ole">
            <p:oleObj spid="_x0000_s34881" name="Equation" r:id="rId4" imgW="863280" imgH="317160" progId="Equation.DSMT4">
              <p:embed/>
            </p:oleObj>
          </a:graphicData>
        </a:graphic>
      </p:graphicFrame>
      <p:pic>
        <p:nvPicPr>
          <p:cNvPr id="9" name="20xb2sr449.jpg" descr="说明: id:2147510515;FounderC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182" y="1627465"/>
            <a:ext cx="2771707" cy="190738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2" name="内容占位符 11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97813500"/>
              </p:ext>
            </p:extLst>
          </p:nvPr>
        </p:nvGraphicFramePr>
        <p:xfrm>
          <a:off x="887672" y="1727979"/>
          <a:ext cx="1789113" cy="1398587"/>
        </p:xfrm>
        <a:graphic>
          <a:graphicData uri="http://schemas.openxmlformats.org/presentationml/2006/ole">
            <p:oleObj spid="_x0000_s34882" name="Equation" r:id="rId6" imgW="1396800" imgH="1091880" progId="Equation.DSMT4">
              <p:embed/>
            </p:oleObj>
          </a:graphicData>
        </a:graphic>
      </p:graphicFrame>
      <p:graphicFrame>
        <p:nvGraphicFramePr>
          <p:cNvPr id="10" name="内容占位符 1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44323167"/>
              </p:ext>
            </p:extLst>
          </p:nvPr>
        </p:nvGraphicFramePr>
        <p:xfrm>
          <a:off x="4787304" y="3608727"/>
          <a:ext cx="3106737" cy="715962"/>
        </p:xfrm>
        <a:graphic>
          <a:graphicData uri="http://schemas.openxmlformats.org/presentationml/2006/ole">
            <p:oleObj spid="_x0000_s34883" name="Equation" r:id="rId7" imgW="2425680" imgH="558720" progId="Equation.DSMT4">
              <p:embed/>
            </p:oleObj>
          </a:graphicData>
        </a:graphic>
      </p:graphicFrame>
      <p:sp>
        <p:nvSpPr>
          <p:cNvPr id="3" name="矩形 2"/>
          <p:cNvSpPr/>
          <p:nvPr/>
        </p:nvSpPr>
        <p:spPr>
          <a:xfrm>
            <a:off x="3095138" y="1743287"/>
            <a:ext cx="25510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微软雅黑" panose="020B0503020204020204" charset="-122"/>
              </a:rPr>
              <a:t>所以</a:t>
            </a:r>
            <a:r>
              <a:rPr lang="en-US" altLang="zh-CN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微软雅黑" panose="020B0503020204020204" charset="-122"/>
              </a:rPr>
              <a:t>P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微软雅黑" panose="020B0503020204020204" charset="-122"/>
              </a:rPr>
              <a:t>的坐标</a:t>
            </a:r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微软雅黑" panose="020B0503020204020204" charset="-122"/>
              </a:rPr>
              <a:t>为</a:t>
            </a:r>
            <a:endParaRPr lang="en-US" altLang="zh-CN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graphicFrame>
        <p:nvGraphicFramePr>
          <p:cNvPr id="11" name="内容占位符 1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07538957"/>
              </p:ext>
            </p:extLst>
          </p:nvPr>
        </p:nvGraphicFramePr>
        <p:xfrm>
          <a:off x="2825445" y="2319191"/>
          <a:ext cx="3106737" cy="715962"/>
        </p:xfrm>
        <a:graphic>
          <a:graphicData uri="http://schemas.openxmlformats.org/presentationml/2006/ole">
            <p:oleObj spid="_x0000_s34884" name="Equation" r:id="rId8" imgW="2425680" imgH="558720" progId="Equation.DSMT4">
              <p:embed/>
            </p:oleObj>
          </a:graphicData>
        </a:graphic>
      </p:graphicFrame>
      <p:graphicFrame>
        <p:nvGraphicFramePr>
          <p:cNvPr id="13" name="对象 1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40575018"/>
              </p:ext>
            </p:extLst>
          </p:nvPr>
        </p:nvGraphicFramePr>
        <p:xfrm>
          <a:off x="1723894" y="3847935"/>
          <a:ext cx="1316037" cy="414338"/>
        </p:xfrm>
        <a:graphic>
          <a:graphicData uri="http://schemas.openxmlformats.org/presentationml/2006/ole">
            <p:oleObj spid="_x0000_s34885" name="Equation" r:id="rId9" imgW="863280" imgH="31716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7240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dirty="0" smtClean="0"/>
              <a:t>课堂小结</a:t>
            </a:r>
            <a:endParaRPr lang="zh-CN" altLang="en-US" dirty="0"/>
          </a:p>
        </p:txBody>
      </p:sp>
      <p:sp>
        <p:nvSpPr>
          <p:cNvPr id="4" name="文本框 2"/>
          <p:cNvSpPr txBox="1"/>
          <p:nvPr/>
        </p:nvSpPr>
        <p:spPr>
          <a:xfrm>
            <a:off x="1093470" y="909582"/>
            <a:ext cx="6303645" cy="5518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45720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一、本节课我们都学习到了哪些知识？</a:t>
            </a:r>
          </a:p>
        </p:txBody>
      </p:sp>
      <p:sp>
        <p:nvSpPr>
          <p:cNvPr id="6" name="文本框 8"/>
          <p:cNvSpPr txBox="1"/>
          <p:nvPr/>
        </p:nvSpPr>
        <p:spPr>
          <a:xfrm>
            <a:off x="1093469" y="2381885"/>
            <a:ext cx="7446523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45720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二</a:t>
            </a: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、你能体会坐标法给我们解决问题带来了哪些方便吗？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2080470" y="2788395"/>
            <a:ext cx="5981349" cy="132343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45720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坐标的引入使得向量问题完全的代数化，淡化了对形的要求，我们可以直接运用代数运算来解决复杂的问题，例如：线线平行，三点共线，线段的等分等等.</a:t>
            </a:r>
          </a:p>
        </p:txBody>
      </p:sp>
      <p:graphicFrame>
        <p:nvGraphicFramePr>
          <p:cNvPr id="8" name="内容占位符 7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47035723"/>
              </p:ext>
            </p:extLst>
          </p:nvPr>
        </p:nvGraphicFramePr>
        <p:xfrm>
          <a:off x="2146300" y="1400175"/>
          <a:ext cx="1776413" cy="422275"/>
        </p:xfrm>
        <a:graphic>
          <a:graphicData uri="http://schemas.openxmlformats.org/presentationml/2006/ole">
            <p:oleObj spid="_x0000_s33825" name="Equation" r:id="rId3" imgW="1282680" imgH="304560" progId="Equation.DSMT4">
              <p:embed/>
            </p:oleObj>
          </a:graphicData>
        </a:graphic>
      </p:graphicFrame>
      <p:graphicFrame>
        <p:nvGraphicFramePr>
          <p:cNvPr id="9" name="内容占位符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07825487"/>
              </p:ext>
            </p:extLst>
          </p:nvPr>
        </p:nvGraphicFramePr>
        <p:xfrm>
          <a:off x="2158143" y="1893888"/>
          <a:ext cx="4037012" cy="487362"/>
        </p:xfrm>
        <a:graphic>
          <a:graphicData uri="http://schemas.openxmlformats.org/presentationml/2006/ole">
            <p:oleObj spid="_x0000_s33826" name="Equation" r:id="rId4" imgW="2628720" imgH="31716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507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学习目标：</a:t>
            </a:r>
            <a:endParaRPr lang="zh-CN" altLang="en-US" dirty="0"/>
          </a:p>
        </p:txBody>
      </p:sp>
      <p:sp>
        <p:nvSpPr>
          <p:cNvPr id="4" name="文本框 2"/>
          <p:cNvSpPr txBox="1">
            <a:spLocks noGrp="1"/>
          </p:cNvSpPr>
          <p:nvPr>
            <p:ph idx="1"/>
          </p:nvPr>
        </p:nvSpPr>
        <p:spPr>
          <a:xfrm>
            <a:off x="557003" y="1110254"/>
            <a:ext cx="8139178" cy="34163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indent="0" latinLnBrk="1" hangingPunct="0">
              <a:lnSpc>
                <a:spcPct val="150000"/>
              </a:lnSpc>
              <a:spcAft>
                <a:spcPts val="0"/>
              </a:spcAft>
              <a:buNone/>
            </a:pPr>
            <a:r>
              <a:rPr kumimoji="0" lang="zh-CN" altLang="en-US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Arial" panose="020B0604020202020204"/>
              </a:rPr>
              <a:t>1</a:t>
            </a:r>
            <a:r>
              <a:rPr kumimoji="0" lang="zh-CN" altLang="en-US" sz="2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Arial" panose="020B0604020202020204"/>
              </a:rPr>
              <a:t>.利用平面向量坐标的定义，得出平面向量数</a:t>
            </a:r>
            <a:r>
              <a:rPr lang="zh-CN" altLang="en-US" sz="2400" spc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Arial" panose="020B0604020202020204"/>
              </a:rPr>
              <a:t>乘</a:t>
            </a:r>
            <a:r>
              <a:rPr lang="zh-CN" altLang="en-US" sz="2400" spc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Arial" panose="020B0604020202020204"/>
              </a:rPr>
              <a:t>运算的坐标表示；</a:t>
            </a:r>
            <a:endParaRPr kumimoji="0" lang="zh-CN" altLang="en-US" sz="2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Arial" panose="020B0604020202020204"/>
            </a:endParaRPr>
          </a:p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Arial" panose="020B0604020202020204"/>
              </a:rPr>
              <a:t>2</a:t>
            </a:r>
            <a:r>
              <a:rPr kumimoji="0" lang="zh-CN" altLang="en-US" sz="2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Arial" panose="020B0604020202020204"/>
              </a:rPr>
              <a:t>.利用向量数乘运算的坐标表示，推出向量共线定理的坐标形式；</a:t>
            </a:r>
            <a:endParaRPr kumimoji="0" lang="en-US" altLang="zh-CN" sz="240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Arial" panose="020B0604020202020204"/>
            </a:endParaRPr>
          </a:p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 spc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Arial" panose="020B0604020202020204"/>
              </a:rPr>
              <a:t>3.</a:t>
            </a:r>
            <a:r>
              <a:rPr kumimoji="0" lang="zh-CN" altLang="en-US" sz="2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Arial" panose="020B0604020202020204"/>
              </a:rPr>
              <a:t>运用</a:t>
            </a:r>
            <a:r>
              <a:rPr kumimoji="0" lang="zh-CN" altLang="en-US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Arial" panose="020B0604020202020204"/>
              </a:rPr>
              <a:t>向量共线定理的坐标表示解决向量共线、三</a:t>
            </a:r>
            <a:r>
              <a:rPr kumimoji="0" lang="zh-CN" altLang="en-US" sz="240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Arial" panose="020B0604020202020204"/>
              </a:rPr>
              <a:t>点</a:t>
            </a:r>
            <a:r>
              <a:rPr kumimoji="0" lang="zh-CN" altLang="en-US" sz="240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Arial" panose="020B0604020202020204"/>
              </a:rPr>
              <a:t>共线等</a:t>
            </a:r>
            <a:r>
              <a:rPr kumimoji="0" lang="zh-CN" altLang="en-US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Arial" panose="020B0604020202020204"/>
              </a:rPr>
              <a:t>问题.</a:t>
            </a:r>
          </a:p>
        </p:txBody>
      </p:sp>
    </p:spTree>
    <p:extLst>
      <p:ext uri="{BB962C8B-B14F-4D97-AF65-F5344CB8AC3E}">
        <p14:creationId xmlns:p14="http://schemas.microsoft.com/office/powerpoint/2010/main" xmlns="" val="130281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回顾与思考</a:t>
            </a:r>
            <a:endParaRPr lang="zh-CN" altLang="en-US" dirty="0"/>
          </a:p>
        </p:txBody>
      </p:sp>
      <p:sp>
        <p:nvSpPr>
          <p:cNvPr id="4" name="文本框 2"/>
          <p:cNvSpPr txBox="1"/>
          <p:nvPr/>
        </p:nvSpPr>
        <p:spPr>
          <a:xfrm>
            <a:off x="671118" y="834425"/>
            <a:ext cx="8338658" cy="8309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 b="1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1</a:t>
            </a:r>
            <a:r>
              <a:rPr lang="zh-CN" altLang="en-US" sz="2400" b="1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、已知            ，           ，则</a:t>
            </a:r>
            <a:endParaRPr lang="en-US" altLang="zh-CN" sz="2400" b="1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spc="0" normalizeH="0" baseline="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altLang="zh-CN" sz="2400" b="1" i="0" u="none" strike="noStrike" cap="none" spc="0" normalizeH="0" baseline="0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  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43767491"/>
              </p:ext>
            </p:extLst>
          </p:nvPr>
        </p:nvGraphicFramePr>
        <p:xfrm>
          <a:off x="1784233" y="775702"/>
          <a:ext cx="3865563" cy="538162"/>
        </p:xfrm>
        <a:graphic>
          <a:graphicData uri="http://schemas.openxmlformats.org/presentationml/2006/ole">
            <p:oleObj spid="_x0000_s35899" name="Equation" r:id="rId3" imgW="1917360" imgH="317160" progId="Equation.DSMT4">
              <p:embed/>
            </p:oleObj>
          </a:graphicData>
        </a:graphic>
      </p:graphicFrame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49514162"/>
              </p:ext>
            </p:extLst>
          </p:nvPr>
        </p:nvGraphicFramePr>
        <p:xfrm>
          <a:off x="1370348" y="1456437"/>
          <a:ext cx="1203325" cy="452437"/>
        </p:xfrm>
        <a:graphic>
          <a:graphicData uri="http://schemas.openxmlformats.org/presentationml/2006/ole">
            <p:oleObj spid="_x0000_s35900" name="Equation" r:id="rId4" imgW="596880" imgH="266400" progId="Equation.DSMT4">
              <p:embed/>
            </p:oleObj>
          </a:graphicData>
        </a:graphic>
      </p:graphicFrame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22223528"/>
              </p:ext>
            </p:extLst>
          </p:nvPr>
        </p:nvGraphicFramePr>
        <p:xfrm>
          <a:off x="1353788" y="2043375"/>
          <a:ext cx="1203325" cy="452437"/>
        </p:xfrm>
        <a:graphic>
          <a:graphicData uri="http://schemas.openxmlformats.org/presentationml/2006/ole">
            <p:oleObj spid="_x0000_s35901" name="Equation" r:id="rId5" imgW="596880" imgH="266400" progId="Equation.DSMT4">
              <p:embed/>
            </p:oleObj>
          </a:graphicData>
        </a:graphic>
      </p:graphicFrame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47363974"/>
              </p:ext>
            </p:extLst>
          </p:nvPr>
        </p:nvGraphicFramePr>
        <p:xfrm>
          <a:off x="2526382" y="1455548"/>
          <a:ext cx="2687637" cy="473075"/>
        </p:xfrm>
        <a:graphic>
          <a:graphicData uri="http://schemas.openxmlformats.org/presentationml/2006/ole">
            <p:oleObj spid="_x0000_s35902" name="Equation" r:id="rId6" imgW="1333440" imgH="279360" progId="Equation.DSMT4">
              <p:embed/>
            </p:oleObj>
          </a:graphicData>
        </a:graphic>
      </p:graphicFrame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1288634"/>
              </p:ext>
            </p:extLst>
          </p:nvPr>
        </p:nvGraphicFramePr>
        <p:xfrm>
          <a:off x="2529223" y="2098704"/>
          <a:ext cx="2662238" cy="473075"/>
        </p:xfrm>
        <a:graphic>
          <a:graphicData uri="http://schemas.openxmlformats.org/presentationml/2006/ole">
            <p:oleObj spid="_x0000_s35903" name="Equation" r:id="rId7" imgW="1320480" imgH="279360" progId="Equation.DSMT4">
              <p:embed/>
            </p:oleObj>
          </a:graphicData>
        </a:graphic>
      </p:graphicFrame>
      <p:sp>
        <p:nvSpPr>
          <p:cNvPr id="10" name="文本框 2"/>
          <p:cNvSpPr txBox="1"/>
          <p:nvPr/>
        </p:nvSpPr>
        <p:spPr>
          <a:xfrm>
            <a:off x="671118" y="2730337"/>
            <a:ext cx="8338658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 b="1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2</a:t>
            </a:r>
            <a:r>
              <a:rPr lang="zh-CN" altLang="en-US" sz="2400" b="1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、平面向量共线定理：</a:t>
            </a:r>
            <a:r>
              <a:rPr kumimoji="0" lang="en-US" altLang="zh-CN" sz="2400" b="1" i="0" u="none" strike="noStrike" cap="none" spc="0" normalizeH="0" baseline="0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   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69070330"/>
              </p:ext>
            </p:extLst>
          </p:nvPr>
        </p:nvGraphicFramePr>
        <p:xfrm>
          <a:off x="1172246" y="3192000"/>
          <a:ext cx="6830851" cy="1441595"/>
        </p:xfrm>
        <a:graphic>
          <a:graphicData uri="http://schemas.openxmlformats.org/presentationml/2006/ole">
            <p:oleObj spid="_x0000_s35904" name="文档" r:id="rId8" imgW="2675213" imgH="580885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1584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545284" y="844550"/>
            <a:ext cx="7992291" cy="470535"/>
            <a:chOff x="2642" y="1553"/>
            <a:chExt cx="10882" cy="741"/>
          </a:xfrm>
        </p:grpSpPr>
        <p:sp>
          <p:nvSpPr>
            <p:cNvPr id="5" name="文本框 2"/>
            <p:cNvSpPr txBox="1"/>
            <p:nvPr/>
          </p:nvSpPr>
          <p:spPr>
            <a:xfrm>
              <a:off x="2642" y="1567"/>
              <a:ext cx="10882" cy="727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9" tIns="45719" rIns="45719" bIns="45719" numCol="1" spcCol="38100" rtlCol="0" anchor="t" forceAA="0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2400" b="1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/>
                </a:rPr>
                <a:t>问题</a:t>
              </a:r>
              <a:r>
                <a:rPr lang="en-US" altLang="zh-CN" sz="2400" b="1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/>
                </a:rPr>
                <a:t>1</a:t>
              </a:r>
              <a:r>
                <a:rPr lang="zh-CN" altLang="en-US" sz="2400" b="1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/>
                </a:rPr>
                <a:t>：</a:t>
              </a:r>
              <a:r>
                <a:rPr lang="zh-CN" altLang="en-US" sz="2400" b="1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/>
                </a:rPr>
                <a:t>已知          ，你能求出   的坐标吗？</a:t>
              </a:r>
              <a:endPara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aphicFrame>
          <p:nvGraphicFramePr>
            <p:cNvPr id="6" name="对象 5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940398540"/>
                </p:ext>
              </p:extLst>
            </p:nvPr>
          </p:nvGraphicFramePr>
          <p:xfrm>
            <a:off x="5053" y="1553"/>
            <a:ext cx="1770" cy="740"/>
          </p:xfrm>
          <a:graphic>
            <a:graphicData uri="http://schemas.openxmlformats.org/presentationml/2006/ole">
              <p:oleObj spid="_x0000_s21975" name="Equation" r:id="rId3" imgW="609480" imgH="253800" progId="Equation.DSMT4">
                <p:embed/>
              </p:oleObj>
            </a:graphicData>
          </a:graphic>
        </p:graphicFrame>
        <p:graphicFrame>
          <p:nvGraphicFramePr>
            <p:cNvPr id="7" name="对象 6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626706037"/>
                </p:ext>
              </p:extLst>
            </p:nvPr>
          </p:nvGraphicFramePr>
          <p:xfrm>
            <a:off x="9141" y="1567"/>
            <a:ext cx="664" cy="665"/>
          </p:xfrm>
          <a:graphic>
            <a:graphicData uri="http://schemas.openxmlformats.org/presentationml/2006/ole">
              <p:oleObj spid="_x0000_s21976" r:id="rId4" imgW="228600" imgH="228600" progId="Equation.3">
                <p:embed/>
              </p:oleObj>
            </a:graphicData>
          </a:graphic>
        </p:graphicFrame>
      </p:grpSp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86879400"/>
              </p:ext>
            </p:extLst>
          </p:nvPr>
        </p:nvGraphicFramePr>
        <p:xfrm>
          <a:off x="1687513" y="1379538"/>
          <a:ext cx="1382712" cy="444500"/>
        </p:xfrm>
        <a:graphic>
          <a:graphicData uri="http://schemas.openxmlformats.org/presentationml/2006/ole">
            <p:oleObj spid="_x0000_s21977" name="Equation" r:id="rId5" imgW="952200" imgH="304560" progId="Equation.DSMT4">
              <p:embed/>
            </p:oleObj>
          </a:graphicData>
        </a:graphic>
      </p:graphicFrame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38809409"/>
              </p:ext>
            </p:extLst>
          </p:nvPr>
        </p:nvGraphicFramePr>
        <p:xfrm>
          <a:off x="5383213" y="3397250"/>
          <a:ext cx="1960562" cy="468313"/>
        </p:xfrm>
        <a:graphic>
          <a:graphicData uri="http://schemas.openxmlformats.org/presentationml/2006/ole">
            <p:oleObj spid="_x0000_s21978" name="Equation" r:id="rId6" imgW="1155600" imgH="304560" progId="Equation.DSMT4">
              <p:embed/>
            </p:oleObj>
          </a:graphicData>
        </a:graphic>
      </p:graphicFrame>
      <p:sp>
        <p:nvSpPr>
          <p:cNvPr id="10" name="文本框 12"/>
          <p:cNvSpPr txBox="1"/>
          <p:nvPr/>
        </p:nvSpPr>
        <p:spPr>
          <a:xfrm>
            <a:off x="888023" y="4017517"/>
            <a:ext cx="7306811" cy="481861"/>
          </a:xfrm>
          <a:prstGeom prst="rect">
            <a:avLst/>
          </a:prstGeom>
          <a:gradFill>
            <a:gsLst>
              <a:gs pos="100000">
                <a:srgbClr val="9EE256"/>
              </a:gs>
              <a:gs pos="100000">
                <a:srgbClr val="52762D"/>
              </a:gs>
            </a:gsLst>
            <a:lin ang="5400000" scaled="0"/>
          </a:gra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algn="l" defTabSz="9144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实数与向量的积的坐标等于用这个</a:t>
            </a: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实数乘</a:t>
            </a: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原来向量的相应坐标.</a:t>
            </a:r>
          </a:p>
        </p:txBody>
      </p:sp>
      <p:graphicFrame>
        <p:nvGraphicFramePr>
          <p:cNvPr id="12" name="对象 1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9203625"/>
              </p:ext>
            </p:extLst>
          </p:nvPr>
        </p:nvGraphicFramePr>
        <p:xfrm>
          <a:off x="3432175" y="1379538"/>
          <a:ext cx="1584325" cy="447675"/>
        </p:xfrm>
        <a:graphic>
          <a:graphicData uri="http://schemas.openxmlformats.org/presentationml/2006/ole">
            <p:oleObj spid="_x0000_s21979" name="Equation" r:id="rId7" imgW="1091880" imgH="304560" progId="Equation.DSMT4">
              <p:embed/>
            </p:oleObj>
          </a:graphicData>
        </a:graphic>
      </p:graphicFrame>
      <p:graphicFrame>
        <p:nvGraphicFramePr>
          <p:cNvPr id="13" name="对象 1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58257641"/>
              </p:ext>
            </p:extLst>
          </p:nvPr>
        </p:nvGraphicFramePr>
        <p:xfrm>
          <a:off x="5418138" y="1379538"/>
          <a:ext cx="2155825" cy="446087"/>
        </p:xfrm>
        <a:graphic>
          <a:graphicData uri="http://schemas.openxmlformats.org/presentationml/2006/ole">
            <p:oleObj spid="_x0000_s21980" name="Equation" r:id="rId8" imgW="1485720" imgH="304560" progId="Equation.DSMT4">
              <p:embed/>
            </p:oleObj>
          </a:graphicData>
        </a:graphic>
      </p:graphicFrame>
      <p:graphicFrame>
        <p:nvGraphicFramePr>
          <p:cNvPr id="14" name="对象 1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91559694"/>
              </p:ext>
            </p:extLst>
          </p:nvPr>
        </p:nvGraphicFramePr>
        <p:xfrm>
          <a:off x="1676400" y="1898650"/>
          <a:ext cx="2489200" cy="446088"/>
        </p:xfrm>
        <a:graphic>
          <a:graphicData uri="http://schemas.openxmlformats.org/presentationml/2006/ole">
            <p:oleObj spid="_x0000_s21981" name="Equation" r:id="rId9" imgW="1714320" imgH="304560" progId="Equation.DSMT4">
              <p:embed/>
            </p:oleObj>
          </a:graphicData>
        </a:graphic>
      </p:graphicFrame>
      <p:graphicFrame>
        <p:nvGraphicFramePr>
          <p:cNvPr id="15" name="对象 1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24828772"/>
              </p:ext>
            </p:extLst>
          </p:nvPr>
        </p:nvGraphicFramePr>
        <p:xfrm>
          <a:off x="4527550" y="1849438"/>
          <a:ext cx="3427413" cy="446087"/>
        </p:xfrm>
        <a:graphic>
          <a:graphicData uri="http://schemas.openxmlformats.org/presentationml/2006/ole">
            <p:oleObj spid="_x0000_s21982" name="Equation" r:id="rId10" imgW="2361960" imgH="304560" progId="Equation.DSMT4">
              <p:embed/>
            </p:oleObj>
          </a:graphicData>
        </a:graphic>
      </p:graphicFrame>
      <p:graphicFrame>
        <p:nvGraphicFramePr>
          <p:cNvPr id="16" name="对象 1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24157331"/>
              </p:ext>
            </p:extLst>
          </p:nvPr>
        </p:nvGraphicFramePr>
        <p:xfrm>
          <a:off x="1680085" y="2410073"/>
          <a:ext cx="2063750" cy="446087"/>
        </p:xfrm>
        <a:graphic>
          <a:graphicData uri="http://schemas.openxmlformats.org/presentationml/2006/ole">
            <p:oleObj spid="_x0000_s21983" name="Equation" r:id="rId11" imgW="1422360" imgH="304560" progId="Equation.DSMT4">
              <p:embed/>
            </p:oleObj>
          </a:graphicData>
        </a:graphic>
      </p:graphicFrame>
      <p:graphicFrame>
        <p:nvGraphicFramePr>
          <p:cNvPr id="17" name="对象 1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92937140"/>
              </p:ext>
            </p:extLst>
          </p:nvPr>
        </p:nvGraphicFramePr>
        <p:xfrm>
          <a:off x="3956050" y="2378075"/>
          <a:ext cx="3648075" cy="446088"/>
        </p:xfrm>
        <a:graphic>
          <a:graphicData uri="http://schemas.openxmlformats.org/presentationml/2006/ole">
            <p:oleObj spid="_x0000_s21984" name="Equation" r:id="rId12" imgW="2514600" imgH="304560" progId="Equation.DSMT4">
              <p:embed/>
            </p:oleObj>
          </a:graphicData>
        </a:graphic>
      </p:graphicFrame>
      <p:graphicFrame>
        <p:nvGraphicFramePr>
          <p:cNvPr id="18" name="对象 1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51551235"/>
              </p:ext>
            </p:extLst>
          </p:nvPr>
        </p:nvGraphicFramePr>
        <p:xfrm>
          <a:off x="1722438" y="2789238"/>
          <a:ext cx="2524125" cy="446087"/>
        </p:xfrm>
        <a:graphic>
          <a:graphicData uri="http://schemas.openxmlformats.org/presentationml/2006/ole">
            <p:oleObj spid="_x0000_s21985" name="Equation" r:id="rId13" imgW="1739880" imgH="304560" progId="Equation.DSMT4">
              <p:embed/>
            </p:oleObj>
          </a:graphicData>
        </a:graphic>
      </p:graphicFrame>
      <p:graphicFrame>
        <p:nvGraphicFramePr>
          <p:cNvPr id="20" name="内容占位符 19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3445183"/>
              </p:ext>
            </p:extLst>
          </p:nvPr>
        </p:nvGraphicFramePr>
        <p:xfrm>
          <a:off x="998538" y="3473450"/>
          <a:ext cx="4060825" cy="411163"/>
        </p:xfrm>
        <a:graphic>
          <a:graphicData uri="http://schemas.openxmlformats.org/presentationml/2006/ole">
            <p:oleObj spid="_x0000_s21986" name="Equation" r:id="rId14" imgW="3009600" imgH="30456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9782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671119" y="691585"/>
            <a:ext cx="7835318" cy="646430"/>
            <a:chOff x="1885" y="700"/>
            <a:chExt cx="9999" cy="1018"/>
          </a:xfrm>
        </p:grpSpPr>
        <p:sp>
          <p:nvSpPr>
            <p:cNvPr id="5" name="文本框 2"/>
            <p:cNvSpPr txBox="1"/>
            <p:nvPr/>
          </p:nvSpPr>
          <p:spPr>
            <a:xfrm>
              <a:off x="1885" y="700"/>
              <a:ext cx="9999" cy="101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t" forceAA="0">
              <a:spAutoFit/>
            </a:bodyPr>
            <a:lstStyle/>
            <a:p>
              <a:pPr marL="0" marR="0" indent="0" algn="l" defTabSz="914400" rtl="0" eaLnBrk="1" fontAlgn="auto" latinLnBrk="1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4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/>
                </a:rPr>
                <a:t>例1：</a:t>
              </a:r>
              <a:r>
                <a:rPr kumimoji="0" lang="zh-CN" altLang="en-US" sz="24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/>
                </a:rPr>
                <a:t>已知                  ， </a:t>
              </a:r>
              <a:r>
                <a:rPr kumimoji="0" lang="zh-CN" altLang="en-US" sz="2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/>
                </a:rPr>
                <a:t>求       的坐标.</a:t>
              </a:r>
            </a:p>
          </p:txBody>
        </p:sp>
        <p:graphicFrame>
          <p:nvGraphicFramePr>
            <p:cNvPr id="6" name="对象 5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965338244"/>
                </p:ext>
              </p:extLst>
            </p:nvPr>
          </p:nvGraphicFramePr>
          <p:xfrm>
            <a:off x="3726" y="834"/>
            <a:ext cx="3537" cy="750"/>
          </p:xfrm>
          <a:graphic>
            <a:graphicData uri="http://schemas.openxmlformats.org/presentationml/2006/ole">
              <p:oleObj spid="_x0000_s22776" r:id="rId3" imgW="1244520" imgH="253800" progId="Equation.3">
                <p:embed/>
              </p:oleObj>
            </a:graphicData>
          </a:graphic>
        </p:graphicFrame>
        <p:graphicFrame>
          <p:nvGraphicFramePr>
            <p:cNvPr id="7" name="对象 6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368182960"/>
                </p:ext>
              </p:extLst>
            </p:nvPr>
          </p:nvGraphicFramePr>
          <p:xfrm>
            <a:off x="8207" y="888"/>
            <a:ext cx="1471" cy="641"/>
          </p:xfrm>
          <a:graphic>
            <a:graphicData uri="http://schemas.openxmlformats.org/presentationml/2006/ole">
              <p:oleObj spid="_x0000_s22777" name="Equation" r:id="rId4" imgW="634680" imgH="266400" progId="Equation.DSMT4">
                <p:embed/>
              </p:oleObj>
            </a:graphicData>
          </a:graphic>
        </p:graphicFrame>
      </p:grpSp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2457450"/>
          <a:ext cx="914400" cy="215900"/>
        </p:xfrm>
        <a:graphic>
          <a:graphicData uri="http://schemas.openxmlformats.org/presentationml/2006/ole">
            <p:oleObj spid="_x0000_s22778" r:id="rId5" imgW="914400" imgH="215640" progId="Equation.3">
              <p:embed/>
            </p:oleObj>
          </a:graphicData>
        </a:graphic>
      </p:graphicFrame>
      <p:sp>
        <p:nvSpPr>
          <p:cNvPr id="10" name="文本框 3"/>
          <p:cNvSpPr txBox="1"/>
          <p:nvPr/>
        </p:nvSpPr>
        <p:spPr>
          <a:xfrm>
            <a:off x="1065902" y="1853967"/>
            <a:ext cx="2820467" cy="56429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解：</a:t>
            </a:r>
          </a:p>
        </p:txBody>
      </p:sp>
      <p:graphicFrame>
        <p:nvGraphicFramePr>
          <p:cNvPr id="11" name="对象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04029443"/>
              </p:ext>
            </p:extLst>
          </p:nvPr>
        </p:nvGraphicFramePr>
        <p:xfrm>
          <a:off x="1637385" y="1927516"/>
          <a:ext cx="2487125" cy="824073"/>
        </p:xfrm>
        <a:graphic>
          <a:graphicData uri="http://schemas.openxmlformats.org/presentationml/2006/ole">
            <p:oleObj spid="_x0000_s22779" name="Equation" r:id="rId6" imgW="1828800" imgH="609480" progId="Equation.DSMT4">
              <p:embed/>
            </p:oleObj>
          </a:graphicData>
        </a:graphic>
      </p:graphicFrame>
      <p:graphicFrame>
        <p:nvGraphicFramePr>
          <p:cNvPr id="13" name="对象 1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53173864"/>
              </p:ext>
            </p:extLst>
          </p:nvPr>
        </p:nvGraphicFramePr>
        <p:xfrm>
          <a:off x="1601788" y="1279525"/>
          <a:ext cx="2265362" cy="446088"/>
        </p:xfrm>
        <a:graphic>
          <a:graphicData uri="http://schemas.openxmlformats.org/presentationml/2006/ole">
            <p:oleObj spid="_x0000_s22780" name="Equation" r:id="rId7" imgW="1562040" imgH="304560" progId="Equation.DSMT4">
              <p:embed/>
            </p:oleObj>
          </a:graphicData>
        </a:graphic>
      </p:graphicFrame>
      <p:sp>
        <p:nvSpPr>
          <p:cNvPr id="14" name="文本框 3"/>
          <p:cNvSpPr txBox="1"/>
          <p:nvPr/>
        </p:nvSpPr>
        <p:spPr>
          <a:xfrm>
            <a:off x="671118" y="1264504"/>
            <a:ext cx="2820467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分析：</a:t>
            </a:r>
            <a:endParaRPr kumimoji="0" lang="zh-CN" altLang="en-US" sz="24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graphicFrame>
        <p:nvGraphicFramePr>
          <p:cNvPr id="15" name="对象 1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53407192"/>
              </p:ext>
            </p:extLst>
          </p:nvPr>
        </p:nvGraphicFramePr>
        <p:xfrm>
          <a:off x="4144963" y="1289050"/>
          <a:ext cx="2798762" cy="465138"/>
        </p:xfrm>
        <a:graphic>
          <a:graphicData uri="http://schemas.openxmlformats.org/presentationml/2006/ole">
            <p:oleObj spid="_x0000_s22781" name="Equation" r:id="rId8" imgW="1930320" imgH="317160" progId="Equation.DSMT4">
              <p:embed/>
            </p:oleObj>
          </a:graphicData>
        </a:graphic>
      </p:graphicFrame>
      <p:graphicFrame>
        <p:nvGraphicFramePr>
          <p:cNvPr id="16" name="对象 1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02383489"/>
              </p:ext>
            </p:extLst>
          </p:nvPr>
        </p:nvGraphicFramePr>
        <p:xfrm>
          <a:off x="1556581" y="2714101"/>
          <a:ext cx="2151353" cy="353993"/>
        </p:xfrm>
        <a:graphic>
          <a:graphicData uri="http://schemas.openxmlformats.org/presentationml/2006/ole">
            <p:oleObj spid="_x0000_s22782" name="Equation" r:id="rId9" imgW="1536480" imgH="253800" progId="Equation.DSMT4">
              <p:embed/>
            </p:oleObj>
          </a:graphicData>
        </a:graphic>
      </p:graphicFrame>
      <p:graphicFrame>
        <p:nvGraphicFramePr>
          <p:cNvPr id="17" name="对象 1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34492896"/>
              </p:ext>
            </p:extLst>
          </p:nvPr>
        </p:nvGraphicFramePr>
        <p:xfrm>
          <a:off x="1600069" y="3106855"/>
          <a:ext cx="1153778" cy="416522"/>
        </p:xfrm>
        <a:graphic>
          <a:graphicData uri="http://schemas.openxmlformats.org/presentationml/2006/ole">
            <p:oleObj spid="_x0000_s22783" name="Equation" r:id="rId10" imgW="838080" imgH="30456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0362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3262295" y="3881973"/>
            <a:ext cx="5344810" cy="920750"/>
            <a:chOff x="7856" y="4225"/>
            <a:chExt cx="5313" cy="1450"/>
          </a:xfrm>
        </p:grpSpPr>
        <p:sp>
          <p:nvSpPr>
            <p:cNvPr id="26" name="圆角矩形 25"/>
            <p:cNvSpPr/>
            <p:nvPr/>
          </p:nvSpPr>
          <p:spPr>
            <a:xfrm>
              <a:off x="7856" y="4835"/>
              <a:ext cx="5313" cy="840"/>
            </a:xfrm>
            <a:prstGeom prst="roundRect">
              <a:avLst/>
            </a:prstGeom>
            <a:gradFill>
              <a:gsLst>
                <a:gs pos="100000">
                  <a:srgbClr val="9EE256"/>
                </a:gs>
                <a:gs pos="100000">
                  <a:srgbClr val="52762D"/>
                </a:gs>
              </a:gsLst>
              <a:lin ang="5400000" scaled="0"/>
            </a:gradFill>
            <a:ln w="12700" cap="flat">
              <a:solidFill>
                <a:srgbClr val="BBE0E3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ctr" forceAA="0">
              <a:spAutoFit/>
            </a:bodyPr>
            <a:lstStyle/>
            <a:p>
              <a:pPr marL="0" marR="0" indent="0" algn="l" defTabSz="914400" rtl="0" eaLnBrk="1" fontAlgn="auto" latinLnBrk="1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0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charset="-122"/>
                  <a:sym typeface="微软雅黑" panose="020B0503020204020204" charset="-122"/>
                </a:rPr>
                <a:t>结论</a:t>
              </a:r>
              <a:r>
                <a:rPr kumimoji="0" lang="zh-CN" altLang="en-US" sz="2000" b="1" i="0" u="none" strike="noStrike" cap="none" spc="0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charset="-122"/>
                  <a:sym typeface="微软雅黑" panose="020B0503020204020204" charset="-122"/>
                </a:rPr>
                <a:t>：</a:t>
              </a:r>
              <a:endPara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endParaRPr>
            </a:p>
          </p:txBody>
        </p:sp>
        <p:graphicFrame>
          <p:nvGraphicFramePr>
            <p:cNvPr id="27" name="对象 26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284969007"/>
                </p:ext>
              </p:extLst>
            </p:nvPr>
          </p:nvGraphicFramePr>
          <p:xfrm>
            <a:off x="10659" y="4225"/>
            <a:ext cx="381" cy="587"/>
          </p:xfrm>
          <a:graphic>
            <a:graphicData uri="http://schemas.openxmlformats.org/presentationml/2006/ole">
              <p:oleObj spid="_x0000_s24818" name="Equation" r:id="rId3" imgW="139680" imgH="215640" progId="Equation.DSMT4">
                <p:embed/>
              </p:oleObj>
            </a:graphicData>
          </a:graphic>
        </p:graphicFrame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文本框 2"/>
          <p:cNvSpPr txBox="1"/>
          <p:nvPr/>
        </p:nvSpPr>
        <p:spPr>
          <a:xfrm>
            <a:off x="604007" y="514355"/>
            <a:ext cx="8003098" cy="110799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latinLnBrk="1">
              <a:lnSpc>
                <a:spcPct val="150000"/>
              </a:lnSpc>
            </a:pPr>
            <a:r>
              <a:rPr kumimoji="0" lang="zh-CN" altLang="en-US" sz="2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问题</a:t>
            </a:r>
            <a:r>
              <a:rPr kumimoji="0" lang="en-US" altLang="zh-CN" sz="2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2</a:t>
            </a:r>
            <a:r>
              <a:rPr kumimoji="0" lang="zh-CN" altLang="en-US" sz="2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：</a:t>
            </a:r>
            <a:r>
              <a:rPr kumimoji="0" lang="zh-CN" altLang="en-US" sz="2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由向量的数乘运算我们还得到</a:t>
            </a:r>
            <a:r>
              <a:rPr kumimoji="0" lang="zh-CN" altLang="en-US" sz="2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了</a:t>
            </a:r>
            <a:r>
              <a:rPr lang="zh-CN" altLang="en-US" sz="22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向量共线定理</a:t>
            </a:r>
            <a:r>
              <a:rPr kumimoji="0" lang="zh-CN" altLang="en-US" sz="22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，</a:t>
            </a:r>
            <a:r>
              <a:rPr kumimoji="0" lang="zh-CN" altLang="en-US" sz="2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那么</a:t>
            </a:r>
            <a:r>
              <a:rPr kumimoji="0" lang="zh-CN" altLang="en-US" sz="2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这个</a:t>
            </a:r>
            <a:r>
              <a:rPr kumimoji="0" lang="zh-CN" altLang="en-US" sz="2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定理</a:t>
            </a:r>
            <a:r>
              <a:rPr lang="zh-CN" altLang="en-US" sz="2200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如何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用坐标表示</a:t>
            </a:r>
            <a:r>
              <a:rPr kumimoji="0" lang="zh-CN" altLang="en-US" sz="2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呢？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04007" y="1507234"/>
            <a:ext cx="8003098" cy="955675"/>
            <a:chOff x="1834" y="2482"/>
            <a:chExt cx="9798" cy="1505"/>
          </a:xfrm>
        </p:grpSpPr>
        <p:sp>
          <p:nvSpPr>
            <p:cNvPr id="6" name="文本框 4"/>
            <p:cNvSpPr txBox="1"/>
            <p:nvPr/>
          </p:nvSpPr>
          <p:spPr>
            <a:xfrm>
              <a:off x="1834" y="2482"/>
              <a:ext cx="9798" cy="150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t" forceAA="0">
              <a:spAutoFit/>
            </a:bodyPr>
            <a:lstStyle/>
            <a:p>
              <a:pPr marL="0" marR="0" indent="0" algn="l" defTabSz="914400" rtl="0" eaLnBrk="1" fontAlgn="auto" latinLnBrk="1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0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/>
                </a:rPr>
                <a:t>想一想设                          其中      </a:t>
              </a:r>
              <a:r>
                <a:rPr kumimoji="0" lang="zh-CN" altLang="en-US" sz="2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/>
                </a:rPr>
                <a:t>则向量    共线的充要条件</a:t>
              </a:r>
              <a:r>
                <a:rPr kumimoji="0" lang="zh-CN" altLang="en-US" sz="20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/>
                </a:rPr>
                <a:t>是</a:t>
              </a:r>
              <a:r>
                <a:rPr lang="zh-CN" altLang="en-US" sz="2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/>
                </a:rPr>
                <a:t>什么？</a:t>
              </a:r>
              <a:endPara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aphicFrame>
          <p:nvGraphicFramePr>
            <p:cNvPr id="7" name="对象 6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508830948"/>
                </p:ext>
              </p:extLst>
            </p:nvPr>
          </p:nvGraphicFramePr>
          <p:xfrm>
            <a:off x="3101" y="2526"/>
            <a:ext cx="4154" cy="708"/>
          </p:xfrm>
          <a:graphic>
            <a:graphicData uri="http://schemas.openxmlformats.org/presentationml/2006/ole">
              <p:oleObj spid="_x0000_s24819" name="Equation" r:id="rId4" imgW="1409400" imgH="253800" progId="Equation.DSMT4">
                <p:embed/>
              </p:oleObj>
            </a:graphicData>
          </a:graphic>
        </p:graphicFrame>
        <p:graphicFrame>
          <p:nvGraphicFramePr>
            <p:cNvPr id="8" name="对象 7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217102972"/>
                </p:ext>
              </p:extLst>
            </p:nvPr>
          </p:nvGraphicFramePr>
          <p:xfrm>
            <a:off x="7823" y="2583"/>
            <a:ext cx="1024" cy="599"/>
          </p:xfrm>
          <a:graphic>
            <a:graphicData uri="http://schemas.openxmlformats.org/presentationml/2006/ole">
              <p:oleObj spid="_x0000_s24820" name="Equation" r:id="rId5" imgW="457200" imgH="266400" progId="Equation.DSMT4">
                <p:embed/>
              </p:oleObj>
            </a:graphicData>
          </a:graphic>
        </p:graphicFrame>
        <p:graphicFrame>
          <p:nvGraphicFramePr>
            <p:cNvPr id="9" name="对象 8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694283686"/>
                </p:ext>
              </p:extLst>
            </p:nvPr>
          </p:nvGraphicFramePr>
          <p:xfrm>
            <a:off x="9732" y="2568"/>
            <a:ext cx="665" cy="666"/>
          </p:xfrm>
          <a:graphic>
            <a:graphicData uri="http://schemas.openxmlformats.org/presentationml/2006/ole">
              <p:oleObj spid="_x0000_s24821" r:id="rId6" imgW="228600" imgH="228600" progId="Equation.3">
                <p:embed/>
              </p:oleObj>
            </a:graphicData>
          </a:graphic>
        </p:graphicFrame>
      </p:grpSp>
      <p:sp>
        <p:nvSpPr>
          <p:cNvPr id="11" name="文本框 13"/>
          <p:cNvSpPr txBox="1"/>
          <p:nvPr/>
        </p:nvSpPr>
        <p:spPr>
          <a:xfrm>
            <a:off x="554727" y="2344114"/>
            <a:ext cx="3826510" cy="86177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由</a:t>
            </a: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共线向量</a:t>
            </a: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定理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存在实数 </a:t>
            </a: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  ，使    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    </a:t>
            </a:r>
          </a:p>
        </p:txBody>
      </p:sp>
      <p:graphicFrame>
        <p:nvGraphicFramePr>
          <p:cNvPr id="12" name="对象 1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10880481"/>
              </p:ext>
            </p:extLst>
          </p:nvPr>
        </p:nvGraphicFramePr>
        <p:xfrm>
          <a:off x="300563" y="2773982"/>
          <a:ext cx="1185907" cy="431904"/>
        </p:xfrm>
        <a:graphic>
          <a:graphicData uri="http://schemas.openxmlformats.org/presentationml/2006/ole">
            <p:oleObj spid="_x0000_s24822" name="Equation" r:id="rId7" imgW="838080" imgH="304560" progId="Equation.DSMT4">
              <p:embed/>
            </p:oleObj>
          </a:graphicData>
        </a:graphic>
      </p:graphicFrame>
      <p:graphicFrame>
        <p:nvGraphicFramePr>
          <p:cNvPr id="19" name="对象 1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07979919"/>
              </p:ext>
            </p:extLst>
          </p:nvPr>
        </p:nvGraphicFramePr>
        <p:xfrm>
          <a:off x="1578183" y="2862986"/>
          <a:ext cx="2230437" cy="342900"/>
        </p:xfrm>
        <a:graphic>
          <a:graphicData uri="http://schemas.openxmlformats.org/presentationml/2006/ole">
            <p:oleObj spid="_x0000_s24823" name="Equation" r:id="rId8" imgW="1815840" imgH="279360" progId="Equation.DSMT4">
              <p:embed/>
            </p:oleObj>
          </a:graphicData>
        </a:graphic>
      </p:graphicFrame>
      <p:graphicFrame>
        <p:nvGraphicFramePr>
          <p:cNvPr id="20" name="对象 1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31610289"/>
              </p:ext>
            </p:extLst>
          </p:nvPr>
        </p:nvGraphicFramePr>
        <p:xfrm>
          <a:off x="1263959" y="3147163"/>
          <a:ext cx="1279525" cy="750887"/>
        </p:xfrm>
        <a:graphic>
          <a:graphicData uri="http://schemas.openxmlformats.org/presentationml/2006/ole">
            <p:oleObj spid="_x0000_s24824" name="Equation" r:id="rId9" imgW="1041120" imgH="609480" progId="Equation.DSMT4">
              <p:embed/>
            </p:oleObj>
          </a:graphicData>
        </a:graphic>
      </p:graphicFrame>
      <p:graphicFrame>
        <p:nvGraphicFramePr>
          <p:cNvPr id="21" name="对象 2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22732292"/>
              </p:ext>
            </p:extLst>
          </p:nvPr>
        </p:nvGraphicFramePr>
        <p:xfrm>
          <a:off x="4008802" y="4411095"/>
          <a:ext cx="4581525" cy="390525"/>
        </p:xfrm>
        <a:graphic>
          <a:graphicData uri="http://schemas.openxmlformats.org/presentationml/2006/ole">
            <p:oleObj spid="_x0000_s24825" name="Equation" r:id="rId10" imgW="3733560" imgH="317160" progId="Equation.DSMT4">
              <p:embed/>
            </p:oleObj>
          </a:graphicData>
        </a:graphic>
      </p:graphicFrame>
      <p:graphicFrame>
        <p:nvGraphicFramePr>
          <p:cNvPr id="22" name="对象 2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241327"/>
              </p:ext>
            </p:extLst>
          </p:nvPr>
        </p:nvGraphicFramePr>
        <p:xfrm>
          <a:off x="554727" y="3909018"/>
          <a:ext cx="3429000" cy="392113"/>
        </p:xfrm>
        <a:graphic>
          <a:graphicData uri="http://schemas.openxmlformats.org/presentationml/2006/ole">
            <p:oleObj spid="_x0000_s24826" name="Equation" r:id="rId11" imgW="2793960" imgH="317160" progId="Equation.DSMT4">
              <p:embed/>
            </p:oleObj>
          </a:graphicData>
        </a:graphic>
      </p:graphicFrame>
      <p:graphicFrame>
        <p:nvGraphicFramePr>
          <p:cNvPr id="24" name="对象 2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37508574"/>
              </p:ext>
            </p:extLst>
          </p:nvPr>
        </p:nvGraphicFramePr>
        <p:xfrm>
          <a:off x="4892442" y="1985071"/>
          <a:ext cx="3303588" cy="2220912"/>
        </p:xfrm>
        <a:graphic>
          <a:graphicData uri="http://schemas.openxmlformats.org/presentationml/2006/ole">
            <p:oleObj spid="_x0000_s24827" name="Equation" r:id="rId12" imgW="2692080" imgH="1803240" progId="Equation.DSMT4">
              <p:embed/>
            </p:oleObj>
          </a:graphicData>
        </a:graphic>
      </p:graphicFrame>
      <p:graphicFrame>
        <p:nvGraphicFramePr>
          <p:cNvPr id="29" name="对象 2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41358162"/>
              </p:ext>
            </p:extLst>
          </p:nvPr>
        </p:nvGraphicFramePr>
        <p:xfrm>
          <a:off x="3509963" y="2506663"/>
          <a:ext cx="250825" cy="342900"/>
        </p:xfrm>
        <a:graphic>
          <a:graphicData uri="http://schemas.openxmlformats.org/presentationml/2006/ole">
            <p:oleObj spid="_x0000_s24828" name="Equation" r:id="rId13" imgW="177480" imgH="2412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6108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2457450"/>
          <a:ext cx="914400" cy="215900"/>
        </p:xfrm>
        <a:graphic>
          <a:graphicData uri="http://schemas.openxmlformats.org/presentationml/2006/ole">
            <p:oleObj spid="_x0000_s25815" r:id="rId3" imgW="914400" imgH="215640" progId="Equation.3">
              <p:embed/>
            </p:oleObj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570451" y="648207"/>
            <a:ext cx="8053432" cy="646430"/>
            <a:chOff x="1885" y="700"/>
            <a:chExt cx="7744" cy="1018"/>
          </a:xfrm>
        </p:grpSpPr>
        <p:sp>
          <p:nvSpPr>
            <p:cNvPr id="6" name="文本框 2"/>
            <p:cNvSpPr txBox="1"/>
            <p:nvPr/>
          </p:nvSpPr>
          <p:spPr>
            <a:xfrm>
              <a:off x="1885" y="700"/>
              <a:ext cx="7744" cy="101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t" forceAA="0">
              <a:spAutoFit/>
            </a:bodyPr>
            <a:lstStyle/>
            <a:p>
              <a:pPr marL="0" marR="0" indent="0" algn="l" defTabSz="914400" rtl="0" eaLnBrk="1" fontAlgn="auto" latinLnBrk="1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4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/>
                </a:rPr>
                <a:t>例</a:t>
              </a:r>
              <a:r>
                <a:rPr kumimoji="0" lang="en-US" altLang="zh-CN" sz="24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/>
                </a:rPr>
                <a:t>2</a:t>
              </a:r>
              <a:r>
                <a:rPr kumimoji="0" lang="zh-CN" altLang="en-US" sz="2400" b="1" i="0" u="none" strike="noStrike" cap="none" spc="0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/>
                </a:rPr>
                <a:t>：</a:t>
              </a:r>
              <a:r>
                <a:rPr kumimoji="0" lang="zh-CN" altLang="en-US" sz="24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/>
                </a:rPr>
                <a:t>已知                     且       ，求   .</a:t>
              </a:r>
              <a:endParaRPr kumimoji="0" lang="zh-CN" alt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endParaRPr>
            </a:p>
          </p:txBody>
        </p:sp>
        <p:graphicFrame>
          <p:nvGraphicFramePr>
            <p:cNvPr id="7" name="对象 6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021552468"/>
                </p:ext>
              </p:extLst>
            </p:nvPr>
          </p:nvGraphicFramePr>
          <p:xfrm>
            <a:off x="3383" y="882"/>
            <a:ext cx="4213" cy="677"/>
          </p:xfrm>
          <a:graphic>
            <a:graphicData uri="http://schemas.openxmlformats.org/presentationml/2006/ole">
              <p:oleObj spid="_x0000_s25816" name="Equation" r:id="rId4" imgW="2577960" imgH="304560" progId="Equation.DSMT4">
                <p:embed/>
              </p:oleObj>
            </a:graphicData>
          </a:graphic>
        </p:graphicFrame>
        <p:graphicFrame>
          <p:nvGraphicFramePr>
            <p:cNvPr id="8" name="对象 7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268711675"/>
                </p:ext>
              </p:extLst>
            </p:nvPr>
          </p:nvGraphicFramePr>
          <p:xfrm>
            <a:off x="8438" y="1053"/>
            <a:ext cx="370" cy="454"/>
          </p:xfrm>
          <a:graphic>
            <a:graphicData uri="http://schemas.openxmlformats.org/presentationml/2006/ole">
              <p:oleObj spid="_x0000_s25817" r:id="rId5" imgW="139680" imgH="164880" progId="Equation.3">
                <p:embed/>
              </p:oleObj>
            </a:graphicData>
          </a:graphic>
        </p:graphicFrame>
      </p:grpSp>
      <p:grpSp>
        <p:nvGrpSpPr>
          <p:cNvPr id="9" name="组合 8"/>
          <p:cNvGrpSpPr/>
          <p:nvPr/>
        </p:nvGrpSpPr>
        <p:grpSpPr>
          <a:xfrm>
            <a:off x="973122" y="1862467"/>
            <a:ext cx="5327009" cy="1113790"/>
            <a:chOff x="1856" y="1727"/>
            <a:chExt cx="6785" cy="1754"/>
          </a:xfrm>
        </p:grpSpPr>
        <p:sp>
          <p:nvSpPr>
            <p:cNvPr id="10" name="文本框 8"/>
            <p:cNvSpPr txBox="1"/>
            <p:nvPr/>
          </p:nvSpPr>
          <p:spPr>
            <a:xfrm>
              <a:off x="1856" y="1727"/>
              <a:ext cx="6785" cy="1754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t" forceAA="0">
              <a:spAutoFit/>
            </a:bodyPr>
            <a:lstStyle/>
            <a:p>
              <a:pPr marL="0" marR="0" indent="0" algn="l" defTabSz="914400" rtl="0" eaLnBrk="1" fontAlgn="auto" latinLnBrk="1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400" b="1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/>
                </a:rPr>
                <a:t>解：</a:t>
              </a:r>
              <a:r>
                <a:rPr kumimoji="0" lang="zh-CN" altLang="en-US" sz="2400" b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/>
                </a:rPr>
                <a:t>                  </a:t>
              </a:r>
              <a:r>
                <a:rPr kumimoji="0" lang="zh-CN" altLang="en-US" sz="2400" b="1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/>
                </a:rPr>
                <a:t>  解</a:t>
              </a:r>
              <a:r>
                <a:rPr kumimoji="0" lang="zh-CN" altLang="en-US" sz="2400" b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/>
                </a:rPr>
                <a:t>得     </a:t>
              </a:r>
              <a:r>
                <a:rPr kumimoji="0" lang="en-US" altLang="zh-CN" sz="2400" b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/>
                </a:rPr>
                <a:t>.</a:t>
              </a:r>
            </a:p>
          </p:txBody>
        </p:sp>
        <p:graphicFrame>
          <p:nvGraphicFramePr>
            <p:cNvPr id="11" name="对象 10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486289489"/>
                </p:ext>
              </p:extLst>
            </p:nvPr>
          </p:nvGraphicFramePr>
          <p:xfrm>
            <a:off x="2505" y="1854"/>
            <a:ext cx="4042" cy="782"/>
          </p:xfrm>
          <a:graphic>
            <a:graphicData uri="http://schemas.openxmlformats.org/presentationml/2006/ole">
              <p:oleObj spid="_x0000_s25818" r:id="rId6" imgW="1358640" imgH="253800" progId="Equation.3">
                <p:embed/>
              </p:oleObj>
            </a:graphicData>
          </a:graphic>
        </p:graphicFrame>
        <p:graphicFrame>
          <p:nvGraphicFramePr>
            <p:cNvPr id="12" name="对象 11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250339859"/>
                </p:ext>
              </p:extLst>
            </p:nvPr>
          </p:nvGraphicFramePr>
          <p:xfrm>
            <a:off x="7326" y="2004"/>
            <a:ext cx="1069" cy="600"/>
          </p:xfrm>
          <a:graphic>
            <a:graphicData uri="http://schemas.openxmlformats.org/presentationml/2006/ole">
              <p:oleObj spid="_x0000_s25819" r:id="rId7" imgW="355320" imgH="203040" progId="Equation.3">
                <p:embed/>
              </p:oleObj>
            </a:graphicData>
          </a:graphic>
        </p:graphicFrame>
      </p:grpSp>
      <p:graphicFrame>
        <p:nvGraphicFramePr>
          <p:cNvPr id="13" name="对象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2457450"/>
          <a:ext cx="914400" cy="215900"/>
        </p:xfrm>
        <a:graphic>
          <a:graphicData uri="http://schemas.openxmlformats.org/presentationml/2006/ole">
            <p:oleObj spid="_x0000_s25820" r:id="rId8" imgW="914400" imgH="215640" progId="Equation.3">
              <p:embed/>
            </p:oleObj>
          </a:graphicData>
        </a:graphic>
      </p:graphicFrame>
      <p:sp>
        <p:nvSpPr>
          <p:cNvPr id="22" name="文本框 3"/>
          <p:cNvSpPr txBox="1"/>
          <p:nvPr/>
        </p:nvSpPr>
        <p:spPr>
          <a:xfrm>
            <a:off x="855676" y="1336424"/>
            <a:ext cx="5561902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分析：</a:t>
            </a:r>
            <a:r>
              <a:rPr kumimoji="0" lang="zh-CN" altLang="en-US" sz="24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向量共线的坐标关系</a:t>
            </a:r>
            <a:endParaRPr kumimoji="0" lang="zh-CN" altLang="en-US" sz="2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45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2457450"/>
          <a:ext cx="914400" cy="215900"/>
        </p:xfrm>
        <a:graphic>
          <a:graphicData uri="http://schemas.openxmlformats.org/presentationml/2006/ole">
            <p:oleObj spid="_x0000_s26865" r:id="rId3" imgW="914400" imgH="215640" progId="Equation.3">
              <p:embed/>
            </p:oleObj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527041" y="638810"/>
            <a:ext cx="7836984" cy="1015365"/>
            <a:chOff x="1043" y="1232"/>
            <a:chExt cx="8695" cy="1599"/>
          </a:xfrm>
        </p:grpSpPr>
        <p:sp>
          <p:nvSpPr>
            <p:cNvPr id="7" name="文本框 4"/>
            <p:cNvSpPr txBox="1"/>
            <p:nvPr/>
          </p:nvSpPr>
          <p:spPr>
            <a:xfrm>
              <a:off x="1043" y="1232"/>
              <a:ext cx="8695" cy="159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t" forceAA="0">
              <a:spAutoFit/>
            </a:bodyPr>
            <a:lstStyle/>
            <a:p>
              <a:pPr marL="0" marR="0" indent="0" algn="l" defTabSz="914400" rtl="0" eaLnBrk="1" fontAlgn="auto" latinLnBrk="1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0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/>
                </a:rPr>
                <a:t>例</a:t>
              </a:r>
              <a:r>
                <a:rPr kumimoji="0" lang="en-US" altLang="zh-CN" sz="20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/>
                </a:rPr>
                <a:t>3</a:t>
              </a:r>
              <a:r>
                <a:rPr kumimoji="0" lang="zh-CN" altLang="en-US" sz="20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/>
                </a:rPr>
                <a:t>：</a:t>
              </a:r>
              <a:r>
                <a:rPr kumimoji="0" lang="zh-CN" altLang="en-US" sz="20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/>
                </a:rPr>
                <a:t>已知                        </a:t>
              </a:r>
              <a:r>
                <a:rPr kumimoji="0" lang="en-US" altLang="zh-CN" sz="2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/>
                </a:rPr>
                <a:t>,</a:t>
              </a:r>
              <a:r>
                <a:rPr kumimoji="0" lang="zh-CN" altLang="en-US" sz="20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/>
                </a:rPr>
                <a:t>判断        三</a:t>
              </a:r>
              <a:r>
                <a:rPr kumimoji="0" lang="zh-CN" altLang="en-US" sz="2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/>
                </a:rPr>
                <a:t>点之间的位置关系</a:t>
              </a:r>
              <a:r>
                <a:rPr kumimoji="0" lang="en-US" altLang="zh-CN" sz="2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/>
                </a:rPr>
                <a:t>.</a:t>
              </a:r>
            </a:p>
          </p:txBody>
        </p:sp>
        <p:graphicFrame>
          <p:nvGraphicFramePr>
            <p:cNvPr id="8" name="对象 7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528239566"/>
                </p:ext>
              </p:extLst>
            </p:nvPr>
          </p:nvGraphicFramePr>
          <p:xfrm>
            <a:off x="2342" y="1418"/>
            <a:ext cx="3524" cy="600"/>
          </p:xfrm>
          <a:graphic>
            <a:graphicData uri="http://schemas.openxmlformats.org/presentationml/2006/ole">
              <p:oleObj spid="_x0000_s26866" r:id="rId4" imgW="1460160" imgH="203040" progId="Equation.3">
                <p:embed/>
              </p:oleObj>
            </a:graphicData>
          </a:graphic>
        </p:graphicFrame>
        <p:graphicFrame>
          <p:nvGraphicFramePr>
            <p:cNvPr id="9" name="对象 8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402502416"/>
                </p:ext>
              </p:extLst>
            </p:nvPr>
          </p:nvGraphicFramePr>
          <p:xfrm>
            <a:off x="6508" y="1424"/>
            <a:ext cx="1182" cy="529"/>
          </p:xfrm>
          <a:graphic>
            <a:graphicData uri="http://schemas.openxmlformats.org/presentationml/2006/ole">
              <p:oleObj spid="_x0000_s26867" r:id="rId5" imgW="469800" imgH="203040" progId="Equation.3">
                <p:embed/>
              </p:oleObj>
            </a:graphicData>
          </a:graphic>
        </p:graphicFrame>
      </p:grpSp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2457450"/>
          <a:ext cx="914400" cy="215900"/>
        </p:xfrm>
        <a:graphic>
          <a:graphicData uri="http://schemas.openxmlformats.org/presentationml/2006/ole">
            <p:oleObj spid="_x0000_s26868" r:id="rId6" imgW="914400" imgH="215640" progId="Equation.3">
              <p:embed/>
            </p:oleObj>
          </a:graphicData>
        </a:graphic>
      </p:graphicFrame>
      <p:graphicFrame>
        <p:nvGraphicFramePr>
          <p:cNvPr id="11" name="对象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14594059"/>
              </p:ext>
            </p:extLst>
          </p:nvPr>
        </p:nvGraphicFramePr>
        <p:xfrm>
          <a:off x="1035050" y="2417763"/>
          <a:ext cx="3836988" cy="2424112"/>
        </p:xfrm>
        <a:graphic>
          <a:graphicData uri="http://schemas.openxmlformats.org/presentationml/2006/ole">
            <p:oleObj spid="_x0000_s26869" name="Equation" r:id="rId7" imgW="2743200" imgH="1930320" progId="Equation.DSMT4">
              <p:embed/>
            </p:oleObj>
          </a:graphicData>
        </a:graphic>
      </p:graphicFrame>
      <p:sp>
        <p:nvSpPr>
          <p:cNvPr id="13" name="文本框 10"/>
          <p:cNvSpPr txBox="1"/>
          <p:nvPr/>
        </p:nvSpPr>
        <p:spPr>
          <a:xfrm>
            <a:off x="594487" y="1520831"/>
            <a:ext cx="5603776" cy="55399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分析</a:t>
            </a: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：</a:t>
            </a: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在平面直角坐标系中</a:t>
            </a: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作出</a:t>
            </a:r>
            <a:r>
              <a:rPr kumimoji="0" lang="en-US" altLang="zh-CN" sz="2000" b="1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A</a:t>
            </a:r>
            <a:r>
              <a:rPr kumimoji="0" lang="zh-CN" altLang="en-US" sz="2000" b="1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、</a:t>
            </a:r>
            <a:r>
              <a:rPr kumimoji="0" lang="en-US" altLang="zh-CN" sz="2000" b="1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B</a:t>
            </a:r>
            <a:r>
              <a:rPr kumimoji="0" lang="zh-CN" altLang="en-US" sz="2000" b="1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、</a:t>
            </a:r>
            <a:r>
              <a:rPr kumimoji="0" lang="en-US" altLang="zh-CN" sz="2000" b="1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C</a:t>
            </a:r>
            <a:r>
              <a:rPr kumimoji="0" lang="zh-CN" altLang="en-US" sz="2000" b="1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 </a:t>
            </a:r>
            <a:r>
              <a:rPr kumimoji="0" lang="zh-CN" altLang="en-US" sz="2000" b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三点。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198507" y="3484385"/>
            <a:ext cx="3373755" cy="1123950"/>
            <a:chOff x="8746" y="4784"/>
            <a:chExt cx="5313" cy="1770"/>
          </a:xfrm>
          <a:gradFill>
            <a:gsLst>
              <a:gs pos="100000">
                <a:srgbClr val="9EE256"/>
              </a:gs>
              <a:gs pos="100000">
                <a:srgbClr val="52762D"/>
              </a:gs>
            </a:gsLst>
            <a:lin ang="5400000" scaled="0"/>
          </a:gradFill>
        </p:grpSpPr>
        <p:sp>
          <p:nvSpPr>
            <p:cNvPr id="17" name="圆角矩形 16"/>
            <p:cNvSpPr/>
            <p:nvPr/>
          </p:nvSpPr>
          <p:spPr>
            <a:xfrm>
              <a:off x="8746" y="4784"/>
              <a:ext cx="5313" cy="1770"/>
            </a:xfrm>
            <a:prstGeom prst="roundRect">
              <a:avLst/>
            </a:prstGeom>
            <a:grpFill/>
            <a:ln w="12700" cap="flat">
              <a:solidFill>
                <a:srgbClr val="BBE0E3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ctr" forceAA="0">
              <a:spAutoFit/>
            </a:bodyPr>
            <a:lstStyle/>
            <a:p>
              <a:pPr marL="0" marR="0" indent="0" algn="l" defTabSz="914400" rtl="0" eaLnBrk="1" fontAlgn="auto" latinLnBrk="1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000" b="1" i="0" u="none" strike="noStrike" cap="none" spc="0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charset="-122"/>
                  <a:sym typeface="微软雅黑" panose="020B0503020204020204" charset="-122"/>
                </a:rPr>
                <a:t>结论：</a:t>
              </a:r>
              <a:r>
                <a:rPr kumimoji="0" lang="en-US" altLang="zh-CN" sz="2000" b="1" i="1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charset="-122"/>
                  <a:sym typeface="微软雅黑" panose="020B0503020204020204" charset="-122"/>
                </a:rPr>
                <a:t>A</a:t>
              </a:r>
              <a:r>
                <a:rPr kumimoji="0" lang="zh-CN" altLang="en-US" sz="2000" b="1" i="1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charset="-122"/>
                  <a:sym typeface="微软雅黑" panose="020B0503020204020204" charset="-122"/>
                </a:rPr>
                <a:t>、</a:t>
              </a:r>
              <a:r>
                <a:rPr kumimoji="0" lang="en-US" altLang="zh-CN" sz="2000" b="1" i="1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charset="-122"/>
                  <a:sym typeface="微软雅黑" panose="020B0503020204020204" charset="-122"/>
                </a:rPr>
                <a:t>B</a:t>
              </a:r>
              <a:r>
                <a:rPr kumimoji="0" lang="zh-CN" altLang="en-US" sz="2000" b="1" i="1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charset="-122"/>
                  <a:sym typeface="微软雅黑" panose="020B0503020204020204" charset="-122"/>
                </a:rPr>
                <a:t>、</a:t>
              </a:r>
              <a:r>
                <a:rPr kumimoji="0" lang="en-US" altLang="zh-CN" sz="2000" b="1" i="1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charset="-122"/>
                  <a:sym typeface="微软雅黑" panose="020B0503020204020204" charset="-122"/>
                </a:rPr>
                <a:t>C</a:t>
              </a:r>
              <a:r>
                <a:rPr kumimoji="0" lang="zh-CN" altLang="en-US" sz="2000" b="1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charset="-122"/>
                  <a:sym typeface="微软雅黑" panose="020B0503020204020204" charset="-122"/>
                </a:rPr>
                <a:t>三点共线</a:t>
              </a:r>
              <a:endParaRPr kumimoji="0" lang="en-US" altLang="zh-CN" sz="2000" b="1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微软雅黑" panose="020B0503020204020204" charset="-122"/>
              </a:endParaRPr>
            </a:p>
            <a:p>
              <a:pPr marL="0" marR="0" indent="0" algn="l" defTabSz="914400" rtl="0" eaLnBrk="1" fontAlgn="auto" latinLnBrk="1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2000" b="1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charset="-122"/>
                  <a:sym typeface="微软雅黑" panose="020B0503020204020204" charset="-122"/>
                </a:rPr>
                <a:t> 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charset="-122"/>
                  <a:sym typeface="微软雅黑" panose="020B0503020204020204" charset="-122"/>
                </a:rPr>
                <a:t>           </a:t>
              </a:r>
              <a:r>
                <a:rPr lang="zh-CN" altLang="en-US" sz="2000" b="1" dirty="0" smtClean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charset="-122"/>
                  <a:sym typeface="微软雅黑" panose="020B0503020204020204" charset="-122"/>
                </a:rPr>
                <a:t>共线</a:t>
              </a:r>
              <a:r>
                <a:rPr kumimoji="0" lang="zh-CN" altLang="en-US" sz="2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微软雅黑" panose="020B0503020204020204" charset="-122"/>
                </a:rPr>
                <a:t>                </a:t>
              </a:r>
              <a:endPara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endParaRPr>
            </a:p>
          </p:txBody>
        </p:sp>
        <p:graphicFrame>
          <p:nvGraphicFramePr>
            <p:cNvPr id="18" name="对象 17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72490302"/>
                </p:ext>
              </p:extLst>
            </p:nvPr>
          </p:nvGraphicFramePr>
          <p:xfrm>
            <a:off x="9213" y="5712"/>
            <a:ext cx="2189" cy="540"/>
          </p:xfrm>
          <a:graphic>
            <a:graphicData uri="http://schemas.openxmlformats.org/presentationml/2006/ole">
              <p:oleObj spid="_x0000_s26870" name="Equation" r:id="rId8" imgW="1079280" imgH="266400" progId="Equation.DSMT4">
                <p:embed/>
              </p:oleObj>
            </a:graphicData>
          </a:graphic>
        </p:graphicFrame>
      </p:grpSp>
      <p:pic>
        <p:nvPicPr>
          <p:cNvPr id="26754" name="Picture 13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9265" y="1072163"/>
            <a:ext cx="2132206" cy="217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10"/>
          <p:cNvSpPr txBox="1"/>
          <p:nvPr/>
        </p:nvSpPr>
        <p:spPr>
          <a:xfrm>
            <a:off x="527041" y="1909322"/>
            <a:ext cx="5603776" cy="101566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latinLnBrk="1">
              <a:lnSpc>
                <a:spcPct val="150000"/>
              </a:lnSpc>
            </a:pP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观察图形，我们猜想</a:t>
            </a:r>
            <a:r>
              <a:rPr lang="en-US" altLang="zh-CN" sz="2000" b="1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A </a:t>
            </a:r>
            <a:r>
              <a:rPr lang="zh-CN" altLang="en-US" sz="2000" b="1" i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、</a:t>
            </a:r>
            <a:r>
              <a:rPr lang="en-US" altLang="zh-CN" sz="2000" b="1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B</a:t>
            </a:r>
            <a:r>
              <a:rPr lang="zh-CN" altLang="en-US" sz="2000" b="1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、</a:t>
            </a:r>
            <a:r>
              <a:rPr lang="en-US" altLang="zh-CN" sz="2000" b="1" i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C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三点共线。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  <a:p>
            <a:pPr latinLnBrk="1">
              <a:lnSpc>
                <a:spcPct val="15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解：</a:t>
            </a:r>
          </a:p>
        </p:txBody>
      </p:sp>
    </p:spTree>
    <p:extLst>
      <p:ext uri="{BB962C8B-B14F-4D97-AF65-F5344CB8AC3E}">
        <p14:creationId xmlns:p14="http://schemas.microsoft.com/office/powerpoint/2010/main" xmlns="" val="280784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79085247"/>
              </p:ext>
            </p:extLst>
          </p:nvPr>
        </p:nvGraphicFramePr>
        <p:xfrm>
          <a:off x="4072855" y="2583285"/>
          <a:ext cx="914400" cy="215900"/>
        </p:xfrm>
        <a:graphic>
          <a:graphicData uri="http://schemas.openxmlformats.org/presentationml/2006/ole">
            <p:oleObj spid="_x0000_s27816" r:id="rId3" imgW="914400" imgH="215640" progId="Equation.3">
              <p:embed/>
            </p:oleObj>
          </a:graphicData>
        </a:graphic>
      </p:graphicFrame>
      <p:sp>
        <p:nvSpPr>
          <p:cNvPr id="5" name="文本框 2"/>
          <p:cNvSpPr txBox="1"/>
          <p:nvPr/>
        </p:nvSpPr>
        <p:spPr>
          <a:xfrm>
            <a:off x="491455" y="471910"/>
            <a:ext cx="8047976" cy="1013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例</a:t>
            </a: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4</a:t>
            </a: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：</a:t>
            </a: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设点</a:t>
            </a:r>
            <a:r>
              <a:rPr kumimoji="0" lang="en-US" altLang="zh-CN" sz="20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P</a:t>
            </a: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是线段</a:t>
            </a:r>
            <a:r>
              <a:rPr kumimoji="0" lang="en-US" altLang="zh-CN" sz="20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P</a:t>
            </a:r>
            <a:r>
              <a:rPr kumimoji="0" lang="en-US" altLang="zh-CN" sz="200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1</a:t>
            </a:r>
            <a:r>
              <a:rPr kumimoji="0" lang="en-US" altLang="zh-CN" sz="20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P</a:t>
            </a:r>
            <a:r>
              <a:rPr kumimoji="0" lang="en-US" altLang="zh-CN" sz="200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2</a:t>
            </a: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上的一点，点</a:t>
            </a:r>
            <a:r>
              <a:rPr kumimoji="0" lang="en-US" altLang="zh-CN" sz="20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P</a:t>
            </a:r>
            <a:r>
              <a:rPr kumimoji="0" lang="en-US" altLang="zh-CN" sz="200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1</a:t>
            </a: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,</a:t>
            </a:r>
            <a:r>
              <a:rPr kumimoji="0" lang="en-US" altLang="zh-CN" sz="20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P</a:t>
            </a:r>
            <a:r>
              <a:rPr kumimoji="0" lang="en-US" altLang="zh-CN" sz="200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2</a:t>
            </a: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 </a:t>
            </a: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的坐标分别</a:t>
            </a: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是            ，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Arial" panose="020B0604020202020204"/>
            </a:endParaRPr>
          </a:p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      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402035" y="1136120"/>
            <a:ext cx="2225675" cy="2346960"/>
            <a:chOff x="9553" y="2282"/>
            <a:chExt cx="3807" cy="3696"/>
          </a:xfrm>
        </p:grpSpPr>
        <p:cxnSp>
          <p:nvCxnSpPr>
            <p:cNvPr id="7" name="直接箭头连接符 6"/>
            <p:cNvCxnSpPr/>
            <p:nvPr/>
          </p:nvCxnSpPr>
          <p:spPr>
            <a:xfrm flipV="1">
              <a:off x="9553" y="4775"/>
              <a:ext cx="3807" cy="23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 lim="8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" name="直接箭头连接符 7"/>
            <p:cNvCxnSpPr/>
            <p:nvPr/>
          </p:nvCxnSpPr>
          <p:spPr>
            <a:xfrm flipV="1">
              <a:off x="11188" y="2743"/>
              <a:ext cx="46" cy="3235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 lim="8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" name="直接箭头连接符 8"/>
            <p:cNvCxnSpPr/>
            <p:nvPr/>
          </p:nvCxnSpPr>
          <p:spPr>
            <a:xfrm flipH="1" flipV="1">
              <a:off x="10978" y="3445"/>
              <a:ext cx="210" cy="1318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 lim="8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" name="直接箭头连接符 9"/>
            <p:cNvCxnSpPr/>
            <p:nvPr/>
          </p:nvCxnSpPr>
          <p:spPr>
            <a:xfrm flipV="1">
              <a:off x="11211" y="2954"/>
              <a:ext cx="421" cy="1891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 lim="8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" name="直接箭头连接符 10"/>
            <p:cNvCxnSpPr/>
            <p:nvPr/>
          </p:nvCxnSpPr>
          <p:spPr>
            <a:xfrm flipH="1" flipV="1">
              <a:off x="10253" y="3870"/>
              <a:ext cx="923" cy="893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 lim="8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9821" y="2642"/>
              <a:ext cx="2336" cy="1568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3" name="文本框 10"/>
            <p:cNvSpPr txBox="1"/>
            <p:nvPr/>
          </p:nvSpPr>
          <p:spPr>
            <a:xfrm>
              <a:off x="9821" y="3339"/>
              <a:ext cx="479" cy="57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9" tIns="45719" rIns="45719" bIns="45719" numCol="1" spcCol="38100" rtlCol="0" anchor="t" forceAA="0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800" i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Arial" panose="020B0604020202020204"/>
                </a:rPr>
                <a:t>P</a:t>
              </a:r>
              <a:r>
                <a:rPr lang="en-US" altLang="zh-CN" sz="1800" baseline="-2500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Arial" panose="020B0604020202020204"/>
                </a:rPr>
                <a:t>1</a:t>
              </a: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文本框 11"/>
            <p:cNvSpPr txBox="1"/>
            <p:nvPr/>
          </p:nvSpPr>
          <p:spPr>
            <a:xfrm>
              <a:off x="11421" y="2282"/>
              <a:ext cx="479" cy="57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9" tIns="45719" rIns="45719" bIns="45719" numCol="1" spcCol="38100" rtlCol="0" anchor="t" forceAA="0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800" i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Arial" panose="020B0604020202020204"/>
                </a:rPr>
                <a:t>P</a:t>
              </a:r>
              <a:r>
                <a:rPr lang="en-US" altLang="zh-CN" sz="1800" baseline="-2500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Arial" panose="020B0604020202020204"/>
                </a:rPr>
                <a:t>2</a:t>
              </a: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文本框 12"/>
            <p:cNvSpPr txBox="1"/>
            <p:nvPr/>
          </p:nvSpPr>
          <p:spPr>
            <a:xfrm>
              <a:off x="10581" y="2931"/>
              <a:ext cx="362" cy="57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9" tIns="45719" rIns="45719" bIns="45719" numCol="1" spcCol="38100" rtlCol="0" anchor="t" forceAA="0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800" i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Arial" panose="020B0604020202020204"/>
                </a:rPr>
                <a:t>P</a:t>
              </a: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文本框 13"/>
            <p:cNvSpPr txBox="1"/>
            <p:nvPr/>
          </p:nvSpPr>
          <p:spPr>
            <a:xfrm>
              <a:off x="10863" y="2537"/>
              <a:ext cx="302" cy="57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9" tIns="45719" rIns="45719" bIns="45719" numCol="1" spcCol="38100" rtlCol="0" anchor="t" forceAA="0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i="1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Arial" panose="020B0604020202020204"/>
                </a:rPr>
                <a:t>y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文本框 14"/>
            <p:cNvSpPr txBox="1"/>
            <p:nvPr/>
          </p:nvSpPr>
          <p:spPr>
            <a:xfrm>
              <a:off x="13058" y="4920"/>
              <a:ext cx="302" cy="57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t" forceAA="0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x</a:t>
              </a:r>
            </a:p>
          </p:txBody>
        </p:sp>
        <p:sp>
          <p:nvSpPr>
            <p:cNvPr id="18" name="文本框 15"/>
            <p:cNvSpPr txBox="1"/>
            <p:nvPr/>
          </p:nvSpPr>
          <p:spPr>
            <a:xfrm>
              <a:off x="10809" y="4845"/>
              <a:ext cx="402" cy="57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9" tIns="45719" rIns="45719" bIns="45719" numCol="1" spcCol="38100" rtlCol="0" anchor="t" forceAA="0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1800" b="0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O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062320" y="1485370"/>
            <a:ext cx="4923790" cy="1520825"/>
            <a:chOff x="1343" y="2320"/>
            <a:chExt cx="7754" cy="2395"/>
          </a:xfrm>
        </p:grpSpPr>
        <p:sp>
          <p:nvSpPr>
            <p:cNvPr id="20" name="文本框 17"/>
            <p:cNvSpPr txBox="1"/>
            <p:nvPr/>
          </p:nvSpPr>
          <p:spPr>
            <a:xfrm>
              <a:off x="1343" y="2320"/>
              <a:ext cx="7754" cy="2323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t" forceAA="0">
              <a:spAutoFit/>
            </a:bodyPr>
            <a:lstStyle/>
            <a:p>
              <a:pPr marL="0" marR="0" indent="0" algn="l" defTabSz="914400" rtl="0" eaLnBrk="1" fontAlgn="auto" latinLnBrk="1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0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/>
                </a:rPr>
                <a:t>解：</a:t>
              </a:r>
              <a:r>
                <a:rPr kumimoji="0" lang="zh-CN" altLang="en-US" sz="2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/>
                </a:rPr>
                <a:t>如图所示，由向量的线性运算可知</a:t>
              </a:r>
            </a:p>
            <a:p>
              <a:pPr marL="0" marR="0" indent="0" algn="l" defTabSz="914400" rtl="0" eaLnBrk="1" fontAlgn="auto" latinLnBrk="1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endParaRPr>
            </a:p>
            <a:p>
              <a:pPr marL="0" marR="0" indent="0" algn="l" defTabSz="914400" rtl="0" eaLnBrk="1" fontAlgn="auto" latinLnBrk="1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/>
                </a:rPr>
                <a:t>    所以</a:t>
              </a:r>
              <a:r>
                <a:rPr kumimoji="0" lang="en-US" altLang="zh-CN" sz="200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Arial" panose="020B0604020202020204"/>
                </a:rPr>
                <a:t>P</a:t>
              </a:r>
              <a:r>
                <a:rPr kumimoji="0" lang="zh-CN" altLang="en-US" sz="2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/>
                </a:rPr>
                <a:t>点的坐标是               </a:t>
              </a:r>
              <a:r>
                <a:rPr kumimoji="0" lang="en-US" altLang="zh-CN" sz="2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/>
                </a:rPr>
                <a:t>.</a:t>
              </a:r>
            </a:p>
          </p:txBody>
        </p:sp>
        <p:graphicFrame>
          <p:nvGraphicFramePr>
            <p:cNvPr id="21" name="对象 20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707650831"/>
                </p:ext>
              </p:extLst>
            </p:nvPr>
          </p:nvGraphicFramePr>
          <p:xfrm>
            <a:off x="2516" y="3122"/>
            <a:ext cx="5317" cy="868"/>
          </p:xfrm>
          <a:graphic>
            <a:graphicData uri="http://schemas.openxmlformats.org/presentationml/2006/ole">
              <p:oleObj spid="_x0000_s27817" r:id="rId4" imgW="2412720" imgH="393480" progId="Equation.3">
                <p:embed/>
              </p:oleObj>
            </a:graphicData>
          </a:graphic>
        </p:graphicFrame>
        <p:graphicFrame>
          <p:nvGraphicFramePr>
            <p:cNvPr id="22" name="对象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219957171"/>
                </p:ext>
              </p:extLst>
            </p:nvPr>
          </p:nvGraphicFramePr>
          <p:xfrm>
            <a:off x="5334" y="3873"/>
            <a:ext cx="3169" cy="842"/>
          </p:xfrm>
          <a:graphic>
            <a:graphicData uri="http://schemas.openxmlformats.org/presentationml/2006/ole">
              <p:oleObj spid="_x0000_s27818" r:id="rId5" imgW="1545480" imgH="489600" progId="Equation.3">
                <p:embed/>
              </p:oleObj>
            </a:graphicData>
          </a:graphic>
        </p:graphicFrame>
      </p:grpSp>
      <p:graphicFrame>
        <p:nvGraphicFramePr>
          <p:cNvPr id="23" name="对象 2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59368805"/>
              </p:ext>
            </p:extLst>
          </p:nvPr>
        </p:nvGraphicFramePr>
        <p:xfrm>
          <a:off x="6750650" y="616055"/>
          <a:ext cx="1797685" cy="363855"/>
        </p:xfrm>
        <a:graphic>
          <a:graphicData uri="http://schemas.openxmlformats.org/presentationml/2006/ole">
            <p:oleObj spid="_x0000_s27819" r:id="rId6" imgW="1066680" imgH="215640" progId="Equation.3">
              <p:embed/>
            </p:oleObj>
          </a:graphicData>
        </a:graphic>
      </p:graphicFrame>
      <p:grpSp>
        <p:nvGrpSpPr>
          <p:cNvPr id="24" name="组合 23"/>
          <p:cNvGrpSpPr/>
          <p:nvPr/>
        </p:nvGrpSpPr>
        <p:grpSpPr>
          <a:xfrm>
            <a:off x="1114390" y="3096365"/>
            <a:ext cx="6777990" cy="1634490"/>
            <a:chOff x="1821" y="4678"/>
            <a:chExt cx="9752" cy="2574"/>
          </a:xfrm>
          <a:gradFill>
            <a:gsLst>
              <a:gs pos="61000">
                <a:srgbClr val="FBFB11"/>
              </a:gs>
              <a:gs pos="100000">
                <a:srgbClr val="838309"/>
              </a:gs>
            </a:gsLst>
            <a:lin ang="5400000" scaled="0"/>
          </a:gradFill>
        </p:grpSpPr>
        <p:sp>
          <p:nvSpPr>
            <p:cNvPr id="25" name="圆角矩形 24"/>
            <p:cNvSpPr/>
            <p:nvPr/>
          </p:nvSpPr>
          <p:spPr>
            <a:xfrm>
              <a:off x="1821" y="4678"/>
              <a:ext cx="9752" cy="2574"/>
            </a:xfrm>
            <a:prstGeom prst="roundRect">
              <a:avLst/>
            </a:prstGeom>
            <a:gradFill>
              <a:gsLst>
                <a:gs pos="99000">
                  <a:srgbClr val="9EE256"/>
                </a:gs>
                <a:gs pos="100000">
                  <a:srgbClr val="52762D"/>
                </a:gs>
              </a:gsLst>
              <a:lin ang="5400000" scaled="0"/>
            </a:gradFill>
            <a:ln w="12700" cap="flat">
              <a:solidFill>
                <a:srgbClr val="BBE0E3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ctr" forceAA="0">
              <a:spAutoFit/>
            </a:bodyPr>
            <a:lstStyle/>
            <a:p>
              <a:pPr marL="0" marR="0" indent="0" algn="l" defTabSz="914400" rtl="0" eaLnBrk="1" fontAlgn="auto" latinLnBrk="1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2000" b="1" dirty="0">
                  <a:solidFill>
                    <a:srgbClr val="C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微软雅黑" panose="020B0503020204020204" charset="-122"/>
                </a:rPr>
                <a:t>结论：</a:t>
              </a:r>
              <a:r>
                <a:rPr lang="zh-CN" altLang="en-US" sz="2000" b="1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Arial" panose="020B0604020202020204"/>
                </a:rPr>
                <a:t>点</a:t>
              </a:r>
              <a:r>
                <a:rPr lang="en-US" altLang="zh-CN" sz="2000" i="1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Arial" panose="020B0604020202020204"/>
                </a:rPr>
                <a:t>P</a:t>
              </a:r>
              <a:r>
                <a:rPr lang="en-US" altLang="zh-CN" sz="200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Arial" panose="020B0604020202020204"/>
                </a:rPr>
                <a:t>1</a:t>
              </a:r>
              <a:r>
                <a:rPr lang="en-US" altLang="zh-CN" sz="2000" b="1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Arial" panose="020B0604020202020204"/>
                </a:rPr>
                <a:t>,</a:t>
              </a:r>
              <a:r>
                <a:rPr lang="en-US" altLang="zh-CN" sz="2000" i="1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Arial" panose="020B0604020202020204"/>
                </a:rPr>
                <a:t>P</a:t>
              </a:r>
              <a:r>
                <a:rPr lang="en-US" altLang="zh-CN" sz="200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Arial" panose="020B0604020202020204"/>
                </a:rPr>
                <a:t>2</a:t>
              </a:r>
              <a:r>
                <a:rPr lang="en-US" altLang="zh-CN" sz="2000" b="1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zh-CN" altLang="en-US" sz="2000" b="1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Arial" panose="020B0604020202020204"/>
                </a:rPr>
                <a:t>的坐标分别是                           </a:t>
              </a:r>
              <a:r>
                <a:rPr lang="zh-CN" altLang="en-US" sz="2000" b="1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Arial" panose="020B0604020202020204"/>
                </a:rPr>
                <a:t>      则</a:t>
              </a:r>
              <a:r>
                <a:rPr lang="zh-CN" altLang="en-US" sz="2000" b="1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Arial" panose="020B0604020202020204"/>
                </a:rPr>
                <a:t>：</a:t>
              </a:r>
              <a:endPara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微软雅黑" panose="020B0503020204020204" charset="-122"/>
              </a:endParaRPr>
            </a:p>
            <a:p>
              <a:pPr latinLnBrk="1">
                <a:lnSpc>
                  <a:spcPct val="150000"/>
                </a:lnSpc>
              </a:pPr>
              <a:r>
                <a:rPr lang="zh-CN" altLang="en-US" sz="2000" b="1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Arial" panose="020B0604020202020204"/>
                </a:rPr>
                <a:t>线段</a:t>
              </a:r>
              <a:r>
                <a:rPr lang="en-US" altLang="zh-CN" sz="2000" i="1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Arial" panose="020B0604020202020204"/>
                </a:rPr>
                <a:t>P</a:t>
              </a:r>
              <a:r>
                <a:rPr lang="en-US" altLang="zh-CN" sz="2000" baseline="-2500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Arial" panose="020B0604020202020204"/>
                </a:rPr>
                <a:t>1</a:t>
              </a:r>
              <a:r>
                <a:rPr lang="en-US" altLang="zh-CN" sz="2000" i="1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Arial" panose="020B0604020202020204"/>
                </a:rPr>
                <a:t>P</a:t>
              </a:r>
              <a:r>
                <a:rPr lang="en-US" altLang="zh-CN" sz="2000" baseline="-2500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Arial" panose="020B0604020202020204"/>
                </a:rPr>
                <a:t>2</a:t>
              </a:r>
              <a:r>
                <a:rPr lang="zh-CN" altLang="en-US" sz="2000" b="1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Arial" panose="020B0604020202020204"/>
                </a:rPr>
                <a:t>中点</a:t>
              </a:r>
              <a:r>
                <a:rPr lang="en-US" altLang="zh-CN" sz="2000" i="1" dirty="0" smtClean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Arial" panose="020B0604020202020204"/>
                </a:rPr>
                <a:t>P</a:t>
              </a:r>
              <a:r>
                <a:rPr lang="zh-CN" altLang="en-US" sz="2000" b="1" dirty="0" smtClean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Arial" panose="020B0604020202020204"/>
                </a:rPr>
                <a:t>的坐标为           ，则</a:t>
              </a:r>
              <a:endParaRPr lang="zh-CN" altLang="en-US" sz="20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endParaRPr>
            </a:p>
            <a:p>
              <a:pPr marL="0" marR="0" indent="0" algn="l" defTabSz="914400" rtl="0" eaLnBrk="1" fontAlgn="auto" latinLnBrk="1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2000" b="1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/>
                </a:rPr>
                <a:t>  此公式为线段中点的坐标公式。</a:t>
              </a:r>
              <a:endPara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graphicFrame>
          <p:nvGraphicFramePr>
            <p:cNvPr id="27" name="对象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932995030"/>
                </p:ext>
              </p:extLst>
            </p:nvPr>
          </p:nvGraphicFramePr>
          <p:xfrm>
            <a:off x="7704" y="5487"/>
            <a:ext cx="1969" cy="1765"/>
          </p:xfrm>
          <a:graphic>
            <a:graphicData uri="http://schemas.openxmlformats.org/presentationml/2006/ole">
              <p:oleObj spid="_x0000_s27820" name="Equation" r:id="rId7" imgW="1054080" imgH="1091880" progId="Equation.DSMT4">
                <p:embed/>
              </p:oleObj>
            </a:graphicData>
          </a:graphic>
        </p:graphicFrame>
        <p:graphicFrame>
          <p:nvGraphicFramePr>
            <p:cNvPr id="28" name="对象 27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412139139"/>
                </p:ext>
              </p:extLst>
            </p:nvPr>
          </p:nvGraphicFramePr>
          <p:xfrm>
            <a:off x="6678" y="4935"/>
            <a:ext cx="2996" cy="664"/>
          </p:xfrm>
          <a:graphic>
            <a:graphicData uri="http://schemas.openxmlformats.org/presentationml/2006/ole">
              <p:oleObj spid="_x0000_s27821" name="Equation" r:id="rId8" imgW="1384200" imgH="279360" progId="Equation.DSMT4">
                <p:embed/>
              </p:oleObj>
            </a:graphicData>
          </a:graphic>
        </p:graphicFrame>
        <p:graphicFrame>
          <p:nvGraphicFramePr>
            <p:cNvPr id="30" name="对象 29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338181077"/>
                </p:ext>
              </p:extLst>
            </p:nvPr>
          </p:nvGraphicFramePr>
          <p:xfrm>
            <a:off x="5988" y="5728"/>
            <a:ext cx="991" cy="572"/>
          </p:xfrm>
          <a:graphic>
            <a:graphicData uri="http://schemas.openxmlformats.org/presentationml/2006/ole">
              <p:oleObj spid="_x0000_s27822" name="Equation" r:id="rId9" imgW="482400" imgH="253800" progId="Equation.DSMT4">
                <p:embed/>
              </p:oleObj>
            </a:graphicData>
          </a:graphic>
        </p:graphicFrame>
      </p:grpSp>
      <p:sp>
        <p:nvSpPr>
          <p:cNvPr id="31" name="标题 1"/>
          <p:cNvSpPr>
            <a:spLocks noGrp="1"/>
          </p:cNvSpPr>
          <p:nvPr>
            <p:ph type="title"/>
          </p:nvPr>
        </p:nvSpPr>
        <p:spPr>
          <a:xfrm>
            <a:off x="502412" y="332467"/>
            <a:ext cx="8139178" cy="331514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29" name="文本框 2"/>
          <p:cNvSpPr txBox="1"/>
          <p:nvPr/>
        </p:nvSpPr>
        <p:spPr>
          <a:xfrm>
            <a:off x="749362" y="933272"/>
            <a:ext cx="8047976" cy="49558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      （</a:t>
            </a:r>
            <a:r>
              <a:rPr kumimoji="0" lang="en-US" altLang="zh-CN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1</a:t>
            </a: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）当</a:t>
            </a:r>
            <a:r>
              <a:rPr kumimoji="0" lang="en-US" altLang="zh-CN" sz="200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P</a:t>
            </a: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是线段</a:t>
            </a:r>
            <a:r>
              <a:rPr lang="en-US" altLang="zh-CN" sz="2000" i="1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P</a:t>
            </a:r>
            <a:r>
              <a:rPr lang="en-US" altLang="zh-CN" sz="2000" baseline="-2500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1</a:t>
            </a:r>
            <a:r>
              <a:rPr lang="en-US" altLang="zh-CN" sz="2000" i="1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P</a:t>
            </a:r>
            <a:r>
              <a:rPr lang="en-US" altLang="zh-CN" sz="2000" baseline="-2500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2</a:t>
            </a: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的中点时，求点</a:t>
            </a:r>
            <a:r>
              <a:rPr lang="en-US" altLang="zh-CN" sz="2000" i="1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P</a:t>
            </a: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Arial" panose="020B0604020202020204"/>
              </a:rPr>
              <a:t>的坐标；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397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669</Words>
  <Application>Microsoft Office PowerPoint</Application>
  <PresentationFormat>全屏显示(16:9)</PresentationFormat>
  <Paragraphs>92</Paragraphs>
  <Slides>14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1_Office 主题​​</vt:lpstr>
      <vt:lpstr>Equation</vt:lpstr>
      <vt:lpstr>文档</vt:lpstr>
      <vt:lpstr>Microsoft Equation 3.0</vt:lpstr>
      <vt:lpstr>6.3.4平面向量数乘运算的坐标表示</vt:lpstr>
      <vt:lpstr>学习目标：</vt:lpstr>
      <vt:lpstr>回顾与思考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课堂小结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Administrator</cp:lastModifiedBy>
  <cp:revision>96</cp:revision>
  <dcterms:created xsi:type="dcterms:W3CDTF">2020-02-01T11:21:51Z</dcterms:created>
  <dcterms:modified xsi:type="dcterms:W3CDTF">2020-04-18T14:38:06Z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