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01" r:id="rId2"/>
    <p:sldId id="602" r:id="rId3"/>
    <p:sldId id="603" r:id="rId4"/>
    <p:sldId id="547" r:id="rId5"/>
    <p:sldId id="548" r:id="rId6"/>
    <p:sldId id="643" r:id="rId7"/>
    <p:sldId id="552" r:id="rId8"/>
    <p:sldId id="553" r:id="rId9"/>
    <p:sldId id="660" r:id="rId10"/>
    <p:sldId id="555" r:id="rId11"/>
    <p:sldId id="556" r:id="rId12"/>
    <p:sldId id="659" r:id="rId13"/>
    <p:sldId id="668" r:id="rId14"/>
    <p:sldId id="661" r:id="rId15"/>
    <p:sldId id="60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249" y="-51"/>
      </p:cViewPr>
      <p:guideLst>
        <p:guide orient="horz" pos="2176"/>
        <p:guide pos="38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2020/4/20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063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10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0" Type="http://schemas.openxmlformats.org/officeDocument/2006/relationships/image" Target="file:///C:\Users\1V994W2\Documents\Tencent%20Files\574576071\FileRecv\&#25340;&#35013;&#32032;&#26448;\&#24180;&#20250;-3\\31\subject_holdright_150,0,0_0_staid_full_0.png" TargetMode="Externa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file:///C:\Users\1V994W2\Documents\Tencent%20Files\574576071\FileRecv\&#25340;&#35013;&#32032;&#26448;\&#24180;&#20250;-3\\31\subject_holdright_150,0,0_0_staid_full_0.png" TargetMode="External"/><Relationship Id="rId5" Type="http://schemas.openxmlformats.org/officeDocument/2006/relationships/tags" Target="../tags/tag79.xml"/><Relationship Id="rId10" Type="http://schemas.openxmlformats.org/officeDocument/2006/relationships/image" Target="../media/image1.png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tags" Target="../tags/tag86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2.png"/><Relationship Id="rId5" Type="http://schemas.openxmlformats.org/officeDocument/2006/relationships/tags" Target="../tags/tag9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tags" Target="../tags/tag103.xml"/><Relationship Id="rId10" Type="http://schemas.openxmlformats.org/officeDocument/2006/relationships/image" Target="../media/image2.png"/><Relationship Id="rId4" Type="http://schemas.openxmlformats.org/officeDocument/2006/relationships/tags" Target="../tags/tag102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2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left_down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5.png"/><Relationship Id="rId5" Type="http://schemas.openxmlformats.org/officeDocument/2006/relationships/tags" Target="../tags/tag14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2.xml"/><Relationship Id="rId9" Type="http://schemas.openxmlformats.org/officeDocument/2006/relationships/tags" Target="../tags/tag14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file:///C:\Users\1V994W2\PycharmProjects\PPT_Background_Generation/pic_temp/pic_half_right.png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tags" Target="../tags/tag31.xml"/><Relationship Id="rId10" Type="http://schemas.openxmlformats.org/officeDocument/2006/relationships/image" Target="../media/image2.png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file:///C:\Users\1V994W2\Documents\Tencent%20Files\574576071\FileRecv\&#25340;&#35013;&#32032;&#26448;\&#24180;&#20250;-3\\31\subject_holdright_150,0,0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2.png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tags" Target="../tags/tag65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609600" y="685800"/>
            <a:ext cx="4559991" cy="54864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11471910" y="0"/>
            <a:ext cx="720090" cy="76071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7972" y="3903725"/>
            <a:ext cx="5043147" cy="478704"/>
          </a:xfrm>
        </p:spPr>
        <p:txBody>
          <a:bodyPr vert="horz" wrap="squar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accent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387809" y="2556973"/>
            <a:ext cx="5093310" cy="125793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8000" b="0" spc="600">
                <a:solidFill>
                  <a:schemeClr val="accent6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720090" cy="76071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11471910" y="0"/>
            <a:ext cx="720090" cy="76071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7022409" y="685800"/>
            <a:ext cx="4559991" cy="54864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0"/>
            <a:ext cx="720090" cy="76071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1255351" y="3797708"/>
            <a:ext cx="4408538" cy="0"/>
          </a:xfrm>
          <a:prstGeom prst="line">
            <a:avLst/>
          </a:prstGeom>
          <a:ln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868369" y="4000908"/>
            <a:ext cx="5365115" cy="499583"/>
          </a:xfrm>
        </p:spPr>
        <p:txBody>
          <a:bodyPr vert="horz" wrap="square" lIns="0" tIns="0" rIns="0" bIns="0" anchor="t" anchorCtr="0">
            <a:no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accent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867734" y="2263549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accent6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760710"/>
            <a:chOff x="0" y="0"/>
            <a:chExt cx="12192000" cy="760710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email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9" r:link="rId10" cstate="email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760710"/>
            <a:chOff x="0" y="0"/>
            <a:chExt cx="12192000" cy="760710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1" r:link="rId12" cstate="email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7607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760710"/>
            <a:chOff x="0" y="0"/>
            <a:chExt cx="12192000" cy="760710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2" r:link="rId13" cstate="email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760710"/>
            <a:chOff x="0" y="0"/>
            <a:chExt cx="12192000" cy="760710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/>
            <a:stretch>
              <a:fillRect/>
            </a:stretch>
          </p:blipFill>
          <p:spPr>
            <a:xfrm>
              <a:off x="0" y="0"/>
              <a:ext cx="720090" cy="76071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2" r:link="rId13" cstate="email"/>
            <a:stretch>
              <a:fillRect/>
            </a:stretch>
          </p:blipFill>
          <p:spPr>
            <a:xfrm>
              <a:off x="11471910" y="0"/>
              <a:ext cx="720090" cy="76071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097289"/>
            <a:ext cx="12192000" cy="760710"/>
            <a:chOff x="0" y="6097289"/>
            <a:chExt cx="12192000" cy="760710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email"/>
            <a:stretch>
              <a:fillRect/>
            </a:stretch>
          </p:blipFill>
          <p:spPr>
            <a:xfrm>
              <a:off x="11471910" y="6097289"/>
              <a:ext cx="720090" cy="76071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4" r:link="rId15" cstate="email"/>
            <a:stretch>
              <a:fillRect/>
            </a:stretch>
          </p:blipFill>
          <p:spPr>
            <a:xfrm>
              <a:off x="0" y="6097289"/>
              <a:ext cx="720090" cy="76071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146401"/>
            <a:ext cx="12191999" cy="1711599"/>
            <a:chOff x="0" y="5146401"/>
            <a:chExt cx="12191999" cy="1711599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/>
            <a:stretch>
              <a:fillRect/>
            </a:stretch>
          </p:blipFill>
          <p:spPr>
            <a:xfrm>
              <a:off x="10571797" y="5146401"/>
              <a:ext cx="1620202" cy="1711599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1" r:link="rId12" cstate="email"/>
            <a:stretch>
              <a:fillRect/>
            </a:stretch>
          </p:blipFill>
          <p:spPr>
            <a:xfrm>
              <a:off x="0" y="5146401"/>
              <a:ext cx="1620202" cy="171159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0" y="0"/>
            <a:ext cx="720090" cy="76071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11471910" y="0"/>
            <a:ext cx="720090" cy="7607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10503115" y="1397000"/>
            <a:ext cx="168888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5"/>
            </p:custDataLst>
          </p:nvPr>
        </p:nvSpPr>
        <p:spPr>
          <a:xfrm>
            <a:off x="3312160" y="2907134"/>
            <a:ext cx="5567680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000"/>
              <a:buFont typeface="Arial" panose="020B0604020202020204" pitchFamily="34" charset="0"/>
              <a:buNone/>
              <a:defRPr sz="4000" b="0" spc="400">
                <a:solidFill>
                  <a:schemeClr val="accent6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3312160" y="3945995"/>
            <a:ext cx="5567680" cy="73469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accent6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720090" cy="76071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7607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1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0"/>
            <a:ext cx="720090" cy="76071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1471910" y="0"/>
            <a:ext cx="720090" cy="7607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239207" y="1234440"/>
            <a:ext cx="3647993" cy="4389120"/>
          </a:xfrm>
          <a:prstGeom prst="rect">
            <a:avLst/>
          </a:prstGeom>
        </p:spPr>
      </p:pic>
      <p:sp>
        <p:nvSpPr>
          <p:cNvPr id="6" name="任意多边形 6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720090" cy="76071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7607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0" y="0"/>
            <a:ext cx="720090" cy="76071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11471910" y="0"/>
            <a:ext cx="720090" cy="76071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汉仪尚巍手书W" panose="00020600040101010101" pitchFamily="18" charset="-122"/>
          <a:ea typeface="汉仪尚巍手书W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7.3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7.3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7.3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7.3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1302;&#26690;&#33521;&#25346;&#24069;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xy.com/loveyouok084.htm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41776" y="2734363"/>
            <a:ext cx="8298923" cy="971127"/>
          </a:xfrm>
        </p:spPr>
        <p:txBody>
          <a:bodyPr>
            <a:normAutofit/>
          </a:bodyPr>
          <a:lstStyle/>
          <a:p>
            <a:r>
              <a:rPr lang="zh-CN" altLang="en-US" sz="3735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必修（三）</a:t>
            </a:r>
            <a:r>
              <a:rPr lang="en-US" altLang="zh-CN" sz="3735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Unit 7 Lesson </a:t>
            </a:r>
            <a:r>
              <a:rPr lang="en-US" altLang="zh-CN" sz="3735" b="1" spc="3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735" b="1" spc="3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735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</a:t>
            </a:r>
            <a:r>
              <a:rPr lang="zh-CN" altLang="en-US" sz="3735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3735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91744" y="4918448"/>
            <a:ext cx="895108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北京市东方德才学校    谢利亚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3560" y="956310"/>
            <a:ext cx="11104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Liu is talking about Beijing Opera on a radio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Listen and tick (   ) the aspects that are mentioned.</a:t>
            </a:r>
          </a:p>
        </p:txBody>
      </p:sp>
      <p:sp>
        <p:nvSpPr>
          <p:cNvPr id="5" name="矩形 4"/>
          <p:cNvSpPr/>
          <p:nvPr/>
        </p:nvSpPr>
        <p:spPr>
          <a:xfrm>
            <a:off x="3494859" y="1543516"/>
            <a:ext cx="39179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1270" y="3314700"/>
            <a:ext cx="4282440" cy="245364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main roles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instruments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the unique sound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 costumes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495" y="170180"/>
            <a:ext cx="877570" cy="78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34897" y="3314700"/>
            <a:ext cx="619125" cy="798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600" b="1" dirty="0">
                <a:solidFill>
                  <a:srgbClr val="FF0000"/>
                </a:solidFill>
                <a:latin typeface="Americana XBdCn BT" panose="02020803070706020304" pitchFamily="18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9" name="矩形 8"/>
          <p:cNvSpPr/>
          <p:nvPr/>
        </p:nvSpPr>
        <p:spPr>
          <a:xfrm>
            <a:off x="2746190" y="4489251"/>
            <a:ext cx="619125" cy="798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600" b="1" dirty="0">
                <a:solidFill>
                  <a:srgbClr val="FF0000"/>
                </a:solidFill>
                <a:latin typeface="Americana XBdCn BT" panose="02020803070706020304" pitchFamily="18" charset="0"/>
                <a:cs typeface="Arial" panose="020B0604020202020204" pitchFamily="34" charset="0"/>
              </a:rPr>
              <a:t>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270" y="4888588"/>
            <a:ext cx="1097375" cy="1231499"/>
          </a:xfrm>
          <a:prstGeom prst="rect">
            <a:avLst/>
          </a:prstGeom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6248" y="427851"/>
            <a:ext cx="7435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again. Answer the questions.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6885" y="1644650"/>
            <a:ext cx="1123823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330" indent="-354330">
              <a:lnSpc>
                <a:spcPct val="120000"/>
              </a:lnSpc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did Beijing Opera start?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started in the late eighteenth century.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What forms of performance are combined together in Beijing Opera?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uses acting, talking, singing, music, dancing and acrobatics.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945" y="154940"/>
            <a:ext cx="955675" cy="8566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885" y="3803015"/>
            <a:ext cx="11365230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46405" indent="-446405">
              <a:lnSpc>
                <a:spcPct val="12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How many roles can be found in Beijing Opera? What are they?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are four roles: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sheng,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jing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indent="-354330">
              <a:lnSpc>
                <a:spcPct val="12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What are some of the special features of Beijing Opera?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405" indent="-446405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has a very unique sound and beautiful costumes.</a:t>
            </a:r>
            <a:endParaRPr lang="zh-CN" altLang="en-US" sz="2800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965" y="144780"/>
            <a:ext cx="112610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Listen again and find the answers to these questions.  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305" y="170815"/>
            <a:ext cx="833120" cy="747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7965" y="728345"/>
            <a:ext cx="10831830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2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Why is Beijing Opera a national treasure of China?</a:t>
            </a:r>
          </a:p>
          <a:p>
            <a:pPr indent="0" algn="l">
              <a:lnSpc>
                <a:spcPct val="12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Why do performers sing in very high voices?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54330" indent="-354330"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Why are the costumes in bright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colours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3600"/>
          </a:p>
        </p:txBody>
      </p:sp>
      <p:sp>
        <p:nvSpPr>
          <p:cNvPr id="8" name="文本框 7"/>
          <p:cNvSpPr txBox="1"/>
          <p:nvPr/>
        </p:nvSpPr>
        <p:spPr>
          <a:xfrm>
            <a:off x="191770" y="2766060"/>
            <a:ext cx="11807825" cy="393001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you are listening, listen for key words like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note of the reasons.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Pay attention to the key phrases used to give reasons: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Yes. That’s why…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This is because…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In order to be…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Otherwise, 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460" y="144780"/>
            <a:ext cx="112610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Listen again and find the answers to these questions.  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305" y="170815"/>
            <a:ext cx="833120" cy="747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7965" y="728345"/>
            <a:ext cx="10831830" cy="821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2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Why is Beijing Opera a national treasure of China?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lnSpc>
                <a:spcPct val="120000"/>
              </a:lnSpc>
              <a:buAutoNum type="arabicPeriod"/>
            </a:pPr>
            <a:endParaRPr lang="zh-CN" altLang="en-US" sz="3200"/>
          </a:p>
          <a:p>
            <a:pPr indent="0" algn="l">
              <a:lnSpc>
                <a:spcPct val="12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Why do performers sing in very high voices?</a:t>
            </a:r>
          </a:p>
          <a:p>
            <a:pPr marL="354330" indent="-354330"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</a:p>
          <a:p>
            <a:pPr marL="354330" indent="-354330">
              <a:lnSpc>
                <a:spcPct val="120000"/>
              </a:lnSpc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54330" indent="-354330">
              <a:lnSpc>
                <a:spcPct val="12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Why are the costumes in bright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colours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  <a:buAutoNum type="arabicPeriod"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  <a:buAutoNum type="arabicPeriod"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lnSpc>
                <a:spcPct val="120000"/>
              </a:lnSpc>
              <a:buAutoNum type="arabicPeriod"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>
              <a:lnSpc>
                <a:spcPct val="120000"/>
              </a:lnSpc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20000"/>
              </a:lnSpc>
              <a:buAutoNum type="arabicPeriod"/>
            </a:pPr>
            <a:endParaRPr lang="zh-CN" altLang="en-US" sz="3600"/>
          </a:p>
          <a:p>
            <a:pPr marL="342900" indent="-342900">
              <a:lnSpc>
                <a:spcPct val="120000"/>
              </a:lnSpc>
              <a:buAutoNum type="arabicPeriod"/>
            </a:pP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124460" y="1379220"/>
            <a:ext cx="1191133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54330" indent="-354330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Beijing Opera is a national treasure of China because it uses acting, talking, singing, music, dancing and acrobatics. All of those forms are difficult to master.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740" y="3150235"/>
            <a:ext cx="11273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Performers sing with very high voices because in the early days, it was usually performed on open-air stages. In order to  be heard over the crowds, the music had to be loud  and performers had to sing in very high voices.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460" y="4876165"/>
            <a:ext cx="1138301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330" indent="-354330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Costumes are in bright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colours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because in the past, it was often performed on stages</a:t>
            </a:r>
          </a:p>
          <a:p>
            <a:pPr marL="354330" indent="-354330"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that were lit only by oil lamps. The costumes had to have bright and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colourful</a:t>
            </a:r>
          </a:p>
          <a:p>
            <a:pPr marL="354330" indent="-354330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patterns. Otherwise, it would have been difficult to attract the audience’s attention.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/>
        </p:nvSpPr>
        <p:spPr>
          <a:xfrm>
            <a:off x="115570" y="203518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eaLnBrk="1" hangingPunct="1"/>
            <a:r>
              <a:rPr lang="en-US" altLang="zh-CN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Homework</a:t>
            </a:r>
          </a:p>
        </p:txBody>
      </p:sp>
      <p:sp>
        <p:nvSpPr>
          <p:cNvPr id="39939" name="Rectangle 3"/>
          <p:cNvSpPr>
            <a:spLocks noGrp="1"/>
          </p:cNvSpPr>
          <p:nvPr/>
        </p:nvSpPr>
        <p:spPr>
          <a:xfrm>
            <a:off x="1524000" y="2349500"/>
            <a:ext cx="8915400" cy="41036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3600" b="1" dirty="0"/>
              <a:t>  Search for more information about Beijing Opera and make a poster about the knowledge.     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1424" y="452669"/>
            <a:ext cx="2833829" cy="585444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zh-CN" altLang="en-US" sz="4400" b="0" dirty="0">
                <a:latin typeface="+mj-ea"/>
                <a:ea typeface="+mj-ea"/>
              </a:rPr>
              <a:t>教学目标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1200" y="1316765"/>
            <a:ext cx="11327461" cy="5389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>
                <a:latin typeface="+mn-ea"/>
                <a:ea typeface="+mn-ea"/>
              </a:rPr>
              <a:t>1.</a:t>
            </a:r>
            <a:r>
              <a:rPr lang="zh-CN" altLang="en-US" sz="3600" dirty="0">
                <a:latin typeface="+mn-ea"/>
                <a:ea typeface="+mn-ea"/>
              </a:rPr>
              <a:t> 阐述采访的主要内容和被采访者的信息</a:t>
            </a:r>
            <a:endParaRPr lang="en-US" altLang="zh-CN" sz="36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3600" dirty="0">
                <a:latin typeface="+mn-ea"/>
                <a:ea typeface="+mn-ea"/>
              </a:rPr>
              <a:t>2.</a:t>
            </a:r>
            <a:r>
              <a:rPr lang="zh-CN" altLang="en-US" sz="3600" dirty="0">
                <a:latin typeface="+mn-ea"/>
                <a:ea typeface="+mn-ea"/>
              </a:rPr>
              <a:t> 获取有关京剧的信息，并且分辨出说话人的主要内容和支持性的细节，学会如何摆明观点并阐述原因，以及说话人的情感态度价值观</a:t>
            </a:r>
            <a:endParaRPr lang="en-US" altLang="zh-CN" sz="36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3600" dirty="0">
                <a:latin typeface="+mn-ea"/>
                <a:ea typeface="+mn-ea"/>
              </a:rPr>
              <a:t>3. </a:t>
            </a:r>
            <a:r>
              <a:rPr lang="zh-CN" altLang="en-US" sz="3600" dirty="0">
                <a:latin typeface="+mn-ea"/>
                <a:ea typeface="+mn-ea"/>
              </a:rPr>
              <a:t>基于采访的内容，就京剧提出问题并回答，并能喜爱和弘扬我国传统文化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424" y="1316765"/>
            <a:ext cx="10753195" cy="4224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465" dirty="0"/>
              <a:t>    </a:t>
            </a:r>
            <a:r>
              <a:rPr lang="zh-CN" altLang="en-US" sz="3600" dirty="0">
                <a:latin typeface="+mn-ea"/>
                <a:ea typeface="+mn-ea"/>
              </a:rPr>
              <a:t>在听的过程中，要抓住对话的大意，获取其中的主要信息、观点及其支持性的细节。关注说话人在陈述过程中的因果逻辑关系，这往往是其主要观点。而说话人列举的例子、语气、情感等，往往是对其观点的细节支撑。此外，听和说是相结合的，要在获取信息的基础上，进一步练习自己的口语表达能力。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911424" y="452669"/>
            <a:ext cx="2833829" cy="585444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120226" tIns="62653" rIns="120226" bIns="62653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4400" b="0" dirty="0"/>
              <a:t>学法指导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85579" y="1854313"/>
            <a:ext cx="5555615" cy="2584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</a:p>
          <a:p>
            <a:pPr algn="ctr"/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en-US" altLang="zh-C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1456690"/>
            <a:ext cx="4762500" cy="3691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7365" y="1161415"/>
            <a:ext cx="11177270" cy="533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0E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1. Enjoy a famous segment of Beijing Opera.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 What do you know about Beijing Opera?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Do you know the main roles in Beijing Opera?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967" y="-317"/>
            <a:ext cx="12223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459085" y="1161415"/>
            <a:ext cx="16275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complex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3245" y="393065"/>
            <a:ext cx="5133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latin typeface="+mj-ea"/>
                <a:ea typeface="+mj-ea"/>
              </a:rPr>
              <a:t>WARMING UP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3245" y="3968750"/>
            <a:ext cx="11187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Beijing Opera is a national treasure with a history of 200 years, which is the biggest kind of opera in China.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631950" y="871538"/>
            <a:ext cx="16748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latin typeface="Arial" panose="020B0604020202020204"/>
              </a:rPr>
              <a:t>Sheng</a:t>
            </a:r>
          </a:p>
        </p:txBody>
      </p:sp>
      <p:sp>
        <p:nvSpPr>
          <p:cNvPr id="7" name="AutoShape 13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597775" y="3371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3600" b="1" smtClean="0">
              <a:solidFill>
                <a:srgbClr val="3333FF"/>
              </a:solidFill>
              <a:latin typeface="Arial" panose="020B0604020202020204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024563" y="1038175"/>
            <a:ext cx="104648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latin typeface="Arial" panose="020B0604020202020204"/>
              </a:rPr>
              <a:t>Dan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24563" y="3835400"/>
            <a:ext cx="135128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latin typeface="Arial" panose="020B0604020202020204"/>
              </a:rPr>
              <a:t>Chou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796415" y="3835083"/>
            <a:ext cx="112268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3600" b="1" dirty="0" smtClean="0">
                <a:solidFill>
                  <a:srgbClr val="3333FF"/>
                </a:solidFill>
                <a:latin typeface="Arial" panose="020B0604020202020204"/>
              </a:rPr>
              <a:t>Jing</a:t>
            </a:r>
          </a:p>
        </p:txBody>
      </p:sp>
      <p:sp>
        <p:nvSpPr>
          <p:cNvPr id="12" name="矩形 11"/>
          <p:cNvSpPr/>
          <p:nvPr/>
        </p:nvSpPr>
        <p:spPr>
          <a:xfrm>
            <a:off x="1570573" y="148591"/>
            <a:ext cx="6027737" cy="755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/>
              </a:rPr>
              <a:t>Roles in Beijing Opera: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837420" y="1375410"/>
            <a:ext cx="19094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female 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8130" y="4350385"/>
            <a:ext cx="2159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male 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9973310" y="4121150"/>
            <a:ext cx="22434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clown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86245" y="111125"/>
            <a:ext cx="49606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performers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8130" y="3005455"/>
            <a:ext cx="24511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carriage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160" y="3930015"/>
            <a:ext cx="2597150" cy="2532380"/>
          </a:xfrm>
          <a:prstGeom prst="ellipse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l="3319" t="833" r="5243" b="14956"/>
          <a:stretch>
            <a:fillRect/>
          </a:stretch>
        </p:blipFill>
        <p:spPr>
          <a:xfrm>
            <a:off x="2919095" y="3728720"/>
            <a:ext cx="2740025" cy="2673350"/>
          </a:xfrm>
          <a:prstGeom prst="ellipse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735" y="1049020"/>
            <a:ext cx="2559685" cy="2802890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715" y="1049020"/>
            <a:ext cx="2717165" cy="2546350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130" y="1375410"/>
            <a:ext cx="197739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master</a:t>
            </a:r>
            <a:endParaRPr lang="zh-CN" altLang="en-US" sz="4800"/>
          </a:p>
        </p:txBody>
      </p:sp>
      <p:sp>
        <p:nvSpPr>
          <p:cNvPr id="3" name="文本框 2"/>
          <p:cNvSpPr txBox="1"/>
          <p:nvPr/>
        </p:nvSpPr>
        <p:spPr>
          <a:xfrm>
            <a:off x="278130" y="2205355"/>
            <a:ext cx="284670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acrobatics</a:t>
            </a:r>
            <a:endParaRPr lang="zh-CN" altLang="en-US" sz="4800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3" grpId="0"/>
      <p:bldP spid="14" grpId="0"/>
      <p:bldP spid="15" grpId="0"/>
      <p:bldP spid="16" grpId="0"/>
      <p:bldP spid="1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668145" y="5847715"/>
            <a:ext cx="888428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male roles with brightly painted masks</a:t>
            </a:r>
            <a:endParaRPr kumimoji="0" lang="en-US" altLang="zh-CN" sz="4000" b="1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5795" y="297180"/>
            <a:ext cx="29921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pattern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1430655"/>
            <a:ext cx="9875520" cy="3617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50860" y="217805"/>
            <a:ext cx="22828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emotion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1558925" y="2492375"/>
            <a:ext cx="1910080" cy="84772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6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9" descr="https://timgsa.baidu.com/timg?image&amp;quality=80&amp;size=b9999_10000&amp;sec=1574762674610&amp;di=45019d208eef62130ae77dcdc16dbbc0&amp;imgtype=0&amp;src=http%3A%2F%2Fgss0.baidu.com%2F94o3dSag_xI4khGko9WTAnF6hhy%2Fzhidao%2Fpic%2Fitem%2F77c6a7efce1b9d1615bc0cd4f0deb48f8c546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08" y="755333"/>
            <a:ext cx="503555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713730" y="892175"/>
            <a:ext cx="1436688" cy="1008063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6600">
              <a:solidFill>
                <a:schemeClr val="tx2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850573" y="1054418"/>
            <a:ext cx="115379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drum</a:t>
            </a: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8613458" y="1422718"/>
            <a:ext cx="2268537" cy="93662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6600">
              <a:solidFill>
                <a:schemeClr val="tx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10943" y="1423035"/>
            <a:ext cx="165036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clappers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62300" y="5735638"/>
            <a:ext cx="166243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bss gong</a:t>
            </a: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714818" y="2492375"/>
            <a:ext cx="144716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cymbal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95755" y="0"/>
            <a:ext cx="9047480" cy="755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sym typeface="+mn-ea"/>
              </a:rPr>
              <a:t>Orchestras in Beijing Opera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instrument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/>
      <p:bldP spid="6" grpId="0" bldLvl="0" animBg="1"/>
      <p:bldP spid="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87929" y="4247962"/>
            <a:ext cx="71704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a_________________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b_________________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c_________________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d________________________________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242060"/>
            <a:ext cx="8742680" cy="30054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9910" y="3451860"/>
            <a:ext cx="331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15840" y="3451860"/>
            <a:ext cx="331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4190" y="3451860"/>
            <a:ext cx="331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68790" y="3451860"/>
            <a:ext cx="331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07080" y="4274820"/>
            <a:ext cx="22625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roles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29940" y="4763374"/>
            <a:ext cx="2127885" cy="632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clown roles</a:t>
            </a:r>
          </a:p>
        </p:txBody>
      </p:sp>
      <p:sp>
        <p:nvSpPr>
          <p:cNvPr id="10" name="矩形 9"/>
          <p:cNvSpPr/>
          <p:nvPr/>
        </p:nvSpPr>
        <p:spPr>
          <a:xfrm>
            <a:off x="2792730" y="5259589"/>
            <a:ext cx="3538220" cy="632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male roles</a:t>
            </a:r>
          </a:p>
        </p:txBody>
      </p:sp>
      <p:sp>
        <p:nvSpPr>
          <p:cNvPr id="11" name="矩形 10"/>
          <p:cNvSpPr/>
          <p:nvPr/>
        </p:nvSpPr>
        <p:spPr>
          <a:xfrm>
            <a:off x="2781300" y="5679090"/>
            <a:ext cx="7052310" cy="632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roles with brightly painted masks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7350" y="220345"/>
            <a:ext cx="11374755" cy="1340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photos and choose a description for each role.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female roles;common male roles;male roles with brightly painted masks;clown roles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979954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531881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7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7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7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7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7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7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7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6、8、10、15、18、19、20、21、24、29、34、36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71"/>
  <p:tag name="KSO_WM_TEMPLATE_MASTER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120403">
      <a:dk1>
        <a:sysClr val="windowText" lastClr="000000"/>
      </a:dk1>
      <a:lt1>
        <a:sysClr val="window" lastClr="FFFFFF"/>
      </a:lt1>
      <a:dk2>
        <a:srgbClr val="FEF5F5"/>
      </a:dk2>
      <a:lt2>
        <a:srgbClr val="FFFFFF"/>
      </a:lt2>
      <a:accent1>
        <a:srgbClr val="C61410"/>
      </a:accent1>
      <a:accent2>
        <a:srgbClr val="CA3526"/>
      </a:accent2>
      <a:accent3>
        <a:srgbClr val="CE563C"/>
      </a:accent3>
      <a:accent4>
        <a:srgbClr val="D37651"/>
      </a:accent4>
      <a:accent5>
        <a:srgbClr val="D79767"/>
      </a:accent5>
      <a:accent6>
        <a:srgbClr val="DBB87D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780</Words>
  <Application>Microsoft Office PowerPoint</Application>
  <PresentationFormat>自定义</PresentationFormat>
  <Paragraphs>107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2_Office 主题​​</vt:lpstr>
      <vt:lpstr>必修（三）Unit 7 Lesson 2（I）</vt:lpstr>
      <vt:lpstr>教学目标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acq</dc:creator>
  <cp:lastModifiedBy>acq</cp:lastModifiedBy>
  <cp:revision>170</cp:revision>
  <dcterms:created xsi:type="dcterms:W3CDTF">2019-06-19T02:08:00Z</dcterms:created>
  <dcterms:modified xsi:type="dcterms:W3CDTF">2020-04-20T06:49:38Z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