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Default Extension="vml" ContentType="application/vnd.openxmlformats-officedocument.vmlDrawing"/>
  <Override PartName="/ppt/tags/tag157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331" r:id="rId3"/>
    <p:sldId id="347" r:id="rId4"/>
    <p:sldId id="346" r:id="rId5"/>
    <p:sldId id="327" r:id="rId6"/>
    <p:sldId id="350" r:id="rId7"/>
    <p:sldId id="319" r:id="rId8"/>
    <p:sldId id="342" r:id="rId9"/>
    <p:sldId id="257" r:id="rId10"/>
    <p:sldId id="333" r:id="rId11"/>
    <p:sldId id="322" r:id="rId12"/>
    <p:sldId id="336" r:id="rId13"/>
    <p:sldId id="343" r:id="rId14"/>
    <p:sldId id="349" r:id="rId15"/>
    <p:sldId id="339" r:id="rId16"/>
    <p:sldId id="34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3399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501" y="-69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3FA31-BDC2-4206-8161-FAE07CC85428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43B2B-9F44-4151-92D6-6EF623260B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0733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FDB6-6D2B-46C1-9FA1-D82906A37C3A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 panose="020F0502020204030204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633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3B2B-9F44-4151-92D6-6EF623260B2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57633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向量的坐标表示，实际是向量的代数表示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将数与形紧密结合起来，这就可以使很多几何问题转化为熟知的数量运算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3B2B-9F44-4151-92D6-6EF623260B2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7615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1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2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1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1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2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2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2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1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1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2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2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2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1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1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1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1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2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6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1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2C738C4-334B-41EA-8D0E-181CFD6AD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550B562-2297-499E-B4D8-DD22A5457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6E444A1-9672-4C72-9536-ABC55DD7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068-0AE1-4010-ADD6-2C37E6BEB639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793BB59-43C4-4CC5-99E1-D6AF86E6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2171AC5-7977-45AF-9DF7-15B2D1441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1DE5-172D-4B67-A8FE-2DACF46437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802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B1B7E0D-AF50-461A-A69F-ADC3C81A4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5A98179-C032-4457-A710-9BE667C39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97A4E84-0984-4869-B4E7-5BB5E35C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068-0AE1-4010-ADD6-2C37E6BEB639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AFDA3CA-1DED-4990-A807-5094FDE21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2D8B00E-BD9F-462E-BE71-47ED3D30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1DE5-172D-4B67-A8FE-2DACF46437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7222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FFFD22CF-6C0F-4ACA-9E6D-6DC3D1392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5B2C549-0E83-4DD4-8BCF-B85D46B59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420623B-657E-450E-B5AC-0614FAF6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068-0AE1-4010-ADD6-2C37E6BEB639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5D22B1D-2CFD-4D45-95D3-6D7EE0863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059D7FA-557F-4C59-A44B-A16AE992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1DE5-172D-4B67-A8FE-2DACF46437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4858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xmlns="" val="416344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18747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xmlns="" val="290687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9703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6165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07422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66420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2020/4/18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0371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A7738EA-41F8-4ABB-A87E-5FF74887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6E2C5CE-59F1-4E45-B740-D87EF8069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A1366CB-BE7C-489A-8F75-333D3869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068-0AE1-4010-ADD6-2C37E6BEB639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A5758BE-B40E-4FC8-8988-67C48C0E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5D767E4-0BBB-4CA2-8784-E76273F0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1DE5-172D-4B67-A8FE-2DACF46437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81298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16494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790834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xmlns="" val="889929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16008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8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45239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4042269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8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605693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8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421040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8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066325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80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62305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EDDBB2F-AB6F-4451-BD22-6F7613A8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81CCDF3-EF22-470B-BFFE-442638BE0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A5C8E18-85DD-4134-B4A4-BAAD2B8F4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068-0AE1-4010-ADD6-2C37E6BEB639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E00018F-92EE-480B-8BDC-77F42C7D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C85A7FE-10FE-4388-8B4F-18A20F818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1DE5-172D-4B67-A8FE-2DACF46437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57891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8554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1904B62-C8D1-4B96-8964-BEDE5EBB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86D2685-FFA3-4E5C-A4D6-D4C874DB3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DDF32DD-16BB-4B45-9064-C1F2DA1B4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347164B-0532-40BC-9351-3B8B072B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068-0AE1-4010-ADD6-2C37E6BEB639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9144E6F-6DEA-415D-9B95-9FFE4B31D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66AB392-EDCD-47D1-ADE6-6FC160C3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1DE5-172D-4B67-A8FE-2DACF46437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5343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9619529-7B7F-4A31-9E67-FADF1C3F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96EA5B9-D6B0-48C3-80A2-E466358F5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166CF05-7C1D-48E9-B998-F5B74B962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46962506-4F65-4DA0-B282-4E94EEEC7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7F7FBAE-2CBE-4B38-8C91-0DBA7EEED3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3CC969EA-83DC-4CB9-91FB-298BE2CF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068-0AE1-4010-ADD6-2C37E6BEB639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36A37C6E-CCB7-4649-A110-9D4524877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D51DB48-2D52-4D9D-BCA5-72697D7A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1DE5-172D-4B67-A8FE-2DACF46437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9560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A032D77-3293-4DF5-AF8D-495B3911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347061C-10D4-4658-AC60-199B22A33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068-0AE1-4010-ADD6-2C37E6BEB639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AD4327B-6BDD-4C00-BD84-1DBD40CC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E0CC1AC-2E5B-4D0B-8B60-7E60D8AF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1DE5-172D-4B67-A8FE-2DACF46437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1670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402E566-ADE5-4DF5-B731-002F74F3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068-0AE1-4010-ADD6-2C37E6BEB639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0514FC59-55C9-4605-8212-8605922D8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0E0E1BB-7EC1-43F2-B11E-7F800776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1DE5-172D-4B67-A8FE-2DACF46437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5262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0BE1B5-7592-4491-A5D5-A4EF6797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B78EF03-4A86-4583-999D-D94F50EC9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22A63B2-8225-4041-9BF1-E0DB21CD5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715B458-6BD7-46E0-8EB1-93C78363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068-0AE1-4010-ADD6-2C37E6BEB639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235001F-E24D-44C6-BBDD-7FD8D843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064B278-B024-4462-88E2-4F471ADF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1DE5-172D-4B67-A8FE-2DACF46437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4283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AF3BF35-4A6A-482E-993B-DA7AF925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E229A64B-D80C-4AA7-A75C-C93C85132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476FD4F-67C2-4B06-B277-45C4247B3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64022FE-7C2B-4105-90E9-06E56387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4068-0AE1-4010-ADD6-2C37E6BEB639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71F6457-0A11-4F51-941E-0D1F9060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015ADBD-C903-42AA-AF37-85C92FFA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1DE5-172D-4B67-A8FE-2DACF46437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2208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0B6223B-577D-4209-87A6-11BD91CF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CD069F1-8C30-485D-8662-E4CA0B992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0550281-BB32-4301-84A8-548401512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4068-0AE1-4010-ADD6-2C37E6BEB639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1C1CBFB-F1A4-4309-8EA6-014189EB7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43F30C6-FDD0-4397-BB53-B6ECB7659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81DE5-172D-4B67-A8FE-2DACF46437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3021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xmlns="" val="137684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377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594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783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tabLst>
          <a:tab pos="1609473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2971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160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349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5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png"/><Relationship Id="rId12" Type="http://schemas.openxmlformats.org/officeDocument/2006/relationships/oleObject" Target="../embeddings/oleObject24.bin"/><Relationship Id="rId2" Type="http://schemas.openxmlformats.org/officeDocument/2006/relationships/tags" Target="../tags/tag15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3.png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png"/><Relationship Id="rId2" Type="http://schemas.openxmlformats.org/officeDocument/2006/relationships/tags" Target="../tags/tag16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1.png"/><Relationship Id="rId2" Type="http://schemas.openxmlformats.org/officeDocument/2006/relationships/tags" Target="../tags/tag16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0.png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Word___2.docx"/><Relationship Id="rId4" Type="http://schemas.openxmlformats.org/officeDocument/2006/relationships/package" Target="../embeddings/Microsoft_Office_Word___1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2.png"/><Relationship Id="rId2" Type="http://schemas.openxmlformats.org/officeDocument/2006/relationships/tags" Target="../tags/tag154.xml"/><Relationship Id="rId16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0.png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24.png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2.png"/><Relationship Id="rId2" Type="http://schemas.openxmlformats.org/officeDocument/2006/relationships/tags" Target="../tags/tag15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5190489" y="2624841"/>
            <a:ext cx="6634485" cy="2288527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dirty="0">
                <a:solidFill>
                  <a:srgbClr val="FF0000"/>
                </a:solidFill>
              </a:rPr>
              <a:t>平面向量的正交分解及加减运算的坐标表示</a:t>
            </a: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63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hangingPunct="0">
              <a:lnSpc>
                <a:spcPct val="150000"/>
              </a:lnSpc>
            </a:pPr>
            <a:r>
              <a:rPr lang="en-US" altLang="zh-CN" sz="2400" b="1" kern="0" spc="30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  </a:t>
            </a:r>
            <a:r>
              <a:rPr lang="en-US" altLang="zh-CN" sz="2667" kern="0" spc="30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hangingPunct="0"/>
            <a:r>
              <a:rPr lang="zh-CN" altLang="en-US" sz="2667" b="1" kern="0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7" b="1" kern="0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7" b="1" kern="0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3200" b="1" kern="0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4"/>
            <a:ext cx="6448320" cy="63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hangingPunct="0">
              <a:lnSpc>
                <a:spcPct val="150000"/>
              </a:lnSpc>
            </a:pPr>
            <a:r>
              <a:rPr lang="zh-CN" altLang="en-US" sz="2667" kern="0" spc="301" dirty="0">
                <a:solidFill>
                  <a:srgbClr val="FCFDFD">
                    <a:lumMod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北京市陈经纶中学  王丽君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131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>
            <a:extLst>
              <a:ext uri="{FF2B5EF4-FFF2-40B4-BE49-F238E27FC236}">
                <a16:creationId xmlns:a16="http://schemas.microsoft.com/office/drawing/2014/main" xmlns="" id="{069B532D-707E-4CEC-85B9-41CAF6AF0270}"/>
              </a:ext>
            </a:extLst>
          </p:cNvPr>
          <p:cNvGrpSpPr>
            <a:grpSpLocks/>
          </p:cNvGrpSpPr>
          <p:nvPr/>
        </p:nvGrpSpPr>
        <p:grpSpPr bwMode="auto">
          <a:xfrm>
            <a:off x="1104898" y="827087"/>
            <a:ext cx="7591426" cy="528638"/>
            <a:chOff x="122" y="570"/>
            <a:chExt cx="4782" cy="333"/>
          </a:xfrm>
        </p:grpSpPr>
        <p:sp>
          <p:nvSpPr>
            <p:cNvPr id="8212" name="Text Box 3">
              <a:extLst>
                <a:ext uri="{FF2B5EF4-FFF2-40B4-BE49-F238E27FC236}">
                  <a16:creationId xmlns:a16="http://schemas.microsoft.com/office/drawing/2014/main" xmlns="" id="{4CA904DD-CEE8-42E0-8B2A-9749C5BC19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" y="587"/>
              <a:ext cx="4782" cy="29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问题</a:t>
              </a:r>
              <a:r>
                <a:rPr lang="en-US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5</a:t>
              </a:r>
              <a:r>
                <a:rPr lang="zh-CN" altLang="en-US" sz="2400" b="1" dirty="0">
                  <a:solidFill>
                    <a:schemeClr val="accent5">
                      <a:lumMod val="10000"/>
                    </a:schemeClr>
                  </a:solidFill>
                  <a:latin typeface="Times New Roman" panose="02020603050405020304" pitchFamily="18" charset="0"/>
                </a:rPr>
                <a:t>：如图，已知                                 ，求        的坐标</a:t>
              </a:r>
              <a:r>
                <a:rPr lang="en-US" altLang="zh-CN" sz="2400" b="1" dirty="0">
                  <a:solidFill>
                    <a:schemeClr val="accent5">
                      <a:lumMod val="10000"/>
                    </a:schemeClr>
                  </a:solidFill>
                  <a:latin typeface="Times New Roman" panose="02020603050405020304" pitchFamily="18" charset="0"/>
                </a:rPr>
                <a:t>.</a:t>
              </a:r>
              <a:endParaRPr lang="zh-CN" altLang="en-US" sz="24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1523" name="Object 4">
              <a:extLst>
                <a:ext uri="{FF2B5EF4-FFF2-40B4-BE49-F238E27FC236}">
                  <a16:creationId xmlns:a16="http://schemas.microsoft.com/office/drawing/2014/main" xmlns="" id="{0ABFA59B-FDE3-40DC-B170-69ABC65901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702630526"/>
                </p:ext>
              </p:extLst>
            </p:nvPr>
          </p:nvGraphicFramePr>
          <p:xfrm>
            <a:off x="1805" y="587"/>
            <a:ext cx="1594" cy="316"/>
          </p:xfrm>
          <a:graphic>
            <a:graphicData uri="http://schemas.openxmlformats.org/presentationml/2006/ole">
              <p:oleObj spid="_x0000_s1274" name="Equation" r:id="rId4" imgW="1155700" imgH="228600" progId="Equation.DSMT4">
                <p:embed/>
              </p:oleObj>
            </a:graphicData>
          </a:graphic>
        </p:graphicFrame>
        <p:graphicFrame>
          <p:nvGraphicFramePr>
            <p:cNvPr id="21524" name="Object 5">
              <a:extLst>
                <a:ext uri="{FF2B5EF4-FFF2-40B4-BE49-F238E27FC236}">
                  <a16:creationId xmlns:a16="http://schemas.microsoft.com/office/drawing/2014/main" xmlns="" id="{52364EEF-E0B8-40C6-89C0-449D3BCA3D5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691887021"/>
                </p:ext>
              </p:extLst>
            </p:nvPr>
          </p:nvGraphicFramePr>
          <p:xfrm>
            <a:off x="3792" y="570"/>
            <a:ext cx="359" cy="287"/>
          </p:xfrm>
          <a:graphic>
            <a:graphicData uri="http://schemas.openxmlformats.org/presentationml/2006/ole">
              <p:oleObj spid="_x0000_s1275" name="Equation" r:id="rId5" imgW="253780" imgH="203024" progId="Equation.DSMT4">
                <p:embed/>
              </p:oleObj>
            </a:graphicData>
          </a:graphic>
        </p:graphicFrame>
      </p:grpSp>
      <p:sp>
        <p:nvSpPr>
          <p:cNvPr id="21507" name="Line 6">
            <a:extLst>
              <a:ext uri="{FF2B5EF4-FFF2-40B4-BE49-F238E27FC236}">
                <a16:creationId xmlns:a16="http://schemas.microsoft.com/office/drawing/2014/main" xmlns="" id="{D1B369B3-42A2-406A-A9AC-996409EFE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0350" y="3910013"/>
            <a:ext cx="3600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8" name="Line 7">
            <a:extLst>
              <a:ext uri="{FF2B5EF4-FFF2-40B4-BE49-F238E27FC236}">
                <a16:creationId xmlns:a16="http://schemas.microsoft.com/office/drawing/2014/main" xmlns="" id="{769B68FE-914E-4A29-8E0F-26911C7509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37550" y="1820864"/>
            <a:ext cx="0" cy="3025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9" name="Line 8">
            <a:extLst>
              <a:ext uri="{FF2B5EF4-FFF2-40B4-BE49-F238E27FC236}">
                <a16:creationId xmlns:a16="http://schemas.microsoft.com/office/drawing/2014/main" xmlns="" id="{8DE99568-7224-4AF7-AC4B-85EAD7DA0A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37550" y="3478213"/>
            <a:ext cx="1225550" cy="4318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0" name="Line 9">
            <a:extLst>
              <a:ext uri="{FF2B5EF4-FFF2-40B4-BE49-F238E27FC236}">
                <a16:creationId xmlns:a16="http://schemas.microsoft.com/office/drawing/2014/main" xmlns="" id="{5E4253FF-6F49-4C1D-B037-A65FAC71C5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97688" y="2757489"/>
            <a:ext cx="1439862" cy="115252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1" name="Line 10">
            <a:extLst>
              <a:ext uri="{FF2B5EF4-FFF2-40B4-BE49-F238E27FC236}">
                <a16:creationId xmlns:a16="http://schemas.microsoft.com/office/drawing/2014/main" xmlns="" id="{489EACB1-F096-485A-A3E4-9D906D84C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7688" y="2782889"/>
            <a:ext cx="2665412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2" name="Text Box 11">
            <a:extLst>
              <a:ext uri="{FF2B5EF4-FFF2-40B4-BE49-F238E27FC236}">
                <a16:creationId xmlns:a16="http://schemas.microsoft.com/office/drawing/2014/main" xmlns="" id="{485392F4-6EAE-4953-8C86-77382832F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1088" y="3838577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i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1513" name="Text Box 12">
            <a:extLst>
              <a:ext uri="{FF2B5EF4-FFF2-40B4-BE49-F238E27FC236}">
                <a16:creationId xmlns:a16="http://schemas.microsoft.com/office/drawing/2014/main" xmlns="" id="{9155B872-03A9-4AE1-8C2F-0E8CF8DF2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775" y="1773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i="1" dirty="0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21514" name="Text Box 13">
            <a:extLst>
              <a:ext uri="{FF2B5EF4-FFF2-40B4-BE49-F238E27FC236}">
                <a16:creationId xmlns:a16="http://schemas.microsoft.com/office/drawing/2014/main" xmlns="" id="{9B2C9ADD-A1F6-40E8-9B45-C5881D717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25" y="3838576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latin typeface="Times New Roman" panose="02020603050405020304" pitchFamily="18" charset="0"/>
              </a:rPr>
              <a:t>O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515" name="Text Box 14">
                <a:extLst>
                  <a:ext uri="{FF2B5EF4-FFF2-40B4-BE49-F238E27FC236}">
                    <a16:creationId xmlns:a16="http://schemas.microsoft.com/office/drawing/2014/main" id="{B954D09A-283B-42B2-9C68-62029C889B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34538" y="3189288"/>
                <a:ext cx="113774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1800" b="1" i="1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515" name="Text 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54D09A-283B-42B2-9C68-62029C889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34538" y="3189288"/>
                <a:ext cx="1137747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516" name="Text Box 15">
                <a:extLst>
                  <a:ext uri="{FF2B5EF4-FFF2-40B4-BE49-F238E27FC236}">
                    <a16:creationId xmlns:a16="http://schemas.microsoft.com/office/drawing/2014/main" id="{920C3630-EB00-4724-BE12-816E8D9CDE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05553" y="2399516"/>
                <a:ext cx="121289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kern="100" smtClean="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zh-CN" sz="1800" b="1" i="1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516" name="Text 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20C3630-EB00-4724-BE12-816E8D9CD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5553" y="2399516"/>
                <a:ext cx="121289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8672" name="Text Box 16">
            <a:extLst>
              <a:ext uri="{FF2B5EF4-FFF2-40B4-BE49-F238E27FC236}">
                <a16:creationId xmlns:a16="http://schemas.microsoft.com/office/drawing/2014/main" xmlns="" id="{DA047121-3690-47EC-9513-6029EEAE8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6" y="2014539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Times New Roman" panose="02020603050405020304" pitchFamily="18" charset="0"/>
              </a:rPr>
              <a:t>解：</a:t>
            </a:r>
          </a:p>
        </p:txBody>
      </p:sp>
      <p:graphicFrame>
        <p:nvGraphicFramePr>
          <p:cNvPr id="198673" name="Object 17">
            <a:extLst>
              <a:ext uri="{FF2B5EF4-FFF2-40B4-BE49-F238E27FC236}">
                <a16:creationId xmlns:a16="http://schemas.microsoft.com/office/drawing/2014/main" xmlns="" id="{7599EF74-A445-4903-A4DA-DDFC279ECD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1613" y="2060576"/>
          <a:ext cx="1985962" cy="460375"/>
        </p:xfrm>
        <a:graphic>
          <a:graphicData uri="http://schemas.openxmlformats.org/presentationml/2006/ole">
            <p:oleObj spid="_x0000_s1276" name="Equation" r:id="rId8" imgW="926698" imgH="215806" progId="Equation.DSMT4">
              <p:embed/>
            </p:oleObj>
          </a:graphicData>
        </a:graphic>
      </p:graphicFrame>
      <p:graphicFrame>
        <p:nvGraphicFramePr>
          <p:cNvPr id="198674" name="Object 18">
            <a:extLst>
              <a:ext uri="{FF2B5EF4-FFF2-40B4-BE49-F238E27FC236}">
                <a16:creationId xmlns:a16="http://schemas.microsoft.com/office/drawing/2014/main" xmlns="" id="{D87A3AC4-E750-406C-B13A-9455D0C25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2788" y="2636839"/>
          <a:ext cx="2482850" cy="496887"/>
        </p:xfrm>
        <a:graphic>
          <a:graphicData uri="http://schemas.openxmlformats.org/presentationml/2006/ole">
            <p:oleObj spid="_x0000_s1277" name="Equation" r:id="rId9" imgW="1143000" imgH="228600" progId="Equation.DSMT4">
              <p:embed/>
            </p:oleObj>
          </a:graphicData>
        </a:graphic>
      </p:graphicFrame>
      <p:graphicFrame>
        <p:nvGraphicFramePr>
          <p:cNvPr id="198675" name="Object 19">
            <a:extLst>
              <a:ext uri="{FF2B5EF4-FFF2-40B4-BE49-F238E27FC236}">
                <a16:creationId xmlns:a16="http://schemas.microsoft.com/office/drawing/2014/main" xmlns="" id="{B070312E-855B-413C-949E-375FACA796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50730857"/>
              </p:ext>
            </p:extLst>
          </p:nvPr>
        </p:nvGraphicFramePr>
        <p:xfrm>
          <a:off x="3230564" y="3295651"/>
          <a:ext cx="2339975" cy="479425"/>
        </p:xfrm>
        <a:graphic>
          <a:graphicData uri="http://schemas.openxmlformats.org/presentationml/2006/ole">
            <p:oleObj spid="_x0000_s1278" name="Equation" r:id="rId10" imgW="1117600" imgH="228600" progId="Equation.DSMT4">
              <p:embed/>
            </p:oleObj>
          </a:graphicData>
        </a:graphic>
      </p:graphicFrame>
      <p:sp>
        <p:nvSpPr>
          <p:cNvPr id="198676" name="Text Box 20">
            <a:extLst>
              <a:ext uri="{FF2B5EF4-FFF2-40B4-BE49-F238E27FC236}">
                <a16:creationId xmlns:a16="http://schemas.microsoft.com/office/drawing/2014/main" xmlns="" id="{EF3CCF3F-6BC5-4532-A5DC-B9D0FDEA9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898" y="4895763"/>
            <a:ext cx="11802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一个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向量的坐标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等于表示此向量的有向线段的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终点的坐标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减去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起点的坐标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xmlns="" id="{6314B727-31F7-4791-9AD7-4E6DA4909724}"/>
              </a:ext>
            </a:extLst>
          </p:cNvPr>
          <p:cNvGrpSpPr>
            <a:grpSpLocks/>
          </p:cNvGrpSpPr>
          <p:nvPr/>
        </p:nvGrpSpPr>
        <p:grpSpPr bwMode="auto">
          <a:xfrm>
            <a:off x="1241422" y="5586804"/>
            <a:ext cx="7205663" cy="563564"/>
            <a:chOff x="119" y="565"/>
            <a:chExt cx="4539" cy="355"/>
          </a:xfrm>
        </p:grpSpPr>
        <p:sp>
          <p:nvSpPr>
            <p:cNvPr id="25" name="Text Box 3">
              <a:extLst>
                <a:ext uri="{FF2B5EF4-FFF2-40B4-BE49-F238E27FC236}">
                  <a16:creationId xmlns:a16="http://schemas.microsoft.com/office/drawing/2014/main" xmlns="" id="{8BF2E154-2EDE-4243-851E-71FF50DD4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" y="585"/>
              <a:ext cx="4539" cy="29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变式</a:t>
              </a:r>
              <a:r>
                <a:rPr lang="zh-CN" altLang="en-US" sz="2400" b="1" dirty="0">
                  <a:solidFill>
                    <a:schemeClr val="accent5">
                      <a:lumMod val="10000"/>
                    </a:schemeClr>
                  </a:solidFill>
                  <a:latin typeface="Times New Roman" panose="02020603050405020304" pitchFamily="18" charset="0"/>
                </a:rPr>
                <a:t>：如图，已知                                 </a:t>
              </a:r>
              <a:r>
                <a:rPr lang="en-US" altLang="zh-CN" sz="2400" b="1" dirty="0">
                  <a:solidFill>
                    <a:schemeClr val="accent5">
                      <a:lumMod val="10000"/>
                    </a:schemeClr>
                  </a:solidFill>
                  <a:latin typeface="Times New Roman" panose="02020603050405020304" pitchFamily="18" charset="0"/>
                </a:rPr>
                <a:t>,</a:t>
              </a:r>
              <a:r>
                <a:rPr lang="zh-CN" altLang="en-US" sz="2400" b="1" dirty="0">
                  <a:solidFill>
                    <a:schemeClr val="accent5">
                      <a:lumMod val="10000"/>
                    </a:schemeClr>
                  </a:solidFill>
                  <a:latin typeface="Times New Roman" panose="02020603050405020304" pitchFamily="18" charset="0"/>
                </a:rPr>
                <a:t>求       的坐标</a:t>
              </a:r>
              <a:r>
                <a:rPr lang="en-US" altLang="zh-CN" sz="2400" b="1" dirty="0">
                  <a:solidFill>
                    <a:schemeClr val="accent5">
                      <a:lumMod val="10000"/>
                    </a:schemeClr>
                  </a:solidFill>
                  <a:latin typeface="Times New Roman" panose="02020603050405020304" pitchFamily="18" charset="0"/>
                </a:rPr>
                <a:t>.</a:t>
              </a:r>
              <a:endParaRPr lang="zh-CN" altLang="en-US" sz="24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6" name="Object 4">
              <a:extLst>
                <a:ext uri="{FF2B5EF4-FFF2-40B4-BE49-F238E27FC236}">
                  <a16:creationId xmlns:a16="http://schemas.microsoft.com/office/drawing/2014/main" xmlns="" id="{DC6E8F80-113D-4A1A-8461-2E02E66E56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082894488"/>
                </p:ext>
              </p:extLst>
            </p:nvPr>
          </p:nvGraphicFramePr>
          <p:xfrm>
            <a:off x="1716" y="604"/>
            <a:ext cx="1594" cy="316"/>
          </p:xfrm>
          <a:graphic>
            <a:graphicData uri="http://schemas.openxmlformats.org/presentationml/2006/ole">
              <p:oleObj spid="_x0000_s1279" name="Equation" r:id="rId11" imgW="1155700" imgH="228600" progId="Equation.DSMT4">
                <p:embed/>
              </p:oleObj>
            </a:graphicData>
          </a:graphic>
        </p:graphicFrame>
        <p:graphicFrame>
          <p:nvGraphicFramePr>
            <p:cNvPr id="27" name="Object 5">
              <a:extLst>
                <a:ext uri="{FF2B5EF4-FFF2-40B4-BE49-F238E27FC236}">
                  <a16:creationId xmlns:a16="http://schemas.microsoft.com/office/drawing/2014/main" xmlns="" id="{EFC33216-6F4A-40D9-9AA1-5502B037009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16965812"/>
                </p:ext>
              </p:extLst>
            </p:nvPr>
          </p:nvGraphicFramePr>
          <p:xfrm>
            <a:off x="3512" y="565"/>
            <a:ext cx="341" cy="287"/>
          </p:xfrm>
          <a:graphic>
            <a:graphicData uri="http://schemas.openxmlformats.org/presentationml/2006/ole">
              <p:oleObj spid="_x0000_s1280" name="Equation" r:id="rId12" imgW="241200" imgH="203040" progId="Equation.DSMT4">
                <p:embed/>
              </p:oleObj>
            </a:graphicData>
          </a:graphic>
        </p:graphicFrame>
      </p:grpSp>
      <p:graphicFrame>
        <p:nvGraphicFramePr>
          <p:cNvPr id="28" name="Object 19">
            <a:extLst>
              <a:ext uri="{FF2B5EF4-FFF2-40B4-BE49-F238E27FC236}">
                <a16:creationId xmlns:a16="http://schemas.microsoft.com/office/drawing/2014/main" xmlns="" id="{97A164C0-3A78-4604-9DFE-6CF06B1DEE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3976140"/>
              </p:ext>
            </p:extLst>
          </p:nvPr>
        </p:nvGraphicFramePr>
        <p:xfrm>
          <a:off x="8277225" y="5586804"/>
          <a:ext cx="2792412" cy="531812"/>
        </p:xfrm>
        <a:graphic>
          <a:graphicData uri="http://schemas.openxmlformats.org/presentationml/2006/ole">
            <p:oleObj spid="_x0000_s1281" name="Equation" r:id="rId13" imgW="1333440" imgH="253800" progId="Equation.DSMT4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198672" grpId="0"/>
      <p:bldP spid="1986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0ED2FC3-43F1-4BBA-9567-EDBAD0410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069" y="1436690"/>
            <a:ext cx="3276600" cy="2809875"/>
          </a:xfrm>
          <a:prstGeom prst="rect">
            <a:avLst/>
          </a:prstGeom>
        </p:spPr>
      </p:pic>
      <p:grpSp>
        <p:nvGrpSpPr>
          <p:cNvPr id="24578" name="Group 2">
            <a:extLst>
              <a:ext uri="{FF2B5EF4-FFF2-40B4-BE49-F238E27FC236}">
                <a16:creationId xmlns:a16="http://schemas.microsoft.com/office/drawing/2014/main" xmlns="" id="{3DBFE4BA-569D-4930-A28B-49725D600DB6}"/>
              </a:ext>
            </a:extLst>
          </p:cNvPr>
          <p:cNvGrpSpPr>
            <a:grpSpLocks/>
          </p:cNvGrpSpPr>
          <p:nvPr/>
        </p:nvGrpSpPr>
        <p:grpSpPr bwMode="auto">
          <a:xfrm>
            <a:off x="1276350" y="407989"/>
            <a:ext cx="8216901" cy="1130301"/>
            <a:chOff x="-78" y="451"/>
            <a:chExt cx="5176" cy="712"/>
          </a:xfrm>
        </p:grpSpPr>
        <p:sp>
          <p:nvSpPr>
            <p:cNvPr id="24601" name="Text Box 3">
              <a:extLst>
                <a:ext uri="{FF2B5EF4-FFF2-40B4-BE49-F238E27FC236}">
                  <a16:creationId xmlns:a16="http://schemas.microsoft.com/office/drawing/2014/main" xmlns="" id="{4DDB8215-EF9C-4436-BBDB-83B84BDF7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8" y="451"/>
              <a:ext cx="5176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例</a:t>
              </a:r>
              <a:r>
                <a:rPr lang="en-US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4.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如图，已知                 的三个顶点</a:t>
              </a:r>
              <a:r>
                <a:rPr lang="en-US" altLang="zh-CN" sz="2400" b="1" i="1" dirty="0">
                  <a:latin typeface="Times New Roman" panose="02020603050405020304" pitchFamily="18" charset="0"/>
                </a:rPr>
                <a:t>A</a:t>
              </a:r>
              <a:r>
                <a:rPr lang="zh-CN" altLang="en-US" sz="2400" b="1" i="1" dirty="0">
                  <a:latin typeface="Times New Roman" panose="02020603050405020304" pitchFamily="18" charset="0"/>
                </a:rPr>
                <a:t>、</a:t>
              </a:r>
              <a:r>
                <a:rPr lang="en-US" altLang="zh-CN" sz="2400" b="1" i="1" dirty="0">
                  <a:latin typeface="Times New Roman" panose="02020603050405020304" pitchFamily="18" charset="0"/>
                </a:rPr>
                <a:t>B</a:t>
              </a:r>
              <a:r>
                <a:rPr lang="zh-CN" altLang="en-US" sz="2400" b="1" i="1" dirty="0">
                  <a:latin typeface="Times New Roman" panose="02020603050405020304" pitchFamily="18" charset="0"/>
                </a:rPr>
                <a:t>、</a:t>
              </a:r>
              <a:r>
                <a:rPr lang="en-US" altLang="zh-CN" sz="2400" b="1" i="1" dirty="0">
                  <a:latin typeface="Times New Roman" panose="02020603050405020304" pitchFamily="18" charset="0"/>
                </a:rPr>
                <a:t>C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的坐标分别是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latin typeface="Times New Roman" panose="02020603050405020304" pitchFamily="18" charset="0"/>
                </a:rPr>
                <a:t>     （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-2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1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）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,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（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-1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3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）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,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（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3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4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），试求顶点</a:t>
              </a:r>
              <a:r>
                <a:rPr lang="en-US" altLang="zh-CN" sz="2400" b="1" i="1" dirty="0">
                  <a:latin typeface="Times New Roman" panose="02020603050405020304" pitchFamily="18" charset="0"/>
                </a:rPr>
                <a:t>D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的坐标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.</a:t>
              </a:r>
              <a:endParaRPr lang="zh-CN" altLang="en-US" sz="2400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4602" name="Object 4">
              <a:extLst>
                <a:ext uri="{FF2B5EF4-FFF2-40B4-BE49-F238E27FC236}">
                  <a16:creationId xmlns:a16="http://schemas.microsoft.com/office/drawing/2014/main" xmlns="" id="{43047123-1C6A-442A-9BF3-1DDEDA5AD0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788536203"/>
                </p:ext>
              </p:extLst>
            </p:nvPr>
          </p:nvGraphicFramePr>
          <p:xfrm>
            <a:off x="1269" y="554"/>
            <a:ext cx="830" cy="248"/>
          </p:xfrm>
          <a:graphic>
            <a:graphicData uri="http://schemas.openxmlformats.org/presentationml/2006/ole">
              <p:oleObj spid="_x0000_s13348" name="Equation" r:id="rId5" imgW="596641" imgH="177723" progId="Equation.DSMT4">
                <p:embed/>
              </p:oleObj>
            </a:graphicData>
          </a:graphic>
        </p:graphicFrame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A977BCD9-B659-4511-89AD-49C1E8403B2A}"/>
              </a:ext>
            </a:extLst>
          </p:cNvPr>
          <p:cNvSpPr txBox="1"/>
          <p:nvPr/>
        </p:nvSpPr>
        <p:spPr>
          <a:xfrm>
            <a:off x="1531103" y="1500664"/>
            <a:ext cx="59765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分析：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由平行四边形</a:t>
            </a:r>
            <a:r>
              <a:rPr lang="en-US" altLang="zh-CN" sz="2000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ABCD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你能想到哪些向量关系？</a:t>
            </a:r>
          </a:p>
          <a:p>
            <a:endParaRPr lang="zh-CN" altLang="en-US" dirty="0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xmlns="" id="{658537CF-0C19-4F78-AA90-F3C9A4053897}"/>
              </a:ext>
            </a:extLst>
          </p:cNvPr>
          <p:cNvCxnSpPr>
            <a:cxnSpLocks/>
          </p:cNvCxnSpPr>
          <p:nvPr/>
        </p:nvCxnSpPr>
        <p:spPr>
          <a:xfrm flipV="1">
            <a:off x="9860437" y="2134141"/>
            <a:ext cx="377072" cy="84104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xmlns="" id="{520D56F7-4F64-4225-873E-B4ACA4EB5123}"/>
              </a:ext>
            </a:extLst>
          </p:cNvPr>
          <p:cNvCxnSpPr>
            <a:cxnSpLocks/>
          </p:cNvCxnSpPr>
          <p:nvPr/>
        </p:nvCxnSpPr>
        <p:spPr>
          <a:xfrm flipV="1">
            <a:off x="8267307" y="2554664"/>
            <a:ext cx="389594" cy="78242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xmlns="" id="{C1CA72BA-D0C3-4320-B609-D9C89B3EA72F}"/>
              </a:ext>
            </a:extLst>
          </p:cNvPr>
          <p:cNvCxnSpPr>
            <a:cxnSpLocks/>
          </p:cNvCxnSpPr>
          <p:nvPr/>
        </p:nvCxnSpPr>
        <p:spPr>
          <a:xfrm flipV="1">
            <a:off x="8267307" y="2945877"/>
            <a:ext cx="1668545" cy="39121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xmlns="" id="{C5EEC3EB-EA25-4530-A14D-0B1DC2B6C157}"/>
              </a:ext>
            </a:extLst>
          </p:cNvPr>
          <p:cNvCxnSpPr>
            <a:cxnSpLocks/>
          </p:cNvCxnSpPr>
          <p:nvPr/>
        </p:nvCxnSpPr>
        <p:spPr>
          <a:xfrm flipV="1">
            <a:off x="8568964" y="2191283"/>
            <a:ext cx="1668545" cy="39121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592" name="文本框 24591">
                <a:extLst>
                  <a:ext uri="{FF2B5EF4-FFF2-40B4-BE49-F238E27FC236}">
                    <a16:creationId xmlns:a16="http://schemas.microsoft.com/office/drawing/2014/main" id="{F2C60FCC-108E-4C2B-ABAE-E7A0CA8F9B84}"/>
                  </a:ext>
                </a:extLst>
              </p:cNvPr>
              <p:cNvSpPr txBox="1"/>
              <p:nvPr/>
            </p:nvSpPr>
            <p:spPr>
              <a:xfrm>
                <a:off x="444850" y="2042444"/>
                <a:ext cx="4705891" cy="68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zh-CN" altLang="zh-CN" i="1">
                          <a:latin typeface="Cambria Math" panose="02040503050406030204" pitchFamily="18" charset="0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24592" name="文本框 2459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C60FCC-108E-4C2B-ABAE-E7A0CA8F9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50" y="2042444"/>
                <a:ext cx="4705891" cy="6817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594" name="文本框 24593">
                <a:extLst>
                  <a:ext uri="{FF2B5EF4-FFF2-40B4-BE49-F238E27FC236}">
                    <a16:creationId xmlns:a16="http://schemas.microsoft.com/office/drawing/2014/main" id="{6A5EDE20-F194-4A21-954D-4B6EAA8B2C71}"/>
                  </a:ext>
                </a:extLst>
              </p:cNvPr>
              <p:cNvSpPr txBox="1"/>
              <p:nvPr/>
            </p:nvSpPr>
            <p:spPr>
              <a:xfrm>
                <a:off x="4258336" y="2012576"/>
                <a:ext cx="3276600" cy="68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altLang="zh-CN" dirty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altLang="zh-CN" dirty="0"/>
                  <a:t>.</a:t>
                </a:r>
                <a:endParaRPr lang="zh-CN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24594" name="文本框 2459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A5EDE20-F194-4A21-954D-4B6EAA8B2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336" y="2012576"/>
                <a:ext cx="3276600" cy="681790"/>
              </a:xfrm>
              <a:prstGeom prst="rect">
                <a:avLst/>
              </a:prstGeom>
              <a:blipFill>
                <a:blip r:embed="rId7"/>
                <a:stretch>
                  <a:fillRect r="-3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BAE845E-8D61-4CC2-8EFE-9F4D2E1F150C}"/>
                  </a:ext>
                </a:extLst>
              </p:cNvPr>
              <p:cNvSpPr txBox="1"/>
              <p:nvPr/>
            </p:nvSpPr>
            <p:spPr>
              <a:xfrm>
                <a:off x="1557581" y="2541153"/>
                <a:ext cx="6709726" cy="421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465"/>
                  </a:spcAft>
                </a:pPr>
                <a:r>
                  <a:rPr lang="zh-CN" altLang="zh-CN" sz="2000" b="1" kern="100" dirty="0">
                    <a:solidFill>
                      <a:srgbClr val="0070C0"/>
                    </a:solidFill>
                    <a:latin typeface="等线" panose="02010600030101010101" pitchFamily="2" charset="-122"/>
                    <a:cs typeface="Times New Roman" panose="02020603050405020304" pitchFamily="18" charset="0"/>
                  </a:rPr>
                  <a:t>解法</a:t>
                </a:r>
                <a:r>
                  <a:rPr lang="en-US" altLang="zh-CN" sz="2000" b="1" kern="100" dirty="0">
                    <a:solidFill>
                      <a:srgbClr val="0070C0"/>
                    </a:solidFill>
                    <a:latin typeface="等线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000" kern="100" dirty="0">
                    <a:latin typeface="等线" panose="02010600030101010101" pitchFamily="2" charset="-122"/>
                    <a:cs typeface="Times New Roman" panose="02020603050405020304" pitchFamily="18" charset="0"/>
                  </a:rPr>
                  <a:t>：设顶点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20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0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0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CN" altLang="zh-CN" sz="2000" kern="100" dirty="0">
                  <a:latin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65"/>
                  </a:spcAft>
                </a:pPr>
                <a:r>
                  <a:rPr lang="zh-CN" altLang="zh-CN" sz="2000" kern="100" dirty="0">
                    <a:latin typeface="等线" panose="02010600030101010101" pitchFamily="2" charset="-122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0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altLang="zh-CN" sz="20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0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endParaRPr lang="zh-CN" altLang="zh-CN" sz="2000" kern="100" dirty="0">
                  <a:latin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65"/>
                  </a:spcAft>
                </a:pPr>
                <a:r>
                  <a:rPr lang="zh-CN" altLang="zh-CN" sz="2000" kern="100" dirty="0">
                    <a:latin typeface="等线" panose="02010600030101010101" pitchFamily="2" charset="-122"/>
                    <a:cs typeface="Times New Roman" panose="02020603050405020304" pitchFamily="18" charset="0"/>
                  </a:rPr>
                  <a:t>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0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altLang="zh-CN" sz="20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sz="20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−1−</m:t>
                        </m:r>
                        <m:d>
                          <m:dPr>
                            <m:ctrlPr>
                              <a:rPr lang="zh-CN" altLang="zh-CN" sz="20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,3−1</m:t>
                        </m:r>
                      </m:e>
                    </m:d>
                    <m:r>
                      <a:rPr lang="en-US" altLang="zh-CN" sz="20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sz="20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1,2</m:t>
                        </m:r>
                      </m:e>
                    </m:d>
                    <m:r>
                      <a:rPr lang="en-US" altLang="zh-CN" sz="20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zh-CN" altLang="zh-CN" sz="20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en-US" altLang="zh-CN" sz="20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sz="20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3−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,4−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sz="20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zh-CN" altLang="zh-CN" sz="2000" kern="100" dirty="0">
                  <a:latin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65"/>
                  </a:spcAft>
                </a:pPr>
                <a:r>
                  <a:rPr lang="zh-CN" altLang="zh-CN" sz="2000" kern="100" dirty="0">
                    <a:latin typeface="等线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(1,2)=</m:t>
                    </m:r>
                    <m:d>
                      <m:dPr>
                        <m:ctrlPr>
                          <a:rPr lang="zh-CN" altLang="zh-CN" sz="20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3−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,4−</m:t>
                        </m:r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zh-CN" altLang="zh-CN" sz="2000" kern="100" dirty="0">
                  <a:latin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65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0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CN" altLang="zh-CN" sz="20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1=3−</m:t>
                            </m:r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2=4−</m:t>
                            </m:r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zh-CN" sz="2000" kern="100" dirty="0">
                    <a:latin typeface="等线" panose="02010600030101010101" pitchFamily="2" charset="-122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0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CN" altLang="zh-CN" sz="20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=2,</m:t>
                            </m:r>
                          </m:e>
                          <m:e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altLang="zh-CN" sz="20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=2,</m:t>
                            </m:r>
                          </m:e>
                        </m:eqArr>
                      </m:e>
                    </m:d>
                  </m:oMath>
                </a14:m>
                <a:endParaRPr lang="zh-CN" altLang="zh-CN" sz="2000" kern="100" dirty="0">
                  <a:latin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65"/>
                  </a:spcAft>
                </a:pPr>
                <a:r>
                  <a:rPr lang="zh-CN" altLang="zh-CN" sz="2000" kern="100" dirty="0">
                    <a:latin typeface="等线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000" kern="100" dirty="0">
                    <a:latin typeface="等线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000" kern="100" dirty="0">
                    <a:latin typeface="等线" panose="02010600030101010101" pitchFamily="2" charset="-122"/>
                    <a:cs typeface="Times New Roman" panose="02020603050405020304" pitchFamily="18" charset="0"/>
                  </a:rPr>
                  <a:t>顶点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zh-CN" altLang="zh-CN" sz="20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的坐标为</m:t>
                    </m:r>
                    <m:d>
                      <m:dPr>
                        <m:ctrlPr>
                          <a:rPr lang="zh-CN" altLang="zh-CN" sz="20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2,2</m:t>
                        </m:r>
                      </m:e>
                    </m:d>
                    <m:r>
                      <a:rPr lang="en-US" altLang="zh-CN" sz="20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zh-CN" altLang="zh-CN" sz="2000" kern="100" dirty="0">
                  <a:latin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BAE845E-8D61-4CC2-8EFE-9F4D2E1F1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581" y="2541153"/>
                <a:ext cx="6709726" cy="4210320"/>
              </a:xfrm>
              <a:prstGeom prst="rect">
                <a:avLst/>
              </a:prstGeom>
              <a:blipFill>
                <a:blip r:embed="rId8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对话气泡: 椭圆形 3">
            <a:extLst>
              <a:ext uri="{FF2B5EF4-FFF2-40B4-BE49-F238E27FC236}">
                <a16:creationId xmlns:a16="http://schemas.microsoft.com/office/drawing/2014/main" xmlns="" id="{6BD8A1E8-BC3B-4A94-B7A2-33ABF6682666}"/>
              </a:ext>
            </a:extLst>
          </p:cNvPr>
          <p:cNvSpPr/>
          <p:nvPr/>
        </p:nvSpPr>
        <p:spPr>
          <a:xfrm>
            <a:off x="6077736" y="4775142"/>
            <a:ext cx="2491227" cy="646168"/>
          </a:xfrm>
          <a:prstGeom prst="wedgeEllipseCallout">
            <a:avLst>
              <a:gd name="adj1" fmla="val -121305"/>
              <a:gd name="adj2" fmla="val 139215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方程思想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349279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4592" grpId="0" animBg="1"/>
      <p:bldP spid="24594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0ED2FC3-43F1-4BBA-9567-EDBAD0410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069" y="1436690"/>
            <a:ext cx="3276600" cy="2809875"/>
          </a:xfrm>
          <a:prstGeom prst="rect">
            <a:avLst/>
          </a:prstGeom>
        </p:spPr>
      </p:pic>
      <p:grpSp>
        <p:nvGrpSpPr>
          <p:cNvPr id="24578" name="Group 2">
            <a:extLst>
              <a:ext uri="{FF2B5EF4-FFF2-40B4-BE49-F238E27FC236}">
                <a16:creationId xmlns:a16="http://schemas.microsoft.com/office/drawing/2014/main" xmlns="" id="{3DBFE4BA-569D-4930-A28B-49725D600DB6}"/>
              </a:ext>
            </a:extLst>
          </p:cNvPr>
          <p:cNvGrpSpPr>
            <a:grpSpLocks/>
          </p:cNvGrpSpPr>
          <p:nvPr/>
        </p:nvGrpSpPr>
        <p:grpSpPr bwMode="auto">
          <a:xfrm>
            <a:off x="1339850" y="606427"/>
            <a:ext cx="8216901" cy="1130301"/>
            <a:chOff x="-38" y="576"/>
            <a:chExt cx="5176" cy="712"/>
          </a:xfrm>
        </p:grpSpPr>
        <p:sp>
          <p:nvSpPr>
            <p:cNvPr id="24601" name="Text Box 3">
              <a:extLst>
                <a:ext uri="{FF2B5EF4-FFF2-40B4-BE49-F238E27FC236}">
                  <a16:creationId xmlns:a16="http://schemas.microsoft.com/office/drawing/2014/main" xmlns="" id="{4DDB8215-EF9C-4436-BBDB-83B84BDF7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8" y="576"/>
              <a:ext cx="5176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例</a:t>
              </a:r>
              <a:r>
                <a:rPr lang="en-US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4.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如图，已知                 的三个顶点</a:t>
              </a:r>
              <a:r>
                <a:rPr lang="en-US" altLang="zh-CN" sz="2400" b="1" i="1" dirty="0">
                  <a:latin typeface="Times New Roman" panose="02020603050405020304" pitchFamily="18" charset="0"/>
                </a:rPr>
                <a:t>A</a:t>
              </a:r>
              <a:r>
                <a:rPr lang="zh-CN" altLang="en-US" sz="2400" b="1" i="1" dirty="0">
                  <a:latin typeface="Times New Roman" panose="02020603050405020304" pitchFamily="18" charset="0"/>
                </a:rPr>
                <a:t>、</a:t>
              </a:r>
              <a:r>
                <a:rPr lang="en-US" altLang="zh-CN" sz="2400" b="1" i="1" dirty="0">
                  <a:latin typeface="Times New Roman" panose="02020603050405020304" pitchFamily="18" charset="0"/>
                </a:rPr>
                <a:t>B</a:t>
              </a:r>
              <a:r>
                <a:rPr lang="zh-CN" altLang="en-US" sz="2400" b="1" i="1" dirty="0">
                  <a:latin typeface="Times New Roman" panose="02020603050405020304" pitchFamily="18" charset="0"/>
                </a:rPr>
                <a:t>、</a:t>
              </a:r>
              <a:r>
                <a:rPr lang="en-US" altLang="zh-CN" sz="2400" b="1" i="1" dirty="0">
                  <a:latin typeface="Times New Roman" panose="02020603050405020304" pitchFamily="18" charset="0"/>
                </a:rPr>
                <a:t>C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的坐标分别是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latin typeface="Times New Roman" panose="02020603050405020304" pitchFamily="18" charset="0"/>
                </a:rPr>
                <a:t>     （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-2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1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）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,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（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-1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3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）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,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（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3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4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），试求顶点</a:t>
              </a:r>
              <a:r>
                <a:rPr lang="en-US" altLang="zh-CN" sz="2400" b="1" i="1" dirty="0">
                  <a:latin typeface="Times New Roman" panose="02020603050405020304" pitchFamily="18" charset="0"/>
                </a:rPr>
                <a:t>D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的坐标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.</a:t>
              </a:r>
              <a:endParaRPr lang="zh-CN" altLang="en-US" sz="2400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4602" name="Object 4">
              <a:extLst>
                <a:ext uri="{FF2B5EF4-FFF2-40B4-BE49-F238E27FC236}">
                  <a16:creationId xmlns:a16="http://schemas.microsoft.com/office/drawing/2014/main" xmlns="" id="{43047123-1C6A-442A-9BF3-1DDEDA5AD0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10" y="684"/>
            <a:ext cx="830" cy="248"/>
          </p:xfrm>
          <a:graphic>
            <a:graphicData uri="http://schemas.openxmlformats.org/presentationml/2006/ole">
              <p:oleObj spid="_x0000_s16415" name="Equation" r:id="rId5" imgW="596641" imgH="177723" progId="Equation.DSMT4">
                <p:embed/>
              </p:oleObj>
            </a:graphicData>
          </a:graphic>
        </p:graphicFrame>
      </p:grp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xmlns="" id="{658537CF-0C19-4F78-AA90-F3C9A4053897}"/>
              </a:ext>
            </a:extLst>
          </p:cNvPr>
          <p:cNvCxnSpPr>
            <a:cxnSpLocks/>
          </p:cNvCxnSpPr>
          <p:nvPr/>
        </p:nvCxnSpPr>
        <p:spPr>
          <a:xfrm flipV="1">
            <a:off x="9860437" y="2134141"/>
            <a:ext cx="377072" cy="84104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xmlns="" id="{520D56F7-4F64-4225-873E-B4ACA4EB5123}"/>
              </a:ext>
            </a:extLst>
          </p:cNvPr>
          <p:cNvCxnSpPr>
            <a:cxnSpLocks/>
          </p:cNvCxnSpPr>
          <p:nvPr/>
        </p:nvCxnSpPr>
        <p:spPr>
          <a:xfrm flipH="1">
            <a:off x="8220693" y="2554664"/>
            <a:ext cx="423702" cy="85809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xmlns="" id="{C1CA72BA-D0C3-4320-B609-D9C89B3EA72F}"/>
              </a:ext>
            </a:extLst>
          </p:cNvPr>
          <p:cNvCxnSpPr>
            <a:cxnSpLocks/>
          </p:cNvCxnSpPr>
          <p:nvPr/>
        </p:nvCxnSpPr>
        <p:spPr>
          <a:xfrm flipV="1">
            <a:off x="8267323" y="2961594"/>
            <a:ext cx="1668545" cy="39121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xmlns="" id="{C5EEC3EB-EA25-4530-A14D-0B1DC2B6C157}"/>
              </a:ext>
            </a:extLst>
          </p:cNvPr>
          <p:cNvCxnSpPr>
            <a:cxnSpLocks/>
          </p:cNvCxnSpPr>
          <p:nvPr/>
        </p:nvCxnSpPr>
        <p:spPr>
          <a:xfrm flipV="1">
            <a:off x="8632390" y="2163450"/>
            <a:ext cx="1668545" cy="39121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BAE845E-8D61-4CC2-8EFE-9F4D2E1F150C}"/>
                  </a:ext>
                </a:extLst>
              </p:cNvPr>
              <p:cNvSpPr txBox="1"/>
              <p:nvPr/>
            </p:nvSpPr>
            <p:spPr>
              <a:xfrm>
                <a:off x="607124" y="1747367"/>
                <a:ext cx="8012638" cy="181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000" b="1" dirty="0">
                    <a:solidFill>
                      <a:srgbClr val="0070C0"/>
                    </a:solidFill>
                  </a:rPr>
                  <a:t>解法</a:t>
                </a:r>
                <a:r>
                  <a:rPr lang="en-US" altLang="zh-CN" sz="2000" b="1" dirty="0">
                    <a:solidFill>
                      <a:srgbClr val="0070C0"/>
                    </a:solidFill>
                  </a:rPr>
                  <a:t>2</a:t>
                </a:r>
                <a:r>
                  <a:rPr lang="zh-CN" altLang="zh-CN" sz="2000" b="1" dirty="0">
                    <a:solidFill>
                      <a:srgbClr val="0070C0"/>
                    </a:solidFill>
                  </a:rPr>
                  <a:t>：</a:t>
                </a:r>
                <a:r>
                  <a:rPr lang="zh-CN" altLang="zh-CN" sz="2000" dirty="0"/>
                  <a:t>由向量加法的平行四边形法则可知</a:t>
                </a: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acc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−2−</m:t>
                          </m:r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,1−3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3−</m:t>
                          </m:r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,4−3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3,−1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000" i="1" dirty="0"/>
              </a:p>
              <a:p>
                <a:pPr>
                  <a:lnSpc>
                    <a:spcPct val="150000"/>
                  </a:lnSpc>
                </a:pPr>
                <a:endParaRPr lang="zh-CN" altLang="zh-CN" sz="2000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BAE845E-8D61-4CC2-8EFE-9F4D2E1F1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24" y="1747367"/>
                <a:ext cx="8012638" cy="1813382"/>
              </a:xfrm>
              <a:prstGeom prst="rect">
                <a:avLst/>
              </a:prstGeom>
              <a:blipFill>
                <a:blip r:embed="rId6"/>
                <a:stretch>
                  <a:fillRect l="-8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对话气泡: 椭圆形 3">
            <a:extLst>
              <a:ext uri="{FF2B5EF4-FFF2-40B4-BE49-F238E27FC236}">
                <a16:creationId xmlns:a16="http://schemas.microsoft.com/office/drawing/2014/main" xmlns="" id="{6BD8A1E8-BC3B-4A94-B7A2-33ABF6682666}"/>
              </a:ext>
            </a:extLst>
          </p:cNvPr>
          <p:cNvSpPr/>
          <p:nvPr/>
        </p:nvSpPr>
        <p:spPr>
          <a:xfrm>
            <a:off x="2709228" y="5555086"/>
            <a:ext cx="1998483" cy="442372"/>
          </a:xfrm>
          <a:prstGeom prst="wedgeEllipseCallout">
            <a:avLst>
              <a:gd name="adj1" fmla="val 2753"/>
              <a:gd name="adj2" fmla="val -301895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方程思想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xmlns="" id="{40D53A20-3F15-43DE-ACE0-004A1ABF424E}"/>
              </a:ext>
            </a:extLst>
          </p:cNvPr>
          <p:cNvCxnSpPr>
            <a:cxnSpLocks/>
          </p:cNvCxnSpPr>
          <p:nvPr/>
        </p:nvCxnSpPr>
        <p:spPr>
          <a:xfrm>
            <a:off x="8646141" y="2562523"/>
            <a:ext cx="1231894" cy="441973"/>
          </a:xfrm>
          <a:prstGeom prst="straightConnector1">
            <a:avLst/>
          </a:prstGeom>
          <a:ln w="38100"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xmlns="" id="{89FC7B37-C68D-4EA3-B2A5-B67313245729}"/>
              </a:ext>
            </a:extLst>
          </p:cNvPr>
          <p:cNvCxnSpPr>
            <a:cxnSpLocks/>
          </p:cNvCxnSpPr>
          <p:nvPr/>
        </p:nvCxnSpPr>
        <p:spPr>
          <a:xfrm flipV="1">
            <a:off x="9028971" y="3012356"/>
            <a:ext cx="849064" cy="739523"/>
          </a:xfrm>
          <a:prstGeom prst="straightConnector1">
            <a:avLst/>
          </a:prstGeom>
          <a:ln w="38100"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xmlns="" id="{381A7343-E1A5-40CC-88AE-8C868037BD1D}"/>
              </a:ext>
            </a:extLst>
          </p:cNvPr>
          <p:cNvCxnSpPr>
            <a:cxnSpLocks/>
          </p:cNvCxnSpPr>
          <p:nvPr/>
        </p:nvCxnSpPr>
        <p:spPr>
          <a:xfrm flipH="1" flipV="1">
            <a:off x="8664931" y="2562524"/>
            <a:ext cx="377088" cy="1165452"/>
          </a:xfrm>
          <a:prstGeom prst="straightConnector1">
            <a:avLst/>
          </a:prstGeom>
          <a:ln w="38100"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394621D-C6E8-4970-AEB3-470FDB2C80B8}"/>
                  </a:ext>
                </a:extLst>
              </p:cNvPr>
              <p:cNvSpPr txBox="1"/>
              <p:nvPr/>
            </p:nvSpPr>
            <p:spPr>
              <a:xfrm>
                <a:off x="647700" y="2618647"/>
                <a:ext cx="7855277" cy="2840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/>
                  <a:t>（</a:t>
                </a:r>
                <a:r>
                  <a:rPr lang="en-US" altLang="zh-CN" sz="2000" dirty="0"/>
                  <a:t>1</a:t>
                </a:r>
                <a:r>
                  <a:rPr lang="zh-CN" altLang="en-US" sz="2000" dirty="0"/>
                  <a:t>）</a:t>
                </a:r>
                <a:r>
                  <a:rPr lang="zh-CN" altLang="zh-CN" sz="2000" dirty="0"/>
                  <a:t>设顶点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2000" dirty="0"/>
                  <a:t>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endParaRPr lang="zh-CN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zh-CN" altLang="zh-CN" sz="2000" dirty="0"/>
                  <a:t>所以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3,−1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zh-CN" altLang="zh-CN" sz="20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+1=3,</m:t>
                            </m:r>
                          </m:e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−3=−1,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zh-CN" sz="2000" dirty="0"/>
                  <a:t>解得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=2,</m:t>
                            </m:r>
                          </m:e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=2,</m:t>
                            </m:r>
                          </m:e>
                        </m:eqArr>
                      </m:e>
                    </m:d>
                  </m:oMath>
                </a14:m>
                <a:endParaRPr lang="zh-CN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zh-CN" altLang="zh-CN" sz="2000" dirty="0"/>
                  <a:t>所以</a:t>
                </a:r>
                <a:r>
                  <a:rPr lang="en-US" altLang="zh-CN" sz="2000" dirty="0"/>
                  <a:t>,</a:t>
                </a:r>
                <a:r>
                  <a:rPr lang="zh-CN" altLang="zh-CN" sz="2000" dirty="0"/>
                  <a:t>顶点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zh-CN" altLang="zh-CN" sz="2000">
                        <a:latin typeface="Cambria Math" panose="02040503050406030204" pitchFamily="18" charset="0"/>
                      </a:rPr>
                      <m:t>的坐标为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zh-CN" sz="2000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394621D-C6E8-4970-AEB3-470FDB2C8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2618647"/>
                <a:ext cx="7855277" cy="2840265"/>
              </a:xfrm>
              <a:prstGeom prst="rect">
                <a:avLst/>
              </a:prstGeom>
              <a:blipFill>
                <a:blip r:embed="rId7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对话气泡: 椭圆形 31">
            <a:extLst>
              <a:ext uri="{FF2B5EF4-FFF2-40B4-BE49-F238E27FC236}">
                <a16:creationId xmlns:a16="http://schemas.microsoft.com/office/drawing/2014/main" xmlns="" id="{E3FBEF1C-9C1C-46B2-A2B6-AB55D3BD451F}"/>
              </a:ext>
            </a:extLst>
          </p:cNvPr>
          <p:cNvSpPr/>
          <p:nvPr/>
        </p:nvSpPr>
        <p:spPr>
          <a:xfrm>
            <a:off x="8272289" y="5761793"/>
            <a:ext cx="2084537" cy="633953"/>
          </a:xfrm>
          <a:prstGeom prst="wedgeEllipseCallout">
            <a:avLst>
              <a:gd name="adj1" fmla="val -41406"/>
              <a:gd name="adj2" fmla="val -163146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向量坐标表示的定义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A62CA2E0-B1EA-4351-9B98-25F3D3D40CCF}"/>
                  </a:ext>
                </a:extLst>
              </p:cNvPr>
              <p:cNvSpPr/>
              <p:nvPr/>
            </p:nvSpPr>
            <p:spPr>
              <a:xfrm>
                <a:off x="5448300" y="4407288"/>
                <a:ext cx="6096000" cy="10268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black"/>
                    </a:solidFill>
                  </a:rPr>
                  <a:t>（</a:t>
                </a:r>
                <a:r>
                  <a:rPr lang="en-US" altLang="zh-CN" sz="2000" dirty="0">
                    <a:solidFill>
                      <a:prstClr val="black"/>
                    </a:solidFill>
                  </a:rPr>
                  <a:t>2</a:t>
                </a:r>
                <a:r>
                  <a:rPr lang="zh-CN" altLang="en-US" sz="2000" dirty="0">
                    <a:solidFill>
                      <a:prstClr val="black"/>
                    </a:solidFill>
                  </a:rPr>
                  <a:t>）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𝑂𝐷</m:t>
                        </m:r>
                      </m:e>
                    </m:acc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−1,3</m:t>
                        </m:r>
                      </m:e>
                    </m:d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3,−1</m:t>
                        </m:r>
                      </m:e>
                    </m:d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0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prstClr val="black"/>
                    </a:solidFill>
                    <a:latin typeface="等线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000" kern="100" dirty="0">
                    <a:solidFill>
                      <a:prstClr val="black"/>
                    </a:solidFill>
                    <a:latin typeface="等线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000" kern="100" dirty="0">
                    <a:solidFill>
                      <a:prstClr val="black"/>
                    </a:solidFill>
                    <a:latin typeface="等线" panose="02010600030101010101" pitchFamily="2" charset="-122"/>
                    <a:cs typeface="Times New Roman" panose="02020603050405020304" pitchFamily="18" charset="0"/>
                  </a:rPr>
                  <a:t>顶点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zh-CN" altLang="zh-CN" sz="20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的坐标为</m:t>
                    </m:r>
                    <m:d>
                      <m:dPr>
                        <m:ctrlPr>
                          <a:rPr lang="zh-CN" altLang="zh-CN" sz="2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2,2</m:t>
                        </m:r>
                      </m:e>
                    </m:d>
                    <m:r>
                      <a:rPr lang="en-US" altLang="zh-CN" sz="20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zh-CN" altLang="zh-CN" sz="2000" kern="100" dirty="0">
                  <a:solidFill>
                    <a:prstClr val="black"/>
                  </a:solidFill>
                  <a:latin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62CA2E0-B1EA-4351-9B98-25F3D3D40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300" y="4407288"/>
                <a:ext cx="6096000" cy="1026884"/>
              </a:xfrm>
              <a:prstGeom prst="rect">
                <a:avLst/>
              </a:prstGeom>
              <a:blipFill>
                <a:blip r:embed="rId8"/>
                <a:stretch>
                  <a:fillRect l="-1100" b="-10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xmlns="" val="63578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7" grpId="0" animBg="1"/>
      <p:bldP spid="3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0ED2FC3-43F1-4BBA-9567-EDBAD0410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203" y="1426725"/>
            <a:ext cx="3276600" cy="2809875"/>
          </a:xfrm>
          <a:prstGeom prst="rect">
            <a:avLst/>
          </a:prstGeom>
        </p:spPr>
      </p:pic>
      <p:grpSp>
        <p:nvGrpSpPr>
          <p:cNvPr id="24578" name="Group 2">
            <a:extLst>
              <a:ext uri="{FF2B5EF4-FFF2-40B4-BE49-F238E27FC236}">
                <a16:creationId xmlns:a16="http://schemas.microsoft.com/office/drawing/2014/main" xmlns="" id="{3DBFE4BA-569D-4930-A28B-49725D600DB6}"/>
              </a:ext>
            </a:extLst>
          </p:cNvPr>
          <p:cNvGrpSpPr>
            <a:grpSpLocks/>
          </p:cNvGrpSpPr>
          <p:nvPr/>
        </p:nvGrpSpPr>
        <p:grpSpPr bwMode="auto">
          <a:xfrm>
            <a:off x="1339850" y="606427"/>
            <a:ext cx="8216901" cy="1130301"/>
            <a:chOff x="-38" y="576"/>
            <a:chExt cx="5176" cy="712"/>
          </a:xfrm>
        </p:grpSpPr>
        <p:sp>
          <p:nvSpPr>
            <p:cNvPr id="24601" name="Text Box 3">
              <a:extLst>
                <a:ext uri="{FF2B5EF4-FFF2-40B4-BE49-F238E27FC236}">
                  <a16:creationId xmlns:a16="http://schemas.microsoft.com/office/drawing/2014/main" xmlns="" id="{4DDB8215-EF9C-4436-BBDB-83B84BDF7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8" y="576"/>
              <a:ext cx="5176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例</a:t>
              </a:r>
              <a:r>
                <a:rPr lang="en-US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4.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如图，已知                 的三个顶点</a:t>
              </a:r>
              <a:r>
                <a:rPr lang="en-US" altLang="zh-CN" sz="2400" b="1" i="1" dirty="0">
                  <a:latin typeface="Times New Roman" panose="02020603050405020304" pitchFamily="18" charset="0"/>
                </a:rPr>
                <a:t>A</a:t>
              </a:r>
              <a:r>
                <a:rPr lang="zh-CN" altLang="en-US" sz="2400" b="1" i="1" dirty="0">
                  <a:latin typeface="Times New Roman" panose="02020603050405020304" pitchFamily="18" charset="0"/>
                </a:rPr>
                <a:t>、</a:t>
              </a:r>
              <a:r>
                <a:rPr lang="en-US" altLang="zh-CN" sz="2400" b="1" i="1" dirty="0">
                  <a:latin typeface="Times New Roman" panose="02020603050405020304" pitchFamily="18" charset="0"/>
                </a:rPr>
                <a:t>B</a:t>
              </a:r>
              <a:r>
                <a:rPr lang="zh-CN" altLang="en-US" sz="2400" b="1" i="1" dirty="0">
                  <a:latin typeface="Times New Roman" panose="02020603050405020304" pitchFamily="18" charset="0"/>
                </a:rPr>
                <a:t>、</a:t>
              </a:r>
              <a:r>
                <a:rPr lang="en-US" altLang="zh-CN" sz="2400" b="1" i="1" dirty="0">
                  <a:latin typeface="Times New Roman" panose="02020603050405020304" pitchFamily="18" charset="0"/>
                </a:rPr>
                <a:t>C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的坐标分别是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latin typeface="Times New Roman" panose="02020603050405020304" pitchFamily="18" charset="0"/>
                </a:rPr>
                <a:t>     （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-2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1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）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,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（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-1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3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）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,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（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3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，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4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），试求顶点</a:t>
              </a:r>
              <a:r>
                <a:rPr lang="en-US" altLang="zh-CN" sz="2400" b="1" i="1" dirty="0">
                  <a:latin typeface="Times New Roman" panose="02020603050405020304" pitchFamily="18" charset="0"/>
                </a:rPr>
                <a:t>D</a:t>
              </a:r>
              <a:r>
                <a:rPr lang="zh-CN" altLang="en-US" sz="2400" b="1" dirty="0">
                  <a:latin typeface="Times New Roman" panose="02020603050405020304" pitchFamily="18" charset="0"/>
                </a:rPr>
                <a:t>的坐标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.</a:t>
              </a:r>
              <a:endParaRPr lang="zh-CN" altLang="en-US" sz="2400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4602" name="Object 4">
              <a:extLst>
                <a:ext uri="{FF2B5EF4-FFF2-40B4-BE49-F238E27FC236}">
                  <a16:creationId xmlns:a16="http://schemas.microsoft.com/office/drawing/2014/main" xmlns="" id="{43047123-1C6A-442A-9BF3-1DDEDA5AD0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10" y="684"/>
            <a:ext cx="830" cy="248"/>
          </p:xfrm>
          <a:graphic>
            <a:graphicData uri="http://schemas.openxmlformats.org/presentationml/2006/ole">
              <p:oleObj spid="_x0000_s19475" name="Equation" r:id="rId4" imgW="596641" imgH="177723" progId="Equation.DSMT4">
                <p:embed/>
              </p:oleObj>
            </a:graphicData>
          </a:graphic>
        </p:graphicFrame>
      </p:grp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xmlns="" id="{658537CF-0C19-4F78-AA90-F3C9A4053897}"/>
              </a:ext>
            </a:extLst>
          </p:cNvPr>
          <p:cNvCxnSpPr>
            <a:cxnSpLocks/>
          </p:cNvCxnSpPr>
          <p:nvPr/>
        </p:nvCxnSpPr>
        <p:spPr>
          <a:xfrm flipV="1">
            <a:off x="9860437" y="2134141"/>
            <a:ext cx="377072" cy="84104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xmlns="" id="{520D56F7-4F64-4225-873E-B4ACA4EB5123}"/>
              </a:ext>
            </a:extLst>
          </p:cNvPr>
          <p:cNvCxnSpPr>
            <a:cxnSpLocks/>
          </p:cNvCxnSpPr>
          <p:nvPr/>
        </p:nvCxnSpPr>
        <p:spPr>
          <a:xfrm flipH="1">
            <a:off x="8220693" y="2554664"/>
            <a:ext cx="423702" cy="85809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xmlns="" id="{C1CA72BA-D0C3-4320-B609-D9C89B3EA72F}"/>
              </a:ext>
            </a:extLst>
          </p:cNvPr>
          <p:cNvCxnSpPr>
            <a:cxnSpLocks/>
          </p:cNvCxnSpPr>
          <p:nvPr/>
        </p:nvCxnSpPr>
        <p:spPr>
          <a:xfrm flipV="1">
            <a:off x="8267323" y="2961594"/>
            <a:ext cx="1668545" cy="39121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xmlns="" id="{C5EEC3EB-EA25-4530-A14D-0B1DC2B6C157}"/>
              </a:ext>
            </a:extLst>
          </p:cNvPr>
          <p:cNvCxnSpPr>
            <a:cxnSpLocks/>
          </p:cNvCxnSpPr>
          <p:nvPr/>
        </p:nvCxnSpPr>
        <p:spPr>
          <a:xfrm flipV="1">
            <a:off x="8632390" y="2163450"/>
            <a:ext cx="1668545" cy="39121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xmlns="" id="{40D53A20-3F15-43DE-ACE0-004A1ABF424E}"/>
              </a:ext>
            </a:extLst>
          </p:cNvPr>
          <p:cNvCxnSpPr>
            <a:cxnSpLocks/>
          </p:cNvCxnSpPr>
          <p:nvPr/>
        </p:nvCxnSpPr>
        <p:spPr>
          <a:xfrm>
            <a:off x="8646141" y="2562523"/>
            <a:ext cx="1231894" cy="441973"/>
          </a:xfrm>
          <a:prstGeom prst="straightConnector1">
            <a:avLst/>
          </a:prstGeom>
          <a:ln w="38100"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xmlns="" id="{89FC7B37-C68D-4EA3-B2A5-B67313245729}"/>
              </a:ext>
            </a:extLst>
          </p:cNvPr>
          <p:cNvCxnSpPr>
            <a:cxnSpLocks/>
          </p:cNvCxnSpPr>
          <p:nvPr/>
        </p:nvCxnSpPr>
        <p:spPr>
          <a:xfrm flipV="1">
            <a:off x="9028971" y="3012356"/>
            <a:ext cx="849064" cy="739523"/>
          </a:xfrm>
          <a:prstGeom prst="straightConnector1">
            <a:avLst/>
          </a:prstGeom>
          <a:ln w="38100"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xmlns="" id="{381A7343-E1A5-40CC-88AE-8C868037BD1D}"/>
              </a:ext>
            </a:extLst>
          </p:cNvPr>
          <p:cNvCxnSpPr>
            <a:cxnSpLocks/>
          </p:cNvCxnSpPr>
          <p:nvPr/>
        </p:nvCxnSpPr>
        <p:spPr>
          <a:xfrm flipH="1" flipV="1">
            <a:off x="8664931" y="2562524"/>
            <a:ext cx="377088" cy="1165452"/>
          </a:xfrm>
          <a:prstGeom prst="straightConnector1">
            <a:avLst/>
          </a:prstGeom>
          <a:ln w="38100"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70D30ED-BD87-401D-96C5-E79464A84FBD}"/>
              </a:ext>
            </a:extLst>
          </p:cNvPr>
          <p:cNvSpPr/>
          <p:nvPr/>
        </p:nvSpPr>
        <p:spPr>
          <a:xfrm>
            <a:off x="1339850" y="4227162"/>
            <a:ext cx="8596018" cy="1667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小结</a:t>
            </a:r>
            <a:r>
              <a:rPr lang="en-US" altLang="zh-CN" sz="2400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向量的坐标运算是</a:t>
            </a:r>
            <a:r>
              <a:rPr lang="zh-CN" altLang="zh-CN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几何</a:t>
            </a:r>
            <a:r>
              <a:rPr lang="zh-CN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zh-CN" altLang="zh-CN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代数</a:t>
            </a:r>
            <a:r>
              <a:rPr lang="zh-CN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的统一，</a:t>
            </a:r>
            <a:r>
              <a:rPr lang="zh-CN" altLang="zh-CN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几何图形的法则</a:t>
            </a:r>
            <a:r>
              <a:rPr lang="zh-CN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是代数运算的</a:t>
            </a:r>
            <a:r>
              <a:rPr lang="zh-CN" altLang="zh-CN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直观含义</a:t>
            </a:r>
            <a:r>
              <a:rPr lang="zh-CN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坐标运算</a:t>
            </a:r>
            <a:r>
              <a:rPr lang="zh-CN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是图形关系的</a:t>
            </a:r>
            <a:r>
              <a:rPr lang="zh-CN" altLang="zh-CN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精确表示</a:t>
            </a:r>
            <a:r>
              <a:rPr lang="zh-CN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，二者的法则互为补充，</a:t>
            </a:r>
            <a:r>
              <a:rPr lang="zh-CN" altLang="en-US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关键是</a:t>
            </a:r>
            <a:r>
              <a:rPr lang="zh-CN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充分利用</a:t>
            </a:r>
            <a:r>
              <a:rPr lang="zh-CN" altLang="en-US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图形中各</a:t>
            </a:r>
            <a:r>
              <a:rPr lang="zh-CN" altLang="en-US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线段的位置关系</a:t>
            </a:r>
            <a:r>
              <a:rPr lang="zh-CN" altLang="zh-CN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260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7032BF3-6326-485F-9184-341A9AC03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</a:p>
        </p:txBody>
      </p:sp>
      <p:sp>
        <p:nvSpPr>
          <p:cNvPr id="7" name="文本框 34">
            <a:extLst>
              <a:ext uri="{FF2B5EF4-FFF2-40B4-BE49-F238E27FC236}">
                <a16:creationId xmlns:a16="http://schemas.microsoft.com/office/drawing/2014/main" xmlns="" id="{42549AF5-788A-4021-A8B1-DD87AD77CC88}"/>
              </a:ext>
            </a:extLst>
          </p:cNvPr>
          <p:cNvSpPr txBox="1"/>
          <p:nvPr/>
        </p:nvSpPr>
        <p:spPr>
          <a:xfrm>
            <a:off x="1625574" y="2325514"/>
            <a:ext cx="1325016" cy="82304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平面向量基本定理</a:t>
            </a:r>
          </a:p>
        </p:txBody>
      </p:sp>
      <p:sp>
        <p:nvSpPr>
          <p:cNvPr id="8" name="文本框 35">
            <a:extLst>
              <a:ext uri="{FF2B5EF4-FFF2-40B4-BE49-F238E27FC236}">
                <a16:creationId xmlns:a16="http://schemas.microsoft.com/office/drawing/2014/main" xmlns="" id="{20C2488D-D6D6-4D3E-BCCB-DE532949B5F7}"/>
              </a:ext>
            </a:extLst>
          </p:cNvPr>
          <p:cNvSpPr txBox="1"/>
          <p:nvPr/>
        </p:nvSpPr>
        <p:spPr>
          <a:xfrm>
            <a:off x="4288449" y="2310591"/>
            <a:ext cx="1530442" cy="84589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平面向量的坐标表示</a:t>
            </a:r>
          </a:p>
        </p:txBody>
      </p:sp>
      <p:sp>
        <p:nvSpPr>
          <p:cNvPr id="9" name="文本框 36">
            <a:extLst>
              <a:ext uri="{FF2B5EF4-FFF2-40B4-BE49-F238E27FC236}">
                <a16:creationId xmlns:a16="http://schemas.microsoft.com/office/drawing/2014/main" xmlns="" id="{9E53B616-355E-4903-8EEB-0D87C781E3A9}"/>
              </a:ext>
            </a:extLst>
          </p:cNvPr>
          <p:cNvSpPr txBox="1"/>
          <p:nvPr/>
        </p:nvSpPr>
        <p:spPr>
          <a:xfrm>
            <a:off x="7156751" y="2302655"/>
            <a:ext cx="2015530" cy="82304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sz="20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平面向量加减运算的坐标表示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6B17FD7B-BCEC-426A-B29E-5164BDC6DE19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2950590" y="2733541"/>
            <a:ext cx="1337859" cy="3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7770DD2E-0343-4AE1-8A22-0B64D7EBDD74}"/>
              </a:ext>
            </a:extLst>
          </p:cNvPr>
          <p:cNvSpPr txBox="1"/>
          <p:nvPr/>
        </p:nvSpPr>
        <p:spPr>
          <a:xfrm>
            <a:off x="2950590" y="2269741"/>
            <a:ext cx="1530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单位正交分解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文本框 35">
                <a:extLst>
                  <a:ext uri="{FF2B5EF4-FFF2-40B4-BE49-F238E27FC236}">
                    <a16:creationId xmlns:a16="http://schemas.microsoft.com/office/drawing/2014/main" id="{F2FB9158-D9D4-43E3-B834-DA213DF8A87C}"/>
                  </a:ext>
                </a:extLst>
              </p:cNvPr>
              <p:cNvSpPr txBox="1"/>
              <p:nvPr/>
            </p:nvSpPr>
            <p:spPr>
              <a:xfrm>
                <a:off x="4025250" y="3901011"/>
                <a:ext cx="2375544" cy="41366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sz="20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文本框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FB9158-D9D4-43E3-B834-DA213DF8A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250" y="3901011"/>
                <a:ext cx="2375544" cy="413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solidFill>
                  <a:prstClr val="black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6DA2DD3E-13BF-4E80-9AB2-B34DD8EB2B6F}"/>
              </a:ext>
            </a:extLst>
          </p:cNvPr>
          <p:cNvCxnSpPr/>
          <p:nvPr/>
        </p:nvCxnSpPr>
        <p:spPr>
          <a:xfrm flipV="1">
            <a:off x="5818891" y="2710682"/>
            <a:ext cx="1337859" cy="3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98E2C405-922F-4848-996E-A683E293E327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5053670" y="3156490"/>
            <a:ext cx="0" cy="744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46A463FD-61B2-4131-94FA-A07A86C6F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299" y="4343326"/>
            <a:ext cx="2280102" cy="14326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文本框 35">
                <a:extLst>
                  <a:ext uri="{FF2B5EF4-FFF2-40B4-BE49-F238E27FC236}">
                    <a16:creationId xmlns:a16="http://schemas.microsoft.com/office/drawing/2014/main" id="{DF389DD3-D2AA-4C95-884A-EE40ED10E451}"/>
                  </a:ext>
                </a:extLst>
              </p:cNvPr>
              <p:cNvSpPr txBox="1"/>
              <p:nvPr/>
            </p:nvSpPr>
            <p:spPr>
              <a:xfrm>
                <a:off x="6645901" y="3901010"/>
                <a:ext cx="3487914" cy="1432683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zh-CN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m:t>已知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b="0" dirty="0">
                  <a:latin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zh-CN" altLang="zh-CN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  <a:endParaRPr lang="zh-CN" sz="20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文本框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F389DD3-D2AA-4C95-884A-EE40ED10E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901" y="3901010"/>
                <a:ext cx="3487914" cy="1432683"/>
              </a:xfrm>
              <a:prstGeom prst="rect">
                <a:avLst/>
              </a:prstGeom>
              <a:blipFill>
                <a:blip r:embed="rId5"/>
                <a:stretch>
                  <a:fillRect l="-1745"/>
                </a:stretch>
              </a:blipFill>
              <a:ln w="6350">
                <a:solidFill>
                  <a:prstClr val="black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xmlns="" id="{4AA8A88C-4C41-4AFE-8146-4BFB7D4A8B6B}"/>
              </a:ext>
            </a:extLst>
          </p:cNvPr>
          <p:cNvCxnSpPr>
            <a:cxnSpLocks/>
          </p:cNvCxnSpPr>
          <p:nvPr/>
        </p:nvCxnSpPr>
        <p:spPr>
          <a:xfrm flipV="1">
            <a:off x="8233207" y="3125695"/>
            <a:ext cx="0" cy="744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xmlns="" id="{984D614C-54B5-402C-BAB7-B7A02D6B0BD1}"/>
              </a:ext>
            </a:extLst>
          </p:cNvPr>
          <p:cNvCxnSpPr>
            <a:cxnSpLocks/>
          </p:cNvCxnSpPr>
          <p:nvPr/>
        </p:nvCxnSpPr>
        <p:spPr>
          <a:xfrm flipV="1">
            <a:off x="8214353" y="1558135"/>
            <a:ext cx="0" cy="744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文本框 35">
                <a:extLst>
                  <a:ext uri="{FF2B5EF4-FFF2-40B4-BE49-F238E27FC236}">
                    <a16:creationId xmlns:a16="http://schemas.microsoft.com/office/drawing/2014/main" id="{73D33E4A-4AD6-44CD-85F3-65BF53903946}"/>
                  </a:ext>
                </a:extLst>
              </p:cNvPr>
              <p:cNvSpPr txBox="1"/>
              <p:nvPr/>
            </p:nvSpPr>
            <p:spPr>
              <a:xfrm>
                <a:off x="6952967" y="855569"/>
                <a:ext cx="2560479" cy="92078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已知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zh-CN" sz="20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zh-CN" sz="20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文本框 35">
                <a:extLst>
                  <a:ext uri="{FF2B5EF4-FFF2-40B4-BE49-F238E27FC236}">
                    <a16:creationId xmlns:a16="http://schemas.microsoft.com/office/drawing/2014/main" xmlns="" id="{73D33E4A-4AD6-44CD-85F3-65BF53903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967" y="855569"/>
                <a:ext cx="2560479" cy="920780"/>
              </a:xfrm>
              <a:prstGeom prst="rect">
                <a:avLst/>
              </a:prstGeom>
              <a:blipFill>
                <a:blip r:embed="rId6"/>
                <a:stretch>
                  <a:fillRect l="-2138"/>
                </a:stretch>
              </a:blipFill>
              <a:ln w="6350">
                <a:solidFill>
                  <a:prstClr val="black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xmlns="" id="{3FE40DE1-FABC-4985-9743-E62C1F0C7C08}"/>
              </a:ext>
            </a:extLst>
          </p:cNvPr>
          <p:cNvCxnSpPr>
            <a:cxnSpLocks/>
          </p:cNvCxnSpPr>
          <p:nvPr/>
        </p:nvCxnSpPr>
        <p:spPr>
          <a:xfrm flipV="1">
            <a:off x="8138939" y="-2099273"/>
            <a:ext cx="0" cy="744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6390F2A2-9DE8-46BF-93BE-17D0296E000E}"/>
              </a:ext>
            </a:extLst>
          </p:cNvPr>
          <p:cNvCxnSpPr>
            <a:cxnSpLocks/>
          </p:cNvCxnSpPr>
          <p:nvPr/>
        </p:nvCxnSpPr>
        <p:spPr>
          <a:xfrm flipV="1">
            <a:off x="5053670" y="1690688"/>
            <a:ext cx="0" cy="619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36">
            <a:extLst>
              <a:ext uri="{FF2B5EF4-FFF2-40B4-BE49-F238E27FC236}">
                <a16:creationId xmlns:a16="http://schemas.microsoft.com/office/drawing/2014/main" xmlns="" id="{863E53AB-4091-4B60-99F8-5740BC3D28F9}"/>
              </a:ext>
            </a:extLst>
          </p:cNvPr>
          <p:cNvSpPr txBox="1"/>
          <p:nvPr/>
        </p:nvSpPr>
        <p:spPr>
          <a:xfrm>
            <a:off x="4080470" y="663449"/>
            <a:ext cx="2015530" cy="106023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sz="2000" kern="100" dirty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平面向量</a:t>
            </a:r>
            <a:r>
              <a:rPr lang="zh-CN" altLang="en-US" sz="2000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数乘</a:t>
            </a:r>
            <a:r>
              <a:rPr lang="zh-CN" sz="2000" kern="100" dirty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运算</a:t>
            </a:r>
            <a:r>
              <a:rPr lang="zh-CN" altLang="en-US" sz="2000" kern="100" dirty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、数量积运算</a:t>
            </a:r>
            <a:r>
              <a:rPr lang="zh-CN" sz="2000" kern="100" dirty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的坐标表示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CD169C4-8E93-44D6-BE7A-615130D9B082}"/>
              </a:ext>
            </a:extLst>
          </p:cNvPr>
          <p:cNvSpPr/>
          <p:nvPr/>
        </p:nvSpPr>
        <p:spPr>
          <a:xfrm>
            <a:off x="1259892" y="5855183"/>
            <a:ext cx="6602063" cy="529176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数学思想方法：从一般到特殊，转化，数形结合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435375F-591B-46C4-9B04-8D3905A5C9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7436" y="722226"/>
            <a:ext cx="1724025" cy="1285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3301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/>
      <p:bldP spid="15" grpId="0" animBg="1"/>
      <p:bldP spid="24" grpId="0" animBg="1"/>
      <p:bldP spid="27" grpId="0" animBg="1"/>
      <p:bldP spid="20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 hangingPunct="0"/>
            <a:r>
              <a:rPr lang="zh-CN" altLang="en-US" sz="7200" b="1" kern="0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hangingPunct="0">
              <a:lnSpc>
                <a:spcPct val="150000"/>
              </a:lnSpc>
            </a:pPr>
            <a:r>
              <a:rPr lang="zh-CN" altLang="en-US" sz="24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1B942F2-27F7-49D5-81E0-71072F000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本节内容：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72EFFB1-6035-4C16-AE5B-2B3387419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386" y="1263710"/>
            <a:ext cx="7164371" cy="2695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6.3.2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平面向量的正交分解及坐标表示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6.3.3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平面向量加、减运算的坐标表示</a:t>
            </a:r>
          </a:p>
        </p:txBody>
      </p:sp>
    </p:spTree>
    <p:extLst>
      <p:ext uri="{BB962C8B-B14F-4D97-AF65-F5344CB8AC3E}">
        <p14:creationId xmlns:p14="http://schemas.microsoft.com/office/powerpoint/2010/main" xmlns="" val="2337157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xmlns="" id="{5FBF475E-525A-4001-BF46-5D90920E46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66257719"/>
              </p:ext>
            </p:extLst>
          </p:nvPr>
        </p:nvGraphicFramePr>
        <p:xfrm>
          <a:off x="916664" y="846042"/>
          <a:ext cx="12128500" cy="3525838"/>
        </p:xfrm>
        <a:graphic>
          <a:graphicData uri="http://schemas.openxmlformats.org/presentationml/2006/ole">
            <p:oleObj spid="_x0000_s18478" name="Document" r:id="rId4" imgW="4560820" imgH="1327368" progId="Word.Document.12">
              <p:embed/>
            </p:oleObj>
          </a:graphicData>
        </a:graphic>
      </p:graphicFrame>
      <p:grpSp>
        <p:nvGrpSpPr>
          <p:cNvPr id="93" name="画布 7">
            <a:extLst>
              <a:ext uri="{FF2B5EF4-FFF2-40B4-BE49-F238E27FC236}">
                <a16:creationId xmlns:a16="http://schemas.microsoft.com/office/drawing/2014/main" xmlns="" id="{627798BF-BC45-4228-A3A6-ECD265630817}"/>
              </a:ext>
            </a:extLst>
          </p:cNvPr>
          <p:cNvGrpSpPr/>
          <p:nvPr/>
        </p:nvGrpSpPr>
        <p:grpSpPr>
          <a:xfrm>
            <a:off x="8663615" y="732535"/>
            <a:ext cx="2611721" cy="2232660"/>
            <a:chOff x="0" y="0"/>
            <a:chExt cx="2611721" cy="2232660"/>
          </a:xfrm>
        </p:grpSpPr>
        <p:sp>
          <p:nvSpPr>
            <p:cNvPr id="94" name="矩形 93">
              <a:extLst>
                <a:ext uri="{FF2B5EF4-FFF2-40B4-BE49-F238E27FC236}">
                  <a16:creationId xmlns:a16="http://schemas.microsoft.com/office/drawing/2014/main" xmlns="" id="{6CAD9EB8-E38E-416D-A216-E44820AE53B1}"/>
                </a:ext>
              </a:extLst>
            </p:cNvPr>
            <p:cNvSpPr/>
            <p:nvPr/>
          </p:nvSpPr>
          <p:spPr>
            <a:xfrm>
              <a:off x="0" y="0"/>
              <a:ext cx="2611120" cy="2232660"/>
            </a:xfrm>
            <a:prstGeom prst="rect">
              <a:avLst/>
            </a:prstGeom>
            <a:solidFill>
              <a:prstClr val="white"/>
            </a:solidFill>
          </p:spPr>
        </p:sp>
        <p:sp>
          <p:nvSpPr>
            <p:cNvPr id="95" name="文本框 46">
              <a:extLst>
                <a:ext uri="{FF2B5EF4-FFF2-40B4-BE49-F238E27FC236}">
                  <a16:creationId xmlns:a16="http://schemas.microsoft.com/office/drawing/2014/main" xmlns="" id="{416B5845-EBC3-4AA8-9AFC-900136CAF8DA}"/>
                </a:ext>
              </a:extLst>
            </p:cNvPr>
            <p:cNvSpPr txBox="1"/>
            <p:nvPr/>
          </p:nvSpPr>
          <p:spPr>
            <a:xfrm>
              <a:off x="5561" y="826771"/>
              <a:ext cx="436399" cy="4038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400" b="1" i="1" kern="1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e</a:t>
              </a:r>
              <a:r>
                <a:rPr lang="en-US" sz="105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sz="105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6" name="文本框 51">
              <a:extLst>
                <a:ext uri="{FF2B5EF4-FFF2-40B4-BE49-F238E27FC236}">
                  <a16:creationId xmlns:a16="http://schemas.microsoft.com/office/drawing/2014/main" xmlns="" id="{69D387AB-369E-4E0F-832A-2BE89A5744EC}"/>
                </a:ext>
              </a:extLst>
            </p:cNvPr>
            <p:cNvSpPr txBox="1"/>
            <p:nvPr/>
          </p:nvSpPr>
          <p:spPr>
            <a:xfrm>
              <a:off x="630272" y="1051561"/>
              <a:ext cx="403990" cy="4419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400" b="1" i="1" kern="1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e</a:t>
              </a:r>
              <a:r>
                <a:rPr lang="en-US" sz="105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lang="zh-CN" sz="105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7" name="文本框 50">
              <a:extLst>
                <a:ext uri="{FF2B5EF4-FFF2-40B4-BE49-F238E27FC236}">
                  <a16:creationId xmlns:a16="http://schemas.microsoft.com/office/drawing/2014/main" xmlns="" id="{DEF5BF5B-872F-41C7-898E-E056736179DE}"/>
                </a:ext>
              </a:extLst>
            </p:cNvPr>
            <p:cNvSpPr txBox="1"/>
            <p:nvPr/>
          </p:nvSpPr>
          <p:spPr>
            <a:xfrm>
              <a:off x="1079862" y="708661"/>
              <a:ext cx="419219" cy="4495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400" b="1" i="1" kern="1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e</a:t>
              </a:r>
              <a:r>
                <a:rPr lang="en-US" sz="105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zh-CN" sz="105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8" name="文本框 48">
              <a:extLst>
                <a:ext uri="{FF2B5EF4-FFF2-40B4-BE49-F238E27FC236}">
                  <a16:creationId xmlns:a16="http://schemas.microsoft.com/office/drawing/2014/main" xmlns="" id="{06EE0181-C065-45FA-A0D6-C3173BB96F27}"/>
                </a:ext>
              </a:extLst>
            </p:cNvPr>
            <p:cNvSpPr txBox="1"/>
            <p:nvPr/>
          </p:nvSpPr>
          <p:spPr>
            <a:xfrm>
              <a:off x="737003" y="1421131"/>
              <a:ext cx="489817" cy="5295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400" b="1" i="1" kern="1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e</a:t>
              </a:r>
              <a:r>
                <a:rPr lang="en-US" sz="105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zh-CN" sz="105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9" name="文本框 49">
              <a:extLst>
                <a:ext uri="{FF2B5EF4-FFF2-40B4-BE49-F238E27FC236}">
                  <a16:creationId xmlns:a16="http://schemas.microsoft.com/office/drawing/2014/main" xmlns="" id="{74987CA4-D052-47A5-ACE4-7A679B1FDD48}"/>
                </a:ext>
              </a:extLst>
            </p:cNvPr>
            <p:cNvSpPr txBox="1"/>
            <p:nvPr/>
          </p:nvSpPr>
          <p:spPr>
            <a:xfrm>
              <a:off x="645561" y="594361"/>
              <a:ext cx="449659" cy="4495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400" b="1" i="1" kern="1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e</a:t>
              </a:r>
              <a:r>
                <a:rPr lang="en-US" sz="105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zh-CN" sz="105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0" name="文本框 47">
              <a:extLst>
                <a:ext uri="{FF2B5EF4-FFF2-40B4-BE49-F238E27FC236}">
                  <a16:creationId xmlns:a16="http://schemas.microsoft.com/office/drawing/2014/main" xmlns="" id="{4CB9FCBE-3370-49FA-B43C-AC1F16F9221E}"/>
                </a:ext>
              </a:extLst>
            </p:cNvPr>
            <p:cNvSpPr txBox="1"/>
            <p:nvPr/>
          </p:nvSpPr>
          <p:spPr>
            <a:xfrm>
              <a:off x="310239" y="1703070"/>
              <a:ext cx="426764" cy="5295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400" b="1" i="1" kern="10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e</a:t>
              </a:r>
              <a:r>
                <a:rPr lang="en-US" sz="105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zh-CN" sz="105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01" name="直接箭头连接符 100">
              <a:extLst>
                <a:ext uri="{FF2B5EF4-FFF2-40B4-BE49-F238E27FC236}">
                  <a16:creationId xmlns:a16="http://schemas.microsoft.com/office/drawing/2014/main" xmlns="" id="{2F55F03E-8200-40EF-B63E-301DC41202E4}"/>
                </a:ext>
              </a:extLst>
            </p:cNvPr>
            <p:cNvCxnSpPr/>
            <p:nvPr/>
          </p:nvCxnSpPr>
          <p:spPr>
            <a:xfrm flipV="1">
              <a:off x="43661" y="803911"/>
              <a:ext cx="2057400" cy="7086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箭头连接符 101">
              <a:extLst>
                <a:ext uri="{FF2B5EF4-FFF2-40B4-BE49-F238E27FC236}">
                  <a16:creationId xmlns:a16="http://schemas.microsoft.com/office/drawing/2014/main" xmlns="" id="{852E7C8D-A535-432C-933A-0CE86BD616ED}"/>
                </a:ext>
              </a:extLst>
            </p:cNvPr>
            <p:cNvCxnSpPr/>
            <p:nvPr/>
          </p:nvCxnSpPr>
          <p:spPr>
            <a:xfrm>
              <a:off x="58901" y="1512571"/>
              <a:ext cx="883920" cy="4572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箭头连接符 102">
              <a:extLst>
                <a:ext uri="{FF2B5EF4-FFF2-40B4-BE49-F238E27FC236}">
                  <a16:creationId xmlns:a16="http://schemas.microsoft.com/office/drawing/2014/main" xmlns="" id="{703EF465-E2D7-4D2F-93BC-D657622032FC}"/>
                </a:ext>
              </a:extLst>
            </p:cNvPr>
            <p:cNvCxnSpPr/>
            <p:nvPr/>
          </p:nvCxnSpPr>
          <p:spPr>
            <a:xfrm flipV="1">
              <a:off x="58901" y="765811"/>
              <a:ext cx="1127760" cy="74676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箭头连接符 103">
              <a:extLst>
                <a:ext uri="{FF2B5EF4-FFF2-40B4-BE49-F238E27FC236}">
                  <a16:creationId xmlns:a16="http://schemas.microsoft.com/office/drawing/2014/main" xmlns="" id="{472EE3FE-CC14-4484-A404-DBD48A6C9E56}"/>
                </a:ext>
              </a:extLst>
            </p:cNvPr>
            <p:cNvCxnSpPr/>
            <p:nvPr/>
          </p:nvCxnSpPr>
          <p:spPr>
            <a:xfrm flipV="1">
              <a:off x="74141" y="1428751"/>
              <a:ext cx="784860" cy="914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箭头连接符 104">
              <a:extLst>
                <a:ext uri="{FF2B5EF4-FFF2-40B4-BE49-F238E27FC236}">
                  <a16:creationId xmlns:a16="http://schemas.microsoft.com/office/drawing/2014/main" xmlns="" id="{5028A8A6-B893-4CC5-BA2D-854033E67781}"/>
                </a:ext>
              </a:extLst>
            </p:cNvPr>
            <p:cNvCxnSpPr/>
            <p:nvPr/>
          </p:nvCxnSpPr>
          <p:spPr>
            <a:xfrm flipV="1">
              <a:off x="90651" y="849631"/>
              <a:ext cx="1301750" cy="6400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17E607DF-F069-47A1-AA8A-A7A347A44C5C}"/>
                </a:ext>
              </a:extLst>
            </p:cNvPr>
            <p:cNvCxnSpPr/>
            <p:nvPr/>
          </p:nvCxnSpPr>
          <p:spPr>
            <a:xfrm flipV="1">
              <a:off x="1361921" y="811531"/>
              <a:ext cx="670560" cy="3810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F9BAB3CF-41AF-410C-8F2D-0F3E56DCF1FD}"/>
                </a:ext>
              </a:extLst>
            </p:cNvPr>
            <p:cNvCxnSpPr/>
            <p:nvPr/>
          </p:nvCxnSpPr>
          <p:spPr>
            <a:xfrm flipV="1">
              <a:off x="820901" y="842011"/>
              <a:ext cx="1219200" cy="60960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xmlns="" id="{0B3C1FF3-CD3E-4F12-9870-14000B7EDCA3}"/>
                </a:ext>
              </a:extLst>
            </p:cNvPr>
            <p:cNvCxnSpPr/>
            <p:nvPr/>
          </p:nvCxnSpPr>
          <p:spPr>
            <a:xfrm flipV="1">
              <a:off x="904721" y="902971"/>
              <a:ext cx="1021080" cy="69342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xmlns="" id="{9610AE6D-F87B-4702-8496-135C7E5F2713}"/>
                </a:ext>
              </a:extLst>
            </p:cNvPr>
            <p:cNvCxnSpPr/>
            <p:nvPr/>
          </p:nvCxnSpPr>
          <p:spPr>
            <a:xfrm>
              <a:off x="1156181" y="758191"/>
              <a:ext cx="922020" cy="30480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箭头连接符 109">
              <a:extLst>
                <a:ext uri="{FF2B5EF4-FFF2-40B4-BE49-F238E27FC236}">
                  <a16:creationId xmlns:a16="http://schemas.microsoft.com/office/drawing/2014/main" xmlns="" id="{F0285802-40B0-413C-A8B1-366F2589AE24}"/>
                </a:ext>
              </a:extLst>
            </p:cNvPr>
            <p:cNvCxnSpPr/>
            <p:nvPr/>
          </p:nvCxnSpPr>
          <p:spPr>
            <a:xfrm>
              <a:off x="36041" y="1497331"/>
              <a:ext cx="883920" cy="579120"/>
            </a:xfrm>
            <a:prstGeom prst="straightConnector1">
              <a:avLst/>
            </a:prstGeom>
            <a:ln w="38100">
              <a:solidFill>
                <a:srgbClr val="8927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箭头连接符 110">
              <a:extLst>
                <a:ext uri="{FF2B5EF4-FFF2-40B4-BE49-F238E27FC236}">
                  <a16:creationId xmlns:a16="http://schemas.microsoft.com/office/drawing/2014/main" xmlns="" id="{350CFAD6-0B7A-402A-861F-7ECBF7DCEE69}"/>
                </a:ext>
              </a:extLst>
            </p:cNvPr>
            <p:cNvCxnSpPr/>
            <p:nvPr/>
          </p:nvCxnSpPr>
          <p:spPr>
            <a:xfrm flipV="1">
              <a:off x="35999" y="243841"/>
              <a:ext cx="1127802" cy="1268730"/>
            </a:xfrm>
            <a:prstGeom prst="straightConnector1">
              <a:avLst/>
            </a:prstGeom>
            <a:ln w="38100">
              <a:solidFill>
                <a:srgbClr val="8927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xmlns="" id="{9560137C-5565-4461-863B-9A3DBE4662F1}"/>
                </a:ext>
              </a:extLst>
            </p:cNvPr>
            <p:cNvCxnSpPr/>
            <p:nvPr/>
          </p:nvCxnSpPr>
          <p:spPr>
            <a:xfrm flipV="1">
              <a:off x="889481" y="849631"/>
              <a:ext cx="1188720" cy="1181100"/>
            </a:xfrm>
            <a:prstGeom prst="line">
              <a:avLst/>
            </a:prstGeom>
            <a:ln w="38100">
              <a:solidFill>
                <a:srgbClr val="89277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xmlns="" id="{7D334C61-B2B1-4DD9-BDC0-DE2DDD3FC465}"/>
                </a:ext>
              </a:extLst>
            </p:cNvPr>
            <p:cNvCxnSpPr/>
            <p:nvPr/>
          </p:nvCxnSpPr>
          <p:spPr>
            <a:xfrm>
              <a:off x="1156177" y="262891"/>
              <a:ext cx="906647" cy="624840"/>
            </a:xfrm>
            <a:prstGeom prst="line">
              <a:avLst/>
            </a:prstGeom>
            <a:ln w="38100">
              <a:solidFill>
                <a:srgbClr val="89277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文本框 16">
              <a:extLst>
                <a:ext uri="{FF2B5EF4-FFF2-40B4-BE49-F238E27FC236}">
                  <a16:creationId xmlns:a16="http://schemas.microsoft.com/office/drawing/2014/main" xmlns="" id="{EB5E4059-A16B-4173-983E-54CF68D79374}"/>
                </a:ext>
              </a:extLst>
            </p:cNvPr>
            <p:cNvSpPr txBox="1"/>
            <p:nvPr/>
          </p:nvSpPr>
          <p:spPr>
            <a:xfrm>
              <a:off x="2101064" y="552451"/>
              <a:ext cx="510657" cy="5295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400" b="1" i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zh-CN" sz="1050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5" name="标题 1">
            <a:extLst>
              <a:ext uri="{FF2B5EF4-FFF2-40B4-BE49-F238E27FC236}">
                <a16:creationId xmlns:a16="http://schemas.microsoft.com/office/drawing/2014/main" xmlns="" id="{73D11AC7-B288-4A45-89B3-6BC98D23A31C}"/>
              </a:ext>
            </a:extLst>
          </p:cNvPr>
          <p:cNvSpPr txBox="1">
            <a:spLocks/>
          </p:cNvSpPr>
          <p:nvPr/>
        </p:nvSpPr>
        <p:spPr>
          <a:xfrm>
            <a:off x="916664" y="286706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267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回顾复习</a:t>
            </a:r>
            <a:r>
              <a:rPr kumimoji="0" lang="zh-CN" altLang="en-US" sz="2000" b="1" i="0" u="none" strike="noStrike" kern="1200" cap="none" spc="267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  <a:t/>
            </a:r>
            <a:br>
              <a:rPr kumimoji="0" lang="zh-CN" altLang="en-US" sz="2000" b="1" i="0" u="none" strike="noStrike" kern="1200" cap="none" spc="267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rPr>
            </a:br>
            <a:endParaRPr kumimoji="0" lang="zh-CN" altLang="en-US" sz="2000" b="1" i="0" u="none" strike="noStrike" kern="1200" cap="none" spc="267" normalizeH="0" baseline="0" noProof="1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E5574407-31F1-487F-8C58-E63A75524601}"/>
              </a:ext>
            </a:extLst>
          </p:cNvPr>
          <p:cNvSpPr txBox="1"/>
          <p:nvPr/>
        </p:nvSpPr>
        <p:spPr>
          <a:xfrm>
            <a:off x="1079770" y="4261504"/>
            <a:ext cx="5992238" cy="1640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xmlns="" id="{FE046F19-3147-4ACA-8127-ABBA3B7234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82534179"/>
              </p:ext>
            </p:extLst>
          </p:nvPr>
        </p:nvGraphicFramePr>
        <p:xfrm>
          <a:off x="989814" y="3742344"/>
          <a:ext cx="12650787" cy="1225550"/>
        </p:xfrm>
        <a:graphic>
          <a:graphicData uri="http://schemas.openxmlformats.org/presentationml/2006/ole">
            <p:oleObj spid="_x0000_s18479" name="Document" r:id="rId5" imgW="5274753" imgH="514458" progId="Word.Document.12">
              <p:embed/>
            </p:oleObj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2665FE2-171D-4C62-B29D-B49EDB106DE9}"/>
              </a:ext>
            </a:extLst>
          </p:cNvPr>
          <p:cNvSpPr txBox="1"/>
          <p:nvPr/>
        </p:nvSpPr>
        <p:spPr>
          <a:xfrm>
            <a:off x="897591" y="4440460"/>
            <a:ext cx="10122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altLang="zh-CN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1: 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因为基底的任意性，使得平面向量的分解具备了较大的灵活性，这种灵活性可能会带来操作上的一些麻烦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请从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简化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问题的角度看，你会选择什么关系的基底？</a:t>
            </a:r>
          </a:p>
          <a:p>
            <a:endParaRPr lang="zh-CN" alt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331795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1D00130-7CA3-44CB-98D9-D15FFA6A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7787"/>
            <a:ext cx="10515600" cy="132556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CN" altLang="zh-CN" sz="24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把一个向量分解为两个互相</a:t>
            </a:r>
            <a:r>
              <a:rPr lang="zh-CN" altLang="zh-CN" sz="2400" kern="100" dirty="0">
                <a:solidFill>
                  <a:srgbClr val="FF0000"/>
                </a:solidFill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垂直</a:t>
            </a:r>
            <a:r>
              <a:rPr lang="zh-CN" altLang="zh-CN" sz="24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的向量，叫做向量的</a:t>
            </a:r>
            <a:r>
              <a:rPr lang="zh-CN" altLang="zh-CN" sz="2400" kern="100" dirty="0">
                <a:solidFill>
                  <a:srgbClr val="FF0000"/>
                </a:solidFill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正交分解</a:t>
            </a:r>
            <a:r>
              <a:rPr lang="en-US" altLang="zh-CN" sz="24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zh-CN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lang="zh-CN" altLang="en-US" sz="2400" dirty="0"/>
          </a:p>
        </p:txBody>
      </p:sp>
      <p:grpSp>
        <p:nvGrpSpPr>
          <p:cNvPr id="26" name="Group 5">
            <a:extLst>
              <a:ext uri="{FF2B5EF4-FFF2-40B4-BE49-F238E27FC236}">
                <a16:creationId xmlns:a16="http://schemas.microsoft.com/office/drawing/2014/main" xmlns="" id="{8A246022-0A89-485B-A9BB-B493331C3BF4}"/>
              </a:ext>
            </a:extLst>
          </p:cNvPr>
          <p:cNvGrpSpPr>
            <a:grpSpLocks/>
          </p:cNvGrpSpPr>
          <p:nvPr/>
        </p:nvGrpSpPr>
        <p:grpSpPr bwMode="auto">
          <a:xfrm>
            <a:off x="7799309" y="1624569"/>
            <a:ext cx="3025775" cy="1712913"/>
            <a:chOff x="2699" y="2742"/>
            <a:chExt cx="1906" cy="1079"/>
          </a:xfrm>
        </p:grpSpPr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xmlns="" id="{95264C12-109C-4B48-B09A-41DD0FE20A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46850">
              <a:off x="3878" y="2742"/>
              <a:ext cx="290" cy="300"/>
            </a:xfrm>
            <a:prstGeom prst="rect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808080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 sz="4000">
                <a:latin typeface="Arial" panose="020B0604020202020204" pitchFamily="34" charset="0"/>
              </a:endParaRPr>
            </a:p>
          </p:txBody>
        </p:sp>
        <p:sp>
          <p:nvSpPr>
            <p:cNvPr id="28" name="AutoShape 7">
              <a:extLst>
                <a:ext uri="{FF2B5EF4-FFF2-40B4-BE49-F238E27FC236}">
                  <a16:creationId xmlns:a16="http://schemas.microsoft.com/office/drawing/2014/main" xmlns="" id="{751F5127-24AC-49B1-97E2-8444C2A97A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9" y="2750"/>
              <a:ext cx="1906" cy="1071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" name="Group 8">
            <a:extLst>
              <a:ext uri="{FF2B5EF4-FFF2-40B4-BE49-F238E27FC236}">
                <a16:creationId xmlns:a16="http://schemas.microsoft.com/office/drawing/2014/main" xmlns="" id="{3FC68982-B007-4710-B917-7A01E36210DB}"/>
              </a:ext>
            </a:extLst>
          </p:cNvPr>
          <p:cNvGrpSpPr>
            <a:grpSpLocks/>
          </p:cNvGrpSpPr>
          <p:nvPr/>
        </p:nvGrpSpPr>
        <p:grpSpPr bwMode="auto">
          <a:xfrm>
            <a:off x="9262727" y="1872121"/>
            <a:ext cx="620712" cy="1398587"/>
            <a:chOff x="3609" y="2912"/>
            <a:chExt cx="391" cy="881"/>
          </a:xfrm>
        </p:grpSpPr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EB57E4F2-1307-49E3-A97F-769985F16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2912"/>
              <a:ext cx="1" cy="792"/>
            </a:xfrm>
            <a:custGeom>
              <a:avLst/>
              <a:gdLst>
                <a:gd name="T0" fmla="*/ 1 w 1"/>
                <a:gd name="T1" fmla="*/ 0 h 693"/>
                <a:gd name="T2" fmla="*/ 0 w 1"/>
                <a:gd name="T3" fmla="*/ 69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693">
                  <a:moveTo>
                    <a:pt x="1" y="0"/>
                  </a:moveTo>
                  <a:lnTo>
                    <a:pt x="0" y="693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Text Box 10">
              <a:extLst>
                <a:ext uri="{FF2B5EF4-FFF2-40B4-BE49-F238E27FC236}">
                  <a16:creationId xmlns:a16="http://schemas.microsoft.com/office/drawing/2014/main" xmlns="" id="{0DCA25A4-D37F-4495-9886-D067102D05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9" y="3406"/>
              <a:ext cx="360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3200" b="1">
                  <a:latin typeface="宋体" panose="02010600030101010101" pitchFamily="2" charset="-122"/>
                </a:rPr>
                <a:t>G</a:t>
              </a:r>
            </a:p>
          </p:txBody>
        </p:sp>
      </p:grpSp>
      <p:grpSp>
        <p:nvGrpSpPr>
          <p:cNvPr id="40" name="Group 14">
            <a:extLst>
              <a:ext uri="{FF2B5EF4-FFF2-40B4-BE49-F238E27FC236}">
                <a16:creationId xmlns:a16="http://schemas.microsoft.com/office/drawing/2014/main" xmlns="" id="{E8AEA3D3-11F6-4A00-A403-08EE4927C46C}"/>
              </a:ext>
            </a:extLst>
          </p:cNvPr>
          <p:cNvGrpSpPr>
            <a:grpSpLocks/>
          </p:cNvGrpSpPr>
          <p:nvPr/>
        </p:nvGrpSpPr>
        <p:grpSpPr bwMode="auto">
          <a:xfrm>
            <a:off x="9916097" y="1905395"/>
            <a:ext cx="1103312" cy="1211262"/>
            <a:chOff x="3999" y="2894"/>
            <a:chExt cx="695" cy="763"/>
          </a:xfrm>
        </p:grpSpPr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xmlns="" id="{AFCCB886-9AF0-4525-9363-95D1996AE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" y="2894"/>
              <a:ext cx="289" cy="621"/>
            </a:xfrm>
            <a:custGeom>
              <a:avLst/>
              <a:gdLst>
                <a:gd name="T0" fmla="*/ 0 w 300"/>
                <a:gd name="T1" fmla="*/ 0 h 543"/>
                <a:gd name="T2" fmla="*/ 300 w 300"/>
                <a:gd name="T3" fmla="*/ 54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0" h="543">
                  <a:moveTo>
                    <a:pt x="0" y="0"/>
                  </a:moveTo>
                  <a:lnTo>
                    <a:pt x="300" y="543"/>
                  </a:lnTo>
                </a:path>
              </a:pathLst>
            </a:custGeom>
            <a:noFill/>
            <a:ln w="38100" cmpd="sng">
              <a:solidFill>
                <a:srgbClr val="0070C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Text Box 16">
              <a:extLst>
                <a:ext uri="{FF2B5EF4-FFF2-40B4-BE49-F238E27FC236}">
                  <a16:creationId xmlns:a16="http://schemas.microsoft.com/office/drawing/2014/main" xmlns="" id="{62424804-9AF9-47D0-9C08-2BE27CE0D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3249"/>
              <a:ext cx="408" cy="40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just"/>
              <a:r>
                <a:rPr lang="en-US" altLang="zh-CN" sz="2800" b="1" dirty="0">
                  <a:latin typeface="宋体" panose="02010600030101010101" pitchFamily="2" charset="-122"/>
                </a:rPr>
                <a:t>F</a:t>
              </a:r>
              <a:r>
                <a:rPr lang="en-US" altLang="zh-CN" sz="2800" b="1" baseline="-25000" dirty="0">
                  <a:latin typeface="宋体" panose="02010600030101010101" pitchFamily="2" charset="-122"/>
                </a:rPr>
                <a:t>2</a:t>
              </a:r>
              <a:endParaRPr lang="en-US" altLang="zh-CN" sz="2800" b="1" dirty="0">
                <a:latin typeface="宋体" panose="02010600030101010101" pitchFamily="2" charset="-122"/>
              </a:endParaRPr>
            </a:p>
          </p:txBody>
        </p:sp>
      </p:grpSp>
      <p:grpSp>
        <p:nvGrpSpPr>
          <p:cNvPr id="43" name="Group 20">
            <a:extLst>
              <a:ext uri="{FF2B5EF4-FFF2-40B4-BE49-F238E27FC236}">
                <a16:creationId xmlns:a16="http://schemas.microsoft.com/office/drawing/2014/main" xmlns="" id="{10A4E478-9C07-4542-B324-3AC369D79093}"/>
              </a:ext>
            </a:extLst>
          </p:cNvPr>
          <p:cNvGrpSpPr>
            <a:grpSpLocks/>
          </p:cNvGrpSpPr>
          <p:nvPr/>
        </p:nvGrpSpPr>
        <p:grpSpPr bwMode="auto">
          <a:xfrm>
            <a:off x="9400159" y="2131295"/>
            <a:ext cx="949325" cy="1008062"/>
            <a:chOff x="3742" y="3067"/>
            <a:chExt cx="598" cy="635"/>
          </a:xfrm>
        </p:grpSpPr>
        <p:sp>
          <p:nvSpPr>
            <p:cNvPr id="44" name="Line 21">
              <a:extLst>
                <a:ext uri="{FF2B5EF4-FFF2-40B4-BE49-F238E27FC236}">
                  <a16:creationId xmlns:a16="http://schemas.microsoft.com/office/drawing/2014/main" xmlns="" id="{FB927604-1D89-4D9B-A85A-5488D7C44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2" y="3067"/>
              <a:ext cx="272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22">
              <a:extLst>
                <a:ext uri="{FF2B5EF4-FFF2-40B4-BE49-F238E27FC236}">
                  <a16:creationId xmlns:a16="http://schemas.microsoft.com/office/drawing/2014/main" xmlns="" id="{B9242210-1897-4E1C-B51C-128EBC6AB2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7" y="3513"/>
              <a:ext cx="273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" name="Freeform 12">
            <a:extLst>
              <a:ext uri="{FF2B5EF4-FFF2-40B4-BE49-F238E27FC236}">
                <a16:creationId xmlns:a16="http://schemas.microsoft.com/office/drawing/2014/main" xmlns="" id="{12C76D4F-3471-489A-B134-B8B8AE3E12D3}"/>
              </a:ext>
            </a:extLst>
          </p:cNvPr>
          <p:cNvSpPr>
            <a:spLocks/>
          </p:cNvSpPr>
          <p:nvPr/>
        </p:nvSpPr>
        <p:spPr bwMode="auto">
          <a:xfrm>
            <a:off x="9389870" y="1918278"/>
            <a:ext cx="491936" cy="289112"/>
          </a:xfrm>
          <a:custGeom>
            <a:avLst/>
            <a:gdLst>
              <a:gd name="T0" fmla="*/ 285 w 285"/>
              <a:gd name="T1" fmla="*/ 0 h 153"/>
              <a:gd name="T2" fmla="*/ 0 w 285"/>
              <a:gd name="T3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5" h="153">
                <a:moveTo>
                  <a:pt x="285" y="0"/>
                </a:moveTo>
                <a:lnTo>
                  <a:pt x="0" y="153"/>
                </a:ln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Text Box 16">
            <a:extLst>
              <a:ext uri="{FF2B5EF4-FFF2-40B4-BE49-F238E27FC236}">
                <a16:creationId xmlns:a16="http://schemas.microsoft.com/office/drawing/2014/main" xmlns="" id="{B3FA1AEC-D830-4464-9873-7C7DF034B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503" y="1931628"/>
            <a:ext cx="647700" cy="65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CN" sz="2800" b="1" dirty="0">
                <a:latin typeface="宋体" panose="02010600030101010101" pitchFamily="2" charset="-122"/>
              </a:rPr>
              <a:t>F</a:t>
            </a:r>
            <a:r>
              <a:rPr lang="en-US" altLang="zh-CN" sz="2800" b="1" baseline="-25000" dirty="0">
                <a:latin typeface="宋体" panose="02010600030101010101" pitchFamily="2" charset="-122"/>
              </a:rPr>
              <a:t>1</a:t>
            </a:r>
            <a:endParaRPr lang="en-US" altLang="zh-CN" sz="2800" b="1" dirty="0">
              <a:latin typeface="宋体" panose="02010600030101010101" pitchFamily="2" charset="-122"/>
            </a:endParaRPr>
          </a:p>
        </p:txBody>
      </p:sp>
      <p:sp>
        <p:nvSpPr>
          <p:cNvPr id="48" name="Text Box 16">
            <a:extLst>
              <a:ext uri="{FF2B5EF4-FFF2-40B4-BE49-F238E27FC236}">
                <a16:creationId xmlns:a16="http://schemas.microsoft.com/office/drawing/2014/main" xmlns="" id="{CF94F359-DAAC-444B-BED7-EAA534D14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1391" y="150944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CN" sz="2800" b="1" i="1" dirty="0">
                <a:latin typeface="宋体" panose="02010600030101010101" pitchFamily="2" charset="-122"/>
              </a:rPr>
              <a:t>O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xmlns="" id="{6DD94A73-A12C-4876-AAFC-F691957D1560}"/>
              </a:ext>
            </a:extLst>
          </p:cNvPr>
          <p:cNvSpPr txBox="1"/>
          <p:nvPr/>
        </p:nvSpPr>
        <p:spPr>
          <a:xfrm>
            <a:off x="838200" y="4371685"/>
            <a:ext cx="10181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ea typeface="黑体" panose="02010609060101010101" pitchFamily="49" charset="-122"/>
                <a:cs typeface="Times New Roman" panose="02020603050405020304" pitchFamily="18" charset="0"/>
              </a:rPr>
              <a:t>为了研究问题的方便，在平面上，我们</a:t>
            </a:r>
            <a:r>
              <a:rPr lang="zh-CN" altLang="en-US" sz="2400" dirty="0">
                <a:ea typeface="黑体" panose="02010609060101010101" pitchFamily="49" charset="-122"/>
                <a:cs typeface="Times New Roman" panose="02020603050405020304" pitchFamily="18" charset="0"/>
              </a:rPr>
              <a:t>选</a:t>
            </a:r>
            <a:r>
              <a:rPr lang="zh-CN" altLang="zh-CN" sz="2400" dirty="0">
                <a:ea typeface="黑体" panose="02010609060101010101" pitchFamily="49" charset="-122"/>
                <a:cs typeface="Times New Roman" panose="02020603050405020304" pitchFamily="18" charset="0"/>
              </a:rPr>
              <a:t>取</a:t>
            </a:r>
            <a:r>
              <a:rPr lang="zh-CN" altLang="zh-CN" sz="24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互相垂直</a:t>
            </a:r>
            <a:r>
              <a:rPr lang="zh-CN" altLang="zh-CN" sz="2400" dirty="0"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24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向量</a:t>
            </a:r>
            <a:r>
              <a:rPr lang="zh-CN" altLang="zh-CN" sz="2400" dirty="0">
                <a:ea typeface="黑体" panose="02010609060101010101" pitchFamily="49" charset="-122"/>
                <a:cs typeface="Times New Roman" panose="02020603050405020304" pitchFamily="18" charset="0"/>
              </a:rPr>
              <a:t>作为基底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dirty="0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xmlns="" id="{E374121A-21C0-4B06-AA17-E3FFCE2C88A4}"/>
              </a:ext>
            </a:extLst>
          </p:cNvPr>
          <p:cNvSpPr/>
          <p:nvPr/>
        </p:nvSpPr>
        <p:spPr>
          <a:xfrm>
            <a:off x="9881806" y="1872121"/>
            <a:ext cx="45719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3B26E5DC-05E7-46E9-B8D9-09C1D0CB78B6}"/>
              </a:ext>
            </a:extLst>
          </p:cNvPr>
          <p:cNvSpPr txBox="1"/>
          <p:nvPr/>
        </p:nvSpPr>
        <p:spPr>
          <a:xfrm>
            <a:off x="838200" y="100906"/>
            <a:ext cx="1627369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问题情境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EBA44733-F132-4534-85BF-F987DCAD2B00}"/>
              </a:ext>
            </a:extLst>
          </p:cNvPr>
          <p:cNvSpPr/>
          <p:nvPr/>
        </p:nvSpPr>
        <p:spPr>
          <a:xfrm>
            <a:off x="779530" y="794465"/>
            <a:ext cx="10298547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在物理中，我们知道为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求放置在斜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面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上的木块受到的摩擦力，需要将重力分解．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对话气泡: 椭圆形 3">
            <a:extLst>
              <a:ext uri="{FF2B5EF4-FFF2-40B4-BE49-F238E27FC236}">
                <a16:creationId xmlns:a16="http://schemas.microsoft.com/office/drawing/2014/main" xmlns="" id="{54CD24BD-038B-4FDD-9E07-5D1691DB6812}"/>
              </a:ext>
            </a:extLst>
          </p:cNvPr>
          <p:cNvSpPr/>
          <p:nvPr/>
        </p:nvSpPr>
        <p:spPr>
          <a:xfrm>
            <a:off x="4978236" y="1833295"/>
            <a:ext cx="2407473" cy="1077218"/>
          </a:xfrm>
          <a:prstGeom prst="wedgeEllipseCallout">
            <a:avLst>
              <a:gd name="adj1" fmla="val 92988"/>
              <a:gd name="adj2" fmla="val 695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力的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正交分解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1943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 animBg="1"/>
      <p:bldP spid="47" grpId="0"/>
      <p:bldP spid="49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>
            <a:extLst>
              <a:ext uri="{FF2B5EF4-FFF2-40B4-BE49-F238E27FC236}">
                <a16:creationId xmlns:a16="http://schemas.microsoft.com/office/drawing/2014/main" xmlns="" id="{D8F89AFE-34EB-4D03-A9C5-EF5AC8ED16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453344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xmlns="" id="{34564684-079B-4D07-9875-F056458B8D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1319744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xmlns="" id="{4308C457-DC7B-4F50-9E19-15357F8D69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0999" y="3453343"/>
            <a:ext cx="374979" cy="1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xmlns="" id="{E7BEE85F-2D72-44A7-87F9-A394A2423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1624544"/>
            <a:ext cx="0" cy="1828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xmlns="" id="{BF4425EE-1BF8-49E0-955C-E72F3D71C6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0" y="1624544"/>
            <a:ext cx="1295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6391" name="Object 7">
            <a:extLst>
              <a:ext uri="{FF2B5EF4-FFF2-40B4-BE49-F238E27FC236}">
                <a16:creationId xmlns:a16="http://schemas.microsoft.com/office/drawing/2014/main" xmlns="" id="{E6A11A53-B09F-45C6-9F35-D3DDF7C45B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75962832"/>
              </p:ext>
            </p:extLst>
          </p:nvPr>
        </p:nvGraphicFramePr>
        <p:xfrm>
          <a:off x="8418952" y="1289185"/>
          <a:ext cx="304800" cy="304800"/>
        </p:xfrm>
        <a:graphic>
          <a:graphicData uri="http://schemas.openxmlformats.org/presentationml/2006/ole">
            <p:oleObj spid="_x0000_s20612" name="Equation" r:id="rId5" imgW="164885" imgH="164885" progId="Equation.3">
              <p:embed/>
            </p:oleObj>
          </a:graphicData>
        </a:graphic>
      </p:graphicFrame>
      <p:graphicFrame>
        <p:nvGraphicFramePr>
          <p:cNvPr id="16392" name="Object 8">
            <a:extLst>
              <a:ext uri="{FF2B5EF4-FFF2-40B4-BE49-F238E27FC236}">
                <a16:creationId xmlns:a16="http://schemas.microsoft.com/office/drawing/2014/main" xmlns="" id="{51673025-3663-4DE3-B42E-B023EC5BF9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9230905"/>
              </p:ext>
            </p:extLst>
          </p:nvPr>
        </p:nvGraphicFramePr>
        <p:xfrm>
          <a:off x="9352310" y="2382729"/>
          <a:ext cx="326998" cy="350838"/>
        </p:xfrm>
        <a:graphic>
          <a:graphicData uri="http://schemas.openxmlformats.org/presentationml/2006/ole">
            <p:oleObj spid="_x0000_s20613" name="Equation" r:id="rId6" imgW="164885" imgH="164885" progId="Equation.3">
              <p:embed/>
            </p:oleObj>
          </a:graphicData>
        </a:graphic>
      </p:graphicFrame>
      <p:graphicFrame>
        <p:nvGraphicFramePr>
          <p:cNvPr id="16393" name="Object 9">
            <a:extLst>
              <a:ext uri="{FF2B5EF4-FFF2-40B4-BE49-F238E27FC236}">
                <a16:creationId xmlns:a16="http://schemas.microsoft.com/office/drawing/2014/main" xmlns="" id="{FC5FE026-8968-4494-AB06-45C2C070C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50670927"/>
              </p:ext>
            </p:extLst>
          </p:nvPr>
        </p:nvGraphicFramePr>
        <p:xfrm>
          <a:off x="8241945" y="2409753"/>
          <a:ext cx="354013" cy="381000"/>
        </p:xfrm>
        <a:graphic>
          <a:graphicData uri="http://schemas.openxmlformats.org/presentationml/2006/ole">
            <p:oleObj spid="_x0000_s20614" name="Equation" r:id="rId7" imgW="164814" imgH="177492" progId="Equation.3">
              <p:embed/>
            </p:oleObj>
          </a:graphicData>
        </a:graphic>
      </p:graphicFrame>
      <p:graphicFrame>
        <p:nvGraphicFramePr>
          <p:cNvPr id="16394" name="Object 10">
            <a:extLst>
              <a:ext uri="{FF2B5EF4-FFF2-40B4-BE49-F238E27FC236}">
                <a16:creationId xmlns:a16="http://schemas.microsoft.com/office/drawing/2014/main" xmlns="" id="{05C1A126-0B82-43B9-B0E9-FE1DD8FEB1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19369746"/>
              </p:ext>
            </p:extLst>
          </p:nvPr>
        </p:nvGraphicFramePr>
        <p:xfrm>
          <a:off x="9372601" y="1548344"/>
          <a:ext cx="352425" cy="350838"/>
        </p:xfrm>
        <a:graphic>
          <a:graphicData uri="http://schemas.openxmlformats.org/presentationml/2006/ole">
            <p:oleObj spid="_x0000_s20615" name="Equation" r:id="rId8" imgW="164885" imgH="164885" progId="Equation.3">
              <p:embed/>
            </p:oleObj>
          </a:graphicData>
        </a:graphic>
      </p:graphicFrame>
      <p:graphicFrame>
        <p:nvGraphicFramePr>
          <p:cNvPr id="16395" name="Object 11">
            <a:extLst>
              <a:ext uri="{FF2B5EF4-FFF2-40B4-BE49-F238E27FC236}">
                <a16:creationId xmlns:a16="http://schemas.microsoft.com/office/drawing/2014/main" xmlns="" id="{31B6D056-7B97-4E2E-9A3B-C13B70D67D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23935399"/>
              </p:ext>
            </p:extLst>
          </p:nvPr>
        </p:nvGraphicFramePr>
        <p:xfrm>
          <a:off x="7696200" y="3529544"/>
          <a:ext cx="279400" cy="304800"/>
        </p:xfrm>
        <a:graphic>
          <a:graphicData uri="http://schemas.openxmlformats.org/presentationml/2006/ole">
            <p:oleObj spid="_x0000_s20616" name="Equation" r:id="rId9" imgW="126835" imgH="139518" progId="Equation.3">
              <p:embed/>
            </p:oleObj>
          </a:graphicData>
        </a:graphic>
      </p:graphicFrame>
      <p:graphicFrame>
        <p:nvGraphicFramePr>
          <p:cNvPr id="16396" name="Object 12">
            <a:extLst>
              <a:ext uri="{FF2B5EF4-FFF2-40B4-BE49-F238E27FC236}">
                <a16:creationId xmlns:a16="http://schemas.microsoft.com/office/drawing/2014/main" xmlns="" id="{11A463A1-022B-4F86-8F67-8578F298E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70262118"/>
              </p:ext>
            </p:extLst>
          </p:nvPr>
        </p:nvGraphicFramePr>
        <p:xfrm>
          <a:off x="9677401" y="3496555"/>
          <a:ext cx="307975" cy="304800"/>
        </p:xfrm>
        <a:graphic>
          <a:graphicData uri="http://schemas.openxmlformats.org/presentationml/2006/ole">
            <p:oleObj spid="_x0000_s20617" name="Equation" r:id="rId10" imgW="139700" imgH="139700" progId="Equation.3">
              <p:embed/>
            </p:oleObj>
          </a:graphicData>
        </a:graphic>
      </p:graphicFrame>
      <p:graphicFrame>
        <p:nvGraphicFramePr>
          <p:cNvPr id="16397" name="Object 13">
            <a:extLst>
              <a:ext uri="{FF2B5EF4-FFF2-40B4-BE49-F238E27FC236}">
                <a16:creationId xmlns:a16="http://schemas.microsoft.com/office/drawing/2014/main" xmlns="" id="{F75219B1-0AFF-41A4-A4C9-B5065A69BD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79108650"/>
              </p:ext>
            </p:extLst>
          </p:nvPr>
        </p:nvGraphicFramePr>
        <p:xfrm>
          <a:off x="7696201" y="1377875"/>
          <a:ext cx="307975" cy="360363"/>
        </p:xfrm>
        <a:graphic>
          <a:graphicData uri="http://schemas.openxmlformats.org/presentationml/2006/ole">
            <p:oleObj spid="_x0000_s20618" name="Equation" r:id="rId11" imgW="139579" imgH="164957" progId="Equation.3">
              <p:embed/>
            </p:oleObj>
          </a:graphicData>
        </a:graphic>
      </p:graphicFrame>
      <p:graphicFrame>
        <p:nvGraphicFramePr>
          <p:cNvPr id="16398" name="Object 14">
            <a:extLst>
              <a:ext uri="{FF2B5EF4-FFF2-40B4-BE49-F238E27FC236}">
                <a16:creationId xmlns:a16="http://schemas.microsoft.com/office/drawing/2014/main" xmlns="" id="{DBDCDFDA-80CA-4AF0-B7DA-9DF990EA3E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9158955"/>
              </p:ext>
            </p:extLst>
          </p:nvPr>
        </p:nvGraphicFramePr>
        <p:xfrm>
          <a:off x="8091488" y="3521607"/>
          <a:ext cx="195262" cy="360362"/>
        </p:xfrm>
        <a:graphic>
          <a:graphicData uri="http://schemas.openxmlformats.org/presentationml/2006/ole">
            <p:oleObj spid="_x0000_s20619" name="Equation" r:id="rId12" imgW="88560" imgH="164880" progId="Equation.DSMT4">
              <p:embed/>
            </p:oleObj>
          </a:graphicData>
        </a:graphic>
      </p:graphicFrame>
      <p:graphicFrame>
        <p:nvGraphicFramePr>
          <p:cNvPr id="16399" name="Object 15">
            <a:extLst>
              <a:ext uri="{FF2B5EF4-FFF2-40B4-BE49-F238E27FC236}">
                <a16:creationId xmlns:a16="http://schemas.microsoft.com/office/drawing/2014/main" xmlns="" id="{59F904DB-AEEA-419C-AB8D-1276E1898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12853737"/>
              </p:ext>
            </p:extLst>
          </p:nvPr>
        </p:nvGraphicFramePr>
        <p:xfrm>
          <a:off x="7620000" y="3064407"/>
          <a:ext cx="279400" cy="415925"/>
        </p:xfrm>
        <a:graphic>
          <a:graphicData uri="http://schemas.openxmlformats.org/presentationml/2006/ole">
            <p:oleObj spid="_x0000_s20620" name="Equation" r:id="rId13" imgW="126720" imgH="190440" progId="Equation.DSMT4">
              <p:embed/>
            </p:oleObj>
          </a:graphicData>
        </a:graphic>
      </p:graphicFrame>
      <p:sp>
        <p:nvSpPr>
          <p:cNvPr id="16400" name="Line 16">
            <a:extLst>
              <a:ext uri="{FF2B5EF4-FFF2-40B4-BE49-F238E27FC236}">
                <a16:creationId xmlns:a16="http://schemas.microsoft.com/office/drawing/2014/main" xmlns="" id="{B90989C3-B696-4287-B5B7-A7D23D30E2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3072344"/>
            <a:ext cx="0" cy="381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1" name="Line 17">
            <a:extLst>
              <a:ext uri="{FF2B5EF4-FFF2-40B4-BE49-F238E27FC236}">
                <a16:creationId xmlns:a16="http://schemas.microsoft.com/office/drawing/2014/main" xmlns="" id="{41740EB0-7761-41C0-8DAC-CD930D271C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34400" y="1624544"/>
            <a:ext cx="762000" cy="91440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2" name="Line 18">
            <a:extLst>
              <a:ext uri="{FF2B5EF4-FFF2-40B4-BE49-F238E27FC236}">
                <a16:creationId xmlns:a16="http://schemas.microsoft.com/office/drawing/2014/main" xmlns="" id="{376D15CF-8C22-400E-A389-86734C0D1D2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2538944"/>
            <a:ext cx="0" cy="914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3" name="Line 19">
            <a:extLst>
              <a:ext uri="{FF2B5EF4-FFF2-40B4-BE49-F238E27FC236}">
                <a16:creationId xmlns:a16="http://schemas.microsoft.com/office/drawing/2014/main" xmlns="" id="{0EE80A6E-47B2-4E17-9881-076089FB3C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0" y="2538944"/>
            <a:ext cx="533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6404" name="Object 20">
            <a:extLst>
              <a:ext uri="{FF2B5EF4-FFF2-40B4-BE49-F238E27FC236}">
                <a16:creationId xmlns:a16="http://schemas.microsoft.com/office/drawing/2014/main" xmlns="" id="{6B16AD1E-86CF-4DD3-B617-A12750618D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79617439"/>
              </p:ext>
            </p:extLst>
          </p:nvPr>
        </p:nvGraphicFramePr>
        <p:xfrm>
          <a:off x="8610600" y="1797582"/>
          <a:ext cx="280988" cy="306387"/>
        </p:xfrm>
        <a:graphic>
          <a:graphicData uri="http://schemas.openxmlformats.org/presentationml/2006/ole">
            <p:oleObj spid="_x0000_s20621" name="Equation" r:id="rId14" imgW="126720" imgH="139680" progId="Equation.DSMT4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405" name="Text Box 21">
                <a:extLst>
                  <a:ext uri="{FF2B5EF4-FFF2-40B4-BE49-F238E27FC236}">
                    <a16:creationId xmlns:a16="http://schemas.microsoft.com/office/drawing/2014/main" id="{7C0BF40F-8D81-4C4D-B28F-AB3817C59E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4562" y="1441585"/>
                <a:ext cx="6253307" cy="1016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buNone/>
                </a:pPr>
                <a:r>
                  <a:rPr lang="zh-CN" altLang="zh-CN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在直角坐标系内，设与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zh-CN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轴、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zh-CN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轴方向相同的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zh-CN" altLang="zh-CN" sz="20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两个单位向量</a:t>
                </a:r>
                <a:r>
                  <a:rPr lang="zh-CN" altLang="zh-CN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分别为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zh-CN" altLang="zh-CN" sz="20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:r>
                  <a:rPr lang="zh-CN" altLang="zh-CN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取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zh-CN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作为</a:t>
                </a:r>
                <a:r>
                  <a:rPr lang="zh-CN" altLang="zh-CN" sz="20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基底</a:t>
                </a:r>
                <a:r>
                  <a:rPr lang="en-US" altLang="zh-CN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  <a:endParaRPr lang="zh-CN" altLang="zh-CN" sz="20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6405" name="Text 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C0BF40F-8D81-4C4D-B28F-AB3817C59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4562" y="1441585"/>
                <a:ext cx="6253307" cy="1016689"/>
              </a:xfrm>
              <a:prstGeom prst="rect">
                <a:avLst/>
              </a:prstGeom>
              <a:blipFill>
                <a:blip r:embed="rId15"/>
                <a:stretch>
                  <a:fillRect l="-975" b="-83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412" name="Text Box 33">
                <a:extLst>
                  <a:ext uri="{FF2B5EF4-FFF2-40B4-BE49-F238E27FC236}">
                    <a16:creationId xmlns:a16="http://schemas.microsoft.com/office/drawing/2014/main" id="{C10576DD-82A6-46B6-86DB-19B0AEE2FC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088" y="5284792"/>
                <a:ext cx="7643439" cy="92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zh-CN" altLang="en-US" sz="2400" b="1" dirty="0">
                    <a:latin typeface="宋体" panose="02010600030101010101" pitchFamily="2" charset="-122"/>
                  </a:rPr>
                  <a:t>其中，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>
                    <a:latin typeface="宋体" panose="02010600030101010101" pitchFamily="2" charset="-122"/>
                  </a:rPr>
                  <a:t>叫做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zh-CN" altLang="en-US" sz="2400" b="1" dirty="0">
                    <a:latin typeface="宋体" panose="02010600030101010101" pitchFamily="2" charset="-122"/>
                  </a:rPr>
                  <a:t>在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 dirty="0">
                    <a:latin typeface="宋体" panose="02010600030101010101" pitchFamily="2" charset="-122"/>
                  </a:rPr>
                  <a:t>轴上的坐标，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en-US" sz="2400" b="1" dirty="0">
                    <a:latin typeface="宋体" panose="02010600030101010101" pitchFamily="2" charset="-122"/>
                  </a:rPr>
                  <a:t>叫做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zh-CN" altLang="en-US" sz="2400" b="1" dirty="0">
                    <a:latin typeface="宋体" panose="02010600030101010101" pitchFamily="2" charset="-122"/>
                  </a:rPr>
                  <a:t>在</a:t>
                </a:r>
                <a:r>
                  <a:rPr lang="en-US" altLang="zh-CN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en-US" sz="2400" b="1" dirty="0">
                    <a:latin typeface="宋体" panose="02010600030101010101" pitchFamily="2" charset="-122"/>
                  </a:rPr>
                  <a:t>轴上的坐标，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400" b="1" dirty="0">
                    <a:latin typeface="宋体" panose="02010600030101010101" pitchFamily="2" charset="-122"/>
                  </a:rPr>
                  <a:t>①</a:t>
                </a:r>
                <a:r>
                  <a:rPr lang="zh-CN" altLang="en-US" sz="2400" b="1" dirty="0">
                    <a:latin typeface="宋体" panose="02010600030101010101" pitchFamily="2" charset="-122"/>
                  </a:rPr>
                  <a:t>式叫做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向量的坐标表示</a:t>
                </a:r>
                <a:r>
                  <a:rPr lang="en-US" altLang="zh-CN" sz="2400" b="1" dirty="0">
                    <a:latin typeface="宋体" panose="02010600030101010101" pitchFamily="2" charset="-122"/>
                  </a:rPr>
                  <a:t>.</a:t>
                </a:r>
                <a:endParaRPr lang="zh-CN" altLang="en-US" sz="2400" b="1" dirty="0">
                  <a:latin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6412" name="Text Box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10576DD-82A6-46B6-86DB-19B0AEE2F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088" y="5284792"/>
                <a:ext cx="7643439" cy="929100"/>
              </a:xfrm>
              <a:prstGeom prst="rect">
                <a:avLst/>
              </a:prstGeom>
              <a:blipFill>
                <a:blip r:embed="rId16"/>
                <a:stretch>
                  <a:fillRect l="-1276" t="-7237" r="-478" b="-144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02F0BBC-664D-4A19-8894-BE49E50BDFBF}"/>
                  </a:ext>
                </a:extLst>
              </p:cNvPr>
              <p:cNvSpPr txBox="1"/>
              <p:nvPr/>
            </p:nvSpPr>
            <p:spPr>
              <a:xfrm>
                <a:off x="824562" y="2578224"/>
                <a:ext cx="6253305" cy="1728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465"/>
                  </a:spcAft>
                </a:pPr>
                <a:r>
                  <a:rPr lang="zh-CN" altLang="zh-CN" sz="2000" kern="100" dirty="0">
                    <a:latin typeface="等线" panose="02010600030101010101" pitchFamily="2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对于平面内任意的向量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zh-CN" altLang="zh-CN" sz="2000" kern="100" dirty="0">
                    <a:latin typeface="等线" panose="02010600030101010101" pitchFamily="2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，由平面向量基本定理知，有且只有一对实数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i="1" kern="10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000" i="1" kern="10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zh-CN" altLang="zh-CN" sz="2000" kern="100" dirty="0">
                    <a:latin typeface="等线" panose="02010600030101010101" pitchFamily="2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使得</a:t>
                </a:r>
                <a:endParaRPr lang="zh-CN" altLang="zh-CN" sz="2000" kern="100" dirty="0">
                  <a:latin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465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kern="100"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altLang="zh-CN" sz="2000" i="1" kern="100"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i="1" kern="100"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sz="2000" b="1" i="1" kern="100"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altLang="zh-CN" sz="2000" i="1" kern="100"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2000" i="1" kern="100"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zh-CN" sz="2000" b="1" i="1" kern="100"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𝒋</m:t>
                      </m:r>
                    </m:oMath>
                  </m:oMathPara>
                </a14:m>
                <a:endParaRPr lang="zh-CN" altLang="zh-CN" sz="2000" kern="100" dirty="0">
                  <a:latin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2F0BBC-664D-4A19-8894-BE49E50BD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62" y="2578224"/>
                <a:ext cx="6253305" cy="1728678"/>
              </a:xfrm>
              <a:prstGeom prst="rect">
                <a:avLst/>
              </a:prstGeom>
              <a:blipFill>
                <a:blip r:embed="rId17"/>
                <a:stretch>
                  <a:fillRect l="-975" r="-1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E8B351D-D277-46B4-B49F-39887E6005AE}"/>
                  </a:ext>
                </a:extLst>
              </p:cNvPr>
              <p:cNvSpPr txBox="1"/>
              <p:nvPr/>
            </p:nvSpPr>
            <p:spPr>
              <a:xfrm>
                <a:off x="900762" y="3936842"/>
                <a:ext cx="6769926" cy="1609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465"/>
                  </a:spcAft>
                </a:pPr>
                <a:r>
                  <a:rPr lang="zh-CN" altLang="zh-CN" sz="2000" kern="100" dirty="0">
                    <a:latin typeface="等线" panose="02010600030101010101" pitchFamily="2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我们把</a:t>
                </a:r>
                <a:r>
                  <a:rPr lang="zh-CN" altLang="zh-CN" sz="2000" kern="100" dirty="0">
                    <a:solidFill>
                      <a:srgbClr val="FF0000"/>
                    </a:solidFill>
                    <a:latin typeface="等线" panose="02010600030101010101" pitchFamily="2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有序数对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0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20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zh-CN" sz="2000" kern="100" dirty="0">
                    <a:latin typeface="等线" panose="02010600030101010101" pitchFamily="2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叫做</a:t>
                </a:r>
                <a:r>
                  <a:rPr lang="zh-CN" altLang="zh-CN" sz="2000" kern="100" dirty="0">
                    <a:solidFill>
                      <a:srgbClr val="FF0000"/>
                    </a:solidFill>
                    <a:latin typeface="等线" panose="02010600030101010101" pitchFamily="2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向量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zh-CN" altLang="zh-CN" sz="2000" kern="100" dirty="0">
                    <a:solidFill>
                      <a:srgbClr val="FF0000"/>
                    </a:solidFill>
                    <a:latin typeface="等线" panose="02010600030101010101" pitchFamily="2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的坐标</a:t>
                </a:r>
                <a:r>
                  <a:rPr lang="zh-CN" altLang="zh-CN" sz="2000" kern="100" dirty="0">
                    <a:latin typeface="等线" panose="02010600030101010101" pitchFamily="2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，记作</a:t>
                </a:r>
                <a:endParaRPr lang="en-US" altLang="zh-CN" sz="2000" kern="100" dirty="0">
                  <a:latin typeface="等线" panose="02010600030101010101" pitchFamily="2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65"/>
                  </a:spcAft>
                </a:pPr>
                <a:r>
                  <a:rPr lang="en-US" altLang="zh-CN" sz="2000" b="1" dirty="0">
                    <a:solidFill>
                      <a:srgbClr val="FF0000"/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latin typeface="宋体" panose="02010600030101010101" pitchFamily="2" charset="-122"/>
                  </a:rPr>
                  <a:t>        ①</a:t>
                </a:r>
                <a:endParaRPr lang="zh-CN" altLang="zh-CN" sz="2400" kern="100" dirty="0">
                  <a:solidFill>
                    <a:srgbClr val="FF0000"/>
                  </a:solidFill>
                  <a:latin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E8B351D-D277-46B4-B49F-39887E600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62" y="3936842"/>
                <a:ext cx="6769926" cy="1609543"/>
              </a:xfrm>
              <a:prstGeom prst="rect">
                <a:avLst/>
              </a:prstGeom>
              <a:blipFill>
                <a:blip r:embed="rId18"/>
                <a:stretch>
                  <a:fillRect l="-9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246CA02-C99F-4C96-A72D-AE1CB9835B4E}"/>
                  </a:ext>
                </a:extLst>
              </p:cNvPr>
              <p:cNvSpPr txBox="1"/>
              <p:nvPr/>
            </p:nvSpPr>
            <p:spPr>
              <a:xfrm>
                <a:off x="8648700" y="4024418"/>
                <a:ext cx="190498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=(1,0)</m:t>
                    </m:r>
                  </m:oMath>
                </a14:m>
                <a:r>
                  <a:rPr lang="en-US" altLang="zh-CN" sz="2400" dirty="0"/>
                  <a:t>,</a:t>
                </a:r>
                <a:endParaRPr lang="zh-CN" altLang="zh-CN" sz="2400" dirty="0"/>
              </a:p>
              <a:p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=(0,1)</m:t>
                    </m:r>
                  </m:oMath>
                </a14:m>
                <a:r>
                  <a:rPr lang="en-US" altLang="zh-CN" sz="2400" dirty="0"/>
                  <a:t>,</a:t>
                </a:r>
                <a:endParaRPr lang="zh-CN" altLang="zh-CN" sz="2400" dirty="0"/>
              </a:p>
              <a:p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=(0,0)</m:t>
                    </m:r>
                  </m:oMath>
                </a14:m>
                <a:r>
                  <a:rPr lang="en-US" altLang="zh-CN" sz="2400" dirty="0"/>
                  <a:t>.</a:t>
                </a:r>
                <a:endParaRPr lang="zh-CN" altLang="zh-CN" sz="2400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246CA02-C99F-4C96-A72D-AE1CB9835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700" y="4024418"/>
                <a:ext cx="1904983" cy="1477328"/>
              </a:xfrm>
              <a:prstGeom prst="rect">
                <a:avLst/>
              </a:prstGeom>
              <a:blipFill>
                <a:blip r:embed="rId19"/>
                <a:stretch>
                  <a:fillRect l="-2564" t="-2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ine 17">
            <a:extLst>
              <a:ext uri="{FF2B5EF4-FFF2-40B4-BE49-F238E27FC236}">
                <a16:creationId xmlns:a16="http://schemas.microsoft.com/office/drawing/2014/main" xmlns="" id="{0034A83D-A347-499C-8DC3-2F7778A453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34400" y="2538944"/>
            <a:ext cx="80124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17">
            <a:extLst>
              <a:ext uri="{FF2B5EF4-FFF2-40B4-BE49-F238E27FC236}">
                <a16:creationId xmlns:a16="http://schemas.microsoft.com/office/drawing/2014/main" xmlns="" id="{72D09DE0-7CE9-4519-B026-B1C767EA46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46309" y="1567983"/>
            <a:ext cx="25043" cy="94397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EBCDDAF7-C5BF-4029-9634-A468867B4FD7}"/>
              </a:ext>
            </a:extLst>
          </p:cNvPr>
          <p:cNvSpPr/>
          <p:nvPr/>
        </p:nvSpPr>
        <p:spPr>
          <a:xfrm>
            <a:off x="755720" y="398209"/>
            <a:ext cx="1068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0070C0"/>
                </a:solidFill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问题</a:t>
            </a:r>
            <a:r>
              <a:rPr lang="en-US" altLang="zh-CN" sz="2400" b="1" kern="100" dirty="0">
                <a:solidFill>
                  <a:srgbClr val="0070C0"/>
                </a:solidFill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4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：在平面直角坐标系中，</a:t>
            </a:r>
            <a:r>
              <a:rPr lang="zh-CN" altLang="zh-CN" sz="2400" kern="100" dirty="0">
                <a:solidFill>
                  <a:srgbClr val="FF0000"/>
                </a:solidFill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每一个点</a:t>
            </a:r>
            <a:r>
              <a:rPr lang="zh-CN" altLang="zh-CN" sz="24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都可以用</a:t>
            </a:r>
            <a:r>
              <a:rPr lang="zh-CN" altLang="zh-CN" sz="2400" kern="100" dirty="0">
                <a:solidFill>
                  <a:srgbClr val="FF0000"/>
                </a:solidFill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一对有序实数</a:t>
            </a:r>
            <a:r>
              <a:rPr lang="zh-CN" altLang="zh-CN" sz="24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（即它的坐标）表示</a:t>
            </a:r>
            <a:r>
              <a:rPr lang="en-US" altLang="zh-CN" sz="24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那么，</a:t>
            </a:r>
            <a:r>
              <a:rPr lang="zh-CN" altLang="en-US" sz="24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如何</a:t>
            </a:r>
            <a:r>
              <a:rPr lang="zh-CN" altLang="zh-CN" sz="24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表示直角坐标平面内的一个向量呢？</a:t>
            </a:r>
            <a:endParaRPr lang="zh-CN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202213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400" grpId="0" animBg="1"/>
      <p:bldP spid="16402" grpId="0" animBg="1"/>
      <p:bldP spid="16403" grpId="0" animBg="1"/>
      <p:bldP spid="16405" grpId="0" animBg="1"/>
      <p:bldP spid="16412" grpId="0" animBg="1"/>
      <p:bldP spid="5" grpId="0" animBg="1"/>
      <p:bldP spid="6" grpId="0" animBg="1"/>
      <p:bldP spid="13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>
            <a:extLst>
              <a:ext uri="{FF2B5EF4-FFF2-40B4-BE49-F238E27FC236}">
                <a16:creationId xmlns:a16="http://schemas.microsoft.com/office/drawing/2014/main" xmlns="" id="{8E657EEB-0292-4ADB-9B87-099C96479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1405" y="3383301"/>
            <a:ext cx="3527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xmlns="" id="{B977125F-95FC-44B5-A1E2-18FF8333B5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7666" y="790915"/>
            <a:ext cx="0" cy="3240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xmlns="" id="{A5F9DBF9-92FD-4970-B6E2-22C448C4A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8665" y="3359341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i="1" dirty="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xmlns="" id="{658FB160-CAC5-48A9-8B45-DA497CB13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1516" y="331186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i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xmlns="" id="{70754F21-3942-4F8C-BFF5-6F22031CB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504" y="670625"/>
            <a:ext cx="29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i="1" dirty="0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8439" name="Line 7">
            <a:extLst>
              <a:ext uri="{FF2B5EF4-FFF2-40B4-BE49-F238E27FC236}">
                <a16:creationId xmlns:a16="http://schemas.microsoft.com/office/drawing/2014/main" xmlns="" id="{93F94A69-C2FA-4FAD-985A-C106A5A1A5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91954" y="2052976"/>
            <a:ext cx="1008062" cy="1296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592" name="Text Box 8">
            <a:extLst>
              <a:ext uri="{FF2B5EF4-FFF2-40B4-BE49-F238E27FC236}">
                <a16:creationId xmlns:a16="http://schemas.microsoft.com/office/drawing/2014/main" xmlns="" id="{06D9E178-3E1A-485E-B616-207DA8105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6354" y="174976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i="1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95593" name="Line 9">
            <a:extLst>
              <a:ext uri="{FF2B5EF4-FFF2-40B4-BE49-F238E27FC236}">
                <a16:creationId xmlns:a16="http://schemas.microsoft.com/office/drawing/2014/main" xmlns="" id="{B1E151A8-9482-4183-9FCB-48C2EB9CCB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3380" y="2086314"/>
            <a:ext cx="10366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594" name="Line 10">
            <a:extLst>
              <a:ext uri="{FF2B5EF4-FFF2-40B4-BE49-F238E27FC236}">
                <a16:creationId xmlns:a16="http://schemas.microsoft.com/office/drawing/2014/main" xmlns="" id="{81AE5A1F-182F-41F3-8C69-E3B6B632E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729" y="2086315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595" name="Line 11">
            <a:extLst>
              <a:ext uri="{FF2B5EF4-FFF2-40B4-BE49-F238E27FC236}">
                <a16:creationId xmlns:a16="http://schemas.microsoft.com/office/drawing/2014/main" xmlns="" id="{01378593-D940-4DF8-A7B5-E936DC621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7666" y="3383301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596" name="Line 12">
            <a:extLst>
              <a:ext uri="{FF2B5EF4-FFF2-40B4-BE49-F238E27FC236}">
                <a16:creationId xmlns:a16="http://schemas.microsoft.com/office/drawing/2014/main" xmlns="" id="{8579FED2-74A0-4C36-BF62-14326AE6FDC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7761766" y="3167401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95597" name="Object 13">
            <a:extLst>
              <a:ext uri="{FF2B5EF4-FFF2-40B4-BE49-F238E27FC236}">
                <a16:creationId xmlns:a16="http://schemas.microsoft.com/office/drawing/2014/main" xmlns="" id="{555418D6-13D1-4EA5-8FF6-58AA0C371A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19865322"/>
              </p:ext>
            </p:extLst>
          </p:nvPr>
        </p:nvGraphicFramePr>
        <p:xfrm>
          <a:off x="8249130" y="3411877"/>
          <a:ext cx="268287" cy="504825"/>
        </p:xfrm>
        <a:graphic>
          <a:graphicData uri="http://schemas.openxmlformats.org/presentationml/2006/ole">
            <p:oleObj spid="_x0000_s5425" name="Equation" r:id="rId5" imgW="114151" imgH="215619" progId="Equation.DSMT4">
              <p:embed/>
            </p:oleObj>
          </a:graphicData>
        </a:graphic>
      </p:graphicFrame>
      <p:graphicFrame>
        <p:nvGraphicFramePr>
          <p:cNvPr id="195598" name="Object 14">
            <a:extLst>
              <a:ext uri="{FF2B5EF4-FFF2-40B4-BE49-F238E27FC236}">
                <a16:creationId xmlns:a16="http://schemas.microsoft.com/office/drawing/2014/main" xmlns="" id="{73EF68EE-F0DD-4013-9DF4-CAD634EFFD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18011935"/>
              </p:ext>
            </p:extLst>
          </p:nvPr>
        </p:nvGraphicFramePr>
        <p:xfrm>
          <a:off x="7647863" y="2875075"/>
          <a:ext cx="298450" cy="565150"/>
        </p:xfrm>
        <a:graphic>
          <a:graphicData uri="http://schemas.openxmlformats.org/presentationml/2006/ole">
            <p:oleObj spid="_x0000_s5426" name="Equation" r:id="rId6" imgW="126890" imgH="241091" progId="Equation.DSMT4">
              <p:embed/>
            </p:oleObj>
          </a:graphicData>
        </a:graphic>
      </p:graphicFrame>
      <p:sp>
        <p:nvSpPr>
          <p:cNvPr id="195599" name="Line 15">
            <a:extLst>
              <a:ext uri="{FF2B5EF4-FFF2-40B4-BE49-F238E27FC236}">
                <a16:creationId xmlns:a16="http://schemas.microsoft.com/office/drawing/2014/main" xmlns="" id="{B2E2A384-2C42-4BD8-A130-46F1E19203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57236" y="1116068"/>
            <a:ext cx="1008062" cy="1296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95601" name="Object 17">
            <a:extLst>
              <a:ext uri="{FF2B5EF4-FFF2-40B4-BE49-F238E27FC236}">
                <a16:creationId xmlns:a16="http://schemas.microsoft.com/office/drawing/2014/main" xmlns="" id="{0C89D7AB-DE92-4F86-B564-AEDA762AE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82276802"/>
              </p:ext>
            </p:extLst>
          </p:nvPr>
        </p:nvGraphicFramePr>
        <p:xfrm>
          <a:off x="8894447" y="3381714"/>
          <a:ext cx="211138" cy="231775"/>
        </p:xfrm>
        <a:graphic>
          <a:graphicData uri="http://schemas.openxmlformats.org/presentationml/2006/ole">
            <p:oleObj spid="_x0000_s5427" name="Equation" r:id="rId7" imgW="126835" imgH="139518" progId="Equation.DSMT4">
              <p:embed/>
            </p:oleObj>
          </a:graphicData>
        </a:graphic>
      </p:graphicFrame>
      <p:graphicFrame>
        <p:nvGraphicFramePr>
          <p:cNvPr id="195602" name="Object 18">
            <a:extLst>
              <a:ext uri="{FF2B5EF4-FFF2-40B4-BE49-F238E27FC236}">
                <a16:creationId xmlns:a16="http://schemas.microsoft.com/office/drawing/2014/main" xmlns="" id="{46160B44-9A37-4C7D-9808-9DDE34FDEE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7345601"/>
              </p:ext>
            </p:extLst>
          </p:nvPr>
        </p:nvGraphicFramePr>
        <p:xfrm>
          <a:off x="7709449" y="2031008"/>
          <a:ext cx="233363" cy="273050"/>
        </p:xfrm>
        <a:graphic>
          <a:graphicData uri="http://schemas.openxmlformats.org/presentationml/2006/ole">
            <p:oleObj spid="_x0000_s5428" name="Equation" r:id="rId8" imgW="139579" imgH="164957" progId="Equation.DSMT4">
              <p:embed/>
            </p:oleObj>
          </a:graphicData>
        </a:graphic>
      </p:graphicFrame>
      <p:graphicFrame>
        <p:nvGraphicFramePr>
          <p:cNvPr id="195603" name="Object 19">
            <a:extLst>
              <a:ext uri="{FF2B5EF4-FFF2-40B4-BE49-F238E27FC236}">
                <a16:creationId xmlns:a16="http://schemas.microsoft.com/office/drawing/2014/main" xmlns="" id="{96BB4BF5-D635-463D-8581-DF20D4CDE1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46682105"/>
              </p:ext>
            </p:extLst>
          </p:nvPr>
        </p:nvGraphicFramePr>
        <p:xfrm>
          <a:off x="918229" y="1275101"/>
          <a:ext cx="2305050" cy="811213"/>
        </p:xfrm>
        <a:graphic>
          <a:graphicData uri="http://schemas.openxmlformats.org/presentationml/2006/ole">
            <p:oleObj spid="_x0000_s5429" name="Equation" r:id="rId9" imgW="685800" imgH="241300" progId="Equation.DSMT4">
              <p:embed/>
            </p:oleObj>
          </a:graphicData>
        </a:graphic>
      </p:graphicFrame>
      <p:graphicFrame>
        <p:nvGraphicFramePr>
          <p:cNvPr id="195604" name="Object 20">
            <a:extLst>
              <a:ext uri="{FF2B5EF4-FFF2-40B4-BE49-F238E27FC236}">
                <a16:creationId xmlns:a16="http://schemas.microsoft.com/office/drawing/2014/main" xmlns="" id="{A250CBDC-920F-4072-835E-8213A25D60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07939580"/>
              </p:ext>
            </p:extLst>
          </p:nvPr>
        </p:nvGraphicFramePr>
        <p:xfrm>
          <a:off x="4287085" y="1301364"/>
          <a:ext cx="2689225" cy="811213"/>
        </p:xfrm>
        <a:graphic>
          <a:graphicData uri="http://schemas.openxmlformats.org/presentationml/2006/ole">
            <p:oleObj spid="_x0000_s5430" name="Equation" r:id="rId10" imgW="799753" imgH="241195" progId="Equation.DSMT4">
              <p:embed/>
            </p:oleObj>
          </a:graphicData>
        </a:graphic>
      </p:graphicFrame>
      <p:graphicFrame>
        <p:nvGraphicFramePr>
          <p:cNvPr id="18453" name="Object 16">
            <a:extLst>
              <a:ext uri="{FF2B5EF4-FFF2-40B4-BE49-F238E27FC236}">
                <a16:creationId xmlns:a16="http://schemas.microsoft.com/office/drawing/2014/main" xmlns="" id="{B9E1DB63-ED5B-4F56-8049-9DD93334A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25405431"/>
              </p:ext>
            </p:extLst>
          </p:nvPr>
        </p:nvGraphicFramePr>
        <p:xfrm>
          <a:off x="9794625" y="1464877"/>
          <a:ext cx="284163" cy="484188"/>
        </p:xfrm>
        <a:graphic>
          <a:graphicData uri="http://schemas.openxmlformats.org/presentationml/2006/ole">
            <p:oleObj spid="_x0000_s5431" name="Equation" r:id="rId11" imgW="126780" imgH="215526" progId="Equation.DSMT4">
              <p:embed/>
            </p:oleObj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44C5C5F-8A38-44A6-B549-4C6CA17A83D9}"/>
              </a:ext>
            </a:extLst>
          </p:cNvPr>
          <p:cNvSpPr/>
          <p:nvPr/>
        </p:nvSpPr>
        <p:spPr>
          <a:xfrm>
            <a:off x="1046261" y="319873"/>
            <a:ext cx="8890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问题</a:t>
            </a:r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：请思考平面内任意一个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向量的坐标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点的坐标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之间的联系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34F6F37-D75F-4A56-9481-1BD0FAE79F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9118" y="3497601"/>
            <a:ext cx="2536156" cy="682811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F35A0CF-B372-42DF-8728-524D10DD96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660" y="3465513"/>
            <a:ext cx="2840614" cy="766857"/>
          </a:xfrm>
          <a:prstGeom prst="rect">
            <a:avLst/>
          </a:prstGeom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6CB90CF-9D52-4144-99D7-179607C654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75254" y="5112069"/>
            <a:ext cx="1792379" cy="664522"/>
          </a:xfrm>
          <a:prstGeom prst="rect">
            <a:avLst/>
          </a:prstGeom>
          <a:ln>
            <a:noFill/>
          </a:ln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FDCD9270-6C5E-4A6E-8C7E-1A43DE30DAD5}"/>
              </a:ext>
            </a:extLst>
          </p:cNvPr>
          <p:cNvCxnSpPr>
            <a:cxnSpLocks/>
          </p:cNvCxnSpPr>
          <p:nvPr/>
        </p:nvCxnSpPr>
        <p:spPr>
          <a:xfrm>
            <a:off x="3295274" y="3841584"/>
            <a:ext cx="1120033" cy="1471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xmlns="" id="{4DE3F0DF-71D0-4D1F-8CE5-71A82284F584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4667633" y="4232370"/>
            <a:ext cx="1199334" cy="132426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xmlns="" id="{54159AC9-98B3-4BEE-B850-0A6169AA3865}"/>
              </a:ext>
            </a:extLst>
          </p:cNvPr>
          <p:cNvCxnSpPr>
            <a:cxnSpLocks/>
            <a:stCxn id="6" idx="2"/>
            <a:endCxn id="8" idx="1"/>
          </p:cNvCxnSpPr>
          <p:nvPr/>
        </p:nvCxnSpPr>
        <p:spPr>
          <a:xfrm>
            <a:off x="2027196" y="4180412"/>
            <a:ext cx="848058" cy="126391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0390CA20-6E00-4C1C-866C-698631CC545D}"/>
              </a:ext>
            </a:extLst>
          </p:cNvPr>
          <p:cNvSpPr/>
          <p:nvPr/>
        </p:nvSpPr>
        <p:spPr>
          <a:xfrm>
            <a:off x="6292062" y="5112069"/>
            <a:ext cx="1109343" cy="76685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数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xmlns="" id="{37D535C8-5A1D-4937-883C-76709BA3A276}"/>
              </a:ext>
            </a:extLst>
          </p:cNvPr>
          <p:cNvSpPr/>
          <p:nvPr/>
        </p:nvSpPr>
        <p:spPr>
          <a:xfrm>
            <a:off x="9610132" y="5151054"/>
            <a:ext cx="1109343" cy="76685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形</a:t>
            </a:r>
          </a:p>
        </p:txBody>
      </p:sp>
      <p:sp>
        <p:nvSpPr>
          <p:cNvPr id="5" name="箭头: 下弧形 4">
            <a:extLst>
              <a:ext uri="{FF2B5EF4-FFF2-40B4-BE49-F238E27FC236}">
                <a16:creationId xmlns:a16="http://schemas.microsoft.com/office/drawing/2014/main" xmlns="" id="{614CBC45-3F95-4268-BD6E-C0BF5FAD0AFE}"/>
              </a:ext>
            </a:extLst>
          </p:cNvPr>
          <p:cNvSpPr/>
          <p:nvPr/>
        </p:nvSpPr>
        <p:spPr>
          <a:xfrm rot="10800000">
            <a:off x="6924049" y="4340228"/>
            <a:ext cx="3240739" cy="795312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箭头: 下弧形 10">
            <a:extLst>
              <a:ext uri="{FF2B5EF4-FFF2-40B4-BE49-F238E27FC236}">
                <a16:creationId xmlns:a16="http://schemas.microsoft.com/office/drawing/2014/main" xmlns="" id="{1DDDE768-5C91-444E-A3E8-AEC8E5AE0A9B}"/>
              </a:ext>
            </a:extLst>
          </p:cNvPr>
          <p:cNvSpPr/>
          <p:nvPr/>
        </p:nvSpPr>
        <p:spPr>
          <a:xfrm>
            <a:off x="7140059" y="5835484"/>
            <a:ext cx="3014302" cy="710736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100B7F36-B236-4B48-97F6-224874917041}"/>
              </a:ext>
            </a:extLst>
          </p:cNvPr>
          <p:cNvSpPr txBox="1"/>
          <p:nvPr/>
        </p:nvSpPr>
        <p:spPr>
          <a:xfrm>
            <a:off x="8306263" y="4530877"/>
            <a:ext cx="492443" cy="18893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向量的坐标表示</a:t>
            </a:r>
          </a:p>
        </p:txBody>
      </p:sp>
    </p:spTree>
    <p:custDataLst>
      <p:tags r:id="rId2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14184 0.136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2" grpId="0"/>
      <p:bldP spid="28" grpId="0" animBg="1"/>
      <p:bldP spid="33" grpId="0" animBg="1"/>
      <p:bldP spid="5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441BF43-E4C1-4BEE-86C1-09F11A4C3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25" y="1146273"/>
            <a:ext cx="3971925" cy="397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6619" name="Line 11">
            <a:extLst>
              <a:ext uri="{FF2B5EF4-FFF2-40B4-BE49-F238E27FC236}">
                <a16:creationId xmlns:a16="http://schemas.microsoft.com/office/drawing/2014/main" xmlns="" id="{3ECD75CE-916C-4D2B-A0E2-182B71E4F0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94168" y="2911475"/>
            <a:ext cx="0" cy="35019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6620" name="Line 12">
            <a:extLst>
              <a:ext uri="{FF2B5EF4-FFF2-40B4-BE49-F238E27FC236}">
                <a16:creationId xmlns:a16="http://schemas.microsoft.com/office/drawing/2014/main" xmlns="" id="{5E1D21F7-2B08-4CF0-9F09-B6F543E8E4B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0941" y="3229266"/>
            <a:ext cx="282798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6626" name="Text Box 18">
            <a:extLst>
              <a:ext uri="{FF2B5EF4-FFF2-40B4-BE49-F238E27FC236}">
                <a16:creationId xmlns:a16="http://schemas.microsoft.com/office/drawing/2014/main" xmlns="" id="{C8D84CDF-1748-47DD-B8E9-982DE2E9C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507" y="1549302"/>
            <a:ext cx="202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如图可知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6629" name="Text Box 21">
                <a:extLst>
                  <a:ext uri="{FF2B5EF4-FFF2-40B4-BE49-F238E27FC236}">
                    <a16:creationId xmlns:a16="http://schemas.microsoft.com/office/drawing/2014/main" id="{1B7B95AC-692F-4D06-AB60-B46FD64AF9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210" y="3068414"/>
                <a:ext cx="220387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None/>
                </a:pPr>
                <a:r>
                  <a:rPr lang="zh-CN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=(2,3)</m:t>
                    </m:r>
                  </m:oMath>
                </a14:m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endParaRPr lang="zh-CN" altLang="zh-CN" sz="24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6629" name="Text 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B7B95AC-692F-4D06-AB60-B46FD64AF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4210" y="3068414"/>
                <a:ext cx="2203873" cy="461665"/>
              </a:xfrm>
              <a:prstGeom prst="rect">
                <a:avLst/>
              </a:prstGeom>
              <a:blipFill>
                <a:blip r:embed="rId4"/>
                <a:stretch>
                  <a:fillRect l="-4144" t="-14474" r="-3315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0A443DE-55A4-4826-BCBC-C63471B9C033}"/>
                  </a:ext>
                </a:extLst>
              </p:cNvPr>
              <p:cNvSpPr txBox="1"/>
              <p:nvPr/>
            </p:nvSpPr>
            <p:spPr>
              <a:xfrm>
                <a:off x="1423448" y="636983"/>
                <a:ext cx="9568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dirty="0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1 </a:t>
                </a:r>
                <a:r>
                  <a:rPr lang="zh-CN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如图，分别用基底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zh-CN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表示向量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altLang="zh-CN" sz="2400" b="1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并求出它们的坐标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A443DE-55A4-4826-BCBC-C63471B9C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448" y="636983"/>
                <a:ext cx="9568204" cy="461665"/>
              </a:xfrm>
              <a:prstGeom prst="rect">
                <a:avLst/>
              </a:prstGeom>
              <a:blipFill>
                <a:blip r:embed="rId5"/>
                <a:stretch>
                  <a:fillRect l="-1020" t="-14474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F12EDDD-0674-4061-98FA-0C57CE47DAEA}"/>
                  </a:ext>
                </a:extLst>
              </p:cNvPr>
              <p:cNvSpPr/>
              <p:nvPr/>
            </p:nvSpPr>
            <p:spPr>
              <a:xfrm>
                <a:off x="1554319" y="2281025"/>
                <a:ext cx="4393993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𝐴𝐴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𝐴𝐴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zh-CN" altLang="en-US" sz="2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zh-CN" altLang="en-US" sz="2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F12EDDD-0674-4061-98FA-0C57CE47D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319" y="2281025"/>
                <a:ext cx="4393993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B415234-DC02-4CA1-9EAC-84D83954C4AA}"/>
                  </a:ext>
                </a:extLst>
              </p:cNvPr>
              <p:cNvSpPr txBox="1"/>
              <p:nvPr/>
            </p:nvSpPr>
            <p:spPr>
              <a:xfrm>
                <a:off x="1847652" y="4189692"/>
                <a:ext cx="410065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−2,3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zh-CN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−2,−3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400" i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2,−3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zh-CN" sz="2400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B415234-DC02-4CA1-9EAC-84D83954C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652" y="4189692"/>
                <a:ext cx="4100659" cy="20313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21">
            <a:extLst>
              <a:ext uri="{FF2B5EF4-FFF2-40B4-BE49-F238E27FC236}">
                <a16:creationId xmlns:a16="http://schemas.microsoft.com/office/drawing/2014/main" xmlns="" id="{67E07C4C-65D0-4D3E-9703-687B6F244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210" y="362905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同理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xmlns="" id="{11CDFD52-E5D4-4D43-ABF2-586F1BDF82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74163" y="2215795"/>
            <a:ext cx="653043" cy="103932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xmlns="" id="{39BE14AC-5950-4D4E-8DF5-815BA570F9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84300" y="2234646"/>
            <a:ext cx="503093" cy="1001603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2">
            <a:extLst>
              <a:ext uri="{FF2B5EF4-FFF2-40B4-BE49-F238E27FC236}">
                <a16:creationId xmlns:a16="http://schemas.microsoft.com/office/drawing/2014/main" xmlns="" id="{94CE9B60-6795-47F1-B7A6-902F1BCEFE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0942" y="3236249"/>
            <a:ext cx="565606" cy="953444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2">
            <a:extLst>
              <a:ext uri="{FF2B5EF4-FFF2-40B4-BE49-F238E27FC236}">
                <a16:creationId xmlns:a16="http://schemas.microsoft.com/office/drawing/2014/main" xmlns="" id="{BE41439C-CB6C-4206-B2F5-146A90F9FD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54354" y="3236249"/>
            <a:ext cx="633039" cy="900581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476FF298-09EE-416C-A595-CB8607F5F7A2}"/>
              </a:ext>
            </a:extLst>
          </p:cNvPr>
          <p:cNvSpPr txBox="1"/>
          <p:nvPr/>
        </p:nvSpPr>
        <p:spPr>
          <a:xfrm>
            <a:off x="8940776" y="2003104"/>
            <a:ext cx="23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zh-CN" altLang="en-US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F3B636F2-8414-43D0-8E77-CC167E36C966}"/>
              </a:ext>
            </a:extLst>
          </p:cNvPr>
          <p:cNvSpPr txBox="1"/>
          <p:nvPr/>
        </p:nvSpPr>
        <p:spPr>
          <a:xfrm>
            <a:off x="7891715" y="2120873"/>
            <a:ext cx="36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zh-CN" altLang="en-US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2BE2EFD-C921-4ADC-80DB-1AB27BF1AA45}"/>
              </a:ext>
            </a:extLst>
          </p:cNvPr>
          <p:cNvSpPr txBox="1"/>
          <p:nvPr/>
        </p:nvSpPr>
        <p:spPr>
          <a:xfrm>
            <a:off x="7884866" y="4090718"/>
            <a:ext cx="36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zh-CN" altLang="en-US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6662166-5148-4F63-8328-DAD8F836C870}"/>
              </a:ext>
            </a:extLst>
          </p:cNvPr>
          <p:cNvSpPr txBox="1"/>
          <p:nvPr/>
        </p:nvSpPr>
        <p:spPr>
          <a:xfrm>
            <a:off x="9167449" y="4053186"/>
            <a:ext cx="43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zh-CN" altLang="en-US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DB5F743E-0EF2-4196-9CB4-7BD83BB55B54}"/>
                  </a:ext>
                </a:extLst>
              </p:cNvPr>
              <p:cNvSpPr/>
              <p:nvPr/>
            </p:nvSpPr>
            <p:spPr>
              <a:xfrm>
                <a:off x="6469068" y="5271480"/>
                <a:ext cx="5389852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作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𝑂𝑁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𝑂𝑃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𝑂𝑄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B5F743E-0EF2-4196-9CB4-7BD83BB55B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068" y="5271480"/>
                <a:ext cx="5389852" cy="508857"/>
              </a:xfrm>
              <a:prstGeom prst="rect">
                <a:avLst/>
              </a:prstGeom>
              <a:blipFill>
                <a:blip r:embed="rId8"/>
                <a:stretch>
                  <a:fillRect l="-1697" t="-6024" b="-21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413960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6" grpId="0"/>
      <p:bldP spid="196629" grpId="0" animBg="1"/>
      <p:bldP spid="5" grpId="0" animBg="1"/>
      <p:bldP spid="6" grpId="0" animBg="1"/>
      <p:bldP spid="14" grpId="0"/>
      <p:bldP spid="15" grpId="0" animBg="1"/>
      <p:bldP spid="16" grpId="0" animBg="1"/>
      <p:bldP spid="19" grpId="0" animBg="1"/>
      <p:bldP spid="20" grpId="0" animBg="1"/>
      <p:bldP spid="8" grpId="0"/>
      <p:bldP spid="9" grpId="0"/>
      <p:bldP spid="10" grpId="0"/>
      <p:bldP spid="13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1531173-5500-4415-BD81-FF42F6E8396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89813" y="694808"/>
                <a:ext cx="10515600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zh-CN" altLang="zh-CN" sz="2700" dirty="0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问题</a:t>
                </a:r>
                <a:r>
                  <a:rPr lang="en-US" altLang="zh-CN" sz="2700" dirty="0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4</a:t>
                </a:r>
                <a:r>
                  <a:rPr lang="zh-CN" altLang="zh-CN" sz="27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：已知</a:t>
                </a:r>
                <a14:m>
                  <m:oMath xmlns:m="http://schemas.openxmlformats.org/officeDocument/2006/math">
                    <m:r>
                      <a:rPr lang="en-US" altLang="zh-CN" sz="27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27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7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7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7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7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7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7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7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sz="27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7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7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7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7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zh-CN" sz="27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你能得出</a:t>
                </a:r>
                <a14:m>
                  <m:oMath xmlns:m="http://schemas.openxmlformats.org/officeDocument/2006/math">
                    <m:r>
                      <a:rPr lang="en-US" altLang="zh-CN" sz="27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27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7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zh-CN" altLang="zh-CN" sz="2700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27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27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7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zh-CN" altLang="zh-CN" sz="27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的坐标吗</a:t>
                </a:r>
                <a:r>
                  <a:rPr lang="en-US" altLang="zh-CN" sz="27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?</a:t>
                </a:r>
                <a:br>
                  <a:rPr lang="zh-CN" altLang="zh-CN" dirty="0"/>
                </a:b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1531173-5500-4415-BD81-FF42F6E839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89813" y="694808"/>
                <a:ext cx="10515600" cy="1325563"/>
              </a:xfrm>
              <a:blipFill>
                <a:blip r:embed="rId3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5D0DCD0-111A-4950-8C94-433435E6F3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9813" y="1743533"/>
                <a:ext cx="10515600" cy="344395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altLang="zh-CN" b="1" i="1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𝒊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altLang="zh-CN" b="1" i="1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𝒊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zh-CN" altLang="zh-CN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zh-CN" dirty="0"/>
                  <a:t>即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zh-CN" altLang="zh-CN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zh-CN" dirty="0"/>
                  <a:t>同理可得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 </a:t>
                </a:r>
                <a:endParaRPr lang="zh-CN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D0DCD0-111A-4950-8C94-433435E6F3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9813" y="1743533"/>
                <a:ext cx="10515600" cy="3443959"/>
              </a:xfrm>
              <a:blipFill>
                <a:blip r:embed="rId4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5A0604E-A824-4A3B-A920-64487F6DECA2}"/>
              </a:ext>
            </a:extLst>
          </p:cNvPr>
          <p:cNvSpPr txBox="1"/>
          <p:nvPr/>
        </p:nvSpPr>
        <p:spPr>
          <a:xfrm>
            <a:off x="989813" y="5492054"/>
            <a:ext cx="99924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因此，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两个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向量和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差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的坐标分别等于这两个向量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相应坐标的和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差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).</a:t>
            </a:r>
            <a:endParaRPr lang="zh-CN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914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4F60CFC-9B5E-4578-A3E2-07A5A0CBB2B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465"/>
                  </a:spcAft>
                </a:pPr>
                <a:r>
                  <a:rPr lang="zh-CN" altLang="zh-CN" sz="2700" b="1" kern="100" dirty="0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700" b="1" kern="100" dirty="0">
                    <a:solidFill>
                      <a:srgbClr val="0070C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2  </a:t>
                </a:r>
                <a:r>
                  <a:rPr lang="zh-CN" altLang="zh-CN" sz="2700" b="1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r>
                      <a:rPr lang="en-US" altLang="zh-CN" sz="2700" b="1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7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sz="27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7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2,1</m:t>
                        </m:r>
                      </m:e>
                    </m:d>
                    <m:r>
                      <a:rPr lang="en-US" altLang="zh-CN" sz="2700" b="1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700" b="1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CN" sz="27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=(−3,4)</m:t>
                    </m:r>
                    <m:r>
                      <a:rPr lang="en-US" altLang="zh-CN" sz="2700" b="1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zh-CN" altLang="zh-CN" sz="2700" b="1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求</a:t>
                </a:r>
                <a14:m>
                  <m:oMath xmlns:m="http://schemas.openxmlformats.org/officeDocument/2006/math">
                    <m:r>
                      <a:rPr lang="en-US" altLang="zh-CN" sz="2700" b="1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7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700" b="1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𝒃</m:t>
                    </m:r>
                    <m:r>
                      <a:rPr lang="zh-CN" altLang="zh-CN" sz="27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zh-CN" sz="2700" b="1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7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700" b="1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zh-CN" altLang="zh-CN" sz="2700" b="1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的坐标</a:t>
                </a:r>
                <a:r>
                  <a:rPr lang="en-US" altLang="zh-CN" sz="2700" b="1" kern="1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br>
                  <a:rPr lang="zh-CN" altLang="zh-CN" kern="10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</a:b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4F60CFC-9B5E-4578-A3E2-07A5A0CBB2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6ED9BC8-98FD-40CC-BDE8-EA6C20C452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−3,4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−1,5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6ED9BC8-98FD-40CC-BDE8-EA6C20C452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A758BE8-FBD6-4855-A9F5-E0F2B2B9E6C4}"/>
                  </a:ext>
                </a:extLst>
              </p:cNvPr>
              <p:cNvSpPr txBox="1"/>
              <p:nvPr/>
            </p:nvSpPr>
            <p:spPr>
              <a:xfrm>
                <a:off x="2608082" y="3028890"/>
                <a:ext cx="6975835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8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−3,4</m:t>
                          </m:r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5,−3</m:t>
                          </m:r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zh-CN" sz="2800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758BE8-FBD6-4855-A9F5-E0F2B2B9E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082" y="3028890"/>
                <a:ext cx="6975835" cy="800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414430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2|1|28.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2.8|1|14.9|11.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10.6|13.3|44.8|20.5|13.1|31.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1|16.9|4.4|2.4|6.2|4.3|5.6|45|20.4|5.4|2.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0.8|11.7|4.6|14.3|29.4|1.6|2.3|3.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43.6|6.2|1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0.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|6.5|1.6|11.9|13.9|9.3|13.8|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6.4|1.6|9|10.2|0|7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0.9|25.4|8.1|8.2|13.8|16.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|12|26.6|21.1|4.3|7.8|11.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635</Words>
  <Application>Microsoft Office PowerPoint</Application>
  <PresentationFormat>自定义</PresentationFormat>
  <Paragraphs>99</Paragraphs>
  <Slides>15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Office 主题​​</vt:lpstr>
      <vt:lpstr>1_Office 主题​​</vt:lpstr>
      <vt:lpstr>Document</vt:lpstr>
      <vt:lpstr>Equation</vt:lpstr>
      <vt:lpstr>平面向量的正交分解及加减运算的坐标表示</vt:lpstr>
      <vt:lpstr>本节内容：</vt:lpstr>
      <vt:lpstr>幻灯片 3</vt:lpstr>
      <vt:lpstr>把一个向量分解为两个互相垂直的向量，叫做向量的正交分解. </vt:lpstr>
      <vt:lpstr>幻灯片 5</vt:lpstr>
      <vt:lpstr>幻灯片 6</vt:lpstr>
      <vt:lpstr>幻灯片 7</vt:lpstr>
      <vt:lpstr> </vt:lpstr>
      <vt:lpstr> </vt:lpstr>
      <vt:lpstr>幻灯片 10</vt:lpstr>
      <vt:lpstr>幻灯片 11</vt:lpstr>
      <vt:lpstr>幻灯片 12</vt:lpstr>
      <vt:lpstr>幻灯片 13</vt:lpstr>
      <vt:lpstr>课堂小结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teng</dc:creator>
  <cp:lastModifiedBy>Administrator</cp:lastModifiedBy>
  <cp:revision>74</cp:revision>
  <dcterms:created xsi:type="dcterms:W3CDTF">2020-04-10T02:40:35Z</dcterms:created>
  <dcterms:modified xsi:type="dcterms:W3CDTF">2020-04-18T14:28:14Z</dcterms:modified>
</cp:coreProperties>
</file>