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7" r:id="rId2"/>
    <p:sldMasterId id="2147483679" r:id="rId3"/>
    <p:sldMasterId id="2147483692" r:id="rId4"/>
  </p:sldMasterIdLst>
  <p:notesMasterIdLst>
    <p:notesMasterId r:id="rId29"/>
  </p:notesMasterIdLst>
  <p:handoutMasterIdLst>
    <p:handoutMasterId r:id="rId30"/>
  </p:handoutMasterIdLst>
  <p:sldIdLst>
    <p:sldId id="439" r:id="rId5"/>
    <p:sldId id="431" r:id="rId6"/>
    <p:sldId id="303" r:id="rId7"/>
    <p:sldId id="362" r:id="rId8"/>
    <p:sldId id="419" r:id="rId9"/>
    <p:sldId id="385" r:id="rId10"/>
    <p:sldId id="390" r:id="rId11"/>
    <p:sldId id="416" r:id="rId12"/>
    <p:sldId id="423" r:id="rId13"/>
    <p:sldId id="396" r:id="rId14"/>
    <p:sldId id="412" r:id="rId15"/>
    <p:sldId id="407" r:id="rId16"/>
    <p:sldId id="408" r:id="rId17"/>
    <p:sldId id="413" r:id="rId18"/>
    <p:sldId id="426" r:id="rId19"/>
    <p:sldId id="425" r:id="rId20"/>
    <p:sldId id="409" r:id="rId21"/>
    <p:sldId id="410" r:id="rId22"/>
    <p:sldId id="392" r:id="rId23"/>
    <p:sldId id="432" r:id="rId24"/>
    <p:sldId id="443" r:id="rId25"/>
    <p:sldId id="444" r:id="rId26"/>
    <p:sldId id="445" r:id="rId27"/>
    <p:sldId id="441" r:id="rId2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FF3399"/>
    <a:srgbClr val="FF0066"/>
    <a:srgbClr val="FF00FF"/>
    <a:srgbClr val="FF9999"/>
    <a:srgbClr val="FF0000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>
      <p:cViewPr varScale="1">
        <p:scale>
          <a:sx n="86" d="100"/>
          <a:sy n="86" d="100"/>
        </p:scale>
        <p:origin x="-708" y="-8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6"/>
    </p:cViewPr>
  </p:sorterViewPr>
  <p:notesViewPr>
    <p:cSldViewPr>
      <p:cViewPr varScale="1">
        <p:scale>
          <a:sx n="37" d="100"/>
          <a:sy n="37" d="100"/>
        </p:scale>
        <p:origin x="-1090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/>
            </a:lvl1pPr>
          </a:lstStyle>
          <a:p>
            <a:fld id="{64A0295D-EB24-4CAC-BB5C-A2CC65A3AF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555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单击以编辑母版文本样式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/>
            </a:lvl1pPr>
          </a:lstStyle>
          <a:p>
            <a:fld id="{A2DED5D0-DD07-4686-B793-A6BDC08926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3831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9F9C1-1E12-4C29-92BC-2AC81ADC1E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A73E-68FB-407E-B494-585BF3BB71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DCF03-D4BF-4429-AA83-8AF100B5B8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27778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FAF5B-BA32-4C47-A089-1DA61E0E43B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5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E4ECA-951C-479D-89CA-952F9969A1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03F74-908C-4DA0-AA46-C3CBE47602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8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C7A3-D3F9-4AAC-B170-F955B8CA0E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3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48BBC-CE40-48AC-A63D-FA082128FE4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09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54C9-A01F-41DF-84EC-7F360B0234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5C62F-28CC-4F7A-BFE0-CC6AB740C02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FFEFD-265B-4019-9FB5-49445CCF09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49AE4-F66C-48C0-BDF7-BC83B03366E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71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2BBFE-90BB-4F0D-A983-B5CB005C714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3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852BF-330F-45FA-AB44-E1370CC37F6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3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7894-C611-41D3-951C-DDB9289743D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0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9F9C1-1E12-4C29-92BC-2AC81ADC1E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41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FFEFD-265B-4019-9FB5-49445CCF09E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38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7E917-E478-4ECD-80A8-66785866D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1079-8E59-4509-B441-6B71F94A51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18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8B83-D003-43B3-84A7-CBB324227B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17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23AE8-446B-4F76-8651-9A9E474C659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7E917-E478-4ECD-80A8-66785866D3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CAE97-9201-4A1B-937F-6A94EDA3F72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0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81B9-8110-4F4C-91D9-2E0AD32330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77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374F0-05F7-4E0E-AF23-89184FAC9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48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A73E-68FB-407E-B494-585BF3BB71D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49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DCF03-D4BF-4429-AA83-8AF100B5B86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3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2020/4/6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52108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9F9C1-1E12-4C29-92BC-2AC81ADC1E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65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FFEFD-265B-4019-9FB5-49445CCF09E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94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7E917-E478-4ECD-80A8-66785866D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1079-8E59-4509-B441-6B71F94A51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6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1079-8E59-4509-B441-6B71F94A51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8B83-D003-43B3-84A7-CBB324227B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66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23AE8-446B-4F76-8651-9A9E474C659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86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CAE97-9201-4A1B-937F-6A94EDA3F72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77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81B9-8110-4F4C-91D9-2E0AD32330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4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374F0-05F7-4E0E-AF23-89184FAC9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5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A73E-68FB-407E-B494-585BF3BB71D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53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DCF03-D4BF-4429-AA83-8AF100B5B86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39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2020/4/6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64390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8B83-D003-43B3-84A7-CBB324227B3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23AE8-446B-4F76-8651-9A9E474C659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CAE97-9201-4A1B-937F-6A94EDA3F72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81B9-8110-4F4C-91D9-2E0AD32330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374F0-05F7-4E0E-AF23-89184FAC98C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B98407B2-FE87-4AAF-BA42-463FA068B5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</a:defRPr>
            </a:lvl1pPr>
          </a:lstStyle>
          <a:p>
            <a:fld id="{F69D366B-AEBA-4B8C-9285-2B537453942F}" type="slidenum">
              <a:rPr lang="en-US" altLang="zh-CN" b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zh-CN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6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B98407B2-FE87-4AAF-BA42-463FA068B5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B98407B2-FE87-4AAF-BA42-463FA068B5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7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Reading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&#20250;&#21160;&#30340;&#26805;&#39640;&#30340;&#26143;&#31354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51129" y="1995686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必修（三）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7 Lesson1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91880" y="3542129"/>
            <a:ext cx="483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韩国凤 </a:t>
            </a:r>
            <a:endParaRPr lang="zh-CN" altLang="en-US" sz="24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6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1"/>
          <p:cNvSpPr>
            <a:spLocks noChangeArrowheads="1"/>
          </p:cNvSpPr>
          <p:nvPr/>
        </p:nvSpPr>
        <p:spPr bwMode="auto">
          <a:xfrm>
            <a:off x="179388" y="924872"/>
            <a:ext cx="8640762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Arial" charset="0"/>
                <a:cs typeface="Arial" charset="0"/>
              </a:rPr>
              <a:t>You are going to read an article about </a:t>
            </a: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materpieces, </a:t>
            </a:r>
            <a:r>
              <a:rPr lang="en-US" altLang="zh-CN" sz="2400" dirty="0">
                <a:solidFill>
                  <a:srgbClr val="0000FF"/>
                </a:solidFill>
                <a:latin typeface="Arial" charset="0"/>
                <a:cs typeface="Arial" charset="0"/>
              </a:rPr>
              <a:t>what would like to learn from it? Write down your </a:t>
            </a:r>
            <a:r>
              <a:rPr lang="en-US" altLang="zh-CN" sz="2400" dirty="0">
                <a:solidFill>
                  <a:srgbClr val="FF0000"/>
                </a:solidFill>
                <a:latin typeface="Arial" charset="0"/>
                <a:cs typeface="Arial" charset="0"/>
              </a:rPr>
              <a:t>questions</a:t>
            </a:r>
            <a:r>
              <a:rPr lang="en-US" altLang="zh-CN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that you may </a:t>
            </a:r>
            <a:r>
              <a:rPr lang="en-US" altLang="zh-CN" sz="2400" dirty="0">
                <a:solidFill>
                  <a:srgbClr val="FF0000"/>
                </a:solidFill>
                <a:latin typeface="Arial" charset="0"/>
                <a:cs typeface="Arial" charset="0"/>
              </a:rPr>
              <a:t>predict</a:t>
            </a:r>
            <a:r>
              <a:rPr lang="en-US" altLang="zh-CN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about the article in the diagram.</a:t>
            </a:r>
          </a:p>
        </p:txBody>
      </p:sp>
      <p:grpSp>
        <p:nvGrpSpPr>
          <p:cNvPr id="12291" name="Group 24"/>
          <p:cNvGrpSpPr>
            <a:grpSpLocks/>
          </p:cNvGrpSpPr>
          <p:nvPr/>
        </p:nvGrpSpPr>
        <p:grpSpPr bwMode="auto">
          <a:xfrm>
            <a:off x="3275857" y="3349831"/>
            <a:ext cx="2663825" cy="1187054"/>
            <a:chOff x="2063" y="1979"/>
            <a:chExt cx="1247" cy="1224"/>
          </a:xfrm>
        </p:grpSpPr>
        <p:sp>
          <p:nvSpPr>
            <p:cNvPr id="12303" name="Oval 22"/>
            <p:cNvSpPr>
              <a:spLocks noChangeArrowheads="1"/>
            </p:cNvSpPr>
            <p:nvPr/>
          </p:nvSpPr>
          <p:spPr bwMode="auto">
            <a:xfrm>
              <a:off x="2154" y="2115"/>
              <a:ext cx="1044" cy="999"/>
            </a:xfrm>
            <a:prstGeom prst="ellipse">
              <a:avLst/>
            </a:prstGeom>
            <a:solidFill>
              <a:srgbClr val="CCFFFF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3200" dirty="0" smtClean="0"/>
                <a:t>materpieces</a:t>
              </a:r>
              <a:endParaRPr lang="en-US" altLang="zh-CN" sz="3200" dirty="0"/>
            </a:p>
          </p:txBody>
        </p:sp>
        <p:sp>
          <p:nvSpPr>
            <p:cNvPr id="12304" name="Oval 23"/>
            <p:cNvSpPr>
              <a:spLocks noChangeArrowheads="1"/>
            </p:cNvSpPr>
            <p:nvPr/>
          </p:nvSpPr>
          <p:spPr bwMode="auto">
            <a:xfrm>
              <a:off x="2063" y="1979"/>
              <a:ext cx="1247" cy="1224"/>
            </a:xfrm>
            <a:prstGeom prst="ellips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 sz="3200"/>
            </a:p>
          </p:txBody>
        </p:sp>
      </p:grpSp>
      <p:sp>
        <p:nvSpPr>
          <p:cNvPr id="12292" name="AutoShape 25"/>
          <p:cNvSpPr>
            <a:spLocks noChangeArrowheads="1"/>
          </p:cNvSpPr>
          <p:nvPr/>
        </p:nvSpPr>
        <p:spPr bwMode="auto">
          <a:xfrm>
            <a:off x="250825" y="3219450"/>
            <a:ext cx="2592388" cy="485775"/>
          </a:xfrm>
          <a:prstGeom prst="roundRect">
            <a:avLst>
              <a:gd name="adj" fmla="val 16667"/>
            </a:avLst>
          </a:prstGeom>
          <a:solidFill>
            <a:srgbClr val="FFFF99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AutoShape 26"/>
          <p:cNvSpPr>
            <a:spLocks noChangeArrowheads="1"/>
          </p:cNvSpPr>
          <p:nvPr/>
        </p:nvSpPr>
        <p:spPr bwMode="auto">
          <a:xfrm>
            <a:off x="179389" y="4354116"/>
            <a:ext cx="2592387" cy="485775"/>
          </a:xfrm>
          <a:prstGeom prst="roundRect">
            <a:avLst>
              <a:gd name="adj" fmla="val 16667"/>
            </a:avLst>
          </a:prstGeom>
          <a:solidFill>
            <a:srgbClr val="FFFF99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4" name="AutoShape 27"/>
          <p:cNvSpPr>
            <a:spLocks noChangeArrowheads="1"/>
          </p:cNvSpPr>
          <p:nvPr/>
        </p:nvSpPr>
        <p:spPr bwMode="auto">
          <a:xfrm>
            <a:off x="3132139" y="2463404"/>
            <a:ext cx="2592387" cy="485775"/>
          </a:xfrm>
          <a:prstGeom prst="roundRect">
            <a:avLst>
              <a:gd name="adj" fmla="val 16667"/>
            </a:avLst>
          </a:prstGeom>
          <a:solidFill>
            <a:srgbClr val="FFFF99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5" name="AutoShape 28"/>
          <p:cNvSpPr>
            <a:spLocks noChangeArrowheads="1"/>
          </p:cNvSpPr>
          <p:nvPr/>
        </p:nvSpPr>
        <p:spPr bwMode="auto">
          <a:xfrm>
            <a:off x="6227764" y="3327797"/>
            <a:ext cx="2592387" cy="485775"/>
          </a:xfrm>
          <a:prstGeom prst="roundRect">
            <a:avLst>
              <a:gd name="adj" fmla="val 16667"/>
            </a:avLst>
          </a:prstGeom>
          <a:solidFill>
            <a:srgbClr val="FFFF99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6" name="AutoShape 29"/>
          <p:cNvSpPr>
            <a:spLocks noChangeArrowheads="1"/>
          </p:cNvSpPr>
          <p:nvPr/>
        </p:nvSpPr>
        <p:spPr bwMode="auto">
          <a:xfrm>
            <a:off x="6156325" y="4462463"/>
            <a:ext cx="2592388" cy="485775"/>
          </a:xfrm>
          <a:prstGeom prst="roundRect">
            <a:avLst>
              <a:gd name="adj" fmla="val 16667"/>
            </a:avLst>
          </a:prstGeom>
          <a:solidFill>
            <a:srgbClr val="FFFF99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7" name="Line 30"/>
          <p:cNvSpPr>
            <a:spLocks noChangeShapeType="1"/>
          </p:cNvSpPr>
          <p:nvPr/>
        </p:nvSpPr>
        <p:spPr bwMode="auto">
          <a:xfrm>
            <a:off x="4500563" y="2949179"/>
            <a:ext cx="0" cy="4857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298" name="Line 31"/>
          <p:cNvSpPr>
            <a:spLocks noChangeShapeType="1"/>
          </p:cNvSpPr>
          <p:nvPr/>
        </p:nvSpPr>
        <p:spPr bwMode="auto">
          <a:xfrm>
            <a:off x="2843214" y="3489723"/>
            <a:ext cx="720675" cy="10834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299" name="Line 32"/>
          <p:cNvSpPr>
            <a:spLocks noChangeShapeType="1"/>
          </p:cNvSpPr>
          <p:nvPr/>
        </p:nvSpPr>
        <p:spPr bwMode="auto">
          <a:xfrm flipH="1">
            <a:off x="5700427" y="3489723"/>
            <a:ext cx="527334" cy="21550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300" name="Line 33"/>
          <p:cNvSpPr>
            <a:spLocks noChangeShapeType="1"/>
          </p:cNvSpPr>
          <p:nvPr/>
        </p:nvSpPr>
        <p:spPr bwMode="auto">
          <a:xfrm flipV="1">
            <a:off x="2771776" y="4354116"/>
            <a:ext cx="792112" cy="26908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301" name="Line 34"/>
          <p:cNvSpPr>
            <a:spLocks noChangeShapeType="1"/>
          </p:cNvSpPr>
          <p:nvPr/>
        </p:nvSpPr>
        <p:spPr bwMode="auto">
          <a:xfrm flipH="1" flipV="1">
            <a:off x="5508104" y="4462463"/>
            <a:ext cx="648220" cy="322659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2302" name="Picture 35" descr="Predicti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95486"/>
            <a:ext cx="43211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51520" y="2931790"/>
            <a:ext cx="8605192" cy="138499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cs typeface="Times New Roman" panose="02020603050405020304" pitchFamily="18" charset="0"/>
              </a:rPr>
              <a:t>Try to underline the general sentence for each paragraph.</a:t>
            </a:r>
          </a:p>
          <a:p>
            <a:r>
              <a:rPr lang="en-US" altLang="zh-CN" sz="2800" dirty="0" smtClean="0">
                <a:cs typeface="Times New Roman" panose="02020603050405020304" pitchFamily="18" charset="0"/>
              </a:rPr>
              <a:t>Try to use the context to understand unknown terms. </a:t>
            </a:r>
            <a:endParaRPr lang="en-US" altLang="zh-CN" sz="2800" dirty="0">
              <a:cs typeface="Times New Roman" panose="02020603050405020304" pitchFamily="18" charset="0"/>
            </a:endParaRPr>
          </a:p>
        </p:txBody>
      </p:sp>
      <p:pic>
        <p:nvPicPr>
          <p:cNvPr id="13315" name="Picture 7" descr="1572231471_258596"/>
          <p:cNvPicPr>
            <a:picLocks noChangeAspect="1" noChangeArrowheads="1"/>
          </p:cNvPicPr>
          <p:nvPr/>
        </p:nvPicPr>
        <p:blipFill>
          <a:blip r:embed="rId3"/>
          <a:srcRect t="13393" r="59116"/>
          <a:stretch>
            <a:fillRect/>
          </a:stretch>
        </p:blipFill>
        <p:spPr bwMode="auto">
          <a:xfrm>
            <a:off x="216272" y="477674"/>
            <a:ext cx="4897438" cy="4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89" y="1157372"/>
            <a:ext cx="8532813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Listen and read </a:t>
            </a:r>
            <a:r>
              <a:rPr lang="en-US" altLang="zh-CN" sz="2400" dirty="0">
                <a:solidFill>
                  <a:srgbClr val="0000FF"/>
                </a:solidFill>
                <a:latin typeface="Arial" charset="0"/>
                <a:cs typeface="Arial" charset="0"/>
              </a:rPr>
              <a:t>the </a:t>
            </a: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descriptions of the three paintings. </a:t>
            </a:r>
            <a:r>
              <a:rPr lang="en-US" altLang="zh-CN" sz="2400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Underline</a:t>
            </a: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the name of each painting and its artist. Find out what each painting is about.</a:t>
            </a:r>
            <a:endParaRPr lang="en-US" altLang="zh-CN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3317" name="Picture 9" descr="喇叭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361" y="538258"/>
            <a:ext cx="1223963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528" y="837024"/>
            <a:ext cx="8318500" cy="15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Read the three descriptions again. Use the diagram below to help you take notes. Then talk about each painting.</a:t>
            </a:r>
            <a:endParaRPr lang="en-US" altLang="zh-CN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2781240"/>
            <a:ext cx="6192688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cs typeface="Times New Roman" panose="02020603050405020304" pitchFamily="18" charset="0"/>
              </a:rPr>
              <a:t>You can use contextual clues.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896405" y="1488106"/>
            <a:ext cx="7272808" cy="20702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What does the painting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show?</a:t>
            </a:r>
          </a:p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What may have inspired the painter?</a:t>
            </a:r>
          </a:p>
          <a:p>
            <a:pPr marL="95250" marR="0" indent="-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/>
              <a:t>What did the artist think or say about the paintig?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48599" y="385060"/>
            <a:ext cx="3659305" cy="7295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i="1" dirty="0"/>
              <a:t>The Starry </a:t>
            </a:r>
            <a:r>
              <a:rPr lang="en-US" altLang="zh-CN" sz="2400" i="1" dirty="0" smtClean="0"/>
              <a:t>Night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4633128" y="361005"/>
            <a:ext cx="3683288" cy="7200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i="1" dirty="0"/>
              <a:t>The </a:t>
            </a:r>
            <a:r>
              <a:rPr lang="en-US" altLang="zh-CN" sz="2400" i="1" dirty="0" smtClean="0"/>
              <a:t>Scream</a:t>
            </a:r>
          </a:p>
        </p:txBody>
      </p:sp>
      <p:sp>
        <p:nvSpPr>
          <p:cNvPr id="9" name="椭圆 8"/>
          <p:cNvSpPr/>
          <p:nvPr/>
        </p:nvSpPr>
        <p:spPr bwMode="auto">
          <a:xfrm>
            <a:off x="1900614" y="3928730"/>
            <a:ext cx="4680520" cy="8452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i="1" dirty="0" smtClean="0"/>
              <a:t>    The Empire of Light</a:t>
            </a: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627784" y="1114636"/>
            <a:ext cx="393750" cy="4781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 flipH="1">
            <a:off x="5890033" y="1114636"/>
            <a:ext cx="482167" cy="4230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>
            <a:endCxn id="9" idx="0"/>
          </p:cNvCxnSpPr>
          <p:nvPr/>
        </p:nvCxnSpPr>
        <p:spPr bwMode="auto">
          <a:xfrm>
            <a:off x="4240874" y="3558336"/>
            <a:ext cx="0" cy="370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imgsa.baidu.com/timg?image&amp;quality=80&amp;size=b9999_10000&amp;sec=1578803373721&amp;di=99eb90aaed5732342132d528bd6c6c2f&amp;imgtype=0&amp;src=http%3A%2F%2Fimg.mp.itc.cn%2Fupload%2F20170223%2Fbc87bdff21e4441f981170b1908ab051_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1" y="215173"/>
            <a:ext cx="3558821" cy="16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02090" y="808331"/>
            <a:ext cx="38884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400" dirty="0">
                <a:solidFill>
                  <a:srgbClr val="0000FF"/>
                </a:solidFill>
                <a:latin typeface="Arial" charset="0"/>
                <a:cs typeface="Arial" charset="0"/>
              </a:rPr>
              <a:t>The Starry Night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2009106"/>
            <a:ext cx="8307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en-US" altLang="zh-CN" sz="2800" dirty="0"/>
              <a:t>What does the painting show</a:t>
            </a:r>
            <a:r>
              <a:rPr lang="en-US" altLang="zh-CN" sz="2800" dirty="0" smtClean="0"/>
              <a:t>?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altLang="zh-CN" sz="2800" dirty="0"/>
              <a:t>What may have inspired the painter</a:t>
            </a:r>
            <a:r>
              <a:rPr lang="en-US" altLang="zh-CN" sz="2800" dirty="0" smtClean="0"/>
              <a:t>?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altLang="zh-CN" sz="2800" dirty="0"/>
              <a:t>What did the artist think or say about the paintig?</a:t>
            </a:r>
            <a:endParaRPr lang="zh-CN" altLang="en-US" sz="28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3496" y="2387148"/>
            <a:ext cx="8494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The night sky with clouds, stars and a moon.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210" y="3199768"/>
            <a:ext cx="8053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What he saw from the window.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0406" y="4255875"/>
            <a:ext cx="8053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He thought it was a failure.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79316"/>
            <a:ext cx="8307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en-US" altLang="zh-CN" sz="2800" dirty="0"/>
              <a:t>What does the painting show</a:t>
            </a:r>
            <a:r>
              <a:rPr lang="en-US" altLang="zh-CN" sz="2800" dirty="0" smtClean="0"/>
              <a:t>?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altLang="zh-CN" sz="2800" dirty="0"/>
              <a:t>What may have inspired the painter</a:t>
            </a:r>
            <a:r>
              <a:rPr lang="en-US" altLang="zh-CN" sz="2800" dirty="0" smtClean="0"/>
              <a:t>?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altLang="zh-CN" sz="2800" dirty="0"/>
              <a:t>What did the artist think or say about the paintig?</a:t>
            </a:r>
            <a:endParaRPr lang="zh-CN" altLang="en-US" sz="28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3496" y="2361602"/>
            <a:ext cx="8494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A thin figure with an expression of fear.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210" y="3199768"/>
            <a:ext cx="8053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His experience of walking with friends.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3497" y="4196331"/>
            <a:ext cx="8053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Not mentioned in the text.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59632" y="771550"/>
            <a:ext cx="32982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400" dirty="0">
                <a:solidFill>
                  <a:srgbClr val="0000FF"/>
                </a:solidFill>
                <a:latin typeface="Arial" charset="0"/>
                <a:cs typeface="Arial" charset="0"/>
              </a:rPr>
              <a:t>The</a:t>
            </a:r>
            <a:r>
              <a:rPr lang="en-US" altLang="zh-CN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0000FF"/>
                </a:solidFill>
                <a:latin typeface="Arial" charset="0"/>
                <a:cs typeface="Arial" charset="0"/>
              </a:rPr>
              <a:t>Scream</a:t>
            </a:r>
          </a:p>
        </p:txBody>
      </p:sp>
      <p:pic>
        <p:nvPicPr>
          <p:cNvPr id="12" name="Picture 4" descr="https://timgsa.baidu.com/timg?image&amp;quality=80&amp;size=b9999_10000&amp;sec=1578803644972&amp;di=f401f5d78169267d12eaf464ec0fdf82&amp;imgtype=0&amp;src=http%3A%2F%2Fy1.ifengimg.com%2Ffashion_spider%2Fdci_2013%2F01%2Fec09b9accb94cb7e0b382244212858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60" y="337969"/>
            <a:ext cx="2197153" cy="20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0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224" y="2407978"/>
            <a:ext cx="8307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may have inspired the painter</a:t>
            </a:r>
            <a:r>
              <a:rPr lang="en-US" altLang="zh-CN" sz="2800" dirty="0" smtClean="0"/>
              <a:t>?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zh-CN" sz="3400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altLang="zh-CN" sz="2800" dirty="0"/>
              <a:t>What did the artist think or say about the paintig?</a:t>
            </a:r>
            <a:endParaRPr lang="zh-CN" altLang="en-US" sz="28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39752" y="1221600"/>
            <a:ext cx="66607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A beautiful house lit by lights from inside, surrounded by the darkness of the night.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2000" y="2808162"/>
            <a:ext cx="7204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He thoughts and ideas.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8745" y="3885306"/>
            <a:ext cx="80533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The contrast between day and night in the paintings was surprising.</a:t>
            </a:r>
            <a:endParaRPr lang="en-US" altLang="zh-C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331178" y="273060"/>
            <a:ext cx="4618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The Empire of Light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8" y="225995"/>
            <a:ext cx="1800200" cy="20233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67744" y="776028"/>
            <a:ext cx="6184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en-US" altLang="zh-CN" sz="2800" dirty="0"/>
              <a:t>What does the painting show</a:t>
            </a:r>
            <a:r>
              <a:rPr lang="en-US" altLang="zh-CN" sz="2800" dirty="0" smtClean="0"/>
              <a:t>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950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155" y="1707654"/>
            <a:ext cx="8569325" cy="93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Sort the expressions into the correct columns. Use them to practise introducing the paintings. </a:t>
            </a:r>
            <a:endParaRPr lang="en-US" altLang="zh-CN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75321"/>
              </p:ext>
            </p:extLst>
          </p:nvPr>
        </p:nvGraphicFramePr>
        <p:xfrm>
          <a:off x="335299" y="3075806"/>
          <a:ext cx="8569325" cy="134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442"/>
                <a:gridCol w="2400838"/>
                <a:gridCol w="3312045"/>
              </a:tblGrid>
              <a:tr h="6606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Starry Night</a:t>
                      </a:r>
                      <a:endParaRPr lang="zh-CN" altLang="en-US" sz="21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Scream</a:t>
                      </a:r>
                      <a:endParaRPr lang="zh-CN" altLang="en-US" sz="21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Empire of Light</a:t>
                      </a:r>
                      <a:endParaRPr lang="zh-CN" altLang="en-US" sz="21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84718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0186" y="604583"/>
            <a:ext cx="4269846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Sort the expressions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249492"/>
            <a:ext cx="8713092" cy="384720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7188" indent="-357188"/>
            <a:r>
              <a:rPr lang="en-US" altLang="zh-CN" sz="2400" dirty="0" smtClean="0"/>
              <a:t>1 with an expression of fear  </a:t>
            </a:r>
          </a:p>
          <a:p>
            <a:pPr marL="357188" indent="-357188"/>
            <a:r>
              <a:rPr lang="en-US" altLang="zh-CN" sz="2400" dirty="0" smtClean="0"/>
              <a:t>2 let out a powerful scream</a:t>
            </a:r>
          </a:p>
          <a:p>
            <a:pPr marL="357188" indent="-357188"/>
            <a:r>
              <a:rPr lang="en-US" altLang="zh-CN" sz="2400" dirty="0" smtClean="0"/>
              <a:t>3 circles of white and yellow racing across the sky</a:t>
            </a:r>
          </a:p>
          <a:p>
            <a:pPr marL="357188" indent="-357188"/>
            <a:r>
              <a:rPr lang="en-US" altLang="zh-CN" sz="2400" dirty="0" smtClean="0"/>
              <a:t>4 a burning orange-red sky  </a:t>
            </a:r>
          </a:p>
          <a:p>
            <a:pPr marL="357188" indent="-357188"/>
            <a:r>
              <a:rPr lang="en-US" altLang="zh-CN" sz="2400" dirty="0" smtClean="0"/>
              <a:t>5 surrounded by the darkness of night</a:t>
            </a:r>
          </a:p>
          <a:p>
            <a:pPr marL="357188" indent="-357188"/>
            <a:r>
              <a:rPr lang="en-US" altLang="zh-CN" sz="2400" dirty="0" smtClean="0"/>
              <a:t>6 the night sky with clouds, stars and a moon</a:t>
            </a:r>
          </a:p>
          <a:p>
            <a:pPr marL="357188" indent="-357188"/>
            <a:r>
              <a:rPr lang="en-US" altLang="zh-CN" sz="2400" dirty="0" smtClean="0"/>
              <a:t>7 a beautiful house lit by lights from inside</a:t>
            </a:r>
          </a:p>
          <a:p>
            <a:pPr marL="357188" indent="-357188"/>
            <a:r>
              <a:rPr lang="en-US" altLang="zh-CN" sz="2400" dirty="0" smtClean="0"/>
              <a:t>8 full of brightness and soft white clouds</a:t>
            </a:r>
          </a:p>
          <a:p>
            <a:pPr marL="357188" indent="-357188"/>
            <a:r>
              <a:rPr lang="en-US" altLang="zh-CN" sz="2400" dirty="0" smtClean="0"/>
              <a:t>9 looks directly at the viewer</a:t>
            </a:r>
          </a:p>
          <a:p>
            <a:pPr marL="357188" indent="-357188"/>
            <a:r>
              <a:rPr lang="en-US" altLang="zh-CN" sz="2400" dirty="0" smtClean="0"/>
              <a:t>10 a sleeping village and a dark, lonely </a:t>
            </a:r>
            <a:r>
              <a:rPr lang="en-US" altLang="zh-CN" sz="2800" dirty="0" smtClean="0"/>
              <a:t>tree</a:t>
            </a:r>
            <a:endParaRPr lang="en-US" altLang="zh-CN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04427"/>
              </p:ext>
            </p:extLst>
          </p:nvPr>
        </p:nvGraphicFramePr>
        <p:xfrm>
          <a:off x="182889" y="4083918"/>
          <a:ext cx="870971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239"/>
                <a:gridCol w="2440171"/>
                <a:gridCol w="336630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Starry Night</a:t>
                      </a:r>
                      <a:endParaRPr lang="zh-CN" altLang="en-US" sz="21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Scream</a:t>
                      </a:r>
                      <a:endParaRPr lang="zh-CN" altLang="en-US" sz="21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Empire of Light</a:t>
                      </a:r>
                      <a:endParaRPr lang="zh-CN" altLang="en-US" sz="21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4894" y="4456823"/>
            <a:ext cx="2316907" cy="56630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3, 6, 10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47865" y="4434958"/>
            <a:ext cx="1702965" cy="56630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1, 2, 4, 9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98899" y="4434957"/>
            <a:ext cx="2316907" cy="56630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5, 7, 8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6"/>
          <p:cNvSpPr txBox="1">
            <a:spLocks noChangeArrowheads="1"/>
          </p:cNvSpPr>
          <p:nvPr/>
        </p:nvSpPr>
        <p:spPr bwMode="auto">
          <a:xfrm>
            <a:off x="179512" y="1999589"/>
            <a:ext cx="8569325" cy="18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Arial" charset="0"/>
                <a:cs typeface="Arial" charset="0"/>
              </a:rPr>
              <a:t>Look at the three paintings and read the first paragraph of each desccription. Do they have anything in common? If so, </a:t>
            </a:r>
            <a:r>
              <a:rPr lang="en-US" altLang="zh-CN" sz="2400" u="sng" dirty="0">
                <a:solidFill>
                  <a:srgbClr val="0000FF"/>
                </a:solidFill>
                <a:latin typeface="Arial" charset="0"/>
                <a:cs typeface="Arial" charset="0"/>
              </a:rPr>
              <a:t>underline</a:t>
            </a:r>
            <a:r>
              <a:rPr lang="en-US" altLang="zh-CN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the words and phrases in the descriptions that show their common features. Explain your opinions.</a:t>
            </a:r>
          </a:p>
        </p:txBody>
      </p:sp>
      <p:pic>
        <p:nvPicPr>
          <p:cNvPr id="5" name="Picture 2" descr="https://timgsa.baidu.com/timg?image&amp;quality=80&amp;size=b9999_10000&amp;sec=1578803373721&amp;di=99eb90aaed5732342132d528bd6c6c2f&amp;imgtype=0&amp;src=http%3A%2F%2Fimg.mp.itc.cn%2Fupload%2F20170223%2Fbc87bdff21e4441f981170b1908ab051_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" y="389045"/>
            <a:ext cx="2191371" cy="1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74" y="385982"/>
            <a:ext cx="1977509" cy="1610855"/>
          </a:xfrm>
          <a:prstGeom prst="rect">
            <a:avLst/>
          </a:prstGeom>
        </p:spPr>
      </p:pic>
      <p:pic>
        <p:nvPicPr>
          <p:cNvPr id="7" name="Picture 4" descr="https://timgsa.baidu.com/timg?image&amp;quality=80&amp;size=b9999_10000&amp;sec=1578803644972&amp;di=f401f5d78169267d12eaf464ec0fdf82&amp;imgtype=0&amp;src=http%3A%2F%2Fy1.ifengimg.com%2Ffashion_spider%2Fdci_2013%2F01%2Fec09b9accb94cb7e0b382244212858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1986"/>
            <a:ext cx="21971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544019" y="1923678"/>
            <a:ext cx="43434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Lesson 1 </a:t>
            </a:r>
          </a:p>
          <a:p>
            <a:pPr algn="ctr"/>
            <a:r>
              <a:rPr lang="en-US" altLang="zh-CN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Masterpieces</a:t>
            </a:r>
            <a:endParaRPr lang="zh-CN" alt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279502" y="600726"/>
            <a:ext cx="4607917" cy="7024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Unit </a:t>
            </a:r>
            <a:r>
              <a:rPr lang="en-US" altLang="zh-CN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 Art</a:t>
            </a:r>
            <a:endParaRPr lang="zh-CN" altLang="en-US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78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1650"/>
            <a:ext cx="8229600" cy="19431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Underline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and take note of the similarities in each description.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Discuss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on the similarities that you noticed.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Explain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</a:rPr>
              <a:t> your opinions.</a:t>
            </a:r>
          </a:p>
        </p:txBody>
      </p:sp>
      <p:pic>
        <p:nvPicPr>
          <p:cNvPr id="34820" name="Picture 4" descr="Tip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85850"/>
            <a:ext cx="1524000" cy="598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99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27534"/>
            <a:ext cx="8229600" cy="19431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Suggested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answers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: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The words and phrases in the descriptions: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 massive circles of white and yellow racing across the sky; a burning orange-red sky; a daytime sky full of brightness a dark, lonely tree, a dark,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stormy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sea; the darkness of night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Each painting is focused on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the artist’s interpretation of nature,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especially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 aspects of the sky.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All three paintings paint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 sky with bright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colours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and the darkness in each one manifests a typical feature.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1665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7654"/>
            <a:ext cx="8229600" cy="1943100"/>
          </a:xfrm>
        </p:spPr>
        <p:txBody>
          <a:bodyPr/>
          <a:lstStyle/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Arial" charset="0"/>
                <a:ea typeface="宋体" pitchFamily="2" charset="-122"/>
                <a:cs typeface="Arial" charset="0"/>
              </a:rPr>
              <a:t>      What’s </a:t>
            </a:r>
            <a:r>
              <a:rPr lang="en-US" altLang="zh-CN" sz="2400" b="1" dirty="0">
                <a:solidFill>
                  <a:srgbClr val="0000FF"/>
                </a:solidFill>
                <a:latin typeface="Arial" charset="0"/>
                <a:ea typeface="宋体" pitchFamily="2" charset="-122"/>
                <a:cs typeface="Arial" charset="0"/>
              </a:rPr>
              <a:t>your opinion of the three paintings after reading the descriptions? Do you like or dislike them more? Give your reasons.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43558"/>
            <a:ext cx="4464496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Talk about the pictures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7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8639"/>
            <a:ext cx="8229600" cy="194310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Arial" charset="0"/>
                <a:ea typeface="宋体" pitchFamily="2" charset="-122"/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. Try to write a few sentences on each painting, expressing your opinion.</a:t>
            </a: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  You can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use the following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vocabulary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words:</a:t>
            </a: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originality, emotional, atmosphere,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color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scheme, dramatic, highlights, the painting makes me feel uneasy/inspired, dark and troubling, failure, powerful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2. Prepare for a presentation</a:t>
            </a: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Suppose you are a volunteer in an art exhibition ,please introduce one of the paintings to the visitors.</a:t>
            </a:r>
            <a:endParaRPr lang="en-US" altLang="zh-CN" b="1" dirty="0" smtClean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" name="Picture 8" descr="Homework2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191524"/>
            <a:ext cx="4248150" cy="8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83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5400" spc="225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838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0" spc="17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0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539750" y="984699"/>
            <a:ext cx="8280400" cy="30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1" hangingPunct="1">
              <a:lnSpc>
                <a:spcPct val="115000"/>
              </a:lnSpc>
              <a:buFontTx/>
              <a:buChar char="•"/>
            </a:pPr>
            <a:r>
              <a:rPr lang="en-US" altLang="zh-CN" sz="2800" dirty="0"/>
              <a:t>To read and talk about </a:t>
            </a:r>
            <a:r>
              <a:rPr lang="en-US" altLang="zh-CN" sz="2800" dirty="0" smtClean="0"/>
              <a:t>paintings and masterpieces</a:t>
            </a:r>
            <a:endParaRPr lang="en-US" altLang="zh-CN" sz="2800" dirty="0"/>
          </a:p>
          <a:p>
            <a:pPr marL="177800" indent="-177800" eaLnBrk="1" hangingPunct="1">
              <a:lnSpc>
                <a:spcPct val="115000"/>
              </a:lnSpc>
              <a:buFontTx/>
              <a:buChar char="•"/>
            </a:pPr>
            <a:r>
              <a:rPr lang="en-US" altLang="zh-CN" sz="2800" dirty="0"/>
              <a:t>To read for general understanding</a:t>
            </a:r>
          </a:p>
          <a:p>
            <a:pPr marL="177800" indent="-177800" eaLnBrk="1" hangingPunct="1">
              <a:lnSpc>
                <a:spcPct val="115000"/>
              </a:lnSpc>
              <a:buFontTx/>
              <a:buChar char="•"/>
            </a:pPr>
            <a:r>
              <a:rPr lang="en-US" altLang="zh-CN" sz="2800" dirty="0"/>
              <a:t>To read for specific information and understand words in </a:t>
            </a:r>
            <a:r>
              <a:rPr lang="en-US" altLang="zh-CN" sz="2800" dirty="0" smtClean="0"/>
              <a:t>context</a:t>
            </a:r>
          </a:p>
          <a:p>
            <a:pPr marL="177800" indent="-177800" eaLnBrk="1" hangingPunct="1">
              <a:lnSpc>
                <a:spcPct val="115000"/>
              </a:lnSpc>
              <a:buFontTx/>
              <a:buChar char="•"/>
            </a:pPr>
            <a:r>
              <a:rPr lang="en-US" altLang="zh-CN" sz="2800" dirty="0" smtClean="0"/>
              <a:t>To read for similarties between three different paintings</a:t>
            </a:r>
            <a:endParaRPr lang="en-US" altLang="zh-CN" sz="2800" dirty="0"/>
          </a:p>
        </p:txBody>
      </p:sp>
      <p:pic>
        <p:nvPicPr>
          <p:cNvPr id="6147" name="Picture 9" descr="Learning objective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905" y="153924"/>
            <a:ext cx="648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19250" y="1330189"/>
            <a:ext cx="4248150" cy="720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dirty="0">
                <a:cs typeface="Times New Roman" pitchFamily="18" charset="0"/>
              </a:rPr>
              <a:t>What is </a:t>
            </a:r>
            <a:r>
              <a:rPr lang="en-US" altLang="zh-CN" sz="3400" dirty="0" smtClean="0">
                <a:cs typeface="Times New Roman" pitchFamily="18" charset="0"/>
              </a:rPr>
              <a:t>masterpiece?</a:t>
            </a:r>
            <a:endParaRPr lang="en-US" altLang="zh-CN" sz="3400" dirty="0">
              <a:cs typeface="Times New Roman" pitchFamily="18" charset="0"/>
            </a:endParaRPr>
          </a:p>
        </p:txBody>
      </p:sp>
      <p:pic>
        <p:nvPicPr>
          <p:cNvPr id="7171" name="Picture 4" descr="timg?image&amp;quality=80&amp;size=b9999_10000&amp;sec=1572245471614&amp;di=21b23e014d62bec2b93db7738703333c&amp;imgtype=0&amp;src=http%3A%2F%2F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51570"/>
            <a:ext cx="1366838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353486" y="2248955"/>
            <a:ext cx="8424862" cy="2603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416175" indent="-2416175">
              <a:lnSpc>
                <a:spcPct val="120000"/>
              </a:lnSpc>
            </a:pPr>
            <a:r>
              <a:rPr lang="en-US" altLang="zh-CN" sz="3400" dirty="0" smtClean="0">
                <a:solidFill>
                  <a:srgbClr val="FF0000"/>
                </a:solidFill>
              </a:rPr>
              <a:t>masterpiece</a:t>
            </a:r>
            <a:r>
              <a:rPr lang="en-US" altLang="zh-CN" sz="3400" dirty="0" smtClean="0"/>
              <a:t>: </a:t>
            </a:r>
            <a:r>
              <a:rPr lang="en-US" altLang="zh-CN" sz="3400" dirty="0" smtClean="0">
                <a:cs typeface="Times New Roman" pitchFamily="18" charset="0"/>
              </a:rPr>
              <a:t>a work of art that is of high quality or that is the best that a particular artist, writer etc. has created</a:t>
            </a:r>
            <a:endParaRPr lang="en-US" altLang="zh-CN" sz="34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2731" y="269089"/>
            <a:ext cx="86906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What do you see in the following paintings? Use the phrases below to help you. Do you like them? What are the names of the three paintings?</a:t>
            </a:r>
            <a:endParaRPr lang="en-US" altLang="zh-CN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263254" y="3723878"/>
            <a:ext cx="8674100" cy="1200329"/>
          </a:xfrm>
          <a:prstGeom prst="rect">
            <a:avLst/>
          </a:prstGeom>
          <a:solidFill>
            <a:srgbClr val="FF9900">
              <a:alpha val="1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dirty="0" smtClean="0">
                <a:cs typeface="Times New Roman" pitchFamily="18" charset="0"/>
              </a:rPr>
              <a:t>white and yellow circles        an amazing sky  </a:t>
            </a:r>
          </a:p>
          <a:p>
            <a:r>
              <a:rPr lang="en-US" altLang="zh-CN" sz="2400" dirty="0" smtClean="0">
                <a:cs typeface="Times New Roman" pitchFamily="18" charset="0"/>
              </a:rPr>
              <a:t>a thin figure     a lonely tree     a sleeping village  </a:t>
            </a:r>
          </a:p>
          <a:p>
            <a:r>
              <a:rPr lang="en-US" altLang="zh-CN" sz="2400" dirty="0" smtClean="0">
                <a:cs typeface="Times New Roman" pitchFamily="18" charset="0"/>
              </a:rPr>
              <a:t>a dark stormy sea     a house lit by lights from inside</a:t>
            </a:r>
            <a:endParaRPr lang="en-US" altLang="zh-CN" sz="2400" dirty="0">
              <a:cs typeface="Times New Roman" pitchFamily="18" charset="0"/>
            </a:endParaRPr>
          </a:p>
        </p:txBody>
      </p:sp>
      <p:pic>
        <p:nvPicPr>
          <p:cNvPr id="1026" name="Picture 2" descr="https://timgsa.baidu.com/timg?image&amp;quality=80&amp;size=b9999_10000&amp;sec=1578803373721&amp;di=99eb90aaed5732342132d528bd6c6c2f&amp;imgtype=0&amp;src=http%3A%2F%2Fimg.mp.itc.cn%2Fupload%2F20170223%2Fbc87bdff21e4441f981170b1908ab051_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1" y="1780106"/>
            <a:ext cx="3043125" cy="1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78803644972&amp;di=f401f5d78169267d12eaf464ec0fdf82&amp;imgtype=0&amp;src=http%3A%2F%2Fy1.ifengimg.com%2Ffashion_spider%2Fdci_2013%2F01%2Fec09b9accb94cb7e0b382244212858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15639"/>
            <a:ext cx="2040161" cy="181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77274"/>
            <a:ext cx="1993798" cy="1816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11285" y="590915"/>
            <a:ext cx="3888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What would you title the painting?</a:t>
            </a:r>
            <a:endParaRPr lang="en-US" altLang="zh-CN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 descr="https://timgsa.baidu.com/timg?image&amp;quality=80&amp;size=b9999_10000&amp;sec=1578803373721&amp;di=99eb90aaed5732342132d528bd6c6c2f&amp;imgtype=0&amp;src=http%3A%2F%2Fimg.mp.itc.cn%2Fupload%2F20170223%2Fbc87bdff21e4441f981170b1908ab051_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189"/>
            <a:ext cx="4034731" cy="18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11285" y="1551075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Starry Night</a:t>
            </a:r>
            <a:endParaRPr lang="en-US" altLang="zh-CN" sz="3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54554" y="2427734"/>
            <a:ext cx="8809935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elements can be seen in the painting?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is your opinion of the painting?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emotion does the painting bring to mind?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How does the painting make you feel?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35850"/>
            <a:ext cx="1007384" cy="755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63888" y="555526"/>
            <a:ext cx="3888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What would you title the painting?</a:t>
            </a:r>
            <a:endParaRPr lang="en-US" altLang="zh-CN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58994" y="1635646"/>
            <a:ext cx="3298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Scream</a:t>
            </a:r>
            <a:endParaRPr lang="en-US" altLang="zh-CN" sz="3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53800" y="2571750"/>
            <a:ext cx="8559451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elements can be seen in the painting?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is your opinion of the painting?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emotion does the painting bring to mind?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How does the painting make you feel?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timgsa.baidu.com/timg?image&amp;quality=80&amp;size=b9999_10000&amp;sec=1578803644972&amp;di=f401f5d78169267d12eaf464ec0fdf82&amp;imgtype=0&amp;src=http%3A%2F%2Fy1.ifengimg.com%2Ffashion_spider%2Fdci_2013%2F01%2Fec09b9accb94cb7e0b382244212858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759"/>
            <a:ext cx="2448272" cy="19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85160" y="671261"/>
            <a:ext cx="3888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What would you title the painting?</a:t>
            </a:r>
            <a:endParaRPr lang="en-US" altLang="zh-CN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710" y="1707655"/>
            <a:ext cx="4618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Empire of Light</a:t>
            </a:r>
            <a:endParaRPr lang="en-US" altLang="zh-CN" sz="3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33030" y="2499742"/>
            <a:ext cx="8559451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elements can be seen in the painting?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is your opinion of the painting?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What emotion does the painting bring to mind?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cs typeface="Times New Roman" panose="02020603050405020304" pitchFamily="18" charset="0"/>
              </a:rPr>
              <a:t>How does the painting make you feel?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6726"/>
            <a:ext cx="2304256" cy="1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14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997</Words>
  <Application>Microsoft Office PowerPoint</Application>
  <PresentationFormat>全屏显示(16:9)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默认设计模板</vt:lpstr>
      <vt:lpstr>Office 主题</vt:lpstr>
      <vt:lpstr>1_默认设计模板</vt:lpstr>
      <vt:lpstr>2_默认设计模板</vt:lpstr>
      <vt:lpstr>必修（三）Unit 7 Lesson1（1）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hanguofeng</dc:creator>
  <cp:lastModifiedBy>hanguofeng</cp:lastModifiedBy>
  <cp:revision>266</cp:revision>
  <dcterms:created xsi:type="dcterms:W3CDTF">2001-06-03T07:58:11Z</dcterms:created>
  <dcterms:modified xsi:type="dcterms:W3CDTF">2020-04-06T09:04:01Z</dcterms:modified>
</cp:coreProperties>
</file>