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.xml" ContentType="application/vnd.openxmlformats-officedocument.them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heme/theme4.xml" ContentType="application/vnd.openxmlformats-officedocument.theme+xml"/>
  <Override PartName="/ppt/tags/tag36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26" r:id="rId3"/>
  </p:sldMasterIdLst>
  <p:notesMasterIdLst>
    <p:notesMasterId r:id="rId20"/>
  </p:notesMasterIdLst>
  <p:sldIdLst>
    <p:sldId id="257" r:id="rId4"/>
    <p:sldId id="264" r:id="rId5"/>
    <p:sldId id="259" r:id="rId6"/>
    <p:sldId id="262" r:id="rId7"/>
    <p:sldId id="263" r:id="rId8"/>
    <p:sldId id="276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7" r:id="rId17"/>
    <p:sldId id="274" r:id="rId18"/>
    <p:sldId id="278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778" autoAdjust="0"/>
  </p:normalViewPr>
  <p:slideViewPr>
    <p:cSldViewPr>
      <p:cViewPr varScale="1">
        <p:scale>
          <a:sx n="90" d="100"/>
          <a:sy n="90" d="100"/>
        </p:scale>
        <p:origin x="-1234" y="-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A545D-BAAE-4703-A547-1108B9C04B39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FB57D-A324-4DB8-A2FA-2F5E1961F3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91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FB57D-A324-4DB8-A2FA-2F5E1961F34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248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FB57D-A324-4DB8-A2FA-2F5E1961F34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33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FB57D-A324-4DB8-A2FA-2F5E1961F34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596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FB57D-A324-4DB8-A2FA-2F5E1961F34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596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下面，我们用以前学过的物理知识，从理论上证明：如果忽略一切摩擦阻力的情况下，小球下降的高度</a:t>
            </a:r>
            <a:r>
              <a:rPr lang="en-US" altLang="zh-CN" smtClean="0"/>
              <a:t>h1</a:t>
            </a:r>
            <a:r>
              <a:rPr lang="zh-CN" altLang="en-US" smtClean="0"/>
              <a:t>总是等于小球上升的高度</a:t>
            </a:r>
            <a:r>
              <a:rPr lang="en-US" altLang="zh-CN" smtClean="0"/>
              <a:t>h2</a:t>
            </a:r>
            <a:r>
              <a:rPr lang="zh-CN" altLang="en-US" smtClean="0"/>
              <a:t>，与两斜面的倾角是否相等没有关系。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FB57D-A324-4DB8-A2FA-2F5E1961F34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596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下面，我们用以前学过的物理知识，从理论上证明：如果忽略一切摩擦阻力的情况下，小球下降的高度</a:t>
            </a:r>
            <a:r>
              <a:rPr lang="en-US" altLang="zh-CN" smtClean="0"/>
              <a:t>h1</a:t>
            </a:r>
            <a:r>
              <a:rPr lang="zh-CN" altLang="en-US" smtClean="0"/>
              <a:t>总是等于小球上升的高度</a:t>
            </a:r>
            <a:r>
              <a:rPr lang="en-US" altLang="zh-CN" smtClean="0"/>
              <a:t>h2</a:t>
            </a:r>
            <a:r>
              <a:rPr lang="zh-CN" altLang="en-US" smtClean="0"/>
              <a:t>，与两斜面的倾角是否相等没有关系。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FB57D-A324-4DB8-A2FA-2F5E1961F34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596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下面，我们用以前学过的物理知识，从理论上证明：如果忽略一切摩擦阻力的情况下，小球下降的高度</a:t>
            </a:r>
            <a:r>
              <a:rPr lang="en-US" altLang="zh-CN" smtClean="0"/>
              <a:t>h1</a:t>
            </a:r>
            <a:r>
              <a:rPr lang="zh-CN" altLang="en-US" smtClean="0"/>
              <a:t>总是等于小球上升的高度</a:t>
            </a:r>
            <a:r>
              <a:rPr lang="en-US" altLang="zh-CN" smtClean="0"/>
              <a:t>h2</a:t>
            </a:r>
            <a:r>
              <a:rPr lang="zh-CN" altLang="en-US" smtClean="0"/>
              <a:t>，与两斜面的倾角是否相等没有关系。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FB57D-A324-4DB8-A2FA-2F5E1961F34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596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FB57D-A324-4DB8-A2FA-2F5E1961F34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596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FB57D-A324-4DB8-A2FA-2F5E1961F34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486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FB57D-A324-4DB8-A2FA-2F5E1961F34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44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6.xml"/><Relationship Id="rId4" Type="http://schemas.openxmlformats.org/officeDocument/2006/relationships/tags" Target="../tags/tag16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1.xml"/><Relationship Id="rId4" Type="http://schemas.openxmlformats.org/officeDocument/2006/relationships/tags" Target="../tags/tag17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9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89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4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03.xml"/><Relationship Id="rId4" Type="http://schemas.openxmlformats.org/officeDocument/2006/relationships/tags" Target="../tags/tag20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07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9" Type="http://schemas.openxmlformats.org/officeDocument/2006/relationships/image" Target="../media/image1.png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27.xml"/><Relationship Id="rId7" Type="http://schemas.openxmlformats.org/officeDocument/2006/relationships/tags" Target="../tags/tag231.xml"/><Relationship Id="rId12" Type="http://schemas.openxmlformats.org/officeDocument/2006/relationships/image" Target="../media/image3.png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29.xml"/><Relationship Id="rId10" Type="http://schemas.openxmlformats.org/officeDocument/2006/relationships/image" Target="../media/image2.png"/><Relationship Id="rId4" Type="http://schemas.openxmlformats.org/officeDocument/2006/relationships/tags" Target="../tags/tag228.xml"/><Relationship Id="rId9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35.xml"/><Relationship Id="rId7" Type="http://schemas.openxmlformats.org/officeDocument/2006/relationships/image" Target="../media/image4.png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37.xml"/><Relationship Id="rId4" Type="http://schemas.openxmlformats.org/officeDocument/2006/relationships/tags" Target="../tags/tag236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image" Target="../media/image3.png"/><Relationship Id="rId3" Type="http://schemas.openxmlformats.org/officeDocument/2006/relationships/tags" Target="../tags/tag240.xml"/><Relationship Id="rId7" Type="http://schemas.openxmlformats.org/officeDocument/2006/relationships/tags" Target="../tags/tag244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image" Target="../media/image2.png"/><Relationship Id="rId5" Type="http://schemas.openxmlformats.org/officeDocument/2006/relationships/tags" Target="../tags/tag242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13" Type="http://schemas.openxmlformats.org/officeDocument/2006/relationships/image" Target="../media/image2.png"/><Relationship Id="rId3" Type="http://schemas.openxmlformats.org/officeDocument/2006/relationships/tags" Target="../tags/tag249.xml"/><Relationship Id="rId7" Type="http://schemas.openxmlformats.org/officeDocument/2006/relationships/tags" Target="../tags/tag253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248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tags" Target="../tags/tag257.xml"/><Relationship Id="rId5" Type="http://schemas.openxmlformats.org/officeDocument/2006/relationships/tags" Target="../tags/tag251.xml"/><Relationship Id="rId15" Type="http://schemas.openxmlformats.org/officeDocument/2006/relationships/image" Target="../media/image3.png"/><Relationship Id="rId10" Type="http://schemas.openxmlformats.org/officeDocument/2006/relationships/tags" Target="../tags/tag256.xml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6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262.xml"/><Relationship Id="rId10" Type="http://schemas.openxmlformats.org/officeDocument/2006/relationships/image" Target="../media/image3.png"/><Relationship Id="rId4" Type="http://schemas.openxmlformats.org/officeDocument/2006/relationships/tags" Target="../tags/tag261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4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274.xml"/><Relationship Id="rId13" Type="http://schemas.openxmlformats.org/officeDocument/2006/relationships/image" Target="../media/image3.png"/><Relationship Id="rId3" Type="http://schemas.openxmlformats.org/officeDocument/2006/relationships/tags" Target="../tags/tag269.xml"/><Relationship Id="rId7" Type="http://schemas.openxmlformats.org/officeDocument/2006/relationships/tags" Target="../tags/tag27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11" Type="http://schemas.openxmlformats.org/officeDocument/2006/relationships/image" Target="../media/image2.png"/><Relationship Id="rId5" Type="http://schemas.openxmlformats.org/officeDocument/2006/relationships/tags" Target="../tags/tag271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270.xml"/><Relationship Id="rId9" Type="http://schemas.openxmlformats.org/officeDocument/2006/relationships/tags" Target="../tags/tag27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78.xml"/><Relationship Id="rId7" Type="http://schemas.openxmlformats.org/officeDocument/2006/relationships/tags" Target="../tags/tag282.xml"/><Relationship Id="rId12" Type="http://schemas.openxmlformats.org/officeDocument/2006/relationships/image" Target="../media/image3.png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80.xml"/><Relationship Id="rId10" Type="http://schemas.openxmlformats.org/officeDocument/2006/relationships/image" Target="../media/image2.png"/><Relationship Id="rId4" Type="http://schemas.openxmlformats.org/officeDocument/2006/relationships/tags" Target="../tags/tag279.xml"/><Relationship Id="rId9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86.xml"/><Relationship Id="rId7" Type="http://schemas.openxmlformats.org/officeDocument/2006/relationships/tags" Target="../tags/tag290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image" Target="../media/image3.png"/><Relationship Id="rId5" Type="http://schemas.openxmlformats.org/officeDocument/2006/relationships/tags" Target="../tags/tag288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287.xml"/><Relationship Id="rId9" Type="http://schemas.openxmlformats.org/officeDocument/2006/relationships/image" Target="../media/image2.png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93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5" Type="http://schemas.openxmlformats.org/officeDocument/2006/relationships/tags" Target="../tags/tag295.xml"/><Relationship Id="rId4" Type="http://schemas.openxmlformats.org/officeDocument/2006/relationships/tags" Target="../tags/tag294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99.xml"/><Relationship Id="rId7" Type="http://schemas.openxmlformats.org/officeDocument/2006/relationships/tags" Target="../tags/tag303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1" Type="http://schemas.openxmlformats.org/officeDocument/2006/relationships/image" Target="../media/image3.png"/><Relationship Id="rId5" Type="http://schemas.openxmlformats.org/officeDocument/2006/relationships/tags" Target="../tags/tag301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300.xml"/><Relationship Id="rId9" Type="http://schemas.openxmlformats.org/officeDocument/2006/relationships/image" Target="../media/image2.png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311.xml"/><Relationship Id="rId13" Type="http://schemas.openxmlformats.org/officeDocument/2006/relationships/image" Target="../media/image3.png"/><Relationship Id="rId3" Type="http://schemas.openxmlformats.org/officeDocument/2006/relationships/tags" Target="../tags/tag306.xml"/><Relationship Id="rId7" Type="http://schemas.openxmlformats.org/officeDocument/2006/relationships/tags" Target="../tags/tag31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image" Target="../media/image2.png"/><Relationship Id="rId5" Type="http://schemas.openxmlformats.org/officeDocument/2006/relationships/tags" Target="../tags/tag308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307.xml"/><Relationship Id="rId9" Type="http://schemas.openxmlformats.org/officeDocument/2006/relationships/tags" Target="../tags/tag31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3" Type="http://schemas.openxmlformats.org/officeDocument/2006/relationships/tags" Target="../tags/tag315.xml"/><Relationship Id="rId7" Type="http://schemas.openxmlformats.org/officeDocument/2006/relationships/tags" Target="../tags/tag319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317.xml"/><Relationship Id="rId10" Type="http://schemas.openxmlformats.org/officeDocument/2006/relationships/image" Target="../media/image2.png"/><Relationship Id="rId4" Type="http://schemas.openxmlformats.org/officeDocument/2006/relationships/tags" Target="../tags/tag316.xml"/><Relationship Id="rId9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323.xml"/><Relationship Id="rId7" Type="http://schemas.openxmlformats.org/officeDocument/2006/relationships/tags" Target="../tags/tag327.xml"/><Relationship Id="rId12" Type="http://schemas.openxmlformats.org/officeDocument/2006/relationships/image" Target="../media/image2.png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325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330.xml"/><Relationship Id="rId4" Type="http://schemas.openxmlformats.org/officeDocument/2006/relationships/tags" Target="../tags/tag324.xml"/><Relationship Id="rId9" Type="http://schemas.openxmlformats.org/officeDocument/2006/relationships/tags" Target="../tags/tag329.xml"/><Relationship Id="rId1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tags" Target="../tags/tag338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333.xml"/><Relationship Id="rId7" Type="http://schemas.openxmlformats.org/officeDocument/2006/relationships/tags" Target="../tags/tag337.xml"/><Relationship Id="rId12" Type="http://schemas.openxmlformats.org/officeDocument/2006/relationships/image" Target="../media/image2.png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335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340.xml"/><Relationship Id="rId4" Type="http://schemas.openxmlformats.org/officeDocument/2006/relationships/tags" Target="../tags/tag334.xml"/><Relationship Id="rId9" Type="http://schemas.openxmlformats.org/officeDocument/2006/relationships/tags" Target="../tags/tag339.xml"/><Relationship Id="rId14" Type="http://schemas.openxmlformats.org/officeDocument/2006/relationships/image" Target="../media/image3.png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tags" Target="../tags/tag348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343.xml"/><Relationship Id="rId7" Type="http://schemas.openxmlformats.org/officeDocument/2006/relationships/tags" Target="../tags/tag347.xml"/><Relationship Id="rId12" Type="http://schemas.openxmlformats.org/officeDocument/2006/relationships/tags" Target="../tags/tag352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342.xml"/><Relationship Id="rId16" Type="http://schemas.openxmlformats.org/officeDocument/2006/relationships/image" Target="../media/image3.png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11" Type="http://schemas.openxmlformats.org/officeDocument/2006/relationships/tags" Target="../tags/tag351.xml"/><Relationship Id="rId5" Type="http://schemas.openxmlformats.org/officeDocument/2006/relationships/tags" Target="../tags/tag345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350.xml"/><Relationship Id="rId4" Type="http://schemas.openxmlformats.org/officeDocument/2006/relationships/tags" Target="../tags/tag344.xml"/><Relationship Id="rId9" Type="http://schemas.openxmlformats.org/officeDocument/2006/relationships/tags" Target="../tags/tag349.xml"/><Relationship Id="rId14" Type="http://schemas.openxmlformats.org/officeDocument/2006/relationships/image" Target="../media/image2.png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tags" Target="../tags/tag360.xml"/><Relationship Id="rId13" Type="http://schemas.openxmlformats.org/officeDocument/2006/relationships/image" Target="../media/image7.png"/><Relationship Id="rId3" Type="http://schemas.openxmlformats.org/officeDocument/2006/relationships/tags" Target="../tags/tag355.xml"/><Relationship Id="rId7" Type="http://schemas.openxmlformats.org/officeDocument/2006/relationships/tags" Target="../tags/tag35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11" Type="http://schemas.openxmlformats.org/officeDocument/2006/relationships/image" Target="../media/image2.png"/><Relationship Id="rId5" Type="http://schemas.openxmlformats.org/officeDocument/2006/relationships/tags" Target="../tags/tag357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356.xml"/><Relationship Id="rId9" Type="http://schemas.openxmlformats.org/officeDocument/2006/relationships/tags" Target="../tags/tag361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4807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9291"/>
            <a:ext cx="1433036" cy="30686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2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5707"/>
            <a:ext cx="1433036" cy="30686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2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2391"/>
            <a:ext cx="3619500" cy="833861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425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835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20" y="1510406"/>
            <a:ext cx="3619024" cy="728557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125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79750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1"/>
            <a:ext cx="9144000" cy="44180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4807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9" y="714747"/>
            <a:ext cx="8139178" cy="404373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5243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4"/>
            <a:ext cx="9144000" cy="514611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4807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40072"/>
            <a:ext cx="3619500" cy="833861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425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2196"/>
            <a:ext cx="3619024" cy="1014452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5025" b="0" spc="933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143850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1"/>
            <a:ext cx="9144000" cy="44180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592"/>
            <a:ext cx="8139178" cy="33164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4807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37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8" y="227977"/>
            <a:ext cx="8705888" cy="469017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3" tIns="45711" rIns="91423" bIns="45711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1"/>
            <a:ext cx="9144000" cy="44180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385"/>
            <a:ext cx="7219800" cy="542976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3534"/>
            <a:ext cx="7219950" cy="258521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4807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82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1" y="4"/>
            <a:ext cx="3618452" cy="51461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3" tIns="45711" rIns="91423" bIns="45711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5" y="1"/>
            <a:ext cx="540068" cy="441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8096"/>
            <a:ext cx="2970000" cy="661837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7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682"/>
            <a:ext cx="2967300" cy="307146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751"/>
            <a:ext cx="4860000" cy="38178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35925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926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3" tIns="45711" rIns="91423" bIns="45711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1"/>
            <a:ext cx="9144000" cy="44180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6199"/>
            <a:ext cx="8232300" cy="470039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7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5342"/>
            <a:ext cx="8231981" cy="62131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7072"/>
            <a:ext cx="8224200" cy="257441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48701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3655"/>
            <a:ext cx="9144000" cy="137247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3" tIns="45711" rIns="91423" bIns="45711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1"/>
            <a:ext cx="9144000" cy="44180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458"/>
            <a:ext cx="8232300" cy="424115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7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545"/>
            <a:ext cx="8243100" cy="2409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7278"/>
            <a:ext cx="8251200" cy="75908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48452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8"/>
            <a:ext cx="9144000" cy="68614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3" tIns="45711" rIns="91423" bIns="45711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4318"/>
            <a:ext cx="9144000" cy="44180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90"/>
            <a:ext cx="8278200" cy="33164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7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8037"/>
            <a:ext cx="4006800" cy="217190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8037"/>
            <a:ext cx="4025700" cy="217190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4439"/>
            <a:ext cx="4006800" cy="58619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1739"/>
            <a:ext cx="4025700" cy="58619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07911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636"/>
            <a:ext cx="9144000" cy="37148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3" tIns="45711" rIns="91423" bIns="45711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0" y="4152070"/>
            <a:ext cx="9143999" cy="994049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919"/>
            <a:ext cx="6858000" cy="179101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7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8577"/>
            <a:ext cx="6858000" cy="1242632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79472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00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1"/>
            <a:ext cx="9144000" cy="44180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595"/>
            <a:ext cx="8139178" cy="331642"/>
          </a:xfrm>
        </p:spPr>
        <p:txBody>
          <a:bodyPr vert="horz" wrap="square" lIns="120205" tIns="62642" rIns="120205" bIns="62642" rtlCol="0" anchor="ctr" anchorCtr="0">
            <a:normAutofit/>
          </a:bodyPr>
          <a:lstStyle>
            <a:lvl1pPr marL="0" marR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3" y="714747"/>
            <a:ext cx="8139178" cy="4043737"/>
          </a:xfrm>
        </p:spPr>
        <p:txBody>
          <a:bodyPr vert="horz" wrap="square" lIns="120205" tIns="62642" rIns="120205" bIns="62642" rtlCol="0">
            <a:normAutofit/>
          </a:bodyPr>
          <a:lstStyle>
            <a:lvl1pPr marL="171450" marR="0" lvl="0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7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56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0607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502413" y="1941212"/>
            <a:ext cx="8139178" cy="674375"/>
          </a:xfrm>
        </p:spPr>
        <p:txBody>
          <a:bodyPr lIns="76198" tIns="28574" rIns="19049" bIns="28574" anchor="t" anchorCtr="0">
            <a:noAutofit/>
          </a:bodyPr>
          <a:lstStyle>
            <a:lvl1pPr algn="ctr">
              <a:defRPr sz="4100" b="0" spc="4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502413" y="2674620"/>
            <a:ext cx="8139178" cy="713238"/>
          </a:xfrm>
        </p:spPr>
        <p:txBody>
          <a:bodyPr lIns="76198" tIns="28574" rIns="57149" bIns="28574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150" normalizeH="0" baseline="0">
                <a:solidFill>
                  <a:schemeClr val="tx1"/>
                </a:solidFill>
                <a:uFillTx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22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3" y="324000"/>
            <a:ext cx="8139178" cy="486000"/>
          </a:xfrm>
        </p:spPr>
        <p:txBody>
          <a:bodyPr vert="horz" lIns="76198" tIns="28574" rIns="57149" bIns="28574" rtlCol="0" anchor="ctr" anchorCtr="0">
            <a:noAutofit/>
          </a:bodyPr>
          <a:lstStyle>
            <a:lvl1pPr marL="0" marR="0" algn="l" defTabSz="685783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3" y="972000"/>
            <a:ext cx="8139178" cy="3781016"/>
          </a:xfrm>
        </p:spPr>
        <p:txBody>
          <a:bodyPr vert="horz" lIns="76198" tIns="0" rIns="61912" bIns="0" rtlCol="0">
            <a:noAutofit/>
          </a:bodyPr>
          <a:lstStyle>
            <a:lvl1pPr marL="171446" marR="0" lvl="0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37" marR="0" lvl="1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264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28" marR="0" lvl="2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20" marR="0" lvl="3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12" marR="0" lvl="4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37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9" y="2856549"/>
            <a:ext cx="8139178" cy="468634"/>
          </a:xfrm>
        </p:spPr>
        <p:txBody>
          <a:bodyPr lIns="76198" tIns="28574" rIns="47624" bIns="28574" anchor="t" anchorCtr="0">
            <a:noAutofit/>
          </a:bodyPr>
          <a:lstStyle>
            <a:lvl1pPr>
              <a:defRPr sz="2700" b="0" u="none" strike="noStrike" kern="1200" cap="none" spc="225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02445" y="3383758"/>
            <a:ext cx="8139178" cy="808489"/>
          </a:xfrm>
        </p:spPr>
        <p:txBody>
          <a:bodyPr lIns="76198" tIns="28574" rIns="57149" bIns="28574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50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3" y="324000"/>
            <a:ext cx="8139178" cy="486000"/>
          </a:xfrm>
        </p:spPr>
        <p:txBody>
          <a:bodyPr vert="horz" lIns="76198" tIns="28574" rIns="57149" bIns="28574" rtlCol="0" anchor="ctr" anchorCtr="0">
            <a:noAutofit/>
          </a:bodyPr>
          <a:lstStyle>
            <a:lvl1pPr marL="0" marR="0" lvl="0" algn="l" defTabSz="685783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7" y="972000"/>
            <a:ext cx="3962432" cy="3780000"/>
          </a:xfrm>
        </p:spPr>
        <p:txBody>
          <a:bodyPr vert="horz" lIns="76198" tIns="0" rIns="61912" bIns="0" rtlCol="0">
            <a:noAutofit/>
          </a:bodyPr>
          <a:lstStyle>
            <a:lvl1pPr marL="171446" marR="0" lvl="0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37" marR="0" lvl="1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264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28" marR="0" lvl="2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20" marR="0" lvl="3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12" marR="0" lvl="4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972000"/>
            <a:ext cx="3962432" cy="378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71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3" y="324000"/>
            <a:ext cx="8139178" cy="486000"/>
          </a:xfrm>
        </p:spPr>
        <p:txBody>
          <a:bodyPr vert="horz" lIns="76198" tIns="28574" rIns="57149" bIns="28574" rtlCol="0" anchor="ctr" anchorCtr="0">
            <a:noAutofit/>
          </a:bodyPr>
          <a:lstStyle>
            <a:lvl1pPr marL="0" marR="0" lvl="0" algn="l" defTabSz="685783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02447" y="972001"/>
            <a:ext cx="3962432" cy="285752"/>
          </a:xfrm>
        </p:spPr>
        <p:txBody>
          <a:bodyPr lIns="76198" tIns="28574" rIns="57149" bIns="28574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150" normalizeH="0" baseline="0">
                <a:solidFill>
                  <a:schemeClr val="tx1"/>
                </a:solidFill>
                <a:uFillTx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2444" y="1341783"/>
            <a:ext cx="3962400" cy="3414176"/>
          </a:xfrm>
        </p:spPr>
        <p:txBody>
          <a:bodyPr vert="horz" lIns="76198" tIns="0" rIns="61912" bIns="0" rtlCol="0">
            <a:noAutofit/>
          </a:bodyPr>
          <a:lstStyle>
            <a:lvl1pPr marL="171446" marR="0" lvl="0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37" marR="0" lvl="1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264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28" marR="0" lvl="2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20" marR="0" lvl="3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12" marR="0" lvl="4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2" y="972001"/>
            <a:ext cx="3962432" cy="285752"/>
          </a:xfrm>
        </p:spPr>
        <p:txBody>
          <a:bodyPr vert="horz" lIns="76198" tIns="28574" rIns="57149" bIns="28574" rtlCol="0" anchor="t" anchorCtr="0">
            <a:noAutofit/>
          </a:bodyPr>
          <a:lstStyle>
            <a:lvl1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2" y="1341783"/>
            <a:ext cx="3962432" cy="3414176"/>
          </a:xfrm>
        </p:spPr>
        <p:txBody>
          <a:bodyPr vert="horz" lIns="76198" tIns="0" rIns="61912" bIns="0" rtlCol="0">
            <a:noAutofit/>
          </a:bodyPr>
          <a:lstStyle>
            <a:lvl1pPr marL="171446" marR="0" lvl="0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37" marR="0" lvl="1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264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28" marR="0" lvl="2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20" marR="0" lvl="3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12" marR="0" lvl="4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75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76198" tIns="28574" rIns="57149" bIns="28574" rtlCol="0" anchor="ctr" anchorCtr="0">
            <a:noAutofit/>
          </a:bodyPr>
          <a:lstStyle>
            <a:lvl1pPr marL="0" marR="0" lvl="0" algn="l" defTabSz="685783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94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88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502447" y="972000"/>
            <a:ext cx="3962432" cy="3780000"/>
          </a:xfrm>
        </p:spPr>
        <p:txBody>
          <a:bodyPr vert="horz" lIns="76198" tIns="0" rIns="61912" bIns="0" rtlCol="0">
            <a:noAutofit/>
          </a:bodyPr>
          <a:lstStyle>
            <a:lvl1pPr marL="0" marR="0" lvl="0" indent="0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37" marR="0" lvl="1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264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28" marR="0" lvl="2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20" marR="0" lvl="3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12" marR="0" lvl="4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679194" y="972000"/>
            <a:ext cx="3962432" cy="3780000"/>
          </a:xfrm>
        </p:spPr>
        <p:txBody>
          <a:bodyPr vert="horz" lIns="76198" tIns="0" rIns="61912" bIns="0" rtlCol="0">
            <a:normAutofit/>
          </a:bodyPr>
          <a:lstStyle>
            <a:lvl1pPr marL="171446" marR="0" lvl="0" indent="-171446" algn="l" defTabSz="68578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84630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714382"/>
            <a:ext cx="713238" cy="4041680"/>
          </a:xfrm>
        </p:spPr>
        <p:txBody>
          <a:bodyPr vert="eaVert" lIns="76198" tIns="28574" rIns="57149" bIns="28574" rtlCol="0" anchor="ctr" anchorCtr="0">
            <a:noAutofit/>
          </a:bodyPr>
          <a:lstStyle>
            <a:lvl1pPr marL="0" marR="0" lvl="0" algn="l" defTabSz="685783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5" y="714376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5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9196"/>
            <a:ext cx="3048000" cy="85692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4807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1" y="2186386"/>
            <a:ext cx="3660458" cy="811467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6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400381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2449" y="714381"/>
            <a:ext cx="8139178" cy="37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50205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02413" y="1941212"/>
            <a:ext cx="8139178" cy="674375"/>
          </a:xfrm>
        </p:spPr>
        <p:txBody>
          <a:bodyPr vert="horz" lIns="76198" tIns="28574" rIns="19049" bIns="28574" rtlCol="0" anchor="t" anchorCtr="0">
            <a:noAutofit/>
          </a:bodyPr>
          <a:lstStyle>
            <a:lvl1pPr marL="0" marR="0" algn="ctr" defTabSz="685783" rtl="0" eaLnBrk="1" fontAlgn="auto" latinLnBrk="0" hangingPunct="1">
              <a:lnSpc>
                <a:spcPct val="100000"/>
              </a:lnSpc>
              <a:buNone/>
              <a:defRPr kumimoji="0" lang="zh-CN" altLang="en-US" sz="4100" b="0" i="0" u="none" strike="noStrike" kern="1200" cap="none" spc="45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472969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13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532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691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424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69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997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73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1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1"/>
            <a:ext cx="9144000" cy="44180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595"/>
            <a:ext cx="8139178" cy="331642"/>
          </a:xfrm>
        </p:spPr>
        <p:txBody>
          <a:bodyPr vert="horz" wrap="square" lIns="120205" tIns="62642" rIns="120205" bIns="62642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747"/>
            <a:ext cx="3962432" cy="4043737"/>
          </a:xfrm>
        </p:spPr>
        <p:txBody>
          <a:bodyPr vert="horz" wrap="square" lIns="120205" tIns="62642" rIns="120205" bIns="62642" rtlCol="0">
            <a:normAutofit/>
          </a:bodyPr>
          <a:lstStyle>
            <a:lvl1pPr marL="171450" marR="0" lvl="0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747"/>
            <a:ext cx="3962432" cy="4043737"/>
          </a:xfrm>
        </p:spPr>
        <p:txBody>
          <a:bodyPr wrap="square" lIns="120205" tIns="62642" rIns="120205" bIns="62642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4807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190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118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567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358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543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442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347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495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051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305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6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1"/>
            <a:ext cx="9144000" cy="44180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595"/>
            <a:ext cx="8139178" cy="331642"/>
          </a:xfrm>
        </p:spPr>
        <p:txBody>
          <a:bodyPr vert="horz" wrap="square" lIns="120205" tIns="62642" rIns="120205" bIns="62642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744"/>
            <a:ext cx="3962432" cy="285898"/>
          </a:xfrm>
        </p:spPr>
        <p:txBody>
          <a:bodyPr wrap="square" lIns="120205" tIns="62642" rIns="120205" bIns="62642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67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25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439"/>
            <a:ext cx="3962400" cy="3702947"/>
          </a:xfrm>
        </p:spPr>
        <p:txBody>
          <a:bodyPr vert="horz" wrap="square" lIns="120205" tIns="62642" rIns="120205" bIns="62642" rtlCol="0">
            <a:normAutofit/>
          </a:bodyPr>
          <a:lstStyle>
            <a:lvl1pPr marL="171450" marR="0" lvl="0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5" y="714744"/>
            <a:ext cx="3962432" cy="285898"/>
          </a:xfrm>
        </p:spPr>
        <p:txBody>
          <a:bodyPr vert="horz" wrap="square" lIns="120205" tIns="62642" rIns="120205" bIns="62642" rtlCol="0" anchor="ctr" anchorCtr="0">
            <a:normAutofit/>
          </a:bodyPr>
          <a:lstStyle>
            <a:lvl1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25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5" y="1055439"/>
            <a:ext cx="3962432" cy="3702947"/>
          </a:xfrm>
        </p:spPr>
        <p:txBody>
          <a:bodyPr vert="horz" wrap="square" lIns="120205" tIns="62642" rIns="120205" bIns="62642" rtlCol="0">
            <a:normAutofit/>
          </a:bodyPr>
          <a:lstStyle>
            <a:lvl1pPr marL="171450" marR="0" lvl="0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4807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656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468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881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587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907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742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902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941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750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933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6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761"/>
            <a:ext cx="3291840" cy="1852602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" y="4704318"/>
            <a:ext cx="540068" cy="441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3" y="332592"/>
            <a:ext cx="8139178" cy="331642"/>
          </a:xfrm>
        </p:spPr>
        <p:txBody>
          <a:bodyPr vert="horz" wrap="square" lIns="120205" tIns="62642" rIns="120205" bIns="62642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7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30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203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610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682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91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915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9284"/>
            <a:ext cx="1433036" cy="30686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2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5701"/>
            <a:ext cx="1433036" cy="30686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2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2390"/>
            <a:ext cx="3619500" cy="833861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425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8035" indent="0" algn="ctr">
              <a:buNone/>
            </a:lvl7pPr>
            <a:lvl8pPr marL="2401570" indent="0" algn="ctr">
              <a:buNone/>
            </a:lvl8pPr>
            <a:lvl9pPr marL="2743835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9" y="1510405"/>
            <a:ext cx="3619024" cy="728557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125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856510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595"/>
            <a:ext cx="8139178" cy="331642"/>
          </a:xfrm>
        </p:spPr>
        <p:txBody>
          <a:bodyPr vert="horz" wrap="square" lIns="120221" tIns="62650" rIns="120221" bIns="62650" rtlCol="0" anchor="ctr" anchorCtr="0">
            <a:normAutofit/>
          </a:bodyPr>
          <a:lstStyle>
            <a:lvl1pPr marL="0" marR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3" y="714746"/>
            <a:ext cx="8139178" cy="4043737"/>
          </a:xfrm>
        </p:spPr>
        <p:txBody>
          <a:bodyPr vert="horz" wrap="square" lIns="120221" tIns="62650" rIns="120221" bIns="62650" rtlCol="0">
            <a:normAutofit/>
          </a:bodyPr>
          <a:lstStyle>
            <a:lvl1pPr marL="171450" marR="0" lvl="0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464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9194"/>
            <a:ext cx="3048000" cy="85692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1" y="2186385"/>
            <a:ext cx="3660458" cy="811467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6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5521694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595"/>
            <a:ext cx="8139178" cy="331642"/>
          </a:xfrm>
        </p:spPr>
        <p:txBody>
          <a:bodyPr vert="horz" wrap="square" lIns="120221" tIns="62650" rIns="120221" bIns="6265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746"/>
            <a:ext cx="3962432" cy="4043737"/>
          </a:xfrm>
        </p:spPr>
        <p:txBody>
          <a:bodyPr vert="horz" wrap="square" lIns="120221" tIns="62650" rIns="120221" bIns="62650" rtlCol="0">
            <a:normAutofit/>
          </a:bodyPr>
          <a:lstStyle>
            <a:lvl1pPr marL="171450" marR="0" lvl="0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746"/>
            <a:ext cx="3962432" cy="4043737"/>
          </a:xfrm>
        </p:spPr>
        <p:txBody>
          <a:bodyPr wrap="square" lIns="120221" tIns="62650" rIns="120221" bIns="6265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106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595"/>
            <a:ext cx="8139178" cy="331642"/>
          </a:xfrm>
        </p:spPr>
        <p:txBody>
          <a:bodyPr vert="horz" wrap="square" lIns="120221" tIns="62650" rIns="120221" bIns="6265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744"/>
            <a:ext cx="3962432" cy="285898"/>
          </a:xfrm>
        </p:spPr>
        <p:txBody>
          <a:bodyPr wrap="square" lIns="120221" tIns="62650" rIns="120221" bIns="6265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67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25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157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432"/>
            <a:ext cx="3962400" cy="3702947"/>
          </a:xfrm>
        </p:spPr>
        <p:txBody>
          <a:bodyPr vert="horz" wrap="square" lIns="120221" tIns="62650" rIns="120221" bIns="62650" rtlCol="0">
            <a:normAutofit/>
          </a:bodyPr>
          <a:lstStyle>
            <a:lvl1pPr marL="171450" marR="0" lvl="0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4" y="714744"/>
            <a:ext cx="3962432" cy="285898"/>
          </a:xfrm>
        </p:spPr>
        <p:txBody>
          <a:bodyPr vert="horz" wrap="square" lIns="120221" tIns="62650" rIns="120221" bIns="62650" rtlCol="0" anchor="ctr" anchorCtr="0">
            <a:normAutofit/>
          </a:bodyPr>
          <a:lstStyle>
            <a:lvl1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25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157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4" y="1055432"/>
            <a:ext cx="3962432" cy="3702947"/>
          </a:xfrm>
        </p:spPr>
        <p:txBody>
          <a:bodyPr vert="horz" wrap="square" lIns="120221" tIns="62650" rIns="120221" bIns="62650" rtlCol="0">
            <a:normAutofit/>
          </a:bodyPr>
          <a:lstStyle>
            <a:lvl1pPr marL="171450" marR="0" lvl="0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7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4807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672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759"/>
            <a:ext cx="3291840" cy="1852602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" y="4704317"/>
            <a:ext cx="540068" cy="441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3" y="332592"/>
            <a:ext cx="8139178" cy="331642"/>
          </a:xfrm>
        </p:spPr>
        <p:txBody>
          <a:bodyPr vert="horz" wrap="square" lIns="120221" tIns="62650" rIns="120221" bIns="6265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840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76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9" y="332595"/>
            <a:ext cx="8139178" cy="331642"/>
          </a:xfrm>
        </p:spPr>
        <p:txBody>
          <a:bodyPr vert="horz" wrap="square" lIns="120221" tIns="62650" rIns="120221" bIns="6265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746"/>
            <a:ext cx="3962432" cy="4043737"/>
          </a:xfrm>
        </p:spPr>
        <p:txBody>
          <a:bodyPr vert="horz" lIns="120221" tIns="62650" rIns="120221" bIns="62650" rtlCol="0">
            <a:normAutofit/>
          </a:bodyPr>
          <a:lstStyle>
            <a:lvl1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746"/>
            <a:ext cx="3962432" cy="4043737"/>
          </a:xfrm>
        </p:spPr>
        <p:txBody>
          <a:bodyPr vert="horz" wrap="square" lIns="120221" tIns="62650" rIns="120221" bIns="62650" rtlCol="0">
            <a:normAutofit/>
          </a:bodyPr>
          <a:lstStyle>
            <a:lvl1pPr marL="171450" marR="0" lvl="0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116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746"/>
            <a:ext cx="713238" cy="4043737"/>
          </a:xfrm>
        </p:spPr>
        <p:txBody>
          <a:bodyPr vert="eaVert" wrap="square" lIns="120221" tIns="62650" rIns="120221" bIns="6265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5" y="714740"/>
            <a:ext cx="7371076" cy="404373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91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9" y="714746"/>
            <a:ext cx="8139178" cy="404373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50009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2"/>
            <a:ext cx="9144000" cy="514611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40070"/>
            <a:ext cx="3619500" cy="833861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425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2189"/>
            <a:ext cx="3619024" cy="1014452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5025" b="0" spc="933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15489743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592"/>
            <a:ext cx="8139178" cy="33164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401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7" y="227975"/>
            <a:ext cx="8705888" cy="469017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5" tIns="45717" rIns="91435" bIns="45717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379"/>
            <a:ext cx="7219800" cy="542976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3527"/>
            <a:ext cx="7219950" cy="258521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5736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1" y="2"/>
            <a:ext cx="3618452" cy="51461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5" tIns="45717" rIns="91435" bIns="45717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4" y="0"/>
            <a:ext cx="540068" cy="441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8095"/>
            <a:ext cx="2970000" cy="661837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675"/>
            <a:ext cx="2967300" cy="307146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749"/>
            <a:ext cx="4860000" cy="38178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109164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926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5" tIns="45717" rIns="91435" bIns="45717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6198"/>
            <a:ext cx="8232300" cy="470039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5335"/>
            <a:ext cx="8231981" cy="62131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7072"/>
            <a:ext cx="8224200" cy="257441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7563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1"/>
            <a:ext cx="9144000" cy="44180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9" y="332595"/>
            <a:ext cx="8139178" cy="331642"/>
          </a:xfrm>
        </p:spPr>
        <p:txBody>
          <a:bodyPr vert="horz" wrap="square" lIns="120205" tIns="62642" rIns="120205" bIns="62642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747"/>
            <a:ext cx="3962432" cy="4043737"/>
          </a:xfrm>
        </p:spPr>
        <p:txBody>
          <a:bodyPr vert="horz" lIns="120205" tIns="62642" rIns="120205" bIns="62642" rtlCol="0">
            <a:normAutofit/>
          </a:bodyPr>
          <a:lstStyle>
            <a:lvl1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747"/>
            <a:ext cx="3962432" cy="4043737"/>
          </a:xfrm>
        </p:spPr>
        <p:txBody>
          <a:bodyPr vert="horz" wrap="square" lIns="120205" tIns="62642" rIns="120205" bIns="62642" rtlCol="0">
            <a:normAutofit/>
          </a:bodyPr>
          <a:lstStyle>
            <a:lvl1pPr marL="171450" marR="0" lvl="0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4807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555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3649"/>
            <a:ext cx="9144000" cy="137247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5" tIns="45717" rIns="91435" bIns="45717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457"/>
            <a:ext cx="8232300" cy="424115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543"/>
            <a:ext cx="8243100" cy="2409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7277"/>
            <a:ext cx="8251200" cy="75908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577157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"/>
            <a:ext cx="9144000" cy="68614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5" tIns="45717" rIns="91435" bIns="45717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4317"/>
            <a:ext cx="9144000" cy="44180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90"/>
            <a:ext cx="8278200" cy="33164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8036"/>
            <a:ext cx="4006800" cy="217190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8036"/>
            <a:ext cx="4025700" cy="217190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4439"/>
            <a:ext cx="4006800" cy="58619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1738"/>
            <a:ext cx="4025700" cy="58619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038221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634"/>
            <a:ext cx="9144000" cy="37148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5" tIns="45717" rIns="91435" bIns="45717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2" y="4152069"/>
            <a:ext cx="9143999" cy="994049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912"/>
            <a:ext cx="6858000" cy="179101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8576"/>
            <a:ext cx="6858000" cy="1242632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058343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1"/>
            <a:ext cx="9144000" cy="44180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747"/>
            <a:ext cx="713238" cy="4043737"/>
          </a:xfrm>
        </p:spPr>
        <p:txBody>
          <a:bodyPr vert="eaVert" wrap="square" lIns="120205" tIns="62642" rIns="120205" bIns="62642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6" y="714741"/>
            <a:ext cx="7371076" cy="404373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7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7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1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59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42" Type="http://schemas.openxmlformats.org/officeDocument/2006/relationships/slideLayout" Target="../slideLayouts/slideLayout62.xml"/><Relationship Id="rId47" Type="http://schemas.openxmlformats.org/officeDocument/2006/relationships/tags" Target="../tags/tag152.xml"/><Relationship Id="rId50" Type="http://schemas.openxmlformats.org/officeDocument/2006/relationships/tags" Target="../tags/tag155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38" Type="http://schemas.openxmlformats.org/officeDocument/2006/relationships/slideLayout" Target="../slideLayouts/slideLayout58.xml"/><Relationship Id="rId46" Type="http://schemas.openxmlformats.org/officeDocument/2006/relationships/tags" Target="../tags/tag151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41" Type="http://schemas.openxmlformats.org/officeDocument/2006/relationships/slideLayout" Target="../slideLayouts/slideLayout61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37" Type="http://schemas.openxmlformats.org/officeDocument/2006/relationships/slideLayout" Target="../slideLayouts/slideLayout57.xml"/><Relationship Id="rId40" Type="http://schemas.openxmlformats.org/officeDocument/2006/relationships/slideLayout" Target="../slideLayouts/slideLayout60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56.xml"/><Relationship Id="rId49" Type="http://schemas.openxmlformats.org/officeDocument/2006/relationships/tags" Target="../tags/tag154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64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63.xml"/><Relationship Id="rId48" Type="http://schemas.openxmlformats.org/officeDocument/2006/relationships/tags" Target="../tags/tag153.xml"/><Relationship Id="rId8" Type="http://schemas.openxmlformats.org/officeDocument/2006/relationships/slideLayout" Target="../slideLayouts/slideLayout28.xml"/><Relationship Id="rId51" Type="http://schemas.openxmlformats.org/officeDocument/2006/relationships/tags" Target="../tags/tag15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tags" Target="../tags/tag217.xml"/><Relationship Id="rId3" Type="http://schemas.openxmlformats.org/officeDocument/2006/relationships/slideLayout" Target="../slideLayouts/slideLayout67.xml"/><Relationship Id="rId21" Type="http://schemas.openxmlformats.org/officeDocument/2006/relationships/tags" Target="../tags/tag212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tags" Target="../tags/tag216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tags" Target="../tags/tag21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tags" Target="../tags/tag214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tags" Target="../tags/tag2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3" y="332592"/>
            <a:ext cx="8139178" cy="331642"/>
          </a:xfrm>
          <a:prstGeom prst="rect">
            <a:avLst/>
          </a:prstGeom>
        </p:spPr>
        <p:txBody>
          <a:bodyPr vert="horz" wrap="square" lIns="120205" tIns="62642" rIns="120205" bIns="62642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3" y="721418"/>
            <a:ext cx="8139178" cy="4043737"/>
          </a:xfrm>
          <a:prstGeom prst="rect">
            <a:avLst/>
          </a:prstGeom>
        </p:spPr>
        <p:txBody>
          <a:bodyPr vert="horz" wrap="square" lIns="120205" tIns="62642" rIns="120205" bIns="62642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4807"/>
            <a:ext cx="2025000" cy="237721"/>
          </a:xfrm>
          <a:prstGeom prst="rect">
            <a:avLst/>
          </a:prstGeom>
        </p:spPr>
        <p:txBody>
          <a:bodyPr vert="horz" wrap="square" lIns="121898" tIns="60949" rIns="121898" bIns="60949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20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defTabSz="1219200" hangingPunct="0"/>
              <a:t>2020/4/19</a:t>
            </a:fld>
            <a:endParaRPr lang="zh-CN" altLang="en-US" kern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4807"/>
            <a:ext cx="2970000" cy="237721"/>
          </a:xfrm>
          <a:prstGeom prst="rect">
            <a:avLst/>
          </a:prstGeom>
        </p:spPr>
        <p:txBody>
          <a:bodyPr vert="horz" wrap="square" lIns="121898" tIns="60949" rIns="121898" bIns="60949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200" hangingPunct="0"/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4807"/>
            <a:ext cx="2025000" cy="237721"/>
          </a:xfrm>
          <a:prstGeom prst="rect">
            <a:avLst/>
          </a:prstGeom>
        </p:spPr>
        <p:txBody>
          <a:bodyPr vert="horz" wrap="square" lIns="121898" tIns="60949" rIns="121898" bIns="60949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20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defTabSz="1219200"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2663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725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67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2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2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2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2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6"/>
            </p:custDataLst>
          </p:nvPr>
        </p:nvSpPr>
        <p:spPr>
          <a:xfrm>
            <a:off x="502413" y="324000"/>
            <a:ext cx="8139178" cy="486000"/>
          </a:xfrm>
          <a:prstGeom prst="rect">
            <a:avLst/>
          </a:prstGeom>
        </p:spPr>
        <p:txBody>
          <a:bodyPr vert="horz" lIns="76198" tIns="28574" rIns="57149" bIns="28574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7"/>
            </p:custDataLst>
          </p:nvPr>
        </p:nvSpPr>
        <p:spPr>
          <a:xfrm>
            <a:off x="502413" y="972000"/>
            <a:ext cx="8139178" cy="3780000"/>
          </a:xfrm>
          <a:prstGeom prst="rect">
            <a:avLst/>
          </a:prstGeom>
        </p:spPr>
        <p:txBody>
          <a:bodyPr vert="horz" lIns="76198" tIns="0" rIns="61912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8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2020/4/19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9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50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5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5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  <p:sldLayoutId id="2147483710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16" r:id="rId36"/>
    <p:sldLayoutId id="2147483717" r:id="rId37"/>
    <p:sldLayoutId id="2147483718" r:id="rId38"/>
    <p:sldLayoutId id="2147483719" r:id="rId39"/>
    <p:sldLayoutId id="2147483720" r:id="rId40"/>
    <p:sldLayoutId id="2147483721" r:id="rId41"/>
    <p:sldLayoutId id="2147483722" r:id="rId42"/>
    <p:sldLayoutId id="2147483723" r:id="rId43"/>
    <p:sldLayoutId id="2147483724" r:id="rId44"/>
  </p:sldLayoutIdLst>
  <p:txStyles>
    <p:titleStyle>
      <a:lvl1pPr algn="l" defTabSz="685783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15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37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tabLst>
          <a:tab pos="1207264" algn="l"/>
        </a:tabLst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28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20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12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3" y="332592"/>
            <a:ext cx="8139178" cy="331642"/>
          </a:xfrm>
          <a:prstGeom prst="rect">
            <a:avLst/>
          </a:prstGeom>
        </p:spPr>
        <p:txBody>
          <a:bodyPr vert="horz" wrap="square" lIns="120221" tIns="62650" rIns="120221" bIns="6265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3" y="721417"/>
            <a:ext cx="8139178" cy="4043737"/>
          </a:xfrm>
          <a:prstGeom prst="rect">
            <a:avLst/>
          </a:prstGeom>
        </p:spPr>
        <p:txBody>
          <a:bodyPr vert="horz" wrap="square" lIns="120221" tIns="62650" rIns="120221" bIns="6265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4800"/>
            <a:ext cx="2025000" cy="237721"/>
          </a:xfrm>
          <a:prstGeom prst="rect">
            <a:avLst/>
          </a:prstGeom>
        </p:spPr>
        <p:txBody>
          <a:bodyPr vert="horz" wrap="square" lIns="121914" tIns="60957" rIns="121914" bIns="60957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20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defTabSz="1219200" hangingPunct="0"/>
              <a:t>2020/4/19</a:t>
            </a:fld>
            <a:endParaRPr lang="zh-CN" altLang="en-US" kern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4800"/>
            <a:ext cx="2970000" cy="237721"/>
          </a:xfrm>
          <a:prstGeom prst="rect">
            <a:avLst/>
          </a:prstGeom>
        </p:spPr>
        <p:txBody>
          <a:bodyPr vert="horz" wrap="square" lIns="121914" tIns="60957" rIns="121914" bIns="60957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200" hangingPunct="0"/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4800"/>
            <a:ext cx="2025000" cy="237721"/>
          </a:xfrm>
          <a:prstGeom prst="rect">
            <a:avLst/>
          </a:prstGeom>
        </p:spPr>
        <p:txBody>
          <a:bodyPr vert="horz" wrap="square" lIns="121914" tIns="60957" rIns="121914" bIns="60957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20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defTabSz="1219200"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6468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67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2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2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2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2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302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0157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1007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25761" y="2372347"/>
            <a:ext cx="5818239" cy="583700"/>
          </a:xfrm>
        </p:spPr>
        <p:txBody>
          <a:bodyPr>
            <a:noAutofit/>
          </a:bodyPr>
          <a:lstStyle/>
          <a:p>
            <a:pPr algn="ctr"/>
            <a:r>
              <a:rPr lang="zh-CN" altLang="en-US" sz="3200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汉仪旗黑-85S"/>
                <a:sym typeface="+mn-ea"/>
              </a:rPr>
              <a:t>对</a:t>
            </a:r>
            <a:r>
              <a:rPr lang="zh-CN" altLang="en-US" sz="32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汉仪旗黑-85S"/>
                <a:sym typeface="+mn-ea"/>
              </a:rPr>
              <a:t>伽利略理想实验的思考</a:t>
            </a:r>
            <a:r>
              <a:rPr lang="en-US" altLang="zh-CN" sz="3200" b="1" spc="384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altLang="zh-CN" sz="3200" b="1" spc="384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827"/>
            <a:ext cx="3601720" cy="559750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defTabSz="1219200" hangingPunct="0">
              <a:lnSpc>
                <a:spcPct val="150000"/>
              </a:lnSpc>
            </a:pPr>
            <a:r>
              <a:rPr lang="en-US" altLang="zh-CN" b="1" kern="0" spc="30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  </a:t>
            </a:r>
            <a:r>
              <a:rPr lang="en-US" altLang="zh-CN" sz="2025" kern="0" spc="301" dirty="0">
                <a:solidFill>
                  <a:srgbClr val="000000"/>
                </a:solidFill>
                <a:latin typeface="微软雅黑" panose="020B0503020204020204" charset="-122"/>
                <a:sym typeface="Calibri" panose="020F0502020204030204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23" y="1194584"/>
            <a:ext cx="4093845" cy="46164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 defTabSz="1219200" hangingPunct="0"/>
            <a:r>
              <a:rPr lang="zh-CN" altLang="en-US" sz="2025" b="1" kern="0" spc="301" dirty="0">
                <a:solidFill>
                  <a:srgbClr val="002060"/>
                </a:solidFill>
                <a:latin typeface="微软雅黑" panose="020B0503020204020204" charset="-122"/>
                <a:cs typeface="楷体" panose="02010609060101010101" charset="-122"/>
                <a:sym typeface="+mn-ea"/>
              </a:rPr>
              <a:t>朝阳区线上</a:t>
            </a:r>
            <a:r>
              <a:rPr lang="zh-CN" altLang="en-US" sz="2025" b="1" kern="0" spc="301">
                <a:solidFill>
                  <a:srgbClr val="002060"/>
                </a:solidFill>
                <a:latin typeface="微软雅黑" panose="020B0503020204020204" charset="-122"/>
                <a:cs typeface="楷体" panose="02010609060101010101" charset="-122"/>
                <a:sym typeface="+mn-ea"/>
              </a:rPr>
              <a:t>课堂</a:t>
            </a:r>
            <a:r>
              <a:rPr lang="en-US" altLang="zh-CN" sz="2025" b="1" kern="0" spc="301">
                <a:solidFill>
                  <a:srgbClr val="002060"/>
                </a:solidFill>
                <a:latin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25" b="1" kern="0" spc="301">
                <a:solidFill>
                  <a:srgbClr val="002060"/>
                </a:solidFill>
                <a:latin typeface="微软雅黑" panose="020B0503020204020204" charset="-122"/>
                <a:cs typeface="楷体" panose="02010609060101010101" charset="-122"/>
                <a:sym typeface="+mn-ea"/>
              </a:rPr>
              <a:t>高一物理</a:t>
            </a:r>
            <a:r>
              <a:rPr lang="zh-CN" altLang="en-US" sz="2400" b="1" kern="0" spc="301">
                <a:solidFill>
                  <a:srgbClr val="002060"/>
                </a:solidFill>
                <a:latin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kern="0" spc="301" dirty="0">
              <a:solidFill>
                <a:srgbClr val="002060"/>
              </a:solidFill>
              <a:latin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95576" y="3429646"/>
            <a:ext cx="5571377" cy="1027186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 defTabSz="1219200" hangingPunct="0">
              <a:lnSpc>
                <a:spcPct val="150000"/>
              </a:lnSpc>
            </a:pPr>
            <a:r>
              <a:rPr lang="zh-CN" altLang="en-US" sz="2025" spc="289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charset="-122"/>
              </a:rPr>
              <a:t>中国人民大学附属中学朝阳学校 </a:t>
            </a:r>
            <a:r>
              <a:rPr lang="zh-CN" altLang="en-US" sz="2025" kern="0" spc="301">
                <a:solidFill>
                  <a:srgbClr val="FCFDFD">
                    <a:lumMod val="10000"/>
                  </a:srgbClr>
                </a:solidFill>
                <a:latin typeface="微软雅黑" panose="020B0503020204020204" charset="-122"/>
                <a:sym typeface="Calibri" panose="020F0502020204030204"/>
              </a:rPr>
              <a:t> </a:t>
            </a:r>
            <a:endParaRPr lang="en-US" altLang="zh-CN" sz="2025" kern="0" spc="301">
              <a:solidFill>
                <a:srgbClr val="FCFDFD">
                  <a:lumMod val="10000"/>
                </a:srgbClr>
              </a:solidFill>
              <a:latin typeface="微软雅黑" panose="020B0503020204020204" charset="-122"/>
              <a:sym typeface="Calibri" panose="020F0502020204030204"/>
            </a:endParaRPr>
          </a:p>
          <a:p>
            <a:pPr algn="ctr" defTabSz="1219200" hangingPunct="0">
              <a:lnSpc>
                <a:spcPct val="150000"/>
              </a:lnSpc>
            </a:pPr>
            <a:r>
              <a:rPr lang="zh-CN" altLang="en-US" sz="2025" kern="0" spc="301">
                <a:solidFill>
                  <a:srgbClr val="FCFDFD">
                    <a:lumMod val="10000"/>
                  </a:srgbClr>
                </a:solidFill>
                <a:latin typeface="微软雅黑" panose="020B0503020204020204" charset="-122"/>
                <a:sym typeface="Calibri" panose="020F0502020204030204"/>
              </a:rPr>
              <a:t>陈晓陆</a:t>
            </a:r>
            <a:endParaRPr lang="zh-CN" altLang="en-US" sz="2025" kern="0" spc="301" dirty="0">
              <a:solidFill>
                <a:srgbClr val="FCFDFD">
                  <a:lumMod val="10000"/>
                </a:srgbClr>
              </a:solidFill>
              <a:latin typeface="微软雅黑" panose="020B0503020204020204" charset="-122"/>
              <a:sym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701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827"/>
    </mc:Choice>
    <mc:Fallback xmlns="">
      <p:transition advTm="11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负责系列\18-19\全解学案版\版式\5.18PPT四改\PPT-图标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9" y="-14297"/>
            <a:ext cx="1002846" cy="5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87537" y="18314"/>
            <a:ext cx="1084335" cy="392415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课堂探究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9103"/>
            <a:ext cx="138564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95904" y="1229999"/>
            <a:ext cx="8798218" cy="191590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zh-CN" sz="2000" smtClean="0">
                <a:latin typeface="黑体" pitchFamily="49" charset="-122"/>
                <a:ea typeface="黑体" pitchFamily="49" charset="-122"/>
              </a:rPr>
              <a:t>①</a:t>
            </a:r>
            <a:r>
              <a:rPr lang="zh-CN" altLang="zh-CN" sz="2000">
                <a:latin typeface="黑体" pitchFamily="49" charset="-122"/>
                <a:ea typeface="黑体" pitchFamily="49" charset="-122"/>
              </a:rPr>
              <a:t>内容：在</a:t>
            </a:r>
            <a:r>
              <a:rPr lang="zh-CN" altLang="zh-CN" sz="2000" smtClean="0">
                <a:latin typeface="黑体" pitchFamily="49" charset="-122"/>
                <a:ea typeface="黑体" pitchFamily="49" charset="-122"/>
              </a:rPr>
              <a:t>只有</a:t>
            </a:r>
            <a:r>
              <a:rPr lang="zh-CN" altLang="en-US" sz="2000" smtClean="0">
                <a:latin typeface="黑体" pitchFamily="49" charset="-122"/>
                <a:ea typeface="黑体" pitchFamily="49" charset="-122"/>
              </a:rPr>
              <a:t>重力或弹力做功的系统内</a:t>
            </a:r>
            <a:r>
              <a:rPr lang="zh-CN" altLang="zh-CN" sz="200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2000">
                <a:latin typeface="黑体" pitchFamily="49" charset="-122"/>
                <a:ea typeface="黑体" pitchFamily="49" charset="-122"/>
              </a:rPr>
              <a:t>物体</a:t>
            </a:r>
            <a:r>
              <a:rPr lang="zh-CN" altLang="zh-CN" sz="2000" smtClean="0"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2000" smtClean="0">
                <a:latin typeface="黑体" pitchFamily="49" charset="-122"/>
                <a:ea typeface="黑体" pitchFamily="49" charset="-122"/>
              </a:rPr>
              <a:t>动能</a:t>
            </a:r>
            <a:r>
              <a:rPr lang="zh-CN" altLang="zh-CN" sz="2000" smtClean="0">
                <a:latin typeface="黑体" pitchFamily="49" charset="-122"/>
                <a:ea typeface="黑体" pitchFamily="49" charset="-122"/>
              </a:rPr>
              <a:t>与</a:t>
            </a:r>
            <a:r>
              <a:rPr lang="zh-CN" altLang="en-US" sz="2000" smtClean="0">
                <a:latin typeface="黑体" pitchFamily="49" charset="-122"/>
                <a:ea typeface="黑体" pitchFamily="49" charset="-122"/>
              </a:rPr>
              <a:t>势能</a:t>
            </a:r>
            <a:r>
              <a:rPr lang="zh-CN" altLang="zh-CN" sz="2000" smtClean="0">
                <a:latin typeface="黑体" pitchFamily="49" charset="-122"/>
                <a:ea typeface="黑体" pitchFamily="49" charset="-122"/>
              </a:rPr>
              <a:t>发生</a:t>
            </a:r>
            <a:r>
              <a:rPr lang="zh-CN" altLang="zh-CN" sz="2000">
                <a:latin typeface="黑体" pitchFamily="49" charset="-122"/>
                <a:ea typeface="黑体" pitchFamily="49" charset="-122"/>
              </a:rPr>
              <a:t>相互转化，而机械能的总量保持不变。</a:t>
            </a:r>
          </a:p>
          <a:p>
            <a:r>
              <a:rPr lang="en-US" altLang="zh-CN" sz="2000">
                <a:latin typeface="黑体" pitchFamily="49" charset="-122"/>
                <a:ea typeface="黑体" pitchFamily="49" charset="-122"/>
              </a:rPr>
              <a:t>      </a:t>
            </a:r>
          </a:p>
          <a:p>
            <a:r>
              <a:rPr lang="zh-CN" altLang="zh-CN" sz="2000" smtClean="0">
                <a:latin typeface="黑体" pitchFamily="49" charset="-122"/>
                <a:ea typeface="黑体" pitchFamily="49" charset="-122"/>
              </a:rPr>
              <a:t>②</a:t>
            </a:r>
            <a:r>
              <a:rPr lang="zh-CN" altLang="zh-CN" sz="2000">
                <a:latin typeface="黑体" pitchFamily="49" charset="-122"/>
                <a:ea typeface="黑体" pitchFamily="49" charset="-122"/>
              </a:rPr>
              <a:t>表达式：</a:t>
            </a:r>
            <a:r>
              <a:rPr lang="en-US" altLang="zh-CN" sz="2000" u="sng">
                <a:latin typeface="黑体" pitchFamily="49" charset="-122"/>
                <a:ea typeface="黑体" pitchFamily="49" charset="-122"/>
              </a:rPr>
              <a:t> </a:t>
            </a:r>
          </a:p>
          <a:p>
            <a:r>
              <a:rPr lang="en-US" altLang="zh-CN" sz="2000" u="sng">
                <a:latin typeface="黑体" pitchFamily="49" charset="-122"/>
                <a:ea typeface="黑体" pitchFamily="49" charset="-122"/>
              </a:rPr>
              <a:t>             </a:t>
            </a:r>
            <a:endParaRPr lang="zh-CN" altLang="zh-CN" sz="2000"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000" smtClean="0">
                <a:latin typeface="黑体" pitchFamily="49" charset="-122"/>
                <a:ea typeface="黑体" pitchFamily="49" charset="-122"/>
              </a:rPr>
              <a:t>③</a:t>
            </a:r>
            <a:r>
              <a:rPr lang="zh-CN" altLang="zh-CN" sz="2000">
                <a:latin typeface="黑体" pitchFamily="49" charset="-122"/>
                <a:ea typeface="黑体" pitchFamily="49" charset="-122"/>
              </a:rPr>
              <a:t>守恒条件</a:t>
            </a:r>
            <a:r>
              <a:rPr lang="en-US" altLang="zh-CN" sz="2000">
                <a:latin typeface="黑体" pitchFamily="49" charset="-122"/>
                <a:ea typeface="黑体" pitchFamily="49" charset="-122"/>
              </a:rPr>
              <a:t>:</a:t>
            </a:r>
            <a:r>
              <a:rPr lang="en-US" altLang="zh-CN" sz="2000" u="sng">
                <a:latin typeface="黑体" pitchFamily="49" charset="-122"/>
                <a:ea typeface="黑体" pitchFamily="49" charset="-122"/>
              </a:rPr>
              <a:t>               </a:t>
            </a:r>
            <a:endParaRPr lang="zh-CN" altLang="zh-CN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Oval 22"/>
          <p:cNvSpPr>
            <a:spLocks noChangeArrowheads="1"/>
          </p:cNvSpPr>
          <p:nvPr/>
        </p:nvSpPr>
        <p:spPr bwMode="auto">
          <a:xfrm>
            <a:off x="1206644" y="3340449"/>
            <a:ext cx="108347" cy="10834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AAAA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endParaRPr lang="zh-CN" altLang="zh-CN" sz="1800">
              <a:latin typeface="Times New Roman" pitchFamily="18" charset="0"/>
            </a:endParaRPr>
          </a:p>
        </p:txBody>
      </p:sp>
      <p:sp>
        <p:nvSpPr>
          <p:cNvPr id="12" name="Freeform 24"/>
          <p:cNvSpPr>
            <a:spLocks noChangeArrowheads="1"/>
          </p:cNvSpPr>
          <p:nvPr/>
        </p:nvSpPr>
        <p:spPr bwMode="auto">
          <a:xfrm>
            <a:off x="1314991" y="3395218"/>
            <a:ext cx="1296590" cy="1350169"/>
          </a:xfrm>
          <a:custGeom>
            <a:avLst/>
            <a:gdLst>
              <a:gd name="T0" fmla="*/ 0 w 1089"/>
              <a:gd name="T1" fmla="*/ 0 h 1134"/>
              <a:gd name="T2" fmla="*/ 545 w 1089"/>
              <a:gd name="T3" fmla="*/ 317 h 1134"/>
              <a:gd name="T4" fmla="*/ 1089 w 1089"/>
              <a:gd name="T5" fmla="*/ 1134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89" h="1134">
                <a:moveTo>
                  <a:pt x="0" y="0"/>
                </a:moveTo>
                <a:cubicBezTo>
                  <a:pt x="182" y="64"/>
                  <a:pt x="364" y="128"/>
                  <a:pt x="545" y="317"/>
                </a:cubicBezTo>
                <a:cubicBezTo>
                  <a:pt x="726" y="506"/>
                  <a:pt x="907" y="820"/>
                  <a:pt x="1089" y="1134"/>
                </a:cubicBezTo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1261412" y="3395218"/>
            <a:ext cx="0" cy="485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1107823" y="3861943"/>
            <a:ext cx="31551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1800" b="1">
                <a:solidFill>
                  <a:srgbClr val="FF00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894202" y="2770788"/>
            <a:ext cx="396227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只有</a:t>
            </a:r>
            <a:r>
              <a:rPr lang="zh-CN" altLang="en-US" sz="2000" b="1">
                <a:solidFill>
                  <a:srgbClr val="FF33CC"/>
                </a:solidFill>
                <a:latin typeface="黑体" pitchFamily="49" charset="-122"/>
                <a:ea typeface="黑体" pitchFamily="49" charset="-122"/>
              </a:rPr>
              <a:t>重力（或系统内弹力）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做功</a:t>
            </a:r>
          </a:p>
        </p:txBody>
      </p:sp>
      <p:sp>
        <p:nvSpPr>
          <p:cNvPr id="57" name="Line 36"/>
          <p:cNvSpPr>
            <a:spLocks noChangeShapeType="1"/>
          </p:cNvSpPr>
          <p:nvPr/>
        </p:nvSpPr>
        <p:spPr bwMode="auto">
          <a:xfrm flipH="1">
            <a:off x="1265579" y="3277346"/>
            <a:ext cx="44991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Text Box 44"/>
          <p:cNvSpPr txBox="1">
            <a:spLocks noChangeArrowheads="1"/>
          </p:cNvSpPr>
          <p:nvPr/>
        </p:nvSpPr>
        <p:spPr bwMode="auto">
          <a:xfrm>
            <a:off x="1540834" y="2962879"/>
            <a:ext cx="31763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1800" b="1" i="1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zh-CN" sz="1800" b="1" baseline="-25000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12517"/>
            <a:ext cx="1567961" cy="148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AutoShape 82"/>
          <p:cNvSpPr>
            <a:spLocks noChangeArrowheads="1"/>
          </p:cNvSpPr>
          <p:nvPr/>
        </p:nvSpPr>
        <p:spPr bwMode="auto">
          <a:xfrm>
            <a:off x="6653028" y="3173596"/>
            <a:ext cx="2160985" cy="594122"/>
          </a:xfrm>
          <a:prstGeom prst="rtTriangl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90" name="Rectangle 83"/>
          <p:cNvSpPr>
            <a:spLocks noChangeArrowheads="1"/>
          </p:cNvSpPr>
          <p:nvPr/>
        </p:nvSpPr>
        <p:spPr bwMode="auto">
          <a:xfrm rot="922221">
            <a:off x="6742067" y="3107801"/>
            <a:ext cx="164135" cy="10704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93" name="Line 88"/>
          <p:cNvSpPr>
            <a:spLocks noChangeShapeType="1"/>
          </p:cNvSpPr>
          <p:nvPr/>
        </p:nvSpPr>
        <p:spPr bwMode="auto">
          <a:xfrm flipV="1">
            <a:off x="6883796" y="2741399"/>
            <a:ext cx="105965" cy="3786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94" name="Text Box 89"/>
          <p:cNvSpPr txBox="1">
            <a:spLocks noChangeArrowheads="1"/>
          </p:cNvSpPr>
          <p:nvPr/>
        </p:nvSpPr>
        <p:spPr bwMode="auto">
          <a:xfrm>
            <a:off x="6989761" y="2579474"/>
            <a:ext cx="30361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800" b="1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en-US" altLang="zh-CN" sz="11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6" name="Line 93"/>
          <p:cNvSpPr>
            <a:spLocks noChangeShapeType="1"/>
          </p:cNvSpPr>
          <p:nvPr/>
        </p:nvSpPr>
        <p:spPr bwMode="auto">
          <a:xfrm>
            <a:off x="6926826" y="3128352"/>
            <a:ext cx="1162058" cy="603647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480" y="3777243"/>
            <a:ext cx="3146340" cy="21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" name="AutoShape 82"/>
          <p:cNvSpPr>
            <a:spLocks noChangeArrowheads="1"/>
          </p:cNvSpPr>
          <p:nvPr/>
        </p:nvSpPr>
        <p:spPr bwMode="auto">
          <a:xfrm>
            <a:off x="6021217" y="3183122"/>
            <a:ext cx="2160985" cy="594122"/>
          </a:xfrm>
          <a:prstGeom prst="rtTriangle">
            <a:avLst/>
          </a:prstGeom>
          <a:solidFill>
            <a:schemeClr val="accent1">
              <a:alpha val="59999"/>
            </a:schemeClr>
          </a:solidFill>
          <a:ln w="19050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98" name="Rectangle 83"/>
          <p:cNvSpPr>
            <a:spLocks noChangeArrowheads="1"/>
          </p:cNvSpPr>
          <p:nvPr/>
        </p:nvSpPr>
        <p:spPr bwMode="auto">
          <a:xfrm rot="922221">
            <a:off x="8100135" y="3663297"/>
            <a:ext cx="164135" cy="10704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91" name="Line 86"/>
          <p:cNvSpPr>
            <a:spLocks noChangeShapeType="1"/>
          </p:cNvSpPr>
          <p:nvPr/>
        </p:nvSpPr>
        <p:spPr bwMode="auto">
          <a:xfrm>
            <a:off x="6883796" y="3120018"/>
            <a:ext cx="0" cy="43219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92" name="Text Box 87"/>
          <p:cNvSpPr txBox="1">
            <a:spLocks noChangeArrowheads="1"/>
          </p:cNvSpPr>
          <p:nvPr/>
        </p:nvSpPr>
        <p:spPr bwMode="auto">
          <a:xfrm>
            <a:off x="6964758" y="3389099"/>
            <a:ext cx="31551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800" b="1">
                <a:solidFill>
                  <a:srgbClr val="FF0000"/>
                </a:solidFill>
                <a:latin typeface="Times New Roman" pitchFamily="18" charset="0"/>
              </a:rPr>
              <a:t>G</a:t>
            </a:r>
            <a:endParaRPr lang="en-US" altLang="zh-CN" sz="11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56480" y="4049139"/>
            <a:ext cx="312096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smtClean="0">
                <a:solidFill>
                  <a:srgbClr val="FF33CC"/>
                </a:solidFill>
                <a:latin typeface="黑体" pitchFamily="49" charset="-122"/>
                <a:ea typeface="黑体" pitchFamily="49" charset="-122"/>
              </a:rPr>
              <a:t>光滑的斜面放在光滑的地面上，光滑的物块静止释放</a:t>
            </a:r>
            <a:endParaRPr lang="zh-CN" altLang="en-US" b="1">
              <a:solidFill>
                <a:srgbClr val="FF33C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12177" y="4570033"/>
            <a:ext cx="2085322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1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1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）只受重力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145117" y="4573345"/>
            <a:ext cx="238709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1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1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）拉力不做功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802300" y="4570033"/>
            <a:ext cx="3595477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1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1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）系统其它力总功为零</a:t>
            </a:r>
          </a:p>
        </p:txBody>
      </p:sp>
      <p:sp>
        <p:nvSpPr>
          <p:cNvPr id="59" name="矩形 58"/>
          <p:cNvSpPr/>
          <p:nvPr/>
        </p:nvSpPr>
        <p:spPr>
          <a:xfrm>
            <a:off x="4819454" y="2133168"/>
            <a:ext cx="1750720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△</a:t>
            </a:r>
            <a:r>
              <a:rPr lang="en-US" altLang="zh-CN" sz="2400" b="1" i="1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sz="2400" b="1" baseline="-25000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</a:t>
            </a:r>
            <a:r>
              <a:rPr lang="en-US" altLang="zh-CN" sz="2400" b="1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</a:t>
            </a:r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△</a:t>
            </a:r>
            <a:r>
              <a:rPr lang="en-US" altLang="zh-CN" sz="24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sz="2400" b="1" baseline="-2500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</a:t>
            </a:r>
            <a:endParaRPr lang="zh-CN" altLang="zh-CN" sz="2400" b="1" baseline="-2500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080706" y="2118272"/>
            <a:ext cx="1795925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△</a:t>
            </a:r>
            <a:r>
              <a:rPr lang="en-US" altLang="zh-CN" sz="2400" b="1" i="1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sz="2400" b="1" baseline="-25000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400" b="1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</a:t>
            </a:r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△</a:t>
            </a:r>
            <a:r>
              <a:rPr lang="en-US" altLang="zh-CN" sz="24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sz="2400" b="1" baseline="-2500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endParaRPr lang="zh-CN" altLang="zh-CN" sz="2400" b="1" baseline="-2500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763718" y="2067694"/>
            <a:ext cx="2579873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i="1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sz="2400" b="1" baseline="-25000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k1</a:t>
            </a:r>
            <a:r>
              <a:rPr lang="en-US" altLang="zh-CN" sz="2400" b="1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lang="en-US" altLang="zh-CN" sz="24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sz="2400" b="1" baseline="-2500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p1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lang="en-US" altLang="zh-CN" sz="2400" b="1" i="1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E</a:t>
            </a:r>
            <a:r>
              <a:rPr lang="en-US" altLang="zh-CN" sz="2400" b="1" baseline="-25000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k2</a:t>
            </a:r>
            <a:r>
              <a:rPr lang="en-US" altLang="zh-CN" sz="2400" b="1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lang="en-US" altLang="zh-CN" sz="24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sz="2400" b="1" baseline="-2500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p2</a:t>
            </a:r>
            <a:endParaRPr lang="zh-CN" altLang="zh-CN" sz="2400" b="1" baseline="-2500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82038" y="843558"/>
            <a:ext cx="3985706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zh-CN" sz="2400">
                <a:latin typeface="黑体" pitchFamily="49" charset="-122"/>
                <a:ea typeface="黑体" pitchFamily="49" charset="-122"/>
              </a:rPr>
              <a:t>．机械能守恒定律（归纳）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0429" y="411510"/>
            <a:ext cx="709586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任务三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: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机械能守恒定律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763688" y="2531633"/>
            <a:ext cx="258275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i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sz="2400" b="1" baseline="-2500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p1 </a:t>
            </a:r>
            <a:r>
              <a:rPr lang="en-US" altLang="zh-CN" sz="2400" b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 </a:t>
            </a:r>
            <a:r>
              <a:rPr lang="en-US" altLang="zh-CN" sz="2400" b="1" i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sz="2400" b="1" baseline="-2500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p2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lang="en-US" altLang="zh-CN" sz="2400" b="1" i="1" smtClean="0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i="1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sz="2400" b="1" baseline="-25000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k2</a:t>
            </a:r>
            <a:r>
              <a:rPr lang="en-US" altLang="zh-CN" sz="2400" b="1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 </a:t>
            </a:r>
            <a:r>
              <a:rPr lang="en-US" altLang="zh-CN" sz="2400" b="1" i="1" smtClean="0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sz="2400" b="1" baseline="-25000" smtClean="0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k1</a:t>
            </a:r>
            <a:endParaRPr lang="zh-CN" altLang="zh-CN" sz="2400" b="1" baseline="-2500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763688" y="3003798"/>
            <a:ext cx="335467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i="1" smtClean="0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sz="2400" b="1" baseline="-25000" smtClean="0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k2</a:t>
            </a:r>
            <a:r>
              <a:rPr lang="en-US" altLang="zh-CN" sz="2400" b="1" smtClean="0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 </a:t>
            </a:r>
            <a:r>
              <a:rPr lang="en-US" altLang="zh-CN" sz="2400" b="1" i="1" smtClean="0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sz="2400" b="1" baseline="-25000" smtClean="0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k1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lang="en-US" altLang="zh-CN" sz="24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i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</a:t>
            </a:r>
            <a:r>
              <a:rPr lang="zh-CN" altLang="en-US" sz="2400" b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sz="2400" b="1" i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sz="2400" b="1" baseline="-2500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p2</a:t>
            </a:r>
            <a:r>
              <a:rPr lang="en-US" altLang="zh-CN" sz="2400" b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</a:t>
            </a:r>
            <a:r>
              <a:rPr lang="en-US" altLang="zh-CN" sz="2400" b="1" i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sz="2400" b="1" baseline="-2500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p1</a:t>
            </a:r>
            <a:r>
              <a:rPr lang="zh-CN" altLang="en-US" sz="2400" b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endParaRPr lang="zh-CN" altLang="zh-CN" sz="2400" b="1" baseline="-2500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423338" y="1584844"/>
            <a:ext cx="369502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DF2F6"/>
              </a:clrFrom>
              <a:clrTo>
                <a:srgbClr val="EDF2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115" y="294003"/>
            <a:ext cx="3352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 Box 3"/>
          <p:cNvSpPr txBox="1"/>
          <p:nvPr/>
        </p:nvSpPr>
        <p:spPr>
          <a:xfrm>
            <a:off x="107504" y="3167460"/>
            <a:ext cx="1032952" cy="1038746"/>
          </a:xfrm>
          <a:prstGeom prst="rect">
            <a:avLst/>
          </a:prstGeom>
          <a:solidFill>
            <a:srgbClr val="FFFFFF">
              <a:alpha val="79999"/>
            </a:srgbClr>
          </a:solidFill>
          <a:ln w="28575">
            <a:solidFill>
              <a:srgbClr val="FF0000"/>
            </a:solidFill>
            <a:prstDash val="sysDash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b="1" smtClean="0">
                <a:latin typeface="楷体_GB2312" pitchFamily="49" charset="-122"/>
                <a:ea typeface="楷体_GB2312" pitchFamily="49" charset="-122"/>
              </a:rPr>
              <a:t>对守恒条件的理解：</a:t>
            </a:r>
            <a:endParaRPr lang="zh-CN" altLang="en-US" sz="21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418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  <p:bldP spid="21" grpId="0"/>
      <p:bldP spid="56" grpId="0"/>
      <p:bldP spid="57" grpId="0" animBg="1"/>
      <p:bldP spid="58" grpId="0"/>
      <p:bldP spid="89" grpId="0" animBg="1"/>
      <p:bldP spid="90" grpId="0" animBg="1"/>
      <p:bldP spid="93" grpId="0" animBg="1"/>
      <p:bldP spid="94" grpId="0"/>
      <p:bldP spid="96" grpId="0" animBg="1"/>
      <p:bldP spid="97" grpId="0" animBg="1"/>
      <p:bldP spid="98" grpId="0" animBg="1"/>
      <p:bldP spid="91" grpId="0" animBg="1"/>
      <p:bldP spid="92" grpId="0"/>
      <p:bldP spid="99" grpId="0"/>
      <p:bldP spid="100" grpId="0"/>
      <p:bldP spid="101" grpId="0"/>
      <p:bldP spid="102" grpId="0"/>
      <p:bldP spid="59" grpId="0"/>
      <p:bldP spid="60" grpId="0"/>
      <p:bldP spid="37" grpId="0"/>
      <p:bldP spid="34" grpId="0"/>
      <p:bldP spid="34" grpId="1"/>
      <p:bldP spid="35" grpId="0"/>
      <p:bldP spid="35" grpId="1"/>
      <p:bldP spid="4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908880" y="1745034"/>
            <a:ext cx="921346" cy="523875"/>
            <a:chOff x="6948413" y="2427734"/>
            <a:chExt cx="921346" cy="523875"/>
          </a:xfrm>
        </p:grpSpPr>
        <p:sp>
          <p:nvSpPr>
            <p:cNvPr id="43" name="Line 26"/>
            <p:cNvSpPr>
              <a:spLocks noChangeShapeType="1"/>
            </p:cNvSpPr>
            <p:nvPr/>
          </p:nvSpPr>
          <p:spPr bwMode="auto">
            <a:xfrm flipH="1">
              <a:off x="7380408" y="2572683"/>
              <a:ext cx="489351" cy="26886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TextBox 23"/>
            <p:cNvSpPr txBox="1">
              <a:spLocks noChangeArrowheads="1"/>
            </p:cNvSpPr>
            <p:nvPr/>
          </p:nvSpPr>
          <p:spPr bwMode="auto">
            <a:xfrm>
              <a:off x="6948413" y="2427734"/>
              <a:ext cx="719931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2800" i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zh-CN" sz="2800" baseline="-250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sz="28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554" name="Text Box 2"/>
          <p:cNvSpPr txBox="1"/>
          <p:nvPr/>
        </p:nvSpPr>
        <p:spPr>
          <a:xfrm>
            <a:off x="230082" y="911647"/>
            <a:ext cx="9022438" cy="95564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例</a:t>
            </a:r>
            <a:r>
              <a:rPr lang="zh-CN" altLang="zh-CN" sz="24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zh-CN" sz="24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．</a:t>
            </a:r>
            <a:r>
              <a:rPr lang="zh-CN" altLang="en-US" sz="2400" b="1" smtClean="0">
                <a:latin typeface="黑体" panose="02010609060101010101" charset="-122"/>
                <a:ea typeface="黑体" panose="02010609060101010101" charset="-122"/>
              </a:rPr>
              <a:t>试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判断下列各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运动</a:t>
            </a:r>
            <a:r>
              <a:rPr lang="zh-CN" altLang="en-US" sz="2400" b="1" smtClean="0">
                <a:latin typeface="黑体" panose="02010609060101010101" charset="-122"/>
                <a:ea typeface="黑体" panose="02010609060101010101" charset="-122"/>
              </a:rPr>
              <a:t>中小球</a:t>
            </a:r>
            <a:r>
              <a:rPr lang="zh-CN" altLang="en-US" sz="24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（含地球）</a:t>
            </a:r>
            <a:r>
              <a:rPr lang="zh-CN" altLang="en-US" sz="2400" b="1" smtClean="0">
                <a:latin typeface="黑体" panose="02010609060101010101" charset="-122"/>
                <a:ea typeface="黑体" panose="02010609060101010101" charset="-122"/>
              </a:rPr>
              <a:t>机械能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是否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守恒</a:t>
            </a:r>
            <a:r>
              <a:rPr lang="zh-CN" altLang="zh-CN" sz="2400" b="1" smtClea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2400" b="1" smtClea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摩擦阻力不计</a:t>
            </a:r>
            <a:r>
              <a:rPr lang="zh-CN" altLang="zh-CN" sz="2400" b="1" smtClea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  <a:endParaRPr lang="zh-CN" altLang="zh-CN" sz="24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555" name="Rectangle 3"/>
          <p:cNvSpPr/>
          <p:nvPr/>
        </p:nvSpPr>
        <p:spPr>
          <a:xfrm>
            <a:off x="847488" y="1840477"/>
            <a:ext cx="5669756" cy="37702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zh-CN" altLang="zh-CN" sz="2000" b="1" dirty="0">
                <a:latin typeface="黑体" panose="02010609060101010101" charset="-122"/>
                <a:ea typeface="黑体" panose="02010609060101010101" charset="-122"/>
              </a:rPr>
              <a:t>1. </a:t>
            </a:r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</a:rPr>
              <a:t>抛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出</a:t>
            </a:r>
            <a:r>
              <a:rPr lang="zh-CN" altLang="en-US" sz="2000" b="1" smtClean="0">
                <a:latin typeface="黑体" panose="02010609060101010101" charset="-122"/>
                <a:ea typeface="黑体" panose="02010609060101010101" charset="-122"/>
              </a:rPr>
              <a:t>的小球的</a:t>
            </a:r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</a:rPr>
              <a:t>运动</a:t>
            </a:r>
          </a:p>
        </p:txBody>
      </p:sp>
      <p:sp>
        <p:nvSpPr>
          <p:cNvPr id="23557" name="Rectangle 5"/>
          <p:cNvSpPr/>
          <p:nvPr/>
        </p:nvSpPr>
        <p:spPr>
          <a:xfrm>
            <a:off x="847488" y="2230759"/>
            <a:ext cx="5831681" cy="37702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b="1" smtClean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zh-CN" sz="2000" b="1" smtClean="0">
                <a:latin typeface="黑体" panose="02010609060101010101" charset="-122"/>
                <a:ea typeface="黑体" panose="02010609060101010101" charset="-122"/>
              </a:rPr>
              <a:t>. </a:t>
            </a:r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</a:rPr>
              <a:t>手拉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着</a:t>
            </a:r>
            <a:r>
              <a:rPr lang="zh-CN" altLang="en-US" sz="2000" b="1" smtClean="0">
                <a:latin typeface="黑体" panose="02010609060101010101" charset="-122"/>
                <a:ea typeface="黑体" panose="02010609060101010101" charset="-122"/>
              </a:rPr>
              <a:t>一小球</a:t>
            </a:r>
            <a:r>
              <a:rPr lang="zh-CN" altLang="en-US" sz="2000" b="1" smtClean="0">
                <a:latin typeface="黑体" panose="02010609060101010101" charset="-122"/>
                <a:ea typeface="黑体" panose="02010609060101010101" charset="-122"/>
              </a:rPr>
              <a:t>沿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固定</a:t>
            </a:r>
            <a:r>
              <a:rPr lang="zh-CN" altLang="en-US" sz="2000" b="1" smtClean="0">
                <a:latin typeface="黑体" panose="02010609060101010101" charset="-122"/>
                <a:ea typeface="黑体" panose="02010609060101010101" charset="-122"/>
              </a:rPr>
              <a:t>斜面</a:t>
            </a:r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</a:rPr>
              <a:t>匀速上滑</a:t>
            </a:r>
          </a:p>
        </p:txBody>
      </p:sp>
      <p:sp>
        <p:nvSpPr>
          <p:cNvPr id="23558" name="Rectangle 6"/>
          <p:cNvSpPr/>
          <p:nvPr/>
        </p:nvSpPr>
        <p:spPr>
          <a:xfrm>
            <a:off x="847488" y="2606997"/>
            <a:ext cx="5940028" cy="37702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000" b="1" dirty="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zh-CN" sz="2000" b="1" smtClean="0">
                <a:latin typeface="黑体" panose="02010609060101010101" charset="-122"/>
                <a:ea typeface="黑体" panose="02010609060101010101" charset="-122"/>
              </a:rPr>
              <a:t>. </a:t>
            </a:r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</a:rPr>
              <a:t>套在光滑圆环上的小球在竖直面内做圆周运动</a:t>
            </a:r>
          </a:p>
        </p:txBody>
      </p:sp>
      <p:sp>
        <p:nvSpPr>
          <p:cNvPr id="23559" name="Rectangle 7"/>
          <p:cNvSpPr/>
          <p:nvPr/>
        </p:nvSpPr>
        <p:spPr>
          <a:xfrm>
            <a:off x="847487" y="2983234"/>
            <a:ext cx="5614988" cy="37702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000" b="1"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zh-CN" sz="2000" b="1" smtClean="0">
                <a:latin typeface="黑体" panose="02010609060101010101" charset="-122"/>
                <a:ea typeface="黑体" panose="02010609060101010101" charset="-122"/>
              </a:rPr>
              <a:t>.</a:t>
            </a:r>
            <a:r>
              <a:rPr lang="en-US" altLang="zh-CN" sz="2000" b="1" smtClean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000" b="1" smtClean="0">
                <a:latin typeface="黑体" panose="02010609060101010101" charset="-122"/>
                <a:ea typeface="黑体" panose="02010609060101010101" charset="-122"/>
              </a:rPr>
              <a:t>匀速直线运动的小球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561" name="Text Box 9">
            <a:hlinkClick r:id="" action="ppaction://noaction"/>
          </p:cNvPr>
          <p:cNvSpPr txBox="1"/>
          <p:nvPr/>
        </p:nvSpPr>
        <p:spPr>
          <a:xfrm>
            <a:off x="870220" y="3360260"/>
            <a:ext cx="5400675" cy="37702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b="1"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zh-CN" altLang="zh-CN" sz="2000" b="1" smtClean="0">
                <a:latin typeface="黑体" panose="02010609060101010101" charset="-122"/>
                <a:ea typeface="黑体" panose="02010609060101010101" charset="-122"/>
              </a:rPr>
              <a:t>. </a:t>
            </a:r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</a:rPr>
              <a:t>弹簧下吊一小球上下振动</a:t>
            </a:r>
          </a:p>
        </p:txBody>
      </p:sp>
      <p:sp>
        <p:nvSpPr>
          <p:cNvPr id="16397" name="Text Box 13"/>
          <p:cNvSpPr txBox="1"/>
          <p:nvPr/>
        </p:nvSpPr>
        <p:spPr>
          <a:xfrm>
            <a:off x="755576" y="1824811"/>
            <a:ext cx="1080120" cy="5309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0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√</a:t>
            </a:r>
            <a:endParaRPr lang="zh-CN" altLang="zh-CN" sz="30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398" name="Text Box 14"/>
          <p:cNvSpPr txBox="1"/>
          <p:nvPr/>
        </p:nvSpPr>
        <p:spPr>
          <a:xfrm>
            <a:off x="737950" y="2578422"/>
            <a:ext cx="432197" cy="52625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√</a:t>
            </a:r>
          </a:p>
        </p:txBody>
      </p:sp>
      <p:sp>
        <p:nvSpPr>
          <p:cNvPr id="16399" name="Text Box 15"/>
          <p:cNvSpPr txBox="1"/>
          <p:nvPr/>
        </p:nvSpPr>
        <p:spPr>
          <a:xfrm>
            <a:off x="737950" y="2211710"/>
            <a:ext cx="540544" cy="52625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000" b="1" smtClean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×</a:t>
            </a:r>
            <a:endParaRPr lang="zh-CN" altLang="zh-CN" sz="3000" b="1" dirty="0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16401" name="Text Box 17"/>
          <p:cNvSpPr txBox="1"/>
          <p:nvPr/>
        </p:nvSpPr>
        <p:spPr>
          <a:xfrm>
            <a:off x="737950" y="2943945"/>
            <a:ext cx="540544" cy="52625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×</a:t>
            </a:r>
          </a:p>
        </p:txBody>
      </p:sp>
      <p:pic>
        <p:nvPicPr>
          <p:cNvPr id="19" name="Picture 2" descr="E:\负责系列\18-19\全解学案版\版式\5.18PPT四改\PPT-图标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9" y="-14297"/>
            <a:ext cx="1002846" cy="5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387537" y="18314"/>
            <a:ext cx="1084335" cy="392415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课堂探究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0429" y="411510"/>
            <a:ext cx="709586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任务四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: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例题分析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551" y="3202876"/>
            <a:ext cx="5715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24248" y="4227934"/>
            <a:ext cx="804867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守恒的条件：</a:t>
            </a:r>
            <a:r>
              <a:rPr lang="zh-CN" alt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只有</a:t>
            </a:r>
            <a:r>
              <a:rPr lang="zh-CN" altLang="en-US" sz="2800" b="1">
                <a:solidFill>
                  <a:srgbClr val="FF33CC"/>
                </a:solidFill>
                <a:latin typeface="黑体" pitchFamily="49" charset="-122"/>
                <a:ea typeface="黑体" pitchFamily="49" charset="-122"/>
              </a:rPr>
              <a:t>重力（或</a:t>
            </a:r>
            <a:r>
              <a:rPr lang="zh-CN" altLang="en-US" sz="2800" b="1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系统内</a:t>
            </a:r>
            <a:r>
              <a:rPr lang="zh-CN" altLang="en-US" sz="2800" b="1">
                <a:solidFill>
                  <a:srgbClr val="FF33CC"/>
                </a:solidFill>
                <a:latin typeface="黑体" pitchFamily="49" charset="-122"/>
                <a:ea typeface="黑体" pitchFamily="49" charset="-122"/>
              </a:rPr>
              <a:t>弹力）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做功</a:t>
            </a:r>
          </a:p>
        </p:txBody>
      </p:sp>
      <p:sp>
        <p:nvSpPr>
          <p:cNvPr id="25" name="Text Box 17"/>
          <p:cNvSpPr txBox="1"/>
          <p:nvPr/>
        </p:nvSpPr>
        <p:spPr>
          <a:xfrm>
            <a:off x="746088" y="3387423"/>
            <a:ext cx="540544" cy="52625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×</a:t>
            </a:r>
          </a:p>
        </p:txBody>
      </p:sp>
      <p:sp>
        <p:nvSpPr>
          <p:cNvPr id="2" name="矩形 1"/>
          <p:cNvSpPr/>
          <p:nvPr/>
        </p:nvSpPr>
        <p:spPr>
          <a:xfrm>
            <a:off x="3940312" y="933332"/>
            <a:ext cx="703696" cy="477823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422942" y="1194212"/>
            <a:ext cx="2718037" cy="1665570"/>
            <a:chOff x="6462475" y="1876912"/>
            <a:chExt cx="2718037" cy="1665570"/>
          </a:xfrm>
        </p:grpSpPr>
        <p:grpSp>
          <p:nvGrpSpPr>
            <p:cNvPr id="27" name="Group 7"/>
            <p:cNvGrpSpPr>
              <a:grpSpLocks/>
            </p:cNvGrpSpPr>
            <p:nvPr/>
          </p:nvGrpSpPr>
          <p:grpSpPr bwMode="auto">
            <a:xfrm>
              <a:off x="7380312" y="2022900"/>
              <a:ext cx="1079812" cy="620858"/>
              <a:chOff x="302" y="546"/>
              <a:chExt cx="815" cy="520"/>
            </a:xfrm>
          </p:grpSpPr>
          <p:sp>
            <p:nvSpPr>
              <p:cNvPr id="39" name="Line 23"/>
              <p:cNvSpPr>
                <a:spLocks noChangeShapeType="1"/>
              </p:cNvSpPr>
              <p:nvPr/>
            </p:nvSpPr>
            <p:spPr bwMode="auto">
              <a:xfrm>
                <a:off x="302" y="546"/>
                <a:ext cx="280" cy="501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" name="Line 26"/>
              <p:cNvSpPr>
                <a:spLocks noChangeShapeType="1"/>
              </p:cNvSpPr>
              <p:nvPr/>
            </p:nvSpPr>
            <p:spPr bwMode="auto">
              <a:xfrm flipV="1">
                <a:off x="576" y="720"/>
                <a:ext cx="541" cy="346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7781961" y="2522912"/>
              <a:ext cx="0" cy="86451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Text Box 32"/>
            <p:cNvSpPr txBox="1">
              <a:spLocks noChangeArrowheads="1"/>
            </p:cNvSpPr>
            <p:nvPr/>
          </p:nvSpPr>
          <p:spPr bwMode="auto">
            <a:xfrm>
              <a:off x="6794952" y="3173150"/>
              <a:ext cx="309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i="1">
                  <a:latin typeface="Times New Roman" pitchFamily="18" charset="0"/>
                  <a:cs typeface="Times New Roman" pitchFamily="18" charset="0"/>
                </a:rPr>
                <a:t>θ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462475" y="2558412"/>
              <a:ext cx="1735506" cy="911789"/>
              <a:chOff x="5797152" y="1931194"/>
              <a:chExt cx="3581401" cy="1874837"/>
            </a:xfrm>
          </p:grpSpPr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 flipV="1">
                <a:off x="5797152" y="1931194"/>
                <a:ext cx="3552825" cy="18732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" name="Line 17"/>
              <p:cNvSpPr>
                <a:spLocks noChangeShapeType="1"/>
              </p:cNvSpPr>
              <p:nvPr/>
            </p:nvSpPr>
            <p:spPr bwMode="auto">
              <a:xfrm>
                <a:off x="9349977" y="1931194"/>
                <a:ext cx="1" cy="18748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" name="Line 15"/>
              <p:cNvSpPr>
                <a:spLocks noChangeShapeType="1"/>
              </p:cNvSpPr>
              <p:nvPr/>
            </p:nvSpPr>
            <p:spPr bwMode="auto">
              <a:xfrm rot="10800000" flipV="1">
                <a:off x="5797153" y="3804444"/>
                <a:ext cx="3581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31" name="TextBox 23"/>
            <p:cNvSpPr txBox="1">
              <a:spLocks noChangeArrowheads="1"/>
            </p:cNvSpPr>
            <p:nvPr/>
          </p:nvSpPr>
          <p:spPr bwMode="auto">
            <a:xfrm>
              <a:off x="6942823" y="1876912"/>
              <a:ext cx="143986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2800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zh-CN" sz="2800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zh-CN" altLang="en-US" sz="2800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24"/>
            <p:cNvSpPr txBox="1">
              <a:spLocks noChangeArrowheads="1"/>
            </p:cNvSpPr>
            <p:nvPr/>
          </p:nvSpPr>
          <p:spPr bwMode="auto">
            <a:xfrm>
              <a:off x="8382685" y="2149777"/>
              <a:ext cx="5285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2800" i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sz="2800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25"/>
            <p:cNvSpPr txBox="1">
              <a:spLocks noChangeArrowheads="1"/>
            </p:cNvSpPr>
            <p:nvPr/>
          </p:nvSpPr>
          <p:spPr bwMode="auto">
            <a:xfrm>
              <a:off x="7740650" y="3056255"/>
              <a:ext cx="1439862" cy="379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2800" b="1" i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zh-CN" altLang="en-US" sz="2800" b="1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7606183" y="2411387"/>
              <a:ext cx="351557" cy="34608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687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/>
      <p:bldP spid="16398" grpId="0"/>
      <p:bldP spid="16399" grpId="0"/>
      <p:bldP spid="16401" grpId="0"/>
      <p:bldP spid="24" grpId="0"/>
      <p:bldP spid="25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2"/>
          <p:cNvSpPr txBox="1"/>
          <p:nvPr/>
        </p:nvSpPr>
        <p:spPr>
          <a:xfrm>
            <a:off x="134779" y="828402"/>
            <a:ext cx="8840629" cy="80724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例</a:t>
            </a:r>
            <a:r>
              <a:rPr lang="en-US" altLang="zh-CN" sz="240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zh-CN" sz="24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．</a:t>
            </a:r>
            <a:r>
              <a:rPr lang="zh-CN" altLang="en-US" sz="240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把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一个小球用细线悬挂起来，就成为一个摆（如图所示），摆长为</a:t>
            </a:r>
            <a:r>
              <a:rPr lang="zh-CN" altLang="zh-CN" sz="2400" i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，最大</a:t>
            </a:r>
            <a:r>
              <a:rPr lang="zh-CN" altLang="en-US" sz="24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偏角</a:t>
            </a:r>
            <a:r>
              <a:rPr lang="zh-CN" altLang="en-US" sz="240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为</a:t>
            </a:r>
            <a:r>
              <a:rPr lang="en-US" altLang="zh-CN" sz="240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θ</a:t>
            </a:r>
            <a:r>
              <a:rPr lang="zh-CN" altLang="en-US" sz="240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。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求小球运动到最低位置时的速度为多大？</a:t>
            </a:r>
          </a:p>
        </p:txBody>
      </p:sp>
      <p:sp>
        <p:nvSpPr>
          <p:cNvPr id="22534" name="Text Box 6"/>
          <p:cNvSpPr txBox="1"/>
          <p:nvPr/>
        </p:nvSpPr>
        <p:spPr>
          <a:xfrm>
            <a:off x="251520" y="1851670"/>
            <a:ext cx="4896544" cy="80791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解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altLang="en-US" sz="2000" b="1" dirty="0">
                <a:solidFill>
                  <a:srgbClr val="333399"/>
                </a:solidFill>
                <a:latin typeface="黑体" panose="02010609060101010101" charset="-122"/>
                <a:ea typeface="黑体" panose="02010609060101010101" charset="-122"/>
              </a:rPr>
              <a:t>设小球最低点所在位置为</a:t>
            </a:r>
            <a:r>
              <a:rPr lang="zh-CN" altLang="en-US" sz="2000" b="1">
                <a:solidFill>
                  <a:srgbClr val="333399"/>
                </a:solidFill>
                <a:latin typeface="黑体" panose="02010609060101010101" charset="-122"/>
                <a:ea typeface="黑体" panose="02010609060101010101" charset="-122"/>
              </a:rPr>
              <a:t>参考</a:t>
            </a:r>
            <a:r>
              <a:rPr lang="zh-CN" altLang="en-US" sz="2000" b="1" smtClean="0">
                <a:solidFill>
                  <a:srgbClr val="333399"/>
                </a:solidFill>
                <a:latin typeface="黑体" panose="02010609060101010101" charset="-122"/>
                <a:ea typeface="黑体" panose="02010609060101010101" charset="-122"/>
              </a:rPr>
              <a:t>平面        由</a:t>
            </a:r>
            <a:r>
              <a:rPr lang="zh-CN" altLang="en-US" sz="2000" b="1" dirty="0">
                <a:solidFill>
                  <a:srgbClr val="333399"/>
                </a:solidFill>
                <a:latin typeface="黑体" panose="02010609060101010101" charset="-122"/>
                <a:ea typeface="黑体" panose="02010609060101010101" charset="-122"/>
              </a:rPr>
              <a:t>机械能守恒定律得：</a:t>
            </a:r>
          </a:p>
        </p:txBody>
      </p:sp>
      <p:graphicFrame>
        <p:nvGraphicFramePr>
          <p:cNvPr id="225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625702"/>
              </p:ext>
            </p:extLst>
          </p:nvPr>
        </p:nvGraphicFramePr>
        <p:xfrm>
          <a:off x="1139233" y="2739530"/>
          <a:ext cx="2549129" cy="706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r:id="rId4" imgW="1422400" imgH="393700" progId="Equation.DSMT4">
                  <p:embed/>
                </p:oleObj>
              </mc:Choice>
              <mc:Fallback>
                <p:oleObj r:id="rId4" imgW="14224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9233" y="2739530"/>
                        <a:ext cx="2549129" cy="70604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"/>
          <p:cNvGrpSpPr/>
          <p:nvPr/>
        </p:nvGrpSpPr>
        <p:grpSpPr>
          <a:xfrm>
            <a:off x="648765" y="3543657"/>
            <a:ext cx="5562600" cy="456009"/>
            <a:chOff x="0" y="0"/>
            <a:chExt cx="4672" cy="383"/>
          </a:xfrm>
        </p:grpSpPr>
        <p:sp>
          <p:nvSpPr>
            <p:cNvPr id="4105" name="Text Box 9"/>
            <p:cNvSpPr txBox="1"/>
            <p:nvPr/>
          </p:nvSpPr>
          <p:spPr>
            <a:xfrm>
              <a:off x="0" y="20"/>
              <a:ext cx="4672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>
                  <a:solidFill>
                    <a:srgbClr val="333399"/>
                  </a:solidFill>
                  <a:latin typeface="Arial" panose="020B0604020202020204" pitchFamily="34" charset="0"/>
                  <a:ea typeface="黑体" panose="02010609060101010101" charset="-122"/>
                </a:rPr>
                <a:t>解得：</a:t>
              </a:r>
            </a:p>
          </p:txBody>
        </p:sp>
        <p:graphicFrame>
          <p:nvGraphicFramePr>
            <p:cNvPr id="4099" name="Object 3"/>
            <p:cNvGraphicFramePr>
              <a:graphicFrameLocks noChangeAspect="1"/>
            </p:cNvGraphicFramePr>
            <p:nvPr/>
          </p:nvGraphicFramePr>
          <p:xfrm>
            <a:off x="635" y="0"/>
            <a:ext cx="1854" cy="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0" r:id="rId6" imgW="1231265" imgH="254000" progId="Equation.DSMT4">
                    <p:embed/>
                  </p:oleObj>
                </mc:Choice>
                <mc:Fallback>
                  <p:oleObj r:id="rId6" imgW="1231265" imgH="254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35" y="0"/>
                          <a:ext cx="1854" cy="38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85553" y="4227934"/>
            <a:ext cx="8168640" cy="807913"/>
          </a:xfrm>
          <a:prstGeom prst="rect">
            <a:avLst/>
          </a:prstGeom>
          <a:solidFill>
            <a:schemeClr val="tx1">
              <a:alpha val="79999"/>
            </a:schemeClr>
          </a:solidFill>
          <a:ln w="38100" cmpd="sng">
            <a:solidFill>
              <a:srgbClr val="FFC000"/>
            </a:solidFill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   应用机械能守恒定律解题，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只需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考虑过程的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初、末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状态，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不必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考虑两个状态间过程的细节，这是它的优点。</a:t>
            </a:r>
            <a:endParaRPr lang="zh-CN" altLang="en-US" sz="2400" b="1" baseline="-25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2" name="Picture 2" descr="E:\负责系列\18-19\全解学案版\版式\5.18PPT四改\PPT-图标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9" y="-14297"/>
            <a:ext cx="1002846" cy="5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387537" y="18314"/>
            <a:ext cx="1084335" cy="392415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课堂探究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429" y="411510"/>
            <a:ext cx="709586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任务四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: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例题分析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EEF1F4"/>
              </a:clrFrom>
              <a:clrTo>
                <a:srgbClr val="EEF1F4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131" y="1895740"/>
            <a:ext cx="22193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Line 88"/>
          <p:cNvSpPr>
            <a:spLocks noChangeShapeType="1"/>
          </p:cNvSpPr>
          <p:nvPr/>
        </p:nvSpPr>
        <p:spPr bwMode="auto">
          <a:xfrm flipV="1">
            <a:off x="6838403" y="2715765"/>
            <a:ext cx="338808" cy="56536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6" name="Text Box 89"/>
          <p:cNvSpPr txBox="1">
            <a:spLocks noChangeArrowheads="1"/>
          </p:cNvSpPr>
          <p:nvPr/>
        </p:nvSpPr>
        <p:spPr bwMode="auto">
          <a:xfrm>
            <a:off x="7077122" y="2844255"/>
            <a:ext cx="2795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800" b="1" i="1" smtClean="0">
                <a:solidFill>
                  <a:srgbClr val="FF0000"/>
                </a:solidFill>
                <a:latin typeface="Times New Roman" pitchFamily="18" charset="0"/>
              </a:rPr>
              <a:t>T</a:t>
            </a:r>
            <a:endParaRPr lang="en-US" altLang="zh-CN" sz="11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Line 86"/>
          <p:cNvSpPr>
            <a:spLocks noChangeShapeType="1"/>
          </p:cNvSpPr>
          <p:nvPr/>
        </p:nvSpPr>
        <p:spPr bwMode="auto">
          <a:xfrm>
            <a:off x="6838403" y="3281133"/>
            <a:ext cx="0" cy="61198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8" name="Text Box 87"/>
          <p:cNvSpPr txBox="1">
            <a:spLocks noChangeArrowheads="1"/>
          </p:cNvSpPr>
          <p:nvPr/>
        </p:nvSpPr>
        <p:spPr bwMode="auto">
          <a:xfrm>
            <a:off x="6838403" y="3593662"/>
            <a:ext cx="31551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800" b="1" i="1">
                <a:solidFill>
                  <a:srgbClr val="FF0000"/>
                </a:solidFill>
                <a:latin typeface="Times New Roman" pitchFamily="18" charset="0"/>
              </a:rPr>
              <a:t>G</a:t>
            </a:r>
            <a:endParaRPr lang="en-US" altLang="zh-CN" sz="11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877258" y="2822047"/>
            <a:ext cx="2579873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i="1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sz="2400" b="1" baseline="-25000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k1</a:t>
            </a:r>
            <a:r>
              <a:rPr lang="en-US" altLang="zh-CN" sz="2400" b="1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lang="en-US" altLang="zh-CN" sz="24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sz="2400" b="1" baseline="-2500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p1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lang="en-US" altLang="zh-CN" sz="2400" b="1" i="1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E</a:t>
            </a:r>
            <a:r>
              <a:rPr lang="en-US" altLang="zh-CN" sz="2400" b="1" baseline="-25000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k2</a:t>
            </a:r>
            <a:r>
              <a:rPr lang="en-US" altLang="zh-CN" sz="2400" b="1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lang="en-US" altLang="zh-CN" sz="24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sz="2400" b="1" baseline="-2500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p2</a:t>
            </a:r>
            <a:endParaRPr lang="zh-CN" altLang="zh-CN" sz="2400" b="1" baseline="-2500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32891" y="3597033"/>
            <a:ext cx="1784784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i="1" smtClean="0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lang="en-US" altLang="zh-CN" sz="2400" b="1" i="1" smtClean="0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i="1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sz="2400" b="1" baseline="-25000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k2</a:t>
            </a:r>
            <a:r>
              <a:rPr lang="en-US" altLang="zh-CN" sz="2400" b="1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smtClean="0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2400" b="1" i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sz="2400" b="1" baseline="-2500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K1</a:t>
            </a:r>
            <a:endParaRPr lang="zh-CN" altLang="zh-CN" sz="2400" b="1" baseline="-2500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2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build="allAtOnce"/>
      <p:bldP spid="22539" grpId="0" bldLvl="0" animBg="1"/>
      <p:bldP spid="15" grpId="0" animBg="1"/>
      <p:bldP spid="16" grpId="0"/>
      <p:bldP spid="17" grpId="0" animBg="1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/>
          <p:nvPr/>
        </p:nvSpPr>
        <p:spPr>
          <a:xfrm>
            <a:off x="553403" y="1261348"/>
            <a:ext cx="4972050" cy="389334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zh-CN" sz="2100" b="1" dirty="0"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100" b="1" dirty="0">
                <a:latin typeface="楷体_GB2312" pitchFamily="49" charset="-122"/>
                <a:ea typeface="楷体_GB2312" pitchFamily="49" charset="-122"/>
              </a:rPr>
              <a:t>确定</a:t>
            </a:r>
            <a:r>
              <a:rPr lang="zh-CN" altLang="en-US" sz="21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研究对象</a:t>
            </a:r>
          </a:p>
        </p:txBody>
      </p:sp>
      <p:sp>
        <p:nvSpPr>
          <p:cNvPr id="21508" name="Text Box 4"/>
          <p:cNvSpPr txBox="1"/>
          <p:nvPr/>
        </p:nvSpPr>
        <p:spPr>
          <a:xfrm>
            <a:off x="539552" y="1732900"/>
            <a:ext cx="4972050" cy="389334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zh-CN" sz="2100" b="1" dirty="0"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100" b="1" dirty="0">
                <a:latin typeface="楷体_GB2312" pitchFamily="49" charset="-122"/>
                <a:ea typeface="楷体_GB2312" pitchFamily="49" charset="-122"/>
              </a:rPr>
              <a:t>对研究对象进行正确的</a:t>
            </a:r>
            <a:r>
              <a:rPr lang="zh-CN" altLang="en-US" sz="21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受力分析</a:t>
            </a:r>
          </a:p>
        </p:txBody>
      </p:sp>
      <p:sp>
        <p:nvSpPr>
          <p:cNvPr id="21509" name="Text Box 5"/>
          <p:cNvSpPr txBox="1"/>
          <p:nvPr/>
        </p:nvSpPr>
        <p:spPr>
          <a:xfrm>
            <a:off x="568855" y="2135173"/>
            <a:ext cx="7531537" cy="392415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zh-CN" sz="2100" b="1" dirty="0"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100" b="1" dirty="0">
                <a:latin typeface="楷体_GB2312" pitchFamily="49" charset="-122"/>
                <a:ea typeface="楷体_GB2312" pitchFamily="49" charset="-122"/>
              </a:rPr>
              <a:t>判定各个力是否做功，并</a:t>
            </a:r>
            <a:r>
              <a:rPr lang="zh-CN" altLang="en-US" sz="21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分析是否符合机械能守恒</a:t>
            </a:r>
            <a:r>
              <a:rPr lang="zh-CN" altLang="en-US" sz="2100" b="1" dirty="0">
                <a:latin typeface="楷体_GB2312" pitchFamily="49" charset="-122"/>
                <a:ea typeface="楷体_GB2312" pitchFamily="49" charset="-122"/>
              </a:rPr>
              <a:t>的条件</a:t>
            </a:r>
          </a:p>
        </p:txBody>
      </p:sp>
      <p:sp>
        <p:nvSpPr>
          <p:cNvPr id="21510" name="Text Box 6"/>
          <p:cNvSpPr txBox="1"/>
          <p:nvPr/>
        </p:nvSpPr>
        <p:spPr>
          <a:xfrm>
            <a:off x="550640" y="2571750"/>
            <a:ext cx="7909792" cy="714851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zh-CN" sz="2100" b="1" dirty="0"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100" b="1" dirty="0">
                <a:latin typeface="楷体_GB2312" pitchFamily="49" charset="-122"/>
                <a:ea typeface="楷体_GB2312" pitchFamily="49" charset="-122"/>
              </a:rPr>
              <a:t>视解题方便选取零势能参考平面，并确定研究对象在</a:t>
            </a:r>
            <a:r>
              <a:rPr lang="zh-CN" altLang="en-US" sz="21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始、末状态时的机械能</a:t>
            </a:r>
            <a:r>
              <a:rPr lang="zh-CN" altLang="en-US" sz="2100" b="1" dirty="0"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  <p:sp>
        <p:nvSpPr>
          <p:cNvPr id="21511" name="Text Box 7"/>
          <p:cNvSpPr txBox="1"/>
          <p:nvPr/>
        </p:nvSpPr>
        <p:spPr>
          <a:xfrm>
            <a:off x="611560" y="3291830"/>
            <a:ext cx="8208912" cy="392415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zh-CN" sz="2100" b="1" dirty="0"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100" b="1" dirty="0">
                <a:latin typeface="楷体_GB2312" pitchFamily="49" charset="-122"/>
                <a:ea typeface="楷体_GB2312" pitchFamily="49" charset="-122"/>
              </a:rPr>
              <a:t>根据机械能守恒定律</a:t>
            </a:r>
            <a:r>
              <a:rPr lang="zh-CN" altLang="en-US" sz="21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列出</a:t>
            </a:r>
            <a:r>
              <a:rPr lang="zh-CN" altLang="en-US" sz="21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方程</a:t>
            </a:r>
            <a:r>
              <a:rPr lang="zh-CN" altLang="en-US" sz="2100" b="1" smtClean="0">
                <a:latin typeface="楷体_GB2312" pitchFamily="49" charset="-122"/>
                <a:ea typeface="楷体_GB2312" pitchFamily="49" charset="-122"/>
              </a:rPr>
              <a:t>，进行</a:t>
            </a:r>
            <a:r>
              <a:rPr lang="zh-CN" altLang="en-US" sz="2100" b="1" dirty="0">
                <a:latin typeface="楷体_GB2312" pitchFamily="49" charset="-122"/>
                <a:ea typeface="楷体_GB2312" pitchFamily="49" charset="-122"/>
              </a:rPr>
              <a:t>求解。</a:t>
            </a:r>
          </a:p>
        </p:txBody>
      </p:sp>
      <p:sp>
        <p:nvSpPr>
          <p:cNvPr id="24583" name="Text Box 3"/>
          <p:cNvSpPr txBox="1"/>
          <p:nvPr/>
        </p:nvSpPr>
        <p:spPr>
          <a:xfrm>
            <a:off x="242054" y="586857"/>
            <a:ext cx="5986129" cy="438582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小结：应用</a:t>
            </a:r>
            <a:r>
              <a:rPr lang="zh-CN" altLang="en-US" sz="24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机械能守恒定律解题的</a:t>
            </a:r>
            <a:r>
              <a:rPr lang="zh-CN" altLang="en-US" sz="24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一般</a:t>
            </a:r>
            <a:r>
              <a:rPr lang="zh-CN" altLang="en-US" sz="2400" b="1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步骤</a:t>
            </a:r>
            <a:endParaRPr lang="zh-CN" altLang="en-US" sz="24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" name="Picture 2" descr="E:\负责系列\18-19\全解学案版\版式\5.18PPT四改\PPT-图标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9" y="-14297"/>
            <a:ext cx="1002846" cy="5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387537" y="18314"/>
            <a:ext cx="1084335" cy="392415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课堂探究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808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5701" y="1097144"/>
            <a:ext cx="3672408" cy="3562838"/>
            <a:chOff x="3028" y="3916"/>
            <a:chExt cx="2537" cy="262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4040" y="6255"/>
              <a:ext cx="45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甲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" y="3916"/>
              <a:ext cx="2537" cy="2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56" y="1246391"/>
            <a:ext cx="4182005" cy="326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xmlns="" id="{B9ADAADC-797E-4387-AF5F-4D037F3E0A26}"/>
              </a:ext>
            </a:extLst>
          </p:cNvPr>
          <p:cNvSpPr txBox="1">
            <a:spLocks/>
          </p:cNvSpPr>
          <p:nvPr/>
        </p:nvSpPr>
        <p:spPr>
          <a:xfrm>
            <a:off x="179512" y="123478"/>
            <a:ext cx="8393921" cy="866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过山</a:t>
            </a:r>
            <a:r>
              <a:rPr lang="zh-CN" altLang="en-US" sz="400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车</a:t>
            </a:r>
            <a:r>
              <a:rPr lang="zh-CN" altLang="en-US" sz="4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装置</a:t>
            </a:r>
            <a:r>
              <a:rPr lang="zh-CN" altLang="en-US" sz="400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</a:t>
            </a:r>
            <a:endParaRPr lang="zh-CN" altLang="en-US" sz="4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6812769" y="3138790"/>
            <a:ext cx="504056" cy="288032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87"/>
          <p:cNvSpPr txBox="1">
            <a:spLocks noChangeArrowheads="1"/>
          </p:cNvSpPr>
          <p:nvPr/>
        </p:nvSpPr>
        <p:spPr bwMode="auto">
          <a:xfrm>
            <a:off x="7001310" y="2963933"/>
            <a:ext cx="29238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800" b="1" i="1" smtClean="0">
                <a:solidFill>
                  <a:srgbClr val="FF0000"/>
                </a:solidFill>
                <a:latin typeface="Times New Roman" pitchFamily="18" charset="0"/>
              </a:rPr>
              <a:t>R</a:t>
            </a:r>
            <a:endParaRPr lang="en-US" altLang="zh-CN" sz="11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Text Box 87"/>
          <p:cNvSpPr txBox="1">
            <a:spLocks noChangeArrowheads="1"/>
          </p:cNvSpPr>
          <p:nvPr/>
        </p:nvSpPr>
        <p:spPr bwMode="auto">
          <a:xfrm>
            <a:off x="4690694" y="2432785"/>
            <a:ext cx="38536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800" b="1" smtClean="0">
                <a:solidFill>
                  <a:srgbClr val="0000FF"/>
                </a:solidFill>
                <a:latin typeface="Times New Roman" pitchFamily="18" charset="0"/>
              </a:rPr>
              <a:t>=?</a:t>
            </a:r>
            <a:endParaRPr lang="en-US" altLang="zh-CN" sz="11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8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214438" y="1203598"/>
            <a:ext cx="7198995" cy="7368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 defTabSz="685800">
              <a:lnSpc>
                <a:spcPct val="110000"/>
              </a:lnSpc>
              <a:spcBef>
                <a:spcPct val="50000"/>
              </a:spcBef>
              <a:defRPr/>
            </a:pPr>
            <a:r>
              <a:rPr lang="zh-CN" altLang="en-US" sz="2100" b="1">
                <a:latin typeface="黑体" panose="02010609060101010101" charset="-122"/>
                <a:ea typeface="黑体" panose="02010609060101010101" charset="-122"/>
              </a:rPr>
              <a:t>在只有重力或弹力做功的物体系统内，物体的动能和势能可以相互转化，而总的机械能保持不变。</a:t>
            </a:r>
            <a:endParaRPr lang="zh-CN" altLang="en-US" sz="21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127" name="Text Box 4"/>
          <p:cNvSpPr txBox="1"/>
          <p:nvPr/>
        </p:nvSpPr>
        <p:spPr>
          <a:xfrm>
            <a:off x="404813" y="1398623"/>
            <a:ext cx="1835944" cy="38933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3333CC"/>
                </a:solidFill>
                <a:latin typeface="Arial" panose="020B0604020202020204" pitchFamily="34" charset="0"/>
                <a:ea typeface="黑体" panose="02010609060101010101" charset="-122"/>
              </a:rPr>
              <a:t>内容：</a:t>
            </a:r>
          </a:p>
        </p:txBody>
      </p:sp>
      <p:sp>
        <p:nvSpPr>
          <p:cNvPr id="5128" name="Text Box 5"/>
          <p:cNvSpPr txBox="1"/>
          <p:nvPr/>
        </p:nvSpPr>
        <p:spPr>
          <a:xfrm>
            <a:off x="404813" y="2664257"/>
            <a:ext cx="1835944" cy="38933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3333CC"/>
                </a:solidFill>
                <a:latin typeface="Arial" panose="020B0604020202020204" pitchFamily="34" charset="0"/>
                <a:ea typeface="黑体" panose="02010609060101010101" charset="-122"/>
              </a:rPr>
              <a:t>表达式：</a:t>
            </a:r>
          </a:p>
        </p:txBody>
      </p:sp>
      <p:sp>
        <p:nvSpPr>
          <p:cNvPr id="5129" name="Text Box 6"/>
          <p:cNvSpPr txBox="1"/>
          <p:nvPr/>
        </p:nvSpPr>
        <p:spPr>
          <a:xfrm>
            <a:off x="404813" y="3744154"/>
            <a:ext cx="1835944" cy="38933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3333CC"/>
                </a:solidFill>
                <a:latin typeface="Arial" panose="020B0604020202020204" pitchFamily="34" charset="0"/>
                <a:ea typeface="黑体" panose="02010609060101010101" charset="-122"/>
              </a:rPr>
              <a:t>适用条件：</a:t>
            </a:r>
          </a:p>
        </p:txBody>
      </p:sp>
      <p:sp>
        <p:nvSpPr>
          <p:cNvPr id="5130" name="Text Box 10"/>
          <p:cNvSpPr txBox="1"/>
          <p:nvPr/>
        </p:nvSpPr>
        <p:spPr>
          <a:xfrm>
            <a:off x="1916906" y="3744154"/>
            <a:ext cx="3509963" cy="38933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>
                <a:solidFill>
                  <a:srgbClr val="7030A0"/>
                </a:solidFill>
                <a:latin typeface="Arial" panose="020B0604020202020204" pitchFamily="34" charset="0"/>
                <a:ea typeface="黑体" panose="02010609060101010101" charset="-122"/>
              </a:rPr>
              <a:t>只有</a:t>
            </a:r>
            <a:r>
              <a:rPr lang="zh-CN" altLang="en-US" sz="2100" b="1" smtClean="0">
                <a:solidFill>
                  <a:srgbClr val="7030A0"/>
                </a:solidFill>
                <a:latin typeface="Arial" panose="020B0604020202020204" pitchFamily="34" charset="0"/>
                <a:ea typeface="黑体" panose="02010609060101010101" charset="-122"/>
              </a:rPr>
              <a:t>重力或系统内弹力</a:t>
            </a:r>
            <a:r>
              <a:rPr lang="zh-CN" altLang="en-US" sz="2100" b="1" dirty="0">
                <a:solidFill>
                  <a:srgbClr val="7030A0"/>
                </a:solidFill>
                <a:latin typeface="Arial" panose="020B0604020202020204" pitchFamily="34" charset="0"/>
                <a:ea typeface="黑体" panose="02010609060101010101" charset="-122"/>
              </a:rPr>
              <a:t>做功</a:t>
            </a:r>
          </a:p>
        </p:txBody>
      </p:sp>
      <p:sp>
        <p:nvSpPr>
          <p:cNvPr id="5131" name="AutoShape 11"/>
          <p:cNvSpPr/>
          <p:nvPr/>
        </p:nvSpPr>
        <p:spPr>
          <a:xfrm>
            <a:off x="1619672" y="2113354"/>
            <a:ext cx="323851" cy="1491139"/>
          </a:xfrm>
          <a:prstGeom prst="leftBrace">
            <a:avLst>
              <a:gd name="adj1" fmla="val 46823"/>
              <a:gd name="adj2" fmla="val 50000"/>
            </a:avLst>
          </a:prstGeom>
          <a:noFill/>
          <a:ln w="57150" cap="flat" cmpd="sng">
            <a:solidFill>
              <a:srgbClr val="FF3305"/>
            </a:solidFill>
            <a:prstDash val="solid"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 algn="ctr"/>
            <a:endParaRPr lang="zh-CN" altLang="zh-CN" sz="2700" b="1" dirty="0"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grpSp>
        <p:nvGrpSpPr>
          <p:cNvPr id="5132" name="Group 12"/>
          <p:cNvGrpSpPr/>
          <p:nvPr/>
        </p:nvGrpSpPr>
        <p:grpSpPr>
          <a:xfrm>
            <a:off x="2114550" y="71914"/>
            <a:ext cx="4572000" cy="1025129"/>
            <a:chOff x="0" y="0"/>
            <a:chExt cx="3840" cy="954"/>
          </a:xfrm>
        </p:grpSpPr>
        <p:grpSp>
          <p:nvGrpSpPr>
            <p:cNvPr id="5134" name="Group 13"/>
            <p:cNvGrpSpPr/>
            <p:nvPr/>
          </p:nvGrpSpPr>
          <p:grpSpPr>
            <a:xfrm>
              <a:off x="0" y="0"/>
              <a:ext cx="3840" cy="954"/>
              <a:chOff x="0" y="0"/>
              <a:chExt cx="3840" cy="954"/>
            </a:xfrm>
          </p:grpSpPr>
          <p:grpSp>
            <p:nvGrpSpPr>
              <p:cNvPr id="5136" name="Group 14"/>
              <p:cNvGrpSpPr/>
              <p:nvPr/>
            </p:nvGrpSpPr>
            <p:grpSpPr>
              <a:xfrm>
                <a:off x="0" y="240"/>
                <a:ext cx="2208" cy="559"/>
                <a:chOff x="0" y="0"/>
                <a:chExt cx="2112" cy="399"/>
              </a:xfrm>
            </p:grpSpPr>
            <p:sp>
              <p:nvSpPr>
                <p:cNvPr id="5139" name="Rectangle 15"/>
                <p:cNvSpPr/>
                <p:nvPr/>
              </p:nvSpPr>
              <p:spPr>
                <a:xfrm>
                  <a:off x="0" y="90"/>
                  <a:ext cx="2112" cy="307"/>
                </a:xfrm>
                <a:prstGeom prst="rect">
                  <a:avLst/>
                </a:prstGeom>
                <a:gradFill rotWithShape="0">
                  <a:gsLst>
                    <a:gs pos="0">
                      <a:srgbClr val="FFCC99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38100" cap="flat" cmpd="sng">
                  <a:solidFill>
                    <a:srgbClr val="CC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zh-CN" altLang="zh-CN" sz="2400" b="1" dirty="0">
                      <a:latin typeface="Times New Roman" panose="02020603050405020304" pitchFamily="18" charset="0"/>
                      <a:ea typeface="隶书" panose="02010509060101010101" pitchFamily="49" charset="-122"/>
                    </a:rPr>
                    <a:t>   </a:t>
                  </a:r>
                  <a:endParaRPr lang="zh-CN" altLang="zh-CN" sz="3000" b="1" baseline="-25000" dirty="0">
                    <a:latin typeface="Times New Roman" panose="02020603050405020304" pitchFamily="18" charset="0"/>
                    <a:ea typeface="隶书" panose="02010509060101010101" pitchFamily="49" charset="-122"/>
                  </a:endParaRPr>
                </a:p>
              </p:txBody>
            </p:sp>
            <p:sp>
              <p:nvSpPr>
                <p:cNvPr id="24592" name="Rectangle 16" descr="PE03255_"/>
                <p:cNvSpPr>
                  <a:spLocks noChangeArrowheads="1"/>
                </p:cNvSpPr>
                <p:nvPr/>
              </p:nvSpPr>
              <p:spPr bwMode="auto">
                <a:xfrm>
                  <a:off x="1680" y="0"/>
                  <a:ext cx="148" cy="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zh-CN" sz="33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BatangChe" panose="02030609000101010101" pitchFamily="49" charset="-127"/>
                  </a:endParaRPr>
                </a:p>
              </p:txBody>
            </p:sp>
          </p:grpSp>
          <p:pic>
            <p:nvPicPr>
              <p:cNvPr id="5137" name="Picture 17" descr="67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04" y="0"/>
                <a:ext cx="1536" cy="95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138" name="Picture 18" descr="gif003[1]">
                <a:hlinkClick r:id="" action="ppaction://hlinkshowjump?jump=lastslide"/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432"/>
                <a:ext cx="336" cy="33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5135" name="WordArt 19"/>
            <p:cNvSpPr/>
            <p:nvPr/>
          </p:nvSpPr>
          <p:spPr>
            <a:xfrm>
              <a:off x="250" y="383"/>
              <a:ext cx="1661" cy="3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77500" lnSpcReduction="20000"/>
            </a:bodyPr>
            <a:lstStyle/>
            <a:p>
              <a:pPr algn="ctr"/>
              <a:r>
                <a:rPr lang="zh-CN" altLang="en-US" sz="2700" smtClean="0">
                  <a:ln w="19050" cap="flat" cmpd="sng">
                    <a:solidFill>
                      <a:srgbClr val="99CC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CC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总结概括</a:t>
              </a:r>
              <a:endParaRPr lang="zh-CN" altLang="en-US" sz="27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947956" y="2586717"/>
            <a:ext cx="1750720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△</a:t>
            </a:r>
            <a:r>
              <a:rPr lang="en-US" altLang="zh-CN" sz="2400" b="1" i="1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sz="2400" b="1" baseline="-25000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</a:t>
            </a:r>
            <a:r>
              <a:rPr lang="en-US" altLang="zh-CN" sz="2400" b="1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</a:t>
            </a:r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△</a:t>
            </a:r>
            <a:r>
              <a:rPr lang="en-US" altLang="zh-CN" sz="24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sz="2400" b="1" baseline="-2500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</a:t>
            </a:r>
            <a:endParaRPr lang="zh-CN" altLang="zh-CN" sz="2400" b="1" baseline="-2500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957467" y="3287001"/>
            <a:ext cx="1795925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△</a:t>
            </a:r>
            <a:r>
              <a:rPr lang="en-US" altLang="zh-CN" sz="2400" b="1" i="1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sz="2400" b="1" baseline="-25000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400" b="1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</a:t>
            </a:r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△</a:t>
            </a:r>
            <a:r>
              <a:rPr lang="en-US" altLang="zh-CN" sz="24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sz="2400" b="1" baseline="-2500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endParaRPr lang="zh-CN" altLang="zh-CN" sz="2400" b="1" baseline="-2500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943523" y="1978272"/>
            <a:ext cx="2579873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i="1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sz="2400" b="1" baseline="-25000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k1</a:t>
            </a:r>
            <a:r>
              <a:rPr lang="en-US" altLang="zh-CN" sz="2400" b="1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lang="en-US" altLang="zh-CN" sz="24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sz="2400" b="1" baseline="-2500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p1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lang="en-US" altLang="zh-CN" sz="2400" b="1" i="1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E</a:t>
            </a:r>
            <a:r>
              <a:rPr lang="en-US" altLang="zh-CN" sz="2400" b="1" baseline="-25000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k2</a:t>
            </a:r>
            <a:r>
              <a:rPr lang="en-US" altLang="zh-CN" sz="2400" b="1">
                <a:solidFill>
                  <a:srgbClr val="9933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lang="en-US" altLang="zh-CN" sz="24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sz="2400" b="1" baseline="-2500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p2</a:t>
            </a:r>
            <a:endParaRPr lang="zh-CN" altLang="zh-CN" sz="2400" b="1" baseline="-2500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78951" y="1995873"/>
            <a:ext cx="1348446" cy="380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zh-CN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守恒观点</a:t>
            </a:r>
            <a:r>
              <a:rPr lang="zh-CN" altLang="zh-CN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  <a:endParaRPr lang="zh-CN" altLang="zh-CN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636101" y="2664257"/>
            <a:ext cx="134844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zh-CN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转化</a:t>
            </a:r>
            <a:r>
              <a:rPr lang="zh-CN" altLang="en-US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观点</a:t>
            </a:r>
            <a:r>
              <a:rPr lang="zh-CN" altLang="zh-CN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  <a:endParaRPr lang="zh-CN" altLang="zh-CN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644303" y="3299359"/>
            <a:ext cx="134844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zh-CN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转移观点</a:t>
            </a:r>
            <a:r>
              <a:rPr lang="zh-CN" altLang="zh-CN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  <a:endParaRPr lang="zh-CN" altLang="zh-CN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777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5130" grpId="0"/>
      <p:bldP spid="5131" grpId="0" animBg="1"/>
      <p:bldP spid="21" grpId="0"/>
      <p:bldP spid="22" grpId="0"/>
      <p:bldP spid="23" grpId="0"/>
      <p:bldP spid="2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4840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8" y="2361302"/>
            <a:ext cx="4658995" cy="92075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r" defTabSz="1219200" hangingPunct="0"/>
            <a:r>
              <a:rPr lang="zh-CN" altLang="en-US" sz="5400" b="1" kern="0" spc="400" dirty="0">
                <a:solidFill>
                  <a:srgbClr val="002060"/>
                </a:solidFill>
                <a:latin typeface="微软雅黑" panose="020B0503020204020204" charset="-122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9010"/>
            <a:ext cx="4346575" cy="50546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defTabSz="1219200" hangingPunct="0">
              <a:lnSpc>
                <a:spcPct val="150000"/>
              </a:lnSpc>
            </a:pPr>
            <a:r>
              <a:rPr lang="zh-CN" altLang="en-US" kern="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92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664"/>
    </mc:Choice>
    <mc:Fallback xmlns="">
      <p:transition advTm="6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97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6636380" y="2062467"/>
            <a:ext cx="2544128" cy="1200150"/>
          </a:xfrm>
          <a:prstGeom prst="cloudCallout">
            <a:avLst>
              <a:gd name="adj1" fmla="val -61620"/>
              <a:gd name="adj2" fmla="val -72480"/>
            </a:avLst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lIns="68580" tIns="34290" rIns="68580" bIns="34290"/>
          <a:lstStyle/>
          <a:p>
            <a:r>
              <a:rPr lang="zh-CN" altLang="en-US" sz="21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试用所学知识证明</a:t>
            </a:r>
          </a:p>
        </p:txBody>
      </p:sp>
      <p:sp>
        <p:nvSpPr>
          <p:cNvPr id="200706" name="Rectangle 31"/>
          <p:cNvSpPr/>
          <p:nvPr/>
        </p:nvSpPr>
        <p:spPr>
          <a:xfrm>
            <a:off x="309877" y="3510628"/>
            <a:ext cx="8544524" cy="103874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>
            <a:spAutoFit/>
          </a:bodyPr>
          <a:lstStyle/>
          <a:p>
            <a:r>
              <a:rPr lang="en-US" altLang="zh-CN" sz="21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</a:t>
            </a:r>
            <a:r>
              <a:rPr lang="zh-CN" altLang="en-US" sz="2100" b="1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理论探究：</a:t>
            </a:r>
            <a:r>
              <a:rPr lang="zh-CN" altLang="en-US" sz="21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小球在光滑</a:t>
            </a:r>
            <a:r>
              <a:rPr lang="zh-CN" altLang="en-US" sz="21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的</a:t>
            </a:r>
            <a:r>
              <a:rPr lang="zh-CN" altLang="en-US" sz="210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斜面</a:t>
            </a:r>
            <a:r>
              <a:rPr lang="en-US" altLang="zh-CN" sz="2100" i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</a:t>
            </a:r>
            <a:r>
              <a:rPr lang="zh-CN" altLang="en-US" sz="210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上</a:t>
            </a:r>
            <a:r>
              <a:rPr lang="zh-CN" altLang="en-US" sz="21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从高为</a:t>
            </a:r>
            <a:r>
              <a:rPr lang="en-US" altLang="zh-CN" sz="2100" i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</a:t>
            </a:r>
            <a:r>
              <a:rPr lang="zh-CN" altLang="en-US" sz="21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处由静止滚下，滚上另一光滑</a:t>
            </a:r>
            <a:r>
              <a:rPr lang="zh-CN" altLang="en-US" sz="21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的</a:t>
            </a:r>
            <a:r>
              <a:rPr lang="zh-CN" altLang="en-US" sz="210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斜面</a:t>
            </a:r>
            <a:r>
              <a:rPr lang="en-US" altLang="zh-CN" sz="210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</a:t>
            </a:r>
            <a:r>
              <a:rPr lang="zh-CN" altLang="en-US" sz="210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</a:t>
            </a:r>
            <a:r>
              <a:rPr lang="zh-CN" altLang="en-US" sz="21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速度变为零时的</a:t>
            </a:r>
            <a:r>
              <a:rPr lang="zh-CN" altLang="en-US" sz="21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高度</a:t>
            </a:r>
            <a:r>
              <a:rPr lang="zh-CN" altLang="en-US" sz="210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为</a:t>
            </a:r>
            <a:r>
              <a:rPr lang="en-US" altLang="zh-CN" sz="2100" i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1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10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</a:t>
            </a:r>
            <a:r>
              <a:rPr lang="en-US" altLang="zh-CN" sz="2100" i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</a:t>
            </a:r>
            <a:r>
              <a:rPr lang="zh-CN" altLang="en-US" sz="210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和</a:t>
            </a:r>
            <a:r>
              <a:rPr lang="en-US" altLang="zh-CN" sz="2100" i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1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10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的</a:t>
            </a:r>
            <a:r>
              <a:rPr lang="zh-CN" altLang="en-US" sz="21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大小关系怎样？如果</a:t>
            </a:r>
            <a:r>
              <a:rPr lang="zh-CN" altLang="en-US" sz="21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减小</a:t>
            </a:r>
            <a:r>
              <a:rPr lang="zh-CN" altLang="en-US" sz="210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斜面</a:t>
            </a:r>
            <a:r>
              <a:rPr lang="en-US" altLang="zh-CN" sz="210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</a:t>
            </a:r>
            <a:r>
              <a:rPr lang="zh-CN" altLang="en-US" sz="210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的</a:t>
            </a:r>
            <a:r>
              <a:rPr lang="zh-CN" altLang="en-US" sz="21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倾角呢？ </a:t>
            </a:r>
          </a:p>
        </p:txBody>
      </p:sp>
      <p:grpSp>
        <p:nvGrpSpPr>
          <p:cNvPr id="29" name="Group 4"/>
          <p:cNvGrpSpPr/>
          <p:nvPr/>
        </p:nvGrpSpPr>
        <p:grpSpPr bwMode="auto">
          <a:xfrm>
            <a:off x="1102451" y="1055146"/>
            <a:ext cx="5429433" cy="1117996"/>
            <a:chOff x="-21" y="104"/>
            <a:chExt cx="4809" cy="939"/>
          </a:xfrm>
        </p:grpSpPr>
        <p:sp>
          <p:nvSpPr>
            <p:cNvPr id="30" name="AutoShape 5"/>
            <p:cNvSpPr>
              <a:spLocks noChangeArrowheads="1"/>
            </p:cNvSpPr>
            <p:nvPr/>
          </p:nvSpPr>
          <p:spPr bwMode="auto">
            <a:xfrm>
              <a:off x="288" y="152"/>
              <a:ext cx="1488" cy="816"/>
            </a:xfrm>
            <a:prstGeom prst="rtTriangl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AutoShape 6"/>
            <p:cNvSpPr>
              <a:spLocks noChangeArrowheads="1"/>
            </p:cNvSpPr>
            <p:nvPr/>
          </p:nvSpPr>
          <p:spPr bwMode="auto">
            <a:xfrm flipH="1">
              <a:off x="2112" y="104"/>
              <a:ext cx="2208" cy="864"/>
            </a:xfrm>
            <a:prstGeom prst="rtTriangl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0" y="968"/>
              <a:ext cx="45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123" y="152"/>
              <a:ext cx="3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432" y="536"/>
              <a:ext cx="336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3200" b="1" i="1" dirty="0">
                  <a:latin typeface="Times New Roman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>
              <a:off x="3696" y="536"/>
              <a:ext cx="336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3200" b="1" i="1" dirty="0">
                  <a:latin typeface="Times New Roman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grpSp>
          <p:nvGrpSpPr>
            <p:cNvPr id="39" name="Group 13"/>
            <p:cNvGrpSpPr/>
            <p:nvPr/>
          </p:nvGrpSpPr>
          <p:grpSpPr bwMode="auto">
            <a:xfrm>
              <a:off x="-21" y="152"/>
              <a:ext cx="240" cy="816"/>
              <a:chOff x="-21" y="-96"/>
              <a:chExt cx="240" cy="816"/>
            </a:xfrm>
          </p:grpSpPr>
          <p:sp>
            <p:nvSpPr>
              <p:cNvPr id="46" name="Text Box 14"/>
              <p:cNvSpPr txBox="1">
                <a:spLocks noChangeArrowheads="1"/>
              </p:cNvSpPr>
              <p:nvPr/>
            </p:nvSpPr>
            <p:spPr bwMode="auto">
              <a:xfrm>
                <a:off x="-21" y="154"/>
                <a:ext cx="240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zh-CN" sz="2800" b="1" i="1" dirty="0">
                    <a:latin typeface="Times New Roman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47" name="Line 15"/>
              <p:cNvSpPr>
                <a:spLocks noChangeShapeType="1"/>
              </p:cNvSpPr>
              <p:nvPr/>
            </p:nvSpPr>
            <p:spPr bwMode="auto">
              <a:xfrm>
                <a:off x="144" y="-9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Line 16"/>
              <p:cNvSpPr>
                <a:spLocks noChangeShapeType="1"/>
              </p:cNvSpPr>
              <p:nvPr/>
            </p:nvSpPr>
            <p:spPr bwMode="auto">
              <a:xfrm>
                <a:off x="144" y="480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0" name="Text Box 17"/>
            <p:cNvSpPr txBox="1">
              <a:spLocks noChangeArrowheads="1"/>
            </p:cNvSpPr>
            <p:nvPr/>
          </p:nvSpPr>
          <p:spPr bwMode="auto">
            <a:xfrm>
              <a:off x="4320" y="442"/>
              <a:ext cx="468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h'</a:t>
              </a:r>
              <a:endParaRPr lang="zh-CN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>
              <a:off x="4464" y="276"/>
              <a:ext cx="0" cy="2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19"/>
            <p:cNvSpPr>
              <a:spLocks noChangeShapeType="1"/>
            </p:cNvSpPr>
            <p:nvPr/>
          </p:nvSpPr>
          <p:spPr bwMode="auto">
            <a:xfrm>
              <a:off x="4464" y="817"/>
              <a:ext cx="0" cy="1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1257" y="655"/>
              <a:ext cx="38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zh-CN" sz="2400" b="1" i="1" dirty="0">
                  <a:latin typeface="Times New Roman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α</a:t>
              </a:r>
            </a:p>
          </p:txBody>
        </p:sp>
        <p:sp>
          <p:nvSpPr>
            <p:cNvPr id="44" name="Text Box 21"/>
            <p:cNvSpPr txBox="1">
              <a:spLocks noChangeArrowheads="1"/>
            </p:cNvSpPr>
            <p:nvPr/>
          </p:nvSpPr>
          <p:spPr bwMode="auto">
            <a:xfrm>
              <a:off x="2608" y="680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zh-CN" sz="2000" b="1" i="1" dirty="0">
                  <a:latin typeface="Times New Roman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β</a:t>
              </a:r>
            </a:p>
          </p:txBody>
        </p:sp>
        <p:sp>
          <p:nvSpPr>
            <p:cNvPr id="45" name="Line 22"/>
            <p:cNvSpPr>
              <a:spLocks noChangeShapeType="1"/>
            </p:cNvSpPr>
            <p:nvPr/>
          </p:nvSpPr>
          <p:spPr bwMode="auto">
            <a:xfrm>
              <a:off x="3710" y="281"/>
              <a:ext cx="90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230143" y="2537189"/>
            <a:ext cx="2682906" cy="725428"/>
          </a:xfrm>
          <a:prstGeom prst="wedgeRoundRectCallout">
            <a:avLst>
              <a:gd name="adj1" fmla="val 40296"/>
              <a:gd name="adj2" fmla="val -110019"/>
              <a:gd name="adj3" fmla="val 16667"/>
            </a:avLst>
          </a:prstGeom>
          <a:solidFill>
            <a:srgbClr val="FFFFFF">
              <a:alpha val="79999"/>
            </a:srgb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r>
              <a:rPr lang="zh-CN" altLang="en-US" sz="21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伽利略理想斜面</a:t>
            </a:r>
            <a:r>
              <a:rPr lang="zh-CN" altLang="en-US" sz="21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实验</a:t>
            </a:r>
            <a:r>
              <a:rPr lang="zh-CN" altLang="en-US" sz="2100" b="1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（忽略一切摩擦）</a:t>
            </a:r>
            <a:endParaRPr lang="zh-CN" altLang="en-US" sz="21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1" name="Oval 9"/>
          <p:cNvSpPr>
            <a:spLocks noChangeArrowheads="1"/>
          </p:cNvSpPr>
          <p:nvPr/>
        </p:nvSpPr>
        <p:spPr bwMode="auto">
          <a:xfrm>
            <a:off x="5062405" y="1139012"/>
            <a:ext cx="236595" cy="242366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1571596" y="987648"/>
            <a:ext cx="236595" cy="242366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8614" y="21853"/>
            <a:ext cx="1236415" cy="418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课堂探究</a:t>
            </a:r>
            <a:endParaRPr lang="en-US" altLang="zh-CN" sz="1600" b="1" dirty="0" smtClean="0">
              <a:solidFill>
                <a:srgbClr val="FF0000"/>
              </a:solidFill>
              <a:latin typeface="Times New Roman" pitchFamily="18" charset="0"/>
              <a:ea typeface="微软雅黑" panose="020B0503020204020204" charset="-122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0429" y="487437"/>
            <a:ext cx="709586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任务一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: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理论</a:t>
            </a:r>
            <a:r>
              <a:rPr lang="zh-CN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论证小球能到达等高处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60" name="Picture 2" descr="E:\负责系列\18-19\全解学案版\版式\5.18PPT四改\PPT-图标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76" y="-120338"/>
            <a:ext cx="1337128" cy="74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0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4"/>
          <p:cNvGrpSpPr/>
          <p:nvPr/>
        </p:nvGrpSpPr>
        <p:grpSpPr bwMode="auto">
          <a:xfrm>
            <a:off x="1102451" y="1055146"/>
            <a:ext cx="5429433" cy="1117996"/>
            <a:chOff x="-21" y="104"/>
            <a:chExt cx="4809" cy="939"/>
          </a:xfrm>
        </p:grpSpPr>
        <p:sp>
          <p:nvSpPr>
            <p:cNvPr id="30" name="AutoShape 5"/>
            <p:cNvSpPr>
              <a:spLocks noChangeArrowheads="1"/>
            </p:cNvSpPr>
            <p:nvPr/>
          </p:nvSpPr>
          <p:spPr bwMode="auto">
            <a:xfrm>
              <a:off x="288" y="152"/>
              <a:ext cx="1488" cy="816"/>
            </a:xfrm>
            <a:prstGeom prst="rtTriangl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AutoShape 6"/>
            <p:cNvSpPr>
              <a:spLocks noChangeArrowheads="1"/>
            </p:cNvSpPr>
            <p:nvPr/>
          </p:nvSpPr>
          <p:spPr bwMode="auto">
            <a:xfrm flipH="1">
              <a:off x="2112" y="104"/>
              <a:ext cx="2208" cy="864"/>
            </a:xfrm>
            <a:prstGeom prst="rtTriangl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0" y="968"/>
              <a:ext cx="45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123" y="152"/>
              <a:ext cx="3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432" y="536"/>
              <a:ext cx="336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3200" b="1" i="1" dirty="0">
                  <a:latin typeface="Times New Roman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>
              <a:off x="3696" y="536"/>
              <a:ext cx="336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3200" b="1" i="1" dirty="0">
                  <a:latin typeface="Times New Roman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grpSp>
          <p:nvGrpSpPr>
            <p:cNvPr id="39" name="Group 13"/>
            <p:cNvGrpSpPr/>
            <p:nvPr/>
          </p:nvGrpSpPr>
          <p:grpSpPr bwMode="auto">
            <a:xfrm>
              <a:off x="-21" y="152"/>
              <a:ext cx="240" cy="816"/>
              <a:chOff x="-21" y="-96"/>
              <a:chExt cx="240" cy="816"/>
            </a:xfrm>
          </p:grpSpPr>
          <p:sp>
            <p:nvSpPr>
              <p:cNvPr id="46" name="Text Box 14"/>
              <p:cNvSpPr txBox="1">
                <a:spLocks noChangeArrowheads="1"/>
              </p:cNvSpPr>
              <p:nvPr/>
            </p:nvSpPr>
            <p:spPr bwMode="auto">
              <a:xfrm>
                <a:off x="-21" y="154"/>
                <a:ext cx="240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zh-CN" sz="2800" b="1" i="1" dirty="0">
                    <a:latin typeface="Times New Roman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47" name="Line 15"/>
              <p:cNvSpPr>
                <a:spLocks noChangeShapeType="1"/>
              </p:cNvSpPr>
              <p:nvPr/>
            </p:nvSpPr>
            <p:spPr bwMode="auto">
              <a:xfrm>
                <a:off x="144" y="-9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Line 16"/>
              <p:cNvSpPr>
                <a:spLocks noChangeShapeType="1"/>
              </p:cNvSpPr>
              <p:nvPr/>
            </p:nvSpPr>
            <p:spPr bwMode="auto">
              <a:xfrm>
                <a:off x="144" y="480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0" name="Text Box 17"/>
            <p:cNvSpPr txBox="1">
              <a:spLocks noChangeArrowheads="1"/>
            </p:cNvSpPr>
            <p:nvPr/>
          </p:nvSpPr>
          <p:spPr bwMode="auto">
            <a:xfrm>
              <a:off x="4320" y="442"/>
              <a:ext cx="468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h'</a:t>
              </a:r>
              <a:endParaRPr lang="zh-CN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>
              <a:off x="4464" y="276"/>
              <a:ext cx="0" cy="2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19"/>
            <p:cNvSpPr>
              <a:spLocks noChangeShapeType="1"/>
            </p:cNvSpPr>
            <p:nvPr/>
          </p:nvSpPr>
          <p:spPr bwMode="auto">
            <a:xfrm>
              <a:off x="4464" y="817"/>
              <a:ext cx="0" cy="1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1257" y="655"/>
              <a:ext cx="38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zh-CN" sz="2400" b="1" i="1" dirty="0">
                  <a:latin typeface="Times New Roman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α</a:t>
              </a:r>
            </a:p>
          </p:txBody>
        </p:sp>
        <p:sp>
          <p:nvSpPr>
            <p:cNvPr id="44" name="Text Box 21"/>
            <p:cNvSpPr txBox="1">
              <a:spLocks noChangeArrowheads="1"/>
            </p:cNvSpPr>
            <p:nvPr/>
          </p:nvSpPr>
          <p:spPr bwMode="auto">
            <a:xfrm>
              <a:off x="2608" y="680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zh-CN" sz="2000" b="1" i="1" dirty="0">
                  <a:latin typeface="Times New Roman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β</a:t>
              </a:r>
            </a:p>
          </p:txBody>
        </p:sp>
        <p:sp>
          <p:nvSpPr>
            <p:cNvPr id="45" name="Line 22"/>
            <p:cNvSpPr>
              <a:spLocks noChangeShapeType="1"/>
            </p:cNvSpPr>
            <p:nvPr/>
          </p:nvSpPr>
          <p:spPr bwMode="auto">
            <a:xfrm>
              <a:off x="3710" y="281"/>
              <a:ext cx="90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Oval 9"/>
          <p:cNvSpPr>
            <a:spLocks noChangeArrowheads="1"/>
          </p:cNvSpPr>
          <p:nvPr/>
        </p:nvSpPr>
        <p:spPr bwMode="auto">
          <a:xfrm>
            <a:off x="5062405" y="1139012"/>
            <a:ext cx="236595" cy="242366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1571596" y="987648"/>
            <a:ext cx="236595" cy="242366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8614" y="21853"/>
            <a:ext cx="1236415" cy="418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课堂探究</a:t>
            </a:r>
            <a:endParaRPr lang="en-US" altLang="zh-CN" sz="1600" b="1" dirty="0" smtClean="0">
              <a:solidFill>
                <a:srgbClr val="FF0000"/>
              </a:solidFill>
              <a:latin typeface="Times New Roman" pitchFamily="18" charset="0"/>
              <a:ea typeface="微软雅黑" panose="020B0503020204020204" charset="-122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0429" y="487437"/>
            <a:ext cx="709586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任务一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: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理论</a:t>
            </a:r>
            <a:r>
              <a:rPr lang="zh-CN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论证小球能到达等高处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60" name="Picture 2" descr="E:\负责系列\18-19\全解学案版\版式\5.18PPT四改\PPT-图标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76" y="-120338"/>
            <a:ext cx="1337128" cy="74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2134919" y="1316479"/>
            <a:ext cx="236595" cy="242366"/>
          </a:xfrm>
          <a:prstGeom prst="ellipse">
            <a:avLst/>
          </a:prstGeom>
          <a:solidFill>
            <a:schemeClr val="tx2">
              <a:lumMod val="90000"/>
            </a:schemeClr>
          </a:solidFill>
          <a:ln w="19050" cmpd="sng">
            <a:solidFill>
              <a:schemeClr val="tx1"/>
            </a:solidFill>
            <a:prstDash val="sysDash"/>
            <a:rou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4331682" y="1465288"/>
            <a:ext cx="236595" cy="242366"/>
          </a:xfrm>
          <a:prstGeom prst="ellipse">
            <a:avLst/>
          </a:prstGeom>
          <a:solidFill>
            <a:schemeClr val="tx2">
              <a:lumMod val="90000"/>
            </a:schemeClr>
          </a:solidFill>
          <a:ln w="19050" cmpd="sng">
            <a:solidFill>
              <a:schemeClr val="tx1"/>
            </a:solidFill>
            <a:prstDash val="sysDash"/>
            <a:rou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051573" y="903294"/>
            <a:ext cx="1412937" cy="1486625"/>
            <a:chOff x="555361" y="2079397"/>
            <a:chExt cx="1412937" cy="1486625"/>
          </a:xfrm>
        </p:grpSpPr>
        <p:grpSp>
          <p:nvGrpSpPr>
            <p:cNvPr id="36" name="Group 20"/>
            <p:cNvGrpSpPr>
              <a:grpSpLocks/>
            </p:cNvGrpSpPr>
            <p:nvPr/>
          </p:nvGrpSpPr>
          <p:grpSpPr bwMode="auto">
            <a:xfrm>
              <a:off x="748173" y="2079397"/>
              <a:ext cx="1220125" cy="514729"/>
              <a:chOff x="3047" y="1247"/>
              <a:chExt cx="612" cy="275"/>
            </a:xfrm>
          </p:grpSpPr>
          <p:sp>
            <p:nvSpPr>
              <p:cNvPr id="54" name="Text Box 22"/>
              <p:cNvSpPr txBox="1">
                <a:spLocks noChangeArrowheads="1"/>
              </p:cNvSpPr>
              <p:nvPr/>
            </p:nvSpPr>
            <p:spPr bwMode="auto">
              <a:xfrm>
                <a:off x="3206" y="1247"/>
                <a:ext cx="453" cy="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400" b="1" i="1" smtClean="0">
                    <a:solidFill>
                      <a:srgbClr val="0070C0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N</a:t>
                </a:r>
                <a:r>
                  <a:rPr lang="en-US" altLang="zh-CN" sz="2400" b="1" baseline="-25000" smtClean="0">
                    <a:solidFill>
                      <a:srgbClr val="0070C0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1</a:t>
                </a:r>
                <a:endParaRPr lang="en-US" altLang="zh-CN" sz="2400" b="1" baseline="-25000" dirty="0">
                  <a:solidFill>
                    <a:srgbClr val="0070C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55" name="Line 21"/>
              <p:cNvSpPr>
                <a:spLocks noChangeShapeType="1"/>
              </p:cNvSpPr>
              <p:nvPr/>
            </p:nvSpPr>
            <p:spPr bwMode="auto">
              <a:xfrm flipV="1">
                <a:off x="3047" y="1314"/>
                <a:ext cx="193" cy="208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9" name="Group 17"/>
            <p:cNvGrpSpPr>
              <a:grpSpLocks/>
            </p:cNvGrpSpPr>
            <p:nvPr/>
          </p:nvGrpSpPr>
          <p:grpSpPr bwMode="auto">
            <a:xfrm>
              <a:off x="555361" y="2595148"/>
              <a:ext cx="784152" cy="970874"/>
              <a:chOff x="3090" y="1754"/>
              <a:chExt cx="318" cy="394"/>
            </a:xfrm>
          </p:grpSpPr>
          <p:sp>
            <p:nvSpPr>
              <p:cNvPr id="50" name="Text Box 19"/>
              <p:cNvSpPr txBox="1">
                <a:spLocks noChangeArrowheads="1"/>
              </p:cNvSpPr>
              <p:nvPr/>
            </p:nvSpPr>
            <p:spPr bwMode="auto">
              <a:xfrm>
                <a:off x="3090" y="1961"/>
                <a:ext cx="318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 i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mg</a:t>
                </a:r>
                <a:endParaRPr lang="en-US" altLang="zh-CN" sz="2400" b="1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Line 18"/>
              <p:cNvSpPr>
                <a:spLocks noChangeShapeType="1"/>
              </p:cNvSpPr>
              <p:nvPr/>
            </p:nvSpPr>
            <p:spPr bwMode="auto">
              <a:xfrm>
                <a:off x="3169" y="1754"/>
                <a:ext cx="3" cy="273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3638701" y="996197"/>
            <a:ext cx="1574430" cy="1413360"/>
            <a:chOff x="-67236" y="2026989"/>
            <a:chExt cx="1574430" cy="1413360"/>
          </a:xfrm>
        </p:grpSpPr>
        <p:grpSp>
          <p:nvGrpSpPr>
            <p:cNvPr id="57" name="Group 20"/>
            <p:cNvGrpSpPr>
              <a:grpSpLocks/>
            </p:cNvGrpSpPr>
            <p:nvPr/>
          </p:nvGrpSpPr>
          <p:grpSpPr bwMode="auto">
            <a:xfrm>
              <a:off x="-67236" y="2026989"/>
              <a:ext cx="903132" cy="567138"/>
              <a:chOff x="2638" y="1219"/>
              <a:chExt cx="453" cy="303"/>
            </a:xfrm>
          </p:grpSpPr>
          <p:sp>
            <p:nvSpPr>
              <p:cNvPr id="64" name="Text Box 22"/>
              <p:cNvSpPr txBox="1">
                <a:spLocks noChangeArrowheads="1"/>
              </p:cNvSpPr>
              <p:nvPr/>
            </p:nvSpPr>
            <p:spPr bwMode="auto">
              <a:xfrm>
                <a:off x="2638" y="1219"/>
                <a:ext cx="453" cy="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400" b="1" i="1" smtClean="0">
                    <a:solidFill>
                      <a:srgbClr val="0070C0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N</a:t>
                </a:r>
                <a:r>
                  <a:rPr lang="en-US" altLang="zh-CN" sz="2400" b="1" baseline="-25000" smtClean="0">
                    <a:solidFill>
                      <a:srgbClr val="0070C0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2</a:t>
                </a:r>
                <a:endParaRPr lang="en-US" altLang="zh-CN" sz="2400" b="1" baseline="-25000" dirty="0">
                  <a:solidFill>
                    <a:srgbClr val="0070C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5" name="Line 21"/>
              <p:cNvSpPr>
                <a:spLocks noChangeShapeType="1"/>
              </p:cNvSpPr>
              <p:nvPr/>
            </p:nvSpPr>
            <p:spPr bwMode="auto">
              <a:xfrm flipH="1" flipV="1">
                <a:off x="2832" y="1266"/>
                <a:ext cx="215" cy="256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1" name="Group 17"/>
            <p:cNvGrpSpPr>
              <a:grpSpLocks/>
            </p:cNvGrpSpPr>
            <p:nvPr/>
          </p:nvGrpSpPr>
          <p:grpSpPr bwMode="auto">
            <a:xfrm>
              <a:off x="723042" y="2595147"/>
              <a:ext cx="784152" cy="845202"/>
              <a:chOff x="3158" y="1754"/>
              <a:chExt cx="318" cy="343"/>
            </a:xfrm>
          </p:grpSpPr>
          <p:sp>
            <p:nvSpPr>
              <p:cNvPr id="62" name="Text Box 19"/>
              <p:cNvSpPr txBox="1">
                <a:spLocks noChangeArrowheads="1"/>
              </p:cNvSpPr>
              <p:nvPr/>
            </p:nvSpPr>
            <p:spPr bwMode="auto">
              <a:xfrm>
                <a:off x="3158" y="1910"/>
                <a:ext cx="318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 i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mg</a:t>
                </a:r>
                <a:endParaRPr lang="en-US" altLang="zh-CN" sz="2400" b="1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Line 18"/>
              <p:cNvSpPr>
                <a:spLocks noChangeShapeType="1"/>
              </p:cNvSpPr>
              <p:nvPr/>
            </p:nvSpPr>
            <p:spPr bwMode="auto">
              <a:xfrm>
                <a:off x="3169" y="1754"/>
                <a:ext cx="3" cy="273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6" name="Text Box 3"/>
          <p:cNvSpPr txBox="1">
            <a:spLocks noChangeArrowheads="1"/>
          </p:cNvSpPr>
          <p:nvPr/>
        </p:nvSpPr>
        <p:spPr bwMode="auto">
          <a:xfrm>
            <a:off x="93278" y="2194867"/>
            <a:ext cx="483876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2600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在</a:t>
            </a:r>
            <a:r>
              <a:rPr lang="zh-CN" altLang="zh-CN" sz="2600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</a:t>
            </a:r>
            <a:r>
              <a:rPr lang="zh-CN" sz="2600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斜面</a:t>
            </a:r>
            <a:r>
              <a:rPr lang="zh-CN" sz="260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上</a:t>
            </a:r>
            <a:r>
              <a:rPr lang="zh-CN" sz="2600" smtClean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：</a:t>
            </a:r>
            <a:r>
              <a:rPr lang="en-US" altLang="zh-CN" sz="2600" i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zh-CN" altLang="zh-CN" sz="2600" i="1" smtClean="0">
                <a:latin typeface="Times New Roman" pitchFamily="18" charset="0"/>
                <a:cs typeface="Times New Roman" pitchFamily="18" charset="0"/>
              </a:rPr>
              <a:t>gsin</a:t>
            </a:r>
            <a:r>
              <a:rPr lang="zh-CN" altLang="zh-CN" sz="26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zh-CN" sz="2600" smtClean="0">
                <a:latin typeface="Times New Roman" pitchFamily="18" charset="0"/>
                <a:cs typeface="Times New Roman" pitchFamily="18" charset="0"/>
              </a:rPr>
              <a:t>＝</a:t>
            </a:r>
            <a:r>
              <a:rPr lang="en-US" altLang="zh-CN" sz="2600" i="1" smtClean="0"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zh-CN" altLang="zh-CN" sz="2600" i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600" i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zh-CN" sz="2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i="1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zh-CN" altLang="zh-CN" sz="2600" i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zh-CN" altLang="zh-CN" sz="2600" i="1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sz="2600" smtClean="0">
                <a:latin typeface="Times New Roman" pitchFamily="18" charset="0"/>
                <a:cs typeface="Times New Roman" pitchFamily="18" charset="0"/>
              </a:rPr>
              <a:t>＝ </a:t>
            </a:r>
            <a:r>
              <a:rPr lang="zh-CN" altLang="zh-CN" sz="26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zh-CN" sz="2600" i="1">
                <a:latin typeface="Times New Roman" pitchFamily="18" charset="0"/>
                <a:cs typeface="Times New Roman" pitchFamily="18" charset="0"/>
              </a:rPr>
              <a:t>ax </a:t>
            </a:r>
            <a:endParaRPr lang="zh-CN" altLang="zh-CN" sz="2600" i="1" baseline="-250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zh-CN" altLang="zh-CN" sz="2600" i="1" dirty="0">
                <a:latin typeface="Times New Roman" pitchFamily="18" charset="0"/>
                <a:cs typeface="Times New Roman" pitchFamily="18" charset="0"/>
              </a:rPr>
              <a:t>                      h </a:t>
            </a:r>
            <a:r>
              <a:rPr lang="zh-CN" sz="2600" dirty="0">
                <a:latin typeface="Times New Roman" pitchFamily="18" charset="0"/>
                <a:cs typeface="Times New Roman" pitchFamily="18" charset="0"/>
              </a:rPr>
              <a:t>＝</a:t>
            </a:r>
            <a:r>
              <a:rPr lang="zh-CN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zh-CN" sz="2600" i="1" dirty="0">
                <a:latin typeface="Times New Roman" pitchFamily="18" charset="0"/>
                <a:cs typeface="Times New Roman" pitchFamily="18" charset="0"/>
              </a:rPr>
              <a:t>x sinα</a:t>
            </a:r>
            <a:r>
              <a:rPr lang="zh-CN" sz="2600" dirty="0">
                <a:latin typeface="Times New Roman" pitchFamily="18" charset="0"/>
                <a:cs typeface="Times New Roman" pitchFamily="18" charset="0"/>
              </a:rPr>
              <a:t>＝</a:t>
            </a:r>
            <a:r>
              <a:rPr lang="zh-CN" altLang="zh-CN" sz="26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zh-CN" altLang="zh-CN" sz="26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zh-CN" sz="2600" i="1" dirty="0">
                <a:latin typeface="Times New Roman" pitchFamily="18" charset="0"/>
                <a:cs typeface="Times New Roman" pitchFamily="18" charset="0"/>
              </a:rPr>
              <a:t>/2g</a:t>
            </a:r>
            <a:r>
              <a:rPr lang="zh-CN" altLang="zh-CN" sz="2600" i="1" baseline="-250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67" name="Text Box 23"/>
          <p:cNvSpPr txBox="1">
            <a:spLocks noChangeArrowheads="1"/>
          </p:cNvSpPr>
          <p:nvPr/>
        </p:nvSpPr>
        <p:spPr bwMode="auto">
          <a:xfrm>
            <a:off x="61337" y="3363838"/>
            <a:ext cx="500106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sz="2600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在</a:t>
            </a:r>
            <a:r>
              <a:rPr lang="zh-CN" altLang="zh-CN" sz="2600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</a:t>
            </a:r>
            <a:r>
              <a:rPr lang="zh-CN" sz="260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斜面</a:t>
            </a:r>
            <a:r>
              <a:rPr lang="zh-CN" sz="2600" smtClean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上：</a:t>
            </a:r>
            <a:r>
              <a:rPr lang="en-US" altLang="zh-CN" sz="2600" i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zh-CN" altLang="zh-CN" sz="2600" i="1">
                <a:latin typeface="Times New Roman" pitchFamily="18" charset="0"/>
                <a:cs typeface="Times New Roman" pitchFamily="18" charset="0"/>
              </a:rPr>
              <a:t>gsinβ </a:t>
            </a:r>
            <a:r>
              <a:rPr lang="zh-CN" sz="2600" smtClean="0">
                <a:latin typeface="Times New Roman" pitchFamily="18" charset="0"/>
                <a:cs typeface="Times New Roman" pitchFamily="18" charset="0"/>
              </a:rPr>
              <a:t>＝</a:t>
            </a:r>
            <a:r>
              <a:rPr lang="en-US" altLang="zh-CN" sz="2600" i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zh-CN" altLang="zh-CN" sz="2600" i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600" i="1" smtClean="0">
                <a:latin typeface="Times New Roman" pitchFamily="18" charset="0"/>
                <a:cs typeface="Times New Roman" pitchFamily="18" charset="0"/>
              </a:rPr>
              <a:t>'      </a:t>
            </a:r>
          </a:p>
          <a:p>
            <a:pPr algn="l" eaLnBrk="1" hangingPunct="1"/>
            <a:r>
              <a:rPr lang="en-US" altLang="zh-CN" sz="2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i="1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zh-CN" altLang="zh-CN" sz="260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zh-CN" altLang="zh-CN" sz="2600" i="1">
                <a:latin typeface="Times New Roman" pitchFamily="18" charset="0"/>
                <a:cs typeface="Times New Roman" pitchFamily="18" charset="0"/>
              </a:rPr>
              <a:t>－v</a:t>
            </a:r>
            <a:r>
              <a:rPr lang="zh-CN" altLang="zh-CN" sz="2600" i="1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sz="2600" smtClean="0">
                <a:latin typeface="Times New Roman" pitchFamily="18" charset="0"/>
                <a:cs typeface="Times New Roman" pitchFamily="18" charset="0"/>
              </a:rPr>
              <a:t>＝</a:t>
            </a:r>
            <a:r>
              <a:rPr lang="en-US" altLang="zh-CN" sz="2600" i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zh-CN" altLang="zh-CN" sz="26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zh-CN" sz="2600" i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600" i="1" smtClean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zh-CN" altLang="zh-CN" sz="26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600" i="1">
                <a:latin typeface="Times New Roman" pitchFamily="18" charset="0"/>
                <a:cs typeface="Times New Roman" pitchFamily="18" charset="0"/>
              </a:rPr>
              <a:t>'</a:t>
            </a:r>
            <a:endParaRPr lang="zh-CN" altLang="zh-CN" sz="2600" i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zh-CN" altLang="zh-CN" sz="2600" i="1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zh-CN" sz="2600" i="1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zh-CN" altLang="zh-CN" sz="26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zh-CN" sz="26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2600" i="1" dirty="0" smtClean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zh-CN" altLang="zh-CN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sz="2600" dirty="0">
                <a:latin typeface="Times New Roman" pitchFamily="18" charset="0"/>
                <a:cs typeface="Times New Roman" pitchFamily="18" charset="0"/>
              </a:rPr>
              <a:t>＝</a:t>
            </a:r>
            <a:r>
              <a:rPr lang="zh-CN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zh-CN" sz="2600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600" i="1" smtClean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zh-CN" altLang="zh-CN" sz="2600" i="1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zh-CN" altLang="zh-CN" sz="2600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zh-CN" altLang="zh-CN" sz="26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zh-CN" altLang="zh-CN" sz="2600" i="1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zh-CN" altLang="zh-CN" sz="2600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zh-CN" sz="2600" i="1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zh-CN" altLang="zh-CN" sz="2600" i="1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zh-CN" altLang="zh-CN" sz="2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 Box 24"/>
          <p:cNvSpPr txBox="1">
            <a:spLocks noChangeArrowheads="1"/>
          </p:cNvSpPr>
          <p:nvPr/>
        </p:nvSpPr>
        <p:spPr bwMode="auto">
          <a:xfrm>
            <a:off x="1451317" y="4620280"/>
            <a:ext cx="182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∴</a:t>
            </a:r>
            <a:r>
              <a:rPr lang="zh-CN" altLang="zh-C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＝</a:t>
            </a:r>
            <a:r>
              <a:rPr lang="zh-CN" altLang="zh-C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69" name="Text Box 23"/>
          <p:cNvSpPr txBox="1">
            <a:spLocks noChangeArrowheads="1"/>
          </p:cNvSpPr>
          <p:nvPr/>
        </p:nvSpPr>
        <p:spPr bwMode="auto">
          <a:xfrm>
            <a:off x="4821055" y="2128658"/>
            <a:ext cx="4311985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对小球从刚</a:t>
            </a:r>
            <a:r>
              <a:rPr lang="zh-CN" altLang="en-US" sz="2600" smtClean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释放到运动</a:t>
            </a:r>
            <a:r>
              <a:rPr lang="zh-CN" altLang="en-US" sz="260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至斜面</a:t>
            </a:r>
            <a:r>
              <a:rPr lang="en-US" altLang="zh-CN" sz="2600" i="1" smtClean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</a:t>
            </a:r>
            <a:r>
              <a:rPr lang="zh-CN" altLang="en-US" sz="260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上最高点列动能定理</a:t>
            </a:r>
            <a:r>
              <a:rPr lang="zh-CN" sz="2600" smtClean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：</a:t>
            </a:r>
            <a:endParaRPr lang="en-US" altLang="zh-CN" sz="2600" dirty="0" smtClean="0">
              <a:solidFill>
                <a:srgbClr val="C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6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zh-CN" altLang="en-US" sz="2600" smtClean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zh-CN" sz="2600" i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zh-CN" altLang="zh-CN" sz="2600" i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zh-CN" altLang="en-US" sz="260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600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26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zh-CN" altLang="zh-CN" sz="2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zh-CN" sz="2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2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' </a:t>
            </a:r>
            <a:r>
              <a:rPr lang="zh-CN" altLang="en-US" sz="2600" smtClean="0"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zh-CN" sz="2600" i="1" smtClean="0">
                <a:latin typeface="Times New Roman" pitchFamily="18" charset="0"/>
                <a:cs typeface="Times New Roman" pitchFamily="18" charset="0"/>
              </a:rPr>
              <a:t>＝</a:t>
            </a:r>
            <a:r>
              <a:rPr lang="en-US" altLang="zh-CN" sz="2600" smtClean="0">
                <a:latin typeface="Times New Roman" pitchFamily="18" charset="0"/>
                <a:cs typeface="Times New Roman" pitchFamily="18" charset="0"/>
              </a:rPr>
              <a:t>0-0</a:t>
            </a:r>
            <a:endParaRPr lang="zh-CN" altLang="zh-CN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24"/>
          <p:cNvSpPr txBox="1">
            <a:spLocks noChangeArrowheads="1"/>
          </p:cNvSpPr>
          <p:nvPr/>
        </p:nvSpPr>
        <p:spPr bwMode="auto">
          <a:xfrm>
            <a:off x="6184702" y="4245110"/>
            <a:ext cx="182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∴</a:t>
            </a:r>
            <a:r>
              <a:rPr lang="zh-CN" altLang="zh-CN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zh-C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＝</a:t>
            </a:r>
            <a:r>
              <a:rPr lang="zh-CN" altLang="zh-CN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2" name="矩形 1"/>
          <p:cNvSpPr/>
          <p:nvPr/>
        </p:nvSpPr>
        <p:spPr>
          <a:xfrm>
            <a:off x="1907704" y="3075806"/>
            <a:ext cx="2705499" cy="360040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1907704" y="4227934"/>
            <a:ext cx="2705499" cy="360040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1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2" grpId="0" animBg="1"/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4"/>
          <p:cNvGrpSpPr/>
          <p:nvPr/>
        </p:nvGrpSpPr>
        <p:grpSpPr bwMode="auto">
          <a:xfrm>
            <a:off x="1102451" y="1055146"/>
            <a:ext cx="5429433" cy="1117996"/>
            <a:chOff x="-21" y="104"/>
            <a:chExt cx="4809" cy="939"/>
          </a:xfrm>
        </p:grpSpPr>
        <p:sp>
          <p:nvSpPr>
            <p:cNvPr id="30" name="AutoShape 5"/>
            <p:cNvSpPr>
              <a:spLocks noChangeArrowheads="1"/>
            </p:cNvSpPr>
            <p:nvPr/>
          </p:nvSpPr>
          <p:spPr bwMode="auto">
            <a:xfrm>
              <a:off x="288" y="152"/>
              <a:ext cx="1488" cy="816"/>
            </a:xfrm>
            <a:prstGeom prst="rtTriangl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AutoShape 6"/>
            <p:cNvSpPr>
              <a:spLocks noChangeArrowheads="1"/>
            </p:cNvSpPr>
            <p:nvPr/>
          </p:nvSpPr>
          <p:spPr bwMode="auto">
            <a:xfrm flipH="1">
              <a:off x="2112" y="104"/>
              <a:ext cx="2208" cy="864"/>
            </a:xfrm>
            <a:prstGeom prst="rtTriangl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0" y="968"/>
              <a:ext cx="45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123" y="152"/>
              <a:ext cx="3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432" y="536"/>
              <a:ext cx="336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3200" b="1" i="1" dirty="0">
                  <a:latin typeface="Times New Roman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>
              <a:off x="3696" y="536"/>
              <a:ext cx="336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3200" b="1" i="1" dirty="0">
                  <a:latin typeface="Times New Roman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grpSp>
          <p:nvGrpSpPr>
            <p:cNvPr id="39" name="Group 13"/>
            <p:cNvGrpSpPr/>
            <p:nvPr/>
          </p:nvGrpSpPr>
          <p:grpSpPr bwMode="auto">
            <a:xfrm>
              <a:off x="-21" y="152"/>
              <a:ext cx="240" cy="816"/>
              <a:chOff x="-21" y="-96"/>
              <a:chExt cx="240" cy="816"/>
            </a:xfrm>
          </p:grpSpPr>
          <p:sp>
            <p:nvSpPr>
              <p:cNvPr id="46" name="Text Box 14"/>
              <p:cNvSpPr txBox="1">
                <a:spLocks noChangeArrowheads="1"/>
              </p:cNvSpPr>
              <p:nvPr/>
            </p:nvSpPr>
            <p:spPr bwMode="auto">
              <a:xfrm>
                <a:off x="-21" y="154"/>
                <a:ext cx="240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zh-CN" sz="2800" b="1" i="1" dirty="0">
                    <a:latin typeface="Times New Roman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47" name="Line 15"/>
              <p:cNvSpPr>
                <a:spLocks noChangeShapeType="1"/>
              </p:cNvSpPr>
              <p:nvPr/>
            </p:nvSpPr>
            <p:spPr bwMode="auto">
              <a:xfrm>
                <a:off x="144" y="-9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Line 16"/>
              <p:cNvSpPr>
                <a:spLocks noChangeShapeType="1"/>
              </p:cNvSpPr>
              <p:nvPr/>
            </p:nvSpPr>
            <p:spPr bwMode="auto">
              <a:xfrm>
                <a:off x="144" y="480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0" name="Text Box 17"/>
            <p:cNvSpPr txBox="1">
              <a:spLocks noChangeArrowheads="1"/>
            </p:cNvSpPr>
            <p:nvPr/>
          </p:nvSpPr>
          <p:spPr bwMode="auto">
            <a:xfrm>
              <a:off x="4320" y="442"/>
              <a:ext cx="468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h'</a:t>
              </a:r>
              <a:endParaRPr lang="zh-CN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>
              <a:off x="4464" y="276"/>
              <a:ext cx="0" cy="2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19"/>
            <p:cNvSpPr>
              <a:spLocks noChangeShapeType="1"/>
            </p:cNvSpPr>
            <p:nvPr/>
          </p:nvSpPr>
          <p:spPr bwMode="auto">
            <a:xfrm>
              <a:off x="4464" y="817"/>
              <a:ext cx="0" cy="1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1257" y="655"/>
              <a:ext cx="38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zh-CN" sz="2400" b="1" i="1" dirty="0">
                  <a:latin typeface="Times New Roman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α</a:t>
              </a:r>
            </a:p>
          </p:txBody>
        </p:sp>
        <p:sp>
          <p:nvSpPr>
            <p:cNvPr id="44" name="Text Box 21"/>
            <p:cNvSpPr txBox="1">
              <a:spLocks noChangeArrowheads="1"/>
            </p:cNvSpPr>
            <p:nvPr/>
          </p:nvSpPr>
          <p:spPr bwMode="auto">
            <a:xfrm>
              <a:off x="2608" y="680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zh-CN" sz="2000" b="1" i="1" dirty="0">
                  <a:latin typeface="Times New Roman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β</a:t>
              </a:r>
            </a:p>
          </p:txBody>
        </p:sp>
        <p:sp>
          <p:nvSpPr>
            <p:cNvPr id="45" name="Line 22"/>
            <p:cNvSpPr>
              <a:spLocks noChangeShapeType="1"/>
            </p:cNvSpPr>
            <p:nvPr/>
          </p:nvSpPr>
          <p:spPr bwMode="auto">
            <a:xfrm>
              <a:off x="3710" y="281"/>
              <a:ext cx="90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Oval 9"/>
          <p:cNvSpPr>
            <a:spLocks noChangeArrowheads="1"/>
          </p:cNvSpPr>
          <p:nvPr/>
        </p:nvSpPr>
        <p:spPr bwMode="auto">
          <a:xfrm>
            <a:off x="5062405" y="1139012"/>
            <a:ext cx="236595" cy="242366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1571596" y="987648"/>
            <a:ext cx="236595" cy="242366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8614" y="21853"/>
            <a:ext cx="1236415" cy="418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课堂探究</a:t>
            </a:r>
            <a:endParaRPr lang="en-US" altLang="zh-CN" sz="1600" b="1" dirty="0" smtClean="0">
              <a:solidFill>
                <a:srgbClr val="FF0000"/>
              </a:solidFill>
              <a:latin typeface="Times New Roman" pitchFamily="18" charset="0"/>
              <a:ea typeface="微软雅黑" panose="020B0503020204020204" charset="-122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0429" y="487437"/>
            <a:ext cx="709586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任务一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: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理论</a:t>
            </a:r>
            <a:r>
              <a:rPr lang="zh-CN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论证小球能到达等高处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60" name="Picture 2" descr="E:\负责系列\18-19\全解学案版\版式\5.18PPT四改\PPT-图标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76" y="-120338"/>
            <a:ext cx="1337128" cy="74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 Box 2"/>
          <p:cNvSpPr txBox="1"/>
          <p:nvPr/>
        </p:nvSpPr>
        <p:spPr>
          <a:xfrm>
            <a:off x="105718" y="2376364"/>
            <a:ext cx="8451928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　</a:t>
            </a:r>
            <a:r>
              <a:rPr lang="zh-CN" altLang="en-US" sz="240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分析</a:t>
            </a:r>
            <a:r>
              <a:rPr lang="zh-CN" altLang="en-US" sz="240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表明：</a:t>
            </a:r>
            <a:r>
              <a:rPr lang="zh-CN" altLang="en-US" sz="240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斜面</a:t>
            </a: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上的小球</a:t>
            </a:r>
            <a:r>
              <a:rPr lang="zh-CN" altLang="en-US" sz="24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在运动过程中</a:t>
            </a:r>
            <a:r>
              <a:rPr lang="zh-CN" altLang="en-US" sz="2400" dirty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好像</a:t>
            </a:r>
            <a:r>
              <a:rPr lang="zh-CN" altLang="zh-CN" sz="2400" dirty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2400" u="sng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记得 </a:t>
            </a:r>
            <a:r>
              <a:rPr lang="zh-CN" altLang="en-US" sz="2400" dirty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”自己起始的高度（或与高度相关的某个量）。</a:t>
            </a:r>
          </a:p>
        </p:txBody>
      </p:sp>
      <p:sp>
        <p:nvSpPr>
          <p:cNvPr id="72" name="Rectangle 3"/>
          <p:cNvSpPr/>
          <p:nvPr/>
        </p:nvSpPr>
        <p:spPr>
          <a:xfrm>
            <a:off x="296340" y="3599108"/>
            <a:ext cx="8307277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后来的物理学家把这一事实说成是“</a:t>
            </a: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某个量是守恒的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并且把这个量叫做</a:t>
            </a: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能量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或</a:t>
            </a: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能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72958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28614" y="21853"/>
            <a:ext cx="1236415" cy="418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课堂探究</a:t>
            </a:r>
            <a:endParaRPr lang="en-US" altLang="zh-CN" sz="1600" b="1" dirty="0" smtClean="0">
              <a:solidFill>
                <a:srgbClr val="FF0000"/>
              </a:solidFill>
              <a:latin typeface="Times New Roman" pitchFamily="18" charset="0"/>
              <a:ea typeface="微软雅黑" panose="020B0503020204020204" charset="-122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0430" y="606971"/>
            <a:ext cx="1852814" cy="500137"/>
          </a:xfrm>
          <a:prstGeom prst="rect">
            <a:avLst/>
          </a:prstGeom>
          <a:solidFill>
            <a:schemeClr val="tx1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知识回顾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60" name="Picture 2" descr="E:\负责系列\18-19\全解学案版\版式\5.18PPT四改\PPT-图标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76" y="-120338"/>
            <a:ext cx="1337128" cy="74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89">
            <a:extLst>
              <a:ext uri="{FF2B5EF4-FFF2-40B4-BE49-F238E27FC236}">
                <a16:creationId xmlns:a16="http://schemas.microsoft.com/office/drawing/2014/main" xmlns="" id="{A6B04488-B158-4F87-A1F2-CE7C3F2EB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59" y="1310491"/>
            <a:ext cx="7232629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机械能：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Rectangle 89">
            <a:extLst>
              <a:ext uri="{FF2B5EF4-FFF2-40B4-BE49-F238E27FC236}">
                <a16:creationId xmlns:a16="http://schemas.microsoft.com/office/drawing/2014/main" xmlns="" id="{A6B04488-B158-4F87-A1F2-CE7C3F2EB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1283957"/>
            <a:ext cx="7232629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smtClean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动能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800" b="1">
                <a:solidFill>
                  <a:srgbClr val="008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重力势能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2800" b="1">
                <a:solidFill>
                  <a:srgbClr val="CC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弹性势</a:t>
            </a:r>
            <a:r>
              <a:rPr lang="zh-CN" altLang="en-US" sz="2800" b="1" smtClean="0">
                <a:solidFill>
                  <a:srgbClr val="CC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Rectangle 89">
            <a:extLst>
              <a:ext uri="{FF2B5EF4-FFF2-40B4-BE49-F238E27FC236}">
                <a16:creationId xmlns:a16="http://schemas.microsoft.com/office/drawing/2014/main" xmlns="" id="{539A68FE-1705-4758-B404-351C74DBD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927597"/>
            <a:ext cx="562315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smtClean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b="1" smtClean="0">
                <a:latin typeface="黑体" panose="02010609060101010101" pitchFamily="49" charset="-122"/>
                <a:ea typeface="黑体" panose="02010609060101010101" pitchFamily="49" charset="-122"/>
              </a:rPr>
              <a:t>机械能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标量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   单位是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焦耳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(J)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Rectangle 89">
            <a:extLst>
              <a:ext uri="{FF2B5EF4-FFF2-40B4-BE49-F238E27FC236}">
                <a16:creationId xmlns:a16="http://schemas.microsoft.com/office/drawing/2014/main" xmlns="" id="{539A68FE-1705-4758-B404-351C74DBD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02" y="2643758"/>
            <a:ext cx="677528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smtClean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b="1" smtClean="0">
                <a:latin typeface="黑体" panose="02010609060101010101" pitchFamily="49" charset="-122"/>
                <a:ea typeface="黑体" panose="02010609060101010101" pitchFamily="49" charset="-122"/>
              </a:rPr>
              <a:t>机械能内部各种能之间可以相互转化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446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28614" y="21853"/>
            <a:ext cx="1236415" cy="418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课堂探究</a:t>
            </a:r>
            <a:endParaRPr lang="en-US" altLang="zh-CN" sz="1600" b="1" dirty="0" smtClean="0">
              <a:solidFill>
                <a:srgbClr val="FF0000"/>
              </a:solidFill>
              <a:latin typeface="Times New Roman" pitchFamily="18" charset="0"/>
              <a:ea typeface="微软雅黑" panose="020B0503020204020204" charset="-122"/>
              <a:cs typeface="Times New Roman" pitchFamily="18" charset="0"/>
            </a:endParaRPr>
          </a:p>
        </p:txBody>
      </p:sp>
      <p:pic>
        <p:nvPicPr>
          <p:cNvPr id="60" name="Picture 2" descr="E:\负责系列\18-19\全解学案版\版式\5.18PPT四改\PPT-图标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76" y="-120338"/>
            <a:ext cx="1337128" cy="74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200961991554845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lc="http://schemas.openxmlformats.org/drawingml/2006/lockedCanvas" id="{982AFD4E-03BA-4171-9DC3-D1C06BB7E87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75606"/>
            <a:ext cx="1440160" cy="186603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10" name="图片 109" descr="t017f11ab5b3c2b765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lc="http://schemas.openxmlformats.org/drawingml/2006/lockedCanvas" id="{9DE9B253-7406-4683-815F-5F71EA146B4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66360"/>
            <a:ext cx="1800200" cy="183620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11" name="矩形 110"/>
          <p:cNvSpPr/>
          <p:nvPr/>
        </p:nvSpPr>
        <p:spPr>
          <a:xfrm>
            <a:off x="63668" y="4011910"/>
            <a:ext cx="9116844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zh-CN" sz="1800" b="1" smtClean="0">
                <a:solidFill>
                  <a:srgbClr val="FF0000"/>
                </a:solidFill>
              </a:rPr>
              <a:t>【</a:t>
            </a:r>
            <a:r>
              <a:rPr lang="zh-CN" altLang="en-US" sz="1800" b="1" smtClean="0">
                <a:solidFill>
                  <a:srgbClr val="FF0000"/>
                </a:solidFill>
              </a:rPr>
              <a:t>小结</a:t>
            </a:r>
            <a:r>
              <a:rPr lang="zh-CN" altLang="zh-CN" sz="1800" b="1" smtClean="0">
                <a:solidFill>
                  <a:srgbClr val="FF0000"/>
                </a:solidFill>
              </a:rPr>
              <a:t>】</a:t>
            </a:r>
            <a:r>
              <a:rPr lang="zh-CN" altLang="zh-CN" sz="1800"/>
              <a:t>以上实例</a:t>
            </a:r>
            <a:r>
              <a:rPr lang="zh-CN" altLang="zh-CN" sz="1800" smtClean="0"/>
              <a:t>表明</a:t>
            </a:r>
            <a:r>
              <a:rPr lang="zh-CN" altLang="en-US" sz="1800" smtClean="0"/>
              <a:t>，</a:t>
            </a:r>
            <a:r>
              <a:rPr lang="zh-CN" altLang="zh-CN" sz="1800" smtClean="0"/>
              <a:t>机械能</a:t>
            </a:r>
            <a:r>
              <a:rPr lang="zh-CN" altLang="zh-CN" sz="1800"/>
              <a:t>可以从一种形式转化成另一种</a:t>
            </a:r>
            <a:r>
              <a:rPr lang="zh-CN" altLang="zh-CN" sz="1800" smtClean="0"/>
              <a:t>形式</a:t>
            </a:r>
            <a:r>
              <a:rPr lang="zh-CN" altLang="en-US" sz="1800" smtClean="0"/>
              <a:t>是由于</a:t>
            </a:r>
            <a:r>
              <a:rPr lang="zh-CN" altLang="zh-CN"/>
              <a:t>通过</a:t>
            </a:r>
            <a:r>
              <a:rPr lang="zh-CN" altLang="en-US"/>
              <a:t>重力</a:t>
            </a:r>
            <a:r>
              <a:rPr lang="zh-CN" altLang="zh-CN"/>
              <a:t>做功或</a:t>
            </a:r>
            <a:r>
              <a:rPr lang="zh-CN" altLang="en-US"/>
              <a:t>弹力</a:t>
            </a:r>
            <a:r>
              <a:rPr lang="zh-CN" altLang="zh-CN" smtClean="0"/>
              <a:t>做功</a:t>
            </a:r>
            <a:r>
              <a:rPr lang="zh-CN" altLang="en-US" smtClean="0"/>
              <a:t>而实现的</a:t>
            </a:r>
            <a:r>
              <a:rPr lang="zh-CN" altLang="zh-CN" sz="1800" smtClean="0"/>
              <a:t>。</a:t>
            </a:r>
            <a:endParaRPr lang="zh-CN" altLang="zh-CN" sz="1800"/>
          </a:p>
        </p:txBody>
      </p:sp>
      <p:pic>
        <p:nvPicPr>
          <p:cNvPr id="123" name="图片 12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88" y="1399039"/>
            <a:ext cx="1497610" cy="1713079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40429" y="487437"/>
            <a:ext cx="709586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任务二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: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探讨动能和</a:t>
            </a:r>
            <a:r>
              <a:rPr lang="zh-CN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势能相互转化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的原因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2845" y="3133892"/>
            <a:ext cx="2196987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（重力</a:t>
            </a:r>
            <a:r>
              <a:rPr lang="zh-CN" altLang="en-US" sz="2100" b="1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做功）</a:t>
            </a:r>
            <a:endParaRPr lang="zh-CN" altLang="en-US" sz="2100" b="1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19872" y="3167759"/>
            <a:ext cx="2196987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（弹力做功）</a:t>
            </a:r>
            <a:endParaRPr lang="zh-CN" altLang="en-US" sz="2100" b="1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08104" y="3112119"/>
            <a:ext cx="273630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（重力和弹力都做功）</a:t>
            </a:r>
            <a:endParaRPr lang="zh-CN" altLang="en-US" sz="2100" b="1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571089" y="1576668"/>
            <a:ext cx="444680" cy="15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0" bIns="3600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kumimoji="1" lang="zh-CN" altLang="en-US" sz="2400" b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瀑布直下</a:t>
            </a:r>
            <a:endParaRPr kumimoji="1" lang="zh-CN" altLang="en-US" sz="2400" b="1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2822478" y="1562087"/>
            <a:ext cx="444680" cy="15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0" bIns="3600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kumimoji="1" lang="zh-CN" altLang="en-US" sz="2400" b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弯弓射箭</a:t>
            </a:r>
            <a:endParaRPr kumimoji="1" lang="zh-CN" altLang="en-US" sz="2400" b="1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5508104" y="1559722"/>
            <a:ext cx="444680" cy="15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0" bIns="36000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kumimoji="1" lang="zh-CN" altLang="en-US" sz="2400" b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蹦床训练</a:t>
            </a:r>
            <a:endParaRPr kumimoji="1" lang="zh-CN" altLang="en-US" sz="2400" b="1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53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负责系列\18-19\全解学案版\版式\5.18PPT四改\PPT-图标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9" y="-14297"/>
            <a:ext cx="1002846" cy="5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87537" y="18314"/>
            <a:ext cx="1084335" cy="392415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课堂探究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2038" y="843558"/>
            <a:ext cx="4601260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zh-CN" sz="2400">
                <a:latin typeface="黑体" pitchFamily="49" charset="-122"/>
                <a:ea typeface="黑体" pitchFamily="49" charset="-122"/>
              </a:rPr>
              <a:t>．机械能守恒定律的理论推导：</a:t>
            </a:r>
          </a:p>
        </p:txBody>
      </p:sp>
      <p:sp>
        <p:nvSpPr>
          <p:cNvPr id="3" name="矩形 2"/>
          <p:cNvSpPr/>
          <p:nvPr/>
        </p:nvSpPr>
        <p:spPr>
          <a:xfrm>
            <a:off x="317875" y="1203598"/>
            <a:ext cx="8395979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zh-CN" sz="2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以小球的自由落体为例：设一个质量为</a:t>
            </a:r>
            <a:r>
              <a:rPr lang="en-US" altLang="zh-CN" sz="200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</a:t>
            </a:r>
            <a:r>
              <a:rPr lang="zh-CN" altLang="zh-CN" sz="2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的小球自由下落，经过高度为</a:t>
            </a:r>
            <a:r>
              <a:rPr lang="en-US" altLang="zh-CN" sz="200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</a:t>
            </a:r>
            <a:r>
              <a:rPr lang="en-US" altLang="zh-CN" sz="2000" baseline="-25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r>
              <a:rPr lang="zh-CN" altLang="zh-CN" sz="2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的</a:t>
            </a:r>
            <a:r>
              <a:rPr lang="en-US" altLang="zh-CN" sz="200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</a:t>
            </a:r>
            <a:r>
              <a:rPr lang="zh-CN" altLang="zh-CN" sz="2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点时速度为</a:t>
            </a:r>
            <a:r>
              <a:rPr lang="en-US" altLang="zh-CN" sz="200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</a:t>
            </a:r>
            <a:r>
              <a:rPr lang="en-US" altLang="zh-CN" sz="2000" baseline="-25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r>
              <a:rPr lang="zh-CN" altLang="zh-CN" sz="2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，下落到高度</a:t>
            </a:r>
            <a:r>
              <a:rPr lang="en-US" altLang="zh-CN" sz="200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</a:t>
            </a:r>
            <a:r>
              <a:rPr lang="en-US" altLang="zh-CN" sz="2000" baseline="-25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zh-CN" sz="2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为的</a:t>
            </a:r>
            <a:r>
              <a:rPr lang="en-US" altLang="zh-CN" sz="2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</a:t>
            </a:r>
            <a:r>
              <a:rPr lang="zh-CN" altLang="zh-CN" sz="2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点时速度为</a:t>
            </a:r>
            <a:r>
              <a:rPr lang="en-US" altLang="zh-CN" sz="200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</a:t>
            </a:r>
            <a:r>
              <a:rPr lang="en-US" altLang="zh-CN" sz="2000" baseline="-25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zh-CN" sz="200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</a:t>
            </a:r>
            <a:r>
              <a:rPr lang="zh-CN" altLang="en-US" sz="200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请</a:t>
            </a:r>
            <a:r>
              <a:rPr lang="zh-CN" altLang="zh-CN" sz="200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推导</a:t>
            </a:r>
            <a:r>
              <a:rPr lang="zh-CN" altLang="zh-CN" sz="2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出小球在</a:t>
            </a:r>
            <a:r>
              <a:rPr lang="en-US" altLang="zh-CN" sz="200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</a:t>
            </a:r>
            <a:r>
              <a:rPr lang="zh-CN" altLang="zh-CN" sz="2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处的机械能和</a:t>
            </a:r>
            <a:r>
              <a:rPr lang="en-US" altLang="zh-CN" sz="200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</a:t>
            </a:r>
            <a:r>
              <a:rPr lang="zh-CN" altLang="zh-CN" sz="2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处的机械能的关系：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9103"/>
            <a:ext cx="138564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3249" name="图片 6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51" y="2516676"/>
            <a:ext cx="1072171" cy="187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45"/>
          <p:cNvSpPr txBox="1">
            <a:spLocks noChangeArrowheads="1"/>
          </p:cNvSpPr>
          <p:nvPr/>
        </p:nvSpPr>
        <p:spPr bwMode="auto">
          <a:xfrm>
            <a:off x="368032" y="2493389"/>
            <a:ext cx="450955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2400" smtClean="0">
                <a:latin typeface="Times New Roman" pitchFamily="18" charset="0"/>
                <a:ea typeface="隶书" pitchFamily="49" charset="-122"/>
              </a:rPr>
              <a:t>对小球从</a:t>
            </a:r>
            <a:r>
              <a:rPr lang="en-US" altLang="zh-CN" sz="2400" smtClean="0">
                <a:latin typeface="Times New Roman" pitchFamily="18" charset="0"/>
                <a:ea typeface="隶书" pitchFamily="49" charset="-122"/>
              </a:rPr>
              <a:t>B</a:t>
            </a:r>
            <a:r>
              <a:rPr lang="zh-CN" altLang="en-US" sz="2400" smtClean="0">
                <a:latin typeface="Times New Roman" pitchFamily="18" charset="0"/>
                <a:ea typeface="隶书" pitchFamily="49" charset="-122"/>
              </a:rPr>
              <a:t>到</a:t>
            </a:r>
            <a:r>
              <a:rPr lang="en-US" altLang="zh-CN" sz="2400" smtClean="0">
                <a:latin typeface="Times New Roman" pitchFamily="18" charset="0"/>
                <a:ea typeface="隶书" pitchFamily="49" charset="-122"/>
              </a:rPr>
              <a:t>C</a:t>
            </a:r>
            <a:r>
              <a:rPr lang="zh-CN" altLang="en-US" sz="2400" smtClean="0">
                <a:latin typeface="Times New Roman" pitchFamily="18" charset="0"/>
                <a:ea typeface="隶书" pitchFamily="49" charset="-122"/>
              </a:rPr>
              <a:t>根据</a:t>
            </a:r>
            <a:r>
              <a:rPr lang="zh-CN" altLang="en-US" sz="2400">
                <a:latin typeface="Times New Roman" pitchFamily="18" charset="0"/>
                <a:ea typeface="隶书" pitchFamily="49" charset="-122"/>
              </a:rPr>
              <a:t>动能定理：</a:t>
            </a:r>
          </a:p>
        </p:txBody>
      </p:sp>
      <p:pic>
        <p:nvPicPr>
          <p:cNvPr id="15" name="Object 4"/>
          <p:cNvPicPr>
            <a:picLocks noGrp="1"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287" y="2382137"/>
            <a:ext cx="1565672" cy="68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48"/>
          <p:cNvSpPr txBox="1">
            <a:spLocks noChangeArrowheads="1"/>
          </p:cNvSpPr>
          <p:nvPr/>
        </p:nvSpPr>
        <p:spPr bwMode="auto">
          <a:xfrm>
            <a:off x="4962350" y="2567980"/>
            <a:ext cx="3667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1800">
                <a:latin typeface="Times New Roman" pitchFamily="18" charset="0"/>
              </a:rPr>
              <a:t>＝</a:t>
            </a:r>
          </a:p>
        </p:txBody>
      </p:sp>
      <p:sp>
        <p:nvSpPr>
          <p:cNvPr id="23" name="矩形 22"/>
          <p:cNvSpPr/>
          <p:nvPr/>
        </p:nvSpPr>
        <p:spPr>
          <a:xfrm>
            <a:off x="3990589" y="3005652"/>
            <a:ext cx="1717458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i="1">
                <a:solidFill>
                  <a:srgbClr val="9933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W</a:t>
            </a:r>
            <a:r>
              <a:rPr lang="en-US" altLang="zh-CN" sz="2400" baseline="-25000">
                <a:solidFill>
                  <a:srgbClr val="9933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</a:t>
            </a:r>
            <a:r>
              <a:rPr lang="en-US" altLang="zh-CN" sz="2400">
                <a:solidFill>
                  <a:srgbClr val="9933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24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=-</a:t>
            </a:r>
            <a:r>
              <a:rPr lang="zh-CN" altLang="en-US" sz="2400">
                <a:solidFill>
                  <a:srgbClr val="FF33CC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△</a:t>
            </a:r>
            <a:r>
              <a:rPr lang="en-US" altLang="zh-CN" sz="2400" i="1">
                <a:solidFill>
                  <a:srgbClr val="FF33CC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</a:t>
            </a:r>
            <a:r>
              <a:rPr lang="en-US" altLang="zh-CN" sz="2400">
                <a:solidFill>
                  <a:srgbClr val="FF33CC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p</a:t>
            </a:r>
            <a:r>
              <a:rPr lang="en-US" altLang="zh-CN" sz="24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=</a:t>
            </a:r>
            <a:endParaRPr lang="zh-CN" altLang="zh-CN" sz="2400" baseline="-2500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94494" y="2560160"/>
            <a:ext cx="1213553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 i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</a:t>
            </a:r>
            <a:r>
              <a:rPr lang="en-US" altLang="zh-CN" sz="1800" baseline="-250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</a:t>
            </a:r>
            <a:endParaRPr lang="zh-CN" altLang="zh-CN" sz="1800" baseline="-2500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29" name="Object 5"/>
          <p:cNvPicPr>
            <a:picLocks noGrp="1"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02" y="3331238"/>
            <a:ext cx="365879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157"/>
          <p:cNvSpPr>
            <a:spLocks/>
          </p:cNvSpPr>
          <p:nvPr/>
        </p:nvSpPr>
        <p:spPr bwMode="auto">
          <a:xfrm rot="16200000" flipV="1">
            <a:off x="4293677" y="3626695"/>
            <a:ext cx="216695" cy="1223597"/>
          </a:xfrm>
          <a:prstGeom prst="leftBrace">
            <a:avLst>
              <a:gd name="adj1" fmla="val 33205"/>
              <a:gd name="adj2" fmla="val 47519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31" name="AutoShape 158"/>
          <p:cNvSpPr>
            <a:spLocks/>
          </p:cNvSpPr>
          <p:nvPr/>
        </p:nvSpPr>
        <p:spPr bwMode="auto">
          <a:xfrm rot="16200000" flipV="1">
            <a:off x="6082088" y="3579162"/>
            <a:ext cx="216694" cy="1318663"/>
          </a:xfrm>
          <a:prstGeom prst="leftBrace">
            <a:avLst>
              <a:gd name="adj1" fmla="val 33205"/>
              <a:gd name="adj2" fmla="val 47519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32" name="Text Box 159"/>
          <p:cNvSpPr txBox="1">
            <a:spLocks noChangeArrowheads="1"/>
          </p:cNvSpPr>
          <p:nvPr/>
        </p:nvSpPr>
        <p:spPr bwMode="auto">
          <a:xfrm>
            <a:off x="4094661" y="4284928"/>
            <a:ext cx="263723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2100">
                <a:solidFill>
                  <a:srgbClr val="FF0000"/>
                </a:solidFill>
                <a:latin typeface="Times New Roman" pitchFamily="18" charset="0"/>
                <a:ea typeface="隶书" pitchFamily="49" charset="-122"/>
              </a:rPr>
              <a:t>初状态</a:t>
            </a:r>
          </a:p>
          <a:p>
            <a:r>
              <a:rPr lang="zh-CN" altLang="en-US" sz="2100">
                <a:solidFill>
                  <a:srgbClr val="FF0000"/>
                </a:solidFill>
                <a:latin typeface="Times New Roman" pitchFamily="18" charset="0"/>
                <a:ea typeface="隶书" pitchFamily="49" charset="-122"/>
              </a:rPr>
              <a:t>机械能</a:t>
            </a:r>
          </a:p>
        </p:txBody>
      </p:sp>
      <p:sp>
        <p:nvSpPr>
          <p:cNvPr id="34" name="Text Box 160"/>
          <p:cNvSpPr txBox="1">
            <a:spLocks noChangeArrowheads="1"/>
          </p:cNvSpPr>
          <p:nvPr/>
        </p:nvSpPr>
        <p:spPr bwMode="auto">
          <a:xfrm>
            <a:off x="6018711" y="4292072"/>
            <a:ext cx="2116931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2100">
                <a:solidFill>
                  <a:srgbClr val="FF0000"/>
                </a:solidFill>
                <a:latin typeface="Times New Roman" pitchFamily="18" charset="0"/>
                <a:ea typeface="隶书" pitchFamily="49" charset="-122"/>
              </a:rPr>
              <a:t>末状态</a:t>
            </a:r>
          </a:p>
          <a:p>
            <a:r>
              <a:rPr lang="zh-CN" altLang="en-US" sz="2100">
                <a:solidFill>
                  <a:srgbClr val="FF0000"/>
                </a:solidFill>
                <a:latin typeface="Times New Roman" pitchFamily="18" charset="0"/>
                <a:ea typeface="隶书" pitchFamily="49" charset="-122"/>
              </a:rPr>
              <a:t>机械能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429" y="411510"/>
            <a:ext cx="709586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任务三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: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机械能守恒定律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80112" y="2997264"/>
            <a:ext cx="1507464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i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mgh</a:t>
            </a:r>
            <a:r>
              <a:rPr lang="en-US" altLang="zh-CN" sz="2400" baseline="-2500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r>
              <a:rPr lang="en-US" altLang="zh-CN" sz="240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</a:t>
            </a:r>
            <a:r>
              <a:rPr lang="en-US" altLang="zh-CN" sz="2400" i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mgh</a:t>
            </a:r>
            <a:r>
              <a:rPr lang="en-US" altLang="zh-CN" sz="2400" baseline="-2500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endParaRPr lang="zh-CN" altLang="zh-CN" sz="2400" baseline="-25000">
              <a:solidFill>
                <a:srgbClr val="0000FF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0" name="Text Box 145"/>
          <p:cNvSpPr txBox="1">
            <a:spLocks noChangeArrowheads="1"/>
          </p:cNvSpPr>
          <p:nvPr/>
        </p:nvSpPr>
        <p:spPr bwMode="auto">
          <a:xfrm>
            <a:off x="467544" y="3002641"/>
            <a:ext cx="259794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2400" smtClean="0">
                <a:latin typeface="Times New Roman" pitchFamily="18" charset="0"/>
                <a:ea typeface="隶书" pitchFamily="49" charset="-122"/>
              </a:rPr>
              <a:t>取地面势能为零：</a:t>
            </a:r>
            <a:endParaRPr lang="zh-CN" altLang="en-US" sz="2400">
              <a:latin typeface="Times New Roman" pitchFamily="18" charset="0"/>
              <a:ea typeface="隶书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32269" y="2997264"/>
            <a:ext cx="1116331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i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</a:t>
            </a:r>
            <a:r>
              <a:rPr lang="en-US" altLang="zh-CN" sz="2400" baseline="-2500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PB</a:t>
            </a:r>
            <a:r>
              <a:rPr lang="en-US" altLang="zh-CN" sz="240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</a:t>
            </a:r>
            <a:r>
              <a:rPr lang="en-US" altLang="zh-CN" sz="2400" i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</a:t>
            </a:r>
            <a:r>
              <a:rPr lang="en-US" altLang="zh-CN" sz="2400" baseline="-2500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PC</a:t>
            </a:r>
            <a:endParaRPr lang="zh-CN" altLang="zh-CN" sz="2400" baseline="-25000">
              <a:solidFill>
                <a:srgbClr val="0000FF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54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3" grpId="0"/>
      <p:bldP spid="25" grpId="0"/>
      <p:bldP spid="30" grpId="0" animBg="1"/>
      <p:bldP spid="31" grpId="0" animBg="1"/>
      <p:bldP spid="32" grpId="0"/>
      <p:bldP spid="34" grpId="0"/>
      <p:bldP spid="22" grpId="0"/>
      <p:bldP spid="20" grpId="0"/>
      <p:bldP spid="24" grpId="0"/>
      <p:bldP spid="2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负责系列\18-19\全解学案版\版式\5.18PPT四改\PPT-图标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9" y="-14297"/>
            <a:ext cx="1002846" cy="5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87537" y="18314"/>
            <a:ext cx="1084335" cy="392415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课堂探究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9103"/>
            <a:ext cx="138564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2"/>
          <p:cNvSpPr>
            <a:spLocks noGrp="1" noChangeArrowheads="1"/>
          </p:cNvSpPr>
          <p:nvPr/>
        </p:nvSpPr>
        <p:spPr bwMode="auto">
          <a:xfrm>
            <a:off x="-497768" y="2795885"/>
            <a:ext cx="7764158" cy="2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>
                <a:solidFill>
                  <a:srgbClr val="FF0000"/>
                </a:solidFill>
                <a:ea typeface="隶书" pitchFamily="49" charset="-122"/>
              </a:rPr>
              <a:t>        </a:t>
            </a:r>
            <a:r>
              <a:rPr lang="zh-CN" altLang="en-US" sz="2700">
                <a:solidFill>
                  <a:srgbClr val="FF0000"/>
                </a:solidFill>
                <a:ea typeface="隶书" pitchFamily="49" charset="-122"/>
              </a:rPr>
              <a:t>只有</a:t>
            </a:r>
            <a:r>
              <a:rPr lang="zh-CN" altLang="en-US" sz="270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重力做功的情况下</a:t>
            </a:r>
            <a:r>
              <a:rPr lang="zh-CN" altLang="en-US" sz="27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，物体的动能和重力势能发生相互转化，总的机械能保持不变。</a:t>
            </a:r>
          </a:p>
        </p:txBody>
      </p:sp>
      <p:pic>
        <p:nvPicPr>
          <p:cNvPr id="12" name="Object 5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010" y="2211710"/>
            <a:ext cx="365879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57"/>
          <p:cNvSpPr>
            <a:spLocks/>
          </p:cNvSpPr>
          <p:nvPr/>
        </p:nvSpPr>
        <p:spPr bwMode="auto">
          <a:xfrm rot="16200000" flipV="1">
            <a:off x="2146885" y="2507167"/>
            <a:ext cx="216695" cy="1223597"/>
          </a:xfrm>
          <a:prstGeom prst="leftBrace">
            <a:avLst>
              <a:gd name="adj1" fmla="val 33205"/>
              <a:gd name="adj2" fmla="val 47519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4" name="AutoShape 158"/>
          <p:cNvSpPr>
            <a:spLocks/>
          </p:cNvSpPr>
          <p:nvPr/>
        </p:nvSpPr>
        <p:spPr bwMode="auto">
          <a:xfrm rot="16200000" flipV="1">
            <a:off x="3935296" y="2459634"/>
            <a:ext cx="216694" cy="1318663"/>
          </a:xfrm>
          <a:prstGeom prst="leftBrace">
            <a:avLst>
              <a:gd name="adj1" fmla="val 33205"/>
              <a:gd name="adj2" fmla="val 47519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5" name="Text Box 159"/>
          <p:cNvSpPr txBox="1">
            <a:spLocks noChangeArrowheads="1"/>
          </p:cNvSpPr>
          <p:nvPr/>
        </p:nvSpPr>
        <p:spPr bwMode="auto">
          <a:xfrm>
            <a:off x="1983166" y="3165400"/>
            <a:ext cx="2637235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2100" i="1" smtClean="0">
                <a:solidFill>
                  <a:srgbClr val="FF0000"/>
                </a:solidFill>
                <a:latin typeface="Times New Roman" pitchFamily="18" charset="0"/>
                <a:ea typeface="隶书" pitchFamily="49" charset="-122"/>
              </a:rPr>
              <a:t>E</a:t>
            </a:r>
            <a:r>
              <a:rPr lang="en-US" altLang="zh-CN" sz="2100" baseline="-25000" smtClean="0">
                <a:solidFill>
                  <a:srgbClr val="FF0000"/>
                </a:solidFill>
                <a:latin typeface="Times New Roman" pitchFamily="18" charset="0"/>
                <a:ea typeface="隶书" pitchFamily="49" charset="-122"/>
              </a:rPr>
              <a:t>B                 </a:t>
            </a:r>
            <a:r>
              <a:rPr lang="en-US" altLang="zh-CN" sz="2100">
                <a:solidFill>
                  <a:srgbClr val="FF0000"/>
                </a:solidFill>
                <a:latin typeface="Times New Roman" pitchFamily="18" charset="0"/>
                <a:ea typeface="隶书" pitchFamily="49" charset="-122"/>
              </a:rPr>
              <a:t>=</a:t>
            </a:r>
            <a:endParaRPr lang="zh-CN" altLang="en-US" sz="2100" baseline="-25000">
              <a:solidFill>
                <a:srgbClr val="FF0000"/>
              </a:solidFill>
              <a:latin typeface="Times New Roman" pitchFamily="18" charset="0"/>
              <a:ea typeface="隶书" pitchFamily="49" charset="-122"/>
            </a:endParaRPr>
          </a:p>
        </p:txBody>
      </p:sp>
      <p:sp>
        <p:nvSpPr>
          <p:cNvPr id="16" name="Text Box 160"/>
          <p:cNvSpPr txBox="1">
            <a:spLocks noChangeArrowheads="1"/>
          </p:cNvSpPr>
          <p:nvPr/>
        </p:nvSpPr>
        <p:spPr bwMode="auto">
          <a:xfrm>
            <a:off x="3871919" y="3222050"/>
            <a:ext cx="211693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2100" i="1" smtClean="0">
                <a:solidFill>
                  <a:srgbClr val="FF0000"/>
                </a:solidFill>
                <a:latin typeface="Times New Roman" pitchFamily="18" charset="0"/>
                <a:ea typeface="隶书" pitchFamily="49" charset="-122"/>
              </a:rPr>
              <a:t>E</a:t>
            </a:r>
            <a:r>
              <a:rPr lang="en-US" altLang="zh-CN" sz="2100" baseline="-25000" smtClean="0">
                <a:solidFill>
                  <a:srgbClr val="FF0000"/>
                </a:solidFill>
                <a:latin typeface="Times New Roman" pitchFamily="18" charset="0"/>
                <a:ea typeface="隶书" pitchFamily="49" charset="-122"/>
              </a:rPr>
              <a:t>C</a:t>
            </a:r>
            <a:endParaRPr lang="zh-CN" altLang="en-US" sz="2100" baseline="-25000">
              <a:solidFill>
                <a:srgbClr val="FF0000"/>
              </a:solidFill>
              <a:latin typeface="Times New Roman" pitchFamily="18" charset="0"/>
              <a:ea typeface="隶书" pitchFamily="49" charset="-122"/>
            </a:endParaRPr>
          </a:p>
        </p:txBody>
      </p:sp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17058"/>
            <a:ext cx="2347547" cy="82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40429" y="411510"/>
            <a:ext cx="709586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任务三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: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机械能守恒定律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21" name="图片 6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181495"/>
            <a:ext cx="1072171" cy="187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282038" y="843558"/>
            <a:ext cx="4601260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zh-CN" sz="2400">
                <a:latin typeface="黑体" pitchFamily="49" charset="-122"/>
                <a:ea typeface="黑体" pitchFamily="49" charset="-122"/>
              </a:rPr>
              <a:t>．机械能守恒定律的理论推导：</a:t>
            </a:r>
          </a:p>
        </p:txBody>
      </p:sp>
      <p:sp>
        <p:nvSpPr>
          <p:cNvPr id="23" name="矩形 22"/>
          <p:cNvSpPr/>
          <p:nvPr/>
        </p:nvSpPr>
        <p:spPr>
          <a:xfrm>
            <a:off x="317875" y="1203598"/>
            <a:ext cx="8395979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zh-CN" sz="2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以小球的自由落体为例：设一个质量为</a:t>
            </a:r>
            <a:r>
              <a:rPr lang="en-US" altLang="zh-CN" sz="200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</a:t>
            </a:r>
            <a:r>
              <a:rPr lang="zh-CN" altLang="zh-CN" sz="2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的小球自由下落，经过高度为</a:t>
            </a:r>
            <a:r>
              <a:rPr lang="en-US" altLang="zh-CN" sz="200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</a:t>
            </a:r>
            <a:r>
              <a:rPr lang="en-US" altLang="zh-CN" sz="2000" baseline="-25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r>
              <a:rPr lang="zh-CN" altLang="zh-CN" sz="2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的</a:t>
            </a:r>
            <a:r>
              <a:rPr lang="en-US" altLang="zh-CN" sz="200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</a:t>
            </a:r>
            <a:r>
              <a:rPr lang="zh-CN" altLang="zh-CN" sz="2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点时速度为</a:t>
            </a:r>
            <a:r>
              <a:rPr lang="en-US" altLang="zh-CN" sz="200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</a:t>
            </a:r>
            <a:r>
              <a:rPr lang="en-US" altLang="zh-CN" sz="2000" baseline="-25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r>
              <a:rPr lang="zh-CN" altLang="zh-CN" sz="2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，下落到高度</a:t>
            </a:r>
            <a:r>
              <a:rPr lang="en-US" altLang="zh-CN" sz="200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</a:t>
            </a:r>
            <a:r>
              <a:rPr lang="en-US" altLang="zh-CN" sz="2000" baseline="-25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zh-CN" sz="2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为的</a:t>
            </a:r>
            <a:r>
              <a:rPr lang="en-US" altLang="zh-CN" sz="2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</a:t>
            </a:r>
            <a:r>
              <a:rPr lang="zh-CN" altLang="zh-CN" sz="2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点时速度为</a:t>
            </a:r>
            <a:r>
              <a:rPr lang="en-US" altLang="zh-CN" sz="200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</a:t>
            </a:r>
            <a:r>
              <a:rPr lang="en-US" altLang="zh-CN" sz="2000" baseline="-25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zh-CN" sz="200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</a:t>
            </a:r>
            <a:r>
              <a:rPr lang="zh-CN" altLang="en-US" sz="200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请</a:t>
            </a:r>
            <a:r>
              <a:rPr lang="zh-CN" altLang="zh-CN" sz="200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推导出</a:t>
            </a:r>
            <a:r>
              <a:rPr lang="zh-CN" altLang="zh-CN" sz="2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小球在</a:t>
            </a:r>
            <a:r>
              <a:rPr lang="en-US" altLang="zh-CN" sz="200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</a:t>
            </a:r>
            <a:r>
              <a:rPr lang="zh-CN" altLang="zh-CN" sz="2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处的机械能和</a:t>
            </a:r>
            <a:r>
              <a:rPr lang="en-US" altLang="zh-CN" sz="200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</a:t>
            </a:r>
            <a:r>
              <a:rPr lang="zh-CN" altLang="zh-CN" sz="20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处的机械能的关系：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138382"/>
              </p:ext>
            </p:extLst>
          </p:nvPr>
        </p:nvGraphicFramePr>
        <p:xfrm>
          <a:off x="5292080" y="2388318"/>
          <a:ext cx="1803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7" imgW="1803240" imgH="622080" progId="Equation.DSMT4">
                  <p:embed/>
                </p:oleObj>
              </mc:Choice>
              <mc:Fallback>
                <p:oleObj name="Equation" r:id="rId7" imgW="1803240" imgH="62208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2388318"/>
                        <a:ext cx="18034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029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1210</Words>
  <Application>Microsoft Office PowerPoint</Application>
  <PresentationFormat>全屏显示(16:9)</PresentationFormat>
  <Paragraphs>177</Paragraphs>
  <Slides>16</Slides>
  <Notes>11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1_Office 主题​​</vt:lpstr>
      <vt:lpstr>自定义设计方案</vt:lpstr>
      <vt:lpstr>3_Office 主题​​</vt:lpstr>
      <vt:lpstr>Equation</vt:lpstr>
      <vt:lpstr>MathType 6.0 Equation</vt:lpstr>
      <vt:lpstr>对伽利略理想实验的思考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对伽利略理想实验的思考 </dc:title>
  <dc:creator>user</dc:creator>
  <cp:lastModifiedBy>user</cp:lastModifiedBy>
  <cp:revision>18</cp:revision>
  <dcterms:created xsi:type="dcterms:W3CDTF">2020-04-14T02:14:51Z</dcterms:created>
  <dcterms:modified xsi:type="dcterms:W3CDTF">2020-04-19T01:03:18Z</dcterms:modified>
</cp:coreProperties>
</file>