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45" r:id="rId2"/>
    <p:sldId id="346" r:id="rId3"/>
    <p:sldId id="297" r:id="rId4"/>
    <p:sldId id="298" r:id="rId5"/>
    <p:sldId id="353" r:id="rId6"/>
    <p:sldId id="299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47" r:id="rId18"/>
    <p:sldId id="312" r:id="rId19"/>
    <p:sldId id="350" r:id="rId20"/>
    <p:sldId id="351" r:id="rId21"/>
    <p:sldId id="348" r:id="rId22"/>
    <p:sldId id="352" r:id="rId23"/>
    <p:sldId id="323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3300"/>
    <a:srgbClr val="FF0066"/>
    <a:srgbClr val="00FF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8" autoAdjust="0"/>
    <p:restoredTop sz="86331" autoAdjust="0"/>
  </p:normalViewPr>
  <p:slideViewPr>
    <p:cSldViewPr snapToGrid="0">
      <p:cViewPr varScale="1">
        <p:scale>
          <a:sx n="60" d="100"/>
          <a:sy n="60" d="100"/>
        </p:scale>
        <p:origin x="972" y="9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9.xml"/><Relationship Id="rId2" Type="http://schemas.openxmlformats.org/officeDocument/2006/relationships/slide" Target="slides/slide15.xml"/><Relationship Id="rId1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ACA4F-0EE7-4091-A214-C419CF43347A}" type="datetimeFigureOut">
              <a:rPr lang="zh-CN" altLang="en-US" smtClean="0"/>
              <a:t>2020/2/7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3E8A7-9212-4E35-8DAC-AACC9ABFD0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21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410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974DE02D-1DEF-426C-A74B-B2D2F57CAEFD}" type="slidenum">
              <a:rPr lang="zh-CN" altLang="en-US" sz="1200" smtClean="0"/>
              <a:pPr/>
              <a:t>13</a:t>
            </a:fld>
            <a:endParaRPr lang="zh-CN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288590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完成学案任务</a:t>
            </a:r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3E8A7-9212-4E35-8DAC-AACC9ABFD09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9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69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970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2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6432557" y="4663914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6432557" y="5138953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6432556" y="3188625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432558" y="2013096"/>
            <a:ext cx="4825365" cy="97103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8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34656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13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62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40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2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62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44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32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158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AF257-37C3-4CA7-9492-5EBC9DEB7DCC}" type="datetimeFigureOut">
              <a:rPr lang="zh-CN" altLang="en-US" smtClean="0"/>
              <a:t>2020/2/7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70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sf"/><Relationship Id="rId1" Type="http://schemas.microsoft.com/office/2007/relationships/media" Target="../media/media4.asf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&#20154;&#22823;&#38468;&#20013;&#26397;&#38451;&#23398;&#26657;\19~20&#39640;&#19968;\&#39640;&#19968;\&#24517;&#20462;1\&#31532;4&#31456;\&#27133;&#32592;&#36710;&#30813;&#37240;&#27844;&#38706;.%5bSplitIt%5d.mp4" TargetMode="External"/><Relationship Id="rId1" Type="http://schemas.microsoft.com/office/2007/relationships/media" Target="file:///D:\&#20154;&#22823;&#38468;&#20013;&#26397;&#38451;&#23398;&#26657;\19~20&#39640;&#19968;\&#39640;&#19968;\&#24517;&#20462;1\&#31532;4&#31456;\&#27133;&#32592;&#36710;&#30813;&#37240;&#27844;&#38706;.%5bSplitIt%5d.mp4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4662589" y="2558641"/>
            <a:ext cx="7216140" cy="971127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氮及其化合物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70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30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667" spc="30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5"/>
            <a:ext cx="54584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7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</a:t>
            </a:r>
            <a:r>
              <a:rPr lang="zh-CN" altLang="en-US" sz="2667" b="1" spc="30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上课堂</a:t>
            </a:r>
            <a:r>
              <a:rPr lang="en-US" altLang="zh-CN" sz="2667" b="1" spc="30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667" b="1" spc="30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高一年级化学</a:t>
            </a:r>
            <a:endParaRPr lang="zh-CN" altLang="en-US" sz="3200" b="1" spc="30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32299" y="4932753"/>
            <a:ext cx="6448320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7" spc="301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人大附中朝阳学校    袁廷新</a:t>
            </a:r>
            <a:endParaRPr lang="zh-CN" altLang="en-US" sz="2667" spc="30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101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301146"/>
            <a:ext cx="8229600" cy="642774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zh-CN" sz="3600" b="1" dirty="0">
                <a:solidFill>
                  <a:srgbClr val="030305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3600" b="1" dirty="0">
                <a:solidFill>
                  <a:srgbClr val="030305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具有酸的通性：</a:t>
            </a:r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3505200" y="1301146"/>
            <a:ext cx="472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(HNO</a:t>
            </a:r>
            <a:r>
              <a:rPr lang="en-US" altLang="zh-CN" sz="3600" b="1" baseline="-25000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 = H</a:t>
            </a:r>
            <a:r>
              <a:rPr lang="en-US" altLang="zh-CN" sz="3600" b="1" baseline="30000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+</a:t>
            </a:r>
            <a:r>
              <a:rPr lang="en-US" altLang="zh-CN" sz="3600" b="1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 + NO</a:t>
            </a:r>
            <a:r>
              <a:rPr lang="en-US" altLang="zh-CN" sz="3600" b="1" baseline="-25000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 baseline="40000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3600" b="1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0" y="2037349"/>
            <a:ext cx="3657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使指示剂变色</a:t>
            </a:r>
          </a:p>
        </p:txBody>
      </p:sp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0" y="2799349"/>
            <a:ext cx="464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与碱反应</a:t>
            </a:r>
          </a:p>
        </p:txBody>
      </p:sp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0" y="3561349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与碱性氧化物反应</a:t>
            </a:r>
          </a:p>
        </p:txBody>
      </p:sp>
      <p:sp>
        <p:nvSpPr>
          <p:cNvPr id="110603" name="Text Box 11"/>
          <p:cNvSpPr txBox="1">
            <a:spLocks noChangeArrowheads="1"/>
          </p:cNvSpPr>
          <p:nvPr/>
        </p:nvSpPr>
        <p:spPr bwMode="auto">
          <a:xfrm>
            <a:off x="0" y="4399549"/>
            <a:ext cx="3429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与盐反应</a:t>
            </a:r>
            <a:endParaRPr lang="zh-CN" altLang="en-US" sz="3600">
              <a:solidFill>
                <a:srgbClr val="0000FF"/>
              </a:solidFill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0606" name="Text Box 14"/>
          <p:cNvSpPr txBox="1">
            <a:spLocks noChangeArrowheads="1"/>
          </p:cNvSpPr>
          <p:nvPr/>
        </p:nvSpPr>
        <p:spPr bwMode="auto">
          <a:xfrm>
            <a:off x="0" y="5390149"/>
            <a:ext cx="2895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与金属反应</a:t>
            </a:r>
            <a:endParaRPr lang="zh-CN" altLang="en-US" sz="3600">
              <a:solidFill>
                <a:srgbClr val="0000FF"/>
              </a:solidFill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0607" name="Rectangle 15"/>
          <p:cNvSpPr>
            <a:spLocks noChangeArrowheads="1"/>
          </p:cNvSpPr>
          <p:nvPr/>
        </p:nvSpPr>
        <p:spPr bwMode="auto">
          <a:xfrm>
            <a:off x="2047876" y="4475748"/>
            <a:ext cx="7904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2HNO</a:t>
            </a:r>
            <a:r>
              <a:rPr lang="en-US" altLang="zh-CN" sz="3600" b="1" baseline="-2500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+CaCO</a:t>
            </a:r>
            <a:r>
              <a:rPr lang="en-US" altLang="zh-CN" sz="3600" b="1" baseline="-2500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=Ca(NO</a:t>
            </a:r>
            <a:r>
              <a:rPr lang="en-US" altLang="zh-CN" sz="3600" b="1" baseline="-2500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)</a:t>
            </a:r>
            <a:r>
              <a:rPr lang="en-US" altLang="zh-CN" sz="3600" b="1" baseline="-2500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+H</a:t>
            </a:r>
            <a:r>
              <a:rPr lang="en-US" altLang="zh-CN" sz="3600" b="1" baseline="-2500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O+CO</a:t>
            </a:r>
            <a:r>
              <a:rPr lang="en-US" altLang="zh-CN" sz="3600" b="1" baseline="-2500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↑</a:t>
            </a:r>
          </a:p>
        </p:txBody>
      </p:sp>
      <p:sp>
        <p:nvSpPr>
          <p:cNvPr id="110608" name="Rectangle 16"/>
          <p:cNvSpPr>
            <a:spLocks noChangeArrowheads="1"/>
          </p:cNvSpPr>
          <p:nvPr/>
        </p:nvSpPr>
        <p:spPr bwMode="auto">
          <a:xfrm>
            <a:off x="3352801" y="5374274"/>
            <a:ext cx="34275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一般不生成氢气</a:t>
            </a:r>
          </a:p>
        </p:txBody>
      </p:sp>
      <p:sp>
        <p:nvSpPr>
          <p:cNvPr id="110609" name="Rectangle 17"/>
          <p:cNvSpPr>
            <a:spLocks noChangeArrowheads="1"/>
          </p:cNvSpPr>
          <p:nvPr/>
        </p:nvSpPr>
        <p:spPr bwMode="auto">
          <a:xfrm>
            <a:off x="4153402" y="3588556"/>
            <a:ext cx="60773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2HNO</a:t>
            </a:r>
            <a:r>
              <a:rPr lang="en-US" altLang="zh-CN" sz="3600" b="1" baseline="-25000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+CaO=Ca(NO</a:t>
            </a:r>
            <a:r>
              <a:rPr lang="en-US" altLang="zh-CN" sz="3600" b="1" baseline="-25000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)</a:t>
            </a:r>
            <a:r>
              <a:rPr lang="en-US" altLang="zh-CN" sz="3600" b="1" baseline="-25000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+H</a:t>
            </a:r>
            <a:r>
              <a:rPr lang="en-US" altLang="zh-CN" sz="3600" b="1" baseline="-25000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10610" name="Rectangle 18"/>
          <p:cNvSpPr>
            <a:spLocks noChangeArrowheads="1"/>
          </p:cNvSpPr>
          <p:nvPr/>
        </p:nvSpPr>
        <p:spPr bwMode="auto">
          <a:xfrm>
            <a:off x="2590800" y="2875548"/>
            <a:ext cx="61626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HNO</a:t>
            </a:r>
            <a:r>
              <a:rPr lang="en-US" altLang="zh-CN" sz="3600" b="1" baseline="-25000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+NaOH=NaNO</a:t>
            </a:r>
            <a:r>
              <a:rPr lang="en-US" altLang="zh-CN" sz="3600" b="1" baseline="-25000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+H</a:t>
            </a:r>
            <a:r>
              <a:rPr lang="en-US" altLang="zh-CN" sz="3600" b="1" baseline="-25000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49165" name="Text Box 20"/>
          <p:cNvSpPr txBox="1">
            <a:spLocks noChangeArrowheads="1"/>
          </p:cNvSpPr>
          <p:nvPr/>
        </p:nvSpPr>
        <p:spPr bwMode="auto">
          <a:xfrm>
            <a:off x="4659229" y="7146"/>
            <a:ext cx="29286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二</a:t>
            </a: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化学性质</a:t>
            </a:r>
          </a:p>
        </p:txBody>
      </p:sp>
      <p:sp>
        <p:nvSpPr>
          <p:cNvPr id="110613" name="Rectangle 21"/>
          <p:cNvSpPr>
            <a:spLocks noChangeArrowheads="1"/>
          </p:cNvSpPr>
          <p:nvPr/>
        </p:nvSpPr>
        <p:spPr bwMode="auto">
          <a:xfrm>
            <a:off x="3810000" y="2104024"/>
            <a:ext cx="36599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>
                <a:ea typeface="隶书" panose="02010509060101010101" pitchFamily="49" charset="-122"/>
                <a:cs typeface="Times New Roman" panose="02020603050405020304" pitchFamily="18" charset="0"/>
              </a:rPr>
              <a:t>如果是浓硝酸呢</a:t>
            </a:r>
            <a:r>
              <a:rPr lang="en-US" altLang="zh-CN" sz="3600" b="1">
                <a:ea typeface="隶书" panose="02010509060101010101" pitchFamily="49" charset="-122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93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5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06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0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0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0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10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10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110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500"/>
                                        <p:tgtEl>
                                          <p:spTgt spid="110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 animBg="1"/>
      <p:bldP spid="110596" grpId="0"/>
      <p:bldP spid="110598" grpId="0"/>
      <p:bldP spid="110599" grpId="0"/>
      <p:bldP spid="110601" grpId="0"/>
      <p:bldP spid="110603" grpId="0"/>
      <p:bldP spid="110606" grpId="0"/>
      <p:bldP spid="110607" grpId="0"/>
      <p:bldP spid="110608" grpId="0"/>
      <p:bldP spid="110609" grpId="0"/>
      <p:bldP spid="110610" grpId="0"/>
      <p:bldP spid="1106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无标题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372100" y="5715000"/>
            <a:ext cx="144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3030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600" b="1" dirty="0">
                <a:solidFill>
                  <a:srgbClr val="0000FF"/>
                </a:solidFill>
                <a:ea typeface="隶书" panose="02010509060101010101" pitchFamily="49" charset="-122"/>
              </a:rPr>
              <a:t>？</a:t>
            </a: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1562100" y="6061075"/>
            <a:ext cx="9067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4000" b="1" dirty="0">
                <a:solidFill>
                  <a:srgbClr val="030305"/>
                </a:solidFill>
                <a:ea typeface="华文行楷" panose="02010800040101010101" pitchFamily="2" charset="-122"/>
              </a:rPr>
              <a:t>为什么现场看到一大片的</a:t>
            </a:r>
            <a:r>
              <a:rPr lang="zh-CN" altLang="en-US" sz="4000" b="1" dirty="0">
                <a:solidFill>
                  <a:srgbClr val="FF0000"/>
                </a:solidFill>
                <a:ea typeface="华文行楷" panose="02010800040101010101" pitchFamily="2" charset="-122"/>
              </a:rPr>
              <a:t>红棕色</a:t>
            </a:r>
            <a:r>
              <a:rPr lang="zh-CN" altLang="en-US" sz="4000" b="1" dirty="0">
                <a:solidFill>
                  <a:srgbClr val="030305"/>
                </a:solidFill>
                <a:ea typeface="华文行楷" panose="02010800040101010101" pitchFamily="2" charset="-122"/>
              </a:rPr>
              <a:t>烟雾？</a:t>
            </a:r>
          </a:p>
        </p:txBody>
      </p:sp>
    </p:spTree>
    <p:extLst>
      <p:ext uri="{BB962C8B-B14F-4D97-AF65-F5344CB8AC3E}">
        <p14:creationId xmlns:p14="http://schemas.microsoft.com/office/powerpoint/2010/main" val="38223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7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7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7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2375" y="2326527"/>
            <a:ext cx="9439275" cy="914401"/>
            <a:chOff x="-295" y="2135"/>
            <a:chExt cx="5946" cy="576"/>
          </a:xfrm>
        </p:grpSpPr>
        <p:sp>
          <p:nvSpPr>
            <p:cNvPr id="51220" name="Line 5"/>
            <p:cNvSpPr>
              <a:spLocks noChangeShapeType="1"/>
            </p:cNvSpPr>
            <p:nvPr/>
          </p:nvSpPr>
          <p:spPr bwMode="auto">
            <a:xfrm>
              <a:off x="933" y="2546"/>
              <a:ext cx="9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221" name="Line 6"/>
            <p:cNvSpPr>
              <a:spLocks noChangeShapeType="1"/>
            </p:cNvSpPr>
            <p:nvPr/>
          </p:nvSpPr>
          <p:spPr bwMode="auto">
            <a:xfrm>
              <a:off x="933" y="2636"/>
              <a:ext cx="9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9" name="Rectangle 7"/>
            <p:cNvSpPr>
              <a:spLocks noChangeArrowheads="1"/>
            </p:cNvSpPr>
            <p:nvPr/>
          </p:nvSpPr>
          <p:spPr bwMode="auto">
            <a:xfrm>
              <a:off x="-295" y="2304"/>
              <a:ext cx="594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6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  4HNO</a:t>
              </a:r>
              <a:r>
                <a:rPr lang="en-US" altLang="zh-CN" sz="3600" b="1" baseline="-30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3                             </a:t>
              </a:r>
              <a:r>
                <a:rPr lang="en-US" altLang="zh-CN" sz="36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4NO</a:t>
              </a:r>
              <a:r>
                <a:rPr lang="en-US" altLang="zh-CN" sz="3600" b="1" baseline="-30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↑ + O</a:t>
              </a:r>
              <a:r>
                <a:rPr lang="en-US" altLang="zh-CN" sz="3600" b="1" baseline="-30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↑</a:t>
              </a:r>
              <a:r>
                <a:rPr lang="en-US" altLang="zh-CN" sz="3600" b="1" baseline="-30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+ 2H</a:t>
              </a:r>
              <a:r>
                <a:rPr lang="en-US" altLang="zh-CN" sz="3600" b="1" baseline="-30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O</a:t>
              </a:r>
              <a:endPara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1223" name="Text Box 8"/>
            <p:cNvSpPr txBox="1">
              <a:spLocks noChangeArrowheads="1"/>
            </p:cNvSpPr>
            <p:nvPr/>
          </p:nvSpPr>
          <p:spPr bwMode="auto">
            <a:xfrm>
              <a:off x="790" y="2135"/>
              <a:ext cx="128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△</a:t>
              </a:r>
              <a:r>
                <a:rPr lang="zh-CN" altLang="en-US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或光照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67900" y="1663748"/>
            <a:ext cx="3694112" cy="1081088"/>
            <a:chOff x="521" y="1706"/>
            <a:chExt cx="2327" cy="681"/>
          </a:xfrm>
        </p:grpSpPr>
        <p:grpSp>
          <p:nvGrpSpPr>
            <p:cNvPr id="51215" name="Group 10"/>
            <p:cNvGrpSpPr>
              <a:grpSpLocks/>
            </p:cNvGrpSpPr>
            <p:nvPr/>
          </p:nvGrpSpPr>
          <p:grpSpPr bwMode="auto">
            <a:xfrm>
              <a:off x="521" y="2115"/>
              <a:ext cx="2087" cy="272"/>
              <a:chOff x="839" y="1298"/>
              <a:chExt cx="1814" cy="272"/>
            </a:xfrm>
          </p:grpSpPr>
          <p:sp>
            <p:nvSpPr>
              <p:cNvPr id="51217" name="Line 11"/>
              <p:cNvSpPr>
                <a:spLocks noChangeShapeType="1"/>
              </p:cNvSpPr>
              <p:nvPr/>
            </p:nvSpPr>
            <p:spPr bwMode="auto">
              <a:xfrm flipV="1">
                <a:off x="839" y="1298"/>
                <a:ext cx="0" cy="27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zh-CN" alt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18" name="Line 12"/>
              <p:cNvSpPr>
                <a:spLocks noChangeShapeType="1"/>
              </p:cNvSpPr>
              <p:nvPr/>
            </p:nvSpPr>
            <p:spPr bwMode="auto">
              <a:xfrm>
                <a:off x="839" y="1298"/>
                <a:ext cx="181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zh-CN" alt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19" name="Line 13"/>
              <p:cNvSpPr>
                <a:spLocks noChangeShapeType="1"/>
              </p:cNvSpPr>
              <p:nvPr/>
            </p:nvSpPr>
            <p:spPr bwMode="auto">
              <a:xfrm>
                <a:off x="2653" y="1298"/>
                <a:ext cx="0" cy="2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zh-CN" alt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1216" name="Text Box 14"/>
            <p:cNvSpPr txBox="1">
              <a:spLocks noChangeArrowheads="1"/>
            </p:cNvSpPr>
            <p:nvPr/>
          </p:nvSpPr>
          <p:spPr bwMode="auto">
            <a:xfrm>
              <a:off x="1066" y="1706"/>
              <a:ext cx="17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得</a:t>
              </a:r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e</a:t>
              </a:r>
              <a:r>
                <a:rPr lang="en-US" altLang="zh-CN" sz="3600" b="1" baseline="30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-</a:t>
              </a:r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×4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528262" y="3128213"/>
            <a:ext cx="4567738" cy="963613"/>
            <a:chOff x="839" y="2795"/>
            <a:chExt cx="3039" cy="607"/>
          </a:xfrm>
        </p:grpSpPr>
        <p:grpSp>
          <p:nvGrpSpPr>
            <p:cNvPr id="51210" name="Group 16"/>
            <p:cNvGrpSpPr>
              <a:grpSpLocks/>
            </p:cNvGrpSpPr>
            <p:nvPr/>
          </p:nvGrpSpPr>
          <p:grpSpPr bwMode="auto">
            <a:xfrm>
              <a:off x="839" y="2795"/>
              <a:ext cx="3039" cy="317"/>
              <a:chOff x="1020" y="2115"/>
              <a:chExt cx="3039" cy="317"/>
            </a:xfrm>
          </p:grpSpPr>
          <p:sp>
            <p:nvSpPr>
              <p:cNvPr id="51212" name="Line 17"/>
              <p:cNvSpPr>
                <a:spLocks noChangeShapeType="1"/>
              </p:cNvSpPr>
              <p:nvPr/>
            </p:nvSpPr>
            <p:spPr bwMode="auto">
              <a:xfrm>
                <a:off x="1020" y="2115"/>
                <a:ext cx="0" cy="3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zh-CN" alt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13" name="Line 18"/>
              <p:cNvSpPr>
                <a:spLocks noChangeShapeType="1"/>
              </p:cNvSpPr>
              <p:nvPr/>
            </p:nvSpPr>
            <p:spPr bwMode="auto">
              <a:xfrm>
                <a:off x="1020" y="2432"/>
                <a:ext cx="303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zh-CN" alt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14" name="Line 19"/>
              <p:cNvSpPr>
                <a:spLocks noChangeShapeType="1"/>
              </p:cNvSpPr>
              <p:nvPr/>
            </p:nvSpPr>
            <p:spPr bwMode="auto">
              <a:xfrm flipV="1">
                <a:off x="4059" y="2160"/>
                <a:ext cx="0" cy="27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zh-CN" alt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1211" name="Text Box 20"/>
            <p:cNvSpPr txBox="1">
              <a:spLocks noChangeArrowheads="1"/>
            </p:cNvSpPr>
            <p:nvPr/>
          </p:nvSpPr>
          <p:spPr bwMode="auto">
            <a:xfrm>
              <a:off x="1891" y="3053"/>
              <a:ext cx="144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>
                  <a:ea typeface="隶书" panose="02010509060101010101" pitchFamily="49" charset="-122"/>
                  <a:cs typeface="Times New Roman" panose="02020603050405020304" pitchFamily="18" charset="0"/>
                </a:rPr>
                <a:t>失</a:t>
              </a:r>
              <a:r>
                <a:rPr lang="en-US" altLang="zh-CN" sz="3600" b="1">
                  <a:ea typeface="隶书" panose="02010509060101010101" pitchFamily="49" charset="-122"/>
                  <a:cs typeface="Times New Roman" panose="02020603050405020304" pitchFamily="18" charset="0"/>
                </a:rPr>
                <a:t>2e</a:t>
              </a:r>
              <a:r>
                <a:rPr lang="en-US" altLang="zh-CN" sz="3600" b="1" baseline="30000">
                  <a:ea typeface="隶书" panose="02010509060101010101" pitchFamily="49" charset="-122"/>
                  <a:cs typeface="Times New Roman" panose="02020603050405020304" pitchFamily="18" charset="0"/>
                </a:rPr>
                <a:t>- </a:t>
              </a:r>
              <a:r>
                <a:rPr lang="en-US" altLang="zh-CN" sz="3600" b="1">
                  <a:ea typeface="隶书" panose="02010509060101010101" pitchFamily="49" charset="-122"/>
                  <a:cs typeface="Times New Roman" panose="02020603050405020304" pitchFamily="18" charset="0"/>
                </a:rPr>
                <a:t>×2</a:t>
              </a:r>
            </a:p>
          </p:txBody>
        </p:sp>
      </p:grp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213812" y="4436352"/>
            <a:ext cx="4648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硝酸越浓越易分解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3462338" y="952179"/>
            <a:ext cx="38528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与挥发性相同吗？</a:t>
            </a:r>
          </a:p>
        </p:txBody>
      </p:sp>
      <p:sp>
        <p:nvSpPr>
          <p:cNvPr id="51207" name="Text Box 23"/>
          <p:cNvSpPr txBox="1">
            <a:spLocks noChangeArrowheads="1"/>
          </p:cNvSpPr>
          <p:nvPr/>
        </p:nvSpPr>
        <p:spPr bwMode="auto">
          <a:xfrm>
            <a:off x="4671512" y="99021"/>
            <a:ext cx="294848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二</a:t>
            </a: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化学性质</a:t>
            </a:r>
          </a:p>
        </p:txBody>
      </p:sp>
      <p:sp>
        <p:nvSpPr>
          <p:cNvPr id="115736" name="Rectangle 24"/>
          <p:cNvSpPr>
            <a:spLocks noChangeArrowheads="1"/>
          </p:cNvSpPr>
          <p:nvPr/>
        </p:nvSpPr>
        <p:spPr bwMode="auto">
          <a:xfrm>
            <a:off x="388438" y="894912"/>
            <a:ext cx="3048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不稳定性 </a:t>
            </a: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2440281" y="5334876"/>
            <a:ext cx="5095947" cy="72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600" b="1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实验室如何保存浓硝酸？</a:t>
            </a:r>
          </a:p>
        </p:txBody>
      </p:sp>
    </p:spTree>
    <p:extLst>
      <p:ext uri="{BB962C8B-B14F-4D97-AF65-F5344CB8AC3E}">
        <p14:creationId xmlns:p14="http://schemas.microsoft.com/office/powerpoint/2010/main" val="212012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5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5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5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5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3" grpId="0" autoUpdateAnimBg="0"/>
      <p:bldP spid="3094" grpId="0" autoUpdateAnimBg="0"/>
      <p:bldP spid="115736" grpId="0" autoUpdateAnimBg="0"/>
      <p:bldP spid="1157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150845" y="566737"/>
            <a:ext cx="11518232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久置的浓硝酸一般呈黄色，就是由于</a:t>
            </a: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HNO</a:t>
            </a:r>
            <a:r>
              <a:rPr lang="en-US" altLang="zh-CN" sz="4000" b="1" baseline="-30000" dirty="0"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分解产生的</a:t>
            </a: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NO</a:t>
            </a:r>
            <a:r>
              <a:rPr lang="en-US" altLang="zh-CN" sz="4000" b="1" baseline="-30000" dirty="0"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溶于硝酸中的原因</a:t>
            </a: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296779" y="5470526"/>
            <a:ext cx="8934629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>
                <a:solidFill>
                  <a:srgbClr val="0000FF"/>
                </a:solidFill>
                <a:ea typeface="隶书" panose="02010509060101010101" pitchFamily="49" charset="-122"/>
              </a:rPr>
              <a:t>浓</a:t>
            </a:r>
            <a:r>
              <a:rPr lang="en-US" altLang="zh-CN" sz="4000" b="1">
                <a:solidFill>
                  <a:srgbClr val="0000FF"/>
                </a:solidFill>
                <a:ea typeface="隶书" panose="02010509060101010101" pitchFamily="49" charset="-122"/>
              </a:rPr>
              <a:t>HNO</a:t>
            </a:r>
            <a:r>
              <a:rPr lang="en-US" altLang="zh-CN" sz="4000" b="1" baseline="-25000">
                <a:solidFill>
                  <a:srgbClr val="0000FF"/>
                </a:solidFill>
                <a:ea typeface="隶书" panose="02010509060101010101" pitchFamily="49" charset="-122"/>
              </a:rPr>
              <a:t>3 </a:t>
            </a:r>
            <a:r>
              <a:rPr lang="zh-CN" altLang="en-US" sz="4000" b="1">
                <a:solidFill>
                  <a:srgbClr val="0000FF"/>
                </a:solidFill>
                <a:ea typeface="隶书" panose="02010509060101010101" pitchFamily="49" charset="-122"/>
              </a:rPr>
              <a:t>、</a:t>
            </a:r>
            <a:r>
              <a:rPr lang="en-US" altLang="zh-CN" sz="4000" b="1">
                <a:solidFill>
                  <a:srgbClr val="0000FF"/>
                </a:solidFill>
                <a:ea typeface="隶书" panose="02010509060101010101" pitchFamily="49" charset="-122"/>
              </a:rPr>
              <a:t>AgNO</a:t>
            </a:r>
            <a:r>
              <a:rPr lang="en-US" altLang="zh-CN" sz="4000" b="1" baseline="-25000">
                <a:solidFill>
                  <a:srgbClr val="0000FF"/>
                </a:solidFill>
                <a:ea typeface="隶书" panose="02010509060101010101" pitchFamily="49" charset="-122"/>
              </a:rPr>
              <a:t>3</a:t>
            </a:r>
            <a:r>
              <a:rPr lang="en-US" altLang="zh-CN" sz="4000" b="1">
                <a:solidFill>
                  <a:srgbClr val="0000FF"/>
                </a:solidFill>
                <a:ea typeface="隶书" panose="02010509060101010101" pitchFamily="49" charset="-122"/>
              </a:rPr>
              <a:t> </a:t>
            </a:r>
            <a:r>
              <a:rPr lang="zh-CN" altLang="en-US" sz="4000" b="1">
                <a:solidFill>
                  <a:srgbClr val="0000FF"/>
                </a:solidFill>
                <a:ea typeface="隶书" panose="02010509060101010101" pitchFamily="49" charset="-122"/>
              </a:rPr>
              <a:t>、氯水、溴水等。</a:t>
            </a:r>
          </a:p>
        </p:txBody>
      </p:sp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150845" y="4632326"/>
            <a:ext cx="936212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>
                <a:ea typeface="隶书" panose="02010509060101010101" pitchFamily="49" charset="-122"/>
              </a:rPr>
              <a:t>常见的需要放在棕色瓶中的试剂有哪些</a:t>
            </a:r>
            <a:r>
              <a:rPr lang="en-US" altLang="zh-CN" sz="4000" b="1" dirty="0">
                <a:ea typeface="隶书" panose="02010509060101010101" pitchFamily="49" charset="-122"/>
              </a:rPr>
              <a:t>?</a:t>
            </a:r>
          </a:p>
        </p:txBody>
      </p:sp>
      <p:grpSp>
        <p:nvGrpSpPr>
          <p:cNvPr id="116742" name="Group 6"/>
          <p:cNvGrpSpPr>
            <a:grpSpLocks/>
          </p:cNvGrpSpPr>
          <p:nvPr/>
        </p:nvGrpSpPr>
        <p:grpSpPr bwMode="auto">
          <a:xfrm>
            <a:off x="296779" y="2271713"/>
            <a:ext cx="10304419" cy="1885950"/>
            <a:chOff x="0" y="1344"/>
            <a:chExt cx="5153" cy="1188"/>
          </a:xfrm>
        </p:grpSpPr>
        <p:sp>
          <p:nvSpPr>
            <p:cNvPr id="52231" name="Rectangle 7"/>
            <p:cNvSpPr>
              <a:spLocks noChangeArrowheads="1"/>
            </p:cNvSpPr>
            <p:nvPr/>
          </p:nvSpPr>
          <p:spPr bwMode="auto">
            <a:xfrm>
              <a:off x="0" y="1706"/>
              <a:ext cx="4468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4000" b="1" dirty="0">
                  <a:ea typeface="隶书" panose="02010509060101010101" pitchFamily="49" charset="-122"/>
                </a:rPr>
                <a:t>棕色细口试剂瓶中，避光、低温保存，不能用橡皮塞。</a:t>
              </a:r>
            </a:p>
          </p:txBody>
        </p:sp>
        <p:pic>
          <p:nvPicPr>
            <p:cNvPr id="52232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1344"/>
              <a:ext cx="685" cy="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471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8" grpId="0" autoUpdateAnimBg="0"/>
      <p:bldP spid="116740" grpId="0" autoUpdateAnimBg="0"/>
      <p:bldP spid="11674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862267" y="6003759"/>
            <a:ext cx="845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硝酸是强酸，为什么可以用</a:t>
            </a:r>
            <a:r>
              <a:rPr lang="zh-CN" altLang="en-US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铝罐车</a:t>
            </a:r>
            <a:r>
              <a:rPr lang="zh-CN" altLang="en-US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运输？</a:t>
            </a:r>
          </a:p>
        </p:txBody>
      </p:sp>
      <p:grpSp>
        <p:nvGrpSpPr>
          <p:cNvPr id="54275" name="Group 3"/>
          <p:cNvGrpSpPr>
            <a:grpSpLocks/>
          </p:cNvGrpSpPr>
          <p:nvPr/>
        </p:nvGrpSpPr>
        <p:grpSpPr bwMode="auto">
          <a:xfrm>
            <a:off x="16042" y="-1"/>
            <a:ext cx="12015537" cy="5622441"/>
            <a:chOff x="179" y="2614"/>
            <a:chExt cx="3947" cy="1452"/>
          </a:xfrm>
        </p:grpSpPr>
        <p:pic>
          <p:nvPicPr>
            <p:cNvPr id="54277" name="Picture 4" descr="无标题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" y="2614"/>
              <a:ext cx="1972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8" name="Picture 5" descr="无标题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2614"/>
              <a:ext cx="1972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5197642" y="5201971"/>
            <a:ext cx="152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3030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600" b="1" dirty="0">
                <a:solidFill>
                  <a:srgbClr val="0000FF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05433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3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13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  <p:bldP spid="113670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39162" y="187434"/>
            <a:ext cx="3388143" cy="1769703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lvl="1" indent="0">
              <a:buNone/>
            </a:pPr>
            <a:r>
              <a:rPr lang="zh-CN" altLang="en-US" sz="3600" b="1" dirty="0">
                <a:solidFill>
                  <a:srgbClr val="030305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如何通过实验证明浓硝酸具有强氧化性？</a:t>
            </a: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3975" y="517415"/>
            <a:ext cx="3581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强氧化性 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1624263" y="3663864"/>
            <a:ext cx="34450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产生红</a:t>
            </a:r>
            <a:r>
              <a:rPr lang="zh-CN" altLang="en-US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棕色</a:t>
            </a:r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气体</a:t>
            </a:r>
          </a:p>
        </p:txBody>
      </p:sp>
      <p:sp>
        <p:nvSpPr>
          <p:cNvPr id="118813" name="Rectangle 29"/>
          <p:cNvSpPr>
            <a:spLocks noChangeArrowheads="1"/>
          </p:cNvSpPr>
          <p:nvPr/>
        </p:nvSpPr>
        <p:spPr bwMode="auto">
          <a:xfrm>
            <a:off x="1564105" y="2926434"/>
            <a:ext cx="2286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剧烈</a:t>
            </a:r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反应</a:t>
            </a: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1588168" y="4395276"/>
            <a:ext cx="312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溶液变为</a:t>
            </a:r>
            <a:r>
              <a:rPr lang="zh-CN" altLang="en-US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绿色</a:t>
            </a:r>
          </a:p>
        </p:txBody>
      </p:sp>
      <p:sp>
        <p:nvSpPr>
          <p:cNvPr id="118815" name="Text Box 31"/>
          <p:cNvSpPr txBox="1">
            <a:spLocks noChangeArrowheads="1"/>
          </p:cNvSpPr>
          <p:nvPr/>
        </p:nvSpPr>
        <p:spPr bwMode="auto">
          <a:xfrm>
            <a:off x="0" y="3810290"/>
            <a:ext cx="18446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现象：</a:t>
            </a:r>
          </a:p>
        </p:txBody>
      </p:sp>
      <p:sp>
        <p:nvSpPr>
          <p:cNvPr id="118816" name="Text Box 32"/>
          <p:cNvSpPr txBox="1">
            <a:spLocks noChangeArrowheads="1"/>
          </p:cNvSpPr>
          <p:nvPr/>
        </p:nvSpPr>
        <p:spPr bwMode="auto">
          <a:xfrm>
            <a:off x="1566026" y="5084818"/>
            <a:ext cx="373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铜片逐渐减少</a:t>
            </a:r>
          </a:p>
        </p:txBody>
      </p:sp>
      <p:sp>
        <p:nvSpPr>
          <p:cNvPr id="118817" name="Text Box 33"/>
          <p:cNvSpPr txBox="1">
            <a:spLocks noChangeArrowheads="1"/>
          </p:cNvSpPr>
          <p:nvPr/>
        </p:nvSpPr>
        <p:spPr bwMode="auto">
          <a:xfrm>
            <a:off x="53975" y="1548331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Cu+4HNO</a:t>
            </a:r>
            <a:r>
              <a:rPr lang="en-US" altLang="zh-CN" sz="3600" b="1" baseline="-25000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浓</a:t>
            </a:r>
            <a:r>
              <a:rPr lang="en-US" altLang="zh-CN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) = Cu(NO</a:t>
            </a:r>
            <a:r>
              <a:rPr lang="en-US" altLang="zh-CN" sz="3600" b="1" baseline="-25000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)</a:t>
            </a:r>
            <a:r>
              <a:rPr lang="en-US" altLang="zh-CN" sz="3600" b="1" baseline="-25000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+2NO</a:t>
            </a:r>
            <a:r>
              <a:rPr lang="en-US" altLang="zh-CN" sz="3600" b="1" baseline="-25000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 </a:t>
            </a:r>
            <a:r>
              <a:rPr lang="en-US" altLang="zh-CN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↑+2H</a:t>
            </a:r>
            <a:r>
              <a:rPr lang="en-US" altLang="zh-CN" sz="3600" b="1" baseline="-25000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O</a:t>
            </a:r>
          </a:p>
        </p:txBody>
      </p:sp>
      <p:pic>
        <p:nvPicPr>
          <p:cNvPr id="2" name="铜与浓硝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3957" y="2451657"/>
            <a:ext cx="4503821" cy="4141647"/>
          </a:xfrm>
          <a:prstGeom prst="rect">
            <a:avLst/>
          </a:prstGeom>
        </p:spPr>
      </p:pic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4659229" y="7146"/>
            <a:ext cx="29286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二</a:t>
            </a: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化学性质</a:t>
            </a:r>
          </a:p>
        </p:txBody>
      </p:sp>
    </p:spTree>
    <p:extLst>
      <p:ext uri="{BB962C8B-B14F-4D97-AF65-F5344CB8AC3E}">
        <p14:creationId xmlns:p14="http://schemas.microsoft.com/office/powerpoint/2010/main" val="28262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8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8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8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8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8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8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8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8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8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8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8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8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8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8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8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58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8786" grpId="0" build="p" autoUpdateAnimBg="0"/>
      <p:bldP spid="118812" grpId="0" autoUpdateAnimBg="0"/>
      <p:bldP spid="118813" grpId="0" autoUpdateAnimBg="0"/>
      <p:bldP spid="118814" grpId="0" autoUpdateAnimBg="0"/>
      <p:bldP spid="118815" grpId="0" autoUpdateAnimBg="0"/>
      <p:bldP spid="118816" grpId="0" autoUpdateAnimBg="0"/>
      <p:bldP spid="11881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Text Box 11"/>
          <p:cNvSpPr txBox="1">
            <a:spLocks noChangeArrowheads="1"/>
          </p:cNvSpPr>
          <p:nvPr/>
        </p:nvSpPr>
        <p:spPr bwMode="auto">
          <a:xfrm>
            <a:off x="53975" y="1503112"/>
            <a:ext cx="883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a typeface="华文新魏" panose="02010800040101010101" pitchFamily="2" charset="-122"/>
              </a:rPr>
              <a:t>Cu+4HNO</a:t>
            </a:r>
            <a:r>
              <a:rPr lang="en-US" altLang="zh-CN" sz="3600" b="1" baseline="-25000" dirty="0">
                <a:solidFill>
                  <a:srgbClr val="FF0000"/>
                </a:solidFill>
                <a:ea typeface="华文新魏" panose="02010800040101010101" pitchFamily="2" charset="-122"/>
              </a:rPr>
              <a:t>3</a:t>
            </a:r>
            <a:r>
              <a:rPr lang="en-US" altLang="zh-CN" sz="3600" b="1" dirty="0">
                <a:solidFill>
                  <a:srgbClr val="FF0000"/>
                </a:solidFill>
                <a:ea typeface="华文新魏" panose="02010800040101010101" pitchFamily="2" charset="-122"/>
              </a:rPr>
              <a:t>(</a:t>
            </a:r>
            <a:r>
              <a:rPr lang="zh-CN" altLang="en-US" sz="3600" b="1" dirty="0">
                <a:solidFill>
                  <a:srgbClr val="FF0000"/>
                </a:solidFill>
                <a:ea typeface="华文新魏" panose="02010800040101010101" pitchFamily="2" charset="-122"/>
              </a:rPr>
              <a:t>浓</a:t>
            </a:r>
            <a:r>
              <a:rPr lang="en-US" altLang="zh-CN" sz="3600" b="1" dirty="0">
                <a:solidFill>
                  <a:srgbClr val="FF0000"/>
                </a:solidFill>
                <a:ea typeface="华文新魏" panose="02010800040101010101" pitchFamily="2" charset="-122"/>
              </a:rPr>
              <a:t>) = Cu(NO</a:t>
            </a:r>
            <a:r>
              <a:rPr lang="en-US" altLang="zh-CN" sz="3600" b="1" baseline="-25000" dirty="0">
                <a:solidFill>
                  <a:srgbClr val="FF0000"/>
                </a:solidFill>
                <a:ea typeface="华文新魏" panose="02010800040101010101" pitchFamily="2" charset="-122"/>
              </a:rPr>
              <a:t>3</a:t>
            </a:r>
            <a:r>
              <a:rPr lang="en-US" altLang="zh-CN" sz="3600" b="1" dirty="0">
                <a:solidFill>
                  <a:srgbClr val="FF0000"/>
                </a:solidFill>
                <a:ea typeface="华文新魏" panose="02010800040101010101" pitchFamily="2" charset="-122"/>
              </a:rPr>
              <a:t>)</a:t>
            </a:r>
            <a:r>
              <a:rPr lang="en-US" altLang="zh-CN" sz="3600" b="1" baseline="-25000" dirty="0">
                <a:solidFill>
                  <a:srgbClr val="FF0000"/>
                </a:solidFill>
                <a:ea typeface="华文新魏" panose="02010800040101010101" pitchFamily="2" charset="-122"/>
              </a:rPr>
              <a:t>2</a:t>
            </a:r>
            <a:r>
              <a:rPr lang="en-US" altLang="zh-CN" sz="3600" b="1" dirty="0">
                <a:solidFill>
                  <a:srgbClr val="FF0000"/>
                </a:solidFill>
                <a:ea typeface="华文新魏" panose="02010800040101010101" pitchFamily="2" charset="-122"/>
              </a:rPr>
              <a:t>+2NO</a:t>
            </a:r>
            <a:r>
              <a:rPr lang="en-US" altLang="zh-CN" sz="3600" b="1" baseline="-25000" dirty="0">
                <a:solidFill>
                  <a:srgbClr val="FF0000"/>
                </a:solidFill>
                <a:ea typeface="华文新魏" panose="02010800040101010101" pitchFamily="2" charset="-122"/>
              </a:rPr>
              <a:t>2 </a:t>
            </a:r>
            <a:r>
              <a:rPr lang="en-US" altLang="zh-CN" sz="3600" b="1" dirty="0">
                <a:solidFill>
                  <a:srgbClr val="FF0000"/>
                </a:solidFill>
              </a:rPr>
              <a:t>↑</a:t>
            </a:r>
            <a:r>
              <a:rPr lang="en-US" altLang="zh-CN" sz="3600" b="1" dirty="0">
                <a:solidFill>
                  <a:srgbClr val="FF0000"/>
                </a:solidFill>
                <a:ea typeface="华文新魏" panose="02010800040101010101" pitchFamily="2" charset="-122"/>
              </a:rPr>
              <a:t>+2H</a:t>
            </a:r>
            <a:r>
              <a:rPr lang="en-US" altLang="zh-CN" sz="3600" b="1" baseline="-25000" dirty="0">
                <a:solidFill>
                  <a:srgbClr val="FF0000"/>
                </a:solidFill>
                <a:ea typeface="华文新魏" panose="02010800040101010101" pitchFamily="2" charset="-122"/>
              </a:rPr>
              <a:t>2</a:t>
            </a:r>
            <a:r>
              <a:rPr lang="en-US" altLang="zh-CN" sz="3600" b="1" dirty="0">
                <a:solidFill>
                  <a:srgbClr val="FF0000"/>
                </a:solidFill>
                <a:ea typeface="华文新魏" panose="02010800040101010101" pitchFamily="2" charset="-122"/>
              </a:rPr>
              <a:t>O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187575" y="3248143"/>
            <a:ext cx="2860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缓慢</a:t>
            </a:r>
            <a:r>
              <a:rPr lang="zh-CN" altLang="en-US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反应</a:t>
            </a:r>
            <a:endParaRPr lang="zh-CN" altLang="en-US" sz="4000" b="1" dirty="0"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9824" name="Text Box 16"/>
          <p:cNvSpPr txBox="1">
            <a:spLocks noChangeArrowheads="1"/>
          </p:cNvSpPr>
          <p:nvPr/>
        </p:nvSpPr>
        <p:spPr bwMode="auto">
          <a:xfrm>
            <a:off x="0" y="4304366"/>
            <a:ext cx="179086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现象：</a:t>
            </a:r>
          </a:p>
        </p:txBody>
      </p:sp>
      <p:sp>
        <p:nvSpPr>
          <p:cNvPr id="119825" name="Rectangle 17"/>
          <p:cNvSpPr>
            <a:spLocks noChangeArrowheads="1"/>
          </p:cNvSpPr>
          <p:nvPr/>
        </p:nvSpPr>
        <p:spPr bwMode="auto">
          <a:xfrm>
            <a:off x="2113756" y="3949818"/>
            <a:ext cx="32718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产生</a:t>
            </a:r>
            <a:r>
              <a:rPr lang="zh-CN" altLang="en-US" sz="4000" b="1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无色</a:t>
            </a:r>
            <a:r>
              <a:rPr lang="zh-CN" altLang="en-US" sz="40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气体</a:t>
            </a:r>
          </a:p>
        </p:txBody>
      </p:sp>
      <p:sp>
        <p:nvSpPr>
          <p:cNvPr id="119826" name="Rectangle 18"/>
          <p:cNvSpPr>
            <a:spLocks noChangeArrowheads="1"/>
          </p:cNvSpPr>
          <p:nvPr/>
        </p:nvSpPr>
        <p:spPr bwMode="auto">
          <a:xfrm>
            <a:off x="2113756" y="4691308"/>
            <a:ext cx="5282406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接触空气后变为</a:t>
            </a:r>
            <a:r>
              <a:rPr lang="zh-CN" altLang="en-US" sz="4000" b="1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红棕色</a:t>
            </a:r>
          </a:p>
        </p:txBody>
      </p:sp>
      <p:grpSp>
        <p:nvGrpSpPr>
          <p:cNvPr id="119835" name="Group 27"/>
          <p:cNvGrpSpPr>
            <a:grpSpLocks/>
          </p:cNvGrpSpPr>
          <p:nvPr/>
        </p:nvGrpSpPr>
        <p:grpSpPr bwMode="auto">
          <a:xfrm>
            <a:off x="91281" y="2294665"/>
            <a:ext cx="8764588" cy="641350"/>
            <a:chOff x="96" y="1344"/>
            <a:chExt cx="5521" cy="404"/>
          </a:xfrm>
        </p:grpSpPr>
        <p:sp>
          <p:nvSpPr>
            <p:cNvPr id="56336" name="Rectangle 20"/>
            <p:cNvSpPr>
              <a:spLocks noChangeArrowheads="1"/>
            </p:cNvSpPr>
            <p:nvPr/>
          </p:nvSpPr>
          <p:spPr bwMode="auto">
            <a:xfrm>
              <a:off x="96" y="1344"/>
              <a:ext cx="552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3600" b="1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3Cu+8HNO</a:t>
              </a:r>
              <a:r>
                <a:rPr lang="en-US" altLang="zh-CN" sz="3600" b="1" baseline="-25000" dirty="0">
                  <a:solidFill>
                    <a:srgbClr val="000099"/>
                  </a:solidFill>
                  <a:ea typeface="华文新魏" panose="02010800040101010101" pitchFamily="2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3600" b="1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(</a:t>
              </a:r>
              <a:r>
                <a:rPr lang="zh-CN" altLang="en-US" sz="3600" b="1" dirty="0">
                  <a:solidFill>
                    <a:srgbClr val="000099"/>
                  </a:solidFill>
                  <a:ea typeface="华文新魏" panose="02010800040101010101" pitchFamily="2" charset="-122"/>
                </a:rPr>
                <a:t>稀</a:t>
              </a:r>
              <a:r>
                <a:rPr lang="en-US" altLang="zh-CN" sz="3600" b="1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)</a:t>
              </a:r>
              <a:r>
                <a:rPr lang="zh-CN" altLang="en-US" sz="3600" b="1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＝</a:t>
              </a:r>
              <a:r>
                <a:rPr lang="en-US" altLang="zh-CN" sz="3600" b="1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3Cu(NO</a:t>
              </a:r>
              <a:r>
                <a:rPr lang="en-US" altLang="zh-CN" sz="3600" b="1" baseline="-25000" dirty="0">
                  <a:solidFill>
                    <a:srgbClr val="000099"/>
                  </a:solidFill>
                  <a:ea typeface="华文新魏" panose="02010800040101010101" pitchFamily="2" charset="-122"/>
                </a:rPr>
                <a:t>3</a:t>
              </a:r>
              <a:r>
                <a:rPr lang="en-US" altLang="zh-CN" sz="3600" b="1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)</a:t>
              </a:r>
              <a:r>
                <a:rPr lang="en-US" altLang="zh-CN" sz="3600" b="1" baseline="-25000" dirty="0">
                  <a:solidFill>
                    <a:srgbClr val="000099"/>
                  </a:solidFill>
                  <a:ea typeface="华文新魏" panose="02010800040101010101" pitchFamily="2" charset="-122"/>
                </a:rPr>
                <a:t>2</a:t>
              </a:r>
              <a:r>
                <a:rPr lang="en-US" altLang="zh-CN" sz="3600" b="1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+2NO  +4H</a:t>
              </a:r>
              <a:r>
                <a:rPr lang="en-US" altLang="zh-CN" sz="3600" b="1" baseline="-25000" dirty="0">
                  <a:solidFill>
                    <a:srgbClr val="000099"/>
                  </a:solidFill>
                  <a:ea typeface="华文新魏" panose="02010800040101010101" pitchFamily="2" charset="-122"/>
                </a:rPr>
                <a:t>2</a:t>
              </a:r>
              <a:r>
                <a:rPr lang="en-US" altLang="zh-CN" sz="3600" b="1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56337" name="Line 21"/>
            <p:cNvSpPr>
              <a:spLocks noChangeShapeType="1"/>
            </p:cNvSpPr>
            <p:nvPr/>
          </p:nvSpPr>
          <p:spPr bwMode="auto">
            <a:xfrm flipV="1">
              <a:off x="4608" y="1392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9831" name="Line 23"/>
          <p:cNvSpPr>
            <a:spLocks noChangeShapeType="1"/>
          </p:cNvSpPr>
          <p:nvPr/>
        </p:nvSpPr>
        <p:spPr bwMode="auto">
          <a:xfrm>
            <a:off x="2339975" y="919885"/>
            <a:ext cx="1295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9832" name="Rectangle 24"/>
          <p:cNvSpPr>
            <a:spLocks noChangeArrowheads="1"/>
          </p:cNvSpPr>
          <p:nvPr/>
        </p:nvSpPr>
        <p:spPr bwMode="auto">
          <a:xfrm>
            <a:off x="3548668" y="719507"/>
            <a:ext cx="38619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浓</a:t>
            </a:r>
            <a:r>
              <a:rPr lang="en-US" altLang="zh-CN" sz="3600" b="1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HNO</a:t>
            </a:r>
            <a:r>
              <a:rPr lang="en-US" altLang="zh-CN" sz="3600" b="1" baseline="-2500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 </a:t>
            </a:r>
            <a:r>
              <a:rPr lang="en-US" altLang="zh-CN" sz="3600" b="1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&gt;</a:t>
            </a:r>
            <a:r>
              <a:rPr lang="zh-CN" altLang="en-US" sz="3600" b="1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稀</a:t>
            </a:r>
            <a:r>
              <a:rPr lang="en-US" altLang="zh-CN" sz="3600" b="1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HNO</a:t>
            </a:r>
            <a:r>
              <a:rPr lang="en-US" altLang="zh-CN" sz="3600" b="1" baseline="-2500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9836" name="Text Box 28"/>
          <p:cNvSpPr txBox="1">
            <a:spLocks noChangeArrowheads="1"/>
          </p:cNvSpPr>
          <p:nvPr/>
        </p:nvSpPr>
        <p:spPr bwMode="auto">
          <a:xfrm>
            <a:off x="2113756" y="5392983"/>
            <a:ext cx="3124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溶液为</a:t>
            </a:r>
            <a:r>
              <a:rPr lang="zh-CN" altLang="en-US" sz="4000" b="1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蓝色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8539162" y="187434"/>
            <a:ext cx="3388143" cy="1769703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zh-CN" altLang="en-US" sz="3600" b="1" dirty="0" smtClean="0">
                <a:solidFill>
                  <a:srgbClr val="030305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如何通过实验证明稀硝酸具有强氧化性？</a:t>
            </a:r>
            <a:endParaRPr lang="zh-CN" altLang="en-US" sz="3600" b="1" dirty="0">
              <a:solidFill>
                <a:srgbClr val="030305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3975" y="517415"/>
            <a:ext cx="3581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强氧化性 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4659229" y="7146"/>
            <a:ext cx="29286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二</a:t>
            </a: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化学性质</a:t>
            </a: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2187575" y="6077161"/>
            <a:ext cx="3124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固体减少</a:t>
            </a:r>
            <a:endParaRPr lang="zh-CN" altLang="en-US" sz="4000" b="1" dirty="0"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铜与稀硝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7916" y="3086218"/>
            <a:ext cx="4572000" cy="360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9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9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98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9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119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9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9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9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9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9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84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9823" grpId="0" autoUpdateAnimBg="0"/>
      <p:bldP spid="119824" grpId="0" autoUpdateAnimBg="0"/>
      <p:bldP spid="119825" grpId="0" autoUpdateAnimBg="0"/>
      <p:bldP spid="119826" grpId="0" autoUpdateAnimBg="0"/>
      <p:bldP spid="119831" grpId="0" animBg="1"/>
      <p:bldP spid="119832" grpId="0" autoUpdateAnimBg="0"/>
      <p:bldP spid="119836" grpId="0"/>
      <p:bldP spid="18" grpId="0" build="p" autoUpdateAnimBg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8539162" y="187434"/>
            <a:ext cx="3388143" cy="1769703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zh-CN" altLang="en-US" sz="3600" b="1" dirty="0" smtClean="0">
                <a:solidFill>
                  <a:srgbClr val="030305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如何通过实验证明浓硝酸具有强氧化性？</a:t>
            </a:r>
            <a:endParaRPr lang="zh-CN" altLang="en-US" sz="3600" b="1" dirty="0">
              <a:solidFill>
                <a:srgbClr val="030305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3975" y="517415"/>
            <a:ext cx="3581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强氧化性 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4659229" y="7146"/>
            <a:ext cx="29286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二</a:t>
            </a: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化学性质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3975" y="1503112"/>
            <a:ext cx="883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a typeface="华文新魏" panose="02010800040101010101" pitchFamily="2" charset="-122"/>
              </a:rPr>
              <a:t>Cu+4HNO</a:t>
            </a:r>
            <a:r>
              <a:rPr lang="en-US" altLang="zh-CN" sz="3600" b="1" baseline="-25000" dirty="0">
                <a:solidFill>
                  <a:srgbClr val="FF0000"/>
                </a:solidFill>
                <a:ea typeface="华文新魏" panose="02010800040101010101" pitchFamily="2" charset="-122"/>
              </a:rPr>
              <a:t>3</a:t>
            </a:r>
            <a:r>
              <a:rPr lang="en-US" altLang="zh-CN" sz="3600" b="1" dirty="0">
                <a:solidFill>
                  <a:srgbClr val="FF0000"/>
                </a:solidFill>
                <a:ea typeface="华文新魏" panose="02010800040101010101" pitchFamily="2" charset="-122"/>
              </a:rPr>
              <a:t>(</a:t>
            </a:r>
            <a:r>
              <a:rPr lang="zh-CN" altLang="en-US" sz="3600" b="1" dirty="0">
                <a:solidFill>
                  <a:srgbClr val="FF0000"/>
                </a:solidFill>
                <a:ea typeface="华文新魏" panose="02010800040101010101" pitchFamily="2" charset="-122"/>
              </a:rPr>
              <a:t>浓</a:t>
            </a:r>
            <a:r>
              <a:rPr lang="en-US" altLang="zh-CN" sz="3600" b="1" dirty="0">
                <a:solidFill>
                  <a:srgbClr val="FF0000"/>
                </a:solidFill>
                <a:ea typeface="华文新魏" panose="02010800040101010101" pitchFamily="2" charset="-122"/>
              </a:rPr>
              <a:t>) = Cu(NO</a:t>
            </a:r>
            <a:r>
              <a:rPr lang="en-US" altLang="zh-CN" sz="3600" b="1" baseline="-25000" dirty="0">
                <a:solidFill>
                  <a:srgbClr val="FF0000"/>
                </a:solidFill>
                <a:ea typeface="华文新魏" panose="02010800040101010101" pitchFamily="2" charset="-122"/>
              </a:rPr>
              <a:t>3</a:t>
            </a:r>
            <a:r>
              <a:rPr lang="en-US" altLang="zh-CN" sz="3600" b="1" dirty="0">
                <a:solidFill>
                  <a:srgbClr val="FF0000"/>
                </a:solidFill>
                <a:ea typeface="华文新魏" panose="02010800040101010101" pitchFamily="2" charset="-122"/>
              </a:rPr>
              <a:t>)</a:t>
            </a:r>
            <a:r>
              <a:rPr lang="en-US" altLang="zh-CN" sz="3600" b="1" baseline="-25000" dirty="0">
                <a:solidFill>
                  <a:srgbClr val="FF0000"/>
                </a:solidFill>
                <a:ea typeface="华文新魏" panose="02010800040101010101" pitchFamily="2" charset="-122"/>
              </a:rPr>
              <a:t>2</a:t>
            </a:r>
            <a:r>
              <a:rPr lang="en-US" altLang="zh-CN" sz="3600" b="1" dirty="0">
                <a:solidFill>
                  <a:srgbClr val="FF0000"/>
                </a:solidFill>
                <a:ea typeface="华文新魏" panose="02010800040101010101" pitchFamily="2" charset="-122"/>
              </a:rPr>
              <a:t>+2NO</a:t>
            </a:r>
            <a:r>
              <a:rPr lang="en-US" altLang="zh-CN" sz="3600" b="1" baseline="-25000" dirty="0">
                <a:solidFill>
                  <a:srgbClr val="FF0000"/>
                </a:solidFill>
                <a:ea typeface="华文新魏" panose="02010800040101010101" pitchFamily="2" charset="-122"/>
              </a:rPr>
              <a:t>2 </a:t>
            </a:r>
            <a:r>
              <a:rPr lang="en-US" altLang="zh-CN" sz="3600" b="1" dirty="0">
                <a:solidFill>
                  <a:srgbClr val="FF0000"/>
                </a:solidFill>
              </a:rPr>
              <a:t>↑</a:t>
            </a:r>
            <a:r>
              <a:rPr lang="en-US" altLang="zh-CN" sz="3600" b="1" dirty="0">
                <a:solidFill>
                  <a:srgbClr val="FF0000"/>
                </a:solidFill>
                <a:ea typeface="华文新魏" panose="02010800040101010101" pitchFamily="2" charset="-122"/>
              </a:rPr>
              <a:t>+2H</a:t>
            </a:r>
            <a:r>
              <a:rPr lang="en-US" altLang="zh-CN" sz="3600" b="1" baseline="-25000" dirty="0">
                <a:solidFill>
                  <a:srgbClr val="FF0000"/>
                </a:solidFill>
                <a:ea typeface="华文新魏" panose="02010800040101010101" pitchFamily="2" charset="-122"/>
              </a:rPr>
              <a:t>2</a:t>
            </a:r>
            <a:r>
              <a:rPr lang="en-US" altLang="zh-CN" sz="3600" b="1" dirty="0">
                <a:solidFill>
                  <a:srgbClr val="FF0000"/>
                </a:solidFill>
                <a:ea typeface="华文新魏" panose="02010800040101010101" pitchFamily="2" charset="-122"/>
              </a:rPr>
              <a:t>O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-66290" y="2308262"/>
            <a:ext cx="90797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3Cu+8HNO</a:t>
            </a:r>
            <a:r>
              <a:rPr lang="en-US" altLang="zh-CN" sz="3600" b="1" baseline="-25000" dirty="0">
                <a:solidFill>
                  <a:srgbClr val="000099"/>
                </a:solidFill>
                <a:ea typeface="华文新魏" panose="0201080004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(</a:t>
            </a:r>
            <a:r>
              <a:rPr lang="zh-CN" altLang="en-US" sz="3600" b="1" dirty="0">
                <a:solidFill>
                  <a:srgbClr val="000099"/>
                </a:solidFill>
                <a:ea typeface="华文新魏" panose="02010800040101010101" pitchFamily="2" charset="-122"/>
              </a:rPr>
              <a:t>稀</a:t>
            </a:r>
            <a:r>
              <a:rPr lang="en-US" altLang="zh-CN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)</a:t>
            </a:r>
            <a:r>
              <a:rPr lang="zh-CN" alt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＝</a:t>
            </a:r>
            <a:r>
              <a:rPr lang="en-US" altLang="zh-CN" sz="3600" b="1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3Cu(NO</a:t>
            </a:r>
            <a:r>
              <a:rPr lang="en-US" altLang="zh-CN" sz="3600" b="1" baseline="-25000" dirty="0" smtClean="0">
                <a:solidFill>
                  <a:srgbClr val="000099"/>
                </a:solidFill>
                <a:ea typeface="华文新魏" panose="02010800040101010101" pitchFamily="2" charset="-122"/>
              </a:rPr>
              <a:t>3</a:t>
            </a:r>
            <a:r>
              <a:rPr lang="en-US" altLang="zh-CN" sz="3600" b="1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)</a:t>
            </a:r>
            <a:r>
              <a:rPr lang="en-US" altLang="zh-CN" sz="3600" b="1" baseline="-25000" dirty="0" smtClean="0">
                <a:solidFill>
                  <a:srgbClr val="000099"/>
                </a:solidFill>
                <a:ea typeface="华文新魏" panose="02010800040101010101" pitchFamily="2" charset="-122"/>
              </a:rPr>
              <a:t>2</a:t>
            </a:r>
            <a:r>
              <a:rPr lang="en-US" altLang="zh-CN" sz="3600" b="1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+2NO↑ </a:t>
            </a:r>
            <a:r>
              <a:rPr lang="en-US" altLang="zh-CN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+4H</a:t>
            </a:r>
            <a:r>
              <a:rPr lang="en-US" altLang="zh-CN" sz="3600" b="1" baseline="-25000" dirty="0">
                <a:solidFill>
                  <a:srgbClr val="000099"/>
                </a:solidFill>
                <a:ea typeface="华文新魏" panose="02010800040101010101" pitchFamily="2" charset="-122"/>
              </a:rPr>
              <a:t>2</a:t>
            </a:r>
            <a:r>
              <a:rPr lang="en-US" altLang="zh-CN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O</a:t>
            </a:r>
          </a:p>
        </p:txBody>
      </p:sp>
      <p:pic>
        <p:nvPicPr>
          <p:cNvPr id="21" name="碳与浓硝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3768" y="3641558"/>
            <a:ext cx="3898232" cy="3216442"/>
          </a:xfrm>
          <a:prstGeom prst="rect">
            <a:avLst/>
          </a:prstGeom>
        </p:spPr>
      </p:pic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1572127" y="4280352"/>
            <a:ext cx="378661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红热木炭在浓硝酸中剧烈燃烧</a:t>
            </a:r>
            <a:endParaRPr lang="zh-CN" altLang="en-US" sz="4000" b="1" dirty="0"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0" y="4895766"/>
            <a:ext cx="179086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现象：</a:t>
            </a: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1572127" y="5603791"/>
            <a:ext cx="37866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 smtClean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产生红棕色气体</a:t>
            </a:r>
            <a:endParaRPr lang="zh-CN" altLang="en-US" sz="4000" b="1" dirty="0">
              <a:solidFill>
                <a:srgbClr val="030305"/>
              </a:solidFill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0" y="2999634"/>
            <a:ext cx="8121652" cy="808846"/>
            <a:chOff x="0" y="2999634"/>
            <a:chExt cx="8121652" cy="808846"/>
          </a:xfrm>
        </p:grpSpPr>
        <p:sp>
          <p:nvSpPr>
            <p:cNvPr id="29" name="Rectangle 20"/>
            <p:cNvSpPr>
              <a:spLocks noChangeArrowheads="1"/>
            </p:cNvSpPr>
            <p:nvPr/>
          </p:nvSpPr>
          <p:spPr bwMode="auto">
            <a:xfrm>
              <a:off x="0" y="3162367"/>
              <a:ext cx="8121652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3600" b="1" dirty="0" smtClean="0">
                  <a:solidFill>
                    <a:srgbClr val="000099"/>
                  </a:solidFill>
                  <a:cs typeface="Times New Roman" panose="02020603050405020304" pitchFamily="18" charset="0"/>
                </a:rPr>
                <a:t>C+4HNO</a:t>
              </a:r>
              <a:r>
                <a:rPr lang="en-US" altLang="zh-CN" sz="3600" b="1" baseline="-25000" dirty="0" smtClean="0">
                  <a:solidFill>
                    <a:srgbClr val="000099"/>
                  </a:solidFill>
                  <a:ea typeface="华文新魏" panose="02010800040101010101" pitchFamily="2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3600" b="1" dirty="0" smtClean="0">
                  <a:solidFill>
                    <a:srgbClr val="000099"/>
                  </a:solidFill>
                  <a:cs typeface="Times New Roman" panose="02020603050405020304" pitchFamily="18" charset="0"/>
                </a:rPr>
                <a:t>(</a:t>
              </a:r>
              <a:r>
                <a:rPr lang="zh-CN" altLang="en-US" sz="36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浓</a:t>
              </a:r>
              <a:r>
                <a:rPr lang="en-US" altLang="zh-CN" sz="3600" b="1" dirty="0" smtClean="0">
                  <a:solidFill>
                    <a:srgbClr val="000099"/>
                  </a:solidFill>
                  <a:cs typeface="Times New Roman" panose="02020603050405020304" pitchFamily="18" charset="0"/>
                </a:rPr>
                <a:t>) </a:t>
              </a:r>
              <a:r>
                <a:rPr lang="zh-CN" altLang="en-US" sz="3600" b="1" dirty="0" smtClean="0">
                  <a:solidFill>
                    <a:srgbClr val="000099"/>
                  </a:solidFill>
                  <a:cs typeface="Times New Roman" panose="02020603050405020304" pitchFamily="18" charset="0"/>
                </a:rPr>
                <a:t>＝ </a:t>
              </a:r>
              <a:r>
                <a:rPr lang="en-US" altLang="zh-CN" sz="3600" b="1" dirty="0" smtClean="0">
                  <a:solidFill>
                    <a:srgbClr val="000099"/>
                  </a:solidFill>
                  <a:cs typeface="Times New Roman" panose="02020603050405020304" pitchFamily="18" charset="0"/>
                </a:rPr>
                <a:t>4NO</a:t>
              </a:r>
              <a:r>
                <a:rPr lang="en-US" altLang="zh-CN" sz="3600" b="1" baseline="-25000" dirty="0" smtClean="0">
                  <a:solidFill>
                    <a:srgbClr val="000099"/>
                  </a:solidFill>
                  <a:ea typeface="华文新魏" panose="02010800040101010101" pitchFamily="2" charset="-122"/>
                </a:rPr>
                <a:t>2 </a:t>
              </a:r>
              <a:r>
                <a:rPr lang="en-US" altLang="zh-CN" sz="3600" b="1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↑</a:t>
              </a:r>
              <a:r>
                <a:rPr lang="en-US" altLang="zh-CN" sz="3600" b="1" dirty="0" smtClean="0">
                  <a:solidFill>
                    <a:srgbClr val="000099"/>
                  </a:solidFill>
                  <a:cs typeface="Times New Roman" panose="02020603050405020304" pitchFamily="18" charset="0"/>
                </a:rPr>
                <a:t>+ CO</a:t>
              </a:r>
              <a:r>
                <a:rPr lang="en-US" altLang="zh-CN" sz="3600" b="1" baseline="-25000" dirty="0" smtClean="0">
                  <a:solidFill>
                    <a:srgbClr val="000099"/>
                  </a:solidFill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 smtClean="0">
                  <a:solidFill>
                    <a:srgbClr val="000099"/>
                  </a:solidFill>
                  <a:cs typeface="Times New Roman" panose="02020603050405020304" pitchFamily="18" charset="0"/>
                </a:rPr>
                <a:t>↑ </a:t>
              </a:r>
              <a:r>
                <a:rPr lang="en-US" altLang="zh-CN" sz="3600" b="1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+</a:t>
              </a:r>
              <a:r>
                <a:rPr lang="en-US" altLang="zh-CN" sz="3600" b="1" dirty="0" smtClean="0">
                  <a:solidFill>
                    <a:srgbClr val="000099"/>
                  </a:solidFill>
                  <a:cs typeface="Times New Roman" panose="02020603050405020304" pitchFamily="18" charset="0"/>
                </a:rPr>
                <a:t>2H</a:t>
              </a:r>
              <a:r>
                <a:rPr lang="en-US" altLang="zh-CN" sz="3600" b="1" baseline="-25000" dirty="0" smtClean="0">
                  <a:solidFill>
                    <a:srgbClr val="000099"/>
                  </a:solidFill>
                  <a:ea typeface="华文新魏" panose="02010800040101010101" pitchFamily="2" charset="-122"/>
                </a:rPr>
                <a:t>2</a:t>
              </a:r>
              <a:r>
                <a:rPr lang="en-US" altLang="zh-CN" sz="3600" b="1" dirty="0" smtClean="0">
                  <a:solidFill>
                    <a:srgbClr val="000099"/>
                  </a:solidFill>
                  <a:cs typeface="Times New Roman" panose="02020603050405020304" pitchFamily="18" charset="0"/>
                </a:rPr>
                <a:t>O</a:t>
              </a:r>
              <a:endParaRPr lang="en-US" altLang="zh-CN" sz="3600" b="1" dirty="0">
                <a:solidFill>
                  <a:srgbClr val="00009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2" name="AutoShape 18"/>
            <p:cNvSpPr>
              <a:spLocks noChangeArrowheads="1"/>
            </p:cNvSpPr>
            <p:nvPr/>
          </p:nvSpPr>
          <p:spPr bwMode="auto">
            <a:xfrm>
              <a:off x="3004224" y="2999634"/>
              <a:ext cx="381000" cy="38100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zh-CN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34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 fullScrn="1">
              <p:cMediaNode vol="80000">
                <p:cTn id="41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build="p" autoUpdateAnimBg="0"/>
      <p:bldP spid="22" grpId="0" autoUpdateAnimBg="0"/>
      <p:bldP spid="23" grpId="0" autoUpdateAnimBg="0"/>
      <p:bldP spid="2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72368" y="1884948"/>
            <a:ext cx="116667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>
                <a:ea typeface="隶书" panose="02010509060101010101" pitchFamily="49" charset="-122"/>
                <a:sym typeface="Wingdings" panose="05000000000000000000" pitchFamily="2" charset="2"/>
              </a:rPr>
              <a:t>1 </a:t>
            </a:r>
            <a:r>
              <a:rPr lang="zh-CN" altLang="en-US" sz="4000" b="1" dirty="0">
                <a:ea typeface="隶书" panose="02010509060101010101" pitchFamily="49" charset="-122"/>
                <a:sym typeface="Wingdings" panose="05000000000000000000" pitchFamily="2" charset="2"/>
              </a:rPr>
              <a:t>氨在催化剂的作用下与氧气发生反应生成</a:t>
            </a:r>
            <a:r>
              <a:rPr lang="en-US" altLang="zh-CN" sz="4000" b="1" dirty="0">
                <a:solidFill>
                  <a:srgbClr val="0033CC"/>
                </a:solidFill>
                <a:ea typeface="隶书" panose="02010509060101010101" pitchFamily="49" charset="-122"/>
                <a:sym typeface="Wingdings" panose="05000000000000000000" pitchFamily="2" charset="2"/>
              </a:rPr>
              <a:t>NO</a:t>
            </a:r>
            <a:r>
              <a:rPr lang="zh-CN" altLang="en-US" sz="3600" dirty="0">
                <a:ea typeface="华文新魏" panose="02010800040101010101" pitchFamily="2" charset="-122"/>
                <a:sym typeface="Wingdings" panose="05000000000000000000" pitchFamily="2" charset="2"/>
              </a:rPr>
              <a:t>                                  </a:t>
            </a:r>
          </a:p>
        </p:txBody>
      </p:sp>
      <p:sp>
        <p:nvSpPr>
          <p:cNvPr id="58371" name="Text Box 6"/>
          <p:cNvSpPr txBox="1">
            <a:spLocks noChangeArrowheads="1"/>
          </p:cNvSpPr>
          <p:nvPr/>
        </p:nvSpPr>
        <p:spPr bwMode="auto">
          <a:xfrm>
            <a:off x="3198812" y="94457"/>
            <a:ext cx="5832475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三、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硝酸的工业制法</a:t>
            </a: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1082785" y="4351060"/>
            <a:ext cx="507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/>
              <a:t>2NO + O</a:t>
            </a:r>
            <a:r>
              <a:rPr lang="en-US" altLang="zh-CN" sz="3600" b="1" baseline="-25000" dirty="0"/>
              <a:t>2</a:t>
            </a:r>
            <a:r>
              <a:rPr lang="en-US" altLang="zh-CN" sz="3600" b="1" dirty="0"/>
              <a:t> = 2NO</a:t>
            </a:r>
            <a:r>
              <a:rPr lang="en-US" altLang="zh-CN" sz="3600" b="1" baseline="-25000" dirty="0"/>
              <a:t>2</a:t>
            </a: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880355" y="5871375"/>
            <a:ext cx="52218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cs typeface="Times New Roman" panose="02020603050405020304" pitchFamily="18" charset="0"/>
              </a:rPr>
              <a:t>3NO</a:t>
            </a:r>
            <a:r>
              <a:rPr lang="en-US" altLang="zh-CN" sz="3600" b="1" baseline="-25000" dirty="0"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cs typeface="Times New Roman" panose="02020603050405020304" pitchFamily="18" charset="0"/>
              </a:rPr>
              <a:t>+H</a:t>
            </a:r>
            <a:r>
              <a:rPr lang="en-US" altLang="zh-CN" sz="3600" b="1" baseline="-25000" dirty="0"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cs typeface="Times New Roman" panose="02020603050405020304" pitchFamily="18" charset="0"/>
              </a:rPr>
              <a:t>O=2HNO</a:t>
            </a:r>
            <a:r>
              <a:rPr lang="en-US" altLang="zh-CN" sz="3600" b="1" baseline="-25000" dirty="0">
                <a:cs typeface="Times New Roman" panose="02020603050405020304" pitchFamily="18" charset="0"/>
              </a:rPr>
              <a:t>3</a:t>
            </a:r>
            <a:r>
              <a:rPr lang="en-US" altLang="zh-CN" sz="3600" b="1" dirty="0">
                <a:cs typeface="Times New Roman" panose="02020603050405020304" pitchFamily="18" charset="0"/>
              </a:rPr>
              <a:t>+NO</a:t>
            </a: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172368" y="3681134"/>
            <a:ext cx="5666959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 dirty="0">
                <a:ea typeface="隶书" panose="02010509060101010101" pitchFamily="49" charset="-122"/>
                <a:sym typeface="Wingdings" panose="05000000000000000000" pitchFamily="2" charset="2"/>
              </a:rPr>
              <a:t>2 NO</a:t>
            </a:r>
            <a:r>
              <a:rPr lang="zh-CN" altLang="en-US" sz="3600" b="1" dirty="0">
                <a:ea typeface="隶书" panose="02010509060101010101" pitchFamily="49" charset="-122"/>
                <a:sym typeface="Wingdings" panose="05000000000000000000" pitchFamily="2" charset="2"/>
              </a:rPr>
              <a:t>被氧气氧化成</a:t>
            </a:r>
            <a:r>
              <a:rPr lang="en-US" altLang="zh-CN" sz="3600" b="1" dirty="0">
                <a:solidFill>
                  <a:srgbClr val="0033CC"/>
                </a:solidFill>
              </a:rPr>
              <a:t>NO</a:t>
            </a:r>
            <a:r>
              <a:rPr lang="en-US" altLang="zh-CN" sz="3600" b="1" baseline="-25000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136417" y="5063122"/>
            <a:ext cx="53981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 dirty="0">
                <a:ea typeface="隶书" panose="020105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3 </a:t>
            </a:r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用水吸收</a:t>
            </a:r>
            <a:r>
              <a:rPr lang="en-US" altLang="zh-CN" sz="3600" b="1" dirty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NO</a:t>
            </a:r>
            <a:r>
              <a:rPr lang="en-US" altLang="zh-CN" sz="3600" b="1" baseline="-25000" dirty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生成</a:t>
            </a:r>
            <a:r>
              <a:rPr lang="zh-CN" altLang="en-US" sz="3600" b="1" dirty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硝酸</a:t>
            </a:r>
          </a:p>
        </p:txBody>
      </p:sp>
      <p:graphicFrame>
        <p:nvGraphicFramePr>
          <p:cNvPr id="12494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785514"/>
              </p:ext>
            </p:extLst>
          </p:nvPr>
        </p:nvGraphicFramePr>
        <p:xfrm>
          <a:off x="220913" y="893764"/>
          <a:ext cx="859155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公式" r:id="rId3" imgW="2679700" imgH="241300" progId="Equation.3">
                  <p:embed/>
                </p:oleObj>
              </mc:Choice>
              <mc:Fallback>
                <p:oleObj name="公式" r:id="rId3" imgW="2679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13" y="893764"/>
                        <a:ext cx="859155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727925" y="2483300"/>
            <a:ext cx="6869049" cy="1161689"/>
            <a:chOff x="727925" y="2483300"/>
            <a:chExt cx="6869049" cy="1161689"/>
          </a:xfrm>
        </p:grpSpPr>
        <p:grpSp>
          <p:nvGrpSpPr>
            <p:cNvPr id="124936" name="Group 8"/>
            <p:cNvGrpSpPr>
              <a:grpSpLocks/>
            </p:cNvGrpSpPr>
            <p:nvPr/>
          </p:nvGrpSpPr>
          <p:grpSpPr bwMode="auto">
            <a:xfrm>
              <a:off x="727925" y="2483300"/>
              <a:ext cx="6869049" cy="993776"/>
              <a:chOff x="624" y="1701"/>
              <a:chExt cx="3648" cy="626"/>
            </a:xfrm>
          </p:grpSpPr>
          <p:sp>
            <p:nvSpPr>
              <p:cNvPr id="58378" name="Rectangle 9"/>
              <p:cNvSpPr>
                <a:spLocks noChangeArrowheads="1"/>
              </p:cNvSpPr>
              <p:nvPr/>
            </p:nvSpPr>
            <p:spPr bwMode="auto">
              <a:xfrm>
                <a:off x="624" y="1920"/>
                <a:ext cx="364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3600" b="1" dirty="0"/>
                  <a:t>4NH</a:t>
                </a:r>
                <a:r>
                  <a:rPr lang="en-US" altLang="zh-CN" sz="3600" b="1" baseline="-25000" dirty="0"/>
                  <a:t>3</a:t>
                </a:r>
                <a:r>
                  <a:rPr lang="en-US" altLang="zh-CN" sz="3600" b="1" dirty="0"/>
                  <a:t>+5O</a:t>
                </a:r>
                <a:r>
                  <a:rPr lang="en-US" altLang="zh-CN" sz="3600" b="1" baseline="-25000" dirty="0"/>
                  <a:t>2</a:t>
                </a:r>
                <a:r>
                  <a:rPr lang="en-US" altLang="zh-CN" sz="3600" b="1" dirty="0"/>
                  <a:t> ==== 4NO+6H</a:t>
                </a:r>
                <a:r>
                  <a:rPr lang="en-US" altLang="zh-CN" sz="3600" b="1" baseline="-25000" dirty="0"/>
                  <a:t>2</a:t>
                </a:r>
                <a:r>
                  <a:rPr lang="en-US" altLang="zh-CN" sz="3600" b="1" dirty="0"/>
                  <a:t>O</a:t>
                </a:r>
              </a:p>
            </p:txBody>
          </p:sp>
          <p:sp>
            <p:nvSpPr>
              <p:cNvPr id="58379" name="Text Box 10"/>
              <p:cNvSpPr txBox="1">
                <a:spLocks noChangeArrowheads="1"/>
              </p:cNvSpPr>
              <p:nvPr/>
            </p:nvSpPr>
            <p:spPr bwMode="auto">
              <a:xfrm>
                <a:off x="1722" y="1701"/>
                <a:ext cx="101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CN" altLang="en-US" sz="3600" dirty="0">
                    <a:ea typeface="隶书" panose="02010509060101010101" pitchFamily="49" charset="-122"/>
                  </a:rPr>
                  <a:t>催化剂</a:t>
                </a:r>
              </a:p>
            </p:txBody>
          </p:sp>
        </p:grpSp>
        <p:sp>
          <p:nvSpPr>
            <p:cNvPr id="13" name="AutoShape 18"/>
            <p:cNvSpPr>
              <a:spLocks noChangeArrowheads="1"/>
            </p:cNvSpPr>
            <p:nvPr/>
          </p:nvSpPr>
          <p:spPr bwMode="auto">
            <a:xfrm>
              <a:off x="3300764" y="3263989"/>
              <a:ext cx="381000" cy="38100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zh-CN" sz="3600"/>
            </a:p>
          </p:txBody>
        </p:sp>
      </p:grpSp>
    </p:spTree>
    <p:extLst>
      <p:ext uri="{BB962C8B-B14F-4D97-AF65-F5344CB8AC3E}">
        <p14:creationId xmlns:p14="http://schemas.microsoft.com/office/powerpoint/2010/main" val="193617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3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  <p:bldP spid="33800" grpId="0"/>
      <p:bldP spid="33805" grpId="0"/>
      <p:bldP spid="3380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802439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、为什么正常雨水的</a:t>
            </a:r>
            <a:r>
              <a:rPr lang="en-US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pH</a:t>
            </a:r>
            <a:r>
              <a:rPr lang="zh-CN" altLang="en-US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约为</a:t>
            </a:r>
            <a:r>
              <a:rPr lang="en-US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5.6</a:t>
            </a:r>
            <a:r>
              <a:rPr lang="zh-CN" altLang="en-US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而不是</a:t>
            </a:r>
            <a:r>
              <a:rPr lang="en-US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7</a:t>
            </a:r>
            <a:r>
              <a:rPr lang="zh-CN" altLang="en-US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呢？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0" y="1528929"/>
            <a:ext cx="1203157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、什么叫酸雨？你知道空气中哪些物质溶解在雨水中会形成酸雨？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4461709" y="94553"/>
            <a:ext cx="3429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【</a:t>
            </a:r>
            <a:r>
              <a:rPr lang="zh-CN" altLang="en-US" sz="40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你知道吗？</a:t>
            </a:r>
            <a:r>
              <a:rPr lang="en-US" altLang="zh-CN" sz="40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】 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2559133"/>
            <a:ext cx="12191998" cy="135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、硫酸型酸雨是如何形成的呢？</a:t>
            </a:r>
            <a:r>
              <a:rPr kumimoji="1" lang="zh-CN" altLang="en-US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酸雨的</a:t>
            </a:r>
            <a:r>
              <a:rPr kumimoji="1" lang="en-US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pH</a:t>
            </a:r>
            <a:r>
              <a:rPr kumimoji="1" lang="zh-CN" altLang="en-US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为什么会随着时间的推移而减小呢？</a:t>
            </a:r>
            <a:endParaRPr lang="zh-CN" altLang="en-US" sz="3600" b="1" dirty="0"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4" descr="未标题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40505"/>
            <a:ext cx="5662863" cy="36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844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utoUpdateAnimBg="0"/>
      <p:bldP spid="34820" grpId="0" autoUpdateAnimBg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65795" y="1652347"/>
            <a:ext cx="3642124" cy="3642124"/>
            <a:chOff x="304800" y="673100"/>
            <a:chExt cx="4000500" cy="4000500"/>
          </a:xfrm>
          <a:solidFill>
            <a:srgbClr val="0033CC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03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03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979266" y="1825385"/>
            <a:ext cx="798330" cy="79833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088244" y="4231292"/>
            <a:ext cx="798330" cy="79833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endParaRPr lang="zh-CN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21"/>
          <p:cNvSpPr txBox="1"/>
          <p:nvPr/>
        </p:nvSpPr>
        <p:spPr>
          <a:xfrm>
            <a:off x="5027990" y="4231292"/>
            <a:ext cx="6740194" cy="15568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zh-CN" altLang="en-US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了解</a:t>
            </a:r>
            <a:r>
              <a:rPr lang="zh-CN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酸雨</a:t>
            </a:r>
            <a:r>
              <a:rPr lang="zh-CN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的概念，知道酸雨形成的主要原因及酸雨对环境的危害</a:t>
            </a:r>
          </a:p>
        </p:txBody>
      </p:sp>
      <p:sp>
        <p:nvSpPr>
          <p:cNvPr id="12" name="TextBox 22"/>
          <p:cNvSpPr txBox="1"/>
          <p:nvPr/>
        </p:nvSpPr>
        <p:spPr>
          <a:xfrm>
            <a:off x="4957100" y="978055"/>
            <a:ext cx="6609258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了解</a:t>
            </a: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HNO</a:t>
            </a:r>
            <a:r>
              <a:rPr lang="en-US" altLang="zh-CN" sz="3600" b="1" baseline="-25000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的主要</a:t>
            </a:r>
            <a:r>
              <a:rPr lang="zh-CN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性质</a:t>
            </a:r>
            <a:r>
              <a:rPr lang="zh-CN" altLang="en-US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不稳定性</a:t>
            </a:r>
            <a:r>
              <a:rPr lang="zh-CN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和强氧化性，知道</a:t>
            </a:r>
            <a:r>
              <a:rPr lang="en-US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HNO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是重要化工原料</a:t>
            </a:r>
            <a:endParaRPr lang="en-US" altLang="zh-CN" sz="3600" b="1" dirty="0"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Lato Light" charset="0"/>
            </a:endParaRPr>
          </a:p>
        </p:txBody>
      </p:sp>
      <p:sp>
        <p:nvSpPr>
          <p:cNvPr id="13" name="TextBox 24"/>
          <p:cNvSpPr txBox="1"/>
          <p:nvPr/>
        </p:nvSpPr>
        <p:spPr>
          <a:xfrm>
            <a:off x="1743624" y="2414466"/>
            <a:ext cx="1686461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6000" b="1" dirty="0" smtClean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学习</a:t>
            </a:r>
            <a:endParaRPr lang="en-US" altLang="zh-CN" sz="6000" b="1" dirty="0" smtClean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6000" b="1" dirty="0" smtClean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目标</a:t>
            </a:r>
            <a:endParaRPr lang="en-US" altLang="zh-CN" sz="6000" b="1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829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0210" y="802439"/>
            <a:ext cx="8742948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、酸雨对人类的危害有哪些？如何防治？</a:t>
            </a:r>
            <a:endParaRPr lang="zh-CN" altLang="en-US" sz="3600" b="1" dirty="0"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461709" y="94553"/>
            <a:ext cx="3429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【</a:t>
            </a:r>
            <a:r>
              <a:rPr lang="zh-CN" altLang="en-US" sz="40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你知道吗？</a:t>
            </a:r>
            <a:r>
              <a:rPr lang="en-US" altLang="zh-CN" sz="40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】 </a:t>
            </a:r>
          </a:p>
        </p:txBody>
      </p:sp>
      <p:pic>
        <p:nvPicPr>
          <p:cNvPr id="4" name="酸雨的成因和危害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5262" y="1736557"/>
            <a:ext cx="7812505" cy="46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1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4787567" y="0"/>
            <a:ext cx="22067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【</a:t>
            </a:r>
            <a:r>
              <a:rPr lang="zh-CN" altLang="en-US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小结</a:t>
            </a:r>
            <a:r>
              <a:rPr lang="en-US" altLang="zh-CN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】</a:t>
            </a:r>
            <a:endParaRPr lang="zh-CN" altLang="en-US" sz="4000" b="1" dirty="0"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07886"/>
            <a:ext cx="3545305" cy="642774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具有酸的通性</a:t>
            </a:r>
            <a:endParaRPr lang="zh-CN" altLang="en-US" sz="3600" b="1" dirty="0"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115722" y="1504512"/>
            <a:ext cx="3048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不稳定性 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420354" y="1144109"/>
            <a:ext cx="9439275" cy="914401"/>
            <a:chOff x="-295" y="2135"/>
            <a:chExt cx="5946" cy="576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933" y="2546"/>
              <a:ext cx="9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933" y="2636"/>
              <a:ext cx="9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-295" y="2304"/>
              <a:ext cx="594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36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  4HNO</a:t>
              </a:r>
              <a:r>
                <a:rPr lang="en-US" altLang="zh-CN" sz="3600" b="1" baseline="-30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3                             </a:t>
              </a:r>
              <a:r>
                <a:rPr lang="en-US" altLang="zh-CN" sz="36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4NO</a:t>
              </a:r>
              <a:r>
                <a:rPr lang="en-US" altLang="zh-CN" sz="3600" b="1" baseline="-30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↑ + O</a:t>
              </a:r>
              <a:r>
                <a:rPr lang="en-US" altLang="zh-CN" sz="3600" b="1" baseline="-30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↑</a:t>
              </a:r>
              <a:r>
                <a:rPr lang="en-US" altLang="zh-CN" sz="3600" b="1" baseline="-30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+ 2H</a:t>
              </a:r>
              <a:r>
                <a:rPr lang="en-US" altLang="zh-CN" sz="3600" b="1" baseline="-30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O</a:t>
              </a:r>
              <a:endParaRPr lang="en-US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790" y="2135"/>
              <a:ext cx="128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△</a:t>
              </a:r>
              <a:r>
                <a:rPr lang="zh-CN" altLang="en-US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或光照</a:t>
              </a:r>
            </a:p>
          </p:txBody>
        </p:sp>
      </p:grp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-18048" y="2326798"/>
            <a:ext cx="3581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强氧化性 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2851485" y="2326798"/>
            <a:ext cx="82015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 dirty="0">
                <a:ea typeface="华文行楷" panose="02010800040101010101" pitchFamily="2" charset="-122"/>
              </a:rPr>
              <a:t>常温下，使铁铝</a:t>
            </a:r>
            <a:r>
              <a:rPr lang="zh-CN" altLang="en-US" sz="3600" b="1" dirty="0" smtClean="0">
                <a:ea typeface="华文行楷" panose="02010800040101010101" pitchFamily="2" charset="-122"/>
              </a:rPr>
              <a:t>钝化，加热可迅速反应</a:t>
            </a:r>
            <a:endParaRPr lang="zh-CN" altLang="en-US" sz="3600" b="1" dirty="0">
              <a:ea typeface="华文行楷" panose="02010800040101010101" pitchFamily="2" charset="-122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668838" y="3241417"/>
            <a:ext cx="883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 dirty="0">
                <a:ea typeface="华文新魏" panose="02010800040101010101" pitchFamily="2" charset="-122"/>
              </a:rPr>
              <a:t>Cu+4HNO</a:t>
            </a:r>
            <a:r>
              <a:rPr lang="en-US" altLang="zh-CN" sz="3600" b="1" baseline="-25000" dirty="0">
                <a:ea typeface="华文新魏" panose="02010800040101010101" pitchFamily="2" charset="-122"/>
              </a:rPr>
              <a:t>3</a:t>
            </a:r>
            <a:r>
              <a:rPr lang="en-US" altLang="zh-CN" sz="3600" b="1" dirty="0">
                <a:ea typeface="华文新魏" panose="02010800040101010101" pitchFamily="2" charset="-122"/>
              </a:rPr>
              <a:t>(</a:t>
            </a:r>
            <a:r>
              <a:rPr lang="zh-CN" altLang="en-US" sz="3600" b="1" dirty="0">
                <a:ea typeface="华文新魏" panose="02010800040101010101" pitchFamily="2" charset="-122"/>
              </a:rPr>
              <a:t>浓</a:t>
            </a:r>
            <a:r>
              <a:rPr lang="en-US" altLang="zh-CN" sz="3600" b="1" dirty="0">
                <a:ea typeface="华文新魏" panose="02010800040101010101" pitchFamily="2" charset="-122"/>
              </a:rPr>
              <a:t>) = Cu(NO</a:t>
            </a:r>
            <a:r>
              <a:rPr lang="en-US" altLang="zh-CN" sz="3600" b="1" baseline="-25000" dirty="0">
                <a:ea typeface="华文新魏" panose="02010800040101010101" pitchFamily="2" charset="-122"/>
              </a:rPr>
              <a:t>3</a:t>
            </a:r>
            <a:r>
              <a:rPr lang="en-US" altLang="zh-CN" sz="3600" b="1" dirty="0">
                <a:ea typeface="华文新魏" panose="02010800040101010101" pitchFamily="2" charset="-122"/>
              </a:rPr>
              <a:t>)</a:t>
            </a:r>
            <a:r>
              <a:rPr lang="en-US" altLang="zh-CN" sz="3600" b="1" baseline="-25000" dirty="0">
                <a:ea typeface="华文新魏" panose="02010800040101010101" pitchFamily="2" charset="-122"/>
              </a:rPr>
              <a:t>2</a:t>
            </a:r>
            <a:r>
              <a:rPr lang="en-US" altLang="zh-CN" sz="3600" b="1" dirty="0">
                <a:ea typeface="华文新魏" panose="02010800040101010101" pitchFamily="2" charset="-122"/>
              </a:rPr>
              <a:t>+2</a:t>
            </a:r>
            <a:r>
              <a:rPr lang="en-US" altLang="zh-CN" sz="3600" b="1" dirty="0">
                <a:solidFill>
                  <a:srgbClr val="0033CC"/>
                </a:solidFill>
                <a:ea typeface="华文新魏" panose="02010800040101010101" pitchFamily="2" charset="-122"/>
              </a:rPr>
              <a:t>NO</a:t>
            </a:r>
            <a:r>
              <a:rPr lang="en-US" altLang="zh-CN" sz="3600" b="1" baseline="-25000" dirty="0">
                <a:solidFill>
                  <a:srgbClr val="0033CC"/>
                </a:solidFill>
                <a:ea typeface="华文新魏" panose="02010800040101010101" pitchFamily="2" charset="-122"/>
              </a:rPr>
              <a:t>2 </a:t>
            </a:r>
            <a:r>
              <a:rPr lang="en-US" altLang="zh-CN" sz="3600" b="1" dirty="0"/>
              <a:t>↑</a:t>
            </a:r>
            <a:r>
              <a:rPr lang="en-US" altLang="zh-CN" sz="3600" b="1" dirty="0">
                <a:ea typeface="华文新魏" panose="02010800040101010101" pitchFamily="2" charset="-122"/>
              </a:rPr>
              <a:t>+2H</a:t>
            </a:r>
            <a:r>
              <a:rPr lang="en-US" altLang="zh-CN" sz="3600" b="1" baseline="-25000" dirty="0">
                <a:ea typeface="华文新魏" panose="02010800040101010101" pitchFamily="2" charset="-122"/>
              </a:rPr>
              <a:t>2</a:t>
            </a:r>
            <a:r>
              <a:rPr lang="en-US" altLang="zh-CN" sz="3600" b="1" dirty="0">
                <a:ea typeface="华文新魏" panose="02010800040101010101" pitchFamily="2" charset="-122"/>
              </a:rPr>
              <a:t>O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2779899" y="4958092"/>
            <a:ext cx="90797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cs typeface="Times New Roman" panose="02020603050405020304" pitchFamily="18" charset="0"/>
              </a:rPr>
              <a:t>3Cu+8HNO</a:t>
            </a:r>
            <a:r>
              <a:rPr lang="en-US" altLang="zh-CN" sz="3600" b="1" baseline="-25000" dirty="0">
                <a:ea typeface="华文新魏" panose="0201080004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 dirty="0">
                <a:cs typeface="Times New Roman" panose="02020603050405020304" pitchFamily="18" charset="0"/>
              </a:rPr>
              <a:t>(</a:t>
            </a:r>
            <a:r>
              <a:rPr lang="zh-CN" altLang="en-US" sz="3600" b="1" dirty="0">
                <a:ea typeface="华文新魏" panose="02010800040101010101" pitchFamily="2" charset="-122"/>
              </a:rPr>
              <a:t>稀</a:t>
            </a:r>
            <a:r>
              <a:rPr lang="en-US" altLang="zh-CN" sz="3600" b="1" dirty="0">
                <a:cs typeface="Times New Roman" panose="02020603050405020304" pitchFamily="18" charset="0"/>
              </a:rPr>
              <a:t>)</a:t>
            </a:r>
            <a:r>
              <a:rPr lang="zh-CN" altLang="en-US" sz="3600" b="1" dirty="0">
                <a:cs typeface="Times New Roman" panose="02020603050405020304" pitchFamily="18" charset="0"/>
              </a:rPr>
              <a:t>＝</a:t>
            </a:r>
            <a:r>
              <a:rPr lang="en-US" altLang="zh-CN" sz="3600" b="1" dirty="0" smtClean="0">
                <a:cs typeface="Times New Roman" panose="02020603050405020304" pitchFamily="18" charset="0"/>
              </a:rPr>
              <a:t>3Cu(NO</a:t>
            </a:r>
            <a:r>
              <a:rPr lang="en-US" altLang="zh-CN" sz="3600" b="1" baseline="-25000" dirty="0" smtClean="0">
                <a:ea typeface="华文新魏" panose="02010800040101010101" pitchFamily="2" charset="-122"/>
              </a:rPr>
              <a:t>3</a:t>
            </a:r>
            <a:r>
              <a:rPr lang="en-US" altLang="zh-CN" sz="3600" b="1" dirty="0" smtClean="0">
                <a:cs typeface="Times New Roman" panose="02020603050405020304" pitchFamily="18" charset="0"/>
              </a:rPr>
              <a:t>)</a:t>
            </a:r>
            <a:r>
              <a:rPr lang="en-US" altLang="zh-CN" sz="3600" b="1" baseline="-25000" dirty="0" smtClean="0">
                <a:ea typeface="华文新魏" panose="02010800040101010101" pitchFamily="2" charset="-122"/>
              </a:rPr>
              <a:t>2</a:t>
            </a:r>
            <a:r>
              <a:rPr lang="en-US" altLang="zh-CN" sz="3600" b="1" dirty="0" smtClean="0">
                <a:cs typeface="Times New Roman" panose="02020603050405020304" pitchFamily="18" charset="0"/>
              </a:rPr>
              <a:t>+2NO↑ </a:t>
            </a:r>
            <a:r>
              <a:rPr lang="en-US" altLang="zh-CN" sz="3600" b="1" dirty="0">
                <a:cs typeface="Times New Roman" panose="02020603050405020304" pitchFamily="18" charset="0"/>
              </a:rPr>
              <a:t>+4H</a:t>
            </a:r>
            <a:r>
              <a:rPr lang="en-US" altLang="zh-CN" sz="3600" b="1" baseline="-25000" dirty="0">
                <a:ea typeface="华文新魏" panose="02010800040101010101" pitchFamily="2" charset="-122"/>
              </a:rPr>
              <a:t>2</a:t>
            </a:r>
            <a:r>
              <a:rPr lang="en-US" altLang="zh-CN" sz="3600" b="1" dirty="0">
                <a:cs typeface="Times New Roman" panose="02020603050405020304" pitchFamily="18" charset="0"/>
              </a:rPr>
              <a:t>O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2755400" y="3986513"/>
            <a:ext cx="8121652" cy="808846"/>
            <a:chOff x="0" y="2999634"/>
            <a:chExt cx="8121652" cy="808846"/>
          </a:xfrm>
        </p:grpSpPr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0" y="3162367"/>
              <a:ext cx="8121652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3600" b="1" dirty="0" smtClean="0">
                  <a:cs typeface="Times New Roman" panose="02020603050405020304" pitchFamily="18" charset="0"/>
                </a:rPr>
                <a:t>C+4HNO</a:t>
              </a:r>
              <a:r>
                <a:rPr lang="en-US" altLang="zh-CN" sz="3600" b="1" baseline="-25000" dirty="0" smtClean="0">
                  <a:ea typeface="华文新魏" panose="02010800040101010101" pitchFamily="2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3600" b="1" dirty="0" smtClean="0">
                  <a:cs typeface="Times New Roman" panose="02020603050405020304" pitchFamily="18" charset="0"/>
                </a:rPr>
                <a:t>(</a:t>
              </a:r>
              <a:r>
                <a:rPr lang="zh-CN" altLang="en-US" sz="3600" b="1" dirty="0" smtClean="0">
                  <a:cs typeface="Times New Roman" panose="02020603050405020304" pitchFamily="18" charset="0"/>
                </a:rPr>
                <a:t>浓</a:t>
              </a:r>
              <a:r>
                <a:rPr lang="en-US" altLang="zh-CN" sz="3600" b="1" dirty="0" smtClean="0">
                  <a:cs typeface="Times New Roman" panose="02020603050405020304" pitchFamily="18" charset="0"/>
                </a:rPr>
                <a:t>) </a:t>
              </a:r>
              <a:r>
                <a:rPr lang="zh-CN" altLang="en-US" sz="3600" b="1" dirty="0" smtClean="0">
                  <a:cs typeface="Times New Roman" panose="02020603050405020304" pitchFamily="18" charset="0"/>
                </a:rPr>
                <a:t>＝ </a:t>
              </a:r>
              <a:r>
                <a:rPr lang="en-US" altLang="zh-CN" sz="3600" b="1" dirty="0" smtClean="0">
                  <a:cs typeface="Times New Roman" panose="02020603050405020304" pitchFamily="18" charset="0"/>
                </a:rPr>
                <a:t>4</a:t>
              </a:r>
              <a:r>
                <a:rPr lang="en-US" altLang="zh-CN" sz="3600" b="1" dirty="0" smtClean="0">
                  <a:solidFill>
                    <a:srgbClr val="0033CC"/>
                  </a:solidFill>
                  <a:cs typeface="Times New Roman" panose="02020603050405020304" pitchFamily="18" charset="0"/>
                </a:rPr>
                <a:t>NO</a:t>
              </a:r>
              <a:r>
                <a:rPr lang="en-US" altLang="zh-CN" sz="3600" b="1" baseline="-25000" dirty="0" smtClean="0">
                  <a:solidFill>
                    <a:srgbClr val="0033CC"/>
                  </a:solidFill>
                  <a:ea typeface="华文新魏" panose="02010800040101010101" pitchFamily="2" charset="-122"/>
                </a:rPr>
                <a:t>2 </a:t>
              </a:r>
              <a:r>
                <a:rPr lang="en-US" altLang="zh-CN" sz="3600" b="1" dirty="0">
                  <a:cs typeface="Times New Roman" panose="02020603050405020304" pitchFamily="18" charset="0"/>
                </a:rPr>
                <a:t>↑</a:t>
              </a:r>
              <a:r>
                <a:rPr lang="en-US" altLang="zh-CN" sz="3600" b="1" dirty="0" smtClean="0">
                  <a:cs typeface="Times New Roman" panose="02020603050405020304" pitchFamily="18" charset="0"/>
                </a:rPr>
                <a:t>+ CO</a:t>
              </a:r>
              <a:r>
                <a:rPr lang="en-US" altLang="zh-CN" sz="3600" b="1" baseline="-25000" dirty="0" smtClean="0"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 smtClean="0">
                  <a:cs typeface="Times New Roman" panose="02020603050405020304" pitchFamily="18" charset="0"/>
                </a:rPr>
                <a:t>↑ </a:t>
              </a:r>
              <a:r>
                <a:rPr lang="en-US" altLang="zh-CN" sz="3600" b="1" dirty="0">
                  <a:cs typeface="Times New Roman" panose="02020603050405020304" pitchFamily="18" charset="0"/>
                </a:rPr>
                <a:t>+</a:t>
              </a:r>
              <a:r>
                <a:rPr lang="en-US" altLang="zh-CN" sz="3600" b="1" dirty="0" smtClean="0">
                  <a:cs typeface="Times New Roman" panose="02020603050405020304" pitchFamily="18" charset="0"/>
                </a:rPr>
                <a:t>2H</a:t>
              </a:r>
              <a:r>
                <a:rPr lang="en-US" altLang="zh-CN" sz="3600" b="1" baseline="-25000" dirty="0" smtClean="0">
                  <a:ea typeface="华文新魏" panose="02010800040101010101" pitchFamily="2" charset="-122"/>
                </a:rPr>
                <a:t>2</a:t>
              </a:r>
              <a:r>
                <a:rPr lang="en-US" altLang="zh-CN" sz="3600" b="1" dirty="0" smtClean="0">
                  <a:cs typeface="Times New Roman" panose="02020603050405020304" pitchFamily="18" charset="0"/>
                </a:rPr>
                <a:t>O</a:t>
              </a:r>
              <a:endParaRPr lang="en-US" altLang="zh-CN" sz="3600" b="1" dirty="0">
                <a:cs typeface="Times New Roman" panose="02020603050405020304" pitchFamily="18" charset="0"/>
              </a:endParaRPr>
            </a:p>
          </p:txBody>
        </p:sp>
        <p:sp>
          <p:nvSpPr>
            <p:cNvPr id="18" name="AutoShape 18"/>
            <p:cNvSpPr>
              <a:spLocks noChangeArrowheads="1"/>
            </p:cNvSpPr>
            <p:nvPr/>
          </p:nvSpPr>
          <p:spPr bwMode="auto">
            <a:xfrm>
              <a:off x="3004224" y="2999634"/>
              <a:ext cx="381000" cy="38100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zh-CN" sz="3600"/>
            </a:p>
          </p:txBody>
        </p:sp>
      </p:grp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2755400" y="5824591"/>
            <a:ext cx="495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ea typeface="隶书" panose="02010509060101010101" pitchFamily="49" charset="-122"/>
              </a:rPr>
              <a:t>浓</a:t>
            </a:r>
            <a:r>
              <a:rPr lang="en-US" altLang="zh-CN" sz="3600" b="1" dirty="0">
                <a:ea typeface="隶书" panose="02010509060101010101" pitchFamily="49" charset="-122"/>
              </a:rPr>
              <a:t>HNO</a:t>
            </a:r>
            <a:r>
              <a:rPr lang="en-US" altLang="zh-CN" sz="3600" b="1" baseline="-25000" dirty="0">
                <a:ea typeface="隶书" panose="02010509060101010101" pitchFamily="49" charset="-122"/>
              </a:rPr>
              <a:t>3 </a:t>
            </a:r>
            <a:r>
              <a:rPr lang="en-US" altLang="zh-CN" sz="3600" b="1" dirty="0">
                <a:ea typeface="隶书" panose="02010509060101010101" pitchFamily="49" charset="-122"/>
              </a:rPr>
              <a:t>&gt;</a:t>
            </a:r>
            <a:r>
              <a:rPr lang="zh-CN" altLang="en-US" sz="3600" b="1" dirty="0">
                <a:ea typeface="隶书" panose="02010509060101010101" pitchFamily="49" charset="-122"/>
              </a:rPr>
              <a:t>稀</a:t>
            </a:r>
            <a:r>
              <a:rPr lang="en-US" altLang="zh-CN" sz="3600" b="1" dirty="0">
                <a:ea typeface="隶书" panose="02010509060101010101" pitchFamily="49" charset="-122"/>
              </a:rPr>
              <a:t>HNO</a:t>
            </a:r>
            <a:r>
              <a:rPr lang="en-US" altLang="zh-CN" sz="3600" b="1" baseline="-25000" dirty="0">
                <a:ea typeface="隶书" panose="02010509060101010101" pitchFamily="49" charset="-12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4155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utoUpdateAnimBg="0"/>
      <p:bldP spid="12" grpId="0"/>
      <p:bldP spid="13" grpId="0"/>
      <p:bldP spid="14" grpId="0"/>
      <p:bldP spid="15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186" name="Text Box 2"/>
          <p:cNvSpPr txBox="1">
            <a:spLocks noChangeArrowheads="1"/>
          </p:cNvSpPr>
          <p:nvPr/>
        </p:nvSpPr>
        <p:spPr bwMode="auto">
          <a:xfrm>
            <a:off x="3886200" y="3306764"/>
            <a:ext cx="762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>
                <a:latin typeface="Times New Roman" panose="02020603050405020304" pitchFamily="18" charset="0"/>
              </a:rPr>
              <a:t>N</a:t>
            </a:r>
            <a:r>
              <a:rPr lang="en-US" altLang="zh-CN" baseline="-25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267200" y="0"/>
            <a:ext cx="426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dirty="0" smtClean="0">
                <a:solidFill>
                  <a:srgbClr val="0033CC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N</a:t>
            </a:r>
            <a:r>
              <a:rPr lang="zh-CN" alt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及其化合物</a:t>
            </a: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3749676" y="4191001"/>
            <a:ext cx="974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>
                <a:ea typeface="隶书" panose="02010509060101010101" pitchFamily="49" charset="-122"/>
              </a:rPr>
              <a:t>单质</a:t>
            </a: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5334000" y="4191001"/>
            <a:ext cx="137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>
                <a:ea typeface="隶书" panose="02010509060101010101" pitchFamily="49" charset="-122"/>
              </a:rPr>
              <a:t>氧化物</a:t>
            </a: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9677400" y="4191001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>
                <a:ea typeface="隶书" panose="02010509060101010101" pitchFamily="49" charset="-122"/>
              </a:rPr>
              <a:t>盐</a:t>
            </a:r>
          </a:p>
        </p:txBody>
      </p:sp>
      <p:sp>
        <p:nvSpPr>
          <p:cNvPr id="25607" name="Line 8"/>
          <p:cNvSpPr>
            <a:spLocks noChangeShapeType="1"/>
          </p:cNvSpPr>
          <p:nvPr/>
        </p:nvSpPr>
        <p:spPr bwMode="auto">
          <a:xfrm>
            <a:off x="1981200" y="4267200"/>
            <a:ext cx="86868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08" name="Line 9"/>
          <p:cNvSpPr>
            <a:spLocks noChangeShapeType="1"/>
          </p:cNvSpPr>
          <p:nvPr/>
        </p:nvSpPr>
        <p:spPr bwMode="auto">
          <a:xfrm>
            <a:off x="4191000" y="4114800"/>
            <a:ext cx="0" cy="152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09" name="Line 10"/>
          <p:cNvSpPr>
            <a:spLocks noChangeShapeType="1"/>
          </p:cNvSpPr>
          <p:nvPr/>
        </p:nvSpPr>
        <p:spPr bwMode="auto">
          <a:xfrm>
            <a:off x="5867400" y="4114800"/>
            <a:ext cx="0" cy="152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10" name="Line 11"/>
          <p:cNvSpPr>
            <a:spLocks noChangeShapeType="1"/>
          </p:cNvSpPr>
          <p:nvPr/>
        </p:nvSpPr>
        <p:spPr bwMode="auto">
          <a:xfrm>
            <a:off x="7391400" y="4114800"/>
            <a:ext cx="0" cy="152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11" name="Line 12"/>
          <p:cNvSpPr>
            <a:spLocks noChangeShapeType="1"/>
          </p:cNvSpPr>
          <p:nvPr/>
        </p:nvSpPr>
        <p:spPr bwMode="auto">
          <a:xfrm>
            <a:off x="9982200" y="4114800"/>
            <a:ext cx="0" cy="152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12" name="Line 13"/>
          <p:cNvSpPr>
            <a:spLocks noChangeShapeType="1"/>
          </p:cNvSpPr>
          <p:nvPr/>
        </p:nvSpPr>
        <p:spPr bwMode="auto">
          <a:xfrm>
            <a:off x="2895600" y="4114800"/>
            <a:ext cx="0" cy="152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13" name="Text Box 14"/>
          <p:cNvSpPr txBox="1">
            <a:spLocks noChangeArrowheads="1"/>
          </p:cNvSpPr>
          <p:nvPr/>
        </p:nvSpPr>
        <p:spPr bwMode="auto">
          <a:xfrm>
            <a:off x="2362200" y="4191001"/>
            <a:ext cx="137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>
                <a:ea typeface="隶书" panose="02010509060101010101" pitchFamily="49" charset="-122"/>
              </a:rPr>
              <a:t>氢化物</a:t>
            </a:r>
          </a:p>
        </p:txBody>
      </p:sp>
      <p:sp>
        <p:nvSpPr>
          <p:cNvPr id="25614" name="Text Box 15"/>
          <p:cNvSpPr txBox="1">
            <a:spLocks noChangeArrowheads="1"/>
          </p:cNvSpPr>
          <p:nvPr/>
        </p:nvSpPr>
        <p:spPr bwMode="auto">
          <a:xfrm>
            <a:off x="7162800" y="42052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>
                <a:ea typeface="隶书" panose="02010509060101010101" pitchFamily="49" charset="-122"/>
              </a:rPr>
              <a:t>酸</a:t>
            </a:r>
          </a:p>
        </p:txBody>
      </p:sp>
      <p:sp>
        <p:nvSpPr>
          <p:cNvPr id="1757213" name="Text Box 29"/>
          <p:cNvSpPr txBox="1">
            <a:spLocks noChangeArrowheads="1"/>
          </p:cNvSpPr>
          <p:nvPr/>
        </p:nvSpPr>
        <p:spPr bwMode="auto">
          <a:xfrm>
            <a:off x="2514600" y="5592764"/>
            <a:ext cx="1066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>
                <a:latin typeface="Times New Roman" panose="02020603050405020304" pitchFamily="18" charset="0"/>
              </a:rPr>
              <a:t>NH</a:t>
            </a:r>
            <a:r>
              <a:rPr lang="en-US" altLang="zh-CN" baseline="-25000">
                <a:latin typeface="Times New Roman" panose="02020603050405020304" pitchFamily="18" charset="0"/>
              </a:rPr>
              <a:t>3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1757214" name="Text Box 30"/>
          <p:cNvSpPr txBox="1">
            <a:spLocks noChangeArrowheads="1"/>
          </p:cNvSpPr>
          <p:nvPr/>
        </p:nvSpPr>
        <p:spPr bwMode="auto">
          <a:xfrm>
            <a:off x="5334000" y="2773364"/>
            <a:ext cx="990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>
                <a:latin typeface="Times New Roman" panose="02020603050405020304" pitchFamily="18" charset="0"/>
              </a:rPr>
              <a:t>NO</a:t>
            </a:r>
            <a:endParaRPr lang="en-US" altLang="zh-CN" baseline="-25000">
              <a:latin typeface="Times New Roman" panose="02020603050405020304" pitchFamily="18" charset="0"/>
            </a:endParaRPr>
          </a:p>
        </p:txBody>
      </p:sp>
      <p:sp>
        <p:nvSpPr>
          <p:cNvPr id="1757215" name="Text Box 31"/>
          <p:cNvSpPr txBox="1">
            <a:spLocks noChangeArrowheads="1"/>
          </p:cNvSpPr>
          <p:nvPr/>
        </p:nvSpPr>
        <p:spPr bwMode="auto">
          <a:xfrm>
            <a:off x="5334000" y="1858964"/>
            <a:ext cx="990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>
                <a:latin typeface="Times New Roman" panose="02020603050405020304" pitchFamily="18" charset="0"/>
              </a:rPr>
              <a:t>NO</a:t>
            </a:r>
            <a:r>
              <a:rPr lang="en-US" altLang="zh-CN" baseline="-25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757217" name="Text Box 33"/>
          <p:cNvSpPr txBox="1">
            <a:spLocks noChangeArrowheads="1"/>
          </p:cNvSpPr>
          <p:nvPr/>
        </p:nvSpPr>
        <p:spPr bwMode="auto">
          <a:xfrm>
            <a:off x="6705600" y="914400"/>
            <a:ext cx="1371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>
                <a:latin typeface="Times New Roman" panose="02020603050405020304" pitchFamily="18" charset="0"/>
              </a:rPr>
              <a:t>HNO</a:t>
            </a:r>
            <a:r>
              <a:rPr lang="en-US" altLang="zh-CN" baseline="-25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757219" name="Text Box 35"/>
          <p:cNvSpPr txBox="1">
            <a:spLocks noChangeArrowheads="1"/>
          </p:cNvSpPr>
          <p:nvPr/>
        </p:nvSpPr>
        <p:spPr bwMode="auto">
          <a:xfrm>
            <a:off x="9448800" y="914400"/>
            <a:ext cx="114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>
                <a:latin typeface="Times New Roman" panose="02020603050405020304" pitchFamily="18" charset="0"/>
              </a:rPr>
              <a:t>NO</a:t>
            </a:r>
            <a:r>
              <a:rPr lang="en-US" altLang="zh-CN" baseline="-25000">
                <a:latin typeface="Times New Roman" panose="02020603050405020304" pitchFamily="18" charset="0"/>
              </a:rPr>
              <a:t>3</a:t>
            </a:r>
            <a:r>
              <a:rPr lang="en-US" altLang="zh-CN" baseline="30000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1757220" name="Text Box 36"/>
          <p:cNvSpPr txBox="1">
            <a:spLocks noChangeArrowheads="1"/>
          </p:cNvSpPr>
          <p:nvPr/>
        </p:nvSpPr>
        <p:spPr bwMode="auto">
          <a:xfrm>
            <a:off x="9525000" y="5562600"/>
            <a:ext cx="1143000" cy="579438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>
                <a:solidFill>
                  <a:schemeClr val="bg1"/>
                </a:solidFill>
                <a:latin typeface="Times New Roman" panose="02020603050405020304" pitchFamily="18" charset="0"/>
              </a:rPr>
              <a:t>NH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baseline="30000">
                <a:solidFill>
                  <a:schemeClr val="bg1"/>
                </a:solidFill>
                <a:latin typeface="Times New Roman" panose="02020603050405020304" pitchFamily="18" charset="0"/>
              </a:rPr>
              <a:t>+</a:t>
            </a:r>
          </a:p>
        </p:txBody>
      </p:sp>
      <p:grpSp>
        <p:nvGrpSpPr>
          <p:cNvPr id="25622" name="Group 170"/>
          <p:cNvGrpSpPr>
            <a:grpSpLocks/>
          </p:cNvGrpSpPr>
          <p:nvPr/>
        </p:nvGrpSpPr>
        <p:grpSpPr bwMode="auto">
          <a:xfrm>
            <a:off x="1447800" y="41276"/>
            <a:ext cx="685800" cy="6664325"/>
            <a:chOff x="-48" y="26"/>
            <a:chExt cx="432" cy="4198"/>
          </a:xfrm>
        </p:grpSpPr>
        <p:sp>
          <p:nvSpPr>
            <p:cNvPr id="25695" name="Text Box 17"/>
            <p:cNvSpPr txBox="1">
              <a:spLocks noChangeArrowheads="1"/>
            </p:cNvSpPr>
            <p:nvPr/>
          </p:nvSpPr>
          <p:spPr bwMode="auto">
            <a:xfrm>
              <a:off x="0" y="26"/>
              <a:ext cx="384" cy="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</a:pPr>
              <a:r>
                <a:rPr lang="zh-CN" altLang="en-US" sz="2400">
                  <a:ea typeface="隶书" panose="02010509060101010101" pitchFamily="49" charset="-122"/>
                </a:rPr>
                <a:t>化合价</a:t>
              </a:r>
            </a:p>
          </p:txBody>
        </p:sp>
        <p:sp>
          <p:nvSpPr>
            <p:cNvPr id="25696" name="Text Box 18"/>
            <p:cNvSpPr txBox="1">
              <a:spLocks noChangeArrowheads="1"/>
            </p:cNvSpPr>
            <p:nvPr/>
          </p:nvSpPr>
          <p:spPr bwMode="auto">
            <a:xfrm>
              <a:off x="48" y="2121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5697" name="Text Box 19"/>
            <p:cNvSpPr txBox="1">
              <a:spLocks noChangeArrowheads="1"/>
            </p:cNvSpPr>
            <p:nvPr/>
          </p:nvSpPr>
          <p:spPr bwMode="auto">
            <a:xfrm>
              <a:off x="-48" y="1200"/>
              <a:ext cx="38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>
                  <a:latin typeface="Times New Roman" panose="02020603050405020304" pitchFamily="18" charset="0"/>
                </a:rPr>
                <a:t>+4</a:t>
              </a:r>
            </a:p>
          </p:txBody>
        </p:sp>
        <p:sp>
          <p:nvSpPr>
            <p:cNvPr id="25698" name="Text Box 20"/>
            <p:cNvSpPr txBox="1">
              <a:spLocks noChangeArrowheads="1"/>
            </p:cNvSpPr>
            <p:nvPr/>
          </p:nvSpPr>
          <p:spPr bwMode="auto">
            <a:xfrm>
              <a:off x="-48" y="720"/>
              <a:ext cx="38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>
                  <a:latin typeface="Times New Roman" panose="02020603050405020304" pitchFamily="18" charset="0"/>
                </a:rPr>
                <a:t>+5</a:t>
              </a:r>
            </a:p>
          </p:txBody>
        </p:sp>
        <p:sp>
          <p:nvSpPr>
            <p:cNvPr id="25699" name="Line 21"/>
            <p:cNvSpPr>
              <a:spLocks noChangeShapeType="1"/>
            </p:cNvSpPr>
            <p:nvPr/>
          </p:nvSpPr>
          <p:spPr bwMode="auto">
            <a:xfrm>
              <a:off x="288" y="3696"/>
              <a:ext cx="9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00" name="Line 22"/>
            <p:cNvSpPr>
              <a:spLocks noChangeShapeType="1"/>
            </p:cNvSpPr>
            <p:nvPr/>
          </p:nvSpPr>
          <p:spPr bwMode="auto">
            <a:xfrm>
              <a:off x="288" y="2304"/>
              <a:ext cx="9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01" name="Line 23"/>
            <p:cNvSpPr>
              <a:spLocks noChangeShapeType="1"/>
            </p:cNvSpPr>
            <p:nvPr/>
          </p:nvSpPr>
          <p:spPr bwMode="auto">
            <a:xfrm>
              <a:off x="288" y="912"/>
              <a:ext cx="9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02" name="Line 24"/>
            <p:cNvSpPr>
              <a:spLocks noChangeShapeType="1"/>
            </p:cNvSpPr>
            <p:nvPr/>
          </p:nvSpPr>
          <p:spPr bwMode="auto">
            <a:xfrm flipV="1">
              <a:off x="288" y="576"/>
              <a:ext cx="0" cy="364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03" name="Line 25"/>
            <p:cNvSpPr>
              <a:spLocks noChangeShapeType="1"/>
            </p:cNvSpPr>
            <p:nvPr/>
          </p:nvSpPr>
          <p:spPr bwMode="auto">
            <a:xfrm>
              <a:off x="288" y="1344"/>
              <a:ext cx="9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04" name="Text Box 26"/>
            <p:cNvSpPr txBox="1">
              <a:spLocks noChangeArrowheads="1"/>
            </p:cNvSpPr>
            <p:nvPr/>
          </p:nvSpPr>
          <p:spPr bwMode="auto">
            <a:xfrm>
              <a:off x="0" y="3552"/>
              <a:ext cx="3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>
                  <a:latin typeface="Times New Roman" panose="02020603050405020304" pitchFamily="18" charset="0"/>
                </a:rPr>
                <a:t>-3</a:t>
              </a:r>
            </a:p>
          </p:txBody>
        </p:sp>
        <p:sp>
          <p:nvSpPr>
            <p:cNvPr id="25705" name="Line 27"/>
            <p:cNvSpPr>
              <a:spLocks noChangeShapeType="1"/>
            </p:cNvSpPr>
            <p:nvPr/>
          </p:nvSpPr>
          <p:spPr bwMode="auto">
            <a:xfrm>
              <a:off x="288" y="3216"/>
              <a:ext cx="9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06" name="Text Box 28"/>
            <p:cNvSpPr txBox="1">
              <a:spLocks noChangeArrowheads="1"/>
            </p:cNvSpPr>
            <p:nvPr/>
          </p:nvSpPr>
          <p:spPr bwMode="auto">
            <a:xfrm>
              <a:off x="0" y="3024"/>
              <a:ext cx="3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>
                  <a:latin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25707" name="Text Box 168"/>
            <p:cNvSpPr txBox="1">
              <a:spLocks noChangeArrowheads="1"/>
            </p:cNvSpPr>
            <p:nvPr/>
          </p:nvSpPr>
          <p:spPr bwMode="auto">
            <a:xfrm>
              <a:off x="-48" y="1680"/>
              <a:ext cx="38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>
                  <a:latin typeface="Times New Roman" panose="02020603050405020304" pitchFamily="18" charset="0"/>
                </a:rPr>
                <a:t>+2</a:t>
              </a:r>
            </a:p>
          </p:txBody>
        </p:sp>
        <p:sp>
          <p:nvSpPr>
            <p:cNvPr id="25708" name="Line 169"/>
            <p:cNvSpPr>
              <a:spLocks noChangeShapeType="1"/>
            </p:cNvSpPr>
            <p:nvPr/>
          </p:nvSpPr>
          <p:spPr bwMode="auto">
            <a:xfrm>
              <a:off x="288" y="1872"/>
              <a:ext cx="9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5623" name="Line 171"/>
          <p:cNvSpPr>
            <a:spLocks noChangeShapeType="1"/>
          </p:cNvSpPr>
          <p:nvPr/>
        </p:nvSpPr>
        <p:spPr bwMode="auto">
          <a:xfrm>
            <a:off x="8534400" y="4114800"/>
            <a:ext cx="0" cy="152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24" name="Text Box 172"/>
          <p:cNvSpPr txBox="1">
            <a:spLocks noChangeArrowheads="1"/>
          </p:cNvSpPr>
          <p:nvPr/>
        </p:nvSpPr>
        <p:spPr bwMode="auto">
          <a:xfrm>
            <a:off x="8305800" y="42052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>
                <a:ea typeface="隶书" panose="02010509060101010101" pitchFamily="49" charset="-122"/>
              </a:rPr>
              <a:t>碱</a:t>
            </a:r>
          </a:p>
        </p:txBody>
      </p:sp>
      <p:sp>
        <p:nvSpPr>
          <p:cNvPr id="1757357" name="Text Box 173"/>
          <p:cNvSpPr txBox="1">
            <a:spLocks noChangeArrowheads="1"/>
          </p:cNvSpPr>
          <p:nvPr/>
        </p:nvSpPr>
        <p:spPr bwMode="auto">
          <a:xfrm>
            <a:off x="7772400" y="5592763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>
                <a:latin typeface="Times New Roman" panose="02020603050405020304" pitchFamily="18" charset="0"/>
              </a:rPr>
              <a:t>NH</a:t>
            </a:r>
            <a:r>
              <a:rPr lang="en-US" altLang="zh-CN" sz="2400" baseline="-25000">
                <a:latin typeface="Times New Roman" panose="02020603050405020304" pitchFamily="18" charset="0"/>
              </a:rPr>
              <a:t>3</a:t>
            </a:r>
            <a:r>
              <a:rPr lang="en-US" altLang="zh-CN" sz="2400">
                <a:latin typeface="Times New Roman" panose="02020603050405020304" pitchFamily="18" charset="0"/>
              </a:rPr>
              <a:t>·H</a:t>
            </a:r>
            <a:r>
              <a:rPr lang="en-US" altLang="zh-CN" sz="2400" baseline="-25000">
                <a:latin typeface="Times New Roman" panose="02020603050405020304" pitchFamily="18" charset="0"/>
              </a:rPr>
              <a:t>2</a:t>
            </a:r>
            <a:r>
              <a:rPr lang="en-US" altLang="zh-CN" sz="2400"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1757358" name="Line 174"/>
          <p:cNvSpPr>
            <a:spLocks noChangeShapeType="1"/>
          </p:cNvSpPr>
          <p:nvPr/>
        </p:nvSpPr>
        <p:spPr bwMode="auto">
          <a:xfrm flipH="1">
            <a:off x="3200400" y="3810000"/>
            <a:ext cx="914400" cy="17526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59" name="Line 175"/>
          <p:cNvSpPr>
            <a:spLocks noChangeShapeType="1"/>
          </p:cNvSpPr>
          <p:nvPr/>
        </p:nvSpPr>
        <p:spPr bwMode="auto">
          <a:xfrm flipV="1">
            <a:off x="4343400" y="3124200"/>
            <a:ext cx="990600" cy="3810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60" name="Line 176"/>
          <p:cNvSpPr>
            <a:spLocks noChangeShapeType="1"/>
          </p:cNvSpPr>
          <p:nvPr/>
        </p:nvSpPr>
        <p:spPr bwMode="auto">
          <a:xfrm flipV="1">
            <a:off x="5562600" y="2286000"/>
            <a:ext cx="0" cy="6096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61" name="Line 177"/>
          <p:cNvSpPr>
            <a:spLocks noChangeShapeType="1"/>
          </p:cNvSpPr>
          <p:nvPr/>
        </p:nvSpPr>
        <p:spPr bwMode="auto">
          <a:xfrm flipH="1">
            <a:off x="4403726" y="3276601"/>
            <a:ext cx="1082675" cy="4048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62" name="Line 178"/>
          <p:cNvSpPr>
            <a:spLocks noChangeShapeType="1"/>
          </p:cNvSpPr>
          <p:nvPr/>
        </p:nvSpPr>
        <p:spPr bwMode="auto">
          <a:xfrm flipV="1">
            <a:off x="5867400" y="1371600"/>
            <a:ext cx="914400" cy="6096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63" name="Line 179"/>
          <p:cNvSpPr>
            <a:spLocks noChangeShapeType="1"/>
          </p:cNvSpPr>
          <p:nvPr/>
        </p:nvSpPr>
        <p:spPr bwMode="auto">
          <a:xfrm>
            <a:off x="5715000" y="2362200"/>
            <a:ext cx="0" cy="5334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64" name="Line 180"/>
          <p:cNvSpPr>
            <a:spLocks noChangeShapeType="1"/>
          </p:cNvSpPr>
          <p:nvPr/>
        </p:nvSpPr>
        <p:spPr bwMode="auto">
          <a:xfrm flipH="1">
            <a:off x="6019800" y="1447800"/>
            <a:ext cx="9144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65" name="Line 181"/>
          <p:cNvSpPr>
            <a:spLocks noChangeShapeType="1"/>
          </p:cNvSpPr>
          <p:nvPr/>
        </p:nvSpPr>
        <p:spPr bwMode="auto">
          <a:xfrm flipH="1">
            <a:off x="6019800" y="1447800"/>
            <a:ext cx="1066800" cy="1524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66" name="Line 182"/>
          <p:cNvSpPr>
            <a:spLocks noChangeShapeType="1"/>
          </p:cNvSpPr>
          <p:nvPr/>
        </p:nvSpPr>
        <p:spPr bwMode="auto">
          <a:xfrm>
            <a:off x="8001000" y="1219200"/>
            <a:ext cx="14478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67" name="Line 183"/>
          <p:cNvSpPr>
            <a:spLocks noChangeShapeType="1"/>
          </p:cNvSpPr>
          <p:nvPr/>
        </p:nvSpPr>
        <p:spPr bwMode="auto">
          <a:xfrm flipV="1">
            <a:off x="3276600" y="3276600"/>
            <a:ext cx="2362200" cy="25146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68" name="Line 184"/>
          <p:cNvSpPr>
            <a:spLocks noChangeShapeType="1"/>
          </p:cNvSpPr>
          <p:nvPr/>
        </p:nvSpPr>
        <p:spPr bwMode="auto">
          <a:xfrm flipV="1">
            <a:off x="3276600" y="3886200"/>
            <a:ext cx="914400" cy="1752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69" name="Line 185"/>
          <p:cNvSpPr>
            <a:spLocks noChangeShapeType="1"/>
          </p:cNvSpPr>
          <p:nvPr/>
        </p:nvSpPr>
        <p:spPr bwMode="auto">
          <a:xfrm>
            <a:off x="3429000" y="5791200"/>
            <a:ext cx="42672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70" name="Line 186"/>
          <p:cNvSpPr>
            <a:spLocks noChangeShapeType="1"/>
          </p:cNvSpPr>
          <p:nvPr/>
        </p:nvSpPr>
        <p:spPr bwMode="auto">
          <a:xfrm flipH="1">
            <a:off x="3505200" y="5943600"/>
            <a:ext cx="41148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71" name="Line 187"/>
          <p:cNvSpPr>
            <a:spLocks noChangeShapeType="1"/>
          </p:cNvSpPr>
          <p:nvPr/>
        </p:nvSpPr>
        <p:spPr bwMode="auto">
          <a:xfrm>
            <a:off x="9144000" y="5715000"/>
            <a:ext cx="45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72" name="Line 188"/>
          <p:cNvSpPr>
            <a:spLocks noChangeShapeType="1"/>
          </p:cNvSpPr>
          <p:nvPr/>
        </p:nvSpPr>
        <p:spPr bwMode="auto">
          <a:xfrm flipH="1">
            <a:off x="9067800" y="5943600"/>
            <a:ext cx="45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757376" name="Group 192"/>
          <p:cNvGrpSpPr>
            <a:grpSpLocks/>
          </p:cNvGrpSpPr>
          <p:nvPr/>
        </p:nvGrpSpPr>
        <p:grpSpPr bwMode="auto">
          <a:xfrm>
            <a:off x="3124200" y="6172200"/>
            <a:ext cx="6705600" cy="228600"/>
            <a:chOff x="1008" y="3888"/>
            <a:chExt cx="4224" cy="144"/>
          </a:xfrm>
        </p:grpSpPr>
        <p:sp>
          <p:nvSpPr>
            <p:cNvPr id="25692" name="Line 189"/>
            <p:cNvSpPr>
              <a:spLocks noChangeShapeType="1"/>
            </p:cNvSpPr>
            <p:nvPr/>
          </p:nvSpPr>
          <p:spPr bwMode="auto">
            <a:xfrm flipV="1">
              <a:off x="5232" y="3888"/>
              <a:ext cx="0" cy="144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93" name="Line 190"/>
            <p:cNvSpPr>
              <a:spLocks noChangeShapeType="1"/>
            </p:cNvSpPr>
            <p:nvPr/>
          </p:nvSpPr>
          <p:spPr bwMode="auto">
            <a:xfrm>
              <a:off x="1008" y="3888"/>
              <a:ext cx="0" cy="144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94" name="Line 191"/>
            <p:cNvSpPr>
              <a:spLocks noChangeShapeType="1"/>
            </p:cNvSpPr>
            <p:nvPr/>
          </p:nvSpPr>
          <p:spPr bwMode="auto">
            <a:xfrm>
              <a:off x="1008" y="4032"/>
              <a:ext cx="4224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757380" name="Group 196"/>
          <p:cNvGrpSpPr>
            <a:grpSpLocks/>
          </p:cNvGrpSpPr>
          <p:nvPr/>
        </p:nvGrpSpPr>
        <p:grpSpPr bwMode="auto">
          <a:xfrm>
            <a:off x="2743200" y="6096000"/>
            <a:ext cx="7391400" cy="457200"/>
            <a:chOff x="768" y="3840"/>
            <a:chExt cx="4656" cy="288"/>
          </a:xfrm>
        </p:grpSpPr>
        <p:sp>
          <p:nvSpPr>
            <p:cNvPr id="25689" name="Line 193"/>
            <p:cNvSpPr>
              <a:spLocks noChangeShapeType="1"/>
            </p:cNvSpPr>
            <p:nvPr/>
          </p:nvSpPr>
          <p:spPr bwMode="auto">
            <a:xfrm>
              <a:off x="5424" y="3888"/>
              <a:ext cx="0" cy="24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90" name="Line 194"/>
            <p:cNvSpPr>
              <a:spLocks noChangeShapeType="1"/>
            </p:cNvSpPr>
            <p:nvPr/>
          </p:nvSpPr>
          <p:spPr bwMode="auto">
            <a:xfrm flipV="1">
              <a:off x="768" y="3840"/>
              <a:ext cx="0" cy="288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91" name="Line 195"/>
            <p:cNvSpPr>
              <a:spLocks noChangeShapeType="1"/>
            </p:cNvSpPr>
            <p:nvPr/>
          </p:nvSpPr>
          <p:spPr bwMode="auto">
            <a:xfrm>
              <a:off x="768" y="4128"/>
              <a:ext cx="465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757381" name="Oval 197"/>
          <p:cNvSpPr>
            <a:spLocks noChangeArrowheads="1"/>
          </p:cNvSpPr>
          <p:nvPr/>
        </p:nvSpPr>
        <p:spPr bwMode="auto">
          <a:xfrm>
            <a:off x="2438400" y="5486400"/>
            <a:ext cx="990600" cy="762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0000"/>
              </a:solidFill>
            </a:endParaRPr>
          </a:p>
        </p:txBody>
      </p:sp>
      <p:sp>
        <p:nvSpPr>
          <p:cNvPr id="1757383" name="Oval 199"/>
          <p:cNvSpPr>
            <a:spLocks noChangeArrowheads="1"/>
          </p:cNvSpPr>
          <p:nvPr/>
        </p:nvSpPr>
        <p:spPr bwMode="auto">
          <a:xfrm>
            <a:off x="3657600" y="3276600"/>
            <a:ext cx="990600" cy="762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0000"/>
              </a:solidFill>
            </a:endParaRPr>
          </a:p>
        </p:txBody>
      </p:sp>
      <p:sp>
        <p:nvSpPr>
          <p:cNvPr id="1757384" name="Oval 200"/>
          <p:cNvSpPr>
            <a:spLocks noChangeArrowheads="1"/>
          </p:cNvSpPr>
          <p:nvPr/>
        </p:nvSpPr>
        <p:spPr bwMode="auto">
          <a:xfrm>
            <a:off x="6629400" y="838200"/>
            <a:ext cx="1447800" cy="762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0000"/>
              </a:solidFill>
            </a:endParaRPr>
          </a:p>
        </p:txBody>
      </p:sp>
      <p:sp>
        <p:nvSpPr>
          <p:cNvPr id="1757385" name="Text Box 201"/>
          <p:cNvSpPr txBox="1">
            <a:spLocks noChangeArrowheads="1"/>
          </p:cNvSpPr>
          <p:nvPr/>
        </p:nvSpPr>
        <p:spPr bwMode="auto">
          <a:xfrm>
            <a:off x="9448800" y="2239964"/>
            <a:ext cx="1143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>
                <a:latin typeface="Times New Roman" panose="02020603050405020304" pitchFamily="18" charset="0"/>
              </a:rPr>
              <a:t>NO</a:t>
            </a:r>
            <a:r>
              <a:rPr lang="en-US" altLang="zh-CN" baseline="-25000">
                <a:latin typeface="Times New Roman" panose="02020603050405020304" pitchFamily="18" charset="0"/>
              </a:rPr>
              <a:t>2</a:t>
            </a:r>
            <a:r>
              <a:rPr lang="en-US" altLang="zh-CN" baseline="30000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1757386" name="Line 202"/>
          <p:cNvSpPr>
            <a:spLocks noChangeShapeType="1"/>
          </p:cNvSpPr>
          <p:nvPr/>
        </p:nvSpPr>
        <p:spPr bwMode="auto">
          <a:xfrm>
            <a:off x="6172200" y="2209800"/>
            <a:ext cx="3276600" cy="3810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757392" name="Group 208"/>
          <p:cNvGrpSpPr>
            <a:grpSpLocks/>
          </p:cNvGrpSpPr>
          <p:nvPr/>
        </p:nvGrpSpPr>
        <p:grpSpPr bwMode="auto">
          <a:xfrm>
            <a:off x="1524000" y="609601"/>
            <a:ext cx="7010400" cy="854075"/>
            <a:chOff x="0" y="384"/>
            <a:chExt cx="4416" cy="538"/>
          </a:xfrm>
        </p:grpSpPr>
        <p:sp>
          <p:nvSpPr>
            <p:cNvPr id="3" name="矩形标注 65"/>
            <p:cNvSpPr>
              <a:spLocks noChangeArrowheads="1"/>
            </p:cNvSpPr>
            <p:nvPr/>
          </p:nvSpPr>
          <p:spPr bwMode="auto">
            <a:xfrm>
              <a:off x="0" y="394"/>
              <a:ext cx="4224" cy="528"/>
            </a:xfrm>
            <a:prstGeom prst="wedgeRectCallout">
              <a:avLst>
                <a:gd name="adj1" fmla="val 25023"/>
                <a:gd name="adj2" fmla="val 126514"/>
              </a:avLst>
            </a:prstGeom>
            <a:solidFill>
              <a:schemeClr val="bg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zh-CN" altLang="en-US" u="sng">
                <a:solidFill>
                  <a:schemeClr val="lt1"/>
                </a:solidFill>
              </a:endParaRPr>
            </a:p>
          </p:txBody>
        </p:sp>
        <p:grpSp>
          <p:nvGrpSpPr>
            <p:cNvPr id="25686" name="Group 205"/>
            <p:cNvGrpSpPr>
              <a:grpSpLocks/>
            </p:cNvGrpSpPr>
            <p:nvPr/>
          </p:nvGrpSpPr>
          <p:grpSpPr bwMode="auto">
            <a:xfrm>
              <a:off x="0" y="384"/>
              <a:ext cx="4416" cy="394"/>
              <a:chOff x="288" y="950"/>
              <a:chExt cx="4416" cy="394"/>
            </a:xfrm>
          </p:grpSpPr>
          <p:sp>
            <p:nvSpPr>
              <p:cNvPr id="25687" name="Text Box 42"/>
              <p:cNvSpPr txBox="1">
                <a:spLocks noChangeArrowheads="1"/>
              </p:cNvSpPr>
              <p:nvPr/>
            </p:nvSpPr>
            <p:spPr bwMode="auto">
              <a:xfrm>
                <a:off x="288" y="1017"/>
                <a:ext cx="4416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kumimoji="1" lang="en-US" altLang="zh-CN" sz="28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3Cu+8HNO</a:t>
                </a:r>
                <a:r>
                  <a:rPr kumimoji="1" lang="en-US" altLang="zh-CN" sz="2800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3 </a:t>
                </a:r>
                <a:r>
                  <a:rPr kumimoji="1" lang="en-US" altLang="zh-CN" sz="28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=  2NO</a:t>
                </a:r>
                <a:r>
                  <a:rPr kumimoji="1" lang="en-US" altLang="zh-CN" sz="2800">
                    <a:solidFill>
                      <a:srgbClr val="0000FF"/>
                    </a:solidFill>
                  </a:rPr>
                  <a:t>↑</a:t>
                </a:r>
                <a:r>
                  <a:rPr kumimoji="1" lang="en-US" altLang="zh-CN" sz="28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+3Cu(NO</a:t>
                </a:r>
                <a:r>
                  <a:rPr kumimoji="1" lang="en-US" altLang="zh-CN" sz="2800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3</a:t>
                </a:r>
                <a:r>
                  <a:rPr kumimoji="1" lang="en-US" altLang="zh-CN" sz="28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)</a:t>
                </a:r>
                <a:r>
                  <a:rPr kumimoji="1" lang="en-US" altLang="zh-CN" sz="2800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kumimoji="1" lang="en-US" altLang="zh-CN" sz="28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+4H</a:t>
                </a:r>
                <a:r>
                  <a:rPr kumimoji="1" lang="en-US" altLang="zh-CN" sz="2800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kumimoji="1" lang="en-US" altLang="zh-CN" sz="28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25688" name="Text Box 43"/>
              <p:cNvSpPr txBox="1">
                <a:spLocks noChangeArrowheads="1"/>
              </p:cNvSpPr>
              <p:nvPr/>
            </p:nvSpPr>
            <p:spPr bwMode="auto">
              <a:xfrm>
                <a:off x="1536" y="950"/>
                <a:ext cx="38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kumimoji="1" lang="en-US" altLang="zh-CN" sz="2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△</a:t>
                </a:r>
              </a:p>
            </p:txBody>
          </p:sp>
        </p:grpSp>
      </p:grpSp>
      <p:grpSp>
        <p:nvGrpSpPr>
          <p:cNvPr id="1757393" name="Group 209"/>
          <p:cNvGrpSpPr>
            <a:grpSpLocks/>
          </p:cNvGrpSpPr>
          <p:nvPr/>
        </p:nvGrpSpPr>
        <p:grpSpPr bwMode="auto">
          <a:xfrm>
            <a:off x="2667000" y="3733800"/>
            <a:ext cx="6629400" cy="990600"/>
            <a:chOff x="480" y="1392"/>
            <a:chExt cx="4176" cy="624"/>
          </a:xfrm>
        </p:grpSpPr>
        <p:sp>
          <p:nvSpPr>
            <p:cNvPr id="5" name="矩形标注 65"/>
            <p:cNvSpPr>
              <a:spLocks noChangeArrowheads="1"/>
            </p:cNvSpPr>
            <p:nvPr/>
          </p:nvSpPr>
          <p:spPr bwMode="auto">
            <a:xfrm>
              <a:off x="480" y="1392"/>
              <a:ext cx="3888" cy="624"/>
            </a:xfrm>
            <a:prstGeom prst="wedgeRectCallout">
              <a:avLst>
                <a:gd name="adj1" fmla="val -32356"/>
                <a:gd name="adj2" fmla="val 106088"/>
              </a:avLst>
            </a:prstGeom>
            <a:solidFill>
              <a:schemeClr val="bg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zh-CN" altLang="en-US" u="sng">
                <a:solidFill>
                  <a:schemeClr val="lt1"/>
                </a:solidFill>
              </a:endParaRPr>
            </a:p>
          </p:txBody>
        </p:sp>
        <p:grpSp>
          <p:nvGrpSpPr>
            <p:cNvPr id="25681" name="Group 211"/>
            <p:cNvGrpSpPr>
              <a:grpSpLocks/>
            </p:cNvGrpSpPr>
            <p:nvPr/>
          </p:nvGrpSpPr>
          <p:grpSpPr bwMode="auto">
            <a:xfrm>
              <a:off x="528" y="1440"/>
              <a:ext cx="4128" cy="500"/>
              <a:chOff x="528" y="1440"/>
              <a:chExt cx="4128" cy="500"/>
            </a:xfrm>
          </p:grpSpPr>
          <p:sp>
            <p:nvSpPr>
              <p:cNvPr id="25682" name="AutoShape 13"/>
              <p:cNvSpPr>
                <a:spLocks noChangeArrowheads="1"/>
              </p:cNvSpPr>
              <p:nvPr/>
            </p:nvSpPr>
            <p:spPr bwMode="auto">
              <a:xfrm>
                <a:off x="2160" y="1440"/>
                <a:ext cx="144" cy="192"/>
              </a:xfrm>
              <a:prstGeom prst="flowChartExtract">
                <a:avLst/>
              </a:prstGeom>
              <a:noFill/>
              <a:ln w="9525">
                <a:solidFill>
                  <a:srgbClr val="0033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zh-CN" sz="1800" b="0"/>
              </a:p>
            </p:txBody>
          </p:sp>
          <p:sp>
            <p:nvSpPr>
              <p:cNvPr id="25683" name="Text Box 17"/>
              <p:cNvSpPr txBox="1">
                <a:spLocks noChangeArrowheads="1"/>
              </p:cNvSpPr>
              <p:nvPr/>
            </p:nvSpPr>
            <p:spPr bwMode="auto">
              <a:xfrm>
                <a:off x="528" y="1488"/>
                <a:ext cx="4128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4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4NH</a:t>
                </a:r>
                <a:r>
                  <a:rPr kumimoji="1" lang="en-US" altLang="zh-CN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3</a:t>
                </a:r>
                <a:r>
                  <a:rPr lang="en-US" altLang="zh-CN" sz="4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+5O</a:t>
                </a:r>
                <a:r>
                  <a:rPr kumimoji="1" lang="en-US" altLang="zh-CN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lang="en-US" altLang="zh-CN" sz="4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===4N</a:t>
                </a:r>
                <a:r>
                  <a:rPr kumimoji="1" lang="en-US" altLang="zh-CN" sz="4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O</a:t>
                </a:r>
                <a:r>
                  <a:rPr lang="en-US" altLang="zh-CN" sz="4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+6H</a:t>
                </a:r>
                <a:r>
                  <a:rPr lang="en-US" altLang="zh-CN" sz="4000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lang="en-US" altLang="zh-CN" sz="4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25684" name="Text Box 214"/>
              <p:cNvSpPr txBox="1">
                <a:spLocks noChangeArrowheads="1"/>
              </p:cNvSpPr>
              <p:nvPr/>
            </p:nvSpPr>
            <p:spPr bwMode="auto">
              <a:xfrm>
                <a:off x="2016" y="1728"/>
                <a:ext cx="52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1600"/>
                  <a:t>催化剂</a:t>
                </a:r>
              </a:p>
            </p:txBody>
          </p:sp>
        </p:grpSp>
      </p:grpSp>
      <p:grpSp>
        <p:nvGrpSpPr>
          <p:cNvPr id="1757399" name="Group 215"/>
          <p:cNvGrpSpPr>
            <a:grpSpLocks/>
          </p:cNvGrpSpPr>
          <p:nvPr/>
        </p:nvGrpSpPr>
        <p:grpSpPr bwMode="auto">
          <a:xfrm>
            <a:off x="4419600" y="4572000"/>
            <a:ext cx="5867400" cy="1371600"/>
            <a:chOff x="1728" y="3216"/>
            <a:chExt cx="3696" cy="864"/>
          </a:xfrm>
        </p:grpSpPr>
        <p:sp>
          <p:nvSpPr>
            <p:cNvPr id="7" name="矩形标注 65"/>
            <p:cNvSpPr>
              <a:spLocks noChangeArrowheads="1"/>
            </p:cNvSpPr>
            <p:nvPr/>
          </p:nvSpPr>
          <p:spPr bwMode="auto">
            <a:xfrm>
              <a:off x="1728" y="3216"/>
              <a:ext cx="3456" cy="864"/>
            </a:xfrm>
            <a:prstGeom prst="wedgeRectCallout">
              <a:avLst>
                <a:gd name="adj1" fmla="val -72051"/>
                <a:gd name="adj2" fmla="val 53588"/>
              </a:avLst>
            </a:prstGeom>
            <a:solidFill>
              <a:schemeClr val="bg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zh-CN" altLang="en-US" u="sng">
                <a:solidFill>
                  <a:schemeClr val="lt1"/>
                </a:solidFill>
              </a:endParaRPr>
            </a:p>
          </p:txBody>
        </p:sp>
        <p:sp>
          <p:nvSpPr>
            <p:cNvPr id="25679" name="Text Box 217"/>
            <p:cNvSpPr txBox="1">
              <a:spLocks noChangeArrowheads="1"/>
            </p:cNvSpPr>
            <p:nvPr/>
          </p:nvSpPr>
          <p:spPr bwMode="auto">
            <a:xfrm>
              <a:off x="1776" y="3264"/>
              <a:ext cx="3648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600">
                  <a:solidFill>
                    <a:srgbClr val="0000FF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rPr>
                <a:t>NH</a:t>
              </a:r>
              <a:r>
                <a:rPr lang="en-US" altLang="zh-CN" sz="3600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rPr>
                <a:t>3</a:t>
              </a:r>
              <a:r>
                <a:rPr lang="zh-CN" altLang="en-US" sz="3600">
                  <a:solidFill>
                    <a:srgbClr val="0000FF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rPr>
                <a:t>的制法、发生、净化、收集、验满 尾气处理等装置</a:t>
              </a:r>
            </a:p>
          </p:txBody>
        </p:sp>
      </p:grpSp>
      <p:grpSp>
        <p:nvGrpSpPr>
          <p:cNvPr id="1757405" name="Group 221"/>
          <p:cNvGrpSpPr>
            <a:grpSpLocks/>
          </p:cNvGrpSpPr>
          <p:nvPr/>
        </p:nvGrpSpPr>
        <p:grpSpPr bwMode="auto">
          <a:xfrm>
            <a:off x="6324600" y="2819400"/>
            <a:ext cx="2895600" cy="838200"/>
            <a:chOff x="3024" y="1776"/>
            <a:chExt cx="1824" cy="528"/>
          </a:xfrm>
        </p:grpSpPr>
        <p:sp>
          <p:nvSpPr>
            <p:cNvPr id="8" name="矩形标注 65"/>
            <p:cNvSpPr>
              <a:spLocks noChangeArrowheads="1"/>
            </p:cNvSpPr>
            <p:nvPr/>
          </p:nvSpPr>
          <p:spPr bwMode="auto">
            <a:xfrm>
              <a:off x="3024" y="1776"/>
              <a:ext cx="1824" cy="528"/>
            </a:xfrm>
            <a:prstGeom prst="wedgeRectCallout">
              <a:avLst>
                <a:gd name="adj1" fmla="val 77083"/>
                <a:gd name="adj2" fmla="val 302843"/>
              </a:avLst>
            </a:prstGeom>
            <a:solidFill>
              <a:schemeClr val="bg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zh-CN" altLang="en-US" u="sng">
                <a:solidFill>
                  <a:schemeClr val="lt1"/>
                </a:solidFill>
              </a:endParaRPr>
            </a:p>
          </p:txBody>
        </p:sp>
        <p:sp>
          <p:nvSpPr>
            <p:cNvPr id="25677" name="Text Box 220"/>
            <p:cNvSpPr txBox="1">
              <a:spLocks noChangeArrowheads="1"/>
            </p:cNvSpPr>
            <p:nvPr/>
          </p:nvSpPr>
          <p:spPr bwMode="auto">
            <a:xfrm>
              <a:off x="3072" y="1824"/>
              <a:ext cx="17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600">
                  <a:solidFill>
                    <a:srgbClr val="0000FF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rPr>
                <a:t>NH</a:t>
              </a:r>
              <a:r>
                <a:rPr lang="en-US" altLang="zh-CN" sz="3600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rPr>
                <a:t>4</a:t>
              </a:r>
              <a:r>
                <a:rPr lang="en-US" altLang="zh-CN" sz="3600" baseline="30000">
                  <a:solidFill>
                    <a:srgbClr val="0000FF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rPr>
                <a:t>+</a:t>
              </a:r>
              <a:r>
                <a:rPr lang="zh-CN" altLang="en-US" sz="3600">
                  <a:solidFill>
                    <a:srgbClr val="0000FF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rPr>
                <a:t>的检验</a:t>
              </a:r>
            </a:p>
          </p:txBody>
        </p:sp>
      </p:grpSp>
      <p:grpSp>
        <p:nvGrpSpPr>
          <p:cNvPr id="1757412" name="Group 228"/>
          <p:cNvGrpSpPr>
            <a:grpSpLocks/>
          </p:cNvGrpSpPr>
          <p:nvPr/>
        </p:nvGrpSpPr>
        <p:grpSpPr bwMode="auto">
          <a:xfrm>
            <a:off x="1981200" y="1066800"/>
            <a:ext cx="6858000" cy="1676400"/>
            <a:chOff x="288" y="672"/>
            <a:chExt cx="4320" cy="1056"/>
          </a:xfrm>
        </p:grpSpPr>
        <p:sp>
          <p:nvSpPr>
            <p:cNvPr id="9" name="矩形标注 65"/>
            <p:cNvSpPr>
              <a:spLocks noChangeArrowheads="1"/>
            </p:cNvSpPr>
            <p:nvPr/>
          </p:nvSpPr>
          <p:spPr bwMode="auto">
            <a:xfrm>
              <a:off x="288" y="672"/>
              <a:ext cx="4224" cy="1056"/>
            </a:xfrm>
            <a:prstGeom prst="wedgeRectCallout">
              <a:avLst>
                <a:gd name="adj1" fmla="val -26778"/>
                <a:gd name="adj2" fmla="val 183903"/>
              </a:avLst>
            </a:prstGeom>
            <a:solidFill>
              <a:schemeClr val="bg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zh-CN" altLang="en-US" u="sng">
                <a:solidFill>
                  <a:schemeClr val="lt1"/>
                </a:solidFill>
              </a:endParaRPr>
            </a:p>
          </p:txBody>
        </p:sp>
        <p:grpSp>
          <p:nvGrpSpPr>
            <p:cNvPr id="25672" name="Group 224"/>
            <p:cNvGrpSpPr>
              <a:grpSpLocks/>
            </p:cNvGrpSpPr>
            <p:nvPr/>
          </p:nvGrpSpPr>
          <p:grpSpPr bwMode="auto">
            <a:xfrm>
              <a:off x="288" y="1190"/>
              <a:ext cx="4320" cy="490"/>
              <a:chOff x="384" y="1910"/>
              <a:chExt cx="4320" cy="490"/>
            </a:xfrm>
          </p:grpSpPr>
          <p:sp>
            <p:nvSpPr>
              <p:cNvPr id="25674" name="Text Box 12"/>
              <p:cNvSpPr txBox="1">
                <a:spLocks noChangeArrowheads="1"/>
              </p:cNvSpPr>
              <p:nvPr/>
            </p:nvSpPr>
            <p:spPr bwMode="auto">
              <a:xfrm>
                <a:off x="384" y="1958"/>
                <a:ext cx="4320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kumimoji="1" lang="en-US" altLang="zh-CN" sz="4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2NH</a:t>
                </a:r>
                <a:r>
                  <a:rPr kumimoji="1" lang="en-US" altLang="zh-CN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3</a:t>
                </a:r>
                <a:r>
                  <a:rPr kumimoji="1" lang="en-US" altLang="zh-CN" sz="4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+3CuO==3Cu+N</a:t>
                </a:r>
                <a:r>
                  <a:rPr kumimoji="1" lang="en-US" altLang="zh-CN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kumimoji="1" lang="en-US" altLang="zh-CN" sz="4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+3H</a:t>
                </a:r>
                <a:r>
                  <a:rPr kumimoji="1" lang="en-US" altLang="zh-CN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kumimoji="1" lang="en-US" altLang="zh-CN" sz="4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25675" name="AutoShape 13"/>
              <p:cNvSpPr>
                <a:spLocks noChangeArrowheads="1"/>
              </p:cNvSpPr>
              <p:nvPr/>
            </p:nvSpPr>
            <p:spPr bwMode="auto">
              <a:xfrm>
                <a:off x="2256" y="1910"/>
                <a:ext cx="144" cy="192"/>
              </a:xfrm>
              <a:prstGeom prst="flowChartExtract">
                <a:avLst/>
              </a:prstGeom>
              <a:noFill/>
              <a:ln w="9525">
                <a:solidFill>
                  <a:srgbClr val="0033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zh-CN" sz="1800" b="0"/>
              </a:p>
            </p:txBody>
          </p:sp>
        </p:grpSp>
        <p:sp>
          <p:nvSpPr>
            <p:cNvPr id="25673" name="Text Box 17"/>
            <p:cNvSpPr txBox="1">
              <a:spLocks noChangeArrowheads="1"/>
            </p:cNvSpPr>
            <p:nvPr/>
          </p:nvSpPr>
          <p:spPr bwMode="auto">
            <a:xfrm>
              <a:off x="336" y="672"/>
              <a:ext cx="307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000">
                  <a:solidFill>
                    <a:srgbClr val="0000FF"/>
                  </a:solidFill>
                  <a:latin typeface="Times New Roman" panose="02020603050405020304" pitchFamily="18" charset="0"/>
                </a:rPr>
                <a:t>2NH</a:t>
              </a:r>
              <a:r>
                <a:rPr kumimoji="1" lang="en-US" altLang="zh-CN" baseline="-25000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altLang="zh-CN" sz="4000">
                  <a:solidFill>
                    <a:srgbClr val="0000FF"/>
                  </a:solidFill>
                  <a:latin typeface="Times New Roman" panose="02020603050405020304" pitchFamily="18" charset="0"/>
                </a:rPr>
                <a:t>+3Cl</a:t>
              </a:r>
              <a:r>
                <a:rPr kumimoji="1" lang="en-US" altLang="zh-CN" baseline="-25000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zh-CN" sz="4000">
                  <a:solidFill>
                    <a:srgbClr val="0000FF"/>
                  </a:solidFill>
                  <a:latin typeface="Times New Roman" panose="02020603050405020304" pitchFamily="18" charset="0"/>
                </a:rPr>
                <a:t>=N</a:t>
              </a:r>
              <a:r>
                <a:rPr kumimoji="1" lang="en-US" altLang="zh-CN" baseline="-25000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zh-CN" sz="4000">
                  <a:solidFill>
                    <a:srgbClr val="0000FF"/>
                  </a:solidFill>
                  <a:latin typeface="Times New Roman" panose="02020603050405020304" pitchFamily="18" charset="0"/>
                </a:rPr>
                <a:t>+6HCl</a:t>
              </a:r>
            </a:p>
          </p:txBody>
        </p:sp>
      </p:grpSp>
      <p:grpSp>
        <p:nvGrpSpPr>
          <p:cNvPr id="1757418" name="Group 234"/>
          <p:cNvGrpSpPr>
            <a:grpSpLocks/>
          </p:cNvGrpSpPr>
          <p:nvPr/>
        </p:nvGrpSpPr>
        <p:grpSpPr bwMode="auto">
          <a:xfrm>
            <a:off x="1828800" y="533400"/>
            <a:ext cx="6858000" cy="838200"/>
            <a:chOff x="288" y="576"/>
            <a:chExt cx="4320" cy="528"/>
          </a:xfrm>
        </p:grpSpPr>
        <p:sp>
          <p:nvSpPr>
            <p:cNvPr id="2" name="矩形标注 65"/>
            <p:cNvSpPr>
              <a:spLocks noChangeArrowheads="1"/>
            </p:cNvSpPr>
            <p:nvPr/>
          </p:nvSpPr>
          <p:spPr bwMode="auto">
            <a:xfrm>
              <a:off x="288" y="576"/>
              <a:ext cx="4320" cy="528"/>
            </a:xfrm>
            <a:prstGeom prst="wedgeRectCallout">
              <a:avLst>
                <a:gd name="adj1" fmla="val 14606"/>
                <a:gd name="adj2" fmla="val 108333"/>
              </a:avLst>
            </a:prstGeom>
            <a:solidFill>
              <a:schemeClr val="bg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zh-CN" altLang="en-US" u="sng">
                <a:solidFill>
                  <a:schemeClr val="lt1"/>
                </a:solidFill>
              </a:endParaRPr>
            </a:p>
          </p:txBody>
        </p:sp>
        <p:grpSp>
          <p:nvGrpSpPr>
            <p:cNvPr id="25668" name="Group 231"/>
            <p:cNvGrpSpPr>
              <a:grpSpLocks/>
            </p:cNvGrpSpPr>
            <p:nvPr/>
          </p:nvGrpSpPr>
          <p:grpSpPr bwMode="auto">
            <a:xfrm>
              <a:off x="288" y="614"/>
              <a:ext cx="4272" cy="394"/>
              <a:chOff x="288" y="950"/>
              <a:chExt cx="4272" cy="394"/>
            </a:xfrm>
          </p:grpSpPr>
          <p:sp>
            <p:nvSpPr>
              <p:cNvPr id="25669" name="Text Box 42"/>
              <p:cNvSpPr txBox="1">
                <a:spLocks noChangeArrowheads="1"/>
              </p:cNvSpPr>
              <p:nvPr/>
            </p:nvSpPr>
            <p:spPr bwMode="auto">
              <a:xfrm>
                <a:off x="288" y="1017"/>
                <a:ext cx="427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kumimoji="1" lang="en-US" altLang="zh-CN" sz="28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Cu+4HNO</a:t>
                </a:r>
                <a:r>
                  <a:rPr kumimoji="1" lang="en-US" altLang="zh-CN" sz="2800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3(</a:t>
                </a:r>
                <a:r>
                  <a:rPr kumimoji="1" lang="zh-CN" altLang="en-US" sz="2800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浓</a:t>
                </a:r>
                <a:r>
                  <a:rPr kumimoji="1" lang="en-US" altLang="zh-CN" sz="2800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) </a:t>
                </a:r>
                <a:r>
                  <a:rPr kumimoji="1" lang="en-US" altLang="zh-CN" sz="28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=  2NO</a:t>
                </a:r>
                <a:r>
                  <a:rPr kumimoji="1" lang="en-US" altLang="zh-CN" sz="2800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kumimoji="1" lang="en-US" altLang="zh-CN" sz="2800">
                    <a:solidFill>
                      <a:srgbClr val="0000FF"/>
                    </a:solidFill>
                  </a:rPr>
                  <a:t>↑</a:t>
                </a:r>
                <a:r>
                  <a:rPr kumimoji="1" lang="en-US" altLang="zh-CN" sz="28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+Cu(NO</a:t>
                </a:r>
                <a:r>
                  <a:rPr kumimoji="1" lang="en-US" altLang="zh-CN" sz="2800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3</a:t>
                </a:r>
                <a:r>
                  <a:rPr kumimoji="1" lang="en-US" altLang="zh-CN" sz="28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)</a:t>
                </a:r>
                <a:r>
                  <a:rPr kumimoji="1" lang="en-US" altLang="zh-CN" sz="2800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kumimoji="1" lang="en-US" altLang="zh-CN" sz="28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+2H</a:t>
                </a:r>
                <a:r>
                  <a:rPr kumimoji="1" lang="en-US" altLang="zh-CN" sz="2800" baseline="-25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kumimoji="1" lang="en-US" altLang="zh-CN" sz="28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25670" name="Text Box 43"/>
              <p:cNvSpPr txBox="1">
                <a:spLocks noChangeArrowheads="1"/>
              </p:cNvSpPr>
              <p:nvPr/>
            </p:nvSpPr>
            <p:spPr bwMode="auto">
              <a:xfrm>
                <a:off x="1680" y="950"/>
                <a:ext cx="30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kumimoji="1" lang="zh-CN" altLang="zh-CN" sz="200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02" name="Text Box 35"/>
          <p:cNvSpPr txBox="1">
            <a:spLocks noChangeArrowheads="1"/>
          </p:cNvSpPr>
          <p:nvPr/>
        </p:nvSpPr>
        <p:spPr bwMode="auto">
          <a:xfrm>
            <a:off x="9296400" y="152400"/>
            <a:ext cx="1143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Times New Roman" panose="02020603050405020304" pitchFamily="18" charset="0"/>
              </a:rPr>
              <a:t>O</a:t>
            </a:r>
            <a:r>
              <a:rPr lang="en-US" altLang="zh-CN" baseline="-25000" dirty="0">
                <a:solidFill>
                  <a:srgbClr val="0033CC"/>
                </a:solidFill>
                <a:latin typeface="Times New Roman" panose="02020603050405020304" pitchFamily="18" charset="0"/>
              </a:rPr>
              <a:t>4</a:t>
            </a:r>
            <a:endParaRPr lang="en-US" altLang="zh-CN" baseline="300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3" name="Group 221"/>
          <p:cNvGrpSpPr>
            <a:grpSpLocks/>
          </p:cNvGrpSpPr>
          <p:nvPr/>
        </p:nvGrpSpPr>
        <p:grpSpPr bwMode="auto">
          <a:xfrm>
            <a:off x="3886200" y="2971800"/>
            <a:ext cx="2895600" cy="838200"/>
            <a:chOff x="3024" y="1776"/>
            <a:chExt cx="1824" cy="528"/>
          </a:xfrm>
        </p:grpSpPr>
        <p:sp>
          <p:nvSpPr>
            <p:cNvPr id="104" name="矩形标注 65"/>
            <p:cNvSpPr>
              <a:spLocks noChangeArrowheads="1"/>
            </p:cNvSpPr>
            <p:nvPr/>
          </p:nvSpPr>
          <p:spPr bwMode="auto">
            <a:xfrm>
              <a:off x="3024" y="1776"/>
              <a:ext cx="1824" cy="528"/>
            </a:xfrm>
            <a:prstGeom prst="wedgeRectCallout">
              <a:avLst>
                <a:gd name="adj1" fmla="val -82542"/>
                <a:gd name="adj2" fmla="val 272955"/>
              </a:avLst>
            </a:prstGeom>
            <a:solidFill>
              <a:schemeClr val="bg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zh-CN" altLang="en-US" u="sng">
                <a:solidFill>
                  <a:schemeClr val="lt1"/>
                </a:solidFill>
              </a:endParaRPr>
            </a:p>
          </p:txBody>
        </p:sp>
        <p:sp>
          <p:nvSpPr>
            <p:cNvPr id="25662" name="Text Box 220"/>
            <p:cNvSpPr txBox="1">
              <a:spLocks noChangeArrowheads="1"/>
            </p:cNvSpPr>
            <p:nvPr/>
          </p:nvSpPr>
          <p:spPr bwMode="auto">
            <a:xfrm>
              <a:off x="3072" y="1824"/>
              <a:ext cx="17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600">
                  <a:solidFill>
                    <a:srgbClr val="0000FF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rPr>
                <a:t>NH</a:t>
              </a:r>
              <a:r>
                <a:rPr lang="en-US" altLang="zh-CN" sz="3600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rPr>
                <a:t>3</a:t>
              </a:r>
              <a:r>
                <a:rPr lang="zh-CN" altLang="en-US" sz="3600">
                  <a:solidFill>
                    <a:srgbClr val="0000FF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rPr>
                <a:t>的检验</a:t>
              </a:r>
            </a:p>
          </p:txBody>
        </p:sp>
      </p:grpSp>
      <p:grpSp>
        <p:nvGrpSpPr>
          <p:cNvPr id="106" name="Group 239"/>
          <p:cNvGrpSpPr>
            <a:grpSpLocks/>
          </p:cNvGrpSpPr>
          <p:nvPr/>
        </p:nvGrpSpPr>
        <p:grpSpPr bwMode="auto">
          <a:xfrm>
            <a:off x="3821113" y="801688"/>
            <a:ext cx="2895600" cy="838200"/>
            <a:chOff x="0" y="1152"/>
            <a:chExt cx="1824" cy="528"/>
          </a:xfrm>
        </p:grpSpPr>
        <p:sp>
          <p:nvSpPr>
            <p:cNvPr id="107" name="矩形标注 65"/>
            <p:cNvSpPr>
              <a:spLocks noChangeArrowheads="1"/>
            </p:cNvSpPr>
            <p:nvPr/>
          </p:nvSpPr>
          <p:spPr bwMode="auto">
            <a:xfrm>
              <a:off x="0" y="1152"/>
              <a:ext cx="1824" cy="528"/>
            </a:xfrm>
            <a:prstGeom prst="wedgeRectCallout">
              <a:avLst>
                <a:gd name="adj1" fmla="val 144857"/>
                <a:gd name="adj2" fmla="val -6856"/>
              </a:avLst>
            </a:prstGeom>
            <a:solidFill>
              <a:schemeClr val="bg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zh-CN" altLang="en-US" u="sng">
                <a:solidFill>
                  <a:schemeClr val="lt1"/>
                </a:solidFill>
              </a:endParaRPr>
            </a:p>
          </p:txBody>
        </p:sp>
        <p:sp>
          <p:nvSpPr>
            <p:cNvPr id="25660" name="Text Box 241"/>
            <p:cNvSpPr txBox="1">
              <a:spLocks noChangeArrowheads="1"/>
            </p:cNvSpPr>
            <p:nvPr/>
          </p:nvSpPr>
          <p:spPr bwMode="auto">
            <a:xfrm>
              <a:off x="48" y="1200"/>
              <a:ext cx="17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600">
                  <a:solidFill>
                    <a:srgbClr val="0000FF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rPr>
                <a:t>NO</a:t>
              </a:r>
              <a:r>
                <a:rPr lang="en-US" altLang="zh-CN" sz="3600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rPr>
                <a:t>3</a:t>
              </a:r>
              <a:r>
                <a:rPr lang="en-US" altLang="zh-CN" sz="3600" baseline="30000">
                  <a:solidFill>
                    <a:srgbClr val="0000FF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rPr>
                <a:t>-</a:t>
              </a:r>
              <a:r>
                <a:rPr lang="zh-CN" altLang="en-US" sz="3600">
                  <a:solidFill>
                    <a:srgbClr val="0000FF"/>
                  </a:solidFill>
                  <a:latin typeface="Times New Roman" panose="02020603050405020304" pitchFamily="18" charset="0"/>
                  <a:ea typeface="华文行楷" panose="02010800040101010101" pitchFamily="2" charset="-122"/>
                </a:rPr>
                <a:t>的检验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27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5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75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75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57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75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7574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5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7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573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5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75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757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757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75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500"/>
                                        <p:tgtEl>
                                          <p:spTgt spid="17573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5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757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757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5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175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75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1757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1757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500"/>
                                        <p:tgtEl>
                                          <p:spTgt spid="17573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5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17574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5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757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757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2000" tmFilter="0, 0; .2, .5; .8, .5; 1, 0"/>
                                        <p:tgtEl>
                                          <p:spTgt spid="17573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1000" autoRev="1" fill="hold"/>
                                        <p:tgtEl>
                                          <p:spTgt spid="17573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57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757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000" tmFilter="0, 0; .2, .5; .8, .5; 1, 0"/>
                                        <p:tgtEl>
                                          <p:spTgt spid="17573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1000" autoRev="1" fill="hold"/>
                                        <p:tgtEl>
                                          <p:spTgt spid="17573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757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757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000" tmFilter="0, 0; .2, .5; .8, .5; 1, 0"/>
                                        <p:tgtEl>
                                          <p:spTgt spid="17573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1000" autoRev="1" fill="hold"/>
                                        <p:tgtEl>
                                          <p:spTgt spid="17573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7186" grpId="0"/>
      <p:bldP spid="1757213" grpId="0"/>
      <p:bldP spid="1757214" grpId="0"/>
      <p:bldP spid="1757215" grpId="0"/>
      <p:bldP spid="1757217" grpId="0"/>
      <p:bldP spid="1757219" grpId="0"/>
      <p:bldP spid="1757220" grpId="0" animBg="1"/>
      <p:bldP spid="1757357" grpId="0"/>
      <p:bldP spid="1757358" grpId="0" animBg="1"/>
      <p:bldP spid="1757359" grpId="0" animBg="1"/>
      <p:bldP spid="1757360" grpId="0" animBg="1"/>
      <p:bldP spid="1757361" grpId="0" animBg="1"/>
      <p:bldP spid="1757362" grpId="0" animBg="1"/>
      <p:bldP spid="1757363" grpId="0" animBg="1"/>
      <p:bldP spid="1757364" grpId="0" animBg="1"/>
      <p:bldP spid="1757365" grpId="0" animBg="1"/>
      <p:bldP spid="1757366" grpId="0" animBg="1"/>
      <p:bldP spid="1757367" grpId="0" animBg="1"/>
      <p:bldP spid="1757368" grpId="0" animBg="1"/>
      <p:bldP spid="1757369" grpId="0" animBg="1"/>
      <p:bldP spid="1757370" grpId="0" animBg="1"/>
      <p:bldP spid="1757371" grpId="0" animBg="1"/>
      <p:bldP spid="1757372" grpId="0" animBg="1"/>
      <p:bldP spid="1757381" grpId="0" animBg="1"/>
      <p:bldP spid="1757381" grpId="1" animBg="1"/>
      <p:bldP spid="1757383" grpId="0" animBg="1"/>
      <p:bldP spid="1757383" grpId="1" animBg="1"/>
      <p:bldP spid="1757384" grpId="0" animBg="1"/>
      <p:bldP spid="1757384" grpId="1" animBg="1"/>
      <p:bldP spid="1757385" grpId="0"/>
      <p:bldP spid="1757386" grpId="0" animBg="1"/>
      <p:bldP spid="10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4" y="3147060"/>
            <a:ext cx="6211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7200" b="1" spc="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spc="30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82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槽罐车硝酸泄露.[SplitIt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7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128337" y="4459843"/>
            <a:ext cx="12063663" cy="23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某路段</a:t>
            </a:r>
            <a:r>
              <a:rPr lang="zh-CN" alt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隶书" panose="02010509060101010101" pitchFamily="49" charset="-122"/>
                <a:cs typeface="Times New Roman" panose="02020603050405020304" pitchFamily="18" charset="0"/>
              </a:rPr>
              <a:t>铝罐车</a:t>
            </a:r>
            <a:r>
              <a:rPr lang="zh-CN" altLang="en-US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发生硝酸泄露事故，造成大量</a:t>
            </a:r>
            <a:r>
              <a:rPr lang="zh-CN" alt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隶书" panose="02010509060101010101" pitchFamily="49" charset="-122"/>
                <a:cs typeface="Times New Roman" panose="02020603050405020304" pitchFamily="18" charset="0"/>
              </a:rPr>
              <a:t>红棕色烟雾</a:t>
            </a:r>
            <a:r>
              <a:rPr lang="zh-CN" altLang="en-US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，现场可闻到</a:t>
            </a:r>
            <a:r>
              <a:rPr lang="zh-CN" alt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隶书" panose="02010509060101010101" pitchFamily="49" charset="-122"/>
                <a:cs typeface="Times New Roman" panose="02020603050405020304" pitchFamily="18" charset="0"/>
              </a:rPr>
              <a:t>刺鼻的气味</a:t>
            </a:r>
            <a:r>
              <a:rPr lang="zh-CN" altLang="en-US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。抢险人员运来</a:t>
            </a:r>
            <a:r>
              <a:rPr lang="zh-CN" alt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隶书" panose="02010509060101010101" pitchFamily="49" charset="-122"/>
                <a:cs typeface="Times New Roman" panose="02020603050405020304" pitchFamily="18" charset="0"/>
              </a:rPr>
              <a:t>熟石灰</a:t>
            </a:r>
            <a:r>
              <a:rPr lang="zh-CN" altLang="en-US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进行处理，以便防止其扩散并污染附近的农田。</a:t>
            </a:r>
          </a:p>
        </p:txBody>
      </p:sp>
      <p:grpSp>
        <p:nvGrpSpPr>
          <p:cNvPr id="43011" name="Group 4"/>
          <p:cNvGrpSpPr>
            <a:grpSpLocks/>
          </p:cNvGrpSpPr>
          <p:nvPr/>
        </p:nvGrpSpPr>
        <p:grpSpPr bwMode="auto">
          <a:xfrm>
            <a:off x="529389" y="0"/>
            <a:ext cx="10539663" cy="4292601"/>
            <a:chOff x="179" y="2614"/>
            <a:chExt cx="3947" cy="1452"/>
          </a:xfrm>
        </p:grpSpPr>
        <p:pic>
          <p:nvPicPr>
            <p:cNvPr id="43012" name="Picture 5" descr="无标题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" y="2614"/>
              <a:ext cx="1972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3" name="Picture 6" descr="无标题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2614"/>
              <a:ext cx="1972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057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459699"/>
              </p:ext>
            </p:extLst>
          </p:nvPr>
        </p:nvGraphicFramePr>
        <p:xfrm>
          <a:off x="1" y="1455019"/>
          <a:ext cx="12191999" cy="512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813"/>
                <a:gridCol w="2672692"/>
                <a:gridCol w="2793695"/>
                <a:gridCol w="409679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性质预测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实验方案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实验现象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实验</a:t>
                      </a:r>
                      <a:r>
                        <a:rPr lang="zh-CN" sz="3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结论</a:t>
                      </a: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409060"/>
            <a:ext cx="113898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【任务</a:t>
            </a:r>
            <a:r>
              <a:rPr kumimoji="0" lang="en-US" altLang="zh-CN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1】</a:t>
            </a:r>
            <a:r>
              <a:rPr kumimoji="0" lang="zh-CN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预测</a:t>
            </a:r>
            <a:r>
              <a:rPr kumimoji="0" lang="en-US" altLang="zh-CN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HNO</a:t>
            </a:r>
            <a:r>
              <a:rPr kumimoji="0" lang="en-US" altLang="zh-CN" sz="36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可能具有的性质，设计实验证明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32314" y="2976098"/>
            <a:ext cx="2402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不稳定性</a:t>
            </a:r>
            <a:endParaRPr lang="zh-CN" altLang="en-US" sz="3600" b="1" dirty="0"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2734" y="2253341"/>
            <a:ext cx="1375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酸性</a:t>
            </a:r>
            <a:endParaRPr lang="zh-CN" altLang="en-US" sz="3600" b="1" dirty="0"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4398" y="3697994"/>
            <a:ext cx="212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强氧化性</a:t>
            </a:r>
            <a:endParaRPr lang="zh-CN" altLang="en-US" sz="3600" b="1" dirty="0"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" y="5141638"/>
            <a:ext cx="2566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HNO</a:t>
            </a:r>
            <a:r>
              <a:rPr lang="en-US" altLang="zh-CN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Cu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" y="4419816"/>
            <a:ext cx="2566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HNO</a:t>
            </a:r>
            <a:r>
              <a:rPr lang="en-US" altLang="zh-CN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Fe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" y="5940895"/>
            <a:ext cx="2566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HNO</a:t>
            </a:r>
            <a:r>
              <a:rPr lang="en-US" altLang="zh-CN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C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7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6" name="Group 6"/>
          <p:cNvGrpSpPr>
            <a:grpSpLocks/>
          </p:cNvGrpSpPr>
          <p:nvPr/>
        </p:nvGrpSpPr>
        <p:grpSpPr bwMode="auto">
          <a:xfrm>
            <a:off x="32083" y="0"/>
            <a:ext cx="12047621" cy="5157704"/>
            <a:chOff x="179" y="2614"/>
            <a:chExt cx="3947" cy="1452"/>
          </a:xfrm>
        </p:grpSpPr>
        <p:pic>
          <p:nvPicPr>
            <p:cNvPr id="44037" name="Picture 7" descr="无标题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" y="2614"/>
              <a:ext cx="1972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8" name="Picture 8" descr="无标题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2614"/>
              <a:ext cx="1972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1526572" y="5731210"/>
            <a:ext cx="9067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为什么在事故现场能闻到</a:t>
            </a:r>
            <a:r>
              <a:rPr lang="zh-CN" altLang="en-US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刺鼻的气味</a:t>
            </a:r>
            <a:r>
              <a:rPr lang="zh-CN" altLang="en-US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5333431" y="4716379"/>
            <a:ext cx="137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3030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600" b="1" dirty="0">
                <a:solidFill>
                  <a:srgbClr val="0000FF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814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P spid="1064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564482" y="1932155"/>
            <a:ext cx="25908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ea typeface="隶书" panose="02010509060101010101" pitchFamily="49" charset="-122"/>
                <a:cs typeface="Times New Roman" panose="02020603050405020304" pitchFamily="18" charset="0"/>
              </a:rPr>
              <a:t>颜色：</a:t>
            </a:r>
          </a:p>
          <a:p>
            <a:r>
              <a:rPr lang="zh-CN" altLang="en-US" sz="3600" b="1">
                <a:ea typeface="隶书" panose="02010509060101010101" pitchFamily="49" charset="-122"/>
                <a:cs typeface="Times New Roman" panose="02020603050405020304" pitchFamily="18" charset="0"/>
              </a:rPr>
              <a:t>气味：</a:t>
            </a:r>
          </a:p>
          <a:p>
            <a:r>
              <a:rPr lang="zh-CN" altLang="en-US" sz="3600" b="1">
                <a:ea typeface="隶书" panose="02010509060101010101" pitchFamily="49" charset="-122"/>
                <a:cs typeface="Times New Roman" panose="02020603050405020304" pitchFamily="18" charset="0"/>
              </a:rPr>
              <a:t>状态：</a:t>
            </a:r>
          </a:p>
          <a:p>
            <a:r>
              <a:rPr lang="zh-CN" altLang="en-US" sz="3600" b="1">
                <a:ea typeface="隶书" panose="02010509060101010101" pitchFamily="49" charset="-122"/>
                <a:cs typeface="Times New Roman" panose="02020603050405020304" pitchFamily="18" charset="0"/>
              </a:rPr>
              <a:t>密度：</a:t>
            </a:r>
          </a:p>
          <a:p>
            <a:r>
              <a:rPr lang="zh-CN" altLang="en-US" sz="3600" b="1">
                <a:ea typeface="隶书" panose="02010509060101010101" pitchFamily="49" charset="-122"/>
                <a:cs typeface="Times New Roman" panose="02020603050405020304" pitchFamily="18" charset="0"/>
              </a:rPr>
              <a:t>溶解性：</a:t>
            </a:r>
          </a:p>
          <a:p>
            <a:r>
              <a:rPr lang="zh-CN" altLang="en-US" sz="3600" b="1">
                <a:ea typeface="隶书" panose="02010509060101010101" pitchFamily="49" charset="-122"/>
                <a:cs typeface="Times New Roman" panose="02020603050405020304" pitchFamily="18" charset="0"/>
              </a:rPr>
              <a:t>挥发性：</a:t>
            </a: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2617120" y="1932155"/>
            <a:ext cx="6634162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无色</a:t>
            </a:r>
          </a:p>
          <a:p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有刺激性气味</a:t>
            </a:r>
          </a:p>
          <a:p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液体</a:t>
            </a:r>
          </a:p>
          <a:p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密度比水大，溶于水放热</a:t>
            </a:r>
          </a:p>
          <a:p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可溶于水</a:t>
            </a:r>
          </a:p>
          <a:p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易挥发</a:t>
            </a:r>
          </a:p>
        </p:txBody>
      </p:sp>
      <p:sp>
        <p:nvSpPr>
          <p:cNvPr id="46085" name="Text Box 10"/>
          <p:cNvSpPr txBox="1">
            <a:spLocks noChangeArrowheads="1"/>
          </p:cNvSpPr>
          <p:nvPr/>
        </p:nvSpPr>
        <p:spPr bwMode="auto">
          <a:xfrm>
            <a:off x="4572000" y="228600"/>
            <a:ext cx="441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>
                <a:latin typeface="隶书" panose="02010509060101010101" pitchFamily="49" charset="-122"/>
                <a:ea typeface="隶书" panose="02010509060101010101" pitchFamily="49" charset="-122"/>
              </a:rPr>
              <a:t>一</a:t>
            </a:r>
            <a:r>
              <a:rPr lang="en-US" altLang="zh-CN" sz="4000" b="1">
                <a:latin typeface="隶书" panose="02010509060101010101" pitchFamily="49" charset="-122"/>
                <a:ea typeface="隶书" panose="02010509060101010101" pitchFamily="49" charset="-122"/>
              </a:rPr>
              <a:t>.</a:t>
            </a:r>
            <a:r>
              <a:rPr lang="zh-CN" altLang="en-US" sz="4000" b="1">
                <a:latin typeface="隶书" panose="02010509060101010101" pitchFamily="49" charset="-122"/>
                <a:ea typeface="隶书" panose="02010509060101010101" pitchFamily="49" charset="-122"/>
              </a:rPr>
              <a:t>物理性质</a:t>
            </a:r>
          </a:p>
        </p:txBody>
      </p:sp>
    </p:spTree>
    <p:extLst>
      <p:ext uri="{BB962C8B-B14F-4D97-AF65-F5344CB8AC3E}">
        <p14:creationId xmlns:p14="http://schemas.microsoft.com/office/powerpoint/2010/main" val="101372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7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7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7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7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7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7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 autoUpdateAnimBg="0"/>
      <p:bldP spid="107526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168442" y="1748590"/>
            <a:ext cx="116545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硝酸能否露置于空气中？如果能，硝酸浓度怎么变化？</a:t>
            </a: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244642" y="3745665"/>
            <a:ext cx="118684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3600" b="1">
                <a:ea typeface="隶书" panose="02010509060101010101" pitchFamily="49" charset="-122"/>
                <a:cs typeface="Times New Roman" panose="02020603050405020304" pitchFamily="18" charset="0"/>
              </a:rPr>
              <a:t>浓硫酸露置于空气中浓度也会减小，二者原理是否相同？</a:t>
            </a: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5031205" y="210052"/>
            <a:ext cx="220578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00" b="1" dirty="0">
                <a:ea typeface="隶书" panose="02010509060101010101" pitchFamily="49" charset="-122"/>
              </a:rPr>
              <a:t>【</a:t>
            </a:r>
            <a:r>
              <a:rPr lang="zh-CN" altLang="en-US" sz="4000" b="1" dirty="0">
                <a:ea typeface="隶书" panose="02010509060101010101" pitchFamily="49" charset="-122"/>
              </a:rPr>
              <a:t>思考</a:t>
            </a:r>
            <a:r>
              <a:rPr lang="en-US" altLang="zh-CN" sz="4000" b="1" dirty="0">
                <a:ea typeface="隶书" panose="02010509060101010101" pitchFamily="49" charset="-122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26340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/>
      <p:bldP spid="1095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1524001" y="60960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为什么可以用</a:t>
            </a:r>
            <a:r>
              <a:rPr lang="zh-CN" altLang="en-US" sz="36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熟石灰</a:t>
            </a:r>
            <a:r>
              <a:rPr lang="zh-CN" altLang="en-US" sz="3600" b="1" dirty="0">
                <a:solidFill>
                  <a:srgbClr val="030305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进行事故处理？</a:t>
            </a:r>
          </a:p>
        </p:txBody>
      </p:sp>
      <p:pic>
        <p:nvPicPr>
          <p:cNvPr id="48131" name="Picture 5" descr="无标题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6092826" cy="479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4572000" y="5276165"/>
            <a:ext cx="144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3030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600" b="1" dirty="0">
                <a:solidFill>
                  <a:srgbClr val="0000FF"/>
                </a:solidFill>
                <a:ea typeface="隶书" panose="02010509060101010101" pitchFamily="49" charset="-122"/>
              </a:rPr>
              <a:t>？</a:t>
            </a:r>
          </a:p>
        </p:txBody>
      </p:sp>
      <p:pic>
        <p:nvPicPr>
          <p:cNvPr id="48133" name="Picture 8" descr="石灰石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479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4" name="Text Box 9"/>
          <p:cNvSpPr txBox="1">
            <a:spLocks noChangeArrowheads="1"/>
          </p:cNvSpPr>
          <p:nvPr/>
        </p:nvSpPr>
        <p:spPr bwMode="auto">
          <a:xfrm>
            <a:off x="6779795" y="4799962"/>
            <a:ext cx="52357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抢救人员正抛撒熟石灰</a:t>
            </a:r>
          </a:p>
        </p:txBody>
      </p:sp>
    </p:spTree>
    <p:extLst>
      <p:ext uri="{BB962C8B-B14F-4D97-AF65-F5344CB8AC3E}">
        <p14:creationId xmlns:p14="http://schemas.microsoft.com/office/powerpoint/2010/main" val="20597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4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4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1954</TotalTime>
  <Words>860</Words>
  <Application>Microsoft Office PowerPoint</Application>
  <PresentationFormat>宽屏</PresentationFormat>
  <Paragraphs>191</Paragraphs>
  <Slides>23</Slides>
  <Notes>3</Notes>
  <HiddenSlides>0</HiddenSlides>
  <MMClips>5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Lato Light</vt:lpstr>
      <vt:lpstr>汉仪旗黑-85S</vt:lpstr>
      <vt:lpstr>华文行楷</vt:lpstr>
      <vt:lpstr>华文新魏</vt:lpstr>
      <vt:lpstr>楷体</vt:lpstr>
      <vt:lpstr>隶书</vt:lpstr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主题</vt:lpstr>
      <vt:lpstr>公式</vt:lpstr>
      <vt:lpstr>氮及其化合物(3)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</dc:creator>
  <cp:lastModifiedBy>wang</cp:lastModifiedBy>
  <cp:revision>90</cp:revision>
  <dcterms:created xsi:type="dcterms:W3CDTF">2020-02-01T08:24:54Z</dcterms:created>
  <dcterms:modified xsi:type="dcterms:W3CDTF">2020-02-07T09:42:47Z</dcterms:modified>
</cp:coreProperties>
</file>