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sldIdLst>
    <p:sldId id="460" r:id="rId4"/>
    <p:sldId id="462" r:id="rId6"/>
    <p:sldId id="461" r:id="rId7"/>
    <p:sldId id="479" r:id="rId8"/>
    <p:sldId id="464" r:id="rId9"/>
    <p:sldId id="463" r:id="rId10"/>
    <p:sldId id="467" r:id="rId11"/>
    <p:sldId id="468" r:id="rId12"/>
    <p:sldId id="469" r:id="rId13"/>
    <p:sldId id="471" r:id="rId14"/>
    <p:sldId id="470" r:id="rId15"/>
    <p:sldId id="473" r:id="rId16"/>
    <p:sldId id="474" r:id="rId17"/>
    <p:sldId id="472" r:id="rId18"/>
    <p:sldId id="477" r:id="rId19"/>
    <p:sldId id="481" r:id="rId20"/>
    <p:sldId id="45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61a828a-f645-4897-bd49-3876b4d5913b}">
          <p14:sldIdLst>
            <p14:sldId id="462"/>
            <p14:sldId id="461"/>
            <p14:sldId id="479"/>
            <p14:sldId id="464"/>
            <p14:sldId id="463"/>
            <p14:sldId id="467"/>
            <p14:sldId id="468"/>
            <p14:sldId id="469"/>
            <p14:sldId id="471"/>
            <p14:sldId id="470"/>
            <p14:sldId id="473"/>
            <p14:sldId id="474"/>
            <p14:sldId id="472"/>
            <p14:sldId id="477"/>
            <p14:sldId id="481"/>
            <p14:sldId id="459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2D1"/>
    <a:srgbClr val="03A1B4"/>
    <a:srgbClr val="FFAC41"/>
    <a:srgbClr val="EB5E66"/>
    <a:srgbClr val="EA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38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205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5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15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A2E9-7A9F-416C-B33F-1DD89F7FB6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 showMasterSp="0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1564217" y="1981200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6"/>
            <a:ext cx="4825365" cy="971035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  <a:prstGeom prst="rect">
            <a:avLst/>
          </a:prstGeo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626"/>
            <a:ext cx="5283243" cy="5389572"/>
          </a:xfrm>
          <a:prstGeom prst="rect">
            <a:avLst/>
          </a:prstGeom>
        </p:spPr>
        <p:txBody>
          <a:bodyPr vert="horz" wrap="square" lIns="120224" tIns="62652" rIns="120224" bIns="62652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6"/>
            <a:ext cx="5283243" cy="5389572"/>
          </a:xfrm>
          <a:prstGeom prst="rect">
            <a:avLst/>
          </a:prstGeom>
        </p:spPr>
        <p:txBody>
          <a:bodyPr wrap="square" lIns="120224" tIns="62652" rIns="120224" bIns="62652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 showMasterSp="0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1564217" y="1981200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wrap="square" lIns="121917" tIns="60958" rIns="121917" bIns="60958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8" y="2013096"/>
            <a:ext cx="4825365" cy="971035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microsoft.com/office/2007/relationships/hdphoto" Target="../media/image4.wdp"/><Relationship Id="rId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10" Type="http://schemas.microsoft.com/office/2007/relationships/hdphoto" Target="../media/image4.wdp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PPT整理\用途\asf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PPT整理\用途\asf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3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9.bin"/><Relationship Id="rId7" Type="http://schemas.openxmlformats.org/officeDocument/2006/relationships/tags" Target="../tags/tag29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tags" Target="../tags/tag28.xml"/><Relationship Id="rId3" Type="http://schemas.openxmlformats.org/officeDocument/2006/relationships/image" Target="../media/image24.wmf"/><Relationship Id="rId20" Type="http://schemas.openxmlformats.org/officeDocument/2006/relationships/vmlDrawing" Target="../drawings/vmlDrawing6.vml"/><Relationship Id="rId2" Type="http://schemas.openxmlformats.org/officeDocument/2006/relationships/oleObject" Target="../embeddings/oleObject17.bin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22.bin"/><Relationship Id="rId16" Type="http://schemas.openxmlformats.org/officeDocument/2006/relationships/tags" Target="../tags/tag32.xml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21.bin"/><Relationship Id="rId13" Type="http://schemas.openxmlformats.org/officeDocument/2006/relationships/tags" Target="../tags/tag31.xml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20.bin"/><Relationship Id="rId10" Type="http://schemas.openxmlformats.org/officeDocument/2006/relationships/tags" Target="../tags/tag30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5.bin"/><Relationship Id="rId7" Type="http://schemas.openxmlformats.org/officeDocument/2006/relationships/tags" Target="../tags/tag35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4" Type="http://schemas.openxmlformats.org/officeDocument/2006/relationships/tags" Target="../tags/tag34.xml"/><Relationship Id="rId3" Type="http://schemas.openxmlformats.org/officeDocument/2006/relationships/image" Target="../media/image29.wmf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3.xml"/><Relationship Id="rId2" Type="http://schemas.openxmlformats.org/officeDocument/2006/relationships/oleObject" Target="../embeddings/oleObject23.bin"/><Relationship Id="rId19" Type="http://schemas.openxmlformats.org/officeDocument/2006/relationships/image" Target="../media/image34.wmf"/><Relationship Id="rId18" Type="http://schemas.openxmlformats.org/officeDocument/2006/relationships/oleObject" Target="../embeddings/oleObject29.bin"/><Relationship Id="rId17" Type="http://schemas.openxmlformats.org/officeDocument/2006/relationships/image" Target="../media/image33.wmf"/><Relationship Id="rId16" Type="http://schemas.openxmlformats.org/officeDocument/2006/relationships/oleObject" Target="../embeddings/oleObject28.bin"/><Relationship Id="rId15" Type="http://schemas.openxmlformats.org/officeDocument/2006/relationships/tags" Target="../tags/tag37.xml"/><Relationship Id="rId14" Type="http://schemas.openxmlformats.org/officeDocument/2006/relationships/image" Target="../media/image32.wmf"/><Relationship Id="rId13" Type="http://schemas.openxmlformats.org/officeDocument/2006/relationships/oleObject" Target="../embeddings/oleObject27.bin"/><Relationship Id="rId12" Type="http://schemas.openxmlformats.org/officeDocument/2006/relationships/tags" Target="../tags/tag36.xml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36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30.bin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34.bin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.xml"/><Relationship Id="rId2" Type="http://schemas.openxmlformats.org/officeDocument/2006/relationships/image" Target="../media/image39.jpeg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1.w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15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6.wmf"/><Relationship Id="rId19" Type="http://schemas.openxmlformats.org/officeDocument/2006/relationships/notesSlide" Target="../notesSlides/notesSlide2.xml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15" Type="http://schemas.openxmlformats.org/officeDocument/2006/relationships/oleObject" Target="../embeddings/oleObject14.bin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5.bin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6.bin"/><Relationship Id="rId2" Type="http://schemas.openxmlformats.org/officeDocument/2006/relationships/tags" Target="../tags/tag26.xml"/><Relationship Id="rId1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173449" y="2943436"/>
            <a:ext cx="7659159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2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探究合外力做功</a:t>
            </a:r>
            <a:r>
              <a:rPr lang="zh-CN" altLang="en-US" sz="4200" b="1" spc="4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与动能</a:t>
            </a:r>
            <a:br>
              <a:rPr lang="en-US" altLang="zh-CN" sz="42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2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的关系</a:t>
            </a:r>
            <a:endParaRPr lang="zh-CN" altLang="en-US" sz="4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700" spc="30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高一年级物理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60346" y="4946402"/>
            <a:ext cx="6448320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spc="30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北京工业大学附属中学 邓飞</a:t>
            </a:r>
            <a:endParaRPr lang="zh-CN" altLang="en-US" sz="2700" b="1" spc="30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 advTm="16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8" name="文本框 52227"/>
          <p:cNvSpPr txBox="1">
            <a:spLocks noChangeArrowheads="1"/>
          </p:cNvSpPr>
          <p:nvPr/>
        </p:nvSpPr>
        <p:spPr bwMode="auto">
          <a:xfrm>
            <a:off x="1866106" y="733743"/>
            <a:ext cx="8459788" cy="31051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800" b="1"/>
              <a:t>强调问题</a:t>
            </a:r>
            <a:endParaRPr lang="zh-CN" altLang="en-US" sz="2800" b="1"/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6600FF"/>
                </a:solidFill>
              </a:rPr>
              <a:t>（</a:t>
            </a:r>
            <a:r>
              <a:rPr lang="en-US" altLang="zh-CN" sz="2800" b="1">
                <a:solidFill>
                  <a:srgbClr val="6600FF"/>
                </a:solidFill>
              </a:rPr>
              <a:t>1</a:t>
            </a:r>
            <a:r>
              <a:rPr lang="zh-CN" altLang="en-US" sz="2800" b="1">
                <a:solidFill>
                  <a:srgbClr val="6600FF"/>
                </a:solidFill>
              </a:rPr>
              <a:t>）在中学阶段，动能定理的研究对象是可看作质点的单个物体。</a:t>
            </a:r>
            <a:endParaRPr lang="zh-CN" altLang="en-US" sz="2800" b="1">
              <a:solidFill>
                <a:srgbClr val="6600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6600FF"/>
                </a:solidFill>
              </a:rPr>
              <a:t>（</a:t>
            </a:r>
            <a:r>
              <a:rPr lang="en-US" altLang="zh-CN" sz="2800" b="1">
                <a:solidFill>
                  <a:srgbClr val="6600FF"/>
                </a:solidFill>
              </a:rPr>
              <a:t>2</a:t>
            </a:r>
            <a:r>
              <a:rPr lang="zh-CN" altLang="en-US" sz="2800" b="1">
                <a:solidFill>
                  <a:srgbClr val="6600FF"/>
                </a:solidFill>
              </a:rPr>
              <a:t>）应用动能定理解题时，要选择统一的参考系，一般在中学物理中都以大地为参考系。</a:t>
            </a:r>
            <a:endParaRPr lang="zh-CN" altLang="en-US" sz="2800" b="1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3545" y="393700"/>
            <a:ext cx="7661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B0F0"/>
                </a:solidFill>
              </a:rPr>
              <a:t>动能定理对做曲线运动的物体适用吗？</a:t>
            </a:r>
            <a:endParaRPr lang="zh-CN" altLang="en-US" sz="3200" b="1">
              <a:solidFill>
                <a:srgbClr val="00B0F0"/>
              </a:solidFill>
            </a:endParaRPr>
          </a:p>
        </p:txBody>
      </p:sp>
      <p:sp>
        <p:nvSpPr>
          <p:cNvPr id="3" name="弧形 2"/>
          <p:cNvSpPr/>
          <p:nvPr/>
        </p:nvSpPr>
        <p:spPr>
          <a:xfrm rot="360000">
            <a:off x="-2234565" y="1362075"/>
            <a:ext cx="4593590" cy="50971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7825" y="5166360"/>
            <a:ext cx="11214100" cy="12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6600FF"/>
                </a:solidFill>
                <a:sym typeface="+mn-ea"/>
              </a:rPr>
              <a:t>（</a:t>
            </a:r>
            <a:r>
              <a:rPr lang="en-US" altLang="zh-CN" sz="2800" b="1">
                <a:solidFill>
                  <a:srgbClr val="6600FF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6600FF"/>
                </a:solidFill>
                <a:sym typeface="+mn-ea"/>
              </a:rPr>
              <a:t>）动能定理不仅适用于物体在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恒力</a:t>
            </a:r>
            <a:r>
              <a:rPr lang="zh-CN" altLang="en-US" sz="2800" b="1">
                <a:solidFill>
                  <a:srgbClr val="6600FF"/>
                </a:solidFill>
                <a:sym typeface="+mn-ea"/>
              </a:rPr>
              <a:t>作用下的运动也适用于物体在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变力</a:t>
            </a:r>
            <a:r>
              <a:rPr lang="zh-CN" altLang="en-US" sz="2800" b="1">
                <a:solidFill>
                  <a:srgbClr val="6600FF"/>
                </a:solidFill>
                <a:sym typeface="+mn-ea"/>
              </a:rPr>
              <a:t>作用下的运动；不仅适用于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直线</a:t>
            </a:r>
            <a:r>
              <a:rPr lang="zh-CN" altLang="en-US" sz="2800" b="1">
                <a:solidFill>
                  <a:srgbClr val="6600FF"/>
                </a:solidFill>
                <a:sym typeface="+mn-ea"/>
              </a:rPr>
              <a:t>运动，也适用于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曲线</a:t>
            </a:r>
            <a:r>
              <a:rPr lang="zh-CN" altLang="en-US" sz="2800" b="1">
                <a:solidFill>
                  <a:srgbClr val="6600FF"/>
                </a:solidFill>
                <a:sym typeface="+mn-ea"/>
              </a:rPr>
              <a:t>运动。</a:t>
            </a:r>
            <a:endParaRPr lang="zh-CN" altLang="en-US" sz="2800"/>
          </a:p>
        </p:txBody>
      </p:sp>
      <p:grpSp>
        <p:nvGrpSpPr>
          <p:cNvPr id="16" name="组合 15"/>
          <p:cNvGrpSpPr/>
          <p:nvPr/>
        </p:nvGrpSpPr>
        <p:grpSpPr>
          <a:xfrm>
            <a:off x="377825" y="1141095"/>
            <a:ext cx="2315845" cy="3041015"/>
            <a:chOff x="595" y="1797"/>
            <a:chExt cx="3647" cy="478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95" y="1797"/>
              <a:ext cx="24" cy="42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943" y="1913"/>
              <a:ext cx="147" cy="37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324" y="1957"/>
              <a:ext cx="217" cy="43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763" y="2192"/>
              <a:ext cx="217" cy="3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087" y="2505"/>
              <a:ext cx="365" cy="32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452" y="2834"/>
              <a:ext cx="430" cy="31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724" y="3146"/>
              <a:ext cx="520" cy="42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095" y="3567"/>
              <a:ext cx="434" cy="21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505" y="4413"/>
              <a:ext cx="557" cy="22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662" y="4934"/>
              <a:ext cx="426" cy="11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710" y="5482"/>
              <a:ext cx="532" cy="8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749" y="6420"/>
              <a:ext cx="412" cy="16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244" y="4013"/>
              <a:ext cx="446" cy="28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690" y="5971"/>
              <a:ext cx="495" cy="14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右箭头 20"/>
          <p:cNvSpPr/>
          <p:nvPr/>
        </p:nvSpPr>
        <p:spPr>
          <a:xfrm>
            <a:off x="2693670" y="2265045"/>
            <a:ext cx="455930" cy="346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3308350" y="2406650"/>
            <a:ext cx="5924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对象 24"/>
          <p:cNvGraphicFramePr/>
          <p:nvPr>
            <p:custDataLst>
              <p:tags r:id="rId1"/>
            </p:custDataLst>
          </p:nvPr>
        </p:nvGraphicFramePr>
        <p:xfrm>
          <a:off x="7420928" y="1457008"/>
          <a:ext cx="1375410" cy="50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Microsoft 公式 3.0" r:id="rId2" imgW="685800" imgH="228600" progId="Equation.3">
                  <p:embed/>
                </p:oleObj>
              </mc:Choice>
              <mc:Fallback>
                <p:oleObj name="Microsoft 公式 3.0" r:id="rId2" imgW="685800" imgH="2286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20928" y="1457008"/>
                        <a:ext cx="1375410" cy="5073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/>
          <p:nvPr>
            <p:custDataLst>
              <p:tags r:id="rId4"/>
            </p:custDataLst>
          </p:nvPr>
        </p:nvGraphicFramePr>
        <p:xfrm>
          <a:off x="9693275" y="1421448"/>
          <a:ext cx="1349375" cy="50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Microsoft 公式 3.0" r:id="rId5" imgW="673100" imgH="228600" progId="Equation.3">
                  <p:embed/>
                </p:oleObj>
              </mc:Choice>
              <mc:Fallback>
                <p:oleObj name="Microsoft 公式 3.0" r:id="rId5" imgW="673100" imgH="2286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3275" y="1421448"/>
                        <a:ext cx="1349375" cy="5073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8955405" y="1212215"/>
            <a:ext cx="7302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...</a:t>
            </a:r>
            <a:endParaRPr lang="en-US" altLang="zh-CN" sz="4400"/>
          </a:p>
        </p:txBody>
      </p:sp>
      <p:graphicFrame>
        <p:nvGraphicFramePr>
          <p:cNvPr id="30" name="对象 29"/>
          <p:cNvGraphicFramePr/>
          <p:nvPr>
            <p:custDataLst>
              <p:tags r:id="rId7"/>
            </p:custDataLst>
          </p:nvPr>
        </p:nvGraphicFramePr>
        <p:xfrm>
          <a:off x="3408045" y="2807970"/>
          <a:ext cx="786574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Microsoft 公式 3.0" r:id="rId8" imgW="3441700" imgH="228600" progId="Equation.3">
                  <p:embed/>
                </p:oleObj>
              </mc:Choice>
              <mc:Fallback>
                <p:oleObj name="Microsoft 公式 3.0" r:id="rId8" imgW="3441700" imgH="2286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8045" y="2807970"/>
                        <a:ext cx="7865745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/>
          <p:nvPr>
            <p:custDataLst>
              <p:tags r:id="rId10"/>
            </p:custDataLst>
          </p:nvPr>
        </p:nvGraphicFramePr>
        <p:xfrm>
          <a:off x="5774690" y="3791585"/>
          <a:ext cx="31210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Microsoft 公式 3.0" r:id="rId11" imgW="596900" imgH="215900" progId="Equation.3">
                  <p:embed/>
                </p:oleObj>
              </mc:Choice>
              <mc:Fallback>
                <p:oleObj name="Microsoft 公式 3.0" r:id="rId11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4690" y="3791585"/>
                        <a:ext cx="3121025" cy="1374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>
            <p:custDataLst>
              <p:tags r:id="rId13"/>
            </p:custDataLst>
          </p:nvPr>
        </p:nvGraphicFramePr>
        <p:xfrm>
          <a:off x="4008120" y="1409700"/>
          <a:ext cx="1349375" cy="47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Microsoft 公式 3.0" r:id="rId14" imgW="673100" imgH="215900" progId="Equation.3">
                  <p:embed/>
                </p:oleObj>
              </mc:Choice>
              <mc:Fallback>
                <p:oleObj name="Microsoft 公式 3.0" r:id="rId14" imgW="6731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08120" y="1409700"/>
                        <a:ext cx="1349375" cy="478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/>
          <p:nvPr>
            <p:custDataLst>
              <p:tags r:id="rId16"/>
            </p:custDataLst>
          </p:nvPr>
        </p:nvGraphicFramePr>
        <p:xfrm>
          <a:off x="5708333" y="1436370"/>
          <a:ext cx="1375410" cy="47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Microsoft 公式 3.0" r:id="rId17" imgW="685800" imgH="215900" progId="Equation.3">
                  <p:embed/>
                </p:oleObj>
              </mc:Choice>
              <mc:Fallback>
                <p:oleObj name="Microsoft 公式 3.0" r:id="rId17" imgW="6858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08333" y="1436370"/>
                        <a:ext cx="1375410" cy="478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/>
      <p:bldP spid="4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62469"/>
          <p:cNvSpPr txBox="1">
            <a:spLocks noChangeArrowheads="1"/>
          </p:cNvSpPr>
          <p:nvPr/>
        </p:nvSpPr>
        <p:spPr bwMode="auto">
          <a:xfrm>
            <a:off x="161290" y="518160"/>
            <a:ext cx="11932920" cy="1529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情境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</a:rPr>
              <a:t>某人从</a:t>
            </a:r>
            <a:r>
              <a:rPr lang="en-US" altLang="zh-CN" sz="2400" b="1">
                <a:latin typeface="Times New Roman" panose="02020603050405020304" pitchFamily="18" charset="0"/>
              </a:rPr>
              <a:t>10m</a:t>
            </a:r>
            <a:r>
              <a:rPr lang="zh-CN" altLang="en-US" sz="2400" b="1">
                <a:latin typeface="Times New Roman" panose="02020603050405020304" pitchFamily="18" charset="0"/>
              </a:rPr>
              <a:t>高处将一个质量为</a:t>
            </a:r>
            <a:r>
              <a:rPr lang="en-US" altLang="zh-CN" sz="2400" b="1">
                <a:latin typeface="Times New Roman" panose="02020603050405020304" pitchFamily="18" charset="0"/>
              </a:rPr>
              <a:t>0.2kg</a:t>
            </a:r>
            <a:r>
              <a:rPr lang="zh-CN" altLang="en-US" sz="2400" b="1">
                <a:latin typeface="Times New Roman" panose="02020603050405020304" pitchFamily="18" charset="0"/>
              </a:rPr>
              <a:t>的石块水平抛出，抛出速度</a:t>
            </a:r>
            <a:r>
              <a:rPr lang="en-US" altLang="zh-CN" sz="2400" b="1">
                <a:latin typeface="Times New Roman" panose="02020603050405020304" pitchFamily="18" charset="0"/>
              </a:rPr>
              <a:t>10m/s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g=10m/s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。求：（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）人对石块做的功；（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）若不计空气阻力，求石块落地速度的大小；（</a:t>
            </a: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</a:rPr>
              <a:t>）若因空气阻力的作用，石块落地速度为</a:t>
            </a:r>
            <a:r>
              <a:rPr lang="en-US" altLang="zh-CN" sz="2400" b="1">
                <a:latin typeface="Times New Roman" panose="02020603050405020304" pitchFamily="18" charset="0"/>
              </a:rPr>
              <a:t>15m/s</a:t>
            </a:r>
            <a:r>
              <a:rPr lang="zh-CN" altLang="en-US" sz="2400" b="1">
                <a:latin typeface="Times New Roman" panose="02020603050405020304" pitchFamily="18" charset="0"/>
              </a:rPr>
              <a:t>，则石块克服空气阻力做了多少功？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0555" y="2179320"/>
            <a:ext cx="624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1</a:t>
            </a:r>
            <a:r>
              <a:rPr lang="zh-CN" altLang="en-US" sz="2400">
                <a:solidFill>
                  <a:srgbClr val="FF0000"/>
                </a:solidFill>
              </a:rPr>
              <a:t>）人对石块做的功转化为石块的初动能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8" name="对象 37"/>
          <p:cNvGraphicFramePr/>
          <p:nvPr>
            <p:custDataLst>
              <p:tags r:id="rId1"/>
            </p:custDataLst>
          </p:nvPr>
        </p:nvGraphicFramePr>
        <p:xfrm>
          <a:off x="7914640" y="1979930"/>
          <a:ext cx="2901950" cy="8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Microsoft 公式 3.0" r:id="rId2" imgW="1206500" imgH="393700" progId="Equation.3">
                  <p:embed/>
                </p:oleObj>
              </mc:Choice>
              <mc:Fallback>
                <p:oleObj name="Microsoft 公式 3.0" r:id="rId2" imgW="1206500" imgH="3937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14640" y="1979930"/>
                        <a:ext cx="2901950" cy="889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-494030" y="2529840"/>
            <a:ext cx="3125470" cy="4394835"/>
            <a:chOff x="-489" y="4172"/>
            <a:chExt cx="4922" cy="6921"/>
          </a:xfrm>
        </p:grpSpPr>
        <p:sp>
          <p:nvSpPr>
            <p:cNvPr id="3" name="弧形 2"/>
            <p:cNvSpPr/>
            <p:nvPr/>
          </p:nvSpPr>
          <p:spPr>
            <a:xfrm>
              <a:off x="-489" y="5149"/>
              <a:ext cx="4458" cy="5945"/>
            </a:xfrm>
            <a:prstGeom prst="arc">
              <a:avLst>
                <a:gd name="adj1" fmla="val 16200000"/>
                <a:gd name="adj2" fmla="val 2032413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43" y="4172"/>
              <a:ext cx="3890" cy="3111"/>
              <a:chOff x="543" y="4172"/>
              <a:chExt cx="3890" cy="311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458" y="5009"/>
                <a:ext cx="322" cy="32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543" y="7283"/>
                <a:ext cx="389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V="1">
                <a:off x="1430" y="4850"/>
                <a:ext cx="619" cy="0"/>
              </a:xfrm>
              <a:prstGeom prst="straightConnector1">
                <a:avLst/>
              </a:prstGeom>
              <a:ln w="28575"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15" y="6030"/>
                <a:ext cx="144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 i="1" dirty="0" smtClean="0"/>
                  <a:t>h</a:t>
                </a:r>
                <a:r>
                  <a:rPr lang="en-US" altLang="zh-CN" b="1" dirty="0" smtClean="0"/>
                  <a:t>=10</a:t>
                </a:r>
                <a:r>
                  <a:rPr lang="en-US" altLang="zh-CN" b="1" i="1" dirty="0" smtClean="0"/>
                  <a:t>m</a:t>
                </a:r>
                <a:endParaRPr lang="zh-CN" altLang="en-US" b="1" i="1" dirty="0"/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 flipV="1">
                <a:off x="1609" y="5332"/>
                <a:ext cx="10" cy="638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 flipH="1">
                <a:off x="1578" y="6690"/>
                <a:ext cx="2" cy="573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1358" y="4172"/>
                <a:ext cx="163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 i="1">
                    <a:sym typeface="+mn-ea"/>
                  </a:rPr>
                  <a:t>v</a:t>
                </a:r>
                <a:r>
                  <a:rPr lang="en-US" altLang="zh-CN" b="1" i="1" baseline="-25000">
                    <a:sym typeface="+mn-ea"/>
                  </a:rPr>
                  <a:t>1</a:t>
                </a:r>
                <a:endParaRPr lang="zh-CN" altLang="en-US" b="1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47" y="4857"/>
                <a:ext cx="163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/>
                  <a:t>m</a:t>
                </a:r>
                <a:endParaRPr lang="en-US" altLang="zh-CN" b="1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900555" y="2977515"/>
            <a:ext cx="992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2</a:t>
            </a:r>
            <a:r>
              <a:rPr lang="zh-CN" altLang="en-US" sz="2400">
                <a:solidFill>
                  <a:srgbClr val="FF0000"/>
                </a:solidFill>
              </a:rPr>
              <a:t>）假设小球落地速度大小为</a:t>
            </a:r>
            <a:r>
              <a:rPr lang="en-US" altLang="zh-CN" sz="2400" i="1">
                <a:solidFill>
                  <a:srgbClr val="FF0000"/>
                </a:solidFill>
              </a:rPr>
              <a:t>v</a:t>
            </a:r>
            <a:r>
              <a:rPr lang="en-US" altLang="zh-CN" sz="2400" i="1" baseline="-25000">
                <a:solidFill>
                  <a:srgbClr val="FF0000"/>
                </a:solidFill>
              </a:rPr>
              <a:t>2</a:t>
            </a:r>
            <a:r>
              <a:rPr lang="zh-CN" altLang="en-US" sz="2400">
                <a:solidFill>
                  <a:srgbClr val="FF0000"/>
                </a:solidFill>
              </a:rPr>
              <a:t>，根据动能定理：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32" name="对象 31"/>
          <p:cNvGraphicFramePr/>
          <p:nvPr>
            <p:custDataLst>
              <p:tags r:id="rId4"/>
            </p:custDataLst>
          </p:nvPr>
        </p:nvGraphicFramePr>
        <p:xfrm>
          <a:off x="8750300" y="2988945"/>
          <a:ext cx="1518285" cy="44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Microsoft 公式 3.0" r:id="rId5" imgW="596900" imgH="215900" progId="Equation.3">
                  <p:embed/>
                </p:oleObj>
              </mc:Choice>
              <mc:Fallback>
                <p:oleObj name="Microsoft 公式 3.0" r:id="rId5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50300" y="2988945"/>
                        <a:ext cx="1518285" cy="448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>
            <p:custDataLst>
              <p:tags r:id="rId7"/>
            </p:custDataLst>
          </p:nvPr>
        </p:nvGraphicFramePr>
        <p:xfrm>
          <a:off x="2984500" y="3435985"/>
          <a:ext cx="37877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Microsoft 公式 3.0" r:id="rId8" imgW="1752600" imgH="393700" progId="Equation.3">
                  <p:embed/>
                </p:oleObj>
              </mc:Choice>
              <mc:Fallback>
                <p:oleObj name="Microsoft 公式 3.0" r:id="rId8" imgW="1752600" imgH="3937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4500" y="3435985"/>
                        <a:ext cx="3787775" cy="81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右箭头 14"/>
          <p:cNvSpPr/>
          <p:nvPr/>
        </p:nvSpPr>
        <p:spPr>
          <a:xfrm>
            <a:off x="6968490" y="3738880"/>
            <a:ext cx="330200" cy="204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16800" y="3507105"/>
          <a:ext cx="2287905" cy="5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0" imgW="952500" imgH="241300" progId="Equation.KSEE3">
                  <p:embed/>
                </p:oleObj>
              </mc:Choice>
              <mc:Fallback>
                <p:oleObj name="" r:id="rId10" imgW="952500" imgH="2413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6800" y="3507105"/>
                        <a:ext cx="2287905" cy="57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2520315" y="4274820"/>
            <a:ext cx="992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3</a:t>
            </a:r>
            <a:r>
              <a:rPr lang="zh-CN" altLang="en-US" sz="2400">
                <a:solidFill>
                  <a:srgbClr val="FF0000"/>
                </a:solidFill>
              </a:rPr>
              <a:t>）假设克服阻力做功为</a:t>
            </a:r>
            <a:r>
              <a:rPr lang="en-US" altLang="zh-CN" sz="2400" i="1">
                <a:solidFill>
                  <a:srgbClr val="FF0000"/>
                </a:solidFill>
              </a:rPr>
              <a:t>W</a:t>
            </a:r>
            <a:r>
              <a:rPr lang="en-US" altLang="zh-CN" sz="2400" i="1" baseline="-25000">
                <a:solidFill>
                  <a:srgbClr val="FF0000"/>
                </a:solidFill>
              </a:rPr>
              <a:t>f</a:t>
            </a:r>
            <a:r>
              <a:rPr lang="zh-CN" altLang="en-US" sz="2400">
                <a:solidFill>
                  <a:srgbClr val="FF0000"/>
                </a:solidFill>
              </a:rPr>
              <a:t>，则阻力做功为</a:t>
            </a:r>
            <a:r>
              <a:rPr lang="en-US" altLang="zh-CN" sz="2400">
                <a:solidFill>
                  <a:srgbClr val="FF0000"/>
                </a:solidFill>
              </a:rPr>
              <a:t>-</a:t>
            </a:r>
            <a:r>
              <a:rPr lang="en-US" altLang="zh-CN" sz="2400" i="1">
                <a:solidFill>
                  <a:srgbClr val="FF0000"/>
                </a:solidFill>
                <a:sym typeface="+mn-ea"/>
              </a:rPr>
              <a:t>W</a:t>
            </a:r>
            <a:r>
              <a:rPr lang="en-US" altLang="zh-CN" sz="2400" i="1" baseline="-25000">
                <a:solidFill>
                  <a:srgbClr val="FF0000"/>
                </a:solidFill>
                <a:sym typeface="+mn-ea"/>
              </a:rPr>
              <a:t>f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，根据动能定理：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19" name="对象 18"/>
          <p:cNvGraphicFramePr/>
          <p:nvPr>
            <p:custDataLst>
              <p:tags r:id="rId12"/>
            </p:custDataLst>
          </p:nvPr>
        </p:nvGraphicFramePr>
        <p:xfrm>
          <a:off x="5826125" y="4942205"/>
          <a:ext cx="1518285" cy="44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Microsoft 公式 3.0" r:id="rId13" imgW="596900" imgH="215900" progId="Equation.3">
                  <p:embed/>
                </p:oleObj>
              </mc:Choice>
              <mc:Fallback>
                <p:oleObj name="Microsoft 公式 3.0" r:id="rId13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26125" y="4942205"/>
                        <a:ext cx="1518285" cy="4489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>
            <p:custDataLst>
              <p:tags r:id="rId15"/>
            </p:custDataLst>
          </p:nvPr>
        </p:nvGraphicFramePr>
        <p:xfrm>
          <a:off x="3768725" y="5412740"/>
          <a:ext cx="656145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Microsoft 公式 3.0" r:id="rId16" imgW="3035300" imgH="393700" progId="Equation.3">
                  <p:embed/>
                </p:oleObj>
              </mc:Choice>
              <mc:Fallback>
                <p:oleObj name="Microsoft 公式 3.0" r:id="rId16" imgW="3035300" imgH="3937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68725" y="5412740"/>
                        <a:ext cx="6561455" cy="81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右箭头 23"/>
          <p:cNvSpPr/>
          <p:nvPr/>
        </p:nvSpPr>
        <p:spPr>
          <a:xfrm>
            <a:off x="5495925" y="6400165"/>
            <a:ext cx="330200" cy="204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69330" y="6262370"/>
          <a:ext cx="1586865" cy="5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8" imgW="660400" imgH="241300" progId="Equation.KSEE3">
                  <p:embed/>
                </p:oleObj>
              </mc:Choice>
              <mc:Fallback>
                <p:oleObj name="" r:id="rId18" imgW="660400" imgH="2413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69330" y="6262370"/>
                        <a:ext cx="1586865" cy="57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文本框 59402"/>
          <p:cNvSpPr txBox="1">
            <a:spLocks noChangeArrowheads="1"/>
          </p:cNvSpPr>
          <p:nvPr/>
        </p:nvSpPr>
        <p:spPr bwMode="auto">
          <a:xfrm>
            <a:off x="0" y="0"/>
            <a:ext cx="65519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7030A0"/>
                </a:solidFill>
                <a:ea typeface="华文新魏" panose="02010800040101010101" pitchFamily="2" charset="-122"/>
              </a:rPr>
              <a:t>应用动能定理解决实际问题</a:t>
            </a:r>
            <a:endParaRPr lang="zh-CN" altLang="en-US" sz="3200" b="1">
              <a:solidFill>
                <a:srgbClr val="7030A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  <p:bldP spid="14337" grpId="0" animBg="1"/>
      <p:bldP spid="2" grpId="0"/>
      <p:bldP spid="12" grpId="0"/>
      <p:bldP spid="15" grpId="0" bldLvl="0" animBg="1"/>
      <p:bldP spid="18" grpId="0"/>
      <p:bldP spid="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2" name="文本框 68611"/>
          <p:cNvSpPr txBox="1">
            <a:spLocks noChangeArrowheads="1"/>
          </p:cNvSpPr>
          <p:nvPr/>
        </p:nvSpPr>
        <p:spPr bwMode="auto">
          <a:xfrm>
            <a:off x="2423319" y="923132"/>
            <a:ext cx="7345363" cy="431038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应用动能定理解题的步骤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．确定研究对象；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．分析研究对象的运动过程，确定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初、末状态的动能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；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．分析受力，求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合力做功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判断各力是否做功，做正功还是做负功，做了多少功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；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．根据动能定理列方程，求解。</a:t>
            </a:r>
            <a:endParaRPr lang="zh-CN" altLang="en-US" sz="28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8" name="文本框 59397"/>
          <p:cNvSpPr txBox="1">
            <a:spLocks noChangeArrowheads="1"/>
          </p:cNvSpPr>
          <p:nvPr/>
        </p:nvSpPr>
        <p:spPr bwMode="auto">
          <a:xfrm>
            <a:off x="332105" y="310515"/>
            <a:ext cx="11527790" cy="1770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情境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</a:rPr>
              <a:t>：质量为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的物体从距地面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</a:rPr>
              <a:t>高处自由下落（不计空气阻力），落至地面后陷入沙坑的深度为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</a:rPr>
              <a:t>，求物体在沙坑中所受阻力所做的功及平均阻力的大小。</a:t>
            </a:r>
            <a:r>
              <a:rPr lang="zh-CN" altLang="en-US" sz="2800" dirty="0">
                <a:latin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03500" y="2080895"/>
            <a:ext cx="8809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研究小球从开始下落到最后陷入沙坑停止的整个过程</a:t>
            </a:r>
            <a:endParaRPr lang="zh-CN" altLang="en-US" sz="2800"/>
          </a:p>
        </p:txBody>
      </p:sp>
      <p:sp>
        <p:nvSpPr>
          <p:cNvPr id="29" name="文本框 28"/>
          <p:cNvSpPr txBox="1"/>
          <p:nvPr/>
        </p:nvSpPr>
        <p:spPr>
          <a:xfrm>
            <a:off x="1259205" y="2282825"/>
            <a:ext cx="70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i="1">
                <a:solidFill>
                  <a:srgbClr val="FF0000"/>
                </a:solidFill>
              </a:rPr>
              <a:t>初</a:t>
            </a:r>
            <a:endParaRPr lang="zh-CN" altLang="en-US" b="1" i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17295" y="4940935"/>
            <a:ext cx="70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i="1">
                <a:solidFill>
                  <a:srgbClr val="FF0000"/>
                </a:solidFill>
              </a:rPr>
              <a:t>末</a:t>
            </a:r>
            <a:endParaRPr lang="zh-CN" altLang="en-US" b="1" i="1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03500" y="2706370"/>
            <a:ext cx="2122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根据动能定理：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32" name="对象 31"/>
          <p:cNvGraphicFramePr/>
          <p:nvPr>
            <p:custDataLst>
              <p:tags r:id="rId1"/>
            </p:custDataLst>
          </p:nvPr>
        </p:nvGraphicFramePr>
        <p:xfrm>
          <a:off x="5068570" y="2761615"/>
          <a:ext cx="1566545" cy="47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Microsoft 公式 3.0" r:id="rId2" imgW="596900" imgH="215900" progId="Equation.3">
                  <p:embed/>
                </p:oleObj>
              </mc:Choice>
              <mc:Fallback>
                <p:oleObj name="Microsoft 公式 3.0" r:id="rId2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8570" y="2761615"/>
                        <a:ext cx="1566545" cy="478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2125980" y="4617720"/>
            <a:ext cx="904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设物体在沙坑中受到的平均阻力为</a:t>
            </a:r>
            <a:r>
              <a:rPr lang="en-US" altLang="zh-CN" sz="2400" i="1">
                <a:solidFill>
                  <a:srgbClr val="FF0000"/>
                </a:solidFill>
                <a:sym typeface="+mn-ea"/>
              </a:rPr>
              <a:t>f</a:t>
            </a:r>
            <a:r>
              <a:rPr lang="zh-CN" altLang="en-US" sz="2400" i="1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则整个过程阻力做功：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267950" y="4522470"/>
          <a:ext cx="161417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4" imgW="622300" imgH="241300" progId="Equation.KSEE3">
                  <p:embed/>
                </p:oleObj>
              </mc:Choice>
              <mc:Fallback>
                <p:oleObj name="" r:id="rId4" imgW="622300" imgH="2413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67950" y="4522470"/>
                        <a:ext cx="1614170" cy="58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160655" y="2421890"/>
            <a:ext cx="2507615" cy="3662680"/>
            <a:chOff x="440" y="3800"/>
            <a:chExt cx="3949" cy="5768"/>
          </a:xfrm>
        </p:grpSpPr>
        <p:grpSp>
          <p:nvGrpSpPr>
            <p:cNvPr id="25" name="组合 24"/>
            <p:cNvGrpSpPr/>
            <p:nvPr/>
          </p:nvGrpSpPr>
          <p:grpSpPr>
            <a:xfrm>
              <a:off x="479" y="3800"/>
              <a:ext cx="3910" cy="5769"/>
              <a:chOff x="1199" y="4760"/>
              <a:chExt cx="3910" cy="576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292" y="8843"/>
                <a:ext cx="298" cy="3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1199" y="8426"/>
                <a:ext cx="2386" cy="2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1887" y="4990"/>
                <a:ext cx="0" cy="11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912" y="7440"/>
                <a:ext cx="0" cy="989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481" y="6514"/>
                <a:ext cx="12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 i="1" dirty="0" smtClean="0"/>
                  <a:t>H</a:t>
                </a:r>
                <a:endParaRPr lang="zh-CN" altLang="en-US" b="1" i="1" dirty="0"/>
              </a:p>
            </p:txBody>
          </p:sp>
          <p:cxnSp>
            <p:nvCxnSpPr>
              <p:cNvPr id="28" name="直接箭头连接符 27"/>
              <p:cNvCxnSpPr/>
              <p:nvPr/>
            </p:nvCxnSpPr>
            <p:spPr>
              <a:xfrm>
                <a:off x="1912" y="7437"/>
                <a:ext cx="0" cy="9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2338" y="4879"/>
                <a:ext cx="0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165" y="6265"/>
                <a:ext cx="294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i="1" dirty="0" smtClean="0"/>
                  <a:t>mg</a:t>
                </a:r>
                <a:endParaRPr lang="zh-CN" altLang="en-US" sz="2000" b="1" i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92" y="7720"/>
                <a:ext cx="83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 i="1" dirty="0" smtClean="0">
                    <a:solidFill>
                      <a:srgbClr val="FF0000"/>
                    </a:solidFill>
                  </a:rPr>
                  <a:t>f</a:t>
                </a:r>
                <a:endParaRPr lang="zh-CN" altLang="en-US" sz="24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195" y="4760"/>
                <a:ext cx="298" cy="3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595" y="4934"/>
                <a:ext cx="7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253" y="8630"/>
                <a:ext cx="2381" cy="0"/>
              </a:xfrm>
              <a:prstGeom prst="line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558" y="8823"/>
                <a:ext cx="2381" cy="0"/>
              </a:xfrm>
              <a:prstGeom prst="line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309" y="8998"/>
                <a:ext cx="2381" cy="0"/>
              </a:xfrm>
              <a:prstGeom prst="line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453" y="9190"/>
                <a:ext cx="2381" cy="0"/>
              </a:xfrm>
              <a:prstGeom prst="line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2442" y="8943"/>
                <a:ext cx="0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2441" y="8529"/>
                <a:ext cx="0" cy="4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15"/>
              <p:cNvSpPr txBox="1"/>
              <p:nvPr/>
            </p:nvSpPr>
            <p:spPr>
              <a:xfrm>
                <a:off x="2590" y="9720"/>
                <a:ext cx="124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 i="1" dirty="0" smtClean="0"/>
                  <a:t>mg</a:t>
                </a:r>
                <a:endParaRPr lang="zh-CN" altLang="en-US" sz="2000" b="1" i="1" dirty="0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479" y="8057"/>
              <a:ext cx="1016" cy="0"/>
            </a:xfrm>
            <a:prstGeom prst="line">
              <a:avLst/>
            </a:prstGeom>
            <a:ln w="28575">
              <a:solidFill>
                <a:srgbClr val="EA6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440" y="7442"/>
              <a:ext cx="0" cy="170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>
              <a:off x="449" y="7916"/>
              <a:ext cx="2" cy="170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461" y="7514"/>
              <a:ext cx="34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i="1"/>
                <a:t>h</a:t>
              </a:r>
              <a:endParaRPr lang="en-US" altLang="zh-CN" b="1" i="1"/>
            </a:p>
          </p:txBody>
        </p:sp>
      </p:grpSp>
      <p:graphicFrame>
        <p:nvGraphicFramePr>
          <p:cNvPr id="43" name="对象 4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43450" y="3377565"/>
          <a:ext cx="272669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6" imgW="1219200" imgH="241300" progId="Equation.KSEE3">
                  <p:embed/>
                </p:oleObj>
              </mc:Choice>
              <mc:Fallback>
                <p:oleObj name="" r:id="rId6" imgW="1219200" imgH="2413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3450" y="3377565"/>
                        <a:ext cx="272669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97008" y="3916998"/>
          <a:ext cx="4014470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8" imgW="1600200" imgH="241300" progId="Equation.KSEE3">
                  <p:embed/>
                </p:oleObj>
              </mc:Choice>
              <mc:Fallback>
                <p:oleObj name="" r:id="rId8" imgW="1600200" imgH="2413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97008" y="3916998"/>
                        <a:ext cx="4014470" cy="60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20933" y="5290503"/>
          <a:ext cx="2548890" cy="98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10" imgW="1016000" imgH="393700" progId="Equation.KSEE3">
                  <p:embed/>
                </p:oleObj>
              </mc:Choice>
              <mc:Fallback>
                <p:oleObj name="" r:id="rId10" imgW="1016000" imgH="3937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0933" y="5290503"/>
                        <a:ext cx="2548890" cy="988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ldLvl="0" animBg="1"/>
      <p:bldP spid="26" grpId="0"/>
      <p:bldP spid="30" grpId="0"/>
      <p:bldP spid="29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2700" y="1494155"/>
            <a:ext cx="96272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/>
              <a:t>应用动能定理解决问题，需要注意的两个问题</a:t>
            </a:r>
            <a:endParaRPr lang="zh-CN" altLang="zh-CN" sz="3200"/>
          </a:p>
          <a:p>
            <a:endParaRPr lang="zh-CN" altLang="zh-CN" sz="3200"/>
          </a:p>
          <a:p>
            <a:r>
              <a:rPr lang="zh-CN" altLang="zh-CN" sz="3200"/>
              <a:t>（</a:t>
            </a:r>
            <a:r>
              <a:rPr lang="en-US" altLang="zh-CN" sz="3200"/>
              <a:t>1</a:t>
            </a:r>
            <a:r>
              <a:rPr lang="zh-CN" altLang="zh-CN" sz="3200"/>
              <a:t>）</a:t>
            </a:r>
            <a:r>
              <a:rPr lang="zh-CN" altLang="zh-CN" sz="3200">
                <a:sym typeface="+mn-ea"/>
              </a:rPr>
              <a:t>确定好</a:t>
            </a:r>
            <a:r>
              <a:rPr lang="zh-CN" altLang="zh-CN" sz="3200">
                <a:solidFill>
                  <a:srgbClr val="FF0000"/>
                </a:solidFill>
              </a:rPr>
              <a:t>初、末位置</a:t>
            </a:r>
            <a:endParaRPr lang="zh-CN" altLang="zh-CN" sz="3200"/>
          </a:p>
          <a:p>
            <a:endParaRPr lang="zh-CN" altLang="zh-CN" sz="3200"/>
          </a:p>
          <a:p>
            <a:r>
              <a:rPr lang="zh-CN" altLang="zh-CN" sz="3200"/>
              <a:t>（</a:t>
            </a:r>
            <a:r>
              <a:rPr lang="en-US" altLang="zh-CN" sz="3200"/>
              <a:t>2</a:t>
            </a:r>
            <a:r>
              <a:rPr lang="zh-CN" altLang="zh-CN" sz="3200"/>
              <a:t>）求合力做功时，</a:t>
            </a:r>
            <a:r>
              <a:rPr lang="zh-CN" altLang="zh-CN" sz="3200">
                <a:solidFill>
                  <a:srgbClr val="FF0000"/>
                </a:solidFill>
              </a:rPr>
              <a:t>不要遗漏</a:t>
            </a:r>
            <a:r>
              <a:rPr lang="zh-CN" altLang="zh-CN" sz="3200"/>
              <a:t>任何一个力做</a:t>
            </a:r>
            <a:r>
              <a:rPr lang="zh-CN" altLang="zh-CN" sz="3200">
                <a:sym typeface="+mn-ea"/>
              </a:rPr>
              <a:t>的</a:t>
            </a:r>
            <a:r>
              <a:rPr lang="zh-CN" altLang="zh-CN" sz="3200"/>
              <a:t>功，</a:t>
            </a:r>
            <a:br>
              <a:rPr lang="zh-CN" altLang="zh-CN" sz="3200"/>
            </a:br>
            <a:r>
              <a:rPr lang="zh-CN" altLang="zh-CN" sz="3200"/>
              <a:t>         注意功的</a:t>
            </a:r>
            <a:r>
              <a:rPr lang="zh-CN" altLang="zh-CN" sz="3200">
                <a:solidFill>
                  <a:srgbClr val="FF0000"/>
                </a:solidFill>
              </a:rPr>
              <a:t>正负</a:t>
            </a:r>
            <a:endParaRPr lang="zh-CN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9325" y="230505"/>
            <a:ext cx="9436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运用动能定理与牛顿运动定律解题的比较</a:t>
            </a:r>
            <a:endParaRPr lang="en-US" altLang="zh-CN" sz="2800" b="1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8595" y="962660"/>
          <a:ext cx="11715750" cy="551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/>
                <a:gridCol w="3905250"/>
                <a:gridCol w="3905250"/>
              </a:tblGrid>
              <a:tr h="58356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sym typeface="+mn-ea"/>
                        </a:rPr>
                        <a:t>牛顿运动定律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动能定理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相同点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确定研究对象、受力分析、运动过程分析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3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适用条件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只能研究在恒力作用下物体做直线运动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对于物体在恒力、变力作用下做直线、曲线运动都适用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26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应用方法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考虑过程中的每一个细节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只用考虑初、末状态的动能和合力做功情况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1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运算方法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矢量运算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代数运算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204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提醒：动能定理解题不涉及矢量运算，简单不易出错。</a:t>
                      </a:r>
                      <a:endParaRPr lang="zh-CN" alt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9740" y="0"/>
            <a:ext cx="3651885" cy="361823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232055" y="3971117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4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谢谢您的观看</a:t>
            </a:r>
            <a:endParaRPr kumimoji="0" lang="zh-CN" altLang="en-US" sz="7200" b="1" i="0" u="none" strike="noStrike" kern="1200" cap="none" spc="4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2230" y="616415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北京市朝阳区教育研究中心  制作</a:t>
            </a:r>
            <a:endParaRPr kumimoji="0" lang="zh-CN" altLang="en-US" sz="1800" b="0" i="0" u="none" strike="noStrike" kern="1200" cap="none" spc="30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ransition advTm="5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3491" descr="龙卷风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77901" y="1554958"/>
            <a:ext cx="5986803" cy="44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63495"/>
          <p:cNvSpPr txBox="1">
            <a:spLocks noChangeArrowheads="1"/>
          </p:cNvSpPr>
          <p:nvPr/>
        </p:nvSpPr>
        <p:spPr bwMode="auto">
          <a:xfrm>
            <a:off x="7128379" y="722314"/>
            <a:ext cx="4499519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龙卷风能摧毁房屋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19599" y="0"/>
            <a:ext cx="36690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动能</a:t>
            </a:r>
            <a:endParaRPr lang="zh-CN" alt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图片 63492" descr="鸟撞飞机威力巨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54888"/>
            <a:ext cx="6175035" cy="44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63493"/>
          <p:cNvSpPr txBox="1">
            <a:spLocks noChangeArrowheads="1"/>
          </p:cNvSpPr>
          <p:nvPr/>
        </p:nvSpPr>
        <p:spPr bwMode="auto">
          <a:xfrm>
            <a:off x="275835" y="712372"/>
            <a:ext cx="4897579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</a:rPr>
              <a:t>飞鸟能撞毁飞行中的飞机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4"/>
          <p:cNvSpPr>
            <a:spLocks noGrp="1"/>
          </p:cNvSpPr>
          <p:nvPr>
            <p:ph type="ctrTitle" idx="13"/>
          </p:nvPr>
        </p:nvSpPr>
        <p:spPr>
          <a:xfrm>
            <a:off x="563412" y="777090"/>
            <a:ext cx="10477625" cy="971127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回忆：什么是动能？</a:t>
            </a:r>
            <a:br>
              <a:rPr lang="en-US" altLang="zh-CN" sz="4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40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动能与什么因素有关？</a:t>
            </a:r>
            <a:endParaRPr lang="zh-CN" altLang="en-US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标题 14"/>
          <p:cNvSpPr txBox="1"/>
          <p:nvPr/>
        </p:nvSpPr>
        <p:spPr>
          <a:xfrm>
            <a:off x="606630" y="2389800"/>
            <a:ext cx="10477625" cy="3765341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8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动能：物体由于运动而具有的能。</a:t>
            </a:r>
            <a:endParaRPr kumimoji="0" lang="en-US" altLang="zh-CN" sz="4000" b="0" i="0" u="none" strike="noStrike" kern="1200" cap="none" spc="8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/>
            </a:pPr>
            <a:r>
              <a:rPr lang="en-US" altLang="zh-CN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     </a:t>
            </a:r>
            <a: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它与物体的质量和速度有关。</a:t>
            </a:r>
            <a:endParaRPr lang="zh-CN" altLang="en-US" sz="4000" spc="8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j-cs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/>
            </a:pPr>
            <a: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     质量相同时，物体的速度越大，   </a:t>
            </a:r>
            <a:b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     动能越大；速度相同时，物体的  </a:t>
            </a:r>
            <a:b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lang="zh-CN" altLang="en-US" sz="4000" spc="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     质量越大，动能越大。</a:t>
            </a:r>
            <a:endParaRPr kumimoji="0" lang="zh-CN" altLang="en-US" sz="4000" b="0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44500" y="319405"/>
            <a:ext cx="11513185" cy="970915"/>
          </a:xfrm>
        </p:spPr>
        <p:txBody>
          <a:bodyPr>
            <a:normAutofit/>
          </a:bodyPr>
          <a:p>
            <a:r>
              <a:rPr lang="zh-CN" altLang="zh-CN" sz="4445"/>
              <a:t>能否举出生活中物体具有动能的例子？</a:t>
            </a:r>
            <a:endParaRPr lang="zh-CN" altLang="zh-CN" sz="4445"/>
          </a:p>
        </p:txBody>
      </p:sp>
      <p:grpSp>
        <p:nvGrpSpPr>
          <p:cNvPr id="67" name="组合 66"/>
          <p:cNvGrpSpPr/>
          <p:nvPr/>
        </p:nvGrpSpPr>
        <p:grpSpPr>
          <a:xfrm>
            <a:off x="1579245" y="2068830"/>
            <a:ext cx="1960245" cy="2614295"/>
            <a:chOff x="2202" y="3216"/>
            <a:chExt cx="3087" cy="4117"/>
          </a:xfrm>
        </p:grpSpPr>
        <p:grpSp>
          <p:nvGrpSpPr>
            <p:cNvPr id="11" name="组合 10"/>
            <p:cNvGrpSpPr/>
            <p:nvPr/>
          </p:nvGrpSpPr>
          <p:grpSpPr>
            <a:xfrm rot="0">
              <a:off x="2202" y="3401"/>
              <a:ext cx="2386" cy="3933"/>
              <a:chOff x="368490" y="2866030"/>
              <a:chExt cx="1514901" cy="24975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46161" y="2866030"/>
                <a:ext cx="504967" cy="3684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V="1">
                <a:off x="368490" y="5349922"/>
                <a:ext cx="1514901" cy="136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866271" y="4107645"/>
                <a:ext cx="791570" cy="3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 dirty="0" smtClean="0"/>
                  <a:t>h</a:t>
                </a:r>
                <a:endParaRPr lang="zh-CN" altLang="en-US" i="1" dirty="0"/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 flipV="1">
                <a:off x="1068707" y="3273558"/>
                <a:ext cx="0" cy="736979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083360" y="4722496"/>
                <a:ext cx="0" cy="627797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接箭头连接符 58"/>
            <p:cNvCxnSpPr/>
            <p:nvPr/>
          </p:nvCxnSpPr>
          <p:spPr>
            <a:xfrm>
              <a:off x="4233" y="3216"/>
              <a:ext cx="0" cy="951"/>
            </a:xfrm>
            <a:prstGeom prst="straightConnector1">
              <a:avLst/>
            </a:prstGeom>
            <a:ln w="22225">
              <a:solidFill>
                <a:srgbClr val="FF0000">
                  <a:alpha val="82000"/>
                </a:srgb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4233" y="3981"/>
              <a:ext cx="105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Vijaya" panose="020B0604020202020204" charset="0"/>
                  <a:cs typeface="Vijaya" panose="020B0604020202020204" charset="0"/>
                </a:rPr>
                <a:t>v</a:t>
              </a:r>
              <a:r>
                <a:rPr lang="en-US" altLang="zh-CN" sz="2800">
                  <a:latin typeface="Vijaya" panose="020B0604020202020204" charset="0"/>
                  <a:cs typeface="Vijaya" panose="020B0604020202020204" charset="0"/>
                </a:rPr>
                <a:t> </a:t>
              </a:r>
              <a:endParaRPr lang="en-US" altLang="zh-CN" sz="2800">
                <a:latin typeface="Book Antiqua" panose="02040602050305030304" charset="0"/>
                <a:cs typeface="Book Antiqua" panose="0204060205030503030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965700" y="2759075"/>
            <a:ext cx="1753870" cy="1910080"/>
            <a:chOff x="6869" y="4303"/>
            <a:chExt cx="2762" cy="3008"/>
          </a:xfrm>
        </p:grpSpPr>
        <p:grpSp>
          <p:nvGrpSpPr>
            <p:cNvPr id="40" name="组合 39"/>
            <p:cNvGrpSpPr/>
            <p:nvPr/>
          </p:nvGrpSpPr>
          <p:grpSpPr>
            <a:xfrm>
              <a:off x="6869" y="6023"/>
              <a:ext cx="2386" cy="1289"/>
              <a:chOff x="7536" y="6044"/>
              <a:chExt cx="2386" cy="128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332" y="6044"/>
                <a:ext cx="795" cy="5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V="1">
                <a:off x="7536" y="7313"/>
                <a:ext cx="2386" cy="2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/>
              <p:cNvGrpSpPr/>
              <p:nvPr/>
            </p:nvGrpSpPr>
            <p:grpSpPr>
              <a:xfrm>
                <a:off x="8593" y="6666"/>
                <a:ext cx="360" cy="644"/>
                <a:chOff x="11637" y="5555"/>
                <a:chExt cx="360" cy="644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11637" y="5555"/>
                  <a:ext cx="310" cy="155"/>
                  <a:chOff x="11637" y="5555"/>
                  <a:chExt cx="310" cy="155"/>
                </a:xfrm>
              </p:grpSpPr>
              <p:cxnSp>
                <p:nvCxnSpPr>
                  <p:cNvPr id="23" name="直接连接符 22"/>
                  <p:cNvCxnSpPr/>
                  <p:nvPr/>
                </p:nvCxnSpPr>
                <p:spPr>
                  <a:xfrm>
                    <a:off x="11637" y="5555"/>
                    <a:ext cx="311" cy="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 flipV="1">
                    <a:off x="11637" y="5644"/>
                    <a:ext cx="311" cy="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11661" y="5733"/>
                  <a:ext cx="310" cy="155"/>
                  <a:chOff x="11637" y="5555"/>
                  <a:chExt cx="310" cy="155"/>
                </a:xfrm>
              </p:grpSpPr>
              <p:cxnSp>
                <p:nvCxnSpPr>
                  <p:cNvPr id="31" name="直接连接符 30"/>
                  <p:cNvCxnSpPr/>
                  <p:nvPr/>
                </p:nvCxnSpPr>
                <p:spPr>
                  <a:xfrm>
                    <a:off x="11637" y="5555"/>
                    <a:ext cx="311" cy="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 flipV="1">
                    <a:off x="11637" y="5644"/>
                    <a:ext cx="311" cy="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11664" y="5889"/>
                  <a:ext cx="310" cy="155"/>
                  <a:chOff x="11637" y="5555"/>
                  <a:chExt cx="310" cy="155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11637" y="5555"/>
                    <a:ext cx="311" cy="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 flipV="1">
                    <a:off x="11637" y="5644"/>
                    <a:ext cx="311" cy="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11687" y="6045"/>
                  <a:ext cx="310" cy="155"/>
                  <a:chOff x="11637" y="5555"/>
                  <a:chExt cx="310" cy="155"/>
                </a:xfrm>
              </p:grpSpPr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11637" y="5555"/>
                    <a:ext cx="311" cy="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/>
                  <p:nvPr/>
                </p:nvCxnSpPr>
                <p:spPr>
                  <a:xfrm flipV="1">
                    <a:off x="11637" y="5644"/>
                    <a:ext cx="311" cy="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1" name="直接箭头连接符 60"/>
            <p:cNvCxnSpPr/>
            <p:nvPr/>
          </p:nvCxnSpPr>
          <p:spPr>
            <a:xfrm flipV="1">
              <a:off x="8975" y="5044"/>
              <a:ext cx="6" cy="892"/>
            </a:xfrm>
            <a:prstGeom prst="straightConnector1">
              <a:avLst/>
            </a:prstGeom>
            <a:ln w="22225">
              <a:solidFill>
                <a:srgbClr val="FF0000">
                  <a:alpha val="82000"/>
                </a:srgb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8575" y="4303"/>
              <a:ext cx="105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Vijaya" panose="020B0604020202020204" charset="0"/>
                  <a:cs typeface="Vijaya" panose="020B0604020202020204" charset="0"/>
                </a:rPr>
                <a:t>v</a:t>
              </a:r>
              <a:r>
                <a:rPr lang="en-US" altLang="zh-CN" sz="2800">
                  <a:latin typeface="Vijaya" panose="020B0604020202020204" charset="0"/>
                  <a:cs typeface="Vijaya" panose="020B0604020202020204" charset="0"/>
                </a:rPr>
                <a:t> </a:t>
              </a:r>
              <a:endParaRPr lang="en-US" altLang="zh-CN" sz="2800">
                <a:latin typeface="Book Antiqua" panose="02040602050305030304" charset="0"/>
                <a:cs typeface="Book Antiqua" panose="0204060205030503030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927340" y="2846070"/>
            <a:ext cx="2739390" cy="1642745"/>
            <a:chOff x="12436" y="4415"/>
            <a:chExt cx="4314" cy="2587"/>
          </a:xfrm>
        </p:grpSpPr>
        <p:grpSp>
          <p:nvGrpSpPr>
            <p:cNvPr id="58" name="组合 57"/>
            <p:cNvGrpSpPr/>
            <p:nvPr/>
          </p:nvGrpSpPr>
          <p:grpSpPr>
            <a:xfrm>
              <a:off x="12436" y="4934"/>
              <a:ext cx="4314" cy="2068"/>
              <a:chOff x="12888" y="5201"/>
              <a:chExt cx="4314" cy="2068"/>
            </a:xfrm>
          </p:grpSpPr>
          <p:sp>
            <p:nvSpPr>
              <p:cNvPr id="42" name="矩形 41"/>
              <p:cNvSpPr/>
              <p:nvPr/>
            </p:nvSpPr>
            <p:spPr>
              <a:xfrm rot="19860000">
                <a:off x="15216" y="5223"/>
                <a:ext cx="794" cy="6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13158" y="5201"/>
                <a:ext cx="3683" cy="20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 rot="9060000">
                <a:off x="12888" y="6221"/>
                <a:ext cx="4315" cy="239"/>
              </a:xfrm>
              <a:prstGeom prst="rect">
                <a:avLst/>
              </a:prstGeom>
              <a:gradFill>
                <a:gsLst>
                  <a:gs pos="17000">
                    <a:srgbClr val="9EE256"/>
                  </a:gs>
                  <a:gs pos="98000">
                    <a:srgbClr val="52762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63" name="直接箭头连接符 62"/>
            <p:cNvCxnSpPr/>
            <p:nvPr/>
          </p:nvCxnSpPr>
          <p:spPr>
            <a:xfrm flipH="1">
              <a:off x="14143" y="4415"/>
              <a:ext cx="808" cy="508"/>
            </a:xfrm>
            <a:prstGeom prst="straightConnector1">
              <a:avLst/>
            </a:prstGeom>
            <a:ln w="22225">
              <a:solidFill>
                <a:srgbClr val="FF0000">
                  <a:alpha val="82000"/>
                </a:srgbClr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13606" y="4760"/>
              <a:ext cx="105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latin typeface="Vijaya" panose="020B0604020202020204" charset="0"/>
                  <a:cs typeface="Vijaya" panose="020B0604020202020204" charset="0"/>
                </a:rPr>
                <a:t>v</a:t>
              </a:r>
              <a:r>
                <a:rPr lang="en-US" altLang="zh-CN" sz="2800">
                  <a:latin typeface="Vijaya" panose="020B0604020202020204" charset="0"/>
                  <a:cs typeface="Vijaya" panose="020B0604020202020204" charset="0"/>
                </a:rPr>
                <a:t> </a:t>
              </a:r>
              <a:endParaRPr lang="en-US" altLang="zh-CN" sz="2800">
                <a:latin typeface="Book Antiqua" panose="02040602050305030304" charset="0"/>
                <a:cs typeface="Book Antiqua" panose="0204060205030503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68630" y="181610"/>
            <a:ext cx="7827645" cy="97091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关于动能的研究历史：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8180" y="1166495"/>
            <a:ext cx="6473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早期原型</a:t>
            </a:r>
            <a:r>
              <a:rPr lang="en-US" altLang="zh-CN" sz="3200"/>
              <a:t>——</a:t>
            </a:r>
            <a:r>
              <a:rPr lang="zh-CN" altLang="en-US" sz="3200"/>
              <a:t>活力（</a:t>
            </a:r>
            <a:r>
              <a:rPr lang="en-US" altLang="zh-CN" sz="3200" b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mv</a:t>
            </a:r>
            <a:r>
              <a:rPr lang="en-US" altLang="zh-CN" sz="3200" b="1" baseline="3000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2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20650" y="1568450"/>
            <a:ext cx="1207071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惠更斯：活力守恒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莱布尼兹：主张将</a:t>
            </a:r>
            <a:r>
              <a:rPr lang="en-US" altLang="zh-CN" sz="320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  <a:sym typeface="+mn-ea"/>
              </a:rPr>
              <a:t>mv</a:t>
            </a:r>
            <a:r>
              <a:rPr lang="en-US" altLang="zh-CN" sz="3200" baseline="3000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  <a:sym typeface="+mn-ea"/>
              </a:rPr>
              <a:t>称</a:t>
            </a:r>
            <a:r>
              <a:rPr lang="zh-CN" altLang="en-US" sz="3200"/>
              <a:t>为活力  力和路程的乘积正比于活力的增加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托马斯</a:t>
            </a:r>
            <a:r>
              <a:rPr lang="en-US" altLang="zh-CN" sz="3200" dirty="0" smtClean="0">
                <a:sym typeface="+mn-ea"/>
              </a:rPr>
              <a:t>·</a:t>
            </a:r>
            <a:r>
              <a:rPr lang="zh-CN" altLang="en-US" sz="3200"/>
              <a:t>杨：对于产生运动所必要的功，与这个功所引起的运动的 </a:t>
            </a:r>
            <a:br>
              <a:rPr lang="zh-CN" altLang="en-US" sz="3200"/>
            </a:br>
            <a:r>
              <a:rPr lang="zh-CN" altLang="en-US" sz="3200"/>
              <a:t>                   能量成正比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彭赛利：功的代数和的两倍等于活力的和 （</a:t>
            </a:r>
            <a:r>
              <a:rPr lang="en-US" altLang="zh-CN" sz="3200" b="1">
                <a:latin typeface="Vijaya" panose="020B0604020202020204" charset="0"/>
                <a:cs typeface="Vijaya" panose="020B0604020202020204" charset="0"/>
              </a:rPr>
              <a:t>2W=</a:t>
            </a:r>
            <a:r>
              <a:rPr lang="en-US" altLang="zh-CN" sz="3200" b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  <a:sym typeface="+mn-ea"/>
              </a:rPr>
              <a:t>mv</a:t>
            </a:r>
            <a:r>
              <a:rPr lang="en-US" altLang="zh-CN" sz="3200" b="1" baseline="30000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  <a:sym typeface="+mn-ea"/>
              </a:rPr>
              <a:t>2</a:t>
            </a:r>
            <a:r>
              <a:rPr lang="zh-CN" altLang="en-US" sz="3200"/>
              <a:t>）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科里奥利：</a:t>
            </a:r>
            <a:r>
              <a:rPr lang="zh-CN" altLang="en-US" sz="3200" dirty="0" smtClean="0">
                <a:sym typeface="+mn-ea"/>
              </a:rPr>
              <a:t>利用   </a:t>
            </a:r>
            <a:r>
              <a:rPr lang="en-US" altLang="zh-CN" sz="3200" i="1" dirty="0" smtClean="0">
                <a:sym typeface="+mn-ea"/>
              </a:rPr>
              <a:t>mv</a:t>
            </a:r>
            <a:r>
              <a:rPr lang="en-US" altLang="zh-CN" sz="3200" i="1" baseline="30000" dirty="0" smtClean="0">
                <a:sym typeface="+mn-ea"/>
              </a:rPr>
              <a:t>2 </a:t>
            </a:r>
            <a:r>
              <a:rPr lang="zh-CN" altLang="zh-CN" sz="3200" dirty="0" smtClean="0">
                <a:sym typeface="+mn-ea"/>
              </a:rPr>
              <a:t>来</a:t>
            </a:r>
            <a:r>
              <a:rPr lang="zh-CN" altLang="en-US" sz="3200" dirty="0" smtClean="0">
                <a:sym typeface="+mn-ea"/>
              </a:rPr>
              <a:t>替代 </a:t>
            </a:r>
            <a:r>
              <a:rPr lang="en-US" altLang="zh-CN" sz="3200" i="1" dirty="0" smtClean="0">
                <a:sym typeface="+mn-ea"/>
              </a:rPr>
              <a:t>mv</a:t>
            </a:r>
            <a:r>
              <a:rPr lang="en-US" altLang="zh-CN" sz="3200" i="1" baseline="30000" dirty="0" smtClean="0">
                <a:sym typeface="+mn-ea"/>
              </a:rPr>
              <a:t>2</a:t>
            </a:r>
            <a:endParaRPr lang="zh-CN" altLang="en-US" sz="3200" dirty="0"/>
          </a:p>
          <a:p>
            <a:endParaRPr lang="zh-CN" altLang="en-US" sz="3200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07360" y="5765800"/>
          <a:ext cx="342900" cy="8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152400" imgH="393700" progId="Equation.KSEE3">
                  <p:embed/>
                </p:oleObj>
              </mc:Choice>
              <mc:Fallback>
                <p:oleObj name="" r:id="rId1" imgW="152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07360" y="5765800"/>
                        <a:ext cx="342900" cy="886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70" y="33020"/>
            <a:ext cx="1123210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情境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：质量为</a:t>
            </a:r>
            <a:r>
              <a:rPr lang="en-US" altLang="zh-CN" sz="2800" dirty="0" smtClean="0"/>
              <a:t>1</a:t>
            </a:r>
            <a:r>
              <a:rPr lang="en-US" altLang="zh-CN" sz="2800" i="1" dirty="0" smtClean="0"/>
              <a:t>kg</a:t>
            </a:r>
            <a:r>
              <a:rPr lang="zh-CN" altLang="en-US" sz="2800" dirty="0" smtClean="0"/>
              <a:t>的物体，从</a:t>
            </a:r>
            <a:r>
              <a:rPr lang="en-US" altLang="zh-CN" sz="2800" dirty="0" smtClean="0"/>
              <a:t>5m</a:t>
            </a:r>
            <a:r>
              <a:rPr lang="zh-CN" altLang="en-US" sz="2800" dirty="0" smtClean="0"/>
              <a:t>高处以</a:t>
            </a:r>
            <a:r>
              <a:rPr lang="en-US" altLang="zh-CN" sz="2800" dirty="0" smtClean="0"/>
              <a:t>2</a:t>
            </a:r>
            <a:r>
              <a:rPr lang="en-US" altLang="zh-CN" sz="2800" i="1" dirty="0" smtClean="0"/>
              <a:t>m/s</a:t>
            </a:r>
            <a:r>
              <a:rPr lang="zh-CN" altLang="en-US" sz="2800" dirty="0" smtClean="0"/>
              <a:t>初速度竖直下落，假设下落过程中阻力恒为重力的</a:t>
            </a:r>
            <a:r>
              <a:rPr lang="en-US" altLang="zh-CN" sz="2800" dirty="0" smtClean="0"/>
              <a:t>0.2</a:t>
            </a:r>
            <a:r>
              <a:rPr lang="zh-CN" altLang="en-US" sz="2800" dirty="0" smtClean="0"/>
              <a:t>倍，重力加速度</a:t>
            </a:r>
            <a:r>
              <a:rPr lang="en-US" altLang="zh-CN" sz="2800" dirty="0" smtClean="0"/>
              <a:t>g=10m/s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试求</a:t>
            </a:r>
            <a:r>
              <a:rPr lang="zh-CN" altLang="en-US" sz="2800" dirty="0" smtClean="0">
                <a:sym typeface="Wingdings" panose="05000000000000000000" pitchFamily="2" charset="2"/>
              </a:rPr>
              <a:t>：</a:t>
            </a:r>
            <a:endParaRPr lang="zh-CN" altLang="en-US" sz="2800" dirty="0" smtClean="0">
              <a:sym typeface="Wingdings" panose="05000000000000000000" pitchFamily="2" charset="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>
                <a:sym typeface="Wingdings" panose="05000000000000000000" pitchFamily="2" charset="2"/>
              </a:rPr>
              <a:t>（</a:t>
            </a:r>
            <a:r>
              <a:rPr lang="en-US" altLang="zh-CN" sz="2800" dirty="0" smtClean="0">
                <a:sym typeface="Wingdings" panose="05000000000000000000" pitchFamily="2" charset="2"/>
              </a:rPr>
              <a:t>1</a:t>
            </a:r>
            <a:r>
              <a:rPr lang="zh-CN" altLang="en-US" sz="2800" dirty="0" smtClean="0">
                <a:sym typeface="Wingdings" panose="05000000000000000000" pitchFamily="2" charset="2"/>
              </a:rPr>
              <a:t>）</a:t>
            </a:r>
            <a:r>
              <a:rPr lang="zh-CN" altLang="en-US" sz="2800" dirty="0" smtClean="0"/>
              <a:t>物体下落过程中合力做的功；</a:t>
            </a:r>
            <a:endParaRPr lang="en-US" altLang="zh-CN" sz="2800" dirty="0" smtClean="0"/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）物体的初动能、末动能及动能变化量</a:t>
            </a:r>
            <a:endParaRPr lang="zh-CN" altLang="en-US" sz="28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86600" y="2404280"/>
            <a:ext cx="2442951" cy="2959290"/>
            <a:chOff x="286600" y="2404280"/>
            <a:chExt cx="2442951" cy="2959290"/>
          </a:xfrm>
        </p:grpSpPr>
        <p:grpSp>
          <p:nvGrpSpPr>
            <p:cNvPr id="11" name="组合 10"/>
            <p:cNvGrpSpPr/>
            <p:nvPr/>
          </p:nvGrpSpPr>
          <p:grpSpPr>
            <a:xfrm>
              <a:off x="286600" y="2866030"/>
              <a:ext cx="1596791" cy="2497540"/>
              <a:chOff x="286600" y="2866030"/>
              <a:chExt cx="1596791" cy="24975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46161" y="2866030"/>
                <a:ext cx="504967" cy="3684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V="1">
                <a:off x="368490" y="5349922"/>
                <a:ext cx="1514901" cy="136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805216" y="3275463"/>
                <a:ext cx="0" cy="736979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821139" y="4724401"/>
                <a:ext cx="0" cy="627797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86600" y="4148921"/>
                <a:ext cx="79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/>
                  <a:t>h</a:t>
                </a:r>
                <a:r>
                  <a:rPr lang="en-US" altLang="zh-CN" dirty="0" smtClean="0"/>
                  <a:t>=5</a:t>
                </a:r>
                <a:r>
                  <a:rPr lang="en-US" altLang="zh-CN" i="1" dirty="0" smtClean="0"/>
                  <a:t>m</a:t>
                </a:r>
                <a:endParaRPr lang="zh-CN" altLang="en-US" i="1" dirty="0"/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 flipV="1">
                <a:off x="831251" y="3273558"/>
                <a:ext cx="0" cy="736979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847174" y="4722496"/>
                <a:ext cx="0" cy="627797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箭头连接符 12"/>
            <p:cNvCxnSpPr/>
            <p:nvPr/>
          </p:nvCxnSpPr>
          <p:spPr>
            <a:xfrm>
              <a:off x="1091821" y="3098042"/>
              <a:ext cx="0" cy="144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1091821" y="2797791"/>
              <a:ext cx="0" cy="288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9808" y="4435521"/>
              <a:ext cx="1869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/>
                <a:t>mg</a:t>
              </a:r>
              <a:endParaRPr lang="zh-CN" altLang="en-US" sz="2400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3027" y="2404280"/>
              <a:ext cx="532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0000"/>
                  </a:solidFill>
                </a:rPr>
                <a:t>f</a:t>
              </a:r>
              <a:endParaRPr lang="zh-CN" altLang="en-US" sz="2400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6860" name="对象 26859"/>
          <p:cNvGraphicFramePr/>
          <p:nvPr/>
        </p:nvGraphicFramePr>
        <p:xfrm>
          <a:off x="2564765" y="1908175"/>
          <a:ext cx="6557645" cy="49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Microsoft 公式 3.0" r:id="rId1" imgW="1854200" imgH="203200" progId="Equation.3">
                  <p:embed/>
                </p:oleObj>
              </mc:Choice>
              <mc:Fallback>
                <p:oleObj name="Microsoft 公式 3.0" r:id="rId1" imgW="1854200" imgH="2032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64765" y="1908175"/>
                        <a:ext cx="6557645" cy="495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2564765" y="2492375"/>
          <a:ext cx="391922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Microsoft 公式 3.0" r:id="rId3" imgW="1320165" imgH="393700" progId="Equation.3">
                  <p:embed/>
                </p:oleObj>
              </mc:Choice>
              <mc:Fallback>
                <p:oleObj name="Microsoft 公式 3.0" r:id="rId3" imgW="1320165" imgH="3937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4765" y="2492375"/>
                        <a:ext cx="3919220" cy="971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091815" y="3463925"/>
          <a:ext cx="670433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Microsoft 公式 3.0" r:id="rId5" imgW="2019300" imgH="812800" progId="Equation.3">
                  <p:embed/>
                </p:oleObj>
              </mc:Choice>
              <mc:Fallback>
                <p:oleObj name="Microsoft 公式 3.0" r:id="rId5" imgW="2019300" imgH="8128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1815" y="3463925"/>
                        <a:ext cx="6704330" cy="1965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3018473" y="5709285"/>
          <a:ext cx="44113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Microsoft 公式 3.0" r:id="rId7" imgW="1485900" imgH="215900" progId="Equation.3">
                  <p:embed/>
                </p:oleObj>
              </mc:Choice>
              <mc:Fallback>
                <p:oleObj name="Microsoft 公式 3.0" r:id="rId7" imgW="1485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8473" y="5709285"/>
                        <a:ext cx="4411345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/>
          <p:nvPr/>
        </p:nvGraphicFramePr>
        <p:xfrm>
          <a:off x="8356600" y="4867910"/>
          <a:ext cx="31210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Microsoft 公式 3.0" r:id="rId9" imgW="596900" imgH="215900" progId="Equation.3">
                  <p:embed/>
                </p:oleObj>
              </mc:Choice>
              <mc:Fallback>
                <p:oleObj name="Microsoft 公式 3.0" r:id="rId9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56600" y="4867910"/>
                        <a:ext cx="3121025" cy="1374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1"/>
          <p:cNvSpPr txBox="1"/>
          <p:nvPr/>
        </p:nvSpPr>
        <p:spPr>
          <a:xfrm>
            <a:off x="9122410" y="4771390"/>
            <a:ext cx="1168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dirty="0" smtClean="0">
                <a:solidFill>
                  <a:srgbClr val="FF0000"/>
                </a:solidFill>
              </a:rPr>
              <a:t>？</a:t>
            </a:r>
            <a:endParaRPr lang="zh-CN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935" y="111760"/>
            <a:ext cx="109461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情境</a:t>
            </a:r>
            <a:r>
              <a:rPr lang="en-US" altLang="zh-CN" sz="2800"/>
              <a:t>2</a:t>
            </a:r>
            <a:r>
              <a:rPr lang="zh-CN" altLang="en-US" sz="2800"/>
              <a:t>：质量为</a:t>
            </a:r>
            <a:r>
              <a:rPr lang="en-US" altLang="zh-CN" sz="2800"/>
              <a:t>m</a:t>
            </a:r>
            <a:r>
              <a:rPr lang="zh-CN" altLang="en-US" sz="2800"/>
              <a:t>的物体，在水平面上运动，假设其受到水平方向的合力恒为</a:t>
            </a:r>
            <a:r>
              <a:rPr lang="en-US" altLang="zh-CN" sz="2800" i="1"/>
              <a:t>F</a:t>
            </a:r>
            <a:r>
              <a:rPr lang="zh-CN" altLang="en-US" sz="2800"/>
              <a:t>，在</a:t>
            </a:r>
            <a:r>
              <a:rPr lang="en-US" altLang="zh-CN" sz="2800" i="1"/>
              <a:t>F</a:t>
            </a:r>
            <a:r>
              <a:rPr lang="zh-CN" altLang="en-US" sz="2800"/>
              <a:t>的作用下，发生了一段位移</a:t>
            </a:r>
            <a:r>
              <a:rPr lang="en-US" altLang="zh-CN" sz="2800" i="1"/>
              <a:t>x</a:t>
            </a:r>
            <a:r>
              <a:rPr lang="zh-CN" altLang="en-US" sz="2800"/>
              <a:t>，速度由</a:t>
            </a:r>
            <a:r>
              <a:rPr lang="en-US" altLang="zh-CN" sz="2800" i="1"/>
              <a:t>v</a:t>
            </a:r>
            <a:r>
              <a:rPr lang="en-US" altLang="zh-CN" sz="2800" i="1" baseline="-25000"/>
              <a:t>1</a:t>
            </a:r>
            <a:r>
              <a:rPr lang="zh-CN" altLang="en-US" sz="2800"/>
              <a:t>变成</a:t>
            </a:r>
            <a:r>
              <a:rPr lang="en-US" altLang="zh-CN" sz="2800" i="1"/>
              <a:t>v</a:t>
            </a:r>
            <a:r>
              <a:rPr lang="en-US" altLang="zh-CN" sz="2800" i="1" baseline="-25000"/>
              <a:t>2</a:t>
            </a:r>
            <a:r>
              <a:rPr lang="zh-CN" altLang="en-US" sz="2800" i="1" baseline="-25000"/>
              <a:t>。</a:t>
            </a:r>
            <a:endParaRPr lang="zh-CN" altLang="en-US" sz="2800" i="1" baseline="-25000"/>
          </a:p>
        </p:txBody>
      </p:sp>
      <p:grpSp>
        <p:nvGrpSpPr>
          <p:cNvPr id="21" name="组合 20"/>
          <p:cNvGrpSpPr/>
          <p:nvPr/>
        </p:nvGrpSpPr>
        <p:grpSpPr>
          <a:xfrm>
            <a:off x="2808605" y="848360"/>
            <a:ext cx="6470015" cy="1557655"/>
            <a:chOff x="4243" y="2292"/>
            <a:chExt cx="10189" cy="2453"/>
          </a:xfrm>
        </p:grpSpPr>
        <p:sp>
          <p:nvSpPr>
            <p:cNvPr id="10" name="文本框 9"/>
            <p:cNvSpPr txBox="1"/>
            <p:nvPr/>
          </p:nvSpPr>
          <p:spPr>
            <a:xfrm>
              <a:off x="12674" y="3276"/>
              <a:ext cx="175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i="1"/>
                <a:t>F</a:t>
              </a:r>
              <a:endParaRPr lang="en-US" altLang="zh-CN" sz="2400" i="1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243" y="3251"/>
              <a:ext cx="8431" cy="1495"/>
              <a:chOff x="4243" y="3257"/>
              <a:chExt cx="8431" cy="149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243" y="3284"/>
                <a:ext cx="8406" cy="691"/>
                <a:chOff x="1839" y="4523"/>
                <a:chExt cx="6968" cy="691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2179" y="4523"/>
                  <a:ext cx="715" cy="6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4" name="直接连接符 3"/>
                <p:cNvCxnSpPr/>
                <p:nvPr/>
              </p:nvCxnSpPr>
              <p:spPr>
                <a:xfrm flipV="1">
                  <a:off x="1839" y="5192"/>
                  <a:ext cx="6969" cy="2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矩形 4"/>
                <p:cNvSpPr/>
                <p:nvPr/>
              </p:nvSpPr>
              <p:spPr>
                <a:xfrm>
                  <a:off x="7458" y="4523"/>
                  <a:ext cx="715" cy="66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7" name="直接箭头连接符 6"/>
              <p:cNvCxnSpPr/>
              <p:nvPr/>
            </p:nvCxnSpPr>
            <p:spPr>
              <a:xfrm flipV="1">
                <a:off x="5094" y="3646"/>
                <a:ext cx="126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V="1">
                <a:off x="11410" y="3644"/>
                <a:ext cx="126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6358" y="3257"/>
                <a:ext cx="175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i="1"/>
                  <a:t>F</a:t>
                </a:r>
                <a:endParaRPr lang="en-US" altLang="zh-CN" sz="2400" i="1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5516" y="4001"/>
                <a:ext cx="0" cy="5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885" y="4004"/>
                <a:ext cx="0" cy="5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9487" y="4360"/>
                <a:ext cx="226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>
                <a:off x="5516" y="4360"/>
                <a:ext cx="226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8237" y="4028"/>
                <a:ext cx="91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i="1"/>
                  <a:t>x</a:t>
                </a:r>
                <a:endParaRPr lang="en-US" altLang="zh-CN" sz="2400" i="1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699" y="2292"/>
              <a:ext cx="16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i="1">
                  <a:sym typeface="+mn-ea"/>
                </a:rPr>
                <a:t>v</a:t>
              </a:r>
              <a:r>
                <a:rPr lang="en-US" altLang="zh-CN" sz="2800" i="1" baseline="-25000">
                  <a:sym typeface="+mn-ea"/>
                </a:rPr>
                <a:t>1</a:t>
              </a:r>
              <a:endParaRPr lang="zh-CN" altLang="en-US" sz="28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015" y="2292"/>
              <a:ext cx="16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i="1">
                  <a:sym typeface="+mn-ea"/>
                </a:rPr>
                <a:t>v</a:t>
              </a:r>
              <a:r>
                <a:rPr lang="en-US" altLang="zh-CN" sz="2800" i="1" baseline="-25000">
                  <a:sym typeface="+mn-ea"/>
                </a:rPr>
                <a:t>2</a:t>
              </a:r>
              <a:endParaRPr lang="zh-CN" altLang="en-US" sz="280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4723" y="3087"/>
              <a:ext cx="627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10830" y="3114"/>
              <a:ext cx="1247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407670" y="2500630"/>
            <a:ext cx="214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合力做的功：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6590" y="2519045"/>
            <a:ext cx="1558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初动能：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8178800" y="2544445"/>
            <a:ext cx="214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末动能：</a:t>
            </a:r>
            <a:endParaRPr lang="zh-CN" altLang="en-US" sz="2800"/>
          </a:p>
        </p:txBody>
      </p:sp>
      <p:sp>
        <p:nvSpPr>
          <p:cNvPr id="25" name="文本框 24"/>
          <p:cNvSpPr txBox="1"/>
          <p:nvPr/>
        </p:nvSpPr>
        <p:spPr>
          <a:xfrm>
            <a:off x="407670" y="3728720"/>
            <a:ext cx="214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动能变化量：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62885" y="2538095"/>
          <a:ext cx="1388745" cy="48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508000" imgH="177165" progId="Equation.KSEE3">
                  <p:embed/>
                </p:oleObj>
              </mc:Choice>
              <mc:Fallback>
                <p:oleObj name="" r:id="rId1" imgW="5080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62885" y="2538095"/>
                        <a:ext cx="1388745" cy="48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64555" y="2324735"/>
          <a:ext cx="2026285" cy="101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3" imgW="787400" imgH="393700" progId="Equation.KSEE3">
                  <p:embed/>
                </p:oleObj>
              </mc:Choice>
              <mc:Fallback>
                <p:oleObj name="" r:id="rId3" imgW="7874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4555" y="2324735"/>
                        <a:ext cx="2026285" cy="101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01225" y="2325370"/>
          <a:ext cx="2060575" cy="101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5" imgW="800100" imgH="393700" progId="Equation.KSEE3">
                  <p:embed/>
                </p:oleObj>
              </mc:Choice>
              <mc:Fallback>
                <p:oleObj name="" r:id="rId5" imgW="8001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1225" y="2325370"/>
                        <a:ext cx="2060575" cy="1014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47938" y="3449320"/>
          <a:ext cx="7457440" cy="108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7" imgW="2895600" imgH="419100" progId="Equation.KSEE3">
                  <p:embed/>
                </p:oleObj>
              </mc:Choice>
              <mc:Fallback>
                <p:oleObj name="" r:id="rId7" imgW="28956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47938" y="3449320"/>
                        <a:ext cx="7457440" cy="108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48255" y="4742180"/>
          <a:ext cx="25082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9" imgW="876300" imgH="228600" progId="Equation.KSEE3">
                  <p:embed/>
                </p:oleObj>
              </mc:Choice>
              <mc:Fallback>
                <p:oleObj name="" r:id="rId9" imgW="876300" imgH="2286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8255" y="4742180"/>
                        <a:ext cx="25082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47323" y="4467860"/>
          <a:ext cx="2028190" cy="108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11" imgW="787400" imgH="419100" progId="Equation.KSEE3">
                  <p:embed/>
                </p:oleObj>
              </mc:Choice>
              <mc:Fallback>
                <p:oleObj name="" r:id="rId11" imgW="7874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47323" y="4467860"/>
                        <a:ext cx="2028190" cy="108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38513" y="5396230"/>
          <a:ext cx="4808220" cy="108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13" imgW="1866900" imgH="419100" progId="Equation.KSEE3">
                  <p:embed/>
                </p:oleObj>
              </mc:Choice>
              <mc:Fallback>
                <p:oleObj name="" r:id="rId13" imgW="18669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38513" y="5396230"/>
                        <a:ext cx="4808220" cy="108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/>
          <p:nvPr/>
        </p:nvGraphicFramePr>
        <p:xfrm>
          <a:off x="8775700" y="5060950"/>
          <a:ext cx="31210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Microsoft 公式 3.0" r:id="rId15" imgW="596900" imgH="215900" progId="Equation.3">
                  <p:embed/>
                </p:oleObj>
              </mc:Choice>
              <mc:Fallback>
                <p:oleObj name="Microsoft 公式 3.0" r:id="rId15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75700" y="5060950"/>
                        <a:ext cx="3121025" cy="1374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08525" y="455930"/>
            <a:ext cx="1123210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情境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：质量为</a:t>
            </a:r>
            <a:r>
              <a:rPr lang="en-US" altLang="zh-CN" sz="2800" dirty="0" smtClean="0"/>
              <a:t>1</a:t>
            </a:r>
            <a:r>
              <a:rPr lang="en-US" altLang="zh-CN" sz="2800" i="1" dirty="0" smtClean="0"/>
              <a:t>kg</a:t>
            </a:r>
            <a:r>
              <a:rPr lang="zh-CN" altLang="en-US" sz="2800" dirty="0" smtClean="0"/>
              <a:t>的物体，从</a:t>
            </a:r>
            <a:r>
              <a:rPr lang="en-US" altLang="zh-CN" sz="2800" dirty="0" smtClean="0"/>
              <a:t>5m</a:t>
            </a:r>
            <a:r>
              <a:rPr lang="zh-CN" altLang="en-US" sz="2800" dirty="0" smtClean="0"/>
              <a:t>高处以</a:t>
            </a:r>
            <a:r>
              <a:rPr lang="en-US" altLang="zh-CN" sz="2800" dirty="0" smtClean="0"/>
              <a:t>2</a:t>
            </a:r>
            <a:r>
              <a:rPr lang="en-US" altLang="zh-CN" sz="2800" i="1" dirty="0" smtClean="0"/>
              <a:t>m/s</a:t>
            </a:r>
            <a:r>
              <a:rPr lang="zh-CN" altLang="en-US" sz="2800" dirty="0" smtClean="0"/>
              <a:t>初速度下落，假设下落过程中阻力恒为重力的</a:t>
            </a:r>
            <a:r>
              <a:rPr lang="en-US" altLang="zh-CN" sz="2800" dirty="0" smtClean="0"/>
              <a:t>0.2</a:t>
            </a:r>
            <a:r>
              <a:rPr lang="zh-CN" altLang="en-US" sz="2800" dirty="0" smtClean="0"/>
              <a:t>倍，重力加速度</a:t>
            </a:r>
            <a:r>
              <a:rPr lang="en-US" altLang="zh-CN" sz="2800" i="1" dirty="0" smtClean="0"/>
              <a:t>g</a:t>
            </a:r>
            <a:r>
              <a:rPr lang="en-US" altLang="zh-CN" sz="2800" dirty="0" smtClean="0"/>
              <a:t>=10m/s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试求</a:t>
            </a:r>
            <a:r>
              <a:rPr lang="zh-CN" altLang="en-US" sz="2800" dirty="0" smtClean="0">
                <a:sym typeface="Wingdings" panose="05000000000000000000" pitchFamily="2" charset="2"/>
              </a:rPr>
              <a:t>：（</a:t>
            </a:r>
            <a:r>
              <a:rPr lang="en-US" altLang="zh-CN" sz="2800" dirty="0" smtClean="0">
                <a:sym typeface="Wingdings" panose="05000000000000000000" pitchFamily="2" charset="2"/>
              </a:rPr>
              <a:t>1</a:t>
            </a:r>
            <a:r>
              <a:rPr lang="zh-CN" altLang="en-US" sz="2800" dirty="0" smtClean="0">
                <a:sym typeface="Wingdings" panose="05000000000000000000" pitchFamily="2" charset="2"/>
              </a:rPr>
              <a:t>）</a:t>
            </a:r>
            <a:r>
              <a:rPr lang="zh-CN" altLang="en-US" sz="2800" dirty="0" smtClean="0"/>
              <a:t>物体下落过程中合力做的功；</a:t>
            </a:r>
            <a:endParaRPr lang="en-US" altLang="zh-CN" sz="2800" dirty="0" smtClean="0"/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）物体的初动能、末动能及动能变化量</a:t>
            </a:r>
            <a:endParaRPr lang="zh-CN" altLang="en-US" sz="2800" dirty="0"/>
          </a:p>
        </p:txBody>
      </p:sp>
      <p:sp>
        <p:nvSpPr>
          <p:cNvPr id="3" name="TextBox 1"/>
          <p:cNvSpPr txBox="1"/>
          <p:nvPr/>
        </p:nvSpPr>
        <p:spPr>
          <a:xfrm>
            <a:off x="308525" y="3823335"/>
            <a:ext cx="1123210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情境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：</a:t>
            </a:r>
            <a:r>
              <a:rPr lang="zh-CN" altLang="en-US" sz="2800" dirty="0" smtClean="0"/>
              <a:t>质量为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m</a:t>
            </a:r>
            <a:r>
              <a:rPr lang="zh-CN" altLang="en-US" sz="2800" dirty="0" smtClean="0"/>
              <a:t>的物体，从</a:t>
            </a:r>
            <a:r>
              <a:rPr lang="en-US" altLang="zh-CN" sz="2800" dirty="0" smtClean="0"/>
              <a:t>h</a:t>
            </a:r>
            <a:r>
              <a:rPr lang="zh-CN" altLang="en-US" sz="2800" dirty="0" smtClean="0"/>
              <a:t>高处以初速度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800" i="1" baseline="-250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/>
              <a:t>下落，假设下落过程中阻力恒为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f</a:t>
            </a:r>
            <a:r>
              <a:rPr lang="zh-CN" altLang="en-US" sz="2800" dirty="0" smtClean="0"/>
              <a:t>，重力加速度为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g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试求</a:t>
            </a:r>
            <a:r>
              <a:rPr lang="zh-CN" altLang="en-US" sz="2800" dirty="0" smtClean="0">
                <a:sym typeface="Wingdings" panose="05000000000000000000" pitchFamily="2" charset="2"/>
              </a:rPr>
              <a:t>：（</a:t>
            </a:r>
            <a:r>
              <a:rPr lang="en-US" altLang="zh-CN" sz="2800" dirty="0" smtClean="0">
                <a:sym typeface="Wingdings" panose="05000000000000000000" pitchFamily="2" charset="2"/>
              </a:rPr>
              <a:t>1</a:t>
            </a:r>
            <a:r>
              <a:rPr lang="zh-CN" altLang="en-US" sz="2800" dirty="0" smtClean="0">
                <a:sym typeface="Wingdings" panose="05000000000000000000" pitchFamily="2" charset="2"/>
              </a:rPr>
              <a:t>）</a:t>
            </a:r>
            <a:r>
              <a:rPr lang="zh-CN" altLang="en-US" sz="2800" dirty="0" smtClean="0"/>
              <a:t>物体下落过程中合力做的功；</a:t>
            </a:r>
            <a:endParaRPr lang="en-US" altLang="zh-CN" sz="2800" dirty="0" smtClean="0"/>
          </a:p>
          <a:p>
            <a:pPr fontAlgn="auto">
              <a:lnSpc>
                <a:spcPct val="100000"/>
              </a:lnSpc>
            </a:pPr>
            <a:r>
              <a:rPr lang="zh-CN" altLang="en-US" sz="2800" dirty="0" smtClean="0"/>
              <a:t>                                    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）动能变化量</a:t>
            </a:r>
            <a:endParaRPr lang="zh-CN" altLang="en-US" sz="2800" dirty="0"/>
          </a:p>
        </p:txBody>
      </p:sp>
      <p:sp>
        <p:nvSpPr>
          <p:cNvPr id="4" name="下箭头 3"/>
          <p:cNvSpPr/>
          <p:nvPr/>
        </p:nvSpPr>
        <p:spPr>
          <a:xfrm>
            <a:off x="5499735" y="2453640"/>
            <a:ext cx="849630" cy="1148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38" name="对象 37"/>
          <p:cNvGraphicFramePr/>
          <p:nvPr>
            <p:custDataLst>
              <p:tags r:id="rId1"/>
            </p:custDataLst>
          </p:nvPr>
        </p:nvGraphicFramePr>
        <p:xfrm>
          <a:off x="4535805" y="5483225"/>
          <a:ext cx="31210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Microsoft 公式 3.0" r:id="rId2" imgW="596900" imgH="215900" progId="Equation.3">
                  <p:embed/>
                </p:oleObj>
              </mc:Choice>
              <mc:Fallback>
                <p:oleObj name="Microsoft 公式 3.0" r:id="rId2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35805" y="5483225"/>
                        <a:ext cx="3121025" cy="1374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5100"/>
          <p:cNvSpPr txBox="1">
            <a:spLocks noChangeArrowheads="1"/>
          </p:cNvSpPr>
          <p:nvPr/>
        </p:nvSpPr>
        <p:spPr bwMode="auto">
          <a:xfrm>
            <a:off x="335915" y="254794"/>
            <a:ext cx="55435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华文新魏" panose="02010800040101010101" pitchFamily="2" charset="-122"/>
              </a:rPr>
              <a:t>动能定理</a:t>
            </a:r>
            <a:endParaRPr lang="zh-CN" altLang="en-US" sz="3600" b="1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45102" name="文本框 45101"/>
          <p:cNvSpPr txBox="1">
            <a:spLocks noChangeArrowheads="1"/>
          </p:cNvSpPr>
          <p:nvPr/>
        </p:nvSpPr>
        <p:spPr bwMode="auto">
          <a:xfrm>
            <a:off x="1593215" y="767715"/>
            <a:ext cx="1033907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/>
              <a:t>1</a:t>
            </a:r>
            <a:r>
              <a:rPr lang="zh-CN" altLang="en-US" sz="2800" b="1"/>
              <a:t>．定理内容：</a:t>
            </a:r>
            <a:r>
              <a:rPr lang="zh-CN" altLang="en-US" sz="2800" b="1">
                <a:solidFill>
                  <a:srgbClr val="9900CC"/>
                </a:solidFill>
              </a:rPr>
              <a:t>合力（合外力）所做的功等于物体动能的变化量。</a:t>
            </a:r>
            <a:endParaRPr lang="zh-CN" altLang="en-US" sz="2800" b="1">
              <a:solidFill>
                <a:srgbClr val="9900CC"/>
              </a:solidFill>
            </a:endParaRPr>
          </a:p>
        </p:txBody>
      </p:sp>
      <p:sp>
        <p:nvSpPr>
          <p:cNvPr id="45107" name="文本框 45106"/>
          <p:cNvSpPr txBox="1">
            <a:spLocks noChangeArrowheads="1"/>
          </p:cNvSpPr>
          <p:nvPr/>
        </p:nvSpPr>
        <p:spPr bwMode="auto">
          <a:xfrm>
            <a:off x="1703070" y="1714659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．表达式：</a:t>
            </a:r>
            <a:endParaRPr lang="zh-CN" altLang="en-US" sz="2800"/>
          </a:p>
        </p:txBody>
      </p:sp>
      <p:pic>
        <p:nvPicPr>
          <p:cNvPr id="2" name="对象 45116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63975" y="2427447"/>
            <a:ext cx="5605463" cy="1036637"/>
          </a:xfrm>
          <a:prstGeom prst="rect">
            <a:avLst/>
          </a:prstGeom>
          <a:solidFill>
            <a:srgbClr val="00FFFF"/>
          </a:solidFill>
          <a:ln w="38100">
            <a:noFill/>
            <a:miter lim="800000"/>
            <a:headEnd/>
            <a:tailEnd/>
          </a:ln>
        </p:spPr>
      </p:pic>
      <p:sp>
        <p:nvSpPr>
          <p:cNvPr id="45119" name="文本框 45118"/>
          <p:cNvSpPr txBox="1">
            <a:spLocks noChangeArrowheads="1"/>
          </p:cNvSpPr>
          <p:nvPr/>
        </p:nvSpPr>
        <p:spPr bwMode="auto">
          <a:xfrm>
            <a:off x="2249170" y="2554129"/>
            <a:ext cx="16557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展开式：</a:t>
            </a:r>
            <a:endParaRPr lang="zh-CN" altLang="en-US" sz="2800"/>
          </a:p>
        </p:txBody>
      </p:sp>
      <p:sp>
        <p:nvSpPr>
          <p:cNvPr id="45120" name="圆角矩形标注 45119"/>
          <p:cNvSpPr>
            <a:spLocks noChangeArrowheads="1"/>
          </p:cNvSpPr>
          <p:nvPr/>
        </p:nvSpPr>
        <p:spPr bwMode="auto">
          <a:xfrm>
            <a:off x="1003935" y="4422617"/>
            <a:ext cx="4537075" cy="1079500"/>
          </a:xfrm>
          <a:prstGeom prst="wedgeRoundRectCallout">
            <a:avLst>
              <a:gd name="adj1" fmla="val 28412"/>
              <a:gd name="adj2" fmla="val -145296"/>
              <a:gd name="adj3" fmla="val 16667"/>
            </a:avLst>
          </a:prstGeom>
          <a:noFill/>
          <a:ln w="38100" cmpd="dbl">
            <a:solidFill>
              <a:srgbClr val="FF6600"/>
            </a:solidFill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rgbClr val="FF3300"/>
                </a:solidFill>
              </a:rPr>
              <a:t>合外力对物体做的功（即所有外力对物体做功的代数和）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45121" name="圆角矩形标注 45120"/>
          <p:cNvSpPr>
            <a:spLocks noChangeArrowheads="1"/>
          </p:cNvSpPr>
          <p:nvPr/>
        </p:nvSpPr>
        <p:spPr bwMode="auto">
          <a:xfrm>
            <a:off x="6267768" y="3916204"/>
            <a:ext cx="1871662" cy="506413"/>
          </a:xfrm>
          <a:prstGeom prst="wedgeRoundRectCallout">
            <a:avLst>
              <a:gd name="adj1" fmla="val 18278"/>
              <a:gd name="adj2" fmla="val -175704"/>
              <a:gd name="adj3" fmla="val 16667"/>
            </a:avLst>
          </a:prstGeom>
          <a:noFill/>
          <a:ln w="38100" cmpd="dbl">
            <a:solidFill>
              <a:srgbClr val="FF6600"/>
            </a:solidFill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末动能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sp>
        <p:nvSpPr>
          <p:cNvPr id="45122" name="圆角矩形标注 45121"/>
          <p:cNvSpPr>
            <a:spLocks noChangeArrowheads="1"/>
          </p:cNvSpPr>
          <p:nvPr/>
        </p:nvSpPr>
        <p:spPr bwMode="auto">
          <a:xfrm>
            <a:off x="8506460" y="3916204"/>
            <a:ext cx="1871663" cy="506413"/>
          </a:xfrm>
          <a:prstGeom prst="wedgeRoundRectCallout">
            <a:avLst>
              <a:gd name="adj1" fmla="val -23963"/>
              <a:gd name="adj2" fmla="val -176333"/>
              <a:gd name="adj3" fmla="val 16667"/>
            </a:avLst>
          </a:prstGeom>
          <a:noFill/>
          <a:ln w="38100" cmpd="dbl">
            <a:solidFill>
              <a:srgbClr val="FF6600"/>
            </a:solidFill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F3300"/>
                </a:solidFill>
              </a:rPr>
              <a:t>初动能</a:t>
            </a:r>
            <a:endParaRPr lang="zh-CN" altLang="en-US" sz="2400" b="1">
              <a:solidFill>
                <a:srgbClr val="FF3300"/>
              </a:solidFill>
            </a:endParaRPr>
          </a:p>
        </p:txBody>
      </p:sp>
      <p:graphicFrame>
        <p:nvGraphicFramePr>
          <p:cNvPr id="38" name="对象 37"/>
          <p:cNvGraphicFramePr/>
          <p:nvPr>
            <p:custDataLst>
              <p:tags r:id="rId2"/>
            </p:custDataLst>
          </p:nvPr>
        </p:nvGraphicFramePr>
        <p:xfrm>
          <a:off x="4314190" y="1614805"/>
          <a:ext cx="2790190" cy="71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Microsoft 公式 3.0" r:id="rId3" imgW="596900" imgH="215900" progId="Equation.3">
                  <p:embed/>
                </p:oleObj>
              </mc:Choice>
              <mc:Fallback>
                <p:oleObj name="Microsoft 公式 3.0" r:id="rId3" imgW="596900" imgH="215900" progId="Equation.3">
                  <p:embed/>
                  <p:pic>
                    <p:nvPicPr>
                      <p:cNvPr id="0" name="对象 268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4190" y="1614805"/>
                        <a:ext cx="2790190" cy="718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45102" grpId="0" bldLvl="0" animBg="1"/>
      <p:bldP spid="45107" grpId="0"/>
      <p:bldP spid="45119" grpId="0"/>
      <p:bldP spid="45120" grpId="0" animBg="1"/>
      <p:bldP spid="45121" grpId="0" animBg="1"/>
      <p:bldP spid="45122" grpId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5.xml><?xml version="1.0" encoding="utf-8"?>
<p:tagLst xmlns:p="http://schemas.openxmlformats.org/presentationml/2006/main">
  <p:tag name="REFSHAPE" val="933024388"/>
</p:tagLst>
</file>

<file path=ppt/tags/tag26.xml><?xml version="1.0" encoding="utf-8"?>
<p:tagLst xmlns:p="http://schemas.openxmlformats.org/presentationml/2006/main">
  <p:tag name="REFSHAPE" val="933024388"/>
</p:tagLst>
</file>

<file path=ppt/tags/tag27.xml><?xml version="1.0" encoding="utf-8"?>
<p:tagLst xmlns:p="http://schemas.openxmlformats.org/presentationml/2006/main">
  <p:tag name="REFSHAPE" val="933024388"/>
</p:tagLst>
</file>

<file path=ppt/tags/tag28.xml><?xml version="1.0" encoding="utf-8"?>
<p:tagLst xmlns:p="http://schemas.openxmlformats.org/presentationml/2006/main">
  <p:tag name="REFSHAPE" val="933024388"/>
</p:tagLst>
</file>

<file path=ppt/tags/tag29.xml><?xml version="1.0" encoding="utf-8"?>
<p:tagLst xmlns:p="http://schemas.openxmlformats.org/presentationml/2006/main">
  <p:tag name="REFSHAPE" val="933024388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REFSHAPE" val="933024388"/>
</p:tagLst>
</file>

<file path=ppt/tags/tag31.xml><?xml version="1.0" encoding="utf-8"?>
<p:tagLst xmlns:p="http://schemas.openxmlformats.org/presentationml/2006/main">
  <p:tag name="REFSHAPE" val="933024388"/>
</p:tagLst>
</file>

<file path=ppt/tags/tag32.xml><?xml version="1.0" encoding="utf-8"?>
<p:tagLst xmlns:p="http://schemas.openxmlformats.org/presentationml/2006/main">
  <p:tag name="REFSHAPE" val="933024388"/>
</p:tagLst>
</file>

<file path=ppt/tags/tag33.xml><?xml version="1.0" encoding="utf-8"?>
<p:tagLst xmlns:p="http://schemas.openxmlformats.org/presentationml/2006/main">
  <p:tag name="REFSHAPE" val="933024388"/>
</p:tagLst>
</file>

<file path=ppt/tags/tag34.xml><?xml version="1.0" encoding="utf-8"?>
<p:tagLst xmlns:p="http://schemas.openxmlformats.org/presentationml/2006/main">
  <p:tag name="REFSHAPE" val="933024388"/>
</p:tagLst>
</file>

<file path=ppt/tags/tag35.xml><?xml version="1.0" encoding="utf-8"?>
<p:tagLst xmlns:p="http://schemas.openxmlformats.org/presentationml/2006/main">
  <p:tag name="REFSHAPE" val="933024388"/>
</p:tagLst>
</file>

<file path=ppt/tags/tag36.xml><?xml version="1.0" encoding="utf-8"?>
<p:tagLst xmlns:p="http://schemas.openxmlformats.org/presentationml/2006/main">
  <p:tag name="REFSHAPE" val="933024388"/>
</p:tagLst>
</file>

<file path=ppt/tags/tag37.xml><?xml version="1.0" encoding="utf-8"?>
<p:tagLst xmlns:p="http://schemas.openxmlformats.org/presentationml/2006/main">
  <p:tag name="REFSHAPE" val="933024388"/>
</p:tagLst>
</file>

<file path=ppt/tags/tag38.xml><?xml version="1.0" encoding="utf-8"?>
<p:tagLst xmlns:p="http://schemas.openxmlformats.org/presentationml/2006/main">
  <p:tag name="REFSHAPE" val="933024388"/>
</p:tagLst>
</file>

<file path=ppt/tags/tag39.xml><?xml version="1.0" encoding="utf-8"?>
<p:tagLst xmlns:p="http://schemas.openxmlformats.org/presentationml/2006/main">
  <p:tag name="KSO_WM_UNIT_TABLE_BEAUTIFY" val="smartTable{e76fee72-5fb1-4af0-87f4-4a9f0b2652c1}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42.xml><?xml version="1.0" encoding="utf-8"?>
<p:tagLst xmlns:p="http://schemas.openxmlformats.org/presentationml/2006/main">
  <p:tag name="ISPRING_PRESENTATION_TITLE" val="PowerPoint 演示文稿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42-绿色清新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138A40"/>
      </a:accent1>
      <a:accent2>
        <a:srgbClr val="138A40"/>
      </a:accent2>
      <a:accent3>
        <a:srgbClr val="138A40"/>
      </a:accent3>
      <a:accent4>
        <a:srgbClr val="138A40"/>
      </a:accent4>
      <a:accent5>
        <a:srgbClr val="138A40"/>
      </a:accent5>
      <a:accent6>
        <a:srgbClr val="138A40"/>
      </a:accent6>
      <a:hlink>
        <a:srgbClr val="56C7AA"/>
      </a:hlink>
      <a:folHlink>
        <a:srgbClr val="59A8D1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42-绿色清新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138A40"/>
      </a:accent1>
      <a:accent2>
        <a:srgbClr val="138A40"/>
      </a:accent2>
      <a:accent3>
        <a:srgbClr val="138A40"/>
      </a:accent3>
      <a:accent4>
        <a:srgbClr val="138A40"/>
      </a:accent4>
      <a:accent5>
        <a:srgbClr val="138A40"/>
      </a:accent5>
      <a:accent6>
        <a:srgbClr val="138A40"/>
      </a:accent6>
      <a:hlink>
        <a:srgbClr val="56C7AA"/>
      </a:hlink>
      <a:folHlink>
        <a:srgbClr val="59A8D1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WPS 演示</Application>
  <PresentationFormat>自定义</PresentationFormat>
  <Paragraphs>197</Paragraphs>
  <Slides>17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17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仿宋</vt:lpstr>
      <vt:lpstr>Vijaya</vt:lpstr>
      <vt:lpstr>Book Antiqua</vt:lpstr>
      <vt:lpstr>华文新魏</vt:lpstr>
      <vt:lpstr>Times New Roman</vt:lpstr>
      <vt:lpstr>Arial Unicode MS</vt:lpstr>
      <vt:lpstr>微软雅黑 Light</vt:lpstr>
      <vt:lpstr>Calibri</vt:lpstr>
      <vt:lpstr>Office 主题</vt:lpstr>
      <vt:lpstr>1_Office 主题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Equation.KSEE3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Equation.3</vt:lpstr>
      <vt:lpstr>Equation.KSEE3</vt:lpstr>
      <vt:lpstr>Equation.KSEE3</vt:lpstr>
      <vt:lpstr>Equation.KSEE3</vt:lpstr>
      <vt:lpstr>探究合外力做功与动能 的关系</vt:lpstr>
      <vt:lpstr>PowerPoint 演示文稿</vt:lpstr>
      <vt:lpstr>回忆：什么是动能？      动能与什么因素有关？</vt:lpstr>
      <vt:lpstr>能否举出生活中物体具有动能的例子？</vt:lpstr>
      <vt:lpstr>关于动能的研究历史：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Administrator</cp:lastModifiedBy>
  <cp:revision>345</cp:revision>
  <dcterms:created xsi:type="dcterms:W3CDTF">2015-10-07T07:18:00Z</dcterms:created>
  <dcterms:modified xsi:type="dcterms:W3CDTF">2020-04-10T01:40:43Z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