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37" r:id="rId2"/>
    <p:sldId id="338" r:id="rId3"/>
    <p:sldId id="280" r:id="rId4"/>
    <p:sldId id="340" r:id="rId5"/>
    <p:sldId id="341" r:id="rId6"/>
    <p:sldId id="342" r:id="rId7"/>
    <p:sldId id="281" r:id="rId8"/>
    <p:sldId id="284" r:id="rId9"/>
    <p:sldId id="286" r:id="rId10"/>
    <p:sldId id="287" r:id="rId11"/>
    <p:sldId id="288" r:id="rId12"/>
    <p:sldId id="289" r:id="rId13"/>
    <p:sldId id="343" r:id="rId14"/>
    <p:sldId id="290" r:id="rId15"/>
    <p:sldId id="292" r:id="rId16"/>
    <p:sldId id="296" r:id="rId17"/>
    <p:sldId id="344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0033CC"/>
    <a:srgbClr val="FF0066"/>
    <a:srgbClr val="00FF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38" autoAdjust="0"/>
    <p:restoredTop sz="86331" autoAdjust="0"/>
  </p:normalViewPr>
  <p:slideViewPr>
    <p:cSldViewPr snapToGrid="0">
      <p:cViewPr varScale="1">
        <p:scale>
          <a:sx n="60" d="100"/>
          <a:sy n="60" d="100"/>
        </p:scale>
        <p:origin x="972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ACA4F-0EE7-4091-A214-C419CF43347A}" type="datetimeFigureOut">
              <a:rPr lang="zh-CN" altLang="en-US" smtClean="0"/>
              <a:t>2020/2/8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3E8A7-9212-4E35-8DAC-AACC9ABFD0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219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072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348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3D6D7DA7-EBD0-4169-BE05-2B32760D63FB}" type="slidenum">
              <a:rPr lang="zh-CN" altLang="en-US" sz="1200" smtClean="0"/>
              <a:pPr/>
              <a:t>12</a:t>
            </a:fld>
            <a:endParaRPr lang="zh-CN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1155435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完成学案任务</a:t>
            </a:r>
            <a:r>
              <a:rPr lang="en-US" altLang="zh-CN" dirty="0" smtClean="0"/>
              <a:t>3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3E8A7-9212-4E35-8DAC-AACC9ABFD09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739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9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AF257-37C3-4CA7-9492-5EBC9DEB7DCC}" type="datetimeFigureOut">
              <a:rPr lang="zh-CN" altLang="en-US" smtClean="0"/>
              <a:t>2020/2/8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E1825-A27B-495C-9E67-59A8D42CEE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769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AF257-37C3-4CA7-9492-5EBC9DEB7DCC}" type="datetimeFigureOut">
              <a:rPr lang="zh-CN" altLang="en-US" smtClean="0"/>
              <a:t>2020/2/8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E1825-A27B-495C-9E67-59A8D42CEE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3970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AF257-37C3-4CA7-9492-5EBC9DEB7DCC}" type="datetimeFigureOut">
              <a:rPr lang="zh-CN" altLang="en-US" smtClean="0"/>
              <a:t>2020/2/8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E1825-A27B-495C-9E67-59A8D42CEE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824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blipFill rotWithShape="1">
          <a:blip r:embed="rId9"/>
          <a:stretch>
            <a:fillRect l="-11000"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6432557" y="4663914"/>
            <a:ext cx="1910715" cy="408991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342891" marR="0" indent="-342891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ClrTx/>
              <a:buSzPts val="1600"/>
              <a:buFont typeface="Arial" panose="020B0604020202020204" pitchFamily="34" charset="0"/>
              <a:buNone/>
              <a:defRPr sz="160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6432557" y="5138953"/>
            <a:ext cx="1910715" cy="408991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342891" marR="0" indent="-342891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ClrTx/>
              <a:buSzPts val="1600"/>
              <a:buFont typeface="Arial" panose="020B0604020202020204" pitchFamily="34" charset="0"/>
              <a:buNone/>
              <a:defRPr sz="160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6432556" y="3188625"/>
            <a:ext cx="4826000" cy="1111387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800" b="0" spc="267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189" indent="0" algn="ctr">
              <a:buNone/>
            </a:lvl2pPr>
            <a:lvl3pPr marL="914377" indent="0" algn="ctr">
              <a:buNone/>
            </a:lvl3pPr>
            <a:lvl4pPr marL="1371566" indent="0" algn="ctr">
              <a:buNone/>
            </a:lvl4pPr>
            <a:lvl5pPr marL="1828754" indent="0" algn="ctr">
              <a:buNone/>
            </a:lvl5pPr>
            <a:lvl6pPr marL="2285943" indent="0" algn="ctr">
              <a:buNone/>
            </a:lvl6pPr>
            <a:lvl7pPr marL="2743131" indent="0" algn="ctr">
              <a:buNone/>
            </a:lvl7pPr>
            <a:lvl8pPr marL="3200320" indent="0" algn="ctr">
              <a:buNone/>
            </a:lvl8pPr>
            <a:lvl9pPr marL="3657509" indent="0" algn="ctr">
              <a:buNone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6432558" y="2013096"/>
            <a:ext cx="4825365" cy="971035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5400" b="0" spc="8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2346567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AF257-37C3-4CA7-9492-5EBC9DEB7DCC}" type="datetimeFigureOut">
              <a:rPr lang="zh-CN" altLang="en-US" smtClean="0"/>
              <a:t>2020/2/8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E1825-A27B-495C-9E67-59A8D42CEE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8132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AF257-37C3-4CA7-9492-5EBC9DEB7DCC}" type="datetimeFigureOut">
              <a:rPr lang="zh-CN" altLang="en-US" smtClean="0"/>
              <a:t>2020/2/8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E1825-A27B-495C-9E67-59A8D42CEE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627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AF257-37C3-4CA7-9492-5EBC9DEB7DCC}" type="datetimeFigureOut">
              <a:rPr lang="zh-CN" altLang="en-US" smtClean="0"/>
              <a:t>2020/2/8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E1825-A27B-495C-9E67-59A8D42CEE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404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AF257-37C3-4CA7-9492-5EBC9DEB7DCC}" type="datetimeFigureOut">
              <a:rPr lang="zh-CN" altLang="en-US" smtClean="0"/>
              <a:t>2020/2/8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E1825-A27B-495C-9E67-59A8D42CEE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21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AF257-37C3-4CA7-9492-5EBC9DEB7DCC}" type="datetimeFigureOut">
              <a:rPr lang="zh-CN" altLang="en-US" smtClean="0"/>
              <a:t>2020/2/8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E1825-A27B-495C-9E67-59A8D42CEE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625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AF257-37C3-4CA7-9492-5EBC9DEB7DCC}" type="datetimeFigureOut">
              <a:rPr lang="zh-CN" altLang="en-US" smtClean="0"/>
              <a:t>2020/2/8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E1825-A27B-495C-9E67-59A8D42CEE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644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AF257-37C3-4CA7-9492-5EBC9DEB7DCC}" type="datetimeFigureOut">
              <a:rPr lang="zh-CN" altLang="en-US" smtClean="0"/>
              <a:t>2020/2/8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E1825-A27B-495C-9E67-59A8D42CEE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0324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AF257-37C3-4CA7-9492-5EBC9DEB7DCC}" type="datetimeFigureOut">
              <a:rPr lang="zh-CN" altLang="en-US" smtClean="0"/>
              <a:t>2020/2/8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E1825-A27B-495C-9E67-59A8D42CEE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2158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AF257-37C3-4CA7-9492-5EBC9DEB7DCC}" type="datetimeFigureOut">
              <a:rPr lang="zh-CN" altLang="en-US" smtClean="0"/>
              <a:t>2020/2/8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E1825-A27B-495C-9E67-59A8D42CEE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708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image.baidu.com/i?ct=503316480&amp;z=0&amp;tn=baiduimagedetail&amp;word=%B2%A9%CA%A9&amp;in=5&amp;cl=2&amp;cm=1&amp;sc=0&amp;lm=-1&amp;pn=4&amp;rn=1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2141037-D0A4-4E21-8F8B-B1408E3952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ctrTitle" idx="13"/>
          </p:nvPr>
        </p:nvSpPr>
        <p:spPr>
          <a:xfrm>
            <a:off x="4662589" y="2558641"/>
            <a:ext cx="7216140" cy="971127"/>
          </a:xfrm>
        </p:spPr>
        <p:txBody>
          <a:bodyPr>
            <a:normAutofit/>
          </a:bodyPr>
          <a:lstStyle/>
          <a:p>
            <a:pPr algn="ctr"/>
            <a:r>
              <a:rPr lang="zh-CN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氮及其化合物</a:t>
            </a:r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494780" y="4847167"/>
            <a:ext cx="4802293" cy="708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b="1" spc="30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667" spc="30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422159" y="1592165"/>
            <a:ext cx="545846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67" b="1" spc="30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朝阳区线</a:t>
            </a:r>
            <a:r>
              <a:rPr lang="zh-CN" altLang="en-US" sz="2667" b="1" spc="30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上课堂</a:t>
            </a:r>
            <a:r>
              <a:rPr lang="en-US" altLang="zh-CN" sz="2667" b="1" spc="30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667" b="1" spc="30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高一年级化学</a:t>
            </a:r>
            <a:endParaRPr lang="zh-CN" altLang="en-US" sz="3200" b="1" spc="30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432299" y="4932753"/>
            <a:ext cx="6448320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667" spc="301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人大附中朝阳学校    袁廷新</a:t>
            </a:r>
            <a:endParaRPr lang="zh-CN" altLang="en-US" sz="2667" spc="301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048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3"/>
          <p:cNvSpPr txBox="1">
            <a:spLocks noChangeArrowheads="1"/>
          </p:cNvSpPr>
          <p:nvPr/>
        </p:nvSpPr>
        <p:spPr bwMode="auto">
          <a:xfrm>
            <a:off x="52931" y="464799"/>
            <a:ext cx="362793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4000" b="1" dirty="0">
                <a:ea typeface="隶书" panose="02010509060101010101" pitchFamily="49" charset="-122"/>
                <a:cs typeface="Times New Roman" panose="02020603050405020304" pitchFamily="18" charset="0"/>
              </a:rPr>
              <a:t>NH</a:t>
            </a:r>
            <a:r>
              <a:rPr lang="en-US" altLang="zh-CN" sz="3200" b="1" baseline="-25000" dirty="0">
                <a:ea typeface="隶书" panose="020105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4000" b="1" dirty="0" smtClean="0">
                <a:ea typeface="隶书" panose="02010509060101010101" pitchFamily="49" charset="-122"/>
                <a:cs typeface="Times New Roman" panose="02020603050405020304" pitchFamily="18" charset="0"/>
              </a:rPr>
              <a:t>的性质</a:t>
            </a:r>
            <a:endParaRPr lang="zh-CN" altLang="en-US" sz="4000" b="1" dirty="0"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31747" name="Group 4"/>
          <p:cNvGrpSpPr>
            <a:grpSpLocks/>
          </p:cNvGrpSpPr>
          <p:nvPr/>
        </p:nvGrpSpPr>
        <p:grpSpPr bwMode="auto">
          <a:xfrm>
            <a:off x="3166560" y="1876561"/>
            <a:ext cx="6477000" cy="1009651"/>
            <a:chOff x="480" y="901"/>
            <a:chExt cx="4080" cy="636"/>
          </a:xfrm>
        </p:grpSpPr>
        <p:sp>
          <p:nvSpPr>
            <p:cNvPr id="31755" name="Text Box 5"/>
            <p:cNvSpPr txBox="1">
              <a:spLocks noChangeArrowheads="1"/>
            </p:cNvSpPr>
            <p:nvPr/>
          </p:nvSpPr>
          <p:spPr bwMode="auto">
            <a:xfrm>
              <a:off x="480" y="1056"/>
              <a:ext cx="4080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zh-CN" sz="3600" b="1" dirty="0">
                  <a:ea typeface="隶书" panose="02010509060101010101" pitchFamily="49" charset="-122"/>
                  <a:cs typeface="Times New Roman" panose="02020603050405020304" pitchFamily="18" charset="0"/>
                </a:rPr>
                <a:t>4NH</a:t>
              </a:r>
              <a:r>
                <a:rPr lang="en-US" altLang="zh-CN" sz="3600" b="1" baseline="-25000" dirty="0">
                  <a:ea typeface="隶书" panose="02010509060101010101" pitchFamily="49" charset="-122"/>
                  <a:cs typeface="Times New Roman" panose="02020603050405020304" pitchFamily="18" charset="0"/>
                </a:rPr>
                <a:t>3</a:t>
              </a:r>
              <a:r>
                <a:rPr lang="en-US" altLang="zh-CN" sz="3600" b="1" dirty="0">
                  <a:ea typeface="隶书" panose="02010509060101010101" pitchFamily="49" charset="-122"/>
                  <a:cs typeface="Times New Roman" panose="02020603050405020304" pitchFamily="18" charset="0"/>
                </a:rPr>
                <a:t> + 5O</a:t>
              </a:r>
              <a:r>
                <a:rPr lang="en-US" altLang="zh-CN" sz="3600" b="1" baseline="-25000" dirty="0">
                  <a:ea typeface="隶书" panose="02010509060101010101" pitchFamily="49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3600" b="1" dirty="0">
                  <a:ea typeface="隶书" panose="02010509060101010101" pitchFamily="49" charset="-122"/>
                  <a:cs typeface="Times New Roman" panose="02020603050405020304" pitchFamily="18" charset="0"/>
                </a:rPr>
                <a:t> ====   4NO  + 6H</a:t>
              </a:r>
              <a:r>
                <a:rPr lang="en-US" altLang="zh-CN" sz="3600" b="1" baseline="-25000" dirty="0">
                  <a:ea typeface="隶书" panose="02010509060101010101" pitchFamily="49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3600" b="1" dirty="0">
                  <a:ea typeface="隶书" panose="02010509060101010101" pitchFamily="49" charset="-122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31756" name="Text Box 6"/>
            <p:cNvSpPr txBox="1">
              <a:spLocks noChangeArrowheads="1"/>
            </p:cNvSpPr>
            <p:nvPr/>
          </p:nvSpPr>
          <p:spPr bwMode="auto">
            <a:xfrm>
              <a:off x="1800" y="901"/>
              <a:ext cx="1248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CN" altLang="en-US" sz="3600" b="1">
                  <a:ea typeface="隶书" panose="02010509060101010101" pitchFamily="49" charset="-122"/>
                  <a:cs typeface="Times New Roman" panose="02020603050405020304" pitchFamily="18" charset="0"/>
                </a:rPr>
                <a:t>催化剂</a:t>
              </a:r>
            </a:p>
          </p:txBody>
        </p:sp>
        <p:sp>
          <p:nvSpPr>
            <p:cNvPr id="31757" name="AutoShape 7"/>
            <p:cNvSpPr>
              <a:spLocks noChangeArrowheads="1"/>
            </p:cNvSpPr>
            <p:nvPr/>
          </p:nvSpPr>
          <p:spPr bwMode="auto">
            <a:xfrm>
              <a:off x="2185" y="1297"/>
              <a:ext cx="192" cy="24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>
              <a:lvl1pPr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endParaRPr lang="zh-CN" altLang="zh-CN" sz="3600" b="1">
                <a:ea typeface="隶书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1748" name="Rectangle 10"/>
          <p:cNvSpPr>
            <a:spLocks noChangeArrowheads="1"/>
          </p:cNvSpPr>
          <p:nvPr/>
        </p:nvSpPr>
        <p:spPr bwMode="auto">
          <a:xfrm>
            <a:off x="4457700" y="115888"/>
            <a:ext cx="30480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4000" b="1" dirty="0" smtClean="0">
                <a:ea typeface="隶书" panose="02010509060101010101" pitchFamily="49" charset="-122"/>
                <a:cs typeface="Times New Roman" panose="02020603050405020304" pitchFamily="18" charset="0"/>
              </a:rPr>
              <a:t>【</a:t>
            </a:r>
            <a:r>
              <a:rPr lang="zh-CN" altLang="en-US" sz="4000" b="1" dirty="0" smtClean="0">
                <a:ea typeface="隶书" panose="02010509060101010101" pitchFamily="49" charset="-122"/>
                <a:cs typeface="Times New Roman" panose="02020603050405020304" pitchFamily="18" charset="0"/>
              </a:rPr>
              <a:t>小结</a:t>
            </a:r>
            <a:r>
              <a:rPr lang="en-US" altLang="zh-CN" sz="4000" b="1" dirty="0" smtClean="0">
                <a:ea typeface="隶书" panose="02010509060101010101" pitchFamily="49" charset="-122"/>
                <a:cs typeface="Times New Roman" panose="02020603050405020304" pitchFamily="18" charset="0"/>
              </a:rPr>
              <a:t>】</a:t>
            </a:r>
            <a:endParaRPr lang="en-US" altLang="zh-CN" sz="4000" b="1" dirty="0"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61455" name="Group 15"/>
          <p:cNvGrpSpPr>
            <a:grpSpLocks/>
          </p:cNvGrpSpPr>
          <p:nvPr/>
        </p:nvGrpSpPr>
        <p:grpSpPr bwMode="auto">
          <a:xfrm>
            <a:off x="3279816" y="4280272"/>
            <a:ext cx="6858000" cy="722313"/>
            <a:chOff x="384" y="1891"/>
            <a:chExt cx="4320" cy="455"/>
          </a:xfrm>
        </p:grpSpPr>
        <p:sp>
          <p:nvSpPr>
            <p:cNvPr id="31753" name="Text Box 12"/>
            <p:cNvSpPr txBox="1">
              <a:spLocks noChangeArrowheads="1"/>
            </p:cNvSpPr>
            <p:nvPr/>
          </p:nvSpPr>
          <p:spPr bwMode="auto">
            <a:xfrm>
              <a:off x="384" y="1958"/>
              <a:ext cx="4320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zh-CN" sz="4000" b="1" dirty="0">
                  <a:ea typeface="隶书" panose="02010509060101010101" pitchFamily="49" charset="-122"/>
                  <a:cs typeface="Times New Roman" panose="02020603050405020304" pitchFamily="18" charset="0"/>
                </a:rPr>
                <a:t>2NH</a:t>
              </a:r>
              <a:r>
                <a:rPr lang="en-US" altLang="zh-CN" sz="3200" b="1" baseline="-25000" dirty="0">
                  <a:ea typeface="隶书" panose="02010509060101010101" pitchFamily="49" charset="-122"/>
                  <a:cs typeface="Times New Roman" panose="02020603050405020304" pitchFamily="18" charset="0"/>
                </a:rPr>
                <a:t>3</a:t>
              </a:r>
              <a:r>
                <a:rPr lang="en-US" altLang="zh-CN" sz="4000" b="1" dirty="0">
                  <a:ea typeface="隶书" panose="02010509060101010101" pitchFamily="49" charset="-122"/>
                  <a:cs typeface="Times New Roman" panose="02020603050405020304" pitchFamily="18" charset="0"/>
                </a:rPr>
                <a:t>+3CuO==3Cu+N</a:t>
              </a:r>
              <a:r>
                <a:rPr lang="en-US" altLang="zh-CN" sz="3200" b="1" baseline="-25000" dirty="0">
                  <a:ea typeface="隶书" panose="02010509060101010101" pitchFamily="49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4000" b="1" dirty="0">
                  <a:ea typeface="隶书" panose="02010509060101010101" pitchFamily="49" charset="-122"/>
                  <a:cs typeface="Times New Roman" panose="02020603050405020304" pitchFamily="18" charset="0"/>
                </a:rPr>
                <a:t>+3H</a:t>
              </a:r>
              <a:r>
                <a:rPr lang="en-US" altLang="zh-CN" sz="3200" b="1" baseline="-25000" dirty="0">
                  <a:ea typeface="隶书" panose="02010509060101010101" pitchFamily="49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4000" b="1" dirty="0">
                  <a:ea typeface="隶书" panose="02010509060101010101" pitchFamily="49" charset="-122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31754" name="AutoShape 13"/>
            <p:cNvSpPr>
              <a:spLocks noChangeArrowheads="1"/>
            </p:cNvSpPr>
            <p:nvPr/>
          </p:nvSpPr>
          <p:spPr bwMode="auto">
            <a:xfrm>
              <a:off x="2194" y="1891"/>
              <a:ext cx="144" cy="192"/>
            </a:xfrm>
            <a:prstGeom prst="flowChartExtract">
              <a:avLst/>
            </a:prstGeom>
            <a:noFill/>
            <a:ln w="9525">
              <a:solidFill>
                <a:srgbClr val="0033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/>
            <a:lstStyle>
              <a:lvl1pPr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endParaRPr lang="zh-CN" altLang="zh-CN" b="1">
                <a:ea typeface="隶书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0497" name="Text Box 17"/>
          <p:cNvSpPr txBox="1">
            <a:spLocks noChangeArrowheads="1"/>
          </p:cNvSpPr>
          <p:nvPr/>
        </p:nvSpPr>
        <p:spPr bwMode="auto">
          <a:xfrm>
            <a:off x="3256547" y="2800650"/>
            <a:ext cx="48768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3600" b="1" dirty="0">
                <a:ea typeface="隶书" panose="02010509060101010101" pitchFamily="49" charset="-122"/>
                <a:cs typeface="Times New Roman" panose="02020603050405020304" pitchFamily="18" charset="0"/>
              </a:rPr>
              <a:t>2NH</a:t>
            </a:r>
            <a:r>
              <a:rPr lang="en-US" altLang="zh-CN" sz="3600" b="1" baseline="-25000" dirty="0">
                <a:ea typeface="隶书" panose="020105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3600" b="1" dirty="0">
                <a:ea typeface="隶书" panose="02010509060101010101" pitchFamily="49" charset="-122"/>
                <a:cs typeface="Times New Roman" panose="02020603050405020304" pitchFamily="18" charset="0"/>
              </a:rPr>
              <a:t>+3Cl</a:t>
            </a:r>
            <a:r>
              <a:rPr lang="en-US" altLang="zh-CN" sz="3600" b="1" baseline="-25000" dirty="0">
                <a:ea typeface="隶书" panose="020105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3600" b="1" dirty="0">
                <a:ea typeface="隶书" panose="02010509060101010101" pitchFamily="49" charset="-122"/>
                <a:cs typeface="Times New Roman" panose="02020603050405020304" pitchFamily="18" charset="0"/>
              </a:rPr>
              <a:t>=N</a:t>
            </a:r>
            <a:r>
              <a:rPr lang="en-US" altLang="zh-CN" sz="3600" b="1" baseline="-25000" dirty="0">
                <a:ea typeface="隶书" panose="020105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3600" b="1" dirty="0">
                <a:ea typeface="隶书" panose="02010509060101010101" pitchFamily="49" charset="-122"/>
                <a:cs typeface="Times New Roman" panose="02020603050405020304" pitchFamily="18" charset="0"/>
              </a:rPr>
              <a:t>+6HCl</a:t>
            </a:r>
          </a:p>
        </p:txBody>
      </p:sp>
      <p:sp>
        <p:nvSpPr>
          <p:cNvPr id="20498" name="Text Box 18"/>
          <p:cNvSpPr txBox="1">
            <a:spLocks noChangeArrowheads="1"/>
          </p:cNvSpPr>
          <p:nvPr/>
        </p:nvSpPr>
        <p:spPr bwMode="auto">
          <a:xfrm>
            <a:off x="52931" y="3313761"/>
            <a:ext cx="3226885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4000" b="1" dirty="0" smtClean="0">
                <a:ea typeface="隶书" panose="02010509060101010101" pitchFamily="49" charset="-122"/>
                <a:cs typeface="Times New Roman" panose="02020603050405020304" pitchFamily="18" charset="0"/>
              </a:rPr>
              <a:t>NH</a:t>
            </a:r>
            <a:r>
              <a:rPr lang="en-US" altLang="zh-CN" sz="3200" b="1" baseline="-25000" dirty="0" smtClean="0">
                <a:ea typeface="隶书" panose="020105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4000" b="1" dirty="0">
                <a:ea typeface="隶书" panose="02010509060101010101" pitchFamily="49" charset="-122"/>
                <a:cs typeface="Times New Roman" panose="02020603050405020304" pitchFamily="18" charset="0"/>
              </a:rPr>
              <a:t>的</a:t>
            </a:r>
            <a:r>
              <a:rPr lang="zh-CN" altLang="en-US" sz="4000" b="1" dirty="0" smtClean="0">
                <a:solidFill>
                  <a:srgbClr val="0033CC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还原性</a:t>
            </a:r>
            <a:endParaRPr lang="zh-CN" altLang="en-US" sz="4000" b="1" dirty="0">
              <a:solidFill>
                <a:srgbClr val="0033CC"/>
              </a:solidFill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4" name="Group 4"/>
          <p:cNvGrpSpPr>
            <a:grpSpLocks/>
          </p:cNvGrpSpPr>
          <p:nvPr/>
        </p:nvGrpSpPr>
        <p:grpSpPr bwMode="auto">
          <a:xfrm>
            <a:off x="3256547" y="3410861"/>
            <a:ext cx="6477000" cy="800101"/>
            <a:chOff x="480" y="901"/>
            <a:chExt cx="4080" cy="504"/>
          </a:xfrm>
        </p:grpSpPr>
        <p:sp>
          <p:nvSpPr>
            <p:cNvPr id="15" name="Text Box 5"/>
            <p:cNvSpPr txBox="1">
              <a:spLocks noChangeArrowheads="1"/>
            </p:cNvSpPr>
            <p:nvPr/>
          </p:nvSpPr>
          <p:spPr bwMode="auto">
            <a:xfrm>
              <a:off x="480" y="1056"/>
              <a:ext cx="4080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zh-CN" sz="3600" b="1" dirty="0">
                  <a:ea typeface="隶书" panose="02010509060101010101" pitchFamily="49" charset="-122"/>
                  <a:cs typeface="Times New Roman" panose="02020603050405020304" pitchFamily="18" charset="0"/>
                </a:rPr>
                <a:t>4NH</a:t>
              </a:r>
              <a:r>
                <a:rPr lang="en-US" altLang="zh-CN" sz="3600" b="1" baseline="-25000" dirty="0">
                  <a:ea typeface="隶书" panose="02010509060101010101" pitchFamily="49" charset="-122"/>
                  <a:cs typeface="Times New Roman" panose="02020603050405020304" pitchFamily="18" charset="0"/>
                </a:rPr>
                <a:t>3</a:t>
              </a:r>
              <a:r>
                <a:rPr lang="en-US" altLang="zh-CN" sz="3600" b="1" dirty="0">
                  <a:ea typeface="隶书" panose="02010509060101010101" pitchFamily="49" charset="-122"/>
                  <a:cs typeface="Times New Roman" panose="02020603050405020304" pitchFamily="18" charset="0"/>
                </a:rPr>
                <a:t> + </a:t>
              </a:r>
              <a:r>
                <a:rPr lang="en-US" altLang="zh-CN" sz="3600" b="1" dirty="0" smtClean="0">
                  <a:ea typeface="隶书" panose="02010509060101010101" pitchFamily="49" charset="-122"/>
                  <a:cs typeface="Times New Roman" panose="02020603050405020304" pitchFamily="18" charset="0"/>
                </a:rPr>
                <a:t>6NO</a:t>
              </a:r>
              <a:r>
                <a:rPr lang="en-US" altLang="zh-CN" sz="3600" b="1" baseline="-25000" dirty="0" smtClean="0">
                  <a:ea typeface="隶书" panose="02010509060101010101" pitchFamily="49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3600" b="1" dirty="0" smtClean="0">
                  <a:ea typeface="隶书" panose="02010509060101010101" pitchFamily="49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>
                  <a:ea typeface="隶书" panose="02010509060101010101" pitchFamily="49" charset="-122"/>
                  <a:cs typeface="Times New Roman" panose="02020603050405020304" pitchFamily="18" charset="0"/>
                </a:rPr>
                <a:t>====   </a:t>
              </a:r>
              <a:r>
                <a:rPr lang="en-US" altLang="zh-CN" sz="3600" b="1" dirty="0" smtClean="0">
                  <a:ea typeface="隶书" panose="02010509060101010101" pitchFamily="49" charset="-122"/>
                  <a:cs typeface="Times New Roman" panose="02020603050405020304" pitchFamily="18" charset="0"/>
                </a:rPr>
                <a:t>5N</a:t>
              </a:r>
              <a:r>
                <a:rPr lang="en-US" altLang="zh-CN" sz="3600" b="1" baseline="-25000" dirty="0">
                  <a:ea typeface="隶书" panose="02010509060101010101" pitchFamily="49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3600" b="1" dirty="0" smtClean="0">
                  <a:ea typeface="隶书" panose="02010509060101010101" pitchFamily="49" charset="-122"/>
                  <a:cs typeface="Times New Roman" panose="02020603050405020304" pitchFamily="18" charset="0"/>
                </a:rPr>
                <a:t> + </a:t>
              </a:r>
              <a:r>
                <a:rPr lang="en-US" altLang="zh-CN" sz="3600" b="1" dirty="0">
                  <a:ea typeface="隶书" panose="02010509060101010101" pitchFamily="49" charset="-122"/>
                  <a:cs typeface="Times New Roman" panose="02020603050405020304" pitchFamily="18" charset="0"/>
                </a:rPr>
                <a:t>6H</a:t>
              </a:r>
              <a:r>
                <a:rPr lang="en-US" altLang="zh-CN" sz="3600" b="1" baseline="-25000" dirty="0">
                  <a:ea typeface="隶书" panose="02010509060101010101" pitchFamily="49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3600" b="1" dirty="0">
                  <a:ea typeface="隶书" panose="02010509060101010101" pitchFamily="49" charset="-122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16" name="Text Box 6"/>
            <p:cNvSpPr txBox="1">
              <a:spLocks noChangeArrowheads="1"/>
            </p:cNvSpPr>
            <p:nvPr/>
          </p:nvSpPr>
          <p:spPr bwMode="auto">
            <a:xfrm>
              <a:off x="2086" y="901"/>
              <a:ext cx="868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CN" altLang="en-US" sz="3600" b="1" dirty="0">
                  <a:ea typeface="隶书" panose="02010509060101010101" pitchFamily="49" charset="-122"/>
                  <a:cs typeface="Times New Roman" panose="02020603050405020304" pitchFamily="18" charset="0"/>
                </a:rPr>
                <a:t>催化剂</a:t>
              </a:r>
            </a:p>
          </p:txBody>
        </p:sp>
      </p:grp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305916" y="5384722"/>
            <a:ext cx="4824600" cy="5540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/>
          <a:p>
            <a:pPr algn="just">
              <a:spcBef>
                <a:spcPct val="5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  <a:defRPr/>
            </a:pPr>
            <a:r>
              <a:rPr lang="en-US" altLang="zh-CN" sz="36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NH</a:t>
            </a:r>
            <a:r>
              <a:rPr lang="en-US" altLang="zh-CN" sz="3600" b="1" baseline="-30000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en-US" sz="36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＋</a:t>
            </a:r>
            <a:r>
              <a:rPr lang="en-US" altLang="zh-CN" sz="3600" b="1" dirty="0" smtClean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HCl =  NH</a:t>
            </a:r>
            <a:r>
              <a:rPr lang="en-US" altLang="zh-CN" sz="3600" b="1" baseline="-30000" dirty="0" smtClean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4</a:t>
            </a:r>
            <a:r>
              <a:rPr lang="en-US" altLang="zh-CN" sz="3600" b="1" dirty="0" smtClean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HCl     </a:t>
            </a:r>
            <a:endParaRPr lang="en-US" altLang="zh-CN" sz="3600" b="1" dirty="0">
              <a:latin typeface="Times New Roman" panose="02020603050405020304" pitchFamily="18" charset="0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3305916" y="6161135"/>
            <a:ext cx="4824600" cy="5540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/>
          <a:p>
            <a:pPr algn="just">
              <a:spcBef>
                <a:spcPct val="5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  <a:defRPr/>
            </a:pPr>
            <a:r>
              <a:rPr lang="en-US" altLang="zh-CN" sz="36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NH</a:t>
            </a:r>
            <a:r>
              <a:rPr lang="en-US" altLang="zh-CN" sz="3600" b="1" baseline="-30000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en-US" sz="36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＋</a:t>
            </a:r>
            <a:r>
              <a:rPr lang="en-US" altLang="zh-CN" sz="3600" b="1" dirty="0" smtClean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HNO</a:t>
            </a:r>
            <a:r>
              <a:rPr lang="en-US" altLang="zh-CN" sz="3600" b="1" baseline="-30000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3600" b="1" dirty="0" smtClean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=  NH</a:t>
            </a:r>
            <a:r>
              <a:rPr lang="en-US" altLang="zh-CN" sz="3600" b="1" baseline="-30000" dirty="0" smtClean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4</a:t>
            </a:r>
            <a:r>
              <a:rPr lang="en-US" altLang="zh-CN" sz="3600" b="1" dirty="0" smtClean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NO</a:t>
            </a:r>
            <a:r>
              <a:rPr lang="en-US" altLang="zh-CN" sz="3600" b="1" baseline="-30000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3600" b="1" dirty="0" smtClean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     </a:t>
            </a:r>
            <a:endParaRPr lang="en-US" altLang="zh-CN" sz="3600" b="1" dirty="0">
              <a:latin typeface="Times New Roman" panose="02020603050405020304" pitchFamily="18" charset="0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66423" y="5853954"/>
            <a:ext cx="2795337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4000" b="1" dirty="0" smtClean="0">
                <a:ea typeface="隶书" panose="02010509060101010101" pitchFamily="49" charset="-122"/>
                <a:cs typeface="Times New Roman" panose="02020603050405020304" pitchFamily="18" charset="0"/>
              </a:rPr>
              <a:t>NH</a:t>
            </a:r>
            <a:r>
              <a:rPr lang="en-US" altLang="zh-CN" sz="3200" b="1" baseline="-25000" dirty="0" smtClean="0">
                <a:ea typeface="隶书" panose="020105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4000" b="1" dirty="0" smtClean="0">
                <a:ea typeface="隶书" panose="02010509060101010101" pitchFamily="49" charset="-122"/>
                <a:cs typeface="Times New Roman" panose="02020603050405020304" pitchFamily="18" charset="0"/>
              </a:rPr>
              <a:t>的</a:t>
            </a:r>
            <a:r>
              <a:rPr lang="zh-CN" altLang="en-US" sz="4000" b="1" dirty="0" smtClean="0">
                <a:solidFill>
                  <a:srgbClr val="0033CC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碱性</a:t>
            </a:r>
            <a:endParaRPr lang="zh-CN" altLang="en-US" sz="4000" b="1" dirty="0">
              <a:solidFill>
                <a:srgbClr val="0033CC"/>
              </a:solidFill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66423" y="1341395"/>
            <a:ext cx="310013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4000" b="1" dirty="0" smtClean="0">
                <a:ea typeface="隶书" panose="02010509060101010101" pitchFamily="49" charset="-122"/>
                <a:cs typeface="Times New Roman" panose="02020603050405020304" pitchFamily="18" charset="0"/>
              </a:rPr>
              <a:t>NH</a:t>
            </a:r>
            <a:r>
              <a:rPr lang="en-US" altLang="zh-CN" sz="3200" b="1" baseline="-25000" dirty="0" smtClean="0">
                <a:ea typeface="隶书" panose="020105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4000" b="1" dirty="0" smtClean="0">
                <a:ea typeface="隶书" panose="02010509060101010101" pitchFamily="49" charset="-122"/>
                <a:cs typeface="Times New Roman" panose="02020603050405020304" pitchFamily="18" charset="0"/>
              </a:rPr>
              <a:t>的</a:t>
            </a:r>
            <a:r>
              <a:rPr lang="zh-CN" altLang="en-US" sz="4000" b="1" dirty="0" smtClean="0">
                <a:solidFill>
                  <a:srgbClr val="0033CC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溶解性</a:t>
            </a:r>
            <a:endParaRPr lang="zh-CN" altLang="en-US" sz="4000" b="1" dirty="0">
              <a:solidFill>
                <a:srgbClr val="0033CC"/>
              </a:solidFill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3304923" y="1303124"/>
            <a:ext cx="310013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4000" b="1" dirty="0" smtClean="0">
                <a:solidFill>
                  <a:srgbClr val="0033CC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喷泉实验</a:t>
            </a:r>
            <a:endParaRPr lang="zh-CN" altLang="en-US" sz="4000" b="1" dirty="0">
              <a:solidFill>
                <a:srgbClr val="0033CC"/>
              </a:solidFill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5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7" grpId="0"/>
      <p:bldP spid="20498" grpId="0"/>
      <p:bldP spid="18" grpId="0"/>
      <p:bldP spid="19" grpId="0"/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0" y="1468272"/>
            <a:ext cx="12192000" cy="3576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4000" b="1" dirty="0" smtClean="0">
                <a:ea typeface="隶书" panose="02010509060101010101" pitchFamily="49" charset="-122"/>
                <a:cs typeface="Times New Roman" panose="02020603050405020304" pitchFamily="18" charset="0"/>
              </a:rPr>
              <a:t>         有</a:t>
            </a:r>
            <a:r>
              <a:rPr lang="zh-CN" altLang="en-US" sz="4000" b="1" dirty="0">
                <a:ea typeface="隶书" panose="02010509060101010101" pitchFamily="49" charset="-122"/>
                <a:cs typeface="Times New Roman" panose="02020603050405020304" pitchFamily="18" charset="0"/>
              </a:rPr>
              <a:t>一位农民在仓库里存放了一袋氮肥</a:t>
            </a:r>
            <a:r>
              <a:rPr lang="en-US" altLang="zh-CN" sz="4000" b="1" dirty="0">
                <a:ea typeface="隶书" panose="02010509060101010101" pitchFamily="49" charset="-122"/>
                <a:cs typeface="Times New Roman" panose="02020603050405020304" pitchFamily="18" charset="0"/>
              </a:rPr>
              <a:t>—</a:t>
            </a:r>
            <a:r>
              <a:rPr lang="zh-CN" altLang="en-US" sz="4000" b="1" dirty="0">
                <a:ea typeface="隶书" panose="02010509060101010101" pitchFamily="49" charset="-122"/>
                <a:cs typeface="Times New Roman" panose="02020603050405020304" pitchFamily="18" charset="0"/>
              </a:rPr>
              <a:t>碳酸氢铵</a:t>
            </a:r>
            <a:r>
              <a:rPr lang="en-US" altLang="zh-CN" sz="4000" b="1" dirty="0">
                <a:ea typeface="隶书" panose="020105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4000" b="1" dirty="0">
                <a:ea typeface="隶书" panose="02010509060101010101" pitchFamily="49" charset="-122"/>
                <a:cs typeface="Times New Roman" panose="02020603050405020304" pitchFamily="18" charset="0"/>
              </a:rPr>
              <a:t>俗称碳铵</a:t>
            </a:r>
            <a:r>
              <a:rPr lang="en-US" altLang="zh-CN" sz="4000" b="1" dirty="0">
                <a:ea typeface="隶书" panose="02010509060101010101" pitchFamily="49" charset="-122"/>
                <a:cs typeface="Times New Roman" panose="02020603050405020304" pitchFamily="18" charset="0"/>
              </a:rPr>
              <a:t>),</a:t>
            </a:r>
            <a:r>
              <a:rPr lang="zh-CN" altLang="en-US" sz="4000" b="1" dirty="0">
                <a:ea typeface="隶书" panose="02010509060101010101" pitchFamily="49" charset="-122"/>
                <a:cs typeface="Times New Roman" panose="02020603050405020304" pitchFamily="18" charset="0"/>
              </a:rPr>
              <a:t>有一天他发现这袋化肥包装破损受潮了</a:t>
            </a:r>
            <a:r>
              <a:rPr lang="en-US" altLang="zh-CN" sz="4000" b="1" dirty="0">
                <a:ea typeface="隶书" panose="02010509060101010101" pitchFamily="49" charset="-122"/>
                <a:cs typeface="Times New Roman" panose="02020603050405020304" pitchFamily="18" charset="0"/>
              </a:rPr>
              <a:t>,</a:t>
            </a:r>
            <a:r>
              <a:rPr lang="zh-CN" altLang="en-US" sz="4000" b="1" dirty="0">
                <a:ea typeface="隶书" panose="02010509060101010101" pitchFamily="49" charset="-122"/>
                <a:cs typeface="Times New Roman" panose="02020603050405020304" pitchFamily="18" charset="0"/>
              </a:rPr>
              <a:t>就把它拿出去晒</a:t>
            </a:r>
            <a:r>
              <a:rPr lang="en-US" altLang="zh-CN" sz="4000" b="1" dirty="0">
                <a:ea typeface="隶书" panose="02010509060101010101" pitchFamily="49" charset="-122"/>
                <a:cs typeface="Times New Roman" panose="02020603050405020304" pitchFamily="18" charset="0"/>
              </a:rPr>
              <a:t>,</a:t>
            </a:r>
            <a:r>
              <a:rPr lang="zh-CN" altLang="en-US" sz="4000" b="1" dirty="0">
                <a:ea typeface="隶书" panose="02010509060101010101" pitchFamily="49" charset="-122"/>
                <a:cs typeface="Times New Roman" panose="02020603050405020304" pitchFamily="18" charset="0"/>
              </a:rPr>
              <a:t>结果发现没有人偷盗却少很多，你能从化学的角度替他找原因吗</a:t>
            </a:r>
            <a:r>
              <a:rPr lang="en-US" altLang="zh-CN" sz="4000" b="1" dirty="0">
                <a:ea typeface="隶书" panose="02010509060101010101" pitchFamily="49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4724401" y="161925"/>
            <a:ext cx="33877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5400" b="1">
                <a:ea typeface="隶书" panose="02010509060101010101" pitchFamily="49" charset="-122"/>
              </a:rPr>
              <a:t>【 </a:t>
            </a:r>
            <a:r>
              <a:rPr lang="zh-CN" altLang="en-US" sz="5400" b="1">
                <a:ea typeface="隶书" panose="02010509060101010101" pitchFamily="49" charset="-122"/>
              </a:rPr>
              <a:t>思考</a:t>
            </a:r>
            <a:r>
              <a:rPr lang="en-US" altLang="zh-CN" sz="5400" b="1">
                <a:ea typeface="隶书" panose="02010509060101010101" pitchFamily="49" charset="-122"/>
              </a:rPr>
              <a:t>】</a:t>
            </a:r>
          </a:p>
        </p:txBody>
      </p:sp>
    </p:spTree>
    <p:extLst>
      <p:ext uri="{BB962C8B-B14F-4D97-AF65-F5344CB8AC3E}">
        <p14:creationId xmlns:p14="http://schemas.microsoft.com/office/powerpoint/2010/main" val="241742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9" name="Group 11"/>
          <p:cNvGrpSpPr>
            <a:grpSpLocks/>
          </p:cNvGrpSpPr>
          <p:nvPr/>
        </p:nvGrpSpPr>
        <p:grpSpPr bwMode="auto">
          <a:xfrm>
            <a:off x="172454" y="2051217"/>
            <a:ext cx="5872163" cy="693738"/>
            <a:chOff x="521" y="2112"/>
            <a:chExt cx="3463" cy="437"/>
          </a:xfrm>
        </p:grpSpPr>
        <p:sp>
          <p:nvSpPr>
            <p:cNvPr id="33800" name="Rectangle 5"/>
            <p:cNvSpPr>
              <a:spLocks noChangeArrowheads="1"/>
            </p:cNvSpPr>
            <p:nvPr/>
          </p:nvSpPr>
          <p:spPr bwMode="auto">
            <a:xfrm>
              <a:off x="521" y="2200"/>
              <a:ext cx="3463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3600" b="1">
                  <a:solidFill>
                    <a:srgbClr val="0000FF"/>
                  </a:solidFill>
                </a:rPr>
                <a:t>NH</a:t>
              </a:r>
              <a:r>
                <a:rPr lang="en-US" altLang="zh-CN" sz="3600" b="1" baseline="-25000">
                  <a:solidFill>
                    <a:srgbClr val="0000FF"/>
                  </a:solidFill>
                </a:rPr>
                <a:t>4</a:t>
              </a:r>
              <a:r>
                <a:rPr lang="en-US" altLang="zh-CN" sz="3600" b="1">
                  <a:solidFill>
                    <a:srgbClr val="0000FF"/>
                  </a:solidFill>
                </a:rPr>
                <a:t>Cl==NH</a:t>
              </a:r>
              <a:r>
                <a:rPr lang="en-US" altLang="zh-CN" sz="3600" b="1" baseline="-25000">
                  <a:solidFill>
                    <a:srgbClr val="0000FF"/>
                  </a:solidFill>
                </a:rPr>
                <a:t>3</a:t>
              </a:r>
              <a:r>
                <a:rPr lang="en-US" altLang="zh-CN" sz="3600" b="1">
                  <a:solidFill>
                    <a:srgbClr val="0000FF"/>
                  </a:solidFill>
                </a:rPr>
                <a:t>↑+HCl↑</a:t>
              </a:r>
            </a:p>
          </p:txBody>
        </p:sp>
        <p:sp>
          <p:nvSpPr>
            <p:cNvPr id="22534" name="Text Box 6"/>
            <p:cNvSpPr txBox="1">
              <a:spLocks noChangeArrowheads="1"/>
            </p:cNvSpPr>
            <p:nvPr/>
          </p:nvSpPr>
          <p:spPr bwMode="auto">
            <a:xfrm>
              <a:off x="1419" y="2112"/>
              <a:ext cx="182" cy="233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△</a:t>
              </a:r>
            </a:p>
          </p:txBody>
        </p:sp>
      </p:grp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175629" y="3267243"/>
            <a:ext cx="4873625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4000" b="1">
                <a:solidFill>
                  <a:srgbClr val="0000FF"/>
                </a:solidFill>
              </a:rPr>
              <a:t>NH</a:t>
            </a:r>
            <a:r>
              <a:rPr lang="en-US" altLang="zh-CN" sz="4000" b="1" baseline="-25000">
                <a:solidFill>
                  <a:srgbClr val="0000FF"/>
                </a:solidFill>
              </a:rPr>
              <a:t>3</a:t>
            </a:r>
            <a:r>
              <a:rPr lang="en-US" altLang="zh-CN" sz="4000" b="1">
                <a:solidFill>
                  <a:srgbClr val="0000FF"/>
                </a:solidFill>
              </a:rPr>
              <a:t>+HCl==NH</a:t>
            </a:r>
            <a:r>
              <a:rPr lang="en-US" altLang="zh-CN" sz="4000" b="1" baseline="-25000">
                <a:solidFill>
                  <a:srgbClr val="0000FF"/>
                </a:solidFill>
              </a:rPr>
              <a:t>4</a:t>
            </a:r>
            <a:r>
              <a:rPr lang="en-US" altLang="zh-CN" sz="4000" b="1">
                <a:solidFill>
                  <a:srgbClr val="0000FF"/>
                </a:solidFill>
              </a:rPr>
              <a:t>Cl</a:t>
            </a:r>
          </a:p>
        </p:txBody>
      </p:sp>
      <p:sp>
        <p:nvSpPr>
          <p:cNvPr id="22536" name="AutoShape 8"/>
          <p:cNvSpPr>
            <a:spLocks noChangeArrowheads="1"/>
          </p:cNvSpPr>
          <p:nvPr/>
        </p:nvSpPr>
        <p:spPr bwMode="auto">
          <a:xfrm rot="-5400000">
            <a:off x="4667026" y="2406233"/>
            <a:ext cx="2222500" cy="1291389"/>
          </a:xfrm>
          <a:prstGeom prst="wedgeRoundRectCallout">
            <a:avLst>
              <a:gd name="adj1" fmla="val 19629"/>
              <a:gd name="adj2" fmla="val -108796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3600" b="1" dirty="0"/>
              <a:t>管底分解成气体</a:t>
            </a:r>
          </a:p>
        </p:txBody>
      </p:sp>
      <p:sp>
        <p:nvSpPr>
          <p:cNvPr id="22537" name="AutoShape 9"/>
          <p:cNvSpPr>
            <a:spLocks noChangeArrowheads="1"/>
          </p:cNvSpPr>
          <p:nvPr/>
        </p:nvSpPr>
        <p:spPr bwMode="auto">
          <a:xfrm>
            <a:off x="1497248" y="4725262"/>
            <a:ext cx="3200401" cy="1269165"/>
          </a:xfrm>
          <a:prstGeom prst="wedgeRoundRectCallout">
            <a:avLst>
              <a:gd name="adj1" fmla="val 22982"/>
              <a:gd name="adj2" fmla="val -114359"/>
              <a:gd name="adj3" fmla="val 16667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3600" b="1">
                <a:latin typeface="楷体_GB2312" panose="02010609030101010101" pitchFamily="49" charset="-122"/>
                <a:ea typeface="楷体_GB2312" panose="02010609030101010101" pitchFamily="49" charset="-122"/>
              </a:rPr>
              <a:t>试管上部又形成无色晶体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713691" y="13064"/>
            <a:ext cx="31908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4000" b="1" dirty="0" smtClean="0">
                <a:ea typeface="隶书" panose="02010509060101010101" pitchFamily="49" charset="-122"/>
                <a:cs typeface="Times New Roman" panose="02020603050405020304" pitchFamily="18" charset="0"/>
              </a:rPr>
              <a:t>NH</a:t>
            </a:r>
            <a:r>
              <a:rPr lang="en-US" altLang="zh-CN" sz="4000" b="1" baseline="-25000" dirty="0" smtClean="0">
                <a:ea typeface="隶书" panose="02010509060101010101" pitchFamily="49" charset="-122"/>
                <a:cs typeface="Times New Roman" panose="02020603050405020304" pitchFamily="18" charset="0"/>
              </a:rPr>
              <a:t>4</a:t>
            </a:r>
            <a:r>
              <a:rPr lang="en-US" altLang="zh-CN" sz="4000" b="1" baseline="30000" dirty="0" smtClean="0">
                <a:ea typeface="隶书" panose="02010509060101010101" pitchFamily="49" charset="-122"/>
                <a:cs typeface="Times New Roman" panose="02020603050405020304" pitchFamily="18" charset="0"/>
              </a:rPr>
              <a:t>+</a:t>
            </a:r>
            <a:r>
              <a:rPr lang="zh-CN" altLang="en-US" sz="4000" b="1" dirty="0" smtClean="0">
                <a:ea typeface="隶书" panose="02010509060101010101" pitchFamily="49" charset="-122"/>
                <a:cs typeface="Times New Roman" panose="02020603050405020304" pitchFamily="18" charset="0"/>
              </a:rPr>
              <a:t>的</a:t>
            </a:r>
            <a:r>
              <a:rPr lang="zh-CN" altLang="en-US" sz="4000" b="1" dirty="0">
                <a:ea typeface="隶书" panose="02010509060101010101" pitchFamily="49" charset="-122"/>
                <a:cs typeface="Times New Roman" panose="02020603050405020304" pitchFamily="18" charset="0"/>
              </a:rPr>
              <a:t>性质</a:t>
            </a:r>
          </a:p>
        </p:txBody>
      </p:sp>
      <p:pic>
        <p:nvPicPr>
          <p:cNvPr id="2" name="氯化铵受热分解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1825" y="967226"/>
            <a:ext cx="4420175" cy="420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0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31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2535" grpId="0" autoUpdateAnimBg="0"/>
      <p:bldP spid="22536" grpId="0" animBg="1" autoUpdateAnimBg="0"/>
      <p:bldP spid="22537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713691" y="13064"/>
            <a:ext cx="31908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4000" b="1" dirty="0" smtClean="0">
                <a:ea typeface="隶书" panose="02010509060101010101" pitchFamily="49" charset="-122"/>
                <a:cs typeface="Times New Roman" panose="02020603050405020304" pitchFamily="18" charset="0"/>
              </a:rPr>
              <a:t>NH</a:t>
            </a:r>
            <a:r>
              <a:rPr lang="en-US" altLang="zh-CN" sz="4000" b="1" baseline="-25000" dirty="0" smtClean="0">
                <a:ea typeface="隶书" panose="02010509060101010101" pitchFamily="49" charset="-122"/>
                <a:cs typeface="Times New Roman" panose="02020603050405020304" pitchFamily="18" charset="0"/>
              </a:rPr>
              <a:t>4</a:t>
            </a:r>
            <a:r>
              <a:rPr lang="en-US" altLang="zh-CN" sz="4000" b="1" baseline="30000" dirty="0" smtClean="0">
                <a:ea typeface="隶书" panose="02010509060101010101" pitchFamily="49" charset="-122"/>
                <a:cs typeface="Times New Roman" panose="02020603050405020304" pitchFamily="18" charset="0"/>
              </a:rPr>
              <a:t>+</a:t>
            </a:r>
            <a:r>
              <a:rPr lang="zh-CN" altLang="en-US" sz="4000" b="1" dirty="0" smtClean="0">
                <a:ea typeface="隶书" panose="02010509060101010101" pitchFamily="49" charset="-122"/>
                <a:cs typeface="Times New Roman" panose="02020603050405020304" pitchFamily="18" charset="0"/>
              </a:rPr>
              <a:t>的</a:t>
            </a:r>
            <a:r>
              <a:rPr lang="zh-CN" altLang="en-US" sz="4000" b="1" dirty="0">
                <a:ea typeface="隶书" panose="02010509060101010101" pitchFamily="49" charset="-122"/>
                <a:cs typeface="Times New Roman" panose="02020603050405020304" pitchFamily="18" charset="0"/>
              </a:rPr>
              <a:t>性质</a:t>
            </a:r>
          </a:p>
        </p:txBody>
      </p:sp>
      <p:pic>
        <p:nvPicPr>
          <p:cNvPr id="3" name="铵盐与碱的反应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25582" y="126329"/>
            <a:ext cx="4287837" cy="3369460"/>
          </a:xfrm>
          <a:prstGeom prst="rect">
            <a:avLst/>
          </a:prstGeom>
        </p:spPr>
      </p:pic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35120" y="1546203"/>
            <a:ext cx="7904163" cy="676275"/>
            <a:chOff x="192" y="2812"/>
            <a:chExt cx="4979" cy="426"/>
          </a:xfrm>
        </p:grpSpPr>
        <p:sp>
          <p:nvSpPr>
            <p:cNvPr id="5" name="Text Box 20"/>
            <p:cNvSpPr txBox="1">
              <a:spLocks noChangeArrowheads="1"/>
            </p:cNvSpPr>
            <p:nvPr/>
          </p:nvSpPr>
          <p:spPr bwMode="auto">
            <a:xfrm>
              <a:off x="192" y="2928"/>
              <a:ext cx="4979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zh-CN" sz="3200" b="1" dirty="0">
                  <a:ea typeface="隶书" panose="02010509060101010101" pitchFamily="49" charset="-122"/>
                  <a:cs typeface="Times New Roman" panose="02020603050405020304" pitchFamily="18" charset="0"/>
                </a:rPr>
                <a:t>(NH</a:t>
              </a:r>
              <a:r>
                <a:rPr lang="en-US" altLang="zh-CN" sz="3200" b="1" baseline="-25000" dirty="0">
                  <a:ea typeface="隶书" panose="02010509060101010101" pitchFamily="49" charset="-122"/>
                  <a:cs typeface="Times New Roman" panose="02020603050405020304" pitchFamily="18" charset="0"/>
                </a:rPr>
                <a:t>4</a:t>
              </a:r>
              <a:r>
                <a:rPr lang="en-US" altLang="zh-CN" sz="3200" b="1" dirty="0">
                  <a:ea typeface="隶书" panose="02010509060101010101" pitchFamily="49" charset="-122"/>
                  <a:cs typeface="Times New Roman" panose="02020603050405020304" pitchFamily="18" charset="0"/>
                </a:rPr>
                <a:t>)</a:t>
              </a:r>
              <a:r>
                <a:rPr lang="en-US" altLang="zh-CN" sz="3200" b="1" baseline="-25000" dirty="0">
                  <a:ea typeface="隶书" panose="02010509060101010101" pitchFamily="49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3200" b="1" dirty="0">
                  <a:ea typeface="隶书" panose="02010509060101010101" pitchFamily="49" charset="-122"/>
                  <a:cs typeface="Times New Roman" panose="02020603050405020304" pitchFamily="18" charset="0"/>
                </a:rPr>
                <a:t>SO</a:t>
              </a:r>
              <a:r>
                <a:rPr lang="en-US" altLang="zh-CN" sz="3200" b="1" baseline="-25000" dirty="0">
                  <a:ea typeface="隶书" panose="02010509060101010101" pitchFamily="49" charset="-122"/>
                  <a:cs typeface="Times New Roman" panose="02020603050405020304" pitchFamily="18" charset="0"/>
                </a:rPr>
                <a:t>4</a:t>
              </a:r>
              <a:r>
                <a:rPr lang="en-US" altLang="zh-CN" sz="3200" b="1" dirty="0">
                  <a:ea typeface="隶书" panose="02010509060101010101" pitchFamily="49" charset="-122"/>
                  <a:cs typeface="Times New Roman" panose="02020603050405020304" pitchFamily="18" charset="0"/>
                </a:rPr>
                <a:t>+2NaOH</a:t>
              </a:r>
              <a:r>
                <a:rPr lang="en-US" altLang="zh-CN" sz="3200" b="1" dirty="0" smtClean="0">
                  <a:ea typeface="隶书" panose="02010509060101010101" pitchFamily="49" charset="-122"/>
                  <a:cs typeface="Times New Roman" panose="02020603050405020304" pitchFamily="18" charset="0"/>
                </a:rPr>
                <a:t>==Na</a:t>
              </a:r>
              <a:r>
                <a:rPr lang="en-US" altLang="zh-CN" sz="3200" b="1" baseline="-25000" dirty="0" smtClean="0">
                  <a:ea typeface="隶书" panose="02010509060101010101" pitchFamily="49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3200" b="1" dirty="0" smtClean="0">
                  <a:ea typeface="隶书" panose="02010509060101010101" pitchFamily="49" charset="-122"/>
                  <a:cs typeface="Times New Roman" panose="02020603050405020304" pitchFamily="18" charset="0"/>
                </a:rPr>
                <a:t>SO</a:t>
              </a:r>
              <a:r>
                <a:rPr lang="en-US" altLang="zh-CN" sz="3200" b="1" baseline="-25000" dirty="0" smtClean="0">
                  <a:ea typeface="隶书" panose="02010509060101010101" pitchFamily="49" charset="-122"/>
                  <a:cs typeface="Times New Roman" panose="02020603050405020304" pitchFamily="18" charset="0"/>
                </a:rPr>
                <a:t>4</a:t>
              </a:r>
              <a:r>
                <a:rPr lang="en-US" altLang="zh-CN" sz="3200" b="1" dirty="0" smtClean="0">
                  <a:ea typeface="隶书" panose="02010509060101010101" pitchFamily="49" charset="-122"/>
                  <a:cs typeface="Times New Roman" panose="02020603050405020304" pitchFamily="18" charset="0"/>
                </a:rPr>
                <a:t>+2NH</a:t>
              </a:r>
              <a:r>
                <a:rPr lang="en-US" altLang="zh-CN" sz="3200" b="1" baseline="-25000" dirty="0" smtClean="0">
                  <a:ea typeface="隶书" panose="02010509060101010101" pitchFamily="49" charset="-122"/>
                  <a:cs typeface="Times New Roman" panose="02020603050405020304" pitchFamily="18" charset="0"/>
                </a:rPr>
                <a:t>3</a:t>
              </a:r>
              <a:r>
                <a:rPr lang="en-US" altLang="zh-CN" sz="3200" b="1" dirty="0">
                  <a:ea typeface="隶书" panose="02010509060101010101" pitchFamily="49" charset="-122"/>
                  <a:cs typeface="Times New Roman" panose="02020603050405020304" pitchFamily="18" charset="0"/>
                </a:rPr>
                <a:t>↑+2H</a:t>
              </a:r>
              <a:r>
                <a:rPr lang="en-US" altLang="zh-CN" sz="3200" b="1" baseline="-25000" dirty="0">
                  <a:ea typeface="隶书" panose="02010509060101010101" pitchFamily="49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3200" b="1" dirty="0">
                  <a:ea typeface="隶书" panose="02010509060101010101" pitchFamily="49" charset="-122"/>
                  <a:cs typeface="Times New Roman" panose="02020603050405020304" pitchFamily="18" charset="0"/>
                </a:rPr>
                <a:t>O </a:t>
              </a:r>
            </a:p>
          </p:txBody>
        </p:sp>
        <p:sp>
          <p:nvSpPr>
            <p:cNvPr id="6" name="Text Box 21"/>
            <p:cNvSpPr txBox="1">
              <a:spLocks noChangeArrowheads="1"/>
            </p:cNvSpPr>
            <p:nvPr/>
          </p:nvSpPr>
          <p:spPr bwMode="auto">
            <a:xfrm>
              <a:off x="2374" y="2812"/>
              <a:ext cx="195" cy="233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2400" b="1" dirty="0">
                  <a:effectLst>
                    <a:outerShdw blurRad="38100" dist="38100" dir="2700000" algn="tl">
                      <a:srgbClr val="C0C0C0"/>
                    </a:outerShdw>
                  </a:effectLst>
                  <a:ea typeface="隶书" panose="02010509060101010101" pitchFamily="49" charset="-122"/>
                  <a:cs typeface="Times New Roman" panose="02020603050405020304" pitchFamily="18" charset="0"/>
                </a:rPr>
                <a:t>△</a:t>
              </a:r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35120" y="720950"/>
            <a:ext cx="6819900" cy="676275"/>
            <a:chOff x="192" y="2812"/>
            <a:chExt cx="4296" cy="426"/>
          </a:xfrm>
        </p:grpSpPr>
        <p:sp>
          <p:nvSpPr>
            <p:cNvPr id="8" name="Text Box 20"/>
            <p:cNvSpPr txBox="1">
              <a:spLocks noChangeArrowheads="1"/>
            </p:cNvSpPr>
            <p:nvPr/>
          </p:nvSpPr>
          <p:spPr bwMode="auto">
            <a:xfrm>
              <a:off x="192" y="2928"/>
              <a:ext cx="4296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zh-CN" sz="3200" b="1" dirty="0" smtClean="0">
                  <a:ea typeface="隶书" panose="02010509060101010101" pitchFamily="49" charset="-122"/>
                  <a:cs typeface="Times New Roman" panose="02020603050405020304" pitchFamily="18" charset="0"/>
                </a:rPr>
                <a:t>NH</a:t>
              </a:r>
              <a:r>
                <a:rPr lang="en-US" altLang="zh-CN" sz="3200" b="1" baseline="-25000" dirty="0" smtClean="0">
                  <a:ea typeface="隶书" panose="02010509060101010101" pitchFamily="49" charset="-122"/>
                  <a:cs typeface="Times New Roman" panose="02020603050405020304" pitchFamily="18" charset="0"/>
                </a:rPr>
                <a:t>4</a:t>
              </a:r>
              <a:r>
                <a:rPr lang="en-US" altLang="zh-CN" sz="3200" b="1" dirty="0" smtClean="0">
                  <a:ea typeface="隶书" panose="02010509060101010101" pitchFamily="49" charset="-122"/>
                  <a:cs typeface="Times New Roman" panose="02020603050405020304" pitchFamily="18" charset="0"/>
                </a:rPr>
                <a:t>NO</a:t>
              </a:r>
              <a:r>
                <a:rPr lang="en-US" altLang="zh-CN" sz="3200" b="1" baseline="-25000" dirty="0" smtClean="0">
                  <a:ea typeface="隶书" panose="02010509060101010101" pitchFamily="49" charset="-122"/>
                  <a:cs typeface="Times New Roman" panose="02020603050405020304" pitchFamily="18" charset="0"/>
                </a:rPr>
                <a:t>3</a:t>
              </a:r>
              <a:r>
                <a:rPr lang="en-US" altLang="zh-CN" sz="3200" b="1" dirty="0" smtClean="0">
                  <a:ea typeface="隶书" panose="02010509060101010101" pitchFamily="49" charset="-122"/>
                  <a:cs typeface="Times New Roman" panose="02020603050405020304" pitchFamily="18" charset="0"/>
                </a:rPr>
                <a:t>+NaOH==NaNO</a:t>
              </a:r>
              <a:r>
                <a:rPr lang="en-US" altLang="zh-CN" sz="3200" b="1" baseline="-25000" dirty="0" smtClean="0">
                  <a:ea typeface="隶书" panose="02010509060101010101" pitchFamily="49" charset="-122"/>
                  <a:cs typeface="Times New Roman" panose="02020603050405020304" pitchFamily="18" charset="0"/>
                </a:rPr>
                <a:t>3</a:t>
              </a:r>
              <a:r>
                <a:rPr lang="en-US" altLang="zh-CN" sz="3200" b="1" dirty="0" smtClean="0">
                  <a:ea typeface="隶书" panose="02010509060101010101" pitchFamily="49" charset="-122"/>
                  <a:cs typeface="Times New Roman" panose="02020603050405020304" pitchFamily="18" charset="0"/>
                </a:rPr>
                <a:t>+NH</a:t>
              </a:r>
              <a:r>
                <a:rPr lang="en-US" altLang="zh-CN" sz="3200" b="1" baseline="-25000" dirty="0" smtClean="0">
                  <a:ea typeface="隶书" panose="02010509060101010101" pitchFamily="49" charset="-122"/>
                  <a:cs typeface="Times New Roman" panose="02020603050405020304" pitchFamily="18" charset="0"/>
                </a:rPr>
                <a:t>3</a:t>
              </a:r>
              <a:r>
                <a:rPr lang="en-US" altLang="zh-CN" sz="3200" b="1" dirty="0">
                  <a:ea typeface="隶书" panose="02010509060101010101" pitchFamily="49" charset="-122"/>
                  <a:cs typeface="Times New Roman" panose="02020603050405020304" pitchFamily="18" charset="0"/>
                </a:rPr>
                <a:t>↑</a:t>
              </a:r>
              <a:r>
                <a:rPr lang="en-US" altLang="zh-CN" sz="3200" b="1" dirty="0" smtClean="0">
                  <a:ea typeface="隶书" panose="02010509060101010101" pitchFamily="49" charset="-122"/>
                  <a:cs typeface="Times New Roman" panose="02020603050405020304" pitchFamily="18" charset="0"/>
                </a:rPr>
                <a:t>+H</a:t>
              </a:r>
              <a:r>
                <a:rPr lang="en-US" altLang="zh-CN" sz="3200" b="1" baseline="-25000" dirty="0" smtClean="0">
                  <a:ea typeface="隶书" panose="02010509060101010101" pitchFamily="49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3200" b="1" dirty="0" smtClean="0">
                  <a:ea typeface="隶书" panose="02010509060101010101" pitchFamily="49" charset="-122"/>
                  <a:cs typeface="Times New Roman" panose="02020603050405020304" pitchFamily="18" charset="0"/>
                </a:rPr>
                <a:t>O </a:t>
              </a:r>
              <a:endParaRPr lang="en-US" altLang="zh-CN" sz="3200" b="1" dirty="0">
                <a:ea typeface="隶书" panose="020105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Text Box 21"/>
            <p:cNvSpPr txBox="1">
              <a:spLocks noChangeArrowheads="1"/>
            </p:cNvSpPr>
            <p:nvPr/>
          </p:nvSpPr>
          <p:spPr bwMode="auto">
            <a:xfrm>
              <a:off x="2063" y="2812"/>
              <a:ext cx="195" cy="233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2400" b="1" dirty="0">
                  <a:effectLst>
                    <a:outerShdw blurRad="38100" dist="38100" dir="2700000" algn="tl">
                      <a:srgbClr val="C0C0C0"/>
                    </a:outerShdw>
                  </a:effectLst>
                  <a:ea typeface="隶书" panose="02010509060101010101" pitchFamily="49" charset="-122"/>
                  <a:cs typeface="Times New Roman" panose="02020603050405020304" pitchFamily="18" charset="0"/>
                </a:rPr>
                <a:t>△</a:t>
              </a:r>
            </a:p>
          </p:txBody>
        </p:sp>
      </p:grpSp>
      <p:grpSp>
        <p:nvGrpSpPr>
          <p:cNvPr id="10" name="Group 19"/>
          <p:cNvGrpSpPr>
            <a:grpSpLocks/>
          </p:cNvGrpSpPr>
          <p:nvPr/>
        </p:nvGrpSpPr>
        <p:grpSpPr bwMode="auto">
          <a:xfrm>
            <a:off x="93063" y="2423040"/>
            <a:ext cx="4808538" cy="733426"/>
            <a:chOff x="192" y="2776"/>
            <a:chExt cx="3029" cy="462"/>
          </a:xfrm>
        </p:grpSpPr>
        <p:sp>
          <p:nvSpPr>
            <p:cNvPr id="11" name="Text Box 20"/>
            <p:cNvSpPr txBox="1">
              <a:spLocks noChangeArrowheads="1"/>
            </p:cNvSpPr>
            <p:nvPr/>
          </p:nvSpPr>
          <p:spPr bwMode="auto">
            <a:xfrm>
              <a:off x="192" y="2928"/>
              <a:ext cx="3029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zh-CN" sz="3200" b="1" dirty="0" smtClean="0">
                  <a:ea typeface="隶书" panose="02010509060101010101" pitchFamily="49" charset="-122"/>
                  <a:cs typeface="Times New Roman" panose="02020603050405020304" pitchFamily="18" charset="0"/>
                </a:rPr>
                <a:t>NH</a:t>
              </a:r>
              <a:r>
                <a:rPr lang="en-US" altLang="zh-CN" sz="3200" b="1" baseline="-25000" dirty="0" smtClean="0">
                  <a:ea typeface="隶书" panose="02010509060101010101" pitchFamily="49" charset="-122"/>
                  <a:cs typeface="Times New Roman" panose="02020603050405020304" pitchFamily="18" charset="0"/>
                </a:rPr>
                <a:t>4</a:t>
              </a:r>
              <a:r>
                <a:rPr lang="en-US" altLang="zh-CN" sz="3200" b="1" baseline="30000" dirty="0" smtClean="0">
                  <a:ea typeface="隶书" panose="02010509060101010101" pitchFamily="49" charset="-122"/>
                  <a:cs typeface="Times New Roman" panose="02020603050405020304" pitchFamily="18" charset="0"/>
                </a:rPr>
                <a:t>+</a:t>
              </a:r>
              <a:r>
                <a:rPr lang="en-US" altLang="zh-CN" sz="3200" b="1" dirty="0">
                  <a:ea typeface="隶书" panose="02010509060101010101" pitchFamily="49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smtClean="0">
                  <a:ea typeface="隶书" panose="02010509060101010101" pitchFamily="49" charset="-122"/>
                  <a:cs typeface="Times New Roman" panose="02020603050405020304" pitchFamily="18" charset="0"/>
                </a:rPr>
                <a:t>+OH</a:t>
              </a:r>
              <a:r>
                <a:rPr lang="en-US" altLang="zh-CN" sz="3200" b="1" baseline="30000" dirty="0">
                  <a:ea typeface="隶书" panose="02010509060101010101" pitchFamily="49" charset="-122"/>
                  <a:cs typeface="Times New Roman" panose="02020603050405020304" pitchFamily="18" charset="0"/>
                </a:rPr>
                <a:t>−</a:t>
              </a:r>
              <a:r>
                <a:rPr lang="en-US" altLang="zh-CN" sz="3200" b="1" dirty="0" smtClean="0">
                  <a:ea typeface="隶书" panose="02010509060101010101" pitchFamily="49" charset="-122"/>
                  <a:cs typeface="Times New Roman" panose="02020603050405020304" pitchFamily="18" charset="0"/>
                </a:rPr>
                <a:t> ==NH</a:t>
              </a:r>
              <a:r>
                <a:rPr lang="en-US" altLang="zh-CN" sz="3200" b="1" baseline="-25000" dirty="0" smtClean="0">
                  <a:ea typeface="隶书" panose="02010509060101010101" pitchFamily="49" charset="-122"/>
                  <a:cs typeface="Times New Roman" panose="02020603050405020304" pitchFamily="18" charset="0"/>
                </a:rPr>
                <a:t>3</a:t>
              </a:r>
              <a:r>
                <a:rPr lang="en-US" altLang="zh-CN" sz="3200" b="1" dirty="0">
                  <a:ea typeface="隶书" panose="02010509060101010101" pitchFamily="49" charset="-122"/>
                  <a:cs typeface="Times New Roman" panose="02020603050405020304" pitchFamily="18" charset="0"/>
                </a:rPr>
                <a:t>↑</a:t>
              </a:r>
              <a:r>
                <a:rPr lang="en-US" altLang="zh-CN" sz="3200" b="1" dirty="0" smtClean="0">
                  <a:ea typeface="隶书" panose="02010509060101010101" pitchFamily="49" charset="-122"/>
                  <a:cs typeface="Times New Roman" panose="02020603050405020304" pitchFamily="18" charset="0"/>
                </a:rPr>
                <a:t>+H</a:t>
              </a:r>
              <a:r>
                <a:rPr lang="en-US" altLang="zh-CN" sz="3200" b="1" baseline="-25000" dirty="0" smtClean="0">
                  <a:ea typeface="隶书" panose="02010509060101010101" pitchFamily="49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3200" b="1" dirty="0" smtClean="0">
                  <a:ea typeface="隶书" panose="02010509060101010101" pitchFamily="49" charset="-122"/>
                  <a:cs typeface="Times New Roman" panose="02020603050405020304" pitchFamily="18" charset="0"/>
                </a:rPr>
                <a:t>O </a:t>
              </a:r>
              <a:endParaRPr lang="en-US" altLang="zh-CN" sz="3200" b="1" dirty="0">
                <a:ea typeface="隶书" panose="020105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 Box 21"/>
            <p:cNvSpPr txBox="1">
              <a:spLocks noChangeArrowheads="1"/>
            </p:cNvSpPr>
            <p:nvPr/>
          </p:nvSpPr>
          <p:spPr bwMode="auto">
            <a:xfrm>
              <a:off x="1566" y="2776"/>
              <a:ext cx="195" cy="233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2400" b="1" dirty="0">
                  <a:effectLst>
                    <a:outerShdw blurRad="38100" dist="38100" dir="2700000" algn="tl">
                      <a:srgbClr val="C0C0C0"/>
                    </a:outerShdw>
                  </a:effectLst>
                  <a:ea typeface="隶书" panose="02010509060101010101" pitchFamily="49" charset="-122"/>
                  <a:cs typeface="Times New Roman" panose="02020603050405020304" pitchFamily="18" charset="0"/>
                </a:rPr>
                <a:t>△</a:t>
              </a:r>
            </a:p>
          </p:txBody>
        </p:sp>
      </p:grp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70971" y="3391705"/>
            <a:ext cx="31908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4000" b="1" dirty="0" smtClean="0">
                <a:solidFill>
                  <a:srgbClr val="0033CC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NH</a:t>
            </a:r>
            <a:r>
              <a:rPr lang="en-US" altLang="zh-CN" sz="4000" b="1" baseline="-25000" dirty="0" smtClean="0">
                <a:solidFill>
                  <a:srgbClr val="0033CC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4</a:t>
            </a:r>
            <a:r>
              <a:rPr lang="en-US" altLang="zh-CN" sz="4000" b="1" baseline="30000" dirty="0" smtClean="0">
                <a:solidFill>
                  <a:srgbClr val="0033CC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+</a:t>
            </a:r>
            <a:r>
              <a:rPr lang="zh-CN" altLang="en-US" sz="4000" b="1" dirty="0" smtClean="0">
                <a:solidFill>
                  <a:srgbClr val="0033CC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的检验？</a:t>
            </a:r>
            <a:endParaRPr lang="zh-CN" altLang="en-US" sz="4000" b="1" dirty="0">
              <a:solidFill>
                <a:srgbClr val="0033CC"/>
              </a:solidFill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4" name="Group 3"/>
          <p:cNvGrpSpPr>
            <a:grpSpLocks/>
          </p:cNvGrpSpPr>
          <p:nvPr/>
        </p:nvGrpSpPr>
        <p:grpSpPr bwMode="auto">
          <a:xfrm>
            <a:off x="3813969" y="4554913"/>
            <a:ext cx="1202760" cy="1197629"/>
            <a:chOff x="1655" y="437"/>
            <a:chExt cx="771" cy="570"/>
          </a:xfrm>
        </p:grpSpPr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1655" y="572"/>
              <a:ext cx="712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3600" b="1" dirty="0">
                  <a:ea typeface="隶书" panose="02010509060101010101" pitchFamily="49" charset="-122"/>
                  <a:cs typeface="Times New Roman" panose="02020603050405020304" pitchFamily="18" charset="0"/>
                </a:rPr>
                <a:t>氨气</a:t>
              </a:r>
            </a:p>
          </p:txBody>
        </p:sp>
        <p:sp>
          <p:nvSpPr>
            <p:cNvPr id="16" name="AutoShape 5"/>
            <p:cNvSpPr>
              <a:spLocks/>
            </p:cNvSpPr>
            <p:nvPr/>
          </p:nvSpPr>
          <p:spPr bwMode="auto">
            <a:xfrm>
              <a:off x="2283" y="437"/>
              <a:ext cx="143" cy="570"/>
            </a:xfrm>
            <a:prstGeom prst="leftBrace">
              <a:avLst>
                <a:gd name="adj1" fmla="val 50370"/>
                <a:gd name="adj2" fmla="val 50000"/>
              </a:avLst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endParaRPr lang="zh-CN" altLang="zh-CN" sz="3600">
                <a:ea typeface="隶书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4984791" y="4166090"/>
            <a:ext cx="73995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 dirty="0">
                <a:ea typeface="隶书" panose="02010509060101010101" pitchFamily="49" charset="-122"/>
                <a:cs typeface="Times New Roman" panose="02020603050405020304" pitchFamily="18" charset="0"/>
              </a:rPr>
              <a:t>(1)</a:t>
            </a:r>
            <a:r>
              <a:rPr lang="zh-CN" altLang="en-US" sz="3600" b="1" dirty="0">
                <a:ea typeface="隶书" panose="02010509060101010101" pitchFamily="49" charset="-122"/>
                <a:cs typeface="Times New Roman" panose="02020603050405020304" pitchFamily="18" charset="0"/>
              </a:rPr>
              <a:t>用湿润的红色</a:t>
            </a:r>
            <a:r>
              <a:rPr lang="zh-CN" altLang="en-US" sz="3600" b="1" dirty="0" smtClean="0">
                <a:ea typeface="隶书" panose="02010509060101010101" pitchFamily="49" charset="-122"/>
                <a:cs typeface="Times New Roman" panose="02020603050405020304" pitchFamily="18" charset="0"/>
              </a:rPr>
              <a:t>石蕊试纸</a:t>
            </a:r>
            <a:r>
              <a:rPr lang="en-US" altLang="zh-CN" sz="3600" b="1" dirty="0" smtClean="0">
                <a:ea typeface="隶书" panose="020105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3600" b="1" dirty="0" smtClean="0">
                <a:ea typeface="隶书" panose="02010509060101010101" pitchFamily="49" charset="-122"/>
                <a:cs typeface="Times New Roman" panose="02020603050405020304" pitchFamily="18" charset="0"/>
              </a:rPr>
              <a:t>变蓝</a:t>
            </a:r>
            <a:r>
              <a:rPr lang="en-US" altLang="zh-CN" sz="3600" b="1" dirty="0" smtClean="0">
                <a:ea typeface="隶书" panose="02010509060101010101" pitchFamily="49" charset="-122"/>
                <a:cs typeface="Times New Roman" panose="02020603050405020304" pitchFamily="18" charset="0"/>
              </a:rPr>
              <a:t>)</a:t>
            </a:r>
            <a:endParaRPr lang="zh-CN" altLang="en-US" sz="3600" b="1" dirty="0"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4984791" y="5359489"/>
            <a:ext cx="715494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 dirty="0">
                <a:ea typeface="隶书" panose="02010509060101010101" pitchFamily="49" charset="-122"/>
                <a:cs typeface="Times New Roman" panose="02020603050405020304" pitchFamily="18" charset="0"/>
              </a:rPr>
              <a:t>(2)</a:t>
            </a:r>
            <a:r>
              <a:rPr lang="zh-CN" altLang="en-US" sz="3600" b="1" dirty="0">
                <a:ea typeface="隶书" panose="02010509060101010101" pitchFamily="49" charset="-122"/>
                <a:cs typeface="Times New Roman" panose="02020603050405020304" pitchFamily="18" charset="0"/>
              </a:rPr>
              <a:t>蘸有浓盐酸的玻璃棒接近</a:t>
            </a:r>
            <a:r>
              <a:rPr lang="zh-CN" altLang="en-US" sz="3600" b="1" dirty="0" smtClean="0">
                <a:ea typeface="隶书" panose="02010509060101010101" pitchFamily="49" charset="-122"/>
                <a:cs typeface="Times New Roman" panose="02020603050405020304" pitchFamily="18" charset="0"/>
              </a:rPr>
              <a:t>瓶口</a:t>
            </a:r>
            <a:endParaRPr lang="en-US" altLang="zh-CN" sz="3600" b="1" dirty="0" smtClean="0"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3600" b="1" dirty="0">
                <a:ea typeface="隶书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smtClean="0">
                <a:ea typeface="隶书" panose="02010509060101010101" pitchFamily="49" charset="-122"/>
                <a:cs typeface="Times New Roman" panose="02020603050405020304" pitchFamily="18" charset="0"/>
              </a:rPr>
              <a:t>       (</a:t>
            </a:r>
            <a:r>
              <a:rPr lang="zh-CN" altLang="en-US" sz="3600" b="1" dirty="0" smtClean="0">
                <a:ea typeface="隶书" panose="02010509060101010101" pitchFamily="49" charset="-122"/>
                <a:cs typeface="Times New Roman" panose="02020603050405020304" pitchFamily="18" charset="0"/>
              </a:rPr>
              <a:t>产生白烟</a:t>
            </a:r>
            <a:r>
              <a:rPr lang="en-US" altLang="zh-CN" sz="3600" b="1" dirty="0" smtClean="0">
                <a:ea typeface="隶书" panose="02010509060101010101" pitchFamily="49" charset="-122"/>
                <a:cs typeface="Times New Roman" panose="02020603050405020304" pitchFamily="18" charset="0"/>
              </a:rPr>
              <a:t>)</a:t>
            </a:r>
            <a:endParaRPr lang="zh-CN" altLang="en-US" sz="3600" b="1" dirty="0"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45087" y="4836391"/>
            <a:ext cx="11112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>
                <a:ea typeface="隶书" panose="02010509060101010101" pitchFamily="49" charset="-122"/>
                <a:cs typeface="Times New Roman" panose="02020603050405020304" pitchFamily="18" charset="0"/>
              </a:rPr>
              <a:t>铵盐</a:t>
            </a:r>
          </a:p>
        </p:txBody>
      </p:sp>
      <p:grpSp>
        <p:nvGrpSpPr>
          <p:cNvPr id="20" name="Group 9"/>
          <p:cNvGrpSpPr>
            <a:grpSpLocks/>
          </p:cNvGrpSpPr>
          <p:nvPr/>
        </p:nvGrpSpPr>
        <p:grpSpPr bwMode="auto">
          <a:xfrm>
            <a:off x="1094582" y="4631113"/>
            <a:ext cx="2857499" cy="1141413"/>
            <a:chOff x="501" y="1992"/>
            <a:chExt cx="1800" cy="719"/>
          </a:xfrm>
        </p:grpSpPr>
        <p:sp>
          <p:nvSpPr>
            <p:cNvPr id="21" name="Rectangle 10"/>
            <p:cNvSpPr>
              <a:spLocks noChangeArrowheads="1"/>
            </p:cNvSpPr>
            <p:nvPr/>
          </p:nvSpPr>
          <p:spPr bwMode="auto">
            <a:xfrm>
              <a:off x="501" y="1992"/>
              <a:ext cx="180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3600" b="1">
                  <a:ea typeface="隶书" panose="02010509060101010101" pitchFamily="49" charset="-122"/>
                  <a:cs typeface="Times New Roman" panose="02020603050405020304" pitchFamily="18" charset="0"/>
                </a:rPr>
                <a:t>加</a:t>
              </a:r>
              <a:r>
                <a:rPr lang="en-US" altLang="zh-CN" sz="3600" b="1">
                  <a:ea typeface="隶书" panose="02010509060101010101" pitchFamily="49" charset="-122"/>
                  <a:cs typeface="Times New Roman" panose="02020603050405020304" pitchFamily="18" charset="0"/>
                </a:rPr>
                <a:t>NaOH</a:t>
              </a:r>
              <a:r>
                <a:rPr lang="zh-CN" altLang="en-US" sz="3600" b="1">
                  <a:ea typeface="隶书" panose="02010509060101010101" pitchFamily="49" charset="-122"/>
                  <a:cs typeface="Times New Roman" panose="02020603050405020304" pitchFamily="18" charset="0"/>
                </a:rPr>
                <a:t>溶液</a:t>
              </a:r>
            </a:p>
          </p:txBody>
        </p:sp>
        <p:sp>
          <p:nvSpPr>
            <p:cNvPr id="22" name="Rectangle 11"/>
            <p:cNvSpPr>
              <a:spLocks noChangeArrowheads="1"/>
            </p:cNvSpPr>
            <p:nvPr/>
          </p:nvSpPr>
          <p:spPr bwMode="auto">
            <a:xfrm>
              <a:off x="771" y="2304"/>
              <a:ext cx="70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3600" b="1">
                  <a:ea typeface="隶书" panose="02010509060101010101" pitchFamily="49" charset="-122"/>
                  <a:cs typeface="Times New Roman" panose="02020603050405020304" pitchFamily="18" charset="0"/>
                </a:rPr>
                <a:t>加热</a:t>
              </a:r>
            </a:p>
          </p:txBody>
        </p:sp>
        <p:sp>
          <p:nvSpPr>
            <p:cNvPr id="23" name="Line 12"/>
            <p:cNvSpPr>
              <a:spLocks noChangeShapeType="1"/>
            </p:cNvSpPr>
            <p:nvPr/>
          </p:nvSpPr>
          <p:spPr bwMode="auto">
            <a:xfrm flipV="1">
              <a:off x="537" y="2368"/>
              <a:ext cx="1677" cy="6"/>
            </a:xfrm>
            <a:prstGeom prst="line">
              <a:avLst/>
            </a:prstGeom>
            <a:noFill/>
            <a:ln w="603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360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334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50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/>
      <p:bldP spid="17" grpId="0" autoUpdateAnimBg="0"/>
      <p:bldP spid="18" grpId="0" autoUpdateAnimBg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7" name="Group 7"/>
          <p:cNvGrpSpPr>
            <a:grpSpLocks/>
          </p:cNvGrpSpPr>
          <p:nvPr/>
        </p:nvGrpSpPr>
        <p:grpSpPr bwMode="auto">
          <a:xfrm>
            <a:off x="0" y="2064545"/>
            <a:ext cx="9144000" cy="560387"/>
            <a:chOff x="0" y="2160"/>
            <a:chExt cx="5760" cy="353"/>
          </a:xfrm>
        </p:grpSpPr>
        <p:sp>
          <p:nvSpPr>
            <p:cNvPr id="35854" name="Line 8"/>
            <p:cNvSpPr>
              <a:spLocks noChangeShapeType="1"/>
            </p:cNvSpPr>
            <p:nvPr/>
          </p:nvSpPr>
          <p:spPr bwMode="auto">
            <a:xfrm flipV="1">
              <a:off x="2446" y="2390"/>
              <a:ext cx="388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35855" name="Rectangle 9"/>
            <p:cNvSpPr>
              <a:spLocks noChangeArrowheads="1"/>
            </p:cNvSpPr>
            <p:nvPr/>
          </p:nvSpPr>
          <p:spPr bwMode="auto">
            <a:xfrm>
              <a:off x="2561" y="2160"/>
              <a:ext cx="50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2400" b="1">
                  <a:ea typeface="隶书" panose="02010509060101010101" pitchFamily="49" charset="-122"/>
                  <a:cs typeface="Times New Roman" panose="02020603050405020304" pitchFamily="18" charset="0"/>
                </a:rPr>
                <a:t>△</a:t>
              </a:r>
            </a:p>
          </p:txBody>
        </p:sp>
        <p:sp>
          <p:nvSpPr>
            <p:cNvPr id="35856" name="Text Box 10"/>
            <p:cNvSpPr txBox="1">
              <a:spLocks noChangeArrowheads="1"/>
            </p:cNvSpPr>
            <p:nvPr/>
          </p:nvSpPr>
          <p:spPr bwMode="auto">
            <a:xfrm>
              <a:off x="0" y="2164"/>
              <a:ext cx="5760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3600" b="1" dirty="0">
                  <a:ea typeface="隶书" panose="02010509060101010101" pitchFamily="49" charset="-122"/>
                  <a:cs typeface="Times New Roman" panose="02020603050405020304" pitchFamily="18" charset="0"/>
                </a:rPr>
                <a:t>2NH</a:t>
              </a:r>
              <a:r>
                <a:rPr lang="en-US" altLang="zh-CN" sz="3600" b="1" baseline="-25000" dirty="0">
                  <a:ea typeface="隶书" panose="02010509060101010101" pitchFamily="49" charset="-122"/>
                  <a:cs typeface="Times New Roman" panose="02020603050405020304" pitchFamily="18" charset="0"/>
                </a:rPr>
                <a:t>4</a:t>
              </a:r>
              <a:r>
                <a:rPr lang="en-US" altLang="zh-CN" sz="3600" b="1" dirty="0">
                  <a:ea typeface="隶书" panose="02010509060101010101" pitchFamily="49" charset="-122"/>
                  <a:cs typeface="Times New Roman" panose="02020603050405020304" pitchFamily="18" charset="0"/>
                </a:rPr>
                <a:t>Cl + Ca(OH)</a:t>
              </a:r>
              <a:r>
                <a:rPr lang="en-US" altLang="zh-CN" sz="3600" b="1" baseline="-25000" dirty="0">
                  <a:ea typeface="隶书" panose="02010509060101010101" pitchFamily="49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3600" b="1" dirty="0">
                  <a:ea typeface="隶书" panose="02010509060101010101" pitchFamily="49" charset="-122"/>
                  <a:cs typeface="Times New Roman" panose="02020603050405020304" pitchFamily="18" charset="0"/>
                </a:rPr>
                <a:t>       CaCl</a:t>
              </a:r>
              <a:r>
                <a:rPr lang="en-US" altLang="zh-CN" sz="3600" b="1" baseline="-25000" dirty="0">
                  <a:ea typeface="隶书" panose="02010509060101010101" pitchFamily="49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3600" b="1" dirty="0">
                  <a:ea typeface="隶书" panose="02010509060101010101" pitchFamily="49" charset="-122"/>
                  <a:cs typeface="Times New Roman" panose="02020603050405020304" pitchFamily="18" charset="0"/>
                </a:rPr>
                <a:t>+2NH</a:t>
              </a:r>
              <a:r>
                <a:rPr lang="en-US" altLang="zh-CN" sz="3600" b="1" baseline="-25000" dirty="0">
                  <a:ea typeface="隶书" panose="02010509060101010101" pitchFamily="49" charset="-122"/>
                  <a:cs typeface="Times New Roman" panose="02020603050405020304" pitchFamily="18" charset="0"/>
                </a:rPr>
                <a:t>3   </a:t>
              </a:r>
              <a:r>
                <a:rPr lang="en-US" altLang="zh-CN" sz="3600" b="1" dirty="0">
                  <a:ea typeface="隶书" panose="02010509060101010101" pitchFamily="49" charset="-122"/>
                  <a:cs typeface="Times New Roman" panose="02020603050405020304" pitchFamily="18" charset="0"/>
                </a:rPr>
                <a:t>+2H</a:t>
              </a:r>
              <a:r>
                <a:rPr lang="en-US" altLang="zh-CN" sz="3600" b="1" baseline="-25000" dirty="0">
                  <a:ea typeface="隶书" panose="02010509060101010101" pitchFamily="49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3600" b="1" dirty="0">
                  <a:ea typeface="隶书" panose="02010509060101010101" pitchFamily="49" charset="-122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35857" name="Rectangle 11"/>
            <p:cNvSpPr>
              <a:spLocks noChangeArrowheads="1"/>
            </p:cNvSpPr>
            <p:nvPr/>
          </p:nvSpPr>
          <p:spPr bwMode="auto">
            <a:xfrm>
              <a:off x="4377" y="2160"/>
              <a:ext cx="129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3200" b="1">
                  <a:ea typeface="隶书" panose="02010509060101010101" pitchFamily="49" charset="-122"/>
                  <a:cs typeface="Times New Roman" panose="02020603050405020304" pitchFamily="18" charset="0"/>
                </a:rPr>
                <a:t>↑</a:t>
              </a:r>
            </a:p>
          </p:txBody>
        </p:sp>
        <p:sp>
          <p:nvSpPr>
            <p:cNvPr id="2" name="Line 12"/>
            <p:cNvSpPr>
              <a:spLocks noChangeShapeType="1"/>
            </p:cNvSpPr>
            <p:nvPr/>
          </p:nvSpPr>
          <p:spPr bwMode="auto">
            <a:xfrm flipV="1">
              <a:off x="2446" y="2436"/>
              <a:ext cx="388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35862" name="Text Box 22"/>
          <p:cNvSpPr txBox="1">
            <a:spLocks noChangeArrowheads="1"/>
          </p:cNvSpPr>
          <p:nvPr/>
        </p:nvSpPr>
        <p:spPr bwMode="auto">
          <a:xfrm>
            <a:off x="104650" y="601478"/>
            <a:ext cx="6946232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4000" b="1" dirty="0" smtClean="0">
                <a:solidFill>
                  <a:srgbClr val="0000FF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根据铵盐的性质，你</a:t>
            </a:r>
            <a:r>
              <a:rPr lang="zh-CN" altLang="en-US" sz="4000" b="1" dirty="0">
                <a:solidFill>
                  <a:srgbClr val="0000FF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能设计一套制取、收集氨气的装置吗</a:t>
            </a:r>
            <a:r>
              <a:rPr lang="en-US" altLang="zh-CN" sz="4000" b="1" dirty="0">
                <a:solidFill>
                  <a:srgbClr val="0000FF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4257675" y="63501"/>
            <a:ext cx="3962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000" b="1" dirty="0">
                <a:latin typeface="华文新魏" panose="02010800040101010101" pitchFamily="2" charset="-122"/>
                <a:ea typeface="隶书" panose="02010509060101010101" pitchFamily="49" charset="-122"/>
              </a:rPr>
              <a:t>氨的</a:t>
            </a:r>
            <a:r>
              <a:rPr lang="zh-CN" altLang="en-US" sz="4000" b="1" dirty="0">
                <a:latin typeface="Arial" panose="020B0604020202020204" pitchFamily="34" charset="0"/>
                <a:ea typeface="隶书" panose="02010509060101010101" pitchFamily="49" charset="-122"/>
              </a:rPr>
              <a:t>实验室制法</a:t>
            </a:r>
            <a:endParaRPr lang="zh-CN" altLang="en-US" sz="4000" b="1" dirty="0">
              <a:latin typeface="华文新魏" panose="02010800040101010101" pitchFamily="2" charset="-122"/>
              <a:ea typeface="隶书" panose="02010509060101010101" pitchFamily="49" charset="-122"/>
            </a:endParaRPr>
          </a:p>
        </p:txBody>
      </p:sp>
      <p:pic>
        <p:nvPicPr>
          <p:cNvPr id="5" name="实验室制氨气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39200" y="13325"/>
            <a:ext cx="3352800" cy="2743200"/>
          </a:xfrm>
          <a:prstGeom prst="rect">
            <a:avLst/>
          </a:prstGeom>
        </p:spPr>
      </p:pic>
      <p:pic>
        <p:nvPicPr>
          <p:cNvPr id="21" name="Picture 12" descr="制氨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4" t="3310" r="38029" b="10620"/>
          <a:stretch>
            <a:fillRect/>
          </a:stretch>
        </p:blipFill>
        <p:spPr bwMode="auto">
          <a:xfrm>
            <a:off x="285750" y="3013870"/>
            <a:ext cx="325278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4005596" y="2788631"/>
            <a:ext cx="50958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>
                <a:solidFill>
                  <a:srgbClr val="FF0000"/>
                </a:solidFill>
                <a:ea typeface="隶书" panose="02010509060101010101" pitchFamily="49" charset="-122"/>
              </a:rPr>
              <a:t>向下排空气法</a:t>
            </a:r>
            <a:r>
              <a:rPr lang="zh-CN" altLang="en-US" sz="3600" b="1" dirty="0">
                <a:ea typeface="隶书" panose="02010509060101010101" pitchFamily="49" charset="-122"/>
              </a:rPr>
              <a:t>收集</a:t>
            </a:r>
            <a:r>
              <a:rPr lang="en-US" altLang="zh-CN" sz="3600" b="1" dirty="0">
                <a:ea typeface="隶书" panose="02010509060101010101" pitchFamily="49" charset="-122"/>
              </a:rPr>
              <a:t>NH</a:t>
            </a:r>
            <a:r>
              <a:rPr lang="en-US" altLang="zh-CN" sz="3600" b="1" baseline="-25000" dirty="0">
                <a:ea typeface="隶书" panose="02010509060101010101" pitchFamily="49" charset="-122"/>
              </a:rPr>
              <a:t>3</a:t>
            </a: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4005596" y="3523384"/>
            <a:ext cx="47005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>
                <a:ea typeface="隶书" panose="02010509060101010101" pitchFamily="49" charset="-122"/>
              </a:rPr>
              <a:t>干燥</a:t>
            </a:r>
            <a:r>
              <a:rPr lang="en-US" altLang="zh-CN" sz="3600" b="1" dirty="0">
                <a:ea typeface="隶书" panose="02010509060101010101" pitchFamily="49" charset="-122"/>
              </a:rPr>
              <a:t>NH</a:t>
            </a:r>
            <a:r>
              <a:rPr lang="en-US" altLang="zh-CN" sz="3600" b="1" baseline="-25000" dirty="0">
                <a:ea typeface="隶书" panose="02010509060101010101" pitchFamily="49" charset="-122"/>
              </a:rPr>
              <a:t>3</a:t>
            </a:r>
            <a:r>
              <a:rPr lang="zh-CN" altLang="en-US" sz="3600" b="1" dirty="0">
                <a:ea typeface="隶书" panose="02010509060101010101" pitchFamily="49" charset="-122"/>
              </a:rPr>
              <a:t>：</a:t>
            </a:r>
            <a:r>
              <a:rPr lang="zh-CN" altLang="en-US" sz="3600" b="1" dirty="0">
                <a:solidFill>
                  <a:srgbClr val="FF0000"/>
                </a:solidFill>
                <a:ea typeface="隶书" panose="02010509060101010101" pitchFamily="49" charset="-122"/>
              </a:rPr>
              <a:t>碱石灰</a:t>
            </a:r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3994150" y="4244219"/>
            <a:ext cx="47005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>
                <a:ea typeface="隶书" panose="02010509060101010101" pitchFamily="49" charset="-122"/>
              </a:rPr>
              <a:t>吸收多余</a:t>
            </a:r>
            <a:r>
              <a:rPr lang="en-US" altLang="zh-CN" sz="3600" b="1" dirty="0">
                <a:ea typeface="隶书" panose="02010509060101010101" pitchFamily="49" charset="-122"/>
              </a:rPr>
              <a:t>NH</a:t>
            </a:r>
            <a:r>
              <a:rPr lang="en-US" altLang="zh-CN" sz="3600" b="1" baseline="-25000" dirty="0">
                <a:ea typeface="隶书" panose="02010509060101010101" pitchFamily="49" charset="-122"/>
              </a:rPr>
              <a:t>3</a:t>
            </a:r>
            <a:r>
              <a:rPr lang="zh-CN" altLang="en-US" sz="3600" b="1" dirty="0">
                <a:ea typeface="隶书" panose="02010509060101010101" pitchFamily="49" charset="-122"/>
              </a:rPr>
              <a:t>：</a:t>
            </a:r>
            <a:r>
              <a:rPr lang="zh-CN" altLang="en-US" sz="3600" b="1" dirty="0">
                <a:solidFill>
                  <a:srgbClr val="FF0000"/>
                </a:solidFill>
                <a:ea typeface="隶书" panose="02010509060101010101" pitchFamily="49" charset="-122"/>
              </a:rPr>
              <a:t>水</a:t>
            </a:r>
          </a:p>
        </p:txBody>
      </p:sp>
      <p:pic>
        <p:nvPicPr>
          <p:cNvPr id="25" name="Picture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349093"/>
            <a:ext cx="1728788" cy="243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AutoShape 24"/>
          <p:cNvSpPr>
            <a:spLocks/>
          </p:cNvSpPr>
          <p:nvPr/>
        </p:nvSpPr>
        <p:spPr bwMode="auto">
          <a:xfrm>
            <a:off x="5658184" y="5395120"/>
            <a:ext cx="3048000" cy="1219200"/>
          </a:xfrm>
          <a:prstGeom prst="borderCallout3">
            <a:avLst>
              <a:gd name="adj1" fmla="val 9375"/>
              <a:gd name="adj2" fmla="val 102500"/>
              <a:gd name="adj3" fmla="val 9375"/>
              <a:gd name="adj4" fmla="val 102500"/>
              <a:gd name="adj5" fmla="val -389"/>
              <a:gd name="adj6" fmla="val 102500"/>
              <a:gd name="adj7" fmla="val -52796"/>
              <a:gd name="adj8" fmla="val -7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4000" dirty="0">
                <a:solidFill>
                  <a:srgbClr val="0000FF"/>
                </a:solidFill>
                <a:latin typeface="Arial" panose="020B0604020202020204" pitchFamily="34" charset="0"/>
                <a:ea typeface="华文行楷" panose="02010800040101010101" pitchFamily="2" charset="-122"/>
              </a:rPr>
              <a:t>棉花的作用是什么？</a:t>
            </a:r>
          </a:p>
        </p:txBody>
      </p:sp>
    </p:spTree>
    <p:extLst>
      <p:ext uri="{BB962C8B-B14F-4D97-AF65-F5344CB8AC3E}">
        <p14:creationId xmlns:p14="http://schemas.microsoft.com/office/powerpoint/2010/main" val="90668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48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2" grpId="0"/>
      <p:bldP spid="23" grpId="0"/>
      <p:bldP spid="24" grpId="0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组合 159"/>
          <p:cNvGrpSpPr>
            <a:grpSpLocks/>
          </p:cNvGrpSpPr>
          <p:nvPr/>
        </p:nvGrpSpPr>
        <p:grpSpPr bwMode="auto">
          <a:xfrm>
            <a:off x="484405" y="1313815"/>
            <a:ext cx="3921491" cy="4684345"/>
            <a:chOff x="895100" y="583831"/>
            <a:chExt cx="5118590" cy="5369265"/>
          </a:xfrm>
        </p:grpSpPr>
        <p:grpSp>
          <p:nvGrpSpPr>
            <p:cNvPr id="37891" name="Group 3"/>
            <p:cNvGrpSpPr>
              <a:grpSpLocks/>
            </p:cNvGrpSpPr>
            <p:nvPr/>
          </p:nvGrpSpPr>
          <p:grpSpPr bwMode="auto">
            <a:xfrm>
              <a:off x="895100" y="4191427"/>
              <a:ext cx="1420246" cy="1761669"/>
              <a:chOff x="4419" y="4028"/>
              <a:chExt cx="768" cy="1128"/>
            </a:xfrm>
          </p:grpSpPr>
          <p:sp>
            <p:nvSpPr>
              <p:cNvPr id="37913" name="AutoShape 4"/>
              <p:cNvSpPr>
                <a:spLocks noChangeArrowheads="1"/>
              </p:cNvSpPr>
              <p:nvPr/>
            </p:nvSpPr>
            <p:spPr bwMode="auto">
              <a:xfrm>
                <a:off x="4565" y="5099"/>
                <a:ext cx="480" cy="57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/>
              </a:p>
            </p:txBody>
          </p:sp>
          <p:grpSp>
            <p:nvGrpSpPr>
              <p:cNvPr id="37914" name="Group 5"/>
              <p:cNvGrpSpPr>
                <a:grpSpLocks/>
              </p:cNvGrpSpPr>
              <p:nvPr/>
            </p:nvGrpSpPr>
            <p:grpSpPr bwMode="auto">
              <a:xfrm>
                <a:off x="4440" y="4740"/>
                <a:ext cx="735" cy="352"/>
                <a:chOff x="4500" y="5055"/>
                <a:chExt cx="735" cy="405"/>
              </a:xfrm>
            </p:grpSpPr>
            <p:grpSp>
              <p:nvGrpSpPr>
                <p:cNvPr id="37972" name="Group 6"/>
                <p:cNvGrpSpPr>
                  <a:grpSpLocks/>
                </p:cNvGrpSpPr>
                <p:nvPr/>
              </p:nvGrpSpPr>
              <p:grpSpPr bwMode="auto">
                <a:xfrm>
                  <a:off x="4543" y="5154"/>
                  <a:ext cx="656" cy="20"/>
                  <a:chOff x="3454" y="4257"/>
                  <a:chExt cx="726" cy="20"/>
                </a:xfrm>
              </p:grpSpPr>
              <p:sp>
                <p:nvSpPr>
                  <p:cNvPr id="37995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3495" y="4276"/>
                    <a:ext cx="640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37996" name="Freeform 8"/>
                  <p:cNvSpPr>
                    <a:spLocks/>
                  </p:cNvSpPr>
                  <p:nvPr/>
                </p:nvSpPr>
                <p:spPr bwMode="auto">
                  <a:xfrm>
                    <a:off x="4135" y="4257"/>
                    <a:ext cx="45" cy="18"/>
                  </a:xfrm>
                  <a:custGeom>
                    <a:avLst/>
                    <a:gdLst>
                      <a:gd name="T0" fmla="*/ 0 w 45"/>
                      <a:gd name="T1" fmla="*/ 18 h 18"/>
                      <a:gd name="T2" fmla="*/ 45 w 45"/>
                      <a:gd name="T3" fmla="*/ 0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45" h="18">
                        <a:moveTo>
                          <a:pt x="0" y="18"/>
                        </a:moveTo>
                        <a:cubicBezTo>
                          <a:pt x="19" y="10"/>
                          <a:pt x="38" y="3"/>
                          <a:pt x="45" y="0"/>
                        </a:cubicBez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37997" name="Freeform 9"/>
                  <p:cNvSpPr>
                    <a:spLocks/>
                  </p:cNvSpPr>
                  <p:nvPr/>
                </p:nvSpPr>
                <p:spPr bwMode="auto">
                  <a:xfrm flipH="1">
                    <a:off x="3454" y="4257"/>
                    <a:ext cx="45" cy="18"/>
                  </a:xfrm>
                  <a:custGeom>
                    <a:avLst/>
                    <a:gdLst>
                      <a:gd name="T0" fmla="*/ 0 w 45"/>
                      <a:gd name="T1" fmla="*/ 18 h 18"/>
                      <a:gd name="T2" fmla="*/ 45 w 45"/>
                      <a:gd name="T3" fmla="*/ 0 h 18"/>
                      <a:gd name="T4" fmla="*/ 0 60000 65536"/>
                      <a:gd name="T5" fmla="*/ 0 60000 6553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0" t="0" r="r" b="b"/>
                    <a:pathLst>
                      <a:path w="45" h="18">
                        <a:moveTo>
                          <a:pt x="0" y="18"/>
                        </a:moveTo>
                        <a:cubicBezTo>
                          <a:pt x="19" y="10"/>
                          <a:pt x="38" y="3"/>
                          <a:pt x="45" y="0"/>
                        </a:cubicBez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37973" name="Line 10"/>
                <p:cNvSpPr>
                  <a:spLocks noChangeShapeType="1"/>
                </p:cNvSpPr>
                <p:nvPr/>
              </p:nvSpPr>
              <p:spPr bwMode="auto">
                <a:xfrm flipH="1" flipV="1">
                  <a:off x="4500" y="5055"/>
                  <a:ext cx="150" cy="40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74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5085" y="5055"/>
                  <a:ext cx="150" cy="40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75" name="Line 12"/>
                <p:cNvSpPr>
                  <a:spLocks noChangeShapeType="1"/>
                </p:cNvSpPr>
                <p:nvPr/>
              </p:nvSpPr>
              <p:spPr bwMode="auto">
                <a:xfrm>
                  <a:off x="4575" y="5228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76" name="Line 13"/>
                <p:cNvSpPr>
                  <a:spLocks noChangeShapeType="1"/>
                </p:cNvSpPr>
                <p:nvPr/>
              </p:nvSpPr>
              <p:spPr bwMode="auto">
                <a:xfrm>
                  <a:off x="4710" y="5228"/>
                  <a:ext cx="5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77" name="Line 14"/>
                <p:cNvSpPr>
                  <a:spLocks noChangeShapeType="1"/>
                </p:cNvSpPr>
                <p:nvPr/>
              </p:nvSpPr>
              <p:spPr bwMode="auto">
                <a:xfrm>
                  <a:off x="4853" y="5228"/>
                  <a:ext cx="67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78" name="Line 15"/>
                <p:cNvSpPr>
                  <a:spLocks noChangeShapeType="1"/>
                </p:cNvSpPr>
                <p:nvPr/>
              </p:nvSpPr>
              <p:spPr bwMode="auto">
                <a:xfrm>
                  <a:off x="5010" y="5228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79" name="Line 16"/>
                <p:cNvSpPr>
                  <a:spLocks noChangeShapeType="1"/>
                </p:cNvSpPr>
                <p:nvPr/>
              </p:nvSpPr>
              <p:spPr bwMode="auto">
                <a:xfrm>
                  <a:off x="4635" y="5280"/>
                  <a:ext cx="68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80" name="Line 17"/>
                <p:cNvSpPr>
                  <a:spLocks noChangeShapeType="1"/>
                </p:cNvSpPr>
                <p:nvPr/>
              </p:nvSpPr>
              <p:spPr bwMode="auto">
                <a:xfrm>
                  <a:off x="4763" y="5280"/>
                  <a:ext cx="67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81" name="Line 18"/>
                <p:cNvSpPr>
                  <a:spLocks noChangeShapeType="1"/>
                </p:cNvSpPr>
                <p:nvPr/>
              </p:nvSpPr>
              <p:spPr bwMode="auto">
                <a:xfrm>
                  <a:off x="4905" y="5280"/>
                  <a:ext cx="7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82" name="Line 19"/>
                <p:cNvSpPr>
                  <a:spLocks noChangeShapeType="1"/>
                </p:cNvSpPr>
                <p:nvPr/>
              </p:nvSpPr>
              <p:spPr bwMode="auto">
                <a:xfrm>
                  <a:off x="5048" y="5280"/>
                  <a:ext cx="52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83" name="Line 20"/>
                <p:cNvSpPr>
                  <a:spLocks noChangeShapeType="1"/>
                </p:cNvSpPr>
                <p:nvPr/>
              </p:nvSpPr>
              <p:spPr bwMode="auto">
                <a:xfrm>
                  <a:off x="4620" y="5340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84" name="Line 21"/>
                <p:cNvSpPr>
                  <a:spLocks noChangeShapeType="1"/>
                </p:cNvSpPr>
                <p:nvPr/>
              </p:nvSpPr>
              <p:spPr bwMode="auto">
                <a:xfrm>
                  <a:off x="4733" y="5340"/>
                  <a:ext cx="97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85" name="Line 22"/>
                <p:cNvSpPr>
                  <a:spLocks noChangeShapeType="1"/>
                </p:cNvSpPr>
                <p:nvPr/>
              </p:nvSpPr>
              <p:spPr bwMode="auto">
                <a:xfrm>
                  <a:off x="4883" y="5332"/>
                  <a:ext cx="67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86" name="Line 23"/>
                <p:cNvSpPr>
                  <a:spLocks noChangeShapeType="1"/>
                </p:cNvSpPr>
                <p:nvPr/>
              </p:nvSpPr>
              <p:spPr bwMode="auto">
                <a:xfrm>
                  <a:off x="5019" y="5339"/>
                  <a:ext cx="67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87" name="Line 24"/>
                <p:cNvSpPr>
                  <a:spLocks noChangeShapeType="1"/>
                </p:cNvSpPr>
                <p:nvPr/>
              </p:nvSpPr>
              <p:spPr bwMode="auto">
                <a:xfrm>
                  <a:off x="4650" y="5385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88" name="Line 25"/>
                <p:cNvSpPr>
                  <a:spLocks noChangeShapeType="1"/>
                </p:cNvSpPr>
                <p:nvPr/>
              </p:nvSpPr>
              <p:spPr bwMode="auto">
                <a:xfrm>
                  <a:off x="4763" y="5385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89" name="Line 26"/>
                <p:cNvSpPr>
                  <a:spLocks noChangeShapeType="1"/>
                </p:cNvSpPr>
                <p:nvPr/>
              </p:nvSpPr>
              <p:spPr bwMode="auto">
                <a:xfrm>
                  <a:off x="4913" y="5385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90" name="Line 27"/>
                <p:cNvSpPr>
                  <a:spLocks noChangeShapeType="1"/>
                </p:cNvSpPr>
                <p:nvPr/>
              </p:nvSpPr>
              <p:spPr bwMode="auto">
                <a:xfrm>
                  <a:off x="5033" y="5393"/>
                  <a:ext cx="67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91" name="Line 28"/>
                <p:cNvSpPr>
                  <a:spLocks noChangeShapeType="1"/>
                </p:cNvSpPr>
                <p:nvPr/>
              </p:nvSpPr>
              <p:spPr bwMode="auto">
                <a:xfrm>
                  <a:off x="4665" y="5431"/>
                  <a:ext cx="38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92" name="Line 29"/>
                <p:cNvSpPr>
                  <a:spLocks noChangeShapeType="1"/>
                </p:cNvSpPr>
                <p:nvPr/>
              </p:nvSpPr>
              <p:spPr bwMode="auto">
                <a:xfrm>
                  <a:off x="4740" y="5431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93" name="Line 30"/>
                <p:cNvSpPr>
                  <a:spLocks noChangeShapeType="1"/>
                </p:cNvSpPr>
                <p:nvPr/>
              </p:nvSpPr>
              <p:spPr bwMode="auto">
                <a:xfrm>
                  <a:off x="4875" y="5423"/>
                  <a:ext cx="5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94" name="Line 31"/>
                <p:cNvSpPr>
                  <a:spLocks noChangeShapeType="1"/>
                </p:cNvSpPr>
                <p:nvPr/>
              </p:nvSpPr>
              <p:spPr bwMode="auto">
                <a:xfrm>
                  <a:off x="4965" y="5423"/>
                  <a:ext cx="68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37915" name="Rectangle 32"/>
              <p:cNvSpPr>
                <a:spLocks noChangeArrowheads="1"/>
              </p:cNvSpPr>
              <p:nvPr/>
            </p:nvSpPr>
            <p:spPr bwMode="auto">
              <a:xfrm>
                <a:off x="4704" y="4538"/>
                <a:ext cx="217" cy="71"/>
              </a:xfrm>
              <a:prstGeom prst="rect">
                <a:avLst/>
              </a:prstGeom>
              <a:solidFill>
                <a:srgbClr val="FFFF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/>
              </a:p>
            </p:txBody>
          </p:sp>
          <p:grpSp>
            <p:nvGrpSpPr>
              <p:cNvPr id="37916" name="Group 33"/>
              <p:cNvGrpSpPr>
                <a:grpSpLocks/>
              </p:cNvGrpSpPr>
              <p:nvPr/>
            </p:nvGrpSpPr>
            <p:grpSpPr bwMode="auto">
              <a:xfrm>
                <a:off x="4671" y="4410"/>
                <a:ext cx="225" cy="660"/>
                <a:chOff x="5271" y="4725"/>
                <a:chExt cx="225" cy="660"/>
              </a:xfrm>
            </p:grpSpPr>
            <p:sp>
              <p:nvSpPr>
                <p:cNvPr id="37933" name="Freeform 34"/>
                <p:cNvSpPr>
                  <a:spLocks/>
                </p:cNvSpPr>
                <p:nvPr/>
              </p:nvSpPr>
              <p:spPr bwMode="auto">
                <a:xfrm>
                  <a:off x="5282" y="4725"/>
                  <a:ext cx="211" cy="645"/>
                </a:xfrm>
                <a:custGeom>
                  <a:avLst/>
                  <a:gdLst>
                    <a:gd name="T0" fmla="*/ 136 w 211"/>
                    <a:gd name="T1" fmla="*/ 0 h 645"/>
                    <a:gd name="T2" fmla="*/ 136 w 211"/>
                    <a:gd name="T3" fmla="*/ 187 h 645"/>
                    <a:gd name="T4" fmla="*/ 159 w 211"/>
                    <a:gd name="T5" fmla="*/ 450 h 645"/>
                    <a:gd name="T6" fmla="*/ 9 w 211"/>
                    <a:gd name="T7" fmla="*/ 570 h 645"/>
                    <a:gd name="T8" fmla="*/ 211 w 211"/>
                    <a:gd name="T9" fmla="*/ 645 h 6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1" h="645">
                      <a:moveTo>
                        <a:pt x="136" y="0"/>
                      </a:moveTo>
                      <a:cubicBezTo>
                        <a:pt x="129" y="60"/>
                        <a:pt x="132" y="112"/>
                        <a:pt x="136" y="187"/>
                      </a:cubicBezTo>
                      <a:cubicBezTo>
                        <a:pt x="140" y="262"/>
                        <a:pt x="180" y="386"/>
                        <a:pt x="159" y="450"/>
                      </a:cubicBezTo>
                      <a:cubicBezTo>
                        <a:pt x="138" y="514"/>
                        <a:pt x="0" y="538"/>
                        <a:pt x="9" y="570"/>
                      </a:cubicBezTo>
                      <a:cubicBezTo>
                        <a:pt x="18" y="602"/>
                        <a:pt x="169" y="630"/>
                        <a:pt x="211" y="645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34" name="Freeform 35"/>
                <p:cNvSpPr>
                  <a:spLocks/>
                </p:cNvSpPr>
                <p:nvPr/>
              </p:nvSpPr>
              <p:spPr bwMode="auto">
                <a:xfrm>
                  <a:off x="5282" y="4725"/>
                  <a:ext cx="211" cy="645"/>
                </a:xfrm>
                <a:custGeom>
                  <a:avLst/>
                  <a:gdLst>
                    <a:gd name="T0" fmla="*/ 136 w 211"/>
                    <a:gd name="T1" fmla="*/ 0 h 645"/>
                    <a:gd name="T2" fmla="*/ 136 w 211"/>
                    <a:gd name="T3" fmla="*/ 187 h 645"/>
                    <a:gd name="T4" fmla="*/ 159 w 211"/>
                    <a:gd name="T5" fmla="*/ 450 h 645"/>
                    <a:gd name="T6" fmla="*/ 9 w 211"/>
                    <a:gd name="T7" fmla="*/ 570 h 645"/>
                    <a:gd name="T8" fmla="*/ 211 w 211"/>
                    <a:gd name="T9" fmla="*/ 645 h 6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1" h="645">
                      <a:moveTo>
                        <a:pt x="136" y="0"/>
                      </a:moveTo>
                      <a:cubicBezTo>
                        <a:pt x="129" y="60"/>
                        <a:pt x="132" y="112"/>
                        <a:pt x="136" y="187"/>
                      </a:cubicBezTo>
                      <a:cubicBezTo>
                        <a:pt x="140" y="262"/>
                        <a:pt x="180" y="386"/>
                        <a:pt x="159" y="450"/>
                      </a:cubicBezTo>
                      <a:cubicBezTo>
                        <a:pt x="138" y="514"/>
                        <a:pt x="0" y="538"/>
                        <a:pt x="9" y="570"/>
                      </a:cubicBezTo>
                      <a:cubicBezTo>
                        <a:pt x="18" y="602"/>
                        <a:pt x="169" y="630"/>
                        <a:pt x="211" y="645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35" name="Line 36"/>
                <p:cNvSpPr>
                  <a:spLocks noChangeShapeType="1"/>
                </p:cNvSpPr>
                <p:nvPr/>
              </p:nvSpPr>
              <p:spPr bwMode="auto">
                <a:xfrm>
                  <a:off x="5400" y="4740"/>
                  <a:ext cx="33" cy="2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36" name="Line 37"/>
                <p:cNvSpPr>
                  <a:spLocks noChangeShapeType="1"/>
                </p:cNvSpPr>
                <p:nvPr/>
              </p:nvSpPr>
              <p:spPr bwMode="auto">
                <a:xfrm>
                  <a:off x="5400" y="4764"/>
                  <a:ext cx="33" cy="2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37" name="Line 38"/>
                <p:cNvSpPr>
                  <a:spLocks noChangeShapeType="1"/>
                </p:cNvSpPr>
                <p:nvPr/>
              </p:nvSpPr>
              <p:spPr bwMode="auto">
                <a:xfrm>
                  <a:off x="5400" y="4791"/>
                  <a:ext cx="33" cy="2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38" name="Line 39"/>
                <p:cNvSpPr>
                  <a:spLocks noChangeShapeType="1"/>
                </p:cNvSpPr>
                <p:nvPr/>
              </p:nvSpPr>
              <p:spPr bwMode="auto">
                <a:xfrm>
                  <a:off x="5400" y="4815"/>
                  <a:ext cx="33" cy="2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39" name="Line 40"/>
                <p:cNvSpPr>
                  <a:spLocks noChangeShapeType="1"/>
                </p:cNvSpPr>
                <p:nvPr/>
              </p:nvSpPr>
              <p:spPr bwMode="auto">
                <a:xfrm>
                  <a:off x="5400" y="4845"/>
                  <a:ext cx="33" cy="2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40" name="Line 41"/>
                <p:cNvSpPr>
                  <a:spLocks noChangeShapeType="1"/>
                </p:cNvSpPr>
                <p:nvPr/>
              </p:nvSpPr>
              <p:spPr bwMode="auto">
                <a:xfrm>
                  <a:off x="5400" y="4875"/>
                  <a:ext cx="33" cy="2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41" name="Line 42"/>
                <p:cNvSpPr>
                  <a:spLocks noChangeShapeType="1"/>
                </p:cNvSpPr>
                <p:nvPr/>
              </p:nvSpPr>
              <p:spPr bwMode="auto">
                <a:xfrm>
                  <a:off x="5400" y="4905"/>
                  <a:ext cx="33" cy="2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42" name="Line 43"/>
                <p:cNvSpPr>
                  <a:spLocks noChangeShapeType="1"/>
                </p:cNvSpPr>
                <p:nvPr/>
              </p:nvSpPr>
              <p:spPr bwMode="auto">
                <a:xfrm>
                  <a:off x="5403" y="4932"/>
                  <a:ext cx="33" cy="2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43" name="Line 44"/>
                <p:cNvSpPr>
                  <a:spLocks noChangeShapeType="1"/>
                </p:cNvSpPr>
                <p:nvPr/>
              </p:nvSpPr>
              <p:spPr bwMode="auto">
                <a:xfrm>
                  <a:off x="5403" y="4956"/>
                  <a:ext cx="33" cy="2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44" name="Line 45"/>
                <p:cNvSpPr>
                  <a:spLocks noChangeShapeType="1"/>
                </p:cNvSpPr>
                <p:nvPr/>
              </p:nvSpPr>
              <p:spPr bwMode="auto">
                <a:xfrm>
                  <a:off x="5412" y="4983"/>
                  <a:ext cx="33" cy="2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45" name="Line 46"/>
                <p:cNvSpPr>
                  <a:spLocks noChangeShapeType="1"/>
                </p:cNvSpPr>
                <p:nvPr/>
              </p:nvSpPr>
              <p:spPr bwMode="auto">
                <a:xfrm>
                  <a:off x="5418" y="5013"/>
                  <a:ext cx="33" cy="2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46" name="Line 47"/>
                <p:cNvSpPr>
                  <a:spLocks noChangeShapeType="1"/>
                </p:cNvSpPr>
                <p:nvPr/>
              </p:nvSpPr>
              <p:spPr bwMode="auto">
                <a:xfrm>
                  <a:off x="5418" y="5040"/>
                  <a:ext cx="33" cy="2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47" name="Line 48"/>
                <p:cNvSpPr>
                  <a:spLocks noChangeShapeType="1"/>
                </p:cNvSpPr>
                <p:nvPr/>
              </p:nvSpPr>
              <p:spPr bwMode="auto">
                <a:xfrm>
                  <a:off x="5427" y="5067"/>
                  <a:ext cx="33" cy="2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48" name="Line 49"/>
                <p:cNvSpPr>
                  <a:spLocks noChangeShapeType="1"/>
                </p:cNvSpPr>
                <p:nvPr/>
              </p:nvSpPr>
              <p:spPr bwMode="auto">
                <a:xfrm>
                  <a:off x="5424" y="5121"/>
                  <a:ext cx="33" cy="2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49" name="Line 50"/>
                <p:cNvSpPr>
                  <a:spLocks noChangeShapeType="1"/>
                </p:cNvSpPr>
                <p:nvPr/>
              </p:nvSpPr>
              <p:spPr bwMode="auto">
                <a:xfrm>
                  <a:off x="5427" y="5067"/>
                  <a:ext cx="33" cy="2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50" name="Line 51"/>
                <p:cNvSpPr>
                  <a:spLocks noChangeShapeType="1"/>
                </p:cNvSpPr>
                <p:nvPr/>
              </p:nvSpPr>
              <p:spPr bwMode="auto">
                <a:xfrm>
                  <a:off x="5424" y="5121"/>
                  <a:ext cx="33" cy="2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51" name="Line 52"/>
                <p:cNvSpPr>
                  <a:spLocks noChangeShapeType="1"/>
                </p:cNvSpPr>
                <p:nvPr/>
              </p:nvSpPr>
              <p:spPr bwMode="auto">
                <a:xfrm>
                  <a:off x="5427" y="5088"/>
                  <a:ext cx="33" cy="2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52" name="Line 53"/>
                <p:cNvSpPr>
                  <a:spLocks noChangeShapeType="1"/>
                </p:cNvSpPr>
                <p:nvPr/>
              </p:nvSpPr>
              <p:spPr bwMode="auto">
                <a:xfrm>
                  <a:off x="5424" y="5142"/>
                  <a:ext cx="33" cy="2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53" name="Line 54"/>
                <p:cNvSpPr>
                  <a:spLocks noChangeShapeType="1"/>
                </p:cNvSpPr>
                <p:nvPr/>
              </p:nvSpPr>
              <p:spPr bwMode="auto">
                <a:xfrm>
                  <a:off x="5421" y="5166"/>
                  <a:ext cx="33" cy="2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54" name="Line 55"/>
                <p:cNvSpPr>
                  <a:spLocks noChangeShapeType="1"/>
                </p:cNvSpPr>
                <p:nvPr/>
              </p:nvSpPr>
              <p:spPr bwMode="auto">
                <a:xfrm>
                  <a:off x="5409" y="5187"/>
                  <a:ext cx="33" cy="2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55" name="Line 56"/>
                <p:cNvSpPr>
                  <a:spLocks noChangeShapeType="1"/>
                </p:cNvSpPr>
                <p:nvPr/>
              </p:nvSpPr>
              <p:spPr bwMode="auto">
                <a:xfrm>
                  <a:off x="5388" y="5202"/>
                  <a:ext cx="33" cy="2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56" name="Line 57"/>
                <p:cNvSpPr>
                  <a:spLocks noChangeShapeType="1"/>
                </p:cNvSpPr>
                <p:nvPr/>
              </p:nvSpPr>
              <p:spPr bwMode="auto">
                <a:xfrm>
                  <a:off x="5370" y="5217"/>
                  <a:ext cx="33" cy="2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57" name="Line 58"/>
                <p:cNvSpPr>
                  <a:spLocks noChangeShapeType="1"/>
                </p:cNvSpPr>
                <p:nvPr/>
              </p:nvSpPr>
              <p:spPr bwMode="auto">
                <a:xfrm>
                  <a:off x="5352" y="5229"/>
                  <a:ext cx="33" cy="2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58" name="Line 59"/>
                <p:cNvSpPr>
                  <a:spLocks noChangeShapeType="1"/>
                </p:cNvSpPr>
                <p:nvPr/>
              </p:nvSpPr>
              <p:spPr bwMode="auto">
                <a:xfrm>
                  <a:off x="5331" y="5238"/>
                  <a:ext cx="33" cy="2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59" name="Line 60"/>
                <p:cNvSpPr>
                  <a:spLocks noChangeShapeType="1"/>
                </p:cNvSpPr>
                <p:nvPr/>
              </p:nvSpPr>
              <p:spPr bwMode="auto">
                <a:xfrm>
                  <a:off x="5316" y="5250"/>
                  <a:ext cx="33" cy="2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60" name="Line 61"/>
                <p:cNvSpPr>
                  <a:spLocks noChangeShapeType="1"/>
                </p:cNvSpPr>
                <p:nvPr/>
              </p:nvSpPr>
              <p:spPr bwMode="auto">
                <a:xfrm>
                  <a:off x="5298" y="5256"/>
                  <a:ext cx="33" cy="2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61" name="Line 62"/>
                <p:cNvSpPr>
                  <a:spLocks noChangeShapeType="1"/>
                </p:cNvSpPr>
                <p:nvPr/>
              </p:nvSpPr>
              <p:spPr bwMode="auto">
                <a:xfrm>
                  <a:off x="5283" y="5271"/>
                  <a:ext cx="33" cy="2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62" name="Line 63"/>
                <p:cNvSpPr>
                  <a:spLocks noChangeShapeType="1"/>
                </p:cNvSpPr>
                <p:nvPr/>
              </p:nvSpPr>
              <p:spPr bwMode="auto">
                <a:xfrm>
                  <a:off x="5271" y="5292"/>
                  <a:ext cx="36" cy="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63" name="Line 64"/>
                <p:cNvSpPr>
                  <a:spLocks noChangeShapeType="1"/>
                </p:cNvSpPr>
                <p:nvPr/>
              </p:nvSpPr>
              <p:spPr bwMode="auto">
                <a:xfrm flipV="1">
                  <a:off x="5277" y="5301"/>
                  <a:ext cx="45" cy="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64" name="Line 65"/>
                <p:cNvSpPr>
                  <a:spLocks noChangeShapeType="1"/>
                </p:cNvSpPr>
                <p:nvPr/>
              </p:nvSpPr>
              <p:spPr bwMode="auto">
                <a:xfrm flipV="1">
                  <a:off x="5289" y="5310"/>
                  <a:ext cx="57" cy="1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65" name="Line 66"/>
                <p:cNvSpPr>
                  <a:spLocks noChangeShapeType="1"/>
                </p:cNvSpPr>
                <p:nvPr/>
              </p:nvSpPr>
              <p:spPr bwMode="auto">
                <a:xfrm flipV="1">
                  <a:off x="5310" y="5319"/>
                  <a:ext cx="57" cy="1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66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5337" y="5325"/>
                  <a:ext cx="63" cy="15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67" name="Line 68"/>
                <p:cNvSpPr>
                  <a:spLocks noChangeShapeType="1"/>
                </p:cNvSpPr>
                <p:nvPr/>
              </p:nvSpPr>
              <p:spPr bwMode="auto">
                <a:xfrm flipV="1">
                  <a:off x="5370" y="5334"/>
                  <a:ext cx="48" cy="18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68" name="Line 69"/>
                <p:cNvSpPr>
                  <a:spLocks noChangeShapeType="1"/>
                </p:cNvSpPr>
                <p:nvPr/>
              </p:nvSpPr>
              <p:spPr bwMode="auto">
                <a:xfrm flipV="1">
                  <a:off x="5388" y="5340"/>
                  <a:ext cx="48" cy="18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69" name="Line 70"/>
                <p:cNvSpPr>
                  <a:spLocks noChangeShapeType="1"/>
                </p:cNvSpPr>
                <p:nvPr/>
              </p:nvSpPr>
              <p:spPr bwMode="auto">
                <a:xfrm flipV="1">
                  <a:off x="5412" y="5346"/>
                  <a:ext cx="48" cy="18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70" name="Line 71"/>
                <p:cNvSpPr>
                  <a:spLocks noChangeShapeType="1"/>
                </p:cNvSpPr>
                <p:nvPr/>
              </p:nvSpPr>
              <p:spPr bwMode="auto">
                <a:xfrm flipV="1">
                  <a:off x="5448" y="5352"/>
                  <a:ext cx="30" cy="2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71" name="Line 72"/>
                <p:cNvSpPr>
                  <a:spLocks noChangeShapeType="1"/>
                </p:cNvSpPr>
                <p:nvPr/>
              </p:nvSpPr>
              <p:spPr bwMode="auto">
                <a:xfrm flipV="1">
                  <a:off x="5481" y="5352"/>
                  <a:ext cx="15" cy="33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37917" name="AutoShape 73"/>
              <p:cNvSpPr>
                <a:spLocks/>
              </p:cNvSpPr>
              <p:nvPr/>
            </p:nvSpPr>
            <p:spPr bwMode="auto">
              <a:xfrm rot="5400000">
                <a:off x="4678" y="4298"/>
                <a:ext cx="266" cy="219"/>
              </a:xfrm>
              <a:prstGeom prst="leftBracket">
                <a:avLst>
                  <a:gd name="adj" fmla="val 21991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918" name="Line 74"/>
              <p:cNvSpPr>
                <a:spLocks noChangeShapeType="1"/>
              </p:cNvSpPr>
              <p:nvPr/>
            </p:nvSpPr>
            <p:spPr bwMode="auto">
              <a:xfrm>
                <a:off x="4726" y="4321"/>
                <a:ext cx="17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919" name="AutoShape 75"/>
              <p:cNvSpPr>
                <a:spLocks/>
              </p:cNvSpPr>
              <p:nvPr/>
            </p:nvSpPr>
            <p:spPr bwMode="auto">
              <a:xfrm rot="16200000" flipV="1">
                <a:off x="4735" y="4371"/>
                <a:ext cx="166" cy="79"/>
              </a:xfrm>
              <a:prstGeom prst="leftBracket">
                <a:avLst>
                  <a:gd name="adj" fmla="val 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/>
              </a:p>
            </p:txBody>
          </p:sp>
          <p:grpSp>
            <p:nvGrpSpPr>
              <p:cNvPr id="37920" name="Group 76"/>
              <p:cNvGrpSpPr>
                <a:grpSpLocks/>
              </p:cNvGrpSpPr>
              <p:nvPr/>
            </p:nvGrpSpPr>
            <p:grpSpPr bwMode="auto">
              <a:xfrm>
                <a:off x="4605" y="4028"/>
                <a:ext cx="420" cy="260"/>
                <a:chOff x="9045" y="3473"/>
                <a:chExt cx="420" cy="260"/>
              </a:xfrm>
            </p:grpSpPr>
            <p:grpSp>
              <p:nvGrpSpPr>
                <p:cNvPr id="37923" name="Group 77"/>
                <p:cNvGrpSpPr>
                  <a:grpSpLocks/>
                </p:cNvGrpSpPr>
                <p:nvPr/>
              </p:nvGrpSpPr>
              <p:grpSpPr bwMode="auto">
                <a:xfrm>
                  <a:off x="9238" y="3588"/>
                  <a:ext cx="59" cy="145"/>
                  <a:chOff x="9178" y="3873"/>
                  <a:chExt cx="59" cy="145"/>
                </a:xfrm>
              </p:grpSpPr>
              <p:sp>
                <p:nvSpPr>
                  <p:cNvPr id="37930" name="Freeform 78"/>
                  <p:cNvSpPr>
                    <a:spLocks/>
                  </p:cNvSpPr>
                  <p:nvPr/>
                </p:nvSpPr>
                <p:spPr bwMode="auto">
                  <a:xfrm>
                    <a:off x="9178" y="3883"/>
                    <a:ext cx="22" cy="135"/>
                  </a:xfrm>
                  <a:custGeom>
                    <a:avLst/>
                    <a:gdLst>
                      <a:gd name="T0" fmla="*/ 22 w 22"/>
                      <a:gd name="T1" fmla="*/ 135 h 135"/>
                      <a:gd name="T2" fmla="*/ 2 w 22"/>
                      <a:gd name="T3" fmla="*/ 85 h 135"/>
                      <a:gd name="T4" fmla="*/ 7 w 22"/>
                      <a:gd name="T5" fmla="*/ 30 h 135"/>
                      <a:gd name="T6" fmla="*/ 17 w 22"/>
                      <a:gd name="T7" fmla="*/ 0 h 13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" h="135">
                        <a:moveTo>
                          <a:pt x="22" y="135"/>
                        </a:moveTo>
                        <a:cubicBezTo>
                          <a:pt x="19" y="127"/>
                          <a:pt x="4" y="102"/>
                          <a:pt x="2" y="85"/>
                        </a:cubicBezTo>
                        <a:cubicBezTo>
                          <a:pt x="0" y="68"/>
                          <a:pt x="5" y="44"/>
                          <a:pt x="7" y="30"/>
                        </a:cubicBezTo>
                        <a:cubicBezTo>
                          <a:pt x="9" y="16"/>
                          <a:pt x="15" y="6"/>
                          <a:pt x="17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37931" name="Freeform 79"/>
                  <p:cNvSpPr>
                    <a:spLocks/>
                  </p:cNvSpPr>
                  <p:nvPr/>
                </p:nvSpPr>
                <p:spPr bwMode="auto">
                  <a:xfrm>
                    <a:off x="9195" y="3873"/>
                    <a:ext cx="42" cy="135"/>
                  </a:xfrm>
                  <a:custGeom>
                    <a:avLst/>
                    <a:gdLst>
                      <a:gd name="T0" fmla="*/ 0 w 42"/>
                      <a:gd name="T1" fmla="*/ 0 h 135"/>
                      <a:gd name="T2" fmla="*/ 20 w 42"/>
                      <a:gd name="T3" fmla="*/ 45 h 135"/>
                      <a:gd name="T4" fmla="*/ 40 w 42"/>
                      <a:gd name="T5" fmla="*/ 90 h 135"/>
                      <a:gd name="T6" fmla="*/ 30 w 42"/>
                      <a:gd name="T7" fmla="*/ 135 h 13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42" h="135">
                        <a:moveTo>
                          <a:pt x="0" y="0"/>
                        </a:moveTo>
                        <a:cubicBezTo>
                          <a:pt x="3" y="7"/>
                          <a:pt x="13" y="30"/>
                          <a:pt x="20" y="45"/>
                        </a:cubicBezTo>
                        <a:cubicBezTo>
                          <a:pt x="27" y="60"/>
                          <a:pt x="38" y="75"/>
                          <a:pt x="40" y="90"/>
                        </a:cubicBezTo>
                        <a:cubicBezTo>
                          <a:pt x="42" y="105"/>
                          <a:pt x="36" y="119"/>
                          <a:pt x="30" y="135"/>
                        </a:cubicBez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37932" name="Freeform 80"/>
                  <p:cNvSpPr>
                    <a:spLocks/>
                  </p:cNvSpPr>
                  <p:nvPr/>
                </p:nvSpPr>
                <p:spPr bwMode="auto">
                  <a:xfrm>
                    <a:off x="9196" y="3940"/>
                    <a:ext cx="18" cy="69"/>
                  </a:xfrm>
                  <a:custGeom>
                    <a:avLst/>
                    <a:gdLst>
                      <a:gd name="T0" fmla="*/ 18 w 18"/>
                      <a:gd name="T1" fmla="*/ 69 h 69"/>
                      <a:gd name="T2" fmla="*/ 15 w 18"/>
                      <a:gd name="T3" fmla="*/ 33 h 69"/>
                      <a:gd name="T4" fmla="*/ 0 w 18"/>
                      <a:gd name="T5" fmla="*/ 0 h 69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8" h="69">
                        <a:moveTo>
                          <a:pt x="18" y="69"/>
                        </a:moveTo>
                        <a:cubicBezTo>
                          <a:pt x="18" y="56"/>
                          <a:pt x="18" y="44"/>
                          <a:pt x="15" y="33"/>
                        </a:cubicBezTo>
                        <a:cubicBezTo>
                          <a:pt x="12" y="22"/>
                          <a:pt x="6" y="11"/>
                          <a:pt x="0" y="0"/>
                        </a:cubicBez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37924" name="Freeform 81"/>
                <p:cNvSpPr>
                  <a:spLocks/>
                </p:cNvSpPr>
                <p:nvPr/>
              </p:nvSpPr>
              <p:spPr bwMode="auto">
                <a:xfrm>
                  <a:off x="9285" y="3480"/>
                  <a:ext cx="68" cy="210"/>
                </a:xfrm>
                <a:custGeom>
                  <a:avLst/>
                  <a:gdLst>
                    <a:gd name="T0" fmla="*/ 0 w 68"/>
                    <a:gd name="T1" fmla="*/ 210 h 210"/>
                    <a:gd name="T2" fmla="*/ 23 w 68"/>
                    <a:gd name="T3" fmla="*/ 128 h 210"/>
                    <a:gd name="T4" fmla="*/ 23 w 68"/>
                    <a:gd name="T5" fmla="*/ 60 h 210"/>
                    <a:gd name="T6" fmla="*/ 68 w 68"/>
                    <a:gd name="T7" fmla="*/ 0 h 21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8" h="210">
                      <a:moveTo>
                        <a:pt x="0" y="210"/>
                      </a:moveTo>
                      <a:cubicBezTo>
                        <a:pt x="4" y="196"/>
                        <a:pt x="19" y="153"/>
                        <a:pt x="23" y="128"/>
                      </a:cubicBezTo>
                      <a:cubicBezTo>
                        <a:pt x="27" y="103"/>
                        <a:pt x="16" y="81"/>
                        <a:pt x="23" y="60"/>
                      </a:cubicBezTo>
                      <a:cubicBezTo>
                        <a:pt x="30" y="39"/>
                        <a:pt x="59" y="12"/>
                        <a:pt x="68" y="0"/>
                      </a:cubicBez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25" name="Freeform 82"/>
                <p:cNvSpPr>
                  <a:spLocks/>
                </p:cNvSpPr>
                <p:nvPr/>
              </p:nvSpPr>
              <p:spPr bwMode="auto">
                <a:xfrm>
                  <a:off x="9159" y="3503"/>
                  <a:ext cx="67" cy="187"/>
                </a:xfrm>
                <a:custGeom>
                  <a:avLst/>
                  <a:gdLst>
                    <a:gd name="T0" fmla="*/ 67 w 67"/>
                    <a:gd name="T1" fmla="*/ 187 h 187"/>
                    <a:gd name="T2" fmla="*/ 30 w 67"/>
                    <a:gd name="T3" fmla="*/ 112 h 187"/>
                    <a:gd name="T4" fmla="*/ 60 w 67"/>
                    <a:gd name="T5" fmla="*/ 60 h 187"/>
                    <a:gd name="T6" fmla="*/ 0 w 67"/>
                    <a:gd name="T7" fmla="*/ 0 h 18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7" h="187">
                      <a:moveTo>
                        <a:pt x="67" y="187"/>
                      </a:moveTo>
                      <a:cubicBezTo>
                        <a:pt x="49" y="160"/>
                        <a:pt x="31" y="133"/>
                        <a:pt x="30" y="112"/>
                      </a:cubicBezTo>
                      <a:cubicBezTo>
                        <a:pt x="29" y="91"/>
                        <a:pt x="65" y="79"/>
                        <a:pt x="60" y="60"/>
                      </a:cubicBezTo>
                      <a:cubicBezTo>
                        <a:pt x="55" y="41"/>
                        <a:pt x="27" y="20"/>
                        <a:pt x="0" y="0"/>
                      </a:cubicBez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26" name="Freeform 83"/>
                <p:cNvSpPr>
                  <a:spLocks/>
                </p:cNvSpPr>
                <p:nvPr/>
              </p:nvSpPr>
              <p:spPr bwMode="auto">
                <a:xfrm>
                  <a:off x="9277" y="3473"/>
                  <a:ext cx="188" cy="233"/>
                </a:xfrm>
                <a:custGeom>
                  <a:avLst/>
                  <a:gdLst>
                    <a:gd name="T0" fmla="*/ 0 w 188"/>
                    <a:gd name="T1" fmla="*/ 233 h 233"/>
                    <a:gd name="T2" fmla="*/ 45 w 188"/>
                    <a:gd name="T3" fmla="*/ 180 h 233"/>
                    <a:gd name="T4" fmla="*/ 83 w 188"/>
                    <a:gd name="T5" fmla="*/ 75 h 233"/>
                    <a:gd name="T6" fmla="*/ 188 w 188"/>
                    <a:gd name="T7" fmla="*/ 0 h 23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88" h="233">
                      <a:moveTo>
                        <a:pt x="0" y="233"/>
                      </a:moveTo>
                      <a:cubicBezTo>
                        <a:pt x="7" y="224"/>
                        <a:pt x="31" y="206"/>
                        <a:pt x="45" y="180"/>
                      </a:cubicBezTo>
                      <a:cubicBezTo>
                        <a:pt x="59" y="154"/>
                        <a:pt x="59" y="105"/>
                        <a:pt x="83" y="75"/>
                      </a:cubicBezTo>
                      <a:cubicBezTo>
                        <a:pt x="107" y="45"/>
                        <a:pt x="166" y="16"/>
                        <a:pt x="188" y="0"/>
                      </a:cubicBez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27" name="Freeform 84"/>
                <p:cNvSpPr>
                  <a:spLocks/>
                </p:cNvSpPr>
                <p:nvPr/>
              </p:nvSpPr>
              <p:spPr bwMode="auto">
                <a:xfrm>
                  <a:off x="9045" y="3480"/>
                  <a:ext cx="185" cy="225"/>
                </a:xfrm>
                <a:custGeom>
                  <a:avLst/>
                  <a:gdLst>
                    <a:gd name="T0" fmla="*/ 185 w 185"/>
                    <a:gd name="T1" fmla="*/ 225 h 225"/>
                    <a:gd name="T2" fmla="*/ 120 w 185"/>
                    <a:gd name="T3" fmla="*/ 157 h 225"/>
                    <a:gd name="T4" fmla="*/ 98 w 185"/>
                    <a:gd name="T5" fmla="*/ 75 h 225"/>
                    <a:gd name="T6" fmla="*/ 0 w 185"/>
                    <a:gd name="T7" fmla="*/ 0 h 22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85" h="225">
                      <a:moveTo>
                        <a:pt x="185" y="225"/>
                      </a:moveTo>
                      <a:cubicBezTo>
                        <a:pt x="174" y="214"/>
                        <a:pt x="134" y="182"/>
                        <a:pt x="120" y="157"/>
                      </a:cubicBezTo>
                      <a:cubicBezTo>
                        <a:pt x="106" y="132"/>
                        <a:pt x="118" y="101"/>
                        <a:pt x="98" y="75"/>
                      </a:cubicBezTo>
                      <a:cubicBezTo>
                        <a:pt x="78" y="49"/>
                        <a:pt x="21" y="16"/>
                        <a:pt x="0" y="0"/>
                      </a:cubicBez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28" name="Freeform 85"/>
                <p:cNvSpPr>
                  <a:spLocks/>
                </p:cNvSpPr>
                <p:nvPr/>
              </p:nvSpPr>
              <p:spPr bwMode="auto">
                <a:xfrm>
                  <a:off x="9218" y="3488"/>
                  <a:ext cx="41" cy="202"/>
                </a:xfrm>
                <a:custGeom>
                  <a:avLst/>
                  <a:gdLst>
                    <a:gd name="T0" fmla="*/ 22 w 41"/>
                    <a:gd name="T1" fmla="*/ 202 h 202"/>
                    <a:gd name="T2" fmla="*/ 22 w 41"/>
                    <a:gd name="T3" fmla="*/ 135 h 202"/>
                    <a:gd name="T4" fmla="*/ 37 w 41"/>
                    <a:gd name="T5" fmla="*/ 90 h 202"/>
                    <a:gd name="T6" fmla="*/ 0 w 41"/>
                    <a:gd name="T7" fmla="*/ 0 h 20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1" h="202">
                      <a:moveTo>
                        <a:pt x="22" y="202"/>
                      </a:moveTo>
                      <a:cubicBezTo>
                        <a:pt x="21" y="178"/>
                        <a:pt x="20" y="154"/>
                        <a:pt x="22" y="135"/>
                      </a:cubicBezTo>
                      <a:cubicBezTo>
                        <a:pt x="24" y="116"/>
                        <a:pt x="41" y="112"/>
                        <a:pt x="37" y="90"/>
                      </a:cubicBezTo>
                      <a:cubicBezTo>
                        <a:pt x="33" y="68"/>
                        <a:pt x="7" y="15"/>
                        <a:pt x="0" y="0"/>
                      </a:cubicBez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929" name="Freeform 86"/>
                <p:cNvSpPr>
                  <a:spLocks/>
                </p:cNvSpPr>
                <p:nvPr/>
              </p:nvSpPr>
              <p:spPr bwMode="auto">
                <a:xfrm>
                  <a:off x="9248" y="3480"/>
                  <a:ext cx="52" cy="218"/>
                </a:xfrm>
                <a:custGeom>
                  <a:avLst/>
                  <a:gdLst>
                    <a:gd name="T0" fmla="*/ 0 w 52"/>
                    <a:gd name="T1" fmla="*/ 218 h 218"/>
                    <a:gd name="T2" fmla="*/ 30 w 52"/>
                    <a:gd name="T3" fmla="*/ 120 h 218"/>
                    <a:gd name="T4" fmla="*/ 22 w 52"/>
                    <a:gd name="T5" fmla="*/ 53 h 218"/>
                    <a:gd name="T6" fmla="*/ 52 w 52"/>
                    <a:gd name="T7" fmla="*/ 0 h 21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2" h="218">
                      <a:moveTo>
                        <a:pt x="0" y="218"/>
                      </a:moveTo>
                      <a:cubicBezTo>
                        <a:pt x="13" y="182"/>
                        <a:pt x="26" y="147"/>
                        <a:pt x="30" y="120"/>
                      </a:cubicBezTo>
                      <a:cubicBezTo>
                        <a:pt x="34" y="93"/>
                        <a:pt x="18" y="73"/>
                        <a:pt x="22" y="53"/>
                      </a:cubicBezTo>
                      <a:cubicBezTo>
                        <a:pt x="26" y="33"/>
                        <a:pt x="47" y="8"/>
                        <a:pt x="52" y="0"/>
                      </a:cubicBezTo>
                    </a:path>
                  </a:pathLst>
                </a:custGeom>
                <a:noFill/>
                <a:ln w="31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37921" name="Freeform 87"/>
              <p:cNvSpPr>
                <a:spLocks/>
              </p:cNvSpPr>
              <p:nvPr/>
            </p:nvSpPr>
            <p:spPr bwMode="auto">
              <a:xfrm>
                <a:off x="4419" y="4605"/>
                <a:ext cx="282" cy="138"/>
              </a:xfrm>
              <a:custGeom>
                <a:avLst/>
                <a:gdLst>
                  <a:gd name="T0" fmla="*/ 21 w 282"/>
                  <a:gd name="T1" fmla="*/ 138 h 138"/>
                  <a:gd name="T2" fmla="*/ 24 w 282"/>
                  <a:gd name="T3" fmla="*/ 81 h 138"/>
                  <a:gd name="T4" fmla="*/ 282 w 282"/>
                  <a:gd name="T5" fmla="*/ 0 h 13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2" h="138">
                    <a:moveTo>
                      <a:pt x="21" y="138"/>
                    </a:moveTo>
                    <a:cubicBezTo>
                      <a:pt x="21" y="129"/>
                      <a:pt x="0" y="105"/>
                      <a:pt x="24" y="81"/>
                    </a:cubicBezTo>
                    <a:cubicBezTo>
                      <a:pt x="48" y="57"/>
                      <a:pt x="228" y="17"/>
                      <a:pt x="282" y="0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922" name="Freeform 88"/>
              <p:cNvSpPr>
                <a:spLocks/>
              </p:cNvSpPr>
              <p:nvPr/>
            </p:nvSpPr>
            <p:spPr bwMode="auto">
              <a:xfrm>
                <a:off x="4923" y="4602"/>
                <a:ext cx="264" cy="138"/>
              </a:xfrm>
              <a:custGeom>
                <a:avLst/>
                <a:gdLst>
                  <a:gd name="T0" fmla="*/ 252 w 264"/>
                  <a:gd name="T1" fmla="*/ 138 h 138"/>
                  <a:gd name="T2" fmla="*/ 246 w 264"/>
                  <a:gd name="T3" fmla="*/ 84 h 138"/>
                  <a:gd name="T4" fmla="*/ 0 w 264"/>
                  <a:gd name="T5" fmla="*/ 0 h 13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64" h="138">
                    <a:moveTo>
                      <a:pt x="252" y="138"/>
                    </a:moveTo>
                    <a:cubicBezTo>
                      <a:pt x="251" y="129"/>
                      <a:pt x="264" y="111"/>
                      <a:pt x="246" y="84"/>
                    </a:cubicBezTo>
                    <a:cubicBezTo>
                      <a:pt x="228" y="57"/>
                      <a:pt x="51" y="17"/>
                      <a:pt x="0" y="0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37892" name="Group 89"/>
            <p:cNvGrpSpPr>
              <a:grpSpLocks/>
            </p:cNvGrpSpPr>
            <p:nvPr/>
          </p:nvGrpSpPr>
          <p:grpSpPr bwMode="auto">
            <a:xfrm rot="5976917">
              <a:off x="2627422" y="2323316"/>
              <a:ext cx="720080" cy="3384376"/>
              <a:chOff x="4832" y="1026"/>
              <a:chExt cx="238" cy="1466"/>
            </a:xfrm>
          </p:grpSpPr>
          <p:sp>
            <p:nvSpPr>
              <p:cNvPr id="37909" name="AutoShape 90"/>
              <p:cNvSpPr>
                <a:spLocks noChangeArrowheads="1"/>
              </p:cNvSpPr>
              <p:nvPr/>
            </p:nvSpPr>
            <p:spPr bwMode="auto">
              <a:xfrm>
                <a:off x="4832" y="1026"/>
                <a:ext cx="238" cy="28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910" name="Line 91"/>
              <p:cNvSpPr>
                <a:spLocks noChangeShapeType="1"/>
              </p:cNvSpPr>
              <p:nvPr/>
            </p:nvSpPr>
            <p:spPr bwMode="auto">
              <a:xfrm>
                <a:off x="4838" y="1043"/>
                <a:ext cx="0" cy="129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911" name="Line 92"/>
              <p:cNvSpPr>
                <a:spLocks noChangeShapeType="1"/>
              </p:cNvSpPr>
              <p:nvPr/>
            </p:nvSpPr>
            <p:spPr bwMode="auto">
              <a:xfrm>
                <a:off x="5062" y="1043"/>
                <a:ext cx="0" cy="129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912" name="AutoShape 93"/>
              <p:cNvSpPr>
                <a:spLocks noChangeArrowheads="1"/>
              </p:cNvSpPr>
              <p:nvPr/>
            </p:nvSpPr>
            <p:spPr bwMode="auto">
              <a:xfrm flipV="1">
                <a:off x="4837" y="2146"/>
                <a:ext cx="223" cy="34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41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10814"/>
                    </a:moveTo>
                    <a:cubicBezTo>
                      <a:pt x="0" y="10809"/>
                      <a:pt x="0" y="10804"/>
                      <a:pt x="0" y="10800"/>
                    </a:cubicBez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600" y="4835"/>
                      <a:pt x="21600" y="10800"/>
                    </a:cubicBezTo>
                    <a:cubicBezTo>
                      <a:pt x="21600" y="10804"/>
                      <a:pt x="21599" y="10809"/>
                      <a:pt x="21599" y="10814"/>
                    </a:cubicBezTo>
                    <a:cubicBezTo>
                      <a:pt x="21599" y="10809"/>
                      <a:pt x="21600" y="10804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0804"/>
                      <a:pt x="0" y="10809"/>
                      <a:pt x="0" y="108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37893" name="Group 106"/>
            <p:cNvGrpSpPr>
              <a:grpSpLocks/>
            </p:cNvGrpSpPr>
            <p:nvPr/>
          </p:nvGrpSpPr>
          <p:grpSpPr bwMode="auto">
            <a:xfrm rot="11402498" flipH="1">
              <a:off x="4326104" y="1215350"/>
              <a:ext cx="1326076" cy="3264578"/>
              <a:chOff x="4064" y="2943"/>
              <a:chExt cx="515" cy="1570"/>
            </a:xfrm>
          </p:grpSpPr>
          <p:sp>
            <p:nvSpPr>
              <p:cNvPr id="37904" name="Rectangle 107"/>
              <p:cNvSpPr>
                <a:spLocks noChangeArrowheads="1"/>
              </p:cNvSpPr>
              <p:nvPr/>
            </p:nvSpPr>
            <p:spPr bwMode="auto">
              <a:xfrm flipH="1">
                <a:off x="4064" y="2969"/>
                <a:ext cx="397" cy="5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905" name="Rectangle 108"/>
              <p:cNvSpPr>
                <a:spLocks noChangeArrowheads="1"/>
              </p:cNvSpPr>
              <p:nvPr/>
            </p:nvSpPr>
            <p:spPr bwMode="auto">
              <a:xfrm flipH="1">
                <a:off x="4504" y="3096"/>
                <a:ext cx="57" cy="141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906" name="Rectangle 109"/>
              <p:cNvSpPr>
                <a:spLocks noChangeArrowheads="1"/>
              </p:cNvSpPr>
              <p:nvPr/>
            </p:nvSpPr>
            <p:spPr bwMode="auto">
              <a:xfrm flipH="1">
                <a:off x="4448" y="2943"/>
                <a:ext cx="131" cy="1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907" name="Freeform 110"/>
              <p:cNvSpPr>
                <a:spLocks/>
              </p:cNvSpPr>
              <p:nvPr/>
            </p:nvSpPr>
            <p:spPr bwMode="auto">
              <a:xfrm flipH="1">
                <a:off x="4423" y="2970"/>
                <a:ext cx="139" cy="189"/>
              </a:xfrm>
              <a:custGeom>
                <a:avLst/>
                <a:gdLst>
                  <a:gd name="T0" fmla="*/ 139 w 139"/>
                  <a:gd name="T1" fmla="*/ 0 h 189"/>
                  <a:gd name="T2" fmla="*/ 73 w 139"/>
                  <a:gd name="T3" fmla="*/ 6 h 189"/>
                  <a:gd name="T4" fmla="*/ 28 w 139"/>
                  <a:gd name="T5" fmla="*/ 36 h 189"/>
                  <a:gd name="T6" fmla="*/ 4 w 139"/>
                  <a:gd name="T7" fmla="*/ 93 h 189"/>
                  <a:gd name="T8" fmla="*/ 1 w 139"/>
                  <a:gd name="T9" fmla="*/ 189 h 1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9" h="189">
                    <a:moveTo>
                      <a:pt x="139" y="0"/>
                    </a:moveTo>
                    <a:cubicBezTo>
                      <a:pt x="115" y="0"/>
                      <a:pt x="91" y="0"/>
                      <a:pt x="73" y="6"/>
                    </a:cubicBezTo>
                    <a:cubicBezTo>
                      <a:pt x="55" y="12"/>
                      <a:pt x="39" y="22"/>
                      <a:pt x="28" y="36"/>
                    </a:cubicBezTo>
                    <a:cubicBezTo>
                      <a:pt x="17" y="50"/>
                      <a:pt x="8" y="68"/>
                      <a:pt x="4" y="93"/>
                    </a:cubicBezTo>
                    <a:cubicBezTo>
                      <a:pt x="0" y="118"/>
                      <a:pt x="2" y="169"/>
                      <a:pt x="1" y="189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908" name="Freeform 111"/>
              <p:cNvSpPr>
                <a:spLocks/>
              </p:cNvSpPr>
              <p:nvPr/>
            </p:nvSpPr>
            <p:spPr bwMode="auto">
              <a:xfrm flipH="1">
                <a:off x="4444" y="3024"/>
                <a:ext cx="61" cy="99"/>
              </a:xfrm>
              <a:custGeom>
                <a:avLst/>
                <a:gdLst>
                  <a:gd name="T0" fmla="*/ 61 w 61"/>
                  <a:gd name="T1" fmla="*/ 0 h 99"/>
                  <a:gd name="T2" fmla="*/ 10 w 61"/>
                  <a:gd name="T3" fmla="*/ 24 h 99"/>
                  <a:gd name="T4" fmla="*/ 1 w 61"/>
                  <a:gd name="T5" fmla="*/ 99 h 9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1" h="99">
                    <a:moveTo>
                      <a:pt x="61" y="0"/>
                    </a:moveTo>
                    <a:cubicBezTo>
                      <a:pt x="52" y="4"/>
                      <a:pt x="20" y="8"/>
                      <a:pt x="10" y="24"/>
                    </a:cubicBezTo>
                    <a:cubicBezTo>
                      <a:pt x="0" y="40"/>
                      <a:pt x="3" y="83"/>
                      <a:pt x="1" y="99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37894" name="Group 102"/>
            <p:cNvGrpSpPr>
              <a:grpSpLocks/>
            </p:cNvGrpSpPr>
            <p:nvPr/>
          </p:nvGrpSpPr>
          <p:grpSpPr bwMode="auto">
            <a:xfrm rot="5853875">
              <a:off x="4200888" y="3924088"/>
              <a:ext cx="815105" cy="766491"/>
              <a:chOff x="7710" y="6780"/>
              <a:chExt cx="328" cy="212"/>
            </a:xfrm>
          </p:grpSpPr>
          <p:sp>
            <p:nvSpPr>
              <p:cNvPr id="37901" name="AutoShape 103"/>
              <p:cNvSpPr>
                <a:spLocks noChangeArrowheads="1"/>
              </p:cNvSpPr>
              <p:nvPr/>
            </p:nvSpPr>
            <p:spPr bwMode="auto">
              <a:xfrm>
                <a:off x="7734" y="6895"/>
                <a:ext cx="272" cy="28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902" name="AutoShape 104"/>
              <p:cNvSpPr>
                <a:spLocks noChangeArrowheads="1"/>
              </p:cNvSpPr>
              <p:nvPr/>
            </p:nvSpPr>
            <p:spPr bwMode="auto">
              <a:xfrm>
                <a:off x="7710" y="6780"/>
                <a:ext cx="328" cy="21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622 w 21600"/>
                  <a:gd name="T13" fmla="*/ 3566 h 21600"/>
                  <a:gd name="T14" fmla="*/ 17978 w 21600"/>
                  <a:gd name="T15" fmla="*/ 1803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3622" y="21600"/>
                    </a:lnTo>
                    <a:lnTo>
                      <a:pt x="17978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0" scaled="1"/>
              </a:gra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903" name="AutoShape 105"/>
              <p:cNvSpPr>
                <a:spLocks noChangeArrowheads="1"/>
              </p:cNvSpPr>
              <p:nvPr/>
            </p:nvSpPr>
            <p:spPr bwMode="auto">
              <a:xfrm flipH="1">
                <a:off x="7730" y="6869"/>
                <a:ext cx="285" cy="23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37895" name="Group 89"/>
            <p:cNvGrpSpPr>
              <a:grpSpLocks/>
            </p:cNvGrpSpPr>
            <p:nvPr/>
          </p:nvGrpSpPr>
          <p:grpSpPr bwMode="auto">
            <a:xfrm rot="-10197458">
              <a:off x="5293610" y="583831"/>
              <a:ext cx="720080" cy="3384376"/>
              <a:chOff x="4832" y="1026"/>
              <a:chExt cx="238" cy="1466"/>
            </a:xfrm>
          </p:grpSpPr>
          <p:sp>
            <p:nvSpPr>
              <p:cNvPr id="37897" name="AutoShape 90"/>
              <p:cNvSpPr>
                <a:spLocks noChangeArrowheads="1"/>
              </p:cNvSpPr>
              <p:nvPr/>
            </p:nvSpPr>
            <p:spPr bwMode="auto">
              <a:xfrm>
                <a:off x="4832" y="1026"/>
                <a:ext cx="238" cy="28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898" name="Line 91"/>
              <p:cNvSpPr>
                <a:spLocks noChangeShapeType="1"/>
              </p:cNvSpPr>
              <p:nvPr/>
            </p:nvSpPr>
            <p:spPr bwMode="auto">
              <a:xfrm>
                <a:off x="4838" y="1043"/>
                <a:ext cx="0" cy="129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899" name="Line 92"/>
              <p:cNvSpPr>
                <a:spLocks noChangeShapeType="1"/>
              </p:cNvSpPr>
              <p:nvPr/>
            </p:nvSpPr>
            <p:spPr bwMode="auto">
              <a:xfrm>
                <a:off x="5062" y="1043"/>
                <a:ext cx="0" cy="129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900" name="AutoShape 93"/>
              <p:cNvSpPr>
                <a:spLocks noChangeArrowheads="1"/>
              </p:cNvSpPr>
              <p:nvPr/>
            </p:nvSpPr>
            <p:spPr bwMode="auto">
              <a:xfrm flipV="1">
                <a:off x="4837" y="2146"/>
                <a:ext cx="223" cy="34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41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10814"/>
                    </a:moveTo>
                    <a:cubicBezTo>
                      <a:pt x="0" y="10809"/>
                      <a:pt x="0" y="10804"/>
                      <a:pt x="0" y="10800"/>
                    </a:cubicBez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600" y="4835"/>
                      <a:pt x="21600" y="10800"/>
                    </a:cubicBezTo>
                    <a:cubicBezTo>
                      <a:pt x="21600" y="10804"/>
                      <a:pt x="21599" y="10809"/>
                      <a:pt x="21599" y="10814"/>
                    </a:cubicBezTo>
                    <a:cubicBezTo>
                      <a:pt x="21599" y="10809"/>
                      <a:pt x="21600" y="10804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0804"/>
                      <a:pt x="0" y="10809"/>
                      <a:pt x="0" y="108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59" name="弦形 158"/>
            <p:cNvSpPr/>
            <p:nvPr/>
          </p:nvSpPr>
          <p:spPr bwMode="auto">
            <a:xfrm rot="16642005" flipV="1">
              <a:off x="1691315" y="3315277"/>
              <a:ext cx="508032" cy="1201853"/>
            </a:xfrm>
            <a:prstGeom prst="chord">
              <a:avLst>
                <a:gd name="adj1" fmla="val 2700000"/>
                <a:gd name="adj2" fmla="val 14189410"/>
              </a:avLst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1" hangingPunct="1">
                <a:defRPr/>
              </a:pPr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sp>
        <p:nvSpPr>
          <p:cNvPr id="110" name="Text Box 2"/>
          <p:cNvSpPr txBox="1">
            <a:spLocks noChangeArrowheads="1"/>
          </p:cNvSpPr>
          <p:nvPr/>
        </p:nvSpPr>
        <p:spPr bwMode="auto">
          <a:xfrm>
            <a:off x="4257675" y="63501"/>
            <a:ext cx="3962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000" b="1" dirty="0">
                <a:latin typeface="华文新魏" panose="02010800040101010101" pitchFamily="2" charset="-122"/>
                <a:ea typeface="隶书" panose="02010509060101010101" pitchFamily="49" charset="-122"/>
              </a:rPr>
              <a:t>氨的</a:t>
            </a:r>
            <a:r>
              <a:rPr lang="zh-CN" altLang="en-US" sz="4000" b="1" dirty="0">
                <a:latin typeface="Arial" panose="020B0604020202020204" pitchFamily="34" charset="0"/>
                <a:ea typeface="隶书" panose="02010509060101010101" pitchFamily="49" charset="-122"/>
              </a:rPr>
              <a:t>实验室制法</a:t>
            </a:r>
            <a:endParaRPr lang="zh-CN" altLang="en-US" sz="4000" b="1" dirty="0">
              <a:latin typeface="华文新魏" panose="02010800040101010101" pitchFamily="2" charset="-122"/>
              <a:ea typeface="隶书" panose="02010509060101010101" pitchFamily="49" charset="-122"/>
            </a:endParaRPr>
          </a:p>
        </p:txBody>
      </p:sp>
      <p:sp>
        <p:nvSpPr>
          <p:cNvPr id="111" name="Line 3"/>
          <p:cNvSpPr>
            <a:spLocks noChangeShapeType="1"/>
          </p:cNvSpPr>
          <p:nvPr/>
        </p:nvSpPr>
        <p:spPr bwMode="auto">
          <a:xfrm>
            <a:off x="7900332" y="1515480"/>
            <a:ext cx="28797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12" name="Text Box 4"/>
          <p:cNvSpPr txBox="1">
            <a:spLocks noChangeArrowheads="1"/>
          </p:cNvSpPr>
          <p:nvPr/>
        </p:nvSpPr>
        <p:spPr bwMode="auto">
          <a:xfrm>
            <a:off x="8277189" y="916999"/>
            <a:ext cx="27114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 err="1">
                <a:ea typeface="隶书" panose="02010509060101010101" pitchFamily="49" charset="-122"/>
              </a:rPr>
              <a:t>NaOH</a:t>
            </a:r>
            <a:r>
              <a:rPr lang="zh-CN" altLang="en-US" sz="3200" b="1" dirty="0">
                <a:ea typeface="隶书" panose="02010509060101010101" pitchFamily="49" charset="-122"/>
              </a:rPr>
              <a:t>固体</a:t>
            </a:r>
          </a:p>
          <a:p>
            <a:r>
              <a:rPr lang="zh-CN" altLang="en-US" sz="3200" b="1" dirty="0">
                <a:ea typeface="隶书" panose="02010509060101010101" pitchFamily="49" charset="-122"/>
              </a:rPr>
              <a:t>或生石灰</a:t>
            </a:r>
          </a:p>
        </p:txBody>
      </p:sp>
      <p:sp>
        <p:nvSpPr>
          <p:cNvPr id="113" name="Text Box 5"/>
          <p:cNvSpPr txBox="1">
            <a:spLocks noChangeArrowheads="1"/>
          </p:cNvSpPr>
          <p:nvPr/>
        </p:nvSpPr>
        <p:spPr bwMode="auto">
          <a:xfrm>
            <a:off x="10780057" y="1158746"/>
            <a:ext cx="1416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 dirty="0">
                <a:ea typeface="隶书" panose="02010509060101010101" pitchFamily="49" charset="-122"/>
              </a:rPr>
              <a:t>NH</a:t>
            </a:r>
            <a:r>
              <a:rPr lang="en-US" altLang="zh-CN" sz="3600" b="1" baseline="-25000" dirty="0">
                <a:ea typeface="隶书" panose="02010509060101010101" pitchFamily="49" charset="-122"/>
              </a:rPr>
              <a:t>3</a:t>
            </a:r>
            <a:r>
              <a:rPr lang="en-US" altLang="zh-CN" sz="3600" b="1" dirty="0">
                <a:ea typeface="隶书" panose="02010509060101010101" pitchFamily="49" charset="-122"/>
              </a:rPr>
              <a:t>↑</a:t>
            </a:r>
          </a:p>
        </p:txBody>
      </p:sp>
      <p:sp>
        <p:nvSpPr>
          <p:cNvPr id="114" name="Text Box 6"/>
          <p:cNvSpPr txBox="1">
            <a:spLocks noChangeArrowheads="1"/>
          </p:cNvSpPr>
          <p:nvPr/>
        </p:nvSpPr>
        <p:spPr bwMode="auto">
          <a:xfrm>
            <a:off x="6261064" y="884109"/>
            <a:ext cx="26638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 dirty="0">
                <a:ea typeface="隶书" panose="02010509060101010101" pitchFamily="49" charset="-122"/>
              </a:rPr>
              <a:t>NH</a:t>
            </a:r>
            <a:r>
              <a:rPr lang="en-US" altLang="zh-CN" sz="3600" b="1" baseline="-25000" dirty="0">
                <a:ea typeface="隶书" panose="02010509060101010101" pitchFamily="49" charset="-122"/>
              </a:rPr>
              <a:t>3</a:t>
            </a:r>
            <a:r>
              <a:rPr lang="en-US" altLang="zh-CN" sz="3600" b="1" dirty="0">
                <a:ea typeface="隶书" panose="02010509060101010101" pitchFamily="49" charset="-122"/>
                <a:cs typeface="Times New Roman" panose="02020603050405020304" pitchFamily="18" charset="0"/>
              </a:rPr>
              <a:t>·H</a:t>
            </a:r>
            <a:r>
              <a:rPr lang="en-US" altLang="zh-CN" sz="3600" b="1" baseline="-25000" dirty="0">
                <a:ea typeface="隶书" panose="020105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3600" b="1" dirty="0">
                <a:ea typeface="隶书" panose="02010509060101010101" pitchFamily="49" charset="-122"/>
                <a:cs typeface="Times New Roman" panose="02020603050405020304" pitchFamily="18" charset="0"/>
              </a:rPr>
              <a:t>O</a:t>
            </a:r>
          </a:p>
          <a:p>
            <a:r>
              <a:rPr lang="en-US" altLang="zh-CN" sz="3600" b="1" dirty="0">
                <a:ea typeface="隶书" panose="020105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3600" b="1" dirty="0">
                <a:ea typeface="隶书" panose="02010509060101010101" pitchFamily="49" charset="-122"/>
                <a:cs typeface="Times New Roman" panose="02020603050405020304" pitchFamily="18" charset="0"/>
              </a:rPr>
              <a:t>浓氨水</a:t>
            </a:r>
            <a:r>
              <a:rPr lang="en-US" altLang="zh-CN" sz="3600" b="1" dirty="0">
                <a:ea typeface="隶书" panose="02010509060101010101" pitchFamily="49" charset="-122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115" name="组合 114"/>
          <p:cNvGrpSpPr>
            <a:grpSpLocks/>
          </p:cNvGrpSpPr>
          <p:nvPr/>
        </p:nvGrpSpPr>
        <p:grpSpPr bwMode="auto">
          <a:xfrm>
            <a:off x="7845578" y="1949363"/>
            <a:ext cx="2158622" cy="4674737"/>
            <a:chOff x="3203848" y="1106153"/>
            <a:chExt cx="2706194" cy="5211406"/>
          </a:xfrm>
        </p:grpSpPr>
        <p:grpSp>
          <p:nvGrpSpPr>
            <p:cNvPr id="116" name="Group 94"/>
            <p:cNvGrpSpPr>
              <a:grpSpLocks/>
            </p:cNvGrpSpPr>
            <p:nvPr/>
          </p:nvGrpSpPr>
          <p:grpSpPr bwMode="auto">
            <a:xfrm>
              <a:off x="3203848" y="3284984"/>
              <a:ext cx="1800200" cy="3032575"/>
              <a:chOff x="6569" y="1121"/>
              <a:chExt cx="590" cy="1017"/>
            </a:xfrm>
          </p:grpSpPr>
          <p:sp>
            <p:nvSpPr>
              <p:cNvPr id="205" name="Rectangle 95"/>
              <p:cNvSpPr>
                <a:spLocks noChangeArrowheads="1"/>
              </p:cNvSpPr>
              <p:nvPr/>
            </p:nvSpPr>
            <p:spPr bwMode="auto">
              <a:xfrm>
                <a:off x="6767" y="1146"/>
                <a:ext cx="195" cy="43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6" name="Oval 96"/>
              <p:cNvSpPr>
                <a:spLocks noChangeArrowheads="1"/>
              </p:cNvSpPr>
              <p:nvPr/>
            </p:nvSpPr>
            <p:spPr bwMode="auto">
              <a:xfrm>
                <a:off x="6569" y="1549"/>
                <a:ext cx="590" cy="58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7" name="AutoShape 97"/>
              <p:cNvSpPr>
                <a:spLocks noChangeArrowheads="1"/>
              </p:cNvSpPr>
              <p:nvPr/>
            </p:nvSpPr>
            <p:spPr bwMode="auto">
              <a:xfrm>
                <a:off x="6756" y="1121"/>
                <a:ext cx="217" cy="22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/>
              </a:p>
            </p:txBody>
          </p:sp>
          <p:grpSp>
            <p:nvGrpSpPr>
              <p:cNvPr id="208" name="Group 98"/>
              <p:cNvGrpSpPr>
                <a:grpSpLocks/>
              </p:cNvGrpSpPr>
              <p:nvPr/>
            </p:nvGrpSpPr>
            <p:grpSpPr bwMode="auto">
              <a:xfrm>
                <a:off x="6727" y="1498"/>
                <a:ext cx="273" cy="108"/>
                <a:chOff x="5820" y="2591"/>
                <a:chExt cx="342" cy="135"/>
              </a:xfrm>
            </p:grpSpPr>
            <p:sp>
              <p:nvSpPr>
                <p:cNvPr id="209" name="Rectangle 99"/>
                <p:cNvSpPr>
                  <a:spLocks noChangeArrowheads="1"/>
                </p:cNvSpPr>
                <p:nvPr/>
              </p:nvSpPr>
              <p:spPr bwMode="auto">
                <a:xfrm>
                  <a:off x="5830" y="2616"/>
                  <a:ext cx="324" cy="11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1pPr>
                  <a:lvl2pPr marL="742950" indent="-28575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10" name="Freeform 100"/>
                <p:cNvSpPr>
                  <a:spLocks/>
                </p:cNvSpPr>
                <p:nvPr/>
              </p:nvSpPr>
              <p:spPr bwMode="auto">
                <a:xfrm>
                  <a:off x="5820" y="2591"/>
                  <a:ext cx="49" cy="102"/>
                </a:xfrm>
                <a:custGeom>
                  <a:avLst/>
                  <a:gdLst>
                    <a:gd name="T0" fmla="*/ 49 w 49"/>
                    <a:gd name="T1" fmla="*/ 0 h 102"/>
                    <a:gd name="T2" fmla="*/ 41 w 49"/>
                    <a:gd name="T3" fmla="*/ 64 h 102"/>
                    <a:gd name="T4" fmla="*/ 26 w 49"/>
                    <a:gd name="T5" fmla="*/ 83 h 102"/>
                    <a:gd name="T6" fmla="*/ 0 w 49"/>
                    <a:gd name="T7" fmla="*/ 102 h 10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9" h="102">
                      <a:moveTo>
                        <a:pt x="49" y="0"/>
                      </a:moveTo>
                      <a:cubicBezTo>
                        <a:pt x="48" y="11"/>
                        <a:pt x="45" y="50"/>
                        <a:pt x="41" y="64"/>
                      </a:cubicBezTo>
                      <a:cubicBezTo>
                        <a:pt x="37" y="78"/>
                        <a:pt x="33" y="77"/>
                        <a:pt x="26" y="83"/>
                      </a:cubicBezTo>
                      <a:cubicBezTo>
                        <a:pt x="19" y="89"/>
                        <a:pt x="9" y="95"/>
                        <a:pt x="0" y="102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11" name="Freeform 101"/>
                <p:cNvSpPr>
                  <a:spLocks/>
                </p:cNvSpPr>
                <p:nvPr/>
              </p:nvSpPr>
              <p:spPr bwMode="auto">
                <a:xfrm flipH="1">
                  <a:off x="6113" y="2591"/>
                  <a:ext cx="49" cy="102"/>
                </a:xfrm>
                <a:custGeom>
                  <a:avLst/>
                  <a:gdLst>
                    <a:gd name="T0" fmla="*/ 49 w 49"/>
                    <a:gd name="T1" fmla="*/ 0 h 102"/>
                    <a:gd name="T2" fmla="*/ 41 w 49"/>
                    <a:gd name="T3" fmla="*/ 64 h 102"/>
                    <a:gd name="T4" fmla="*/ 26 w 49"/>
                    <a:gd name="T5" fmla="*/ 83 h 102"/>
                    <a:gd name="T6" fmla="*/ 0 w 49"/>
                    <a:gd name="T7" fmla="*/ 102 h 10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9" h="102">
                      <a:moveTo>
                        <a:pt x="49" y="0"/>
                      </a:moveTo>
                      <a:cubicBezTo>
                        <a:pt x="48" y="11"/>
                        <a:pt x="45" y="50"/>
                        <a:pt x="41" y="64"/>
                      </a:cubicBezTo>
                      <a:cubicBezTo>
                        <a:pt x="37" y="78"/>
                        <a:pt x="33" y="77"/>
                        <a:pt x="26" y="83"/>
                      </a:cubicBezTo>
                      <a:cubicBezTo>
                        <a:pt x="19" y="89"/>
                        <a:pt x="9" y="95"/>
                        <a:pt x="0" y="102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17" name="Group 112"/>
            <p:cNvGrpSpPr>
              <a:grpSpLocks/>
            </p:cNvGrpSpPr>
            <p:nvPr/>
          </p:nvGrpSpPr>
          <p:grpSpPr bwMode="auto">
            <a:xfrm>
              <a:off x="3235357" y="1106153"/>
              <a:ext cx="1223880" cy="3273182"/>
              <a:chOff x="6944" y="8999"/>
              <a:chExt cx="592" cy="1746"/>
            </a:xfrm>
          </p:grpSpPr>
          <p:sp>
            <p:nvSpPr>
              <p:cNvPr id="179" name="Oval 113"/>
              <p:cNvSpPr>
                <a:spLocks noChangeArrowheads="1"/>
              </p:cNvSpPr>
              <p:nvPr/>
            </p:nvSpPr>
            <p:spPr bwMode="auto">
              <a:xfrm rot="10800000" flipV="1">
                <a:off x="7086" y="9213"/>
                <a:ext cx="439" cy="439"/>
              </a:xfrm>
              <a:prstGeom prst="ellipse">
                <a:avLst/>
              </a:prstGeom>
              <a:solidFill>
                <a:srgbClr val="FFFFFF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0" name="AutoShape 114"/>
              <p:cNvSpPr>
                <a:spLocks/>
              </p:cNvSpPr>
              <p:nvPr/>
            </p:nvSpPr>
            <p:spPr bwMode="auto">
              <a:xfrm rot="5400000">
                <a:off x="7269" y="9122"/>
                <a:ext cx="61" cy="178"/>
              </a:xfrm>
              <a:prstGeom prst="leftBracket">
                <a:avLst>
                  <a:gd name="adj" fmla="val 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1" name="AutoShape 115"/>
              <p:cNvSpPr>
                <a:spLocks/>
              </p:cNvSpPr>
              <p:nvPr/>
            </p:nvSpPr>
            <p:spPr bwMode="auto">
              <a:xfrm rot="16200000" flipV="1">
                <a:off x="7276" y="9067"/>
                <a:ext cx="61" cy="153"/>
              </a:xfrm>
              <a:prstGeom prst="leftBracket">
                <a:avLst>
                  <a:gd name="adj" fmla="val 28171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2" name="Line 116"/>
              <p:cNvSpPr>
                <a:spLocks noChangeShapeType="1"/>
              </p:cNvSpPr>
              <p:nvPr/>
            </p:nvSpPr>
            <p:spPr bwMode="auto">
              <a:xfrm>
                <a:off x="7251" y="9217"/>
                <a:ext cx="89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3" name="AutoShape 117"/>
              <p:cNvSpPr>
                <a:spLocks noChangeArrowheads="1"/>
              </p:cNvSpPr>
              <p:nvPr/>
            </p:nvSpPr>
            <p:spPr bwMode="auto">
              <a:xfrm rot="14720294" flipV="1">
                <a:off x="6993" y="9194"/>
                <a:ext cx="462" cy="56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301 w 21600"/>
                  <a:gd name="T13" fmla="*/ 0 h 21600"/>
                  <a:gd name="T14" fmla="*/ 17299 w 21600"/>
                  <a:gd name="T15" fmla="*/ 2199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6012" y="1156"/>
                    </a:moveTo>
                    <a:cubicBezTo>
                      <a:pt x="7500" y="417"/>
                      <a:pt x="9138" y="33"/>
                      <a:pt x="10800" y="33"/>
                    </a:cubicBezTo>
                    <a:cubicBezTo>
                      <a:pt x="12461" y="33"/>
                      <a:pt x="14099" y="417"/>
                      <a:pt x="15587" y="1156"/>
                    </a:cubicBezTo>
                    <a:lnTo>
                      <a:pt x="15602" y="1126"/>
                    </a:lnTo>
                    <a:cubicBezTo>
                      <a:pt x="14110" y="385"/>
                      <a:pt x="12466" y="0"/>
                      <a:pt x="10799" y="0"/>
                    </a:cubicBezTo>
                    <a:cubicBezTo>
                      <a:pt x="9133" y="0"/>
                      <a:pt x="7489" y="385"/>
                      <a:pt x="5997" y="1126"/>
                    </a:cubicBezTo>
                    <a:lnTo>
                      <a:pt x="6012" y="1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4" name="Oval 118"/>
              <p:cNvSpPr>
                <a:spLocks noChangeArrowheads="1"/>
              </p:cNvSpPr>
              <p:nvPr/>
            </p:nvSpPr>
            <p:spPr bwMode="auto">
              <a:xfrm>
                <a:off x="7250" y="8999"/>
                <a:ext cx="105" cy="111"/>
              </a:xfrm>
              <a:prstGeom prst="ellipse">
                <a:avLst/>
              </a:prstGeom>
              <a:solidFill>
                <a:srgbClr val="FFFFFF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5" name="Line 119"/>
              <p:cNvSpPr>
                <a:spLocks noChangeShapeType="1"/>
              </p:cNvSpPr>
              <p:nvPr/>
            </p:nvSpPr>
            <p:spPr bwMode="auto">
              <a:xfrm>
                <a:off x="7221" y="9105"/>
                <a:ext cx="17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186" name="Group 120"/>
              <p:cNvGrpSpPr>
                <a:grpSpLocks/>
              </p:cNvGrpSpPr>
              <p:nvPr/>
            </p:nvGrpSpPr>
            <p:grpSpPr bwMode="auto">
              <a:xfrm rot="780000" flipH="1">
                <a:off x="7286" y="9060"/>
                <a:ext cx="55" cy="40"/>
                <a:chOff x="1213" y="10113"/>
                <a:chExt cx="96" cy="115"/>
              </a:xfrm>
            </p:grpSpPr>
            <p:sp>
              <p:nvSpPr>
                <p:cNvPr id="203" name="Freeform 121"/>
                <p:cNvSpPr>
                  <a:spLocks/>
                </p:cNvSpPr>
                <p:nvPr/>
              </p:nvSpPr>
              <p:spPr bwMode="auto">
                <a:xfrm>
                  <a:off x="1213" y="10137"/>
                  <a:ext cx="96" cy="91"/>
                </a:xfrm>
                <a:custGeom>
                  <a:avLst/>
                  <a:gdLst>
                    <a:gd name="T0" fmla="*/ 0 w 490"/>
                    <a:gd name="T1" fmla="*/ 0 h 468"/>
                    <a:gd name="T2" fmla="*/ 0 w 490"/>
                    <a:gd name="T3" fmla="*/ 0 h 468"/>
                    <a:gd name="T4" fmla="*/ 0 w 490"/>
                    <a:gd name="T5" fmla="*/ 0 h 46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90" h="468">
                      <a:moveTo>
                        <a:pt x="0" y="468"/>
                      </a:moveTo>
                      <a:cubicBezTo>
                        <a:pt x="0" y="468"/>
                        <a:pt x="366" y="0"/>
                        <a:pt x="439" y="0"/>
                      </a:cubicBezTo>
                      <a:cubicBezTo>
                        <a:pt x="490" y="266"/>
                        <a:pt x="475" y="234"/>
                        <a:pt x="439" y="468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04" name="Oval 122"/>
                <p:cNvSpPr>
                  <a:spLocks noChangeArrowheads="1"/>
                </p:cNvSpPr>
                <p:nvPr/>
              </p:nvSpPr>
              <p:spPr bwMode="auto">
                <a:xfrm>
                  <a:off x="1285" y="10113"/>
                  <a:ext cx="15" cy="16"/>
                </a:xfrm>
                <a:prstGeom prst="ellipse">
                  <a:avLst/>
                </a:prstGeom>
                <a:solidFill>
                  <a:srgbClr val="FFFFFF"/>
                </a:solidFill>
                <a:ln w="2857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1pPr>
                  <a:lvl2pPr marL="742950" indent="-28575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187" name="Group 123"/>
              <p:cNvGrpSpPr>
                <a:grpSpLocks/>
              </p:cNvGrpSpPr>
              <p:nvPr/>
            </p:nvGrpSpPr>
            <p:grpSpPr bwMode="auto">
              <a:xfrm>
                <a:off x="7188" y="9525"/>
                <a:ext cx="247" cy="156"/>
                <a:chOff x="2193" y="11385"/>
                <a:chExt cx="247" cy="156"/>
              </a:xfrm>
            </p:grpSpPr>
            <p:sp>
              <p:nvSpPr>
                <p:cNvPr id="200" name="Rectangle 124"/>
                <p:cNvSpPr>
                  <a:spLocks noChangeArrowheads="1"/>
                </p:cNvSpPr>
                <p:nvPr/>
              </p:nvSpPr>
              <p:spPr bwMode="auto">
                <a:xfrm rot="5400000">
                  <a:off x="2243" y="11385"/>
                  <a:ext cx="143" cy="14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1pPr>
                  <a:lvl2pPr marL="742950" indent="-28575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01" name="Freeform 125"/>
                <p:cNvSpPr>
                  <a:spLocks/>
                </p:cNvSpPr>
                <p:nvPr/>
              </p:nvSpPr>
              <p:spPr bwMode="auto">
                <a:xfrm>
                  <a:off x="2367" y="11473"/>
                  <a:ext cx="73" cy="68"/>
                </a:xfrm>
                <a:custGeom>
                  <a:avLst/>
                  <a:gdLst>
                    <a:gd name="T0" fmla="*/ 0 w 73"/>
                    <a:gd name="T1" fmla="*/ 68 h 68"/>
                    <a:gd name="T2" fmla="*/ 6 w 73"/>
                    <a:gd name="T3" fmla="*/ 41 h 68"/>
                    <a:gd name="T4" fmla="*/ 24 w 73"/>
                    <a:gd name="T5" fmla="*/ 32 h 68"/>
                    <a:gd name="T6" fmla="*/ 73 w 73"/>
                    <a:gd name="T7" fmla="*/ 0 h 6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3" h="68">
                      <a:moveTo>
                        <a:pt x="0" y="68"/>
                      </a:moveTo>
                      <a:cubicBezTo>
                        <a:pt x="1" y="57"/>
                        <a:pt x="2" y="47"/>
                        <a:pt x="6" y="41"/>
                      </a:cubicBezTo>
                      <a:cubicBezTo>
                        <a:pt x="10" y="35"/>
                        <a:pt x="13" y="39"/>
                        <a:pt x="24" y="32"/>
                      </a:cubicBezTo>
                      <a:cubicBezTo>
                        <a:pt x="35" y="25"/>
                        <a:pt x="63" y="7"/>
                        <a:pt x="73" y="0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02" name="Freeform 126"/>
                <p:cNvSpPr>
                  <a:spLocks/>
                </p:cNvSpPr>
                <p:nvPr/>
              </p:nvSpPr>
              <p:spPr bwMode="auto">
                <a:xfrm flipH="1">
                  <a:off x="2193" y="11473"/>
                  <a:ext cx="73" cy="68"/>
                </a:xfrm>
                <a:custGeom>
                  <a:avLst/>
                  <a:gdLst>
                    <a:gd name="T0" fmla="*/ 0 w 73"/>
                    <a:gd name="T1" fmla="*/ 68 h 68"/>
                    <a:gd name="T2" fmla="*/ 6 w 73"/>
                    <a:gd name="T3" fmla="*/ 41 h 68"/>
                    <a:gd name="T4" fmla="*/ 24 w 73"/>
                    <a:gd name="T5" fmla="*/ 32 h 68"/>
                    <a:gd name="T6" fmla="*/ 73 w 73"/>
                    <a:gd name="T7" fmla="*/ 0 h 6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3" h="68">
                      <a:moveTo>
                        <a:pt x="0" y="68"/>
                      </a:moveTo>
                      <a:cubicBezTo>
                        <a:pt x="1" y="57"/>
                        <a:pt x="2" y="47"/>
                        <a:pt x="6" y="41"/>
                      </a:cubicBezTo>
                      <a:cubicBezTo>
                        <a:pt x="10" y="35"/>
                        <a:pt x="13" y="39"/>
                        <a:pt x="24" y="32"/>
                      </a:cubicBezTo>
                      <a:cubicBezTo>
                        <a:pt x="35" y="25"/>
                        <a:pt x="63" y="7"/>
                        <a:pt x="73" y="0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8" name="Group 127"/>
              <p:cNvGrpSpPr>
                <a:grpSpLocks/>
              </p:cNvGrpSpPr>
              <p:nvPr/>
            </p:nvGrpSpPr>
            <p:grpSpPr bwMode="auto">
              <a:xfrm>
                <a:off x="7275" y="9672"/>
                <a:ext cx="74" cy="1073"/>
                <a:chOff x="2288" y="11521"/>
                <a:chExt cx="67" cy="1408"/>
              </a:xfrm>
            </p:grpSpPr>
            <p:sp>
              <p:nvSpPr>
                <p:cNvPr id="197" name="Line 128"/>
                <p:cNvSpPr>
                  <a:spLocks noChangeShapeType="1"/>
                </p:cNvSpPr>
                <p:nvPr/>
              </p:nvSpPr>
              <p:spPr bwMode="auto">
                <a:xfrm>
                  <a:off x="2291" y="11525"/>
                  <a:ext cx="0" cy="140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98" name="Line 129"/>
                <p:cNvSpPr>
                  <a:spLocks noChangeShapeType="1"/>
                </p:cNvSpPr>
                <p:nvPr/>
              </p:nvSpPr>
              <p:spPr bwMode="auto">
                <a:xfrm>
                  <a:off x="2350" y="11521"/>
                  <a:ext cx="5" cy="129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99" name="Line 130"/>
                <p:cNvSpPr>
                  <a:spLocks noChangeShapeType="1"/>
                </p:cNvSpPr>
                <p:nvPr/>
              </p:nvSpPr>
              <p:spPr bwMode="auto">
                <a:xfrm flipH="1">
                  <a:off x="2288" y="12803"/>
                  <a:ext cx="64" cy="12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9" name="Group 131"/>
              <p:cNvGrpSpPr>
                <a:grpSpLocks/>
              </p:cNvGrpSpPr>
              <p:nvPr/>
            </p:nvGrpSpPr>
            <p:grpSpPr bwMode="auto">
              <a:xfrm>
                <a:off x="7142" y="9795"/>
                <a:ext cx="394" cy="142"/>
                <a:chOff x="3587" y="12587"/>
                <a:chExt cx="454" cy="142"/>
              </a:xfrm>
            </p:grpSpPr>
            <p:grpSp>
              <p:nvGrpSpPr>
                <p:cNvPr id="190" name="Group 132"/>
                <p:cNvGrpSpPr>
                  <a:grpSpLocks/>
                </p:cNvGrpSpPr>
                <p:nvPr/>
              </p:nvGrpSpPr>
              <p:grpSpPr bwMode="auto">
                <a:xfrm>
                  <a:off x="3587" y="12596"/>
                  <a:ext cx="454" cy="125"/>
                  <a:chOff x="8162" y="11816"/>
                  <a:chExt cx="454" cy="125"/>
                </a:xfrm>
              </p:grpSpPr>
              <p:sp>
                <p:nvSpPr>
                  <p:cNvPr id="193" name="AutoShape 133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8162" y="11850"/>
                    <a:ext cx="408" cy="57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94" name="AutoShape 134"/>
                  <p:cNvSpPr>
                    <a:spLocks noChangeArrowheads="1"/>
                  </p:cNvSpPr>
                  <p:nvPr/>
                </p:nvSpPr>
                <p:spPr bwMode="auto">
                  <a:xfrm rot="5400000" flipH="1">
                    <a:off x="8292" y="11751"/>
                    <a:ext cx="125" cy="255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3456 w 21600"/>
                      <a:gd name="T13" fmla="*/ 3558 h 21600"/>
                      <a:gd name="T14" fmla="*/ 18144 w 21600"/>
                      <a:gd name="T15" fmla="*/ 18042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3474" y="21600"/>
                        </a:lnTo>
                        <a:lnTo>
                          <a:pt x="18126" y="2160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BBBBBB"/>
                      </a:gs>
                      <a:gs pos="50000">
                        <a:srgbClr val="FFFFFF"/>
                      </a:gs>
                      <a:gs pos="100000">
                        <a:srgbClr val="BBBBBB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5" name="Oval 13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8529" y="11829"/>
                    <a:ext cx="87" cy="8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96" name="Rectangle 13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8180" y="11841"/>
                    <a:ext cx="28" cy="74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sp>
              <p:nvSpPr>
                <p:cNvPr id="191" name="Rectangle 137"/>
                <p:cNvSpPr>
                  <a:spLocks noChangeArrowheads="1"/>
                </p:cNvSpPr>
                <p:nvPr/>
              </p:nvSpPr>
              <p:spPr bwMode="auto">
                <a:xfrm flipH="1">
                  <a:off x="3883" y="12587"/>
                  <a:ext cx="28" cy="142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1pPr>
                  <a:lvl2pPr marL="742950" indent="-28575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92" name="Line 138"/>
                <p:cNvSpPr>
                  <a:spLocks noChangeShapeType="1"/>
                </p:cNvSpPr>
                <p:nvPr/>
              </p:nvSpPr>
              <p:spPr bwMode="auto">
                <a:xfrm>
                  <a:off x="3781" y="12616"/>
                  <a:ext cx="0" cy="88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18" name="Group 106"/>
            <p:cNvGrpSpPr>
              <a:grpSpLocks/>
            </p:cNvGrpSpPr>
            <p:nvPr/>
          </p:nvGrpSpPr>
          <p:grpSpPr bwMode="auto">
            <a:xfrm rot="-5400000">
              <a:off x="4617381" y="2440027"/>
              <a:ext cx="895409" cy="1689913"/>
              <a:chOff x="4064" y="2943"/>
              <a:chExt cx="515" cy="1570"/>
            </a:xfrm>
          </p:grpSpPr>
          <p:sp>
            <p:nvSpPr>
              <p:cNvPr id="174" name="Rectangle 107"/>
              <p:cNvSpPr>
                <a:spLocks noChangeArrowheads="1"/>
              </p:cNvSpPr>
              <p:nvPr/>
            </p:nvSpPr>
            <p:spPr bwMode="auto">
              <a:xfrm flipH="1">
                <a:off x="4064" y="2969"/>
                <a:ext cx="397" cy="5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5" name="Rectangle 108"/>
              <p:cNvSpPr>
                <a:spLocks noChangeArrowheads="1"/>
              </p:cNvSpPr>
              <p:nvPr/>
            </p:nvSpPr>
            <p:spPr bwMode="auto">
              <a:xfrm flipH="1">
                <a:off x="4504" y="3096"/>
                <a:ext cx="57" cy="141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6" name="Rectangle 109"/>
              <p:cNvSpPr>
                <a:spLocks noChangeArrowheads="1"/>
              </p:cNvSpPr>
              <p:nvPr/>
            </p:nvSpPr>
            <p:spPr bwMode="auto">
              <a:xfrm flipH="1">
                <a:off x="4448" y="2943"/>
                <a:ext cx="131" cy="1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7" name="Freeform 110"/>
              <p:cNvSpPr>
                <a:spLocks/>
              </p:cNvSpPr>
              <p:nvPr/>
            </p:nvSpPr>
            <p:spPr bwMode="auto">
              <a:xfrm flipH="1">
                <a:off x="4423" y="2970"/>
                <a:ext cx="139" cy="189"/>
              </a:xfrm>
              <a:custGeom>
                <a:avLst/>
                <a:gdLst>
                  <a:gd name="T0" fmla="*/ 139 w 139"/>
                  <a:gd name="T1" fmla="*/ 0 h 189"/>
                  <a:gd name="T2" fmla="*/ 73 w 139"/>
                  <a:gd name="T3" fmla="*/ 6 h 189"/>
                  <a:gd name="T4" fmla="*/ 28 w 139"/>
                  <a:gd name="T5" fmla="*/ 36 h 189"/>
                  <a:gd name="T6" fmla="*/ 4 w 139"/>
                  <a:gd name="T7" fmla="*/ 93 h 189"/>
                  <a:gd name="T8" fmla="*/ 1 w 139"/>
                  <a:gd name="T9" fmla="*/ 189 h 1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9" h="189">
                    <a:moveTo>
                      <a:pt x="139" y="0"/>
                    </a:moveTo>
                    <a:cubicBezTo>
                      <a:pt x="115" y="0"/>
                      <a:pt x="91" y="0"/>
                      <a:pt x="73" y="6"/>
                    </a:cubicBezTo>
                    <a:cubicBezTo>
                      <a:pt x="55" y="12"/>
                      <a:pt x="39" y="22"/>
                      <a:pt x="28" y="36"/>
                    </a:cubicBezTo>
                    <a:cubicBezTo>
                      <a:pt x="17" y="50"/>
                      <a:pt x="8" y="68"/>
                      <a:pt x="4" y="93"/>
                    </a:cubicBezTo>
                    <a:cubicBezTo>
                      <a:pt x="0" y="118"/>
                      <a:pt x="2" y="169"/>
                      <a:pt x="1" y="189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8" name="Freeform 111"/>
              <p:cNvSpPr>
                <a:spLocks/>
              </p:cNvSpPr>
              <p:nvPr/>
            </p:nvSpPr>
            <p:spPr bwMode="auto">
              <a:xfrm flipH="1">
                <a:off x="4444" y="3024"/>
                <a:ext cx="61" cy="99"/>
              </a:xfrm>
              <a:custGeom>
                <a:avLst/>
                <a:gdLst>
                  <a:gd name="T0" fmla="*/ 61 w 61"/>
                  <a:gd name="T1" fmla="*/ 0 h 99"/>
                  <a:gd name="T2" fmla="*/ 10 w 61"/>
                  <a:gd name="T3" fmla="*/ 24 h 99"/>
                  <a:gd name="T4" fmla="*/ 1 w 61"/>
                  <a:gd name="T5" fmla="*/ 99 h 9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1" h="99">
                    <a:moveTo>
                      <a:pt x="61" y="0"/>
                    </a:moveTo>
                    <a:cubicBezTo>
                      <a:pt x="52" y="4"/>
                      <a:pt x="20" y="8"/>
                      <a:pt x="10" y="24"/>
                    </a:cubicBezTo>
                    <a:cubicBezTo>
                      <a:pt x="0" y="40"/>
                      <a:pt x="3" y="83"/>
                      <a:pt x="1" y="99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19" name="Group 102"/>
            <p:cNvGrpSpPr>
              <a:grpSpLocks/>
            </p:cNvGrpSpPr>
            <p:nvPr/>
          </p:nvGrpSpPr>
          <p:grpSpPr bwMode="auto">
            <a:xfrm>
              <a:off x="3728772" y="3140968"/>
              <a:ext cx="744489" cy="488026"/>
              <a:chOff x="7710" y="6780"/>
              <a:chExt cx="328" cy="212"/>
            </a:xfrm>
          </p:grpSpPr>
          <p:sp>
            <p:nvSpPr>
              <p:cNvPr id="171" name="AutoShape 103"/>
              <p:cNvSpPr>
                <a:spLocks noChangeArrowheads="1"/>
              </p:cNvSpPr>
              <p:nvPr/>
            </p:nvSpPr>
            <p:spPr bwMode="auto">
              <a:xfrm>
                <a:off x="7734" y="6895"/>
                <a:ext cx="272" cy="28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2" name="AutoShape 104"/>
              <p:cNvSpPr>
                <a:spLocks noChangeArrowheads="1"/>
              </p:cNvSpPr>
              <p:nvPr/>
            </p:nvSpPr>
            <p:spPr bwMode="auto">
              <a:xfrm>
                <a:off x="7710" y="6780"/>
                <a:ext cx="328" cy="21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622 w 21600"/>
                  <a:gd name="T13" fmla="*/ 3566 h 21600"/>
                  <a:gd name="T14" fmla="*/ 17978 w 21600"/>
                  <a:gd name="T15" fmla="*/ 1803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3622" y="21600"/>
                    </a:lnTo>
                    <a:lnTo>
                      <a:pt x="17978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0" scaled="1"/>
              </a:gra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3" name="AutoShape 105"/>
              <p:cNvSpPr>
                <a:spLocks noChangeArrowheads="1"/>
              </p:cNvSpPr>
              <p:nvPr/>
            </p:nvSpPr>
            <p:spPr bwMode="auto">
              <a:xfrm flipH="1">
                <a:off x="7730" y="6869"/>
                <a:ext cx="285" cy="23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120" name="Group 139"/>
            <p:cNvGrpSpPr>
              <a:grpSpLocks/>
            </p:cNvGrpSpPr>
            <p:nvPr/>
          </p:nvGrpSpPr>
          <p:grpSpPr bwMode="auto">
            <a:xfrm>
              <a:off x="3517606" y="5962622"/>
              <a:ext cx="421491" cy="190946"/>
              <a:chOff x="9213" y="3256"/>
              <a:chExt cx="197" cy="120"/>
            </a:xfrm>
          </p:grpSpPr>
          <p:sp>
            <p:nvSpPr>
              <p:cNvPr id="165" name="Freeform 140"/>
              <p:cNvSpPr>
                <a:spLocks/>
              </p:cNvSpPr>
              <p:nvPr/>
            </p:nvSpPr>
            <p:spPr bwMode="auto">
              <a:xfrm flipV="1">
                <a:off x="9217" y="3296"/>
                <a:ext cx="45" cy="53"/>
              </a:xfrm>
              <a:custGeom>
                <a:avLst/>
                <a:gdLst>
                  <a:gd name="T0" fmla="*/ 2 w 57"/>
                  <a:gd name="T1" fmla="*/ 2 h 67"/>
                  <a:gd name="T2" fmla="*/ 2 w 57"/>
                  <a:gd name="T3" fmla="*/ 2 h 67"/>
                  <a:gd name="T4" fmla="*/ 2 w 57"/>
                  <a:gd name="T5" fmla="*/ 2 h 67"/>
                  <a:gd name="T6" fmla="*/ 2 w 57"/>
                  <a:gd name="T7" fmla="*/ 2 h 67"/>
                  <a:gd name="T8" fmla="*/ 2 w 57"/>
                  <a:gd name="T9" fmla="*/ 2 h 67"/>
                  <a:gd name="T10" fmla="*/ 2 w 57"/>
                  <a:gd name="T11" fmla="*/ 2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" h="67">
                    <a:moveTo>
                      <a:pt x="33" y="67"/>
                    </a:moveTo>
                    <a:cubicBezTo>
                      <a:pt x="45" y="64"/>
                      <a:pt x="57" y="62"/>
                      <a:pt x="57" y="52"/>
                    </a:cubicBezTo>
                    <a:cubicBezTo>
                      <a:pt x="57" y="42"/>
                      <a:pt x="39" y="8"/>
                      <a:pt x="30" y="4"/>
                    </a:cubicBezTo>
                    <a:cubicBezTo>
                      <a:pt x="21" y="0"/>
                      <a:pt x="6" y="18"/>
                      <a:pt x="3" y="28"/>
                    </a:cubicBezTo>
                    <a:cubicBezTo>
                      <a:pt x="0" y="38"/>
                      <a:pt x="7" y="51"/>
                      <a:pt x="15" y="64"/>
                    </a:cubicBezTo>
                    <a:cubicBezTo>
                      <a:pt x="15" y="64"/>
                      <a:pt x="33" y="67"/>
                      <a:pt x="33" y="67"/>
                    </a:cubicBez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6" name="Freeform 141"/>
              <p:cNvSpPr>
                <a:spLocks/>
              </p:cNvSpPr>
              <p:nvPr/>
            </p:nvSpPr>
            <p:spPr bwMode="auto">
              <a:xfrm flipV="1">
                <a:off x="9224" y="3328"/>
                <a:ext cx="52" cy="48"/>
              </a:xfrm>
              <a:custGeom>
                <a:avLst/>
                <a:gdLst>
                  <a:gd name="T0" fmla="*/ 2 w 65"/>
                  <a:gd name="T1" fmla="*/ 2 h 61"/>
                  <a:gd name="T2" fmla="*/ 2 w 65"/>
                  <a:gd name="T3" fmla="*/ 2 h 61"/>
                  <a:gd name="T4" fmla="*/ 2 w 65"/>
                  <a:gd name="T5" fmla="*/ 2 h 61"/>
                  <a:gd name="T6" fmla="*/ 2 w 65"/>
                  <a:gd name="T7" fmla="*/ 2 h 61"/>
                  <a:gd name="T8" fmla="*/ 2 w 65"/>
                  <a:gd name="T9" fmla="*/ 2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61">
                    <a:moveTo>
                      <a:pt x="13" y="56"/>
                    </a:moveTo>
                    <a:cubicBezTo>
                      <a:pt x="23" y="61"/>
                      <a:pt x="57" y="52"/>
                      <a:pt x="61" y="44"/>
                    </a:cubicBezTo>
                    <a:cubicBezTo>
                      <a:pt x="65" y="36"/>
                      <a:pt x="47" y="10"/>
                      <a:pt x="37" y="5"/>
                    </a:cubicBezTo>
                    <a:cubicBezTo>
                      <a:pt x="27" y="0"/>
                      <a:pt x="8" y="9"/>
                      <a:pt x="4" y="17"/>
                    </a:cubicBezTo>
                    <a:cubicBezTo>
                      <a:pt x="0" y="25"/>
                      <a:pt x="3" y="51"/>
                      <a:pt x="13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7" name="Oval 142"/>
              <p:cNvSpPr>
                <a:spLocks noChangeArrowheads="1"/>
              </p:cNvSpPr>
              <p:nvPr/>
            </p:nvSpPr>
            <p:spPr bwMode="auto">
              <a:xfrm flipV="1">
                <a:off x="9213" y="3256"/>
                <a:ext cx="49" cy="6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8" name="Freeform 143"/>
              <p:cNvSpPr>
                <a:spLocks/>
              </p:cNvSpPr>
              <p:nvPr/>
            </p:nvSpPr>
            <p:spPr bwMode="auto">
              <a:xfrm flipV="1">
                <a:off x="9299" y="3277"/>
                <a:ext cx="78" cy="94"/>
              </a:xfrm>
              <a:custGeom>
                <a:avLst/>
                <a:gdLst>
                  <a:gd name="T0" fmla="*/ 210 w 65"/>
                  <a:gd name="T1" fmla="*/ 36739 h 61"/>
                  <a:gd name="T2" fmla="*/ 936 w 65"/>
                  <a:gd name="T3" fmla="*/ 29058 h 61"/>
                  <a:gd name="T4" fmla="*/ 569 w 65"/>
                  <a:gd name="T5" fmla="*/ 3241 h 61"/>
                  <a:gd name="T6" fmla="*/ 60 w 65"/>
                  <a:gd name="T7" fmla="*/ 11166 h 61"/>
                  <a:gd name="T8" fmla="*/ 210 w 65"/>
                  <a:gd name="T9" fmla="*/ 36739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61">
                    <a:moveTo>
                      <a:pt x="13" y="56"/>
                    </a:moveTo>
                    <a:cubicBezTo>
                      <a:pt x="23" y="61"/>
                      <a:pt x="57" y="52"/>
                      <a:pt x="61" y="44"/>
                    </a:cubicBezTo>
                    <a:cubicBezTo>
                      <a:pt x="65" y="36"/>
                      <a:pt x="47" y="10"/>
                      <a:pt x="37" y="5"/>
                    </a:cubicBezTo>
                    <a:cubicBezTo>
                      <a:pt x="27" y="0"/>
                      <a:pt x="8" y="9"/>
                      <a:pt x="4" y="17"/>
                    </a:cubicBezTo>
                    <a:cubicBezTo>
                      <a:pt x="0" y="25"/>
                      <a:pt x="3" y="51"/>
                      <a:pt x="13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9" name="Freeform 144"/>
              <p:cNvSpPr>
                <a:spLocks/>
              </p:cNvSpPr>
              <p:nvPr/>
            </p:nvSpPr>
            <p:spPr bwMode="auto">
              <a:xfrm flipV="1">
                <a:off x="9271" y="3275"/>
                <a:ext cx="71" cy="94"/>
              </a:xfrm>
              <a:custGeom>
                <a:avLst/>
                <a:gdLst>
                  <a:gd name="T0" fmla="*/ 46 w 65"/>
                  <a:gd name="T1" fmla="*/ 36739 h 61"/>
                  <a:gd name="T2" fmla="*/ 234 w 65"/>
                  <a:gd name="T3" fmla="*/ 29058 h 61"/>
                  <a:gd name="T4" fmla="*/ 138 w 65"/>
                  <a:gd name="T5" fmla="*/ 3241 h 61"/>
                  <a:gd name="T6" fmla="*/ 4 w 65"/>
                  <a:gd name="T7" fmla="*/ 11166 h 61"/>
                  <a:gd name="T8" fmla="*/ 46 w 65"/>
                  <a:gd name="T9" fmla="*/ 36739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61">
                    <a:moveTo>
                      <a:pt x="13" y="56"/>
                    </a:moveTo>
                    <a:cubicBezTo>
                      <a:pt x="23" y="61"/>
                      <a:pt x="57" y="52"/>
                      <a:pt x="61" y="44"/>
                    </a:cubicBezTo>
                    <a:cubicBezTo>
                      <a:pt x="65" y="36"/>
                      <a:pt x="47" y="10"/>
                      <a:pt x="37" y="5"/>
                    </a:cubicBezTo>
                    <a:cubicBezTo>
                      <a:pt x="27" y="0"/>
                      <a:pt x="8" y="9"/>
                      <a:pt x="4" y="17"/>
                    </a:cubicBezTo>
                    <a:cubicBezTo>
                      <a:pt x="0" y="25"/>
                      <a:pt x="3" y="51"/>
                      <a:pt x="13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0" name="Freeform 145"/>
              <p:cNvSpPr>
                <a:spLocks/>
              </p:cNvSpPr>
              <p:nvPr/>
            </p:nvSpPr>
            <p:spPr bwMode="auto">
              <a:xfrm flipV="1">
                <a:off x="9339" y="3266"/>
                <a:ext cx="71" cy="94"/>
              </a:xfrm>
              <a:custGeom>
                <a:avLst/>
                <a:gdLst>
                  <a:gd name="T0" fmla="*/ 46 w 65"/>
                  <a:gd name="T1" fmla="*/ 36739 h 61"/>
                  <a:gd name="T2" fmla="*/ 234 w 65"/>
                  <a:gd name="T3" fmla="*/ 29058 h 61"/>
                  <a:gd name="T4" fmla="*/ 138 w 65"/>
                  <a:gd name="T5" fmla="*/ 3241 h 61"/>
                  <a:gd name="T6" fmla="*/ 4 w 65"/>
                  <a:gd name="T7" fmla="*/ 11166 h 61"/>
                  <a:gd name="T8" fmla="*/ 46 w 65"/>
                  <a:gd name="T9" fmla="*/ 36739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61">
                    <a:moveTo>
                      <a:pt x="13" y="56"/>
                    </a:moveTo>
                    <a:cubicBezTo>
                      <a:pt x="23" y="61"/>
                      <a:pt x="57" y="52"/>
                      <a:pt x="61" y="44"/>
                    </a:cubicBezTo>
                    <a:cubicBezTo>
                      <a:pt x="65" y="36"/>
                      <a:pt x="47" y="10"/>
                      <a:pt x="37" y="5"/>
                    </a:cubicBezTo>
                    <a:cubicBezTo>
                      <a:pt x="27" y="0"/>
                      <a:pt x="8" y="9"/>
                      <a:pt x="4" y="17"/>
                    </a:cubicBezTo>
                    <a:cubicBezTo>
                      <a:pt x="0" y="25"/>
                      <a:pt x="3" y="51"/>
                      <a:pt x="13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21" name="Group 146"/>
            <p:cNvGrpSpPr>
              <a:grpSpLocks/>
            </p:cNvGrpSpPr>
            <p:nvPr/>
          </p:nvGrpSpPr>
          <p:grpSpPr bwMode="auto">
            <a:xfrm>
              <a:off x="3565532" y="1797477"/>
              <a:ext cx="811174" cy="510285"/>
              <a:chOff x="8109" y="3132"/>
              <a:chExt cx="576" cy="199"/>
            </a:xfrm>
          </p:grpSpPr>
          <p:grpSp>
            <p:nvGrpSpPr>
              <p:cNvPr id="150" name="Group 147"/>
              <p:cNvGrpSpPr>
                <a:grpSpLocks/>
              </p:cNvGrpSpPr>
              <p:nvPr/>
            </p:nvGrpSpPr>
            <p:grpSpPr bwMode="auto">
              <a:xfrm>
                <a:off x="8109" y="3132"/>
                <a:ext cx="576" cy="14"/>
                <a:chOff x="2499" y="5805"/>
                <a:chExt cx="528" cy="9"/>
              </a:xfrm>
            </p:grpSpPr>
            <p:sp>
              <p:nvSpPr>
                <p:cNvPr id="162" name="Line 148"/>
                <p:cNvSpPr>
                  <a:spLocks noChangeShapeType="1"/>
                </p:cNvSpPr>
                <p:nvPr/>
              </p:nvSpPr>
              <p:spPr bwMode="auto">
                <a:xfrm>
                  <a:off x="2535" y="5814"/>
                  <a:ext cx="454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63" name="Freeform 149"/>
                <p:cNvSpPr>
                  <a:spLocks/>
                </p:cNvSpPr>
                <p:nvPr/>
              </p:nvSpPr>
              <p:spPr bwMode="auto">
                <a:xfrm>
                  <a:off x="2985" y="5805"/>
                  <a:ext cx="42" cy="9"/>
                </a:xfrm>
                <a:custGeom>
                  <a:avLst/>
                  <a:gdLst>
                    <a:gd name="T0" fmla="*/ 0 w 42"/>
                    <a:gd name="T1" fmla="*/ 9 h 9"/>
                    <a:gd name="T2" fmla="*/ 18 w 42"/>
                    <a:gd name="T3" fmla="*/ 6 h 9"/>
                    <a:gd name="T4" fmla="*/ 42 w 42"/>
                    <a:gd name="T5" fmla="*/ 0 h 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2" h="9">
                      <a:moveTo>
                        <a:pt x="0" y="9"/>
                      </a:moveTo>
                      <a:cubicBezTo>
                        <a:pt x="5" y="8"/>
                        <a:pt x="11" y="7"/>
                        <a:pt x="18" y="6"/>
                      </a:cubicBezTo>
                      <a:cubicBezTo>
                        <a:pt x="25" y="5"/>
                        <a:pt x="33" y="2"/>
                        <a:pt x="42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64" name="Freeform 150"/>
                <p:cNvSpPr>
                  <a:spLocks/>
                </p:cNvSpPr>
                <p:nvPr/>
              </p:nvSpPr>
              <p:spPr bwMode="auto">
                <a:xfrm flipH="1">
                  <a:off x="2499" y="5805"/>
                  <a:ext cx="42" cy="9"/>
                </a:xfrm>
                <a:custGeom>
                  <a:avLst/>
                  <a:gdLst>
                    <a:gd name="T0" fmla="*/ 0 w 42"/>
                    <a:gd name="T1" fmla="*/ 9 h 9"/>
                    <a:gd name="T2" fmla="*/ 18 w 42"/>
                    <a:gd name="T3" fmla="*/ 6 h 9"/>
                    <a:gd name="T4" fmla="*/ 42 w 42"/>
                    <a:gd name="T5" fmla="*/ 0 h 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2" h="9">
                      <a:moveTo>
                        <a:pt x="0" y="9"/>
                      </a:moveTo>
                      <a:cubicBezTo>
                        <a:pt x="5" y="8"/>
                        <a:pt x="11" y="7"/>
                        <a:pt x="18" y="6"/>
                      </a:cubicBezTo>
                      <a:cubicBezTo>
                        <a:pt x="25" y="5"/>
                        <a:pt x="33" y="2"/>
                        <a:pt x="42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51" name="Group 151"/>
              <p:cNvGrpSpPr>
                <a:grpSpLocks/>
              </p:cNvGrpSpPr>
              <p:nvPr/>
            </p:nvGrpSpPr>
            <p:grpSpPr bwMode="auto">
              <a:xfrm>
                <a:off x="8190" y="3190"/>
                <a:ext cx="435" cy="141"/>
                <a:chOff x="8190" y="3115"/>
                <a:chExt cx="435" cy="171"/>
              </a:xfrm>
            </p:grpSpPr>
            <p:sp>
              <p:nvSpPr>
                <p:cNvPr id="152" name="Line 152"/>
                <p:cNvSpPr>
                  <a:spLocks noChangeShapeType="1"/>
                </p:cNvSpPr>
                <p:nvPr/>
              </p:nvSpPr>
              <p:spPr bwMode="auto">
                <a:xfrm>
                  <a:off x="8212" y="3115"/>
                  <a:ext cx="209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prstDash val="lg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53" name="Line 153"/>
                <p:cNvSpPr>
                  <a:spLocks noChangeShapeType="1"/>
                </p:cNvSpPr>
                <p:nvPr/>
              </p:nvSpPr>
              <p:spPr bwMode="auto">
                <a:xfrm>
                  <a:off x="8493" y="3115"/>
                  <a:ext cx="59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54" name="Line 154"/>
                <p:cNvSpPr>
                  <a:spLocks noChangeShapeType="1"/>
                </p:cNvSpPr>
                <p:nvPr/>
              </p:nvSpPr>
              <p:spPr bwMode="auto">
                <a:xfrm>
                  <a:off x="8297" y="3161"/>
                  <a:ext cx="59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55" name="Line 155"/>
                <p:cNvSpPr>
                  <a:spLocks noChangeShapeType="1"/>
                </p:cNvSpPr>
                <p:nvPr/>
              </p:nvSpPr>
              <p:spPr bwMode="auto">
                <a:xfrm>
                  <a:off x="8402" y="3166"/>
                  <a:ext cx="59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56" name="Line 156"/>
                <p:cNvSpPr>
                  <a:spLocks noChangeShapeType="1"/>
                </p:cNvSpPr>
                <p:nvPr/>
              </p:nvSpPr>
              <p:spPr bwMode="auto">
                <a:xfrm>
                  <a:off x="8190" y="3195"/>
                  <a:ext cx="139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57" name="Line 157"/>
                <p:cNvSpPr>
                  <a:spLocks noChangeShapeType="1"/>
                </p:cNvSpPr>
                <p:nvPr/>
              </p:nvSpPr>
              <p:spPr bwMode="auto">
                <a:xfrm flipH="1">
                  <a:off x="8415" y="3225"/>
                  <a:ext cx="123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lg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58" name="Line 158"/>
                <p:cNvSpPr>
                  <a:spLocks noChangeShapeType="1"/>
                </p:cNvSpPr>
                <p:nvPr/>
              </p:nvSpPr>
              <p:spPr bwMode="auto">
                <a:xfrm flipH="1">
                  <a:off x="8505" y="3180"/>
                  <a:ext cx="12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lg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60" name="Line 159"/>
                <p:cNvSpPr>
                  <a:spLocks noChangeShapeType="1"/>
                </p:cNvSpPr>
                <p:nvPr/>
              </p:nvSpPr>
              <p:spPr bwMode="auto">
                <a:xfrm flipH="1">
                  <a:off x="8265" y="3255"/>
                  <a:ext cx="6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61" name="Line 160"/>
                <p:cNvSpPr>
                  <a:spLocks noChangeShapeType="1"/>
                </p:cNvSpPr>
                <p:nvPr/>
              </p:nvSpPr>
              <p:spPr bwMode="auto">
                <a:xfrm flipH="1">
                  <a:off x="8445" y="3285"/>
                  <a:ext cx="75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22" name="Group 139"/>
            <p:cNvGrpSpPr>
              <a:grpSpLocks/>
            </p:cNvGrpSpPr>
            <p:nvPr/>
          </p:nvGrpSpPr>
          <p:grpSpPr bwMode="auto">
            <a:xfrm>
              <a:off x="4044486" y="6097859"/>
              <a:ext cx="421491" cy="190946"/>
              <a:chOff x="9213" y="3256"/>
              <a:chExt cx="197" cy="120"/>
            </a:xfrm>
          </p:grpSpPr>
          <p:sp>
            <p:nvSpPr>
              <p:cNvPr id="144" name="Freeform 140"/>
              <p:cNvSpPr>
                <a:spLocks/>
              </p:cNvSpPr>
              <p:nvPr/>
            </p:nvSpPr>
            <p:spPr bwMode="auto">
              <a:xfrm flipV="1">
                <a:off x="9217" y="3296"/>
                <a:ext cx="45" cy="53"/>
              </a:xfrm>
              <a:custGeom>
                <a:avLst/>
                <a:gdLst>
                  <a:gd name="T0" fmla="*/ 2 w 57"/>
                  <a:gd name="T1" fmla="*/ 2 h 67"/>
                  <a:gd name="T2" fmla="*/ 2 w 57"/>
                  <a:gd name="T3" fmla="*/ 2 h 67"/>
                  <a:gd name="T4" fmla="*/ 2 w 57"/>
                  <a:gd name="T5" fmla="*/ 2 h 67"/>
                  <a:gd name="T6" fmla="*/ 2 w 57"/>
                  <a:gd name="T7" fmla="*/ 2 h 67"/>
                  <a:gd name="T8" fmla="*/ 2 w 57"/>
                  <a:gd name="T9" fmla="*/ 2 h 67"/>
                  <a:gd name="T10" fmla="*/ 2 w 57"/>
                  <a:gd name="T11" fmla="*/ 2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" h="67">
                    <a:moveTo>
                      <a:pt x="33" y="67"/>
                    </a:moveTo>
                    <a:cubicBezTo>
                      <a:pt x="45" y="64"/>
                      <a:pt x="57" y="62"/>
                      <a:pt x="57" y="52"/>
                    </a:cubicBezTo>
                    <a:cubicBezTo>
                      <a:pt x="57" y="42"/>
                      <a:pt x="39" y="8"/>
                      <a:pt x="30" y="4"/>
                    </a:cubicBezTo>
                    <a:cubicBezTo>
                      <a:pt x="21" y="0"/>
                      <a:pt x="6" y="18"/>
                      <a:pt x="3" y="28"/>
                    </a:cubicBezTo>
                    <a:cubicBezTo>
                      <a:pt x="0" y="38"/>
                      <a:pt x="7" y="51"/>
                      <a:pt x="15" y="64"/>
                    </a:cubicBezTo>
                    <a:cubicBezTo>
                      <a:pt x="15" y="64"/>
                      <a:pt x="33" y="67"/>
                      <a:pt x="33" y="67"/>
                    </a:cubicBez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5" name="Freeform 141"/>
              <p:cNvSpPr>
                <a:spLocks/>
              </p:cNvSpPr>
              <p:nvPr/>
            </p:nvSpPr>
            <p:spPr bwMode="auto">
              <a:xfrm flipV="1">
                <a:off x="9224" y="3328"/>
                <a:ext cx="52" cy="48"/>
              </a:xfrm>
              <a:custGeom>
                <a:avLst/>
                <a:gdLst>
                  <a:gd name="T0" fmla="*/ 2 w 65"/>
                  <a:gd name="T1" fmla="*/ 2 h 61"/>
                  <a:gd name="T2" fmla="*/ 2 w 65"/>
                  <a:gd name="T3" fmla="*/ 2 h 61"/>
                  <a:gd name="T4" fmla="*/ 2 w 65"/>
                  <a:gd name="T5" fmla="*/ 2 h 61"/>
                  <a:gd name="T6" fmla="*/ 2 w 65"/>
                  <a:gd name="T7" fmla="*/ 2 h 61"/>
                  <a:gd name="T8" fmla="*/ 2 w 65"/>
                  <a:gd name="T9" fmla="*/ 2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61">
                    <a:moveTo>
                      <a:pt x="13" y="56"/>
                    </a:moveTo>
                    <a:cubicBezTo>
                      <a:pt x="23" y="61"/>
                      <a:pt x="57" y="52"/>
                      <a:pt x="61" y="44"/>
                    </a:cubicBezTo>
                    <a:cubicBezTo>
                      <a:pt x="65" y="36"/>
                      <a:pt x="47" y="10"/>
                      <a:pt x="37" y="5"/>
                    </a:cubicBezTo>
                    <a:cubicBezTo>
                      <a:pt x="27" y="0"/>
                      <a:pt x="8" y="9"/>
                      <a:pt x="4" y="17"/>
                    </a:cubicBezTo>
                    <a:cubicBezTo>
                      <a:pt x="0" y="25"/>
                      <a:pt x="3" y="51"/>
                      <a:pt x="13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6" name="Oval 142"/>
              <p:cNvSpPr>
                <a:spLocks noChangeArrowheads="1"/>
              </p:cNvSpPr>
              <p:nvPr/>
            </p:nvSpPr>
            <p:spPr bwMode="auto">
              <a:xfrm flipV="1">
                <a:off x="9213" y="3256"/>
                <a:ext cx="49" cy="6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7" name="Freeform 143"/>
              <p:cNvSpPr>
                <a:spLocks/>
              </p:cNvSpPr>
              <p:nvPr/>
            </p:nvSpPr>
            <p:spPr bwMode="auto">
              <a:xfrm flipV="1">
                <a:off x="9299" y="3277"/>
                <a:ext cx="78" cy="94"/>
              </a:xfrm>
              <a:custGeom>
                <a:avLst/>
                <a:gdLst>
                  <a:gd name="T0" fmla="*/ 210 w 65"/>
                  <a:gd name="T1" fmla="*/ 36739 h 61"/>
                  <a:gd name="T2" fmla="*/ 936 w 65"/>
                  <a:gd name="T3" fmla="*/ 29058 h 61"/>
                  <a:gd name="T4" fmla="*/ 569 w 65"/>
                  <a:gd name="T5" fmla="*/ 3241 h 61"/>
                  <a:gd name="T6" fmla="*/ 60 w 65"/>
                  <a:gd name="T7" fmla="*/ 11166 h 61"/>
                  <a:gd name="T8" fmla="*/ 210 w 65"/>
                  <a:gd name="T9" fmla="*/ 36739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61">
                    <a:moveTo>
                      <a:pt x="13" y="56"/>
                    </a:moveTo>
                    <a:cubicBezTo>
                      <a:pt x="23" y="61"/>
                      <a:pt x="57" y="52"/>
                      <a:pt x="61" y="44"/>
                    </a:cubicBezTo>
                    <a:cubicBezTo>
                      <a:pt x="65" y="36"/>
                      <a:pt x="47" y="10"/>
                      <a:pt x="37" y="5"/>
                    </a:cubicBezTo>
                    <a:cubicBezTo>
                      <a:pt x="27" y="0"/>
                      <a:pt x="8" y="9"/>
                      <a:pt x="4" y="17"/>
                    </a:cubicBezTo>
                    <a:cubicBezTo>
                      <a:pt x="0" y="25"/>
                      <a:pt x="3" y="51"/>
                      <a:pt x="13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8" name="Freeform 144"/>
              <p:cNvSpPr>
                <a:spLocks/>
              </p:cNvSpPr>
              <p:nvPr/>
            </p:nvSpPr>
            <p:spPr bwMode="auto">
              <a:xfrm flipV="1">
                <a:off x="9271" y="3275"/>
                <a:ext cx="71" cy="94"/>
              </a:xfrm>
              <a:custGeom>
                <a:avLst/>
                <a:gdLst>
                  <a:gd name="T0" fmla="*/ 46 w 65"/>
                  <a:gd name="T1" fmla="*/ 36739 h 61"/>
                  <a:gd name="T2" fmla="*/ 234 w 65"/>
                  <a:gd name="T3" fmla="*/ 29058 h 61"/>
                  <a:gd name="T4" fmla="*/ 138 w 65"/>
                  <a:gd name="T5" fmla="*/ 3241 h 61"/>
                  <a:gd name="T6" fmla="*/ 4 w 65"/>
                  <a:gd name="T7" fmla="*/ 11166 h 61"/>
                  <a:gd name="T8" fmla="*/ 46 w 65"/>
                  <a:gd name="T9" fmla="*/ 36739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61">
                    <a:moveTo>
                      <a:pt x="13" y="56"/>
                    </a:moveTo>
                    <a:cubicBezTo>
                      <a:pt x="23" y="61"/>
                      <a:pt x="57" y="52"/>
                      <a:pt x="61" y="44"/>
                    </a:cubicBezTo>
                    <a:cubicBezTo>
                      <a:pt x="65" y="36"/>
                      <a:pt x="47" y="10"/>
                      <a:pt x="37" y="5"/>
                    </a:cubicBezTo>
                    <a:cubicBezTo>
                      <a:pt x="27" y="0"/>
                      <a:pt x="8" y="9"/>
                      <a:pt x="4" y="17"/>
                    </a:cubicBezTo>
                    <a:cubicBezTo>
                      <a:pt x="0" y="25"/>
                      <a:pt x="3" y="51"/>
                      <a:pt x="13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9" name="Freeform 145"/>
              <p:cNvSpPr>
                <a:spLocks/>
              </p:cNvSpPr>
              <p:nvPr/>
            </p:nvSpPr>
            <p:spPr bwMode="auto">
              <a:xfrm flipV="1">
                <a:off x="9339" y="3266"/>
                <a:ext cx="71" cy="94"/>
              </a:xfrm>
              <a:custGeom>
                <a:avLst/>
                <a:gdLst>
                  <a:gd name="T0" fmla="*/ 46 w 65"/>
                  <a:gd name="T1" fmla="*/ 36739 h 61"/>
                  <a:gd name="T2" fmla="*/ 234 w 65"/>
                  <a:gd name="T3" fmla="*/ 29058 h 61"/>
                  <a:gd name="T4" fmla="*/ 138 w 65"/>
                  <a:gd name="T5" fmla="*/ 3241 h 61"/>
                  <a:gd name="T6" fmla="*/ 4 w 65"/>
                  <a:gd name="T7" fmla="*/ 11166 h 61"/>
                  <a:gd name="T8" fmla="*/ 46 w 65"/>
                  <a:gd name="T9" fmla="*/ 36739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61">
                    <a:moveTo>
                      <a:pt x="13" y="56"/>
                    </a:moveTo>
                    <a:cubicBezTo>
                      <a:pt x="23" y="61"/>
                      <a:pt x="57" y="52"/>
                      <a:pt x="61" y="44"/>
                    </a:cubicBezTo>
                    <a:cubicBezTo>
                      <a:pt x="65" y="36"/>
                      <a:pt x="47" y="10"/>
                      <a:pt x="37" y="5"/>
                    </a:cubicBezTo>
                    <a:cubicBezTo>
                      <a:pt x="27" y="0"/>
                      <a:pt x="8" y="9"/>
                      <a:pt x="4" y="17"/>
                    </a:cubicBezTo>
                    <a:cubicBezTo>
                      <a:pt x="0" y="25"/>
                      <a:pt x="3" y="51"/>
                      <a:pt x="13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23" name="Group 139"/>
            <p:cNvGrpSpPr>
              <a:grpSpLocks/>
            </p:cNvGrpSpPr>
            <p:nvPr/>
          </p:nvGrpSpPr>
          <p:grpSpPr bwMode="auto">
            <a:xfrm>
              <a:off x="3724673" y="6056503"/>
              <a:ext cx="421491" cy="190946"/>
              <a:chOff x="9213" y="3256"/>
              <a:chExt cx="197" cy="120"/>
            </a:xfrm>
          </p:grpSpPr>
          <p:sp>
            <p:nvSpPr>
              <p:cNvPr id="138" name="Freeform 140"/>
              <p:cNvSpPr>
                <a:spLocks/>
              </p:cNvSpPr>
              <p:nvPr/>
            </p:nvSpPr>
            <p:spPr bwMode="auto">
              <a:xfrm flipV="1">
                <a:off x="9217" y="3296"/>
                <a:ext cx="45" cy="53"/>
              </a:xfrm>
              <a:custGeom>
                <a:avLst/>
                <a:gdLst>
                  <a:gd name="T0" fmla="*/ 2 w 57"/>
                  <a:gd name="T1" fmla="*/ 2 h 67"/>
                  <a:gd name="T2" fmla="*/ 2 w 57"/>
                  <a:gd name="T3" fmla="*/ 2 h 67"/>
                  <a:gd name="T4" fmla="*/ 2 w 57"/>
                  <a:gd name="T5" fmla="*/ 2 h 67"/>
                  <a:gd name="T6" fmla="*/ 2 w 57"/>
                  <a:gd name="T7" fmla="*/ 2 h 67"/>
                  <a:gd name="T8" fmla="*/ 2 w 57"/>
                  <a:gd name="T9" fmla="*/ 2 h 67"/>
                  <a:gd name="T10" fmla="*/ 2 w 57"/>
                  <a:gd name="T11" fmla="*/ 2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" h="67">
                    <a:moveTo>
                      <a:pt x="33" y="67"/>
                    </a:moveTo>
                    <a:cubicBezTo>
                      <a:pt x="45" y="64"/>
                      <a:pt x="57" y="62"/>
                      <a:pt x="57" y="52"/>
                    </a:cubicBezTo>
                    <a:cubicBezTo>
                      <a:pt x="57" y="42"/>
                      <a:pt x="39" y="8"/>
                      <a:pt x="30" y="4"/>
                    </a:cubicBezTo>
                    <a:cubicBezTo>
                      <a:pt x="21" y="0"/>
                      <a:pt x="6" y="18"/>
                      <a:pt x="3" y="28"/>
                    </a:cubicBezTo>
                    <a:cubicBezTo>
                      <a:pt x="0" y="38"/>
                      <a:pt x="7" y="51"/>
                      <a:pt x="15" y="64"/>
                    </a:cubicBezTo>
                    <a:cubicBezTo>
                      <a:pt x="15" y="64"/>
                      <a:pt x="33" y="67"/>
                      <a:pt x="33" y="67"/>
                    </a:cubicBez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9" name="Freeform 141"/>
              <p:cNvSpPr>
                <a:spLocks/>
              </p:cNvSpPr>
              <p:nvPr/>
            </p:nvSpPr>
            <p:spPr bwMode="auto">
              <a:xfrm flipV="1">
                <a:off x="9224" y="3328"/>
                <a:ext cx="52" cy="48"/>
              </a:xfrm>
              <a:custGeom>
                <a:avLst/>
                <a:gdLst>
                  <a:gd name="T0" fmla="*/ 2 w 65"/>
                  <a:gd name="T1" fmla="*/ 2 h 61"/>
                  <a:gd name="T2" fmla="*/ 2 w 65"/>
                  <a:gd name="T3" fmla="*/ 2 h 61"/>
                  <a:gd name="T4" fmla="*/ 2 w 65"/>
                  <a:gd name="T5" fmla="*/ 2 h 61"/>
                  <a:gd name="T6" fmla="*/ 2 w 65"/>
                  <a:gd name="T7" fmla="*/ 2 h 61"/>
                  <a:gd name="T8" fmla="*/ 2 w 65"/>
                  <a:gd name="T9" fmla="*/ 2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61">
                    <a:moveTo>
                      <a:pt x="13" y="56"/>
                    </a:moveTo>
                    <a:cubicBezTo>
                      <a:pt x="23" y="61"/>
                      <a:pt x="57" y="52"/>
                      <a:pt x="61" y="44"/>
                    </a:cubicBezTo>
                    <a:cubicBezTo>
                      <a:pt x="65" y="36"/>
                      <a:pt x="47" y="10"/>
                      <a:pt x="37" y="5"/>
                    </a:cubicBezTo>
                    <a:cubicBezTo>
                      <a:pt x="27" y="0"/>
                      <a:pt x="8" y="9"/>
                      <a:pt x="4" y="17"/>
                    </a:cubicBezTo>
                    <a:cubicBezTo>
                      <a:pt x="0" y="25"/>
                      <a:pt x="3" y="51"/>
                      <a:pt x="13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0" name="Oval 142"/>
              <p:cNvSpPr>
                <a:spLocks noChangeArrowheads="1"/>
              </p:cNvSpPr>
              <p:nvPr/>
            </p:nvSpPr>
            <p:spPr bwMode="auto">
              <a:xfrm flipV="1">
                <a:off x="9213" y="3256"/>
                <a:ext cx="49" cy="6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1" name="Freeform 143"/>
              <p:cNvSpPr>
                <a:spLocks/>
              </p:cNvSpPr>
              <p:nvPr/>
            </p:nvSpPr>
            <p:spPr bwMode="auto">
              <a:xfrm flipV="1">
                <a:off x="9299" y="3277"/>
                <a:ext cx="78" cy="94"/>
              </a:xfrm>
              <a:custGeom>
                <a:avLst/>
                <a:gdLst>
                  <a:gd name="T0" fmla="*/ 210 w 65"/>
                  <a:gd name="T1" fmla="*/ 36739 h 61"/>
                  <a:gd name="T2" fmla="*/ 936 w 65"/>
                  <a:gd name="T3" fmla="*/ 29058 h 61"/>
                  <a:gd name="T4" fmla="*/ 569 w 65"/>
                  <a:gd name="T5" fmla="*/ 3241 h 61"/>
                  <a:gd name="T6" fmla="*/ 60 w 65"/>
                  <a:gd name="T7" fmla="*/ 11166 h 61"/>
                  <a:gd name="T8" fmla="*/ 210 w 65"/>
                  <a:gd name="T9" fmla="*/ 36739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61">
                    <a:moveTo>
                      <a:pt x="13" y="56"/>
                    </a:moveTo>
                    <a:cubicBezTo>
                      <a:pt x="23" y="61"/>
                      <a:pt x="57" y="52"/>
                      <a:pt x="61" y="44"/>
                    </a:cubicBezTo>
                    <a:cubicBezTo>
                      <a:pt x="65" y="36"/>
                      <a:pt x="47" y="10"/>
                      <a:pt x="37" y="5"/>
                    </a:cubicBezTo>
                    <a:cubicBezTo>
                      <a:pt x="27" y="0"/>
                      <a:pt x="8" y="9"/>
                      <a:pt x="4" y="17"/>
                    </a:cubicBezTo>
                    <a:cubicBezTo>
                      <a:pt x="0" y="25"/>
                      <a:pt x="3" y="51"/>
                      <a:pt x="13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2" name="Freeform 144"/>
              <p:cNvSpPr>
                <a:spLocks/>
              </p:cNvSpPr>
              <p:nvPr/>
            </p:nvSpPr>
            <p:spPr bwMode="auto">
              <a:xfrm flipV="1">
                <a:off x="9271" y="3275"/>
                <a:ext cx="71" cy="94"/>
              </a:xfrm>
              <a:custGeom>
                <a:avLst/>
                <a:gdLst>
                  <a:gd name="T0" fmla="*/ 46 w 65"/>
                  <a:gd name="T1" fmla="*/ 36739 h 61"/>
                  <a:gd name="T2" fmla="*/ 234 w 65"/>
                  <a:gd name="T3" fmla="*/ 29058 h 61"/>
                  <a:gd name="T4" fmla="*/ 138 w 65"/>
                  <a:gd name="T5" fmla="*/ 3241 h 61"/>
                  <a:gd name="T6" fmla="*/ 4 w 65"/>
                  <a:gd name="T7" fmla="*/ 11166 h 61"/>
                  <a:gd name="T8" fmla="*/ 46 w 65"/>
                  <a:gd name="T9" fmla="*/ 36739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61">
                    <a:moveTo>
                      <a:pt x="13" y="56"/>
                    </a:moveTo>
                    <a:cubicBezTo>
                      <a:pt x="23" y="61"/>
                      <a:pt x="57" y="52"/>
                      <a:pt x="61" y="44"/>
                    </a:cubicBezTo>
                    <a:cubicBezTo>
                      <a:pt x="65" y="36"/>
                      <a:pt x="47" y="10"/>
                      <a:pt x="37" y="5"/>
                    </a:cubicBezTo>
                    <a:cubicBezTo>
                      <a:pt x="27" y="0"/>
                      <a:pt x="8" y="9"/>
                      <a:pt x="4" y="17"/>
                    </a:cubicBezTo>
                    <a:cubicBezTo>
                      <a:pt x="0" y="25"/>
                      <a:pt x="3" y="51"/>
                      <a:pt x="13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" name="Freeform 145"/>
              <p:cNvSpPr>
                <a:spLocks/>
              </p:cNvSpPr>
              <p:nvPr/>
            </p:nvSpPr>
            <p:spPr bwMode="auto">
              <a:xfrm flipV="1">
                <a:off x="9339" y="3266"/>
                <a:ext cx="71" cy="94"/>
              </a:xfrm>
              <a:custGeom>
                <a:avLst/>
                <a:gdLst>
                  <a:gd name="T0" fmla="*/ 46 w 65"/>
                  <a:gd name="T1" fmla="*/ 36739 h 61"/>
                  <a:gd name="T2" fmla="*/ 234 w 65"/>
                  <a:gd name="T3" fmla="*/ 29058 h 61"/>
                  <a:gd name="T4" fmla="*/ 138 w 65"/>
                  <a:gd name="T5" fmla="*/ 3241 h 61"/>
                  <a:gd name="T6" fmla="*/ 4 w 65"/>
                  <a:gd name="T7" fmla="*/ 11166 h 61"/>
                  <a:gd name="T8" fmla="*/ 46 w 65"/>
                  <a:gd name="T9" fmla="*/ 36739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61">
                    <a:moveTo>
                      <a:pt x="13" y="56"/>
                    </a:moveTo>
                    <a:cubicBezTo>
                      <a:pt x="23" y="61"/>
                      <a:pt x="57" y="52"/>
                      <a:pt x="61" y="44"/>
                    </a:cubicBezTo>
                    <a:cubicBezTo>
                      <a:pt x="65" y="36"/>
                      <a:pt x="47" y="10"/>
                      <a:pt x="37" y="5"/>
                    </a:cubicBezTo>
                    <a:cubicBezTo>
                      <a:pt x="27" y="0"/>
                      <a:pt x="8" y="9"/>
                      <a:pt x="4" y="17"/>
                    </a:cubicBezTo>
                    <a:cubicBezTo>
                      <a:pt x="0" y="25"/>
                      <a:pt x="3" y="51"/>
                      <a:pt x="13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24" name="Group 139"/>
            <p:cNvGrpSpPr>
              <a:grpSpLocks/>
            </p:cNvGrpSpPr>
            <p:nvPr/>
          </p:nvGrpSpPr>
          <p:grpSpPr bwMode="auto">
            <a:xfrm>
              <a:off x="4303146" y="5949876"/>
              <a:ext cx="421491" cy="190946"/>
              <a:chOff x="9213" y="3256"/>
              <a:chExt cx="197" cy="120"/>
            </a:xfrm>
          </p:grpSpPr>
          <p:sp>
            <p:nvSpPr>
              <p:cNvPr id="132" name="Freeform 140"/>
              <p:cNvSpPr>
                <a:spLocks/>
              </p:cNvSpPr>
              <p:nvPr/>
            </p:nvSpPr>
            <p:spPr bwMode="auto">
              <a:xfrm flipV="1">
                <a:off x="9217" y="3296"/>
                <a:ext cx="45" cy="53"/>
              </a:xfrm>
              <a:custGeom>
                <a:avLst/>
                <a:gdLst>
                  <a:gd name="T0" fmla="*/ 2 w 57"/>
                  <a:gd name="T1" fmla="*/ 2 h 67"/>
                  <a:gd name="T2" fmla="*/ 2 w 57"/>
                  <a:gd name="T3" fmla="*/ 2 h 67"/>
                  <a:gd name="T4" fmla="*/ 2 w 57"/>
                  <a:gd name="T5" fmla="*/ 2 h 67"/>
                  <a:gd name="T6" fmla="*/ 2 w 57"/>
                  <a:gd name="T7" fmla="*/ 2 h 67"/>
                  <a:gd name="T8" fmla="*/ 2 w 57"/>
                  <a:gd name="T9" fmla="*/ 2 h 67"/>
                  <a:gd name="T10" fmla="*/ 2 w 57"/>
                  <a:gd name="T11" fmla="*/ 2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" h="67">
                    <a:moveTo>
                      <a:pt x="33" y="67"/>
                    </a:moveTo>
                    <a:cubicBezTo>
                      <a:pt x="45" y="64"/>
                      <a:pt x="57" y="62"/>
                      <a:pt x="57" y="52"/>
                    </a:cubicBezTo>
                    <a:cubicBezTo>
                      <a:pt x="57" y="42"/>
                      <a:pt x="39" y="8"/>
                      <a:pt x="30" y="4"/>
                    </a:cubicBezTo>
                    <a:cubicBezTo>
                      <a:pt x="21" y="0"/>
                      <a:pt x="6" y="18"/>
                      <a:pt x="3" y="28"/>
                    </a:cubicBezTo>
                    <a:cubicBezTo>
                      <a:pt x="0" y="38"/>
                      <a:pt x="7" y="51"/>
                      <a:pt x="15" y="64"/>
                    </a:cubicBezTo>
                    <a:cubicBezTo>
                      <a:pt x="15" y="64"/>
                      <a:pt x="33" y="67"/>
                      <a:pt x="33" y="67"/>
                    </a:cubicBez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3" name="Freeform 141"/>
              <p:cNvSpPr>
                <a:spLocks/>
              </p:cNvSpPr>
              <p:nvPr/>
            </p:nvSpPr>
            <p:spPr bwMode="auto">
              <a:xfrm flipV="1">
                <a:off x="9224" y="3328"/>
                <a:ext cx="52" cy="48"/>
              </a:xfrm>
              <a:custGeom>
                <a:avLst/>
                <a:gdLst>
                  <a:gd name="T0" fmla="*/ 2 w 65"/>
                  <a:gd name="T1" fmla="*/ 2 h 61"/>
                  <a:gd name="T2" fmla="*/ 2 w 65"/>
                  <a:gd name="T3" fmla="*/ 2 h 61"/>
                  <a:gd name="T4" fmla="*/ 2 w 65"/>
                  <a:gd name="T5" fmla="*/ 2 h 61"/>
                  <a:gd name="T6" fmla="*/ 2 w 65"/>
                  <a:gd name="T7" fmla="*/ 2 h 61"/>
                  <a:gd name="T8" fmla="*/ 2 w 65"/>
                  <a:gd name="T9" fmla="*/ 2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61">
                    <a:moveTo>
                      <a:pt x="13" y="56"/>
                    </a:moveTo>
                    <a:cubicBezTo>
                      <a:pt x="23" y="61"/>
                      <a:pt x="57" y="52"/>
                      <a:pt x="61" y="44"/>
                    </a:cubicBezTo>
                    <a:cubicBezTo>
                      <a:pt x="65" y="36"/>
                      <a:pt x="47" y="10"/>
                      <a:pt x="37" y="5"/>
                    </a:cubicBezTo>
                    <a:cubicBezTo>
                      <a:pt x="27" y="0"/>
                      <a:pt x="8" y="9"/>
                      <a:pt x="4" y="17"/>
                    </a:cubicBezTo>
                    <a:cubicBezTo>
                      <a:pt x="0" y="25"/>
                      <a:pt x="3" y="51"/>
                      <a:pt x="13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4" name="Oval 142"/>
              <p:cNvSpPr>
                <a:spLocks noChangeArrowheads="1"/>
              </p:cNvSpPr>
              <p:nvPr/>
            </p:nvSpPr>
            <p:spPr bwMode="auto">
              <a:xfrm flipV="1">
                <a:off x="9213" y="3256"/>
                <a:ext cx="49" cy="6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5" name="Freeform 143"/>
              <p:cNvSpPr>
                <a:spLocks/>
              </p:cNvSpPr>
              <p:nvPr/>
            </p:nvSpPr>
            <p:spPr bwMode="auto">
              <a:xfrm flipV="1">
                <a:off x="9299" y="3277"/>
                <a:ext cx="78" cy="94"/>
              </a:xfrm>
              <a:custGeom>
                <a:avLst/>
                <a:gdLst>
                  <a:gd name="T0" fmla="*/ 210 w 65"/>
                  <a:gd name="T1" fmla="*/ 36739 h 61"/>
                  <a:gd name="T2" fmla="*/ 936 w 65"/>
                  <a:gd name="T3" fmla="*/ 29058 h 61"/>
                  <a:gd name="T4" fmla="*/ 569 w 65"/>
                  <a:gd name="T5" fmla="*/ 3241 h 61"/>
                  <a:gd name="T6" fmla="*/ 60 w 65"/>
                  <a:gd name="T7" fmla="*/ 11166 h 61"/>
                  <a:gd name="T8" fmla="*/ 210 w 65"/>
                  <a:gd name="T9" fmla="*/ 36739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61">
                    <a:moveTo>
                      <a:pt x="13" y="56"/>
                    </a:moveTo>
                    <a:cubicBezTo>
                      <a:pt x="23" y="61"/>
                      <a:pt x="57" y="52"/>
                      <a:pt x="61" y="44"/>
                    </a:cubicBezTo>
                    <a:cubicBezTo>
                      <a:pt x="65" y="36"/>
                      <a:pt x="47" y="10"/>
                      <a:pt x="37" y="5"/>
                    </a:cubicBezTo>
                    <a:cubicBezTo>
                      <a:pt x="27" y="0"/>
                      <a:pt x="8" y="9"/>
                      <a:pt x="4" y="17"/>
                    </a:cubicBezTo>
                    <a:cubicBezTo>
                      <a:pt x="0" y="25"/>
                      <a:pt x="3" y="51"/>
                      <a:pt x="13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6" name="Freeform 144"/>
              <p:cNvSpPr>
                <a:spLocks/>
              </p:cNvSpPr>
              <p:nvPr/>
            </p:nvSpPr>
            <p:spPr bwMode="auto">
              <a:xfrm flipV="1">
                <a:off x="9271" y="3275"/>
                <a:ext cx="71" cy="94"/>
              </a:xfrm>
              <a:custGeom>
                <a:avLst/>
                <a:gdLst>
                  <a:gd name="T0" fmla="*/ 46 w 65"/>
                  <a:gd name="T1" fmla="*/ 36739 h 61"/>
                  <a:gd name="T2" fmla="*/ 234 w 65"/>
                  <a:gd name="T3" fmla="*/ 29058 h 61"/>
                  <a:gd name="T4" fmla="*/ 138 w 65"/>
                  <a:gd name="T5" fmla="*/ 3241 h 61"/>
                  <a:gd name="T6" fmla="*/ 4 w 65"/>
                  <a:gd name="T7" fmla="*/ 11166 h 61"/>
                  <a:gd name="T8" fmla="*/ 46 w 65"/>
                  <a:gd name="T9" fmla="*/ 36739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61">
                    <a:moveTo>
                      <a:pt x="13" y="56"/>
                    </a:moveTo>
                    <a:cubicBezTo>
                      <a:pt x="23" y="61"/>
                      <a:pt x="57" y="52"/>
                      <a:pt x="61" y="44"/>
                    </a:cubicBezTo>
                    <a:cubicBezTo>
                      <a:pt x="65" y="36"/>
                      <a:pt x="47" y="10"/>
                      <a:pt x="37" y="5"/>
                    </a:cubicBezTo>
                    <a:cubicBezTo>
                      <a:pt x="27" y="0"/>
                      <a:pt x="8" y="9"/>
                      <a:pt x="4" y="17"/>
                    </a:cubicBezTo>
                    <a:cubicBezTo>
                      <a:pt x="0" y="25"/>
                      <a:pt x="3" y="51"/>
                      <a:pt x="13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7" name="Freeform 145"/>
              <p:cNvSpPr>
                <a:spLocks/>
              </p:cNvSpPr>
              <p:nvPr/>
            </p:nvSpPr>
            <p:spPr bwMode="auto">
              <a:xfrm flipV="1">
                <a:off x="9339" y="3266"/>
                <a:ext cx="71" cy="94"/>
              </a:xfrm>
              <a:custGeom>
                <a:avLst/>
                <a:gdLst>
                  <a:gd name="T0" fmla="*/ 46 w 65"/>
                  <a:gd name="T1" fmla="*/ 36739 h 61"/>
                  <a:gd name="T2" fmla="*/ 234 w 65"/>
                  <a:gd name="T3" fmla="*/ 29058 h 61"/>
                  <a:gd name="T4" fmla="*/ 138 w 65"/>
                  <a:gd name="T5" fmla="*/ 3241 h 61"/>
                  <a:gd name="T6" fmla="*/ 4 w 65"/>
                  <a:gd name="T7" fmla="*/ 11166 h 61"/>
                  <a:gd name="T8" fmla="*/ 46 w 65"/>
                  <a:gd name="T9" fmla="*/ 36739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61">
                    <a:moveTo>
                      <a:pt x="13" y="56"/>
                    </a:moveTo>
                    <a:cubicBezTo>
                      <a:pt x="23" y="61"/>
                      <a:pt x="57" y="52"/>
                      <a:pt x="61" y="44"/>
                    </a:cubicBezTo>
                    <a:cubicBezTo>
                      <a:pt x="65" y="36"/>
                      <a:pt x="47" y="10"/>
                      <a:pt x="37" y="5"/>
                    </a:cubicBezTo>
                    <a:cubicBezTo>
                      <a:pt x="27" y="0"/>
                      <a:pt x="8" y="9"/>
                      <a:pt x="4" y="17"/>
                    </a:cubicBezTo>
                    <a:cubicBezTo>
                      <a:pt x="0" y="25"/>
                      <a:pt x="3" y="51"/>
                      <a:pt x="13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25" name="Group 139"/>
            <p:cNvGrpSpPr>
              <a:grpSpLocks/>
            </p:cNvGrpSpPr>
            <p:nvPr/>
          </p:nvGrpSpPr>
          <p:grpSpPr bwMode="auto">
            <a:xfrm>
              <a:off x="3893096" y="5929206"/>
              <a:ext cx="421491" cy="190946"/>
              <a:chOff x="9213" y="3256"/>
              <a:chExt cx="197" cy="120"/>
            </a:xfrm>
          </p:grpSpPr>
          <p:sp>
            <p:nvSpPr>
              <p:cNvPr id="126" name="Freeform 140"/>
              <p:cNvSpPr>
                <a:spLocks/>
              </p:cNvSpPr>
              <p:nvPr/>
            </p:nvSpPr>
            <p:spPr bwMode="auto">
              <a:xfrm flipV="1">
                <a:off x="9217" y="3296"/>
                <a:ext cx="45" cy="53"/>
              </a:xfrm>
              <a:custGeom>
                <a:avLst/>
                <a:gdLst>
                  <a:gd name="T0" fmla="*/ 2 w 57"/>
                  <a:gd name="T1" fmla="*/ 2 h 67"/>
                  <a:gd name="T2" fmla="*/ 2 w 57"/>
                  <a:gd name="T3" fmla="*/ 2 h 67"/>
                  <a:gd name="T4" fmla="*/ 2 w 57"/>
                  <a:gd name="T5" fmla="*/ 2 h 67"/>
                  <a:gd name="T6" fmla="*/ 2 w 57"/>
                  <a:gd name="T7" fmla="*/ 2 h 67"/>
                  <a:gd name="T8" fmla="*/ 2 w 57"/>
                  <a:gd name="T9" fmla="*/ 2 h 67"/>
                  <a:gd name="T10" fmla="*/ 2 w 57"/>
                  <a:gd name="T11" fmla="*/ 2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7" h="67">
                    <a:moveTo>
                      <a:pt x="33" y="67"/>
                    </a:moveTo>
                    <a:cubicBezTo>
                      <a:pt x="45" y="64"/>
                      <a:pt x="57" y="62"/>
                      <a:pt x="57" y="52"/>
                    </a:cubicBezTo>
                    <a:cubicBezTo>
                      <a:pt x="57" y="42"/>
                      <a:pt x="39" y="8"/>
                      <a:pt x="30" y="4"/>
                    </a:cubicBezTo>
                    <a:cubicBezTo>
                      <a:pt x="21" y="0"/>
                      <a:pt x="6" y="18"/>
                      <a:pt x="3" y="28"/>
                    </a:cubicBezTo>
                    <a:cubicBezTo>
                      <a:pt x="0" y="38"/>
                      <a:pt x="7" y="51"/>
                      <a:pt x="15" y="64"/>
                    </a:cubicBezTo>
                    <a:cubicBezTo>
                      <a:pt x="15" y="64"/>
                      <a:pt x="33" y="67"/>
                      <a:pt x="33" y="67"/>
                    </a:cubicBez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7" name="Freeform 141"/>
              <p:cNvSpPr>
                <a:spLocks/>
              </p:cNvSpPr>
              <p:nvPr/>
            </p:nvSpPr>
            <p:spPr bwMode="auto">
              <a:xfrm flipV="1">
                <a:off x="9224" y="3328"/>
                <a:ext cx="52" cy="48"/>
              </a:xfrm>
              <a:custGeom>
                <a:avLst/>
                <a:gdLst>
                  <a:gd name="T0" fmla="*/ 2 w 65"/>
                  <a:gd name="T1" fmla="*/ 2 h 61"/>
                  <a:gd name="T2" fmla="*/ 2 w 65"/>
                  <a:gd name="T3" fmla="*/ 2 h 61"/>
                  <a:gd name="T4" fmla="*/ 2 w 65"/>
                  <a:gd name="T5" fmla="*/ 2 h 61"/>
                  <a:gd name="T6" fmla="*/ 2 w 65"/>
                  <a:gd name="T7" fmla="*/ 2 h 61"/>
                  <a:gd name="T8" fmla="*/ 2 w 65"/>
                  <a:gd name="T9" fmla="*/ 2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61">
                    <a:moveTo>
                      <a:pt x="13" y="56"/>
                    </a:moveTo>
                    <a:cubicBezTo>
                      <a:pt x="23" y="61"/>
                      <a:pt x="57" y="52"/>
                      <a:pt x="61" y="44"/>
                    </a:cubicBezTo>
                    <a:cubicBezTo>
                      <a:pt x="65" y="36"/>
                      <a:pt x="47" y="10"/>
                      <a:pt x="37" y="5"/>
                    </a:cubicBezTo>
                    <a:cubicBezTo>
                      <a:pt x="27" y="0"/>
                      <a:pt x="8" y="9"/>
                      <a:pt x="4" y="17"/>
                    </a:cubicBezTo>
                    <a:cubicBezTo>
                      <a:pt x="0" y="25"/>
                      <a:pt x="3" y="51"/>
                      <a:pt x="13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8" name="Oval 142"/>
              <p:cNvSpPr>
                <a:spLocks noChangeArrowheads="1"/>
              </p:cNvSpPr>
              <p:nvPr/>
            </p:nvSpPr>
            <p:spPr bwMode="auto">
              <a:xfrm flipV="1">
                <a:off x="9213" y="3256"/>
                <a:ext cx="49" cy="6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9" name="Freeform 143"/>
              <p:cNvSpPr>
                <a:spLocks/>
              </p:cNvSpPr>
              <p:nvPr/>
            </p:nvSpPr>
            <p:spPr bwMode="auto">
              <a:xfrm flipV="1">
                <a:off x="9299" y="3277"/>
                <a:ext cx="78" cy="94"/>
              </a:xfrm>
              <a:custGeom>
                <a:avLst/>
                <a:gdLst>
                  <a:gd name="T0" fmla="*/ 210 w 65"/>
                  <a:gd name="T1" fmla="*/ 36739 h 61"/>
                  <a:gd name="T2" fmla="*/ 936 w 65"/>
                  <a:gd name="T3" fmla="*/ 29058 h 61"/>
                  <a:gd name="T4" fmla="*/ 569 w 65"/>
                  <a:gd name="T5" fmla="*/ 3241 h 61"/>
                  <a:gd name="T6" fmla="*/ 60 w 65"/>
                  <a:gd name="T7" fmla="*/ 11166 h 61"/>
                  <a:gd name="T8" fmla="*/ 210 w 65"/>
                  <a:gd name="T9" fmla="*/ 36739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61">
                    <a:moveTo>
                      <a:pt x="13" y="56"/>
                    </a:moveTo>
                    <a:cubicBezTo>
                      <a:pt x="23" y="61"/>
                      <a:pt x="57" y="52"/>
                      <a:pt x="61" y="44"/>
                    </a:cubicBezTo>
                    <a:cubicBezTo>
                      <a:pt x="65" y="36"/>
                      <a:pt x="47" y="10"/>
                      <a:pt x="37" y="5"/>
                    </a:cubicBezTo>
                    <a:cubicBezTo>
                      <a:pt x="27" y="0"/>
                      <a:pt x="8" y="9"/>
                      <a:pt x="4" y="17"/>
                    </a:cubicBezTo>
                    <a:cubicBezTo>
                      <a:pt x="0" y="25"/>
                      <a:pt x="3" y="51"/>
                      <a:pt x="13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0" name="Freeform 144"/>
              <p:cNvSpPr>
                <a:spLocks/>
              </p:cNvSpPr>
              <p:nvPr/>
            </p:nvSpPr>
            <p:spPr bwMode="auto">
              <a:xfrm flipV="1">
                <a:off x="9271" y="3275"/>
                <a:ext cx="71" cy="94"/>
              </a:xfrm>
              <a:custGeom>
                <a:avLst/>
                <a:gdLst>
                  <a:gd name="T0" fmla="*/ 46 w 65"/>
                  <a:gd name="T1" fmla="*/ 36739 h 61"/>
                  <a:gd name="T2" fmla="*/ 234 w 65"/>
                  <a:gd name="T3" fmla="*/ 29058 h 61"/>
                  <a:gd name="T4" fmla="*/ 138 w 65"/>
                  <a:gd name="T5" fmla="*/ 3241 h 61"/>
                  <a:gd name="T6" fmla="*/ 4 w 65"/>
                  <a:gd name="T7" fmla="*/ 11166 h 61"/>
                  <a:gd name="T8" fmla="*/ 46 w 65"/>
                  <a:gd name="T9" fmla="*/ 36739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61">
                    <a:moveTo>
                      <a:pt x="13" y="56"/>
                    </a:moveTo>
                    <a:cubicBezTo>
                      <a:pt x="23" y="61"/>
                      <a:pt x="57" y="52"/>
                      <a:pt x="61" y="44"/>
                    </a:cubicBezTo>
                    <a:cubicBezTo>
                      <a:pt x="65" y="36"/>
                      <a:pt x="47" y="10"/>
                      <a:pt x="37" y="5"/>
                    </a:cubicBezTo>
                    <a:cubicBezTo>
                      <a:pt x="27" y="0"/>
                      <a:pt x="8" y="9"/>
                      <a:pt x="4" y="17"/>
                    </a:cubicBezTo>
                    <a:cubicBezTo>
                      <a:pt x="0" y="25"/>
                      <a:pt x="3" y="51"/>
                      <a:pt x="13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1" name="Freeform 145"/>
              <p:cNvSpPr>
                <a:spLocks/>
              </p:cNvSpPr>
              <p:nvPr/>
            </p:nvSpPr>
            <p:spPr bwMode="auto">
              <a:xfrm flipV="1">
                <a:off x="9339" y="3266"/>
                <a:ext cx="71" cy="94"/>
              </a:xfrm>
              <a:custGeom>
                <a:avLst/>
                <a:gdLst>
                  <a:gd name="T0" fmla="*/ 46 w 65"/>
                  <a:gd name="T1" fmla="*/ 36739 h 61"/>
                  <a:gd name="T2" fmla="*/ 234 w 65"/>
                  <a:gd name="T3" fmla="*/ 29058 h 61"/>
                  <a:gd name="T4" fmla="*/ 138 w 65"/>
                  <a:gd name="T5" fmla="*/ 3241 h 61"/>
                  <a:gd name="T6" fmla="*/ 4 w 65"/>
                  <a:gd name="T7" fmla="*/ 11166 h 61"/>
                  <a:gd name="T8" fmla="*/ 46 w 65"/>
                  <a:gd name="T9" fmla="*/ 36739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61">
                    <a:moveTo>
                      <a:pt x="13" y="56"/>
                    </a:moveTo>
                    <a:cubicBezTo>
                      <a:pt x="23" y="61"/>
                      <a:pt x="57" y="52"/>
                      <a:pt x="61" y="44"/>
                    </a:cubicBezTo>
                    <a:cubicBezTo>
                      <a:pt x="65" y="36"/>
                      <a:pt x="47" y="10"/>
                      <a:pt x="37" y="5"/>
                    </a:cubicBezTo>
                    <a:cubicBezTo>
                      <a:pt x="27" y="0"/>
                      <a:pt x="8" y="9"/>
                      <a:pt x="4" y="17"/>
                    </a:cubicBezTo>
                    <a:cubicBezTo>
                      <a:pt x="0" y="25"/>
                      <a:pt x="3" y="51"/>
                      <a:pt x="13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1558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12" grpId="0"/>
      <p:bldP spid="113" grpId="0"/>
      <p:bldP spid="1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186" name="Text Box 2"/>
          <p:cNvSpPr txBox="1">
            <a:spLocks noChangeArrowheads="1"/>
          </p:cNvSpPr>
          <p:nvPr/>
        </p:nvSpPr>
        <p:spPr bwMode="auto">
          <a:xfrm>
            <a:off x="3886200" y="3306764"/>
            <a:ext cx="762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/>
              <a:t>N</a:t>
            </a:r>
            <a:r>
              <a:rPr lang="en-US" altLang="zh-CN" sz="3200" b="1" baseline="-25000"/>
              <a:t>2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4267200" y="0"/>
            <a:ext cx="426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600" b="1">
                <a:solidFill>
                  <a:srgbClr val="0033CC"/>
                </a:solidFill>
                <a:ea typeface="隶书" panose="02010509060101010101" pitchFamily="49" charset="-122"/>
              </a:rPr>
              <a:t>一、</a:t>
            </a:r>
            <a:r>
              <a:rPr lang="en-US" altLang="zh-CN" sz="3600" b="1">
                <a:solidFill>
                  <a:srgbClr val="0033CC"/>
                </a:solidFill>
                <a:ea typeface="隶书" panose="02010509060101010101" pitchFamily="49" charset="-122"/>
              </a:rPr>
              <a:t>N</a:t>
            </a:r>
            <a:r>
              <a:rPr lang="zh-CN" altLang="en-US" sz="3600" b="1">
                <a:solidFill>
                  <a:srgbClr val="0033CC"/>
                </a:solidFill>
                <a:ea typeface="隶书" panose="02010509060101010101" pitchFamily="49" charset="-122"/>
              </a:rPr>
              <a:t>及其化合物</a:t>
            </a:r>
          </a:p>
        </p:txBody>
      </p:sp>
      <p:sp>
        <p:nvSpPr>
          <p:cNvPr id="40964" name="Text Box 5"/>
          <p:cNvSpPr txBox="1">
            <a:spLocks noChangeArrowheads="1"/>
          </p:cNvSpPr>
          <p:nvPr/>
        </p:nvSpPr>
        <p:spPr bwMode="auto">
          <a:xfrm>
            <a:off x="3749676" y="4191001"/>
            <a:ext cx="9747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1">
                <a:latin typeface="Arial" panose="020B0604020202020204" pitchFamily="34" charset="0"/>
                <a:ea typeface="隶书" panose="02010509060101010101" pitchFamily="49" charset="-122"/>
              </a:rPr>
              <a:t>单质</a:t>
            </a:r>
          </a:p>
        </p:txBody>
      </p:sp>
      <p:sp>
        <p:nvSpPr>
          <p:cNvPr id="40965" name="Text Box 6"/>
          <p:cNvSpPr txBox="1">
            <a:spLocks noChangeArrowheads="1"/>
          </p:cNvSpPr>
          <p:nvPr/>
        </p:nvSpPr>
        <p:spPr bwMode="auto">
          <a:xfrm>
            <a:off x="5334000" y="4191001"/>
            <a:ext cx="1371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1">
                <a:latin typeface="Arial" panose="020B0604020202020204" pitchFamily="34" charset="0"/>
                <a:ea typeface="隶书" panose="02010509060101010101" pitchFamily="49" charset="-122"/>
              </a:rPr>
              <a:t>氧化物</a:t>
            </a:r>
          </a:p>
        </p:txBody>
      </p:sp>
      <p:sp>
        <p:nvSpPr>
          <p:cNvPr id="40966" name="Text Box 7"/>
          <p:cNvSpPr txBox="1">
            <a:spLocks noChangeArrowheads="1"/>
          </p:cNvSpPr>
          <p:nvPr/>
        </p:nvSpPr>
        <p:spPr bwMode="auto">
          <a:xfrm>
            <a:off x="9677400" y="4191001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1">
                <a:latin typeface="Arial" panose="020B0604020202020204" pitchFamily="34" charset="0"/>
                <a:ea typeface="隶书" panose="02010509060101010101" pitchFamily="49" charset="-122"/>
              </a:rPr>
              <a:t>盐</a:t>
            </a:r>
          </a:p>
        </p:txBody>
      </p:sp>
      <p:sp>
        <p:nvSpPr>
          <p:cNvPr id="40967" name="Line 8"/>
          <p:cNvSpPr>
            <a:spLocks noChangeShapeType="1"/>
          </p:cNvSpPr>
          <p:nvPr/>
        </p:nvSpPr>
        <p:spPr bwMode="auto">
          <a:xfrm>
            <a:off x="1981200" y="4267200"/>
            <a:ext cx="8686800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0968" name="Line 9"/>
          <p:cNvSpPr>
            <a:spLocks noChangeShapeType="1"/>
          </p:cNvSpPr>
          <p:nvPr/>
        </p:nvSpPr>
        <p:spPr bwMode="auto">
          <a:xfrm>
            <a:off x="4191000" y="4114800"/>
            <a:ext cx="0" cy="15240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0969" name="Line 10"/>
          <p:cNvSpPr>
            <a:spLocks noChangeShapeType="1"/>
          </p:cNvSpPr>
          <p:nvPr/>
        </p:nvSpPr>
        <p:spPr bwMode="auto">
          <a:xfrm>
            <a:off x="5867400" y="4114800"/>
            <a:ext cx="0" cy="15240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0970" name="Line 11"/>
          <p:cNvSpPr>
            <a:spLocks noChangeShapeType="1"/>
          </p:cNvSpPr>
          <p:nvPr/>
        </p:nvSpPr>
        <p:spPr bwMode="auto">
          <a:xfrm>
            <a:off x="7391400" y="4114800"/>
            <a:ext cx="0" cy="15240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0971" name="Line 12"/>
          <p:cNvSpPr>
            <a:spLocks noChangeShapeType="1"/>
          </p:cNvSpPr>
          <p:nvPr/>
        </p:nvSpPr>
        <p:spPr bwMode="auto">
          <a:xfrm>
            <a:off x="9982200" y="4114800"/>
            <a:ext cx="0" cy="15240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0972" name="Line 13"/>
          <p:cNvSpPr>
            <a:spLocks noChangeShapeType="1"/>
          </p:cNvSpPr>
          <p:nvPr/>
        </p:nvSpPr>
        <p:spPr bwMode="auto">
          <a:xfrm>
            <a:off x="2895600" y="4114800"/>
            <a:ext cx="0" cy="15240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0973" name="Text Box 14"/>
          <p:cNvSpPr txBox="1">
            <a:spLocks noChangeArrowheads="1"/>
          </p:cNvSpPr>
          <p:nvPr/>
        </p:nvSpPr>
        <p:spPr bwMode="auto">
          <a:xfrm>
            <a:off x="2362200" y="4191001"/>
            <a:ext cx="1371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1">
                <a:latin typeface="Arial" panose="020B0604020202020204" pitchFamily="34" charset="0"/>
                <a:ea typeface="隶书" panose="02010509060101010101" pitchFamily="49" charset="-122"/>
              </a:rPr>
              <a:t>氢化物</a:t>
            </a:r>
          </a:p>
        </p:txBody>
      </p:sp>
      <p:sp>
        <p:nvSpPr>
          <p:cNvPr id="40974" name="Text Box 15"/>
          <p:cNvSpPr txBox="1">
            <a:spLocks noChangeArrowheads="1"/>
          </p:cNvSpPr>
          <p:nvPr/>
        </p:nvSpPr>
        <p:spPr bwMode="auto">
          <a:xfrm>
            <a:off x="7162800" y="4205288"/>
            <a:ext cx="609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1">
                <a:latin typeface="Arial" panose="020B0604020202020204" pitchFamily="34" charset="0"/>
                <a:ea typeface="隶书" panose="02010509060101010101" pitchFamily="49" charset="-122"/>
              </a:rPr>
              <a:t>酸</a:t>
            </a:r>
          </a:p>
        </p:txBody>
      </p:sp>
      <p:sp>
        <p:nvSpPr>
          <p:cNvPr id="1757213" name="Text Box 29"/>
          <p:cNvSpPr txBox="1">
            <a:spLocks noChangeArrowheads="1"/>
          </p:cNvSpPr>
          <p:nvPr/>
        </p:nvSpPr>
        <p:spPr bwMode="auto">
          <a:xfrm>
            <a:off x="2514600" y="5592764"/>
            <a:ext cx="1066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/>
              <a:t>NH</a:t>
            </a:r>
            <a:r>
              <a:rPr lang="en-US" altLang="zh-CN" sz="3200" b="1" baseline="-25000"/>
              <a:t>3</a:t>
            </a:r>
            <a:endParaRPr lang="en-US" altLang="zh-CN" sz="3200" b="1"/>
          </a:p>
        </p:txBody>
      </p:sp>
      <p:sp>
        <p:nvSpPr>
          <p:cNvPr id="1757214" name="Text Box 30"/>
          <p:cNvSpPr txBox="1">
            <a:spLocks noChangeArrowheads="1"/>
          </p:cNvSpPr>
          <p:nvPr/>
        </p:nvSpPr>
        <p:spPr bwMode="auto">
          <a:xfrm>
            <a:off x="5334000" y="2773364"/>
            <a:ext cx="990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/>
              <a:t>NO</a:t>
            </a:r>
            <a:endParaRPr lang="en-US" altLang="zh-CN" sz="3200" b="1" baseline="-25000"/>
          </a:p>
        </p:txBody>
      </p:sp>
      <p:sp>
        <p:nvSpPr>
          <p:cNvPr id="1757215" name="Text Box 31"/>
          <p:cNvSpPr txBox="1">
            <a:spLocks noChangeArrowheads="1"/>
          </p:cNvSpPr>
          <p:nvPr/>
        </p:nvSpPr>
        <p:spPr bwMode="auto">
          <a:xfrm>
            <a:off x="5334000" y="1858964"/>
            <a:ext cx="990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/>
              <a:t>NO</a:t>
            </a:r>
            <a:r>
              <a:rPr lang="en-US" altLang="zh-CN" sz="3200" b="1" baseline="-25000"/>
              <a:t>2</a:t>
            </a:r>
          </a:p>
        </p:txBody>
      </p:sp>
      <p:sp>
        <p:nvSpPr>
          <p:cNvPr id="1757217" name="Text Box 33"/>
          <p:cNvSpPr txBox="1">
            <a:spLocks noChangeArrowheads="1"/>
          </p:cNvSpPr>
          <p:nvPr/>
        </p:nvSpPr>
        <p:spPr bwMode="auto">
          <a:xfrm>
            <a:off x="6705600" y="914400"/>
            <a:ext cx="1371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/>
              <a:t>HNO</a:t>
            </a:r>
            <a:r>
              <a:rPr lang="en-US" altLang="zh-CN" sz="3200" b="1" baseline="-25000"/>
              <a:t>3</a:t>
            </a:r>
          </a:p>
        </p:txBody>
      </p:sp>
      <p:sp>
        <p:nvSpPr>
          <p:cNvPr id="1757219" name="Text Box 35"/>
          <p:cNvSpPr txBox="1">
            <a:spLocks noChangeArrowheads="1"/>
          </p:cNvSpPr>
          <p:nvPr/>
        </p:nvSpPr>
        <p:spPr bwMode="auto">
          <a:xfrm>
            <a:off x="9448800" y="914400"/>
            <a:ext cx="1143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/>
              <a:t>NO</a:t>
            </a:r>
            <a:r>
              <a:rPr lang="en-US" altLang="zh-CN" sz="3200" b="1" baseline="-25000"/>
              <a:t>3</a:t>
            </a:r>
            <a:r>
              <a:rPr lang="en-US" altLang="zh-CN" sz="3200" b="1" baseline="30000"/>
              <a:t>-</a:t>
            </a:r>
          </a:p>
        </p:txBody>
      </p:sp>
      <p:sp>
        <p:nvSpPr>
          <p:cNvPr id="1757220" name="Text Box 36"/>
          <p:cNvSpPr txBox="1">
            <a:spLocks noChangeArrowheads="1"/>
          </p:cNvSpPr>
          <p:nvPr/>
        </p:nvSpPr>
        <p:spPr bwMode="auto">
          <a:xfrm>
            <a:off x="9525000" y="5562600"/>
            <a:ext cx="1143000" cy="579438"/>
          </a:xfrm>
          <a:prstGeom prst="rect">
            <a:avLst/>
          </a:prstGeom>
          <a:solidFill>
            <a:srgbClr val="0033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>
                <a:solidFill>
                  <a:schemeClr val="bg1"/>
                </a:solidFill>
              </a:rPr>
              <a:t>NH</a:t>
            </a:r>
            <a:r>
              <a:rPr lang="en-US" altLang="zh-CN" sz="3200" b="1" baseline="-25000">
                <a:solidFill>
                  <a:schemeClr val="bg1"/>
                </a:solidFill>
              </a:rPr>
              <a:t>4</a:t>
            </a:r>
            <a:r>
              <a:rPr lang="en-US" altLang="zh-CN" sz="3200" b="1" baseline="30000">
                <a:solidFill>
                  <a:schemeClr val="bg1"/>
                </a:solidFill>
              </a:rPr>
              <a:t>+</a:t>
            </a:r>
          </a:p>
        </p:txBody>
      </p:sp>
      <p:grpSp>
        <p:nvGrpSpPr>
          <p:cNvPr id="40981" name="Group 170"/>
          <p:cNvGrpSpPr>
            <a:grpSpLocks/>
          </p:cNvGrpSpPr>
          <p:nvPr/>
        </p:nvGrpSpPr>
        <p:grpSpPr bwMode="auto">
          <a:xfrm>
            <a:off x="1447800" y="41276"/>
            <a:ext cx="685800" cy="6664325"/>
            <a:chOff x="-48" y="26"/>
            <a:chExt cx="432" cy="4198"/>
          </a:xfrm>
        </p:grpSpPr>
        <p:sp>
          <p:nvSpPr>
            <p:cNvPr id="41018" name="Text Box 17"/>
            <p:cNvSpPr txBox="1">
              <a:spLocks noChangeArrowheads="1"/>
            </p:cNvSpPr>
            <p:nvPr/>
          </p:nvSpPr>
          <p:spPr bwMode="auto">
            <a:xfrm>
              <a:off x="0" y="26"/>
              <a:ext cx="384" cy="6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85000"/>
                </a:lnSpc>
              </a:pPr>
              <a:r>
                <a:rPr lang="zh-CN" altLang="en-US" sz="2400" b="1">
                  <a:latin typeface="Arial" panose="020B0604020202020204" pitchFamily="34" charset="0"/>
                  <a:ea typeface="隶书" panose="02010509060101010101" pitchFamily="49" charset="-122"/>
                </a:rPr>
                <a:t>化合价</a:t>
              </a:r>
            </a:p>
          </p:txBody>
        </p:sp>
        <p:sp>
          <p:nvSpPr>
            <p:cNvPr id="41019" name="Text Box 18"/>
            <p:cNvSpPr txBox="1">
              <a:spLocks noChangeArrowheads="1"/>
            </p:cNvSpPr>
            <p:nvPr/>
          </p:nvSpPr>
          <p:spPr bwMode="auto">
            <a:xfrm>
              <a:off x="48" y="2121"/>
              <a:ext cx="24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2800" b="1"/>
                <a:t>0</a:t>
              </a:r>
            </a:p>
          </p:txBody>
        </p:sp>
        <p:sp>
          <p:nvSpPr>
            <p:cNvPr id="41020" name="Text Box 19"/>
            <p:cNvSpPr txBox="1">
              <a:spLocks noChangeArrowheads="1"/>
            </p:cNvSpPr>
            <p:nvPr/>
          </p:nvSpPr>
          <p:spPr bwMode="auto">
            <a:xfrm>
              <a:off x="-48" y="1200"/>
              <a:ext cx="38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2800" b="1"/>
                <a:t>+4</a:t>
              </a:r>
            </a:p>
          </p:txBody>
        </p:sp>
        <p:sp>
          <p:nvSpPr>
            <p:cNvPr id="41021" name="Text Box 20"/>
            <p:cNvSpPr txBox="1">
              <a:spLocks noChangeArrowheads="1"/>
            </p:cNvSpPr>
            <p:nvPr/>
          </p:nvSpPr>
          <p:spPr bwMode="auto">
            <a:xfrm>
              <a:off x="-48" y="720"/>
              <a:ext cx="38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2800" b="1"/>
                <a:t>+5</a:t>
              </a:r>
            </a:p>
          </p:txBody>
        </p:sp>
        <p:sp>
          <p:nvSpPr>
            <p:cNvPr id="41022" name="Line 21"/>
            <p:cNvSpPr>
              <a:spLocks noChangeShapeType="1"/>
            </p:cNvSpPr>
            <p:nvPr/>
          </p:nvSpPr>
          <p:spPr bwMode="auto">
            <a:xfrm>
              <a:off x="288" y="3696"/>
              <a:ext cx="96" cy="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023" name="Line 22"/>
            <p:cNvSpPr>
              <a:spLocks noChangeShapeType="1"/>
            </p:cNvSpPr>
            <p:nvPr/>
          </p:nvSpPr>
          <p:spPr bwMode="auto">
            <a:xfrm>
              <a:off x="288" y="2304"/>
              <a:ext cx="96" cy="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024" name="Line 23"/>
            <p:cNvSpPr>
              <a:spLocks noChangeShapeType="1"/>
            </p:cNvSpPr>
            <p:nvPr/>
          </p:nvSpPr>
          <p:spPr bwMode="auto">
            <a:xfrm>
              <a:off x="288" y="912"/>
              <a:ext cx="96" cy="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025" name="Line 24"/>
            <p:cNvSpPr>
              <a:spLocks noChangeShapeType="1"/>
            </p:cNvSpPr>
            <p:nvPr/>
          </p:nvSpPr>
          <p:spPr bwMode="auto">
            <a:xfrm flipV="1">
              <a:off x="288" y="576"/>
              <a:ext cx="0" cy="364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026" name="Line 25"/>
            <p:cNvSpPr>
              <a:spLocks noChangeShapeType="1"/>
            </p:cNvSpPr>
            <p:nvPr/>
          </p:nvSpPr>
          <p:spPr bwMode="auto">
            <a:xfrm>
              <a:off x="288" y="1344"/>
              <a:ext cx="96" cy="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027" name="Text Box 26"/>
            <p:cNvSpPr txBox="1">
              <a:spLocks noChangeArrowheads="1"/>
            </p:cNvSpPr>
            <p:nvPr/>
          </p:nvSpPr>
          <p:spPr bwMode="auto">
            <a:xfrm>
              <a:off x="0" y="3552"/>
              <a:ext cx="3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2800" b="1"/>
                <a:t>-3</a:t>
              </a:r>
            </a:p>
          </p:txBody>
        </p:sp>
        <p:sp>
          <p:nvSpPr>
            <p:cNvPr id="41028" name="Line 27"/>
            <p:cNvSpPr>
              <a:spLocks noChangeShapeType="1"/>
            </p:cNvSpPr>
            <p:nvPr/>
          </p:nvSpPr>
          <p:spPr bwMode="auto">
            <a:xfrm>
              <a:off x="288" y="3216"/>
              <a:ext cx="96" cy="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029" name="Text Box 28"/>
            <p:cNvSpPr txBox="1">
              <a:spLocks noChangeArrowheads="1"/>
            </p:cNvSpPr>
            <p:nvPr/>
          </p:nvSpPr>
          <p:spPr bwMode="auto">
            <a:xfrm>
              <a:off x="0" y="3024"/>
              <a:ext cx="3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2800" b="1"/>
                <a:t>-2</a:t>
              </a:r>
            </a:p>
          </p:txBody>
        </p:sp>
        <p:sp>
          <p:nvSpPr>
            <p:cNvPr id="41030" name="Text Box 168"/>
            <p:cNvSpPr txBox="1">
              <a:spLocks noChangeArrowheads="1"/>
            </p:cNvSpPr>
            <p:nvPr/>
          </p:nvSpPr>
          <p:spPr bwMode="auto">
            <a:xfrm>
              <a:off x="-48" y="1680"/>
              <a:ext cx="38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2800" b="1"/>
                <a:t>+2</a:t>
              </a:r>
            </a:p>
          </p:txBody>
        </p:sp>
        <p:sp>
          <p:nvSpPr>
            <p:cNvPr id="41031" name="Line 169"/>
            <p:cNvSpPr>
              <a:spLocks noChangeShapeType="1"/>
            </p:cNvSpPr>
            <p:nvPr/>
          </p:nvSpPr>
          <p:spPr bwMode="auto">
            <a:xfrm>
              <a:off x="288" y="1872"/>
              <a:ext cx="96" cy="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0982" name="Line 171"/>
          <p:cNvSpPr>
            <a:spLocks noChangeShapeType="1"/>
          </p:cNvSpPr>
          <p:nvPr/>
        </p:nvSpPr>
        <p:spPr bwMode="auto">
          <a:xfrm>
            <a:off x="8534400" y="4114800"/>
            <a:ext cx="0" cy="15240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0983" name="Text Box 172"/>
          <p:cNvSpPr txBox="1">
            <a:spLocks noChangeArrowheads="1"/>
          </p:cNvSpPr>
          <p:nvPr/>
        </p:nvSpPr>
        <p:spPr bwMode="auto">
          <a:xfrm>
            <a:off x="8305800" y="4205288"/>
            <a:ext cx="609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1">
                <a:latin typeface="Arial" panose="020B0604020202020204" pitchFamily="34" charset="0"/>
                <a:ea typeface="隶书" panose="02010509060101010101" pitchFamily="49" charset="-122"/>
              </a:rPr>
              <a:t>碱</a:t>
            </a:r>
          </a:p>
        </p:txBody>
      </p:sp>
      <p:sp>
        <p:nvSpPr>
          <p:cNvPr id="1757357" name="Text Box 173"/>
          <p:cNvSpPr txBox="1">
            <a:spLocks noChangeArrowheads="1"/>
          </p:cNvSpPr>
          <p:nvPr/>
        </p:nvSpPr>
        <p:spPr bwMode="auto">
          <a:xfrm>
            <a:off x="7772400" y="5592763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b="1"/>
              <a:t>NH</a:t>
            </a:r>
            <a:r>
              <a:rPr lang="en-US" altLang="zh-CN" sz="2400" b="1" baseline="-25000"/>
              <a:t>3</a:t>
            </a:r>
            <a:r>
              <a:rPr lang="en-US" altLang="zh-CN" sz="2400" b="1"/>
              <a:t>·H</a:t>
            </a:r>
            <a:r>
              <a:rPr lang="en-US" altLang="zh-CN" sz="2400" b="1" baseline="-25000"/>
              <a:t>2</a:t>
            </a:r>
            <a:r>
              <a:rPr lang="en-US" altLang="zh-CN" sz="2400" b="1"/>
              <a:t>O</a:t>
            </a:r>
          </a:p>
        </p:txBody>
      </p:sp>
      <p:sp>
        <p:nvSpPr>
          <p:cNvPr id="1757358" name="Line 174"/>
          <p:cNvSpPr>
            <a:spLocks noChangeShapeType="1"/>
          </p:cNvSpPr>
          <p:nvPr/>
        </p:nvSpPr>
        <p:spPr bwMode="auto">
          <a:xfrm flipH="1">
            <a:off x="3200400" y="3810000"/>
            <a:ext cx="914400" cy="175260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zh-CN" dirty="0" smtClean="0"/>
              <a:t>                                     </a:t>
            </a:r>
            <a:endParaRPr lang="zh-CN" altLang="en-US" dirty="0"/>
          </a:p>
        </p:txBody>
      </p:sp>
      <p:sp>
        <p:nvSpPr>
          <p:cNvPr id="1757359" name="Line 175"/>
          <p:cNvSpPr>
            <a:spLocks noChangeShapeType="1"/>
          </p:cNvSpPr>
          <p:nvPr/>
        </p:nvSpPr>
        <p:spPr bwMode="auto">
          <a:xfrm flipV="1">
            <a:off x="4343400" y="3124200"/>
            <a:ext cx="990600" cy="38100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57360" name="Line 176"/>
          <p:cNvSpPr>
            <a:spLocks noChangeShapeType="1"/>
          </p:cNvSpPr>
          <p:nvPr/>
        </p:nvSpPr>
        <p:spPr bwMode="auto">
          <a:xfrm flipV="1">
            <a:off x="5562600" y="2286000"/>
            <a:ext cx="0" cy="60960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57362" name="Line 178"/>
          <p:cNvSpPr>
            <a:spLocks noChangeShapeType="1"/>
          </p:cNvSpPr>
          <p:nvPr/>
        </p:nvSpPr>
        <p:spPr bwMode="auto">
          <a:xfrm flipV="1">
            <a:off x="5867400" y="1371600"/>
            <a:ext cx="914400" cy="60960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57363" name="Line 179"/>
          <p:cNvSpPr>
            <a:spLocks noChangeShapeType="1"/>
          </p:cNvSpPr>
          <p:nvPr/>
        </p:nvSpPr>
        <p:spPr bwMode="auto">
          <a:xfrm>
            <a:off x="5715000" y="2362200"/>
            <a:ext cx="0" cy="53340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57366" name="Line 182"/>
          <p:cNvSpPr>
            <a:spLocks noChangeShapeType="1"/>
          </p:cNvSpPr>
          <p:nvPr/>
        </p:nvSpPr>
        <p:spPr bwMode="auto">
          <a:xfrm flipV="1">
            <a:off x="6172200" y="1219200"/>
            <a:ext cx="3276600" cy="91440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57385" name="Text Box 201"/>
          <p:cNvSpPr txBox="1">
            <a:spLocks noChangeArrowheads="1"/>
          </p:cNvSpPr>
          <p:nvPr/>
        </p:nvSpPr>
        <p:spPr bwMode="auto">
          <a:xfrm>
            <a:off x="9448800" y="2239964"/>
            <a:ext cx="1143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/>
              <a:t>NO</a:t>
            </a:r>
            <a:r>
              <a:rPr lang="en-US" altLang="zh-CN" sz="3200" b="1" baseline="-25000"/>
              <a:t>2</a:t>
            </a:r>
            <a:r>
              <a:rPr lang="en-US" altLang="zh-CN" sz="3200" b="1" baseline="30000"/>
              <a:t>-</a:t>
            </a:r>
          </a:p>
        </p:txBody>
      </p:sp>
      <p:sp>
        <p:nvSpPr>
          <p:cNvPr id="1757386" name="Line 202"/>
          <p:cNvSpPr>
            <a:spLocks noChangeShapeType="1"/>
          </p:cNvSpPr>
          <p:nvPr/>
        </p:nvSpPr>
        <p:spPr bwMode="auto">
          <a:xfrm>
            <a:off x="6172200" y="2209800"/>
            <a:ext cx="3276600" cy="38100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5" name="Line 182"/>
          <p:cNvSpPr>
            <a:spLocks noChangeShapeType="1"/>
          </p:cNvSpPr>
          <p:nvPr/>
        </p:nvSpPr>
        <p:spPr bwMode="auto">
          <a:xfrm flipV="1">
            <a:off x="3305176" y="5808664"/>
            <a:ext cx="4467225" cy="15875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4" name="组合 13"/>
          <p:cNvGrpSpPr>
            <a:grpSpLocks/>
          </p:cNvGrpSpPr>
          <p:nvPr/>
        </p:nvGrpSpPr>
        <p:grpSpPr bwMode="auto">
          <a:xfrm>
            <a:off x="2895601" y="6142038"/>
            <a:ext cx="6945313" cy="455612"/>
            <a:chOff x="1371600" y="6142038"/>
            <a:chExt cx="6944816" cy="455314"/>
          </a:xfrm>
        </p:grpSpPr>
        <p:cxnSp>
          <p:nvCxnSpPr>
            <p:cNvPr id="41011" name="直接连接符 7"/>
            <p:cNvCxnSpPr>
              <a:cxnSpLocks noChangeShapeType="1"/>
            </p:cNvCxnSpPr>
            <p:nvPr/>
          </p:nvCxnSpPr>
          <p:spPr bwMode="auto">
            <a:xfrm>
              <a:off x="1371600" y="6142038"/>
              <a:ext cx="0" cy="455314"/>
            </a:xfrm>
            <a:prstGeom prst="line">
              <a:avLst/>
            </a:prstGeom>
            <a:noFill/>
            <a:ln w="50800" algn="ctr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012" name="直接连接符 10"/>
            <p:cNvCxnSpPr>
              <a:cxnSpLocks noChangeShapeType="1"/>
            </p:cNvCxnSpPr>
            <p:nvPr/>
          </p:nvCxnSpPr>
          <p:spPr bwMode="auto">
            <a:xfrm>
              <a:off x="1371600" y="6597352"/>
              <a:ext cx="6944816" cy="0"/>
            </a:xfrm>
            <a:prstGeom prst="line">
              <a:avLst/>
            </a:prstGeom>
            <a:noFill/>
            <a:ln w="50800" algn="ctr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013" name="直接箭头连接符 12"/>
            <p:cNvCxnSpPr>
              <a:cxnSpLocks noChangeShapeType="1"/>
            </p:cNvCxnSpPr>
            <p:nvPr/>
          </p:nvCxnSpPr>
          <p:spPr bwMode="auto">
            <a:xfrm flipV="1">
              <a:off x="8316416" y="6172200"/>
              <a:ext cx="0" cy="425152"/>
            </a:xfrm>
            <a:prstGeom prst="straightConnector1">
              <a:avLst/>
            </a:prstGeom>
            <a:noFill/>
            <a:ln w="50800" algn="ctr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7" name="Line 182"/>
          <p:cNvSpPr>
            <a:spLocks noChangeShapeType="1"/>
          </p:cNvSpPr>
          <p:nvPr/>
        </p:nvSpPr>
        <p:spPr bwMode="auto">
          <a:xfrm flipV="1">
            <a:off x="3328989" y="3321050"/>
            <a:ext cx="2333625" cy="243205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68" name="组合 67"/>
          <p:cNvGrpSpPr>
            <a:grpSpLocks/>
          </p:cNvGrpSpPr>
          <p:nvPr/>
        </p:nvGrpSpPr>
        <p:grpSpPr bwMode="auto">
          <a:xfrm flipH="1">
            <a:off x="3113088" y="5995988"/>
            <a:ext cx="6564312" cy="455612"/>
            <a:chOff x="1371600" y="6142038"/>
            <a:chExt cx="6944816" cy="455314"/>
          </a:xfrm>
        </p:grpSpPr>
        <p:cxnSp>
          <p:nvCxnSpPr>
            <p:cNvPr id="41008" name="直接连接符 68"/>
            <p:cNvCxnSpPr>
              <a:cxnSpLocks noChangeShapeType="1"/>
            </p:cNvCxnSpPr>
            <p:nvPr/>
          </p:nvCxnSpPr>
          <p:spPr bwMode="auto">
            <a:xfrm>
              <a:off x="1371600" y="6142038"/>
              <a:ext cx="0" cy="455314"/>
            </a:xfrm>
            <a:prstGeom prst="line">
              <a:avLst/>
            </a:prstGeom>
            <a:noFill/>
            <a:ln w="508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009" name="直接连接符 69"/>
            <p:cNvCxnSpPr>
              <a:cxnSpLocks noChangeShapeType="1"/>
            </p:cNvCxnSpPr>
            <p:nvPr/>
          </p:nvCxnSpPr>
          <p:spPr bwMode="auto">
            <a:xfrm>
              <a:off x="1371600" y="6597352"/>
              <a:ext cx="6944816" cy="0"/>
            </a:xfrm>
            <a:prstGeom prst="line">
              <a:avLst/>
            </a:prstGeom>
            <a:noFill/>
            <a:ln w="508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010" name="直接箭头连接符 70"/>
            <p:cNvCxnSpPr>
              <a:cxnSpLocks noChangeShapeType="1"/>
            </p:cNvCxnSpPr>
            <p:nvPr/>
          </p:nvCxnSpPr>
          <p:spPr bwMode="auto">
            <a:xfrm flipV="1">
              <a:off x="8316416" y="6172200"/>
              <a:ext cx="0" cy="425152"/>
            </a:xfrm>
            <a:prstGeom prst="straightConnector1">
              <a:avLst/>
            </a:prstGeom>
            <a:noFill/>
            <a:ln w="50800" algn="ctr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72" name="Line 182"/>
          <p:cNvSpPr>
            <a:spLocks noChangeShapeType="1"/>
          </p:cNvSpPr>
          <p:nvPr/>
        </p:nvSpPr>
        <p:spPr bwMode="auto">
          <a:xfrm flipH="1" flipV="1">
            <a:off x="3319464" y="6005513"/>
            <a:ext cx="4452937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73" name="Group 238"/>
          <p:cNvGrpSpPr>
            <a:grpSpLocks/>
          </p:cNvGrpSpPr>
          <p:nvPr/>
        </p:nvGrpSpPr>
        <p:grpSpPr bwMode="auto">
          <a:xfrm>
            <a:off x="5751513" y="4408488"/>
            <a:ext cx="2895600" cy="838200"/>
            <a:chOff x="0" y="1152"/>
            <a:chExt cx="1824" cy="528"/>
          </a:xfrm>
        </p:grpSpPr>
        <p:sp>
          <p:nvSpPr>
            <p:cNvPr id="74" name="矩形标注 65"/>
            <p:cNvSpPr>
              <a:spLocks noChangeArrowheads="1"/>
            </p:cNvSpPr>
            <p:nvPr/>
          </p:nvSpPr>
          <p:spPr bwMode="auto">
            <a:xfrm>
              <a:off x="0" y="1152"/>
              <a:ext cx="1824" cy="528"/>
            </a:xfrm>
            <a:prstGeom prst="wedgeRectCallout">
              <a:avLst>
                <a:gd name="adj1" fmla="val 86458"/>
                <a:gd name="adj2" fmla="val 85796"/>
              </a:avLst>
            </a:prstGeom>
            <a:solidFill>
              <a:schemeClr val="bg1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zh-CN" altLang="en-US" u="sng">
                <a:solidFill>
                  <a:schemeClr val="lt1"/>
                </a:solidFill>
              </a:endParaRPr>
            </a:p>
          </p:txBody>
        </p:sp>
        <p:sp>
          <p:nvSpPr>
            <p:cNvPr id="41007" name="Text Box 237"/>
            <p:cNvSpPr txBox="1">
              <a:spLocks noChangeArrowheads="1"/>
            </p:cNvSpPr>
            <p:nvPr/>
          </p:nvSpPr>
          <p:spPr bwMode="auto">
            <a:xfrm>
              <a:off x="48" y="1200"/>
              <a:ext cx="177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3600" b="1">
                  <a:solidFill>
                    <a:srgbClr val="0000FF"/>
                  </a:solidFill>
                  <a:ea typeface="华文行楷" panose="02010800040101010101" pitchFamily="2" charset="-122"/>
                </a:rPr>
                <a:t>NH</a:t>
              </a:r>
              <a:r>
                <a:rPr lang="en-US" altLang="zh-CN" sz="3600" b="1" baseline="-25000">
                  <a:solidFill>
                    <a:srgbClr val="0000FF"/>
                  </a:solidFill>
                  <a:ea typeface="华文行楷" panose="02010800040101010101" pitchFamily="2" charset="-122"/>
                </a:rPr>
                <a:t>4</a:t>
              </a:r>
              <a:r>
                <a:rPr lang="en-US" altLang="zh-CN" sz="3600" b="1" baseline="30000">
                  <a:solidFill>
                    <a:srgbClr val="0000FF"/>
                  </a:solidFill>
                  <a:ea typeface="华文行楷" panose="02010800040101010101" pitchFamily="2" charset="-122"/>
                </a:rPr>
                <a:t>+</a:t>
              </a:r>
              <a:r>
                <a:rPr lang="zh-CN" altLang="en-US" sz="3600" b="1">
                  <a:solidFill>
                    <a:srgbClr val="0000FF"/>
                  </a:solidFill>
                  <a:ea typeface="华文行楷" panose="02010800040101010101" pitchFamily="2" charset="-122"/>
                </a:rPr>
                <a:t>的检验</a:t>
              </a:r>
            </a:p>
          </p:txBody>
        </p:sp>
      </p:grpSp>
      <p:grpSp>
        <p:nvGrpSpPr>
          <p:cNvPr id="69" name="Group 238"/>
          <p:cNvGrpSpPr>
            <a:grpSpLocks/>
          </p:cNvGrpSpPr>
          <p:nvPr/>
        </p:nvGrpSpPr>
        <p:grpSpPr bwMode="auto">
          <a:xfrm>
            <a:off x="5360988" y="3194050"/>
            <a:ext cx="3859212" cy="838200"/>
            <a:chOff x="-258" y="1105"/>
            <a:chExt cx="2431" cy="528"/>
          </a:xfrm>
        </p:grpSpPr>
        <p:sp>
          <p:nvSpPr>
            <p:cNvPr id="70" name="矩形标注 65"/>
            <p:cNvSpPr>
              <a:spLocks noChangeArrowheads="1"/>
            </p:cNvSpPr>
            <p:nvPr/>
          </p:nvSpPr>
          <p:spPr bwMode="auto">
            <a:xfrm>
              <a:off x="-258" y="1105"/>
              <a:ext cx="2143" cy="528"/>
            </a:xfrm>
            <a:prstGeom prst="wedgeRectCallout">
              <a:avLst>
                <a:gd name="adj1" fmla="val -118029"/>
                <a:gd name="adj2" fmla="val 253903"/>
              </a:avLst>
            </a:prstGeom>
            <a:solidFill>
              <a:schemeClr val="bg1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zh-CN" altLang="en-US" u="sng">
                <a:solidFill>
                  <a:schemeClr val="lt1"/>
                </a:solidFill>
              </a:endParaRPr>
            </a:p>
          </p:txBody>
        </p:sp>
        <p:sp>
          <p:nvSpPr>
            <p:cNvPr id="41005" name="Text Box 237"/>
            <p:cNvSpPr txBox="1">
              <a:spLocks noChangeArrowheads="1"/>
            </p:cNvSpPr>
            <p:nvPr/>
          </p:nvSpPr>
          <p:spPr bwMode="auto">
            <a:xfrm>
              <a:off x="-240" y="1172"/>
              <a:ext cx="2413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3600" b="1">
                  <a:solidFill>
                    <a:srgbClr val="0000FF"/>
                  </a:solidFill>
                  <a:ea typeface="华文行楷" panose="02010800040101010101" pitchFamily="2" charset="-122"/>
                </a:rPr>
                <a:t>NH</a:t>
              </a:r>
              <a:r>
                <a:rPr lang="en-US" altLang="zh-CN" sz="3600" b="1" baseline="-25000">
                  <a:solidFill>
                    <a:srgbClr val="0000FF"/>
                  </a:solidFill>
                  <a:ea typeface="华文行楷" panose="02010800040101010101" pitchFamily="2" charset="-122"/>
                </a:rPr>
                <a:t>3</a:t>
              </a:r>
              <a:r>
                <a:rPr lang="zh-CN" altLang="en-US" sz="3600" b="1">
                  <a:solidFill>
                    <a:srgbClr val="0000FF"/>
                  </a:solidFill>
                  <a:ea typeface="华文行楷" panose="02010800040101010101" pitchFamily="2" charset="-122"/>
                </a:rPr>
                <a:t>的检验制备</a:t>
              </a:r>
            </a:p>
          </p:txBody>
        </p:sp>
      </p:grpSp>
      <p:sp>
        <p:nvSpPr>
          <p:cNvPr id="75" name="Line 178"/>
          <p:cNvSpPr>
            <a:spLocks noChangeShapeType="1"/>
          </p:cNvSpPr>
          <p:nvPr/>
        </p:nvSpPr>
        <p:spPr bwMode="auto">
          <a:xfrm flipV="1">
            <a:off x="2908695" y="3725047"/>
            <a:ext cx="1108870" cy="1812153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46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7186" grpId="0"/>
      <p:bldP spid="1757213" grpId="0"/>
      <p:bldP spid="1757214" grpId="0"/>
      <p:bldP spid="1757215" grpId="0"/>
      <p:bldP spid="1757217" grpId="0"/>
      <p:bldP spid="1757219" grpId="0"/>
      <p:bldP spid="1757220" grpId="0" animBg="1"/>
      <p:bldP spid="1757357" grpId="0"/>
      <p:bldP spid="1757358" grpId="0" animBg="1"/>
      <p:bldP spid="1757359" grpId="0" animBg="1"/>
      <p:bldP spid="1757360" grpId="0" animBg="1"/>
      <p:bldP spid="1757362" grpId="0" animBg="1"/>
      <p:bldP spid="1757363" grpId="0" animBg="1"/>
      <p:bldP spid="1757366" grpId="0" animBg="1"/>
      <p:bldP spid="1757385" grpId="0"/>
      <p:bldP spid="1757386" grpId="0" animBg="1"/>
      <p:bldP spid="55" grpId="0" animBg="1"/>
      <p:bldP spid="67" grpId="0" animBg="1"/>
      <p:bldP spid="72" grpId="0" animBg="1"/>
      <p:bldP spid="7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3040" y="1058444"/>
            <a:ext cx="1645920" cy="163068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3169074" y="3147060"/>
            <a:ext cx="62119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7200" b="1" spc="4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谢谢您的观看</a:t>
            </a:r>
          </a:p>
        </p:txBody>
      </p:sp>
      <p:sp>
        <p:nvSpPr>
          <p:cNvPr id="7" name="矩形 6"/>
          <p:cNvSpPr/>
          <p:nvPr/>
        </p:nvSpPr>
        <p:spPr>
          <a:xfrm>
            <a:off x="3510280" y="4676987"/>
            <a:ext cx="5607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spc="30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北京市朝阳区教育研究中心  制作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32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65795" y="1652347"/>
            <a:ext cx="3642124" cy="3642124"/>
            <a:chOff x="304800" y="673100"/>
            <a:chExt cx="4000500" cy="4000500"/>
          </a:xfrm>
          <a:solidFill>
            <a:srgbClr val="0033CC"/>
          </a:solidFill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" name="同心圆 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03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03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979266" y="1825385"/>
            <a:ext cx="798330" cy="798330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" name="同心圆 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zh-CN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088244" y="4231292"/>
            <a:ext cx="798330" cy="798330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" name="同心圆 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b="1">
                <a:solidFill>
                  <a:schemeClr val="tx1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隶书" panose="02010509060101010101" pitchFamily="49" charset="-122"/>
                  <a:cs typeface="Times New Roman" panose="02020603050405020304" pitchFamily="18" charset="0"/>
                </a:rPr>
                <a:t>2</a:t>
              </a:r>
              <a:endParaRPr lang="zh-CN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21"/>
          <p:cNvSpPr txBox="1"/>
          <p:nvPr/>
        </p:nvSpPr>
        <p:spPr>
          <a:xfrm>
            <a:off x="5066078" y="4248716"/>
            <a:ext cx="5024406" cy="13295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 smtClean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  <a:sym typeface="Lato Light" charset="0"/>
              </a:rPr>
              <a:t>了解</a:t>
            </a:r>
            <a:r>
              <a:rPr lang="en-US" altLang="zh-CN" sz="3600" b="1" dirty="0" smtClean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  <a:sym typeface="Lato Light" charset="0"/>
              </a:rPr>
              <a:t>NH</a:t>
            </a:r>
            <a:r>
              <a:rPr lang="en-US" altLang="zh-CN" sz="3600" b="1" baseline="-25000" dirty="0" smtClean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  <a:sym typeface="Lato Light" charset="0"/>
              </a:rPr>
              <a:t>3</a:t>
            </a:r>
            <a:r>
              <a:rPr lang="zh-CN" altLang="en-US" sz="3600" b="1" dirty="0" smtClean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  <a:sym typeface="Lato Light" charset="0"/>
              </a:rPr>
              <a:t>的实验室制法，知道</a:t>
            </a:r>
            <a:r>
              <a:rPr lang="en-US" altLang="zh-CN" sz="36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  <a:sym typeface="Lato Light" charset="0"/>
              </a:rPr>
              <a:t>NH</a:t>
            </a:r>
            <a:r>
              <a:rPr lang="en-US" altLang="zh-CN" sz="3600" b="1" baseline="-25000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  <a:sym typeface="Lato Light" charset="0"/>
              </a:rPr>
              <a:t>4</a:t>
            </a:r>
            <a:r>
              <a:rPr lang="en-US" altLang="zh-CN" sz="3600" b="1" baseline="30000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  <a:sym typeface="Lato Light" charset="0"/>
              </a:rPr>
              <a:t>+</a:t>
            </a:r>
            <a:r>
              <a:rPr lang="zh-CN" altLang="en-US" sz="3600" b="1" dirty="0" smtClean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  <a:sym typeface="Lato Light" charset="0"/>
              </a:rPr>
              <a:t>的检验</a:t>
            </a:r>
            <a:endParaRPr lang="en-US" altLang="zh-CN" sz="3600" b="1" dirty="0">
              <a:latin typeface="Times New Roman" panose="02020603050405020304" pitchFamily="18" charset="0"/>
              <a:ea typeface="隶书" panose="02010509060101010101" pitchFamily="49" charset="-122"/>
              <a:cs typeface="Times New Roman" panose="02020603050405020304" pitchFamily="18" charset="0"/>
              <a:sym typeface="Lato Light" charset="0"/>
            </a:endParaRPr>
          </a:p>
        </p:txBody>
      </p:sp>
      <p:sp>
        <p:nvSpPr>
          <p:cNvPr id="12" name="TextBox 22"/>
          <p:cNvSpPr txBox="1"/>
          <p:nvPr/>
        </p:nvSpPr>
        <p:spPr>
          <a:xfrm>
            <a:off x="4869150" y="1393553"/>
            <a:ext cx="488445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  <a:sym typeface="Lato Light" charset="0"/>
              </a:rPr>
              <a:t>了解</a:t>
            </a:r>
            <a:r>
              <a:rPr lang="en-US" altLang="zh-CN" sz="3600" b="1" dirty="0" smtClean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  <a:sym typeface="Lato Light" charset="0"/>
              </a:rPr>
              <a:t>NH</a:t>
            </a:r>
            <a:r>
              <a:rPr lang="en-US" altLang="zh-CN" sz="3600" b="1" baseline="-25000" dirty="0" smtClean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  <a:sym typeface="Lato Light" charset="0"/>
              </a:rPr>
              <a:t>3</a:t>
            </a:r>
            <a:r>
              <a:rPr lang="zh-CN" altLang="en-US" sz="3600" b="1" dirty="0" smtClean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  <a:sym typeface="Lato Light" charset="0"/>
              </a:rPr>
              <a:t>、</a:t>
            </a:r>
            <a:r>
              <a:rPr lang="en-US" altLang="zh-CN" sz="3600" b="1" dirty="0" smtClean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  <a:sym typeface="Lato Light" charset="0"/>
              </a:rPr>
              <a:t>NH</a:t>
            </a:r>
            <a:r>
              <a:rPr lang="en-US" altLang="zh-CN" sz="3600" b="1" baseline="-25000" dirty="0" smtClean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  <a:sym typeface="Lato Light" charset="0"/>
              </a:rPr>
              <a:t>4</a:t>
            </a:r>
            <a:r>
              <a:rPr lang="en-US" altLang="zh-CN" sz="3600" b="1" baseline="30000" dirty="0" smtClean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  <a:sym typeface="Lato Light" charset="0"/>
              </a:rPr>
              <a:t>+</a:t>
            </a:r>
            <a:r>
              <a:rPr lang="zh-CN" altLang="en-US" sz="3600" b="1" dirty="0" smtClean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  <a:sym typeface="Lato Light" charset="0"/>
              </a:rPr>
              <a:t>的</a:t>
            </a:r>
            <a:r>
              <a:rPr lang="zh-CN" altLang="en-US" sz="36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  <a:sym typeface="Lato Light" charset="0"/>
              </a:rPr>
              <a:t>性质</a:t>
            </a:r>
            <a:r>
              <a:rPr lang="zh-CN" altLang="en-US" sz="3600" b="1" dirty="0" smtClean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  <a:sym typeface="Lato Light" charset="0"/>
              </a:rPr>
              <a:t>，知道氨的催化氧化</a:t>
            </a:r>
            <a:endParaRPr lang="en-US" altLang="zh-CN" sz="3600" b="1" dirty="0">
              <a:latin typeface="Times New Roman" panose="02020603050405020304" pitchFamily="18" charset="0"/>
              <a:ea typeface="隶书" panose="02010509060101010101" pitchFamily="49" charset="-122"/>
              <a:cs typeface="Times New Roman" panose="02020603050405020304" pitchFamily="18" charset="0"/>
              <a:sym typeface="Lato Light" charset="0"/>
            </a:endParaRPr>
          </a:p>
        </p:txBody>
      </p:sp>
      <p:sp>
        <p:nvSpPr>
          <p:cNvPr id="13" name="TextBox 24"/>
          <p:cNvSpPr txBox="1"/>
          <p:nvPr/>
        </p:nvSpPr>
        <p:spPr>
          <a:xfrm>
            <a:off x="1743624" y="2414466"/>
            <a:ext cx="1686461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6000" b="1" dirty="0" smtClean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学习</a:t>
            </a:r>
            <a:endParaRPr lang="en-US" altLang="zh-CN" sz="6000" b="1" dirty="0" smtClean="0">
              <a:solidFill>
                <a:schemeClr val="bg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6000" b="1" dirty="0" smtClean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目标</a:t>
            </a:r>
            <a:endParaRPr lang="en-US" altLang="zh-CN" sz="6000" b="1" dirty="0">
              <a:solidFill>
                <a:schemeClr val="bg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071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1524000" y="5867401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 dirty="0">
                <a:ea typeface="隶书" panose="02010509060101010101" pitchFamily="49" charset="-122"/>
              </a:rPr>
              <a:t> </a:t>
            </a:r>
            <a:r>
              <a:rPr lang="zh-CN" altLang="en-US" sz="4000" b="1" dirty="0">
                <a:ea typeface="隶书" panose="02010509060101010101" pitchFamily="49" charset="-122"/>
              </a:rPr>
              <a:t>分别获得</a:t>
            </a:r>
            <a:r>
              <a:rPr lang="en-US" altLang="zh-CN" sz="4000" b="1" dirty="0">
                <a:ea typeface="隶书" panose="02010509060101010101" pitchFamily="49" charset="-122"/>
              </a:rPr>
              <a:t>1918</a:t>
            </a:r>
            <a:r>
              <a:rPr lang="zh-CN" altLang="en-US" sz="4000" b="1" dirty="0">
                <a:ea typeface="隶书" panose="02010509060101010101" pitchFamily="49" charset="-122"/>
              </a:rPr>
              <a:t>年和</a:t>
            </a:r>
            <a:r>
              <a:rPr lang="en-US" altLang="zh-CN" sz="4000" b="1" dirty="0">
                <a:ea typeface="隶书" panose="02010509060101010101" pitchFamily="49" charset="-122"/>
              </a:rPr>
              <a:t>1932</a:t>
            </a:r>
            <a:r>
              <a:rPr lang="zh-CN" altLang="en-US" sz="4000" b="1" dirty="0">
                <a:ea typeface="隶书" panose="02010509060101010101" pitchFamily="49" charset="-122"/>
              </a:rPr>
              <a:t>年诺贝尔化学奖</a:t>
            </a:r>
          </a:p>
        </p:txBody>
      </p:sp>
      <p:grpSp>
        <p:nvGrpSpPr>
          <p:cNvPr id="15367" name="Group 7"/>
          <p:cNvGrpSpPr>
            <a:grpSpLocks/>
          </p:cNvGrpSpPr>
          <p:nvPr/>
        </p:nvGrpSpPr>
        <p:grpSpPr bwMode="auto">
          <a:xfrm>
            <a:off x="3661610" y="1040607"/>
            <a:ext cx="6705600" cy="1160462"/>
            <a:chOff x="816" y="3216"/>
            <a:chExt cx="4224" cy="731"/>
          </a:xfrm>
        </p:grpSpPr>
        <p:sp>
          <p:nvSpPr>
            <p:cNvPr id="24586" name="Text Box 8"/>
            <p:cNvSpPr txBox="1">
              <a:spLocks noChangeArrowheads="1"/>
            </p:cNvSpPr>
            <p:nvPr/>
          </p:nvSpPr>
          <p:spPr bwMode="auto">
            <a:xfrm>
              <a:off x="816" y="3402"/>
              <a:ext cx="422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zh-CN" sz="3600" b="1">
                  <a:solidFill>
                    <a:srgbClr val="0000FF"/>
                  </a:solidFill>
                </a:rPr>
                <a:t>N</a:t>
              </a:r>
              <a:r>
                <a:rPr lang="en-US" altLang="zh-CN" sz="3600" b="1" baseline="-25000">
                  <a:solidFill>
                    <a:srgbClr val="0000FF"/>
                  </a:solidFill>
                </a:rPr>
                <a:t>2</a:t>
              </a:r>
              <a:r>
                <a:rPr lang="en-US" altLang="zh-CN" sz="3600" b="1">
                  <a:solidFill>
                    <a:srgbClr val="0000FF"/>
                  </a:solidFill>
                </a:rPr>
                <a:t> + 3H</a:t>
              </a:r>
              <a:r>
                <a:rPr lang="en-US" altLang="zh-CN" sz="3600" b="1" baseline="-25000">
                  <a:solidFill>
                    <a:srgbClr val="0000FF"/>
                  </a:solidFill>
                </a:rPr>
                <a:t>2</a:t>
              </a:r>
              <a:r>
                <a:rPr lang="en-US" altLang="zh-CN" sz="3600" b="1">
                  <a:solidFill>
                    <a:srgbClr val="0000FF"/>
                  </a:solidFill>
                </a:rPr>
                <a:t>              2NH</a:t>
              </a:r>
              <a:r>
                <a:rPr lang="en-US" altLang="zh-CN" sz="3600" b="1" baseline="-25000">
                  <a:solidFill>
                    <a:srgbClr val="0000FF"/>
                  </a:solidFill>
                </a:rPr>
                <a:t>3</a:t>
              </a:r>
            </a:p>
          </p:txBody>
        </p:sp>
        <p:sp>
          <p:nvSpPr>
            <p:cNvPr id="24587" name="Text Box 9"/>
            <p:cNvSpPr txBox="1">
              <a:spLocks noChangeArrowheads="1"/>
            </p:cNvSpPr>
            <p:nvPr/>
          </p:nvSpPr>
          <p:spPr bwMode="auto">
            <a:xfrm>
              <a:off x="1859" y="3216"/>
              <a:ext cx="1270" cy="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CN" altLang="en-US" sz="2800" b="1" dirty="0">
                  <a:solidFill>
                    <a:srgbClr val="0000FF"/>
                  </a:solidFill>
                </a:rPr>
                <a:t>高温、高压</a:t>
              </a:r>
            </a:p>
            <a:p>
              <a:pPr>
                <a:spcBef>
                  <a:spcPct val="50000"/>
                </a:spcBef>
              </a:pPr>
              <a:r>
                <a:rPr lang="zh-CN" altLang="en-US" sz="2800" b="1" dirty="0">
                  <a:solidFill>
                    <a:srgbClr val="0000FF"/>
                  </a:solidFill>
                </a:rPr>
                <a:t>   </a:t>
              </a:r>
              <a:r>
                <a:rPr lang="zh-CN" altLang="en-US" sz="2400" b="1" dirty="0">
                  <a:solidFill>
                    <a:srgbClr val="0000FF"/>
                  </a:solidFill>
                  <a:latin typeface="Arial" panose="020B0604020202020204" pitchFamily="34" charset="0"/>
                </a:rPr>
                <a:t>催化剂</a:t>
              </a:r>
            </a:p>
          </p:txBody>
        </p:sp>
        <p:sp>
          <p:nvSpPr>
            <p:cNvPr id="24588" name="Line 10"/>
            <p:cNvSpPr>
              <a:spLocks noChangeShapeType="1"/>
            </p:cNvSpPr>
            <p:nvPr/>
          </p:nvSpPr>
          <p:spPr bwMode="auto">
            <a:xfrm flipV="1">
              <a:off x="2064" y="3573"/>
              <a:ext cx="778" cy="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589" name="Line 11"/>
            <p:cNvSpPr>
              <a:spLocks noChangeShapeType="1"/>
            </p:cNvSpPr>
            <p:nvPr/>
          </p:nvSpPr>
          <p:spPr bwMode="auto">
            <a:xfrm>
              <a:off x="2725" y="3492"/>
              <a:ext cx="110" cy="8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590" name="Line 12"/>
            <p:cNvSpPr>
              <a:spLocks noChangeShapeType="1"/>
            </p:cNvSpPr>
            <p:nvPr/>
          </p:nvSpPr>
          <p:spPr bwMode="auto">
            <a:xfrm flipV="1">
              <a:off x="2064" y="3653"/>
              <a:ext cx="817" cy="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591" name="Line 13"/>
            <p:cNvSpPr>
              <a:spLocks noChangeShapeType="1"/>
            </p:cNvSpPr>
            <p:nvPr/>
          </p:nvSpPr>
          <p:spPr bwMode="auto">
            <a:xfrm flipH="1" flipV="1">
              <a:off x="2092" y="3653"/>
              <a:ext cx="110" cy="5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4580" name="Text Box 14"/>
          <p:cNvSpPr txBox="1">
            <a:spLocks noChangeArrowheads="1"/>
          </p:cNvSpPr>
          <p:nvPr/>
        </p:nvSpPr>
        <p:spPr bwMode="auto">
          <a:xfrm>
            <a:off x="4435476" y="1"/>
            <a:ext cx="361766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4000" b="1" dirty="0" smtClean="0">
                <a:ea typeface="隶书" panose="02010509060101010101" pitchFamily="49" charset="-122"/>
              </a:rPr>
              <a:t>工业合成</a:t>
            </a:r>
            <a:r>
              <a:rPr lang="en-US" altLang="zh-CN" sz="4000" b="1" dirty="0" smtClean="0">
                <a:ea typeface="隶书" panose="02010509060101010101" pitchFamily="49" charset="-122"/>
              </a:rPr>
              <a:t>NH</a:t>
            </a:r>
            <a:r>
              <a:rPr lang="en-US" altLang="zh-CN" sz="4000" b="1" baseline="-25000" dirty="0" smtClean="0">
                <a:ea typeface="隶书" panose="02010509060101010101" pitchFamily="49" charset="-122"/>
              </a:rPr>
              <a:t>3</a:t>
            </a:r>
            <a:endParaRPr lang="zh-CN" altLang="en-US" sz="4000" b="1" dirty="0">
              <a:ea typeface="隶书" panose="02010509060101010101" pitchFamily="49" charset="-122"/>
            </a:endParaRPr>
          </a:p>
        </p:txBody>
      </p:sp>
      <p:grpSp>
        <p:nvGrpSpPr>
          <p:cNvPr id="15378" name="Group 18"/>
          <p:cNvGrpSpPr>
            <a:grpSpLocks/>
          </p:cNvGrpSpPr>
          <p:nvPr/>
        </p:nvGrpSpPr>
        <p:grpSpPr bwMode="auto">
          <a:xfrm>
            <a:off x="1997911" y="2471739"/>
            <a:ext cx="7410449" cy="2900363"/>
            <a:chOff x="906" y="1931"/>
            <a:chExt cx="4668" cy="1827"/>
          </a:xfrm>
        </p:grpSpPr>
        <p:pic>
          <p:nvPicPr>
            <p:cNvPr id="24582" name="Picture 2" descr="u=1234072681,3167595258&amp;gp=1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" y="1931"/>
              <a:ext cx="1356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3" name="Picture 3" descr="哈伯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6" y="2030"/>
              <a:ext cx="1222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4" name="Text Box 15"/>
            <p:cNvSpPr txBox="1">
              <a:spLocks noChangeArrowheads="1"/>
            </p:cNvSpPr>
            <p:nvPr/>
          </p:nvSpPr>
          <p:spPr bwMode="auto">
            <a:xfrm>
              <a:off x="906" y="2448"/>
              <a:ext cx="582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CN" altLang="en-US" sz="4800" b="1">
                  <a:solidFill>
                    <a:srgbClr val="0000FF"/>
                  </a:solidFill>
                  <a:latin typeface="Arial" panose="020B0604020202020204" pitchFamily="34" charset="0"/>
                  <a:ea typeface="华文行楷" panose="02010800040101010101" pitchFamily="2" charset="-122"/>
                </a:rPr>
                <a:t>哈伯</a:t>
              </a:r>
            </a:p>
          </p:txBody>
        </p:sp>
        <p:sp>
          <p:nvSpPr>
            <p:cNvPr id="24585" name="Text Box 17"/>
            <p:cNvSpPr txBox="1">
              <a:spLocks noChangeArrowheads="1"/>
            </p:cNvSpPr>
            <p:nvPr/>
          </p:nvSpPr>
          <p:spPr bwMode="auto">
            <a:xfrm>
              <a:off x="4992" y="2399"/>
              <a:ext cx="582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CN" altLang="en-US" sz="4800" b="1" dirty="0">
                  <a:solidFill>
                    <a:srgbClr val="0000FF"/>
                  </a:solidFill>
                  <a:latin typeface="Arial" panose="020B0604020202020204" pitchFamily="34" charset="0"/>
                  <a:ea typeface="华文行楷" panose="02010800040101010101" pitchFamily="2" charset="-122"/>
                </a:rPr>
                <a:t>波施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949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50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560889" y="79375"/>
            <a:ext cx="31908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4000" b="1" dirty="0">
                <a:ea typeface="隶书" panose="02010509060101010101" pitchFamily="49" charset="-122"/>
                <a:cs typeface="Times New Roman" panose="02020603050405020304" pitchFamily="18" charset="0"/>
              </a:rPr>
              <a:t>NH</a:t>
            </a:r>
            <a:r>
              <a:rPr lang="en-US" altLang="zh-CN" sz="4000" b="1" baseline="-25000" dirty="0">
                <a:ea typeface="隶书" panose="020105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4000" b="1" dirty="0">
                <a:ea typeface="隶书" panose="02010509060101010101" pitchFamily="49" charset="-122"/>
                <a:cs typeface="Times New Roman" panose="02020603050405020304" pitchFamily="18" charset="0"/>
              </a:rPr>
              <a:t>的性质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6519948"/>
              </p:ext>
            </p:extLst>
          </p:nvPr>
        </p:nvGraphicFramePr>
        <p:xfrm>
          <a:off x="60326" y="2604351"/>
          <a:ext cx="12192000" cy="43145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9673"/>
                <a:gridCol w="2827863"/>
                <a:gridCol w="3012751"/>
                <a:gridCol w="3721713"/>
              </a:tblGrid>
              <a:tr h="656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3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隶书" panose="02010509060101010101" pitchFamily="49" charset="-122"/>
                          <a:cs typeface="Times New Roman" panose="02020603050405020304" pitchFamily="18" charset="0"/>
                        </a:rPr>
                        <a:t>性质预测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32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隶书" panose="02010509060101010101" pitchFamily="49" charset="-122"/>
                          <a:cs typeface="Times New Roman" panose="02020603050405020304" pitchFamily="18" charset="0"/>
                        </a:rPr>
                        <a:t>实验方案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32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隶书" panose="02010509060101010101" pitchFamily="49" charset="-122"/>
                          <a:cs typeface="Times New Roman" panose="02020603050405020304" pitchFamily="18" charset="0"/>
                        </a:rPr>
                        <a:t>实验现象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3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隶书" panose="02010509060101010101" pitchFamily="49" charset="-122"/>
                          <a:cs typeface="Times New Roman" panose="02020603050405020304" pitchFamily="18" charset="0"/>
                        </a:rPr>
                        <a:t>实验</a:t>
                      </a:r>
                      <a:r>
                        <a:rPr lang="zh-CN" sz="32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隶书" panose="02010509060101010101" pitchFamily="49" charset="-122"/>
                          <a:cs typeface="Times New Roman" panose="02020603050405020304" pitchFamily="18" charset="0"/>
                        </a:rPr>
                        <a:t>结论</a:t>
                      </a:r>
                      <a:endParaRPr lang="zh-CN" sz="3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隶书" panose="020105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隶书" panose="020105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3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隶书" panose="020105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隶书" panose="020105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隶书" panose="020105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隶书" panose="020105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隶书" panose="020105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隶书" panose="020105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隶书" panose="020105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隶书" panose="020105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3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隶书" panose="020105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隶书" panose="020105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隶书" panose="020105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隶书" panose="020105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隶书" panose="020105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隶书" panose="020105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隶书" panose="020105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隶书" panose="020105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3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隶书" panose="020105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隶书" panose="020105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3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隶书" panose="020105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隶书" panose="020105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隶书" panose="020105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隶书" panose="020105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隶书" panose="020105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隶书" panose="020105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3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隶书" panose="020105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隶书" panose="020105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3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隶书" panose="020105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隶书" panose="020105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隶书" panose="020105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隶书" panose="020105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隶书" panose="020105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隶书" panose="020105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3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隶书" panose="020105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隶书" panose="020105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隶书" panose="020105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隶书" panose="020105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32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隶书" panose="020105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隶书" panose="020105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3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隶书" panose="020105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0326" y="1007698"/>
            <a:ext cx="7267074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【任务</a:t>
            </a:r>
            <a:r>
              <a:rPr kumimoji="0" lang="en-US" altLang="zh-CN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1】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预测</a:t>
            </a:r>
            <a:r>
              <a:rPr kumimoji="0" lang="en-US" altLang="zh-CN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NH</a:t>
            </a:r>
            <a:r>
              <a:rPr kumimoji="0" lang="en-US" altLang="zh-CN" sz="3600" b="1" i="0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3</a:t>
            </a:r>
            <a:r>
              <a:rPr kumimoji="0" lang="zh-CN" alt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可能的性质，设计实验证明</a:t>
            </a:r>
          </a:p>
        </p:txBody>
      </p:sp>
      <p:pic>
        <p:nvPicPr>
          <p:cNvPr id="5" name="氨气的性质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55242" y="1"/>
            <a:ext cx="3336757" cy="221460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6042" y="3230267"/>
            <a:ext cx="2293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altLang="zh-CN" sz="3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+O</a:t>
            </a:r>
            <a:r>
              <a:rPr lang="en-US" altLang="zh-CN" sz="3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042" y="3876598"/>
            <a:ext cx="2293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altLang="zh-CN" sz="3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+Cl</a:t>
            </a:r>
            <a:r>
              <a:rPr lang="en-US" altLang="zh-CN" sz="3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5377773"/>
            <a:ext cx="2293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altLang="zh-CN" sz="3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+H</a:t>
            </a:r>
            <a:r>
              <a:rPr lang="en-US" altLang="zh-CN" sz="3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0" y="6184922"/>
            <a:ext cx="2293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altLang="zh-CN" sz="3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+H</a:t>
            </a:r>
            <a:r>
              <a:rPr lang="en-US" altLang="zh-CN" sz="3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zh-CN" altLang="en-US" sz="36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6042" y="4651033"/>
            <a:ext cx="2518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altLang="zh-CN" sz="3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+N</a:t>
            </a:r>
            <a:r>
              <a:rPr lang="en-US" altLang="zh-CN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zh-CN" altLang="en-US" sz="360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76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36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713691" y="13064"/>
            <a:ext cx="31908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4000" b="1" dirty="0">
                <a:ea typeface="隶书" panose="02010509060101010101" pitchFamily="49" charset="-122"/>
                <a:cs typeface="Times New Roman" panose="02020603050405020304" pitchFamily="18" charset="0"/>
              </a:rPr>
              <a:t>NH</a:t>
            </a:r>
            <a:r>
              <a:rPr lang="en-US" altLang="zh-CN" sz="4000" b="1" baseline="-25000" dirty="0">
                <a:ea typeface="隶书" panose="020105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4000" b="1" dirty="0">
                <a:ea typeface="隶书" panose="02010509060101010101" pitchFamily="49" charset="-122"/>
                <a:cs typeface="Times New Roman" panose="02020603050405020304" pitchFamily="18" charset="0"/>
              </a:rPr>
              <a:t>的性质</a:t>
            </a:r>
          </a:p>
        </p:txBody>
      </p:sp>
      <p:pic>
        <p:nvPicPr>
          <p:cNvPr id="3" name="氨的催化氧化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54016" y="819445"/>
            <a:ext cx="5293894" cy="3288631"/>
          </a:xfrm>
          <a:prstGeom prst="rect">
            <a:avLst/>
          </a:prstGeom>
        </p:spPr>
      </p:pic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2861511" y="4405564"/>
            <a:ext cx="6477000" cy="990600"/>
            <a:chOff x="480" y="912"/>
            <a:chExt cx="4080" cy="624"/>
          </a:xfrm>
        </p:grpSpPr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480" y="1056"/>
              <a:ext cx="4080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zh-CN" sz="3200" b="1" dirty="0">
                  <a:solidFill>
                    <a:srgbClr val="CC0000"/>
                  </a:solidFill>
                  <a:ea typeface="隶书" panose="02010509060101010101" pitchFamily="49" charset="-122"/>
                  <a:cs typeface="Times New Roman" panose="02020603050405020304" pitchFamily="18" charset="0"/>
                </a:rPr>
                <a:t>4NH</a:t>
              </a:r>
              <a:r>
                <a:rPr lang="en-US" altLang="zh-CN" sz="3200" b="1" baseline="-25000" dirty="0">
                  <a:solidFill>
                    <a:srgbClr val="CC0000"/>
                  </a:solidFill>
                  <a:ea typeface="隶书" panose="02010509060101010101" pitchFamily="49" charset="-122"/>
                  <a:cs typeface="Times New Roman" panose="02020603050405020304" pitchFamily="18" charset="0"/>
                </a:rPr>
                <a:t>3</a:t>
              </a:r>
              <a:r>
                <a:rPr lang="en-US" altLang="zh-CN" sz="3200" b="1" dirty="0">
                  <a:solidFill>
                    <a:srgbClr val="CC0000"/>
                  </a:solidFill>
                  <a:ea typeface="隶书" panose="02010509060101010101" pitchFamily="49" charset="-122"/>
                  <a:cs typeface="Times New Roman" panose="02020603050405020304" pitchFamily="18" charset="0"/>
                </a:rPr>
                <a:t> + 5O</a:t>
              </a:r>
              <a:r>
                <a:rPr lang="en-US" altLang="zh-CN" sz="3200" b="1" baseline="-25000" dirty="0">
                  <a:solidFill>
                    <a:srgbClr val="CC0000"/>
                  </a:solidFill>
                  <a:ea typeface="隶书" panose="02010509060101010101" pitchFamily="49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3200" b="1" dirty="0">
                  <a:solidFill>
                    <a:srgbClr val="CC0000"/>
                  </a:solidFill>
                  <a:ea typeface="隶书" panose="02010509060101010101" pitchFamily="49" charset="-122"/>
                  <a:cs typeface="Times New Roman" panose="02020603050405020304" pitchFamily="18" charset="0"/>
                </a:rPr>
                <a:t> ====   4NO  + 6H</a:t>
              </a:r>
              <a:r>
                <a:rPr lang="en-US" altLang="zh-CN" sz="3200" b="1" baseline="-25000" dirty="0">
                  <a:solidFill>
                    <a:srgbClr val="CC0000"/>
                  </a:solidFill>
                  <a:ea typeface="隶书" panose="02010509060101010101" pitchFamily="49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3200" b="1" dirty="0">
                  <a:solidFill>
                    <a:srgbClr val="CC0000"/>
                  </a:solidFill>
                  <a:ea typeface="隶书" panose="02010509060101010101" pitchFamily="49" charset="-122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1824" y="912"/>
              <a:ext cx="124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CN" altLang="en-US" sz="2400" b="1" dirty="0">
                  <a:solidFill>
                    <a:srgbClr val="CC0000"/>
                  </a:solidFill>
                  <a:ea typeface="隶书" panose="02010509060101010101" pitchFamily="49" charset="-122"/>
                  <a:cs typeface="Times New Roman" panose="02020603050405020304" pitchFamily="18" charset="0"/>
                </a:rPr>
                <a:t>催化剂</a:t>
              </a:r>
            </a:p>
          </p:txBody>
        </p:sp>
        <p:sp>
          <p:nvSpPr>
            <p:cNvPr id="7" name="AutoShape 7"/>
            <p:cNvSpPr>
              <a:spLocks noChangeArrowheads="1"/>
            </p:cNvSpPr>
            <p:nvPr/>
          </p:nvSpPr>
          <p:spPr bwMode="auto">
            <a:xfrm>
              <a:off x="2064" y="1296"/>
              <a:ext cx="192" cy="24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>
              <a:lvl1pPr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endParaRPr lang="zh-CN" altLang="zh-CN" b="1">
                <a:ea typeface="隶书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AutoShape 16"/>
          <p:cNvSpPr>
            <a:spLocks/>
          </p:cNvSpPr>
          <p:nvPr/>
        </p:nvSpPr>
        <p:spPr bwMode="auto">
          <a:xfrm>
            <a:off x="2156228" y="5958558"/>
            <a:ext cx="8305800" cy="609600"/>
          </a:xfrm>
          <a:prstGeom prst="borderCallout3">
            <a:avLst>
              <a:gd name="adj1" fmla="val 18750"/>
              <a:gd name="adj2" fmla="val 100917"/>
              <a:gd name="adj3" fmla="val 18750"/>
              <a:gd name="adj4" fmla="val 101167"/>
              <a:gd name="adj5" fmla="val -112993"/>
              <a:gd name="adj6" fmla="val 97690"/>
              <a:gd name="adj7" fmla="val -181578"/>
              <a:gd name="adj8" fmla="val 7880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3600" b="1">
                <a:solidFill>
                  <a:srgbClr val="0000FF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氨的催化氧化（工业制硝酸的第一步）</a:t>
            </a:r>
          </a:p>
        </p:txBody>
      </p:sp>
    </p:spTree>
    <p:extLst>
      <p:ext uri="{BB962C8B-B14F-4D97-AF65-F5344CB8AC3E}">
        <p14:creationId xmlns:p14="http://schemas.microsoft.com/office/powerpoint/2010/main" val="198450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17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713691" y="13064"/>
            <a:ext cx="31908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4000" b="1" dirty="0">
                <a:ea typeface="隶书" panose="02010509060101010101" pitchFamily="49" charset="-122"/>
                <a:cs typeface="Times New Roman" panose="02020603050405020304" pitchFamily="18" charset="0"/>
              </a:rPr>
              <a:t>NH</a:t>
            </a:r>
            <a:r>
              <a:rPr lang="en-US" altLang="zh-CN" sz="4000" b="1" baseline="-25000" dirty="0">
                <a:ea typeface="隶书" panose="020105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4000" b="1" dirty="0">
                <a:ea typeface="隶书" panose="02010509060101010101" pitchFamily="49" charset="-122"/>
                <a:cs typeface="Times New Roman" panose="02020603050405020304" pitchFamily="18" charset="0"/>
              </a:rPr>
              <a:t>的性质</a:t>
            </a:r>
          </a:p>
        </p:txBody>
      </p:sp>
      <p:pic>
        <p:nvPicPr>
          <p:cNvPr id="3" name="氨气与氯气反应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03621" y="896352"/>
            <a:ext cx="5855367" cy="3707732"/>
          </a:xfrm>
          <a:prstGeom prst="rect">
            <a:avLst/>
          </a:prstGeom>
        </p:spPr>
      </p:pic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3392904" y="4921083"/>
            <a:ext cx="48768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4000" b="1" dirty="0">
                <a:solidFill>
                  <a:srgbClr val="0000FF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2NH</a:t>
            </a:r>
            <a:r>
              <a:rPr lang="en-US" altLang="zh-CN" sz="3200" b="1" baseline="-25000" dirty="0">
                <a:solidFill>
                  <a:srgbClr val="0000FF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4000" b="1" dirty="0">
                <a:solidFill>
                  <a:srgbClr val="0000FF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+3Cl</a:t>
            </a:r>
            <a:r>
              <a:rPr lang="en-US" altLang="zh-CN" sz="3200" b="1" baseline="-25000" dirty="0">
                <a:solidFill>
                  <a:srgbClr val="0000FF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4000" b="1" dirty="0">
                <a:solidFill>
                  <a:srgbClr val="0000FF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=N</a:t>
            </a:r>
            <a:r>
              <a:rPr lang="en-US" altLang="zh-CN" sz="3200" b="1" baseline="-25000" dirty="0">
                <a:solidFill>
                  <a:srgbClr val="0000FF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4000" b="1" dirty="0">
                <a:solidFill>
                  <a:srgbClr val="0000FF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+6HCl</a:t>
            </a: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3392904" y="6242447"/>
            <a:ext cx="559067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4000" b="1" dirty="0" smtClean="0">
                <a:solidFill>
                  <a:srgbClr val="0000FF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8NH</a:t>
            </a:r>
            <a:r>
              <a:rPr lang="en-US" altLang="zh-CN" sz="3200" b="1" baseline="-25000" dirty="0" smtClean="0">
                <a:solidFill>
                  <a:srgbClr val="0000FF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4000" b="1" dirty="0" smtClean="0">
                <a:solidFill>
                  <a:srgbClr val="0000FF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+3Cl</a:t>
            </a:r>
            <a:r>
              <a:rPr lang="en-US" altLang="zh-CN" sz="3200" b="1" baseline="-25000" dirty="0" smtClean="0">
                <a:solidFill>
                  <a:srgbClr val="0000FF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4000" b="1" dirty="0" smtClean="0">
                <a:solidFill>
                  <a:srgbClr val="0000FF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=N</a:t>
            </a:r>
            <a:r>
              <a:rPr lang="en-US" altLang="zh-CN" sz="3200" b="1" baseline="-25000" dirty="0" smtClean="0">
                <a:solidFill>
                  <a:srgbClr val="0000FF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4000" b="1" dirty="0" smtClean="0">
                <a:solidFill>
                  <a:srgbClr val="0000FF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+6NH</a:t>
            </a:r>
            <a:r>
              <a:rPr lang="en-US" altLang="zh-CN" sz="3200" b="1" baseline="-25000" dirty="0" smtClean="0">
                <a:solidFill>
                  <a:srgbClr val="0000FF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4</a:t>
            </a:r>
            <a:r>
              <a:rPr lang="en-US" altLang="zh-CN" sz="4000" b="1" dirty="0" smtClean="0">
                <a:solidFill>
                  <a:srgbClr val="0000FF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Cl</a:t>
            </a:r>
            <a:endParaRPr lang="en-US" altLang="zh-CN" sz="4000" b="1" dirty="0">
              <a:solidFill>
                <a:srgbClr val="0000FF"/>
              </a:solidFill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3392904" y="5581963"/>
            <a:ext cx="48768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4000" b="1" dirty="0" smtClean="0">
                <a:solidFill>
                  <a:srgbClr val="0000FF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NH</a:t>
            </a:r>
            <a:r>
              <a:rPr lang="en-US" altLang="zh-CN" sz="3200" b="1" baseline="-25000" dirty="0" smtClean="0">
                <a:solidFill>
                  <a:srgbClr val="0000FF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4000" b="1" dirty="0" smtClean="0">
                <a:solidFill>
                  <a:srgbClr val="0000FF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+HCl  = NH</a:t>
            </a:r>
            <a:r>
              <a:rPr lang="en-US" altLang="zh-CN" sz="3200" b="1" baseline="-25000" dirty="0" smtClean="0">
                <a:solidFill>
                  <a:srgbClr val="0000FF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4</a:t>
            </a:r>
            <a:r>
              <a:rPr lang="en-US" altLang="zh-CN" sz="4000" b="1" dirty="0" smtClean="0">
                <a:solidFill>
                  <a:srgbClr val="0000FF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Cl</a:t>
            </a:r>
            <a:endParaRPr lang="en-US" altLang="zh-CN" sz="4000" b="1" dirty="0">
              <a:solidFill>
                <a:srgbClr val="0000FF"/>
              </a:solidFill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26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20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695" y="2967790"/>
            <a:ext cx="3545305" cy="391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2498933" y="1448843"/>
            <a:ext cx="720725" cy="485775"/>
          </a:xfrm>
          <a:prstGeom prst="rightArrow">
            <a:avLst>
              <a:gd name="adj1" fmla="val 50000"/>
              <a:gd name="adj2" fmla="val 37092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endParaRPr lang="zh-CN" altLang="zh-CN">
              <a:latin typeface="Arial" panose="020B0604020202020204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612460" y="860675"/>
            <a:ext cx="2527049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>
                <a:latin typeface="Arial" panose="020B0604020202020204" pitchFamily="34" charset="0"/>
                <a:ea typeface="隶书" panose="02010509060101010101" pitchFamily="49" charset="-122"/>
              </a:rPr>
              <a:t>瓶</a:t>
            </a:r>
            <a:r>
              <a:rPr lang="zh-CN" altLang="en-US" sz="3600" b="1" dirty="0" smtClean="0">
                <a:latin typeface="Arial" panose="020B0604020202020204" pitchFamily="34" charset="0"/>
                <a:ea typeface="隶书" panose="02010509060101010101" pitchFamily="49" charset="-122"/>
              </a:rPr>
              <a:t>中</a:t>
            </a:r>
            <a:r>
              <a:rPr lang="en-US" altLang="zh-CN" sz="3600" b="1" dirty="0">
                <a:ea typeface="隶书" panose="02010509060101010101" pitchFamily="49" charset="-122"/>
              </a:rPr>
              <a:t>NH</a:t>
            </a:r>
            <a:r>
              <a:rPr lang="en-US" altLang="zh-CN" sz="3600" b="1" baseline="-25000" dirty="0">
                <a:ea typeface="隶书" panose="02010509060101010101" pitchFamily="49" charset="-122"/>
              </a:rPr>
              <a:t>3</a:t>
            </a:r>
            <a:r>
              <a:rPr lang="zh-CN" altLang="en-US" sz="3600" b="1" dirty="0" smtClean="0">
                <a:latin typeface="Arial" panose="020B0604020202020204" pitchFamily="34" charset="0"/>
                <a:ea typeface="隶书" panose="02010509060101010101" pitchFamily="49" charset="-122"/>
              </a:rPr>
              <a:t>溶</a:t>
            </a:r>
            <a:r>
              <a:rPr lang="zh-CN" altLang="en-US" sz="3600" b="1" dirty="0">
                <a:latin typeface="Arial" panose="020B0604020202020204" pitchFamily="34" charset="0"/>
                <a:ea typeface="隶书" panose="02010509060101010101" pitchFamily="49" charset="-122"/>
              </a:rPr>
              <a:t>于胶头滴管挤入的水中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829518" y="3069978"/>
            <a:ext cx="2092931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>
                <a:latin typeface="Arial" panose="020B0604020202020204" pitchFamily="34" charset="0"/>
                <a:ea typeface="隶书" panose="02010509060101010101" pitchFamily="49" charset="-122"/>
              </a:rPr>
              <a:t>瓶中气压下降小于外界气压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39016" y="2926583"/>
            <a:ext cx="2825583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>
                <a:latin typeface="Arial" panose="020B0604020202020204" pitchFamily="34" charset="0"/>
                <a:ea typeface="隶书" panose="02010509060101010101" pitchFamily="49" charset="-122"/>
              </a:rPr>
              <a:t>烧杯中的水被大气压压入烧瓶形成喷泉</a:t>
            </a:r>
          </a:p>
        </p:txBody>
      </p:sp>
      <p:grpSp>
        <p:nvGrpSpPr>
          <p:cNvPr id="11" name="Group 7"/>
          <p:cNvGrpSpPr>
            <a:grpSpLocks/>
          </p:cNvGrpSpPr>
          <p:nvPr/>
        </p:nvGrpSpPr>
        <p:grpSpPr bwMode="auto">
          <a:xfrm>
            <a:off x="441325" y="950934"/>
            <a:ext cx="1782763" cy="1570038"/>
            <a:chOff x="901" y="906"/>
            <a:chExt cx="1123" cy="989"/>
          </a:xfrm>
        </p:grpSpPr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901" y="906"/>
              <a:ext cx="1123" cy="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3600" b="1" dirty="0" smtClean="0">
                  <a:ea typeface="隶书" panose="02010509060101010101" pitchFamily="49" charset="-122"/>
                </a:rPr>
                <a:t>NH</a:t>
              </a:r>
              <a:r>
                <a:rPr lang="en-US" altLang="zh-CN" sz="3600" b="1" baseline="-25000" dirty="0" smtClean="0">
                  <a:ea typeface="隶书" panose="02010509060101010101" pitchFamily="49" charset="-122"/>
                </a:rPr>
                <a:t>3</a:t>
              </a:r>
              <a:r>
                <a:rPr lang="zh-CN" altLang="en-US" sz="3600" b="1" dirty="0" smtClean="0">
                  <a:ea typeface="隶书" panose="02010509060101010101" pitchFamily="49" charset="-122"/>
                </a:rPr>
                <a:t>极</a:t>
              </a:r>
              <a:r>
                <a:rPr lang="zh-CN" altLang="en-US" sz="3600" b="1" dirty="0">
                  <a:ea typeface="隶书" panose="02010509060101010101" pitchFamily="49" charset="-122"/>
                </a:rPr>
                <a:t>易溶于水</a:t>
              </a:r>
            </a:p>
          </p:txBody>
        </p:sp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907" y="1546"/>
              <a:ext cx="1111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3600" b="1" dirty="0">
                  <a:ea typeface="隶书" panose="02010509060101010101" pitchFamily="49" charset="-122"/>
                </a:rPr>
                <a:t>(</a:t>
              </a:r>
              <a:r>
                <a:rPr lang="en-US" altLang="zh-CN" sz="3600" b="1" dirty="0" smtClean="0">
                  <a:ea typeface="隶书" panose="02010509060101010101" pitchFamily="49" charset="-122"/>
                </a:rPr>
                <a:t>1:700)</a:t>
              </a:r>
              <a:r>
                <a:rPr lang="zh-CN" altLang="en-US" sz="3600" b="1" dirty="0" smtClean="0">
                  <a:ea typeface="隶书" panose="02010509060101010101" pitchFamily="49" charset="-122"/>
                </a:rPr>
                <a:t> </a:t>
              </a:r>
              <a:endParaRPr lang="zh-CN" altLang="en-US" sz="3600" b="1" dirty="0">
                <a:ea typeface="隶书" panose="02010509060101010101" pitchFamily="49" charset="-122"/>
              </a:endParaRPr>
            </a:p>
          </p:txBody>
        </p:sp>
      </p:grp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4510213" y="2403354"/>
            <a:ext cx="533400" cy="762000"/>
          </a:xfrm>
          <a:prstGeom prst="downArrow">
            <a:avLst>
              <a:gd name="adj1" fmla="val 50000"/>
              <a:gd name="adj2" fmla="val 35714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lIns="0" tIns="0" rIns="0" bIns="0" anchor="ctr"/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endParaRPr lang="zh-CN" altLang="zh-CN">
              <a:latin typeface="Arial" panose="020B0604020202020204" pitchFamily="34" charset="0"/>
            </a:endParaRPr>
          </a:p>
        </p:txBody>
      </p:sp>
      <p:sp>
        <p:nvSpPr>
          <p:cNvPr id="15" name="AutoShape 11"/>
          <p:cNvSpPr>
            <a:spLocks noChangeArrowheads="1"/>
          </p:cNvSpPr>
          <p:nvPr/>
        </p:nvSpPr>
        <p:spPr bwMode="auto">
          <a:xfrm>
            <a:off x="2862281" y="3637094"/>
            <a:ext cx="914400" cy="4572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endParaRPr lang="zh-CN" altLang="zh-CN">
              <a:latin typeface="Arial" panose="020B0604020202020204" pitchFamily="34" charset="0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36158" y="231407"/>
            <a:ext cx="480825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4000" b="1" dirty="0" smtClean="0">
                <a:solidFill>
                  <a:srgbClr val="0000FF"/>
                </a:solidFill>
                <a:ea typeface="隶书" panose="02010509060101010101" pitchFamily="49" charset="-122"/>
                <a:sym typeface="Wingdings" panose="05000000000000000000" pitchFamily="2" charset="2"/>
              </a:rPr>
              <a:t>喷泉现象发生的</a:t>
            </a:r>
            <a:r>
              <a:rPr lang="zh-CN" altLang="en-US" sz="4000" b="1" dirty="0">
                <a:solidFill>
                  <a:srgbClr val="0000FF"/>
                </a:solidFill>
                <a:ea typeface="隶书" panose="02010509060101010101" pitchFamily="49" charset="-122"/>
                <a:sym typeface="Wingdings" panose="05000000000000000000" pitchFamily="2" charset="2"/>
              </a:rPr>
              <a:t>原因</a:t>
            </a:r>
            <a:r>
              <a:rPr lang="en-US" altLang="zh-CN" sz="4000" b="1" dirty="0">
                <a:solidFill>
                  <a:srgbClr val="0000FF"/>
                </a:solidFill>
                <a:ea typeface="隶书" panose="02010509060101010101" pitchFamily="49" charset="-122"/>
                <a:sym typeface="Wingdings" panose="05000000000000000000" pitchFamily="2" charset="2"/>
              </a:rPr>
              <a:t>?</a:t>
            </a:r>
            <a:endParaRPr lang="en-US" altLang="zh-CN" sz="4000" b="1" dirty="0">
              <a:solidFill>
                <a:srgbClr val="0000FF"/>
              </a:solidFill>
              <a:ea typeface="隶书" panose="02010509060101010101" pitchFamily="49" charset="-122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219979" y="4735946"/>
            <a:ext cx="449371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4000" b="1" dirty="0">
                <a:solidFill>
                  <a:srgbClr val="0033CC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溶液变</a:t>
            </a:r>
            <a:r>
              <a:rPr lang="zh-CN" altLang="en-US" sz="4000" b="1" dirty="0" smtClean="0">
                <a:solidFill>
                  <a:srgbClr val="0033CC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红说明什么</a:t>
            </a:r>
            <a:r>
              <a:rPr lang="en-US" altLang="zh-CN" sz="4000" b="1" dirty="0" smtClean="0">
                <a:solidFill>
                  <a:srgbClr val="0033CC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?</a:t>
            </a:r>
            <a:endParaRPr lang="en-US" altLang="zh-CN" sz="4000" b="1" dirty="0">
              <a:solidFill>
                <a:srgbClr val="0033CC"/>
              </a:solidFill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8" name="Group 6"/>
          <p:cNvGrpSpPr>
            <a:grpSpLocks/>
          </p:cNvGrpSpPr>
          <p:nvPr/>
        </p:nvGrpSpPr>
        <p:grpSpPr bwMode="auto">
          <a:xfrm>
            <a:off x="36158" y="5355707"/>
            <a:ext cx="5246688" cy="554038"/>
            <a:chOff x="340" y="1253"/>
            <a:chExt cx="3305" cy="349"/>
          </a:xfrm>
        </p:grpSpPr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340" y="1253"/>
              <a:ext cx="3305" cy="34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  <a:buClr>
                  <a:schemeClr val="folHlink"/>
                </a:buClr>
                <a:buSzPct val="90000"/>
                <a:buFont typeface="Wingdings" pitchFamily="2" charset="2"/>
                <a:buNone/>
                <a:defRPr/>
              </a:pPr>
              <a:r>
                <a:rPr lang="en-US" altLang="zh-CN" sz="3600" b="1" dirty="0">
                  <a:latin typeface="Times New Roman" panose="02020603050405020304" pitchFamily="18" charset="0"/>
                  <a:ea typeface="隶书" panose="02010509060101010101" pitchFamily="49" charset="-122"/>
                  <a:cs typeface="Times New Roman" panose="02020603050405020304" pitchFamily="18" charset="0"/>
                </a:rPr>
                <a:t>NH</a:t>
              </a:r>
              <a:r>
                <a:rPr lang="en-US" altLang="zh-CN" sz="3600" b="1" baseline="-30000" dirty="0">
                  <a:latin typeface="Times New Roman" panose="02020603050405020304" pitchFamily="18" charset="0"/>
                  <a:ea typeface="隶书" panose="02010509060101010101" pitchFamily="49" charset="-122"/>
                  <a:cs typeface="Times New Roman" panose="02020603050405020304" pitchFamily="18" charset="0"/>
                </a:rPr>
                <a:t>3</a:t>
              </a:r>
              <a:r>
                <a:rPr lang="en-US" altLang="en-US" sz="3600" b="1" dirty="0">
                  <a:latin typeface="Times New Roman" panose="02020603050405020304" pitchFamily="18" charset="0"/>
                  <a:ea typeface="隶书" panose="02010509060101010101" pitchFamily="49" charset="-122"/>
                  <a:cs typeface="Times New Roman" panose="02020603050405020304" pitchFamily="18" charset="0"/>
                </a:rPr>
                <a:t>＋</a:t>
              </a:r>
              <a:r>
                <a:rPr lang="en-US" altLang="zh-CN" sz="3600" b="1" dirty="0">
                  <a:latin typeface="Times New Roman" panose="02020603050405020304" pitchFamily="18" charset="0"/>
                  <a:ea typeface="隶书" panose="02010509060101010101" pitchFamily="49" charset="-122"/>
                  <a:cs typeface="Times New Roman" panose="02020603050405020304" pitchFamily="18" charset="0"/>
                </a:rPr>
                <a:t>H</a:t>
              </a:r>
              <a:r>
                <a:rPr lang="en-US" altLang="zh-CN" sz="3600" b="1" baseline="-30000" dirty="0">
                  <a:latin typeface="Times New Roman" panose="02020603050405020304" pitchFamily="18" charset="0"/>
                  <a:ea typeface="隶书" panose="02010509060101010101" pitchFamily="49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3600" b="1" dirty="0">
                  <a:latin typeface="Times New Roman" panose="02020603050405020304" pitchFamily="18" charset="0"/>
                  <a:ea typeface="隶书" panose="02010509060101010101" pitchFamily="49" charset="-122"/>
                  <a:cs typeface="Times New Roman" panose="02020603050405020304" pitchFamily="18" charset="0"/>
                </a:rPr>
                <a:t>O        NH</a:t>
              </a:r>
              <a:r>
                <a:rPr lang="en-US" altLang="zh-CN" sz="3600" b="1" baseline="-30000" dirty="0">
                  <a:latin typeface="Times New Roman" panose="02020603050405020304" pitchFamily="18" charset="0"/>
                  <a:ea typeface="隶书" panose="02010509060101010101" pitchFamily="49" charset="-122"/>
                  <a:cs typeface="Times New Roman" panose="02020603050405020304" pitchFamily="18" charset="0"/>
                </a:rPr>
                <a:t>3</a:t>
              </a:r>
              <a:r>
                <a:rPr lang="en-US" altLang="zh-CN" sz="3600" b="1" dirty="0">
                  <a:latin typeface="Times New Roman" panose="02020603050405020304" pitchFamily="18" charset="0"/>
                  <a:ea typeface="隶书" panose="02010509060101010101" pitchFamily="49" charset="-122"/>
                  <a:cs typeface="Times New Roman" panose="02020603050405020304" pitchFamily="18" charset="0"/>
                </a:rPr>
                <a:t>·H</a:t>
              </a:r>
              <a:r>
                <a:rPr lang="en-US" altLang="zh-CN" sz="3600" b="1" baseline="-30000" dirty="0">
                  <a:latin typeface="Times New Roman" panose="02020603050405020304" pitchFamily="18" charset="0"/>
                  <a:ea typeface="隶书" panose="02010509060101010101" pitchFamily="49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3600" b="1" dirty="0">
                  <a:latin typeface="Times New Roman" panose="02020603050405020304" pitchFamily="18" charset="0"/>
                  <a:ea typeface="隶书" panose="02010509060101010101" pitchFamily="49" charset="-122"/>
                  <a:cs typeface="Times New Roman" panose="02020603050405020304" pitchFamily="18" charset="0"/>
                </a:rPr>
                <a:t>O     </a:t>
              </a:r>
            </a:p>
          </p:txBody>
        </p:sp>
        <p:grpSp>
          <p:nvGrpSpPr>
            <p:cNvPr id="20" name="Group 8"/>
            <p:cNvGrpSpPr>
              <a:grpSpLocks/>
            </p:cNvGrpSpPr>
            <p:nvPr/>
          </p:nvGrpSpPr>
          <p:grpSpPr bwMode="auto">
            <a:xfrm>
              <a:off x="1837" y="1434"/>
              <a:ext cx="461" cy="91"/>
              <a:chOff x="1837" y="1434"/>
              <a:chExt cx="461" cy="91"/>
            </a:xfrm>
          </p:grpSpPr>
          <p:sp>
            <p:nvSpPr>
              <p:cNvPr id="21" name="Line 9"/>
              <p:cNvSpPr>
                <a:spLocks noChangeAspect="1" noChangeShapeType="1"/>
              </p:cNvSpPr>
              <p:nvPr/>
            </p:nvSpPr>
            <p:spPr bwMode="auto">
              <a:xfrm>
                <a:off x="1837" y="1456"/>
                <a:ext cx="451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Line 10"/>
              <p:cNvSpPr>
                <a:spLocks noChangeAspect="1" noChangeShapeType="1"/>
              </p:cNvSpPr>
              <p:nvPr/>
            </p:nvSpPr>
            <p:spPr bwMode="auto">
              <a:xfrm rot="1800000">
                <a:off x="2189" y="1434"/>
                <a:ext cx="101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Line 11"/>
              <p:cNvSpPr>
                <a:spLocks noChangeAspect="1" noChangeShapeType="1"/>
              </p:cNvSpPr>
              <p:nvPr/>
            </p:nvSpPr>
            <p:spPr bwMode="auto">
              <a:xfrm flipV="1">
                <a:off x="1847" y="1501"/>
                <a:ext cx="451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Line 12"/>
              <p:cNvSpPr>
                <a:spLocks noChangeAspect="1" noChangeShapeType="1"/>
              </p:cNvSpPr>
              <p:nvPr/>
            </p:nvSpPr>
            <p:spPr bwMode="auto">
              <a:xfrm rot="1800000">
                <a:off x="1837" y="1525"/>
                <a:ext cx="101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5" name="Group 14"/>
          <p:cNvGrpSpPr>
            <a:grpSpLocks/>
          </p:cNvGrpSpPr>
          <p:nvPr/>
        </p:nvGrpSpPr>
        <p:grpSpPr bwMode="auto">
          <a:xfrm>
            <a:off x="5043613" y="5279161"/>
            <a:ext cx="3365500" cy="554037"/>
            <a:chOff x="3553" y="1238"/>
            <a:chExt cx="2411" cy="349"/>
          </a:xfrm>
        </p:grpSpPr>
        <p:sp>
          <p:nvSpPr>
            <p:cNvPr id="26" name="Rectangle 15"/>
            <p:cNvSpPr>
              <a:spLocks noChangeArrowheads="1"/>
            </p:cNvSpPr>
            <p:nvPr/>
          </p:nvSpPr>
          <p:spPr bwMode="auto">
            <a:xfrm>
              <a:off x="4022" y="1238"/>
              <a:ext cx="1942" cy="34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3600" b="1" dirty="0">
                  <a:latin typeface="Times New Roman" panose="02020603050405020304" pitchFamily="18" charset="0"/>
                  <a:ea typeface="隶书" panose="02010509060101010101" pitchFamily="49" charset="-122"/>
                  <a:cs typeface="Times New Roman" panose="02020603050405020304" pitchFamily="18" charset="0"/>
                </a:rPr>
                <a:t>NH</a:t>
              </a:r>
              <a:r>
                <a:rPr lang="en-US" altLang="zh-CN" sz="3600" b="1" baseline="-30000" dirty="0">
                  <a:latin typeface="Times New Roman" panose="02020603050405020304" pitchFamily="18" charset="0"/>
                  <a:ea typeface="隶书" panose="02010509060101010101" pitchFamily="49" charset="-122"/>
                  <a:cs typeface="Times New Roman" panose="02020603050405020304" pitchFamily="18" charset="0"/>
                </a:rPr>
                <a:t>4</a:t>
              </a:r>
              <a:r>
                <a:rPr lang="en-US" altLang="zh-CN" sz="3600" b="1" baseline="30000" dirty="0">
                  <a:latin typeface="Times New Roman" panose="02020603050405020304" pitchFamily="18" charset="0"/>
                  <a:ea typeface="隶书" panose="02010509060101010101" pitchFamily="49" charset="-122"/>
                  <a:cs typeface="Times New Roman" panose="02020603050405020304" pitchFamily="18" charset="0"/>
                </a:rPr>
                <a:t>+</a:t>
              </a:r>
              <a:r>
                <a:rPr lang="en-US" altLang="en-US" sz="3600" b="1" dirty="0">
                  <a:latin typeface="Times New Roman" panose="02020603050405020304" pitchFamily="18" charset="0"/>
                  <a:ea typeface="隶书" panose="02010509060101010101" pitchFamily="49" charset="-122"/>
                  <a:cs typeface="Times New Roman" panose="02020603050405020304" pitchFamily="18" charset="0"/>
                </a:rPr>
                <a:t>＋</a:t>
              </a:r>
              <a:r>
                <a:rPr lang="en-US" altLang="zh-CN" sz="3600" b="1" dirty="0">
                  <a:latin typeface="Times New Roman" panose="02020603050405020304" pitchFamily="18" charset="0"/>
                  <a:ea typeface="隶书" panose="02010509060101010101" pitchFamily="49" charset="-122"/>
                  <a:cs typeface="Times New Roman" panose="02020603050405020304" pitchFamily="18" charset="0"/>
                </a:rPr>
                <a:t>OH</a:t>
              </a:r>
              <a:r>
                <a:rPr lang="en-US" altLang="zh-CN" sz="3600" b="1" baseline="30000" dirty="0">
                  <a:latin typeface="Times New Roman" panose="02020603050405020304" pitchFamily="18" charset="0"/>
                  <a:ea typeface="隶书" panose="02010509060101010101" pitchFamily="49" charset="-122"/>
                  <a:cs typeface="Times New Roman" panose="02020603050405020304" pitchFamily="18" charset="0"/>
                </a:rPr>
                <a:t>-</a:t>
              </a:r>
            </a:p>
          </p:txBody>
        </p:sp>
        <p:grpSp>
          <p:nvGrpSpPr>
            <p:cNvPr id="27" name="Group 16"/>
            <p:cNvGrpSpPr>
              <a:grpSpLocks/>
            </p:cNvGrpSpPr>
            <p:nvPr/>
          </p:nvGrpSpPr>
          <p:grpSpPr bwMode="auto">
            <a:xfrm>
              <a:off x="3553" y="1434"/>
              <a:ext cx="461" cy="91"/>
              <a:chOff x="1837" y="1434"/>
              <a:chExt cx="461" cy="91"/>
            </a:xfrm>
          </p:grpSpPr>
          <p:sp>
            <p:nvSpPr>
              <p:cNvPr id="28" name="Line 17"/>
              <p:cNvSpPr>
                <a:spLocks noChangeAspect="1" noChangeShapeType="1"/>
              </p:cNvSpPr>
              <p:nvPr/>
            </p:nvSpPr>
            <p:spPr bwMode="auto">
              <a:xfrm>
                <a:off x="1837" y="1456"/>
                <a:ext cx="451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Line 18"/>
              <p:cNvSpPr>
                <a:spLocks noChangeAspect="1" noChangeShapeType="1"/>
              </p:cNvSpPr>
              <p:nvPr/>
            </p:nvSpPr>
            <p:spPr bwMode="auto">
              <a:xfrm rot="1800000">
                <a:off x="2189" y="1434"/>
                <a:ext cx="101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Line 19"/>
              <p:cNvSpPr>
                <a:spLocks noChangeAspect="1" noChangeShapeType="1"/>
              </p:cNvSpPr>
              <p:nvPr/>
            </p:nvSpPr>
            <p:spPr bwMode="auto">
              <a:xfrm flipV="1">
                <a:off x="1847" y="1501"/>
                <a:ext cx="451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Line 20"/>
              <p:cNvSpPr>
                <a:spLocks noChangeAspect="1" noChangeShapeType="1"/>
              </p:cNvSpPr>
              <p:nvPr/>
            </p:nvSpPr>
            <p:spPr bwMode="auto">
              <a:xfrm rot="1800000">
                <a:off x="1837" y="1525"/>
                <a:ext cx="101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139016" y="6086829"/>
            <a:ext cx="6390121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4000" b="1" dirty="0" smtClean="0">
                <a:solidFill>
                  <a:srgbClr val="0033CC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氨水</a:t>
            </a:r>
            <a:r>
              <a:rPr lang="zh-CN" altLang="en-US" sz="4000" b="1" dirty="0">
                <a:solidFill>
                  <a:srgbClr val="0033CC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中含有的微粒有哪些？</a:t>
            </a:r>
          </a:p>
        </p:txBody>
      </p:sp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4875984" y="-22224"/>
            <a:ext cx="26638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4000" b="1" dirty="0">
                <a:ea typeface="隶书" panose="02010509060101010101" pitchFamily="49" charset="-122"/>
                <a:cs typeface="Times New Roman" panose="02020603050405020304" pitchFamily="18" charset="0"/>
              </a:rPr>
              <a:t>NH</a:t>
            </a:r>
            <a:r>
              <a:rPr lang="en-US" altLang="zh-CN" sz="4000" b="1" baseline="-25000" dirty="0">
                <a:ea typeface="隶书" panose="020105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4000" b="1" dirty="0">
                <a:ea typeface="隶书" panose="02010509060101010101" pitchFamily="49" charset="-122"/>
                <a:cs typeface="Times New Roman" panose="02020603050405020304" pitchFamily="18" charset="0"/>
              </a:rPr>
              <a:t>的性质</a:t>
            </a:r>
          </a:p>
        </p:txBody>
      </p:sp>
      <p:pic>
        <p:nvPicPr>
          <p:cNvPr id="2" name="氨气的喷泉实验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91650" y="13064"/>
            <a:ext cx="3800350" cy="291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6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 animBg="1"/>
      <p:bldP spid="8" grpId="0"/>
      <p:bldP spid="9" grpId="0"/>
      <p:bldP spid="14" grpId="0" animBg="1"/>
      <p:bldP spid="15" grpId="0" animBg="1"/>
      <p:bldP spid="16" grpId="0"/>
      <p:bldP spid="17" grpId="0"/>
      <p:bldP spid="32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5278438" y="2393950"/>
            <a:ext cx="15113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800" b="1">
                <a:solidFill>
                  <a:srgbClr val="0000CC"/>
                </a:solidFill>
                <a:ea typeface="隶书" panose="02010509060101010101" pitchFamily="49" charset="-122"/>
              </a:rPr>
              <a:t>如何引发</a:t>
            </a:r>
          </a:p>
        </p:txBody>
      </p:sp>
      <p:sp>
        <p:nvSpPr>
          <p:cNvPr id="28675" name="Rectangle 22"/>
          <p:cNvSpPr>
            <a:spLocks noChangeArrowheads="1"/>
          </p:cNvSpPr>
          <p:nvPr/>
        </p:nvSpPr>
        <p:spPr bwMode="auto">
          <a:xfrm>
            <a:off x="4719638" y="7938"/>
            <a:ext cx="3048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5400" b="1">
                <a:ea typeface="隶书" panose="02010509060101010101" pitchFamily="49" charset="-122"/>
                <a:cs typeface="Times New Roman" panose="02020603050405020304" pitchFamily="18" charset="0"/>
              </a:rPr>
              <a:t>【</a:t>
            </a:r>
            <a:r>
              <a:rPr lang="zh-CN" altLang="en-US" sz="5400" b="1">
                <a:ea typeface="隶书" panose="02010509060101010101" pitchFamily="49" charset="-122"/>
                <a:cs typeface="Times New Roman" panose="02020603050405020304" pitchFamily="18" charset="0"/>
              </a:rPr>
              <a:t>思考</a:t>
            </a:r>
            <a:r>
              <a:rPr lang="en-US" altLang="zh-CN" sz="5400" b="1">
                <a:ea typeface="隶书" panose="02010509060101010101" pitchFamily="49" charset="-122"/>
                <a:cs typeface="Times New Roman" panose="02020603050405020304" pitchFamily="18" charset="0"/>
              </a:rPr>
              <a:t>】</a:t>
            </a:r>
          </a:p>
        </p:txBody>
      </p:sp>
      <p:sp>
        <p:nvSpPr>
          <p:cNvPr id="2" name="Rectangle 6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zh-CN" altLang="en-US"/>
          </a:p>
        </p:txBody>
      </p:sp>
      <p:grpSp>
        <p:nvGrpSpPr>
          <p:cNvPr id="28677" name="Group 1"/>
          <p:cNvGrpSpPr>
            <a:grpSpLocks/>
          </p:cNvGrpSpPr>
          <p:nvPr/>
        </p:nvGrpSpPr>
        <p:grpSpPr bwMode="auto">
          <a:xfrm>
            <a:off x="2208213" y="260350"/>
            <a:ext cx="2474912" cy="6237288"/>
            <a:chOff x="6912" y="8858"/>
            <a:chExt cx="969" cy="2535"/>
          </a:xfrm>
        </p:grpSpPr>
        <p:grpSp>
          <p:nvGrpSpPr>
            <p:cNvPr id="28733" name="Group 7"/>
            <p:cNvGrpSpPr>
              <a:grpSpLocks/>
            </p:cNvGrpSpPr>
            <p:nvPr/>
          </p:nvGrpSpPr>
          <p:grpSpPr bwMode="auto">
            <a:xfrm>
              <a:off x="6912" y="8858"/>
              <a:ext cx="601" cy="2535"/>
              <a:chOff x="6912" y="8858"/>
              <a:chExt cx="601" cy="2535"/>
            </a:xfrm>
          </p:grpSpPr>
          <p:grpSp>
            <p:nvGrpSpPr>
              <p:cNvPr id="28739" name="Group 56"/>
              <p:cNvGrpSpPr>
                <a:grpSpLocks noChangeAspect="1"/>
              </p:cNvGrpSpPr>
              <p:nvPr/>
            </p:nvGrpSpPr>
            <p:grpSpPr bwMode="auto">
              <a:xfrm rot="10800000">
                <a:off x="6912" y="8858"/>
                <a:ext cx="601" cy="1037"/>
                <a:chOff x="6066" y="2420"/>
                <a:chExt cx="737" cy="1272"/>
              </a:xfrm>
            </p:grpSpPr>
            <p:sp>
              <p:nvSpPr>
                <p:cNvPr id="28788" name="Rectangle 63"/>
                <p:cNvSpPr>
                  <a:spLocks noChangeAspect="1" noChangeArrowheads="1"/>
                </p:cNvSpPr>
                <p:nvPr/>
              </p:nvSpPr>
              <p:spPr bwMode="auto">
                <a:xfrm>
                  <a:off x="6313" y="2451"/>
                  <a:ext cx="244" cy="54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1pPr>
                  <a:lvl2pPr marL="742950" indent="-28575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9pPr>
                </a:lstStyle>
                <a:p>
                  <a:endParaRPr lang="zh-CN" altLang="en-US" sz="4000">
                    <a:ea typeface="隶书" panose="02010509060101010101" pitchFamily="49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789" name="Oval 62"/>
                <p:cNvSpPr>
                  <a:spLocks noChangeAspect="1" noChangeArrowheads="1"/>
                </p:cNvSpPr>
                <p:nvPr/>
              </p:nvSpPr>
              <p:spPr bwMode="auto">
                <a:xfrm>
                  <a:off x="6066" y="2955"/>
                  <a:ext cx="737" cy="737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1pPr>
                  <a:lvl2pPr marL="742950" indent="-28575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9pPr>
                </a:lstStyle>
                <a:p>
                  <a:endParaRPr lang="zh-CN" altLang="en-US" sz="4000">
                    <a:ea typeface="隶书" panose="02010509060101010101" pitchFamily="49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790" name="AutoShape 61"/>
                <p:cNvSpPr>
                  <a:spLocks noChangeAspect="1" noChangeArrowheads="1"/>
                </p:cNvSpPr>
                <p:nvPr/>
              </p:nvSpPr>
              <p:spPr bwMode="auto">
                <a:xfrm>
                  <a:off x="6299" y="2420"/>
                  <a:ext cx="272" cy="2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1pPr>
                  <a:lvl2pPr marL="742950" indent="-28575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9pPr>
                </a:lstStyle>
                <a:p>
                  <a:endParaRPr lang="zh-CN" altLang="en-US" sz="4000">
                    <a:ea typeface="隶书" panose="02010509060101010101" pitchFamily="49" charset="-122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28791" name="Group 57"/>
                <p:cNvGrpSpPr>
                  <a:grpSpLocks noChangeAspect="1"/>
                </p:cNvGrpSpPr>
                <p:nvPr/>
              </p:nvGrpSpPr>
              <p:grpSpPr bwMode="auto">
                <a:xfrm>
                  <a:off x="6263" y="2891"/>
                  <a:ext cx="342" cy="135"/>
                  <a:chOff x="5820" y="2591"/>
                  <a:chExt cx="342" cy="135"/>
                </a:xfrm>
              </p:grpSpPr>
              <p:sp>
                <p:nvSpPr>
                  <p:cNvPr id="28792" name="Rectangle 6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830" y="2616"/>
                    <a:ext cx="324" cy="11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9pPr>
                  </a:lstStyle>
                  <a:p>
                    <a:endParaRPr lang="zh-CN" altLang="en-US" sz="4000">
                      <a:ea typeface="隶书" panose="020105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8793" name="Freeform 59"/>
                  <p:cNvSpPr>
                    <a:spLocks noChangeAspect="1"/>
                  </p:cNvSpPr>
                  <p:nvPr/>
                </p:nvSpPr>
                <p:spPr bwMode="auto">
                  <a:xfrm>
                    <a:off x="5820" y="2591"/>
                    <a:ext cx="49" cy="102"/>
                  </a:xfrm>
                  <a:custGeom>
                    <a:avLst/>
                    <a:gdLst>
                      <a:gd name="T0" fmla="*/ 49 w 49"/>
                      <a:gd name="T1" fmla="*/ 0 h 102"/>
                      <a:gd name="T2" fmla="*/ 41 w 49"/>
                      <a:gd name="T3" fmla="*/ 64 h 102"/>
                      <a:gd name="T4" fmla="*/ 26 w 49"/>
                      <a:gd name="T5" fmla="*/ 83 h 102"/>
                      <a:gd name="T6" fmla="*/ 0 w 49"/>
                      <a:gd name="T7" fmla="*/ 102 h 10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49" h="102">
                        <a:moveTo>
                          <a:pt x="49" y="0"/>
                        </a:moveTo>
                        <a:cubicBezTo>
                          <a:pt x="48" y="11"/>
                          <a:pt x="45" y="50"/>
                          <a:pt x="41" y="64"/>
                        </a:cubicBezTo>
                        <a:cubicBezTo>
                          <a:pt x="37" y="78"/>
                          <a:pt x="33" y="77"/>
                          <a:pt x="26" y="83"/>
                        </a:cubicBezTo>
                        <a:cubicBezTo>
                          <a:pt x="19" y="89"/>
                          <a:pt x="9" y="95"/>
                          <a:pt x="0" y="102"/>
                        </a:cubicBez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794" name="Freeform 58"/>
                  <p:cNvSpPr>
                    <a:spLocks noChangeAspect="1"/>
                  </p:cNvSpPr>
                  <p:nvPr/>
                </p:nvSpPr>
                <p:spPr bwMode="auto">
                  <a:xfrm flipH="1">
                    <a:off x="6113" y="2591"/>
                    <a:ext cx="49" cy="102"/>
                  </a:xfrm>
                  <a:custGeom>
                    <a:avLst/>
                    <a:gdLst>
                      <a:gd name="T0" fmla="*/ 49 w 49"/>
                      <a:gd name="T1" fmla="*/ 0 h 102"/>
                      <a:gd name="T2" fmla="*/ 41 w 49"/>
                      <a:gd name="T3" fmla="*/ 64 h 102"/>
                      <a:gd name="T4" fmla="*/ 26 w 49"/>
                      <a:gd name="T5" fmla="*/ 83 h 102"/>
                      <a:gd name="T6" fmla="*/ 0 w 49"/>
                      <a:gd name="T7" fmla="*/ 102 h 10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49" h="102">
                        <a:moveTo>
                          <a:pt x="49" y="0"/>
                        </a:moveTo>
                        <a:cubicBezTo>
                          <a:pt x="48" y="11"/>
                          <a:pt x="45" y="50"/>
                          <a:pt x="41" y="64"/>
                        </a:cubicBezTo>
                        <a:cubicBezTo>
                          <a:pt x="37" y="78"/>
                          <a:pt x="33" y="77"/>
                          <a:pt x="26" y="83"/>
                        </a:cubicBezTo>
                        <a:cubicBezTo>
                          <a:pt x="19" y="89"/>
                          <a:pt x="9" y="95"/>
                          <a:pt x="0" y="102"/>
                        </a:cubicBez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28740" name="xjhhxsy13"/>
              <p:cNvGrpSpPr>
                <a:grpSpLocks noChangeAspect="1"/>
              </p:cNvGrpSpPr>
              <p:nvPr/>
            </p:nvGrpSpPr>
            <p:grpSpPr bwMode="auto">
              <a:xfrm>
                <a:off x="6927" y="10771"/>
                <a:ext cx="555" cy="622"/>
                <a:chOff x="7740" y="816"/>
                <a:chExt cx="1740" cy="1890"/>
              </a:xfrm>
            </p:grpSpPr>
            <p:sp>
              <p:nvSpPr>
                <p:cNvPr id="28786" name="AutoShape 55" descr="横虚线"/>
                <p:cNvSpPr>
                  <a:spLocks noChangeAspect="1" noChangeArrowheads="1"/>
                </p:cNvSpPr>
                <p:nvPr/>
              </p:nvSpPr>
              <p:spPr bwMode="auto">
                <a:xfrm>
                  <a:off x="7965" y="1746"/>
                  <a:ext cx="1440" cy="960"/>
                </a:xfrm>
                <a:prstGeom prst="flowChartAlternateProcess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pattFill prst="dashHorz">
                        <a:fgClr>
                          <a:srgbClr val="000000"/>
                        </a:fgClr>
                        <a:bgClr>
                          <a:srgbClr val="FFFFFF"/>
                        </a:bgClr>
                      </a:pattFill>
                    </a14:hiddenFill>
                  </a:ext>
                </a:extLst>
              </p:spPr>
              <p:txBody>
                <a:bodyPr/>
                <a:lstStyle>
                  <a:lvl1pPr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1pPr>
                  <a:lvl2pPr marL="742950" indent="-28575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9pPr>
                </a:lstStyle>
                <a:p>
                  <a:endParaRPr lang="zh-CN" altLang="en-US" sz="4000">
                    <a:ea typeface="隶书" panose="02010509060101010101" pitchFamily="49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787" name="Freeform 54"/>
                <p:cNvSpPr>
                  <a:spLocks noChangeAspect="1"/>
                </p:cNvSpPr>
                <p:nvPr/>
              </p:nvSpPr>
              <p:spPr bwMode="auto">
                <a:xfrm>
                  <a:off x="7740" y="816"/>
                  <a:ext cx="1740" cy="1129"/>
                </a:xfrm>
                <a:custGeom>
                  <a:avLst/>
                  <a:gdLst>
                    <a:gd name="T0" fmla="*/ 225 w 1740"/>
                    <a:gd name="T1" fmla="*/ 1129 h 1129"/>
                    <a:gd name="T2" fmla="*/ 225 w 1740"/>
                    <a:gd name="T3" fmla="*/ 360 h 1129"/>
                    <a:gd name="T4" fmla="*/ 225 w 1740"/>
                    <a:gd name="T5" fmla="*/ 180 h 1129"/>
                    <a:gd name="T6" fmla="*/ 0 w 1740"/>
                    <a:gd name="T7" fmla="*/ 45 h 1129"/>
                    <a:gd name="T8" fmla="*/ 285 w 1740"/>
                    <a:gd name="T9" fmla="*/ 0 h 1129"/>
                    <a:gd name="T10" fmla="*/ 1740 w 1740"/>
                    <a:gd name="T11" fmla="*/ 0 h 1129"/>
                    <a:gd name="T12" fmla="*/ 1665 w 1740"/>
                    <a:gd name="T13" fmla="*/ 120 h 1129"/>
                    <a:gd name="T14" fmla="*/ 1665 w 1740"/>
                    <a:gd name="T15" fmla="*/ 1129 h 112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740" h="1129">
                      <a:moveTo>
                        <a:pt x="225" y="1129"/>
                      </a:moveTo>
                      <a:lnTo>
                        <a:pt x="225" y="360"/>
                      </a:lnTo>
                      <a:lnTo>
                        <a:pt x="225" y="180"/>
                      </a:lnTo>
                      <a:lnTo>
                        <a:pt x="0" y="45"/>
                      </a:lnTo>
                      <a:lnTo>
                        <a:pt x="285" y="0"/>
                      </a:lnTo>
                      <a:lnTo>
                        <a:pt x="1740" y="0"/>
                      </a:lnTo>
                      <a:lnTo>
                        <a:pt x="1665" y="120"/>
                      </a:lnTo>
                      <a:lnTo>
                        <a:pt x="1665" y="1129"/>
                      </a:lnTo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8741" name="Group 43"/>
              <p:cNvGrpSpPr>
                <a:grpSpLocks noChangeAspect="1"/>
              </p:cNvGrpSpPr>
              <p:nvPr/>
            </p:nvGrpSpPr>
            <p:grpSpPr bwMode="auto">
              <a:xfrm>
                <a:off x="6998" y="10956"/>
                <a:ext cx="469" cy="430"/>
                <a:chOff x="2919" y="8178"/>
                <a:chExt cx="702" cy="468"/>
              </a:xfrm>
            </p:grpSpPr>
            <p:grpSp>
              <p:nvGrpSpPr>
                <p:cNvPr id="28777" name="xjhhxtx9"/>
                <p:cNvGrpSpPr>
                  <a:grpSpLocks noChangeAspect="1"/>
                </p:cNvGrpSpPr>
                <p:nvPr/>
              </p:nvGrpSpPr>
              <p:grpSpPr bwMode="auto">
                <a:xfrm>
                  <a:off x="2919" y="8178"/>
                  <a:ext cx="327" cy="468"/>
                  <a:chOff x="5380" y="3468"/>
                  <a:chExt cx="402" cy="468"/>
                </a:xfrm>
              </p:grpSpPr>
              <p:sp>
                <p:nvSpPr>
                  <p:cNvPr id="28784" name="Rectangle 52" descr="横虚线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420" y="3468"/>
                    <a:ext cx="322" cy="468"/>
                  </a:xfrm>
                  <a:prstGeom prst="rect">
                    <a:avLst/>
                  </a:prstGeom>
                  <a:pattFill prst="dashHorz">
                    <a:fgClr>
                      <a:srgbClr val="000000"/>
                    </a:fgClr>
                    <a:bgClr>
                      <a:srgbClr val="FFFFFF"/>
                    </a:bgClr>
                  </a:patt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9pPr>
                  </a:lstStyle>
                  <a:p>
                    <a:endParaRPr lang="zh-CN" altLang="en-US" sz="4000">
                      <a:ea typeface="隶书" panose="020105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8785" name="Line 5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380" y="3468"/>
                    <a:ext cx="40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8778" name="xjhhxtx9"/>
                <p:cNvGrpSpPr>
                  <a:grpSpLocks noChangeAspect="1"/>
                </p:cNvGrpSpPr>
                <p:nvPr/>
              </p:nvGrpSpPr>
              <p:grpSpPr bwMode="auto">
                <a:xfrm>
                  <a:off x="3129" y="8178"/>
                  <a:ext cx="327" cy="468"/>
                  <a:chOff x="5380" y="3468"/>
                  <a:chExt cx="402" cy="468"/>
                </a:xfrm>
              </p:grpSpPr>
              <p:sp>
                <p:nvSpPr>
                  <p:cNvPr id="28782" name="Rectangle 49" descr="横虚线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420" y="3468"/>
                    <a:ext cx="322" cy="468"/>
                  </a:xfrm>
                  <a:prstGeom prst="rect">
                    <a:avLst/>
                  </a:prstGeom>
                  <a:pattFill prst="dashHorz">
                    <a:fgClr>
                      <a:srgbClr val="000000"/>
                    </a:fgClr>
                    <a:bgClr>
                      <a:srgbClr val="FFFFFF"/>
                    </a:bgClr>
                  </a:patt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9pPr>
                  </a:lstStyle>
                  <a:p>
                    <a:endParaRPr lang="zh-CN" altLang="en-US" sz="4000">
                      <a:ea typeface="隶书" panose="020105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8783" name="Line 4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380" y="3468"/>
                    <a:ext cx="40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8779" name="xjhhxtx9"/>
                <p:cNvGrpSpPr>
                  <a:grpSpLocks noChangeAspect="1"/>
                </p:cNvGrpSpPr>
                <p:nvPr/>
              </p:nvGrpSpPr>
              <p:grpSpPr bwMode="auto">
                <a:xfrm>
                  <a:off x="3294" y="8178"/>
                  <a:ext cx="327" cy="468"/>
                  <a:chOff x="5380" y="3468"/>
                  <a:chExt cx="402" cy="468"/>
                </a:xfrm>
              </p:grpSpPr>
              <p:sp>
                <p:nvSpPr>
                  <p:cNvPr id="28780" name="Rectangle 46" descr="横虚线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420" y="3468"/>
                    <a:ext cx="322" cy="468"/>
                  </a:xfrm>
                  <a:prstGeom prst="rect">
                    <a:avLst/>
                  </a:prstGeom>
                  <a:pattFill prst="dashHorz">
                    <a:fgClr>
                      <a:srgbClr val="000000"/>
                    </a:fgClr>
                    <a:bgClr>
                      <a:srgbClr val="FFFFFF"/>
                    </a:bgClr>
                  </a:patt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9pPr>
                  </a:lstStyle>
                  <a:p>
                    <a:endParaRPr lang="zh-CN" altLang="en-US" sz="4000">
                      <a:ea typeface="隶书" panose="020105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8781" name="Line 4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380" y="3468"/>
                    <a:ext cx="40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28742" name="Group 30"/>
              <p:cNvGrpSpPr>
                <a:grpSpLocks/>
              </p:cNvGrpSpPr>
              <p:nvPr/>
            </p:nvGrpSpPr>
            <p:grpSpPr bwMode="auto">
              <a:xfrm rot="5400000">
                <a:off x="7001" y="10348"/>
                <a:ext cx="314" cy="215"/>
                <a:chOff x="2742" y="7470"/>
                <a:chExt cx="314" cy="215"/>
              </a:xfrm>
            </p:grpSpPr>
            <p:grpSp>
              <p:nvGrpSpPr>
                <p:cNvPr id="28765" name="Group 36"/>
                <p:cNvGrpSpPr>
                  <a:grpSpLocks/>
                </p:cNvGrpSpPr>
                <p:nvPr/>
              </p:nvGrpSpPr>
              <p:grpSpPr bwMode="auto">
                <a:xfrm>
                  <a:off x="2874" y="7470"/>
                  <a:ext cx="71" cy="215"/>
                  <a:chOff x="9174" y="7013"/>
                  <a:chExt cx="71" cy="215"/>
                </a:xfrm>
              </p:grpSpPr>
              <p:grpSp>
                <p:nvGrpSpPr>
                  <p:cNvPr id="28771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9194" y="7069"/>
                    <a:ext cx="26" cy="113"/>
                    <a:chOff x="8459" y="7225"/>
                    <a:chExt cx="26" cy="126"/>
                  </a:xfrm>
                </p:grpSpPr>
                <p:sp>
                  <p:nvSpPr>
                    <p:cNvPr id="28775" name="Line 42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8484" y="7226"/>
                      <a:ext cx="1" cy="12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8776" name="Line 41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8459" y="7225"/>
                      <a:ext cx="1" cy="12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8772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9174" y="7013"/>
                    <a:ext cx="71" cy="215"/>
                    <a:chOff x="8789" y="7094"/>
                    <a:chExt cx="71" cy="215"/>
                  </a:xfrm>
                </p:grpSpPr>
                <p:sp>
                  <p:nvSpPr>
                    <p:cNvPr id="28773" name="Oval 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789" y="7240"/>
                      <a:ext cx="67" cy="69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000000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 kumimoji="1" sz="6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defRPr kumimoji="1" sz="6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defRPr kumimoji="1" sz="6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defRPr kumimoji="1" sz="6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defRPr kumimoji="1" sz="6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6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6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6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6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endParaRPr lang="zh-CN" altLang="en-US" sz="4000">
                        <a:ea typeface="隶书" panose="02010509060101010101" pitchFamily="49" charset="-122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8774" name="Oval 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793" y="7094"/>
                      <a:ext cx="67" cy="69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000000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 kumimoji="1" sz="6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defRPr kumimoji="1" sz="6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defRPr kumimoji="1" sz="6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defRPr kumimoji="1" sz="6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defRPr kumimoji="1" sz="6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6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6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6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6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endParaRPr lang="zh-CN" altLang="en-US" sz="4000">
                        <a:ea typeface="隶书" panose="02010509060101010101" pitchFamily="49" charset="-122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  <p:grpSp>
              <p:nvGrpSpPr>
                <p:cNvPr id="28766" name="Group 31"/>
                <p:cNvGrpSpPr>
                  <a:grpSpLocks/>
                </p:cNvGrpSpPr>
                <p:nvPr/>
              </p:nvGrpSpPr>
              <p:grpSpPr bwMode="auto">
                <a:xfrm>
                  <a:off x="2742" y="7538"/>
                  <a:ext cx="314" cy="68"/>
                  <a:chOff x="6920" y="9357"/>
                  <a:chExt cx="314" cy="68"/>
                </a:xfrm>
              </p:grpSpPr>
              <p:sp>
                <p:nvSpPr>
                  <p:cNvPr id="28767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6963" y="9368"/>
                    <a:ext cx="115" cy="46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9pPr>
                  </a:lstStyle>
                  <a:p>
                    <a:endParaRPr lang="zh-CN" altLang="en-US" sz="4000">
                      <a:ea typeface="隶书" panose="020105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8768" name="AutoShape 34"/>
                  <p:cNvSpPr>
                    <a:spLocks noChangeArrowheads="1"/>
                  </p:cNvSpPr>
                  <p:nvPr/>
                </p:nvSpPr>
                <p:spPr bwMode="auto">
                  <a:xfrm>
                    <a:off x="6920" y="9357"/>
                    <a:ext cx="91" cy="6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9pPr>
                  </a:lstStyle>
                  <a:p>
                    <a:endParaRPr lang="zh-CN" altLang="en-US" sz="4000">
                      <a:ea typeface="隶书" panose="020105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8769" name="Rectangle 33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7076" y="9368"/>
                    <a:ext cx="115" cy="46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9pPr>
                  </a:lstStyle>
                  <a:p>
                    <a:endParaRPr lang="zh-CN" altLang="en-US" sz="4000">
                      <a:ea typeface="隶书" panose="020105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8770" name="AutoShape 32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7143" y="9357"/>
                    <a:ext cx="91" cy="6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9pPr>
                  </a:lstStyle>
                  <a:p>
                    <a:endParaRPr lang="zh-CN" altLang="en-US" sz="4000">
                      <a:ea typeface="隶书" panose="020105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grpSp>
            <p:nvGrpSpPr>
              <p:cNvPr id="28743" name="Group 23"/>
              <p:cNvGrpSpPr>
                <a:grpSpLocks/>
              </p:cNvGrpSpPr>
              <p:nvPr/>
            </p:nvGrpSpPr>
            <p:grpSpPr bwMode="auto">
              <a:xfrm>
                <a:off x="7138" y="9132"/>
                <a:ext cx="49" cy="1219"/>
                <a:chOff x="5346" y="11021"/>
                <a:chExt cx="49" cy="1035"/>
              </a:xfrm>
            </p:grpSpPr>
            <p:grpSp>
              <p:nvGrpSpPr>
                <p:cNvPr id="28759" name="Group 27"/>
                <p:cNvGrpSpPr>
                  <a:grpSpLocks/>
                </p:cNvGrpSpPr>
                <p:nvPr/>
              </p:nvGrpSpPr>
              <p:grpSpPr bwMode="auto">
                <a:xfrm>
                  <a:off x="5346" y="11120"/>
                  <a:ext cx="49" cy="936"/>
                  <a:chOff x="5478" y="11588"/>
                  <a:chExt cx="49" cy="936"/>
                </a:xfrm>
              </p:grpSpPr>
              <p:sp>
                <p:nvSpPr>
                  <p:cNvPr id="28763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5478" y="11588"/>
                    <a:ext cx="1" cy="93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764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5526" y="11588"/>
                    <a:ext cx="1" cy="936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8760" name="Group 24"/>
                <p:cNvGrpSpPr>
                  <a:grpSpLocks noChangeAspect="1"/>
                </p:cNvGrpSpPr>
                <p:nvPr/>
              </p:nvGrpSpPr>
              <p:grpSpPr bwMode="auto">
                <a:xfrm>
                  <a:off x="5346" y="11021"/>
                  <a:ext cx="49" cy="94"/>
                  <a:chOff x="4806" y="11244"/>
                  <a:chExt cx="180" cy="349"/>
                </a:xfrm>
              </p:grpSpPr>
              <p:sp>
                <p:nvSpPr>
                  <p:cNvPr id="28761" name="Line 26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4806" y="11244"/>
                    <a:ext cx="68" cy="344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762" name="Line 25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929" y="11244"/>
                    <a:ext cx="57" cy="349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28744" name="Group 20"/>
              <p:cNvGrpSpPr>
                <a:grpSpLocks/>
              </p:cNvGrpSpPr>
              <p:nvPr/>
            </p:nvGrpSpPr>
            <p:grpSpPr bwMode="auto">
              <a:xfrm>
                <a:off x="7146" y="10604"/>
                <a:ext cx="49" cy="578"/>
                <a:chOff x="5478" y="11588"/>
                <a:chExt cx="49" cy="936"/>
              </a:xfrm>
            </p:grpSpPr>
            <p:sp>
              <p:nvSpPr>
                <p:cNvPr id="28757" name="Line 22"/>
                <p:cNvSpPr>
                  <a:spLocks noChangeShapeType="1"/>
                </p:cNvSpPr>
                <p:nvPr/>
              </p:nvSpPr>
              <p:spPr bwMode="auto">
                <a:xfrm>
                  <a:off x="5478" y="11588"/>
                  <a:ext cx="1" cy="936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8758" name="Line 21"/>
                <p:cNvSpPr>
                  <a:spLocks noChangeShapeType="1"/>
                </p:cNvSpPr>
                <p:nvPr/>
              </p:nvSpPr>
              <p:spPr bwMode="auto">
                <a:xfrm>
                  <a:off x="5526" y="11588"/>
                  <a:ext cx="1" cy="936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8745" name="Group 13"/>
              <p:cNvGrpSpPr>
                <a:grpSpLocks noChangeAspect="1"/>
              </p:cNvGrpSpPr>
              <p:nvPr/>
            </p:nvGrpSpPr>
            <p:grpSpPr bwMode="auto">
              <a:xfrm rot="10800000">
                <a:off x="7200" y="9522"/>
                <a:ext cx="96" cy="711"/>
                <a:chOff x="4626" y="8624"/>
                <a:chExt cx="111" cy="825"/>
              </a:xfrm>
            </p:grpSpPr>
            <p:sp>
              <p:nvSpPr>
                <p:cNvPr id="28751" name="Rectangle 19"/>
                <p:cNvSpPr>
                  <a:spLocks noChangeAspect="1" noChangeArrowheads="1"/>
                </p:cNvSpPr>
                <p:nvPr/>
              </p:nvSpPr>
              <p:spPr bwMode="auto">
                <a:xfrm>
                  <a:off x="4647" y="9112"/>
                  <a:ext cx="58" cy="182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1pPr>
                  <a:lvl2pPr marL="742950" indent="-28575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9pPr>
                </a:lstStyle>
                <a:p>
                  <a:endParaRPr lang="zh-CN" altLang="en-US" sz="4000">
                    <a:ea typeface="隶书" panose="02010509060101010101" pitchFamily="49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752" name="Freeform 18"/>
                <p:cNvSpPr>
                  <a:spLocks noChangeAspect="1"/>
                </p:cNvSpPr>
                <p:nvPr/>
              </p:nvSpPr>
              <p:spPr bwMode="auto">
                <a:xfrm>
                  <a:off x="4651" y="9290"/>
                  <a:ext cx="59" cy="159"/>
                </a:xfrm>
                <a:custGeom>
                  <a:avLst/>
                  <a:gdLst>
                    <a:gd name="T0" fmla="*/ 0 w 181"/>
                    <a:gd name="T1" fmla="*/ 0 h 1029"/>
                    <a:gd name="T2" fmla="*/ 0 w 181"/>
                    <a:gd name="T3" fmla="*/ 0 h 1029"/>
                    <a:gd name="T4" fmla="*/ 0 w 181"/>
                    <a:gd name="T5" fmla="*/ 0 h 102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81" h="1029">
                      <a:moveTo>
                        <a:pt x="0" y="0"/>
                      </a:moveTo>
                      <a:lnTo>
                        <a:pt x="78" y="1029"/>
                      </a:lnTo>
                      <a:lnTo>
                        <a:pt x="181" y="0"/>
                      </a:lnTo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8753" name="Freeform 17"/>
                <p:cNvSpPr>
                  <a:spLocks noChangeAspect="1"/>
                </p:cNvSpPr>
                <p:nvPr/>
              </p:nvSpPr>
              <p:spPr bwMode="auto">
                <a:xfrm>
                  <a:off x="4651" y="8843"/>
                  <a:ext cx="58" cy="462"/>
                </a:xfrm>
                <a:custGeom>
                  <a:avLst/>
                  <a:gdLst>
                    <a:gd name="T0" fmla="*/ 0 w 181"/>
                    <a:gd name="T1" fmla="*/ 0 h 1248"/>
                    <a:gd name="T2" fmla="*/ 0 w 181"/>
                    <a:gd name="T3" fmla="*/ 0 h 1248"/>
                    <a:gd name="T4" fmla="*/ 0 w 181"/>
                    <a:gd name="T5" fmla="*/ 0 h 1248"/>
                    <a:gd name="T6" fmla="*/ 0 w 181"/>
                    <a:gd name="T7" fmla="*/ 0 h 124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81" h="1248">
                      <a:moveTo>
                        <a:pt x="0" y="1248"/>
                      </a:moveTo>
                      <a:lnTo>
                        <a:pt x="0" y="0"/>
                      </a:lnTo>
                      <a:lnTo>
                        <a:pt x="181" y="0"/>
                      </a:lnTo>
                      <a:lnTo>
                        <a:pt x="181" y="1248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grpSp>
              <p:nvGrpSpPr>
                <p:cNvPr id="28754" name="Group 14"/>
                <p:cNvGrpSpPr>
                  <a:grpSpLocks noChangeAspect="1"/>
                </p:cNvGrpSpPr>
                <p:nvPr/>
              </p:nvGrpSpPr>
              <p:grpSpPr bwMode="auto">
                <a:xfrm>
                  <a:off x="4626" y="8624"/>
                  <a:ext cx="111" cy="212"/>
                  <a:chOff x="6687" y="2220"/>
                  <a:chExt cx="216" cy="522"/>
                </a:xfrm>
              </p:grpSpPr>
              <p:sp>
                <p:nvSpPr>
                  <p:cNvPr id="28755" name="y10Oval 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687" y="2220"/>
                    <a:ext cx="216" cy="373"/>
                  </a:xfrm>
                  <a:prstGeom prst="ellipse">
                    <a:avLst/>
                  </a:prstGeom>
                  <a:solidFill>
                    <a:srgbClr val="80808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9pPr>
                  </a:lstStyle>
                  <a:p>
                    <a:endParaRPr lang="zh-CN" altLang="en-US" sz="4000">
                      <a:ea typeface="隶书" panose="020105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8756" name="y10Rectangle 1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728" y="2532"/>
                    <a:ext cx="135" cy="210"/>
                  </a:xfrm>
                  <a:prstGeom prst="rect">
                    <a:avLst/>
                  </a:prstGeom>
                  <a:solidFill>
                    <a:srgbClr val="80808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9pPr>
                  </a:lstStyle>
                  <a:p>
                    <a:endParaRPr lang="zh-CN" altLang="en-US" sz="4000">
                      <a:ea typeface="隶书" panose="020105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grpSp>
            <p:nvGrpSpPr>
              <p:cNvPr id="28746" name="Group 8"/>
              <p:cNvGrpSpPr>
                <a:grpSpLocks noChangeAspect="1"/>
              </p:cNvGrpSpPr>
              <p:nvPr/>
            </p:nvGrpSpPr>
            <p:grpSpPr bwMode="auto">
              <a:xfrm rot="10800000">
                <a:off x="7094" y="9810"/>
                <a:ext cx="238" cy="154"/>
                <a:chOff x="8277" y="13079"/>
                <a:chExt cx="236" cy="153"/>
              </a:xfrm>
            </p:grpSpPr>
            <p:sp>
              <p:nvSpPr>
                <p:cNvPr id="28747" name="AutoShape 12"/>
                <p:cNvSpPr>
                  <a:spLocks noChangeAspect="1" noChangeArrowheads="1"/>
                </p:cNvSpPr>
                <p:nvPr/>
              </p:nvSpPr>
              <p:spPr bwMode="auto">
                <a:xfrm>
                  <a:off x="8291" y="13149"/>
                  <a:ext cx="214" cy="2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1pPr>
                  <a:lvl2pPr marL="742950" indent="-28575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9pPr>
                </a:lstStyle>
                <a:p>
                  <a:endParaRPr lang="zh-CN" altLang="en-US" sz="4000">
                    <a:ea typeface="隶书" panose="02010509060101010101" pitchFamily="49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748" name="AutoShape 11"/>
                <p:cNvSpPr>
                  <a:spLocks noChangeAspect="1" noChangeArrowheads="1"/>
                </p:cNvSpPr>
                <p:nvPr/>
              </p:nvSpPr>
              <p:spPr bwMode="auto">
                <a:xfrm>
                  <a:off x="8295" y="13162"/>
                  <a:ext cx="195" cy="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1pPr>
                  <a:lvl2pPr marL="742950" indent="-28575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9pPr>
                </a:lstStyle>
                <a:p>
                  <a:endParaRPr lang="zh-CN" altLang="en-US" sz="4000">
                    <a:ea typeface="隶书" panose="02010509060101010101" pitchFamily="49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749" name="AutoShape 10"/>
                <p:cNvSpPr>
                  <a:spLocks noChangeAspect="1" noChangeArrowheads="1"/>
                </p:cNvSpPr>
                <p:nvPr/>
              </p:nvSpPr>
              <p:spPr bwMode="auto">
                <a:xfrm>
                  <a:off x="8277" y="13079"/>
                  <a:ext cx="236" cy="15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569 w 21600"/>
                    <a:gd name="T13" fmla="*/ 3671 h 21600"/>
                    <a:gd name="T14" fmla="*/ 18031 w 21600"/>
                    <a:gd name="T15" fmla="*/ 17929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3622" y="21600"/>
                      </a:lnTo>
                      <a:lnTo>
                        <a:pt x="17978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767676"/>
                    </a:gs>
                    <a:gs pos="50000">
                      <a:srgbClr val="FFFFFF"/>
                    </a:gs>
                    <a:gs pos="100000">
                      <a:srgbClr val="767676"/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8750" name="AutoShape 9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8291" y="13143"/>
                  <a:ext cx="205" cy="17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1pPr>
                  <a:lvl2pPr marL="742950" indent="-28575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9pPr>
                </a:lstStyle>
                <a:p>
                  <a:endParaRPr lang="zh-CN" altLang="en-US" sz="4000">
                    <a:ea typeface="隶书" panose="02010509060101010101" pitchFamily="49" charset="-122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28734" name="Text Box 6"/>
            <p:cNvSpPr txBox="1">
              <a:spLocks noChangeArrowheads="1"/>
            </p:cNvSpPr>
            <p:nvPr/>
          </p:nvSpPr>
          <p:spPr bwMode="auto">
            <a:xfrm>
              <a:off x="7506" y="10214"/>
              <a:ext cx="22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4000">
                  <a:ea typeface="隶书" panose="02010509060101010101" pitchFamily="49" charset="-122"/>
                  <a:cs typeface="Times New Roman" panose="02020603050405020304" pitchFamily="18" charset="0"/>
                </a:rPr>
                <a:t>水</a:t>
              </a:r>
            </a:p>
          </p:txBody>
        </p:sp>
        <p:sp>
          <p:nvSpPr>
            <p:cNvPr id="28735" name="Line 5"/>
            <p:cNvSpPr>
              <a:spLocks noChangeShapeType="1"/>
            </p:cNvSpPr>
            <p:nvPr/>
          </p:nvSpPr>
          <p:spPr bwMode="auto">
            <a:xfrm>
              <a:off x="7281" y="9671"/>
              <a:ext cx="243" cy="58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736" name="Line 4"/>
            <p:cNvSpPr>
              <a:spLocks noChangeShapeType="1"/>
            </p:cNvSpPr>
            <p:nvPr/>
          </p:nvSpPr>
          <p:spPr bwMode="auto">
            <a:xfrm flipH="1">
              <a:off x="7326" y="10496"/>
              <a:ext cx="180" cy="46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737" name="Text Box 3"/>
            <p:cNvSpPr txBox="1">
              <a:spLocks noChangeArrowheads="1"/>
            </p:cNvSpPr>
            <p:nvPr/>
          </p:nvSpPr>
          <p:spPr bwMode="auto">
            <a:xfrm>
              <a:off x="7506" y="9404"/>
              <a:ext cx="375" cy="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4000">
                  <a:ea typeface="隶书" panose="02010509060101010101" pitchFamily="49" charset="-122"/>
                  <a:cs typeface="Times New Roman" panose="02020603050405020304" pitchFamily="18" charset="0"/>
                </a:rPr>
                <a:t>NH</a:t>
              </a:r>
              <a:r>
                <a:rPr lang="en-US" altLang="zh-CN" sz="4000" baseline="-30000">
                  <a:ea typeface="隶书" panose="02010509060101010101" pitchFamily="49" charset="-122"/>
                  <a:cs typeface="Times New Roman" panose="02020603050405020304" pitchFamily="18" charset="0"/>
                </a:rPr>
                <a:t>3</a:t>
              </a:r>
              <a:endParaRPr lang="en-US" altLang="zh-CN" sz="4000">
                <a:ea typeface="隶书" panose="020105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8738" name="Line 2"/>
            <p:cNvSpPr>
              <a:spLocks noChangeShapeType="1"/>
            </p:cNvSpPr>
            <p:nvPr/>
          </p:nvSpPr>
          <p:spPr bwMode="auto">
            <a:xfrm>
              <a:off x="7311" y="9218"/>
              <a:ext cx="273" cy="22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58377" name="Rectangle 121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zh-CN" altLang="en-US"/>
          </a:p>
        </p:txBody>
      </p:sp>
      <p:grpSp>
        <p:nvGrpSpPr>
          <p:cNvPr id="58378" name="Group 67"/>
          <p:cNvGrpSpPr>
            <a:grpSpLocks/>
          </p:cNvGrpSpPr>
          <p:nvPr/>
        </p:nvGrpSpPr>
        <p:grpSpPr bwMode="auto">
          <a:xfrm>
            <a:off x="7985126" y="284164"/>
            <a:ext cx="2582863" cy="6181725"/>
            <a:chOff x="8406" y="8936"/>
            <a:chExt cx="987" cy="2550"/>
          </a:xfrm>
        </p:grpSpPr>
        <p:grpSp>
          <p:nvGrpSpPr>
            <p:cNvPr id="28680" name="Group 113"/>
            <p:cNvGrpSpPr>
              <a:grpSpLocks noChangeAspect="1"/>
            </p:cNvGrpSpPr>
            <p:nvPr/>
          </p:nvGrpSpPr>
          <p:grpSpPr bwMode="auto">
            <a:xfrm rot="10800000">
              <a:off x="8407" y="8936"/>
              <a:ext cx="601" cy="1037"/>
              <a:chOff x="6066" y="2420"/>
              <a:chExt cx="737" cy="1272"/>
            </a:xfrm>
          </p:grpSpPr>
          <p:sp>
            <p:nvSpPr>
              <p:cNvPr id="28726" name="Rectangle 120"/>
              <p:cNvSpPr>
                <a:spLocks noChangeAspect="1" noChangeArrowheads="1"/>
              </p:cNvSpPr>
              <p:nvPr/>
            </p:nvSpPr>
            <p:spPr bwMode="auto">
              <a:xfrm>
                <a:off x="6313" y="2451"/>
                <a:ext cx="244" cy="54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 sz="4400">
                  <a:ea typeface="隶书" panose="020105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727" name="Oval 119"/>
              <p:cNvSpPr>
                <a:spLocks noChangeAspect="1" noChangeArrowheads="1"/>
              </p:cNvSpPr>
              <p:nvPr/>
            </p:nvSpPr>
            <p:spPr bwMode="auto">
              <a:xfrm>
                <a:off x="6066" y="2955"/>
                <a:ext cx="737" cy="737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 sz="4400">
                  <a:ea typeface="隶书" panose="020105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728" name="AutoShape 118"/>
              <p:cNvSpPr>
                <a:spLocks noChangeAspect="1" noChangeArrowheads="1"/>
              </p:cNvSpPr>
              <p:nvPr/>
            </p:nvSpPr>
            <p:spPr bwMode="auto">
              <a:xfrm>
                <a:off x="6299" y="2420"/>
                <a:ext cx="272" cy="28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 sz="4400">
                  <a:ea typeface="隶书" panose="02010509060101010101" pitchFamily="49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8729" name="Group 114"/>
              <p:cNvGrpSpPr>
                <a:grpSpLocks noChangeAspect="1"/>
              </p:cNvGrpSpPr>
              <p:nvPr/>
            </p:nvGrpSpPr>
            <p:grpSpPr bwMode="auto">
              <a:xfrm>
                <a:off x="6263" y="2891"/>
                <a:ext cx="342" cy="135"/>
                <a:chOff x="5820" y="2591"/>
                <a:chExt cx="342" cy="135"/>
              </a:xfrm>
            </p:grpSpPr>
            <p:sp>
              <p:nvSpPr>
                <p:cNvPr id="28730" name="Rectangle 117"/>
                <p:cNvSpPr>
                  <a:spLocks noChangeAspect="1" noChangeArrowheads="1"/>
                </p:cNvSpPr>
                <p:nvPr/>
              </p:nvSpPr>
              <p:spPr bwMode="auto">
                <a:xfrm>
                  <a:off x="5830" y="2616"/>
                  <a:ext cx="324" cy="11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1pPr>
                  <a:lvl2pPr marL="742950" indent="-28575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9pPr>
                </a:lstStyle>
                <a:p>
                  <a:endParaRPr lang="zh-CN" altLang="en-US" sz="4400">
                    <a:ea typeface="隶书" panose="02010509060101010101" pitchFamily="49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731" name="Freeform 116"/>
                <p:cNvSpPr>
                  <a:spLocks noChangeAspect="1"/>
                </p:cNvSpPr>
                <p:nvPr/>
              </p:nvSpPr>
              <p:spPr bwMode="auto">
                <a:xfrm>
                  <a:off x="5820" y="2591"/>
                  <a:ext cx="49" cy="102"/>
                </a:xfrm>
                <a:custGeom>
                  <a:avLst/>
                  <a:gdLst>
                    <a:gd name="T0" fmla="*/ 49 w 49"/>
                    <a:gd name="T1" fmla="*/ 0 h 102"/>
                    <a:gd name="T2" fmla="*/ 41 w 49"/>
                    <a:gd name="T3" fmla="*/ 64 h 102"/>
                    <a:gd name="T4" fmla="*/ 26 w 49"/>
                    <a:gd name="T5" fmla="*/ 83 h 102"/>
                    <a:gd name="T6" fmla="*/ 0 w 49"/>
                    <a:gd name="T7" fmla="*/ 102 h 10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9" h="102">
                      <a:moveTo>
                        <a:pt x="49" y="0"/>
                      </a:moveTo>
                      <a:cubicBezTo>
                        <a:pt x="48" y="11"/>
                        <a:pt x="45" y="50"/>
                        <a:pt x="41" y="64"/>
                      </a:cubicBezTo>
                      <a:cubicBezTo>
                        <a:pt x="37" y="78"/>
                        <a:pt x="33" y="77"/>
                        <a:pt x="26" y="83"/>
                      </a:cubicBezTo>
                      <a:cubicBezTo>
                        <a:pt x="19" y="89"/>
                        <a:pt x="9" y="95"/>
                        <a:pt x="0" y="102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8732" name="Freeform 115"/>
                <p:cNvSpPr>
                  <a:spLocks noChangeAspect="1"/>
                </p:cNvSpPr>
                <p:nvPr/>
              </p:nvSpPr>
              <p:spPr bwMode="auto">
                <a:xfrm flipH="1">
                  <a:off x="6113" y="2591"/>
                  <a:ext cx="49" cy="102"/>
                </a:xfrm>
                <a:custGeom>
                  <a:avLst/>
                  <a:gdLst>
                    <a:gd name="T0" fmla="*/ 49 w 49"/>
                    <a:gd name="T1" fmla="*/ 0 h 102"/>
                    <a:gd name="T2" fmla="*/ 41 w 49"/>
                    <a:gd name="T3" fmla="*/ 64 h 102"/>
                    <a:gd name="T4" fmla="*/ 26 w 49"/>
                    <a:gd name="T5" fmla="*/ 83 h 102"/>
                    <a:gd name="T6" fmla="*/ 0 w 49"/>
                    <a:gd name="T7" fmla="*/ 102 h 10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9" h="102">
                      <a:moveTo>
                        <a:pt x="49" y="0"/>
                      </a:moveTo>
                      <a:cubicBezTo>
                        <a:pt x="48" y="11"/>
                        <a:pt x="45" y="50"/>
                        <a:pt x="41" y="64"/>
                      </a:cubicBezTo>
                      <a:cubicBezTo>
                        <a:pt x="37" y="78"/>
                        <a:pt x="33" y="77"/>
                        <a:pt x="26" y="83"/>
                      </a:cubicBezTo>
                      <a:cubicBezTo>
                        <a:pt x="19" y="89"/>
                        <a:pt x="9" y="95"/>
                        <a:pt x="0" y="102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28681" name="xjhhxsy13"/>
            <p:cNvGrpSpPr>
              <a:grpSpLocks noChangeAspect="1"/>
            </p:cNvGrpSpPr>
            <p:nvPr/>
          </p:nvGrpSpPr>
          <p:grpSpPr bwMode="auto">
            <a:xfrm>
              <a:off x="8406" y="10864"/>
              <a:ext cx="555" cy="622"/>
              <a:chOff x="7740" y="816"/>
              <a:chExt cx="1740" cy="1890"/>
            </a:xfrm>
          </p:grpSpPr>
          <p:sp>
            <p:nvSpPr>
              <p:cNvPr id="28724" name="AutoShape 112" descr="横虚线"/>
              <p:cNvSpPr>
                <a:spLocks noChangeAspect="1" noChangeArrowheads="1"/>
              </p:cNvSpPr>
              <p:nvPr/>
            </p:nvSpPr>
            <p:spPr bwMode="auto">
              <a:xfrm>
                <a:off x="7965" y="1746"/>
                <a:ext cx="1440" cy="960"/>
              </a:xfrm>
              <a:prstGeom prst="flowChartAlternateProcess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pattFill prst="dashHorz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14:hiddenFill>
                </a:ext>
              </a:extLst>
            </p:spPr>
            <p:txBody>
              <a:bodyPr/>
              <a:lstStyle>
                <a:lvl1pPr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 sz="4400">
                  <a:ea typeface="隶书" panose="020105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725" name="Freeform 111"/>
              <p:cNvSpPr>
                <a:spLocks noChangeAspect="1"/>
              </p:cNvSpPr>
              <p:nvPr/>
            </p:nvSpPr>
            <p:spPr bwMode="auto">
              <a:xfrm>
                <a:off x="7740" y="816"/>
                <a:ext cx="1740" cy="1129"/>
              </a:xfrm>
              <a:custGeom>
                <a:avLst/>
                <a:gdLst>
                  <a:gd name="T0" fmla="*/ 225 w 1740"/>
                  <a:gd name="T1" fmla="*/ 1129 h 1129"/>
                  <a:gd name="T2" fmla="*/ 225 w 1740"/>
                  <a:gd name="T3" fmla="*/ 360 h 1129"/>
                  <a:gd name="T4" fmla="*/ 225 w 1740"/>
                  <a:gd name="T5" fmla="*/ 180 h 1129"/>
                  <a:gd name="T6" fmla="*/ 0 w 1740"/>
                  <a:gd name="T7" fmla="*/ 45 h 1129"/>
                  <a:gd name="T8" fmla="*/ 285 w 1740"/>
                  <a:gd name="T9" fmla="*/ 0 h 1129"/>
                  <a:gd name="T10" fmla="*/ 1740 w 1740"/>
                  <a:gd name="T11" fmla="*/ 0 h 1129"/>
                  <a:gd name="T12" fmla="*/ 1665 w 1740"/>
                  <a:gd name="T13" fmla="*/ 120 h 1129"/>
                  <a:gd name="T14" fmla="*/ 1665 w 1740"/>
                  <a:gd name="T15" fmla="*/ 1129 h 112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740" h="1129">
                    <a:moveTo>
                      <a:pt x="225" y="1129"/>
                    </a:moveTo>
                    <a:lnTo>
                      <a:pt x="225" y="360"/>
                    </a:lnTo>
                    <a:lnTo>
                      <a:pt x="225" y="180"/>
                    </a:lnTo>
                    <a:lnTo>
                      <a:pt x="0" y="45"/>
                    </a:lnTo>
                    <a:lnTo>
                      <a:pt x="285" y="0"/>
                    </a:lnTo>
                    <a:lnTo>
                      <a:pt x="1740" y="0"/>
                    </a:lnTo>
                    <a:lnTo>
                      <a:pt x="1665" y="120"/>
                    </a:lnTo>
                    <a:lnTo>
                      <a:pt x="1665" y="1129"/>
                    </a:lnTo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28682" name="Group 100"/>
            <p:cNvGrpSpPr>
              <a:grpSpLocks noChangeAspect="1"/>
            </p:cNvGrpSpPr>
            <p:nvPr/>
          </p:nvGrpSpPr>
          <p:grpSpPr bwMode="auto">
            <a:xfrm>
              <a:off x="8477" y="11042"/>
              <a:ext cx="469" cy="430"/>
              <a:chOff x="2919" y="8178"/>
              <a:chExt cx="702" cy="468"/>
            </a:xfrm>
          </p:grpSpPr>
          <p:grpSp>
            <p:nvGrpSpPr>
              <p:cNvPr id="28715" name="xjhhxtx9"/>
              <p:cNvGrpSpPr>
                <a:grpSpLocks noChangeAspect="1"/>
              </p:cNvGrpSpPr>
              <p:nvPr/>
            </p:nvGrpSpPr>
            <p:grpSpPr bwMode="auto">
              <a:xfrm>
                <a:off x="2919" y="8178"/>
                <a:ext cx="327" cy="468"/>
                <a:chOff x="5380" y="3468"/>
                <a:chExt cx="402" cy="468"/>
              </a:xfrm>
            </p:grpSpPr>
            <p:sp>
              <p:nvSpPr>
                <p:cNvPr id="28722" name="Rectangle 109" descr="横虚线"/>
                <p:cNvSpPr>
                  <a:spLocks noChangeAspect="1" noChangeArrowheads="1"/>
                </p:cNvSpPr>
                <p:nvPr/>
              </p:nvSpPr>
              <p:spPr bwMode="auto">
                <a:xfrm>
                  <a:off x="5420" y="3468"/>
                  <a:ext cx="322" cy="468"/>
                </a:xfrm>
                <a:prstGeom prst="rect">
                  <a:avLst/>
                </a:prstGeom>
                <a:pattFill prst="dashHorz">
                  <a:fgClr>
                    <a:srgbClr val="000000"/>
                  </a:fgClr>
                  <a:bgClr>
                    <a:srgbClr val="FFFFFF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1pPr>
                  <a:lvl2pPr marL="742950" indent="-28575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9pPr>
                </a:lstStyle>
                <a:p>
                  <a:endParaRPr lang="zh-CN" altLang="en-US" sz="4400">
                    <a:ea typeface="隶书" panose="02010509060101010101" pitchFamily="49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723" name="Line 108"/>
                <p:cNvSpPr>
                  <a:spLocks noChangeAspect="1" noChangeShapeType="1"/>
                </p:cNvSpPr>
                <p:nvPr/>
              </p:nvSpPr>
              <p:spPr bwMode="auto">
                <a:xfrm>
                  <a:off x="5380" y="3468"/>
                  <a:ext cx="402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8716" name="xjhhxtx9"/>
              <p:cNvGrpSpPr>
                <a:grpSpLocks noChangeAspect="1"/>
              </p:cNvGrpSpPr>
              <p:nvPr/>
            </p:nvGrpSpPr>
            <p:grpSpPr bwMode="auto">
              <a:xfrm>
                <a:off x="3129" y="8178"/>
                <a:ext cx="327" cy="468"/>
                <a:chOff x="5380" y="3468"/>
                <a:chExt cx="402" cy="468"/>
              </a:xfrm>
            </p:grpSpPr>
            <p:sp>
              <p:nvSpPr>
                <p:cNvPr id="28720" name="Rectangle 106" descr="横虚线"/>
                <p:cNvSpPr>
                  <a:spLocks noChangeAspect="1" noChangeArrowheads="1"/>
                </p:cNvSpPr>
                <p:nvPr/>
              </p:nvSpPr>
              <p:spPr bwMode="auto">
                <a:xfrm>
                  <a:off x="5420" y="3468"/>
                  <a:ext cx="322" cy="468"/>
                </a:xfrm>
                <a:prstGeom prst="rect">
                  <a:avLst/>
                </a:prstGeom>
                <a:pattFill prst="dashHorz">
                  <a:fgClr>
                    <a:srgbClr val="000000"/>
                  </a:fgClr>
                  <a:bgClr>
                    <a:srgbClr val="FFFFFF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1pPr>
                  <a:lvl2pPr marL="742950" indent="-28575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9pPr>
                </a:lstStyle>
                <a:p>
                  <a:endParaRPr lang="zh-CN" altLang="en-US" sz="4400">
                    <a:ea typeface="隶书" panose="02010509060101010101" pitchFamily="49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721" name="Line 105"/>
                <p:cNvSpPr>
                  <a:spLocks noChangeAspect="1" noChangeShapeType="1"/>
                </p:cNvSpPr>
                <p:nvPr/>
              </p:nvSpPr>
              <p:spPr bwMode="auto">
                <a:xfrm>
                  <a:off x="5380" y="3468"/>
                  <a:ext cx="402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8717" name="xjhhxtx9"/>
              <p:cNvGrpSpPr>
                <a:grpSpLocks noChangeAspect="1"/>
              </p:cNvGrpSpPr>
              <p:nvPr/>
            </p:nvGrpSpPr>
            <p:grpSpPr bwMode="auto">
              <a:xfrm>
                <a:off x="3294" y="8178"/>
                <a:ext cx="327" cy="468"/>
                <a:chOff x="5380" y="3468"/>
                <a:chExt cx="402" cy="468"/>
              </a:xfrm>
            </p:grpSpPr>
            <p:sp>
              <p:nvSpPr>
                <p:cNvPr id="28718" name="Rectangle 103" descr="横虚线"/>
                <p:cNvSpPr>
                  <a:spLocks noChangeAspect="1" noChangeArrowheads="1"/>
                </p:cNvSpPr>
                <p:nvPr/>
              </p:nvSpPr>
              <p:spPr bwMode="auto">
                <a:xfrm>
                  <a:off x="5420" y="3468"/>
                  <a:ext cx="322" cy="468"/>
                </a:xfrm>
                <a:prstGeom prst="rect">
                  <a:avLst/>
                </a:prstGeom>
                <a:pattFill prst="dashHorz">
                  <a:fgClr>
                    <a:srgbClr val="000000"/>
                  </a:fgClr>
                  <a:bgClr>
                    <a:srgbClr val="FFFFFF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1pPr>
                  <a:lvl2pPr marL="742950" indent="-28575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9pPr>
                </a:lstStyle>
                <a:p>
                  <a:endParaRPr lang="zh-CN" altLang="en-US" sz="4400">
                    <a:ea typeface="隶书" panose="02010509060101010101" pitchFamily="49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719" name="Line 102"/>
                <p:cNvSpPr>
                  <a:spLocks noChangeAspect="1" noChangeShapeType="1"/>
                </p:cNvSpPr>
                <p:nvPr/>
              </p:nvSpPr>
              <p:spPr bwMode="auto">
                <a:xfrm>
                  <a:off x="5380" y="3468"/>
                  <a:ext cx="402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28683" name="Group 87"/>
            <p:cNvGrpSpPr>
              <a:grpSpLocks/>
            </p:cNvGrpSpPr>
            <p:nvPr/>
          </p:nvGrpSpPr>
          <p:grpSpPr bwMode="auto">
            <a:xfrm rot="5400000">
              <a:off x="8544" y="10426"/>
              <a:ext cx="314" cy="215"/>
              <a:chOff x="2742" y="7470"/>
              <a:chExt cx="314" cy="215"/>
            </a:xfrm>
          </p:grpSpPr>
          <p:grpSp>
            <p:nvGrpSpPr>
              <p:cNvPr id="28703" name="Group 93"/>
              <p:cNvGrpSpPr>
                <a:grpSpLocks/>
              </p:cNvGrpSpPr>
              <p:nvPr/>
            </p:nvGrpSpPr>
            <p:grpSpPr bwMode="auto">
              <a:xfrm>
                <a:off x="2874" y="7470"/>
                <a:ext cx="71" cy="215"/>
                <a:chOff x="9174" y="7013"/>
                <a:chExt cx="71" cy="215"/>
              </a:xfrm>
            </p:grpSpPr>
            <p:grpSp>
              <p:nvGrpSpPr>
                <p:cNvPr id="28709" name="Group 97"/>
                <p:cNvGrpSpPr>
                  <a:grpSpLocks/>
                </p:cNvGrpSpPr>
                <p:nvPr/>
              </p:nvGrpSpPr>
              <p:grpSpPr bwMode="auto">
                <a:xfrm>
                  <a:off x="9194" y="7069"/>
                  <a:ext cx="26" cy="113"/>
                  <a:chOff x="8459" y="7225"/>
                  <a:chExt cx="26" cy="126"/>
                </a:xfrm>
              </p:grpSpPr>
              <p:sp>
                <p:nvSpPr>
                  <p:cNvPr id="28713" name="Line 9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8484" y="7226"/>
                    <a:ext cx="1" cy="125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714" name="Line 98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8459" y="7225"/>
                    <a:ext cx="1" cy="125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8710" name="Group 94"/>
                <p:cNvGrpSpPr>
                  <a:grpSpLocks/>
                </p:cNvGrpSpPr>
                <p:nvPr/>
              </p:nvGrpSpPr>
              <p:grpSpPr bwMode="auto">
                <a:xfrm>
                  <a:off x="9174" y="7013"/>
                  <a:ext cx="71" cy="215"/>
                  <a:chOff x="8789" y="7094"/>
                  <a:chExt cx="71" cy="215"/>
                </a:xfrm>
              </p:grpSpPr>
              <p:sp>
                <p:nvSpPr>
                  <p:cNvPr id="28711" name="Oval 9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789" y="7240"/>
                    <a:ext cx="67" cy="69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000000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9pPr>
                  </a:lstStyle>
                  <a:p>
                    <a:endParaRPr lang="zh-CN" altLang="en-US" sz="4400">
                      <a:ea typeface="隶书" panose="020105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8712" name="Oval 9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793" y="7094"/>
                    <a:ext cx="67" cy="69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000000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sz="6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defRPr>
                    </a:lvl9pPr>
                  </a:lstStyle>
                  <a:p>
                    <a:endParaRPr lang="zh-CN" altLang="en-US" sz="4400">
                      <a:ea typeface="隶书" panose="020105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grpSp>
            <p:nvGrpSpPr>
              <p:cNvPr id="28704" name="Group 88"/>
              <p:cNvGrpSpPr>
                <a:grpSpLocks/>
              </p:cNvGrpSpPr>
              <p:nvPr/>
            </p:nvGrpSpPr>
            <p:grpSpPr bwMode="auto">
              <a:xfrm>
                <a:off x="2742" y="7538"/>
                <a:ext cx="314" cy="68"/>
                <a:chOff x="6920" y="9357"/>
                <a:chExt cx="314" cy="68"/>
              </a:xfrm>
            </p:grpSpPr>
            <p:sp>
              <p:nvSpPr>
                <p:cNvPr id="28705" name="Rectangle 92"/>
                <p:cNvSpPr>
                  <a:spLocks noChangeArrowheads="1"/>
                </p:cNvSpPr>
                <p:nvPr/>
              </p:nvSpPr>
              <p:spPr bwMode="auto">
                <a:xfrm>
                  <a:off x="6963" y="9368"/>
                  <a:ext cx="115" cy="46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1pPr>
                  <a:lvl2pPr marL="742950" indent="-28575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9pPr>
                </a:lstStyle>
                <a:p>
                  <a:endParaRPr lang="zh-CN" altLang="en-US" sz="4400">
                    <a:ea typeface="隶书" panose="02010509060101010101" pitchFamily="49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706" name="AutoShape 91"/>
                <p:cNvSpPr>
                  <a:spLocks noChangeArrowheads="1"/>
                </p:cNvSpPr>
                <p:nvPr/>
              </p:nvSpPr>
              <p:spPr bwMode="auto">
                <a:xfrm>
                  <a:off x="6920" y="9357"/>
                  <a:ext cx="91" cy="68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1pPr>
                  <a:lvl2pPr marL="742950" indent="-28575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9pPr>
                </a:lstStyle>
                <a:p>
                  <a:endParaRPr lang="zh-CN" altLang="en-US" sz="4400">
                    <a:ea typeface="隶书" panose="02010509060101010101" pitchFamily="49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707" name="Rectangle 90"/>
                <p:cNvSpPr>
                  <a:spLocks noChangeArrowheads="1"/>
                </p:cNvSpPr>
                <p:nvPr/>
              </p:nvSpPr>
              <p:spPr bwMode="auto">
                <a:xfrm flipH="1">
                  <a:off x="7076" y="9368"/>
                  <a:ext cx="115" cy="46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1pPr>
                  <a:lvl2pPr marL="742950" indent="-28575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9pPr>
                </a:lstStyle>
                <a:p>
                  <a:endParaRPr lang="zh-CN" altLang="en-US" sz="4400">
                    <a:ea typeface="隶书" panose="02010509060101010101" pitchFamily="49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708" name="AutoShape 89"/>
                <p:cNvSpPr>
                  <a:spLocks noChangeArrowheads="1"/>
                </p:cNvSpPr>
                <p:nvPr/>
              </p:nvSpPr>
              <p:spPr bwMode="auto">
                <a:xfrm flipH="1">
                  <a:off x="7143" y="9357"/>
                  <a:ext cx="91" cy="68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1pPr>
                  <a:lvl2pPr marL="742950" indent="-28575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6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9pPr>
                </a:lstStyle>
                <a:p>
                  <a:endParaRPr lang="zh-CN" altLang="en-US" sz="4400">
                    <a:ea typeface="隶书" panose="02010509060101010101" pitchFamily="49" charset="-122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28684" name="Group 80"/>
            <p:cNvGrpSpPr>
              <a:grpSpLocks/>
            </p:cNvGrpSpPr>
            <p:nvPr/>
          </p:nvGrpSpPr>
          <p:grpSpPr bwMode="auto">
            <a:xfrm>
              <a:off x="8681" y="9210"/>
              <a:ext cx="49" cy="1219"/>
              <a:chOff x="5346" y="11021"/>
              <a:chExt cx="49" cy="1035"/>
            </a:xfrm>
          </p:grpSpPr>
          <p:grpSp>
            <p:nvGrpSpPr>
              <p:cNvPr id="28697" name="Group 84"/>
              <p:cNvGrpSpPr>
                <a:grpSpLocks/>
              </p:cNvGrpSpPr>
              <p:nvPr/>
            </p:nvGrpSpPr>
            <p:grpSpPr bwMode="auto">
              <a:xfrm>
                <a:off x="5346" y="11120"/>
                <a:ext cx="49" cy="936"/>
                <a:chOff x="5478" y="11588"/>
                <a:chExt cx="49" cy="936"/>
              </a:xfrm>
            </p:grpSpPr>
            <p:sp>
              <p:nvSpPr>
                <p:cNvPr id="28701" name="Line 86"/>
                <p:cNvSpPr>
                  <a:spLocks noChangeShapeType="1"/>
                </p:cNvSpPr>
                <p:nvPr/>
              </p:nvSpPr>
              <p:spPr bwMode="auto">
                <a:xfrm>
                  <a:off x="5478" y="11588"/>
                  <a:ext cx="1" cy="936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8702" name="Line 85"/>
                <p:cNvSpPr>
                  <a:spLocks noChangeShapeType="1"/>
                </p:cNvSpPr>
                <p:nvPr/>
              </p:nvSpPr>
              <p:spPr bwMode="auto">
                <a:xfrm>
                  <a:off x="5526" y="11588"/>
                  <a:ext cx="1" cy="936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8698" name="Group 81"/>
              <p:cNvGrpSpPr>
                <a:grpSpLocks noChangeAspect="1"/>
              </p:cNvGrpSpPr>
              <p:nvPr/>
            </p:nvGrpSpPr>
            <p:grpSpPr bwMode="auto">
              <a:xfrm>
                <a:off x="5346" y="11021"/>
                <a:ext cx="49" cy="94"/>
                <a:chOff x="4806" y="11244"/>
                <a:chExt cx="180" cy="349"/>
              </a:xfrm>
            </p:grpSpPr>
            <p:sp>
              <p:nvSpPr>
                <p:cNvPr id="28699" name="Line 8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806" y="11244"/>
                  <a:ext cx="68" cy="344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8700" name="Line 82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4929" y="11244"/>
                  <a:ext cx="57" cy="349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28685" name="Group 75"/>
            <p:cNvGrpSpPr>
              <a:grpSpLocks noChangeAspect="1"/>
            </p:cNvGrpSpPr>
            <p:nvPr/>
          </p:nvGrpSpPr>
          <p:grpSpPr bwMode="auto">
            <a:xfrm rot="10800000">
              <a:off x="8589" y="9888"/>
              <a:ext cx="238" cy="154"/>
              <a:chOff x="8277" y="13079"/>
              <a:chExt cx="236" cy="153"/>
            </a:xfrm>
          </p:grpSpPr>
          <p:sp>
            <p:nvSpPr>
              <p:cNvPr id="28693" name="AutoShape 79"/>
              <p:cNvSpPr>
                <a:spLocks noChangeAspect="1" noChangeArrowheads="1"/>
              </p:cNvSpPr>
              <p:nvPr/>
            </p:nvSpPr>
            <p:spPr bwMode="auto">
              <a:xfrm>
                <a:off x="8291" y="13149"/>
                <a:ext cx="214" cy="22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 sz="4400">
                  <a:ea typeface="隶书" panose="020105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694" name="AutoShape 78"/>
              <p:cNvSpPr>
                <a:spLocks noChangeAspect="1" noChangeArrowheads="1"/>
              </p:cNvSpPr>
              <p:nvPr/>
            </p:nvSpPr>
            <p:spPr bwMode="auto">
              <a:xfrm>
                <a:off x="8295" y="13162"/>
                <a:ext cx="195" cy="20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 sz="4400">
                  <a:ea typeface="隶书" panose="020105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695" name="AutoShape 77"/>
              <p:cNvSpPr>
                <a:spLocks noChangeAspect="1" noChangeArrowheads="1"/>
              </p:cNvSpPr>
              <p:nvPr/>
            </p:nvSpPr>
            <p:spPr bwMode="auto">
              <a:xfrm>
                <a:off x="8277" y="13079"/>
                <a:ext cx="236" cy="15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569 w 21600"/>
                  <a:gd name="T13" fmla="*/ 3671 h 21600"/>
                  <a:gd name="T14" fmla="*/ 18031 w 21600"/>
                  <a:gd name="T15" fmla="*/ 17929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3622" y="21600"/>
                    </a:lnTo>
                    <a:lnTo>
                      <a:pt x="17978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696" name="AutoShape 76"/>
              <p:cNvSpPr>
                <a:spLocks noChangeAspect="1" noChangeArrowheads="1"/>
              </p:cNvSpPr>
              <p:nvPr/>
            </p:nvSpPr>
            <p:spPr bwMode="auto">
              <a:xfrm flipH="1">
                <a:off x="8291" y="13143"/>
                <a:ext cx="205" cy="17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 sz="4400">
                  <a:ea typeface="隶书" panose="020105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8686" name="Group 72"/>
            <p:cNvGrpSpPr>
              <a:grpSpLocks/>
            </p:cNvGrpSpPr>
            <p:nvPr/>
          </p:nvGrpSpPr>
          <p:grpSpPr bwMode="auto">
            <a:xfrm>
              <a:off x="8689" y="10682"/>
              <a:ext cx="49" cy="578"/>
              <a:chOff x="5478" y="11588"/>
              <a:chExt cx="49" cy="936"/>
            </a:xfrm>
          </p:grpSpPr>
          <p:sp>
            <p:nvSpPr>
              <p:cNvPr id="28691" name="Line 74"/>
              <p:cNvSpPr>
                <a:spLocks noChangeShapeType="1"/>
              </p:cNvSpPr>
              <p:nvPr/>
            </p:nvSpPr>
            <p:spPr bwMode="auto">
              <a:xfrm>
                <a:off x="5478" y="11588"/>
                <a:ext cx="1" cy="93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692" name="Line 73"/>
              <p:cNvSpPr>
                <a:spLocks noChangeShapeType="1"/>
              </p:cNvSpPr>
              <p:nvPr/>
            </p:nvSpPr>
            <p:spPr bwMode="auto">
              <a:xfrm>
                <a:off x="5526" y="11588"/>
                <a:ext cx="1" cy="93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8687" name="Text Box 71"/>
            <p:cNvSpPr txBox="1">
              <a:spLocks noChangeArrowheads="1"/>
            </p:cNvSpPr>
            <p:nvPr/>
          </p:nvSpPr>
          <p:spPr bwMode="auto">
            <a:xfrm>
              <a:off x="8946" y="10361"/>
              <a:ext cx="22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4400">
                  <a:ea typeface="隶书" panose="02010509060101010101" pitchFamily="49" charset="-122"/>
                  <a:cs typeface="Times New Roman" panose="02020603050405020304" pitchFamily="18" charset="0"/>
                </a:rPr>
                <a:t>水</a:t>
              </a:r>
            </a:p>
          </p:txBody>
        </p:sp>
        <p:sp>
          <p:nvSpPr>
            <p:cNvPr id="28688" name="Line 70"/>
            <p:cNvSpPr>
              <a:spLocks noChangeShapeType="1"/>
            </p:cNvSpPr>
            <p:nvPr/>
          </p:nvSpPr>
          <p:spPr bwMode="auto">
            <a:xfrm flipH="1">
              <a:off x="8796" y="10652"/>
              <a:ext cx="180" cy="46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689" name="Text Box 69"/>
            <p:cNvSpPr txBox="1">
              <a:spLocks noChangeArrowheads="1"/>
            </p:cNvSpPr>
            <p:nvPr/>
          </p:nvSpPr>
          <p:spPr bwMode="auto">
            <a:xfrm>
              <a:off x="8954" y="9469"/>
              <a:ext cx="439" cy="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4400">
                  <a:ea typeface="隶书" panose="02010509060101010101" pitchFamily="49" charset="-122"/>
                  <a:cs typeface="Times New Roman" panose="02020603050405020304" pitchFamily="18" charset="0"/>
                </a:rPr>
                <a:t>NH</a:t>
              </a:r>
              <a:r>
                <a:rPr lang="en-US" altLang="zh-CN" sz="4400" baseline="-30000">
                  <a:ea typeface="隶书" panose="02010509060101010101" pitchFamily="49" charset="-122"/>
                  <a:cs typeface="Times New Roman" panose="02020603050405020304" pitchFamily="18" charset="0"/>
                </a:rPr>
                <a:t>3</a:t>
              </a:r>
              <a:endParaRPr lang="en-US" altLang="zh-CN" sz="4400">
                <a:ea typeface="隶书" panose="020105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8690" name="Line 68"/>
            <p:cNvSpPr>
              <a:spLocks noChangeShapeType="1"/>
            </p:cNvSpPr>
            <p:nvPr/>
          </p:nvSpPr>
          <p:spPr bwMode="auto">
            <a:xfrm>
              <a:off x="8841" y="9233"/>
              <a:ext cx="273" cy="22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6749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3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520199" y="1060348"/>
            <a:ext cx="419349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3600" b="1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氨水</a:t>
            </a:r>
            <a:r>
              <a:rPr lang="zh-CN" altLang="en-US" sz="3600" b="1" dirty="0">
                <a:latin typeface="华文行楷" panose="02010800040101010101" pitchFamily="2" charset="-122"/>
                <a:ea typeface="华文行楷" panose="02010800040101010101" pitchFamily="2" charset="-122"/>
              </a:rPr>
              <a:t>具有挥发性，与挥发性酸发生反应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713691" y="13064"/>
            <a:ext cx="31908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4000" b="1" dirty="0">
                <a:ea typeface="隶书" panose="02010509060101010101" pitchFamily="49" charset="-122"/>
                <a:cs typeface="Times New Roman" panose="02020603050405020304" pitchFamily="18" charset="0"/>
              </a:rPr>
              <a:t>NH</a:t>
            </a:r>
            <a:r>
              <a:rPr lang="en-US" altLang="zh-CN" sz="4000" b="1" baseline="-25000" dirty="0">
                <a:ea typeface="隶书" panose="020105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4000" b="1" dirty="0">
                <a:ea typeface="隶书" panose="02010509060101010101" pitchFamily="49" charset="-122"/>
                <a:cs typeface="Times New Roman" panose="02020603050405020304" pitchFamily="18" charset="0"/>
              </a:rPr>
              <a:t>的性质</a:t>
            </a:r>
          </a:p>
        </p:txBody>
      </p:sp>
      <p:pic>
        <p:nvPicPr>
          <p:cNvPr id="2" name="氨气与氯化氢反应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72517" y="1104004"/>
            <a:ext cx="4819483" cy="4259619"/>
          </a:xfrm>
          <a:prstGeom prst="rect">
            <a:avLst/>
          </a:prstGeom>
        </p:spPr>
      </p:pic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520199" y="4685760"/>
            <a:ext cx="3717924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6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4400" b="1" dirty="0">
                <a:solidFill>
                  <a:srgbClr val="FF0000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如何检验</a:t>
            </a:r>
            <a:r>
              <a:rPr lang="en-US" altLang="zh-CN" sz="4400" b="1" dirty="0">
                <a:solidFill>
                  <a:srgbClr val="FF0000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NH</a:t>
            </a:r>
            <a:r>
              <a:rPr lang="en-US" altLang="zh-CN" sz="4400" b="1" baseline="-25000" dirty="0">
                <a:solidFill>
                  <a:srgbClr val="FF0000"/>
                </a:solidFill>
                <a:ea typeface="隶书" panose="02010509060101010101" pitchFamily="49" charset="-122"/>
                <a:cs typeface="Times New Roman" panose="02020603050405020304" pitchFamily="18" charset="0"/>
              </a:rPr>
              <a:t>3</a:t>
            </a:r>
            <a:endParaRPr lang="zh-CN" altLang="en-US" sz="4400" b="1" baseline="-25000" dirty="0">
              <a:solidFill>
                <a:srgbClr val="FF0000"/>
              </a:solidFill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42429" y="2679776"/>
            <a:ext cx="4824600" cy="5540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/>
          <a:p>
            <a:pPr algn="just">
              <a:spcBef>
                <a:spcPct val="5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  <a:defRPr/>
            </a:pPr>
            <a:r>
              <a:rPr lang="en-US" altLang="zh-CN" sz="36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NH</a:t>
            </a:r>
            <a:r>
              <a:rPr lang="en-US" altLang="zh-CN" sz="3600" b="1" baseline="-30000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en-US" sz="36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＋</a:t>
            </a:r>
            <a:r>
              <a:rPr lang="en-US" altLang="zh-CN" sz="3600" b="1" dirty="0" smtClean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HCl =  NH</a:t>
            </a:r>
            <a:r>
              <a:rPr lang="en-US" altLang="zh-CN" sz="3600" b="1" baseline="-30000" dirty="0" smtClean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4</a:t>
            </a:r>
            <a:r>
              <a:rPr lang="en-US" altLang="zh-CN" sz="3600" b="1" dirty="0" smtClean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HCl     </a:t>
            </a:r>
            <a:endParaRPr lang="en-US" altLang="zh-CN" sz="3600" b="1" dirty="0">
              <a:latin typeface="Times New Roman" panose="02020603050405020304" pitchFamily="18" charset="0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442429" y="3718644"/>
            <a:ext cx="4824600" cy="5540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/>
          <a:p>
            <a:pPr algn="just">
              <a:spcBef>
                <a:spcPct val="5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  <a:defRPr/>
            </a:pPr>
            <a:r>
              <a:rPr lang="en-US" altLang="zh-CN" sz="36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NH</a:t>
            </a:r>
            <a:r>
              <a:rPr lang="en-US" altLang="zh-CN" sz="3600" b="1" baseline="-30000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en-US" sz="36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＋</a:t>
            </a:r>
            <a:r>
              <a:rPr lang="en-US" altLang="zh-CN" sz="3600" b="1" dirty="0" smtClean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HNO</a:t>
            </a:r>
            <a:r>
              <a:rPr lang="en-US" altLang="zh-CN" sz="3600" b="1" baseline="-30000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3600" b="1" dirty="0" smtClean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=  NH</a:t>
            </a:r>
            <a:r>
              <a:rPr lang="en-US" altLang="zh-CN" sz="3600" b="1" baseline="-30000" dirty="0" smtClean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4</a:t>
            </a:r>
            <a:r>
              <a:rPr lang="en-US" altLang="zh-CN" sz="3600" b="1" dirty="0" smtClean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NO</a:t>
            </a:r>
            <a:r>
              <a:rPr lang="en-US" altLang="zh-CN" sz="3600" b="1" baseline="-30000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3600" b="1" dirty="0" smtClean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     </a:t>
            </a:r>
            <a:endParaRPr lang="en-US" altLang="zh-CN" sz="3600" b="1" dirty="0">
              <a:latin typeface="Times New Roman" panose="02020603050405020304" pitchFamily="18" charset="0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76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30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9460" grpId="0" autoUpdateAnimBg="0"/>
      <p:bldP spid="7" grpId="0"/>
      <p:bldP spid="9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6,&quot;width&quot;:1944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1929</TotalTime>
  <Words>572</Words>
  <Application>Microsoft Office PowerPoint</Application>
  <PresentationFormat>宽屏</PresentationFormat>
  <Paragraphs>163</Paragraphs>
  <Slides>17</Slides>
  <Notes>3</Notes>
  <HiddenSlides>0</HiddenSlides>
  <MMClips>8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2" baseType="lpstr">
      <vt:lpstr>Lato Light</vt:lpstr>
      <vt:lpstr>汉仪旗黑-85S</vt:lpstr>
      <vt:lpstr>华文行楷</vt:lpstr>
      <vt:lpstr>华文新魏</vt:lpstr>
      <vt:lpstr>楷体</vt:lpstr>
      <vt:lpstr>楷体_GB2312</vt:lpstr>
      <vt:lpstr>隶书</vt:lpstr>
      <vt:lpstr>宋体</vt:lpstr>
      <vt:lpstr>微软雅黑</vt:lpstr>
      <vt:lpstr>Arial</vt:lpstr>
      <vt:lpstr>Calibri</vt:lpstr>
      <vt:lpstr>Calibri Light</vt:lpstr>
      <vt:lpstr>Times New Roman</vt:lpstr>
      <vt:lpstr>Wingdings</vt:lpstr>
      <vt:lpstr>Office 主题</vt:lpstr>
      <vt:lpstr>氮及其化合物(2)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wang</dc:creator>
  <cp:lastModifiedBy>wang</cp:lastModifiedBy>
  <cp:revision>78</cp:revision>
  <dcterms:created xsi:type="dcterms:W3CDTF">2020-02-01T08:24:54Z</dcterms:created>
  <dcterms:modified xsi:type="dcterms:W3CDTF">2020-02-08T06:44:53Z</dcterms:modified>
</cp:coreProperties>
</file>