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  <p:sldMasterId id="2147483663" r:id="rId6"/>
  </p:sldMasterIdLst>
  <p:notesMasterIdLst>
    <p:notesMasterId r:id="rId39"/>
  </p:notesMasterIdLst>
  <p:sldIdLst>
    <p:sldId id="437" r:id="rId7"/>
    <p:sldId id="440" r:id="rId8"/>
    <p:sldId id="441" r:id="rId9"/>
    <p:sldId id="460" r:id="rId10"/>
    <p:sldId id="444" r:id="rId11"/>
    <p:sldId id="446" r:id="rId12"/>
    <p:sldId id="479" r:id="rId13"/>
    <p:sldId id="447" r:id="rId14"/>
    <p:sldId id="448" r:id="rId15"/>
    <p:sldId id="449" r:id="rId16"/>
    <p:sldId id="451" r:id="rId17"/>
    <p:sldId id="445" r:id="rId18"/>
    <p:sldId id="488" r:id="rId19"/>
    <p:sldId id="443" r:id="rId20"/>
    <p:sldId id="452" r:id="rId21"/>
    <p:sldId id="453" r:id="rId22"/>
    <p:sldId id="484" r:id="rId23"/>
    <p:sldId id="457" r:id="rId24"/>
    <p:sldId id="481" r:id="rId25"/>
    <p:sldId id="491" r:id="rId26"/>
    <p:sldId id="485" r:id="rId27"/>
    <p:sldId id="493" r:id="rId28"/>
    <p:sldId id="482" r:id="rId29"/>
    <p:sldId id="490" r:id="rId30"/>
    <p:sldId id="486" r:id="rId31"/>
    <p:sldId id="494" r:id="rId32"/>
    <p:sldId id="487" r:id="rId33"/>
    <p:sldId id="489" r:id="rId34"/>
    <p:sldId id="492" r:id="rId35"/>
    <p:sldId id="464" r:id="rId36"/>
    <p:sldId id="495" r:id="rId37"/>
    <p:sldId id="439" r:id="rId38"/>
  </p:sldIdLst>
  <p:sldSz cx="9144000" cy="5143500" type="screen16x9"/>
  <p:notesSz cx="6858000" cy="9144000"/>
  <p:embeddedFontLst>
    <p:embeddedFont>
      <p:font typeface="微软雅黑" pitchFamily="34" charset="-122"/>
      <p:regular r:id="rId40"/>
      <p:bold r:id="rId41"/>
    </p:embeddedFont>
    <p:embeddedFont>
      <p:font typeface="楷体" pitchFamily="49" charset="-122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华文细黑" pitchFamily="2" charset="-122"/>
      <p:regular r:id="rId47"/>
    </p:embeddedFont>
    <p:embeddedFont>
      <p:font typeface="黑体" pitchFamily="49" charset="-122"/>
      <p:regular r:id="rId48"/>
    </p:embeddedFont>
    <p:embeddedFont>
      <p:font typeface="Arial Narrow" pitchFamily="34" charset="0"/>
      <p:regular r:id="rId49"/>
      <p:bold r:id="rId50"/>
      <p:italic r:id="rId51"/>
      <p:boldItalic r:id="rId52"/>
    </p:embeddedFont>
    <p:embeddedFont>
      <p:font typeface="Arial Unicode MS" pitchFamily="34" charset="-122"/>
      <p:regular r:id="rId53"/>
    </p:embeddedFont>
  </p:embeddedFontLst>
  <p:custDataLst>
    <p:tags r:id="rId5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1A3F6C"/>
    <a:srgbClr val="0E22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5"/>
    <p:restoredTop sz="91371"/>
  </p:normalViewPr>
  <p:slideViewPr>
    <p:cSldViewPr snapToGrid="0" showGuides="1">
      <p:cViewPr varScale="1">
        <p:scale>
          <a:sx n="64" d="100"/>
          <a:sy n="64" d="100"/>
        </p:scale>
        <p:origin x="-816" y="-67"/>
      </p:cViewPr>
      <p:guideLst>
        <p:guide orient="horz" pos="1765"/>
        <p:guide pos="3097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2.fntdata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BF09FA-C98B-4348-8B7F-EA90CA43A3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algn="r" eaLnBrk="1" fontAlgn="base" hangingPunct="1"/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xmlns="" val="8407612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algn="r"/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9.xml"/><Relationship Id="rId10" Type="http://schemas.openxmlformats.org/officeDocument/2006/relationships/image" Target="../media/image4.png"/><Relationship Id="rId4" Type="http://schemas.openxmlformats.org/officeDocument/2006/relationships/tags" Target="../tags/tag18.xml"/><Relationship Id="rId9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5.xml"/><Relationship Id="rId7" Type="http://schemas.openxmlformats.org/officeDocument/2006/relationships/image" Target="../media/image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5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4.png"/><Relationship Id="rId5" Type="http://schemas.openxmlformats.org/officeDocument/2006/relationships/tags" Target="../tags/tag3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4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image" Target="../media/image5.png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2.xml"/><Relationship Id="rId10" Type="http://schemas.openxmlformats.org/officeDocument/2006/relationships/image" Target="../media/image5.png"/><Relationship Id="rId4" Type="http://schemas.openxmlformats.org/officeDocument/2006/relationships/tags" Target="../tags/tag51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5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4.png"/><Relationship Id="rId5" Type="http://schemas.openxmlformats.org/officeDocument/2006/relationships/tags" Target="../tags/tag6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5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0.xml"/><Relationship Id="rId10" Type="http://schemas.openxmlformats.org/officeDocument/2006/relationships/image" Target="../media/image4.png"/><Relationship Id="rId4" Type="http://schemas.openxmlformats.org/officeDocument/2006/relationships/tags" Target="../tags/tag69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5.png"/><Relationship Id="rId5" Type="http://schemas.openxmlformats.org/officeDocument/2006/relationships/tags" Target="../tags/tag7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7.xml"/><Relationship Id="rId9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5.png"/><Relationship Id="rId5" Type="http://schemas.openxmlformats.org/officeDocument/2006/relationships/tags" Target="../tags/tag91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0.xml"/><Relationship Id="rId9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5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4.png"/><Relationship Id="rId5" Type="http://schemas.openxmlformats.org/officeDocument/2006/relationships/tags" Target="../tags/tag9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7.xml"/><Relationship Id="rId10" Type="http://schemas.openxmlformats.org/officeDocument/2006/relationships/image" Target="../media/image4.pn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4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4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2.xml"/><Relationship Id="rId16" Type="http://schemas.openxmlformats.org/officeDocument/2006/relationships/image" Target="../media/image5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0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image" Target="../media/image9.png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image" Target="../media/image4.png"/><Relationship Id="rId5" Type="http://schemas.openxmlformats.org/officeDocument/2006/relationships/tags" Target="../tags/tag14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29920-989C-4E42-944A-9A0116A21BB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6D7905-3A5B-4CF5-9685-21FB5F4070F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0205D2-2166-48CF-9233-B32932F7FE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28670" y="5191147"/>
            <a:ext cx="2133600" cy="273844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95670" y="519114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24670" y="5191147"/>
            <a:ext cx="2133600" cy="273844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680922" y="272280"/>
            <a:ext cx="920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考点突破</a:t>
            </a:r>
            <a:endParaRPr lang="zh-CN" altLang="en-US" sz="1400" dirty="0">
              <a:solidFill>
                <a:schemeClr val="bg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28670" y="5191147"/>
            <a:ext cx="2133600" cy="273844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95670" y="519114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24670" y="5191147"/>
            <a:ext cx="2133600" cy="273844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680922" y="272280"/>
            <a:ext cx="920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考点突破</a:t>
            </a:r>
            <a:endParaRPr lang="zh-CN" altLang="en-US" sz="1400" dirty="0">
              <a:solidFill>
                <a:schemeClr val="bg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xmlns="" val="1006810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879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xmlns="" val="66393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DF1828-B596-4A80-84CF-2D2B880BA7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77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22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656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900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2020/4/15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496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302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4095327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xmlns="" val="2703891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062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28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50619-5858-4FA7-AE10-CB37047D04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3238233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1027193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093205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473695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764380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F5B291-FAE0-4F15-945F-F24D3F8C59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792A42-3F65-44FF-A12F-204BD627069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5D6A0C-9037-4B97-A585-AC8345BC9F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ADC2E9-E4C2-43CF-9D26-933B2F3977D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06E7A2-0263-47E8-A1EF-CE6CFA3226A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D9FD48-3302-44AE-A47B-32D968FDF26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19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84" r:id="rId15"/>
    <p:sldLayoutId id="2147483685" r:id="rId16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</a:pPr>
              <a:t>2020/4/15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17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customXml" Target="../../customXml/item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customXml" Target="../../customXml/item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customXml" Target="../../customXml/item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customXml" Target="../../customXml/item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3"/>
          <p:cNvPicPr>
            <a:picLocks noChangeAspect="1"/>
          </p:cNvPicPr>
          <p:nvPr/>
        </p:nvPicPr>
        <p:blipFill>
          <a:blip r:embed="rId4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3014980" y="1969128"/>
            <a:ext cx="6129655" cy="1533525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lvl="0">
              <a:defRPr/>
            </a:pPr>
            <a:r>
              <a:rPr lang="zh-CN" altLang="en-US" sz="3200" b="1" spc="30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寻找基因之路（</a:t>
            </a:r>
            <a:r>
              <a:rPr lang="en-US" altLang="zh-CN" sz="3200" b="1" spc="30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3200" b="1" spc="30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3200" b="1" spc="30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/>
            </a:r>
            <a:br>
              <a:rPr lang="en-US" altLang="zh-CN" sz="3200" b="1" spc="30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en-US" altLang="zh-CN" sz="3200" b="1" spc="30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3200" b="1" spc="30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单元复习</a:t>
            </a:r>
            <a:endParaRPr kumimoji="0" lang="zh-CN" altLang="en-US" sz="3200" b="1" i="0" u="none" strike="noStrike" kern="1200" cap="none" spc="30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0450" y="3635375"/>
            <a:ext cx="3602038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kumimoji="0" lang="en-US" altLang="zh-CN" sz="2000" b="0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7175" y="1193800"/>
            <a:ext cx="4766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朝阳区线上课堂</a:t>
            </a:r>
            <a:r>
              <a:rPr kumimoji="0" lang="en-US" altLang="zh-CN" sz="2000" b="1" kern="1200" cap="none" spc="226" normalizeH="0" baseline="0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·</a:t>
            </a: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高一年级</a:t>
            </a:r>
            <a:r>
              <a:rPr kumimoji="0" lang="zh-CN" altLang="en-US" sz="2000" b="1" kern="1200" cap="none" spc="226" normalizeH="0" baseline="0" noProof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生物学</a:t>
            </a:r>
            <a:r>
              <a:rPr kumimoji="0" lang="zh-CN" altLang="en-US" sz="2400" b="1" kern="1200" cap="none" spc="226" normalizeH="0" baseline="0" noProof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 </a:t>
            </a:r>
            <a:endParaRPr kumimoji="0" lang="zh-CN" altLang="en-US" sz="2400" b="1" kern="1200" cap="none" spc="226" normalizeH="0" baseline="0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5" y="3736975"/>
            <a:ext cx="483552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000" kern="1200" cap="none" spc="226" normalizeH="0" baseline="0" noProof="1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北京市陈经纶中学    李振海</a:t>
            </a:r>
            <a:endParaRPr kumimoji="0" lang="zh-CN" altLang="en-US" sz="2000" kern="1200" cap="none" spc="226" normalizeH="0" baseline="0" noProof="1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Group 2"/>
          <p:cNvGraphicFramePr>
            <a:graphicFrameLocks noGrp="1"/>
          </p:cNvGraphicFramePr>
          <p:nvPr/>
        </p:nvGraphicFramePr>
        <p:xfrm>
          <a:off x="2124076" y="681038"/>
          <a:ext cx="4392613" cy="2905125"/>
        </p:xfrm>
        <a:graphic>
          <a:graphicData uri="http://schemas.openxmlformats.org/drawingml/2006/table">
            <a:tbl>
              <a:tblPr/>
              <a:tblGrid>
                <a:gridCol w="1077913"/>
                <a:gridCol w="1076325"/>
                <a:gridCol w="1150937"/>
                <a:gridCol w="1087438"/>
              </a:tblGrid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2268539" y="789385"/>
            <a:ext cx="719137" cy="540544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 sz="2000">
              <a:latin typeface="Times New Roman" pitchFamily="18" charset="0"/>
            </a:endParaRPr>
          </a:p>
        </p:txBody>
      </p:sp>
      <p:sp>
        <p:nvSpPr>
          <p:cNvPr id="9246" name="AutoShape 30"/>
          <p:cNvSpPr>
            <a:spLocks noChangeArrowheads="1"/>
          </p:cNvSpPr>
          <p:nvPr/>
        </p:nvSpPr>
        <p:spPr bwMode="auto">
          <a:xfrm>
            <a:off x="5651501" y="2950369"/>
            <a:ext cx="842963" cy="578644"/>
          </a:xfrm>
          <a:prstGeom prst="star16">
            <a:avLst>
              <a:gd name="adj" fmla="val 375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 sz="2000">
              <a:latin typeface="Times New Roman" pitchFamily="18" charset="0"/>
            </a:endParaRPr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3375025" y="779860"/>
            <a:ext cx="719138" cy="540544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4572000" y="789385"/>
            <a:ext cx="719138" cy="540544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5724525" y="734616"/>
            <a:ext cx="719138" cy="540544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4560889" y="1457325"/>
            <a:ext cx="719137" cy="540544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3421064" y="2202657"/>
            <a:ext cx="719137" cy="540544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2309814" y="2950369"/>
            <a:ext cx="719137" cy="540544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2266950" y="1479948"/>
            <a:ext cx="719138" cy="540544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2293939" y="2234804"/>
            <a:ext cx="719137" cy="540544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3422650" y="1481138"/>
            <a:ext cx="719138" cy="540544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9256" name="Oval 40"/>
          <p:cNvSpPr>
            <a:spLocks noChangeArrowheads="1"/>
          </p:cNvSpPr>
          <p:nvPr/>
        </p:nvSpPr>
        <p:spPr bwMode="auto">
          <a:xfrm>
            <a:off x="3467100" y="2939654"/>
            <a:ext cx="719138" cy="540544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9257" name="Oval 41"/>
          <p:cNvSpPr>
            <a:spLocks noChangeArrowheads="1"/>
          </p:cNvSpPr>
          <p:nvPr/>
        </p:nvSpPr>
        <p:spPr bwMode="auto">
          <a:xfrm>
            <a:off x="5653089" y="1457325"/>
            <a:ext cx="719137" cy="540544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9258" name="AutoShape 42"/>
          <p:cNvSpPr>
            <a:spLocks noChangeArrowheads="1"/>
          </p:cNvSpPr>
          <p:nvPr/>
        </p:nvSpPr>
        <p:spPr bwMode="auto">
          <a:xfrm>
            <a:off x="4427538" y="2193132"/>
            <a:ext cx="842962" cy="578644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9259" name="AutoShape 43"/>
          <p:cNvSpPr>
            <a:spLocks noChangeArrowheads="1"/>
          </p:cNvSpPr>
          <p:nvPr/>
        </p:nvSpPr>
        <p:spPr bwMode="auto">
          <a:xfrm>
            <a:off x="4505326" y="2961085"/>
            <a:ext cx="842963" cy="578644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9260" name="AutoShape 44"/>
          <p:cNvSpPr>
            <a:spLocks noChangeArrowheads="1"/>
          </p:cNvSpPr>
          <p:nvPr/>
        </p:nvSpPr>
        <p:spPr bwMode="auto">
          <a:xfrm>
            <a:off x="5613401" y="2215754"/>
            <a:ext cx="842963" cy="578644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192088" y="207169"/>
            <a:ext cx="16557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altLang="zh-CN" sz="3200" b="1" baseline="-1000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zh-CN" altLang="en-US" sz="3200" b="1">
                <a:solidFill>
                  <a:srgbClr val="FF0000"/>
                </a:solidFill>
              </a:rPr>
              <a:t>配子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692275" y="195263"/>
            <a:ext cx="4681538" cy="485775"/>
            <a:chOff x="1292" y="255"/>
            <a:chExt cx="2949" cy="408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1701" y="255"/>
              <a:ext cx="2540" cy="408"/>
              <a:chOff x="1701" y="3793"/>
              <a:chExt cx="2041" cy="318"/>
            </a:xfrm>
          </p:grpSpPr>
          <p:sp>
            <p:nvSpPr>
              <p:cNvPr id="9264" name="Oval 48"/>
              <p:cNvSpPr>
                <a:spLocks noChangeArrowheads="1"/>
              </p:cNvSpPr>
              <p:nvPr/>
            </p:nvSpPr>
            <p:spPr bwMode="auto">
              <a:xfrm>
                <a:off x="1701" y="3793"/>
                <a:ext cx="317" cy="3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800" b="1">
                    <a:latin typeface="Times New Roman" pitchFamily="18" charset="0"/>
                  </a:rPr>
                  <a:t>YR</a:t>
                </a:r>
              </a:p>
            </p:txBody>
          </p:sp>
          <p:sp>
            <p:nvSpPr>
              <p:cNvPr id="9265" name="Oval 49"/>
              <p:cNvSpPr>
                <a:spLocks noChangeArrowheads="1"/>
              </p:cNvSpPr>
              <p:nvPr/>
            </p:nvSpPr>
            <p:spPr bwMode="auto">
              <a:xfrm>
                <a:off x="3424" y="3793"/>
                <a:ext cx="318" cy="31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800" b="1">
                    <a:latin typeface="Times New Roman" pitchFamily="18" charset="0"/>
                  </a:rPr>
                  <a:t>yr</a:t>
                </a:r>
              </a:p>
            </p:txBody>
          </p:sp>
          <p:sp>
            <p:nvSpPr>
              <p:cNvPr id="9266" name="Oval 50"/>
              <p:cNvSpPr>
                <a:spLocks noChangeArrowheads="1"/>
              </p:cNvSpPr>
              <p:nvPr/>
            </p:nvSpPr>
            <p:spPr bwMode="auto">
              <a:xfrm>
                <a:off x="2290" y="3793"/>
                <a:ext cx="317" cy="3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800" b="1">
                    <a:latin typeface="Times New Roman" pitchFamily="18" charset="0"/>
                  </a:rPr>
                  <a:t>yR</a:t>
                </a:r>
              </a:p>
            </p:txBody>
          </p:sp>
          <p:sp>
            <p:nvSpPr>
              <p:cNvPr id="9267" name="Oval 51"/>
              <p:cNvSpPr>
                <a:spLocks noChangeArrowheads="1"/>
              </p:cNvSpPr>
              <p:nvPr/>
            </p:nvSpPr>
            <p:spPr bwMode="auto">
              <a:xfrm>
                <a:off x="2835" y="3793"/>
                <a:ext cx="317" cy="3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800" b="1">
                    <a:latin typeface="Times New Roman" pitchFamily="18" charset="0"/>
                  </a:rPr>
                  <a:t>Yr</a:t>
                </a:r>
              </a:p>
            </p:txBody>
          </p:sp>
        </p:grpSp>
        <p:sp>
          <p:nvSpPr>
            <p:cNvPr id="9268" name="Line 52"/>
            <p:cNvSpPr>
              <a:spLocks noChangeShapeType="1"/>
            </p:cNvSpPr>
            <p:nvPr/>
          </p:nvSpPr>
          <p:spPr bwMode="auto">
            <a:xfrm>
              <a:off x="1292" y="436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420813" y="422673"/>
            <a:ext cx="628650" cy="3131344"/>
            <a:chOff x="1111" y="436"/>
            <a:chExt cx="396" cy="2630"/>
          </a:xfrm>
        </p:grpSpPr>
        <p:sp>
          <p:nvSpPr>
            <p:cNvPr id="9270" name="Oval 54"/>
            <p:cNvSpPr>
              <a:spLocks noChangeArrowheads="1"/>
            </p:cNvSpPr>
            <p:nvPr/>
          </p:nvSpPr>
          <p:spPr bwMode="auto">
            <a:xfrm>
              <a:off x="1111" y="845"/>
              <a:ext cx="395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800" b="1">
                  <a:latin typeface="Times New Roman" pitchFamily="18" charset="0"/>
                </a:rPr>
                <a:t>YR</a:t>
              </a:r>
            </a:p>
          </p:txBody>
        </p:sp>
        <p:sp>
          <p:nvSpPr>
            <p:cNvPr id="9271" name="Oval 55"/>
            <p:cNvSpPr>
              <a:spLocks noChangeArrowheads="1"/>
            </p:cNvSpPr>
            <p:nvPr/>
          </p:nvSpPr>
          <p:spPr bwMode="auto">
            <a:xfrm>
              <a:off x="1111" y="2659"/>
              <a:ext cx="396" cy="4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800" b="1">
                  <a:latin typeface="Times New Roman" pitchFamily="18" charset="0"/>
                </a:rPr>
                <a:t>yr</a:t>
              </a:r>
            </a:p>
          </p:txBody>
        </p:sp>
        <p:sp>
          <p:nvSpPr>
            <p:cNvPr id="9272" name="Oval 56"/>
            <p:cNvSpPr>
              <a:spLocks noChangeArrowheads="1"/>
            </p:cNvSpPr>
            <p:nvPr/>
          </p:nvSpPr>
          <p:spPr bwMode="auto">
            <a:xfrm>
              <a:off x="1111" y="1434"/>
              <a:ext cx="395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800" b="1">
                  <a:latin typeface="Times New Roman" pitchFamily="18" charset="0"/>
                </a:rPr>
                <a:t>yR</a:t>
              </a:r>
            </a:p>
          </p:txBody>
        </p:sp>
        <p:sp>
          <p:nvSpPr>
            <p:cNvPr id="9273" name="Oval 57"/>
            <p:cNvSpPr>
              <a:spLocks noChangeArrowheads="1"/>
            </p:cNvSpPr>
            <p:nvPr/>
          </p:nvSpPr>
          <p:spPr bwMode="auto">
            <a:xfrm>
              <a:off x="1111" y="2069"/>
              <a:ext cx="395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800" b="1">
                  <a:latin typeface="Times New Roman" pitchFamily="18" charset="0"/>
                </a:rPr>
                <a:t>Yr</a:t>
              </a:r>
            </a:p>
          </p:txBody>
        </p:sp>
        <p:sp>
          <p:nvSpPr>
            <p:cNvPr id="9274" name="Line 58"/>
            <p:cNvSpPr>
              <a:spLocks noChangeShapeType="1"/>
            </p:cNvSpPr>
            <p:nvPr/>
          </p:nvSpPr>
          <p:spPr bwMode="auto">
            <a:xfrm>
              <a:off x="1292" y="436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2078039" y="627460"/>
            <a:ext cx="574675" cy="432197"/>
            <a:chOff x="1565" y="663"/>
            <a:chExt cx="362" cy="363"/>
          </a:xfrm>
        </p:grpSpPr>
        <p:sp>
          <p:nvSpPr>
            <p:cNvPr id="9276" name="Line 60"/>
            <p:cNvSpPr>
              <a:spLocks noChangeShapeType="1"/>
            </p:cNvSpPr>
            <p:nvPr/>
          </p:nvSpPr>
          <p:spPr bwMode="auto">
            <a:xfrm>
              <a:off x="1565" y="1026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7" name="Line 61"/>
            <p:cNvSpPr>
              <a:spLocks noChangeShapeType="1"/>
            </p:cNvSpPr>
            <p:nvPr/>
          </p:nvSpPr>
          <p:spPr bwMode="auto">
            <a:xfrm>
              <a:off x="1927" y="663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2170113" y="615553"/>
            <a:ext cx="1655762" cy="432197"/>
            <a:chOff x="1565" y="663"/>
            <a:chExt cx="1043" cy="363"/>
          </a:xfrm>
        </p:grpSpPr>
        <p:sp>
          <p:nvSpPr>
            <p:cNvPr id="9279" name="Line 63"/>
            <p:cNvSpPr>
              <a:spLocks noChangeShapeType="1"/>
            </p:cNvSpPr>
            <p:nvPr/>
          </p:nvSpPr>
          <p:spPr bwMode="auto">
            <a:xfrm>
              <a:off x="1565" y="1026"/>
              <a:ext cx="10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0" name="Line 64"/>
            <p:cNvSpPr>
              <a:spLocks noChangeShapeType="1"/>
            </p:cNvSpPr>
            <p:nvPr/>
          </p:nvSpPr>
          <p:spPr bwMode="auto">
            <a:xfrm>
              <a:off x="2608" y="663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2051050" y="627460"/>
            <a:ext cx="2808288" cy="432197"/>
            <a:chOff x="1519" y="663"/>
            <a:chExt cx="1769" cy="363"/>
          </a:xfrm>
        </p:grpSpPr>
        <p:sp>
          <p:nvSpPr>
            <p:cNvPr id="9282" name="Line 66"/>
            <p:cNvSpPr>
              <a:spLocks noChangeShapeType="1"/>
            </p:cNvSpPr>
            <p:nvPr/>
          </p:nvSpPr>
          <p:spPr bwMode="auto">
            <a:xfrm>
              <a:off x="1519" y="1026"/>
              <a:ext cx="17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3" name="Line 67"/>
            <p:cNvSpPr>
              <a:spLocks noChangeShapeType="1"/>
            </p:cNvSpPr>
            <p:nvPr/>
          </p:nvSpPr>
          <p:spPr bwMode="auto">
            <a:xfrm>
              <a:off x="3288" y="663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2125663" y="615553"/>
            <a:ext cx="3960812" cy="432197"/>
            <a:chOff x="1519" y="663"/>
            <a:chExt cx="1769" cy="363"/>
          </a:xfrm>
        </p:grpSpPr>
        <p:sp>
          <p:nvSpPr>
            <p:cNvPr id="9285" name="Line 69"/>
            <p:cNvSpPr>
              <a:spLocks noChangeShapeType="1"/>
            </p:cNvSpPr>
            <p:nvPr/>
          </p:nvSpPr>
          <p:spPr bwMode="auto">
            <a:xfrm>
              <a:off x="1519" y="1026"/>
              <a:ext cx="17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6" name="Line 70"/>
            <p:cNvSpPr>
              <a:spLocks noChangeShapeType="1"/>
            </p:cNvSpPr>
            <p:nvPr/>
          </p:nvSpPr>
          <p:spPr bwMode="auto">
            <a:xfrm>
              <a:off x="3288" y="663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2051051" y="627460"/>
            <a:ext cx="574675" cy="1133475"/>
            <a:chOff x="1565" y="663"/>
            <a:chExt cx="362" cy="363"/>
          </a:xfrm>
        </p:grpSpPr>
        <p:sp>
          <p:nvSpPr>
            <p:cNvPr id="9288" name="Line 72"/>
            <p:cNvSpPr>
              <a:spLocks noChangeShapeType="1"/>
            </p:cNvSpPr>
            <p:nvPr/>
          </p:nvSpPr>
          <p:spPr bwMode="auto">
            <a:xfrm>
              <a:off x="1565" y="1026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9" name="Line 73"/>
            <p:cNvSpPr>
              <a:spLocks noChangeShapeType="1"/>
            </p:cNvSpPr>
            <p:nvPr/>
          </p:nvSpPr>
          <p:spPr bwMode="auto">
            <a:xfrm>
              <a:off x="1927" y="663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2051050" y="627460"/>
            <a:ext cx="1728788" cy="1133475"/>
            <a:chOff x="1565" y="663"/>
            <a:chExt cx="362" cy="363"/>
          </a:xfrm>
        </p:grpSpPr>
        <p:sp>
          <p:nvSpPr>
            <p:cNvPr id="9291" name="Line 75"/>
            <p:cNvSpPr>
              <a:spLocks noChangeShapeType="1"/>
            </p:cNvSpPr>
            <p:nvPr/>
          </p:nvSpPr>
          <p:spPr bwMode="auto">
            <a:xfrm>
              <a:off x="1565" y="1026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2" name="Line 76"/>
            <p:cNvSpPr>
              <a:spLocks noChangeShapeType="1"/>
            </p:cNvSpPr>
            <p:nvPr/>
          </p:nvSpPr>
          <p:spPr bwMode="auto">
            <a:xfrm>
              <a:off x="1927" y="663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2268539" y="627460"/>
            <a:ext cx="2592387" cy="1133475"/>
            <a:chOff x="1565" y="663"/>
            <a:chExt cx="362" cy="363"/>
          </a:xfrm>
        </p:grpSpPr>
        <p:sp>
          <p:nvSpPr>
            <p:cNvPr id="9294" name="Line 78"/>
            <p:cNvSpPr>
              <a:spLocks noChangeShapeType="1"/>
            </p:cNvSpPr>
            <p:nvPr/>
          </p:nvSpPr>
          <p:spPr bwMode="auto">
            <a:xfrm>
              <a:off x="1565" y="1026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5" name="Line 79"/>
            <p:cNvSpPr>
              <a:spLocks noChangeShapeType="1"/>
            </p:cNvSpPr>
            <p:nvPr/>
          </p:nvSpPr>
          <p:spPr bwMode="auto">
            <a:xfrm>
              <a:off x="1927" y="663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2124076" y="627460"/>
            <a:ext cx="3960813" cy="1133475"/>
            <a:chOff x="1565" y="663"/>
            <a:chExt cx="362" cy="363"/>
          </a:xfrm>
        </p:grpSpPr>
        <p:sp>
          <p:nvSpPr>
            <p:cNvPr id="9297" name="Line 81"/>
            <p:cNvSpPr>
              <a:spLocks noChangeShapeType="1"/>
            </p:cNvSpPr>
            <p:nvPr/>
          </p:nvSpPr>
          <p:spPr bwMode="auto">
            <a:xfrm>
              <a:off x="1565" y="1026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8" name="Line 82"/>
            <p:cNvSpPr>
              <a:spLocks noChangeShapeType="1"/>
            </p:cNvSpPr>
            <p:nvPr/>
          </p:nvSpPr>
          <p:spPr bwMode="auto">
            <a:xfrm>
              <a:off x="1927" y="663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2063751" y="681038"/>
            <a:ext cx="574675" cy="1835944"/>
            <a:chOff x="1565" y="663"/>
            <a:chExt cx="362" cy="363"/>
          </a:xfrm>
        </p:grpSpPr>
        <p:sp>
          <p:nvSpPr>
            <p:cNvPr id="9300" name="Line 84"/>
            <p:cNvSpPr>
              <a:spLocks noChangeShapeType="1"/>
            </p:cNvSpPr>
            <p:nvPr/>
          </p:nvSpPr>
          <p:spPr bwMode="auto">
            <a:xfrm>
              <a:off x="1565" y="1026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1" name="Line 85"/>
            <p:cNvSpPr>
              <a:spLocks noChangeShapeType="1"/>
            </p:cNvSpPr>
            <p:nvPr/>
          </p:nvSpPr>
          <p:spPr bwMode="auto">
            <a:xfrm>
              <a:off x="1927" y="663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Group 86"/>
          <p:cNvGrpSpPr>
            <a:grpSpLocks/>
          </p:cNvGrpSpPr>
          <p:nvPr/>
        </p:nvGrpSpPr>
        <p:grpSpPr bwMode="auto">
          <a:xfrm>
            <a:off x="2084389" y="670323"/>
            <a:ext cx="1728787" cy="1835944"/>
            <a:chOff x="1565" y="663"/>
            <a:chExt cx="362" cy="363"/>
          </a:xfrm>
        </p:grpSpPr>
        <p:sp>
          <p:nvSpPr>
            <p:cNvPr id="9303" name="Line 87"/>
            <p:cNvSpPr>
              <a:spLocks noChangeShapeType="1"/>
            </p:cNvSpPr>
            <p:nvPr/>
          </p:nvSpPr>
          <p:spPr bwMode="auto">
            <a:xfrm>
              <a:off x="1565" y="1026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4" name="Line 88"/>
            <p:cNvSpPr>
              <a:spLocks noChangeShapeType="1"/>
            </p:cNvSpPr>
            <p:nvPr/>
          </p:nvSpPr>
          <p:spPr bwMode="auto">
            <a:xfrm>
              <a:off x="1927" y="663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89"/>
          <p:cNvGrpSpPr>
            <a:grpSpLocks/>
          </p:cNvGrpSpPr>
          <p:nvPr/>
        </p:nvGrpSpPr>
        <p:grpSpPr bwMode="auto">
          <a:xfrm>
            <a:off x="2051050" y="681038"/>
            <a:ext cx="2808288" cy="1835944"/>
            <a:chOff x="1565" y="663"/>
            <a:chExt cx="362" cy="363"/>
          </a:xfrm>
        </p:grpSpPr>
        <p:sp>
          <p:nvSpPr>
            <p:cNvPr id="9306" name="Line 90"/>
            <p:cNvSpPr>
              <a:spLocks noChangeShapeType="1"/>
            </p:cNvSpPr>
            <p:nvPr/>
          </p:nvSpPr>
          <p:spPr bwMode="auto">
            <a:xfrm>
              <a:off x="1565" y="1026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7" name="Line 91"/>
            <p:cNvSpPr>
              <a:spLocks noChangeShapeType="1"/>
            </p:cNvSpPr>
            <p:nvPr/>
          </p:nvSpPr>
          <p:spPr bwMode="auto">
            <a:xfrm>
              <a:off x="1927" y="663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92"/>
          <p:cNvGrpSpPr>
            <a:grpSpLocks/>
          </p:cNvGrpSpPr>
          <p:nvPr/>
        </p:nvGrpSpPr>
        <p:grpSpPr bwMode="auto">
          <a:xfrm>
            <a:off x="2119313" y="682229"/>
            <a:ext cx="3960812" cy="1835944"/>
            <a:chOff x="1565" y="663"/>
            <a:chExt cx="362" cy="363"/>
          </a:xfrm>
        </p:grpSpPr>
        <p:sp>
          <p:nvSpPr>
            <p:cNvPr id="9309" name="Line 93"/>
            <p:cNvSpPr>
              <a:spLocks noChangeShapeType="1"/>
            </p:cNvSpPr>
            <p:nvPr/>
          </p:nvSpPr>
          <p:spPr bwMode="auto">
            <a:xfrm>
              <a:off x="1565" y="1026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0" name="Line 94"/>
            <p:cNvSpPr>
              <a:spLocks noChangeShapeType="1"/>
            </p:cNvSpPr>
            <p:nvPr/>
          </p:nvSpPr>
          <p:spPr bwMode="auto">
            <a:xfrm>
              <a:off x="1927" y="663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Group 95"/>
          <p:cNvGrpSpPr>
            <a:grpSpLocks/>
          </p:cNvGrpSpPr>
          <p:nvPr/>
        </p:nvGrpSpPr>
        <p:grpSpPr bwMode="auto">
          <a:xfrm>
            <a:off x="2063751" y="603648"/>
            <a:ext cx="574675" cy="2645569"/>
            <a:chOff x="1565" y="663"/>
            <a:chExt cx="362" cy="363"/>
          </a:xfrm>
        </p:grpSpPr>
        <p:sp>
          <p:nvSpPr>
            <p:cNvPr id="9312" name="Line 96"/>
            <p:cNvSpPr>
              <a:spLocks noChangeShapeType="1"/>
            </p:cNvSpPr>
            <p:nvPr/>
          </p:nvSpPr>
          <p:spPr bwMode="auto">
            <a:xfrm>
              <a:off x="1565" y="1026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3" name="Line 97"/>
            <p:cNvSpPr>
              <a:spLocks noChangeShapeType="1"/>
            </p:cNvSpPr>
            <p:nvPr/>
          </p:nvSpPr>
          <p:spPr bwMode="auto">
            <a:xfrm>
              <a:off x="1927" y="663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Group 98"/>
          <p:cNvGrpSpPr>
            <a:grpSpLocks/>
          </p:cNvGrpSpPr>
          <p:nvPr/>
        </p:nvGrpSpPr>
        <p:grpSpPr bwMode="auto">
          <a:xfrm>
            <a:off x="2268539" y="627460"/>
            <a:ext cx="1512887" cy="2645569"/>
            <a:chOff x="1565" y="663"/>
            <a:chExt cx="362" cy="363"/>
          </a:xfrm>
        </p:grpSpPr>
        <p:sp>
          <p:nvSpPr>
            <p:cNvPr id="9315" name="Line 99"/>
            <p:cNvSpPr>
              <a:spLocks noChangeShapeType="1"/>
            </p:cNvSpPr>
            <p:nvPr/>
          </p:nvSpPr>
          <p:spPr bwMode="auto">
            <a:xfrm>
              <a:off x="1565" y="1026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6" name="Line 100"/>
            <p:cNvSpPr>
              <a:spLocks noChangeShapeType="1"/>
            </p:cNvSpPr>
            <p:nvPr/>
          </p:nvSpPr>
          <p:spPr bwMode="auto">
            <a:xfrm>
              <a:off x="1927" y="663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Group 101"/>
          <p:cNvGrpSpPr>
            <a:grpSpLocks/>
          </p:cNvGrpSpPr>
          <p:nvPr/>
        </p:nvGrpSpPr>
        <p:grpSpPr bwMode="auto">
          <a:xfrm>
            <a:off x="2268539" y="627460"/>
            <a:ext cx="2592387" cy="2645569"/>
            <a:chOff x="1565" y="663"/>
            <a:chExt cx="362" cy="363"/>
          </a:xfrm>
        </p:grpSpPr>
        <p:sp>
          <p:nvSpPr>
            <p:cNvPr id="9318" name="Line 102"/>
            <p:cNvSpPr>
              <a:spLocks noChangeShapeType="1"/>
            </p:cNvSpPr>
            <p:nvPr/>
          </p:nvSpPr>
          <p:spPr bwMode="auto">
            <a:xfrm>
              <a:off x="1565" y="1026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9" name="Line 103"/>
            <p:cNvSpPr>
              <a:spLocks noChangeShapeType="1"/>
            </p:cNvSpPr>
            <p:nvPr/>
          </p:nvSpPr>
          <p:spPr bwMode="auto">
            <a:xfrm>
              <a:off x="1927" y="663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Group 104"/>
          <p:cNvGrpSpPr>
            <a:grpSpLocks/>
          </p:cNvGrpSpPr>
          <p:nvPr/>
        </p:nvGrpSpPr>
        <p:grpSpPr bwMode="auto">
          <a:xfrm>
            <a:off x="2068513" y="615554"/>
            <a:ext cx="4032250" cy="2645569"/>
            <a:chOff x="1565" y="663"/>
            <a:chExt cx="362" cy="363"/>
          </a:xfrm>
        </p:grpSpPr>
        <p:sp>
          <p:nvSpPr>
            <p:cNvPr id="9321" name="Line 105"/>
            <p:cNvSpPr>
              <a:spLocks noChangeShapeType="1"/>
            </p:cNvSpPr>
            <p:nvPr/>
          </p:nvSpPr>
          <p:spPr bwMode="auto">
            <a:xfrm>
              <a:off x="1565" y="1026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2" name="Line 106"/>
            <p:cNvSpPr>
              <a:spLocks noChangeShapeType="1"/>
            </p:cNvSpPr>
            <p:nvPr/>
          </p:nvSpPr>
          <p:spPr bwMode="auto">
            <a:xfrm>
              <a:off x="1927" y="663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323" name="Text Box 107"/>
          <p:cNvSpPr txBox="1">
            <a:spLocks noChangeArrowheads="1"/>
          </p:cNvSpPr>
          <p:nvPr/>
        </p:nvSpPr>
        <p:spPr bwMode="auto">
          <a:xfrm>
            <a:off x="0" y="4083844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性状表现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：黄圆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: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绿圆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: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黄皱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: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绿皱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=</a:t>
            </a:r>
            <a:r>
              <a:rPr lang="en-US" altLang="zh-CN" sz="3200" b="1" dirty="0">
                <a:solidFill>
                  <a:srgbClr val="FF0000"/>
                </a:solidFill>
              </a:rPr>
              <a:t>9:3:3:1</a:t>
            </a:r>
          </a:p>
        </p:txBody>
      </p:sp>
      <p:sp>
        <p:nvSpPr>
          <p:cNvPr id="9324" name="Text Box 108"/>
          <p:cNvSpPr txBox="1">
            <a:spLocks noChangeArrowheads="1"/>
          </p:cNvSpPr>
          <p:nvPr/>
        </p:nvSpPr>
        <p:spPr bwMode="auto">
          <a:xfrm>
            <a:off x="1116014" y="4516041"/>
            <a:ext cx="66246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F14D7"/>
                </a:solidFill>
              </a:rPr>
              <a:t>符合</a:t>
            </a:r>
            <a:r>
              <a:rPr lang="zh-CN" altLang="en-US" sz="3600" b="1">
                <a:solidFill>
                  <a:srgbClr val="FF0000"/>
                </a:solidFill>
              </a:rPr>
              <a:t>两对相对性状的</a:t>
            </a:r>
            <a:r>
              <a:rPr lang="zh-CN" altLang="en-US" sz="3600" b="1">
                <a:solidFill>
                  <a:srgbClr val="0F14D7"/>
                </a:solidFill>
              </a:rPr>
              <a:t>杂交实验</a:t>
            </a:r>
          </a:p>
        </p:txBody>
      </p:sp>
      <p:sp>
        <p:nvSpPr>
          <p:cNvPr id="9335" name="AutoShape 119"/>
          <p:cNvSpPr>
            <a:spLocks noChangeArrowheads="1"/>
          </p:cNvSpPr>
          <p:nvPr/>
        </p:nvSpPr>
        <p:spPr bwMode="auto">
          <a:xfrm>
            <a:off x="5148263" y="3706416"/>
            <a:ext cx="576262" cy="432197"/>
          </a:xfrm>
          <a:prstGeom prst="star16">
            <a:avLst>
              <a:gd name="adj" fmla="val 375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000"/>
          </a:p>
        </p:txBody>
      </p:sp>
      <p:sp>
        <p:nvSpPr>
          <p:cNvPr id="9336" name="AutoShape 120"/>
          <p:cNvSpPr>
            <a:spLocks noChangeArrowheads="1"/>
          </p:cNvSpPr>
          <p:nvPr/>
        </p:nvSpPr>
        <p:spPr bwMode="auto">
          <a:xfrm>
            <a:off x="4211638" y="3706416"/>
            <a:ext cx="576262" cy="415528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9337" name="Oval 121"/>
          <p:cNvSpPr>
            <a:spLocks noChangeArrowheads="1"/>
          </p:cNvSpPr>
          <p:nvPr/>
        </p:nvSpPr>
        <p:spPr bwMode="auto">
          <a:xfrm>
            <a:off x="2268538" y="3706416"/>
            <a:ext cx="487362" cy="37742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9338" name="Oval 122"/>
          <p:cNvSpPr>
            <a:spLocks noChangeArrowheads="1"/>
          </p:cNvSpPr>
          <p:nvPr/>
        </p:nvSpPr>
        <p:spPr bwMode="auto">
          <a:xfrm>
            <a:off x="3132139" y="3706416"/>
            <a:ext cx="503237" cy="378619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5" dur="250" autoRev="1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250" autoRev="1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250" autoRev="1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50" autoRev="1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0" dur="250" autoRev="1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1" dur="250" autoRev="1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2" dur="250" autoRev="1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5" dur="250" autoRev="1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6" dur="250" autoRev="1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7" dur="250" autoRev="1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50" autoRev="1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0" dur="250" autoRev="1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1" dur="250" autoRev="1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2" dur="250" autoRev="1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50" autoRev="1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250" autoRev="1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0" dur="250" autoRev="1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1" dur="250" autoRev="1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2" dur="250" autoRev="1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50" autoRev="1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5" dur="250" autoRev="1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6" dur="250" autoRev="1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7" dur="250" autoRev="1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50" autoRev="1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0" dur="250" autoRev="1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1" dur="250" autoRev="1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2" dur="250" autoRev="1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50" autoRev="1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5" dur="250" autoRev="1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6" dur="250" autoRev="1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7" dur="250" autoRev="1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50" autoRev="1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2" dur="250" autoRev="1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3" dur="250" autoRev="1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4" dur="250" autoRev="1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50" autoRev="1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2" dur="250" autoRev="1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3" dur="250" autoRev="1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4" dur="250" autoRev="1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50" autoRev="1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9" dur="250" autoRev="1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0" dur="250" autoRev="1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1" dur="250" autoRev="1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50" autoRev="1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4" dur="250" autoRev="1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5" dur="250" autoRev="1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6" dur="250" autoRev="1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50" autoRev="1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9" dur="250" autoRev="1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0" dur="250" autoRev="1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1" dur="250" autoRev="1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50" autoRev="1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6" dur="250" autoRev="1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7" dur="250" autoRev="1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8" dur="250" autoRev="1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50" autoRev="1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4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7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3" dur="250" autoRev="1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4" dur="250" autoRev="1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5" dur="250" autoRev="1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250" autoRev="1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7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8" dur="250" autoRev="1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9" dur="250" autoRev="1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0" dur="250" autoRev="1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50" autoRev="1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7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3" dur="250" autoRev="1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4" dur="250" autoRev="1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5" dur="250" autoRev="1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250" autoRev="1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7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8" dur="250" autoRev="1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9" dur="250" autoRev="1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0" dur="250" autoRev="1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50" autoRev="1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27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5" dur="250" autoRev="1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6" dur="250" autoRev="1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7" dur="250" autoRev="1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250" autoRev="1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7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0" dur="250" autoRev="1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1" dur="250" autoRev="1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2" dur="250" autoRev="1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250" autoRev="1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7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5" dur="250" autoRev="1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250" autoRev="1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250" autoRev="1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250" autoRev="1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7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0" dur="250" autoRev="1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1" dur="250" autoRev="1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2" dur="250" autoRev="1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50" autoRev="1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27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7" dur="250" autoRev="1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8" dur="250" autoRev="1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9" dur="250" autoRev="1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50" autoRev="1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7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2" dur="250" autoRev="1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3" dur="250" autoRev="1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4" dur="250" autoRev="1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250" autoRev="1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27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9" dur="250" autoRev="1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0" dur="250" autoRev="1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1" dur="250" autoRev="1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50" autoRev="1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7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4" dur="250" autoRev="1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5" dur="250" autoRev="1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6" dur="250" autoRev="1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250" autoRev="1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27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31" dur="250" autoRev="1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2" dur="250" autoRev="1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3" dur="250" autoRev="1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250" autoRev="1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7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36" dur="250" autoRev="1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7" dur="250" autoRev="1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8" dur="250" autoRev="1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50" autoRev="1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27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3" dur="250" autoRev="1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4" dur="250" autoRev="1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5" dur="250" autoRev="1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250" autoRev="1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7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8" dur="250" autoRev="1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9" dur="250" autoRev="1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0" dur="250" autoRev="1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250" autoRev="1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5" dur="500"/>
                                        <p:tgtEl>
                                          <p:spTgt spid="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 nodeType="clickPar">
                      <p:stCondLst>
                        <p:cond delay="indefinite"/>
                      </p:stCondLst>
                      <p:childTnLst>
                        <p:par>
                          <p:cTn id="3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8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9" dur="250" autoRev="1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0" dur="250" autoRev="1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1" dur="250" autoRev="1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250" autoRev="1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27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4" dur="250" autoRev="1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5" dur="250" autoRev="1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6" dur="250" autoRev="1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250" autoRev="1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1" dur="500"/>
                                        <p:tgtEl>
                                          <p:spTgt spid="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73" dur="250" autoRev="1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4" dur="250" autoRev="1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5" dur="250" autoRev="1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250" autoRev="1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 nodeType="clickPar">
                      <p:stCondLst>
                        <p:cond delay="indefinite"/>
                      </p:stCondLst>
                      <p:childTnLst>
                        <p:par>
                          <p:cTn id="3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9" presetID="27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80" dur="250" autoRev="1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1" dur="250" autoRev="1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2" dur="250" autoRev="1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250" autoRev="1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7" dur="500"/>
                                        <p:tgtEl>
                                          <p:spTgt spid="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89" dur="250" autoRev="1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0" dur="250" autoRev="1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1" dur="250" autoRev="1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" dur="250" autoRev="1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27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96" dur="250" autoRev="1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7" dur="250" autoRev="1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8" dur="250" autoRev="1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250" autoRev="1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3" dur="500"/>
                                        <p:tgtEl>
                                          <p:spTgt spid="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5" dur="250" autoRev="1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6" dur="250" autoRev="1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7" dur="250" autoRev="1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250" autoRev="1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 nodeType="clickPar">
                      <p:stCondLst>
                        <p:cond delay="indefinite"/>
                      </p:stCondLst>
                      <p:childTnLst>
                        <p:par>
                          <p:cTn id="4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1" presetID="27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2" dur="250" autoRev="1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3" dur="250" autoRev="1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4" dur="250" autoRev="1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" dur="250" autoRev="1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5" grpId="0" animBg="1" autoUpdateAnimBg="0"/>
      <p:bldP spid="9245" grpId="1" animBg="1"/>
      <p:bldP spid="9245" grpId="2" animBg="1"/>
      <p:bldP spid="9246" grpId="0" animBg="1" autoUpdateAnimBg="0"/>
      <p:bldP spid="9246" grpId="1" animBg="1"/>
      <p:bldP spid="9246" grpId="2" animBg="1"/>
      <p:bldP spid="9247" grpId="0" animBg="1" autoUpdateAnimBg="0"/>
      <p:bldP spid="9247" grpId="1" animBg="1"/>
      <p:bldP spid="9247" grpId="2" animBg="1"/>
      <p:bldP spid="9248" grpId="0" animBg="1" autoUpdateAnimBg="0"/>
      <p:bldP spid="9248" grpId="1" animBg="1"/>
      <p:bldP spid="9248" grpId="2" animBg="1"/>
      <p:bldP spid="9249" grpId="0" animBg="1" autoUpdateAnimBg="0"/>
      <p:bldP spid="9249" grpId="1" animBg="1"/>
      <p:bldP spid="9249" grpId="2" animBg="1"/>
      <p:bldP spid="9250" grpId="0" animBg="1" autoUpdateAnimBg="0"/>
      <p:bldP spid="9250" grpId="1" animBg="1"/>
      <p:bldP spid="9250" grpId="2" animBg="1"/>
      <p:bldP spid="9251" grpId="0" animBg="1" autoUpdateAnimBg="0"/>
      <p:bldP spid="9251" grpId="1" animBg="1"/>
      <p:bldP spid="9251" grpId="2" animBg="1"/>
      <p:bldP spid="9252" grpId="0" animBg="1" autoUpdateAnimBg="0"/>
      <p:bldP spid="9252" grpId="1" animBg="1"/>
      <p:bldP spid="9252" grpId="2" animBg="1"/>
      <p:bldP spid="9253" grpId="0" animBg="1" autoUpdateAnimBg="0"/>
      <p:bldP spid="9253" grpId="1" animBg="1"/>
      <p:bldP spid="9253" grpId="2" animBg="1"/>
      <p:bldP spid="9254" grpId="0" animBg="1" autoUpdateAnimBg="0"/>
      <p:bldP spid="9254" grpId="1" animBg="1"/>
      <p:bldP spid="9254" grpId="2" animBg="1"/>
      <p:bldP spid="9255" grpId="0" animBg="1" autoUpdateAnimBg="0"/>
      <p:bldP spid="9255" grpId="1" animBg="1"/>
      <p:bldP spid="9255" grpId="2" animBg="1"/>
      <p:bldP spid="9256" grpId="0" animBg="1" autoUpdateAnimBg="0"/>
      <p:bldP spid="9256" grpId="1" animBg="1"/>
      <p:bldP spid="9256" grpId="2" animBg="1"/>
      <p:bldP spid="9257" grpId="0" animBg="1" autoUpdateAnimBg="0"/>
      <p:bldP spid="9257" grpId="1" animBg="1"/>
      <p:bldP spid="9257" grpId="2" animBg="1"/>
      <p:bldP spid="9258" grpId="0" animBg="1" autoUpdateAnimBg="0"/>
      <p:bldP spid="9258" grpId="1" animBg="1"/>
      <p:bldP spid="9258" grpId="2" animBg="1"/>
      <p:bldP spid="9259" grpId="0" animBg="1" autoUpdateAnimBg="0"/>
      <p:bldP spid="9259" grpId="1" animBg="1"/>
      <p:bldP spid="9259" grpId="2" animBg="1"/>
      <p:bldP spid="9260" grpId="0" animBg="1" autoUpdateAnimBg="0"/>
      <p:bldP spid="9260" grpId="1" animBg="1"/>
      <p:bldP spid="9260" grpId="2" animBg="1"/>
      <p:bldP spid="9323" grpId="0" autoUpdateAnimBg="0"/>
      <p:bldP spid="9324" grpId="0"/>
      <p:bldP spid="9335" grpId="0" animBg="1" autoUpdateAnimBg="0"/>
      <p:bldP spid="9335" grpId="1" animBg="1"/>
      <p:bldP spid="9335" grpId="2" animBg="1"/>
      <p:bldP spid="9336" grpId="0" animBg="1" autoUpdateAnimBg="0"/>
      <p:bldP spid="9336" grpId="2" animBg="1"/>
      <p:bldP spid="9337" grpId="0" animBg="1" autoUpdateAnimBg="0"/>
      <p:bldP spid="9337" grpId="2" animBg="1"/>
      <p:bldP spid="9338" grpId="0" animBg="1" autoUpdateAnimBg="0"/>
      <p:bldP spid="933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1763714" y="3868341"/>
            <a:ext cx="719137" cy="540544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4932363" y="3868341"/>
            <a:ext cx="842962" cy="578644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419475" y="3868341"/>
            <a:ext cx="719138" cy="540544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6588126" y="3813573"/>
            <a:ext cx="842963" cy="578644"/>
          </a:xfrm>
          <a:prstGeom prst="star16">
            <a:avLst>
              <a:gd name="adj" fmla="val 375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400" b="1">
                <a:latin typeface="Times New Roman" pitchFamily="18" charset="0"/>
              </a:rPr>
              <a:t>rr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1763713" y="3436144"/>
            <a:ext cx="360362" cy="377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2124076" y="3219451"/>
            <a:ext cx="4752975" cy="5941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3132138" y="3381375"/>
            <a:ext cx="576262" cy="4869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3779839" y="3274219"/>
            <a:ext cx="3240087" cy="5941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211639" y="3327798"/>
            <a:ext cx="1152525" cy="5405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5364164" y="3327798"/>
            <a:ext cx="1800225" cy="5405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5364164" y="3327797"/>
            <a:ext cx="1584325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6948489" y="3327797"/>
            <a:ext cx="287337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476375" y="2247900"/>
            <a:ext cx="4032250" cy="1079897"/>
            <a:chOff x="930" y="1888"/>
            <a:chExt cx="2540" cy="907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930" y="2387"/>
              <a:ext cx="2540" cy="408"/>
              <a:chOff x="1701" y="3793"/>
              <a:chExt cx="2041" cy="318"/>
            </a:xfrm>
          </p:grpSpPr>
          <p:sp>
            <p:nvSpPr>
              <p:cNvPr id="13329" name="Oval 17"/>
              <p:cNvSpPr>
                <a:spLocks noChangeArrowheads="1"/>
              </p:cNvSpPr>
              <p:nvPr/>
            </p:nvSpPr>
            <p:spPr bwMode="auto">
              <a:xfrm>
                <a:off x="1701" y="3793"/>
                <a:ext cx="317" cy="3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800" b="1">
                    <a:latin typeface="Times New Roman" pitchFamily="18" charset="0"/>
                  </a:rPr>
                  <a:t>YR</a:t>
                </a:r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auto">
              <a:xfrm>
                <a:off x="3424" y="3793"/>
                <a:ext cx="318" cy="31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800" b="1">
                    <a:latin typeface="Times New Roman" pitchFamily="18" charset="0"/>
                  </a:rPr>
                  <a:t>yr</a:t>
                </a:r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auto">
              <a:xfrm>
                <a:off x="2290" y="3793"/>
                <a:ext cx="317" cy="3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800" b="1">
                    <a:latin typeface="Times New Roman" pitchFamily="18" charset="0"/>
                  </a:rPr>
                  <a:t>yR</a:t>
                </a:r>
              </a:p>
            </p:txBody>
          </p:sp>
          <p:sp>
            <p:nvSpPr>
              <p:cNvPr id="13332" name="Oval 20"/>
              <p:cNvSpPr>
                <a:spLocks noChangeArrowheads="1"/>
              </p:cNvSpPr>
              <p:nvPr/>
            </p:nvSpPr>
            <p:spPr bwMode="auto">
              <a:xfrm>
                <a:off x="2835" y="3793"/>
                <a:ext cx="317" cy="3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800" b="1">
                    <a:latin typeface="Times New Roman" pitchFamily="18" charset="0"/>
                  </a:rPr>
                  <a:t>Yr</a:t>
                </a:r>
              </a:p>
            </p:txBody>
          </p:sp>
        </p:grp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 flipH="1">
              <a:off x="1202" y="1979"/>
              <a:ext cx="499" cy="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 flipH="1">
              <a:off x="1837" y="2024"/>
              <a:ext cx="45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>
              <a:off x="2018" y="1979"/>
              <a:ext cx="408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2109" y="1888"/>
              <a:ext cx="998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877050" y="2409825"/>
            <a:ext cx="647700" cy="864394"/>
            <a:chOff x="4332" y="2024"/>
            <a:chExt cx="408" cy="726"/>
          </a:xfrm>
        </p:grpSpPr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>
              <a:off x="4332" y="2341"/>
              <a:ext cx="408" cy="4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 b="1">
                  <a:latin typeface="Times New Roman" pitchFamily="18" charset="0"/>
                </a:rPr>
                <a:t>yr</a:t>
              </a:r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>
              <a:off x="4513" y="2024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500034" y="4500576"/>
            <a:ext cx="7215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比例：      </a:t>
            </a:r>
            <a:r>
              <a:rPr lang="en-US" altLang="zh-CN" sz="2800" b="1" dirty="0">
                <a:solidFill>
                  <a:srgbClr val="FF0000"/>
                </a:solidFill>
              </a:rPr>
              <a:t>1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     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      </a:t>
            </a:r>
            <a:r>
              <a:rPr lang="en-US" altLang="zh-CN" sz="2800" b="1" dirty="0">
                <a:solidFill>
                  <a:srgbClr val="FF0000"/>
                </a:solidFill>
              </a:rPr>
              <a:t>1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      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      </a:t>
            </a:r>
            <a:r>
              <a:rPr lang="en-US" altLang="zh-CN" sz="2800" b="1" dirty="0">
                <a:solidFill>
                  <a:srgbClr val="FF0000"/>
                </a:solidFill>
              </a:rPr>
              <a:t>1 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    </a:t>
            </a:r>
            <a:r>
              <a:rPr lang="en-US" altLang="zh-CN" sz="2800" b="1" dirty="0">
                <a:solidFill>
                  <a:srgbClr val="FF0000"/>
                </a:solidFill>
              </a:rPr>
              <a:t>: 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    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39750" y="1329929"/>
            <a:ext cx="7675563" cy="1026319"/>
            <a:chOff x="340" y="1117"/>
            <a:chExt cx="4835" cy="862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247" y="1117"/>
              <a:ext cx="1252" cy="862"/>
              <a:chOff x="2018" y="2341"/>
              <a:chExt cx="1252" cy="862"/>
            </a:xfrm>
          </p:grpSpPr>
          <p:sp>
            <p:nvSpPr>
              <p:cNvPr id="13343" name="Oval 31"/>
              <p:cNvSpPr>
                <a:spLocks noChangeArrowheads="1"/>
              </p:cNvSpPr>
              <p:nvPr/>
            </p:nvSpPr>
            <p:spPr bwMode="auto">
              <a:xfrm>
                <a:off x="2426" y="2704"/>
                <a:ext cx="499" cy="49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800" b="1">
                    <a:latin typeface="Times New Roman" pitchFamily="18" charset="0"/>
                  </a:rPr>
                  <a:t>Yy</a:t>
                </a:r>
              </a:p>
              <a:p>
                <a:pPr algn="ctr"/>
                <a:r>
                  <a:rPr lang="en-US" altLang="zh-CN" sz="2800" b="1">
                    <a:latin typeface="Times New Roman" pitchFamily="18" charset="0"/>
                  </a:rPr>
                  <a:t>Rr</a:t>
                </a:r>
              </a:p>
            </p:txBody>
          </p:sp>
          <p:sp>
            <p:nvSpPr>
              <p:cNvPr id="13344" name="Text Box 32"/>
              <p:cNvSpPr txBox="1">
                <a:spLocks noChangeArrowheads="1"/>
              </p:cNvSpPr>
              <p:nvPr/>
            </p:nvSpPr>
            <p:spPr bwMode="auto">
              <a:xfrm>
                <a:off x="2018" y="2341"/>
                <a:ext cx="1252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/>
                  <a:t>杂种子一代</a:t>
                </a:r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3923" y="1117"/>
              <a:ext cx="1252" cy="862"/>
              <a:chOff x="2789" y="300"/>
              <a:chExt cx="1252" cy="862"/>
            </a:xfrm>
          </p:grpSpPr>
          <p:sp>
            <p:nvSpPr>
              <p:cNvPr id="13346" name="AutoShape 34"/>
              <p:cNvSpPr>
                <a:spLocks noChangeArrowheads="1"/>
              </p:cNvSpPr>
              <p:nvPr/>
            </p:nvSpPr>
            <p:spPr bwMode="auto">
              <a:xfrm>
                <a:off x="3107" y="618"/>
                <a:ext cx="544" cy="544"/>
              </a:xfrm>
              <a:prstGeom prst="star16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800" b="1">
                    <a:latin typeface="Times New Roman" pitchFamily="18" charset="0"/>
                  </a:rPr>
                  <a:t>yy</a:t>
                </a:r>
              </a:p>
              <a:p>
                <a:pPr algn="ctr"/>
                <a:r>
                  <a:rPr lang="en-US" altLang="zh-CN" sz="2800" b="1">
                    <a:latin typeface="Times New Roman" pitchFamily="18" charset="0"/>
                  </a:rPr>
                  <a:t>rr</a:t>
                </a:r>
              </a:p>
            </p:txBody>
          </p:sp>
          <p:sp>
            <p:nvSpPr>
              <p:cNvPr id="13347" name="Text Box 35"/>
              <p:cNvSpPr txBox="1">
                <a:spLocks noChangeArrowheads="1"/>
              </p:cNvSpPr>
              <p:nvPr/>
            </p:nvSpPr>
            <p:spPr bwMode="auto">
              <a:xfrm>
                <a:off x="2789" y="300"/>
                <a:ext cx="1252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/>
                  <a:t>隐性纯合子</a:t>
                </a:r>
              </a:p>
            </p:txBody>
          </p:sp>
        </p:grpSp>
        <p:sp>
          <p:nvSpPr>
            <p:cNvPr id="13348" name="Text Box 36"/>
            <p:cNvSpPr txBox="1">
              <a:spLocks noChangeArrowheads="1"/>
            </p:cNvSpPr>
            <p:nvPr/>
          </p:nvSpPr>
          <p:spPr bwMode="auto">
            <a:xfrm>
              <a:off x="340" y="1117"/>
              <a:ext cx="680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</a:rPr>
                <a:t>测交</a:t>
              </a:r>
            </a:p>
          </p:txBody>
        </p:sp>
        <p:sp>
          <p:nvSpPr>
            <p:cNvPr id="13349" name="Text Box 37"/>
            <p:cNvSpPr txBox="1">
              <a:spLocks noChangeArrowheads="1"/>
            </p:cNvSpPr>
            <p:nvPr/>
          </p:nvSpPr>
          <p:spPr bwMode="auto">
            <a:xfrm>
              <a:off x="3106" y="1389"/>
              <a:ext cx="376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cs typeface="Arial" charset="0"/>
                </a:rPr>
                <a:t>×</a:t>
              </a:r>
            </a:p>
          </p:txBody>
        </p:sp>
      </p:grp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504825" y="3759994"/>
            <a:ext cx="10429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D71D0F"/>
                </a:solidFill>
              </a:rPr>
              <a:t>测交后代</a:t>
            </a: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142505" y="274510"/>
            <a:ext cx="4928260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ea typeface="楷体_GB2312" pitchFamily="49" charset="-122"/>
              </a:rPr>
              <a:t>验证假说</a:t>
            </a:r>
            <a:r>
              <a:rPr lang="en-US" altLang="zh-CN" sz="3200" dirty="0" smtClean="0">
                <a:ea typeface="楷体_GB2312" pitchFamily="49" charset="-122"/>
              </a:rPr>
              <a:t>——</a:t>
            </a:r>
            <a:r>
              <a:rPr lang="zh-CN" altLang="en-US" sz="3200" dirty="0" smtClean="0">
                <a:ea typeface="楷体_GB2312" pitchFamily="49" charset="-122"/>
              </a:rPr>
              <a:t>对</a:t>
            </a:r>
            <a:r>
              <a:rPr lang="zh-CN" altLang="en-US" sz="3200" dirty="0">
                <a:ea typeface="楷体_GB2312" pitchFamily="49" charset="-122"/>
              </a:rPr>
              <a:t>自由组合现象解释的验证</a:t>
            </a:r>
          </a:p>
        </p:txBody>
      </p:sp>
      <p:sp>
        <p:nvSpPr>
          <p:cNvPr id="41" name="Text Box 4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47012" y="345282"/>
            <a:ext cx="32122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2"/>
                </a:solidFill>
                <a:ea typeface="楷体_GB2312" pitchFamily="49" charset="-122"/>
              </a:rPr>
              <a:t>——</a:t>
            </a:r>
            <a:r>
              <a:rPr lang="zh-CN" altLang="en-US" sz="3200" dirty="0">
                <a:solidFill>
                  <a:srgbClr val="FF0000"/>
                </a:solidFill>
                <a:ea typeface="楷体_GB2312" pitchFamily="49" charset="-122"/>
              </a:rPr>
              <a:t>测交实验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13340" grpId="0"/>
      <p:bldP spid="1335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68780"/>
            <a:ext cx="8686800" cy="3525446"/>
          </a:xfrm>
        </p:spPr>
        <p:txBody>
          <a:bodyPr/>
          <a:lstStyle/>
          <a:p>
            <a:r>
              <a:rPr lang="zh-CN" altLang="en-US" b="1" dirty="0" smtClean="0"/>
              <a:t>总结规律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基因的自由组合规律</a:t>
            </a:r>
            <a:endParaRPr lang="zh-CN" altLang="en-US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49492"/>
            <a:ext cx="8892480" cy="4894008"/>
          </a:xfrm>
        </p:spPr>
        <p:txBody>
          <a:bodyPr/>
          <a:lstStyle/>
          <a:p>
            <a:pPr>
              <a:buNone/>
            </a:pPr>
            <a:r>
              <a:rPr lang="zh-CN" altLang="en-US" b="1" dirty="0" smtClean="0"/>
              <a:t>          </a:t>
            </a:r>
            <a:endParaRPr lang="en-US" altLang="zh-CN" b="1" dirty="0" smtClean="0"/>
          </a:p>
          <a:p>
            <a:r>
              <a:rPr lang="zh-CN" altLang="en-US" b="1" dirty="0" smtClean="0"/>
              <a:t>观察现象，发现问题</a:t>
            </a:r>
            <a:r>
              <a:rPr lang="en-US" altLang="zh-CN" b="1" dirty="0" smtClean="0"/>
              <a:t>---------</a:t>
            </a:r>
            <a:r>
              <a:rPr lang="zh-CN" altLang="en-US" b="1" dirty="0" smtClean="0"/>
              <a:t>杂交实验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分析问题，提出假说</a:t>
            </a:r>
            <a:r>
              <a:rPr lang="en-US" altLang="zh-CN" b="1" dirty="0" smtClean="0"/>
              <a:t>---------</a:t>
            </a:r>
            <a:r>
              <a:rPr lang="zh-CN" altLang="en-US" b="1" dirty="0" smtClean="0"/>
              <a:t>现象解释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设计实验，验证假说</a:t>
            </a:r>
            <a:r>
              <a:rPr lang="en-US" altLang="zh-CN" b="1" dirty="0" smtClean="0"/>
              <a:t>---------</a:t>
            </a:r>
            <a:r>
              <a:rPr lang="zh-CN" altLang="en-US" b="1" dirty="0" smtClean="0"/>
              <a:t>测交实验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归纳综合，总结规律</a:t>
            </a:r>
            <a:r>
              <a:rPr lang="en-US" altLang="zh-CN" b="1" dirty="0" smtClean="0"/>
              <a:t>--------</a:t>
            </a:r>
            <a:r>
              <a:rPr lang="zh-CN" altLang="en-US" b="1" dirty="0" smtClean="0"/>
              <a:t>基因自由组合规律</a:t>
            </a:r>
            <a:endParaRPr lang="en-US" altLang="zh-CN" b="1" dirty="0" smtClean="0"/>
          </a:p>
          <a:p>
            <a:r>
              <a:rPr lang="zh-CN" altLang="en-US" dirty="0" smtClean="0"/>
              <a:t>  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501470" y="1485425"/>
            <a:ext cx="0" cy="37804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489595" y="2836410"/>
            <a:ext cx="0" cy="37804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2513346" y="3926136"/>
            <a:ext cx="0" cy="37804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" y="0"/>
            <a:ext cx="9334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33CC"/>
                </a:solidFill>
              </a:rPr>
              <a:t>第三个“一”：弄清一个过程</a:t>
            </a:r>
            <a:r>
              <a:rPr lang="zh-CN" altLang="en-US" sz="3200" dirty="0" smtClean="0"/>
              <a:t>是指科学探究的过程</a:t>
            </a:r>
            <a:endParaRPr lang="en-US" altLang="zh-CN" sz="32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68883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33CC"/>
                </a:solidFill>
              </a:rPr>
              <a:t>第四个“一”：</a:t>
            </a:r>
            <a:endParaRPr lang="en-US" altLang="zh-CN" b="1" dirty="0" smtClean="0">
              <a:solidFill>
                <a:srgbClr val="0033CC"/>
              </a:solidFill>
            </a:endParaRPr>
          </a:p>
          <a:p>
            <a:r>
              <a:rPr lang="en-US" altLang="zh-CN" b="1" dirty="0" smtClean="0">
                <a:solidFill>
                  <a:srgbClr val="0033CC"/>
                </a:solidFill>
              </a:rPr>
              <a:t>              </a:t>
            </a:r>
            <a:r>
              <a:rPr lang="zh-CN" altLang="en-US" b="1" dirty="0" smtClean="0">
                <a:solidFill>
                  <a:srgbClr val="0033CC"/>
                </a:solidFill>
              </a:rPr>
              <a:t>学会一种方法</a:t>
            </a:r>
            <a:r>
              <a:rPr lang="zh-CN" altLang="en-US" b="1" dirty="0" smtClean="0"/>
              <a:t>是指“假说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演绎法”。</a:t>
            </a:r>
            <a:endParaRPr lang="en-US" altLang="zh-CN" b="1" dirty="0" smtClean="0"/>
          </a:p>
          <a:p>
            <a:r>
              <a:rPr lang="zh-CN" altLang="en-US" dirty="0" smtClean="0"/>
              <a:t>        在弄清科学探究过程的同时，学会“假说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演绎法”。所谓这里的“演绎”，主要体现在“测交实验 ”中，老师一定给你讲的很清楚了。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3756" y="0"/>
            <a:ext cx="8473044" cy="4594225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33CC"/>
                </a:solidFill>
              </a:rPr>
              <a:t>第五个“一”：模拟一个实验</a:t>
            </a:r>
            <a:endParaRPr lang="en-US" altLang="zh-CN" b="1" dirty="0" smtClean="0">
              <a:solidFill>
                <a:srgbClr val="0033CC"/>
              </a:solidFill>
            </a:endParaRPr>
          </a:p>
          <a:p>
            <a:r>
              <a:rPr lang="en-US" altLang="zh-CN" dirty="0" smtClean="0"/>
              <a:t>        </a:t>
            </a:r>
            <a:r>
              <a:rPr lang="zh-CN" altLang="en-US" dirty="0" smtClean="0"/>
              <a:t>这里的模拟实验是指“性状分离比的模拟实验”。家里有彩球，最好。若没有彩球，给了你创新的机会。你可以在用料上根据家里的特点进行</a:t>
            </a:r>
            <a:r>
              <a:rPr lang="zh-CN" altLang="en-US" dirty="0" smtClean="0"/>
              <a:t>创新。</a:t>
            </a:r>
            <a:r>
              <a:rPr lang="zh-CN" altLang="en-US" dirty="0" smtClean="0"/>
              <a:t>把你创新的情况，拍成照片或视频</a:t>
            </a:r>
            <a:r>
              <a:rPr lang="zh-CN" altLang="en-US" dirty="0" smtClean="0"/>
              <a:t>，你</a:t>
            </a:r>
            <a:r>
              <a:rPr lang="zh-CN" altLang="en-US" dirty="0" smtClean="0"/>
              <a:t>肯定有不一样的体会，快动手试试吧！</a:t>
            </a:r>
            <a:endParaRPr lang="en-US" altLang="zh-CN" b="1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01882"/>
            <a:ext cx="9144000" cy="4607624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33CC"/>
                </a:solidFill>
              </a:rPr>
              <a:t>第六个“一”：掌握一种思路</a:t>
            </a:r>
          </a:p>
          <a:p>
            <a:r>
              <a:rPr lang="zh-CN" altLang="en-US" dirty="0" smtClean="0"/>
              <a:t>这里所说的“思路”，是一种做遗传题的思路。</a:t>
            </a:r>
            <a:endParaRPr lang="en-US" altLang="zh-CN" dirty="0" smtClean="0"/>
          </a:p>
          <a:p>
            <a:r>
              <a:rPr lang="zh-CN" altLang="en-US" dirty="0" smtClean="0"/>
              <a:t>首先要弄清六种组合。</a:t>
            </a:r>
            <a:endParaRPr lang="en-US" altLang="zh-CN" dirty="0" smtClean="0"/>
          </a:p>
          <a:p>
            <a:r>
              <a:rPr lang="zh-CN" altLang="en-US" dirty="0" smtClean="0"/>
              <a:t>假设</a:t>
            </a:r>
            <a:r>
              <a:rPr lang="en-US" altLang="zh-CN" dirty="0" smtClean="0"/>
              <a:t>A</a:t>
            </a:r>
            <a:r>
              <a:rPr lang="zh-CN" altLang="en-US" dirty="0" smtClean="0"/>
              <a:t>为显性基因，</a:t>
            </a:r>
            <a:r>
              <a:rPr lang="en-US" altLang="zh-CN" dirty="0" smtClean="0"/>
              <a:t>a</a:t>
            </a:r>
            <a:r>
              <a:rPr lang="zh-CN" altLang="en-US" dirty="0" smtClean="0"/>
              <a:t>为隐性基因，请完成下表：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0" y="0"/>
          <a:ext cx="8858992" cy="5170275"/>
        </p:xfrm>
        <a:graphic>
          <a:graphicData uri="http://schemas.openxmlformats.org/drawingml/2006/table">
            <a:tbl>
              <a:tblPr/>
              <a:tblGrid>
                <a:gridCol w="1053767"/>
                <a:gridCol w="2229117"/>
                <a:gridCol w="2609697"/>
                <a:gridCol w="2966411"/>
              </a:tblGrid>
              <a:tr h="616937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亲本基因组合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子代基因型及比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子代表现型及比</a:t>
                      </a: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1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2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3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</a:tr>
              <a:tr h="91725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4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5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6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31377" y="997527"/>
            <a:ext cx="3503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此处暂停</a:t>
            </a:r>
            <a:r>
              <a:rPr lang="en-US" altLang="zh-CN" sz="4000" dirty="0" smtClean="0">
                <a:solidFill>
                  <a:srgbClr val="FF0000"/>
                </a:solidFill>
              </a:rPr>
              <a:t>2</a:t>
            </a:r>
            <a:r>
              <a:rPr lang="zh-CN" altLang="en-US" sz="4000" dirty="0" smtClean="0">
                <a:solidFill>
                  <a:srgbClr val="FF0000"/>
                </a:solidFill>
              </a:rPr>
              <a:t>分钟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0" y="0"/>
          <a:ext cx="8858992" cy="5175212"/>
        </p:xfrm>
        <a:graphic>
          <a:graphicData uri="http://schemas.openxmlformats.org/drawingml/2006/table">
            <a:tbl>
              <a:tblPr/>
              <a:tblGrid>
                <a:gridCol w="1053767"/>
                <a:gridCol w="2229117"/>
                <a:gridCol w="2609697"/>
                <a:gridCol w="2966411"/>
              </a:tblGrid>
              <a:tr h="616937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亲本基因组合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子代基因型及比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子代表现型及比</a:t>
                      </a: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1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全为显性</a:t>
                      </a: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2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AA∶Aa=1∶1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全为显性</a:t>
                      </a: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3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全为显性</a:t>
                      </a:r>
                    </a:p>
                  </a:txBody>
                  <a:tcPr marL="45720" marR="45720" marT="34378" marB="34378"/>
                </a:tc>
              </a:tr>
              <a:tr h="91725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4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AA∶Aa∶aa=</a:t>
                      </a:r>
                      <a:endParaRPr lang="en-US" altLang="zh-CN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1∶2∶1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显性∶隐性=3∶1</a:t>
                      </a: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5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Aa∶aa=1∶1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显性∶隐性=1∶1</a:t>
                      </a: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6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全为隐性</a:t>
                      </a:r>
                    </a:p>
                  </a:txBody>
                  <a:tcPr marL="45720" marR="45720" marT="34378" marB="34378"/>
                </a:tc>
              </a:tr>
            </a:tbl>
          </a:graphicData>
        </a:graphic>
      </p:graphicFrame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889" y="0"/>
            <a:ext cx="6768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应用一：判断显隐性。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1891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dirty="0" smtClean="0"/>
              <a:t>例</a:t>
            </a:r>
            <a:r>
              <a:rPr lang="en-US" altLang="zh-CN" sz="2800" dirty="0" smtClean="0"/>
              <a:t>1.豌豆的子叶颜色黄色和绿色是一对相对性状，这对相对性</a:t>
            </a:r>
            <a:r>
              <a:rPr lang="zh-TW" altLang="zh-CN" sz="2800" dirty="0" smtClean="0"/>
              <a:t>状由等位基因</a:t>
            </a:r>
            <a:r>
              <a:rPr lang="en-US" altLang="zh-CN" sz="2800" dirty="0" smtClean="0"/>
              <a:t>B</a:t>
            </a:r>
            <a:r>
              <a:rPr lang="zh-CN" altLang="zh-CN" sz="2800" dirty="0" smtClean="0"/>
              <a:t>、</a:t>
            </a:r>
            <a:r>
              <a:rPr lang="en-US" altLang="zh-CN" sz="2800" dirty="0" smtClean="0"/>
              <a:t>b</a:t>
            </a:r>
            <a:r>
              <a:rPr lang="zh-TW" altLang="zh-CN" sz="2800" dirty="0" smtClean="0"/>
              <a:t>控制。如下表是豌豆子叶颜色三个组合的遗传实验结果。请分析并回答下列问题：</a:t>
            </a:r>
            <a:endParaRPr lang="en-US" altLang="zh-TW" sz="2800" dirty="0" smtClean="0"/>
          </a:p>
          <a:p>
            <a:pPr lvl="0"/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</a:t>
            </a:r>
            <a:r>
              <a:rPr lang="zh-TW" altLang="zh-CN" sz="2800" dirty="0" smtClean="0"/>
              <a:t>根据组合</a:t>
            </a:r>
            <a:r>
              <a:rPr lang="en-US" altLang="zh-TW" sz="2800" dirty="0" smtClean="0"/>
              <a:t>___________</a:t>
            </a:r>
            <a:r>
              <a:rPr lang="zh-TW" altLang="zh-CN" sz="2800" dirty="0" smtClean="0"/>
              <a:t> 能判断出</a:t>
            </a:r>
            <a:r>
              <a:rPr lang="en-US" altLang="zh-TW" sz="2800" dirty="0" smtClean="0"/>
              <a:t>______</a:t>
            </a:r>
            <a:r>
              <a:rPr lang="zh-TW" altLang="zh-CN" sz="2800" dirty="0" smtClean="0"/>
              <a:t> 是显性性状</a:t>
            </a:r>
            <a:r>
              <a:rPr lang="zh-CN" altLang="en-US" sz="2800" dirty="0" smtClean="0"/>
              <a:t>。</a:t>
            </a:r>
            <a:endParaRPr lang="en-US" altLang="zh-TW" sz="2800" dirty="0" smtClean="0"/>
          </a:p>
          <a:p>
            <a:pPr lvl="0"/>
            <a:endParaRPr lang="zh-CN" altLang="zh-CN" sz="2400" dirty="0" smtClean="0"/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-1" y="2775891"/>
          <a:ext cx="9144001" cy="2505395"/>
        </p:xfrm>
        <a:graphic>
          <a:graphicData uri="http://schemas.openxmlformats.org/drawingml/2006/table">
            <a:tbl>
              <a:tblPr/>
              <a:tblGrid>
                <a:gridCol w="2095380"/>
                <a:gridCol w="2803541"/>
                <a:gridCol w="2122540"/>
                <a:gridCol w="2122540"/>
              </a:tblGrid>
              <a:tr h="395403">
                <a:tc rowSpan="2"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组合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亲本表型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65100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Sun"/>
                        </a:rPr>
                        <a:t>F</a:t>
                      </a:r>
                      <a:r>
                        <a:rPr lang="en-US" sz="2400" kern="100" baseline="-25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Sun"/>
                        </a:rPr>
                        <a:t>1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的表</a:t>
                      </a:r>
                      <a:r>
                        <a:rPr lang="zh-CN" altLang="en-US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现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型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和植株数目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0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400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16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一</a:t>
                      </a:r>
                      <a:endParaRPr lang="zh-CN" sz="2400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409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413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16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二</a:t>
                      </a:r>
                      <a:endParaRPr lang="zh-CN" sz="2400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811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0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5403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三</a:t>
                      </a:r>
                      <a:endParaRPr lang="zh-CN" sz="2400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1230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410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62005" y="0"/>
            <a:ext cx="3503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00B0F0"/>
                </a:solidFill>
              </a:rPr>
              <a:t>此处暂停</a:t>
            </a:r>
            <a:r>
              <a:rPr lang="en-US" altLang="zh-CN" sz="4000" dirty="0" smtClean="0">
                <a:solidFill>
                  <a:srgbClr val="00B0F0"/>
                </a:solidFill>
              </a:rPr>
              <a:t>2</a:t>
            </a:r>
            <a:r>
              <a:rPr lang="zh-CN" altLang="en-US" sz="4000" dirty="0" smtClean="0">
                <a:solidFill>
                  <a:srgbClr val="00B0F0"/>
                </a:solidFill>
              </a:rPr>
              <a:t>分钟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完成六个“一”工程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学习一种精神</a:t>
            </a:r>
            <a:endParaRPr lang="en-US" altLang="zh-CN" b="1" dirty="0" smtClean="0"/>
          </a:p>
          <a:p>
            <a:r>
              <a:rPr lang="zh-CN" altLang="en-US" b="1" dirty="0" smtClean="0"/>
              <a:t>明白一概念图</a:t>
            </a:r>
            <a:endParaRPr lang="en-US" altLang="zh-CN" b="1" dirty="0" smtClean="0"/>
          </a:p>
          <a:p>
            <a:r>
              <a:rPr lang="zh-CN" altLang="en-US" b="1" dirty="0" smtClean="0"/>
              <a:t>弄清一个过程</a:t>
            </a:r>
            <a:endParaRPr lang="en-US" altLang="zh-CN" b="1" dirty="0" smtClean="0"/>
          </a:p>
          <a:p>
            <a:r>
              <a:rPr lang="zh-CN" altLang="en-US" b="1" dirty="0" smtClean="0"/>
              <a:t>学会一种方法</a:t>
            </a:r>
            <a:endParaRPr lang="en-US" altLang="zh-CN" b="1" dirty="0" smtClean="0"/>
          </a:p>
          <a:p>
            <a:r>
              <a:rPr lang="zh-CN" altLang="en-US" b="1" dirty="0" smtClean="0"/>
              <a:t>模拟一个实验</a:t>
            </a:r>
            <a:endParaRPr lang="en-US" altLang="zh-CN" b="1" dirty="0" smtClean="0"/>
          </a:p>
          <a:p>
            <a:r>
              <a:rPr lang="zh-CN" altLang="en-US" b="1" dirty="0" smtClean="0"/>
              <a:t>掌握一种思路</a:t>
            </a:r>
            <a:endParaRPr lang="zh-CN" altLang="en-US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889" y="0"/>
            <a:ext cx="6768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应用一：判断显隐性。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1891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dirty="0" smtClean="0"/>
              <a:t>例</a:t>
            </a:r>
            <a:r>
              <a:rPr lang="en-US" altLang="zh-CN" sz="2800" dirty="0" smtClean="0"/>
              <a:t>1.豌豆的子叶颜色黄色和绿色是一对相对性状，这对相对性</a:t>
            </a:r>
            <a:r>
              <a:rPr lang="zh-TW" altLang="zh-CN" sz="2800" dirty="0" smtClean="0"/>
              <a:t>状由等位基因</a:t>
            </a:r>
            <a:r>
              <a:rPr lang="en-US" altLang="zh-CN" sz="2800" dirty="0" smtClean="0"/>
              <a:t>B</a:t>
            </a:r>
            <a:r>
              <a:rPr lang="zh-CN" altLang="zh-CN" sz="2800" dirty="0" smtClean="0"/>
              <a:t>、</a:t>
            </a:r>
            <a:r>
              <a:rPr lang="en-US" altLang="zh-CN" sz="2800" dirty="0" smtClean="0"/>
              <a:t>b</a:t>
            </a:r>
            <a:r>
              <a:rPr lang="zh-TW" altLang="zh-CN" sz="2800" dirty="0" smtClean="0"/>
              <a:t>控制。如下表是豌豆子叶颜色三个组合的遗传实验结果。请分析并回答下列问题：</a:t>
            </a:r>
            <a:endParaRPr lang="en-US" altLang="zh-TW" sz="2800" dirty="0" smtClean="0"/>
          </a:p>
          <a:p>
            <a:pPr lvl="0"/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</a:t>
            </a:r>
            <a:r>
              <a:rPr lang="zh-TW" altLang="zh-CN" sz="2800" dirty="0" smtClean="0"/>
              <a:t>根据组合</a:t>
            </a:r>
            <a:r>
              <a:rPr lang="en-US" altLang="zh-TW" sz="2800" dirty="0" smtClean="0"/>
              <a:t>__</a:t>
            </a:r>
            <a:r>
              <a:rPr lang="en-US" altLang="zh-TW" sz="2800" dirty="0" smtClean="0">
                <a:solidFill>
                  <a:srgbClr val="FF0000"/>
                </a:solidFill>
              </a:rPr>
              <a:t>______</a:t>
            </a:r>
            <a:r>
              <a:rPr lang="en-US" altLang="zh-TW" sz="2800" dirty="0" smtClean="0"/>
              <a:t>___</a:t>
            </a:r>
            <a:r>
              <a:rPr lang="zh-TW" altLang="zh-CN" sz="2800" dirty="0" smtClean="0"/>
              <a:t> 能判断出</a:t>
            </a:r>
            <a:r>
              <a:rPr lang="en-US" altLang="zh-TW" sz="2800" dirty="0" smtClean="0"/>
              <a:t>______</a:t>
            </a:r>
            <a:r>
              <a:rPr lang="zh-TW" altLang="zh-CN" sz="2800" dirty="0" smtClean="0"/>
              <a:t> 是显性性状</a:t>
            </a:r>
            <a:r>
              <a:rPr lang="zh-CN" altLang="en-US" sz="2800" dirty="0" smtClean="0"/>
              <a:t>。</a:t>
            </a:r>
            <a:endParaRPr lang="en-US" altLang="zh-TW" sz="2800" dirty="0" smtClean="0"/>
          </a:p>
          <a:p>
            <a:pPr lvl="0"/>
            <a:endParaRPr lang="zh-CN" altLang="zh-CN" sz="2400" dirty="0" smtClean="0"/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-1" y="2775891"/>
          <a:ext cx="9144001" cy="2505395"/>
        </p:xfrm>
        <a:graphic>
          <a:graphicData uri="http://schemas.openxmlformats.org/drawingml/2006/table">
            <a:tbl>
              <a:tblPr/>
              <a:tblGrid>
                <a:gridCol w="2095380"/>
                <a:gridCol w="2803541"/>
                <a:gridCol w="2122540"/>
                <a:gridCol w="2122540"/>
              </a:tblGrid>
              <a:tr h="395403">
                <a:tc rowSpan="2"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组合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亲本表型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65100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Sun"/>
                        </a:rPr>
                        <a:t>F</a:t>
                      </a:r>
                      <a:r>
                        <a:rPr lang="en-US" sz="2400" kern="100" baseline="-25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Sun"/>
                        </a:rPr>
                        <a:t>1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的表</a:t>
                      </a:r>
                      <a:r>
                        <a:rPr lang="zh-CN" altLang="en-US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现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型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和植株数目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0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400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16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一</a:t>
                      </a:r>
                      <a:endParaRPr lang="zh-CN" sz="2400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409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413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16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二</a:t>
                      </a:r>
                      <a:endParaRPr lang="zh-CN" sz="2400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811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0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5403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三</a:t>
                      </a:r>
                      <a:endParaRPr lang="zh-CN" sz="2400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1230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410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643053" y="1824893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二、三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28874" y="179240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黄色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0" y="0"/>
          <a:ext cx="8858992" cy="5175212"/>
        </p:xfrm>
        <a:graphic>
          <a:graphicData uri="http://schemas.openxmlformats.org/drawingml/2006/table">
            <a:tbl>
              <a:tblPr/>
              <a:tblGrid>
                <a:gridCol w="1053767"/>
                <a:gridCol w="2229117"/>
                <a:gridCol w="2609697"/>
                <a:gridCol w="2966411"/>
              </a:tblGrid>
              <a:tr h="616937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亲本基因组合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子代基因型及比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子代表现型及比</a:t>
                      </a: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1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全为显性</a:t>
                      </a: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2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AA∶Aa=1∶1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全为显性</a:t>
                      </a: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3</a:t>
                      </a:r>
                      <a:endParaRPr lang="zh-CN" altLang="en-US" sz="2800" kern="0" dirty="0" smtClean="0">
                        <a:solidFill>
                          <a:srgbClr val="FF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全为显性</a:t>
                      </a:r>
                    </a:p>
                  </a:txBody>
                  <a:tcPr marL="45720" marR="45720" marT="34378" marB="34378"/>
                </a:tc>
              </a:tr>
              <a:tr h="91725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4</a:t>
                      </a:r>
                      <a:endParaRPr lang="zh-CN" altLang="en-US" sz="2800" kern="0" dirty="0" smtClean="0">
                        <a:solidFill>
                          <a:srgbClr val="FF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AA∶Aa∶aa=</a:t>
                      </a:r>
                      <a:endParaRPr lang="en-US" altLang="zh-CN" sz="2800" kern="0" dirty="0" smtClean="0">
                        <a:solidFill>
                          <a:srgbClr val="FF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1∶2∶1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显性∶隐性=3∶1</a:t>
                      </a: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5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Aa∶aa=1∶1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显性∶隐性=1∶1</a:t>
                      </a: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6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全为隐性</a:t>
                      </a:r>
                    </a:p>
                  </a:txBody>
                  <a:tcPr marL="45720" marR="45720" marT="34378" marB="34378"/>
                </a:tc>
              </a:tr>
            </a:tbl>
          </a:graphicData>
        </a:graphic>
      </p:graphicFrame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889" y="0"/>
            <a:ext cx="6768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应用一：判断显隐性。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1891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dirty="0" smtClean="0"/>
              <a:t>例</a:t>
            </a:r>
            <a:r>
              <a:rPr lang="en-US" altLang="zh-CN" sz="2800" dirty="0" smtClean="0"/>
              <a:t>1.豌豆的子叶颜色黄色和绿色是一对相对性状，这对相对性</a:t>
            </a:r>
            <a:r>
              <a:rPr lang="zh-TW" altLang="zh-CN" sz="2800" dirty="0" smtClean="0"/>
              <a:t>状由等位基因</a:t>
            </a:r>
            <a:r>
              <a:rPr lang="en-US" altLang="zh-CN" sz="2800" dirty="0" smtClean="0"/>
              <a:t>B</a:t>
            </a:r>
            <a:r>
              <a:rPr lang="zh-CN" altLang="zh-CN" sz="2800" dirty="0" smtClean="0"/>
              <a:t>、</a:t>
            </a:r>
            <a:r>
              <a:rPr lang="en-US" altLang="zh-CN" sz="2800" dirty="0" smtClean="0"/>
              <a:t>b</a:t>
            </a:r>
            <a:r>
              <a:rPr lang="zh-TW" altLang="zh-CN" sz="2800" dirty="0" smtClean="0"/>
              <a:t>控制。如下表是豌豆子叶颜色三个组合的遗传实验结果。请分析并回答下列问题：</a:t>
            </a:r>
            <a:endParaRPr lang="en-US" altLang="zh-TW" sz="2800" dirty="0" smtClean="0"/>
          </a:p>
          <a:p>
            <a:pPr lvl="0"/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</a:t>
            </a:r>
            <a:r>
              <a:rPr lang="zh-TW" altLang="zh-CN" sz="2800" dirty="0" smtClean="0"/>
              <a:t>根据</a:t>
            </a:r>
            <a:r>
              <a:rPr lang="zh-TW" altLang="zh-CN" sz="2800" smtClean="0"/>
              <a:t>组合</a:t>
            </a:r>
            <a:r>
              <a:rPr lang="en-US" altLang="zh-TW" sz="2800" smtClean="0"/>
              <a:t>__</a:t>
            </a:r>
            <a:r>
              <a:rPr lang="en-US" altLang="zh-TW" sz="2800" smtClean="0">
                <a:solidFill>
                  <a:srgbClr val="FF0000"/>
                </a:solidFill>
              </a:rPr>
              <a:t>______</a:t>
            </a:r>
            <a:r>
              <a:rPr lang="en-US" altLang="zh-TW" sz="2800" smtClean="0"/>
              <a:t>___</a:t>
            </a:r>
            <a:r>
              <a:rPr lang="zh-TW" altLang="zh-CN" sz="2800" smtClean="0"/>
              <a:t> </a:t>
            </a:r>
            <a:r>
              <a:rPr lang="zh-TW" altLang="zh-CN" sz="2800" dirty="0" smtClean="0"/>
              <a:t>能判断出</a:t>
            </a:r>
            <a:r>
              <a:rPr lang="en-US" altLang="zh-TW" sz="2800" dirty="0" smtClean="0"/>
              <a:t>______</a:t>
            </a:r>
            <a:r>
              <a:rPr lang="zh-TW" altLang="zh-CN" sz="2800" dirty="0" smtClean="0"/>
              <a:t> 是显性性状</a:t>
            </a:r>
            <a:r>
              <a:rPr lang="zh-CN" altLang="en-US" sz="2800" dirty="0" smtClean="0"/>
              <a:t>。</a:t>
            </a:r>
            <a:endParaRPr lang="en-US" altLang="zh-TW" sz="2800" dirty="0" smtClean="0"/>
          </a:p>
          <a:p>
            <a:pPr lvl="0"/>
            <a:endParaRPr lang="zh-CN" altLang="zh-CN" sz="2400" dirty="0" smtClean="0"/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-1" y="2775891"/>
          <a:ext cx="9144001" cy="2505395"/>
        </p:xfrm>
        <a:graphic>
          <a:graphicData uri="http://schemas.openxmlformats.org/drawingml/2006/table">
            <a:tbl>
              <a:tblPr/>
              <a:tblGrid>
                <a:gridCol w="2095380"/>
                <a:gridCol w="2803541"/>
                <a:gridCol w="2122540"/>
                <a:gridCol w="2122540"/>
              </a:tblGrid>
              <a:tr h="395403">
                <a:tc rowSpan="2"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组合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亲本表型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65100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Sun"/>
                        </a:rPr>
                        <a:t>F</a:t>
                      </a:r>
                      <a:r>
                        <a:rPr lang="en-US" sz="2400" kern="100" baseline="-25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Sun"/>
                        </a:rPr>
                        <a:t>1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的表</a:t>
                      </a:r>
                      <a:r>
                        <a:rPr lang="zh-CN" altLang="en-US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现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型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和植株数目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0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400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16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一</a:t>
                      </a:r>
                      <a:endParaRPr lang="zh-CN" sz="2400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409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413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16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二</a:t>
                      </a:r>
                      <a:endParaRPr lang="zh-CN" sz="2400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811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0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5403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三</a:t>
                      </a:r>
                      <a:endParaRPr lang="zh-CN" sz="2400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1230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410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643053" y="1824893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二、三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28874" y="179240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黄色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5" y="154379"/>
            <a:ext cx="879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应用二：由子代表现型及比推断亲代的基因型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8130" y="692917"/>
            <a:ext cx="86689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（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）</a:t>
            </a:r>
            <a:r>
              <a:rPr lang="zh-TW" altLang="zh-CN" sz="3200" dirty="0" smtClean="0"/>
              <a:t>请写出组合</a:t>
            </a:r>
            <a:r>
              <a:rPr lang="zh-CN" altLang="zh-CN" sz="3200" dirty="0" smtClean="0"/>
              <a:t>一的亲</a:t>
            </a:r>
            <a:r>
              <a:rPr lang="zh-TW" altLang="zh-CN" sz="3200" dirty="0" smtClean="0"/>
              <a:t>本基因型:黄色</a:t>
            </a:r>
            <a:r>
              <a:rPr lang="en-US" altLang="zh-TW" sz="3200" dirty="0" smtClean="0"/>
              <a:t>______</a:t>
            </a:r>
            <a:r>
              <a:rPr lang="zh-CN" altLang="en-US" sz="3200" dirty="0" smtClean="0"/>
              <a:t>，</a:t>
            </a:r>
            <a:r>
              <a:rPr lang="zh-TW" altLang="zh-CN" sz="3200" dirty="0" smtClean="0"/>
              <a:t>绿色</a:t>
            </a:r>
            <a:r>
              <a:rPr lang="en-US" altLang="zh-TW" sz="3200" dirty="0" smtClean="0"/>
              <a:t>_______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r>
              <a:rPr lang="zh-TW" altLang="zh-CN" sz="3200" dirty="0" smtClean="0"/>
              <a:t>组合</a:t>
            </a:r>
            <a:r>
              <a:rPr lang="zh-CN" altLang="en-US" sz="3200" dirty="0" smtClean="0"/>
              <a:t>三</a:t>
            </a:r>
            <a:r>
              <a:rPr lang="zh-CN" altLang="zh-CN" sz="3200" dirty="0" smtClean="0"/>
              <a:t>的亲</a:t>
            </a:r>
            <a:r>
              <a:rPr lang="zh-TW" altLang="zh-CN" sz="3200" dirty="0" smtClean="0"/>
              <a:t>本基因型:黄色</a:t>
            </a:r>
            <a:r>
              <a:rPr lang="en-US" altLang="zh-TW" sz="3200" dirty="0" smtClean="0"/>
              <a:t>______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25631" y="2412474"/>
          <a:ext cx="8467106" cy="2505395"/>
        </p:xfrm>
        <a:graphic>
          <a:graphicData uri="http://schemas.openxmlformats.org/drawingml/2006/table">
            <a:tbl>
              <a:tblPr/>
              <a:tblGrid>
                <a:gridCol w="1940268"/>
                <a:gridCol w="2596006"/>
                <a:gridCol w="1965416"/>
                <a:gridCol w="1965416"/>
              </a:tblGrid>
              <a:tr h="395403">
                <a:tc rowSpan="2"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组合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亲本表型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65100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Sun"/>
                        </a:rPr>
                        <a:t>F</a:t>
                      </a:r>
                      <a:r>
                        <a:rPr lang="en-US" sz="2400" kern="100" baseline="-25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Sun"/>
                        </a:rPr>
                        <a:t>1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的表</a:t>
                      </a:r>
                      <a:r>
                        <a:rPr lang="zh-CN" altLang="en-US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现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型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和植株数目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0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16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一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409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413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16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二</a:t>
                      </a:r>
                      <a:endParaRPr lang="zh-CN" sz="2400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811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0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5403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三</a:t>
                      </a:r>
                      <a:endParaRPr lang="zh-CN" sz="2400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1230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410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62649" y="1253028"/>
            <a:ext cx="3503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00B0F0"/>
                </a:solidFill>
              </a:rPr>
              <a:t>此处暂停</a:t>
            </a:r>
            <a:r>
              <a:rPr lang="en-US" altLang="zh-CN" sz="4000" dirty="0" smtClean="0">
                <a:solidFill>
                  <a:srgbClr val="00B0F0"/>
                </a:solidFill>
              </a:rPr>
              <a:t>2</a:t>
            </a:r>
            <a:r>
              <a:rPr lang="zh-CN" altLang="en-US" sz="4000" dirty="0" smtClean="0">
                <a:solidFill>
                  <a:srgbClr val="00B0F0"/>
                </a:solidFill>
              </a:rPr>
              <a:t>分钟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5" y="154379"/>
            <a:ext cx="879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应用二：由子代表现型及比推断亲代的基因型</a:t>
            </a:r>
            <a:endParaRPr lang="zh-CN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178130" y="692917"/>
            <a:ext cx="86689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（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）</a:t>
            </a:r>
            <a:r>
              <a:rPr lang="zh-TW" altLang="zh-CN" sz="3200" dirty="0" smtClean="0"/>
              <a:t>请写出组合</a:t>
            </a:r>
            <a:r>
              <a:rPr lang="zh-CN" altLang="zh-CN" sz="3200" dirty="0" smtClean="0"/>
              <a:t>一的亲</a:t>
            </a:r>
            <a:r>
              <a:rPr lang="zh-TW" altLang="zh-CN" sz="3200" dirty="0" smtClean="0"/>
              <a:t>本基因型:黄色</a:t>
            </a:r>
            <a:r>
              <a:rPr lang="en-US" altLang="zh-TW" sz="3200" dirty="0" smtClean="0"/>
              <a:t>______</a:t>
            </a:r>
            <a:r>
              <a:rPr lang="zh-CN" altLang="en-US" sz="3200" dirty="0" smtClean="0"/>
              <a:t>，</a:t>
            </a:r>
            <a:r>
              <a:rPr lang="zh-TW" altLang="zh-CN" sz="3200" dirty="0" smtClean="0"/>
              <a:t>绿色</a:t>
            </a:r>
            <a:r>
              <a:rPr lang="en-US" altLang="zh-TW" sz="3200" dirty="0" smtClean="0"/>
              <a:t>_______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r>
              <a:rPr lang="zh-TW" altLang="zh-CN" sz="3200" dirty="0" smtClean="0"/>
              <a:t>组合</a:t>
            </a:r>
            <a:r>
              <a:rPr lang="zh-CN" altLang="en-US" sz="3200" dirty="0" smtClean="0"/>
              <a:t>三</a:t>
            </a:r>
            <a:r>
              <a:rPr lang="zh-CN" altLang="zh-CN" sz="3200" dirty="0" smtClean="0"/>
              <a:t>的亲</a:t>
            </a:r>
            <a:r>
              <a:rPr lang="zh-TW" altLang="zh-CN" sz="3200" dirty="0" smtClean="0"/>
              <a:t>本基因型:黄色</a:t>
            </a:r>
            <a:r>
              <a:rPr lang="en-US" altLang="zh-TW" sz="3200" dirty="0" smtClean="0"/>
              <a:t>______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25631" y="2412474"/>
          <a:ext cx="8467106" cy="2505395"/>
        </p:xfrm>
        <a:graphic>
          <a:graphicData uri="http://schemas.openxmlformats.org/drawingml/2006/table">
            <a:tbl>
              <a:tblPr/>
              <a:tblGrid>
                <a:gridCol w="1940268"/>
                <a:gridCol w="2596006"/>
                <a:gridCol w="1965416"/>
                <a:gridCol w="1965416"/>
              </a:tblGrid>
              <a:tr h="395403">
                <a:tc rowSpan="2"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组合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亲本表型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65100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Sun"/>
                        </a:rPr>
                        <a:t>F</a:t>
                      </a:r>
                      <a:r>
                        <a:rPr lang="en-US" sz="2400" kern="100" baseline="-25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Sun"/>
                        </a:rPr>
                        <a:t>1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的表</a:t>
                      </a:r>
                      <a:r>
                        <a:rPr lang="zh-CN" altLang="en-US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现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型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和植株数目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0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16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一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409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413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16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二</a:t>
                      </a:r>
                      <a:endParaRPr lang="zh-CN" sz="2400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811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0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5403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三</a:t>
                      </a:r>
                      <a:endParaRPr lang="zh-CN" sz="2400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1230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410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361865" y="694192"/>
            <a:ext cx="623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B</a:t>
            </a:r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74333" y="1156628"/>
            <a:ext cx="617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54192" y="1606613"/>
            <a:ext cx="623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B</a:t>
            </a:r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0" y="0"/>
          <a:ext cx="8858992" cy="5175212"/>
        </p:xfrm>
        <a:graphic>
          <a:graphicData uri="http://schemas.openxmlformats.org/drawingml/2006/table">
            <a:tbl>
              <a:tblPr/>
              <a:tblGrid>
                <a:gridCol w="1053767"/>
                <a:gridCol w="2229117"/>
                <a:gridCol w="2609697"/>
                <a:gridCol w="2966411"/>
              </a:tblGrid>
              <a:tr h="616937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亲本基因组合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子代基因型及比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子代表现型及比</a:t>
                      </a: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1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全为显性</a:t>
                      </a: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2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AA∶Aa=1∶1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全为显性</a:t>
                      </a: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3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全为显性</a:t>
                      </a:r>
                    </a:p>
                  </a:txBody>
                  <a:tcPr marL="45720" marR="45720" marT="34378" marB="34378"/>
                </a:tc>
              </a:tr>
              <a:tr h="91725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4</a:t>
                      </a:r>
                      <a:endParaRPr lang="zh-CN" altLang="en-US" sz="2800" kern="0" dirty="0" smtClean="0">
                        <a:solidFill>
                          <a:srgbClr val="FF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AA∶Aa∶aa=</a:t>
                      </a:r>
                      <a:endParaRPr lang="en-US" altLang="zh-CN" sz="2800" kern="0" dirty="0" smtClean="0">
                        <a:solidFill>
                          <a:srgbClr val="FF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1∶2∶1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显性∶隐性=3∶1</a:t>
                      </a: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5</a:t>
                      </a:r>
                      <a:endParaRPr lang="zh-CN" altLang="en-US" sz="2800" kern="0" dirty="0" smtClean="0">
                        <a:solidFill>
                          <a:srgbClr val="FF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endParaRPr lang="zh-CN" altLang="en-US" sz="2800" kern="0" dirty="0" smtClean="0">
                        <a:solidFill>
                          <a:srgbClr val="FF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Aa∶aa=1∶1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FF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显性∶隐性=1∶1</a:t>
                      </a:r>
                    </a:p>
                  </a:txBody>
                  <a:tcPr marL="45720" marR="45720" marT="34378" marB="34378"/>
                </a:tc>
              </a:tr>
              <a:tr h="61920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6</a:t>
                      </a:r>
                      <a:endParaRPr lang="zh-CN" altLang="en-US" sz="2800" kern="0" dirty="0" smtClean="0">
                        <a:solidFill>
                          <a:srgbClr val="000000"/>
                        </a:solidFill>
                        <a:latin typeface="Times New Roman" pitchFamily="65" charset="-122"/>
                        <a:ea typeface="宋体" pitchFamily="65" charset="-122"/>
                      </a:endParaRP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Arial Narrow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aa</a:t>
                      </a:r>
                    </a:p>
                  </a:txBody>
                  <a:tcPr marL="45720" marR="45720" marT="34378" marB="34378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全为隐性</a:t>
                      </a:r>
                    </a:p>
                  </a:txBody>
                  <a:tcPr marL="45720" marR="45720" marT="34378" marB="34378"/>
                </a:tc>
              </a:tr>
            </a:tbl>
          </a:graphicData>
        </a:graphic>
      </p:graphicFrame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5" y="154379"/>
            <a:ext cx="879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应用二：由子代表现型及比推断亲代的基因型</a:t>
            </a:r>
            <a:endParaRPr lang="zh-CN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178130" y="692917"/>
            <a:ext cx="86689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（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）</a:t>
            </a:r>
            <a:r>
              <a:rPr lang="zh-TW" altLang="zh-CN" sz="3200" dirty="0" smtClean="0"/>
              <a:t>请写出组合</a:t>
            </a:r>
            <a:r>
              <a:rPr lang="zh-CN" altLang="zh-CN" sz="3200" dirty="0" smtClean="0"/>
              <a:t>一的亲</a:t>
            </a:r>
            <a:r>
              <a:rPr lang="zh-TW" altLang="zh-CN" sz="3200" dirty="0" smtClean="0"/>
              <a:t>本基因型:黄色</a:t>
            </a:r>
            <a:r>
              <a:rPr lang="en-US" altLang="zh-TW" sz="3200" dirty="0" smtClean="0"/>
              <a:t>______</a:t>
            </a:r>
            <a:r>
              <a:rPr lang="zh-CN" altLang="en-US" sz="3200" dirty="0" smtClean="0"/>
              <a:t>，</a:t>
            </a:r>
            <a:r>
              <a:rPr lang="zh-TW" altLang="zh-CN" sz="3200" dirty="0" smtClean="0"/>
              <a:t>绿色</a:t>
            </a:r>
            <a:r>
              <a:rPr lang="en-US" altLang="zh-TW" sz="3200" dirty="0" smtClean="0"/>
              <a:t>_______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r>
              <a:rPr lang="zh-TW" altLang="zh-CN" sz="3200" dirty="0" smtClean="0"/>
              <a:t>组合</a:t>
            </a:r>
            <a:r>
              <a:rPr lang="zh-CN" altLang="en-US" sz="3200" dirty="0" smtClean="0"/>
              <a:t>三</a:t>
            </a:r>
            <a:r>
              <a:rPr lang="zh-CN" altLang="zh-CN" sz="3200" dirty="0" smtClean="0"/>
              <a:t>的亲</a:t>
            </a:r>
            <a:r>
              <a:rPr lang="zh-TW" altLang="zh-CN" sz="3200" dirty="0" smtClean="0"/>
              <a:t>本基因型:黄色</a:t>
            </a:r>
            <a:r>
              <a:rPr lang="en-US" altLang="zh-TW" sz="3200" dirty="0" smtClean="0"/>
              <a:t>______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25631" y="2412474"/>
          <a:ext cx="8467106" cy="2505395"/>
        </p:xfrm>
        <a:graphic>
          <a:graphicData uri="http://schemas.openxmlformats.org/drawingml/2006/table">
            <a:tbl>
              <a:tblPr/>
              <a:tblGrid>
                <a:gridCol w="1940268"/>
                <a:gridCol w="2596006"/>
                <a:gridCol w="1965416"/>
                <a:gridCol w="1965416"/>
              </a:tblGrid>
              <a:tr h="395403">
                <a:tc rowSpan="2"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组合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亲本表型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65100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Sun"/>
                        </a:rPr>
                        <a:t>F</a:t>
                      </a:r>
                      <a:r>
                        <a:rPr lang="en-US" sz="2400" kern="100" baseline="-25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Sun"/>
                        </a:rPr>
                        <a:t>1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的表</a:t>
                      </a:r>
                      <a:r>
                        <a:rPr lang="zh-CN" altLang="en-US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现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型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和植株数目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0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16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一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409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413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16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二</a:t>
                      </a:r>
                      <a:endParaRPr lang="zh-CN" sz="2400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811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0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5403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三</a:t>
                      </a:r>
                      <a:endParaRPr lang="zh-CN" sz="2400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1230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410</a:t>
                      </a:r>
                      <a:endParaRPr lang="zh-CN" sz="24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361865" y="694192"/>
            <a:ext cx="623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B</a:t>
            </a:r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74333" y="1156628"/>
            <a:ext cx="617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54192" y="1606613"/>
            <a:ext cx="623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B</a:t>
            </a:r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 smtClean="0"/>
              <a:t>（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）</a:t>
            </a:r>
            <a:r>
              <a:rPr lang="zh-TW" altLang="zh-CN" sz="3200" dirty="0" smtClean="0"/>
              <a:t>组合三的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</a:t>
            </a:r>
            <a:r>
              <a:rPr lang="zh-TW" altLang="zh-CN" sz="3200" dirty="0" smtClean="0"/>
              <a:t>中杂合子与纯合子的植株数目比</a:t>
            </a:r>
            <a:r>
              <a:rPr lang="zh-CN" altLang="en-US" sz="3200" dirty="0" smtClean="0"/>
              <a:t>例</a:t>
            </a:r>
            <a:r>
              <a:rPr lang="zh-TW" altLang="zh-CN" sz="3200" dirty="0" smtClean="0"/>
              <a:t>约是</a:t>
            </a:r>
            <a:r>
              <a:rPr lang="en-US" altLang="zh-TW" sz="3200" u="sng" dirty="0" smtClean="0"/>
              <a:t>_______________                    </a:t>
            </a:r>
            <a:endParaRPr lang="zh-CN" altLang="zh-CN" sz="32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03761" y="1545576"/>
          <a:ext cx="8467106" cy="2922905"/>
        </p:xfrm>
        <a:graphic>
          <a:graphicData uri="http://schemas.openxmlformats.org/drawingml/2006/table">
            <a:tbl>
              <a:tblPr/>
              <a:tblGrid>
                <a:gridCol w="1940268"/>
                <a:gridCol w="2596006"/>
                <a:gridCol w="1965416"/>
                <a:gridCol w="1965416"/>
              </a:tblGrid>
              <a:tr h="395403">
                <a:tc rowSpan="2"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组合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亲本表型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65100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Sun"/>
                        </a:rPr>
                        <a:t>F</a:t>
                      </a:r>
                      <a:r>
                        <a:rPr lang="en-US" sz="2800" kern="100" baseline="-25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Sun"/>
                        </a:rPr>
                        <a:t>1</a:t>
                      </a:r>
                      <a:r>
                        <a:rPr lang="zh-TW" sz="28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的表</a:t>
                      </a:r>
                      <a:r>
                        <a:rPr lang="zh-CN" altLang="en-US" sz="28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现</a:t>
                      </a:r>
                      <a:r>
                        <a:rPr lang="zh-TW" sz="28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型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和植株数目</a:t>
                      </a:r>
                      <a:endParaRPr lang="zh-CN" sz="28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0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16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一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800" b="1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409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413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16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二</a:t>
                      </a:r>
                      <a:endParaRPr lang="zh-CN" sz="2800" b="1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800" b="1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811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0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5403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三</a:t>
                      </a:r>
                      <a:endParaRPr lang="zh-CN" sz="2800" b="1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800" b="1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1230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410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72643" y="576135"/>
            <a:ext cx="3503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00B0F0"/>
                </a:solidFill>
              </a:rPr>
              <a:t>此处暂停</a:t>
            </a:r>
            <a:r>
              <a:rPr lang="en-US" altLang="zh-CN" sz="4000" dirty="0" smtClean="0">
                <a:solidFill>
                  <a:srgbClr val="00B0F0"/>
                </a:solidFill>
              </a:rPr>
              <a:t>2</a:t>
            </a:r>
            <a:r>
              <a:rPr lang="zh-CN" altLang="en-US" sz="4000" dirty="0" smtClean="0">
                <a:solidFill>
                  <a:srgbClr val="00B0F0"/>
                </a:solidFill>
              </a:rPr>
              <a:t>分钟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 smtClean="0"/>
              <a:t>（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）</a:t>
            </a:r>
            <a:r>
              <a:rPr lang="zh-TW" altLang="zh-CN" sz="3200" dirty="0" smtClean="0"/>
              <a:t>组合三的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</a:t>
            </a:r>
            <a:r>
              <a:rPr lang="zh-TW" altLang="zh-CN" sz="3200" dirty="0" smtClean="0"/>
              <a:t>中杂合子与纯合子的植株数目比</a:t>
            </a:r>
            <a:r>
              <a:rPr lang="zh-CN" altLang="en-US" sz="3200" dirty="0" smtClean="0"/>
              <a:t>例</a:t>
            </a:r>
            <a:r>
              <a:rPr lang="zh-TW" altLang="zh-CN" sz="3200" dirty="0" smtClean="0"/>
              <a:t>约是</a:t>
            </a:r>
            <a:r>
              <a:rPr lang="en-US" altLang="zh-TW" sz="3200" u="sng" dirty="0" smtClean="0"/>
              <a:t>_______________                    </a:t>
            </a:r>
            <a:endParaRPr lang="zh-CN" altLang="zh-CN" sz="32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03761" y="1545576"/>
          <a:ext cx="8467106" cy="2922905"/>
        </p:xfrm>
        <a:graphic>
          <a:graphicData uri="http://schemas.openxmlformats.org/drawingml/2006/table">
            <a:tbl>
              <a:tblPr/>
              <a:tblGrid>
                <a:gridCol w="1940268"/>
                <a:gridCol w="2596006"/>
                <a:gridCol w="1965416"/>
                <a:gridCol w="1965416"/>
              </a:tblGrid>
              <a:tr h="395403">
                <a:tc rowSpan="2"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组合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亲本表型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65100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Sun"/>
                        </a:rPr>
                        <a:t>F</a:t>
                      </a:r>
                      <a:r>
                        <a:rPr lang="en-US" sz="2800" kern="100" baseline="-25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Sun"/>
                        </a:rPr>
                        <a:t>1</a:t>
                      </a:r>
                      <a:r>
                        <a:rPr lang="zh-TW" sz="28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的表</a:t>
                      </a:r>
                      <a:r>
                        <a:rPr lang="zh-CN" altLang="en-US" sz="28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现</a:t>
                      </a:r>
                      <a:r>
                        <a:rPr lang="zh-TW" sz="2800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型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和植株数目</a:t>
                      </a:r>
                      <a:endParaRPr lang="zh-CN" sz="2800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0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16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一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800" b="1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409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413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16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二</a:t>
                      </a:r>
                      <a:endParaRPr lang="zh-CN" sz="2800" b="1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800" b="1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绿色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811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0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5403"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三</a:t>
                      </a:r>
                      <a:endParaRPr lang="zh-CN" sz="2800" b="1" kern="10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r>
                        <a:rPr lang="en-US" altLang="zh-CN" sz="2800" b="1" kern="100" dirty="0" smtClean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×</a:t>
                      </a: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SimSun"/>
                          <a:ea typeface="SimSun"/>
                          <a:cs typeface="SimSun"/>
                        </a:rPr>
                        <a:t>黄色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1230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7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SimSun"/>
                          <a:ea typeface="Times New Roman"/>
                          <a:cs typeface="SimSun"/>
                        </a:rPr>
                        <a:t>410</a:t>
                      </a:r>
                      <a:endParaRPr lang="zh-CN" sz="2800" b="1" kern="1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716964" y="468395"/>
            <a:ext cx="1011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1</a:t>
            </a:r>
            <a:r>
              <a:rPr lang="zh-CN" altLang="en-US" sz="3200" dirty="0" smtClean="0">
                <a:solidFill>
                  <a:srgbClr val="FF0000"/>
                </a:solidFill>
              </a:rPr>
              <a:t>：</a:t>
            </a:r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9" name="Oval 23"/>
          <p:cNvSpPr>
            <a:spLocks noChangeArrowheads="1"/>
          </p:cNvSpPr>
          <p:nvPr/>
        </p:nvSpPr>
        <p:spPr bwMode="auto">
          <a:xfrm>
            <a:off x="3411559" y="1421544"/>
            <a:ext cx="885825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2800" dirty="0" smtClean="0">
                <a:ea typeface="黑体" pitchFamily="49" charset="-122"/>
              </a:rPr>
              <a:t>Bb</a:t>
            </a:r>
            <a:endParaRPr kumimoji="1" lang="en-US" altLang="zh-CN" sz="2800" dirty="0">
              <a:ea typeface="黑体" pitchFamily="49" charset="-122"/>
            </a:endParaRPr>
          </a:p>
        </p:txBody>
      </p:sp>
      <p:sp>
        <p:nvSpPr>
          <p:cNvPr id="20500" name="Text Box 24"/>
          <p:cNvSpPr txBox="1">
            <a:spLocks noChangeArrowheads="1"/>
          </p:cNvSpPr>
          <p:nvPr/>
        </p:nvSpPr>
        <p:spPr bwMode="auto">
          <a:xfrm>
            <a:off x="3361523" y="830422"/>
            <a:ext cx="1760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00" dirty="0" smtClean="0">
                <a:ea typeface="黑体" pitchFamily="49" charset="-122"/>
              </a:rPr>
              <a:t>黄色</a:t>
            </a:r>
            <a:endParaRPr kumimoji="1" lang="zh-CN" altLang="en-US" sz="2800" dirty="0">
              <a:ea typeface="黑体" pitchFamily="49" charset="-122"/>
            </a:endParaRPr>
          </a:p>
        </p:txBody>
      </p:sp>
      <p:sp>
        <p:nvSpPr>
          <p:cNvPr id="20501" name="Text Box 25"/>
          <p:cNvSpPr txBox="1">
            <a:spLocks noChangeArrowheads="1"/>
          </p:cNvSpPr>
          <p:nvPr/>
        </p:nvSpPr>
        <p:spPr bwMode="auto">
          <a:xfrm>
            <a:off x="4284683" y="1427497"/>
            <a:ext cx="792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dirty="0">
                <a:ea typeface="黑体" pitchFamily="49" charset="-122"/>
              </a:rPr>
              <a:t>×</a:t>
            </a:r>
          </a:p>
        </p:txBody>
      </p:sp>
      <p:sp>
        <p:nvSpPr>
          <p:cNvPr id="20502" name="Oval 26"/>
          <p:cNvSpPr>
            <a:spLocks noChangeArrowheads="1"/>
          </p:cNvSpPr>
          <p:nvPr/>
        </p:nvSpPr>
        <p:spPr bwMode="auto">
          <a:xfrm>
            <a:off x="3070246" y="2231169"/>
            <a:ext cx="62865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2800" dirty="0" smtClean="0">
                <a:ea typeface="黑体" pitchFamily="49" charset="-122"/>
              </a:rPr>
              <a:t>B</a:t>
            </a:r>
            <a:endParaRPr kumimoji="1" lang="en-US" altLang="zh-CN" sz="2800" dirty="0">
              <a:ea typeface="黑体" pitchFamily="49" charset="-122"/>
            </a:endParaRPr>
          </a:p>
        </p:txBody>
      </p:sp>
      <p:sp>
        <p:nvSpPr>
          <p:cNvPr id="20503" name="Line 27"/>
          <p:cNvSpPr>
            <a:spLocks noChangeShapeType="1"/>
          </p:cNvSpPr>
          <p:nvPr/>
        </p:nvSpPr>
        <p:spPr bwMode="auto">
          <a:xfrm flipH="1">
            <a:off x="3421083" y="1907319"/>
            <a:ext cx="431800" cy="2702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4" name="Text Box 28"/>
          <p:cNvSpPr txBox="1">
            <a:spLocks noChangeArrowheads="1"/>
          </p:cNvSpPr>
          <p:nvPr/>
        </p:nvSpPr>
        <p:spPr bwMode="auto">
          <a:xfrm>
            <a:off x="4891173" y="830424"/>
            <a:ext cx="1760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00" dirty="0" smtClean="0">
                <a:ea typeface="黑体" pitchFamily="49" charset="-122"/>
              </a:rPr>
              <a:t>黄色</a:t>
            </a:r>
            <a:endParaRPr kumimoji="1" lang="zh-CN" altLang="en-US" sz="2800" dirty="0">
              <a:ea typeface="黑体" pitchFamily="49" charset="-122"/>
            </a:endParaRPr>
          </a:p>
        </p:txBody>
      </p:sp>
      <p:sp>
        <p:nvSpPr>
          <p:cNvPr id="20505" name="Oval 29"/>
          <p:cNvSpPr>
            <a:spLocks noChangeArrowheads="1"/>
          </p:cNvSpPr>
          <p:nvPr/>
        </p:nvSpPr>
        <p:spPr bwMode="auto">
          <a:xfrm>
            <a:off x="4941909" y="1421544"/>
            <a:ext cx="885825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2800" dirty="0" smtClean="0">
                <a:ea typeface="黑体" pitchFamily="49" charset="-122"/>
              </a:rPr>
              <a:t>Bb</a:t>
            </a:r>
            <a:endParaRPr kumimoji="1" lang="en-US" altLang="zh-CN" sz="2800" dirty="0">
              <a:ea typeface="黑体" pitchFamily="49" charset="-122"/>
            </a:endParaRPr>
          </a:p>
        </p:txBody>
      </p:sp>
      <p:sp>
        <p:nvSpPr>
          <p:cNvPr id="20506" name="Line 30"/>
          <p:cNvSpPr>
            <a:spLocks noChangeShapeType="1"/>
          </p:cNvSpPr>
          <p:nvPr/>
        </p:nvSpPr>
        <p:spPr bwMode="auto">
          <a:xfrm flipH="1">
            <a:off x="4932383" y="1907319"/>
            <a:ext cx="431800" cy="2702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7" name="Line 31"/>
          <p:cNvSpPr>
            <a:spLocks noChangeShapeType="1"/>
          </p:cNvSpPr>
          <p:nvPr/>
        </p:nvSpPr>
        <p:spPr bwMode="auto">
          <a:xfrm>
            <a:off x="3946547" y="1907319"/>
            <a:ext cx="428625" cy="2726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8" name="Line 32"/>
          <p:cNvSpPr>
            <a:spLocks noChangeShapeType="1"/>
          </p:cNvSpPr>
          <p:nvPr/>
        </p:nvSpPr>
        <p:spPr bwMode="auto">
          <a:xfrm>
            <a:off x="5452383" y="1895444"/>
            <a:ext cx="428625" cy="2726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9" name="Oval 33"/>
          <p:cNvSpPr>
            <a:spLocks noChangeArrowheads="1"/>
          </p:cNvSpPr>
          <p:nvPr/>
        </p:nvSpPr>
        <p:spPr bwMode="auto">
          <a:xfrm>
            <a:off x="3932258" y="2231169"/>
            <a:ext cx="62865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2800" dirty="0" smtClean="0">
                <a:ea typeface="黑体" pitchFamily="49" charset="-122"/>
              </a:rPr>
              <a:t>b</a:t>
            </a:r>
            <a:endParaRPr kumimoji="1" lang="en-US" altLang="zh-CN" sz="2800" dirty="0">
              <a:ea typeface="黑体" pitchFamily="49" charset="-122"/>
            </a:endParaRPr>
          </a:p>
        </p:txBody>
      </p:sp>
      <p:sp>
        <p:nvSpPr>
          <p:cNvPr id="20510" name="Oval 34"/>
          <p:cNvSpPr>
            <a:spLocks noChangeArrowheads="1"/>
          </p:cNvSpPr>
          <p:nvPr/>
        </p:nvSpPr>
        <p:spPr bwMode="auto">
          <a:xfrm>
            <a:off x="4652983" y="2231169"/>
            <a:ext cx="62865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2800" dirty="0" smtClean="0">
                <a:ea typeface="黑体" pitchFamily="49" charset="-122"/>
              </a:rPr>
              <a:t>B</a:t>
            </a:r>
            <a:endParaRPr kumimoji="1" lang="en-US" altLang="zh-CN" sz="2800" dirty="0">
              <a:ea typeface="黑体" pitchFamily="49" charset="-122"/>
            </a:endParaRPr>
          </a:p>
        </p:txBody>
      </p:sp>
      <p:sp>
        <p:nvSpPr>
          <p:cNvPr id="20511" name="Oval 35"/>
          <p:cNvSpPr>
            <a:spLocks noChangeArrowheads="1"/>
          </p:cNvSpPr>
          <p:nvPr/>
        </p:nvSpPr>
        <p:spPr bwMode="auto">
          <a:xfrm>
            <a:off x="5514996" y="2231169"/>
            <a:ext cx="62865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2800" dirty="0" smtClean="0">
                <a:ea typeface="黑体" pitchFamily="49" charset="-122"/>
              </a:rPr>
              <a:t>b</a:t>
            </a:r>
            <a:endParaRPr kumimoji="1" lang="en-US" altLang="zh-CN" sz="2800" dirty="0">
              <a:ea typeface="黑体" pitchFamily="49" charset="-122"/>
            </a:endParaRPr>
          </a:p>
        </p:txBody>
      </p:sp>
      <p:sp>
        <p:nvSpPr>
          <p:cNvPr id="20512" name="Text Box 37"/>
          <p:cNvSpPr txBox="1">
            <a:spLocks noChangeArrowheads="1"/>
          </p:cNvSpPr>
          <p:nvPr/>
        </p:nvSpPr>
        <p:spPr bwMode="auto">
          <a:xfrm>
            <a:off x="1495529" y="2285845"/>
            <a:ext cx="1760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00" dirty="0">
                <a:ea typeface="黑体" pitchFamily="49" charset="-122"/>
              </a:rPr>
              <a:t>配子</a:t>
            </a:r>
            <a:endParaRPr kumimoji="1" lang="zh-CN" altLang="en-US" sz="2800" baseline="-25000" dirty="0">
              <a:ea typeface="黑体" pitchFamily="49" charset="-122"/>
            </a:endParaRPr>
          </a:p>
        </p:txBody>
      </p:sp>
      <p:sp>
        <p:nvSpPr>
          <p:cNvPr id="20513" name="Line 38"/>
          <p:cNvSpPr>
            <a:spLocks noChangeShapeType="1"/>
          </p:cNvSpPr>
          <p:nvPr/>
        </p:nvSpPr>
        <p:spPr bwMode="auto">
          <a:xfrm>
            <a:off x="3378221" y="2718135"/>
            <a:ext cx="0" cy="70127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14" name="Line 39"/>
          <p:cNvSpPr>
            <a:spLocks noChangeShapeType="1"/>
          </p:cNvSpPr>
          <p:nvPr/>
        </p:nvSpPr>
        <p:spPr bwMode="auto">
          <a:xfrm>
            <a:off x="5854721" y="2718135"/>
            <a:ext cx="0" cy="70127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15" name="Oval 40"/>
          <p:cNvSpPr>
            <a:spLocks noChangeArrowheads="1"/>
          </p:cNvSpPr>
          <p:nvPr/>
        </p:nvSpPr>
        <p:spPr bwMode="auto">
          <a:xfrm>
            <a:off x="2954359" y="3433700"/>
            <a:ext cx="765175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2800" dirty="0" smtClean="0">
                <a:ea typeface="黑体" pitchFamily="49" charset="-122"/>
              </a:rPr>
              <a:t>BB</a:t>
            </a:r>
            <a:endParaRPr kumimoji="1" lang="en-US" altLang="zh-CN" sz="2800" dirty="0">
              <a:ea typeface="黑体" pitchFamily="49" charset="-122"/>
            </a:endParaRPr>
          </a:p>
        </p:txBody>
      </p:sp>
      <p:sp>
        <p:nvSpPr>
          <p:cNvPr id="20516" name="Oval 41"/>
          <p:cNvSpPr>
            <a:spLocks noChangeArrowheads="1"/>
          </p:cNvSpPr>
          <p:nvPr/>
        </p:nvSpPr>
        <p:spPr bwMode="auto">
          <a:xfrm>
            <a:off x="3868759" y="3433700"/>
            <a:ext cx="701675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2800" dirty="0" smtClean="0">
                <a:ea typeface="黑体" pitchFamily="49" charset="-122"/>
              </a:rPr>
              <a:t>Bb</a:t>
            </a:r>
            <a:endParaRPr kumimoji="1" lang="en-US" altLang="zh-CN" sz="2800" dirty="0">
              <a:ea typeface="黑体" pitchFamily="49" charset="-122"/>
            </a:endParaRPr>
          </a:p>
        </p:txBody>
      </p:sp>
      <p:sp>
        <p:nvSpPr>
          <p:cNvPr id="20517" name="Oval 42"/>
          <p:cNvSpPr>
            <a:spLocks noChangeArrowheads="1"/>
          </p:cNvSpPr>
          <p:nvPr/>
        </p:nvSpPr>
        <p:spPr bwMode="auto">
          <a:xfrm>
            <a:off x="4711721" y="3433700"/>
            <a:ext cx="74295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2800" dirty="0" smtClean="0">
                <a:ea typeface="黑体" pitchFamily="49" charset="-122"/>
              </a:rPr>
              <a:t>Bb</a:t>
            </a:r>
            <a:endParaRPr kumimoji="1" lang="en-US" altLang="zh-CN" sz="2800" dirty="0">
              <a:ea typeface="黑体" pitchFamily="49" charset="-122"/>
            </a:endParaRPr>
          </a:p>
        </p:txBody>
      </p:sp>
      <p:sp>
        <p:nvSpPr>
          <p:cNvPr id="20518" name="Oval 43"/>
          <p:cNvSpPr>
            <a:spLocks noChangeArrowheads="1"/>
          </p:cNvSpPr>
          <p:nvPr/>
        </p:nvSpPr>
        <p:spPr bwMode="auto">
          <a:xfrm>
            <a:off x="5595958" y="3433700"/>
            <a:ext cx="74295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2800" dirty="0" smtClean="0">
                <a:ea typeface="黑体" pitchFamily="49" charset="-122"/>
              </a:rPr>
              <a:t>bb</a:t>
            </a:r>
            <a:endParaRPr kumimoji="1" lang="en-US" altLang="zh-CN" sz="2800" dirty="0">
              <a:ea typeface="黑体" pitchFamily="49" charset="-122"/>
            </a:endParaRPr>
          </a:p>
        </p:txBody>
      </p:sp>
      <p:sp>
        <p:nvSpPr>
          <p:cNvPr id="20523" name="AutoShape 49"/>
          <p:cNvSpPr>
            <a:spLocks/>
          </p:cNvSpPr>
          <p:nvPr/>
        </p:nvSpPr>
        <p:spPr bwMode="auto">
          <a:xfrm rot="-5400000">
            <a:off x="4646344" y="3180514"/>
            <a:ext cx="109538" cy="1728788"/>
          </a:xfrm>
          <a:prstGeom prst="leftBrace">
            <a:avLst>
              <a:gd name="adj1" fmla="val 9864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20524" name="Text Box 50"/>
          <p:cNvSpPr txBox="1">
            <a:spLocks noChangeArrowheads="1"/>
          </p:cNvSpPr>
          <p:nvPr/>
        </p:nvSpPr>
        <p:spPr bwMode="auto">
          <a:xfrm>
            <a:off x="2975553" y="4050264"/>
            <a:ext cx="73977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ea typeface="黑体" pitchFamily="49" charset="-122"/>
              </a:rPr>
              <a:t>1</a:t>
            </a:r>
            <a:endParaRPr lang="en-US" altLang="zh-CN" sz="2800" dirty="0">
              <a:ea typeface="黑体" pitchFamily="49" charset="-122"/>
            </a:endParaRPr>
          </a:p>
        </p:txBody>
      </p:sp>
      <p:sp>
        <p:nvSpPr>
          <p:cNvPr id="20525" name="Text Box 51"/>
          <p:cNvSpPr txBox="1">
            <a:spLocks noChangeArrowheads="1"/>
          </p:cNvSpPr>
          <p:nvPr/>
        </p:nvSpPr>
        <p:spPr bwMode="auto">
          <a:xfrm>
            <a:off x="5772997" y="4073391"/>
            <a:ext cx="73977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ea typeface="黑体" pitchFamily="49" charset="-122"/>
              </a:rPr>
              <a:t>1</a:t>
            </a:r>
          </a:p>
        </p:txBody>
      </p:sp>
      <p:sp>
        <p:nvSpPr>
          <p:cNvPr id="20526" name="Text Box 52"/>
          <p:cNvSpPr txBox="1">
            <a:spLocks noChangeArrowheads="1"/>
          </p:cNvSpPr>
          <p:nvPr/>
        </p:nvSpPr>
        <p:spPr bwMode="auto">
          <a:xfrm>
            <a:off x="3644450" y="4000584"/>
            <a:ext cx="393162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ea typeface="黑体" pitchFamily="49" charset="-122"/>
              </a:rPr>
              <a:t>：</a:t>
            </a:r>
          </a:p>
        </p:txBody>
      </p:sp>
      <p:sp>
        <p:nvSpPr>
          <p:cNvPr id="20527" name="Line 53"/>
          <p:cNvSpPr>
            <a:spLocks noChangeShapeType="1"/>
          </p:cNvSpPr>
          <p:nvPr/>
        </p:nvSpPr>
        <p:spPr bwMode="auto">
          <a:xfrm>
            <a:off x="3421084" y="2718135"/>
            <a:ext cx="779463" cy="6560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28" name="Line 54"/>
          <p:cNvSpPr>
            <a:spLocks noChangeShapeType="1"/>
          </p:cNvSpPr>
          <p:nvPr/>
        </p:nvSpPr>
        <p:spPr bwMode="auto">
          <a:xfrm>
            <a:off x="4286271" y="2718135"/>
            <a:ext cx="766762" cy="6869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29" name="Line 55"/>
          <p:cNvSpPr>
            <a:spLocks noChangeShapeType="1"/>
          </p:cNvSpPr>
          <p:nvPr/>
        </p:nvSpPr>
        <p:spPr bwMode="auto">
          <a:xfrm>
            <a:off x="4357709" y="2718135"/>
            <a:ext cx="1497013" cy="695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30" name="Line 56"/>
          <p:cNvSpPr>
            <a:spLocks noChangeShapeType="1"/>
          </p:cNvSpPr>
          <p:nvPr/>
        </p:nvSpPr>
        <p:spPr bwMode="auto">
          <a:xfrm flipH="1">
            <a:off x="3451247" y="2718135"/>
            <a:ext cx="1482725" cy="67984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31" name="Line 57"/>
          <p:cNvSpPr>
            <a:spLocks noChangeShapeType="1"/>
          </p:cNvSpPr>
          <p:nvPr/>
        </p:nvSpPr>
        <p:spPr bwMode="auto">
          <a:xfrm>
            <a:off x="5002233" y="2718135"/>
            <a:ext cx="0" cy="70127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32" name="Line 58"/>
          <p:cNvSpPr>
            <a:spLocks noChangeShapeType="1"/>
          </p:cNvSpPr>
          <p:nvPr/>
        </p:nvSpPr>
        <p:spPr bwMode="auto">
          <a:xfrm flipH="1">
            <a:off x="4273571" y="2718135"/>
            <a:ext cx="1524000" cy="6643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1460664" y="1306285"/>
            <a:ext cx="117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亲本</a:t>
            </a:r>
            <a:endParaRPr lang="zh-CN" altLang="en-US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1567543" y="3443844"/>
            <a:ext cx="1151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子代</a:t>
            </a:r>
            <a:endParaRPr lang="zh-CN" altLang="en-US" sz="3200" b="1" dirty="0"/>
          </a:p>
        </p:txBody>
      </p:sp>
      <p:sp>
        <p:nvSpPr>
          <p:cNvPr id="60" name="Text Box 52"/>
          <p:cNvSpPr txBox="1">
            <a:spLocks noChangeArrowheads="1"/>
          </p:cNvSpPr>
          <p:nvPr/>
        </p:nvSpPr>
        <p:spPr bwMode="auto">
          <a:xfrm>
            <a:off x="5293140" y="4081732"/>
            <a:ext cx="393162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ea typeface="黑体" pitchFamily="49" charset="-122"/>
              </a:rPr>
              <a:t>：</a:t>
            </a:r>
          </a:p>
        </p:txBody>
      </p:sp>
      <p:sp>
        <p:nvSpPr>
          <p:cNvPr id="61" name="Text Box 51"/>
          <p:cNvSpPr txBox="1">
            <a:spLocks noChangeArrowheads="1"/>
          </p:cNvSpPr>
          <p:nvPr/>
        </p:nvSpPr>
        <p:spPr bwMode="auto">
          <a:xfrm>
            <a:off x="4488483" y="4107038"/>
            <a:ext cx="73977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ea typeface="黑体" pitchFamily="49" charset="-122"/>
              </a:rPr>
              <a:t>2</a:t>
            </a:r>
            <a:endParaRPr lang="en-US" altLang="zh-CN" sz="2800" dirty="0">
              <a:ea typeface="黑体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1262" y="617518"/>
            <a:ext cx="8235538" cy="3976708"/>
          </a:xfrm>
        </p:spPr>
        <p:txBody>
          <a:bodyPr/>
          <a:lstStyle/>
          <a:p>
            <a:r>
              <a:rPr lang="zh-CN" altLang="en-US" dirty="0" smtClean="0"/>
              <a:t> </a:t>
            </a:r>
            <a:r>
              <a:rPr lang="zh-CN" altLang="en-US" b="1" dirty="0" smtClean="0">
                <a:solidFill>
                  <a:srgbClr val="0033CC"/>
                </a:solidFill>
              </a:rPr>
              <a:t>第一个“一”：学习一种精神</a:t>
            </a:r>
            <a:r>
              <a:rPr lang="zh-CN" altLang="en-US" dirty="0" smtClean="0"/>
              <a:t>是指孟德尔的追求科学真谛的“执着精神”。 </a:t>
            </a:r>
            <a:endParaRPr lang="en-US" altLang="zh-CN" dirty="0" smtClean="0"/>
          </a:p>
          <a:p>
            <a:r>
              <a:rPr lang="en-US" altLang="zh-CN" dirty="0" smtClean="0"/>
              <a:t>    </a:t>
            </a:r>
            <a:r>
              <a:rPr lang="zh-CN" altLang="en-US" dirty="0" smtClean="0"/>
              <a:t>老师一定给你讲了孟德尔的生平。我在这不做赘述。你要想将来在科学上有所成就，学好这种精神会让你受用一生！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22288" y="695325"/>
            <a:ext cx="7719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遗传题的解题思路：</a:t>
            </a:r>
            <a:endParaRPr lang="zh-CN" altLang="en-US" sz="3200" dirty="0">
              <a:solidFill>
                <a:srgbClr val="FF33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4759" name="文本框 12"/>
          <p:cNvSpPr txBox="1">
            <a:spLocks noChangeArrowheads="1"/>
          </p:cNvSpPr>
          <p:nvPr/>
        </p:nvSpPr>
        <p:spPr bwMode="auto">
          <a:xfrm>
            <a:off x="4538663" y="2282429"/>
            <a:ext cx="1143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0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汉水丑生侯伟作品</a:t>
            </a:r>
            <a:endParaRPr lang="en-US" altLang="zh-CN" sz="10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991" y="576135"/>
            <a:ext cx="3503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00B0F0"/>
                </a:solidFill>
              </a:rPr>
              <a:t>此处暂停</a:t>
            </a:r>
            <a:r>
              <a:rPr lang="en-US" altLang="zh-CN" sz="4000" dirty="0" smtClean="0">
                <a:solidFill>
                  <a:srgbClr val="00B0F0"/>
                </a:solidFill>
              </a:rPr>
              <a:t>2</a:t>
            </a:r>
            <a:r>
              <a:rPr lang="zh-CN" altLang="en-US" sz="4000" dirty="0" smtClean="0">
                <a:solidFill>
                  <a:srgbClr val="00B0F0"/>
                </a:solidFill>
              </a:rPr>
              <a:t>分钟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22288" y="695325"/>
            <a:ext cx="7719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遗传题的解题思路：</a:t>
            </a:r>
            <a:endParaRPr lang="zh-CN" altLang="en-US" sz="3200" dirty="0">
              <a:solidFill>
                <a:srgbClr val="FF33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446089" y="1437085"/>
            <a:ext cx="2698175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28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写相对性状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4745" name="Rectangle 9"/>
          <p:cNvSpPr>
            <a:spLocks noChangeArrowheads="1"/>
          </p:cNvSpPr>
          <p:nvPr/>
        </p:nvSpPr>
        <p:spPr bwMode="auto">
          <a:xfrm>
            <a:off x="446088" y="2169319"/>
            <a:ext cx="2698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二</a:t>
            </a:r>
            <a:r>
              <a:rPr lang="zh-CN" altLang="en-US" sz="28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判断显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隐性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4747" name="Rectangle 11"/>
          <p:cNvSpPr>
            <a:spLocks noChangeArrowheads="1"/>
          </p:cNvSpPr>
          <p:nvPr/>
        </p:nvSpPr>
        <p:spPr bwMode="auto">
          <a:xfrm>
            <a:off x="463551" y="2805205"/>
            <a:ext cx="2698175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三：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推断基因型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4748" name="Rectangle 12"/>
          <p:cNvSpPr>
            <a:spLocks noChangeArrowheads="1"/>
          </p:cNvSpPr>
          <p:nvPr/>
        </p:nvSpPr>
        <p:spPr bwMode="auto">
          <a:xfrm>
            <a:off x="463138" y="3505200"/>
            <a:ext cx="8847117" cy="57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dirty="0" smtClean="0">
                <a:solidFill>
                  <a:srgbClr val="0000FF"/>
                </a:solidFill>
                <a:ea typeface="黑体" pitchFamily="49" charset="-122"/>
              </a:rPr>
              <a:t>四：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分析每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一对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4759" name="文本框 12"/>
          <p:cNvSpPr txBox="1">
            <a:spLocks noChangeArrowheads="1"/>
          </p:cNvSpPr>
          <p:nvPr/>
        </p:nvSpPr>
        <p:spPr bwMode="auto">
          <a:xfrm>
            <a:off x="4538663" y="2282429"/>
            <a:ext cx="1143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0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汉水丑生侯伟作品</a:t>
            </a:r>
            <a:endParaRPr lang="en-US" altLang="zh-CN" sz="10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3" grpId="0"/>
      <p:bldP spid="244745" grpId="0"/>
      <p:bldP spid="244747" grpId="0"/>
      <p:bldP spid="2447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0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2681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91" y="1258784"/>
            <a:ext cx="7897090" cy="325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29075" y="318533"/>
            <a:ext cx="5473276" cy="561682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第二个“一”：明白一</a:t>
            </a:r>
            <a:r>
              <a:rPr lang="zh-CN" altLang="zh-CN" sz="3200" b="1" dirty="0" smtClean="0">
                <a:solidFill>
                  <a:srgbClr val="0000FF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概念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图</a:t>
            </a:r>
            <a:endParaRPr lang="zh-CN" altLang="zh-CN" sz="3200" b="1" dirty="0">
              <a:solidFill>
                <a:srgbClr val="0000FF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6997" y="1591294"/>
            <a:ext cx="15081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控制相对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性状基因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4488873" y="1909610"/>
            <a:ext cx="1235033" cy="23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0"/>
            <a:ext cx="9334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33CC"/>
                </a:solidFill>
              </a:rPr>
              <a:t>第三个“一”：弄清一个过程</a:t>
            </a:r>
            <a:r>
              <a:rPr lang="zh-CN" altLang="en-US" sz="3200" dirty="0" smtClean="0"/>
              <a:t>是指科学探究的过程</a:t>
            </a:r>
            <a:endParaRPr lang="en-US" altLang="zh-CN" sz="3200" dirty="0" smtClean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12520" y="1068781"/>
            <a:ext cx="7071756" cy="2777300"/>
          </a:xfrm>
        </p:spPr>
        <p:txBody>
          <a:bodyPr/>
          <a:lstStyle/>
          <a:p>
            <a:r>
              <a:rPr lang="zh-CN" altLang="en-US" dirty="0" smtClean="0"/>
              <a:t>以自由组合规律为例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9369" t="23750" r="24013" b="13251"/>
          <a:stretch>
            <a:fillRect/>
          </a:stretch>
        </p:blipFill>
        <p:spPr bwMode="auto">
          <a:xfrm>
            <a:off x="285720" y="642924"/>
            <a:ext cx="8429652" cy="421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3999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ea typeface="楷体_GB2312" pitchFamily="49" charset="-122"/>
              </a:rPr>
              <a:t>    </a:t>
            </a:r>
            <a:r>
              <a:rPr lang="zh-CN" altLang="en-US" sz="3600" dirty="0" smtClean="0">
                <a:ea typeface="楷体_GB2312" pitchFamily="49" charset="-122"/>
              </a:rPr>
              <a:t>杂交实验</a:t>
            </a:r>
            <a:r>
              <a:rPr lang="en-US" altLang="zh-CN" sz="3600" dirty="0" smtClean="0">
                <a:ea typeface="楷体_GB2312" pitchFamily="49" charset="-122"/>
              </a:rPr>
              <a:t>——</a:t>
            </a:r>
            <a:r>
              <a:rPr lang="zh-CN" altLang="en-US" sz="3600" dirty="0" smtClean="0">
                <a:ea typeface="楷体_GB2312" pitchFamily="49" charset="-122"/>
              </a:rPr>
              <a:t>两对相对性状的遗传实验</a:t>
            </a:r>
            <a:endParaRPr lang="zh-CN" altLang="en-US" sz="3600" dirty="0">
              <a:ea typeface="楷体_GB2312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38" y="1852550"/>
            <a:ext cx="7956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F1</a:t>
            </a:r>
            <a:endParaRPr lang="zh-CN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406" y="3156857"/>
            <a:ext cx="99950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F2</a:t>
            </a:r>
            <a:endParaRPr lang="zh-CN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8661" y="876795"/>
            <a:ext cx="5244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P</a:t>
            </a:r>
            <a:endParaRPr lang="zh-CN" altLang="en-US" sz="32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008" y="736270"/>
            <a:ext cx="852648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提出问题：   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     1</a:t>
            </a:r>
            <a:r>
              <a:rPr lang="zh-CN" altLang="en-US" sz="3200" b="1" dirty="0" smtClean="0"/>
              <a:t>为什么出现新的性状组合呢？它们之间有什么数量关系吗？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     2</a:t>
            </a:r>
            <a:r>
              <a:rPr lang="zh-CN" altLang="en-US" sz="3200" b="1" dirty="0" smtClean="0"/>
              <a:t>这与一对相对性状杂交实验中</a:t>
            </a:r>
            <a:r>
              <a:rPr lang="en-US" altLang="zh-CN" sz="3200" b="1" dirty="0" smtClean="0"/>
              <a:t>F</a:t>
            </a:r>
            <a:r>
              <a:rPr lang="en-US" altLang="zh-CN" sz="3200" b="1" baseline="-25000" dirty="0" smtClean="0"/>
              <a:t>2</a:t>
            </a:r>
            <a:r>
              <a:rPr lang="zh-CN" altLang="en-US" sz="3200" b="1" dirty="0" smtClean="0"/>
              <a:t>的</a:t>
            </a: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的数量比有联系吗？</a:t>
            </a:r>
            <a:endParaRPr lang="en-US" altLang="zh-CN" sz="3200" b="1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3400" y="0"/>
            <a:ext cx="7731826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ea typeface="楷体_GB2312" pitchFamily="49" charset="-122"/>
              </a:rPr>
              <a:t>现象解释</a:t>
            </a:r>
            <a:r>
              <a:rPr lang="en-US" altLang="zh-CN" sz="3600" dirty="0" smtClean="0">
                <a:ea typeface="楷体_GB2312" pitchFamily="49" charset="-122"/>
              </a:rPr>
              <a:t>——</a:t>
            </a:r>
            <a:r>
              <a:rPr lang="zh-CN" altLang="en-US" sz="3600" dirty="0" smtClean="0">
                <a:ea typeface="楷体_GB2312" pitchFamily="49" charset="-122"/>
              </a:rPr>
              <a:t>对</a:t>
            </a:r>
            <a:r>
              <a:rPr lang="zh-CN" altLang="en-US" sz="3600" dirty="0">
                <a:ea typeface="楷体_GB2312" pitchFamily="49" charset="-122"/>
              </a:rPr>
              <a:t>自由组合现象的解释</a:t>
            </a: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712520" y="757833"/>
            <a:ext cx="82177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/>
              <a:t>1</a:t>
            </a:r>
            <a:r>
              <a:rPr lang="en-US" altLang="zh-CN" sz="2800" dirty="0"/>
              <a:t>.</a:t>
            </a:r>
            <a:r>
              <a:rPr lang="zh-CN" altLang="en-US" sz="2800" b="1" dirty="0"/>
              <a:t>豌豆的圆粒和皱粒分别由遗传因子</a:t>
            </a:r>
            <a:r>
              <a:rPr lang="en-US" altLang="zh-CN" sz="2800" b="1" dirty="0"/>
              <a:t>R</a:t>
            </a:r>
            <a:r>
              <a:rPr lang="zh-CN" altLang="en-US" sz="2800" b="1" dirty="0"/>
              <a:t>、</a:t>
            </a:r>
            <a:r>
              <a:rPr lang="en-US" altLang="zh-CN" sz="2800" b="1" dirty="0"/>
              <a:t>r</a:t>
            </a:r>
            <a:r>
              <a:rPr lang="zh-CN" altLang="en-US" sz="2800" b="1" dirty="0"/>
              <a:t>控制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黄色和绿色分别由遗传因子</a:t>
            </a:r>
            <a:r>
              <a:rPr lang="en-US" altLang="zh-CN" sz="2800" b="1" dirty="0"/>
              <a:t>Y</a:t>
            </a:r>
            <a:r>
              <a:rPr lang="zh-CN" altLang="en-US" sz="2800" b="1" dirty="0"/>
              <a:t>、</a:t>
            </a:r>
            <a:r>
              <a:rPr lang="en-US" altLang="zh-CN" sz="2800" b="1" dirty="0"/>
              <a:t>y</a:t>
            </a:r>
            <a:r>
              <a:rPr lang="zh-CN" altLang="en-US" sz="2800" b="1" dirty="0"/>
              <a:t>控制。</a:t>
            </a: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771897" y="1937677"/>
            <a:ext cx="812272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/>
              <a:t>2</a:t>
            </a:r>
            <a:r>
              <a:rPr lang="en-US" altLang="zh-CN" sz="2800" dirty="0"/>
              <a:t>.</a:t>
            </a:r>
            <a:r>
              <a:rPr lang="zh-CN" altLang="en-US" sz="2800" b="1" dirty="0"/>
              <a:t>在产生配子时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每对遗传因子彼此分离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不同对的遗传因子可以自由组合。</a:t>
            </a:r>
          </a:p>
        </p:txBody>
      </p:sp>
      <p:sp>
        <p:nvSpPr>
          <p:cNvPr id="5" name="Rectangle 123"/>
          <p:cNvSpPr>
            <a:spLocks noChangeArrowheads="1"/>
          </p:cNvSpPr>
          <p:nvPr/>
        </p:nvSpPr>
        <p:spPr bwMode="auto">
          <a:xfrm>
            <a:off x="795647" y="3184985"/>
            <a:ext cx="64601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/>
              <a:t>3.</a:t>
            </a:r>
            <a:r>
              <a:rPr lang="zh-CN" altLang="en-US" sz="2800" b="1" dirty="0"/>
              <a:t>受精时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雌雄配子的结合是随机的。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141685"/>
            <a:ext cx="5795963" cy="445294"/>
          </a:xfrm>
          <a:noFill/>
          <a:ln/>
        </p:spPr>
        <p:txBody>
          <a:bodyPr lIns="0" rIns="0" bIns="0" anchor="b"/>
          <a:lstStyle/>
          <a:p>
            <a:pPr algn="l"/>
            <a:r>
              <a:rPr lang="zh-CN" altLang="en-US" sz="3100" b="1">
                <a:solidFill>
                  <a:srgbClr val="009900"/>
                </a:solidFill>
              </a:rPr>
              <a:t>黄圆绿皱豌豆杂交实验分析图解</a:t>
            </a: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95514" y="2139554"/>
            <a:ext cx="503237" cy="37861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b="1">
                <a:latin typeface="Times New Roman" pitchFamily="18" charset="0"/>
              </a:rPr>
              <a:t>YR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4067176" y="2139554"/>
            <a:ext cx="504825" cy="37742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b="1">
                <a:latin typeface="Times New Roman" pitchFamily="18" charset="0"/>
              </a:rPr>
              <a:t>yr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3132138" y="3219450"/>
            <a:ext cx="647700" cy="4857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b="1">
                <a:latin typeface="Times New Roman" pitchFamily="18" charset="0"/>
              </a:rPr>
              <a:t>Yy</a:t>
            </a:r>
          </a:p>
          <a:p>
            <a:pPr algn="ctr"/>
            <a:r>
              <a:rPr lang="en-US" altLang="zh-CN" sz="2000" b="1">
                <a:latin typeface="Times New Roman" pitchFamily="18" charset="0"/>
              </a:rPr>
              <a:t>Rr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411413" y="1600200"/>
            <a:ext cx="0" cy="485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4284663" y="1600200"/>
            <a:ext cx="0" cy="5393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555875" y="2571751"/>
            <a:ext cx="1728788" cy="594122"/>
            <a:chOff x="1610" y="2160"/>
            <a:chExt cx="1089" cy="499"/>
          </a:xfrm>
        </p:grpSpPr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1610" y="2160"/>
              <a:ext cx="499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 flipH="1">
              <a:off x="2245" y="2160"/>
              <a:ext cx="454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95289" y="332779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Times New Roman" pitchFamily="18" charset="0"/>
              </a:rPr>
              <a:t>F</a:t>
            </a:r>
            <a:r>
              <a:rPr lang="en-US" altLang="zh-CN" sz="2800" baseline="-10000">
                <a:latin typeface="Times New Roman" pitchFamily="18" charset="0"/>
              </a:rPr>
              <a:t>1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50825" y="2139554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配子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627314" y="3759994"/>
            <a:ext cx="1800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黄色圆粒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3492500" y="4192191"/>
            <a:ext cx="0" cy="323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922464" y="4493419"/>
            <a:ext cx="3240087" cy="378619"/>
            <a:chOff x="1701" y="3793"/>
            <a:chExt cx="2041" cy="318"/>
          </a:xfrm>
        </p:grpSpPr>
        <p:sp>
          <p:nvSpPr>
            <p:cNvPr id="8208" name="Oval 16"/>
            <p:cNvSpPr>
              <a:spLocks noChangeArrowheads="1"/>
            </p:cNvSpPr>
            <p:nvPr/>
          </p:nvSpPr>
          <p:spPr bwMode="auto">
            <a:xfrm>
              <a:off x="1701" y="3793"/>
              <a:ext cx="317" cy="31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 b="1">
                  <a:latin typeface="Times New Roman" pitchFamily="18" charset="0"/>
                </a:rPr>
                <a:t>YR</a:t>
              </a:r>
            </a:p>
          </p:txBody>
        </p:sp>
        <p:sp>
          <p:nvSpPr>
            <p:cNvPr id="8209" name="Oval 17"/>
            <p:cNvSpPr>
              <a:spLocks noChangeArrowheads="1"/>
            </p:cNvSpPr>
            <p:nvPr/>
          </p:nvSpPr>
          <p:spPr bwMode="auto">
            <a:xfrm>
              <a:off x="3424" y="3793"/>
              <a:ext cx="318" cy="3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 b="1">
                  <a:latin typeface="Times New Roman" pitchFamily="18" charset="0"/>
                </a:rPr>
                <a:t>yr</a:t>
              </a:r>
            </a:p>
          </p:txBody>
        </p:sp>
        <p:sp>
          <p:nvSpPr>
            <p:cNvPr id="8210" name="Oval 18"/>
            <p:cNvSpPr>
              <a:spLocks noChangeArrowheads="1"/>
            </p:cNvSpPr>
            <p:nvPr/>
          </p:nvSpPr>
          <p:spPr bwMode="auto">
            <a:xfrm>
              <a:off x="2290" y="3793"/>
              <a:ext cx="317" cy="31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 b="1">
                  <a:latin typeface="Times New Roman" pitchFamily="18" charset="0"/>
                </a:rPr>
                <a:t>yR</a:t>
              </a:r>
            </a:p>
          </p:txBody>
        </p:sp>
        <p:sp>
          <p:nvSpPr>
            <p:cNvPr id="8211" name="Oval 19"/>
            <p:cNvSpPr>
              <a:spLocks noChangeArrowheads="1"/>
            </p:cNvSpPr>
            <p:nvPr/>
          </p:nvSpPr>
          <p:spPr bwMode="auto">
            <a:xfrm>
              <a:off x="2835" y="3793"/>
              <a:ext cx="317" cy="31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 b="1">
                  <a:latin typeface="Times New Roman" pitchFamily="18" charset="0"/>
                </a:rPr>
                <a:t>Yr</a:t>
              </a:r>
            </a:p>
          </p:txBody>
        </p:sp>
      </p:grp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95289" y="4462463"/>
            <a:ext cx="1584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/>
              <a:t>F</a:t>
            </a:r>
            <a:r>
              <a:rPr lang="en-US" altLang="zh-CN" sz="2800" baseline="-10000"/>
              <a:t>1</a:t>
            </a:r>
            <a:r>
              <a:rPr lang="zh-CN" altLang="en-US" sz="2800" b="1"/>
              <a:t>配子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50826" y="735807"/>
            <a:ext cx="4868863" cy="1007269"/>
            <a:chOff x="158" y="619"/>
            <a:chExt cx="3067" cy="846"/>
          </a:xfrm>
        </p:grpSpPr>
        <p:sp>
          <p:nvSpPr>
            <p:cNvPr id="8214" name="AutoShape 22"/>
            <p:cNvSpPr>
              <a:spLocks noChangeArrowheads="1"/>
            </p:cNvSpPr>
            <p:nvPr/>
          </p:nvSpPr>
          <p:spPr bwMode="auto">
            <a:xfrm>
              <a:off x="2426" y="619"/>
              <a:ext cx="440" cy="440"/>
            </a:xfrm>
            <a:prstGeom prst="star16">
              <a:avLst>
                <a:gd name="adj" fmla="val 375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 b="1">
                  <a:latin typeface="Times New Roman" pitchFamily="18" charset="0"/>
                </a:rPr>
                <a:t>yy</a:t>
              </a:r>
            </a:p>
            <a:p>
              <a:pPr algn="ctr"/>
              <a:r>
                <a:rPr lang="en-US" altLang="zh-CN" sz="2000" b="1">
                  <a:latin typeface="Times New Roman" pitchFamily="18" charset="0"/>
                </a:rPr>
                <a:t>rr</a:t>
              </a:r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auto">
            <a:xfrm>
              <a:off x="1292" y="619"/>
              <a:ext cx="408" cy="40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 b="1">
                  <a:latin typeface="Times New Roman" pitchFamily="18" charset="0"/>
                </a:rPr>
                <a:t>YY</a:t>
              </a:r>
            </a:p>
            <a:p>
              <a:pPr algn="ctr"/>
              <a:r>
                <a:rPr lang="en-US" altLang="zh-CN" sz="2000" b="1">
                  <a:latin typeface="Times New Roman" pitchFamily="18" charset="0"/>
                </a:rPr>
                <a:t>RR</a:t>
              </a:r>
            </a:p>
          </p:txBody>
        </p:sp>
        <p:sp>
          <p:nvSpPr>
            <p:cNvPr id="8216" name="Text Box 24"/>
            <p:cNvSpPr txBox="1">
              <a:spLocks noChangeArrowheads="1"/>
            </p:cNvSpPr>
            <p:nvPr/>
          </p:nvSpPr>
          <p:spPr bwMode="auto">
            <a:xfrm>
              <a:off x="975" y="1026"/>
              <a:ext cx="1025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/>
                <a:t>黄色圆粒</a:t>
              </a:r>
            </a:p>
          </p:txBody>
        </p:sp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2200" y="1026"/>
              <a:ext cx="1025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/>
                <a:t>绿色皱粒</a:t>
              </a:r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158" y="665"/>
              <a:ext cx="243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8219" name="Text Box 27"/>
            <p:cNvSpPr txBox="1">
              <a:spLocks noChangeArrowheads="1"/>
            </p:cNvSpPr>
            <p:nvPr/>
          </p:nvSpPr>
          <p:spPr bwMode="auto">
            <a:xfrm>
              <a:off x="1927" y="664"/>
              <a:ext cx="344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cs typeface="Arial" charset="0"/>
                </a:rPr>
                <a:t>×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7" grpId="0" animBg="1"/>
      <p:bldP spid="8198" grpId="0" animBg="1"/>
      <p:bldP spid="8199" grpId="0" animBg="1"/>
      <p:bldP spid="8203" grpId="0"/>
      <p:bldP spid="8204" grpId="0"/>
      <p:bldP spid="8205" grpId="0"/>
      <p:bldP spid="8206" grpId="0" animBg="1"/>
      <p:bldP spid="82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ustomerInfo>
  <UserName>Administrator</UserName>
  <CompanyName>www.xjghost.com</CompanyName>
  <MachineID>A888</MachineID>
  <ToolID>ljRTAAAAKGU=</ToolID>
  <Data><![CDATA[bGpSVEFBQUFLR1U9]]></Data>
</CustomerInfo>
</file>

<file path=customXml/item2.xml><?xml version="1.0" encoding="utf-8"?>
<CustomerInfo>
  <UserName>Administrator</UserName>
  <CompanyName>www.xjghost.com</CompanyName>
  <MachineID>A888</MachineID>
  <ToolID>ljRTAAAAKGU=</ToolID>
  <Data><![CDATA[bGpSVEFBQUFLR1U9]]></Data>
</CustomerInfo>
</file>

<file path=customXml/item3.xml><?xml version="1.0" encoding="utf-8"?>
<CustomerInfo>
  <UserName>Administrator</UserName>
  <CompanyName>www.xjghost.com</CompanyName>
  <MachineID>A888</MachineID>
  <ToolID>ljRTAAAAKGU=</ToolID>
  <Data><![CDATA[bGpSVEFBQUFLR1U9]]></Data>
</CustomerInfo>
</file>

<file path=customXml/item4.xml><?xml version="1.0" encoding="utf-8"?>
<CustomerInfo>
  <UserName>Administrator</UserName>
  <CompanyName>www.xjghost.com</CompanyName>
  <MachineID>A888</MachineID>
  <ToolID>ljRTAAAAKGU=</ToolID>
  <Data><![CDATA[bGpSVEFBQUFLR1U9]]></Data>
</CustomerInfo>
</file>

<file path=customXml/itemProps1.xml><?xml version="1.0" encoding="utf-8"?>
<ds:datastoreItem xmlns:ds="http://schemas.openxmlformats.org/officeDocument/2006/customXml" ds:itemID="{255131EB-FBB2-4F3C-AF45-1F237BB151B6}">
  <ds:schemaRefs/>
</ds:datastoreItem>
</file>

<file path=customXml/itemProps2.xml><?xml version="1.0" encoding="utf-8"?>
<ds:datastoreItem xmlns:ds="http://schemas.openxmlformats.org/officeDocument/2006/customXml" ds:itemID="{4C402C36-23D4-4CEB-90E4-9ABCA21E7D10}">
  <ds:schemaRefs/>
</ds:datastoreItem>
</file>

<file path=customXml/itemProps3.xml><?xml version="1.0" encoding="utf-8"?>
<ds:datastoreItem xmlns:ds="http://schemas.openxmlformats.org/officeDocument/2006/customXml" ds:itemID="{729037BE-6440-4D08-9F94-DB96A6E53D91}">
  <ds:schemaRefs/>
</ds:datastoreItem>
</file>

<file path=customXml/itemProps4.xml><?xml version="1.0" encoding="utf-8"?>
<ds:datastoreItem xmlns:ds="http://schemas.openxmlformats.org/officeDocument/2006/customXml" ds:itemID="{6640629F-B9C3-41AE-B583-78DA4E355C8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1608</Words>
  <Application>Microsoft Office PowerPoint</Application>
  <PresentationFormat>全屏显示(16:9)</PresentationFormat>
  <Paragraphs>441</Paragraphs>
  <Slides>32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Arial</vt:lpstr>
      <vt:lpstr>宋体</vt:lpstr>
      <vt:lpstr>微软雅黑</vt:lpstr>
      <vt:lpstr>楷体</vt:lpstr>
      <vt:lpstr>Calibri</vt:lpstr>
      <vt:lpstr>Times New Roman</vt:lpstr>
      <vt:lpstr>华文细黑</vt:lpstr>
      <vt:lpstr>黑体</vt:lpstr>
      <vt:lpstr>楷体_GB2312</vt:lpstr>
      <vt:lpstr>Arial Narrow</vt:lpstr>
      <vt:lpstr>Arial Unicode MS</vt:lpstr>
      <vt:lpstr>汉仪旗黑-85S</vt:lpstr>
      <vt:lpstr>Office 主题​​</vt:lpstr>
      <vt:lpstr>1_Office 主题​​</vt:lpstr>
      <vt:lpstr>寻找基因之路（6） ——单元复习</vt:lpstr>
      <vt:lpstr>完成六个“一”工程</vt:lpstr>
      <vt:lpstr>幻灯片 3</vt:lpstr>
      <vt:lpstr>第二个“一”：明白一概念图</vt:lpstr>
      <vt:lpstr>幻灯片 5</vt:lpstr>
      <vt:lpstr>幻灯片 6</vt:lpstr>
      <vt:lpstr>幻灯片 7</vt:lpstr>
      <vt:lpstr>幻灯片 8</vt:lpstr>
      <vt:lpstr>黄圆绿皱豌豆杂交实验分析图解</vt:lpstr>
      <vt:lpstr>幻灯片 10</vt:lpstr>
      <vt:lpstr>——测交实验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Lizhenhai</cp:lastModifiedBy>
  <cp:revision>210</cp:revision>
  <dcterms:created xsi:type="dcterms:W3CDTF">2016-05-28T08:56:00Z</dcterms:created>
  <dcterms:modified xsi:type="dcterms:W3CDTF">2020-04-15T02:25:30Z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