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3"/>
  </p:sldMasterIdLst>
  <p:notesMasterIdLst>
    <p:notesMasterId r:id="rId5"/>
  </p:notesMasterIdLst>
  <p:handoutMasterIdLst>
    <p:handoutMasterId r:id="rId25"/>
  </p:handoutMasterIdLst>
  <p:sldIdLst>
    <p:sldId id="504" r:id="rId4"/>
    <p:sldId id="503" r:id="rId6"/>
    <p:sldId id="505" r:id="rId7"/>
    <p:sldId id="450" r:id="rId8"/>
    <p:sldId id="523" r:id="rId9"/>
    <p:sldId id="518" r:id="rId10"/>
    <p:sldId id="516" r:id="rId11"/>
    <p:sldId id="483" r:id="rId12"/>
    <p:sldId id="510" r:id="rId13"/>
    <p:sldId id="489" r:id="rId14"/>
    <p:sldId id="520" r:id="rId15"/>
    <p:sldId id="452" r:id="rId16"/>
    <p:sldId id="522" r:id="rId17"/>
    <p:sldId id="454" r:id="rId18"/>
    <p:sldId id="455" r:id="rId19"/>
    <p:sldId id="456" r:id="rId20"/>
    <p:sldId id="459" r:id="rId21"/>
    <p:sldId id="461" r:id="rId22"/>
    <p:sldId id="521" r:id="rId23"/>
    <p:sldId id="439" r:id="rId24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charset="-122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黑体" panose="02010609060101010101" charset="-122"/>
      <p:regular r:id="rId38"/>
    </p:embeddedFont>
    <p:embeddedFont>
      <p:font typeface="楷体" panose="02010609060101010101" pitchFamily="49" charset="-122"/>
      <p:regular r:id="rId39"/>
    </p:embeddedFont>
    <p:embeddedFont>
      <p:font typeface="隶书" panose="02010509060101010101" pitchFamily="49" charset="-122"/>
      <p:regular r:id="rId40"/>
    </p:embeddedFont>
    <p:embeddedFont>
      <p:font typeface="华文新魏" panose="02010800040101010101" pitchFamily="2" charset="-122"/>
      <p:regular r:id="rId41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E223A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79406" autoAdjust="0"/>
  </p:normalViewPr>
  <p:slideViewPr>
    <p:cSldViewPr snapToGrid="0" showGuides="1">
      <p:cViewPr varScale="1">
        <p:scale>
          <a:sx n="74" d="100"/>
          <a:sy n="74" d="100"/>
        </p:scale>
        <p:origin x="-996" y="-90"/>
      </p:cViewPr>
      <p:guideLst>
        <p:guide orient="horz" pos="1765"/>
        <p:guide pos="3068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21F36-B48E-4A4A-8357-5A9993CB99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C19D8-B181-40FA-AB4F-F285216341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FB46A-8539-4D35-8889-21A74226AD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FB46A-8539-4D35-8889-21A74226AD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FB46A-8539-4D35-8889-21A74226AD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FB46A-8539-4D35-8889-21A74226AD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r>
              <a:rPr lang="en-US" altLang="zh-CN" b="1" dirty="0"/>
              <a:t>1900</a:t>
            </a:r>
            <a:r>
              <a:rPr lang="zh-CN" altLang="en-US" b="1" dirty="0"/>
              <a:t>年，是遗传学史乃至生物科学史上划时代的一年，来自三个国家的三位学者独立地“重新发现”了孟德尔的遗传规律，他们是荷兰的德弗里斯</a:t>
            </a:r>
            <a:r>
              <a:rPr lang="en-US" altLang="zh-CN" sz="800" b="1" dirty="0"/>
              <a:t>(Hugo De </a:t>
            </a:r>
            <a:r>
              <a:rPr lang="en-US" altLang="zh-CN" sz="800" b="1" dirty="0" err="1"/>
              <a:t>Vries</a:t>
            </a:r>
            <a:r>
              <a:rPr lang="zh-CN" altLang="en-US" sz="800" b="1" dirty="0"/>
              <a:t>，</a:t>
            </a:r>
            <a:r>
              <a:rPr lang="en-US" altLang="zh-CN" sz="800" b="1" dirty="0"/>
              <a:t>1848</a:t>
            </a:r>
            <a:r>
              <a:rPr lang="zh-CN" altLang="en-US" sz="800" b="1" dirty="0"/>
              <a:t>～</a:t>
            </a:r>
            <a:r>
              <a:rPr lang="en-US" altLang="zh-CN" sz="800" b="1" dirty="0"/>
              <a:t>1935)</a:t>
            </a:r>
            <a:r>
              <a:rPr lang="zh-CN" altLang="en-US" b="1" dirty="0"/>
              <a:t>、德国的柯灵斯</a:t>
            </a:r>
            <a:r>
              <a:rPr lang="en-US" altLang="zh-CN" sz="800" b="1" dirty="0"/>
              <a:t>(Carl Erich </a:t>
            </a:r>
            <a:r>
              <a:rPr lang="en-US" altLang="zh-CN" sz="800" b="1" dirty="0" err="1"/>
              <a:t>Correns</a:t>
            </a:r>
            <a:r>
              <a:rPr lang="zh-CN" altLang="en-US" sz="800" b="1" dirty="0"/>
              <a:t>，</a:t>
            </a:r>
            <a:r>
              <a:rPr lang="en-US" altLang="zh-CN" sz="800" b="1" dirty="0"/>
              <a:t>1864</a:t>
            </a:r>
            <a:r>
              <a:rPr lang="zh-CN" altLang="en-US" sz="800" b="1" dirty="0"/>
              <a:t>～</a:t>
            </a:r>
            <a:r>
              <a:rPr lang="en-US" altLang="zh-CN" sz="800" b="1" dirty="0"/>
              <a:t>1933)</a:t>
            </a:r>
            <a:r>
              <a:rPr lang="zh-CN" altLang="en-US" b="1" dirty="0"/>
              <a:t>和澳大利亚的契马克</a:t>
            </a:r>
            <a:r>
              <a:rPr lang="en-US" altLang="zh-CN" sz="800" b="1" dirty="0"/>
              <a:t>(Erich von </a:t>
            </a:r>
            <a:r>
              <a:rPr lang="en-US" altLang="zh-CN" sz="800" b="1" dirty="0" err="1"/>
              <a:t>Tschermak-Seysenegg</a:t>
            </a:r>
            <a:r>
              <a:rPr lang="zh-CN" altLang="en-US" sz="800" b="1" dirty="0"/>
              <a:t>，</a:t>
            </a:r>
            <a:r>
              <a:rPr lang="en-US" altLang="zh-CN" sz="800" b="1" dirty="0"/>
              <a:t>1871</a:t>
            </a:r>
            <a:r>
              <a:rPr lang="zh-CN" altLang="en-US" sz="800" b="1" dirty="0"/>
              <a:t>～</a:t>
            </a:r>
            <a:r>
              <a:rPr lang="en-US" altLang="zh-CN" sz="800" b="1" dirty="0"/>
              <a:t>1962)</a:t>
            </a:r>
            <a:r>
              <a:rPr lang="zh-CN" altLang="en-US" b="1" dirty="0"/>
              <a:t>。从此，遗传学进人了孟德尔时代。孟德尔也被称为</a:t>
            </a:r>
            <a:r>
              <a:rPr lang="zh-CN" altLang="en-US" b="1" dirty="0">
                <a:solidFill>
                  <a:srgbClr val="FF3300"/>
                </a:solidFill>
              </a:rPr>
              <a:t>“遗传学之父”。</a:t>
            </a:r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德佛里斯进行了广泛的实验，在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种不同的物种中进行了实验，其中以罂粟的实验最为成功</a:t>
            </a:r>
            <a:endPara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柯灵斯是耐格里的学生，他从玉米实验中得到了数据，但对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的解释：在一个不眠之夜，像被闪电击中一样在他的头脑中浮现。他还对德佛里斯进行了批评</a:t>
            </a:r>
            <a:endPara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丘谢玛克只是重复了豌豆的杂交实验，并只进行了</a:t>
            </a: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代，他的论文是以摘要的形式发表的</a:t>
            </a:r>
            <a:endPara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基因型是性状表现的内在因素；表现型是基因型的表现形式。　表现型相同的基因型不一定相同；基因型相同的表现型一般相同。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FB46A-8539-4D35-8889-21A74226AD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11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生物内页（大）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-1786"/>
            <a:ext cx="9163049" cy="51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" y="619"/>
            <a:ext cx="9139912" cy="51409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6" Type="http://schemas.openxmlformats.org/officeDocument/2006/relationships/theme" Target="../theme/theme2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53.xml"/><Relationship Id="rId2" Type="http://schemas.openxmlformats.org/officeDocument/2006/relationships/image" Target="../media/image34.jpeg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1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14980" y="1969128"/>
            <a:ext cx="612965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>
              <a:defRPr/>
            </a:pPr>
            <a:r>
              <a:rPr lang="zh-CN" altLang="en-US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寻找基因之路（</a:t>
            </a:r>
            <a:r>
              <a:rPr lang="en-US" altLang="zh-CN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br>
              <a:rPr lang="en-US" altLang="zh-CN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孟德尔的豌豆杂交实验（二）</a:t>
            </a:r>
            <a:br>
              <a:rPr lang="en-US" altLang="zh-CN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2000" b="0" i="0" u="none" strike="noStrike" kern="1200" cap="none" spc="226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高一年级生物学</a:t>
            </a:r>
            <a:r>
              <a:rPr kumimoji="0" lang="zh-CN" altLang="en-US" sz="24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413435" y="3837336"/>
            <a:ext cx="4835525" cy="553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陈经纶中学   焦春燕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3189" y="1113588"/>
            <a:ext cx="7290487" cy="345638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CN" altLang="en-US" sz="2100" b="1" dirty="0" smtClean="0"/>
              <a:t>同时代达尔文进</a:t>
            </a:r>
            <a:r>
              <a:rPr lang="zh-CN" altLang="en-US" sz="2100" b="1" dirty="0"/>
              <a:t>化论（</a:t>
            </a:r>
            <a:r>
              <a:rPr lang="en-US" altLang="zh-CN" sz="2100" b="1" dirty="0"/>
              <a:t>1859</a:t>
            </a:r>
            <a:r>
              <a:rPr lang="zh-CN" altLang="en-US" sz="2100" b="1" dirty="0"/>
              <a:t>年）的关注和影响</a:t>
            </a:r>
            <a:endParaRPr lang="en-US" altLang="zh-CN" sz="2100" b="1" dirty="0"/>
          </a:p>
          <a:p>
            <a:r>
              <a:rPr lang="zh-CN" altLang="en-US" sz="2100" b="1" dirty="0" smtClean="0"/>
              <a:t>融</a:t>
            </a:r>
            <a:r>
              <a:rPr lang="zh-CN" altLang="en-US" sz="2100" b="1" dirty="0"/>
              <a:t>合遗传的主导地</a:t>
            </a:r>
            <a:r>
              <a:rPr lang="zh-CN" altLang="en-US" sz="2100" b="1" dirty="0" smtClean="0"/>
              <a:t>位</a:t>
            </a:r>
            <a:endParaRPr lang="en-US" altLang="zh-CN" sz="2100" b="1" dirty="0"/>
          </a:p>
          <a:p>
            <a:r>
              <a:rPr lang="zh-CN" altLang="en-US" sz="2100" b="1" dirty="0" smtClean="0">
                <a:latin typeface="宋体" panose="02010600030101010101" pitchFamily="2" charset="-122"/>
              </a:rPr>
              <a:t>由</a:t>
            </a:r>
            <a:r>
              <a:rPr lang="zh-CN" altLang="en-US" sz="2100" b="1" dirty="0">
                <a:latin typeface="宋体" panose="02010600030101010101" pitchFamily="2" charset="-122"/>
              </a:rPr>
              <a:t>于数学统计方法首次引入生物学中。孟德尔以前的生物学完全是一门描述性的科学，生物学家们根本想不到数学会与生物学有联系，也搞不懂统计数学对揭示生物学规律有什么帮助，</a:t>
            </a:r>
            <a:r>
              <a:rPr lang="zh-CN" altLang="en-US" sz="2100" b="1" dirty="0"/>
              <a:t>由于数据的太过完美，怀疑数据的真实性</a:t>
            </a:r>
            <a:endParaRPr lang="en-US" altLang="zh-CN" sz="2100" b="1" dirty="0"/>
          </a:p>
          <a:p>
            <a:endParaRPr lang="en-US" altLang="zh-CN" sz="2100" b="1" dirty="0"/>
          </a:p>
        </p:txBody>
      </p:sp>
      <p:sp>
        <p:nvSpPr>
          <p:cNvPr id="4" name="矩形 3"/>
          <p:cNvSpPr/>
          <p:nvPr/>
        </p:nvSpPr>
        <p:spPr>
          <a:xfrm>
            <a:off x="494270" y="493611"/>
            <a:ext cx="7961971" cy="43472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1866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年，孟德尔发表研究结果，但并未被世人理解，沉寂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30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多年。</a:t>
            </a:r>
            <a:endParaRPr lang="zh-CN" altLang="en-US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15"/>
          <p:cNvSpPr>
            <a:spLocks noChangeArrowheads="1"/>
          </p:cNvSpPr>
          <p:nvPr/>
        </p:nvSpPr>
        <p:spPr bwMode="auto">
          <a:xfrm>
            <a:off x="2313927" y="599616"/>
            <a:ext cx="4091166" cy="4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1" tIns="17140" rIns="34281" bIns="17140">
            <a:spAutoFit/>
          </a:bodyPr>
          <a:lstStyle/>
          <a:p>
            <a:pPr algn="ctr" defTabSz="815340" fontAlgn="auto">
              <a:spcAft>
                <a:spcPts val="0"/>
              </a:spcAft>
              <a:defRPr/>
            </a:pP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二、孟德尔遗传规律的再发现</a:t>
            </a:r>
            <a:endParaRPr kumimoji="1" lang="zh-CN" altLang="en-US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5" name="Picture 2" descr="https://timgsa.baidu.com/timg?image&amp;quality=80&amp;size=b9999_10000&amp;sec=1574576509438&amp;di=0f451118af36c4f0c61133121ba2892b&amp;imgtype=0&amp;src=http%3A%2F%2Fpic4.zhimg.com%2F70%2Fv2-97b4fc68f3027170564bf8366082aab3_b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3921" y="1788182"/>
            <a:ext cx="2610002" cy="1824813"/>
          </a:xfrm>
          <a:prstGeom prst="rect">
            <a:avLst/>
          </a:prstGeom>
          <a:noFill/>
        </p:spPr>
      </p:pic>
      <p:pic>
        <p:nvPicPr>
          <p:cNvPr id="6" name="Picture 3" descr="v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224" y="1748332"/>
            <a:ext cx="1884556" cy="18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orr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933" y="1738692"/>
            <a:ext cx="1795346" cy="189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scherm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3547" y="1737181"/>
            <a:ext cx="1774472" cy="18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43884" y="3644126"/>
            <a:ext cx="217452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solidFill>
                  <a:srgbClr val="000080"/>
                </a:solidFill>
              </a:rPr>
              <a:t>Hugo De </a:t>
            </a:r>
            <a:r>
              <a:rPr kumimoji="1" lang="en-US" altLang="zh-CN" b="1" dirty="0" err="1">
                <a:solidFill>
                  <a:srgbClr val="000080"/>
                </a:solidFill>
              </a:rPr>
              <a:t>Vries</a:t>
            </a:r>
            <a:endParaRPr kumimoji="1" lang="en-US" altLang="zh-CN" b="1" dirty="0">
              <a:solidFill>
                <a:srgbClr val="000080"/>
              </a:solidFill>
            </a:endParaRPr>
          </a:p>
          <a:p>
            <a:r>
              <a:rPr kumimoji="1" lang="en-US" altLang="zh-CN" b="1" dirty="0">
                <a:solidFill>
                  <a:srgbClr val="000080"/>
                </a:solidFill>
              </a:rPr>
              <a:t>(1848</a:t>
            </a:r>
            <a:r>
              <a:rPr kumimoji="1" lang="zh-CN" altLang="en-US" b="1" dirty="0">
                <a:solidFill>
                  <a:srgbClr val="000080"/>
                </a:solidFill>
              </a:rPr>
              <a:t>～</a:t>
            </a:r>
            <a:r>
              <a:rPr kumimoji="1" lang="en-US" altLang="zh-CN" b="1" dirty="0">
                <a:solidFill>
                  <a:srgbClr val="000080"/>
                </a:solidFill>
              </a:rPr>
              <a:t>1935)</a:t>
            </a:r>
            <a:endParaRPr kumimoji="1" lang="en-US" altLang="zh-CN" b="1" dirty="0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48342" y="3577218"/>
            <a:ext cx="27432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Carl Erich </a:t>
            </a:r>
            <a:r>
              <a:rPr kumimoji="1" lang="en-US" altLang="zh-CN" b="1" dirty="0" err="1">
                <a:solidFill>
                  <a:srgbClr val="0000FF"/>
                </a:solidFill>
              </a:rPr>
              <a:t>Correns</a:t>
            </a:r>
            <a:endParaRPr kumimoji="1" lang="en-US" altLang="zh-CN" b="1" dirty="0">
              <a:solidFill>
                <a:srgbClr val="0000FF"/>
              </a:solidFill>
            </a:endParaRPr>
          </a:p>
          <a:p>
            <a:pPr algn="ctr"/>
            <a:r>
              <a:rPr kumimoji="1" lang="en-US" altLang="zh-CN" b="1" dirty="0">
                <a:solidFill>
                  <a:srgbClr val="0000FF"/>
                </a:solidFill>
              </a:rPr>
              <a:t>(1864</a:t>
            </a:r>
            <a:r>
              <a:rPr kumimoji="1" lang="zh-CN" altLang="en-US" b="1" dirty="0">
                <a:solidFill>
                  <a:srgbClr val="0000FF"/>
                </a:solidFill>
              </a:rPr>
              <a:t>～</a:t>
            </a:r>
            <a:r>
              <a:rPr kumimoji="1" lang="en-US" altLang="zh-CN" b="1" dirty="0">
                <a:solidFill>
                  <a:srgbClr val="0000FF"/>
                </a:solidFill>
              </a:rPr>
              <a:t>1933)</a:t>
            </a:r>
            <a:r>
              <a:rPr kumimoji="1"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kumimoji="1"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523198" y="3619645"/>
            <a:ext cx="213250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000080"/>
                </a:solidFill>
              </a:rPr>
              <a:t>Erich von </a:t>
            </a:r>
            <a:r>
              <a:rPr kumimoji="1" lang="en-US" altLang="zh-CN" b="1" dirty="0" err="1">
                <a:solidFill>
                  <a:srgbClr val="000080"/>
                </a:solidFill>
              </a:rPr>
              <a:t>Tschermak</a:t>
            </a:r>
            <a:endParaRPr kumimoji="1" lang="en-US" altLang="zh-CN" b="1" dirty="0">
              <a:solidFill>
                <a:srgbClr val="000080"/>
              </a:solidFill>
            </a:endParaRPr>
          </a:p>
          <a:p>
            <a:pPr algn="ctr"/>
            <a:r>
              <a:rPr kumimoji="1" lang="zh-CN" altLang="en-US" b="1" dirty="0">
                <a:solidFill>
                  <a:srgbClr val="000080"/>
                </a:solidFill>
              </a:rPr>
              <a:t>（</a:t>
            </a:r>
            <a:r>
              <a:rPr kumimoji="1" lang="en-US" altLang="zh-CN" b="1" dirty="0">
                <a:solidFill>
                  <a:srgbClr val="000080"/>
                </a:solidFill>
              </a:rPr>
              <a:t>1871</a:t>
            </a:r>
            <a:r>
              <a:rPr kumimoji="1" lang="zh-CN" altLang="en-US" b="1" dirty="0">
                <a:solidFill>
                  <a:srgbClr val="000080"/>
                </a:solidFill>
              </a:rPr>
              <a:t>～</a:t>
            </a:r>
            <a:r>
              <a:rPr kumimoji="1" lang="en-US" altLang="zh-CN" b="1" dirty="0">
                <a:solidFill>
                  <a:srgbClr val="000080"/>
                </a:solidFill>
              </a:rPr>
              <a:t>1962</a:t>
            </a:r>
            <a:r>
              <a:rPr kumimoji="1" lang="zh-CN" altLang="en-US" b="1" dirty="0">
                <a:solidFill>
                  <a:srgbClr val="000080"/>
                </a:solidFill>
              </a:rPr>
              <a:t>）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463" y="1092815"/>
            <a:ext cx="7928517" cy="43472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1900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年，三位科学家分别重新认识到孟德尔提出的理论的重要意义。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6578" y="808589"/>
            <a:ext cx="7551493" cy="3023726"/>
          </a:xfrm>
          <a:prstGeom prst="rect">
            <a:avLst/>
          </a:prstGeom>
        </p:spPr>
        <p:txBody>
          <a:bodyPr lIns="34281" tIns="17140" rIns="34281" bIns="17140"/>
          <a:lstStyle/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1909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年丹麦生物学家约翰逊将遗传因子改名为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基因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gene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），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并提出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表（现）型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和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基因型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。 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表（现）型：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生物个体表现出来的性状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　　                    如豌豆的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高茎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矮茎；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基因型：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与表现型有关的基因组成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　　                    如高茎为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DD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或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charset="-122"/>
              </a:rPr>
              <a:t>Dd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，矮茎为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charset="-122"/>
              </a:rPr>
              <a:t>dd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3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等位基因：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控制相对性状的基因　　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3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2474611" y="287383"/>
            <a:ext cx="4046220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1" tIns="17140" rIns="34281" bIns="17140">
            <a:spAutoFit/>
          </a:bodyPr>
          <a:lstStyle/>
          <a:p>
            <a:pPr algn="ctr" defTabSz="815340" fontAlgn="auto">
              <a:spcAft>
                <a:spcPts val="0"/>
              </a:spcAft>
              <a:defRPr/>
            </a:pP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二、孟德尔遗传规律的再发现</a:t>
            </a:r>
            <a:endParaRPr kumimoji="1" lang="zh-CN" altLang="en-US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2995" y="0"/>
            <a:ext cx="931699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74329" y="543697"/>
            <a:ext cx="492443" cy="1828800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/>
              <a:t>   基   因     型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81168" y="1285103"/>
            <a:ext cx="13098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  基      因</a:t>
            </a:r>
            <a:endParaRPr lang="zh-CN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75871" y="1190368"/>
            <a:ext cx="14169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等 位基 因</a:t>
            </a:r>
            <a:endParaRPr lang="en-US" altLang="zh-CN" sz="2000" b="1" dirty="0"/>
          </a:p>
          <a:p>
            <a:endParaRPr lang="zh-CN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4477" y="1944130"/>
            <a:ext cx="98442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显性</a:t>
            </a:r>
            <a:endParaRPr lang="en-US" altLang="zh-CN" sz="2000" b="1" dirty="0"/>
          </a:p>
          <a:p>
            <a:r>
              <a:rPr lang="zh-CN" altLang="en-US" sz="2000" b="1" dirty="0"/>
              <a:t>基 因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81318" y="1985320"/>
            <a:ext cx="88968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隐性</a:t>
            </a:r>
            <a:endParaRPr lang="en-US" altLang="zh-CN" sz="2000" b="1" dirty="0"/>
          </a:p>
          <a:p>
            <a:r>
              <a:rPr lang="zh-CN" altLang="en-US" sz="2000" b="1" dirty="0"/>
              <a:t>基 因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矩形 15"/>
          <p:cNvSpPr>
            <a:spLocks noChangeArrowheads="1"/>
          </p:cNvSpPr>
          <p:nvPr/>
        </p:nvSpPr>
        <p:spPr bwMode="auto">
          <a:xfrm>
            <a:off x="3113933" y="1167757"/>
            <a:ext cx="2621461" cy="3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1" tIns="17140" rIns="34281" bIns="17140">
            <a:spAutoFit/>
          </a:bodyPr>
          <a:lstStyle/>
          <a:p>
            <a:pPr algn="ctr" defTabSz="815340" fontAlgn="auto">
              <a:spcAft>
                <a:spcPts val="0"/>
              </a:spcAft>
              <a:defRPr/>
            </a:pPr>
            <a:r>
              <a:rPr kumimoji="1" lang="zh-CN" altLang="en-US" b="1" dirty="0">
                <a:latin typeface="Times New Roman" panose="02020603050405020304" pitchFamily="18" charset="0"/>
                <a:ea typeface="黑体" panose="02010609060101010101" charset="-122"/>
              </a:rPr>
              <a:t>孟德尔遗传规律的再发现</a:t>
            </a:r>
            <a:endParaRPr kumimoji="1" lang="zh-CN" altLang="en-US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3005053" y="2116099"/>
            <a:ext cx="2839221" cy="7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1" tIns="17140" rIns="34281" bIns="17140">
            <a:spAutoFit/>
          </a:bodyPr>
          <a:lstStyle/>
          <a:p>
            <a:pPr algn="ctr" defTabSz="81534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基因的本质和作用原理</a:t>
            </a:r>
            <a:endParaRPr kumimoji="1" lang="en-US" altLang="zh-CN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 defTabSz="81534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成为遗传学研究的中心问题</a:t>
            </a:r>
            <a:endParaRPr kumimoji="1" lang="zh-CN" altLang="en-US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289672" y="1527753"/>
            <a:ext cx="269982" cy="53993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2658804" y="3412093"/>
            <a:ext cx="3531718" cy="7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1" tIns="17140" rIns="34281" bIns="17140">
            <a:spAutoFit/>
          </a:bodyPr>
          <a:lstStyle/>
          <a:p>
            <a:pPr algn="ctr" defTabSz="81534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为“基因工程”等生物技术的兴起</a:t>
            </a:r>
            <a:endParaRPr kumimoji="1" lang="en-US" altLang="zh-CN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 defTabSz="81534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奠定理论基础</a:t>
            </a:r>
            <a:endParaRPr kumimoji="1" lang="zh-CN" altLang="en-US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289672" y="2823747"/>
            <a:ext cx="269982" cy="53993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矩形 15"/>
          <p:cNvSpPr>
            <a:spLocks noChangeArrowheads="1"/>
          </p:cNvSpPr>
          <p:nvPr/>
        </p:nvSpPr>
        <p:spPr bwMode="auto">
          <a:xfrm>
            <a:off x="2492175" y="279192"/>
            <a:ext cx="3740150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1" tIns="17140" rIns="34281" bIns="17140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三、孟德尔遗传规律的应用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" y="775335"/>
            <a:ext cx="7131050" cy="433070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在杂交育种中，选出所需要的优良品种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4825" y="1362440"/>
            <a:ext cx="7587349" cy="754812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有目的地将具有不同优良性状的两亲本杂交，使其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优良性状组合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在一起，再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筛选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出所需的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优良品种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277" y="2352281"/>
            <a:ext cx="7883352" cy="1234943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小麦的抗倒伏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(D)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对易倒伏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(d)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为显性，易染条锈病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(T)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对抗条锈病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(t)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为显性。现有两个不同品种的小麦，一个品种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抗倒伏，但易染条锈病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(DDTT)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；另一个品种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易倒伏，但能抗条锈病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35993" y="3832686"/>
            <a:ext cx="6007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charset="-122"/>
              </a:rPr>
              <a:t>如何培育出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既抗倒伏又抗条锈病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纯种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60885" y="897758"/>
            <a:ext cx="4221636" cy="611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亲本：</a:t>
            </a: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抗倒伏易染条锈病             易倒伏抗条锈病</a:t>
            </a:r>
            <a:endParaRPr lang="zh-CN" altLang="en-US" sz="15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                 　</a:t>
            </a:r>
            <a:r>
              <a:rPr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sz="15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en-US" altLang="zh-CN" sz="15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6461" y="2328751"/>
            <a:ext cx="1709612" cy="265427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抗倒伏易染条锈病 </a:t>
            </a:r>
            <a:endParaRPr lang="zh-CN" altLang="en-US" sz="15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4662446" y="2409751"/>
            <a:ext cx="142866" cy="14285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4281" tIns="17140" rIns="34281" bIns="17140" anchor="ctr"/>
          <a:lstStyle/>
          <a:p>
            <a:pPr algn="ctr"/>
            <a:r>
              <a:rPr lang="en-US" altLang="zh-CN" sz="1500" dirty="0">
                <a:latin typeface="Times New Roman" panose="02020603050405020304" pitchFamily="18" charset="0"/>
                <a:ea typeface="黑体" panose="02010609060101010101" charset="-122"/>
              </a:rPr>
              <a:t>×</a:t>
            </a:r>
            <a:endParaRPr lang="en-US" altLang="zh-CN" sz="15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0884" y="2706749"/>
            <a:ext cx="5169989" cy="2654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4281" tIns="17140" rIns="34281" bIns="171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kumimoji="1" lang="en-US" altLang="zh-CN" sz="15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kumimoji="1"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:     D__T__</a:t>
            </a:r>
            <a:r>
              <a:rPr kumimoji="1"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kumimoji="1"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kumimoji="1" lang="en-US" altLang="zh-CN" sz="1500" b="1" dirty="0" err="1">
                <a:latin typeface="Times New Roman" panose="02020603050405020304" pitchFamily="18" charset="0"/>
                <a:ea typeface="黑体" panose="02010609060101010101" charset="-122"/>
              </a:rPr>
              <a:t>ddT</a:t>
            </a:r>
            <a:r>
              <a:rPr kumimoji="1"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__</a:t>
            </a:r>
            <a:r>
              <a:rPr kumimoji="1" lang="zh-CN" altLang="en-US" sz="15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kumimoji="1" lang="en-US" altLang="zh-CN" sz="15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D__</a:t>
            </a:r>
            <a:r>
              <a:rPr kumimoji="1" lang="en-US" altLang="zh-CN" sz="1500" b="1" dirty="0" err="1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tt</a:t>
            </a:r>
            <a:r>
              <a:rPr kumimoji="1" lang="zh-CN" altLang="en-US" sz="15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kumimoji="1" lang="en-US" altLang="zh-CN" sz="1500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kumimoji="1" lang="en-US" altLang="zh-CN" sz="15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kumimoji="1" lang="en-US" altLang="zh-CN" sz="15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7625" y="3030748"/>
            <a:ext cx="901909" cy="542446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易倒伏</a:t>
            </a:r>
            <a:endParaRPr lang="en-US" altLang="zh-CN" sz="15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抗条锈病</a:t>
            </a:r>
            <a:endParaRPr lang="zh-CN" altLang="en-US" sz="15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72974" y="3030748"/>
            <a:ext cx="866411" cy="542446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抗倒伏易</a:t>
            </a:r>
            <a:endParaRPr lang="en-US" altLang="zh-CN" sz="15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染条锈病 </a:t>
            </a:r>
            <a:endParaRPr lang="zh-CN" altLang="en-US" sz="15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51538" y="3030748"/>
            <a:ext cx="838673" cy="542446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易倒伏易</a:t>
            </a:r>
            <a:endParaRPr lang="en-US" altLang="zh-CN" sz="15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染条锈病</a:t>
            </a:r>
            <a:endParaRPr lang="zh-CN" altLang="en-US" sz="15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14581" y="3030748"/>
            <a:ext cx="838673" cy="542446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500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抗倒伏</a:t>
            </a:r>
            <a:endParaRPr lang="en-US" altLang="zh-CN" sz="1500" dirty="0">
              <a:solidFill>
                <a:srgbClr val="0E223A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500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抗条锈病</a:t>
            </a:r>
            <a:endParaRPr lang="zh-CN" altLang="en-US" sz="1500" dirty="0">
              <a:solidFill>
                <a:srgbClr val="0E223A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5400000">
            <a:off x="3231105" y="1622038"/>
            <a:ext cx="269969" cy="5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5400000">
            <a:off x="5283794" y="1622038"/>
            <a:ext cx="269969" cy="5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370448" y="2007104"/>
            <a:ext cx="697971" cy="36838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4693575" y="2007104"/>
            <a:ext cx="697905" cy="36838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5103341" y="4238367"/>
            <a:ext cx="19039" cy="5172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549866" y="4720797"/>
            <a:ext cx="1293926" cy="342391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纯种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0885" y="2328751"/>
            <a:ext cx="2565108" cy="265447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en-US" altLang="zh-CN" sz="15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：                                   </a:t>
            </a:r>
            <a:r>
              <a:rPr lang="en-US" altLang="zh-CN" sz="1500" b="1" dirty="0" err="1"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en-US" altLang="zh-CN" sz="15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0885" y="1755212"/>
            <a:ext cx="3630848" cy="265447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配子：    </a:t>
            </a: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　    </a:t>
            </a:r>
            <a:r>
              <a:rPr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DT                      </a:t>
            </a: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sz="1500" b="1" dirty="0" err="1">
                <a:latin typeface="Times New Roman" panose="02020603050405020304" pitchFamily="18" charset="0"/>
                <a:ea typeface="黑体" panose="02010609060101010101" charset="-122"/>
              </a:rPr>
              <a:t>dt</a:t>
            </a:r>
            <a:r>
              <a:rPr lang="en-US" altLang="zh-CN" sz="1500" b="1" dirty="0"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endParaRPr lang="en-US" altLang="zh-CN" sz="15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22172" y="4188584"/>
            <a:ext cx="1415754" cy="496280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4281" tIns="17140" rIns="34281" bIns="1714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连续自交直到</a:t>
            </a:r>
            <a:endParaRPr lang="en-US" altLang="zh-CN" sz="15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>
              <a:spcBef>
                <a:spcPts val="0"/>
              </a:spcBef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不出现性状分离</a:t>
            </a:r>
            <a:endParaRPr lang="zh-CN" altLang="en-US" sz="15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" name="右大括号 21"/>
          <p:cNvSpPr/>
          <p:nvPr/>
        </p:nvSpPr>
        <p:spPr>
          <a:xfrm rot="16200000">
            <a:off x="4893278" y="3150973"/>
            <a:ext cx="345989" cy="10379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302804" y="372161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303701" y="3733971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0E223A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Ddtt</a:t>
            </a:r>
            <a:endParaRPr lang="zh-CN" altLang="en-US" dirty="0"/>
          </a:p>
        </p:txBody>
      </p:sp>
      <p:sp>
        <p:nvSpPr>
          <p:cNvPr id="33" name="右大括号 32"/>
          <p:cNvSpPr/>
          <p:nvPr/>
        </p:nvSpPr>
        <p:spPr>
          <a:xfrm rot="5400000">
            <a:off x="4934467" y="3649362"/>
            <a:ext cx="345989" cy="10379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473146" y="2681416"/>
            <a:ext cx="1037968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60541" y="2829697"/>
            <a:ext cx="6796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3/16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32" grpId="0"/>
      <p:bldP spid="8" grpId="0"/>
      <p:bldP spid="3" grpId="0"/>
      <p:bldP spid="29" grpId="0" animBg="1"/>
      <p:bldP spid="22" grpId="0" animBg="1"/>
      <p:bldP spid="24" grpId="0"/>
      <p:bldP spid="26" grpId="0"/>
      <p:bldP spid="33" grpId="0" animBg="1"/>
      <p:bldP spid="27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6"/>
          <p:cNvSpPr txBox="1"/>
          <p:nvPr/>
        </p:nvSpPr>
        <p:spPr>
          <a:xfrm>
            <a:off x="756920" y="701040"/>
            <a:ext cx="63106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、在医学实践中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: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为遗传病的预测和诊断提供理论依据</a:t>
            </a:r>
            <a:endParaRPr lang="en-US" altLang="zh-CN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4092" y="292692"/>
            <a:ext cx="8819908" cy="1234943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父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亲为多指患者（由显性致病基因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控制），母亲表现型正常，他们婚后却生了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一个手指正常但患先天聋哑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的孩子（聋哑由隐性致病基因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控制）。</a:t>
            </a:r>
            <a:endParaRPr kumimoji="1"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推测：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             （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这对夫妇以及孩子的基因型？</a:t>
            </a:r>
            <a:endParaRPr kumimoji="1"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551" y="3081353"/>
            <a:ext cx="7245482" cy="43472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这对夫妇的后代中正常孩子的概率是多少？</a:t>
            </a:r>
            <a:endParaRPr kumimoji="1"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53169" y="4027989"/>
          <a:ext cx="4374200" cy="78865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74840"/>
                <a:gridCol w="874840"/>
                <a:gridCol w="874840"/>
                <a:gridCol w="874840"/>
                <a:gridCol w="874840"/>
              </a:tblGrid>
              <a:tr h="19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5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配子</a:t>
                      </a:r>
                      <a:endParaRPr lang="zh-CN" altLang="en-US" sz="15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AB</a:t>
                      </a:r>
                      <a:endParaRPr lang="zh-CN" altLang="en-US" sz="15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aseline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Ab</a:t>
                      </a:r>
                      <a:endParaRPr lang="zh-CN" altLang="en-US" sz="15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aseline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aB</a:t>
                      </a:r>
                      <a:endParaRPr lang="zh-CN" altLang="en-US" sz="15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aseline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ab</a:t>
                      </a:r>
                      <a:endParaRPr lang="zh-CN" altLang="en-US" sz="15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baseline="0" dirty="0" err="1"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aabb</a:t>
                      </a:r>
                      <a:endParaRPr lang="zh-CN" altLang="en-US" sz="15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34288" marR="34288" marT="17143" marB="1714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08822" y="4003600"/>
            <a:ext cx="2631988" cy="71172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不患多指不患聋哑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charset="-122"/>
              </a:rPr>
              <a:t>aaB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_</a:t>
            </a:r>
            <a:r>
              <a:rPr lang="en-US" altLang="zh-CN" sz="2000" b="1" u="sng" dirty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551" y="3553039"/>
            <a:ext cx="1606379" cy="403947"/>
          </a:xfrm>
          <a:prstGeom prst="rect">
            <a:avLst/>
          </a:prstGeom>
        </p:spPr>
        <p:txBody>
          <a:bodyPr wrap="square" lIns="34281" tIns="17140" rIns="34281" bIns="1714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棋盘法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85315" y="2090521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孩子：</a:t>
            </a:r>
            <a:r>
              <a:rPr kumimoji="1"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aabb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857999" y="1892814"/>
            <a:ext cx="159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父亲：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 _ B_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937213" y="2547722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母亲：</a:t>
            </a:r>
            <a:r>
              <a:rPr kumimoji="1"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aa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B_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71751" y="1927654"/>
            <a:ext cx="90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a     b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09968" y="2533135"/>
            <a:ext cx="10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b</a:t>
            </a:r>
            <a:endParaRPr lang="zh-CN" altLang="en-US" dirty="0"/>
          </a:p>
        </p:txBody>
      </p:sp>
      <p:cxnSp>
        <p:nvCxnSpPr>
          <p:cNvPr id="20" name="直接箭头连接符 19"/>
          <p:cNvCxnSpPr>
            <a:endCxn id="15" idx="1"/>
          </p:cNvCxnSpPr>
          <p:nvPr/>
        </p:nvCxnSpPr>
        <p:spPr>
          <a:xfrm flipV="1">
            <a:off x="4448432" y="2077480"/>
            <a:ext cx="409567" cy="220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16" idx="1"/>
          </p:cNvCxnSpPr>
          <p:nvPr/>
        </p:nvCxnSpPr>
        <p:spPr>
          <a:xfrm>
            <a:off x="4460789" y="2347784"/>
            <a:ext cx="476424" cy="384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4250723"/>
            <a:ext cx="704335" cy="6463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472244" y="4232358"/>
            <a:ext cx="680523" cy="36933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8150428" y="4339452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3/8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f1.yihuimg.com/TFS/upfile/ZIXUN/201508/26/011044_1440558824676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16284"/>
            <a:ext cx="2141316" cy="15596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24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2218" y="210065"/>
            <a:ext cx="83799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142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父亲为多指患者（由显性致病基因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控制），母亲表现型正常，他们婚后却生了一个手指正常但患先天聋哑的孩子（由隐性致病基因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控制）。推测：</a:t>
            </a:r>
            <a:endParaRPr kumimoji="1"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（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kumimoji="1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这对夫妇的后代中正常孩子的概率是多少？</a:t>
            </a:r>
            <a:endParaRPr kumimoji="1"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7630" y="2220324"/>
            <a:ext cx="131951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分离法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5315" y="2090521"/>
            <a:ext cx="355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父亲 </a:t>
            </a:r>
            <a:r>
              <a:rPr kumimoji="1"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AaBb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</a:t>
            </a:r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母亲</a:t>
            </a:r>
            <a:r>
              <a:rPr kumimoji="1"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aaBb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867661" y="3058467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Bb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Bb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203617" y="307494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Aa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kumimoji="1"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aa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769708" y="2570205"/>
            <a:ext cx="0" cy="23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797643" y="3550508"/>
            <a:ext cx="0" cy="23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877697" y="3554627"/>
            <a:ext cx="0" cy="23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224415" y="3744331"/>
            <a:ext cx="1296024" cy="8817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en-US" altLang="zh-CN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1/2Aa</a:t>
            </a:r>
            <a:endParaRPr kumimoji="1" lang="en-US" altLang="zh-CN" sz="1425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kumimoji="1" lang="en-US" altLang="zh-CN" sz="1425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en-US" altLang="zh-CN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1/2  </a:t>
            </a:r>
            <a:r>
              <a:rPr kumimoji="1" lang="en-US" altLang="zh-CN" sz="1425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aa</a:t>
            </a:r>
            <a:endParaRPr lang="zh-CN" altLang="en-US" sz="142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67398" y="3785521"/>
            <a:ext cx="1296024" cy="8817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kumimoji="1" lang="en-US" altLang="zh-CN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1/4BB</a:t>
            </a:r>
            <a:endParaRPr kumimoji="1" lang="en-US" altLang="zh-CN" sz="1425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en-US" altLang="zh-CN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2/4 Bb</a:t>
            </a:r>
            <a:endParaRPr kumimoji="1" lang="en-US" altLang="zh-CN" sz="1425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en-US" altLang="zh-CN" sz="142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1/4bb</a:t>
            </a:r>
            <a:endParaRPr lang="zh-CN" altLang="en-US" sz="142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213654" y="4109013"/>
            <a:ext cx="1365343" cy="388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540721" y="3925565"/>
            <a:ext cx="754460" cy="3929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3/8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8790" y="3554568"/>
            <a:ext cx="1068236" cy="948711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正常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charset="-122"/>
              </a:rPr>
              <a:t>不患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多指</a:t>
            </a:r>
            <a:endParaRPr lang="en-US" altLang="zh-CN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不患聋哑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</a:t>
            </a:r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5555849" y="3970116"/>
            <a:ext cx="162045" cy="2662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6342927" y="4062714"/>
            <a:ext cx="4514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1"/>
      <p:bldP spid="17" grpId="1"/>
      <p:bldP spid="29" grpId="1"/>
      <p:bldP spid="18" grpId="0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247775" y="1468175"/>
            <a:ext cx="3294568" cy="3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孟德尔的豌豆杂交实验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2921875" y="1915146"/>
            <a:ext cx="229511" cy="458998"/>
          </a:xfrm>
          <a:prstGeom prst="downArrow">
            <a:avLst>
              <a:gd name="adj1" fmla="val 50000"/>
              <a:gd name="adj2" fmla="val 5970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280616" y="2467397"/>
            <a:ext cx="1431066" cy="323998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分离定律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47874" y="2922749"/>
            <a:ext cx="1990725" cy="323998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自由组合定律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12283" y="1003377"/>
            <a:ext cx="1788492" cy="34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kern="0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kern="0" spc="226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6692" y="148281"/>
            <a:ext cx="7502799" cy="499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4" name="矩形 15"/>
          <p:cNvSpPr>
            <a:spLocks noChangeArrowheads="1"/>
          </p:cNvSpPr>
          <p:nvPr/>
        </p:nvSpPr>
        <p:spPr bwMode="auto">
          <a:xfrm>
            <a:off x="1105275" y="245136"/>
            <a:ext cx="3166233" cy="34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1" tIns="17140" rIns="34281" bIns="17140">
            <a:spAutoFit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一、孟德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尔获得成功的原因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80827" y="1028514"/>
            <a:ext cx="3194914" cy="3670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正确选用实验材料。</a:t>
            </a:r>
            <a:endParaRPr lang="zh-CN" altLang="en-US" sz="2000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16752" y="1516837"/>
            <a:ext cx="6586090" cy="403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豌豆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自花传粉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闭花受粉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，自然状态下，一般是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纯种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55508" y="313717"/>
            <a:ext cx="1788492" cy="34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06627" y="2430750"/>
            <a:ext cx="6561438" cy="4039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charset="-122"/>
              </a:rPr>
              <a:t>单</a:t>
            </a:r>
            <a:r>
              <a:rPr lang="zh-CN" altLang="en-US" sz="2000" b="1" dirty="0">
                <a:solidFill>
                  <a:srgbClr val="0033CC"/>
                </a:solidFill>
                <a:ea typeface="黑体" panose="02010609060101010101" charset="-122"/>
              </a:rPr>
              <a:t>因素到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charset="-122"/>
              </a:rPr>
              <a:t>多</a:t>
            </a:r>
            <a:r>
              <a:rPr lang="zh-CN" altLang="en-US" sz="2000" b="1" dirty="0">
                <a:solidFill>
                  <a:srgbClr val="0033CC"/>
                </a:solidFill>
                <a:ea typeface="黑体" panose="02010609060101010101" charset="-122"/>
              </a:rPr>
              <a:t>因素利用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统计学原理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深入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分析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实验数据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2000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 rot="16200000">
            <a:off x="2395778" y="1339057"/>
            <a:ext cx="1890584" cy="514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9556" y="540166"/>
            <a:ext cx="6561438" cy="3743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2000" dirty="0">
                <a:solidFill>
                  <a:srgbClr val="0033CC"/>
                </a:solidFill>
                <a:ea typeface="黑体" panose="02010609060101010101" charset="-122"/>
              </a:rPr>
              <a:t>单因素到多因素，利用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统计学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原理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深入分析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实验数据。</a:t>
            </a:r>
            <a:endParaRPr lang="zh-CN" altLang="en-US" sz="2000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" cstate="print">
            <a:lum contrast="33000"/>
          </a:blip>
          <a:srcRect/>
          <a:stretch>
            <a:fillRect/>
          </a:stretch>
        </p:blipFill>
        <p:spPr bwMode="auto">
          <a:xfrm>
            <a:off x="494272" y="1549100"/>
            <a:ext cx="3188042" cy="28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958" y="1532239"/>
            <a:ext cx="3756454" cy="28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68538" y="2349104"/>
            <a:ext cx="722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zh-CN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75190" y="373919"/>
            <a:ext cx="169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种子形状：</a:t>
            </a:r>
            <a:endParaRPr lang="zh-CN" altLang="en-US" sz="2000" b="1" dirty="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444174" y="375761"/>
            <a:ext cx="1550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子叶颜色：</a:t>
            </a:r>
            <a:endParaRPr lang="zh-CN" altLang="en-US" sz="2000" b="1" dirty="0"/>
          </a:p>
        </p:txBody>
      </p:sp>
      <p:sp>
        <p:nvSpPr>
          <p:cNvPr id="20" name="上弧形箭头 19"/>
          <p:cNvSpPr/>
          <p:nvPr/>
        </p:nvSpPr>
        <p:spPr>
          <a:xfrm>
            <a:off x="1493478" y="1548292"/>
            <a:ext cx="2453269" cy="546411"/>
          </a:xfrm>
          <a:prstGeom prst="curvedDownArrow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上弧形箭头 20"/>
          <p:cNvSpPr/>
          <p:nvPr/>
        </p:nvSpPr>
        <p:spPr>
          <a:xfrm>
            <a:off x="2520176" y="1761891"/>
            <a:ext cx="1248937" cy="370963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下弧形箭头 21"/>
          <p:cNvSpPr/>
          <p:nvPr/>
        </p:nvSpPr>
        <p:spPr>
          <a:xfrm>
            <a:off x="1616928" y="2430965"/>
            <a:ext cx="3166946" cy="46835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下弧形箭头 23"/>
          <p:cNvSpPr/>
          <p:nvPr/>
        </p:nvSpPr>
        <p:spPr>
          <a:xfrm>
            <a:off x="2694879" y="2393795"/>
            <a:ext cx="1877121" cy="327102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258656" y="1971423"/>
            <a:ext cx="89319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   绿皱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45659" y="1985640"/>
            <a:ext cx="9188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9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黄圆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53" name="矩形 52"/>
          <p:cNvSpPr/>
          <p:nvPr/>
        </p:nvSpPr>
        <p:spPr>
          <a:xfrm>
            <a:off x="6504865" y="1996791"/>
            <a:ext cx="9188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 3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黄皱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869796" y="2009165"/>
            <a:ext cx="2631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</a:rPr>
              <a:t>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：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绿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951354" y="2027751"/>
            <a:ext cx="2631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</a:rPr>
              <a:t>圆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：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皱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798621" y="1993073"/>
            <a:ext cx="9188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绿圆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067323" y="1106675"/>
            <a:ext cx="8612" cy="74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4059478" y="1104729"/>
            <a:ext cx="10013" cy="802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95416" y="2001796"/>
            <a:ext cx="495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852759" y="671386"/>
            <a:ext cx="495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endParaRPr lang="zh-CN" altLang="en-US" sz="2400" dirty="0"/>
          </a:p>
        </p:txBody>
      </p:sp>
      <p:sp>
        <p:nvSpPr>
          <p:cNvPr id="31" name="左大括号 30"/>
          <p:cNvSpPr/>
          <p:nvPr/>
        </p:nvSpPr>
        <p:spPr>
          <a:xfrm rot="16200000">
            <a:off x="1813378" y="2604205"/>
            <a:ext cx="497757" cy="1312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大括号 31"/>
          <p:cNvSpPr/>
          <p:nvPr/>
        </p:nvSpPr>
        <p:spPr>
          <a:xfrm rot="16200000">
            <a:off x="3782225" y="2546540"/>
            <a:ext cx="497757" cy="1312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左大括号 32"/>
          <p:cNvSpPr/>
          <p:nvPr/>
        </p:nvSpPr>
        <p:spPr>
          <a:xfrm rot="16200000">
            <a:off x="6494531" y="1980190"/>
            <a:ext cx="497757" cy="2502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777334" y="3552738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</a:rPr>
              <a:t>种</a:t>
            </a:r>
            <a:endParaRPr lang="zh-CN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3721465" y="3495074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</a:rPr>
              <a:t>种</a:t>
            </a:r>
            <a:endParaRPr lang="zh-CN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6419356" y="3647473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zh-CN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</a:rPr>
              <a:t>种</a:t>
            </a:r>
            <a:endParaRPr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2905350" y="353626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</a:rPr>
              <a:t>×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846838" y="694996"/>
            <a:ext cx="495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endParaRPr lang="zh-CN" alt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983346" y="1223493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自交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28941" y="1272861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自交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26757" y="0"/>
            <a:ext cx="2321719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100" b="1" baseline="-10000" dirty="0">
                <a:latin typeface="Times New Roman" panose="02020603050405020304" pitchFamily="18" charset="0"/>
                <a:ea typeface="楷体_GB2312" pitchFamily="49" charset="-122"/>
              </a:rPr>
              <a:t>1  </a:t>
            </a:r>
            <a:r>
              <a:rPr lang="en-US" altLang="zh-CN" sz="2100" b="1" dirty="0" err="1">
                <a:solidFill>
                  <a:srgbClr val="E30313"/>
                </a:solidFill>
                <a:latin typeface="Times New Roman" panose="02020603050405020304" pitchFamily="18" charset="0"/>
                <a:ea typeface="楷体_GB2312" pitchFamily="49" charset="-122"/>
              </a:rPr>
              <a:t>YyRr</a:t>
            </a:r>
            <a:r>
              <a:rPr lang="en-US" altLang="zh-CN" sz="2700" b="1" dirty="0" err="1">
                <a:solidFill>
                  <a:srgbClr val="E30313"/>
                </a:solidFill>
                <a:latin typeface="Times New Roman" panose="02020603050405020304" pitchFamily="18" charset="0"/>
                <a:ea typeface="楷体_GB2312" pitchFamily="49" charset="-122"/>
              </a:rPr>
              <a:t>×</a:t>
            </a:r>
            <a:r>
              <a:rPr lang="en-US" altLang="zh-CN" sz="2100" b="1" dirty="0" err="1">
                <a:solidFill>
                  <a:srgbClr val="E30313"/>
                </a:solidFill>
                <a:latin typeface="Times New Roman" panose="02020603050405020304" pitchFamily="18" charset="0"/>
                <a:ea typeface="楷体_GB2312" pitchFamily="49" charset="-122"/>
              </a:rPr>
              <a:t>YyRr</a:t>
            </a:r>
            <a:endParaRPr lang="en-US" altLang="zh-CN" sz="2100" b="1" dirty="0">
              <a:solidFill>
                <a:srgbClr val="E30313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700753"/>
            <a:ext cx="34660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 b="1" dirty="0">
                <a:ea typeface="楷体_GB2312" pitchFamily="49" charset="-122"/>
              </a:rPr>
              <a:t>     </a:t>
            </a:r>
            <a:r>
              <a:rPr lang="en-US" altLang="en-US" sz="2100" b="1" dirty="0" err="1">
                <a:ea typeface="楷体_GB2312" pitchFamily="49" charset="-122"/>
              </a:rPr>
              <a:t>分成</a:t>
            </a:r>
            <a:r>
              <a:rPr lang="zh-CN" altLang="en-US" sz="2100" b="1" dirty="0">
                <a:ea typeface="楷体_GB2312" pitchFamily="49" charset="-122"/>
              </a:rPr>
              <a:t>：</a:t>
            </a:r>
            <a:r>
              <a:rPr lang="en-US" altLang="zh-CN" sz="2000" b="1" dirty="0" err="1">
                <a:solidFill>
                  <a:srgbClr val="E30313"/>
                </a:solidFill>
                <a:latin typeface="Times New Roman" panose="02020603050405020304" pitchFamily="18" charset="0"/>
                <a:ea typeface="楷体_GB2312" pitchFamily="49" charset="-122"/>
              </a:rPr>
              <a:t>Yy×Yy</a:t>
            </a:r>
            <a:r>
              <a:rPr lang="en-US" altLang="zh-CN" sz="2000" b="1" dirty="0">
                <a:solidFill>
                  <a:srgbClr val="E30313"/>
                </a:solidFill>
                <a:latin typeface="Times New Roman" panose="02020603050405020304" pitchFamily="18" charset="0"/>
                <a:ea typeface="楷体_GB2312" pitchFamily="49" charset="-122"/>
              </a:rPr>
              <a:t>     </a:t>
            </a:r>
            <a:r>
              <a:rPr lang="en-US" altLang="zh-CN" sz="2000" b="1" dirty="0" err="1">
                <a:solidFill>
                  <a:srgbClr val="E30313"/>
                </a:solidFill>
                <a:latin typeface="Times New Roman" panose="02020603050405020304" pitchFamily="18" charset="0"/>
                <a:ea typeface="楷体_GB2312" pitchFamily="49" charset="-122"/>
              </a:rPr>
              <a:t>Rr×Rr</a:t>
            </a:r>
            <a:endParaRPr lang="en-US" altLang="zh-CN" sz="2000" b="1" dirty="0">
              <a:solidFill>
                <a:srgbClr val="E30313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27636" y="1217781"/>
            <a:ext cx="10911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YY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Yy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yy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99909" y="1261734"/>
            <a:ext cx="960699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100" b="1" dirty="0">
                <a:latin typeface="Times New Roman" panose="02020603050405020304" pitchFamily="18" charset="0"/>
                <a:ea typeface="楷体_GB2312" pitchFamily="49" charset="-122"/>
              </a:rPr>
              <a:t>RR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2/4</a:t>
            </a:r>
            <a:r>
              <a:rPr lang="en-US" altLang="zh-CN" sz="2100" b="1" dirty="0">
                <a:latin typeface="Times New Roman" panose="02020603050405020304" pitchFamily="18" charset="0"/>
                <a:ea typeface="楷体_GB2312" pitchFamily="49" charset="-122"/>
              </a:rPr>
              <a:t>Rr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100" b="1" dirty="0">
                <a:latin typeface="Times New Roman" panose="02020603050405020304" pitchFamily="18" charset="0"/>
                <a:ea typeface="楷体_GB2312" pitchFamily="49" charset="-122"/>
              </a:rPr>
              <a:t>rr</a:t>
            </a:r>
            <a:endParaRPr lang="en-US" altLang="zh-CN" sz="21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089162" y="2072550"/>
            <a:ext cx="8850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RR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Rr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111483" y="2985979"/>
            <a:ext cx="91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RR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Rr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1/4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83335" y="1434046"/>
            <a:ext cx="56667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ea typeface="楷体_GB2312" pitchFamily="49" charset="-122"/>
              </a:rPr>
              <a:t>遗</a:t>
            </a:r>
            <a:endParaRPr lang="en-US" altLang="zh-CN" sz="2000" b="1" dirty="0" smtClean="0">
              <a:ea typeface="楷体_GB2312" pitchFamily="49" charset="-122"/>
            </a:endParaRPr>
          </a:p>
          <a:p>
            <a:r>
              <a:rPr lang="zh-CN" altLang="en-US" sz="2000" b="1" dirty="0" smtClean="0">
                <a:ea typeface="楷体_GB2312" pitchFamily="49" charset="-122"/>
              </a:rPr>
              <a:t>传</a:t>
            </a:r>
            <a:endParaRPr lang="en-US" altLang="zh-CN" sz="2000" b="1" dirty="0" smtClean="0">
              <a:ea typeface="楷体_GB2312" pitchFamily="49" charset="-122"/>
            </a:endParaRPr>
          </a:p>
          <a:p>
            <a:r>
              <a:rPr lang="zh-CN" altLang="en-US" sz="2000" b="1" dirty="0" smtClean="0">
                <a:ea typeface="楷体_GB2312" pitchFamily="49" charset="-122"/>
              </a:rPr>
              <a:t>因</a:t>
            </a:r>
            <a:endParaRPr lang="en-US" altLang="zh-CN" sz="2000" b="1" dirty="0" smtClean="0">
              <a:ea typeface="楷体_GB2312" pitchFamily="49" charset="-122"/>
            </a:endParaRPr>
          </a:p>
          <a:p>
            <a:r>
              <a:rPr lang="zh-CN" altLang="en-US" sz="2000" b="1" dirty="0" smtClean="0">
                <a:ea typeface="楷体_GB2312" pitchFamily="49" charset="-122"/>
              </a:rPr>
              <a:t>子</a:t>
            </a:r>
            <a:endParaRPr lang="en-US" altLang="zh-CN" sz="2000" b="1" dirty="0">
              <a:ea typeface="楷体_GB2312" pitchFamily="49" charset="-122"/>
            </a:endParaRPr>
          </a:p>
          <a:p>
            <a:r>
              <a:rPr lang="zh-CN" altLang="en-US" sz="2000" b="1" dirty="0" smtClean="0">
                <a:ea typeface="楷体_GB2312" pitchFamily="49" charset="-122"/>
              </a:rPr>
              <a:t>组</a:t>
            </a:r>
            <a:endParaRPr lang="en-US" altLang="zh-CN" sz="2000" b="1" dirty="0" smtClean="0">
              <a:ea typeface="楷体_GB2312" pitchFamily="49" charset="-122"/>
            </a:endParaRPr>
          </a:p>
          <a:p>
            <a:r>
              <a:rPr lang="zh-CN" altLang="en-US" sz="2000" b="1" dirty="0" smtClean="0">
                <a:ea typeface="楷体_GB2312" pitchFamily="49" charset="-122"/>
              </a:rPr>
              <a:t>成</a:t>
            </a:r>
            <a:r>
              <a:rPr lang="zh-CN" altLang="en-US" sz="2100" b="1" dirty="0">
                <a:ea typeface="楷体_GB2312" pitchFamily="49" charset="-122"/>
              </a:rPr>
              <a:t>：</a:t>
            </a:r>
            <a:endParaRPr lang="zh-CN" altLang="en-US" sz="2100" b="1" dirty="0">
              <a:ea typeface="楷体_GB2312" pitchFamily="49" charset="-122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065370" y="1211216"/>
            <a:ext cx="1491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楷体_GB2312" pitchFamily="49" charset="-122"/>
              </a:rPr>
              <a:t>1/16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YY RR</a:t>
            </a:r>
            <a:r>
              <a:rPr lang="en-US" altLang="zh-CN" sz="2000" b="1" dirty="0">
                <a:ea typeface="楷体_GB2312" pitchFamily="49" charset="-122"/>
              </a:rPr>
              <a:t> </a:t>
            </a:r>
            <a:endParaRPr lang="en-US" altLang="zh-CN" sz="2000" b="1" dirty="0">
              <a:ea typeface="楷体_GB2312" pitchFamily="49" charset="-122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082133" y="1439527"/>
            <a:ext cx="13759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2/16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YY 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3063788" y="1736454"/>
            <a:ext cx="1346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楷体_GB2312" pitchFamily="49" charset="-122"/>
              </a:rPr>
              <a:t>1/16</a:t>
            </a:r>
            <a:r>
              <a:rPr lang="en-US" altLang="zh-CN" sz="2000" b="1" dirty="0">
                <a:ea typeface="楷体_GB2312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YY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3080368" y="2028206"/>
            <a:ext cx="1402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2/16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Yy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3060608" y="2314357"/>
            <a:ext cx="1327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4/16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Yy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3100490" y="2587949"/>
            <a:ext cx="25044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2/16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Yy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3049220" y="2888264"/>
            <a:ext cx="1435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1/16</a:t>
            </a:r>
            <a:r>
              <a:rPr lang="en-US" altLang="zh-CN" sz="2000" b="1" dirty="0">
                <a:ea typeface="楷体_GB2312" pitchFamily="49" charset="-122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yy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3074733" y="3164716"/>
            <a:ext cx="1208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2/16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yyRr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3049220" y="3416866"/>
            <a:ext cx="1229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楷体_GB2312" pitchFamily="49" charset="-122"/>
              </a:rPr>
              <a:t>1/16 </a:t>
            </a:r>
            <a:r>
              <a:rPr lang="en-US" altLang="zh-CN" sz="2000" b="1" dirty="0" err="1">
                <a:latin typeface="Times New Roman" panose="02020603050405020304" pitchFamily="18" charset="0"/>
                <a:ea typeface="楷体_GB2312" pitchFamily="49" charset="-122"/>
              </a:rPr>
              <a:t>yyrr</a:t>
            </a:r>
            <a:r>
              <a:rPr lang="en-US" altLang="zh-CN" sz="2000" b="1" dirty="0">
                <a:ea typeface="楷体_GB2312" pitchFamily="49" charset="-122"/>
              </a:rPr>
              <a:t> </a:t>
            </a:r>
            <a:endParaRPr lang="en-US" altLang="zh-CN" sz="2000" b="1" dirty="0">
              <a:ea typeface="楷体_GB2312" pitchFamily="49" charset="-122"/>
            </a:endParaRPr>
          </a:p>
        </p:txBody>
      </p:sp>
      <p:pic>
        <p:nvPicPr>
          <p:cNvPr id="37" name="Picture 4" descr="06-046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836" t="41597" r="16570" b="11157"/>
          <a:stretch>
            <a:fillRect/>
          </a:stretch>
        </p:blipFill>
        <p:spPr bwMode="auto">
          <a:xfrm>
            <a:off x="4967415" y="0"/>
            <a:ext cx="3855309" cy="31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矩形 37"/>
          <p:cNvSpPr/>
          <p:nvPr/>
        </p:nvSpPr>
        <p:spPr>
          <a:xfrm>
            <a:off x="414909" y="3892559"/>
            <a:ext cx="6848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000" b="1" baseline="-30000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中某种遗传因子组成所占的概率：如</a:t>
            </a:r>
            <a:r>
              <a:rPr lang="en-US" altLang="zh-CN" sz="20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YYRr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000" b="1" u="sng" dirty="0"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Arial" panose="020B0604020202020204" pitchFamily="34" charset="0"/>
            </a:endParaRPr>
          </a:p>
          <a:p>
            <a:endParaRPr lang="en-US" altLang="zh-CN" sz="20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47264" y="386537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1/8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2799914" y="3624226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2799914" y="3416381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2895593" y="3088319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2819312" y="2778126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2865996" y="2501607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2847989" y="2202503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2879841" y="1398466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2856319" y="1654486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2799913" y="1936509"/>
            <a:ext cx="292083" cy="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680436" y="1609859"/>
            <a:ext cx="555936" cy="1545465"/>
            <a:chOff x="2264536" y="3940935"/>
            <a:chExt cx="805071" cy="631064"/>
          </a:xfrm>
        </p:grpSpPr>
        <p:cxnSp>
          <p:nvCxnSpPr>
            <p:cNvPr id="104" name="直接箭头连接符 103"/>
            <p:cNvCxnSpPr/>
            <p:nvPr/>
          </p:nvCxnSpPr>
          <p:spPr>
            <a:xfrm>
              <a:off x="2264536" y="4273641"/>
              <a:ext cx="749121" cy="2145"/>
            </a:xfrm>
            <a:prstGeom prst="straightConnector1">
              <a:avLst/>
            </a:prstGeom>
            <a:ln w="127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组合 42"/>
            <p:cNvGrpSpPr/>
            <p:nvPr/>
          </p:nvGrpSpPr>
          <p:grpSpPr>
            <a:xfrm>
              <a:off x="2603348" y="3940935"/>
              <a:ext cx="466259" cy="631064"/>
              <a:chOff x="3066987" y="4108361"/>
              <a:chExt cx="466259" cy="631064"/>
            </a:xfrm>
          </p:grpSpPr>
          <p:cxnSp>
            <p:nvCxnSpPr>
              <p:cNvPr id="106" name="直接连接符 105"/>
              <p:cNvCxnSpPr/>
              <p:nvPr/>
            </p:nvCxnSpPr>
            <p:spPr>
              <a:xfrm>
                <a:off x="3078051" y="4108361"/>
                <a:ext cx="0" cy="631064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/>
              <p:cNvCxnSpPr/>
              <p:nvPr/>
            </p:nvCxnSpPr>
            <p:spPr>
              <a:xfrm>
                <a:off x="3066987" y="4124138"/>
                <a:ext cx="466259" cy="0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/>
              <p:cNvCxnSpPr/>
              <p:nvPr/>
            </p:nvCxnSpPr>
            <p:spPr>
              <a:xfrm>
                <a:off x="3073758" y="4722254"/>
                <a:ext cx="377780" cy="4292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组合 108"/>
          <p:cNvGrpSpPr/>
          <p:nvPr/>
        </p:nvGrpSpPr>
        <p:grpSpPr>
          <a:xfrm>
            <a:off x="1906074" y="1442434"/>
            <a:ext cx="309093" cy="489397"/>
            <a:chOff x="2264536" y="3940935"/>
            <a:chExt cx="749121" cy="631064"/>
          </a:xfrm>
        </p:grpSpPr>
        <p:cxnSp>
          <p:nvCxnSpPr>
            <p:cNvPr id="110" name="直接箭头连接符 109"/>
            <p:cNvCxnSpPr/>
            <p:nvPr/>
          </p:nvCxnSpPr>
          <p:spPr>
            <a:xfrm>
              <a:off x="2264536" y="4273641"/>
              <a:ext cx="749121" cy="2145"/>
            </a:xfrm>
            <a:prstGeom prst="straightConnector1">
              <a:avLst/>
            </a:prstGeom>
            <a:ln w="127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组合 42"/>
            <p:cNvGrpSpPr/>
            <p:nvPr/>
          </p:nvGrpSpPr>
          <p:grpSpPr>
            <a:xfrm>
              <a:off x="2610119" y="3940935"/>
              <a:ext cx="377780" cy="631064"/>
              <a:chOff x="3073758" y="4108361"/>
              <a:chExt cx="377780" cy="631064"/>
            </a:xfrm>
          </p:grpSpPr>
          <p:cxnSp>
            <p:nvCxnSpPr>
              <p:cNvPr id="112" name="直接连接符 111"/>
              <p:cNvCxnSpPr/>
              <p:nvPr/>
            </p:nvCxnSpPr>
            <p:spPr>
              <a:xfrm>
                <a:off x="3078051" y="4108361"/>
                <a:ext cx="0" cy="631064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箭头连接符 112"/>
              <p:cNvCxnSpPr/>
              <p:nvPr/>
            </p:nvCxnSpPr>
            <p:spPr>
              <a:xfrm flipV="1">
                <a:off x="3090929" y="4121241"/>
                <a:ext cx="334851" cy="12878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/>
              <p:cNvCxnSpPr/>
              <p:nvPr/>
            </p:nvCxnSpPr>
            <p:spPr>
              <a:xfrm>
                <a:off x="3073758" y="4722254"/>
                <a:ext cx="377780" cy="4292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组合 114"/>
          <p:cNvGrpSpPr/>
          <p:nvPr/>
        </p:nvGrpSpPr>
        <p:grpSpPr>
          <a:xfrm>
            <a:off x="1878170" y="3088783"/>
            <a:ext cx="309093" cy="489397"/>
            <a:chOff x="2264536" y="3940935"/>
            <a:chExt cx="749121" cy="631064"/>
          </a:xfrm>
        </p:grpSpPr>
        <p:cxnSp>
          <p:nvCxnSpPr>
            <p:cNvPr id="116" name="直接箭头连接符 115"/>
            <p:cNvCxnSpPr/>
            <p:nvPr/>
          </p:nvCxnSpPr>
          <p:spPr>
            <a:xfrm>
              <a:off x="2264536" y="4273641"/>
              <a:ext cx="749121" cy="2145"/>
            </a:xfrm>
            <a:prstGeom prst="straightConnector1">
              <a:avLst/>
            </a:prstGeom>
            <a:ln w="127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组合 42"/>
            <p:cNvGrpSpPr/>
            <p:nvPr/>
          </p:nvGrpSpPr>
          <p:grpSpPr>
            <a:xfrm>
              <a:off x="2610119" y="3940935"/>
              <a:ext cx="377780" cy="631064"/>
              <a:chOff x="3073758" y="4108361"/>
              <a:chExt cx="377780" cy="631064"/>
            </a:xfrm>
          </p:grpSpPr>
          <p:cxnSp>
            <p:nvCxnSpPr>
              <p:cNvPr id="118" name="直接连接符 117"/>
              <p:cNvCxnSpPr/>
              <p:nvPr/>
            </p:nvCxnSpPr>
            <p:spPr>
              <a:xfrm>
                <a:off x="3078051" y="4108361"/>
                <a:ext cx="0" cy="631064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箭头连接符 118"/>
              <p:cNvCxnSpPr/>
              <p:nvPr/>
            </p:nvCxnSpPr>
            <p:spPr>
              <a:xfrm flipV="1">
                <a:off x="3090929" y="4121241"/>
                <a:ext cx="334851" cy="12878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箭头连接符 119"/>
              <p:cNvCxnSpPr/>
              <p:nvPr/>
            </p:nvCxnSpPr>
            <p:spPr>
              <a:xfrm>
                <a:off x="3073758" y="4722254"/>
                <a:ext cx="377780" cy="4292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组合 120"/>
          <p:cNvGrpSpPr/>
          <p:nvPr/>
        </p:nvGrpSpPr>
        <p:grpSpPr>
          <a:xfrm>
            <a:off x="1888902" y="2210874"/>
            <a:ext cx="309093" cy="489397"/>
            <a:chOff x="2264536" y="3940935"/>
            <a:chExt cx="749121" cy="631064"/>
          </a:xfrm>
        </p:grpSpPr>
        <p:cxnSp>
          <p:nvCxnSpPr>
            <p:cNvPr id="122" name="直接箭头连接符 121"/>
            <p:cNvCxnSpPr/>
            <p:nvPr/>
          </p:nvCxnSpPr>
          <p:spPr>
            <a:xfrm>
              <a:off x="2264536" y="4273641"/>
              <a:ext cx="749121" cy="2145"/>
            </a:xfrm>
            <a:prstGeom prst="straightConnector1">
              <a:avLst/>
            </a:prstGeom>
            <a:ln w="127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组合 42"/>
            <p:cNvGrpSpPr/>
            <p:nvPr/>
          </p:nvGrpSpPr>
          <p:grpSpPr>
            <a:xfrm>
              <a:off x="2610119" y="3940935"/>
              <a:ext cx="377780" cy="631064"/>
              <a:chOff x="3073758" y="4108361"/>
              <a:chExt cx="377780" cy="631064"/>
            </a:xfrm>
          </p:grpSpPr>
          <p:cxnSp>
            <p:nvCxnSpPr>
              <p:cNvPr id="124" name="直接连接符 123"/>
              <p:cNvCxnSpPr/>
              <p:nvPr/>
            </p:nvCxnSpPr>
            <p:spPr>
              <a:xfrm>
                <a:off x="3078051" y="4108361"/>
                <a:ext cx="0" cy="631064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箭头连接符 124"/>
              <p:cNvCxnSpPr/>
              <p:nvPr/>
            </p:nvCxnSpPr>
            <p:spPr>
              <a:xfrm flipV="1">
                <a:off x="3090929" y="4121241"/>
                <a:ext cx="334851" cy="12878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箭头连接符 125"/>
              <p:cNvCxnSpPr/>
              <p:nvPr/>
            </p:nvCxnSpPr>
            <p:spPr>
              <a:xfrm>
                <a:off x="3073758" y="4722254"/>
                <a:ext cx="377780" cy="4292"/>
              </a:xfrm>
              <a:prstGeom prst="straightConnector1">
                <a:avLst/>
              </a:prstGeom>
              <a:ln w="1270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  <p:bldP spid="11271" grpId="0" bldLvl="0" animBg="1"/>
      <p:bldP spid="11272" grpId="0" bldLvl="0" animBg="1"/>
      <p:bldP spid="11276" grpId="0" bldLvl="0" animBg="1"/>
      <p:bldP spid="11277" grpId="0" bldLvl="0" animBg="1"/>
      <p:bldP spid="11278" grpId="0" bldLvl="0" animBg="1"/>
      <p:bldP spid="11290" grpId="0"/>
      <p:bldP spid="11291" grpId="0"/>
      <p:bldP spid="11292" grpId="0"/>
      <p:bldP spid="11293" grpId="0"/>
      <p:bldP spid="11294" grpId="0"/>
      <p:bldP spid="11295" grpId="0"/>
      <p:bldP spid="11296" grpId="0"/>
      <p:bldP spid="11297" grpId="0"/>
      <p:bldP spid="11298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/>
          <a:srcRect l="24654" t="71151"/>
          <a:stretch>
            <a:fillRect/>
          </a:stretch>
        </p:blipFill>
        <p:spPr>
          <a:xfrm>
            <a:off x="4430332" y="3515933"/>
            <a:ext cx="2240546" cy="133940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/>
          <a:srcRect l="24699" t="38494" b="29028"/>
          <a:stretch>
            <a:fillRect/>
          </a:stretch>
        </p:blipFill>
        <p:spPr>
          <a:xfrm>
            <a:off x="2279561" y="3451539"/>
            <a:ext cx="2204723" cy="14859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66119" y="889685"/>
            <a:ext cx="1248032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观察现象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提出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问题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04987" y="868301"/>
            <a:ext cx="1012825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/>
              </a:rPr>
              <a:t>提出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假说进行解释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85362" y="1034722"/>
            <a:ext cx="103211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演绎推理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12596" y="1040045"/>
            <a:ext cx="122872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实验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验证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07833" y="242626"/>
            <a:ext cx="4105323" cy="3670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</a:rPr>
              <a:t>运用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假说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演绎法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</a:rPr>
              <a:t>科学设计实验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4418"/>
            <a:ext cx="2302264" cy="144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528" y="3477296"/>
            <a:ext cx="2260288" cy="13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>
            <a:stCxn id="27" idx="3"/>
          </p:cNvCxnSpPr>
          <p:nvPr/>
        </p:nvCxnSpPr>
        <p:spPr>
          <a:xfrm flipV="1">
            <a:off x="2014151" y="1198605"/>
            <a:ext cx="654908" cy="142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118919" y="1239794"/>
            <a:ext cx="654908" cy="142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310184" y="1243913"/>
            <a:ext cx="654908" cy="142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7203990" y="1396314"/>
            <a:ext cx="56841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1"/>
          <p:cNvSpPr txBox="1"/>
          <p:nvPr/>
        </p:nvSpPr>
        <p:spPr>
          <a:xfrm>
            <a:off x="6107421" y="1749543"/>
            <a:ext cx="1117627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得出结论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" name="图片 18" descr="F:\2016赵瑊\同步\生物\人教必修2\word\R3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731"/>
            <a:ext cx="2228045" cy="137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3802" y="2134855"/>
            <a:ext cx="2125015" cy="131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1696" y="2138497"/>
            <a:ext cx="2253803" cy="135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4476" y="2215166"/>
            <a:ext cx="2086378" cy="123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40924" y="2107210"/>
            <a:ext cx="4417453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/>
      <p:bldP spid="28" grpId="1" animBg="1"/>
      <p:bldP spid="28" grpId="2"/>
      <p:bldP spid="30" grpId="1" animBg="1"/>
      <p:bldP spid="30" grpId="2"/>
      <p:bldP spid="32" grpId="1" animBg="1"/>
      <p:bldP spid="32" grpId="2"/>
      <p:bldP spid="18" grpId="1" animBg="1"/>
      <p:bldP spid="18" grpId="2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-2-m孟得尔杂交实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3412" y="882511"/>
            <a:ext cx="2295525" cy="3563540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0" name="Rectangle 4"/>
          <p:cNvSpPr/>
          <p:nvPr/>
        </p:nvSpPr>
        <p:spPr>
          <a:xfrm>
            <a:off x="1218042" y="4565468"/>
            <a:ext cx="113466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孟德尔</a:t>
            </a:r>
            <a:endParaRPr lang="zh-CN" altLang="en-US" sz="2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3314764" y="1267555"/>
            <a:ext cx="3913939" cy="235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八年耕耘源于对科学的痴迷</a:t>
            </a:r>
            <a:endParaRPr kumimoji="0" lang="zh-CN" altLang="en-US" sz="21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21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一畦畦豌豆蕴藏遗传的秘密</a:t>
            </a:r>
            <a:endParaRPr kumimoji="0" lang="zh-CN" altLang="en-US" sz="21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21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实验设计开辟了研究的新路</a:t>
            </a:r>
            <a:endParaRPr kumimoji="0" lang="zh-CN" altLang="en-US" sz="21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21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1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数学统计揭示出遗传的规律</a:t>
            </a:r>
            <a:endParaRPr kumimoji="0" lang="zh-CN" altLang="en-US" sz="21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9043" y="291563"/>
            <a:ext cx="4967358" cy="4039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34281" tIns="17140" rIns="34281" bIns="1714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charset="-122"/>
              </a:rPr>
              <a:t>.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charset="-122"/>
              </a:rPr>
              <a:t>严谨的科学态度和坚持不懈科学精神。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2269</Words>
  <Application>WPS 演示</Application>
  <PresentationFormat>全屏显示(16:9)</PresentationFormat>
  <Paragraphs>326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Calibri</vt:lpstr>
      <vt:lpstr>汉仪旗黑-85S</vt:lpstr>
      <vt:lpstr>黑体</vt:lpstr>
      <vt:lpstr>楷体</vt:lpstr>
      <vt:lpstr>Times New Roman</vt:lpstr>
      <vt:lpstr>楷体_GB2312</vt:lpstr>
      <vt:lpstr>新宋体</vt:lpstr>
      <vt:lpstr>Arial</vt:lpstr>
      <vt:lpstr>隶书</vt:lpstr>
      <vt:lpstr>Arial Unicode MS</vt:lpstr>
      <vt:lpstr>华文新魏</vt:lpstr>
      <vt:lpstr>Office 主题​​</vt:lpstr>
      <vt:lpstr>1_Office 主题​​</vt:lpstr>
      <vt:lpstr>寻找基因之路（5） 孟德尔的豌豆杂交实验（二） 第2课时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李云会</cp:lastModifiedBy>
  <cp:revision>298</cp:revision>
  <dcterms:created xsi:type="dcterms:W3CDTF">2020-04-08T13:09:00Z</dcterms:created>
  <dcterms:modified xsi:type="dcterms:W3CDTF">2020-04-20T00:05:59Z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