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476" r:id="rId2"/>
    <p:sldId id="294" r:id="rId3"/>
    <p:sldId id="326" r:id="rId4"/>
    <p:sldId id="321" r:id="rId5"/>
    <p:sldId id="465" r:id="rId6"/>
    <p:sldId id="320" r:id="rId7"/>
    <p:sldId id="469" r:id="rId8"/>
    <p:sldId id="328" r:id="rId9"/>
    <p:sldId id="470" r:id="rId10"/>
    <p:sldId id="399" r:id="rId11"/>
    <p:sldId id="400" r:id="rId12"/>
    <p:sldId id="392" r:id="rId13"/>
    <p:sldId id="401" r:id="rId14"/>
    <p:sldId id="404" r:id="rId15"/>
    <p:sldId id="397" r:id="rId16"/>
    <p:sldId id="454" r:id="rId17"/>
    <p:sldId id="351" r:id="rId18"/>
    <p:sldId id="402" r:id="rId19"/>
    <p:sldId id="377" r:id="rId20"/>
    <p:sldId id="471" r:id="rId21"/>
    <p:sldId id="410" r:id="rId22"/>
    <p:sldId id="408" r:id="rId23"/>
    <p:sldId id="379" r:id="rId24"/>
    <p:sldId id="380" r:id="rId25"/>
    <p:sldId id="461" r:id="rId26"/>
    <p:sldId id="473" r:id="rId27"/>
    <p:sldId id="449" r:id="rId28"/>
    <p:sldId id="472" r:id="rId29"/>
    <p:sldId id="475" r:id="rId30"/>
    <p:sldId id="477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A0537-9D2B-4680-9B1A-793014874801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F1353-F459-40E3-895E-E3840E9640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99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5A4B-DE90-4300-884A-E5C0A1187731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D3C9-FF4F-46A3-85B4-53C1CAA371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71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5A4B-DE90-4300-884A-E5C0A1187731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D3C9-FF4F-46A3-85B4-53C1CAA371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44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5A4B-DE90-4300-884A-E5C0A1187731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D3C9-FF4F-46A3-85B4-53C1CAA371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671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6350618"/>
            <a:ext cx="2025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6350618"/>
            <a:ext cx="297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618"/>
            <a:ext cx="2025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4663914"/>
            <a:ext cx="1433036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5138953"/>
            <a:ext cx="1433036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3188625"/>
            <a:ext cx="36195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2013096"/>
            <a:ext cx="3619024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68367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5A4B-DE90-4300-884A-E5C0A1187731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D3C9-FF4F-46A3-85B4-53C1CAA371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07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5A4B-DE90-4300-884A-E5C0A1187731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D3C9-FF4F-46A3-85B4-53C1CAA371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86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5A4B-DE90-4300-884A-E5C0A1187731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D3C9-FF4F-46A3-85B4-53C1CAA371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56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5A4B-DE90-4300-884A-E5C0A1187731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D3C9-FF4F-46A3-85B4-53C1CAA371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31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5A4B-DE90-4300-884A-E5C0A1187731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D3C9-FF4F-46A3-85B4-53C1CAA371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00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5A4B-DE90-4300-884A-E5C0A1187731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D3C9-FF4F-46A3-85B4-53C1CAA371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05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5A4B-DE90-4300-884A-E5C0A1187731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D3C9-FF4F-46A3-85B4-53C1CAA371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13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5A4B-DE90-4300-884A-E5C0A1187731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D3C9-FF4F-46A3-85B4-53C1CAA371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64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A5A4B-DE90-4300-884A-E5C0A1187731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CD3C9-FF4F-46A3-85B4-53C1CAA371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858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32972;&#26223;&#32463;&#36807;.mpg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71085" y="4847167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0" y="1455005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高一历史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61330" y="4826920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学校：北京中学     教师：姬文芸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ctrTitle" idx="4294967295"/>
          </p:nvPr>
        </p:nvSpPr>
        <p:spPr>
          <a:xfrm>
            <a:off x="2834552" y="3182112"/>
            <a:ext cx="6309447" cy="4937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第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9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课  资产阶级革命与资本主义制度的确立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14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5009" y="254913"/>
            <a:ext cx="8769096" cy="493776"/>
          </a:xfrm>
        </p:spPr>
        <p:txBody>
          <a:bodyPr>
            <a:normAutofit fontScale="90000"/>
          </a:bodyPr>
          <a:lstStyle/>
          <a:p>
            <a:r>
              <a:rPr lang="zh-CN" altLang="en-US" sz="4000" dirty="0" smtClean="0"/>
              <a:t>第</a:t>
            </a:r>
            <a:r>
              <a:rPr lang="en-US" altLang="zh-CN" sz="4000" dirty="0" smtClean="0"/>
              <a:t>9</a:t>
            </a:r>
            <a:r>
              <a:rPr lang="zh-CN" altLang="en-US" sz="4000" dirty="0" smtClean="0"/>
              <a:t>课 资产阶级革命与资本主义制度的确立</a:t>
            </a:r>
            <a:endParaRPr lang="zh-CN" altLang="en-US" sz="4000" dirty="0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274320" y="2350008"/>
            <a:ext cx="8476488" cy="18288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50749" y="1605880"/>
            <a:ext cx="2496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prstClr val="white"/>
                </a:solidFill>
              </a:rPr>
              <a:t>17</a:t>
            </a:r>
            <a:r>
              <a:rPr lang="zh-CN" altLang="en-US" sz="1600" b="1" dirty="0" smtClean="0">
                <a:solidFill>
                  <a:prstClr val="white"/>
                </a:solidFill>
              </a:rPr>
              <a:t>世纪</a:t>
            </a:r>
          </a:p>
        </p:txBody>
      </p:sp>
      <p:sp>
        <p:nvSpPr>
          <p:cNvPr id="13" name="左大括号 12"/>
          <p:cNvSpPr/>
          <p:nvPr/>
        </p:nvSpPr>
        <p:spPr>
          <a:xfrm rot="5400000">
            <a:off x="4407546" y="945019"/>
            <a:ext cx="219875" cy="25200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4359" y="2543879"/>
            <a:ext cx="240639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</a:rPr>
              <a:t>英国资产阶级革命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zh-CN" altLang="en-US" dirty="0" smtClean="0">
                <a:solidFill>
                  <a:prstClr val="black"/>
                </a:solidFill>
              </a:rPr>
              <a:t>       </a:t>
            </a:r>
            <a:r>
              <a:rPr lang="zh-CN" altLang="en-US" dirty="0" smtClean="0">
                <a:solidFill>
                  <a:srgbClr val="FF0000"/>
                </a:solidFill>
              </a:rPr>
              <a:t>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左大括号 2"/>
          <p:cNvSpPr/>
          <p:nvPr/>
        </p:nvSpPr>
        <p:spPr>
          <a:xfrm rot="5400000">
            <a:off x="1742967" y="914638"/>
            <a:ext cx="252188" cy="25560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07437" y="1657696"/>
            <a:ext cx="2496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prstClr val="white"/>
                </a:solidFill>
              </a:rPr>
              <a:t>18</a:t>
            </a:r>
            <a:r>
              <a:rPr lang="zh-CN" altLang="en-US" sz="1600" b="1" dirty="0" smtClean="0">
                <a:solidFill>
                  <a:prstClr val="white"/>
                </a:solidFill>
              </a:rPr>
              <a:t>世纪</a:t>
            </a:r>
          </a:p>
        </p:txBody>
      </p:sp>
      <p:sp>
        <p:nvSpPr>
          <p:cNvPr id="17" name="左大括号 16"/>
          <p:cNvSpPr/>
          <p:nvPr/>
        </p:nvSpPr>
        <p:spPr>
          <a:xfrm rot="5400000">
            <a:off x="6917946" y="1023115"/>
            <a:ext cx="219875" cy="23760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45837" y="1718656"/>
            <a:ext cx="2496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prstClr val="white"/>
                </a:solidFill>
              </a:rPr>
              <a:t>19</a:t>
            </a:r>
            <a:r>
              <a:rPr lang="zh-CN" altLang="en-US" sz="1600" b="1" dirty="0" smtClean="0">
                <a:solidFill>
                  <a:prstClr val="white"/>
                </a:solidFill>
              </a:rPr>
              <a:t>世纪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43071" y="2549975"/>
            <a:ext cx="240639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prstClr val="black"/>
                </a:solidFill>
              </a:rPr>
              <a:t>英国君主立宪制的完善</a:t>
            </a:r>
            <a:r>
              <a:rPr lang="zh-CN" altLang="en-US" dirty="0" smtClean="0">
                <a:solidFill>
                  <a:srgbClr val="FF0000"/>
                </a:solidFill>
              </a:rPr>
              <a:t>√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</a:rPr>
              <a:t>美国独立战争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</a:rPr>
              <a:t>法国大革命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64351" y="2546927"/>
            <a:ext cx="277672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prstClr val="black"/>
                </a:solidFill>
              </a:rPr>
              <a:t>美国内战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prstClr val="black"/>
                </a:solidFill>
              </a:rPr>
              <a:t>俄国农奴制改革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prstClr val="black"/>
                </a:solidFill>
              </a:rPr>
              <a:t>日本明治维新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prstClr val="black"/>
                </a:solidFill>
              </a:rPr>
              <a:t>德国和意大利的统一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prstClr val="black"/>
                </a:solidFill>
              </a:rPr>
              <a:t>法国共和制的最终确立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804672" y="5157216"/>
            <a:ext cx="7411212" cy="27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69265" y="5394280"/>
            <a:ext cx="7967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prstClr val="white"/>
                </a:solidFill>
              </a:rPr>
              <a:t>随着资产阶级革命的成功，资本主义制度逐渐确立并扩展开来</a:t>
            </a:r>
            <a:endParaRPr lang="zh-CN" alt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62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634" y="45721"/>
            <a:ext cx="7527798" cy="646187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姊妹革命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美、法资产阶级革命</a:t>
            </a: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" y="646188"/>
            <a:ext cx="3952494" cy="579645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96512" y="627900"/>
            <a:ext cx="4901184" cy="5940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/>
              <a:t>时间：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美国独立战争：</a:t>
            </a:r>
            <a:r>
              <a:rPr lang="en-US" altLang="zh-CN" sz="2000" dirty="0"/>
              <a:t>1775</a:t>
            </a:r>
            <a:r>
              <a:rPr lang="zh-CN" altLang="en-US" sz="2000" dirty="0"/>
              <a:t>年</a:t>
            </a:r>
            <a:r>
              <a:rPr lang="zh-CN" altLang="en-US" sz="2000" dirty="0" smtClean="0"/>
              <a:t>爆发。</a:t>
            </a:r>
            <a:endParaRPr lang="zh-CN" alt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法国大革命：</a:t>
            </a:r>
            <a:r>
              <a:rPr lang="en-US" altLang="zh-CN" sz="2000" dirty="0"/>
              <a:t>1789</a:t>
            </a:r>
            <a:r>
              <a:rPr lang="zh-CN" altLang="en-US" sz="2000" dirty="0"/>
              <a:t>年</a:t>
            </a:r>
            <a:r>
              <a:rPr lang="zh-CN" altLang="en-US" sz="2000" dirty="0" smtClean="0"/>
              <a:t>爆发。</a:t>
            </a:r>
            <a:endParaRPr lang="en-US" altLang="zh-CN" sz="2000" dirty="0" smtClean="0"/>
          </a:p>
          <a:p>
            <a:r>
              <a:rPr lang="zh-CN" altLang="en-US" sz="2400" dirty="0" smtClean="0"/>
              <a:t>背景：</a:t>
            </a:r>
            <a:endParaRPr lang="en-US" altLang="zh-CN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均与</a:t>
            </a:r>
            <a:r>
              <a:rPr lang="zh-CN" altLang="en-US" dirty="0" smtClean="0">
                <a:solidFill>
                  <a:srgbClr val="FF0000"/>
                </a:solidFill>
              </a:rPr>
              <a:t>资本主义发展和资产阶级力量壮大</a:t>
            </a:r>
            <a:r>
              <a:rPr lang="zh-CN" altLang="en-US" dirty="0" smtClean="0"/>
              <a:t>有关；</a:t>
            </a:r>
            <a:endParaRPr lang="en-US" altLang="zh-C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均受到</a:t>
            </a:r>
            <a:r>
              <a:rPr lang="zh-CN" altLang="en-US" dirty="0" smtClean="0">
                <a:solidFill>
                  <a:srgbClr val="FF0000"/>
                </a:solidFill>
              </a:rPr>
              <a:t>启蒙思想的影响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均为</a:t>
            </a:r>
            <a:r>
              <a:rPr lang="zh-CN" altLang="en-US" dirty="0" smtClean="0">
                <a:solidFill>
                  <a:srgbClr val="FF0000"/>
                </a:solidFill>
              </a:rPr>
              <a:t>反抗压迫的斗争</a:t>
            </a:r>
            <a:r>
              <a:rPr lang="zh-CN" altLang="en-US" dirty="0"/>
              <a:t>（</a:t>
            </a:r>
            <a:r>
              <a:rPr lang="zh-CN" altLang="en-US" dirty="0" smtClean="0"/>
              <a:t>北美人民反抗英国殖民统治，法国人民反抗法国专制制度）；</a:t>
            </a:r>
            <a:endParaRPr lang="en-US" altLang="zh-C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相互</a:t>
            </a:r>
            <a:r>
              <a:rPr lang="zh-CN" altLang="en-US" dirty="0" smtClean="0"/>
              <a:t>关联：法国革命的导火索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王室财政赤字与援助美国独立战争有关。</a:t>
            </a:r>
            <a:endParaRPr lang="en-US" altLang="zh-CN" dirty="0" smtClean="0"/>
          </a:p>
          <a:p>
            <a:r>
              <a:rPr lang="zh-CN" altLang="en-US" sz="2000" dirty="0" smtClean="0"/>
              <a:t>重要文件：</a:t>
            </a:r>
            <a:endParaRPr lang="en-US" altLang="zh-CN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美国：</a:t>
            </a:r>
            <a:r>
              <a:rPr lang="en-US" altLang="zh-CN" dirty="0" smtClean="0">
                <a:solidFill>
                  <a:srgbClr val="FF0000"/>
                </a:solidFill>
              </a:rPr>
              <a:t>1776</a:t>
            </a:r>
            <a:r>
              <a:rPr lang="zh-CN" altLang="en-US" dirty="0" smtClean="0">
                <a:solidFill>
                  <a:srgbClr val="FF0000"/>
                </a:solidFill>
              </a:rPr>
              <a:t>年</a:t>
            </a:r>
            <a:r>
              <a:rPr lang="en-US" altLang="zh-CN" dirty="0" smtClean="0">
                <a:solidFill>
                  <a:srgbClr val="FF0000"/>
                </a:solidFill>
              </a:rPr>
              <a:t>《</a:t>
            </a:r>
            <a:r>
              <a:rPr lang="zh-CN" altLang="en-US" dirty="0" smtClean="0">
                <a:solidFill>
                  <a:srgbClr val="FF0000"/>
                </a:solidFill>
              </a:rPr>
              <a:t>独立宣言</a:t>
            </a:r>
            <a:r>
              <a:rPr lang="en-US" altLang="zh-CN" dirty="0" smtClean="0">
                <a:solidFill>
                  <a:srgbClr val="FF0000"/>
                </a:solidFill>
              </a:rPr>
              <a:t>》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法国：</a:t>
            </a:r>
            <a:r>
              <a:rPr lang="en-US" altLang="zh-CN" dirty="0" smtClean="0">
                <a:solidFill>
                  <a:srgbClr val="FF0000"/>
                </a:solidFill>
              </a:rPr>
              <a:t>1789</a:t>
            </a:r>
            <a:r>
              <a:rPr lang="zh-CN" altLang="en-US" dirty="0" smtClean="0">
                <a:solidFill>
                  <a:srgbClr val="FF0000"/>
                </a:solidFill>
              </a:rPr>
              <a:t>年</a:t>
            </a:r>
            <a:r>
              <a:rPr lang="en-US" altLang="zh-CN" dirty="0" smtClean="0">
                <a:solidFill>
                  <a:srgbClr val="FF0000"/>
                </a:solidFill>
              </a:rPr>
              <a:t>《</a:t>
            </a:r>
            <a:r>
              <a:rPr lang="zh-CN" altLang="en-US" dirty="0" smtClean="0">
                <a:solidFill>
                  <a:srgbClr val="FF0000"/>
                </a:solidFill>
              </a:rPr>
              <a:t>人权宣言</a:t>
            </a:r>
            <a:r>
              <a:rPr lang="en-US" altLang="zh-CN" dirty="0" smtClean="0">
                <a:solidFill>
                  <a:srgbClr val="FF0000"/>
                </a:solidFill>
              </a:rPr>
              <a:t>》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sz="2000" dirty="0" smtClean="0"/>
              <a:t>结局：</a:t>
            </a:r>
            <a:endParaRPr lang="en-US" altLang="zh-CN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美国：赢得独立，通过</a:t>
            </a:r>
            <a:r>
              <a:rPr lang="en-US" altLang="zh-CN" dirty="0" smtClean="0">
                <a:solidFill>
                  <a:srgbClr val="FF0000"/>
                </a:solidFill>
              </a:rPr>
              <a:t>1787</a:t>
            </a:r>
            <a:r>
              <a:rPr lang="zh-CN" altLang="en-US" dirty="0" smtClean="0">
                <a:solidFill>
                  <a:srgbClr val="FF0000"/>
                </a:solidFill>
              </a:rPr>
              <a:t>年宪法</a:t>
            </a:r>
            <a:r>
              <a:rPr lang="zh-CN" altLang="en-US" dirty="0" smtClean="0"/>
              <a:t>巩固了革命成果；</a:t>
            </a:r>
            <a:endParaRPr lang="en-US" altLang="zh-C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法国：过程曲折，通过</a:t>
            </a:r>
            <a:r>
              <a:rPr lang="en-US" altLang="zh-CN" dirty="0" smtClean="0">
                <a:solidFill>
                  <a:srgbClr val="FF0000"/>
                </a:solidFill>
              </a:rPr>
              <a:t>《</a:t>
            </a:r>
            <a:r>
              <a:rPr lang="zh-CN" altLang="en-US" dirty="0" smtClean="0">
                <a:solidFill>
                  <a:srgbClr val="FF0000"/>
                </a:solidFill>
              </a:rPr>
              <a:t>拿破仑法典</a:t>
            </a:r>
            <a:r>
              <a:rPr lang="en-US" altLang="zh-CN" dirty="0" smtClean="0">
                <a:solidFill>
                  <a:srgbClr val="FF0000"/>
                </a:solidFill>
              </a:rPr>
              <a:t>》</a:t>
            </a:r>
            <a:r>
              <a:rPr lang="zh-CN" altLang="en-US" dirty="0" smtClean="0"/>
              <a:t>保存了革命成果。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615894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73152" y="647392"/>
            <a:ext cx="9035352" cy="24622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prstClr val="black"/>
                </a:solidFill>
                <a:latin typeface="方正粗雅宋_GBK" pitchFamily="2" charset="-122"/>
                <a:ea typeface="方正粗雅宋_GBK" pitchFamily="2" charset="-122"/>
              </a:rPr>
              <a:t>    我们认为下面这些真理是不言而喻的：</a:t>
            </a:r>
            <a:r>
              <a:rPr lang="zh-CN" altLang="en-US" sz="2200" b="1" dirty="0">
                <a:solidFill>
                  <a:srgbClr val="FF0000"/>
                </a:solidFill>
                <a:latin typeface="方正粗雅宋_GBK" pitchFamily="2" charset="-122"/>
                <a:ea typeface="方正粗雅宋_GBK" pitchFamily="2" charset="-122"/>
              </a:rPr>
              <a:t>人人生而平等，造物者赋予他们若干不可剥夺的权利，其中包括生命权、自由权和追求幸福的权利。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prstClr val="black"/>
                </a:solidFill>
                <a:latin typeface="方正粗雅宋_GBK" pitchFamily="2" charset="-122"/>
                <a:ea typeface="方正粗雅宋_GBK" pitchFamily="2" charset="-122"/>
              </a:rPr>
              <a:t>    </a:t>
            </a:r>
            <a:r>
              <a:rPr lang="zh-CN" altLang="en-US" sz="2200" b="1" dirty="0">
                <a:solidFill>
                  <a:srgbClr val="FF0000"/>
                </a:solidFill>
                <a:latin typeface="方正粗雅宋_GBK" pitchFamily="2" charset="-122"/>
                <a:ea typeface="方正粗雅宋_GBK" pitchFamily="2" charset="-122"/>
              </a:rPr>
              <a:t>为了保障这些权利，人类才在他们之间建立政府，而政府之正当权力，是经被治理者的同意而产生的</a:t>
            </a:r>
            <a:r>
              <a:rPr lang="zh-CN" altLang="en-US" sz="2200" b="1" dirty="0">
                <a:solidFill>
                  <a:prstClr val="black"/>
                </a:solidFill>
                <a:latin typeface="方正粗雅宋_GBK" pitchFamily="2" charset="-122"/>
                <a:ea typeface="方正粗雅宋_GBK" pitchFamily="2" charset="-122"/>
              </a:rPr>
              <a:t>。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prstClr val="black"/>
                </a:solidFill>
                <a:latin typeface="方正粗雅宋_GBK" pitchFamily="2" charset="-122"/>
                <a:ea typeface="方正粗雅宋_GBK" pitchFamily="2" charset="-122"/>
              </a:rPr>
              <a:t>    </a:t>
            </a:r>
            <a:r>
              <a:rPr lang="zh-CN" altLang="en-US" sz="2200" b="1" dirty="0">
                <a:solidFill>
                  <a:srgbClr val="FF0000"/>
                </a:solidFill>
                <a:latin typeface="方正粗雅宋_GBK" pitchFamily="2" charset="-122"/>
                <a:ea typeface="方正粗雅宋_GBK" pitchFamily="2" charset="-122"/>
              </a:rPr>
              <a:t>当任何形式的政府对这些目标具破坏作用时，人民便有权力改变或废除它，以建立一个新的政府</a:t>
            </a:r>
            <a:r>
              <a:rPr lang="zh-CN" altLang="en-US" sz="2200" b="1" dirty="0">
                <a:solidFill>
                  <a:prstClr val="black"/>
                </a:solidFill>
                <a:latin typeface="方正粗雅宋_GBK" pitchFamily="2" charset="-122"/>
                <a:ea typeface="方正粗雅宋_GBK" pitchFamily="2" charset="-122"/>
              </a:rPr>
              <a:t>；其赖以奠基的原则，其组织权力的方式，务使人民认为唯有这样才最可能获得他们的安全和幸福。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0"/>
            <a:ext cx="8207375" cy="584200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美国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独立宣言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1776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年）</a:t>
            </a:r>
            <a:endParaRPr lang="zh-CN" altLang="en-US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4819" y="3928536"/>
            <a:ext cx="9044541" cy="273305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zh-CN" altLang="en-US" sz="2200" b="1" dirty="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第一条  在权利方面，人们生来是而且始终是自由平等的。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zh-CN" altLang="en-US" sz="2200" b="1" dirty="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第二条  任何政治结合的目的都在于保护人的自然的和不可动摇的权利。这些权利即自由、财产、安全及反抗压迫。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zh-CN" altLang="en-US" sz="2200" b="1" dirty="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第三条  整个主权的本原，主要是寄托于国民。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zh-CN" altLang="en-US" sz="2200" b="1" dirty="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第六条  法律是公共意识的表现</a:t>
            </a:r>
            <a:r>
              <a:rPr lang="zh-CN" altLang="zh-CN" sz="2200" b="1" dirty="0" smtClean="0">
                <a:solidFill>
                  <a:srgbClr val="FFFFFF"/>
                </a:solidFill>
                <a:ea typeface="楷体_GB2312" pitchFamily="49" charset="-122"/>
              </a:rPr>
              <a:t>……</a:t>
            </a:r>
            <a:r>
              <a:rPr lang="zh-CN" altLang="en-US" sz="2200" b="1" dirty="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在法律</a:t>
            </a:r>
            <a:r>
              <a:rPr lang="zh-CN" altLang="en-US" sz="2200" b="1" dirty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面</a:t>
            </a:r>
            <a:r>
              <a:rPr lang="zh-CN" altLang="en-US" sz="2200" b="1" dirty="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前，所有的公民都是平等的。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zh-CN" altLang="en-US" sz="2200" b="1" dirty="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十七条  私人财产神圣不可侵犯。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30480" y="3307080"/>
            <a:ext cx="8207375" cy="584200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法国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人权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宣言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1789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年）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220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 71"/>
          <p:cNvSpPr/>
          <p:nvPr/>
        </p:nvSpPr>
        <p:spPr>
          <a:xfrm>
            <a:off x="54864" y="1170433"/>
            <a:ext cx="8956929" cy="15835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3786" y="191391"/>
            <a:ext cx="7619238" cy="979042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英、法资产阶级革命的过程</a:t>
            </a:r>
            <a:endParaRPr lang="zh-CN" altLang="en-US" sz="28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-1524" y="1712061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美国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</a:rPr>
              <a:t>革命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86" y="4778899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法国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en-US" sz="2400" b="1" dirty="0" smtClean="0">
                <a:solidFill>
                  <a:srgbClr val="FFFF00"/>
                </a:solidFill>
              </a:rPr>
              <a:t>革命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825627" y="1990878"/>
            <a:ext cx="8131302" cy="4614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286256" y="1910242"/>
            <a:ext cx="0" cy="14400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925068" y="1379813"/>
            <a:ext cx="9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1775</a:t>
            </a:r>
            <a:r>
              <a:rPr lang="zh-CN" altLang="en-US" dirty="0" smtClean="0">
                <a:solidFill>
                  <a:schemeClr val="bg1"/>
                </a:solidFill>
              </a:rPr>
              <a:t>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5771" y="2154005"/>
            <a:ext cx="169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战争爆发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（莱克星顿的枪声）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517648" y="1870618"/>
            <a:ext cx="0" cy="14400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110740" y="1221317"/>
            <a:ext cx="93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1776</a:t>
            </a:r>
            <a:r>
              <a:rPr lang="zh-CN" altLang="en-US" dirty="0" smtClean="0">
                <a:solidFill>
                  <a:schemeClr val="bg1"/>
                </a:solidFill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</a:rPr>
              <a:t>7</a:t>
            </a:r>
            <a:r>
              <a:rPr lang="zh-CN" altLang="en-US" dirty="0" smtClean="0">
                <a:solidFill>
                  <a:schemeClr val="bg1"/>
                </a:solidFill>
              </a:rPr>
              <a:t>月</a:t>
            </a:r>
            <a:r>
              <a:rPr lang="en-US" altLang="zh-CN" dirty="0" smtClean="0">
                <a:solidFill>
                  <a:schemeClr val="bg1"/>
                </a:solidFill>
              </a:rPr>
              <a:t>4</a:t>
            </a:r>
            <a:r>
              <a:rPr lang="zh-CN" altLang="en-US" dirty="0" smtClean="0">
                <a:solidFill>
                  <a:schemeClr val="bg1"/>
                </a:solidFill>
              </a:rPr>
              <a:t>日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052828" y="2132669"/>
            <a:ext cx="1559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美国建国</a:t>
            </a:r>
            <a:r>
              <a:rPr lang="zh-CN" altLang="en-US" sz="1400" dirty="0" smtClean="0">
                <a:solidFill>
                  <a:schemeClr val="bg1"/>
                </a:solidFill>
              </a:rPr>
              <a:t>（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《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独立宣言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》</a:t>
            </a:r>
            <a:r>
              <a:rPr lang="zh-CN" altLang="en-US" sz="1400" dirty="0" smtClean="0">
                <a:solidFill>
                  <a:schemeClr val="bg1"/>
                </a:solidFill>
              </a:rPr>
              <a:t>）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736592" y="1867570"/>
            <a:ext cx="0" cy="14400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4293108" y="1392005"/>
            <a:ext cx="9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1781</a:t>
            </a:r>
            <a:r>
              <a:rPr lang="zh-CN" altLang="en-US" dirty="0" smtClean="0">
                <a:solidFill>
                  <a:schemeClr val="bg1"/>
                </a:solidFill>
              </a:rPr>
              <a:t>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857053" y="2147909"/>
            <a:ext cx="1620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战争结束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（约克镇英军投降）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748528" y="1891954"/>
            <a:ext cx="0" cy="14400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5387340" y="1416389"/>
            <a:ext cx="9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1783</a:t>
            </a:r>
            <a:r>
              <a:rPr lang="zh-CN" altLang="en-US" dirty="0" smtClean="0">
                <a:solidFill>
                  <a:schemeClr val="bg1"/>
                </a:solidFill>
              </a:rPr>
              <a:t>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433060" y="2106647"/>
            <a:ext cx="117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英国承认美国独立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235952" y="1852330"/>
            <a:ext cx="0" cy="14400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752844" y="2116065"/>
            <a:ext cx="155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制定</a:t>
            </a:r>
            <a:r>
              <a:rPr lang="zh-CN" altLang="en-US" b="1" dirty="0" smtClean="0">
                <a:solidFill>
                  <a:schemeClr val="bg1"/>
                </a:solidFill>
              </a:rPr>
              <a:t>宪法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810756" y="1440773"/>
            <a:ext cx="9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1787</a:t>
            </a:r>
            <a:r>
              <a:rPr lang="zh-CN" altLang="en-US" dirty="0" smtClean="0">
                <a:solidFill>
                  <a:schemeClr val="bg1"/>
                </a:solidFill>
              </a:rPr>
              <a:t>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75488" y="5559552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君主制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81584" y="4468368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共和</a:t>
            </a:r>
            <a:r>
              <a:rPr lang="zh-CN" altLang="en-US" b="1" dirty="0" smtClean="0">
                <a:solidFill>
                  <a:srgbClr val="FF0000"/>
                </a:solidFill>
              </a:rPr>
              <a:t>制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37729" y="5867404"/>
            <a:ext cx="1750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FF00"/>
                </a:solidFill>
              </a:rPr>
              <a:t>1789</a:t>
            </a:r>
            <a:r>
              <a:rPr lang="zh-CN" altLang="en-US" sz="1600" dirty="0" smtClean="0">
                <a:solidFill>
                  <a:srgbClr val="FFFF00"/>
                </a:solidFill>
              </a:rPr>
              <a:t>年大革命爆发，随后颁布</a:t>
            </a:r>
            <a:r>
              <a:rPr lang="en-US" altLang="zh-CN" sz="16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1600" b="1" dirty="0" smtClean="0">
                <a:solidFill>
                  <a:srgbClr val="FFFF00"/>
                </a:solidFill>
              </a:rPr>
              <a:t>人权宣言</a:t>
            </a:r>
            <a:r>
              <a:rPr lang="en-US" altLang="zh-CN" sz="1600" b="1" dirty="0" smtClean="0">
                <a:solidFill>
                  <a:srgbClr val="FFFF00"/>
                </a:solidFill>
              </a:rPr>
              <a:t>》</a:t>
            </a:r>
            <a:endParaRPr lang="zh-CN" altLang="en-US" sz="1600" b="1" dirty="0">
              <a:solidFill>
                <a:srgbClr val="FFFF00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587752" y="5827545"/>
            <a:ext cx="1404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FF00"/>
                </a:solidFill>
              </a:rPr>
              <a:t>1791</a:t>
            </a:r>
            <a:r>
              <a:rPr lang="zh-CN" altLang="en-US" sz="1600" dirty="0" smtClean="0">
                <a:solidFill>
                  <a:srgbClr val="FFFF00"/>
                </a:solidFill>
              </a:rPr>
              <a:t>年宪法宣布法国为君主立宪制国家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1828800" y="5577552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2706623" y="3619707"/>
            <a:ext cx="1371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FF00"/>
                </a:solidFill>
              </a:rPr>
              <a:t>1792</a:t>
            </a:r>
            <a:r>
              <a:rPr lang="zh-CN" altLang="en-US" sz="1400" dirty="0" smtClean="0">
                <a:solidFill>
                  <a:srgbClr val="FFFF00"/>
                </a:solidFill>
              </a:rPr>
              <a:t>年</a:t>
            </a:r>
            <a:r>
              <a:rPr lang="zh-CN" altLang="en-US" sz="1600" dirty="0" smtClean="0">
                <a:solidFill>
                  <a:srgbClr val="FFFF00"/>
                </a:solidFill>
              </a:rPr>
              <a:t>法兰西第一共和国成立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2968752" y="5547072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4152424" y="3634208"/>
            <a:ext cx="1477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FF00"/>
                </a:solidFill>
              </a:rPr>
              <a:t>1799</a:t>
            </a:r>
            <a:r>
              <a:rPr lang="zh-CN" altLang="en-US" sz="1400" dirty="0" smtClean="0">
                <a:solidFill>
                  <a:srgbClr val="FFFF00"/>
                </a:solidFill>
              </a:rPr>
              <a:t>年</a:t>
            </a:r>
            <a:r>
              <a:rPr lang="zh-CN" altLang="en-US" sz="1600" dirty="0" smtClean="0">
                <a:solidFill>
                  <a:srgbClr val="FFFF00"/>
                </a:solidFill>
              </a:rPr>
              <a:t>拿破仑建立起军事独裁统治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050536" y="5525736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4433316" y="5858762"/>
            <a:ext cx="1885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FF00"/>
                </a:solidFill>
              </a:rPr>
              <a:t>1804</a:t>
            </a:r>
            <a:r>
              <a:rPr lang="zh-CN" altLang="en-US" sz="1600" dirty="0" smtClean="0">
                <a:solidFill>
                  <a:srgbClr val="FFFF00"/>
                </a:solidFill>
              </a:rPr>
              <a:t>年拿破仑称帝，建立法兰西第一帝国，颁布</a:t>
            </a:r>
            <a:r>
              <a:rPr lang="en-US" altLang="zh-CN" sz="16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1600" b="1" dirty="0" smtClean="0">
                <a:solidFill>
                  <a:srgbClr val="FFFF00"/>
                </a:solidFill>
              </a:rPr>
              <a:t>民法典</a:t>
            </a:r>
            <a:r>
              <a:rPr lang="en-US" altLang="zh-CN" sz="1600" b="1" dirty="0" smtClean="0">
                <a:solidFill>
                  <a:srgbClr val="FFFF00"/>
                </a:solidFill>
              </a:rPr>
              <a:t>》</a:t>
            </a:r>
            <a:endParaRPr lang="zh-CN" altLang="en-US" sz="1600" b="1" dirty="0">
              <a:solidFill>
                <a:srgbClr val="FFFF00"/>
              </a:solidFill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7004304" y="5559264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6556830" y="5843738"/>
            <a:ext cx="144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FF00"/>
                </a:solidFill>
              </a:rPr>
              <a:t>1815</a:t>
            </a:r>
            <a:r>
              <a:rPr lang="zh-CN" altLang="en-US" sz="1600" dirty="0" smtClean="0">
                <a:solidFill>
                  <a:srgbClr val="FFFF00"/>
                </a:solidFill>
              </a:rPr>
              <a:t>年第一帝国覆灭，波旁王朝复辟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sp>
        <p:nvSpPr>
          <p:cNvPr id="55" name="Line 31"/>
          <p:cNvSpPr>
            <a:spLocks noChangeShapeType="1"/>
          </p:cNvSpPr>
          <p:nvPr/>
        </p:nvSpPr>
        <p:spPr bwMode="auto">
          <a:xfrm>
            <a:off x="1331923" y="4662932"/>
            <a:ext cx="7812087" cy="0"/>
          </a:xfrm>
          <a:prstGeom prst="line">
            <a:avLst/>
          </a:prstGeom>
          <a:noFill/>
          <a:ln w="3175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6" name="Line 32"/>
          <p:cNvSpPr>
            <a:spLocks noChangeShapeType="1"/>
          </p:cNvSpPr>
          <p:nvPr/>
        </p:nvSpPr>
        <p:spPr bwMode="auto">
          <a:xfrm>
            <a:off x="1331923" y="5742432"/>
            <a:ext cx="7812087" cy="0"/>
          </a:xfrm>
          <a:prstGeom prst="line">
            <a:avLst/>
          </a:prstGeom>
          <a:noFill/>
          <a:ln w="3175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3258312" y="4482136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4507992" y="4479088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40"/>
          <p:cNvSpPr>
            <a:spLocks noChangeShapeType="1"/>
          </p:cNvSpPr>
          <p:nvPr/>
        </p:nvSpPr>
        <p:spPr bwMode="auto">
          <a:xfrm flipV="1">
            <a:off x="1828799" y="5747796"/>
            <a:ext cx="1260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61" name="直接箭头连接符 60"/>
          <p:cNvCxnSpPr/>
          <p:nvPr/>
        </p:nvCxnSpPr>
        <p:spPr>
          <a:xfrm flipV="1">
            <a:off x="3003613" y="4699729"/>
            <a:ext cx="301181" cy="10795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>
            <a:off x="3313176" y="4662932"/>
            <a:ext cx="1224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>
            <a:off x="4553712" y="4662932"/>
            <a:ext cx="466344" cy="11003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 flipV="1">
            <a:off x="5068824" y="5730696"/>
            <a:ext cx="1944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flipV="1">
            <a:off x="7059168" y="5742432"/>
            <a:ext cx="1252728" cy="35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272272" y="5629368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8062542" y="5849834"/>
            <a:ext cx="1104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FF00"/>
                </a:solidFill>
              </a:rPr>
              <a:t>1830</a:t>
            </a:r>
            <a:r>
              <a:rPr lang="zh-CN" altLang="en-US" sz="1600" dirty="0" smtClean="0">
                <a:solidFill>
                  <a:srgbClr val="FFFF00"/>
                </a:solidFill>
              </a:rPr>
              <a:t>年七月王朝建立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cxnSp>
        <p:nvCxnSpPr>
          <p:cNvPr id="62" name="直接箭头连接符 61"/>
          <p:cNvCxnSpPr/>
          <p:nvPr/>
        </p:nvCxnSpPr>
        <p:spPr>
          <a:xfrm flipV="1">
            <a:off x="8263128" y="5757672"/>
            <a:ext cx="972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474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101316" y="3264379"/>
            <a:ext cx="21842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1787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年</a:t>
            </a:r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宪法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197864" y="1426464"/>
            <a:ext cx="402336" cy="4288536"/>
          </a:xfrm>
          <a:prstGeom prst="leftBrace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704570" y="539272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联邦制</a:t>
            </a:r>
            <a:endParaRPr kumimoji="1"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26830" y="332049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三权分立</a:t>
            </a:r>
            <a:endParaRPr kumimoji="1"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97378" y="119563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主权在民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423420" y="961397"/>
            <a:ext cx="1225711" cy="897115"/>
          </a:xfrm>
          <a:prstGeom prst="ellipse">
            <a:avLst/>
          </a:prstGeom>
          <a:solidFill>
            <a:srgbClr val="000099"/>
          </a:solidFill>
          <a:ln>
            <a:noFill/>
          </a:ln>
          <a:effectLst>
            <a:prstShdw prst="shdw17" dist="17961" dir="2700000">
              <a:srgbClr val="0000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800" dirty="0" smtClean="0">
                <a:solidFill>
                  <a:srgbClr val="FFFFFF"/>
                </a:solidFill>
                <a:latin typeface="Verdana" pitchFamily="34" charset="0"/>
                <a:ea typeface="黑体" pitchFamily="49" charset="-122"/>
              </a:rPr>
              <a:t>总统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000" dirty="0" smtClean="0">
                <a:solidFill>
                  <a:srgbClr val="FFFFFF"/>
                </a:solidFill>
                <a:latin typeface="Verdana" pitchFamily="34" charset="0"/>
                <a:ea typeface="黑体" pitchFamily="49" charset="-122"/>
              </a:rPr>
              <a:t>行政权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771193" y="3269058"/>
            <a:ext cx="1356641" cy="1006856"/>
          </a:xfrm>
          <a:prstGeom prst="ellipse">
            <a:avLst/>
          </a:prstGeom>
          <a:solidFill>
            <a:srgbClr val="000099"/>
          </a:solidFill>
          <a:ln>
            <a:noFill/>
          </a:ln>
          <a:effectLst>
            <a:prstShdw prst="shdw17" dist="17961" dir="2700000">
              <a:srgbClr val="0000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800" b="1" dirty="0" smtClean="0">
                <a:solidFill>
                  <a:srgbClr val="FFFFFF"/>
                </a:solidFill>
                <a:latin typeface="Verdana" pitchFamily="34" charset="0"/>
                <a:ea typeface="黑体" pitchFamily="49" charset="-122"/>
              </a:rPr>
              <a:t>国会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000" b="1" dirty="0" smtClean="0">
                <a:solidFill>
                  <a:srgbClr val="FFFFFF"/>
                </a:solidFill>
                <a:latin typeface="Verdana" pitchFamily="34" charset="0"/>
                <a:ea typeface="黑体" pitchFamily="49" charset="-122"/>
              </a:rPr>
              <a:t>立法权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 rot="2938562">
            <a:off x="4054412" y="768985"/>
            <a:ext cx="533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1600" b="1" dirty="0" smtClean="0">
                <a:latin typeface="黑体" pitchFamily="49" charset="-122"/>
                <a:ea typeface="黑体" pitchFamily="49" charset="-122"/>
              </a:rPr>
              <a:t>可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1600" b="1" dirty="0" smtClean="0">
                <a:latin typeface="黑体" pitchFamily="49" charset="-122"/>
                <a:ea typeface="黑体" pitchFamily="49" charset="-122"/>
              </a:rPr>
              <a:t>否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1600" b="1" dirty="0" smtClean="0">
                <a:latin typeface="黑体" pitchFamily="49" charset="-122"/>
                <a:ea typeface="黑体" pitchFamily="49" charset="-122"/>
              </a:rPr>
              <a:t>决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1600" b="1" dirty="0" smtClean="0">
                <a:latin typeface="黑体" pitchFamily="49" charset="-122"/>
                <a:ea typeface="黑体" pitchFamily="49" charset="-122"/>
              </a:rPr>
              <a:t>国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1600" b="1" dirty="0" smtClean="0">
                <a:latin typeface="黑体" pitchFamily="49" charset="-122"/>
                <a:ea typeface="黑体" pitchFamily="49" charset="-122"/>
              </a:rPr>
              <a:t>会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1600" b="1" dirty="0" smtClean="0">
                <a:latin typeface="黑体" pitchFamily="49" charset="-122"/>
                <a:ea typeface="黑体" pitchFamily="49" charset="-122"/>
              </a:rPr>
              <a:t>法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1600" b="1" dirty="0" smtClean="0">
                <a:latin typeface="黑体" pitchFamily="49" charset="-122"/>
                <a:ea typeface="黑体" pitchFamily="49" charset="-122"/>
              </a:rPr>
              <a:t>案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 rot="2934954">
            <a:off x="4767199" y="1584960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1600" b="1" smtClean="0">
                <a:latin typeface="黑体" pitchFamily="49" charset="-122"/>
                <a:ea typeface="黑体" pitchFamily="49" charset="-122"/>
              </a:rPr>
              <a:t>可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1600" b="1" smtClean="0">
                <a:latin typeface="黑体" pitchFamily="49" charset="-122"/>
                <a:ea typeface="黑体" pitchFamily="49" charset="-122"/>
              </a:rPr>
              <a:t>弹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1600" b="1" smtClean="0">
                <a:latin typeface="黑体" pitchFamily="49" charset="-122"/>
                <a:ea typeface="黑体" pitchFamily="49" charset="-122"/>
              </a:rPr>
              <a:t>劾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1600" b="1" smtClean="0">
                <a:latin typeface="黑体" pitchFamily="49" charset="-122"/>
                <a:ea typeface="黑体" pitchFamily="49" charset="-122"/>
              </a:rPr>
              <a:t>总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1600" b="1" smtClean="0">
                <a:latin typeface="黑体" pitchFamily="49" charset="-122"/>
                <a:ea typeface="黑体" pitchFamily="49" charset="-122"/>
              </a:rPr>
              <a:t>统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3987737" y="4307523"/>
            <a:ext cx="441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1600" b="1" smtClean="0">
                <a:latin typeface="黑体" pitchFamily="49" charset="-122"/>
                <a:ea typeface="黑体" pitchFamily="49" charset="-122"/>
              </a:rPr>
              <a:t>任命司法官员需参议院确认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3843274" y="3372485"/>
            <a:ext cx="441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1600" b="1" smtClean="0">
                <a:latin typeface="黑体" pitchFamily="49" charset="-122"/>
                <a:ea typeface="黑体" pitchFamily="49" charset="-122"/>
              </a:rPr>
              <a:t>可宣布法律不合宪法</a:t>
            </a: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 rot="-2726968">
            <a:off x="7829487" y="899160"/>
            <a:ext cx="45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1600" b="1" dirty="0" smtClean="0">
                <a:latin typeface="黑体" pitchFamily="49" charset="-122"/>
                <a:ea typeface="黑体" pitchFamily="49" charset="-122"/>
              </a:rPr>
              <a:t>可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1600" b="1" dirty="0" smtClean="0">
                <a:latin typeface="黑体" pitchFamily="49" charset="-122"/>
                <a:ea typeface="黑体" pitchFamily="49" charset="-122"/>
              </a:rPr>
              <a:t>宣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1600" b="1" dirty="0" smtClean="0">
                <a:latin typeface="黑体" pitchFamily="49" charset="-122"/>
                <a:ea typeface="黑体" pitchFamily="49" charset="-122"/>
              </a:rPr>
              <a:t>布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1600" b="1" dirty="0" smtClean="0">
                <a:latin typeface="黑体" pitchFamily="49" charset="-122"/>
                <a:ea typeface="黑体" pitchFamily="49" charset="-122"/>
              </a:rPr>
              <a:t>总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1600" b="1" dirty="0" smtClean="0">
                <a:latin typeface="黑体" pitchFamily="49" charset="-122"/>
                <a:ea typeface="黑体" pitchFamily="49" charset="-122"/>
              </a:rPr>
              <a:t>统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1600" b="1" dirty="0" smtClean="0">
                <a:latin typeface="黑体" pitchFamily="49" charset="-122"/>
                <a:ea typeface="黑体" pitchFamily="49" charset="-122"/>
              </a:rPr>
              <a:t>违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1600" b="1" dirty="0" smtClean="0">
                <a:latin typeface="黑体" pitchFamily="49" charset="-122"/>
                <a:ea typeface="黑体" pitchFamily="49" charset="-122"/>
              </a:rPr>
              <a:t>宪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6821424" y="1813560"/>
            <a:ext cx="1371600" cy="13716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7050024" y="1584960"/>
            <a:ext cx="1371600" cy="13716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3697224" y="1661160"/>
            <a:ext cx="1600200" cy="16002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4002024" y="1813560"/>
            <a:ext cx="1600200" cy="16002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383024" y="4175760"/>
            <a:ext cx="3096000" cy="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306824" y="3870960"/>
            <a:ext cx="3168000" cy="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3447987" y="1682544"/>
            <a:ext cx="0" cy="1548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V="1">
            <a:off x="4052093" y="1299204"/>
            <a:ext cx="122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2944749" y="1057292"/>
            <a:ext cx="1042988" cy="646331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1800" b="1" smtClean="0">
                <a:solidFill>
                  <a:srgbClr val="FF3300"/>
                </a:solidFill>
                <a:ea typeface="方正粗活意简体" pitchFamily="1" charset="-122"/>
              </a:rPr>
              <a:t>选民选举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68824" y="2681923"/>
            <a:ext cx="2339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000" b="1" dirty="0">
                <a:latin typeface="华文琥珀" pitchFamily="2" charset="-122"/>
                <a:ea typeface="华文琥珀" pitchFamily="2" charset="-122"/>
              </a:rPr>
              <a:t>三权分立</a:t>
            </a:r>
            <a:endParaRPr lang="zh-CN" altLang="en-US" sz="1600" b="1" dirty="0" smtClean="0"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7514811" y="3321047"/>
            <a:ext cx="1496503" cy="1046163"/>
          </a:xfrm>
          <a:prstGeom prst="ellipse">
            <a:avLst/>
          </a:prstGeom>
          <a:solidFill>
            <a:srgbClr val="000099"/>
          </a:solidFill>
          <a:ln>
            <a:noFill/>
          </a:ln>
          <a:effectLst>
            <a:prstShdw prst="shdw17" dist="17961" dir="2700000">
              <a:srgbClr val="0000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800" b="1" dirty="0" smtClean="0">
                <a:solidFill>
                  <a:srgbClr val="FFFFFF"/>
                </a:solidFill>
                <a:latin typeface="Verdana" pitchFamily="34" charset="0"/>
                <a:ea typeface="黑体" pitchFamily="49" charset="-122"/>
              </a:rPr>
              <a:t>最高法院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000" b="1" dirty="0" smtClean="0">
                <a:solidFill>
                  <a:srgbClr val="FFFFFF"/>
                </a:solidFill>
                <a:latin typeface="Verdana" pitchFamily="34" charset="0"/>
                <a:ea typeface="黑体" pitchFamily="49" charset="-122"/>
              </a:rPr>
              <a:t>司法权</a:t>
            </a:r>
          </a:p>
        </p:txBody>
      </p:sp>
      <p:sp>
        <p:nvSpPr>
          <p:cNvPr id="25" name="左大括号 24"/>
          <p:cNvSpPr/>
          <p:nvPr/>
        </p:nvSpPr>
        <p:spPr>
          <a:xfrm>
            <a:off x="2880487" y="5009547"/>
            <a:ext cx="337006" cy="1410906"/>
          </a:xfrm>
          <a:prstGeom prst="leftBrace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180917" y="5822294"/>
            <a:ext cx="58816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400" b="1" dirty="0">
                <a:latin typeface="宋体" panose="02010600030101010101" pitchFamily="2" charset="-122"/>
              </a:rPr>
              <a:t>地方事务由各州行使权力（教育、公共卫生、商业组织、婚姻、地方税等）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3162629" y="4814045"/>
            <a:ext cx="6165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400" b="1" dirty="0">
                <a:latin typeface="宋体" panose="02010600030101010101" pitchFamily="2" charset="-122"/>
              </a:rPr>
              <a:t>有关国家整体需要和利益的权利</a:t>
            </a:r>
            <a:r>
              <a:rPr lang="zh-CN" altLang="zh-CN" sz="2400" b="1" dirty="0" smtClean="0">
                <a:latin typeface="宋体" panose="02010600030101010101" pitchFamily="2" charset="-122"/>
              </a:rPr>
              <a:t>由</a:t>
            </a:r>
            <a:r>
              <a:rPr lang="zh-CN" altLang="en-US" sz="2400" b="1" dirty="0">
                <a:latin typeface="宋体" panose="02010600030101010101" pitchFamily="2" charset="-122"/>
              </a:rPr>
              <a:t>联邦</a:t>
            </a:r>
            <a:r>
              <a:rPr lang="zh-CN" altLang="zh-CN" sz="2400" b="1" dirty="0" smtClean="0">
                <a:latin typeface="宋体" panose="02010600030101010101" pitchFamily="2" charset="-122"/>
              </a:rPr>
              <a:t>政府</a:t>
            </a:r>
            <a:r>
              <a:rPr lang="zh-CN" altLang="zh-CN" sz="2400" b="1" dirty="0">
                <a:latin typeface="宋体" panose="02010600030101010101" pitchFamily="2" charset="-122"/>
              </a:rPr>
              <a:t>行使（政治、经济、军事和外交大权）</a:t>
            </a:r>
          </a:p>
        </p:txBody>
      </p:sp>
      <p:sp>
        <p:nvSpPr>
          <p:cNvPr id="28" name="矩形 5"/>
          <p:cNvSpPr>
            <a:spLocks noChangeArrowheads="1"/>
          </p:cNvSpPr>
          <p:nvPr/>
        </p:nvSpPr>
        <p:spPr bwMode="auto">
          <a:xfrm>
            <a:off x="2982119" y="79248"/>
            <a:ext cx="3667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美国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1787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年宪法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6237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695450" y="381000"/>
            <a:ext cx="584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</a:t>
            </a:r>
            <a:r>
              <a:rPr lang="en-US" altLang="zh-CN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1787</a:t>
            </a:r>
            <a:r>
              <a:rPr lang="zh-CN" altLang="zh-CN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年宪法进行评价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793779" y="2290762"/>
            <a:ext cx="799306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 dirty="0" smtClean="0">
                <a:latin typeface="宋体" panose="02010600030101010101" pitchFamily="2" charset="-122"/>
              </a:rPr>
              <a:t>2.</a:t>
            </a:r>
            <a:r>
              <a:rPr lang="zh-CN" altLang="zh-CN" sz="2800" b="1" dirty="0" smtClean="0">
                <a:latin typeface="宋体" panose="02010600030101010101" pitchFamily="2" charset="-122"/>
              </a:rPr>
              <a:t>加强国家（</a:t>
            </a:r>
            <a:r>
              <a:rPr lang="zh-CN" altLang="en-US" sz="2800" b="1" dirty="0">
                <a:latin typeface="宋体" panose="02010600030101010101" pitchFamily="2" charset="-122"/>
              </a:rPr>
              <a:t>联邦</a:t>
            </a:r>
            <a:r>
              <a:rPr lang="zh-CN" altLang="zh-CN" sz="2800" b="1" dirty="0" smtClean="0">
                <a:latin typeface="宋体" panose="02010600030101010101" pitchFamily="2" charset="-122"/>
              </a:rPr>
              <a:t>政府）权力，突出分权与制衡，体现了一定的民主精神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，对后世产生了深远影响，为美国的发展奠定了基础</a:t>
            </a:r>
            <a:endParaRPr lang="zh-CN" altLang="zh-CN" sz="2800" b="1" dirty="0" smtClean="0">
              <a:latin typeface="宋体" panose="02010600030101010101" pitchFamily="2" charset="-122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55650" y="1745265"/>
            <a:ext cx="64988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CN" sz="2800" b="1" dirty="0" smtClean="0">
                <a:latin typeface="宋体" panose="02010600030101010101" pitchFamily="2" charset="-122"/>
              </a:rPr>
              <a:t>1.</a:t>
            </a:r>
            <a:r>
              <a:rPr kumimoji="1" lang="zh-CN" altLang="en-US" sz="2800" b="1" dirty="0" smtClean="0">
                <a:latin typeface="宋体" panose="02010600030101010101" pitchFamily="2" charset="-122"/>
              </a:rPr>
              <a:t>第一部比较完善的资产阶级成文宪法 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755650" y="4630539"/>
            <a:ext cx="8064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CN" sz="2800" b="1" dirty="0" smtClean="0">
                <a:latin typeface="宋体" panose="02010600030101010101" pitchFamily="2" charset="-122"/>
              </a:rPr>
              <a:t>3.</a:t>
            </a:r>
            <a:r>
              <a:rPr kumimoji="1" lang="zh-CN" altLang="en-US" sz="2800" b="1" dirty="0" smtClean="0">
                <a:latin typeface="宋体" panose="02010600030101010101" pitchFamily="2" charset="-122"/>
              </a:rPr>
              <a:t>允许奴隶制的存在，不承认妇女、黑人、印第安人具有与成年白人男子同等的公民权利等 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23850" y="1125538"/>
            <a:ext cx="2735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进步性：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23850" y="3857625"/>
            <a:ext cx="2376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zh-CN" altLang="en-US" b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局限性：</a:t>
            </a:r>
          </a:p>
        </p:txBody>
      </p:sp>
    </p:spTree>
    <p:extLst>
      <p:ext uri="{BB962C8B-B14F-4D97-AF65-F5344CB8AC3E}">
        <p14:creationId xmlns:p14="http://schemas.microsoft.com/office/powerpoint/2010/main" val="357471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  <p:bldP spid="399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620" y="1019536"/>
            <a:ext cx="8366092" cy="564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1655064" y="283464"/>
            <a:ext cx="5413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美国内战的爆发（</a:t>
            </a:r>
            <a:r>
              <a:rPr lang="en-US" altLang="zh-CN" sz="2800" dirty="0" smtClean="0"/>
              <a:t>1861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-1865</a:t>
            </a:r>
            <a:r>
              <a:rPr lang="zh-CN" altLang="en-US" sz="2800" dirty="0" smtClean="0"/>
              <a:t>年）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30439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95835" y="112680"/>
            <a:ext cx="3730244" cy="35394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/>
              <a:t> 林肯总统发出了“为联邦统一而战”的号召，并先后</a:t>
            </a:r>
            <a:r>
              <a:rPr lang="zh-CN" altLang="en-US" sz="2800" dirty="0"/>
              <a:t>颁布</a:t>
            </a:r>
            <a:r>
              <a:rPr lang="en-US" altLang="zh-CN" sz="2800" dirty="0"/>
              <a:t>《</a:t>
            </a:r>
            <a:r>
              <a:rPr lang="zh-CN" altLang="en-US" sz="2800" dirty="0"/>
              <a:t>宅地法</a:t>
            </a:r>
            <a:r>
              <a:rPr lang="en-US" altLang="zh-CN" sz="2800" dirty="0"/>
              <a:t>》</a:t>
            </a:r>
            <a:r>
              <a:rPr lang="zh-CN" altLang="en-US" sz="2800" dirty="0"/>
              <a:t>和</a:t>
            </a:r>
            <a:r>
              <a:rPr lang="en-US" altLang="zh-CN" sz="2800" dirty="0"/>
              <a:t>《</a:t>
            </a:r>
            <a:r>
              <a:rPr lang="zh-CN" altLang="en-US" sz="2800" dirty="0"/>
              <a:t>解放黑人奴隶宣言</a:t>
            </a:r>
            <a:r>
              <a:rPr lang="en-US" altLang="zh-CN" sz="2800" dirty="0"/>
              <a:t>》,</a:t>
            </a:r>
            <a:r>
              <a:rPr lang="zh-CN" altLang="en-US" sz="2800" dirty="0"/>
              <a:t>赢得民众支持</a:t>
            </a:r>
            <a:r>
              <a:rPr lang="en-US" altLang="zh-CN" sz="2800" dirty="0"/>
              <a:t>,</a:t>
            </a:r>
            <a:r>
              <a:rPr lang="zh-CN" altLang="en-US" sz="2800" dirty="0"/>
              <a:t>最终击败了南方分裂</a:t>
            </a:r>
            <a:r>
              <a:rPr lang="zh-CN" altLang="en-US" sz="2800" dirty="0" smtClean="0"/>
              <a:t>势力</a:t>
            </a:r>
            <a:r>
              <a:rPr lang="zh-CN" altLang="en-US" sz="2800" dirty="0"/>
              <a:t>，</a:t>
            </a:r>
            <a:r>
              <a:rPr lang="zh-CN" altLang="en-US" sz="2800" dirty="0" smtClean="0"/>
              <a:t>使美国免于分裂。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76" y="112680"/>
            <a:ext cx="4379976" cy="325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95835" y="3716604"/>
            <a:ext cx="8746998" cy="304698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    内战</a:t>
            </a:r>
            <a:r>
              <a:rPr kumimoji="1" lang="zh-CN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后，美国国会又通过新的宪法修正案，进一步确立联邦法律至上的原则，维护了国家统一。自此以后美国没有出现过严重的政治分裂，</a:t>
            </a:r>
            <a:r>
              <a:rPr kumimoji="1" lang="zh-CN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统一与稳定成为美国社会经济迅速发展的一个重要政治前提</a:t>
            </a:r>
            <a:r>
              <a:rPr kumimoji="1" lang="zh-CN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。值得一提的是，美国虽然在法律上承认了黑人的公民权利，但黑人仍备受歧视。</a:t>
            </a:r>
            <a:endParaRPr kumimoji="1" lang="zh-CN" altLang="en-US" sz="32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3320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3825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zh-C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098077" y="61913"/>
            <a:ext cx="3455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kumimoji="1" lang="zh-CN" altLang="en-US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拿破仑法典</a:t>
            </a:r>
            <a:r>
              <a:rPr kumimoji="1" lang="en-US" altLang="zh-CN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》</a:t>
            </a:r>
          </a:p>
        </p:txBody>
      </p:sp>
      <p:pic>
        <p:nvPicPr>
          <p:cNvPr id="40965" name="Picture 5" descr="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25" y="155448"/>
            <a:ext cx="3276600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678425" y="4590288"/>
            <a:ext cx="3276600" cy="181588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       1804</a:t>
            </a:r>
            <a:r>
              <a:rPr kumimoji="1" lang="zh-CN" altLang="en-US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年拿破仑颁布</a:t>
            </a:r>
            <a:r>
              <a:rPr kumimoji="1" lang="en-US" altLang="zh-CN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《</a:t>
            </a:r>
            <a:r>
              <a:rPr kumimoji="1" lang="zh-CN" altLang="en-US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法国民法典</a:t>
            </a:r>
            <a:r>
              <a:rPr kumimoji="1" lang="en-US" altLang="zh-CN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》</a:t>
            </a:r>
            <a:r>
              <a:rPr kumimoji="1" lang="zh-CN" altLang="en-US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，</a:t>
            </a:r>
            <a:r>
              <a:rPr kumimoji="1" lang="en-US" altLang="zh-CN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1807</a:t>
            </a:r>
            <a:r>
              <a:rPr kumimoji="1" lang="zh-CN" altLang="en-US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年改名为</a:t>
            </a:r>
            <a:r>
              <a:rPr kumimoji="1" lang="en-US" altLang="zh-CN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《</a:t>
            </a:r>
            <a:r>
              <a:rPr kumimoji="1" lang="zh-CN" altLang="en-US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拿破仑法典</a:t>
            </a:r>
            <a:r>
              <a:rPr kumimoji="1" lang="en-US" altLang="zh-CN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》</a:t>
            </a:r>
            <a:r>
              <a:rPr kumimoji="1" lang="zh-CN" altLang="en-US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。广义地说，它还包括拿破仑统治时期通过的其他法典：</a:t>
            </a:r>
            <a:r>
              <a:rPr kumimoji="1" lang="en-US" altLang="zh-CN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《</a:t>
            </a:r>
            <a:r>
              <a:rPr kumimoji="1" lang="zh-CN" altLang="en-US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民事诉讼法典</a:t>
            </a:r>
            <a:r>
              <a:rPr kumimoji="1" lang="en-US" altLang="zh-CN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》</a:t>
            </a:r>
            <a:r>
              <a:rPr kumimoji="1" lang="zh-CN" altLang="en-US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（</a:t>
            </a:r>
            <a:r>
              <a:rPr kumimoji="1" lang="en-US" altLang="zh-CN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1806</a:t>
            </a:r>
            <a:r>
              <a:rPr kumimoji="1" lang="zh-CN" altLang="en-US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）、</a:t>
            </a:r>
            <a:r>
              <a:rPr kumimoji="1" lang="en-US" altLang="zh-CN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《</a:t>
            </a:r>
            <a:r>
              <a:rPr kumimoji="1" lang="zh-CN" altLang="en-US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商业法典</a:t>
            </a:r>
            <a:r>
              <a:rPr kumimoji="1" lang="en-US" altLang="zh-CN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》</a:t>
            </a:r>
            <a:r>
              <a:rPr kumimoji="1" lang="zh-CN" altLang="en-US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（</a:t>
            </a:r>
            <a:r>
              <a:rPr kumimoji="1" lang="en-US" altLang="zh-CN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1807</a:t>
            </a:r>
            <a:r>
              <a:rPr kumimoji="1" lang="zh-CN" altLang="en-US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）、</a:t>
            </a:r>
            <a:r>
              <a:rPr kumimoji="1" lang="en-US" altLang="zh-CN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《</a:t>
            </a:r>
            <a:r>
              <a:rPr kumimoji="1" lang="zh-CN" altLang="en-US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刑事诉讼法典</a:t>
            </a:r>
            <a:r>
              <a:rPr kumimoji="1" lang="en-US" altLang="zh-CN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》</a:t>
            </a:r>
            <a:r>
              <a:rPr kumimoji="1" lang="zh-CN" altLang="en-US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（</a:t>
            </a:r>
            <a:r>
              <a:rPr kumimoji="1" lang="en-US" altLang="zh-CN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1808</a:t>
            </a:r>
            <a:r>
              <a:rPr kumimoji="1" lang="zh-CN" altLang="en-US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）和</a:t>
            </a:r>
            <a:r>
              <a:rPr kumimoji="1" lang="en-US" altLang="zh-CN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《</a:t>
            </a:r>
            <a:r>
              <a:rPr kumimoji="1" lang="zh-CN" altLang="en-US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刑法典</a:t>
            </a:r>
            <a:r>
              <a:rPr kumimoji="1" lang="en-US" altLang="zh-CN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》</a:t>
            </a:r>
            <a:r>
              <a:rPr kumimoji="1" lang="zh-CN" altLang="en-US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（</a:t>
            </a:r>
            <a:r>
              <a:rPr kumimoji="1" lang="en-US" altLang="zh-CN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1810</a:t>
            </a:r>
            <a:r>
              <a:rPr kumimoji="1" lang="zh-CN" altLang="en-US" sz="16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）。</a:t>
            </a:r>
          </a:p>
        </p:txBody>
      </p:sp>
      <p:sp>
        <p:nvSpPr>
          <p:cNvPr id="7" name="矩形 6"/>
          <p:cNvSpPr/>
          <p:nvPr/>
        </p:nvSpPr>
        <p:spPr>
          <a:xfrm>
            <a:off x="549275" y="1107694"/>
            <a:ext cx="47343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dirty="0" smtClean="0">
                <a:latin typeface="宋体" panose="02010600030101010101" pitchFamily="2" charset="-122"/>
              </a:rPr>
              <a:t>    </a:t>
            </a:r>
            <a:r>
              <a:rPr lang="zh-CN" altLang="en-US" sz="2800" b="1" dirty="0" smtClean="0">
                <a:ea typeface="方正中雅宋_GBK" panose="02000000000000000000" pitchFamily="2" charset="-122"/>
              </a:rPr>
              <a:t>法典规定法律面前公民一律平等，体现了废除封建特权，摆脱教会控制，以及人身自由、契约自由和私有财产神圣不可侵犯等基本准则。这些基本原则充分反映了资产阶级革命的成果，确立了资本主义社会的立法规范，恩格斯曾称它为“典型的资产阶级社会的法典”。</a:t>
            </a:r>
            <a:endParaRPr lang="zh-CN" altLang="en-US" sz="2800" b="1" dirty="0">
              <a:ea typeface="方正中雅宋_GBK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8151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188504" y="165353"/>
            <a:ext cx="47163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/>
              <a:t>法国共和体制的最终确立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93776" y="3044952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君主制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9872" y="1953768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共和</a:t>
            </a:r>
            <a:r>
              <a:rPr lang="zh-CN" altLang="en-US" b="1" dirty="0" smtClean="0">
                <a:solidFill>
                  <a:srgbClr val="FF0000"/>
                </a:solidFill>
              </a:rPr>
              <a:t>制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11632" y="3261429"/>
            <a:ext cx="991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FF00"/>
                </a:solidFill>
              </a:rPr>
              <a:t>1789</a:t>
            </a:r>
            <a:r>
              <a:rPr lang="zh-CN" altLang="en-US" sz="1600" dirty="0" smtClean="0">
                <a:solidFill>
                  <a:srgbClr val="FFFF00"/>
                </a:solidFill>
              </a:rPr>
              <a:t>年大革命爆发</a:t>
            </a:r>
            <a:endParaRPr lang="zh-CN" altLang="en-US" sz="1600" b="1" dirty="0">
              <a:solidFill>
                <a:srgbClr val="FFFF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63668" y="3295025"/>
            <a:ext cx="119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FF00"/>
                </a:solidFill>
              </a:rPr>
              <a:t>1791</a:t>
            </a:r>
            <a:r>
              <a:rPr lang="zh-CN" altLang="en-US" sz="1600" dirty="0" smtClean="0">
                <a:solidFill>
                  <a:srgbClr val="FFFF00"/>
                </a:solidFill>
              </a:rPr>
              <a:t>年法国确立君主立宪制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563624" y="3062952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039111" y="1114251"/>
            <a:ext cx="1371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FF00"/>
                </a:solidFill>
              </a:rPr>
              <a:t>1792</a:t>
            </a:r>
            <a:r>
              <a:rPr lang="zh-CN" altLang="en-US" sz="1400" dirty="0" smtClean="0">
                <a:solidFill>
                  <a:srgbClr val="FFFF00"/>
                </a:solidFill>
              </a:rPr>
              <a:t>年</a:t>
            </a:r>
            <a:r>
              <a:rPr lang="zh-CN" altLang="en-US" sz="1600" dirty="0" smtClean="0">
                <a:solidFill>
                  <a:srgbClr val="FFFF00"/>
                </a:solidFill>
              </a:rPr>
              <a:t>法兰西第一共和国成立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401824" y="3032472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420904" y="1119608"/>
            <a:ext cx="1477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FF00"/>
                </a:solidFill>
              </a:rPr>
              <a:t>1799</a:t>
            </a:r>
            <a:r>
              <a:rPr lang="zh-CN" altLang="en-US" sz="1400" dirty="0" smtClean="0">
                <a:solidFill>
                  <a:srgbClr val="FFFF00"/>
                </a:solidFill>
              </a:rPr>
              <a:t>年</a:t>
            </a:r>
            <a:r>
              <a:rPr lang="zh-CN" altLang="en-US" sz="1600" dirty="0" smtClean="0">
                <a:solidFill>
                  <a:srgbClr val="FFFF00"/>
                </a:solidFill>
              </a:rPr>
              <a:t>拿破仑建立起军事独裁统治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4300728" y="3093432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542915" y="3340897"/>
            <a:ext cx="1418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FF00"/>
                </a:solidFill>
              </a:rPr>
              <a:t>1804</a:t>
            </a:r>
            <a:r>
              <a:rPr lang="zh-CN" altLang="en-US" sz="1600" dirty="0" smtClean="0">
                <a:solidFill>
                  <a:srgbClr val="FFFF00"/>
                </a:solidFill>
              </a:rPr>
              <a:t>年拿破仑称帝，建立法兰西第一帝国</a:t>
            </a:r>
            <a:endParaRPr lang="zh-CN" altLang="en-US" sz="1600" b="1" dirty="0">
              <a:solidFill>
                <a:srgbClr val="FFFF00"/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413248" y="3044664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5084646" y="3329138"/>
            <a:ext cx="977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FF00"/>
                </a:solidFill>
              </a:rPr>
              <a:t>1815</a:t>
            </a:r>
            <a:r>
              <a:rPr lang="zh-CN" altLang="en-US" sz="1600" dirty="0" smtClean="0">
                <a:solidFill>
                  <a:srgbClr val="FFFF00"/>
                </a:solidFill>
              </a:rPr>
              <a:t>年波旁王朝复辟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1350211" y="2148332"/>
            <a:ext cx="7812087" cy="0"/>
          </a:xfrm>
          <a:prstGeom prst="line">
            <a:avLst/>
          </a:prstGeom>
          <a:noFill/>
          <a:ln w="3175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1350211" y="3227832"/>
            <a:ext cx="7812087" cy="0"/>
          </a:xfrm>
          <a:prstGeom prst="line">
            <a:avLst/>
          </a:prstGeom>
          <a:noFill/>
          <a:ln w="3175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737104" y="1967536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803904" y="1964488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40"/>
          <p:cNvSpPr>
            <a:spLocks noChangeShapeType="1"/>
          </p:cNvSpPr>
          <p:nvPr/>
        </p:nvSpPr>
        <p:spPr bwMode="auto">
          <a:xfrm flipV="1">
            <a:off x="1581910" y="3245912"/>
            <a:ext cx="86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 flipV="1">
            <a:off x="2436685" y="2185129"/>
            <a:ext cx="301181" cy="10795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2773680" y="2148332"/>
            <a:ext cx="1008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3785616" y="2148332"/>
            <a:ext cx="466344" cy="11003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4309872" y="3216096"/>
            <a:ext cx="1116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V="1">
            <a:off x="5477256" y="3227832"/>
            <a:ext cx="828000" cy="35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303008" y="3114768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5998465" y="3295466"/>
            <a:ext cx="95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FF00"/>
                </a:solidFill>
              </a:rPr>
              <a:t>1830</a:t>
            </a:r>
            <a:r>
              <a:rPr lang="zh-CN" altLang="en-US" sz="1600" dirty="0" smtClean="0">
                <a:solidFill>
                  <a:srgbClr val="FFFF00"/>
                </a:solidFill>
              </a:rPr>
              <a:t>年七月王朝建立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flipV="1">
            <a:off x="8190288" y="2133837"/>
            <a:ext cx="972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6763512" y="1971768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6178295" y="1211787"/>
            <a:ext cx="1371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FF00"/>
                </a:solidFill>
              </a:rPr>
              <a:t>1848</a:t>
            </a:r>
            <a:r>
              <a:rPr lang="zh-CN" altLang="en-US" sz="1400" dirty="0" smtClean="0">
                <a:solidFill>
                  <a:srgbClr val="FFFF00"/>
                </a:solidFill>
              </a:rPr>
              <a:t>年</a:t>
            </a:r>
            <a:r>
              <a:rPr lang="zh-CN" altLang="en-US" sz="1600" dirty="0" smtClean="0">
                <a:solidFill>
                  <a:srgbClr val="FFFF00"/>
                </a:solidFill>
              </a:rPr>
              <a:t>法兰西第二共和国成立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6781800" y="2191004"/>
            <a:ext cx="466344" cy="11003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6928105" y="3274130"/>
            <a:ext cx="95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FF00"/>
                </a:solidFill>
              </a:rPr>
              <a:t>1852</a:t>
            </a:r>
            <a:r>
              <a:rPr lang="zh-CN" altLang="en-US" sz="1600" dirty="0" smtClean="0">
                <a:solidFill>
                  <a:srgbClr val="FFFF00"/>
                </a:solidFill>
              </a:rPr>
              <a:t>年第二帝国建立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 flipV="1">
            <a:off x="6199632" y="2235716"/>
            <a:ext cx="541655" cy="9510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7631325" y="1005110"/>
            <a:ext cx="1530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1870</a:t>
            </a:r>
            <a:r>
              <a:rPr lang="zh-CN" altLang="en-US" dirty="0" smtClean="0">
                <a:solidFill>
                  <a:srgbClr val="FFFF00"/>
                </a:solidFill>
              </a:rPr>
              <a:t>年</a:t>
            </a:r>
            <a:r>
              <a:rPr lang="zh-CN" altLang="en-US" sz="2000" dirty="0" smtClean="0">
                <a:solidFill>
                  <a:srgbClr val="FFFF00"/>
                </a:solidFill>
              </a:rPr>
              <a:t>法兰西第三共和国成立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8168640" y="2005296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 flipV="1">
            <a:off x="7373987" y="2235716"/>
            <a:ext cx="723228" cy="10223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-54864" y="2211622"/>
            <a:ext cx="1309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共和制与君主制的艰难斗争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499616" y="5074920"/>
            <a:ext cx="6483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法兰西第三共和国</a:t>
            </a:r>
            <a:r>
              <a:rPr lang="en-US" altLang="zh-CN" sz="2800" dirty="0" smtClean="0"/>
              <a:t>1875</a:t>
            </a:r>
            <a:r>
              <a:rPr lang="zh-CN" altLang="en-US" sz="2800" dirty="0" smtClean="0"/>
              <a:t>年宪法最终确立了法国的共和制度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14917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320" y="383501"/>
            <a:ext cx="8769096" cy="493776"/>
          </a:xfrm>
        </p:spPr>
        <p:txBody>
          <a:bodyPr>
            <a:normAutofit fontScale="90000"/>
          </a:bodyPr>
          <a:lstStyle/>
          <a:p>
            <a:r>
              <a:rPr lang="zh-CN" altLang="en-US" sz="4000" dirty="0" smtClean="0"/>
              <a:t>第</a:t>
            </a:r>
            <a:r>
              <a:rPr lang="en-US" altLang="zh-CN" sz="4000" dirty="0" smtClean="0"/>
              <a:t>9</a:t>
            </a:r>
            <a:r>
              <a:rPr lang="zh-CN" altLang="en-US" sz="4000" dirty="0" smtClean="0"/>
              <a:t>课 资产阶级革命与资本主义制度的确立</a:t>
            </a:r>
            <a:endParaRPr lang="zh-CN" altLang="en-US" sz="4000" dirty="0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274320" y="2350008"/>
            <a:ext cx="8476488" cy="18288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50749" y="1605880"/>
            <a:ext cx="2496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/>
              <a:t>17</a:t>
            </a:r>
            <a:r>
              <a:rPr lang="zh-CN" altLang="en-US" sz="1600" b="1" dirty="0" smtClean="0"/>
              <a:t>世纪</a:t>
            </a:r>
          </a:p>
        </p:txBody>
      </p:sp>
      <p:sp>
        <p:nvSpPr>
          <p:cNvPr id="13" name="左大括号 12"/>
          <p:cNvSpPr/>
          <p:nvPr/>
        </p:nvSpPr>
        <p:spPr>
          <a:xfrm rot="5400000">
            <a:off x="4407546" y="945019"/>
            <a:ext cx="219875" cy="25200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94359" y="2543879"/>
            <a:ext cx="240639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</a:rPr>
              <a:t>英国资产阶级革命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左大括号 2"/>
          <p:cNvSpPr/>
          <p:nvPr/>
        </p:nvSpPr>
        <p:spPr>
          <a:xfrm rot="5400000">
            <a:off x="1742967" y="914638"/>
            <a:ext cx="252188" cy="25560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107437" y="1657696"/>
            <a:ext cx="2496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/>
              <a:t>18</a:t>
            </a:r>
            <a:r>
              <a:rPr lang="zh-CN" altLang="en-US" sz="1600" b="1" dirty="0" smtClean="0"/>
              <a:t>世纪</a:t>
            </a:r>
          </a:p>
        </p:txBody>
      </p:sp>
      <p:sp>
        <p:nvSpPr>
          <p:cNvPr id="17" name="左大括号 16"/>
          <p:cNvSpPr/>
          <p:nvPr/>
        </p:nvSpPr>
        <p:spPr>
          <a:xfrm rot="5400000">
            <a:off x="6917946" y="1023115"/>
            <a:ext cx="219875" cy="23760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545837" y="1718656"/>
            <a:ext cx="2496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/>
              <a:t>19</a:t>
            </a:r>
            <a:r>
              <a:rPr lang="zh-CN" altLang="en-US" sz="1600" b="1" dirty="0" smtClean="0"/>
              <a:t>世纪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43071" y="2549975"/>
            <a:ext cx="240639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英国君主立宪制的完善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</a:rPr>
              <a:t>美国独立战争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</a:rPr>
              <a:t>法国大革命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64351" y="2546927"/>
            <a:ext cx="277672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美国内战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俄国农奴制改革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日本明治维新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德国和意大利的统一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法国共和制的最终确立</a:t>
            </a:r>
            <a:endParaRPr lang="en-US" altLang="zh-CN" dirty="0" smtClean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804672" y="5157216"/>
            <a:ext cx="7411212" cy="27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69265" y="5394280"/>
            <a:ext cx="7967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随着英、美、法等国资产阶级革命的成功，资本主义制度逐渐确立并在全球范围内扩展开来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43447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5009" y="254913"/>
            <a:ext cx="8769096" cy="493776"/>
          </a:xfrm>
        </p:spPr>
        <p:txBody>
          <a:bodyPr>
            <a:normAutofit fontScale="90000"/>
          </a:bodyPr>
          <a:lstStyle/>
          <a:p>
            <a:r>
              <a:rPr lang="zh-CN" altLang="en-US" sz="4000" dirty="0" smtClean="0"/>
              <a:t>第</a:t>
            </a:r>
            <a:r>
              <a:rPr lang="en-US" altLang="zh-CN" sz="4000" dirty="0" smtClean="0"/>
              <a:t>9</a:t>
            </a:r>
            <a:r>
              <a:rPr lang="zh-CN" altLang="en-US" sz="4000" dirty="0" smtClean="0"/>
              <a:t>课 资产阶级革命与资本主义制度的确立</a:t>
            </a:r>
            <a:endParaRPr lang="zh-CN" altLang="en-US" sz="4000" dirty="0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274320" y="2350008"/>
            <a:ext cx="8476488" cy="18288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50749" y="1605880"/>
            <a:ext cx="2496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prstClr val="white"/>
                </a:solidFill>
              </a:rPr>
              <a:t>17</a:t>
            </a:r>
            <a:r>
              <a:rPr lang="zh-CN" altLang="en-US" sz="1600" b="1" dirty="0" smtClean="0">
                <a:solidFill>
                  <a:prstClr val="white"/>
                </a:solidFill>
              </a:rPr>
              <a:t>世纪</a:t>
            </a:r>
          </a:p>
        </p:txBody>
      </p:sp>
      <p:sp>
        <p:nvSpPr>
          <p:cNvPr id="13" name="左大括号 12"/>
          <p:cNvSpPr/>
          <p:nvPr/>
        </p:nvSpPr>
        <p:spPr>
          <a:xfrm rot="5400000">
            <a:off x="4407546" y="945019"/>
            <a:ext cx="219875" cy="25200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4359" y="2543879"/>
            <a:ext cx="240639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</a:rPr>
              <a:t>英国资产阶级革命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zh-CN" altLang="en-US" dirty="0" smtClean="0">
                <a:solidFill>
                  <a:prstClr val="black"/>
                </a:solidFill>
              </a:rPr>
              <a:t>       </a:t>
            </a:r>
            <a:r>
              <a:rPr lang="zh-CN" altLang="en-US" dirty="0" smtClean="0">
                <a:solidFill>
                  <a:srgbClr val="FF0000"/>
                </a:solidFill>
              </a:rPr>
              <a:t>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左大括号 2"/>
          <p:cNvSpPr/>
          <p:nvPr/>
        </p:nvSpPr>
        <p:spPr>
          <a:xfrm rot="5400000">
            <a:off x="1742967" y="914638"/>
            <a:ext cx="252188" cy="25560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07437" y="1657696"/>
            <a:ext cx="2496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prstClr val="white"/>
                </a:solidFill>
              </a:rPr>
              <a:t>18</a:t>
            </a:r>
            <a:r>
              <a:rPr lang="zh-CN" altLang="en-US" sz="1600" b="1" dirty="0" smtClean="0">
                <a:solidFill>
                  <a:prstClr val="white"/>
                </a:solidFill>
              </a:rPr>
              <a:t>世纪</a:t>
            </a:r>
          </a:p>
        </p:txBody>
      </p:sp>
      <p:sp>
        <p:nvSpPr>
          <p:cNvPr id="17" name="左大括号 16"/>
          <p:cNvSpPr/>
          <p:nvPr/>
        </p:nvSpPr>
        <p:spPr>
          <a:xfrm rot="5400000">
            <a:off x="6917946" y="1023115"/>
            <a:ext cx="219875" cy="23760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45837" y="1718656"/>
            <a:ext cx="2496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prstClr val="white"/>
                </a:solidFill>
              </a:rPr>
              <a:t>19</a:t>
            </a:r>
            <a:r>
              <a:rPr lang="zh-CN" altLang="en-US" sz="1600" b="1" dirty="0" smtClean="0">
                <a:solidFill>
                  <a:prstClr val="white"/>
                </a:solidFill>
              </a:rPr>
              <a:t>世纪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43071" y="2549975"/>
            <a:ext cx="240639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prstClr val="black"/>
                </a:solidFill>
              </a:rPr>
              <a:t>英国君主立宪制的完善</a:t>
            </a:r>
            <a:r>
              <a:rPr lang="zh-CN" altLang="en-US" dirty="0">
                <a:solidFill>
                  <a:srgbClr val="FF0000"/>
                </a:solidFill>
              </a:rPr>
              <a:t>√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</a:rPr>
              <a:t>美国独立战争</a:t>
            </a:r>
            <a:r>
              <a:rPr lang="zh-CN" altLang="en-US" dirty="0" smtClean="0">
                <a:solidFill>
                  <a:srgbClr val="FF0000"/>
                </a:solidFill>
              </a:rPr>
              <a:t>√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</a:rPr>
              <a:t>法国大革命</a:t>
            </a:r>
            <a:r>
              <a:rPr lang="zh-CN" altLang="en-US" dirty="0" smtClean="0">
                <a:solidFill>
                  <a:srgbClr val="FF0000"/>
                </a:solidFill>
              </a:rPr>
              <a:t>√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64351" y="2546927"/>
            <a:ext cx="297799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prstClr val="black"/>
                </a:solidFill>
              </a:rPr>
              <a:t>美国内战</a:t>
            </a:r>
            <a:r>
              <a:rPr lang="zh-CN" altLang="en-US" dirty="0" smtClean="0">
                <a:solidFill>
                  <a:srgbClr val="FF0000"/>
                </a:solidFill>
              </a:rPr>
              <a:t>√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prstClr val="black"/>
                </a:solidFill>
              </a:rPr>
              <a:t>俄国农奴制改革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prstClr val="black"/>
                </a:solidFill>
              </a:rPr>
              <a:t>日本明治维新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prstClr val="black"/>
                </a:solidFill>
              </a:rPr>
              <a:t>德国和意大利的统一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prstClr val="black"/>
                </a:solidFill>
              </a:rPr>
              <a:t>法国共和制的最终确立</a:t>
            </a:r>
            <a:r>
              <a:rPr lang="zh-CN" altLang="en-US" dirty="0" smtClean="0">
                <a:solidFill>
                  <a:srgbClr val="FF0000"/>
                </a:solidFill>
              </a:rPr>
              <a:t>√</a:t>
            </a:r>
            <a:endParaRPr lang="en-US" altLang="zh-CN" dirty="0">
              <a:solidFill>
                <a:prstClr val="black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804672" y="5157216"/>
            <a:ext cx="7411212" cy="27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69265" y="5394280"/>
            <a:ext cx="7967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prstClr val="white"/>
                </a:solidFill>
              </a:rPr>
              <a:t>随着资产阶级革命的成功，资本主义制度逐渐确立并扩展开来</a:t>
            </a:r>
            <a:endParaRPr lang="zh-CN" alt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88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2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68" y="99882"/>
            <a:ext cx="6441948" cy="403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176849" y="4159818"/>
            <a:ext cx="864399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/>
            <a:r>
              <a:rPr lang="en-US" altLang="zh-CN" sz="2800" b="1" dirty="0">
                <a:latin typeface="方正粗雅宋_GBK" pitchFamily="2" charset="-122"/>
                <a:ea typeface="方正粗雅宋_GBK" pitchFamily="2" charset="-122"/>
              </a:rPr>
              <a:t>    </a:t>
            </a:r>
            <a:r>
              <a:rPr lang="zh-CN" altLang="zh-CN" sz="2800" b="1" dirty="0" smtClean="0">
                <a:latin typeface="方正粗雅宋_GBK" pitchFamily="2" charset="-122"/>
                <a:ea typeface="方正粗雅宋_GBK" pitchFamily="2" charset="-122"/>
              </a:rPr>
              <a:t>拿破仑</a:t>
            </a:r>
            <a:r>
              <a:rPr lang="zh-CN" altLang="zh-CN" sz="2800" b="1" dirty="0">
                <a:latin typeface="方正粗雅宋_GBK" pitchFamily="2" charset="-122"/>
                <a:ea typeface="方正粗雅宋_GBK" pitchFamily="2" charset="-122"/>
              </a:rPr>
              <a:t>大军所到之处，废除封建贵族特权，推行《</a:t>
            </a:r>
            <a:r>
              <a:rPr lang="zh-CN" altLang="en-US" sz="2800" b="1" dirty="0">
                <a:latin typeface="方正粗雅宋_GBK" pitchFamily="2" charset="-122"/>
                <a:ea typeface="方正粗雅宋_GBK" pitchFamily="2" charset="-122"/>
              </a:rPr>
              <a:t>拿</a:t>
            </a:r>
            <a:r>
              <a:rPr lang="zh-CN" altLang="zh-CN" sz="2800" b="1" dirty="0">
                <a:latin typeface="方正粗雅宋_GBK" pitchFamily="2" charset="-122"/>
                <a:ea typeface="方正粗雅宋_GBK" pitchFamily="2" charset="-122"/>
              </a:rPr>
              <a:t>破仑法典》，传播了自由平等博爱的观念，受到当地许多革命者的欢迎。但是，拿破仑也压榨被征服地区，掠夺财物、摊派兵役，引起当地人民的不满。在反法斗争中，</a:t>
            </a:r>
            <a:r>
              <a:rPr lang="zh-CN" altLang="zh-CN" sz="2800" b="1" dirty="0">
                <a:solidFill>
                  <a:srgbClr val="FFFF00"/>
                </a:solidFill>
                <a:latin typeface="方正粗雅宋_GBK" pitchFamily="2" charset="-122"/>
                <a:ea typeface="方正粗雅宋_GBK" pitchFamily="2" charset="-122"/>
              </a:rPr>
              <a:t>欧洲各地的民族主义骤然兴起</a:t>
            </a:r>
            <a:r>
              <a:rPr lang="zh-CN" altLang="zh-CN" sz="2800" b="1" dirty="0">
                <a:latin typeface="方正粗雅宋_GBK" pitchFamily="2" charset="-122"/>
                <a:ea typeface="方正粗雅宋_GBK" pitchFamily="2" charset="-122"/>
              </a:rPr>
              <a:t>。</a:t>
            </a:r>
            <a:endParaRPr lang="en-US" altLang="zh-CN" sz="2800" b="1" dirty="0">
              <a:latin typeface="方正粗雅宋_GBK" pitchFamily="2" charset="-122"/>
              <a:ea typeface="方正粗雅宋_GBK" pitchFamily="2" charset="-122"/>
            </a:endParaRPr>
          </a:p>
          <a:p>
            <a:pPr algn="r" eaLnBrk="1" hangingPunct="1"/>
            <a:r>
              <a:rPr lang="en-US" altLang="zh-CN" sz="2000" b="1" dirty="0">
                <a:latin typeface="方正粗雅宋_GBK" pitchFamily="2" charset="-122"/>
                <a:ea typeface="方正粗雅宋_GBK" pitchFamily="2" charset="-122"/>
              </a:rPr>
              <a:t>——</a:t>
            </a:r>
            <a:r>
              <a:rPr lang="zh-CN" altLang="en-US" sz="2000" b="1" dirty="0">
                <a:latin typeface="方正粗雅宋_GBK" pitchFamily="2" charset="-122"/>
                <a:ea typeface="方正粗雅宋_GBK" pitchFamily="2" charset="-122"/>
              </a:rPr>
              <a:t>刘</a:t>
            </a:r>
            <a:r>
              <a:rPr lang="zh-CN" altLang="en-US" sz="2000" b="1" dirty="0" smtClean="0">
                <a:latin typeface="方正粗雅宋_GBK" pitchFamily="2" charset="-122"/>
                <a:ea typeface="方正粗雅宋_GBK" pitchFamily="2" charset="-122"/>
              </a:rPr>
              <a:t>新城  </a:t>
            </a:r>
            <a:r>
              <a:rPr lang="zh-CN" altLang="en-US" sz="2000" b="1" dirty="0">
                <a:latin typeface="方正粗雅宋_GBK" pitchFamily="2" charset="-122"/>
                <a:ea typeface="方正粗雅宋_GBK" pitchFamily="2" charset="-122"/>
              </a:rPr>
              <a:t>刘北成主编</a:t>
            </a:r>
            <a:r>
              <a:rPr lang="en-US" altLang="zh-CN" sz="2000" b="1" dirty="0">
                <a:latin typeface="方正粗雅宋_GBK" pitchFamily="2" charset="-122"/>
                <a:ea typeface="方正粗雅宋_GBK" pitchFamily="2" charset="-122"/>
              </a:rPr>
              <a:t>《</a:t>
            </a:r>
            <a:r>
              <a:rPr lang="zh-CN" altLang="en-US" sz="2000" b="1" dirty="0">
                <a:latin typeface="方正粗雅宋_GBK" pitchFamily="2" charset="-122"/>
                <a:ea typeface="方正粗雅宋_GBK" pitchFamily="2" charset="-122"/>
              </a:rPr>
              <a:t>世界史</a:t>
            </a:r>
            <a:r>
              <a:rPr lang="en-US" altLang="zh-CN" sz="2000" b="1" dirty="0">
                <a:latin typeface="方正粗雅宋_GBK" pitchFamily="2" charset="-122"/>
                <a:ea typeface="方正粗雅宋_GBK" pitchFamily="2" charset="-122"/>
                <a:sym typeface="Wingdings" pitchFamily="2" charset="2"/>
              </a:rPr>
              <a:t>·</a:t>
            </a:r>
            <a:r>
              <a:rPr lang="zh-CN" altLang="en-US" sz="2000" b="1" dirty="0">
                <a:latin typeface="方正粗雅宋_GBK" pitchFamily="2" charset="-122"/>
                <a:ea typeface="方正粗雅宋_GBK" pitchFamily="2" charset="-122"/>
                <a:sym typeface="Wingdings" pitchFamily="2" charset="2"/>
              </a:rPr>
              <a:t>近代卷</a:t>
            </a:r>
            <a:r>
              <a:rPr lang="en-US" altLang="zh-CN" sz="2000" b="1" dirty="0">
                <a:latin typeface="方正粗雅宋_GBK" pitchFamily="2" charset="-122"/>
                <a:ea typeface="方正粗雅宋_GBK" pitchFamily="2" charset="-122"/>
                <a:sym typeface="Wingdings" pitchFamily="2" charset="2"/>
              </a:rPr>
              <a:t>》</a:t>
            </a:r>
            <a:endParaRPr lang="zh-CN" altLang="zh-CN" sz="2000" b="1" dirty="0">
              <a:latin typeface="方正粗雅宋_GBK" pitchFamily="2" charset="-122"/>
              <a:ea typeface="方正粗雅宋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7153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意大利的统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2" y="749366"/>
            <a:ext cx="4885723" cy="55371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16614" y="749367"/>
            <a:ext cx="4227385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200" b="1" dirty="0" smtClean="0">
                <a:solidFill>
                  <a:prstClr val="black"/>
                </a:solidFill>
              </a:rPr>
              <a:t>1.</a:t>
            </a:r>
            <a:r>
              <a:rPr lang="zh-CN" altLang="en-US" sz="2200" b="1" dirty="0" smtClean="0">
                <a:solidFill>
                  <a:prstClr val="black"/>
                </a:solidFill>
              </a:rPr>
              <a:t> </a:t>
            </a:r>
            <a:r>
              <a:rPr lang="en-US" altLang="zh-CN" sz="2200" b="1" dirty="0" smtClean="0">
                <a:solidFill>
                  <a:prstClr val="black"/>
                </a:solidFill>
              </a:rPr>
              <a:t>1859—1860</a:t>
            </a:r>
            <a:r>
              <a:rPr lang="zh-CN" altLang="en-US" sz="2200" b="1" dirty="0" smtClean="0">
                <a:solidFill>
                  <a:prstClr val="black"/>
                </a:solidFill>
              </a:rPr>
              <a:t>：实现中部和北部的基本统一。</a:t>
            </a:r>
            <a:endParaRPr lang="en-US" altLang="zh-CN" sz="2200" b="1" dirty="0" smtClean="0">
              <a:solidFill>
                <a:prstClr val="black"/>
              </a:solidFill>
            </a:endParaRPr>
          </a:p>
          <a:p>
            <a:r>
              <a:rPr lang="en-US" altLang="zh-CN" sz="2200" b="1" dirty="0" smtClean="0">
                <a:solidFill>
                  <a:prstClr val="black"/>
                </a:solidFill>
              </a:rPr>
              <a:t>2.1860—1861</a:t>
            </a:r>
            <a:r>
              <a:rPr lang="zh-CN" altLang="en-US" sz="2200" b="1" dirty="0" smtClean="0">
                <a:solidFill>
                  <a:prstClr val="black"/>
                </a:solidFill>
              </a:rPr>
              <a:t>：统一南方，成立意大利王国。加里波第组织了“千人团”，又名红衫军，渡海南征。 </a:t>
            </a:r>
            <a:endParaRPr lang="en-US" altLang="zh-CN" sz="2200" b="1" dirty="0" smtClean="0">
              <a:solidFill>
                <a:prstClr val="black"/>
              </a:solidFill>
            </a:endParaRPr>
          </a:p>
          <a:p>
            <a:r>
              <a:rPr lang="en-US" altLang="zh-CN" sz="2200" b="1" dirty="0" smtClean="0">
                <a:solidFill>
                  <a:prstClr val="black"/>
                </a:solidFill>
              </a:rPr>
              <a:t>3.1870</a:t>
            </a:r>
            <a:r>
              <a:rPr lang="zh-CN" altLang="en-US" sz="2200" b="1" dirty="0" smtClean="0">
                <a:solidFill>
                  <a:prstClr val="black"/>
                </a:solidFill>
              </a:rPr>
              <a:t>：合并罗马，完成统一。教皇被剥夺世俗权力后，避居梵蒂冈。</a:t>
            </a:r>
            <a:endParaRPr lang="en-US" altLang="zh-CN" sz="2200" b="1" dirty="0" smtClean="0">
              <a:solidFill>
                <a:prstClr val="black"/>
              </a:solidFill>
            </a:endParaRPr>
          </a:p>
          <a:p>
            <a:r>
              <a:rPr lang="en-US" altLang="zh-CN" sz="2200" b="1" dirty="0" smtClean="0">
                <a:solidFill>
                  <a:prstClr val="black"/>
                </a:solidFill>
              </a:rPr>
              <a:t>4.1871</a:t>
            </a:r>
            <a:r>
              <a:rPr lang="zh-CN" altLang="en-US" sz="2200" b="1" dirty="0" smtClean="0">
                <a:solidFill>
                  <a:prstClr val="black"/>
                </a:solidFill>
              </a:rPr>
              <a:t>年，首都由佛罗伦萨迁到罗马。</a:t>
            </a:r>
            <a:endParaRPr lang="en-US" altLang="zh-CN" sz="2200" b="1" dirty="0" smtClean="0">
              <a:solidFill>
                <a:prstClr val="black"/>
              </a:solidFill>
            </a:endParaRPr>
          </a:p>
          <a:p>
            <a:r>
              <a:rPr lang="zh-CN" altLang="en-US" sz="2200" b="1" dirty="0" smtClean="0">
                <a:solidFill>
                  <a:prstClr val="black"/>
                </a:solidFill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_GB2312"/>
              </a:rPr>
              <a:t>——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_GB2312"/>
              </a:rPr>
              <a:t>武寅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_GB2312"/>
              </a:rPr>
              <a:t>《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_GB2312"/>
              </a:rPr>
              <a:t>世界历史简明读本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_GB2312"/>
              </a:rPr>
              <a:t>》</a:t>
            </a:r>
            <a:endParaRPr lang="zh-CN" altLang="en-US" sz="2000" b="1" dirty="0">
              <a:solidFill>
                <a:srgbClr val="FF0000"/>
              </a:solidFill>
              <a:latin typeface="楷体_GB231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1176" y="164592"/>
            <a:ext cx="38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意大利的统一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54864" y="4911930"/>
            <a:ext cx="907084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</a:rPr>
              <a:t>         新的意大利王国实行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君主立宪制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。最初几届自由派政府实施了一系列统一措施，推行标准化教育，扶持铁路和公路建设。不过，意大利各地社会经济发展非常不平衡，西北地区的工业化进展较快，南方的农业经济长期落后停滞。</a:t>
            </a:r>
            <a:endParaRPr lang="zh-CN" altLang="en-US" sz="2400" b="1" dirty="0">
              <a:solidFill>
                <a:srgbClr val="FF0000"/>
              </a:solidFill>
              <a:latin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112188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8" name="Text Box 22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5349240" y="1562606"/>
            <a:ext cx="3708000" cy="390876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rgbClr val="000000"/>
                </a:solidFill>
              </a:rPr>
              <a:t>1</a:t>
            </a:r>
            <a:r>
              <a:rPr kumimoji="1" lang="zh-CN" altLang="en-US" sz="2800" b="1" dirty="0" smtClean="0">
                <a:solidFill>
                  <a:srgbClr val="000000"/>
                </a:solidFill>
              </a:rPr>
              <a:t>、条件</a:t>
            </a:r>
            <a:endParaRPr kumimoji="1" lang="en-US" altLang="zh-CN" sz="2800" b="1" dirty="0" smtClean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zh-CN" altLang="en-US" sz="2400" b="1" dirty="0">
                <a:solidFill>
                  <a:srgbClr val="000000"/>
                </a:solidFill>
              </a:rPr>
              <a:t>经济</a:t>
            </a:r>
            <a:r>
              <a:rPr kumimoji="1" lang="zh-CN" altLang="en-US" sz="2400" b="1" dirty="0" smtClean="0">
                <a:solidFill>
                  <a:srgbClr val="000000"/>
                </a:solidFill>
              </a:rPr>
              <a:t>统一</a:t>
            </a:r>
            <a:endParaRPr kumimoji="1" lang="en-US" altLang="zh-CN" sz="2400" b="1" dirty="0" smtClean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zh-CN" altLang="en-US" sz="2400" b="1" dirty="0">
                <a:solidFill>
                  <a:srgbClr val="000000"/>
                </a:solidFill>
              </a:rPr>
              <a:t>民族意识的觉醒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zh-CN" altLang="en-US" sz="2400" b="1" dirty="0" smtClean="0">
                <a:solidFill>
                  <a:srgbClr val="000000"/>
                </a:solidFill>
              </a:rPr>
              <a:t>普鲁士</a:t>
            </a:r>
            <a:r>
              <a:rPr kumimoji="1" lang="zh-CN" altLang="en-US" sz="2400" b="1" dirty="0">
                <a:solidFill>
                  <a:srgbClr val="000000"/>
                </a:solidFill>
              </a:rPr>
              <a:t>的</a:t>
            </a:r>
            <a:r>
              <a:rPr kumimoji="1" lang="zh-CN" altLang="en-US" sz="2400" b="1" dirty="0" smtClean="0">
                <a:solidFill>
                  <a:srgbClr val="000000"/>
                </a:solidFill>
              </a:rPr>
              <a:t>强大</a:t>
            </a:r>
            <a:endParaRPr kumimoji="1" lang="en-US" altLang="zh-CN" sz="2400" b="1" dirty="0" smtClean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zh-CN" altLang="en-US" sz="2400" b="1" dirty="0">
                <a:solidFill>
                  <a:srgbClr val="000000"/>
                </a:solidFill>
              </a:rPr>
              <a:t>俾斯麦的个人</a:t>
            </a:r>
            <a:r>
              <a:rPr kumimoji="1" lang="zh-CN" altLang="en-US" sz="2400" b="1" dirty="0" smtClean="0">
                <a:solidFill>
                  <a:srgbClr val="000000"/>
                </a:solidFill>
              </a:rPr>
              <a:t>能力</a:t>
            </a:r>
            <a:endParaRPr kumimoji="1" lang="en-US" altLang="zh-CN" sz="28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rgbClr val="000000"/>
                </a:solidFill>
              </a:rPr>
              <a:t>2</a:t>
            </a:r>
            <a:r>
              <a:rPr kumimoji="1" lang="zh-CN" altLang="en-US" sz="2800" b="1" dirty="0" smtClean="0">
                <a:solidFill>
                  <a:srgbClr val="000000"/>
                </a:solidFill>
              </a:rPr>
              <a:t>、过程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en-US" altLang="zh-CN" sz="2400" b="1" dirty="0">
                <a:solidFill>
                  <a:srgbClr val="000000"/>
                </a:solidFill>
              </a:rPr>
              <a:t>1864</a:t>
            </a:r>
            <a:r>
              <a:rPr kumimoji="1" lang="zh-CN" altLang="en-US" sz="2400" b="1" dirty="0">
                <a:solidFill>
                  <a:srgbClr val="000000"/>
                </a:solidFill>
              </a:rPr>
              <a:t>普奥</a:t>
            </a:r>
            <a:r>
              <a:rPr kumimoji="1" lang="en-US" altLang="zh-CN" sz="2400" b="1" dirty="0">
                <a:solidFill>
                  <a:srgbClr val="000000"/>
                </a:solidFill>
              </a:rPr>
              <a:t>——</a:t>
            </a:r>
            <a:r>
              <a:rPr kumimoji="1" lang="zh-CN" altLang="en-US" sz="2400" b="1" dirty="0">
                <a:solidFill>
                  <a:srgbClr val="000000"/>
                </a:solidFill>
              </a:rPr>
              <a:t>丹麦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en-US" altLang="zh-CN" sz="2400" b="1" dirty="0">
                <a:solidFill>
                  <a:srgbClr val="000000"/>
                </a:solidFill>
              </a:rPr>
              <a:t>1866</a:t>
            </a:r>
            <a:r>
              <a:rPr kumimoji="1" lang="zh-CN" altLang="en-US" sz="2400" b="1" dirty="0">
                <a:solidFill>
                  <a:srgbClr val="000000"/>
                </a:solidFill>
              </a:rPr>
              <a:t>普</a:t>
            </a:r>
            <a:r>
              <a:rPr kumimoji="1" lang="en-US" altLang="zh-CN" sz="2400" b="1" dirty="0">
                <a:solidFill>
                  <a:srgbClr val="000000"/>
                </a:solidFill>
              </a:rPr>
              <a:t>——</a:t>
            </a:r>
            <a:r>
              <a:rPr kumimoji="1" lang="zh-CN" altLang="en-US" sz="2400" b="1" dirty="0">
                <a:solidFill>
                  <a:srgbClr val="000000"/>
                </a:solidFill>
              </a:rPr>
              <a:t>奥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en-US" altLang="zh-CN" sz="2400" b="1" dirty="0">
                <a:solidFill>
                  <a:srgbClr val="000000"/>
                </a:solidFill>
              </a:rPr>
              <a:t>1870</a:t>
            </a:r>
            <a:r>
              <a:rPr kumimoji="1" lang="zh-CN" altLang="en-US" sz="2400" b="1" dirty="0">
                <a:solidFill>
                  <a:srgbClr val="000000"/>
                </a:solidFill>
              </a:rPr>
              <a:t>普</a:t>
            </a:r>
            <a:r>
              <a:rPr kumimoji="1" lang="en-US" altLang="zh-CN" sz="2400" b="1" dirty="0">
                <a:solidFill>
                  <a:srgbClr val="000000"/>
                </a:solidFill>
              </a:rPr>
              <a:t>——</a:t>
            </a:r>
            <a:r>
              <a:rPr kumimoji="1" lang="zh-CN" altLang="en-US" sz="2400" b="1" dirty="0">
                <a:solidFill>
                  <a:srgbClr val="000000"/>
                </a:solidFill>
              </a:rPr>
              <a:t>法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en-US" altLang="zh-CN" sz="2400" b="1" dirty="0">
                <a:solidFill>
                  <a:srgbClr val="000000"/>
                </a:solidFill>
              </a:rPr>
              <a:t>1871</a:t>
            </a:r>
            <a:r>
              <a:rPr kumimoji="1" lang="zh-CN" altLang="en-US" sz="2400" b="1" dirty="0">
                <a:solidFill>
                  <a:srgbClr val="000000"/>
                </a:solidFill>
              </a:rPr>
              <a:t>年德意志帝国</a:t>
            </a:r>
            <a:r>
              <a:rPr kumimoji="1" lang="zh-CN" altLang="en-US" sz="2400" b="1" dirty="0" smtClean="0">
                <a:solidFill>
                  <a:srgbClr val="000000"/>
                </a:solidFill>
              </a:rPr>
              <a:t>建立</a:t>
            </a:r>
            <a:endParaRPr kumimoji="1" lang="en-US" altLang="zh-CN" sz="2400" b="1" dirty="0" smtClean="0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91323" y="402336"/>
            <a:ext cx="38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德意志</a:t>
            </a:r>
            <a:r>
              <a:rPr lang="zh-CN" altLang="en-US" sz="3200" dirty="0" smtClean="0"/>
              <a:t>的统一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" y="1580894"/>
            <a:ext cx="5327782" cy="384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31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371857" y="2124202"/>
            <a:ext cx="1761743" cy="1453896"/>
          </a:xfrm>
          <a:prstGeom prst="rect">
            <a:avLst/>
          </a:prstGeom>
          <a:solidFill>
            <a:srgbClr val="FF99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 smtClean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德意志帝国宪法</a:t>
            </a:r>
            <a:r>
              <a:rPr kumimoji="1" lang="zh-CN" altLang="en-US" sz="2000" b="1" dirty="0" smtClean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1871</a:t>
            </a:r>
            <a:r>
              <a:rPr kumimoji="1" lang="zh-CN" altLang="en-US" sz="2000" b="1" dirty="0" smtClean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年宪法）</a:t>
            </a: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2514600" y="533400"/>
            <a:ext cx="5995988" cy="94615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Arial" panose="020B0604020202020204" pitchFamily="34" charset="0"/>
                <a:ea typeface="华文楷体" panose="02010600040101010101" pitchFamily="2" charset="-122"/>
              </a:rPr>
              <a:t>皇帝：</a:t>
            </a:r>
            <a:r>
              <a:rPr lang="zh-CN" altLang="en-US" sz="2800" b="1" dirty="0" smtClean="0">
                <a:latin typeface="Arial" panose="020B0604020202020204" pitchFamily="34" charset="0"/>
                <a:ea typeface="华文新魏" panose="02010800040101010101" pitchFamily="2" charset="-122"/>
              </a:rPr>
              <a:t>帝国元首，掌握最高权力，统率帝国军队，可以召集和解散议会。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2514600" y="1905000"/>
            <a:ext cx="5995988" cy="94615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首相：政府首脑，由皇帝任命，只对皇帝负责。</a:t>
            </a:r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2590800" y="3200400"/>
            <a:ext cx="5762625" cy="137318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联邦议会和帝国国会：立法机构，行使立法权，但只有参与制定法律和预算的职能，权力较小。</a:t>
            </a:r>
          </a:p>
        </p:txBody>
      </p:sp>
      <p:sp>
        <p:nvSpPr>
          <p:cNvPr id="206854" name="AutoShape 6"/>
          <p:cNvSpPr>
            <a:spLocks/>
          </p:cNvSpPr>
          <p:nvPr/>
        </p:nvSpPr>
        <p:spPr bwMode="auto">
          <a:xfrm>
            <a:off x="2209800" y="609600"/>
            <a:ext cx="152400" cy="4068763"/>
          </a:xfrm>
          <a:prstGeom prst="leftBrace">
            <a:avLst>
              <a:gd name="adj1" fmla="val 222483"/>
              <a:gd name="adj2" fmla="val 50000"/>
            </a:avLst>
          </a:prstGeom>
          <a:noFill/>
          <a:ln w="3810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mtClean="0">
              <a:solidFill>
                <a:srgbClr val="000000"/>
              </a:solidFill>
            </a:endParaRP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900113" y="5103813"/>
            <a:ext cx="7722679" cy="954107"/>
          </a:xfrm>
          <a:prstGeom prst="rect">
            <a:avLst/>
          </a:prstGeom>
          <a:solidFill>
            <a:srgbClr val="FFFF00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宪法规定了德意志帝国实行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君主立宪制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，但具有浓厚的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专制主义色彩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88001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animBg="1" autoUpdateAnimBg="0"/>
      <p:bldP spid="206851" grpId="0" animBg="1" autoUpdateAnimBg="0"/>
      <p:bldP spid="206852" grpId="0" animBg="1" autoUpdateAnimBg="0"/>
      <p:bldP spid="206853" grpId="0" animBg="1" autoUpdateAnimBg="0"/>
      <p:bldP spid="206854" grpId="0" animBg="1"/>
      <p:bldP spid="20685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4672" y="81663"/>
            <a:ext cx="7710678" cy="63157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俄国农奴制改革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8288" y="758953"/>
            <a:ext cx="9253728" cy="567842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2000" b="1" dirty="0" smtClean="0"/>
              <a:t>背景：农奴制阻碍了俄国资本主义的发展（导火线：克里米亚战争中俄国战败）</a:t>
            </a:r>
            <a:endParaRPr lang="en-US" altLang="zh-CN" sz="20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000" b="1" dirty="0" smtClean="0"/>
              <a:t>过程：</a:t>
            </a:r>
            <a:r>
              <a:rPr lang="en-US" altLang="zh-CN" sz="2000" b="1" dirty="0"/>
              <a:t>1861</a:t>
            </a:r>
            <a:r>
              <a:rPr lang="zh-CN" altLang="en-US" sz="2000" b="1" dirty="0" smtClean="0"/>
              <a:t>年亚历山大</a:t>
            </a:r>
            <a:r>
              <a:rPr lang="zh-CN" altLang="en-US" sz="2000" b="1" dirty="0"/>
              <a:t>二世正式签署了</a:t>
            </a:r>
            <a:r>
              <a:rPr lang="en-US" altLang="zh-CN" sz="2000" b="1" dirty="0"/>
              <a:t>《</a:t>
            </a:r>
            <a:r>
              <a:rPr lang="zh-CN" altLang="en-US" sz="2000" b="1" dirty="0"/>
              <a:t>废除农奴制的特别宣言</a:t>
            </a:r>
            <a:r>
              <a:rPr lang="en-US" altLang="zh-CN" sz="2000" b="1" dirty="0" smtClean="0"/>
              <a:t>》</a:t>
            </a:r>
            <a:r>
              <a:rPr lang="zh-CN" altLang="en-US" sz="2000" b="1" dirty="0" smtClean="0"/>
              <a:t>，此后又陆续推进其他领域的变革。</a:t>
            </a:r>
            <a:endParaRPr lang="en-US" altLang="zh-CN" sz="2000" b="1" dirty="0" smtClean="0"/>
          </a:p>
          <a:p>
            <a:pPr marL="0" indent="0">
              <a:lnSpc>
                <a:spcPct val="120000"/>
              </a:lnSpc>
              <a:buNone/>
            </a:pPr>
            <a:endParaRPr lang="en-US" altLang="zh-CN" sz="2000" b="1" dirty="0"/>
          </a:p>
          <a:p>
            <a:pPr marL="0" indent="0">
              <a:lnSpc>
                <a:spcPct val="120000"/>
              </a:lnSpc>
              <a:buNone/>
            </a:pPr>
            <a:endParaRPr lang="zh-CN" altLang="en-US" sz="2000" b="1" dirty="0"/>
          </a:p>
          <a:p>
            <a:pPr marL="0" indent="0">
              <a:lnSpc>
                <a:spcPct val="120000"/>
              </a:lnSpc>
              <a:buNone/>
            </a:pPr>
            <a:endParaRPr lang="en-US" altLang="zh-CN" sz="2000" b="1" dirty="0" smtClean="0"/>
          </a:p>
          <a:p>
            <a:pPr marL="0" indent="0">
              <a:lnSpc>
                <a:spcPct val="120000"/>
              </a:lnSpc>
              <a:buNone/>
            </a:pPr>
            <a:endParaRPr lang="en-US" altLang="zh-CN" sz="2000" b="1" dirty="0" smtClean="0"/>
          </a:p>
          <a:p>
            <a:pPr marL="0" indent="0">
              <a:lnSpc>
                <a:spcPct val="120000"/>
              </a:lnSpc>
              <a:buNone/>
            </a:pPr>
            <a:endParaRPr lang="en-US" altLang="zh-CN" sz="2000" b="1" dirty="0"/>
          </a:p>
          <a:p>
            <a:pPr marL="0" indent="0">
              <a:lnSpc>
                <a:spcPct val="120000"/>
              </a:lnSpc>
              <a:buNone/>
            </a:pPr>
            <a:endParaRPr lang="en-US" altLang="zh-CN" sz="20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000" b="1" dirty="0" smtClean="0"/>
              <a:t>影响：</a:t>
            </a:r>
            <a:r>
              <a:rPr lang="en-US" altLang="zh-CN" sz="2000" b="1" dirty="0"/>
              <a:t>1.</a:t>
            </a:r>
            <a:r>
              <a:rPr lang="zh-CN" altLang="en-US" sz="2000" b="1" dirty="0"/>
              <a:t>促进俄国资本主义的发展（为其提供劳动力、资金、市场</a:t>
            </a:r>
            <a:r>
              <a:rPr lang="zh-CN" altLang="en-US" sz="2000" b="1" dirty="0" smtClean="0"/>
              <a:t>）；</a:t>
            </a:r>
            <a:endParaRPr lang="zh-CN" altLang="en-US" sz="2000" b="1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000" b="1" dirty="0"/>
              <a:t>   </a:t>
            </a:r>
            <a:r>
              <a:rPr lang="zh-CN" altLang="en-US" sz="2000" b="1" dirty="0" smtClean="0"/>
              <a:t>          </a:t>
            </a:r>
            <a:r>
              <a:rPr lang="en-US" altLang="zh-CN" sz="2000" b="1" dirty="0" smtClean="0"/>
              <a:t>2</a:t>
            </a:r>
            <a:r>
              <a:rPr lang="en-US" altLang="zh-CN" sz="2000" b="1" dirty="0"/>
              <a:t>.</a:t>
            </a:r>
            <a:r>
              <a:rPr lang="zh-CN" altLang="en-US" sz="2000" b="1" dirty="0"/>
              <a:t>是俄国历史上一个重要的转折点（从封建制社会向资本主义社会迈进</a:t>
            </a:r>
            <a:r>
              <a:rPr lang="zh-CN" altLang="en-US" sz="2000" b="1" dirty="0" smtClean="0"/>
              <a:t>）； </a:t>
            </a:r>
            <a:endParaRPr lang="en-US" altLang="zh-CN" sz="20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000" b="1" dirty="0" smtClean="0"/>
              <a:t>             3</a:t>
            </a:r>
            <a:r>
              <a:rPr lang="en-US" altLang="zh-CN" sz="2000" b="1" dirty="0"/>
              <a:t>.</a:t>
            </a:r>
            <a:r>
              <a:rPr lang="zh-CN" altLang="en-US" sz="2000" b="1" dirty="0"/>
              <a:t>改革很不彻底，保留了大量的农奴制残余，没有直接触动沙皇专制制度。 </a:t>
            </a:r>
          </a:p>
          <a:p>
            <a:pPr marL="0" indent="0">
              <a:buNone/>
            </a:pPr>
            <a:endParaRPr lang="zh-CN" altLang="en-US" sz="20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07" y="2151744"/>
            <a:ext cx="6117337" cy="275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23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0" y="0"/>
            <a:ext cx="9072563" cy="504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 smtClean="0">
                <a:latin typeface="宋体" pitchFamily="2" charset="-122"/>
              </a:rPr>
              <a:t>日本</a:t>
            </a:r>
            <a:r>
              <a:rPr lang="zh-CN" altLang="en-US" sz="2800" b="1" dirty="0">
                <a:latin typeface="宋体" pitchFamily="2" charset="-122"/>
              </a:rPr>
              <a:t>明治维新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宋体" pitchFamily="2" charset="-122"/>
              </a:rPr>
              <a:t>（一）背景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宋体" pitchFamily="2" charset="-122"/>
              </a:rPr>
              <a:t>1</a:t>
            </a:r>
            <a:r>
              <a:rPr lang="en-US" altLang="zh-CN" sz="2400" b="1" dirty="0" smtClean="0">
                <a:latin typeface="宋体" pitchFamily="2" charset="-122"/>
              </a:rPr>
              <a:t>.</a:t>
            </a:r>
            <a:r>
              <a:rPr lang="zh-CN" altLang="en-US" sz="2400" b="1" dirty="0" smtClean="0">
                <a:latin typeface="宋体" pitchFamily="2" charset="-122"/>
              </a:rPr>
              <a:t>幕府</a:t>
            </a:r>
            <a:r>
              <a:rPr lang="zh-CN" altLang="en-US" sz="2400" b="1" dirty="0">
                <a:latin typeface="宋体" pitchFamily="2" charset="-122"/>
              </a:rPr>
              <a:t>统治严重阻碍了资本主义发展</a:t>
            </a:r>
            <a:r>
              <a:rPr lang="en-US" altLang="zh-CN" sz="2400" b="1" dirty="0">
                <a:latin typeface="宋体" pitchFamily="2" charset="-122"/>
              </a:rPr>
              <a:t>——</a:t>
            </a:r>
            <a:r>
              <a:rPr lang="zh-CN" altLang="en-US" sz="2400" b="1" dirty="0" smtClean="0">
                <a:latin typeface="宋体" pitchFamily="2" charset="-122"/>
              </a:rPr>
              <a:t>根本原因</a:t>
            </a:r>
            <a:endParaRPr lang="zh-CN" altLang="en-US" sz="2400" b="1" dirty="0">
              <a:latin typeface="宋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 smtClean="0">
                <a:latin typeface="宋体" pitchFamily="2" charset="-122"/>
              </a:rPr>
              <a:t>2.</a:t>
            </a:r>
            <a:r>
              <a:rPr lang="zh-CN" altLang="en-US" sz="2400" b="1" dirty="0">
                <a:latin typeface="宋体" pitchFamily="2" charset="-122"/>
              </a:rPr>
              <a:t>美国叩关使日本面临严重的民族</a:t>
            </a:r>
            <a:r>
              <a:rPr lang="zh-CN" altLang="en-US" sz="2400" b="1" dirty="0" smtClean="0">
                <a:latin typeface="宋体" pitchFamily="2" charset="-122"/>
              </a:rPr>
              <a:t>危机</a:t>
            </a:r>
            <a:endParaRPr lang="en-US" altLang="zh-CN" sz="2400" b="1" dirty="0" smtClean="0">
              <a:latin typeface="宋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 smtClean="0">
                <a:latin typeface="宋体" pitchFamily="2" charset="-122"/>
              </a:rPr>
              <a:t>3.</a:t>
            </a:r>
            <a:r>
              <a:rPr lang="zh-CN" altLang="en-US" sz="2400" b="1" dirty="0">
                <a:latin typeface="宋体" pitchFamily="2" charset="-122"/>
              </a:rPr>
              <a:t>武装倒幕推翻幕府统治，建立了以天皇为首的新</a:t>
            </a:r>
            <a:r>
              <a:rPr lang="zh-CN" altLang="en-US" sz="2400" b="1" dirty="0" smtClean="0">
                <a:latin typeface="宋体" pitchFamily="2" charset="-122"/>
              </a:rPr>
              <a:t>政权</a:t>
            </a:r>
            <a:r>
              <a:rPr lang="en-US" altLang="zh-CN" sz="2400" b="1" dirty="0" smtClean="0">
                <a:latin typeface="宋体" pitchFamily="2" charset="-122"/>
              </a:rPr>
              <a:t>——</a:t>
            </a:r>
            <a:r>
              <a:rPr lang="zh-CN" altLang="en-US" sz="2400" b="1" dirty="0" smtClean="0">
                <a:latin typeface="宋体" pitchFamily="2" charset="-122"/>
              </a:rPr>
              <a:t>前提</a:t>
            </a:r>
            <a:endParaRPr lang="en-US" altLang="zh-CN" sz="2400" b="1" dirty="0" smtClean="0">
              <a:latin typeface="宋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宋体" pitchFamily="2" charset="-122"/>
              </a:rPr>
              <a:t>（二）内容</a:t>
            </a:r>
          </a:p>
          <a:p>
            <a:pPr marL="457200" indent="-457200" eaLnBrk="1" hangingPunct="1">
              <a:lnSpc>
                <a:spcPct val="120000"/>
              </a:lnSpc>
              <a:buAutoNum type="arabicPeriod"/>
            </a:pPr>
            <a:r>
              <a:rPr lang="zh-CN" altLang="en-US" sz="2400" b="1" dirty="0" smtClean="0">
                <a:latin typeface="宋体" pitchFamily="2" charset="-122"/>
              </a:rPr>
              <a:t>加强中央集权 ，废除封建等级制度</a:t>
            </a:r>
            <a:endParaRPr lang="en-US" altLang="zh-CN" sz="2400" b="1" dirty="0" smtClean="0">
              <a:latin typeface="宋体" pitchFamily="2" charset="-122"/>
            </a:endParaRPr>
          </a:p>
          <a:p>
            <a:pPr marL="457200" indent="-457200" eaLnBrk="1" hangingPunct="1">
              <a:lnSpc>
                <a:spcPct val="120000"/>
              </a:lnSpc>
              <a:buAutoNum type="arabicPeriod"/>
            </a:pPr>
            <a:r>
              <a:rPr lang="zh-CN" altLang="en-US" sz="2400" b="1" dirty="0" smtClean="0">
                <a:latin typeface="宋体" pitchFamily="2" charset="-122"/>
              </a:rPr>
              <a:t>推行“富国强兵”、“殖产兴业”、“文明开化”三大政策</a:t>
            </a:r>
            <a:endParaRPr lang="en-US" altLang="zh-CN" sz="2400" b="1" dirty="0" smtClean="0">
              <a:latin typeface="宋体" pitchFamily="2" charset="-122"/>
            </a:endParaRPr>
          </a:p>
          <a:p>
            <a:pPr marL="457200" indent="-457200" eaLnBrk="1" hangingPunct="1">
              <a:lnSpc>
                <a:spcPct val="120000"/>
              </a:lnSpc>
              <a:buAutoNum type="arabicPeriod"/>
            </a:pPr>
            <a:r>
              <a:rPr lang="zh-CN" altLang="en-US" sz="2400" b="1" dirty="0" smtClean="0">
                <a:latin typeface="宋体" pitchFamily="2" charset="-122"/>
              </a:rPr>
              <a:t>效仿西方国家制定宪法，确立君主立宪制</a:t>
            </a:r>
            <a:endParaRPr lang="en-US" altLang="zh-CN" sz="2400" b="1" dirty="0" smtClean="0">
              <a:latin typeface="宋体" pitchFamily="2" charset="-122"/>
            </a:endParaRPr>
          </a:p>
          <a:p>
            <a:pPr eaLnBrk="1" hangingPunct="1">
              <a:lnSpc>
                <a:spcPct val="120000"/>
              </a:lnSpc>
            </a:pPr>
            <a:endParaRPr lang="en-US" altLang="zh-CN" sz="2400" b="1" dirty="0" smtClean="0">
              <a:latin typeface="宋体" pitchFamily="2" charset="-122"/>
            </a:endParaRPr>
          </a:p>
          <a:p>
            <a:pPr eaLnBrk="1" hangingPunct="1">
              <a:lnSpc>
                <a:spcPct val="120000"/>
              </a:lnSpc>
            </a:pPr>
            <a:endParaRPr lang="zh-CN" altLang="en-US" sz="2400" b="1" dirty="0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8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0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0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0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0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0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0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0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0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0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0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0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0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0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0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0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0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0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0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0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0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0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0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0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0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979488" y="473075"/>
            <a:ext cx="77819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zh-CN" altLang="zh-CN" sz="3600" b="1" dirty="0">
                <a:solidFill>
                  <a:srgbClr val="FF0000"/>
                </a:solidFill>
                <a:latin typeface="华文新魏" pitchFamily="2" charset="-122"/>
                <a:ea typeface="黑体" pitchFamily="49" charset="-122"/>
              </a:rPr>
              <a:t>　　近代日本天皇政体示意图</a:t>
            </a: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2787650" y="2565400"/>
            <a:ext cx="3767138" cy="15636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zh-CN" altLang="zh-CN" sz="3200" b="1">
                <a:solidFill>
                  <a:prstClr val="black"/>
                </a:solidFill>
                <a:latin typeface="宋体" panose="02010600030101010101" pitchFamily="2" charset="-122"/>
              </a:rPr>
              <a:t>总揽行政、立法、司法权</a:t>
            </a:r>
          </a:p>
          <a:p>
            <a:pPr algn="ctr" eaLnBrk="0" hangingPunct="0"/>
            <a:r>
              <a:rPr lang="zh-CN" altLang="zh-CN" sz="3200" b="1">
                <a:solidFill>
                  <a:prstClr val="black"/>
                </a:solidFill>
                <a:latin typeface="宋体" panose="02010600030101010101" pitchFamily="2" charset="-122"/>
              </a:rPr>
              <a:t>和军队统帅权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455613" y="5573713"/>
            <a:ext cx="3892550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zh-CN" altLang="zh-CN" sz="3200" b="1">
                <a:solidFill>
                  <a:prstClr val="black"/>
                </a:solidFill>
                <a:latin typeface="宋体" panose="02010600030101010101" pitchFamily="2" charset="-122"/>
              </a:rPr>
              <a:t>协助天皇行使立法权</a:t>
            </a: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5295900" y="5300663"/>
            <a:ext cx="3078163" cy="1104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zh-CN" altLang="zh-CN" sz="3200" b="1">
                <a:solidFill>
                  <a:prstClr val="black"/>
                </a:solidFill>
                <a:latin typeface="宋体" panose="02010600030101010101" pitchFamily="2" charset="-122"/>
              </a:rPr>
              <a:t>直接对天皇负责</a:t>
            </a:r>
          </a:p>
          <a:p>
            <a:pPr eaLnBrk="0" hangingPunct="0"/>
            <a:r>
              <a:rPr lang="zh-CN" altLang="zh-CN" sz="3200" b="1">
                <a:solidFill>
                  <a:prstClr val="black"/>
                </a:solidFill>
                <a:latin typeface="宋体" panose="02010600030101010101" pitchFamily="2" charset="-122"/>
              </a:rPr>
              <a:t>成员由天皇任命</a:t>
            </a:r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661988" y="2205038"/>
            <a:ext cx="647700" cy="2051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/>
            <a:r>
              <a:rPr lang="zh-CN" altLang="zh-CN" sz="3200" b="1" dirty="0">
                <a:solidFill>
                  <a:prstClr val="black"/>
                </a:solidFill>
                <a:latin typeface="宋体" panose="02010600030101010101" pitchFamily="2" charset="-122"/>
              </a:rPr>
              <a:t>协助天皇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7862888" y="1989138"/>
            <a:ext cx="647700" cy="25384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/>
            <a:r>
              <a:rPr lang="zh-CN" altLang="zh-CN" sz="3200" b="1">
                <a:solidFill>
                  <a:prstClr val="black"/>
                </a:solidFill>
                <a:latin typeface="宋体" panose="02010600030101010101" pitchFamily="2" charset="-122"/>
              </a:rPr>
              <a:t>服务于天皇</a:t>
            </a: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4117975" y="1700213"/>
            <a:ext cx="1111250" cy="650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zh-CN" altLang="zh-CN" sz="3600" b="1" dirty="0">
                <a:solidFill>
                  <a:srgbClr val="FF0000"/>
                </a:solidFill>
                <a:ea typeface="黑体" pitchFamily="49" charset="-122"/>
              </a:rPr>
              <a:t>天皇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1365250" y="4352925"/>
            <a:ext cx="3206750" cy="101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zh-CN" altLang="zh-CN" sz="3600" b="1">
                <a:solidFill>
                  <a:srgbClr val="FF0000"/>
                </a:solidFill>
                <a:ea typeface="黑体" pitchFamily="49" charset="-122"/>
              </a:rPr>
              <a:t>议会</a:t>
            </a:r>
            <a:endParaRPr lang="en-US" altLang="zh-CN" sz="3600" b="1">
              <a:solidFill>
                <a:srgbClr val="FF0000"/>
              </a:solidFill>
              <a:ea typeface="黑体" pitchFamily="49" charset="-122"/>
            </a:endParaRPr>
          </a:p>
          <a:p>
            <a:pPr algn="ctr" eaLnBrk="0" hangingPunct="0"/>
            <a:r>
              <a:rPr lang="zh-CN" altLang="en-US" sz="2400" b="1">
                <a:solidFill>
                  <a:srgbClr val="FF0000"/>
                </a:solidFill>
                <a:ea typeface="黑体" pitchFamily="49" charset="-122"/>
              </a:rPr>
              <a:t>（贵族院、众议院）</a:t>
            </a:r>
            <a:endParaRPr lang="zh-CN" altLang="zh-CN" sz="3600" b="1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6278563" y="4525963"/>
            <a:ext cx="1111250" cy="650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zh-CN" altLang="zh-CN" sz="3600" b="1">
                <a:solidFill>
                  <a:srgbClr val="FF0000"/>
                </a:solidFill>
                <a:ea typeface="黑体" pitchFamily="49" charset="-122"/>
              </a:rPr>
              <a:t>内阁</a:t>
            </a:r>
          </a:p>
        </p:txBody>
      </p:sp>
      <p:sp>
        <p:nvSpPr>
          <p:cNvPr id="232459" name="AutoShape 11"/>
          <p:cNvSpPr>
            <a:spLocks noChangeArrowheads="1"/>
          </p:cNvSpPr>
          <p:nvPr/>
        </p:nvSpPr>
        <p:spPr bwMode="auto">
          <a:xfrm flipH="1" flipV="1">
            <a:off x="6494463" y="1773238"/>
            <a:ext cx="1079500" cy="2592387"/>
          </a:xfrm>
          <a:prstGeom prst="curvedRightArrow">
            <a:avLst>
              <a:gd name="adj1" fmla="val 48029"/>
              <a:gd name="adj2" fmla="val 96059"/>
              <a:gd name="adj3" fmla="val 33333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32460" name="AutoShape 12"/>
          <p:cNvSpPr>
            <a:spLocks noChangeArrowheads="1"/>
          </p:cNvSpPr>
          <p:nvPr/>
        </p:nvSpPr>
        <p:spPr bwMode="auto">
          <a:xfrm flipV="1">
            <a:off x="1741488" y="1628775"/>
            <a:ext cx="1079500" cy="2592388"/>
          </a:xfrm>
          <a:prstGeom prst="curvedRightArrow">
            <a:avLst>
              <a:gd name="adj1" fmla="val 48029"/>
              <a:gd name="adj2" fmla="val 96059"/>
              <a:gd name="adj3" fmla="val 33333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52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0" y="0"/>
            <a:ext cx="9072563" cy="725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 smtClean="0">
                <a:latin typeface="宋体" pitchFamily="2" charset="-122"/>
              </a:rPr>
              <a:t>日本</a:t>
            </a:r>
            <a:r>
              <a:rPr lang="zh-CN" altLang="en-US" sz="2800" b="1" dirty="0">
                <a:latin typeface="宋体" pitchFamily="2" charset="-122"/>
              </a:rPr>
              <a:t>明治维新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宋体" pitchFamily="2" charset="-122"/>
              </a:rPr>
              <a:t>（一）背景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宋体" pitchFamily="2" charset="-122"/>
              </a:rPr>
              <a:t>1</a:t>
            </a:r>
            <a:r>
              <a:rPr lang="en-US" altLang="zh-CN" sz="2400" b="1" dirty="0" smtClean="0">
                <a:latin typeface="宋体" pitchFamily="2" charset="-122"/>
              </a:rPr>
              <a:t>.</a:t>
            </a:r>
            <a:r>
              <a:rPr lang="zh-CN" altLang="en-US" sz="2400" b="1" dirty="0" smtClean="0">
                <a:latin typeface="宋体" pitchFamily="2" charset="-122"/>
              </a:rPr>
              <a:t>幕府</a:t>
            </a:r>
            <a:r>
              <a:rPr lang="zh-CN" altLang="en-US" sz="2400" b="1" dirty="0">
                <a:latin typeface="宋体" pitchFamily="2" charset="-122"/>
              </a:rPr>
              <a:t>统治严重阻碍了资本主义发展</a:t>
            </a:r>
            <a:r>
              <a:rPr lang="en-US" altLang="zh-CN" sz="2400" b="1" dirty="0">
                <a:latin typeface="宋体" pitchFamily="2" charset="-122"/>
              </a:rPr>
              <a:t>——</a:t>
            </a:r>
            <a:r>
              <a:rPr lang="zh-CN" altLang="en-US" sz="2400" b="1" dirty="0" smtClean="0">
                <a:latin typeface="宋体" pitchFamily="2" charset="-122"/>
              </a:rPr>
              <a:t>根本原因</a:t>
            </a:r>
            <a:endParaRPr lang="zh-CN" altLang="en-US" sz="2400" b="1" dirty="0">
              <a:latin typeface="宋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 smtClean="0">
                <a:latin typeface="宋体" pitchFamily="2" charset="-122"/>
              </a:rPr>
              <a:t>2.</a:t>
            </a:r>
            <a:r>
              <a:rPr lang="zh-CN" altLang="en-US" sz="2400" b="1" dirty="0">
                <a:latin typeface="宋体" pitchFamily="2" charset="-122"/>
              </a:rPr>
              <a:t>美国叩关使日本面临严重的民族</a:t>
            </a:r>
            <a:r>
              <a:rPr lang="zh-CN" altLang="en-US" sz="2400" b="1" dirty="0" smtClean="0">
                <a:latin typeface="宋体" pitchFamily="2" charset="-122"/>
              </a:rPr>
              <a:t>危机</a:t>
            </a:r>
            <a:endParaRPr lang="en-US" altLang="zh-CN" sz="2400" b="1" dirty="0" smtClean="0">
              <a:latin typeface="宋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 smtClean="0">
                <a:latin typeface="宋体" pitchFamily="2" charset="-122"/>
              </a:rPr>
              <a:t>3.</a:t>
            </a:r>
            <a:r>
              <a:rPr lang="zh-CN" altLang="en-US" sz="2400" b="1" dirty="0">
                <a:latin typeface="宋体" pitchFamily="2" charset="-122"/>
              </a:rPr>
              <a:t>武装倒幕推翻幕府统治，建立了以天皇为首的新</a:t>
            </a:r>
            <a:r>
              <a:rPr lang="zh-CN" altLang="en-US" sz="2400" b="1" dirty="0" smtClean="0">
                <a:latin typeface="宋体" pitchFamily="2" charset="-122"/>
              </a:rPr>
              <a:t>政权</a:t>
            </a:r>
            <a:r>
              <a:rPr lang="en-US" altLang="zh-CN" sz="2400" b="1" dirty="0" smtClean="0">
                <a:latin typeface="宋体" pitchFamily="2" charset="-122"/>
              </a:rPr>
              <a:t>——</a:t>
            </a:r>
            <a:r>
              <a:rPr lang="zh-CN" altLang="en-US" sz="2400" b="1" dirty="0" smtClean="0">
                <a:latin typeface="宋体" pitchFamily="2" charset="-122"/>
              </a:rPr>
              <a:t>前提</a:t>
            </a:r>
            <a:endParaRPr lang="en-US" altLang="zh-CN" sz="2400" b="1" dirty="0" smtClean="0">
              <a:latin typeface="宋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宋体" pitchFamily="2" charset="-122"/>
              </a:rPr>
              <a:t>（二）内容</a:t>
            </a:r>
          </a:p>
          <a:p>
            <a:pPr marL="457200" indent="-457200" eaLnBrk="1" hangingPunct="1">
              <a:lnSpc>
                <a:spcPct val="120000"/>
              </a:lnSpc>
              <a:buAutoNum type="arabicPeriod"/>
            </a:pPr>
            <a:r>
              <a:rPr lang="zh-CN" altLang="en-US" sz="2400" b="1" dirty="0" smtClean="0">
                <a:latin typeface="宋体" pitchFamily="2" charset="-122"/>
              </a:rPr>
              <a:t>加强中央集权 ，废除封建等级制度</a:t>
            </a:r>
            <a:endParaRPr lang="en-US" altLang="zh-CN" sz="2400" b="1" dirty="0" smtClean="0">
              <a:latin typeface="宋体" pitchFamily="2" charset="-122"/>
            </a:endParaRPr>
          </a:p>
          <a:p>
            <a:pPr marL="457200" indent="-457200" eaLnBrk="1" hangingPunct="1">
              <a:lnSpc>
                <a:spcPct val="120000"/>
              </a:lnSpc>
              <a:buAutoNum type="arabicPeriod"/>
            </a:pPr>
            <a:r>
              <a:rPr lang="zh-CN" altLang="en-US" sz="2400" b="1" dirty="0" smtClean="0">
                <a:latin typeface="宋体" pitchFamily="2" charset="-122"/>
              </a:rPr>
              <a:t>推行“富国强兵”、“殖产兴业”、“文明开化”三大政策</a:t>
            </a:r>
            <a:endParaRPr lang="en-US" altLang="zh-CN" sz="2400" b="1" dirty="0" smtClean="0">
              <a:latin typeface="宋体" pitchFamily="2" charset="-122"/>
            </a:endParaRPr>
          </a:p>
          <a:p>
            <a:pPr marL="457200" indent="-457200" eaLnBrk="1" hangingPunct="1">
              <a:lnSpc>
                <a:spcPct val="120000"/>
              </a:lnSpc>
              <a:buAutoNum type="arabicPeriod"/>
            </a:pPr>
            <a:r>
              <a:rPr lang="zh-CN" altLang="en-US" sz="2400" b="1" dirty="0" smtClean="0">
                <a:latin typeface="宋体" pitchFamily="2" charset="-122"/>
              </a:rPr>
              <a:t>效仿西方国家制定宪法，确立君主立宪制</a:t>
            </a:r>
            <a:endParaRPr lang="en-US" altLang="zh-CN" sz="2400" b="1" dirty="0" smtClean="0">
              <a:latin typeface="宋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 smtClean="0">
                <a:latin typeface="宋体" pitchFamily="2" charset="-122"/>
              </a:rPr>
              <a:t>（三）影响</a:t>
            </a:r>
            <a:endParaRPr lang="en-US" altLang="zh-CN" sz="2400" b="1" dirty="0" smtClean="0">
              <a:latin typeface="宋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 smtClean="0">
                <a:latin typeface="宋体" pitchFamily="2" charset="-122"/>
              </a:rPr>
              <a:t>1.</a:t>
            </a:r>
            <a:r>
              <a:rPr lang="zh-CN" altLang="en-US" sz="2400" b="1" dirty="0" smtClean="0">
                <a:latin typeface="宋体" pitchFamily="2" charset="-122"/>
              </a:rPr>
              <a:t>促进</a:t>
            </a:r>
            <a:r>
              <a:rPr lang="zh-CN" altLang="en-US" sz="2400" b="1" dirty="0">
                <a:latin typeface="宋体" pitchFamily="2" charset="-122"/>
              </a:rPr>
              <a:t>了资本主义发展</a:t>
            </a:r>
            <a:r>
              <a:rPr lang="zh-CN" altLang="en-US" sz="2400" b="1" dirty="0" smtClean="0">
                <a:latin typeface="宋体" pitchFamily="2" charset="-122"/>
              </a:rPr>
              <a:t>，推动日本由传统向近代转型，使日本摆脱了民族危机，实现了民族独立；</a:t>
            </a:r>
            <a:endParaRPr lang="en-US" altLang="zh-CN" sz="2400" b="1" dirty="0" smtClean="0">
              <a:latin typeface="宋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宋体" pitchFamily="2" charset="-122"/>
              </a:rPr>
              <a:t>2</a:t>
            </a:r>
            <a:r>
              <a:rPr lang="en-US" altLang="zh-CN" sz="2400" b="1" dirty="0" smtClean="0">
                <a:latin typeface="宋体" pitchFamily="2" charset="-122"/>
              </a:rPr>
              <a:t>.</a:t>
            </a:r>
            <a:r>
              <a:rPr lang="zh-CN" altLang="en-US" sz="2400" b="1" dirty="0" smtClean="0">
                <a:latin typeface="宋体" pitchFamily="2" charset="-122"/>
              </a:rPr>
              <a:t>保留了大量封建残余，带有军国主义</a:t>
            </a:r>
            <a:r>
              <a:rPr lang="zh-CN" altLang="en-US" sz="2400" b="1" dirty="0">
                <a:latin typeface="宋体" pitchFamily="2" charset="-122"/>
              </a:rPr>
              <a:t>色彩</a:t>
            </a:r>
            <a:r>
              <a:rPr lang="zh-CN" altLang="en-US" sz="2400" b="1" dirty="0" smtClean="0">
                <a:latin typeface="宋体" pitchFamily="2" charset="-122"/>
              </a:rPr>
              <a:t>，日本从此走上</a:t>
            </a:r>
            <a:r>
              <a:rPr lang="zh-CN" altLang="en-US" sz="2400" b="1" dirty="0">
                <a:latin typeface="宋体" pitchFamily="2" charset="-122"/>
              </a:rPr>
              <a:t>了对外扩张的道路，给亚洲邻国带来灾难。</a:t>
            </a:r>
          </a:p>
          <a:p>
            <a:pPr eaLnBrk="1" hangingPunct="1">
              <a:lnSpc>
                <a:spcPct val="120000"/>
              </a:lnSpc>
            </a:pPr>
            <a:endParaRPr lang="en-US" altLang="zh-CN" sz="2400" b="1" dirty="0" smtClean="0">
              <a:latin typeface="宋体" pitchFamily="2" charset="-122"/>
            </a:endParaRPr>
          </a:p>
          <a:p>
            <a:pPr eaLnBrk="1" hangingPunct="1">
              <a:lnSpc>
                <a:spcPct val="120000"/>
              </a:lnSpc>
            </a:pPr>
            <a:endParaRPr lang="zh-CN" altLang="en-US" sz="2400" b="1" dirty="0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4457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0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0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0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0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0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0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0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 uiExpand="1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5009" y="254913"/>
            <a:ext cx="8769096" cy="493776"/>
          </a:xfrm>
        </p:spPr>
        <p:txBody>
          <a:bodyPr>
            <a:normAutofit fontScale="90000"/>
          </a:bodyPr>
          <a:lstStyle/>
          <a:p>
            <a:r>
              <a:rPr lang="zh-CN" altLang="en-US" sz="4000" dirty="0" smtClean="0"/>
              <a:t>第</a:t>
            </a:r>
            <a:r>
              <a:rPr lang="en-US" altLang="zh-CN" sz="4000" dirty="0" smtClean="0"/>
              <a:t>9</a:t>
            </a:r>
            <a:r>
              <a:rPr lang="zh-CN" altLang="en-US" sz="4000" dirty="0" smtClean="0"/>
              <a:t>课 资产阶级革命与资本主义制度的确立</a:t>
            </a:r>
            <a:endParaRPr lang="zh-CN" altLang="en-US" sz="4000" dirty="0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274320" y="2350008"/>
            <a:ext cx="8476488" cy="18288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50749" y="1605880"/>
            <a:ext cx="2496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prstClr val="white"/>
                </a:solidFill>
              </a:rPr>
              <a:t>17</a:t>
            </a:r>
            <a:r>
              <a:rPr lang="zh-CN" altLang="en-US" sz="1600" b="1" dirty="0" smtClean="0">
                <a:solidFill>
                  <a:prstClr val="white"/>
                </a:solidFill>
              </a:rPr>
              <a:t>世纪</a:t>
            </a:r>
          </a:p>
        </p:txBody>
      </p:sp>
      <p:sp>
        <p:nvSpPr>
          <p:cNvPr id="13" name="左大括号 12"/>
          <p:cNvSpPr/>
          <p:nvPr/>
        </p:nvSpPr>
        <p:spPr>
          <a:xfrm rot="5400000">
            <a:off x="4407546" y="945019"/>
            <a:ext cx="219875" cy="25200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4359" y="2543879"/>
            <a:ext cx="240639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</a:rPr>
              <a:t>英国资产阶级革命</a:t>
            </a:r>
            <a:endParaRPr lang="en-US" altLang="zh-CN" dirty="0" smtClean="0">
              <a:solidFill>
                <a:prstClr val="black"/>
              </a:solidFill>
            </a:endParaRPr>
          </a:p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左大括号 2"/>
          <p:cNvSpPr/>
          <p:nvPr/>
        </p:nvSpPr>
        <p:spPr>
          <a:xfrm rot="5400000">
            <a:off x="1742967" y="914638"/>
            <a:ext cx="252188" cy="25560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07437" y="1657696"/>
            <a:ext cx="2496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prstClr val="white"/>
                </a:solidFill>
              </a:rPr>
              <a:t>18</a:t>
            </a:r>
            <a:r>
              <a:rPr lang="zh-CN" altLang="en-US" sz="1600" b="1" dirty="0" smtClean="0">
                <a:solidFill>
                  <a:prstClr val="white"/>
                </a:solidFill>
              </a:rPr>
              <a:t>世纪</a:t>
            </a:r>
          </a:p>
        </p:txBody>
      </p:sp>
      <p:sp>
        <p:nvSpPr>
          <p:cNvPr id="17" name="左大括号 16"/>
          <p:cNvSpPr/>
          <p:nvPr/>
        </p:nvSpPr>
        <p:spPr>
          <a:xfrm rot="5400000">
            <a:off x="6917946" y="1023115"/>
            <a:ext cx="219875" cy="23760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45837" y="1718656"/>
            <a:ext cx="2496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prstClr val="white"/>
                </a:solidFill>
              </a:rPr>
              <a:t>19</a:t>
            </a:r>
            <a:r>
              <a:rPr lang="zh-CN" altLang="en-US" sz="1600" b="1" dirty="0" smtClean="0">
                <a:solidFill>
                  <a:prstClr val="white"/>
                </a:solidFill>
              </a:rPr>
              <a:t>世纪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43071" y="2549975"/>
            <a:ext cx="240639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prstClr val="black"/>
                </a:solidFill>
              </a:rPr>
              <a:t>英国君主立宪制的完善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</a:rPr>
              <a:t>美国独立战争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</a:rPr>
              <a:t>法国大革命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64351" y="2546927"/>
            <a:ext cx="277672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prstClr val="black"/>
                </a:solidFill>
              </a:rPr>
              <a:t>美国内战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prstClr val="black"/>
                </a:solidFill>
              </a:rPr>
              <a:t>俄国农奴制改革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prstClr val="black"/>
                </a:solidFill>
              </a:rPr>
              <a:t>日本明治维新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prstClr val="black"/>
                </a:solidFill>
              </a:rPr>
              <a:t>德国和意大利的统一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prstClr val="black"/>
                </a:solidFill>
              </a:rPr>
              <a:t>法国共和制的最终确立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804672" y="5157216"/>
            <a:ext cx="7411212" cy="27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73609" y="5268121"/>
            <a:ext cx="7967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prstClr val="white"/>
                </a:solidFill>
              </a:rPr>
              <a:t>    在</a:t>
            </a:r>
            <a:r>
              <a:rPr lang="zh-CN" altLang="en-US" sz="2000" dirty="0">
                <a:solidFill>
                  <a:prstClr val="white"/>
                </a:solidFill>
              </a:rPr>
              <a:t>资本主义制度下</a:t>
            </a:r>
            <a:r>
              <a:rPr lang="en-US" altLang="zh-CN" sz="2000" dirty="0">
                <a:solidFill>
                  <a:prstClr val="white"/>
                </a:solidFill>
              </a:rPr>
              <a:t>,</a:t>
            </a:r>
            <a:r>
              <a:rPr lang="zh-CN" altLang="en-US" sz="2000" dirty="0">
                <a:solidFill>
                  <a:prstClr val="white"/>
                </a:solidFill>
              </a:rPr>
              <a:t>生产力得到快速发展。但是</a:t>
            </a:r>
            <a:r>
              <a:rPr lang="en-US" altLang="zh-CN" sz="2000" dirty="0">
                <a:solidFill>
                  <a:prstClr val="white"/>
                </a:solidFill>
              </a:rPr>
              <a:t>,</a:t>
            </a:r>
            <a:r>
              <a:rPr lang="zh-CN" altLang="en-US" sz="2000" dirty="0">
                <a:solidFill>
                  <a:prstClr val="white"/>
                </a:solidFill>
              </a:rPr>
              <a:t>资本主义制度仍然是一种剥削制度。资本主义制度的确立与扩展推动了资本主义世界殖民体系的形成。资本主义列强大肆推行殖民扩张政策</a:t>
            </a:r>
            <a:r>
              <a:rPr lang="en-US" altLang="zh-CN" sz="2000" dirty="0">
                <a:solidFill>
                  <a:prstClr val="white"/>
                </a:solidFill>
              </a:rPr>
              <a:t>,</a:t>
            </a:r>
            <a:r>
              <a:rPr lang="zh-CN" altLang="en-US" sz="2000" dirty="0">
                <a:solidFill>
                  <a:prstClr val="white"/>
                </a:solidFill>
              </a:rPr>
              <a:t>把亚非拉广大地区变成殖民地或半殖民地、进行压榨和掠夺。</a:t>
            </a:r>
          </a:p>
        </p:txBody>
      </p:sp>
    </p:spTree>
    <p:extLst>
      <p:ext uri="{BB962C8B-B14F-4D97-AF65-F5344CB8AC3E}">
        <p14:creationId xmlns:p14="http://schemas.microsoft.com/office/powerpoint/2010/main" val="1086303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5247" y="1478153"/>
            <a:ext cx="2416302" cy="81699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 smtClean="0"/>
              <a:t>资产阶级和新贵族日益强大</a:t>
            </a:r>
            <a:endParaRPr lang="zh-CN" alt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48957" y="2359542"/>
            <a:ext cx="117643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议会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76010" y="2368686"/>
            <a:ext cx="117643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国王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3136392" y="2514600"/>
            <a:ext cx="30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1"/>
          <p:cNvSpPr txBox="1">
            <a:spLocks/>
          </p:cNvSpPr>
          <p:nvPr/>
        </p:nvSpPr>
        <p:spPr>
          <a:xfrm>
            <a:off x="3718012" y="2064703"/>
            <a:ext cx="2252900" cy="460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FFFF00"/>
                </a:solidFill>
              </a:rPr>
              <a:t>试图限制王权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97536" y="2903381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国王有权</a:t>
            </a:r>
            <a:r>
              <a:rPr lang="zh-CN" altLang="en-US" b="1" dirty="0" smtClean="0"/>
              <a:t>解散</a:t>
            </a:r>
            <a:endParaRPr lang="en-US" altLang="zh-CN" b="1" dirty="0" smtClean="0"/>
          </a:p>
          <a:p>
            <a:r>
              <a:rPr lang="zh-CN" altLang="en-US" b="1" dirty="0" smtClean="0"/>
              <a:t>和</a:t>
            </a:r>
            <a:r>
              <a:rPr lang="zh-CN" altLang="en-US" b="1" dirty="0"/>
              <a:t>召开议会</a:t>
            </a:r>
          </a:p>
        </p:txBody>
      </p:sp>
      <p:sp>
        <p:nvSpPr>
          <p:cNvPr id="24" name="矩形 23"/>
          <p:cNvSpPr/>
          <p:nvPr/>
        </p:nvSpPr>
        <p:spPr>
          <a:xfrm>
            <a:off x="1335545" y="2936433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议会有赞成</a:t>
            </a:r>
            <a:r>
              <a:rPr lang="zh-CN" altLang="en-US" b="1" dirty="0" smtClean="0"/>
              <a:t>或拒绝</a:t>
            </a:r>
            <a:endParaRPr lang="en-US" altLang="zh-CN" b="1" dirty="0" smtClean="0"/>
          </a:p>
          <a:p>
            <a:r>
              <a:rPr lang="zh-CN" altLang="en-US" b="1" dirty="0" smtClean="0"/>
              <a:t>征收</a:t>
            </a:r>
            <a:r>
              <a:rPr lang="zh-CN" altLang="en-US" b="1" dirty="0"/>
              <a:t>新税的权力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534517" y="45087"/>
            <a:ext cx="6689243" cy="96075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英国资产阶级革命的背景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58528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1058444"/>
            <a:ext cx="1831658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6" y="3147060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4676987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57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1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18835"/>
            <a:ext cx="247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858810" y="1375960"/>
            <a:ext cx="52562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 dirty="0">
                <a:latin typeface="方正粗活意简体"/>
              </a:rPr>
              <a:t>1215</a:t>
            </a:r>
            <a:r>
              <a:rPr lang="zh-CN" altLang="en-US" sz="2600" b="1" dirty="0">
                <a:latin typeface="方正粗活意简体"/>
              </a:rPr>
              <a:t>年  约翰王被迫签署</a:t>
            </a:r>
            <a:r>
              <a:rPr lang="en-US" altLang="zh-CN" sz="2600" b="1" dirty="0">
                <a:latin typeface="方正粗活意简体"/>
              </a:rPr>
              <a:t>《</a:t>
            </a:r>
            <a:r>
              <a:rPr lang="zh-CN" altLang="en-US" sz="2600" b="1" dirty="0">
                <a:latin typeface="方正粗活意简体"/>
              </a:rPr>
              <a:t>大宪章</a:t>
            </a:r>
            <a:r>
              <a:rPr lang="en-US" altLang="zh-CN" sz="2600" b="1" dirty="0">
                <a:latin typeface="方正粗活意简体"/>
              </a:rPr>
              <a:t>》</a:t>
            </a:r>
            <a:endParaRPr lang="en-US" altLang="zh-CN" sz="1600" b="1" dirty="0">
              <a:latin typeface="方正粗活意简体"/>
            </a:endParaRP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858810" y="1879198"/>
            <a:ext cx="59753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>
                <a:latin typeface="方正粗活意简体"/>
              </a:rPr>
              <a:t>1265</a:t>
            </a:r>
            <a:r>
              <a:rPr lang="zh-CN" altLang="en-US" sz="2600" b="1">
                <a:latin typeface="方正粗活意简体"/>
              </a:rPr>
              <a:t>年  英国议会开始形成</a:t>
            </a:r>
            <a:endParaRPr lang="zh-CN" altLang="en-US" sz="1600" b="1">
              <a:latin typeface="方正粗活意简体"/>
            </a:endParaRP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858810" y="2384023"/>
            <a:ext cx="45354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>
                <a:latin typeface="方正粗活意简体"/>
              </a:rPr>
              <a:t>1343</a:t>
            </a:r>
            <a:r>
              <a:rPr lang="zh-CN" altLang="en-US" sz="2600" b="1">
                <a:latin typeface="方正粗活意简体"/>
              </a:rPr>
              <a:t>年  议会分为上、下两院</a:t>
            </a:r>
          </a:p>
        </p:txBody>
      </p:sp>
      <p:pic>
        <p:nvPicPr>
          <p:cNvPr id="223238" name="Picture 6" descr="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022073"/>
            <a:ext cx="247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9" name="Picture 7" descr="1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528485"/>
            <a:ext cx="247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40" name="AutoShape 8"/>
          <p:cNvSpPr>
            <a:spLocks/>
          </p:cNvSpPr>
          <p:nvPr/>
        </p:nvSpPr>
        <p:spPr bwMode="auto">
          <a:xfrm>
            <a:off x="5211769" y="2239560"/>
            <a:ext cx="288925" cy="793750"/>
          </a:xfrm>
          <a:prstGeom prst="leftBrace">
            <a:avLst>
              <a:gd name="adj1" fmla="val 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5394297" y="2095098"/>
            <a:ext cx="34559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>
                <a:latin typeface="方正粗活意简体"/>
              </a:rPr>
              <a:t>上院：大贵族和教士</a:t>
            </a:r>
          </a:p>
          <a:p>
            <a:pPr>
              <a:spcBef>
                <a:spcPct val="50000"/>
              </a:spcBef>
            </a:pPr>
            <a:r>
              <a:rPr lang="zh-CN" altLang="en-US" sz="2600" b="1">
                <a:latin typeface="方正粗活意简体"/>
              </a:rPr>
              <a:t>下院：乡绅和市民</a:t>
            </a:r>
          </a:p>
        </p:txBody>
      </p:sp>
      <p:sp>
        <p:nvSpPr>
          <p:cNvPr id="12298" name="WordArt 11"/>
          <p:cNvSpPr>
            <a:spLocks noChangeArrowheads="1" noChangeShapeType="1" noTextEdit="1"/>
          </p:cNvSpPr>
          <p:nvPr/>
        </p:nvSpPr>
        <p:spPr bwMode="auto">
          <a:xfrm>
            <a:off x="682625" y="503238"/>
            <a:ext cx="4638675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400" b="1" kern="10" dirty="0">
                <a:ln w="9525">
                  <a:noFill/>
                  <a:round/>
                  <a:headEnd/>
                  <a:tailEnd/>
                </a:ln>
                <a:latin typeface="宋体"/>
              </a:rPr>
              <a:t>英国早期议会传统的形成</a:t>
            </a:r>
          </a:p>
        </p:txBody>
      </p:sp>
      <p:pic>
        <p:nvPicPr>
          <p:cNvPr id="15" name="Picture 2" descr="上议院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552540" y="3753928"/>
            <a:ext cx="388723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上议院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842" y="3166903"/>
            <a:ext cx="3876314" cy="66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下议院"/>
          <p:cNvPicPr>
            <a:picLocks noChangeAspect="1" noChangeArrowheads="1"/>
          </p:cNvPicPr>
          <p:nvPr/>
        </p:nvPicPr>
        <p:blipFill>
          <a:blip r:embed="rId7">
            <a:lum bright="-6000" contrast="24000"/>
          </a:blip>
          <a:srcRect/>
          <a:stretch>
            <a:fillRect/>
          </a:stretch>
        </p:blipFill>
        <p:spPr bwMode="auto">
          <a:xfrm>
            <a:off x="4929222" y="3753928"/>
            <a:ext cx="378069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commons_tit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222" y="3143248"/>
            <a:ext cx="3786182" cy="61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5305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5247" y="1478153"/>
            <a:ext cx="2416302" cy="81699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 smtClean="0"/>
              <a:t>资产阶级和新贵族日益强大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089904" y="1478153"/>
            <a:ext cx="2410968" cy="816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/>
              <a:t>斯图亚特王朝实行专制统治</a:t>
            </a:r>
            <a:endParaRPr lang="zh-CN" alt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48957" y="2359542"/>
            <a:ext cx="117643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议会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76010" y="2368686"/>
            <a:ext cx="117643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国王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3136392" y="2514600"/>
            <a:ext cx="30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3145536" y="2731008"/>
            <a:ext cx="2952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1"/>
          <p:cNvSpPr txBox="1">
            <a:spLocks/>
          </p:cNvSpPr>
          <p:nvPr/>
        </p:nvSpPr>
        <p:spPr>
          <a:xfrm>
            <a:off x="3718012" y="2064703"/>
            <a:ext cx="2252900" cy="460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FFFF00"/>
                </a:solidFill>
              </a:rPr>
              <a:t>试图限制王权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3692438" y="2786187"/>
            <a:ext cx="2252900" cy="460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FFFF00"/>
                </a:solidFill>
              </a:rPr>
              <a:t>试图掌控议会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4477867" y="3293616"/>
            <a:ext cx="287337" cy="649288"/>
          </a:xfrm>
          <a:prstGeom prst="downArrow">
            <a:avLst>
              <a:gd name="adj1" fmla="val 50000"/>
              <a:gd name="adj2" fmla="val 56492"/>
            </a:avLst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endParaRPr lang="zh-CN" altLang="en-US" smtClean="0">
              <a:solidFill>
                <a:prstClr val="black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53110" y="3977640"/>
            <a:ext cx="3024188" cy="946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1640年的英国资产阶级革命</a:t>
            </a:r>
          </a:p>
        </p:txBody>
      </p:sp>
      <p:sp>
        <p:nvSpPr>
          <p:cNvPr id="23" name="矩形 22"/>
          <p:cNvSpPr/>
          <p:nvPr/>
        </p:nvSpPr>
        <p:spPr>
          <a:xfrm>
            <a:off x="6097536" y="2903381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国王有权</a:t>
            </a:r>
            <a:r>
              <a:rPr lang="zh-CN" altLang="en-US" b="1" dirty="0" smtClean="0"/>
              <a:t>解散</a:t>
            </a:r>
            <a:endParaRPr lang="en-US" altLang="zh-CN" b="1" dirty="0" smtClean="0"/>
          </a:p>
          <a:p>
            <a:r>
              <a:rPr lang="zh-CN" altLang="en-US" b="1" dirty="0" smtClean="0"/>
              <a:t>和</a:t>
            </a:r>
            <a:r>
              <a:rPr lang="zh-CN" altLang="en-US" b="1" dirty="0"/>
              <a:t>召开议会</a:t>
            </a:r>
          </a:p>
        </p:txBody>
      </p:sp>
      <p:sp>
        <p:nvSpPr>
          <p:cNvPr id="24" name="矩形 23"/>
          <p:cNvSpPr/>
          <p:nvPr/>
        </p:nvSpPr>
        <p:spPr>
          <a:xfrm>
            <a:off x="1335545" y="2936433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议会有赞成</a:t>
            </a:r>
            <a:r>
              <a:rPr lang="zh-CN" altLang="en-US" b="1" dirty="0" smtClean="0"/>
              <a:t>或拒绝</a:t>
            </a:r>
            <a:endParaRPr lang="en-US" altLang="zh-CN" b="1" dirty="0" smtClean="0"/>
          </a:p>
          <a:p>
            <a:r>
              <a:rPr lang="zh-CN" altLang="en-US" b="1" dirty="0" smtClean="0"/>
              <a:t>征收</a:t>
            </a:r>
            <a:r>
              <a:rPr lang="zh-CN" altLang="en-US" b="1" dirty="0"/>
              <a:t>新税的权力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534517" y="45087"/>
            <a:ext cx="6689243" cy="96075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英国资产阶级革命的背景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4335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788158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dirty="0" smtClean="0"/>
              <a:t>英国资产阶级革命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3600" dirty="0" smtClean="0"/>
              <a:t>	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王权与议会的斗争与妥协</a:t>
            </a:r>
            <a:endParaRPr lang="zh-CN" altLang="en-US" sz="2000" dirty="0"/>
          </a:p>
        </p:txBody>
      </p:sp>
      <p:grpSp>
        <p:nvGrpSpPr>
          <p:cNvPr id="22531" name="组合 28"/>
          <p:cNvGrpSpPr>
            <a:grpSpLocks/>
          </p:cNvGrpSpPr>
          <p:nvPr/>
        </p:nvGrpSpPr>
        <p:grpSpPr bwMode="auto">
          <a:xfrm>
            <a:off x="1172210" y="1515797"/>
            <a:ext cx="7294737" cy="4656893"/>
            <a:chOff x="1263628" y="1515056"/>
            <a:chExt cx="7294490" cy="4657107"/>
          </a:xfrm>
        </p:grpSpPr>
        <p:sp>
          <p:nvSpPr>
            <p:cNvPr id="6" name="TextBox 5"/>
            <p:cNvSpPr txBox="1"/>
            <p:nvPr/>
          </p:nvSpPr>
          <p:spPr>
            <a:xfrm>
              <a:off x="1285852" y="1778858"/>
              <a:ext cx="1463399" cy="510801"/>
            </a:xfrm>
            <a:prstGeom prst="roundRect">
              <a:avLst/>
            </a:prstGeom>
            <a:solidFill>
              <a:srgbClr val="CCFFFF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</a:rPr>
                <a:t>查理一世</a:t>
              </a:r>
            </a:p>
          </p:txBody>
        </p:sp>
        <p:sp>
          <p:nvSpPr>
            <p:cNvPr id="22533" name="TextBox 6"/>
            <p:cNvSpPr txBox="1">
              <a:spLocks noChangeArrowheads="1"/>
            </p:cNvSpPr>
            <p:nvPr/>
          </p:nvSpPr>
          <p:spPr bwMode="auto">
            <a:xfrm>
              <a:off x="2826567" y="1515056"/>
              <a:ext cx="2492909" cy="400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 smtClean="0">
                  <a:solidFill>
                    <a:srgbClr val="FFFF00"/>
                  </a:solidFill>
                </a:rPr>
                <a:t>内战爆发，议会获胜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18228" y="1650836"/>
              <a:ext cx="3239890" cy="817282"/>
            </a:xfrm>
            <a:prstGeom prst="roundRect">
              <a:avLst/>
            </a:prstGeom>
            <a:solidFill>
              <a:srgbClr val="CCFFFF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黑体" panose="02010609060101010101" pitchFamily="49" charset="-122"/>
                </a:rPr>
                <a:t>克伦威尔</a:t>
              </a:r>
              <a:endParaRPr lang="en-US" altLang="zh-CN" sz="2400" b="1" dirty="0" smtClean="0">
                <a:solidFill>
                  <a:schemeClr val="bg1"/>
                </a:solidFill>
                <a:latin typeface="黑体" panose="02010609060101010101" pitchFamily="49" charset="-122"/>
              </a:endParaRPr>
            </a:p>
            <a:p>
              <a:pPr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黑体" panose="02010609060101010101" pitchFamily="49" charset="-122"/>
                </a:rPr>
                <a:t>（建立共和国，后出任护国主）</a:t>
              </a:r>
              <a:endPara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49269" y="3144233"/>
              <a:ext cx="3031311" cy="817282"/>
            </a:xfrm>
            <a:prstGeom prst="roundRect">
              <a:avLst/>
            </a:prstGeom>
            <a:solidFill>
              <a:srgbClr val="CCFFFF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</a:rPr>
                <a:t>小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黑体" panose="02010609060101010101" pitchFamily="49" charset="-122"/>
                </a:rPr>
                <a:t>克伦威尔</a:t>
              </a:r>
              <a:endParaRPr lang="en-US" altLang="zh-CN" sz="2400" b="1" dirty="0" smtClean="0">
                <a:solidFill>
                  <a:schemeClr val="bg1"/>
                </a:solidFill>
                <a:latin typeface="黑体" panose="02010609060101010101" pitchFamily="49" charset="-122"/>
              </a:endParaRPr>
            </a:p>
            <a:p>
              <a:pPr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黑体" panose="02010609060101010101" pitchFamily="49" charset="-122"/>
                </a:rPr>
                <a:t>（继任护国主，不孚众望）</a:t>
              </a:r>
              <a:endPara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5852" y="3107655"/>
              <a:ext cx="1463399" cy="510801"/>
            </a:xfrm>
            <a:prstGeom prst="roundRect">
              <a:avLst/>
            </a:prstGeom>
            <a:solidFill>
              <a:srgbClr val="CCFFFF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</a:rPr>
                <a:t>查理二世</a:t>
              </a:r>
            </a:p>
          </p:txBody>
        </p:sp>
        <p:sp>
          <p:nvSpPr>
            <p:cNvPr id="22537" name="TextBox 11"/>
            <p:cNvSpPr txBox="1">
              <a:spLocks noChangeArrowheads="1"/>
            </p:cNvSpPr>
            <p:nvPr/>
          </p:nvSpPr>
          <p:spPr bwMode="auto">
            <a:xfrm>
              <a:off x="2892364" y="2841092"/>
              <a:ext cx="2236437" cy="400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 smtClean="0">
                  <a:solidFill>
                    <a:srgbClr val="FFFF00"/>
                  </a:solidFill>
                </a:rPr>
                <a:t>斯图亚特王朝复辟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85852" y="4214193"/>
              <a:ext cx="4593567" cy="510801"/>
            </a:xfrm>
            <a:prstGeom prst="roundRect">
              <a:avLst/>
            </a:prstGeom>
            <a:solidFill>
              <a:srgbClr val="CCFFFF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</a:rPr>
                <a:t>詹姆斯二世</a:t>
              </a:r>
              <a:r>
                <a:rPr lang="zh-CN" altLang="en-US" b="1" dirty="0" smtClean="0">
                  <a:solidFill>
                    <a:schemeClr val="bg1"/>
                  </a:solidFill>
                  <a:latin typeface="黑体" panose="02010609060101010101" pitchFamily="49" charset="-122"/>
                </a:rPr>
                <a:t>（信仰天主教，被议会驱逐）</a:t>
              </a:r>
              <a:endParaRPr lang="zh-CN" altLang="en-US" b="1" dirty="0">
                <a:solidFill>
                  <a:schemeClr val="bg1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2539" name="TextBox 13"/>
            <p:cNvSpPr>
              <a:spLocks noChangeArrowheads="1"/>
            </p:cNvSpPr>
            <p:nvPr/>
          </p:nvSpPr>
          <p:spPr bwMode="auto">
            <a:xfrm>
              <a:off x="1263628" y="5252720"/>
              <a:ext cx="4241666" cy="919443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黑体" panose="02010609060101010101" pitchFamily="49" charset="-122"/>
                </a:rPr>
                <a:t>玛丽二世与威廉三世</a:t>
              </a:r>
              <a:r>
                <a:rPr lang="zh-CN" altLang="en-US" sz="1800" b="1" dirty="0" smtClean="0">
                  <a:solidFill>
                    <a:schemeClr val="bg1"/>
                  </a:solidFill>
                  <a:latin typeface="黑体" panose="02010609060101010101" pitchFamily="49" charset="-122"/>
                </a:rPr>
                <a:t>（信仰新教）</a:t>
              </a:r>
              <a:endParaRPr lang="en-US" altLang="zh-CN" sz="1800" b="1" dirty="0" smtClean="0">
                <a:solidFill>
                  <a:schemeClr val="bg1"/>
                </a:solidFill>
                <a:latin typeface="黑体" panose="02010609060101010101" pitchFamily="49" charset="-122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rgbClr val="FF0000"/>
                  </a:solidFill>
                  <a:latin typeface="黑体" panose="02010609060101010101" pitchFamily="49" charset="-122"/>
                </a:rPr>
                <a:t>（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黑体" panose="02010609060101010101" pitchFamily="49" charset="-122"/>
                </a:rPr>
                <a:t>1688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黑体" panose="02010609060101010101" pitchFamily="49" charset="-122"/>
                </a:rPr>
                <a:t>年“光荣革命”）</a:t>
              </a:r>
            </a:p>
          </p:txBody>
        </p:sp>
        <p:sp>
          <p:nvSpPr>
            <p:cNvPr id="15" name="右箭头 14"/>
            <p:cNvSpPr/>
            <p:nvPr/>
          </p:nvSpPr>
          <p:spPr>
            <a:xfrm>
              <a:off x="2918577" y="2032870"/>
              <a:ext cx="2195928" cy="71440"/>
            </a:xfrm>
            <a:prstGeom prst="rightArrow">
              <a:avLst/>
            </a:prstGeom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右箭头 16"/>
            <p:cNvSpPr/>
            <p:nvPr/>
          </p:nvSpPr>
          <p:spPr>
            <a:xfrm flipH="1">
              <a:off x="2882002" y="3356904"/>
              <a:ext cx="2231927" cy="72003"/>
            </a:xfrm>
            <a:prstGeom prst="rightArrow">
              <a:avLst/>
            </a:prstGeom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右箭头 17"/>
            <p:cNvSpPr/>
            <p:nvPr/>
          </p:nvSpPr>
          <p:spPr>
            <a:xfrm rot="5400000">
              <a:off x="6411708" y="2742199"/>
              <a:ext cx="535011" cy="71435"/>
            </a:xfrm>
            <a:prstGeom prst="rightArrow">
              <a:avLst/>
            </a:prstGeom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右箭头 18"/>
            <p:cNvSpPr/>
            <p:nvPr/>
          </p:nvSpPr>
          <p:spPr>
            <a:xfrm rot="5400000">
              <a:off x="1821600" y="3892712"/>
              <a:ext cx="428644" cy="71436"/>
            </a:xfrm>
            <a:prstGeom prst="rightArrow">
              <a:avLst/>
            </a:prstGeom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右箭头 19"/>
            <p:cNvSpPr/>
            <p:nvPr/>
          </p:nvSpPr>
          <p:spPr>
            <a:xfrm rot="5400000">
              <a:off x="1806742" y="4962609"/>
              <a:ext cx="428644" cy="71436"/>
            </a:xfrm>
            <a:prstGeom prst="rightArrow">
              <a:avLst/>
            </a:prstGeom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22" name="直接箭头连接符 21"/>
            <p:cNvCxnSpPr/>
            <p:nvPr/>
          </p:nvCxnSpPr>
          <p:spPr>
            <a:xfrm rot="5400000">
              <a:off x="1715236" y="2714731"/>
              <a:ext cx="571526" cy="1588"/>
            </a:xfrm>
            <a:prstGeom prst="straightConnector1">
              <a:avLst/>
            </a:prstGeom>
            <a:ln w="57150"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6" name="TextBox 23"/>
            <p:cNvSpPr txBox="1">
              <a:spLocks noChangeArrowheads="1"/>
            </p:cNvSpPr>
            <p:nvPr/>
          </p:nvSpPr>
          <p:spPr bwMode="auto">
            <a:xfrm>
              <a:off x="2000232" y="2500306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smtClean="0"/>
                <a:t>子</a:t>
              </a:r>
            </a:p>
          </p:txBody>
        </p:sp>
        <p:sp>
          <p:nvSpPr>
            <p:cNvPr id="22547" name="TextBox 24"/>
            <p:cNvSpPr txBox="1">
              <a:spLocks noChangeArrowheads="1"/>
            </p:cNvSpPr>
            <p:nvPr/>
          </p:nvSpPr>
          <p:spPr bwMode="auto">
            <a:xfrm>
              <a:off x="6715140" y="2500306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smtClean="0"/>
                <a:t>子</a:t>
              </a:r>
            </a:p>
          </p:txBody>
        </p:sp>
        <p:sp>
          <p:nvSpPr>
            <p:cNvPr id="22548" name="TextBox 25"/>
            <p:cNvSpPr txBox="1">
              <a:spLocks noChangeArrowheads="1"/>
            </p:cNvSpPr>
            <p:nvPr/>
          </p:nvSpPr>
          <p:spPr bwMode="auto">
            <a:xfrm>
              <a:off x="2079293" y="3714752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 smtClean="0"/>
                <a:t>弟</a:t>
              </a:r>
            </a:p>
          </p:txBody>
        </p:sp>
        <p:sp>
          <p:nvSpPr>
            <p:cNvPr id="22549" name="TextBox 27"/>
            <p:cNvSpPr txBox="1">
              <a:spLocks noChangeArrowheads="1"/>
            </p:cNvSpPr>
            <p:nvPr/>
          </p:nvSpPr>
          <p:spPr bwMode="auto">
            <a:xfrm>
              <a:off x="2576330" y="4775460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 smtClean="0"/>
                <a:t>女儿女婿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3090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83224" y="55176"/>
            <a:ext cx="8723376" cy="85978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200" dirty="0" smtClean="0"/>
              <a:t>国王的紧箍咒</a:t>
            </a:r>
            <a:r>
              <a:rPr lang="en-US" altLang="zh-CN" sz="3200" dirty="0" smtClean="0"/>
              <a:t>——《</a:t>
            </a:r>
            <a:r>
              <a:rPr lang="zh-CN" altLang="en-US" sz="3200" dirty="0" smtClean="0"/>
              <a:t>权利法案</a:t>
            </a:r>
            <a:r>
              <a:rPr lang="en-US" altLang="zh-CN" sz="3200" dirty="0" smtClean="0"/>
              <a:t>》</a:t>
            </a:r>
            <a:r>
              <a:rPr lang="zh-CN" altLang="en-US" sz="3200" dirty="0" smtClean="0"/>
              <a:t>和</a:t>
            </a:r>
            <a:r>
              <a:rPr lang="en-US" altLang="zh-CN" sz="3200" dirty="0" smtClean="0"/>
              <a:t>《</a:t>
            </a:r>
            <a:r>
              <a:rPr lang="zh-CN" altLang="en-US" sz="3200" dirty="0" smtClean="0"/>
              <a:t>王位继承法</a:t>
            </a:r>
            <a:r>
              <a:rPr lang="en-US" altLang="zh-CN" sz="3200" dirty="0" smtClean="0"/>
              <a:t>》</a:t>
            </a:r>
            <a:endParaRPr lang="zh-CN" altLang="en-US" sz="3200" dirty="0" smtClean="0"/>
          </a:p>
        </p:txBody>
      </p:sp>
      <p:sp>
        <p:nvSpPr>
          <p:cNvPr id="1038" name="灯片编号占位符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fld id="{3639267F-A660-4901-B83D-51F1D3487AF9}" type="slidenum">
              <a:rPr lang="zh-CN" altLang="en-US" sz="1000">
                <a:solidFill>
                  <a:prstClr val="black"/>
                </a:solidFill>
              </a:rPr>
              <a:pPr eaLnBrk="1" hangingPunct="1"/>
              <a:t>7</a:t>
            </a:fld>
            <a:endParaRPr lang="en-US" altLang="zh-CN" sz="1000">
              <a:solidFill>
                <a:prstClr val="black"/>
              </a:solidFill>
            </a:endParaRPr>
          </a:p>
        </p:txBody>
      </p:sp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5726886" y="2557322"/>
            <a:ext cx="2618676" cy="1023878"/>
          </a:xfrm>
          <a:prstGeom prst="roundRect">
            <a:avLst>
              <a:gd name="adj" fmla="val 3269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prstClr val="black"/>
                </a:solidFill>
              </a:rPr>
              <a:t>王权受到限制，议会权力</a:t>
            </a:r>
            <a:r>
              <a:rPr lang="zh-CN" altLang="en-US" sz="2400" dirty="0">
                <a:solidFill>
                  <a:prstClr val="black"/>
                </a:solidFill>
              </a:rPr>
              <a:t>扩大</a:t>
            </a:r>
            <a:endParaRPr lang="zh-CN" altLang="en-US" sz="2400" dirty="0" smtClean="0">
              <a:solidFill>
                <a:prstClr val="black"/>
              </a:solidFill>
            </a:endParaRPr>
          </a:p>
        </p:txBody>
      </p:sp>
      <p:sp>
        <p:nvSpPr>
          <p:cNvPr id="6" name="下箭头 5"/>
          <p:cNvSpPr/>
          <p:nvPr/>
        </p:nvSpPr>
        <p:spPr>
          <a:xfrm rot="16200000">
            <a:off x="5277763" y="2759203"/>
            <a:ext cx="342645" cy="55037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prstClr val="white"/>
              </a:solidFill>
            </a:endParaRPr>
          </a:p>
        </p:txBody>
      </p:sp>
      <p:cxnSp>
        <p:nvCxnSpPr>
          <p:cNvPr id="1028" name="_s1028"/>
          <p:cNvCxnSpPr>
            <a:cxnSpLocks noChangeShapeType="1"/>
          </p:cNvCxnSpPr>
          <p:nvPr/>
        </p:nvCxnSpPr>
        <p:spPr bwMode="auto">
          <a:xfrm flipH="1">
            <a:off x="1741135" y="1790897"/>
            <a:ext cx="677228" cy="1044000"/>
          </a:xfrm>
          <a:prstGeom prst="bentConnector3">
            <a:avLst>
              <a:gd name="adj1" fmla="val 2093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" name="_s1029"/>
          <p:cNvCxnSpPr>
            <a:cxnSpLocks noChangeShapeType="1"/>
          </p:cNvCxnSpPr>
          <p:nvPr/>
        </p:nvCxnSpPr>
        <p:spPr bwMode="auto">
          <a:xfrm rot="10800000">
            <a:off x="1727026" y="2825708"/>
            <a:ext cx="677228" cy="260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" name="_s1030"/>
          <p:cNvCxnSpPr>
            <a:cxnSpLocks noChangeShapeType="1"/>
          </p:cNvCxnSpPr>
          <p:nvPr/>
        </p:nvCxnSpPr>
        <p:spPr bwMode="auto">
          <a:xfrm rot="10800000">
            <a:off x="1738522" y="2829743"/>
            <a:ext cx="677228" cy="1332000"/>
          </a:xfrm>
          <a:prstGeom prst="bentConnector3">
            <a:avLst>
              <a:gd name="adj1" fmla="val 2093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_s1031"/>
          <p:cNvSpPr>
            <a:spLocks noChangeArrowheads="1"/>
          </p:cNvSpPr>
          <p:nvPr/>
        </p:nvSpPr>
        <p:spPr bwMode="auto">
          <a:xfrm>
            <a:off x="183224" y="2449315"/>
            <a:ext cx="1682152" cy="756398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marL="365125" indent="-255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anose="020B0602030504020204" pitchFamily="34" charset="0"/>
                <a:ea typeface="黑体" panose="02010609060101010101" pitchFamily="49" charset="-122"/>
              </a:rPr>
              <a:t>《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anose="020B0602030504020204" pitchFamily="34" charset="0"/>
                <a:ea typeface="黑体" panose="02010609060101010101" pitchFamily="49" charset="-122"/>
              </a:rPr>
              <a:t>权利法案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anose="020B0602030504020204" pitchFamily="34" charset="0"/>
                <a:ea typeface="黑体" panose="02010609060101010101" pitchFamily="49" charset="-122"/>
              </a:rPr>
              <a:t>》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Sans Unicode" panose="020B0602030504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_s1032"/>
          <p:cNvSpPr>
            <a:spLocks noChangeArrowheads="1"/>
          </p:cNvSpPr>
          <p:nvPr/>
        </p:nvSpPr>
        <p:spPr bwMode="auto">
          <a:xfrm>
            <a:off x="2441877" y="1465497"/>
            <a:ext cx="2248019" cy="74726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65125" indent="-255588" algn="ctr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lang="zh-CN" altLang="en-US" sz="2400" dirty="0">
                <a:solidFill>
                  <a:schemeClr val="bg1"/>
                </a:solidFill>
                <a:latin typeface="Lucida Sans Unicode" panose="020B0602030504020204" pitchFamily="34" charset="0"/>
                <a:ea typeface="黑体" panose="02010609060101010101" pitchFamily="49" charset="-122"/>
              </a:rPr>
              <a:t>法权高于王权</a:t>
            </a:r>
          </a:p>
        </p:txBody>
      </p:sp>
      <p:sp>
        <p:nvSpPr>
          <p:cNvPr id="9" name="_s1033"/>
          <p:cNvSpPr>
            <a:spLocks noChangeArrowheads="1"/>
          </p:cNvSpPr>
          <p:nvPr/>
        </p:nvSpPr>
        <p:spPr bwMode="auto">
          <a:xfrm>
            <a:off x="2476168" y="2485669"/>
            <a:ext cx="2248019" cy="92024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65125" indent="-255588" algn="ctr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lang="zh-CN" altLang="en-US" sz="2400" dirty="0">
                <a:solidFill>
                  <a:schemeClr val="bg1"/>
                </a:solidFill>
                <a:latin typeface="Lucida Sans Unicode" panose="020B0602030504020204" pitchFamily="34" charset="0"/>
                <a:ea typeface="黑体" panose="02010609060101010101" pitchFamily="49" charset="-122"/>
              </a:rPr>
              <a:t>限制国王</a:t>
            </a:r>
            <a:r>
              <a:rPr lang="zh-CN" altLang="en-US" sz="2400" dirty="0" smtClean="0">
                <a:solidFill>
                  <a:schemeClr val="bg1"/>
                </a:solidFill>
                <a:latin typeface="Lucida Sans Unicode" panose="020B0602030504020204" pitchFamily="34" charset="0"/>
                <a:ea typeface="黑体" panose="02010609060101010101" pitchFamily="49" charset="-122"/>
              </a:rPr>
              <a:t>的军</a:t>
            </a:r>
            <a:endParaRPr lang="en-US" altLang="zh-CN" sz="2400" dirty="0" smtClean="0">
              <a:solidFill>
                <a:schemeClr val="bg1"/>
              </a:solidFill>
              <a:latin typeface="Lucida Sans Unicode" panose="020B0602030504020204" pitchFamily="34" charset="0"/>
              <a:ea typeface="黑体" panose="02010609060101010101" pitchFamily="49" charset="-122"/>
            </a:endParaRPr>
          </a:p>
          <a:p>
            <a:pPr marL="365125" indent="-255588" algn="ctr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Lucida Sans Unicode" panose="020B0602030504020204" pitchFamily="34" charset="0"/>
                <a:ea typeface="黑体" panose="02010609060101010101" pitchFamily="49" charset="-122"/>
              </a:rPr>
              <a:t>权和财权</a:t>
            </a:r>
            <a:endParaRPr lang="zh-CN" altLang="en-US" sz="2400" dirty="0">
              <a:solidFill>
                <a:schemeClr val="bg1"/>
              </a:solidFill>
              <a:latin typeface="Lucida Sans Unicode" panose="020B0602030504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_s1034"/>
          <p:cNvSpPr>
            <a:spLocks noChangeArrowheads="1"/>
          </p:cNvSpPr>
          <p:nvPr/>
        </p:nvSpPr>
        <p:spPr bwMode="auto">
          <a:xfrm>
            <a:off x="2460165" y="3586296"/>
            <a:ext cx="2248019" cy="894264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marL="365125" indent="-255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5125" marR="0" lvl="0" indent="-255588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anose="020B0602030504020204" pitchFamily="34" charset="0"/>
                <a:ea typeface="黑体" panose="02010609060101010101" pitchFamily="49" charset="-122"/>
              </a:rPr>
              <a:t>限制国王干涉</a:t>
            </a:r>
          </a:p>
          <a:p>
            <a:pPr marL="109537" marR="0" lvl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anose="020B0602030504020204" pitchFamily="34" charset="0"/>
                <a:ea typeface="黑体" panose="02010609060101010101" pitchFamily="49" charset="-122"/>
              </a:rPr>
              <a:t>议会活动</a:t>
            </a:r>
          </a:p>
        </p:txBody>
      </p:sp>
      <p:sp>
        <p:nvSpPr>
          <p:cNvPr id="16" name="_s1031"/>
          <p:cNvSpPr>
            <a:spLocks noChangeArrowheads="1"/>
          </p:cNvSpPr>
          <p:nvPr/>
        </p:nvSpPr>
        <p:spPr bwMode="auto">
          <a:xfrm>
            <a:off x="201168" y="4810403"/>
            <a:ext cx="1764792" cy="780373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marL="365125" indent="-255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anose="020B0602030504020204" pitchFamily="34" charset="0"/>
                <a:ea typeface="黑体" panose="02010609060101010101" pitchFamily="49" charset="-122"/>
              </a:rPr>
              <a:t>《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anose="020B0602030504020204" pitchFamily="34" charset="0"/>
                <a:ea typeface="黑体" panose="02010609060101010101" pitchFamily="49" charset="-122"/>
              </a:rPr>
              <a:t>王位继承法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anose="020B0602030504020204" pitchFamily="34" charset="0"/>
                <a:ea typeface="黑体" panose="02010609060101010101" pitchFamily="49" charset="-122"/>
              </a:rPr>
              <a:t>》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Sans Unicode" panose="020B0602030504020204" pitchFamily="34" charset="0"/>
              <a:ea typeface="黑体" panose="02010609060101010101" pitchFamily="49" charset="-122"/>
            </a:endParaRPr>
          </a:p>
        </p:txBody>
      </p:sp>
      <p:sp>
        <p:nvSpPr>
          <p:cNvPr id="17" name="_s1034"/>
          <p:cNvSpPr>
            <a:spLocks noChangeArrowheads="1"/>
          </p:cNvSpPr>
          <p:nvPr/>
        </p:nvSpPr>
        <p:spPr bwMode="auto">
          <a:xfrm>
            <a:off x="2127933" y="4780478"/>
            <a:ext cx="6796611" cy="78655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marL="365125" indent="-255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5125" marR="0" lvl="0" indent="-255588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anose="020B0602030504020204" pitchFamily="34" charset="0"/>
                <a:ea typeface="黑体" panose="02010609060101010101" pitchFamily="49" charset="-122"/>
              </a:rPr>
              <a:t>国王不得为天主教徒，也不能与天主教徒通婚</a:t>
            </a:r>
          </a:p>
        </p:txBody>
      </p:sp>
      <p:cxnSp>
        <p:nvCxnSpPr>
          <p:cNvPr id="12" name="直接连接符 11"/>
          <p:cNvCxnSpPr>
            <a:stCxn id="16" idx="3"/>
            <a:endCxn id="17" idx="1"/>
          </p:cNvCxnSpPr>
          <p:nvPr/>
        </p:nvCxnSpPr>
        <p:spPr>
          <a:xfrm flipV="1">
            <a:off x="1965960" y="5173756"/>
            <a:ext cx="1619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横卷形 19"/>
          <p:cNvSpPr/>
          <p:nvPr/>
        </p:nvSpPr>
        <p:spPr>
          <a:xfrm>
            <a:off x="5266944" y="707598"/>
            <a:ext cx="3712464" cy="1654101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君主立宪制：</a:t>
            </a:r>
            <a:r>
              <a:rPr lang="zh-CN" altLang="en-US" b="1" dirty="0"/>
              <a:t>资产阶级国家以</a:t>
            </a:r>
            <a:r>
              <a:rPr lang="zh-CN" altLang="en-US" b="1" dirty="0">
                <a:solidFill>
                  <a:srgbClr val="FF0000"/>
                </a:solidFill>
              </a:rPr>
              <a:t>君主</a:t>
            </a:r>
            <a:r>
              <a:rPr lang="zh-CN" altLang="en-US" b="1" dirty="0"/>
              <a:t>（国王、皇帝）</a:t>
            </a:r>
            <a:r>
              <a:rPr lang="zh-CN" altLang="en-US" b="1" dirty="0">
                <a:solidFill>
                  <a:srgbClr val="FF0000"/>
                </a:solidFill>
              </a:rPr>
              <a:t>为世袭元首</a:t>
            </a:r>
            <a:r>
              <a:rPr lang="zh-CN" altLang="en-US" b="1" dirty="0"/>
              <a:t>，但</a:t>
            </a:r>
            <a:r>
              <a:rPr lang="zh-CN" altLang="en-US" b="1" dirty="0">
                <a:solidFill>
                  <a:srgbClr val="FF0000"/>
                </a:solidFill>
              </a:rPr>
              <a:t>君主权力受到宪法和议会不同程度的限制</a:t>
            </a:r>
            <a:r>
              <a:rPr lang="zh-CN" altLang="en-US" b="1" dirty="0"/>
              <a:t>的政体</a:t>
            </a:r>
            <a:r>
              <a:rPr lang="zh-CN" altLang="en-US" b="1" dirty="0" smtClean="0"/>
              <a:t>形式。</a:t>
            </a:r>
            <a:endParaRPr lang="zh-CN" altLang="en-US" b="1" dirty="0"/>
          </a:p>
        </p:txBody>
      </p:sp>
      <p:sp>
        <p:nvSpPr>
          <p:cNvPr id="21" name="矩形 20"/>
          <p:cNvSpPr/>
          <p:nvPr/>
        </p:nvSpPr>
        <p:spPr>
          <a:xfrm>
            <a:off x="183224" y="5962992"/>
            <a:ext cx="8055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</a:rPr>
              <a:t>“光荣革命”后，英国君主立宪制逐步形成</a:t>
            </a:r>
            <a:r>
              <a:rPr lang="zh-CN" altLang="en-US" sz="2800" b="1" dirty="0">
                <a:solidFill>
                  <a:srgbClr val="FFFF00"/>
                </a:solidFill>
              </a:rPr>
              <a:t/>
            </a:r>
            <a:br>
              <a:rPr lang="zh-CN" altLang="en-US" sz="2800" b="1" dirty="0">
                <a:solidFill>
                  <a:srgbClr val="FFFF00"/>
                </a:solidFill>
              </a:rPr>
            </a:b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右大括号 12"/>
          <p:cNvSpPr/>
          <p:nvPr/>
        </p:nvSpPr>
        <p:spPr>
          <a:xfrm>
            <a:off x="4791456" y="1790897"/>
            <a:ext cx="183650" cy="247935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947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8070" y="88630"/>
            <a:ext cx="8801338" cy="87845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dirty="0" smtClean="0"/>
              <a:t>英国君主立宪制的完善</a:t>
            </a:r>
            <a:r>
              <a:rPr lang="en-US" altLang="zh-CN" sz="3600" dirty="0" smtClean="0"/>
              <a:t>——</a:t>
            </a:r>
            <a:r>
              <a:rPr lang="zh-CN" altLang="en-US" sz="3600" dirty="0" smtClean="0"/>
              <a:t>责任内阁制开始形成</a:t>
            </a:r>
            <a:r>
              <a:rPr lang="zh-CN" altLang="en-US" sz="2700" dirty="0" smtClean="0"/>
              <a:t>（</a:t>
            </a:r>
            <a:r>
              <a:rPr lang="en-US" altLang="zh-CN" sz="2700" dirty="0" smtClean="0"/>
              <a:t>18</a:t>
            </a:r>
            <a:r>
              <a:rPr lang="zh-CN" altLang="en-US" sz="2700" dirty="0" smtClean="0"/>
              <a:t>世纪</a:t>
            </a:r>
            <a:r>
              <a:rPr lang="en-US" altLang="zh-CN" sz="2700" dirty="0" smtClean="0"/>
              <a:t>20</a:t>
            </a:r>
            <a:r>
              <a:rPr lang="zh-CN" altLang="en-US" sz="2700" dirty="0" smtClean="0"/>
              <a:t>年代之后）</a:t>
            </a:r>
            <a:endParaRPr lang="zh-CN" altLang="en-US" sz="2700" dirty="0"/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3309367" y="2926636"/>
            <a:ext cx="1957578" cy="70048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365125" indent="-255588" algn="ctr">
              <a:spcBef>
                <a:spcPts val="400"/>
              </a:spcBef>
              <a:buFont typeface="Wingdings 3" panose="05040102010807070707" pitchFamily="18" charset="2"/>
              <a:buNone/>
            </a:pPr>
            <a:r>
              <a:rPr lang="zh-CN" altLang="en-US" dirty="0">
                <a:solidFill>
                  <a:schemeClr val="bg1"/>
                </a:solidFill>
                <a:latin typeface="Lucida Sans Unicode" panose="020B0602030504020204" pitchFamily="34" charset="0"/>
                <a:ea typeface="黑体" panose="02010609060101010101" pitchFamily="49" charset="-122"/>
              </a:rPr>
              <a:t>首相代替国王</a:t>
            </a:r>
            <a:endParaRPr lang="en-US" altLang="zh-CN" dirty="0">
              <a:solidFill>
                <a:schemeClr val="bg1"/>
              </a:solidFill>
              <a:latin typeface="Lucida Sans Unicode" panose="020B0602030504020204" pitchFamily="34" charset="0"/>
              <a:ea typeface="黑体" panose="02010609060101010101" pitchFamily="49" charset="-122"/>
            </a:endParaRPr>
          </a:p>
          <a:p>
            <a:pPr marL="365125" indent="-255588" algn="ctr">
              <a:spcBef>
                <a:spcPts val="400"/>
              </a:spcBef>
              <a:buFont typeface="Wingdings 3" panose="05040102010807070707" pitchFamily="18" charset="2"/>
              <a:buNone/>
            </a:pPr>
            <a:r>
              <a:rPr lang="zh-CN" altLang="en-US" dirty="0">
                <a:solidFill>
                  <a:schemeClr val="bg1"/>
                </a:solidFill>
                <a:latin typeface="Lucida Sans Unicode" panose="020B0602030504020204" pitchFamily="34" charset="0"/>
                <a:ea typeface="黑体" panose="02010609060101010101" pitchFamily="49" charset="-122"/>
              </a:rPr>
              <a:t>主持内阁会议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5905" y="5469650"/>
            <a:ext cx="2728151" cy="57626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365125" indent="-255588" algn="ctr">
              <a:spcBef>
                <a:spcPts val="400"/>
              </a:spcBef>
              <a:buFont typeface="Wingdings 3" panose="05040102010807070707" pitchFamily="18" charset="2"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Lucida Sans Unicode" panose="020B0602030504020204" pitchFamily="34" charset="0"/>
                <a:ea typeface="黑体" panose="02010609060101010101" pitchFamily="49" charset="-122"/>
              </a:rPr>
              <a:t>不会说英语的英国国王</a:t>
            </a:r>
            <a:endParaRPr lang="en-US" altLang="zh-CN" dirty="0" smtClean="0">
              <a:solidFill>
                <a:schemeClr val="bg1"/>
              </a:solidFill>
              <a:latin typeface="Lucida Sans Unicode" panose="020B0602030504020204" pitchFamily="34" charset="0"/>
              <a:ea typeface="黑体" panose="02010609060101010101" pitchFamily="49" charset="-122"/>
            </a:endParaRPr>
          </a:p>
          <a:p>
            <a:pPr marL="365125" indent="-255588" algn="ctr">
              <a:spcBef>
                <a:spcPts val="400"/>
              </a:spcBef>
              <a:buFont typeface="Wingdings 3" panose="05040102010807070707" pitchFamily="18" charset="2"/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Lucida Sans Unicode" panose="020B0602030504020204" pitchFamily="34" charset="0"/>
                <a:ea typeface="黑体" panose="02010609060101010101" pitchFamily="49" charset="-122"/>
              </a:rPr>
              <a:t>——</a:t>
            </a:r>
            <a:r>
              <a:rPr lang="zh-CN" altLang="en-US" dirty="0" smtClean="0">
                <a:solidFill>
                  <a:schemeClr val="bg1"/>
                </a:solidFill>
                <a:latin typeface="Lucida Sans Unicode" panose="020B0602030504020204" pitchFamily="34" charset="0"/>
                <a:ea typeface="黑体" panose="02010609060101010101" pitchFamily="49" charset="-122"/>
              </a:rPr>
              <a:t>乔</a:t>
            </a:r>
            <a:r>
              <a:rPr lang="zh-CN" altLang="en-US" dirty="0">
                <a:solidFill>
                  <a:schemeClr val="bg1"/>
                </a:solidFill>
                <a:latin typeface="Lucida Sans Unicode" panose="020B0602030504020204" pitchFamily="34" charset="0"/>
                <a:ea typeface="黑体" panose="02010609060101010101" pitchFamily="49" charset="-122"/>
              </a:rPr>
              <a:t>治一世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" y="1139198"/>
            <a:ext cx="2779014" cy="4298381"/>
          </a:xfrm>
          <a:prstGeom prst="rect">
            <a:avLst/>
          </a:prstGeom>
        </p:spPr>
      </p:pic>
      <p:pic>
        <p:nvPicPr>
          <p:cNvPr id="30" name="Picture 4" descr="罗伯特。沃尔波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28" y="1162277"/>
            <a:ext cx="3459329" cy="432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3130520" y="5355251"/>
            <a:ext cx="2569208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1721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年，乔治一世任命沃波尔为首席大臣，主持内阁会议。</a:t>
            </a:r>
            <a:endParaRPr lang="en-US" altLang="zh-CN" sz="2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6177089" y="5524224"/>
            <a:ext cx="2865755" cy="57626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365125" indent="-255588" algn="ctr">
              <a:spcBef>
                <a:spcPts val="400"/>
              </a:spcBef>
              <a:buFont typeface="Wingdings 3" panose="05040102010807070707" pitchFamily="18" charset="2"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Lucida Sans Unicode" panose="020B0602030504020204" pitchFamily="34" charset="0"/>
                <a:ea typeface="黑体" panose="02010609060101010101" pitchFamily="49" charset="-122"/>
              </a:rPr>
              <a:t>英国首任首相</a:t>
            </a:r>
            <a:endParaRPr lang="en-US" altLang="zh-CN" dirty="0" smtClean="0">
              <a:solidFill>
                <a:schemeClr val="bg1"/>
              </a:solidFill>
              <a:latin typeface="Lucida Sans Unicode" panose="020B0602030504020204" pitchFamily="34" charset="0"/>
              <a:ea typeface="黑体" panose="02010609060101010101" pitchFamily="49" charset="-122"/>
            </a:endParaRPr>
          </a:p>
          <a:p>
            <a:pPr marL="365125" indent="-255588" algn="ctr">
              <a:spcBef>
                <a:spcPts val="400"/>
              </a:spcBef>
              <a:buFont typeface="Wingdings 3" panose="05040102010807070707" pitchFamily="18" charset="2"/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Lucida Sans Unicode" panose="020B0602030504020204" pitchFamily="34" charset="0"/>
                <a:ea typeface="黑体" panose="02010609060101010101" pitchFamily="49" charset="-122"/>
              </a:rPr>
              <a:t>——</a:t>
            </a:r>
            <a:r>
              <a:rPr lang="zh-CN" altLang="en-US" dirty="0" smtClean="0">
                <a:solidFill>
                  <a:schemeClr val="bg1"/>
                </a:solidFill>
                <a:latin typeface="Lucida Sans Unicode" panose="020B0602030504020204" pitchFamily="34" charset="0"/>
                <a:ea typeface="黑体" panose="02010609060101010101" pitchFamily="49" charset="-122"/>
              </a:rPr>
              <a:t>沃波尔</a:t>
            </a:r>
            <a:endParaRPr lang="zh-CN" altLang="en-US" dirty="0">
              <a:solidFill>
                <a:schemeClr val="bg1"/>
              </a:solidFill>
              <a:latin typeface="Lucida Sans Unicode" panose="020B0602030504020204" pitchFamily="34" charset="0"/>
              <a:ea typeface="黑体" panose="02010609060101010101" pitchFamily="49" charset="-122"/>
            </a:endParaRP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2834132" y="4108404"/>
            <a:ext cx="3342957" cy="830997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行政权开始与王权分离，王权进一步衰落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319527" y="1819197"/>
            <a:ext cx="1957578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365125" indent="-255588" algn="ctr">
              <a:spcBef>
                <a:spcPts val="400"/>
              </a:spcBef>
              <a:buFont typeface="Wingdings 3" panose="05040102010807070707" pitchFamily="18" charset="2"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Lucida Sans Unicode" panose="020B0602030504020204" pitchFamily="34" charset="0"/>
                <a:ea typeface="黑体" panose="02010609060101010101" pitchFamily="49" charset="-122"/>
              </a:rPr>
              <a:t>国王主持</a:t>
            </a:r>
            <a:r>
              <a:rPr lang="zh-CN" altLang="en-US" dirty="0">
                <a:solidFill>
                  <a:schemeClr val="bg1"/>
                </a:solidFill>
                <a:latin typeface="Lucida Sans Unicode" panose="020B0602030504020204" pitchFamily="34" charset="0"/>
                <a:ea typeface="黑体" panose="02010609060101010101" pitchFamily="49" charset="-122"/>
              </a:rPr>
              <a:t>内阁会议</a:t>
            </a:r>
          </a:p>
        </p:txBody>
      </p:sp>
      <p:sp>
        <p:nvSpPr>
          <p:cNvPr id="11" name="右箭头 10"/>
          <p:cNvSpPr/>
          <p:nvPr/>
        </p:nvSpPr>
        <p:spPr bwMode="auto">
          <a:xfrm rot="5400000">
            <a:off x="4092010" y="2615130"/>
            <a:ext cx="360000" cy="71437"/>
          </a:xfrm>
          <a:prstGeom prst="rightArrow">
            <a:avLst/>
          </a:prstGeom>
          <a:solidFill>
            <a:srgbClr val="FFFF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右箭头 11"/>
          <p:cNvSpPr/>
          <p:nvPr/>
        </p:nvSpPr>
        <p:spPr bwMode="auto">
          <a:xfrm rot="5400000">
            <a:off x="4081850" y="3844490"/>
            <a:ext cx="360000" cy="71437"/>
          </a:xfrm>
          <a:prstGeom prst="rightArrow">
            <a:avLst/>
          </a:prstGeom>
          <a:solidFill>
            <a:srgbClr val="FFFF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横卷形 3"/>
          <p:cNvSpPr/>
          <p:nvPr/>
        </p:nvSpPr>
        <p:spPr>
          <a:xfrm>
            <a:off x="6067082" y="539496"/>
            <a:ext cx="2880360" cy="1245562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/>
              <a:t>责任内阁</a:t>
            </a:r>
            <a:r>
              <a:rPr lang="zh-CN" altLang="en-US" b="1" dirty="0" smtClean="0"/>
              <a:t>制：</a:t>
            </a:r>
            <a:r>
              <a:rPr lang="zh-CN" altLang="en-US" b="1" dirty="0" smtClean="0">
                <a:solidFill>
                  <a:srgbClr val="FF0000"/>
                </a:solidFill>
              </a:rPr>
              <a:t>内阁</a:t>
            </a:r>
            <a:r>
              <a:rPr lang="zh-CN" altLang="en-US" b="1" dirty="0"/>
              <a:t>总揽</a:t>
            </a:r>
            <a:r>
              <a:rPr lang="zh-CN" altLang="en-US" b="1" dirty="0" smtClean="0"/>
              <a:t>国家行政</a:t>
            </a:r>
            <a:r>
              <a:rPr lang="zh-CN" altLang="en-US" b="1" dirty="0"/>
              <a:t>权力并</a:t>
            </a:r>
            <a:r>
              <a:rPr lang="zh-CN" altLang="en-US" b="1" dirty="0">
                <a:solidFill>
                  <a:srgbClr val="FF0000"/>
                </a:solidFill>
              </a:rPr>
              <a:t>对</a:t>
            </a:r>
            <a:r>
              <a:rPr lang="zh-CN" altLang="en-US" b="1" dirty="0" smtClean="0">
                <a:solidFill>
                  <a:srgbClr val="FF0000"/>
                </a:solidFill>
              </a:rPr>
              <a:t>议会负责</a:t>
            </a:r>
            <a:r>
              <a:rPr lang="zh-CN" altLang="en-US" b="1" dirty="0"/>
              <a:t>的政体形式</a:t>
            </a:r>
          </a:p>
        </p:txBody>
      </p:sp>
      <p:sp>
        <p:nvSpPr>
          <p:cNvPr id="5" name="右箭头 4"/>
          <p:cNvSpPr/>
          <p:nvPr/>
        </p:nvSpPr>
        <p:spPr>
          <a:xfrm>
            <a:off x="2803641" y="5745118"/>
            <a:ext cx="296388" cy="45719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5767454" y="5789495"/>
            <a:ext cx="296388" cy="45719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926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1" grpId="0" animBg="1"/>
      <p:bldP spid="32" grpId="0" animBg="1"/>
      <p:bldP spid="33" grpId="0" animBg="1"/>
      <p:bldP spid="10" grpId="0" animBg="1"/>
      <p:bldP spid="11" grpId="0" animBg="1"/>
      <p:bldP spid="12" grpId="0" animBg="1"/>
      <p:bldP spid="4" grpId="0" animBg="1"/>
      <p:bldP spid="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唐宁街十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19" y="4407128"/>
            <a:ext cx="2362200" cy="15795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2437866" y="991769"/>
            <a:ext cx="1607784" cy="923330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400" b="1" dirty="0" smtClean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首相</a:t>
            </a:r>
            <a:endParaRPr lang="en-US" altLang="zh-CN" sz="2400" b="1" dirty="0" smtClean="0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000" b="1" dirty="0" smtClean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（内阁首脑）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6421172" y="5498992"/>
            <a:ext cx="1219200" cy="831850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4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内阁（</a:t>
            </a:r>
            <a:r>
              <a:rPr lang="zh-CN" altLang="en-US" sz="18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政府）</a:t>
            </a:r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3200400" y="4958715"/>
            <a:ext cx="3200400" cy="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6874" name="Line 11"/>
          <p:cNvSpPr>
            <a:spLocks noChangeShapeType="1"/>
          </p:cNvSpPr>
          <p:nvPr/>
        </p:nvSpPr>
        <p:spPr bwMode="auto">
          <a:xfrm flipH="1">
            <a:off x="3258312" y="5197908"/>
            <a:ext cx="3124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 rot="18463592">
            <a:off x="3143881" y="3128467"/>
            <a:ext cx="1608434" cy="646331"/>
          </a:xfrm>
          <a:prstGeom prst="rect">
            <a:avLst/>
          </a:prstGeom>
          <a:solidFill>
            <a:srgbClr val="CCFFFF"/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50000"/>
              </a:spcBef>
              <a:spcAft>
                <a:spcPct val="0"/>
              </a:spcAft>
              <a:buFontTx/>
              <a:buNone/>
              <a:defRPr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下台或解散议会重新选举</a:t>
            </a:r>
          </a:p>
        </p:txBody>
      </p:sp>
      <p:sp>
        <p:nvSpPr>
          <p:cNvPr id="36880" name="Text Box 17"/>
          <p:cNvSpPr txBox="1">
            <a:spLocks noChangeArrowheads="1"/>
          </p:cNvSpPr>
          <p:nvPr/>
        </p:nvSpPr>
        <p:spPr bwMode="auto">
          <a:xfrm rot="2868518">
            <a:off x="5206788" y="3347215"/>
            <a:ext cx="1521061" cy="646331"/>
          </a:xfrm>
          <a:prstGeom prst="rect">
            <a:avLst/>
          </a:prstGeom>
          <a:solidFill>
            <a:srgbClr val="CCFFFF"/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50000"/>
              </a:spcBef>
              <a:spcAft>
                <a:spcPct val="0"/>
              </a:spcAft>
              <a:buFontTx/>
              <a:buNone/>
              <a:defRPr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内阁成员</a:t>
            </a:r>
            <a:r>
              <a:rPr lang="zh-CN" altLang="en-US" dirty="0"/>
              <a:t>与首相共进退</a:t>
            </a:r>
          </a:p>
        </p:txBody>
      </p:sp>
      <p:sp>
        <p:nvSpPr>
          <p:cNvPr id="36881" name="Text Box 18"/>
          <p:cNvSpPr txBox="1">
            <a:spLocks noChangeArrowheads="1"/>
          </p:cNvSpPr>
          <p:nvPr/>
        </p:nvSpPr>
        <p:spPr bwMode="auto">
          <a:xfrm>
            <a:off x="3734478" y="4243843"/>
            <a:ext cx="2318194" cy="646331"/>
          </a:xfrm>
          <a:prstGeom prst="rect">
            <a:avLst/>
          </a:prstGeom>
          <a:solidFill>
            <a:srgbClr val="CCFFFF"/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50000"/>
              </a:spcBef>
              <a:spcAft>
                <a:spcPct val="0"/>
              </a:spcAft>
              <a:buFontTx/>
              <a:buNone/>
              <a:defRPr b="1">
                <a:solidFill>
                  <a:schemeClr val="lt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监督内阁，可对内阁提出不信任案</a:t>
            </a:r>
          </a:p>
        </p:txBody>
      </p:sp>
      <p:sp>
        <p:nvSpPr>
          <p:cNvPr id="36883" name="Line 20"/>
          <p:cNvSpPr>
            <a:spLocks noChangeShapeType="1"/>
          </p:cNvSpPr>
          <p:nvPr/>
        </p:nvSpPr>
        <p:spPr bwMode="auto">
          <a:xfrm flipV="1">
            <a:off x="2437866" y="2302481"/>
            <a:ext cx="1440000" cy="1584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6884" name="Line 21"/>
          <p:cNvSpPr>
            <a:spLocks noChangeShapeType="1"/>
          </p:cNvSpPr>
          <p:nvPr/>
        </p:nvSpPr>
        <p:spPr bwMode="auto">
          <a:xfrm flipH="1">
            <a:off x="2844090" y="2680477"/>
            <a:ext cx="1044000" cy="122400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6885" name="Line 22"/>
          <p:cNvSpPr>
            <a:spLocks noChangeShapeType="1"/>
          </p:cNvSpPr>
          <p:nvPr/>
        </p:nvSpPr>
        <p:spPr bwMode="auto">
          <a:xfrm>
            <a:off x="5867400" y="2428875"/>
            <a:ext cx="1676400" cy="1905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2789" name="AutoShape 27" descr="t014c6dc1c01740106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b="1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790" name="AutoShape 29" descr="t014c6dc1c01740106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b="1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791" name="AutoShape 31" descr="t014c6dc1c01740106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b="1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标题 1"/>
          <p:cNvSpPr txBox="1">
            <a:spLocks/>
          </p:cNvSpPr>
          <p:nvPr/>
        </p:nvSpPr>
        <p:spPr>
          <a:xfrm>
            <a:off x="0" y="173103"/>
            <a:ext cx="8979408" cy="87845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600" kern="0" dirty="0" smtClean="0"/>
              <a:t>英国君主立宪制的完善</a:t>
            </a:r>
            <a:r>
              <a:rPr lang="en-US" altLang="zh-CN" sz="3600" kern="0" dirty="0" smtClean="0"/>
              <a:t>——</a:t>
            </a:r>
            <a:r>
              <a:rPr lang="zh-CN" altLang="en-US" sz="3600" kern="0" dirty="0" smtClean="0"/>
              <a:t>责任内阁制</a:t>
            </a:r>
            <a:r>
              <a:rPr lang="zh-CN" altLang="en-US" sz="3600" kern="0" dirty="0"/>
              <a:t>最终确立</a:t>
            </a:r>
            <a:r>
              <a:rPr lang="zh-CN" altLang="en-US" sz="3100" kern="0" dirty="0" smtClean="0"/>
              <a:t>（</a:t>
            </a:r>
            <a:r>
              <a:rPr lang="en-US" altLang="zh-CN" sz="3100" kern="0" dirty="0" smtClean="0"/>
              <a:t>19</a:t>
            </a:r>
            <a:r>
              <a:rPr lang="zh-CN" altLang="en-US" sz="3100" kern="0" dirty="0"/>
              <a:t>世纪中期</a:t>
            </a:r>
            <a:r>
              <a:rPr lang="zh-CN" altLang="en-US" sz="3100" kern="0" dirty="0" smtClean="0"/>
              <a:t>以后）</a:t>
            </a:r>
            <a:endParaRPr lang="zh-CN" altLang="en-US" sz="3100" kern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610" y="960138"/>
            <a:ext cx="1831849" cy="1729235"/>
          </a:xfrm>
          <a:prstGeom prst="rect">
            <a:avLst/>
          </a:prstGeom>
        </p:spPr>
      </p:pic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3771900" y="5334264"/>
            <a:ext cx="1905000" cy="366713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50000"/>
              </a:spcBef>
              <a:spcAft>
                <a:spcPct val="0"/>
              </a:spcAft>
              <a:buFontTx/>
              <a:buNone/>
              <a:defRPr b="1">
                <a:solidFill>
                  <a:schemeClr val="lt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对议会集体负责</a:t>
            </a: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H="1" flipV="1">
            <a:off x="5752208" y="2739504"/>
            <a:ext cx="1387725" cy="156199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 rot="2868518">
            <a:off x="6032624" y="2855171"/>
            <a:ext cx="1600200" cy="369332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50000"/>
              </a:spcBef>
              <a:spcAft>
                <a:spcPct val="0"/>
              </a:spcAft>
              <a:buFontTx/>
              <a:buNone/>
              <a:defRPr b="1">
                <a:solidFill>
                  <a:schemeClr val="lt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提名内阁成员</a:t>
            </a:r>
            <a:endParaRPr lang="zh-CN" altLang="en-US" dirty="0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 rot="18641253">
            <a:off x="1723452" y="2406019"/>
            <a:ext cx="1718662" cy="923330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50000"/>
              </a:spcBef>
              <a:spcAft>
                <a:spcPct val="0"/>
              </a:spcAft>
              <a:buFontTx/>
              <a:buNone/>
              <a:defRPr b="1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下院选举获胜的政党领袖担任首相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991" y="4048686"/>
            <a:ext cx="2983918" cy="1880732"/>
          </a:xfrm>
          <a:prstGeom prst="rect">
            <a:avLst/>
          </a:prstGeom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2276856" y="5375539"/>
            <a:ext cx="838200" cy="831850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4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议会下院</a:t>
            </a:r>
          </a:p>
        </p:txBody>
      </p:sp>
    </p:spTree>
    <p:extLst>
      <p:ext uri="{BB962C8B-B14F-4D97-AF65-F5344CB8AC3E}">
        <p14:creationId xmlns:p14="http://schemas.microsoft.com/office/powerpoint/2010/main" val="219364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4" grpId="0" animBg="1"/>
      <p:bldP spid="36871" grpId="0" animBg="1"/>
      <p:bldP spid="36874" grpId="0" animBg="1"/>
      <p:bldP spid="36876" grpId="0" animBg="1"/>
      <p:bldP spid="36880" grpId="0" animBg="1"/>
      <p:bldP spid="36881" grpId="0" animBg="1"/>
      <p:bldP spid="36883" grpId="0" animBg="1"/>
      <p:bldP spid="36884" grpId="0" animBg="1"/>
      <p:bldP spid="36885" grpId="0" animBg="1"/>
      <p:bldP spid="30" grpId="0" animBg="1"/>
      <p:bldP spid="31" grpId="0" animBg="1"/>
      <p:bldP spid="32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2351</TotalTime>
  <Words>2430</Words>
  <Application>Microsoft Office PowerPoint</Application>
  <PresentationFormat>全屏显示(4:3)</PresentationFormat>
  <Paragraphs>328</Paragraphs>
  <Slides>30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第9课  资产阶级革命与资本主义制度的确立</vt:lpstr>
      <vt:lpstr>第9课 资产阶级革命与资本主义制度的确立</vt:lpstr>
      <vt:lpstr>英国资产阶级革命的背景</vt:lpstr>
      <vt:lpstr>PowerPoint 演示文稿</vt:lpstr>
      <vt:lpstr>英国资产阶级革命的背景</vt:lpstr>
      <vt:lpstr>英国资产阶级革命  ——王权与议会的斗争与妥协</vt:lpstr>
      <vt:lpstr>国王的紧箍咒——《权利法案》和《王位继承法》</vt:lpstr>
      <vt:lpstr>英国君主立宪制的完善——责任内阁制开始形成（18世纪20年代之后）</vt:lpstr>
      <vt:lpstr>PowerPoint 演示文稿</vt:lpstr>
      <vt:lpstr>第9课 资产阶级革命与资本主义制度的确立</vt:lpstr>
      <vt:lpstr>姊妹革命——美、法资产阶级革命</vt:lpstr>
      <vt:lpstr>PowerPoint 演示文稿</vt:lpstr>
      <vt:lpstr>英、法资产阶级革命的过程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第9课 资产阶级革命与资本主义制度的确立</vt:lpstr>
      <vt:lpstr>PowerPoint 演示文稿</vt:lpstr>
      <vt:lpstr>PowerPoint 演示文稿</vt:lpstr>
      <vt:lpstr>PowerPoint 演示文稿</vt:lpstr>
      <vt:lpstr>PowerPoint 演示文稿</vt:lpstr>
      <vt:lpstr>俄国农奴制改革</vt:lpstr>
      <vt:lpstr>PowerPoint 演示文稿</vt:lpstr>
      <vt:lpstr>PowerPoint 演示文稿</vt:lpstr>
      <vt:lpstr>PowerPoint 演示文稿</vt:lpstr>
      <vt:lpstr>第9课 资产阶级革命与资本主义制度的确立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西欧的思想解放运动</dc:title>
  <dc:creator>wenwenyun</dc:creator>
  <cp:lastModifiedBy>user</cp:lastModifiedBy>
  <cp:revision>217</cp:revision>
  <dcterms:created xsi:type="dcterms:W3CDTF">2020-02-08T03:17:30Z</dcterms:created>
  <dcterms:modified xsi:type="dcterms:W3CDTF">2020-04-13T06:29:28Z</dcterms:modified>
</cp:coreProperties>
</file>