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heme/theme3.xml" ContentType="application/vnd.openxmlformats-officedocument.theme+xml"/>
  <Override PartName="/ppt/tags/tag39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  <p:sldMasterId id="2147483788" r:id="rId2"/>
  </p:sldMasterIdLst>
  <p:notesMasterIdLst>
    <p:notesMasterId r:id="rId31"/>
  </p:notesMasterIdLst>
  <p:sldIdLst>
    <p:sldId id="380" r:id="rId3"/>
    <p:sldId id="379" r:id="rId4"/>
    <p:sldId id="373" r:id="rId5"/>
    <p:sldId id="386" r:id="rId6"/>
    <p:sldId id="343" r:id="rId7"/>
    <p:sldId id="345" r:id="rId8"/>
    <p:sldId id="364" r:id="rId9"/>
    <p:sldId id="369" r:id="rId10"/>
    <p:sldId id="372" r:id="rId11"/>
    <p:sldId id="346" r:id="rId12"/>
    <p:sldId id="362" r:id="rId13"/>
    <p:sldId id="383" r:id="rId14"/>
    <p:sldId id="320" r:id="rId15"/>
    <p:sldId id="381" r:id="rId16"/>
    <p:sldId id="347" r:id="rId17"/>
    <p:sldId id="363" r:id="rId18"/>
    <p:sldId id="368" r:id="rId19"/>
    <p:sldId id="385" r:id="rId20"/>
    <p:sldId id="365" r:id="rId21"/>
    <p:sldId id="361" r:id="rId22"/>
    <p:sldId id="360" r:id="rId23"/>
    <p:sldId id="299" r:id="rId24"/>
    <p:sldId id="375" r:id="rId25"/>
    <p:sldId id="321" r:id="rId26"/>
    <p:sldId id="342" r:id="rId27"/>
    <p:sldId id="376" r:id="rId28"/>
    <p:sldId id="384" r:id="rId29"/>
    <p:sldId id="374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8C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1" autoAdjust="0"/>
    <p:restoredTop sz="86697" autoAdjust="0"/>
  </p:normalViewPr>
  <p:slideViewPr>
    <p:cSldViewPr snapToGrid="0">
      <p:cViewPr varScale="1">
        <p:scale>
          <a:sx n="47" d="100"/>
          <a:sy n="47" d="100"/>
        </p:scale>
        <p:origin x="3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FE571-82BD-4373-A699-1E874E2CFC09}" type="datetimeFigureOut">
              <a:rPr lang="zh-CN" altLang="en-US" smtClean="0"/>
              <a:t>2020/4/5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FAED4-3E65-470D-BA97-CA747634EF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hangingPunct="0"/>
            <a:fld id="{E9E6FDB6-6D2B-46C1-9FA1-D82906A37C3A}" type="slidenum">
              <a:rPr lang="zh-CN" altLang="en-US" kern="0" smtClean="0">
                <a:solidFill>
                  <a:srgbClr val="000000"/>
                </a:solidFill>
                <a:cs typeface="Calibri"/>
                <a:sym typeface="Calibri" panose="020F0502020204030204"/>
              </a:rPr>
              <a:pPr hangingPunct="0"/>
              <a:t>1</a:t>
            </a:fld>
            <a:endParaRPr lang="zh-CN" altLang="en-US" kern="0">
              <a:solidFill>
                <a:srgbClr val="000000"/>
              </a:solidFill>
              <a:cs typeface="Calibri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0460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330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4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19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59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特点的维度：规模、产量、投入、商品率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472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从读，再点，到最后的评价结论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401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0" dirty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甘肃地处西北五省中心，区位交通便利，防疫环境优越，饲料资源丰富，尽管面临脱贫攻坚的巨大压力，但同时也具备发展现代畜牧业的相对优势。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670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893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经济发展推动了城镇化的进程，农副产品的市场需求量大增。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市场的变化对农业区位选择的影响最为直接。当市场上某种农产品供不应求时，这种农产品的价格就会上涨，从而促使该农产品的生产规模扩大。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432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srgbClr val="404040"/>
                </a:solidFill>
              </a:rPr>
              <a:t>交通运输快捷，可以节省农产品的运输、存储费用和运输时间；产品容易变质的园艺业、果蔬业等，更要求有方便快捷的交通运输保障。</a:t>
            </a:r>
          </a:p>
          <a:p>
            <a:endParaRPr lang="en-US" altLang="zh-CN" dirty="0"/>
          </a:p>
          <a:p>
            <a:r>
              <a:rPr lang="zh-CN" altLang="en-US" dirty="0"/>
              <a:t>，在交通运输条件改善的基础上，在远离城市的广大农、牧地区形成一大批农副产品生产基地。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80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463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ea typeface="楷体" panose="02010609060101010101" pitchFamily="49" charset="-122"/>
              </a:rPr>
              <a:t> 一般情况下，一个地区的自然因素可以看作是相对稳定的，而农业生产的人文因素</a:t>
            </a:r>
            <a:r>
              <a:rPr lang="en-US" altLang="zh-CN" sz="1200" dirty="0" err="1" smtClean="0">
                <a:ea typeface="楷体" panose="02010609060101010101" pitchFamily="49" charset="-122"/>
              </a:rPr>
              <a:t>su</a:t>
            </a:r>
            <a:r>
              <a:rPr lang="zh-CN" altLang="en-US" sz="1200" dirty="0" smtClean="0">
                <a:ea typeface="楷体" panose="02010609060101010101" pitchFamily="49" charset="-122"/>
              </a:rPr>
              <a:t>随着</a:t>
            </a:r>
            <a:r>
              <a:rPr lang="zh-CN" altLang="en-US" dirty="0" smtClean="0"/>
              <a:t>经济快速发展</a:t>
            </a:r>
            <a:r>
              <a:rPr lang="zh-CN" altLang="en-US" sz="1200" dirty="0" smtClean="0">
                <a:ea typeface="楷体" panose="02010609060101010101" pitchFamily="49" charset="-122"/>
              </a:rPr>
              <a:t>则处于不断的发展变化中。因此，对农业区位的选择，要更多地考虑人文因素的发展变化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B67DD-FD61-4B93-876C-5F3D837040C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148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谈问题，还是影响 呢？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910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254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70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B67DD-FD61-4B93-876C-5F3D837040C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67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甘肃省古浪县等</a:t>
            </a:r>
            <a:r>
              <a:rPr lang="en-US" altLang="zh-CN" dirty="0" smtClean="0"/>
              <a:t>31</a:t>
            </a:r>
            <a:r>
              <a:rPr lang="zh-CN" altLang="en-US" dirty="0" smtClean="0"/>
              <a:t>个贫困县区正式“摘帽”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477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379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876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228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25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solidFill>
                  <a:prstClr val="black"/>
                </a:solidFill>
              </a:rPr>
              <a:t>产业扶贫</a:t>
            </a:r>
            <a:r>
              <a:rPr lang="zh-CN" altLang="en-US" sz="1200" dirty="0">
                <a:solidFill>
                  <a:prstClr val="black"/>
                </a:solidFill>
                <a:latin typeface="黑体"/>
              </a:rPr>
              <a:t>运营管理方式</a:t>
            </a:r>
            <a:r>
              <a:rPr lang="zh-CN" altLang="en-US" sz="1200" dirty="0" smtClean="0">
                <a:solidFill>
                  <a:prstClr val="black"/>
                </a:solidFill>
                <a:latin typeface="黑体"/>
              </a:rPr>
              <a:t>：</a:t>
            </a:r>
            <a:endParaRPr lang="en-US" altLang="zh-CN" sz="1200" dirty="0">
              <a:solidFill>
                <a:prstClr val="black"/>
              </a:solidFill>
              <a:latin typeface="黑体"/>
            </a:endParaRPr>
          </a:p>
          <a:p>
            <a:r>
              <a:rPr lang="zh-CN" altLang="en-US" sz="1200" dirty="0">
                <a:solidFill>
                  <a:prstClr val="black"/>
                </a:solidFill>
                <a:latin typeface="黑体"/>
              </a:rPr>
              <a:t>贫困</a:t>
            </a:r>
            <a:r>
              <a:rPr lang="zh-CN" altLang="en-US" sz="1200" b="1" dirty="0" smtClean="0">
                <a:solidFill>
                  <a:prstClr val="black"/>
                </a:solidFill>
                <a:latin typeface="黑体"/>
              </a:rPr>
              <a:t>县政府</a:t>
            </a:r>
            <a:r>
              <a:rPr lang="zh-CN" altLang="en-US" sz="1200" dirty="0" smtClean="0">
                <a:solidFill>
                  <a:prstClr val="black"/>
                </a:solidFill>
                <a:latin typeface="黑体"/>
              </a:rPr>
              <a:t>设立资产公司</a:t>
            </a:r>
            <a:r>
              <a:rPr lang="zh-CN" altLang="en-US" sz="1100" dirty="0" smtClean="0">
                <a:solidFill>
                  <a:prstClr val="black"/>
                </a:solidFill>
                <a:latin typeface="黑体"/>
              </a:rPr>
              <a:t>（</a:t>
            </a:r>
            <a:r>
              <a:rPr lang="zh-CN" altLang="en-US" sz="1100" dirty="0">
                <a:solidFill>
                  <a:prstClr val="black"/>
                </a:solidFill>
                <a:latin typeface="黑体"/>
              </a:rPr>
              <a:t>蛋鸡产业园）</a:t>
            </a:r>
            <a:r>
              <a:rPr lang="zh-CN" altLang="en-US" sz="1200" dirty="0">
                <a:solidFill>
                  <a:prstClr val="black"/>
                </a:solidFill>
                <a:latin typeface="黑体"/>
              </a:rPr>
              <a:t>；</a:t>
            </a:r>
            <a:endParaRPr lang="en-US" altLang="zh-CN" sz="1200" dirty="0">
              <a:solidFill>
                <a:prstClr val="black"/>
              </a:solidFill>
              <a:latin typeface="黑体"/>
            </a:endParaRPr>
          </a:p>
          <a:p>
            <a:r>
              <a:rPr lang="zh-CN" altLang="en-US" sz="1200" b="1" dirty="0">
                <a:solidFill>
                  <a:prstClr val="black"/>
                </a:solidFill>
                <a:latin typeface="黑体"/>
              </a:rPr>
              <a:t>德青源集团</a:t>
            </a:r>
            <a:r>
              <a:rPr lang="zh-CN" altLang="en-US" sz="1200" dirty="0">
                <a:solidFill>
                  <a:prstClr val="black"/>
                </a:solidFill>
                <a:latin typeface="黑体"/>
              </a:rPr>
              <a:t>设立</a:t>
            </a:r>
            <a:r>
              <a:rPr lang="zh-CN" altLang="en-US" sz="1200">
                <a:solidFill>
                  <a:prstClr val="black"/>
                </a:solidFill>
                <a:latin typeface="黑体"/>
              </a:rPr>
              <a:t>运营</a:t>
            </a:r>
            <a:r>
              <a:rPr lang="zh-CN" altLang="en-US" sz="1200" smtClean="0">
                <a:solidFill>
                  <a:prstClr val="black"/>
                </a:solidFill>
                <a:latin typeface="黑体"/>
              </a:rPr>
              <a:t>公司</a:t>
            </a:r>
            <a:r>
              <a:rPr lang="zh-CN" altLang="en-US" sz="1050" smtClean="0">
                <a:solidFill>
                  <a:prstClr val="black"/>
                </a:solidFill>
                <a:latin typeface="黑体"/>
              </a:rPr>
              <a:t>（</a:t>
            </a:r>
            <a:r>
              <a:rPr lang="zh-CN" altLang="en-US" sz="1050" dirty="0">
                <a:solidFill>
                  <a:prstClr val="black"/>
                </a:solidFill>
                <a:latin typeface="黑体"/>
              </a:rPr>
              <a:t>技术、品牌、管理、人才和流动资金）</a:t>
            </a:r>
            <a:endParaRPr lang="zh-CN" altLang="en-US" sz="1100" dirty="0">
              <a:solidFill>
                <a:prstClr val="black"/>
              </a:solidFill>
              <a:latin typeface="黑体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AED4-3E65-470D-BA97-CA747634EFF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3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3.png"/><Relationship Id="rId5" Type="http://schemas.openxmlformats.org/officeDocument/2006/relationships/tags" Target="../tags/tag8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9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3.png"/><Relationship Id="rId5" Type="http://schemas.openxmlformats.org/officeDocument/2006/relationships/tags" Target="../tags/tag93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92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image" Target="../media/image3.png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2.png"/><Relationship Id="rId5" Type="http://schemas.openxmlformats.org/officeDocument/2006/relationships/tags" Target="../tags/tag10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9.xml"/><Relationship Id="rId10" Type="http://schemas.openxmlformats.org/officeDocument/2006/relationships/image" Target="../media/image2.png"/><Relationship Id="rId4" Type="http://schemas.openxmlformats.org/officeDocument/2006/relationships/tags" Target="../tags/tag108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image" Target="../media/image2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7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2.xml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12" Type="http://schemas.openxmlformats.org/officeDocument/2006/relationships/image" Target="../media/image2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7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32.xml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4.xml"/><Relationship Id="rId16" Type="http://schemas.openxmlformats.org/officeDocument/2006/relationships/image" Target="../media/image3.png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42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image" Target="../media/image7.png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image" Target="../media/image2.png"/><Relationship Id="rId5" Type="http://schemas.openxmlformats.org/officeDocument/2006/relationships/tags" Target="../tags/tag149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56.xml"/><Relationship Id="rId7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Master" Target="../slideMasters/slideMaster1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59.xml"/><Relationship Id="rId7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Master" Target="../slideMasters/slideMaster1.xml"/><Relationship Id="rId9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13" Type="http://schemas.openxmlformats.org/officeDocument/2006/relationships/image" Target="../media/image3.png"/><Relationship Id="rId3" Type="http://schemas.openxmlformats.org/officeDocument/2006/relationships/tags" Target="../tags/tag162.xml"/><Relationship Id="rId7" Type="http://schemas.openxmlformats.org/officeDocument/2006/relationships/tags" Target="../tags/tag166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2.png"/><Relationship Id="rId5" Type="http://schemas.openxmlformats.org/officeDocument/2006/relationships/tags" Target="../tags/tag16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71.xml"/><Relationship Id="rId7" Type="http://schemas.openxmlformats.org/officeDocument/2006/relationships/tags" Target="../tags/tag175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image" Target="../media/image3.png"/><Relationship Id="rId5" Type="http://schemas.openxmlformats.org/officeDocument/2006/relationships/tags" Target="../tags/tag173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172.xml"/><Relationship Id="rId9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7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3.png"/><Relationship Id="rId5" Type="http://schemas.openxmlformats.org/officeDocument/2006/relationships/tags" Target="../tags/tag186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185.xml"/><Relationship Id="rId9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image" Target="../media/image3.png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image" Target="../media/image2.png"/><Relationship Id="rId5" Type="http://schemas.openxmlformats.org/officeDocument/2006/relationships/tags" Target="../tags/tag193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202.xml"/><Relationship Id="rId10" Type="http://schemas.openxmlformats.org/officeDocument/2006/relationships/image" Target="../media/image2.png"/><Relationship Id="rId4" Type="http://schemas.openxmlformats.org/officeDocument/2006/relationships/tags" Target="../tags/tag201.xml"/><Relationship Id="rId9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213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12" Type="http://schemas.openxmlformats.org/officeDocument/2006/relationships/image" Target="../media/image2.pn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10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215.xml"/><Relationship Id="rId4" Type="http://schemas.openxmlformats.org/officeDocument/2006/relationships/tags" Target="../tags/tag209.xml"/><Relationship Id="rId9" Type="http://schemas.openxmlformats.org/officeDocument/2006/relationships/tags" Target="../tags/tag214.xml"/><Relationship Id="rId1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image" Target="../media/image2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20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225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228.xml"/><Relationship Id="rId7" Type="http://schemas.openxmlformats.org/officeDocument/2006/relationships/tags" Target="../tags/tag232.xml"/><Relationship Id="rId12" Type="http://schemas.openxmlformats.org/officeDocument/2006/relationships/tags" Target="../tags/tag237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227.xml"/><Relationship Id="rId16" Type="http://schemas.openxmlformats.org/officeDocument/2006/relationships/image" Target="../media/image3.png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tags" Target="../tags/tag236.xml"/><Relationship Id="rId5" Type="http://schemas.openxmlformats.org/officeDocument/2006/relationships/tags" Target="../tags/tag230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235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image" Target="../media/image7.png"/><Relationship Id="rId3" Type="http://schemas.openxmlformats.org/officeDocument/2006/relationships/tags" Target="../tags/tag240.xml"/><Relationship Id="rId7" Type="http://schemas.openxmlformats.org/officeDocument/2006/relationships/tags" Target="../tags/tag244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image" Target="../media/image2.png"/><Relationship Id="rId5" Type="http://schemas.openxmlformats.org/officeDocument/2006/relationships/tags" Target="../tags/tag242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55.xml"/><Relationship Id="rId7" Type="http://schemas.openxmlformats.org/officeDocument/2006/relationships/tags" Target="../tags/tag259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9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12" Type="http://schemas.openxmlformats.org/officeDocument/2006/relationships/image" Target="../media/image3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264.xml"/><Relationship Id="rId10" Type="http://schemas.openxmlformats.org/officeDocument/2006/relationships/image" Target="../media/image2.png"/><Relationship Id="rId4" Type="http://schemas.openxmlformats.org/officeDocument/2006/relationships/tags" Target="../tags/tag263.xml"/><Relationship Id="rId9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70.xml"/><Relationship Id="rId7" Type="http://schemas.openxmlformats.org/officeDocument/2006/relationships/image" Target="../media/image4.png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72.xml"/><Relationship Id="rId4" Type="http://schemas.openxmlformats.org/officeDocument/2006/relationships/tags" Target="../tags/tag27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image" Target="../media/image3.png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image" Target="../media/image2.png"/><Relationship Id="rId5" Type="http://schemas.openxmlformats.org/officeDocument/2006/relationships/tags" Target="../tags/tag27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13" Type="http://schemas.openxmlformats.org/officeDocument/2006/relationships/image" Target="../media/image2.png"/><Relationship Id="rId3" Type="http://schemas.openxmlformats.org/officeDocument/2006/relationships/tags" Target="../tags/tag284.xml"/><Relationship Id="rId7" Type="http://schemas.openxmlformats.org/officeDocument/2006/relationships/tags" Target="../tags/tag288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283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tags" Target="../tags/tag292.xml"/><Relationship Id="rId5" Type="http://schemas.openxmlformats.org/officeDocument/2006/relationships/tags" Target="../tags/tag286.xml"/><Relationship Id="rId15" Type="http://schemas.openxmlformats.org/officeDocument/2006/relationships/image" Target="../media/image3.png"/><Relationship Id="rId10" Type="http://schemas.openxmlformats.org/officeDocument/2006/relationships/tags" Target="../tags/tag291.xml"/><Relationship Id="rId4" Type="http://schemas.openxmlformats.org/officeDocument/2006/relationships/tags" Target="../tags/tag285.xml"/><Relationship Id="rId9" Type="http://schemas.openxmlformats.org/officeDocument/2006/relationships/tags" Target="../tags/tag290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9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297.xml"/><Relationship Id="rId10" Type="http://schemas.openxmlformats.org/officeDocument/2006/relationships/image" Target="../media/image3.png"/><Relationship Id="rId4" Type="http://schemas.openxmlformats.org/officeDocument/2006/relationships/tags" Target="../tags/tag296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4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309.xml"/><Relationship Id="rId13" Type="http://schemas.openxmlformats.org/officeDocument/2006/relationships/image" Target="../media/image3.png"/><Relationship Id="rId3" Type="http://schemas.openxmlformats.org/officeDocument/2006/relationships/tags" Target="../tags/tag304.xml"/><Relationship Id="rId7" Type="http://schemas.openxmlformats.org/officeDocument/2006/relationships/tags" Target="../tags/tag30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1" Type="http://schemas.openxmlformats.org/officeDocument/2006/relationships/image" Target="../media/image2.png"/><Relationship Id="rId5" Type="http://schemas.openxmlformats.org/officeDocument/2006/relationships/tags" Target="../tags/tag30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305.xml"/><Relationship Id="rId9" Type="http://schemas.openxmlformats.org/officeDocument/2006/relationships/tags" Target="../tags/tag310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318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313.xml"/><Relationship Id="rId7" Type="http://schemas.openxmlformats.org/officeDocument/2006/relationships/tags" Target="../tags/tag317.xml"/><Relationship Id="rId12" Type="http://schemas.openxmlformats.org/officeDocument/2006/relationships/image" Target="../media/image3.png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315.xml"/><Relationship Id="rId10" Type="http://schemas.openxmlformats.org/officeDocument/2006/relationships/image" Target="../media/image2.png"/><Relationship Id="rId4" Type="http://schemas.openxmlformats.org/officeDocument/2006/relationships/tags" Target="../tags/tag314.xml"/><Relationship Id="rId9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image" Target="../media/image3.png"/><Relationship Id="rId5" Type="http://schemas.openxmlformats.org/officeDocument/2006/relationships/tags" Target="../tags/tag323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322.xml"/><Relationship Id="rId9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2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5" Type="http://schemas.openxmlformats.org/officeDocument/2006/relationships/tags" Target="../tags/tag330.xml"/><Relationship Id="rId4" Type="http://schemas.openxmlformats.org/officeDocument/2006/relationships/tags" Target="../tags/tag329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34.xml"/><Relationship Id="rId7" Type="http://schemas.openxmlformats.org/officeDocument/2006/relationships/tags" Target="../tags/tag338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11" Type="http://schemas.openxmlformats.org/officeDocument/2006/relationships/image" Target="../media/image3.png"/><Relationship Id="rId5" Type="http://schemas.openxmlformats.org/officeDocument/2006/relationships/tags" Target="../tags/tag336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335.xml"/><Relationship Id="rId9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image" Target="../media/image3.png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image" Target="../media/image2.png"/><Relationship Id="rId5" Type="http://schemas.openxmlformats.org/officeDocument/2006/relationships/tags" Target="../tags/tag343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355.xml"/><Relationship Id="rId3" Type="http://schemas.openxmlformats.org/officeDocument/2006/relationships/tags" Target="../tags/tag350.xml"/><Relationship Id="rId7" Type="http://schemas.openxmlformats.org/officeDocument/2006/relationships/tags" Target="../tags/tag354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352.xml"/><Relationship Id="rId10" Type="http://schemas.openxmlformats.org/officeDocument/2006/relationships/image" Target="../media/image2.png"/><Relationship Id="rId4" Type="http://schemas.openxmlformats.org/officeDocument/2006/relationships/tags" Target="../tags/tag351.xml"/><Relationship Id="rId9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12" Type="http://schemas.openxmlformats.org/officeDocument/2006/relationships/image" Target="../media/image2.pn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360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365.xml"/><Relationship Id="rId4" Type="http://schemas.openxmlformats.org/officeDocument/2006/relationships/tags" Target="../tags/tag359.xml"/><Relationship Id="rId9" Type="http://schemas.openxmlformats.org/officeDocument/2006/relationships/tags" Target="../tags/tag364.xml"/><Relationship Id="rId1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373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368.xml"/><Relationship Id="rId7" Type="http://schemas.openxmlformats.org/officeDocument/2006/relationships/tags" Target="../tags/tag372.xml"/><Relationship Id="rId12" Type="http://schemas.openxmlformats.org/officeDocument/2006/relationships/image" Target="../media/image2.png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tags" Target="../tags/tag371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370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375.xml"/><Relationship Id="rId4" Type="http://schemas.openxmlformats.org/officeDocument/2006/relationships/tags" Target="../tags/tag369.xml"/><Relationship Id="rId9" Type="http://schemas.openxmlformats.org/officeDocument/2006/relationships/tags" Target="../tags/tag374.xml"/><Relationship Id="rId1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383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378.xml"/><Relationship Id="rId7" Type="http://schemas.openxmlformats.org/officeDocument/2006/relationships/tags" Target="../tags/tag382.xml"/><Relationship Id="rId12" Type="http://schemas.openxmlformats.org/officeDocument/2006/relationships/tags" Target="../tags/tag387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377.xml"/><Relationship Id="rId16" Type="http://schemas.openxmlformats.org/officeDocument/2006/relationships/image" Target="../media/image3.png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tags" Target="../tags/tag386.xml"/><Relationship Id="rId5" Type="http://schemas.openxmlformats.org/officeDocument/2006/relationships/tags" Target="../tags/tag380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385.xml"/><Relationship Id="rId4" Type="http://schemas.openxmlformats.org/officeDocument/2006/relationships/tags" Target="../tags/tag379.xml"/><Relationship Id="rId9" Type="http://schemas.openxmlformats.org/officeDocument/2006/relationships/tags" Target="../tags/tag384.xml"/><Relationship Id="rId1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395.xml"/><Relationship Id="rId13" Type="http://schemas.openxmlformats.org/officeDocument/2006/relationships/image" Target="../media/image7.png"/><Relationship Id="rId3" Type="http://schemas.openxmlformats.org/officeDocument/2006/relationships/tags" Target="../tags/tag390.xml"/><Relationship Id="rId7" Type="http://schemas.openxmlformats.org/officeDocument/2006/relationships/tags" Target="../tags/tag394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image" Target="../media/image2.png"/><Relationship Id="rId5" Type="http://schemas.openxmlformats.org/officeDocument/2006/relationships/tags" Target="../tags/tag39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7.xml"/><Relationship Id="rId10" Type="http://schemas.openxmlformats.org/officeDocument/2006/relationships/image" Target="../media/image3.png"/><Relationship Id="rId4" Type="http://schemas.openxmlformats.org/officeDocument/2006/relationships/tags" Target="../tags/tag56.xml"/><Relationship Id="rId9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image" Target="../media/image3.png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../media/image2.png"/><Relationship Id="rId5" Type="http://schemas.openxmlformats.org/officeDocument/2006/relationships/tags" Target="../tags/tag63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image" Target="../media/image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72.xml"/><Relationship Id="rId10" Type="http://schemas.openxmlformats.org/officeDocument/2006/relationships/image" Target="../media/image2.png"/><Relationship Id="rId4" Type="http://schemas.openxmlformats.org/officeDocument/2006/relationships/tags" Target="../tags/tag71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4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6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0968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1" y="952626"/>
            <a:ext cx="10852237" cy="5389572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1700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1"/>
            <a:ext cx="12192000" cy="6858847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6604000" y="3652019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6604000" y="2095442"/>
            <a:ext cx="4825365" cy="135208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933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959563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5"/>
            <a:ext cx="10852237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9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92075" y="303848"/>
            <a:ext cx="11607851" cy="625115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356"/>
            <a:ext cx="9626400" cy="723689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868"/>
            <a:ext cx="9626600" cy="34456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36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"/>
            <a:ext cx="4824603" cy="6858847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11471911" y="0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95"/>
            <a:ext cx="3960000" cy="882109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218"/>
            <a:ext cx="3956400" cy="409370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70034"/>
            <a:ext cx="6480000" cy="508856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5129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66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96"/>
            <a:ext cx="10976400" cy="626477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806"/>
            <a:ext cx="10975975" cy="82810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347"/>
            <a:ext cx="10965600" cy="34312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72605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5029593"/>
            <a:ext cx="12192000" cy="182925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9200" y="614344"/>
            <a:ext cx="10976400" cy="565269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409"/>
            <a:ext cx="10990800" cy="32115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1040"/>
            <a:ext cx="11001600" cy="10117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85193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1"/>
            <a:ext cx="12192000" cy="91451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6270007"/>
            <a:ext cx="12192000" cy="58884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29"/>
            <a:ext cx="11037600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406"/>
            <a:ext cx="53424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406"/>
            <a:ext cx="53676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7395"/>
            <a:ext cx="53424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795"/>
            <a:ext cx="53676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01195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3810"/>
            <a:ext cx="12192000" cy="49512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" y="5533959"/>
            <a:ext cx="12191999" cy="1324888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366"/>
            <a:ext cx="9144000" cy="2387095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3278"/>
            <a:ext cx="9144000" cy="1656204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8505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卡片：两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23A8BF59-D7A7-423B-978A-1F1C92591F06}" type="datetimeFigureOut">
              <a:rPr lang="zh-CN" altLang="en-US" smtClean="0"/>
              <a:pPr/>
              <a:t>2020/4/5 Sunday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38988803-E23E-4DA7-AA67-A4FE0B438DC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95326" y="1"/>
            <a:ext cx="3116062" cy="561108"/>
          </a:xfrm>
          <a:blipFill dpi="0" rotWithShape="1">
            <a:blip r:embed="rId5" cstate="print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algn="ctr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</a:t>
            </a:r>
          </a:p>
        </p:txBody>
      </p:sp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2"/>
              </p:custDataLst>
            </p:nvPr>
          </p:nvPicPr>
          <p:blipFill>
            <a:blip r:embed="rId6" r:link="rId7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234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121917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3" y="952626"/>
            <a:ext cx="10852237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594" marR="0" lvl="0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783" marR="0" lvl="1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tabLst>
                <a:tab pos="2146246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2971" marR="0" lvl="2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160" marR="0" lvl="3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349" marR="0" lvl="4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22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卡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23A8BF59-D7A7-423B-978A-1F1C92591F06}" type="datetimeFigureOut">
              <a:rPr lang="zh-CN" altLang="en-US" smtClean="0"/>
              <a:pPr/>
              <a:t>2020/4/5 Sunday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38988803-E23E-4DA7-AA67-A4FE0B438DC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95326" y="1"/>
            <a:ext cx="3116062" cy="561108"/>
          </a:xfrm>
          <a:blipFill dpi="0" rotWithShape="1">
            <a:blip r:embed="rId5" cstate="print"/>
            <a:srcRect/>
            <a:tile tx="0" ty="0" sx="100000" sy="100000" flip="none" algn="tl"/>
          </a:blipFill>
        </p:spPr>
        <p:txBody>
          <a:bodyPr>
            <a:noAutofit/>
          </a:bodyPr>
          <a:lstStyle>
            <a:lvl1pPr algn="ctr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</a:t>
            </a:r>
          </a:p>
        </p:txBody>
      </p:sp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2"/>
              </p:custDataLst>
            </p:nvPr>
          </p:nvPicPr>
          <p:blipFill>
            <a:blip r:embed="rId6" r:link="rId7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359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1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121917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626"/>
            <a:ext cx="5283243" cy="5389572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783" marR="0" lvl="1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tabLst>
                <a:tab pos="2146246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2971" marR="0" lvl="2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160" marR="0" lvl="3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349" marR="0" lvl="4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626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594" marR="0" lvl="0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63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1" y="952626"/>
            <a:ext cx="10852237" cy="5389572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76371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1"/>
            <a:ext cx="12192000" cy="6858847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6604000" y="3652019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6604000" y="2095442"/>
            <a:ext cx="4825365" cy="135208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933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32186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5"/>
            <a:ext cx="10852237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83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92075" y="303848"/>
            <a:ext cx="11607851" cy="625115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356"/>
            <a:ext cx="9626400" cy="723689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868"/>
            <a:ext cx="9626600" cy="34456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64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"/>
            <a:ext cx="4824603" cy="6858847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11471911" y="0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95"/>
            <a:ext cx="3960000" cy="882109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218"/>
            <a:ext cx="3956400" cy="409370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70034"/>
            <a:ext cx="6480000" cy="508856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48285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66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96"/>
            <a:ext cx="10976400" cy="626477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806"/>
            <a:ext cx="10975975" cy="82810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347"/>
            <a:ext cx="10965600" cy="34312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4394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5029593"/>
            <a:ext cx="12192000" cy="182925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83"/>
            <a:ext cx="10976400" cy="565269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409"/>
            <a:ext cx="10990800" cy="32115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1040"/>
            <a:ext cx="11001600" cy="10117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40044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1"/>
            <a:ext cx="12192000" cy="91451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6270007"/>
            <a:ext cx="12192000" cy="58884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29"/>
            <a:ext cx="11037600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406"/>
            <a:ext cx="53424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406"/>
            <a:ext cx="53676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7395"/>
            <a:ext cx="53424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795"/>
            <a:ext cx="53676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59347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4064000" y="5716722"/>
            <a:ext cx="4064000" cy="114212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4759960" y="2914057"/>
            <a:ext cx="4880611" cy="1081539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4800" b="0" spc="667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7157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3810"/>
            <a:ext cx="12192000" cy="49512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" y="5533959"/>
            <a:ext cx="12191999" cy="1324888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366"/>
            <a:ext cx="9144000" cy="2387095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3278"/>
            <a:ext cx="9144000" cy="1656204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35999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4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6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759468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121917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3" y="952626"/>
            <a:ext cx="10852237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594" marR="0" lvl="0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783" marR="0" lvl="1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tabLst>
                <a:tab pos="2146246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2971" marR="0" lvl="2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160" marR="0" lvl="3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349" marR="0" lvl="4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68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4064000" y="5716722"/>
            <a:ext cx="4064000" cy="114212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4759960" y="2914057"/>
            <a:ext cx="4880611" cy="1081539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4800" b="0" spc="667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463778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121917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626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594" marR="0" lvl="0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783" marR="0" lvl="1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tabLst>
                <a:tab pos="2146246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2971" marR="0" lvl="2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160" marR="0" lvl="3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349" marR="0" lvl="4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626"/>
            <a:ext cx="5283243" cy="5389572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73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121917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625"/>
            <a:ext cx="5283243" cy="381051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67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700"/>
            <a:ext cx="5283200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594" marR="0" lvl="0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783" marR="0" lvl="1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tabLst>
                <a:tab pos="2146246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2971" marR="0" lvl="2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160" marR="0" lvl="3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349" marR="0" lvl="4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1" y="952625"/>
            <a:ext cx="5283243" cy="381051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1" y="1406700"/>
            <a:ext cx="5283243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594" marR="0" lvl="0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783" marR="0" lvl="1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tabLst>
                <a:tab pos="2146246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2971" marR="0" lvl="2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160" marR="0" lvl="3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349" marR="0" lvl="4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61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7498080" y="2194832"/>
            <a:ext cx="4389120" cy="2469185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6270007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3" y="443285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121917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78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97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1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121917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626"/>
            <a:ext cx="5283243" cy="5389572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783" marR="0" lvl="1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tabLst>
                <a:tab pos="2146246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2971" marR="0" lvl="2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160" marR="0" lvl="3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349" marR="0" lvl="4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626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594" marR="0" lvl="0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37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626"/>
            <a:ext cx="950984" cy="5389572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121917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6" y="952618"/>
            <a:ext cx="9828101" cy="5389572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9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121917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626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594" marR="0" lvl="0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783" marR="0" lvl="1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tabLst>
                <a:tab pos="2146246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2971" marR="0" lvl="2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160" marR="0" lvl="3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349" marR="0" lvl="4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626"/>
            <a:ext cx="5283243" cy="5389572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03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1" y="952626"/>
            <a:ext cx="10852237" cy="5389572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106760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1"/>
            <a:ext cx="12192000" cy="6858847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6604000" y="3652019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6604000" y="2095442"/>
            <a:ext cx="4825365" cy="135208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933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531183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5"/>
            <a:ext cx="10852237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3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92075" y="303848"/>
            <a:ext cx="11607851" cy="625115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356"/>
            <a:ext cx="9626400" cy="723689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868"/>
            <a:ext cx="9626600" cy="34456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8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"/>
            <a:ext cx="4824603" cy="6858847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11471911" y="0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95"/>
            <a:ext cx="3960000" cy="882109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218"/>
            <a:ext cx="3956400" cy="409370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70034"/>
            <a:ext cx="6480000" cy="508856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20541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66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96"/>
            <a:ext cx="10976400" cy="626477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806"/>
            <a:ext cx="10975975" cy="82810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347"/>
            <a:ext cx="10965600" cy="34312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9937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5029593"/>
            <a:ext cx="12192000" cy="182925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83"/>
            <a:ext cx="10976400" cy="565269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409"/>
            <a:ext cx="10990800" cy="32115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1040"/>
            <a:ext cx="11001600" cy="10117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87626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1"/>
            <a:ext cx="12192000" cy="91451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6270007"/>
            <a:ext cx="12192000" cy="58884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29"/>
            <a:ext cx="11037600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406"/>
            <a:ext cx="53424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406"/>
            <a:ext cx="53676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7395"/>
            <a:ext cx="53424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795"/>
            <a:ext cx="53676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19911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3810"/>
            <a:ext cx="12192000" cy="49512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" y="5533959"/>
            <a:ext cx="12191999" cy="1324888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366"/>
            <a:ext cx="9144000" cy="2387095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3278"/>
            <a:ext cx="9144000" cy="1656204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3864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121917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625"/>
            <a:ext cx="5283243" cy="381051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67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700"/>
            <a:ext cx="5283200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594" marR="0" lvl="0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783" marR="0" lvl="1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tabLst>
                <a:tab pos="2146246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2971" marR="0" lvl="2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160" marR="0" lvl="3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349" marR="0" lvl="4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1" y="952625"/>
            <a:ext cx="5283243" cy="381051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1" y="1406700"/>
            <a:ext cx="5283243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594" marR="0" lvl="0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783" marR="0" lvl="1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tabLst>
                <a:tab pos="2146246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2971" marR="0" lvl="2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160" marR="0" lvl="3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349" marR="0" lvl="4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84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7498080" y="2194832"/>
            <a:ext cx="4389120" cy="2469185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6270007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3" y="443285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121917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53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>
            <p:custDataLst>
              <p:tags r:id="rId4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6" name="图片 5"/>
            <p:cNvPicPr/>
            <p:nvPr userDrawn="1">
              <p:custDataLst>
                <p:tags r:id="rId5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4556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1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121917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626"/>
            <a:ext cx="5283243" cy="5389572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783" marR="0" lvl="1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tabLst>
                <a:tab pos="2146246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2971" marR="0" lvl="2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160" marR="0" lvl="3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349" marR="0" lvl="4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626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594" marR="0" lvl="0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0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626"/>
            <a:ext cx="950984" cy="5389572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121917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6" y="952618"/>
            <a:ext cx="9828101" cy="5389572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2020/4/5 Sunday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3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1.xml"/><Relationship Id="rId37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4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ags" Target="../tags/tag248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tags" Target="../tags/tag252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ags" Target="../tags/tag247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tags" Target="../tags/tag25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tags" Target="../tags/tag250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tags" Target="../tags/tag2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2"/>
            </p:custDataLst>
          </p:nvPr>
        </p:nvSpPr>
        <p:spPr>
          <a:xfrm>
            <a:off x="669883" y="443285"/>
            <a:ext cx="10852237" cy="442019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3"/>
            </p:custDataLst>
          </p:nvPr>
        </p:nvSpPr>
        <p:spPr>
          <a:xfrm>
            <a:off x="669883" y="961518"/>
            <a:ext cx="10852237" cy="5389572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4"/>
            </p:custDataLst>
          </p:nvPr>
        </p:nvSpPr>
        <p:spPr>
          <a:xfrm>
            <a:off x="879743" y="6350618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hangingPunct="0"/>
            <a:fld id="{760FBDFE-C587-4B4C-A407-44438C67B59E}" type="datetimeFigureOut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Calibri" panose="020F0502020204030204"/>
              </a:rPr>
              <a:pPr hangingPunct="0"/>
              <a:t>2020/4/5 Sunday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5"/>
            </p:custDataLst>
          </p:nvPr>
        </p:nvSpPr>
        <p:spPr>
          <a:xfrm>
            <a:off x="4116000" y="6350618"/>
            <a:ext cx="396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hangingPunct="0"/>
            <a:endParaRPr lang="zh-CN" altLang="en-US" kern="0" dirty="0">
              <a:solidFill>
                <a:srgbClr val="000000">
                  <a:tint val="75000"/>
                </a:srgbClr>
              </a:solidFill>
              <a:sym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6"/>
            </p:custDataLst>
          </p:nvPr>
        </p:nvSpPr>
        <p:spPr>
          <a:xfrm>
            <a:off x="8610600" y="6350618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hangingPunct="0"/>
            <a:fld id="{49AE70B2-8BF9-45C0-BB95-33D1B9D3A854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Calibri" panose="020F0502020204030204"/>
              </a:rPr>
              <a:pPr hangingPunct="0"/>
              <a:t>‹#›</a:t>
            </a:fld>
            <a:endParaRPr lang="zh-CN" altLang="en-US" kern="0" dirty="0">
              <a:solidFill>
                <a:srgbClr val="000000">
                  <a:tint val="75000"/>
                </a:srgbClr>
              </a:solidFill>
              <a:sym typeface="Calibri" panose="020F0502020204030204"/>
            </a:endParaRPr>
          </a:p>
        </p:txBody>
      </p:sp>
      <p:sp>
        <p:nvSpPr>
          <p:cNvPr id="7" name="KSO_TEMPLATE" hidden="1"/>
          <p:cNvSpPr/>
          <p:nvPr>
            <p:custDataLst>
              <p:tags r:id="rId3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849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86" r:id="rId19"/>
    <p:sldLayoutId id="2147483787" r:id="rId20"/>
    <p:sldLayoutId id="2147483747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</p:sldLayoutIdLst>
  <p:txStyles>
    <p:titleStyle>
      <a:lvl1pPr algn="l" defTabSz="914377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67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594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333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783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333"/>
        </a:spcAft>
        <a:buFont typeface="Arial" panose="020B0604020202020204" pitchFamily="34" charset="0"/>
        <a:buChar char="•"/>
        <a:tabLst>
          <a:tab pos="1609473" algn="l"/>
        </a:tabLst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2971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333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160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333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349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333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3" y="443285"/>
            <a:ext cx="10852237" cy="442019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3" y="961518"/>
            <a:ext cx="10852237" cy="5389572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3" y="6350618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hangingPunct="0"/>
            <a:fld id="{760FBDFE-C587-4B4C-A407-44438C67B59E}" type="datetimeFigureOut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Calibri" panose="020F0502020204030204"/>
              </a:rPr>
              <a:pPr hangingPunct="0"/>
              <a:t>2020/4/5 Sunday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50618"/>
            <a:ext cx="396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hangingPunct="0"/>
            <a:endParaRPr lang="zh-CN" altLang="en-US" kern="0" dirty="0">
              <a:solidFill>
                <a:srgbClr val="000000">
                  <a:tint val="75000"/>
                </a:srgbClr>
              </a:solidFill>
              <a:sym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0618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hangingPunct="0"/>
            <a:fld id="{49AE70B2-8BF9-45C0-BB95-33D1B9D3A854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Calibri" panose="020F0502020204030204"/>
              </a:rPr>
              <a:pPr hangingPunct="0"/>
              <a:t>‹#›</a:t>
            </a:fld>
            <a:endParaRPr lang="zh-CN" altLang="en-US" kern="0" dirty="0">
              <a:solidFill>
                <a:srgbClr val="000000">
                  <a:tint val="75000"/>
                </a:srgbClr>
              </a:solidFill>
              <a:sym typeface="Calibri" panose="020F0502020204030204"/>
            </a:endParaRPr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405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</p:sldLayoutIdLst>
  <p:txStyles>
    <p:titleStyle>
      <a:lvl1pPr algn="l" defTabSz="914377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67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594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333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783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333"/>
        </a:spcAft>
        <a:buFont typeface="Arial" panose="020B0604020202020204" pitchFamily="34" charset="0"/>
        <a:buChar char="•"/>
        <a:tabLst>
          <a:tab pos="1609473" algn="l"/>
        </a:tabLst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2971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333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160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333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349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333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10886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800995" y="1685506"/>
            <a:ext cx="7233080" cy="2241127"/>
          </a:xfrm>
        </p:spPr>
        <p:txBody>
          <a:bodyPr>
            <a:normAutofit/>
          </a:bodyPr>
          <a:lstStyle/>
          <a:p>
            <a:r>
              <a:rPr lang="zh-CN" altLang="en-US" sz="4267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从餐桌上的鸡蛋看</a:t>
            </a:r>
            <a:r>
              <a:rPr lang="en-US" altLang="zh-CN" sz="4267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br>
              <a:rPr lang="en-US" altLang="zh-CN" sz="4267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4267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农业区位因素及其变化</a:t>
            </a: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70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en-US" altLang="zh-CN" sz="2400" b="1" kern="0" spc="30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Calibri" panose="020F0502020204030204"/>
              </a:rPr>
              <a:t>  </a:t>
            </a:r>
            <a:r>
              <a:rPr lang="en-US" altLang="zh-CN" sz="2667" kern="0" spc="301" dirty="0">
                <a:solidFill>
                  <a:srgbClr val="000000"/>
                </a:solidFill>
                <a:latin typeface="微软雅黑" panose="020B0503020204020204" charset="-122"/>
                <a:sym typeface="Calibri" panose="020F0502020204030204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294313" y="318778"/>
            <a:ext cx="545846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/>
            <a:r>
              <a:rPr lang="zh-CN" altLang="en-US" sz="2667" b="1" kern="0" spc="301" dirty="0">
                <a:solidFill>
                  <a:srgbClr val="002060"/>
                </a:solidFill>
                <a:latin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667" b="1" kern="0" spc="301" dirty="0">
                <a:solidFill>
                  <a:srgbClr val="002060"/>
                </a:solidFill>
                <a:latin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7" b="1" kern="0" spc="301" dirty="0">
                <a:solidFill>
                  <a:srgbClr val="002060"/>
                </a:solidFill>
                <a:latin typeface="微软雅黑" panose="020B0503020204020204" charset="-122"/>
                <a:cs typeface="楷体" panose="02010609060101010101" charset="-122"/>
                <a:sym typeface="+mn-ea"/>
              </a:rPr>
              <a:t>高一地理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432301" y="4932680"/>
            <a:ext cx="7182273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zh-CN" altLang="en-US" sz="2667" kern="0" spc="301" dirty="0">
                <a:solidFill>
                  <a:srgbClr val="FCFDFD">
                    <a:lumMod val="10000"/>
                  </a:srgbClr>
                </a:solidFill>
                <a:latin typeface="微软雅黑" panose="020B0503020204020204" charset="-122"/>
                <a:sym typeface="Calibri" panose="020F0502020204030204"/>
              </a:rPr>
              <a:t>中国人民大学附属中学朝阳学校   赵攀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413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7399" y="-106680"/>
            <a:ext cx="7119667" cy="845389"/>
          </a:xfrm>
        </p:spPr>
        <p:txBody>
          <a:bodyPr>
            <a:normAutofit/>
          </a:bodyPr>
          <a:lstStyle/>
          <a:p>
            <a:r>
              <a:rPr lang="zh-CN" altLang="en-US" dirty="0"/>
              <a:t>德青源甘肃金鸡扶贫项目</a:t>
            </a:r>
          </a:p>
        </p:txBody>
      </p:sp>
      <p:sp>
        <p:nvSpPr>
          <p:cNvPr id="25" name="内容占位符 2"/>
          <p:cNvSpPr>
            <a:spLocks noGrp="1"/>
          </p:cNvSpPr>
          <p:nvPr>
            <p:ph idx="1"/>
          </p:nvPr>
        </p:nvSpPr>
        <p:spPr>
          <a:xfrm>
            <a:off x="148662" y="654458"/>
            <a:ext cx="11875698" cy="60126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德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青源将金鸡产业扶贫模式引入</a:t>
            </a:r>
            <a:r>
              <a:rPr lang="zh-CN" altLang="en-US" sz="2000" kern="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甘肃之际便签约了古浪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个贫困县区金鸡扶贫农场，项目总投资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15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亿元（其中，四市八县投资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亿元，德青源投资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亿元</a:t>
            </a:r>
            <a:r>
              <a:rPr lang="zh-CN" altLang="en-US" sz="2000" kern="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）。甘肃省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金鸡扶贫产销对接</a:t>
            </a:r>
            <a:r>
              <a:rPr lang="zh-CN" altLang="en-US" sz="2000" kern="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启动会议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邀请到了多个行业协会</a:t>
            </a:r>
            <a:r>
              <a:rPr lang="zh-CN" altLang="en-US" sz="2000" kern="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，包括国内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知名零售商、电商、新零售平台和知名餐饮企业等总计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160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多家单位及多家新闻媒体单位。此次对接启动会旨在立足西北，辐射全国，正式启动甘肃省金鸡扶贫产业集群的产销对接，带动甘肃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4.7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万建档立卡贫困群众脱贫，其中收益脱贫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22264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人、就业脱贫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3600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人，关联产业脱贫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2700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。同时还计划将一部分鸡蛋的产品做深加工，出口东亚和欧洲地区。下一步酝酿围绕发展壮大中的金鸡产业扶贫项目建设关联产业，大规模发展高原有机蔬菜和服务业等特色富民产业，着力擦亮“金鸡小镇”的“金字招牌”，让更多当地群众稳定增收，致富奔小康。</a:t>
            </a:r>
          </a:p>
          <a:p>
            <a:pPr marL="0" indent="0">
              <a:buNone/>
            </a:pP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第一个开工的古浪基地项目总投资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2.29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亿元，占地面积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354</a:t>
            </a:r>
            <a:r>
              <a:rPr lang="zh-CN" altLang="en-US" sz="2000" kern="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亩。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项目全面建成后，可饲养蛋鸡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120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万只，年加工壳蛋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亿枚，年加工有机肥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1.2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万吨，年生产加工饲料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18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万吨。能带动全县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4865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户建档立卡户脱贫，间接就业人员达到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1.6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万多人。首批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万只“金鸡”入驻该农场，且分别与华润万家、</a:t>
            </a:r>
            <a:r>
              <a:rPr lang="zh-CN" altLang="en-US" sz="2000" kern="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京东等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25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家企业签订了购销意向书。</a:t>
            </a:r>
            <a:endParaRPr lang="en-US" altLang="zh-CN" sz="2000" kern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endParaRPr lang="en-US" altLang="zh-CN" sz="2000" kern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45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257" y="3813202"/>
            <a:ext cx="3611094" cy="281461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b="8652"/>
          <a:stretch/>
        </p:blipFill>
        <p:spPr>
          <a:xfrm>
            <a:off x="4558809" y="3734130"/>
            <a:ext cx="3981341" cy="29727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/>
          <a:srcRect t="9846" b="8286"/>
          <a:stretch/>
        </p:blipFill>
        <p:spPr>
          <a:xfrm>
            <a:off x="0" y="839921"/>
            <a:ext cx="4483951" cy="2793120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645830" y="-64125"/>
            <a:ext cx="7894320" cy="1058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德青源金鸡扶贫产销对接甘肃省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809" y="839921"/>
            <a:ext cx="4253627" cy="27931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b="12110"/>
          <a:stretch/>
        </p:blipFill>
        <p:spPr>
          <a:xfrm>
            <a:off x="9010803" y="841645"/>
            <a:ext cx="3143037" cy="289780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718891"/>
            <a:ext cx="4483951" cy="300324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3506894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项目启动</a:t>
            </a:r>
          </a:p>
        </p:txBody>
      </p:sp>
      <p:sp>
        <p:nvSpPr>
          <p:cNvPr id="14" name="矩形 13"/>
          <p:cNvSpPr/>
          <p:nvPr/>
        </p:nvSpPr>
        <p:spPr>
          <a:xfrm>
            <a:off x="4757177" y="3260821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物流运送</a:t>
            </a:r>
          </a:p>
        </p:txBody>
      </p:sp>
      <p:sp>
        <p:nvSpPr>
          <p:cNvPr id="15" name="矩形 14"/>
          <p:cNvSpPr/>
          <p:nvPr/>
        </p:nvSpPr>
        <p:spPr>
          <a:xfrm>
            <a:off x="9215993" y="3276062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幼苗运送</a:t>
            </a:r>
          </a:p>
        </p:txBody>
      </p:sp>
      <p:sp>
        <p:nvSpPr>
          <p:cNvPr id="16" name="矩形 15"/>
          <p:cNvSpPr/>
          <p:nvPr/>
        </p:nvSpPr>
        <p:spPr>
          <a:xfrm>
            <a:off x="7763664" y="6229588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古浪基地</a:t>
            </a:r>
          </a:p>
        </p:txBody>
      </p:sp>
    </p:spTree>
    <p:extLst>
      <p:ext uri="{BB962C8B-B14F-4D97-AF65-F5344CB8AC3E}">
        <p14:creationId xmlns:p14="http://schemas.microsoft.com/office/powerpoint/2010/main" val="176703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-1" y="0"/>
            <a:ext cx="11961845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探究一</a:t>
            </a:r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古浪县金鸡扶贫前后的蛋鸡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养殖各有哪些特点？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t="8854" r="10625" b="5729"/>
          <a:stretch/>
        </p:blipFill>
        <p:spPr>
          <a:xfrm>
            <a:off x="3169399" y="1644356"/>
            <a:ext cx="2596402" cy="20386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12" y="1641164"/>
            <a:ext cx="2817845" cy="2041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943" y="1641163"/>
            <a:ext cx="3101789" cy="20386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6943" y="4271925"/>
            <a:ext cx="3101789" cy="2126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921" y="4271925"/>
            <a:ext cx="2788774" cy="21227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/>
          <a:srcRect b="31415"/>
          <a:stretch/>
        </p:blipFill>
        <p:spPr>
          <a:xfrm>
            <a:off x="186612" y="4275763"/>
            <a:ext cx="2817845" cy="21227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9398" y="4271925"/>
            <a:ext cx="2596402" cy="21231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0921" y="1641163"/>
            <a:ext cx="2788774" cy="204183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991345" y="6394722"/>
            <a:ext cx="1107996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培训班</a:t>
            </a:r>
          </a:p>
        </p:txBody>
      </p:sp>
      <p:sp>
        <p:nvSpPr>
          <p:cNvPr id="13" name="矩形 12"/>
          <p:cNvSpPr/>
          <p:nvPr/>
        </p:nvSpPr>
        <p:spPr>
          <a:xfrm>
            <a:off x="9707696" y="6402397"/>
            <a:ext cx="1723549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沃尔玛专柜</a:t>
            </a:r>
          </a:p>
        </p:txBody>
      </p:sp>
      <p:sp>
        <p:nvSpPr>
          <p:cNvPr id="14" name="矩形 13"/>
          <p:cNvSpPr/>
          <p:nvPr/>
        </p:nvSpPr>
        <p:spPr>
          <a:xfrm>
            <a:off x="186612" y="6402397"/>
            <a:ext cx="2646878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养殖小区监控画面</a:t>
            </a:r>
          </a:p>
        </p:txBody>
      </p:sp>
      <p:sp>
        <p:nvSpPr>
          <p:cNvPr id="15" name="矩形 14"/>
          <p:cNvSpPr/>
          <p:nvPr/>
        </p:nvSpPr>
        <p:spPr>
          <a:xfrm>
            <a:off x="3426698" y="6396335"/>
            <a:ext cx="2339102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自动化清洁杀毒</a:t>
            </a:r>
          </a:p>
        </p:txBody>
      </p:sp>
      <p:sp>
        <p:nvSpPr>
          <p:cNvPr id="16" name="矩形 15"/>
          <p:cNvSpPr/>
          <p:nvPr/>
        </p:nvSpPr>
        <p:spPr>
          <a:xfrm>
            <a:off x="6501488" y="3685849"/>
            <a:ext cx="1415772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老乡喂鸡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505382" y="3677773"/>
            <a:ext cx="1723549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集市卖鸡蛋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99478" y="3685849"/>
            <a:ext cx="2339102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刚攒的一批鸡蛋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3084" y="3685849"/>
            <a:ext cx="1415772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门前的鸡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057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C1B827E-D023-498C-AB92-9E0BEA5753FD}"/>
              </a:ext>
            </a:extLst>
          </p:cNvPr>
          <p:cNvSpPr/>
          <p:nvPr/>
        </p:nvSpPr>
        <p:spPr>
          <a:xfrm>
            <a:off x="599263" y="1425133"/>
            <a:ext cx="115179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 hangingPunct="0">
              <a:lnSpc>
                <a:spcPct val="150000"/>
              </a:lnSpc>
            </a:pP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由于饲养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蛋鸡对农户的饲养技术要求不高，每天也就花费半个小时，很轻松，但是时效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收益相对较高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，平均一户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饲养</a:t>
            </a:r>
            <a:r>
              <a:rPr lang="en-US" altLang="zh-CN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10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余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只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，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鸡蛋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攒够百余枚的一批后主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要销往农村市集，蛋鸡养殖实现的年增收不足千元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。但考虑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到蛋鸡经过产蛋高峰期后产蛋量会大幅降低，再饲养收益不大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。</a:t>
            </a:r>
            <a:endParaRPr lang="zh-CN" altLang="zh-CN" sz="2000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Calibri" panose="020F0502020204030204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056837" y="1882590"/>
            <a:ext cx="1725284" cy="14058"/>
          </a:xfrm>
          <a:prstGeom prst="line">
            <a:avLst/>
          </a:prstGeom>
          <a:noFill/>
          <a:ln w="31750" cap="flat" cmpd="sng" algn="ctr">
            <a:solidFill>
              <a:srgbClr val="0000FF"/>
            </a:solidFill>
            <a:prstDash val="solid"/>
            <a:miter lim="800000"/>
          </a:ln>
          <a:effectLst/>
        </p:spPr>
      </p:cxnSp>
      <p:cxnSp>
        <p:nvCxnSpPr>
          <p:cNvPr id="27" name="直接连接符 26"/>
          <p:cNvCxnSpPr/>
          <p:nvPr/>
        </p:nvCxnSpPr>
        <p:spPr>
          <a:xfrm>
            <a:off x="2058839" y="2429227"/>
            <a:ext cx="1725284" cy="14058"/>
          </a:xfrm>
          <a:prstGeom prst="line">
            <a:avLst/>
          </a:prstGeom>
          <a:noFill/>
          <a:ln w="31750" cap="flat" cmpd="sng" algn="ctr">
            <a:solidFill>
              <a:srgbClr val="0000FF"/>
            </a:solidFill>
            <a:prstDash val="solid"/>
            <a:miter lim="800000"/>
          </a:ln>
          <a:effectLst/>
        </p:spPr>
      </p:cxnSp>
      <p:sp>
        <p:nvSpPr>
          <p:cNvPr id="18" name="标题 1"/>
          <p:cNvSpPr txBox="1">
            <a:spLocks/>
          </p:cNvSpPr>
          <p:nvPr/>
        </p:nvSpPr>
        <p:spPr>
          <a:xfrm>
            <a:off x="-1" y="0"/>
            <a:ext cx="11961845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探究一</a:t>
            </a:r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古浪县金鸡</a:t>
            </a:r>
            <a:r>
              <a:rPr lang="zh-CN" altLang="en-US" sz="36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扶贫前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后的蛋鸡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养殖各有哪些特点？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6830252" y="1866407"/>
            <a:ext cx="1725284" cy="14058"/>
          </a:xfrm>
          <a:prstGeom prst="line">
            <a:avLst/>
          </a:prstGeom>
          <a:noFill/>
          <a:ln w="31750" cap="flat" cmpd="sng" algn="ctr">
            <a:solidFill>
              <a:srgbClr val="0000FF"/>
            </a:solidFill>
            <a:prstDash val="solid"/>
            <a:miter lim="800000"/>
          </a:ln>
          <a:effectLst/>
        </p:spPr>
      </p:cxnSp>
      <p:cxnSp>
        <p:nvCxnSpPr>
          <p:cNvPr id="26" name="直接连接符 25"/>
          <p:cNvCxnSpPr/>
          <p:nvPr/>
        </p:nvCxnSpPr>
        <p:spPr>
          <a:xfrm>
            <a:off x="4227898" y="2375778"/>
            <a:ext cx="1725284" cy="14058"/>
          </a:xfrm>
          <a:prstGeom prst="line">
            <a:avLst/>
          </a:prstGeom>
          <a:noFill/>
          <a:ln w="31750" cap="flat" cmpd="sng" algn="ctr">
            <a:solidFill>
              <a:srgbClr val="0000FF"/>
            </a:solidFill>
            <a:prstDash val="solid"/>
            <a:miter lim="800000"/>
          </a:ln>
          <a:effectLst/>
        </p:spPr>
      </p:cxnSp>
      <p:cxnSp>
        <p:nvCxnSpPr>
          <p:cNvPr id="28" name="直接连接符 27"/>
          <p:cNvCxnSpPr/>
          <p:nvPr/>
        </p:nvCxnSpPr>
        <p:spPr>
          <a:xfrm>
            <a:off x="7259464" y="2369075"/>
            <a:ext cx="1261748" cy="21463"/>
          </a:xfrm>
          <a:prstGeom prst="line">
            <a:avLst/>
          </a:prstGeom>
          <a:noFill/>
          <a:ln w="31750" cap="flat" cmpd="sng" algn="ctr">
            <a:solidFill>
              <a:srgbClr val="0000FF"/>
            </a:solidFill>
            <a:prstDash val="solid"/>
            <a:miter lim="800000"/>
          </a:ln>
          <a:effectLst/>
        </p:spPr>
      </p:cxnSp>
      <p:cxnSp>
        <p:nvCxnSpPr>
          <p:cNvPr id="29" name="直接连接符 28"/>
          <p:cNvCxnSpPr/>
          <p:nvPr/>
        </p:nvCxnSpPr>
        <p:spPr>
          <a:xfrm>
            <a:off x="11097207" y="2349083"/>
            <a:ext cx="864637" cy="26695"/>
          </a:xfrm>
          <a:prstGeom prst="line">
            <a:avLst/>
          </a:prstGeom>
          <a:noFill/>
          <a:ln w="31750" cap="flat" cmpd="sng" algn="ctr">
            <a:solidFill>
              <a:srgbClr val="0000FF"/>
            </a:solidFill>
            <a:prstDash val="solid"/>
            <a:miter lim="800000"/>
          </a:ln>
          <a:effectLst/>
        </p:spPr>
      </p:cxnSp>
      <p:cxnSp>
        <p:nvCxnSpPr>
          <p:cNvPr id="30" name="直接连接符 29"/>
          <p:cNvCxnSpPr/>
          <p:nvPr/>
        </p:nvCxnSpPr>
        <p:spPr>
          <a:xfrm flipV="1">
            <a:off x="6417540" y="2837066"/>
            <a:ext cx="957828" cy="11256"/>
          </a:xfrm>
          <a:prstGeom prst="line">
            <a:avLst/>
          </a:prstGeom>
          <a:noFill/>
          <a:ln w="31750" cap="flat" cmpd="sng" algn="ctr">
            <a:solidFill>
              <a:srgbClr val="0000FF"/>
            </a:solidFill>
            <a:prstDash val="solid"/>
            <a:miter lim="800000"/>
          </a:ln>
          <a:effectLst/>
        </p:spPr>
      </p:cxnSp>
      <p:sp>
        <p:nvSpPr>
          <p:cNvPr id="6" name="矩形 5"/>
          <p:cNvSpPr/>
          <p:nvPr/>
        </p:nvSpPr>
        <p:spPr>
          <a:xfrm>
            <a:off x="723614" y="4222458"/>
            <a:ext cx="1138785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lnSpc>
                <a:spcPct val="130000"/>
              </a:lnSpc>
              <a:spcAft>
                <a:spcPts val="1333"/>
              </a:spcAft>
            </a:pPr>
            <a:r>
              <a:rPr lang="zh-CN" altLang="en-US" sz="2000" kern="0" spc="200" noProof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古浪</a:t>
            </a:r>
            <a:r>
              <a:rPr lang="zh-CN" altLang="en-US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基地项目总投资</a:t>
            </a:r>
            <a:r>
              <a:rPr lang="en-US" altLang="zh-CN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2.29</a:t>
            </a:r>
            <a:r>
              <a:rPr lang="zh-CN" altLang="en-US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亿元，占地面积</a:t>
            </a:r>
            <a:r>
              <a:rPr lang="en-US" altLang="zh-CN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354</a:t>
            </a:r>
            <a:r>
              <a:rPr lang="zh-CN" altLang="en-US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亩，是古浪县投资规模最大、产业链条最完整、辐射带动面最广、受益农户最多的扶贫项目。项目全面建成后，可饲养蛋鸡</a:t>
            </a:r>
            <a:r>
              <a:rPr lang="en-US" altLang="zh-CN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120</a:t>
            </a:r>
            <a:r>
              <a:rPr lang="zh-CN" altLang="en-US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万只，年加工壳蛋</a:t>
            </a:r>
            <a:r>
              <a:rPr lang="en-US" altLang="zh-CN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亿枚，年加工有机肥</a:t>
            </a:r>
            <a:r>
              <a:rPr lang="en-US" altLang="zh-CN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1.2</a:t>
            </a:r>
            <a:r>
              <a:rPr lang="zh-CN" altLang="en-US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万吨，年生产加工饲料</a:t>
            </a:r>
            <a:r>
              <a:rPr lang="en-US" altLang="zh-CN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18</a:t>
            </a:r>
            <a:r>
              <a:rPr lang="zh-CN" altLang="en-US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万吨。能带动全县</a:t>
            </a:r>
            <a:r>
              <a:rPr lang="en-US" altLang="zh-CN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4865</a:t>
            </a:r>
            <a:r>
              <a:rPr lang="zh-CN" altLang="en-US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户建档立卡户脱贫，间接就业人员达到</a:t>
            </a:r>
            <a:r>
              <a:rPr lang="en-US" altLang="zh-CN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1.6</a:t>
            </a:r>
            <a:r>
              <a:rPr lang="zh-CN" altLang="en-US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万多人。首批</a:t>
            </a:r>
            <a:r>
              <a:rPr lang="en-US" altLang="zh-CN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5</a:t>
            </a:r>
            <a:r>
              <a:rPr lang="zh-CN" altLang="en-US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万只“金鸡”入驻该农场，且分别与华润万家、</a:t>
            </a:r>
            <a:r>
              <a:rPr lang="zh-CN" altLang="en-US" sz="2000" kern="0" spc="200" noProof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京东等</a:t>
            </a:r>
            <a:r>
              <a:rPr lang="en-US" altLang="zh-CN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25</a:t>
            </a:r>
            <a:r>
              <a:rPr lang="zh-CN" altLang="en-US" sz="2000" kern="0" spc="200" noProof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家企业签订了购销意向书。</a:t>
            </a:r>
            <a:endParaRPr lang="en-US" altLang="zh-CN" sz="2000" kern="0" spc="200" noProof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278487" y="4683966"/>
            <a:ext cx="3729242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V="1">
            <a:off x="9772593" y="5097623"/>
            <a:ext cx="2338873" cy="1555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1066879" y="5491877"/>
            <a:ext cx="2338873" cy="1555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4405375" y="5775745"/>
            <a:ext cx="2338873" cy="1555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3791786" y="6315339"/>
            <a:ext cx="2338873" cy="1555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1794" y="1619897"/>
            <a:ext cx="3854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扶贫</a:t>
            </a:r>
            <a:r>
              <a:rPr lang="zh-CN" altLang="en-US" sz="2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前</a:t>
            </a:r>
            <a:endParaRPr lang="zh-CN" altLang="en-US" sz="2000" b="1" dirty="0"/>
          </a:p>
        </p:txBody>
      </p:sp>
      <p:sp>
        <p:nvSpPr>
          <p:cNvPr id="35" name="矩形 34"/>
          <p:cNvSpPr/>
          <p:nvPr/>
        </p:nvSpPr>
        <p:spPr>
          <a:xfrm>
            <a:off x="51793" y="4176134"/>
            <a:ext cx="3854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扶贫</a:t>
            </a:r>
            <a:r>
              <a:rPr lang="zh-CN" altLang="en-US" sz="2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8418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5193102" y="1832271"/>
            <a:ext cx="6998898" cy="5862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恒温空调房</a:t>
            </a:r>
            <a:endParaRPr lang="en-US" altLang="zh-CN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0" y="1835743"/>
            <a:ext cx="4972050" cy="633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贫困户   遮盖的雨棚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2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78029" y="1278115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扶贫前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60538" y="1370606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扶贫计划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0" y="2555595"/>
            <a:ext cx="4972050" cy="1309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平均每户  蛋鸡</a:t>
            </a:r>
            <a:r>
              <a:rPr lang="en-US" alt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余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  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百余枚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年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增收不足千元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2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193102" y="2551533"/>
            <a:ext cx="6998898" cy="1462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·354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亩，蛋鸡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120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万只，年产生态鸡蛋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亿枚</a:t>
            </a:r>
            <a:endParaRPr lang="en-US" altLang="zh-CN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总投资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2.29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亿元、间接就业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1.6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万多人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0" y="4037020"/>
            <a:ext cx="4972050" cy="14238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饲养</a:t>
            </a:r>
            <a:r>
              <a:rPr lang="en-US" alt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1-2</a:t>
            </a: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周，饲养技术要求不高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每天花费半个小时</a:t>
            </a:r>
          </a:p>
          <a:p>
            <a:pPr>
              <a:lnSpc>
                <a:spcPct val="150000"/>
              </a:lnSpc>
            </a:pP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2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5193102" y="4298510"/>
            <a:ext cx="6998898" cy="5862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自动化完成喂料、饮水、通风、降温，清洁等</a:t>
            </a:r>
          </a:p>
        </p:txBody>
      </p:sp>
      <p:sp>
        <p:nvSpPr>
          <p:cNvPr id="17" name="内容占位符 2"/>
          <p:cNvSpPr txBox="1">
            <a:spLocks/>
          </p:cNvSpPr>
          <p:nvPr/>
        </p:nvSpPr>
        <p:spPr>
          <a:xfrm>
            <a:off x="5193102" y="5169123"/>
            <a:ext cx="6998898" cy="13786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与华润万家、</a:t>
            </a:r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京东等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25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家企业签订了购销</a:t>
            </a:r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意向书</a:t>
            </a:r>
            <a:endParaRPr lang="en-US" altLang="zh-CN" sz="24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超市、电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商、新零售</a:t>
            </a:r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平台、知名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餐饮企业</a:t>
            </a:r>
          </a:p>
        </p:txBody>
      </p:sp>
      <p:sp>
        <p:nvSpPr>
          <p:cNvPr id="18" name="内容占位符 2"/>
          <p:cNvSpPr txBox="1">
            <a:spLocks/>
          </p:cNvSpPr>
          <p:nvPr/>
        </p:nvSpPr>
        <p:spPr>
          <a:xfrm>
            <a:off x="0" y="5651485"/>
            <a:ext cx="4972050" cy="633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集市 路边售卖</a:t>
            </a: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标题 1"/>
          <p:cNvSpPr txBox="1">
            <a:spLocks/>
          </p:cNvSpPr>
          <p:nvPr/>
        </p:nvSpPr>
        <p:spPr>
          <a:xfrm>
            <a:off x="-1" y="0"/>
            <a:ext cx="11961845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探究一</a:t>
            </a:r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古浪县金鸡扶贫前后的蛋鸡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养殖各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有的特点：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302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3221165" y="1667152"/>
            <a:ext cx="5785658" cy="50253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有品牌、更安全，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专业化、自动化水平高，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资金、科技投入较多，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规模大、产量高，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商品率高，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经济效率高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552450" y="121920"/>
            <a:ext cx="11508921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探究二</a:t>
            </a:r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Aft>
                <a:spcPts val="1800"/>
              </a:spcAft>
            </a:pP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与普通的蛋鸡养殖相比德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青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源蛋鸡养殖的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优势有哪些？</a:t>
            </a:r>
          </a:p>
        </p:txBody>
      </p:sp>
    </p:spTree>
    <p:extLst>
      <p:ext uri="{BB962C8B-B14F-4D97-AF65-F5344CB8AC3E}">
        <p14:creationId xmlns:p14="http://schemas.microsoft.com/office/powerpoint/2010/main" val="301985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330"/>
            <a:ext cx="5333465" cy="4855833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594360" y="66227"/>
            <a:ext cx="11064240" cy="86710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探究三：</a:t>
            </a: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结合资料，分析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个金鸡扶贫项目都选址甘肃的主要原因？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7961" r="11740"/>
          <a:stretch/>
        </p:blipFill>
        <p:spPr>
          <a:xfrm>
            <a:off x="5361992" y="998269"/>
            <a:ext cx="6830008" cy="47908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4662" y="998269"/>
            <a:ext cx="8218169" cy="589098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487034" y="6429469"/>
            <a:ext cx="387798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2400" dirty="0"/>
              <a:t>德青源金鸡项目甘肃分布图</a:t>
            </a:r>
          </a:p>
        </p:txBody>
      </p:sp>
    </p:spTree>
    <p:extLst>
      <p:ext uri="{BB962C8B-B14F-4D97-AF65-F5344CB8AC3E}">
        <p14:creationId xmlns:p14="http://schemas.microsoft.com/office/powerpoint/2010/main" val="19282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0208"/>
            <a:ext cx="3044580" cy="3724853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594360" y="66227"/>
            <a:ext cx="11064240" cy="86710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探究三：</a:t>
            </a: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结合资料，分析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个金鸡扶贫项目都选址甘肃的主要原因？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1943" y="933331"/>
            <a:ext cx="9710057" cy="561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1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3665" r="7923"/>
          <a:stretch/>
        </p:blipFill>
        <p:spPr>
          <a:xfrm>
            <a:off x="2179440" y="3709529"/>
            <a:ext cx="4349117" cy="3091667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594360" y="66227"/>
            <a:ext cx="11064240" cy="86710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探究三：</a:t>
            </a:r>
          </a:p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结合资料，分析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个金鸡扶贫项目都选址甘肃的主要原因？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3021" b="4268"/>
          <a:stretch/>
        </p:blipFill>
        <p:spPr>
          <a:xfrm>
            <a:off x="1747506" y="864237"/>
            <a:ext cx="5212987" cy="28373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881" y="1879179"/>
            <a:ext cx="5139487" cy="366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9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37160" y="0"/>
            <a:ext cx="11064240" cy="8671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探究三</a:t>
            </a:r>
            <a:r>
              <a:rPr lang="zh-CN" altLang="en-US" sz="36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个金鸡扶贫项目都选址甘肃的主要原因：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329632" y="933330"/>
            <a:ext cx="11142505" cy="54616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温带季风气候</a:t>
            </a:r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，降水相对较少，防止潮湿；</a:t>
            </a:r>
            <a:endParaRPr lang="en-US" altLang="zh-CN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城市化程度较低，居民区分散，有利于疫病隔离，防疫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环境优越；</a:t>
            </a:r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经济相对落后，环境污染小；</a:t>
            </a:r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土地资源丰富且地价低廉；</a:t>
            </a:r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第一产业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基础好，饲料资源丰富；</a:t>
            </a:r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劳动力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丰富，劳动力价格低廉；</a:t>
            </a:r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位于西北五省中心，亚欧大陆桥上重要商贸中心，近消费市场；</a:t>
            </a:r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养殖历史悠久，经验丰富；</a:t>
            </a:r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交通线路较多，交通便利，基础设施较完善；</a:t>
            </a:r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政府政策支持力度大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35854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68624"/>
          <p:cNvSpPr txBox="1">
            <a:spLocks noChangeArrowheads="1"/>
          </p:cNvSpPr>
          <p:nvPr/>
        </p:nvSpPr>
        <p:spPr bwMode="auto">
          <a:xfrm>
            <a:off x="2279881" y="2586691"/>
            <a:ext cx="457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农业区位因素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左大括号 68623"/>
          <p:cNvSpPr>
            <a:spLocks/>
          </p:cNvSpPr>
          <p:nvPr/>
        </p:nvSpPr>
        <p:spPr bwMode="auto">
          <a:xfrm>
            <a:off x="3216507" y="2659717"/>
            <a:ext cx="150813" cy="2867025"/>
          </a:xfrm>
          <a:prstGeom prst="leftBrace">
            <a:avLst>
              <a:gd name="adj1" fmla="val 158333"/>
              <a:gd name="adj2" fmla="val 51204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68625"/>
          <p:cNvSpPr txBox="1">
            <a:spLocks noChangeArrowheads="1"/>
          </p:cNvSpPr>
          <p:nvPr/>
        </p:nvSpPr>
        <p:spPr bwMode="auto">
          <a:xfrm>
            <a:off x="3432407" y="2299354"/>
            <a:ext cx="1439863" cy="593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自然因素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0" hangingPunct="0"/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35"/>
          <p:cNvSpPr txBox="1">
            <a:spLocks noChangeArrowheads="1"/>
          </p:cNvSpPr>
          <p:nvPr/>
        </p:nvSpPr>
        <p:spPr bwMode="auto">
          <a:xfrm>
            <a:off x="5664431" y="1577042"/>
            <a:ext cx="1081088" cy="4333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左大括号 68630"/>
          <p:cNvSpPr>
            <a:spLocks/>
          </p:cNvSpPr>
          <p:nvPr/>
        </p:nvSpPr>
        <p:spPr bwMode="auto">
          <a:xfrm>
            <a:off x="5088170" y="1651653"/>
            <a:ext cx="504825" cy="1512888"/>
          </a:xfrm>
          <a:prstGeom prst="leftBrace">
            <a:avLst>
              <a:gd name="adj1" fmla="val 24960"/>
              <a:gd name="adj2" fmla="val 51204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文本框 68620"/>
          <p:cNvSpPr txBox="1">
            <a:spLocks noChangeArrowheads="1"/>
          </p:cNvSpPr>
          <p:nvPr/>
        </p:nvSpPr>
        <p:spPr bwMode="auto">
          <a:xfrm>
            <a:off x="3432407" y="4747278"/>
            <a:ext cx="1223963" cy="863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社会经济因素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左大括号 68618"/>
          <p:cNvSpPr>
            <a:spLocks/>
          </p:cNvSpPr>
          <p:nvPr/>
        </p:nvSpPr>
        <p:spPr bwMode="auto">
          <a:xfrm>
            <a:off x="4727807" y="4099578"/>
            <a:ext cx="360363" cy="1873250"/>
          </a:xfrm>
          <a:prstGeom prst="leftBrace">
            <a:avLst>
              <a:gd name="adj1" fmla="val 43295"/>
              <a:gd name="adj2" fmla="val 51204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左大括号 68628"/>
          <p:cNvSpPr>
            <a:spLocks/>
          </p:cNvSpPr>
          <p:nvPr/>
        </p:nvSpPr>
        <p:spPr bwMode="auto">
          <a:xfrm>
            <a:off x="6816957" y="1291291"/>
            <a:ext cx="358775" cy="1655762"/>
          </a:xfrm>
          <a:prstGeom prst="leftBrace">
            <a:avLst>
              <a:gd name="adj1" fmla="val 38437"/>
              <a:gd name="adj2" fmla="val 31065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文本框 40"/>
          <p:cNvSpPr txBox="1">
            <a:spLocks noChangeArrowheads="1"/>
          </p:cNvSpPr>
          <p:nvPr/>
        </p:nvSpPr>
        <p:spPr bwMode="auto">
          <a:xfrm>
            <a:off x="7248756" y="1100792"/>
            <a:ext cx="1150938" cy="485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2" name="文本框 41"/>
          <p:cNvSpPr txBox="1">
            <a:spLocks noChangeArrowheads="1"/>
          </p:cNvSpPr>
          <p:nvPr/>
        </p:nvSpPr>
        <p:spPr bwMode="auto">
          <a:xfrm>
            <a:off x="7248756" y="1658004"/>
            <a:ext cx="1150938" cy="423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文本框 68611"/>
          <p:cNvSpPr txBox="1">
            <a:spLocks noChangeArrowheads="1"/>
          </p:cNvSpPr>
          <p:nvPr/>
        </p:nvSpPr>
        <p:spPr bwMode="auto">
          <a:xfrm>
            <a:off x="6581118" y="5766102"/>
            <a:ext cx="1368425" cy="431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文本框 43"/>
          <p:cNvSpPr txBox="1">
            <a:spLocks noChangeArrowheads="1"/>
          </p:cNvSpPr>
          <p:nvPr/>
        </p:nvSpPr>
        <p:spPr bwMode="auto">
          <a:xfrm>
            <a:off x="7248756" y="2153304"/>
            <a:ext cx="1150938" cy="423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5" name="文本框 44"/>
          <p:cNvSpPr txBox="1">
            <a:spLocks noChangeArrowheads="1"/>
          </p:cNvSpPr>
          <p:nvPr/>
        </p:nvSpPr>
        <p:spPr bwMode="auto">
          <a:xfrm>
            <a:off x="7248757" y="2658129"/>
            <a:ext cx="1655763" cy="423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" name="文本框 45"/>
          <p:cNvSpPr txBox="1">
            <a:spLocks noChangeArrowheads="1"/>
          </p:cNvSpPr>
          <p:nvPr/>
        </p:nvSpPr>
        <p:spPr bwMode="auto">
          <a:xfrm>
            <a:off x="5664431" y="2153303"/>
            <a:ext cx="1081088" cy="4333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地形 </a:t>
            </a:r>
          </a:p>
        </p:txBody>
      </p:sp>
      <p:sp>
        <p:nvSpPr>
          <p:cNvPr id="47" name="文本框 46"/>
          <p:cNvSpPr txBox="1">
            <a:spLocks noChangeArrowheads="1"/>
          </p:cNvSpPr>
          <p:nvPr/>
        </p:nvSpPr>
        <p:spPr bwMode="auto">
          <a:xfrm>
            <a:off x="5664431" y="2658128"/>
            <a:ext cx="1081088" cy="4333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" name="文本框 47"/>
          <p:cNvSpPr txBox="1">
            <a:spLocks noChangeArrowheads="1"/>
          </p:cNvSpPr>
          <p:nvPr/>
        </p:nvSpPr>
        <p:spPr bwMode="auto">
          <a:xfrm>
            <a:off x="5664431" y="3161367"/>
            <a:ext cx="1081088" cy="4333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" name="文本框 48"/>
          <p:cNvSpPr txBox="1">
            <a:spLocks noChangeArrowheads="1"/>
          </p:cNvSpPr>
          <p:nvPr/>
        </p:nvSpPr>
        <p:spPr bwMode="auto">
          <a:xfrm>
            <a:off x="5159606" y="3883678"/>
            <a:ext cx="1081088" cy="4333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市场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0" name="文本框 49"/>
          <p:cNvSpPr txBox="1">
            <a:spLocks noChangeArrowheads="1"/>
          </p:cNvSpPr>
          <p:nvPr/>
        </p:nvSpPr>
        <p:spPr bwMode="auto">
          <a:xfrm>
            <a:off x="5159606" y="4344053"/>
            <a:ext cx="1081088" cy="4333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1" name="文本框 50"/>
          <p:cNvSpPr txBox="1">
            <a:spLocks noChangeArrowheads="1"/>
          </p:cNvSpPr>
          <p:nvPr/>
        </p:nvSpPr>
        <p:spPr bwMode="auto">
          <a:xfrm>
            <a:off x="5159607" y="4820303"/>
            <a:ext cx="2232025" cy="4333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</p:txBody>
      </p:sp>
      <p:sp>
        <p:nvSpPr>
          <p:cNvPr id="52" name="文本框 51"/>
          <p:cNvSpPr txBox="1">
            <a:spLocks noChangeArrowheads="1"/>
          </p:cNvSpPr>
          <p:nvPr/>
        </p:nvSpPr>
        <p:spPr bwMode="auto">
          <a:xfrm>
            <a:off x="5159606" y="5280678"/>
            <a:ext cx="1081088" cy="4333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3" name="文本框 52"/>
          <p:cNvSpPr txBox="1">
            <a:spLocks noChangeArrowheads="1"/>
          </p:cNvSpPr>
          <p:nvPr/>
        </p:nvSpPr>
        <p:spPr bwMode="auto">
          <a:xfrm>
            <a:off x="5159606" y="5755342"/>
            <a:ext cx="1296988" cy="4333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4" name="标题 1"/>
          <p:cNvSpPr txBox="1">
            <a:spLocks/>
          </p:cNvSpPr>
          <p:nvPr/>
        </p:nvSpPr>
        <p:spPr>
          <a:xfrm>
            <a:off x="1801944" y="411757"/>
            <a:ext cx="6212088" cy="1027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农业区位因素</a:t>
            </a:r>
          </a:p>
        </p:txBody>
      </p:sp>
    </p:spTree>
    <p:extLst>
      <p:ext uri="{BB962C8B-B14F-4D97-AF65-F5344CB8AC3E}">
        <p14:creationId xmlns:p14="http://schemas.microsoft.com/office/powerpoint/2010/main" val="301961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17"/>
          <p:cNvGrpSpPr/>
          <p:nvPr/>
        </p:nvGrpSpPr>
        <p:grpSpPr>
          <a:xfrm>
            <a:off x="253034" y="-85386"/>
            <a:ext cx="10696906" cy="793485"/>
            <a:chOff x="1203541" y="-5805664"/>
            <a:chExt cx="9342386" cy="781006"/>
          </a:xfrm>
        </p:grpSpPr>
        <p:sp>
          <p:nvSpPr>
            <p:cNvPr id="211" name="Shape 211"/>
            <p:cNvSpPr/>
            <p:nvPr/>
          </p:nvSpPr>
          <p:spPr>
            <a:xfrm>
              <a:off x="1203541" y="-5805664"/>
              <a:ext cx="9342386" cy="7810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lnSpc>
                  <a:spcPct val="150000"/>
                </a:lnSpc>
                <a:defRPr sz="2800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lang="zh-CN" altLang="en-US" sz="36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探究四：</a:t>
              </a:r>
              <a:r>
                <a:rPr sz="3600" b="1" dirty="0" err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为什么</a:t>
              </a:r>
              <a:r>
                <a:rPr lang="zh-CN" altLang="en-US" sz="3600" b="1" dirty="0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德青源的鸡蛋单价</a:t>
              </a:r>
              <a:r>
                <a:rPr sz="3600" b="1" dirty="0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高</a:t>
              </a:r>
              <a:r>
                <a:rPr lang="zh-CN" altLang="en-US" sz="3600" b="1" dirty="0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还卖的好</a:t>
              </a:r>
              <a:r>
                <a:rPr sz="3600" b="1" dirty="0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</a:p>
          </p:txBody>
        </p:sp>
        <p:sp>
          <p:nvSpPr>
            <p:cNvPr id="215" name="Shape 215"/>
            <p:cNvSpPr/>
            <p:nvPr/>
          </p:nvSpPr>
          <p:spPr>
            <a:xfrm>
              <a:off x="1370738" y="-5527357"/>
              <a:ext cx="401704" cy="459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 dirty="0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4</a:t>
              </a:r>
            </a:p>
          </p:txBody>
        </p:sp>
      </p:grpSp>
      <p:grpSp>
        <p:nvGrpSpPr>
          <p:cNvPr id="222" name="Group 222"/>
          <p:cNvGrpSpPr/>
          <p:nvPr/>
        </p:nvGrpSpPr>
        <p:grpSpPr>
          <a:xfrm>
            <a:off x="94780" y="881174"/>
            <a:ext cx="12212213" cy="3437801"/>
            <a:chOff x="-1" y="-1"/>
            <a:chExt cx="11226733" cy="3437799"/>
          </a:xfrm>
          <a:solidFill>
            <a:schemeClr val="bg2"/>
          </a:solidFill>
        </p:grpSpPr>
        <p:sp>
          <p:nvSpPr>
            <p:cNvPr id="218" name="Shape 218"/>
            <p:cNvSpPr/>
            <p:nvPr/>
          </p:nvSpPr>
          <p:spPr>
            <a:xfrm>
              <a:off x="28324" y="-1"/>
              <a:ext cx="11161242" cy="188350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>
              <a:off x="28323" y="113815"/>
              <a:ext cx="11198409" cy="332398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lnSpc>
                  <a:spcPct val="150000"/>
                </a:lnSpc>
                <a:defRPr sz="24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altLang="zh-CN" sz="2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zh-CN" altLang="zh-CN" sz="2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一</a:t>
              </a:r>
              <a:r>
                <a:rPr lang="zh-CN" altLang="zh-CN" sz="2800" dirty="0">
                  <a:latin typeface="楷体" panose="02010609060101010101" pitchFamily="49" charset="-122"/>
                  <a:ea typeface="楷体" panose="02010609060101010101" pitchFamily="49" charset="-122"/>
                </a:rPr>
                <a:t>斤鸡蛋卖多少钱？这个问题似乎有些多余，一般人脑海里第一时间浮现的答案肯定是：鸡蛋这种初级农产品，也就</a:t>
              </a:r>
              <a:r>
                <a:rPr lang="en-US" altLang="zh-CN" sz="2800" dirty="0">
                  <a:latin typeface="楷体" panose="02010609060101010101" pitchFamily="49" charset="-122"/>
                  <a:ea typeface="楷体" panose="02010609060101010101" pitchFamily="49" charset="-122"/>
                </a:rPr>
                <a:t>3</a:t>
              </a:r>
              <a:r>
                <a:rPr lang="zh-CN" altLang="zh-CN" sz="2800" dirty="0">
                  <a:latin typeface="楷体" panose="02010609060101010101" pitchFamily="49" charset="-122"/>
                  <a:ea typeface="楷体" panose="02010609060101010101" pitchFamily="49" charset="-122"/>
                </a:rPr>
                <a:t>～</a:t>
              </a:r>
              <a:r>
                <a:rPr lang="en-US" altLang="zh-CN" sz="2800" dirty="0">
                  <a:latin typeface="楷体" panose="02010609060101010101" pitchFamily="49" charset="-122"/>
                  <a:ea typeface="楷体" panose="02010609060101010101" pitchFamily="49" charset="-122"/>
                </a:rPr>
                <a:t>4</a:t>
              </a:r>
              <a:r>
                <a:rPr lang="zh-CN" altLang="zh-CN" sz="2800" dirty="0">
                  <a:latin typeface="楷体" panose="02010609060101010101" pitchFamily="49" charset="-122"/>
                  <a:ea typeface="楷体" panose="02010609060101010101" pitchFamily="49" charset="-122"/>
                </a:rPr>
                <a:t>元吧。但是有一个“德青源”品牌的鸡蛋却卖</a:t>
              </a:r>
              <a:r>
                <a:rPr lang="zh-CN" altLang="zh-CN" sz="2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到</a:t>
              </a:r>
              <a:r>
                <a:rPr lang="en-US" altLang="zh-CN" sz="2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10</a:t>
              </a:r>
              <a:r>
                <a:rPr lang="zh-CN" altLang="zh-CN" sz="28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元</a:t>
              </a:r>
              <a:r>
                <a:rPr lang="zh-CN" altLang="zh-CN" sz="2800" dirty="0">
                  <a:latin typeface="楷体" panose="02010609060101010101" pitchFamily="49" charset="-122"/>
                  <a:ea typeface="楷体" panose="02010609060101010101" pitchFamily="49" charset="-122"/>
                </a:rPr>
                <a:t>一斤的高价，而且在食品安全受质疑及经济不景气的今天，广受消费者青睐，形成一个稳定且快速增长的消费群体，仅在北京就占据了品牌鸡蛋</a:t>
              </a:r>
              <a:r>
                <a:rPr lang="en-US" altLang="zh-CN" sz="2800" dirty="0">
                  <a:latin typeface="楷体" panose="02010609060101010101" pitchFamily="49" charset="-122"/>
                  <a:ea typeface="楷体" panose="02010609060101010101" pitchFamily="49" charset="-122"/>
                </a:rPr>
                <a:t>70%</a:t>
              </a:r>
              <a:r>
                <a:rPr lang="zh-CN" altLang="zh-CN" sz="2800" dirty="0">
                  <a:latin typeface="楷体" panose="02010609060101010101" pitchFamily="49" charset="-122"/>
                  <a:ea typeface="楷体" panose="02010609060101010101" pitchFamily="49" charset="-122"/>
                </a:rPr>
                <a:t>以上的市场份额。</a:t>
              </a:r>
              <a:endParaRPr sz="28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1017" y="703022"/>
              <a:ext cx="11160002" cy="1"/>
            </a:xfrm>
            <a:prstGeom prst="line">
              <a:avLst/>
            </a:prstGeom>
            <a:grpFill/>
            <a:ln w="3175" cap="flat">
              <a:solidFill>
                <a:srgbClr val="FFFFFF">
                  <a:alpha val="26000"/>
                </a:srgbClr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-1" y="1254502"/>
              <a:ext cx="11196002" cy="1"/>
            </a:xfrm>
            <a:prstGeom prst="line">
              <a:avLst/>
            </a:prstGeom>
            <a:grpFill/>
            <a:ln w="3175" cap="flat">
              <a:solidFill>
                <a:srgbClr val="FFFFFF">
                  <a:alpha val="26000"/>
                </a:srgbClr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27" name="image17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2549106" y="4041163"/>
            <a:ext cx="1756613" cy="1756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91" y="4275700"/>
            <a:ext cx="3895831" cy="271255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573" y="4318975"/>
            <a:ext cx="3807208" cy="26199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932" y="4384633"/>
            <a:ext cx="3902914" cy="25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8292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318050" y="1048842"/>
            <a:ext cx="11161244" cy="2296173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624407" y="1198544"/>
            <a:ext cx="11198411" cy="21698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just">
              <a:lnSpc>
                <a:spcPct val="150000"/>
              </a:lnSpc>
              <a:defRPr sz="24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德青源最早在中国创建“鸡蛋身份证制度”，</a:t>
            </a:r>
            <a:r>
              <a:rPr lang="zh-CN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蛋鸡喝的是净化过的山泉水，吃的是精选绿色纯粮。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位博士和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位营养专家历时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15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年精益求精的研发，限定产地，科学喂养，保证每枚鸡蛋品质一流。采用荷兰先进的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MAK-120HR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智能清洁设备，每一枚鸡蛋经过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45-55℃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温水清洗后并通过紫外杀菌系统将蛋壳表面的沙门氏</a:t>
            </a:r>
            <a:r>
              <a:rPr lang="zh-CN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菌和大肠杆菌全面杀灭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历经海关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400</a:t>
            </a:r>
            <a:r>
              <a:rPr lang="zh-CN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多次检测，安全通过率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100%</a:t>
            </a:r>
            <a:r>
              <a:rPr lang="zh-CN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后进入香港</a:t>
            </a:r>
            <a:r>
              <a:rPr lang="zh-CN" altLang="zh-CN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市场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-389593" y="1878715"/>
            <a:ext cx="11160004" cy="1"/>
          </a:xfrm>
          <a:prstGeom prst="line">
            <a:avLst/>
          </a:prstGeom>
          <a:noFill/>
          <a:ln w="3175" cap="flat">
            <a:solidFill>
              <a:srgbClr val="FFFFFF">
                <a:alpha val="26000"/>
              </a:srgbClr>
            </a:solidFill>
            <a:prstDash val="solid"/>
            <a:miter lim="8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-390611" y="2551022"/>
            <a:ext cx="11196004" cy="1"/>
          </a:xfrm>
          <a:prstGeom prst="line">
            <a:avLst/>
          </a:prstGeom>
          <a:noFill/>
          <a:ln w="3175" cap="flat">
            <a:solidFill>
              <a:srgbClr val="FFFFFF">
                <a:alpha val="26000"/>
              </a:srgbClr>
            </a:solidFill>
            <a:prstDash val="solid"/>
            <a:miter lim="8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  <p:sp>
        <p:nvSpPr>
          <p:cNvPr id="40" name="Shape 229"/>
          <p:cNvSpPr/>
          <p:nvPr/>
        </p:nvSpPr>
        <p:spPr>
          <a:xfrm>
            <a:off x="493129" y="3231194"/>
            <a:ext cx="11154610" cy="3123376"/>
          </a:xfrm>
          <a:prstGeom prst="rect">
            <a:avLst/>
          </a:prstGeom>
          <a:solidFill>
            <a:schemeClr val="accent1">
              <a:lumMod val="60000"/>
              <a:lumOff val="40000"/>
              <a:alpha val="72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60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dirty="0"/>
          </a:p>
        </p:txBody>
      </p:sp>
      <p:sp>
        <p:nvSpPr>
          <p:cNvPr id="41" name="Shape 230"/>
          <p:cNvSpPr/>
          <p:nvPr/>
        </p:nvSpPr>
        <p:spPr>
          <a:xfrm>
            <a:off x="7842334" y="4501622"/>
            <a:ext cx="81047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 dirty="0" err="1">
                <a:solidFill>
                  <a:srgbClr val="0000FF"/>
                </a:solidFill>
              </a:rPr>
              <a:t>市场</a:t>
            </a:r>
            <a:endParaRPr sz="2800" b="1" dirty="0">
              <a:solidFill>
                <a:srgbClr val="0000FF"/>
              </a:solidFill>
            </a:endParaRPr>
          </a:p>
        </p:txBody>
      </p:sp>
      <p:sp>
        <p:nvSpPr>
          <p:cNvPr id="42" name="Shape 231"/>
          <p:cNvSpPr/>
          <p:nvPr/>
        </p:nvSpPr>
        <p:spPr>
          <a:xfrm>
            <a:off x="839854" y="3824817"/>
            <a:ext cx="116954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 err="1">
                <a:solidFill>
                  <a:schemeClr val="tx1"/>
                </a:solidFill>
              </a:rPr>
              <a:t>价格高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43" name="Shape 232"/>
          <p:cNvSpPr/>
          <p:nvPr/>
        </p:nvSpPr>
        <p:spPr>
          <a:xfrm flipH="1" flipV="1">
            <a:off x="1983020" y="5111657"/>
            <a:ext cx="845822" cy="10954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4" name="Shape 233"/>
          <p:cNvSpPr/>
          <p:nvPr/>
        </p:nvSpPr>
        <p:spPr>
          <a:xfrm>
            <a:off x="2893311" y="3555001"/>
            <a:ext cx="417291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绿色、安全、</a:t>
            </a:r>
            <a:r>
              <a:rPr lang="zh-CN" altLang="en-US" sz="2400" dirty="0">
                <a:solidFill>
                  <a:srgbClr val="0000FF"/>
                </a:solidFill>
                <a:latin typeface="微软雅黑"/>
                <a:ea typeface="微软雅黑"/>
                <a:cs typeface="微软雅黑"/>
              </a:rPr>
              <a:t>质量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高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品牌，附加值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高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5" name="Shape 234"/>
          <p:cNvSpPr/>
          <p:nvPr/>
        </p:nvSpPr>
        <p:spPr>
          <a:xfrm>
            <a:off x="7053810" y="4763232"/>
            <a:ext cx="642592" cy="1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6" name="Shape 235"/>
          <p:cNvSpPr/>
          <p:nvPr/>
        </p:nvSpPr>
        <p:spPr>
          <a:xfrm flipH="1">
            <a:off x="8832713" y="4792882"/>
            <a:ext cx="748192" cy="1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7" name="Shape 236"/>
          <p:cNvSpPr/>
          <p:nvPr/>
        </p:nvSpPr>
        <p:spPr>
          <a:xfrm>
            <a:off x="9742860" y="4609185"/>
            <a:ext cx="152862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 err="1">
                <a:solidFill>
                  <a:schemeClr val="tx1"/>
                </a:solidFill>
              </a:rPr>
              <a:t>物流运输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71456" y="4730016"/>
            <a:ext cx="3721743" cy="16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dirty="0">
                <a:solidFill>
                  <a:prstClr val="black"/>
                </a:solidFill>
                <a:latin typeface="微软雅黑"/>
                <a:ea typeface="微软雅黑"/>
                <a:cs typeface="微软雅黑"/>
              </a:rPr>
              <a:t>经济发展，生活水平高，高品质农产品的</a:t>
            </a:r>
            <a:r>
              <a:rPr lang="zh-CN" altLang="en-US" sz="2400" dirty="0">
                <a:solidFill>
                  <a:srgbClr val="0000FF"/>
                </a:solidFill>
                <a:latin typeface="微软雅黑"/>
                <a:ea typeface="微软雅黑"/>
                <a:cs typeface="微软雅黑"/>
              </a:rPr>
              <a:t>需求</a:t>
            </a:r>
            <a:r>
              <a:rPr lang="zh-CN" altLang="en-US" sz="2400" dirty="0">
                <a:solidFill>
                  <a:prstClr val="black"/>
                </a:solidFill>
                <a:latin typeface="微软雅黑"/>
                <a:cs typeface="微软雅黑"/>
              </a:rPr>
              <a:t>大，宣传</a:t>
            </a:r>
            <a:r>
              <a:rPr lang="zh-CN" altLang="en-US" sz="2400" dirty="0" smtClean="0">
                <a:solidFill>
                  <a:prstClr val="black"/>
                </a:solidFill>
                <a:latin typeface="微软雅黑"/>
                <a:cs typeface="微软雅黑"/>
              </a:rPr>
              <a:t>好</a:t>
            </a:r>
            <a:endParaRPr lang="zh-CN" altLang="en-US" sz="2800" dirty="0">
              <a:solidFill>
                <a:prstClr val="black"/>
              </a:solidFill>
              <a:latin typeface="微软雅黑"/>
              <a:ea typeface="微软雅黑"/>
              <a:cs typeface="微软雅黑"/>
              <a:sym typeface="微软雅黑"/>
            </a:endParaRPr>
          </a:p>
        </p:txBody>
      </p:sp>
      <p:sp>
        <p:nvSpPr>
          <p:cNvPr id="52" name="Shape 231"/>
          <p:cNvSpPr/>
          <p:nvPr/>
        </p:nvSpPr>
        <p:spPr>
          <a:xfrm>
            <a:off x="839854" y="4850047"/>
            <a:ext cx="116954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2800" dirty="0">
                <a:solidFill>
                  <a:schemeClr val="tx1"/>
                </a:solidFill>
              </a:rPr>
              <a:t>卖的好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53" name="Shape 232"/>
          <p:cNvSpPr/>
          <p:nvPr/>
        </p:nvSpPr>
        <p:spPr>
          <a:xfrm flipH="1" flipV="1">
            <a:off x="2075639" y="4107636"/>
            <a:ext cx="845822" cy="10954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54" name="Group 239"/>
          <p:cNvGrpSpPr/>
          <p:nvPr/>
        </p:nvGrpSpPr>
        <p:grpSpPr>
          <a:xfrm>
            <a:off x="9675715" y="3673855"/>
            <a:ext cx="605292" cy="987524"/>
            <a:chOff x="0" y="0"/>
            <a:chExt cx="605292" cy="987523"/>
          </a:xfrm>
        </p:grpSpPr>
        <p:sp>
          <p:nvSpPr>
            <p:cNvPr id="55" name="Shape 237"/>
            <p:cNvSpPr/>
            <p:nvPr/>
          </p:nvSpPr>
          <p:spPr>
            <a:xfrm>
              <a:off x="0" y="0"/>
              <a:ext cx="60529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8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线下</a:t>
              </a:r>
              <a:endPara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6" name="Shape 238"/>
            <p:cNvSpPr/>
            <p:nvPr/>
          </p:nvSpPr>
          <p:spPr>
            <a:xfrm flipH="1">
              <a:off x="553998" y="461665"/>
              <a:ext cx="1" cy="52585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20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7" name="Group 239"/>
          <p:cNvGrpSpPr/>
          <p:nvPr/>
        </p:nvGrpSpPr>
        <p:grpSpPr>
          <a:xfrm rot="10800000">
            <a:off x="9850919" y="5082585"/>
            <a:ext cx="605292" cy="901487"/>
            <a:chOff x="385416" y="86037"/>
            <a:chExt cx="605292" cy="901486"/>
          </a:xfrm>
        </p:grpSpPr>
        <p:sp>
          <p:nvSpPr>
            <p:cNvPr id="58" name="Shape 237"/>
            <p:cNvSpPr/>
            <p:nvPr/>
          </p:nvSpPr>
          <p:spPr>
            <a:xfrm rot="10800000">
              <a:off x="385416" y="86037"/>
              <a:ext cx="60529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8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线上</a:t>
              </a:r>
              <a:endPara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9" name="Shape 238"/>
            <p:cNvSpPr/>
            <p:nvPr/>
          </p:nvSpPr>
          <p:spPr>
            <a:xfrm flipH="1">
              <a:off x="553998" y="461665"/>
              <a:ext cx="1" cy="52585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20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8" name="Shape 211"/>
          <p:cNvSpPr/>
          <p:nvPr/>
        </p:nvSpPr>
        <p:spPr>
          <a:xfrm>
            <a:off x="985951" y="-61645"/>
            <a:ext cx="934238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just">
              <a:lnSpc>
                <a:spcPct val="150000"/>
              </a:lnSpc>
              <a:defRPr sz="2800">
                <a:solidFill>
                  <a:srgbClr val="595959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探究四：</a:t>
            </a:r>
            <a:r>
              <a:rPr lang="zh-CN" altLang="en-US" sz="3600" dirty="0">
                <a:solidFill>
                  <a:srgbClr val="59595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德青源的鸡蛋单价</a:t>
            </a:r>
            <a:r>
              <a:rPr sz="3600" dirty="0">
                <a:solidFill>
                  <a:srgbClr val="59595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</a:t>
            </a:r>
            <a:r>
              <a:rPr lang="zh-CN" altLang="en-US" sz="3600" dirty="0">
                <a:solidFill>
                  <a:srgbClr val="59595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还卖的好原因</a:t>
            </a:r>
            <a:endParaRPr sz="3600" dirty="0">
              <a:solidFill>
                <a:srgbClr val="59595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0" name="Shape 238"/>
          <p:cNvSpPr/>
          <p:nvPr/>
        </p:nvSpPr>
        <p:spPr>
          <a:xfrm flipH="1">
            <a:off x="8274691" y="5048683"/>
            <a:ext cx="1" cy="525859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2" name="Shape 237"/>
          <p:cNvSpPr/>
          <p:nvPr/>
        </p:nvSpPr>
        <p:spPr>
          <a:xfrm>
            <a:off x="7959428" y="5594884"/>
            <a:ext cx="5539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2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dirty="0"/>
              <a:t>规模</a:t>
            </a:r>
            <a:endParaRPr sz="2800" dirty="0">
              <a:solidFill>
                <a:srgbClr val="FFFFFF"/>
              </a:solidFill>
            </a:endParaRPr>
          </a:p>
        </p:txBody>
      </p:sp>
      <p:sp>
        <p:nvSpPr>
          <p:cNvPr id="73" name="Shape 238"/>
          <p:cNvSpPr/>
          <p:nvPr/>
        </p:nvSpPr>
        <p:spPr>
          <a:xfrm rot="10800000" flipH="1">
            <a:off x="8236425" y="3965592"/>
            <a:ext cx="1" cy="525859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4" name="Shape 237"/>
          <p:cNvSpPr/>
          <p:nvPr/>
        </p:nvSpPr>
        <p:spPr>
          <a:xfrm>
            <a:off x="7997693" y="3550010"/>
            <a:ext cx="5539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2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dirty="0"/>
              <a:t>类型</a:t>
            </a:r>
            <a:endParaRPr sz="2800" dirty="0">
              <a:solidFill>
                <a:srgbClr val="FFFFFF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921461" y="1621959"/>
            <a:ext cx="174962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8480088" y="1621959"/>
            <a:ext cx="174962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7696402" y="2057388"/>
            <a:ext cx="174962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5540945" y="2862931"/>
            <a:ext cx="174962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4782333" y="2035604"/>
            <a:ext cx="174962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99995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 advAuto="0"/>
      <p:bldP spid="41" grpId="0" animBg="1" advAuto="0"/>
      <p:bldP spid="42" grpId="0" animBg="1" advAuto="0"/>
      <p:bldP spid="43" grpId="0" animBg="1" advAuto="0"/>
      <p:bldP spid="44" grpId="0" animBg="1"/>
      <p:bldP spid="45" grpId="0" animBg="1" advAuto="0"/>
      <p:bldP spid="46" grpId="0" animBg="1" advAuto="0"/>
      <p:bldP spid="47" grpId="0" animBg="1" advAuto="0"/>
      <p:bldP spid="2" grpId="0"/>
      <p:bldP spid="52" grpId="0" animBg="1" advAuto="0"/>
      <p:bldP spid="53" grpId="0" animBg="1" advAuto="0"/>
      <p:bldP spid="54" grpId="0" advAuto="0"/>
      <p:bldP spid="57" grpId="0" advAuto="0"/>
      <p:bldP spid="70" grpId="0" animBg="1"/>
      <p:bldP spid="72" grpId="0"/>
      <p:bldP spid="73" grpId="0" animBg="1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17"/>
          <p:cNvGrpSpPr/>
          <p:nvPr/>
        </p:nvGrpSpPr>
        <p:grpSpPr>
          <a:xfrm>
            <a:off x="0" y="734414"/>
            <a:ext cx="12192000" cy="2116469"/>
            <a:chOff x="-1" y="-1"/>
            <a:chExt cx="5715152" cy="2938130"/>
          </a:xfrm>
          <a:solidFill>
            <a:srgbClr val="FFFFFF">
              <a:lumMod val="95000"/>
            </a:srgbClr>
          </a:solidFill>
        </p:grpSpPr>
        <p:sp>
          <p:nvSpPr>
            <p:cNvPr id="6" name="Shape 311"/>
            <p:cNvSpPr/>
            <p:nvPr/>
          </p:nvSpPr>
          <p:spPr>
            <a:xfrm>
              <a:off x="15669" y="-1"/>
              <a:ext cx="5690007" cy="293813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9" name="Shape 312"/>
            <p:cNvSpPr/>
            <p:nvPr/>
          </p:nvSpPr>
          <p:spPr>
            <a:xfrm>
              <a:off x="6195" y="70539"/>
              <a:ext cx="5708956" cy="238198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just">
                <a:lnSpc>
                  <a:spcPct val="150000"/>
                </a:lnSpc>
                <a:defRPr sz="24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marL="0" marR="0" lvl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sym typeface="微软雅黑"/>
                </a:rPr>
                <a:t>材料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sym typeface="微软雅黑"/>
                </a:rPr>
                <a:t>：</a:t>
              </a: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sym typeface="微软雅黑"/>
                </a:rPr>
                <a:t>尽管价格是美国鸡蛋的一倍，仍然在历经海关</a:t>
              </a: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sym typeface="微软雅黑"/>
                </a:rPr>
                <a:t>400</a:t>
              </a: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sym typeface="微软雅黑"/>
                </a:rPr>
                <a:t>多次检测，安全通过率</a:t>
              </a: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sym typeface="微软雅黑"/>
                </a:rPr>
                <a:t>100%</a:t>
              </a: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sym typeface="微软雅黑"/>
                </a:rPr>
                <a:t>后进入香港市场，并在短短一年多的时间内击败了来自美国、日本的强劲对手，抢占到</a:t>
              </a: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sym typeface="微软雅黑"/>
                </a:rPr>
                <a:t>12%</a:t>
              </a: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细黑" panose="02010600040101010101" pitchFamily="2" charset="-122"/>
                  <a:ea typeface="华文细黑" panose="02010600040101010101" pitchFamily="2" charset="-122"/>
                  <a:sym typeface="微软雅黑"/>
                </a:rPr>
                <a:t>的市场。</a:t>
              </a:r>
            </a:p>
          </p:txBody>
        </p:sp>
        <p:sp>
          <p:nvSpPr>
            <p:cNvPr id="10" name="Shape 313"/>
            <p:cNvSpPr/>
            <p:nvPr/>
          </p:nvSpPr>
          <p:spPr>
            <a:xfrm>
              <a:off x="1748" y="703022"/>
              <a:ext cx="5689375" cy="1"/>
            </a:xfrm>
            <a:prstGeom prst="line">
              <a:avLst/>
            </a:prstGeom>
            <a:grpFill/>
            <a:ln w="3175" cap="flat">
              <a:solidFill>
                <a:srgbClr val="FFFFFF">
                  <a:alpha val="26000"/>
                </a:srgbClr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1" name="Shape 314"/>
            <p:cNvSpPr/>
            <p:nvPr/>
          </p:nvSpPr>
          <p:spPr>
            <a:xfrm>
              <a:off x="1229" y="1254502"/>
              <a:ext cx="5707728" cy="1"/>
            </a:xfrm>
            <a:prstGeom prst="line">
              <a:avLst/>
            </a:prstGeom>
            <a:grpFill/>
            <a:ln w="3175" cap="flat">
              <a:solidFill>
                <a:srgbClr val="FFFFFF">
                  <a:alpha val="26000"/>
                </a:srgbClr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2" name="Shape 315"/>
            <p:cNvSpPr/>
            <p:nvPr/>
          </p:nvSpPr>
          <p:spPr>
            <a:xfrm>
              <a:off x="-1" y="1805983"/>
              <a:ext cx="5690008" cy="1"/>
            </a:xfrm>
            <a:prstGeom prst="line">
              <a:avLst/>
            </a:prstGeom>
            <a:grpFill/>
            <a:ln w="3175" cap="flat">
              <a:solidFill>
                <a:srgbClr val="FFFFFF">
                  <a:alpha val="26000"/>
                </a:srgbClr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" name="Shape 316"/>
            <p:cNvSpPr/>
            <p:nvPr/>
          </p:nvSpPr>
          <p:spPr>
            <a:xfrm>
              <a:off x="-1" y="2357464"/>
              <a:ext cx="5690008" cy="1"/>
            </a:xfrm>
            <a:prstGeom prst="line">
              <a:avLst/>
            </a:prstGeom>
            <a:grpFill/>
            <a:ln w="3175" cap="flat">
              <a:solidFill>
                <a:srgbClr val="FFFFFF">
                  <a:alpha val="26000"/>
                </a:srgbClr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15" name="Shape 302"/>
          <p:cNvSpPr/>
          <p:nvPr/>
        </p:nvSpPr>
        <p:spPr>
          <a:xfrm>
            <a:off x="156454" y="-81576"/>
            <a:ext cx="1182592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just">
              <a:lnSpc>
                <a:spcPct val="150000"/>
              </a:lnSpc>
              <a:defRPr sz="2800">
                <a:solidFill>
                  <a:srgbClr val="595959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探究五：</a:t>
            </a:r>
            <a:r>
              <a:rPr lang="zh-CN" altLang="en-US" sz="36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什么因素促使德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微软雅黑"/>
              </a:rPr>
              <a:t>青源的鸡蛋摆放在香港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微软雅黑"/>
              </a:rPr>
              <a:t>的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微软雅黑"/>
              </a:rPr>
              <a:t>超市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微软雅黑"/>
              </a:rPr>
              <a:t>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885" y="2951295"/>
            <a:ext cx="3657917" cy="316409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54" y="2844279"/>
            <a:ext cx="3731903" cy="366391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320" y="2956686"/>
            <a:ext cx="3777902" cy="3098316"/>
          </a:xfrm>
          <a:prstGeom prst="rect">
            <a:avLst/>
          </a:prstGeom>
        </p:spPr>
      </p:pic>
      <p:sp>
        <p:nvSpPr>
          <p:cNvPr id="21" name="Shape 318"/>
          <p:cNvSpPr/>
          <p:nvPr/>
        </p:nvSpPr>
        <p:spPr>
          <a:xfrm>
            <a:off x="915136" y="6215805"/>
            <a:ext cx="10351138" cy="584775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600"/>
              </a:spcBef>
              <a:defRPr sz="2800">
                <a:solidFill>
                  <a:srgbClr val="595959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sym typeface="微软雅黑"/>
              </a:rPr>
              <a:t>交通运输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sym typeface="微软雅黑"/>
              </a:rPr>
              <a:t>，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sym typeface="微软雅黑"/>
              </a:rPr>
              <a:t>保鲜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sym typeface="微软雅黑"/>
              </a:rPr>
              <a:t>、包装等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sym typeface="微软雅黑"/>
              </a:rPr>
              <a:t>技术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/>
                <a:ea typeface="微软雅黑"/>
                <a:sym typeface="微软雅黑"/>
              </a:rPr>
              <a:t>的发展进一步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sym typeface="微软雅黑"/>
              </a:rPr>
              <a:t>扩大了市场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/>
              <a:ea typeface="微软雅黑"/>
              <a:sym typeface="微软雅黑"/>
            </a:endParaRPr>
          </a:p>
        </p:txBody>
      </p:sp>
      <p:sp>
        <p:nvSpPr>
          <p:cNvPr id="26" name="Shape 215"/>
          <p:cNvSpPr/>
          <p:nvPr/>
        </p:nvSpPr>
        <p:spPr>
          <a:xfrm>
            <a:off x="420231" y="197365"/>
            <a:ext cx="401704" cy="467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426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21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0"/>
          <p:cNvSpPr txBox="1"/>
          <p:nvPr/>
        </p:nvSpPr>
        <p:spPr>
          <a:xfrm>
            <a:off x="6631215" y="1531691"/>
            <a:ext cx="3015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buClr>
                <a:srgbClr val="33CC33"/>
              </a:buClr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社会经济因素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影响力增强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5326" y="1"/>
            <a:ext cx="4690590" cy="561108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农业的区位因素的变化</a:t>
            </a:r>
          </a:p>
        </p:txBody>
      </p:sp>
      <p:sp>
        <p:nvSpPr>
          <p:cNvPr id="13" name="TextBox 20"/>
          <p:cNvSpPr txBox="1"/>
          <p:nvPr/>
        </p:nvSpPr>
        <p:spPr>
          <a:xfrm>
            <a:off x="1687426" y="1531691"/>
            <a:ext cx="3015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buClr>
                <a:srgbClr val="33CC33"/>
              </a:buClr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自然因素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影响力下降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箭头: 下 3"/>
          <p:cNvSpPr/>
          <p:nvPr/>
        </p:nvSpPr>
        <p:spPr>
          <a:xfrm>
            <a:off x="4762724" y="1531691"/>
            <a:ext cx="904351" cy="107721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3">
                  <a:lumMod val="75000"/>
                </a:schemeClr>
              </a:solidFill>
              <a:ea typeface="楷体" panose="02010609060101010101" pitchFamily="49" charset="-122"/>
            </a:endParaRPr>
          </a:p>
        </p:txBody>
      </p:sp>
      <p:sp>
        <p:nvSpPr>
          <p:cNvPr id="8" name="箭头: 下 7"/>
          <p:cNvSpPr/>
          <p:nvPr/>
        </p:nvSpPr>
        <p:spPr>
          <a:xfrm flipV="1">
            <a:off x="5676622" y="1531691"/>
            <a:ext cx="904351" cy="107721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3">
                  <a:lumMod val="75000"/>
                </a:schemeClr>
              </a:solidFill>
              <a:ea typeface="楷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F13812B1-BE65-44F2-980D-C911F04BAA14}"/>
              </a:ext>
            </a:extLst>
          </p:cNvPr>
          <p:cNvSpPr/>
          <p:nvPr/>
        </p:nvSpPr>
        <p:spPr>
          <a:xfrm>
            <a:off x="3597967" y="2790157"/>
            <a:ext cx="7867201" cy="378565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 </a:t>
            </a:r>
            <a:r>
              <a:rPr lang="zh-CN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市场的变化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科学技术的进步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 </a:t>
            </a:r>
            <a:r>
              <a:rPr lang="zh-CN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交通运输条件的改善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农产品保鲜、冷藏等技术的改进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5.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对农产品质量、环保需求的变化</a:t>
            </a:r>
            <a:endParaRPr lang="zh-CN" altLang="zh-CN" sz="3200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0967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4" grpId="0" animBg="1"/>
      <p:bldP spid="8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243489" y="1853883"/>
            <a:ext cx="5486751" cy="43233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有利影响</a:t>
            </a:r>
            <a:endParaRPr lang="en-US" altLang="zh-CN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促进区域经济发展，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提供就业机会，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改善当地交通条件，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促进基础设施建设，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带动相关产业发展。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815926" y="0"/>
            <a:ext cx="10287000" cy="132556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zh-CN" altLang="en-US" sz="3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探究六</a:t>
            </a:r>
            <a:r>
              <a:rPr lang="zh-CN" altLang="en-US" sz="36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金鸡扶贫项目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会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对扶贫地区带来哪些影响：</a:t>
            </a: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5451417" y="1853883"/>
            <a:ext cx="6317673" cy="43233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不利影响</a:t>
            </a:r>
            <a:endParaRPr lang="en-US" altLang="zh-CN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家禽粪便可能会带来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土壤、水体和大气污染等环境污染问题，威胁土地承载力。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31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03812" y="3911679"/>
            <a:ext cx="1572491" cy="1325563"/>
          </a:xfrm>
        </p:spPr>
        <p:txBody>
          <a:bodyPr/>
          <a:lstStyle/>
          <a:p>
            <a:pPr algn="ctr"/>
            <a:r>
              <a:rPr lang="zh-CN" altLang="en-US" dirty="0"/>
              <a:t>位置</a:t>
            </a: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8854439" y="5191213"/>
            <a:ext cx="15724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影响</a:t>
            </a: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903812" y="1591943"/>
            <a:ext cx="15724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特点</a:t>
            </a: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422859" y="5191213"/>
            <a:ext cx="15724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区位条件</a:t>
            </a: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1422859" y="-65011"/>
            <a:ext cx="83189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rgbClr val="0000FF"/>
                </a:solidFill>
              </a:rPr>
              <a:t>区位因素分析方法总结</a:t>
            </a:r>
          </a:p>
        </p:txBody>
      </p:sp>
      <p:cxnSp>
        <p:nvCxnSpPr>
          <p:cNvPr id="9" name="直接箭头连接符 8"/>
          <p:cNvCxnSpPr>
            <a:stCxn id="5" idx="1"/>
            <a:endCxn id="6" idx="0"/>
          </p:cNvCxnSpPr>
          <p:nvPr/>
        </p:nvCxnSpPr>
        <p:spPr>
          <a:xfrm flipH="1">
            <a:off x="2209105" y="2254725"/>
            <a:ext cx="2694707" cy="2936488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2" idx="1"/>
          </p:cNvCxnSpPr>
          <p:nvPr/>
        </p:nvCxnSpPr>
        <p:spPr>
          <a:xfrm flipH="1">
            <a:off x="2468528" y="4574461"/>
            <a:ext cx="2435284" cy="662781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6" idx="3"/>
            <a:endCxn id="4" idx="1"/>
          </p:cNvCxnSpPr>
          <p:nvPr/>
        </p:nvCxnSpPr>
        <p:spPr>
          <a:xfrm>
            <a:off x="2995350" y="5853995"/>
            <a:ext cx="5859089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6245283" y="2233850"/>
            <a:ext cx="3214601" cy="295736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2" idx="3"/>
          </p:cNvCxnSpPr>
          <p:nvPr/>
        </p:nvCxnSpPr>
        <p:spPr>
          <a:xfrm>
            <a:off x="6476303" y="4574461"/>
            <a:ext cx="3023064" cy="808339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78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/>
        </p:nvSpPr>
        <p:spPr>
          <a:xfrm>
            <a:off x="35290" y="202385"/>
            <a:ext cx="647697" cy="647700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思源黑体 CN Light"/>
                <a:ea typeface="思源黑体 CN Light"/>
                <a:cs typeface="思源黑体 CN Light"/>
                <a:sym typeface="思源黑体 CN Light"/>
              </a:defRPr>
            </a:pPr>
            <a:endParaRPr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756964" y="211807"/>
            <a:ext cx="133351" cy="647700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思源黑体 CN Light"/>
                <a:ea typeface="思源黑体 CN Light"/>
                <a:cs typeface="思源黑体 CN Light"/>
                <a:sym typeface="思源黑体 CN Light"/>
              </a:defRPr>
            </a:pPr>
            <a:endParaRPr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1151980" y="207084"/>
            <a:ext cx="304037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defRPr sz="3200">
                <a:solidFill>
                  <a:srgbClr val="00B050"/>
                </a:solidFill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总结提升</a:t>
            </a:r>
            <a:endParaRPr sz="3200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70375" y="308186"/>
            <a:ext cx="506944" cy="488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226"/>
                </a:moveTo>
                <a:lnTo>
                  <a:pt x="21600" y="19565"/>
                </a:lnTo>
                <a:cubicBezTo>
                  <a:pt x="21600" y="19887"/>
                  <a:pt x="21357" y="20148"/>
                  <a:pt x="21046" y="20148"/>
                </a:cubicBezTo>
                <a:lnTo>
                  <a:pt x="20098" y="20148"/>
                </a:lnTo>
                <a:cubicBezTo>
                  <a:pt x="19796" y="20148"/>
                  <a:pt x="19544" y="19887"/>
                  <a:pt x="19544" y="19565"/>
                </a:cubicBezTo>
                <a:lnTo>
                  <a:pt x="19544" y="5226"/>
                </a:lnTo>
                <a:cubicBezTo>
                  <a:pt x="19544" y="5226"/>
                  <a:pt x="19544" y="5217"/>
                  <a:pt x="19544" y="5217"/>
                </a:cubicBezTo>
                <a:cubicBezTo>
                  <a:pt x="19544" y="5191"/>
                  <a:pt x="19544" y="5165"/>
                  <a:pt x="19544" y="5139"/>
                </a:cubicBezTo>
                <a:lnTo>
                  <a:pt x="20022" y="1948"/>
                </a:lnTo>
                <a:cubicBezTo>
                  <a:pt x="20064" y="1670"/>
                  <a:pt x="20299" y="1452"/>
                  <a:pt x="20576" y="1452"/>
                </a:cubicBezTo>
                <a:cubicBezTo>
                  <a:pt x="20845" y="1452"/>
                  <a:pt x="21080" y="1670"/>
                  <a:pt x="21122" y="1948"/>
                </a:cubicBezTo>
                <a:lnTo>
                  <a:pt x="21600" y="5139"/>
                </a:lnTo>
                <a:cubicBezTo>
                  <a:pt x="21600" y="5165"/>
                  <a:pt x="21600" y="5191"/>
                  <a:pt x="21600" y="5217"/>
                </a:cubicBezTo>
                <a:cubicBezTo>
                  <a:pt x="21600" y="5217"/>
                  <a:pt x="21600" y="5226"/>
                  <a:pt x="21600" y="5226"/>
                </a:cubicBezTo>
                <a:close/>
                <a:moveTo>
                  <a:pt x="17035" y="583"/>
                </a:moveTo>
                <a:lnTo>
                  <a:pt x="17035" y="21026"/>
                </a:lnTo>
                <a:cubicBezTo>
                  <a:pt x="17035" y="21348"/>
                  <a:pt x="16783" y="21600"/>
                  <a:pt x="16473" y="21600"/>
                </a:cubicBezTo>
                <a:lnTo>
                  <a:pt x="2635" y="21600"/>
                </a:lnTo>
                <a:cubicBezTo>
                  <a:pt x="2333" y="21600"/>
                  <a:pt x="2081" y="21348"/>
                  <a:pt x="2081" y="21026"/>
                </a:cubicBezTo>
                <a:lnTo>
                  <a:pt x="2081" y="19383"/>
                </a:lnTo>
                <a:lnTo>
                  <a:pt x="562" y="19383"/>
                </a:lnTo>
                <a:cubicBezTo>
                  <a:pt x="252" y="19383"/>
                  <a:pt x="0" y="19130"/>
                  <a:pt x="0" y="18809"/>
                </a:cubicBezTo>
                <a:cubicBezTo>
                  <a:pt x="0" y="18487"/>
                  <a:pt x="252" y="18226"/>
                  <a:pt x="562" y="18226"/>
                </a:cubicBezTo>
                <a:lnTo>
                  <a:pt x="2081" y="18226"/>
                </a:lnTo>
                <a:lnTo>
                  <a:pt x="2081" y="16722"/>
                </a:lnTo>
                <a:lnTo>
                  <a:pt x="562" y="16722"/>
                </a:lnTo>
                <a:cubicBezTo>
                  <a:pt x="252" y="16722"/>
                  <a:pt x="0" y="16461"/>
                  <a:pt x="0" y="16139"/>
                </a:cubicBezTo>
                <a:cubicBezTo>
                  <a:pt x="0" y="15817"/>
                  <a:pt x="252" y="15557"/>
                  <a:pt x="562" y="15557"/>
                </a:cubicBezTo>
                <a:lnTo>
                  <a:pt x="2081" y="15557"/>
                </a:lnTo>
                <a:lnTo>
                  <a:pt x="2081" y="14052"/>
                </a:lnTo>
                <a:lnTo>
                  <a:pt x="562" y="14052"/>
                </a:lnTo>
                <a:cubicBezTo>
                  <a:pt x="252" y="14052"/>
                  <a:pt x="0" y="13791"/>
                  <a:pt x="0" y="13470"/>
                </a:cubicBezTo>
                <a:cubicBezTo>
                  <a:pt x="0" y="13148"/>
                  <a:pt x="252" y="12887"/>
                  <a:pt x="562" y="12887"/>
                </a:cubicBezTo>
                <a:lnTo>
                  <a:pt x="2081" y="12887"/>
                </a:lnTo>
                <a:lnTo>
                  <a:pt x="2081" y="11383"/>
                </a:lnTo>
                <a:lnTo>
                  <a:pt x="562" y="11383"/>
                </a:lnTo>
                <a:cubicBezTo>
                  <a:pt x="252" y="11383"/>
                  <a:pt x="0" y="11122"/>
                  <a:pt x="0" y="10800"/>
                </a:cubicBezTo>
                <a:cubicBezTo>
                  <a:pt x="0" y="10478"/>
                  <a:pt x="252" y="10226"/>
                  <a:pt x="562" y="10226"/>
                </a:cubicBezTo>
                <a:lnTo>
                  <a:pt x="2081" y="10226"/>
                </a:lnTo>
                <a:lnTo>
                  <a:pt x="2081" y="8713"/>
                </a:lnTo>
                <a:lnTo>
                  <a:pt x="562" y="8713"/>
                </a:lnTo>
                <a:cubicBezTo>
                  <a:pt x="252" y="8713"/>
                  <a:pt x="0" y="8452"/>
                  <a:pt x="0" y="8130"/>
                </a:cubicBezTo>
                <a:cubicBezTo>
                  <a:pt x="0" y="7817"/>
                  <a:pt x="252" y="7557"/>
                  <a:pt x="562" y="7557"/>
                </a:cubicBezTo>
                <a:lnTo>
                  <a:pt x="2081" y="7557"/>
                </a:lnTo>
                <a:lnTo>
                  <a:pt x="2081" y="6043"/>
                </a:lnTo>
                <a:lnTo>
                  <a:pt x="562" y="6043"/>
                </a:lnTo>
                <a:cubicBezTo>
                  <a:pt x="252" y="6043"/>
                  <a:pt x="0" y="5783"/>
                  <a:pt x="0" y="5470"/>
                </a:cubicBezTo>
                <a:cubicBezTo>
                  <a:pt x="0" y="5148"/>
                  <a:pt x="252" y="4887"/>
                  <a:pt x="562" y="4887"/>
                </a:cubicBezTo>
                <a:lnTo>
                  <a:pt x="2081" y="4887"/>
                </a:lnTo>
                <a:lnTo>
                  <a:pt x="2081" y="3374"/>
                </a:lnTo>
                <a:lnTo>
                  <a:pt x="562" y="3374"/>
                </a:lnTo>
                <a:cubicBezTo>
                  <a:pt x="252" y="3374"/>
                  <a:pt x="0" y="3122"/>
                  <a:pt x="0" y="2800"/>
                </a:cubicBezTo>
                <a:cubicBezTo>
                  <a:pt x="0" y="2478"/>
                  <a:pt x="252" y="2217"/>
                  <a:pt x="562" y="2217"/>
                </a:cubicBezTo>
                <a:lnTo>
                  <a:pt x="2081" y="2217"/>
                </a:lnTo>
                <a:lnTo>
                  <a:pt x="2081" y="583"/>
                </a:lnTo>
                <a:cubicBezTo>
                  <a:pt x="2081" y="261"/>
                  <a:pt x="2333" y="0"/>
                  <a:pt x="2635" y="0"/>
                </a:cubicBezTo>
                <a:lnTo>
                  <a:pt x="16473" y="0"/>
                </a:lnTo>
                <a:cubicBezTo>
                  <a:pt x="16783" y="0"/>
                  <a:pt x="17035" y="261"/>
                  <a:pt x="17035" y="583"/>
                </a:cubicBezTo>
                <a:close/>
                <a:moveTo>
                  <a:pt x="4171" y="8113"/>
                </a:moveTo>
                <a:cubicBezTo>
                  <a:pt x="4171" y="8426"/>
                  <a:pt x="4414" y="8687"/>
                  <a:pt x="4724" y="8687"/>
                </a:cubicBezTo>
                <a:lnTo>
                  <a:pt x="12613" y="8687"/>
                </a:lnTo>
                <a:cubicBezTo>
                  <a:pt x="12923" y="8687"/>
                  <a:pt x="13175" y="8426"/>
                  <a:pt x="13175" y="8113"/>
                </a:cubicBezTo>
                <a:cubicBezTo>
                  <a:pt x="13175" y="7791"/>
                  <a:pt x="12923" y="7530"/>
                  <a:pt x="12613" y="7530"/>
                </a:cubicBezTo>
                <a:lnTo>
                  <a:pt x="4724" y="7530"/>
                </a:lnTo>
                <a:cubicBezTo>
                  <a:pt x="4414" y="7530"/>
                  <a:pt x="4171" y="7791"/>
                  <a:pt x="4171" y="8113"/>
                </a:cubicBezTo>
                <a:close/>
                <a:moveTo>
                  <a:pt x="4724" y="6035"/>
                </a:moveTo>
                <a:lnTo>
                  <a:pt x="9541" y="6035"/>
                </a:lnTo>
                <a:cubicBezTo>
                  <a:pt x="9843" y="6035"/>
                  <a:pt x="10095" y="5774"/>
                  <a:pt x="10095" y="5452"/>
                </a:cubicBezTo>
                <a:cubicBezTo>
                  <a:pt x="10095" y="5130"/>
                  <a:pt x="9843" y="4878"/>
                  <a:pt x="9541" y="4878"/>
                </a:cubicBezTo>
                <a:lnTo>
                  <a:pt x="4724" y="4878"/>
                </a:lnTo>
                <a:cubicBezTo>
                  <a:pt x="4414" y="4878"/>
                  <a:pt x="4171" y="5130"/>
                  <a:pt x="4171" y="5452"/>
                </a:cubicBezTo>
                <a:cubicBezTo>
                  <a:pt x="4171" y="5774"/>
                  <a:pt x="4414" y="6035"/>
                  <a:pt x="4724" y="6035"/>
                </a:cubicBezTo>
                <a:close/>
                <a:moveTo>
                  <a:pt x="13175" y="16078"/>
                </a:moveTo>
                <a:cubicBezTo>
                  <a:pt x="13175" y="15757"/>
                  <a:pt x="12923" y="15496"/>
                  <a:pt x="12613" y="15496"/>
                </a:cubicBezTo>
                <a:lnTo>
                  <a:pt x="4724" y="15496"/>
                </a:lnTo>
                <a:cubicBezTo>
                  <a:pt x="4414" y="15496"/>
                  <a:pt x="4171" y="15757"/>
                  <a:pt x="4171" y="16078"/>
                </a:cubicBezTo>
                <a:cubicBezTo>
                  <a:pt x="4171" y="16400"/>
                  <a:pt x="4414" y="16661"/>
                  <a:pt x="4724" y="16661"/>
                </a:cubicBezTo>
                <a:lnTo>
                  <a:pt x="12613" y="16661"/>
                </a:lnTo>
                <a:cubicBezTo>
                  <a:pt x="12923" y="16661"/>
                  <a:pt x="13175" y="16400"/>
                  <a:pt x="13175" y="16078"/>
                </a:cubicBezTo>
                <a:close/>
                <a:moveTo>
                  <a:pt x="4724" y="14000"/>
                </a:moveTo>
                <a:lnTo>
                  <a:pt x="11387" y="14000"/>
                </a:lnTo>
                <a:cubicBezTo>
                  <a:pt x="11690" y="14000"/>
                  <a:pt x="11941" y="13739"/>
                  <a:pt x="11941" y="13426"/>
                </a:cubicBezTo>
                <a:cubicBezTo>
                  <a:pt x="11941" y="13104"/>
                  <a:pt x="11690" y="12843"/>
                  <a:pt x="11387" y="12843"/>
                </a:cubicBezTo>
                <a:lnTo>
                  <a:pt x="4724" y="12843"/>
                </a:lnTo>
                <a:cubicBezTo>
                  <a:pt x="4414" y="12843"/>
                  <a:pt x="4171" y="13104"/>
                  <a:pt x="4171" y="13426"/>
                </a:cubicBezTo>
                <a:cubicBezTo>
                  <a:pt x="4171" y="13739"/>
                  <a:pt x="4414" y="14000"/>
                  <a:pt x="4724" y="14000"/>
                </a:cubicBezTo>
                <a:close/>
                <a:moveTo>
                  <a:pt x="14912" y="10765"/>
                </a:moveTo>
                <a:cubicBezTo>
                  <a:pt x="14912" y="10443"/>
                  <a:pt x="14660" y="10183"/>
                  <a:pt x="14350" y="10183"/>
                </a:cubicBezTo>
                <a:lnTo>
                  <a:pt x="4724" y="10183"/>
                </a:lnTo>
                <a:cubicBezTo>
                  <a:pt x="4414" y="10183"/>
                  <a:pt x="4171" y="10443"/>
                  <a:pt x="4171" y="10765"/>
                </a:cubicBezTo>
                <a:cubicBezTo>
                  <a:pt x="4171" y="11087"/>
                  <a:pt x="4414" y="11348"/>
                  <a:pt x="4724" y="11348"/>
                </a:cubicBezTo>
                <a:lnTo>
                  <a:pt x="14350" y="11348"/>
                </a:lnTo>
                <a:cubicBezTo>
                  <a:pt x="14660" y="11348"/>
                  <a:pt x="14912" y="11087"/>
                  <a:pt x="14912" y="10765"/>
                </a:cubicBezTo>
                <a:close/>
                <a:moveTo>
                  <a:pt x="14912" y="2800"/>
                </a:moveTo>
                <a:cubicBezTo>
                  <a:pt x="14912" y="2478"/>
                  <a:pt x="14660" y="2217"/>
                  <a:pt x="14350" y="2217"/>
                </a:cubicBezTo>
                <a:lnTo>
                  <a:pt x="4724" y="2217"/>
                </a:lnTo>
                <a:cubicBezTo>
                  <a:pt x="4414" y="2217"/>
                  <a:pt x="4171" y="2478"/>
                  <a:pt x="4171" y="2800"/>
                </a:cubicBezTo>
                <a:cubicBezTo>
                  <a:pt x="4171" y="3122"/>
                  <a:pt x="4414" y="3374"/>
                  <a:pt x="4724" y="3374"/>
                </a:cubicBezTo>
                <a:lnTo>
                  <a:pt x="14350" y="3374"/>
                </a:lnTo>
                <a:cubicBezTo>
                  <a:pt x="14660" y="3374"/>
                  <a:pt x="14912" y="3122"/>
                  <a:pt x="14912" y="28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11" name="Group 511"/>
          <p:cNvGrpSpPr/>
          <p:nvPr/>
        </p:nvGrpSpPr>
        <p:grpSpPr>
          <a:xfrm>
            <a:off x="1477677" y="1182129"/>
            <a:ext cx="4505419" cy="3883027"/>
            <a:chOff x="0" y="0"/>
            <a:chExt cx="4505417" cy="3883025"/>
          </a:xfrm>
        </p:grpSpPr>
        <p:sp>
          <p:nvSpPr>
            <p:cNvPr id="497" name="Shape 497"/>
            <p:cNvSpPr/>
            <p:nvPr/>
          </p:nvSpPr>
          <p:spPr>
            <a:xfrm>
              <a:off x="2714681" y="1739264"/>
              <a:ext cx="1295428" cy="369572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20000"/>
                </a:lnSpc>
                <a:defRPr sz="2000"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农业生产</a:t>
              </a:r>
            </a:p>
          </p:txBody>
        </p:sp>
        <p:sp>
          <p:nvSpPr>
            <p:cNvPr id="498" name="Shape 498"/>
            <p:cNvSpPr/>
            <p:nvPr/>
          </p:nvSpPr>
          <p:spPr>
            <a:xfrm>
              <a:off x="3839924" y="1973579"/>
              <a:ext cx="665494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99" name="Shape 499"/>
            <p:cNvSpPr/>
            <p:nvPr/>
          </p:nvSpPr>
          <p:spPr>
            <a:xfrm flipH="1" flipV="1">
              <a:off x="1912025" y="1964055"/>
              <a:ext cx="802657" cy="9525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00" name="Shape 500"/>
            <p:cNvSpPr/>
            <p:nvPr/>
          </p:nvSpPr>
          <p:spPr>
            <a:xfrm flipH="1">
              <a:off x="1913294" y="203835"/>
              <a:ext cx="1" cy="354203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01" name="Shape 501"/>
            <p:cNvSpPr/>
            <p:nvPr/>
          </p:nvSpPr>
          <p:spPr>
            <a:xfrm flipH="1">
              <a:off x="1125243" y="203834"/>
              <a:ext cx="786782" cy="635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 flipH="1">
              <a:off x="1125243" y="3745864"/>
              <a:ext cx="786782" cy="635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03" name="Shape 503"/>
            <p:cNvSpPr/>
            <p:nvPr/>
          </p:nvSpPr>
          <p:spPr>
            <a:xfrm flipH="1">
              <a:off x="1125243" y="2869564"/>
              <a:ext cx="786782" cy="635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04" name="Shape 504"/>
            <p:cNvSpPr/>
            <p:nvPr/>
          </p:nvSpPr>
          <p:spPr>
            <a:xfrm flipH="1">
              <a:off x="1125243" y="1974214"/>
              <a:ext cx="786782" cy="635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 flipH="1">
              <a:off x="1125243" y="1233804"/>
              <a:ext cx="786782" cy="635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06" name="Shape 506"/>
            <p:cNvSpPr/>
            <p:nvPr/>
          </p:nvSpPr>
          <p:spPr>
            <a:xfrm>
              <a:off x="0" y="0"/>
              <a:ext cx="1125244" cy="369571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ct val="120000"/>
                </a:lnSpc>
                <a:defRPr sz="2000"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 dirty="0" err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种植业</a:t>
              </a:r>
              <a:endParaRPr sz="2000" b="1" dirty="0">
                <a:solidFill>
                  <a:srgbClr val="595959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07" name="Shape 507"/>
            <p:cNvSpPr/>
            <p:nvPr/>
          </p:nvSpPr>
          <p:spPr>
            <a:xfrm>
              <a:off x="0" y="958849"/>
              <a:ext cx="1125244" cy="369572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ct val="120000"/>
                </a:lnSpc>
                <a:defRPr sz="2000"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林业</a:t>
              </a:r>
            </a:p>
          </p:txBody>
        </p:sp>
        <p:sp>
          <p:nvSpPr>
            <p:cNvPr id="508" name="Shape 508"/>
            <p:cNvSpPr/>
            <p:nvPr/>
          </p:nvSpPr>
          <p:spPr>
            <a:xfrm>
              <a:off x="0" y="1776094"/>
              <a:ext cx="1125244" cy="369572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ct val="120000"/>
                </a:lnSpc>
                <a:defRPr sz="2000"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畜牧业</a:t>
              </a:r>
            </a:p>
          </p:txBody>
        </p:sp>
        <p:sp>
          <p:nvSpPr>
            <p:cNvPr id="509" name="Shape 509"/>
            <p:cNvSpPr/>
            <p:nvPr/>
          </p:nvSpPr>
          <p:spPr>
            <a:xfrm>
              <a:off x="0" y="2668904"/>
              <a:ext cx="1125244" cy="369572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ct val="120000"/>
                </a:lnSpc>
                <a:defRPr sz="2000"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副业</a:t>
              </a:r>
            </a:p>
          </p:txBody>
        </p:sp>
        <p:sp>
          <p:nvSpPr>
            <p:cNvPr id="510" name="Shape 510"/>
            <p:cNvSpPr/>
            <p:nvPr/>
          </p:nvSpPr>
          <p:spPr>
            <a:xfrm>
              <a:off x="0" y="3513454"/>
              <a:ext cx="1125244" cy="369572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ct val="120000"/>
                </a:lnSpc>
                <a:defRPr sz="2000"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渔业</a:t>
              </a:r>
            </a:p>
          </p:txBody>
        </p:sp>
      </p:grpSp>
      <p:sp>
        <p:nvSpPr>
          <p:cNvPr id="512" name="Shape 512"/>
          <p:cNvSpPr/>
          <p:nvPr/>
        </p:nvSpPr>
        <p:spPr>
          <a:xfrm flipH="1">
            <a:off x="4782739" y="3405632"/>
            <a:ext cx="1270" cy="589281"/>
          </a:xfrm>
          <a:prstGeom prst="line">
            <a:avLst/>
          </a:prstGeom>
          <a:ln w="28575">
            <a:solidFill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072162" y="3460259"/>
            <a:ext cx="3535681" cy="3171203"/>
            <a:chOff x="3072162" y="3460259"/>
            <a:chExt cx="3535681" cy="3171203"/>
          </a:xfrm>
        </p:grpSpPr>
        <p:sp>
          <p:nvSpPr>
            <p:cNvPr id="513" name="Shape 513"/>
            <p:cNvSpPr/>
            <p:nvPr/>
          </p:nvSpPr>
          <p:spPr>
            <a:xfrm>
              <a:off x="4110274" y="3966605"/>
              <a:ext cx="1348106" cy="369571"/>
            </a:xfrm>
            <a:prstGeom prst="rect">
              <a:avLst/>
            </a:prstGeom>
            <a:ln w="19050">
              <a:solidFill/>
              <a:miter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区位选择</a:t>
              </a:r>
            </a:p>
          </p:txBody>
        </p:sp>
        <p:sp>
          <p:nvSpPr>
            <p:cNvPr id="514" name="Shape 514"/>
            <p:cNvSpPr/>
            <p:nvPr/>
          </p:nvSpPr>
          <p:spPr>
            <a:xfrm flipH="1">
              <a:off x="5444410" y="3912630"/>
              <a:ext cx="250191" cy="211456"/>
            </a:xfrm>
            <a:prstGeom prst="line">
              <a:avLst/>
            </a:prstGeom>
            <a:ln w="28575">
              <a:solidFill/>
              <a:tailEnd type="triangle"/>
            </a:ln>
          </p:spPr>
          <p:txBody>
            <a:bodyPr lIns="0" tIns="0" rIns="0" bIns="0"/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15" name="Shape 515"/>
            <p:cNvSpPr/>
            <p:nvPr/>
          </p:nvSpPr>
          <p:spPr>
            <a:xfrm>
              <a:off x="4747291" y="4938790"/>
              <a:ext cx="1" cy="153507"/>
            </a:xfrm>
            <a:prstGeom prst="line">
              <a:avLst/>
            </a:prstGeom>
            <a:ln w="28575">
              <a:solidFill/>
              <a:tailEnd type="triangle"/>
            </a:ln>
          </p:spPr>
          <p:txBody>
            <a:bodyPr lIns="0" tIns="0" rIns="0" bIns="0"/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16" name="Shape 516"/>
            <p:cNvSpPr/>
            <p:nvPr/>
          </p:nvSpPr>
          <p:spPr>
            <a:xfrm>
              <a:off x="4784010" y="4425709"/>
              <a:ext cx="1" cy="236221"/>
            </a:xfrm>
            <a:prstGeom prst="line">
              <a:avLst/>
            </a:prstGeom>
            <a:ln w="28575">
              <a:solidFill/>
              <a:miter/>
            </a:ln>
          </p:spPr>
          <p:txBody>
            <a:bodyPr lIns="0" tIns="0" rIns="0" bIns="0"/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17" name="Shape 517"/>
            <p:cNvSpPr/>
            <p:nvPr/>
          </p:nvSpPr>
          <p:spPr>
            <a:xfrm>
              <a:off x="4318667" y="4618115"/>
              <a:ext cx="7742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 dirty="0" err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实质是</a:t>
              </a:r>
              <a:endParaRPr sz="2000" b="1" dirty="0">
                <a:solidFill>
                  <a:srgbClr val="595959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18" name="Shape 518"/>
            <p:cNvSpPr/>
            <p:nvPr/>
          </p:nvSpPr>
          <p:spPr>
            <a:xfrm rot="3120000">
              <a:off x="5362459" y="3739440"/>
              <a:ext cx="866140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000"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影响</a:t>
              </a:r>
            </a:p>
          </p:txBody>
        </p:sp>
        <p:sp>
          <p:nvSpPr>
            <p:cNvPr id="519" name="Shape 519"/>
            <p:cNvSpPr/>
            <p:nvPr/>
          </p:nvSpPr>
          <p:spPr>
            <a:xfrm>
              <a:off x="3603657" y="5121035"/>
              <a:ext cx="2449196" cy="369571"/>
            </a:xfrm>
            <a:prstGeom prst="rect">
              <a:avLst/>
            </a:prstGeom>
            <a:ln w="19050">
              <a:solidFill/>
              <a:miter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农业土地合理利用</a:t>
              </a:r>
            </a:p>
          </p:txBody>
        </p:sp>
        <p:sp>
          <p:nvSpPr>
            <p:cNvPr id="521" name="Shape 521"/>
            <p:cNvSpPr/>
            <p:nvPr/>
          </p:nvSpPr>
          <p:spPr>
            <a:xfrm>
              <a:off x="4747292" y="5580139"/>
              <a:ext cx="1" cy="236221"/>
            </a:xfrm>
            <a:prstGeom prst="line">
              <a:avLst/>
            </a:prstGeom>
            <a:ln w="28575">
              <a:solidFill/>
              <a:miter/>
            </a:ln>
          </p:spPr>
          <p:txBody>
            <a:bodyPr lIns="0" tIns="0" rIns="0" bIns="0"/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22" name="Shape 522"/>
            <p:cNvSpPr/>
            <p:nvPr/>
          </p:nvSpPr>
          <p:spPr>
            <a:xfrm>
              <a:off x="3072162" y="6262130"/>
              <a:ext cx="3535681" cy="369332"/>
            </a:xfrm>
            <a:prstGeom prst="rect">
              <a:avLst/>
            </a:prstGeom>
            <a:ln w="12700">
              <a:solidFill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1" dirty="0" err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生态、经济、社会效益的统一</a:t>
              </a:r>
              <a:endParaRPr sz="2000" b="1" dirty="0">
                <a:solidFill>
                  <a:srgbClr val="595959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23" name="Shape 523"/>
            <p:cNvSpPr/>
            <p:nvPr/>
          </p:nvSpPr>
          <p:spPr>
            <a:xfrm>
              <a:off x="4425982" y="5723649"/>
              <a:ext cx="464871" cy="2769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实现</a:t>
              </a:r>
            </a:p>
          </p:txBody>
        </p:sp>
        <p:sp>
          <p:nvSpPr>
            <p:cNvPr id="524" name="Shape 524"/>
            <p:cNvSpPr/>
            <p:nvPr/>
          </p:nvSpPr>
          <p:spPr>
            <a:xfrm>
              <a:off x="4748562" y="5953519"/>
              <a:ext cx="3811" cy="308611"/>
            </a:xfrm>
            <a:prstGeom prst="line">
              <a:avLst/>
            </a:prstGeom>
            <a:ln w="28575">
              <a:solidFill/>
              <a:tailEnd type="triangle"/>
            </a:ln>
          </p:spPr>
          <p:txBody>
            <a:bodyPr lIns="0" tIns="0" rIns="0" bIns="0"/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47" name="Group 547"/>
          <p:cNvGrpSpPr/>
          <p:nvPr/>
        </p:nvGrpSpPr>
        <p:grpSpPr>
          <a:xfrm>
            <a:off x="5797581" y="60719"/>
            <a:ext cx="5212083" cy="5326251"/>
            <a:chOff x="-1" y="0"/>
            <a:chExt cx="5212082" cy="5326249"/>
          </a:xfrm>
        </p:grpSpPr>
        <p:grpSp>
          <p:nvGrpSpPr>
            <p:cNvPr id="541" name="Group 541"/>
            <p:cNvGrpSpPr/>
            <p:nvPr/>
          </p:nvGrpSpPr>
          <p:grpSpPr>
            <a:xfrm>
              <a:off x="206375" y="142239"/>
              <a:ext cx="3880200" cy="5184010"/>
              <a:chOff x="0" y="0"/>
              <a:chExt cx="3880199" cy="5184008"/>
            </a:xfrm>
          </p:grpSpPr>
          <p:sp>
            <p:nvSpPr>
              <p:cNvPr id="525" name="Shape 525"/>
              <p:cNvSpPr/>
              <p:nvPr/>
            </p:nvSpPr>
            <p:spPr>
              <a:xfrm>
                <a:off x="0" y="2456042"/>
                <a:ext cx="416875" cy="1477327"/>
              </a:xfrm>
              <a:prstGeom prst="rect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>
                  <a:lnSpc>
                    <a:spcPct val="120000"/>
                  </a:lnSpc>
                  <a:defRPr sz="2000" b="1">
                    <a:solidFill>
                      <a:srgbClr val="595959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000" b="1">
                    <a:solidFill>
                      <a:srgbClr val="595959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农业区位</a:t>
                </a:r>
              </a:p>
            </p:txBody>
          </p:sp>
          <p:sp>
            <p:nvSpPr>
              <p:cNvPr id="526" name="Shape 526"/>
              <p:cNvSpPr/>
              <p:nvPr/>
            </p:nvSpPr>
            <p:spPr>
              <a:xfrm flipH="1">
                <a:off x="424651" y="1473774"/>
                <a:ext cx="1557" cy="3532002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27" name="Shape 527"/>
              <p:cNvSpPr/>
              <p:nvPr/>
            </p:nvSpPr>
            <p:spPr>
              <a:xfrm>
                <a:off x="426207" y="1473774"/>
                <a:ext cx="748197" cy="744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2704239" y="2316993"/>
                <a:ext cx="453429" cy="1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426207" y="5014699"/>
                <a:ext cx="717865" cy="1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1174404" y="597094"/>
                <a:ext cx="495603" cy="2215989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2000" b="1">
                    <a:solidFill>
                      <a:srgbClr val="595959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000" b="1" dirty="0" err="1">
                    <a:solidFill>
                      <a:srgbClr val="595959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主要区位因素</a:t>
                </a:r>
                <a:endParaRPr sz="2000" b="1" dirty="0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32" name="Shape 532"/>
              <p:cNvSpPr/>
              <p:nvPr/>
            </p:nvSpPr>
            <p:spPr>
              <a:xfrm>
                <a:off x="1615388" y="958473"/>
                <a:ext cx="691421" cy="1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33" name="Shape 533"/>
              <p:cNvSpPr/>
              <p:nvPr/>
            </p:nvSpPr>
            <p:spPr>
              <a:xfrm>
                <a:off x="2306809" y="0"/>
                <a:ext cx="409602" cy="1467284"/>
              </a:xfrm>
              <a:prstGeom prst="rect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2000" b="1">
                    <a:solidFill>
                      <a:srgbClr val="595959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000" b="1" dirty="0" err="1">
                    <a:solidFill>
                      <a:srgbClr val="595959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自然因素</a:t>
                </a:r>
                <a:endParaRPr sz="2000" b="1" dirty="0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34" name="Shape 534"/>
              <p:cNvSpPr/>
              <p:nvPr/>
            </p:nvSpPr>
            <p:spPr>
              <a:xfrm>
                <a:off x="2318982" y="1794272"/>
                <a:ext cx="397429" cy="2215989"/>
              </a:xfrm>
              <a:prstGeom prst="rect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2000" b="1">
                    <a:solidFill>
                      <a:srgbClr val="595959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000" b="1">
                    <a:solidFill>
                      <a:srgbClr val="595959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社会经济因素</a:t>
                </a:r>
              </a:p>
            </p:txBody>
          </p:sp>
          <p:sp>
            <p:nvSpPr>
              <p:cNvPr id="535" name="Shape 535"/>
              <p:cNvSpPr/>
              <p:nvPr/>
            </p:nvSpPr>
            <p:spPr>
              <a:xfrm flipV="1">
                <a:off x="2704239" y="848424"/>
                <a:ext cx="453429" cy="6693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3157668" y="151690"/>
                <a:ext cx="722531" cy="1477327"/>
              </a:xfrm>
              <a:prstGeom prst="rect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2000" b="1">
                    <a:solidFill>
                      <a:srgbClr val="595959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000" b="1" dirty="0" err="1">
                    <a:solidFill>
                      <a:srgbClr val="595959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气候地形土壤水源</a:t>
                </a:r>
                <a:endParaRPr sz="2000" b="1" dirty="0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3157668" y="1706514"/>
                <a:ext cx="722531" cy="2215989"/>
              </a:xfrm>
              <a:prstGeom prst="rect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lvl="0" algn="ctr">
                  <a:lnSpc>
                    <a:spcPct val="120000"/>
                  </a:lnSpc>
                </a:pPr>
                <a:r>
                  <a:rPr sz="2000" b="1" dirty="0" err="1">
                    <a:solidFill>
                      <a:srgbClr val="595959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微软雅黑"/>
                    <a:sym typeface="微软雅黑"/>
                  </a:rPr>
                  <a:t>市场交通劳力技术</a:t>
                </a:r>
                <a:endParaRPr sz="2000" b="1" dirty="0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/>
                  <a:sym typeface="微软雅黑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sz="2000" b="1" dirty="0" err="1">
                    <a:solidFill>
                      <a:srgbClr val="595959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微软雅黑"/>
                    <a:sym typeface="微软雅黑"/>
                  </a:rPr>
                  <a:t>政策</a:t>
                </a:r>
                <a:endParaRPr sz="2000" b="1" dirty="0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/>
                  <a:sym typeface="微软雅黑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sz="2000" b="1" dirty="0">
                    <a:solidFill>
                      <a:srgbClr val="595959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微软雅黑"/>
                    <a:sym typeface="微软雅黑"/>
                  </a:rPr>
                  <a:t>…</a:t>
                </a:r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1670007" y="2577098"/>
                <a:ext cx="657978" cy="1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1144071" y="4814676"/>
                <a:ext cx="2077373" cy="369332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2000" b="1">
                    <a:solidFill>
                      <a:srgbClr val="595959"/>
                    </a:solidFill>
                    <a:latin typeface="微软雅黑"/>
                    <a:ea typeface="微软雅黑"/>
                    <a:cs typeface="微软雅黑"/>
                    <a:sym typeface="微软雅黑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000" b="1">
                    <a:solidFill>
                      <a:srgbClr val="595959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区位因素变化</a:t>
                </a:r>
              </a:p>
            </p:txBody>
          </p:sp>
        </p:grpSp>
        <p:sp>
          <p:nvSpPr>
            <p:cNvPr id="542" name="Shape 542"/>
            <p:cNvSpPr/>
            <p:nvPr/>
          </p:nvSpPr>
          <p:spPr>
            <a:xfrm flipH="1">
              <a:off x="-1" y="3531869"/>
              <a:ext cx="220346" cy="169546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>
              <a:off x="4086860" y="521969"/>
              <a:ext cx="402591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44" name="Shape 544"/>
            <p:cNvSpPr/>
            <p:nvPr/>
          </p:nvSpPr>
          <p:spPr>
            <a:xfrm>
              <a:off x="4086860" y="2677795"/>
              <a:ext cx="402591" cy="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>
              <a:off x="4489450" y="0"/>
              <a:ext cx="722631" cy="1231106"/>
            </a:xfrm>
            <a:prstGeom prst="rect">
              <a:avLst/>
            </a:prstGeom>
            <a:solidFill>
              <a:srgbClr val="F2F2F2"/>
            </a:solidFill>
            <a:ln w="9525" cap="flat">
              <a:solidFill>
                <a:srgbClr val="000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000"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0" dirty="0" err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热量光照降水温差</a:t>
              </a:r>
              <a:endParaRPr sz="2000" b="0" dirty="0">
                <a:solidFill>
                  <a:srgbClr val="595959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46" name="Shape 546"/>
            <p:cNvSpPr/>
            <p:nvPr/>
          </p:nvSpPr>
          <p:spPr>
            <a:xfrm>
              <a:off x="4489450" y="2310129"/>
              <a:ext cx="628617" cy="830997"/>
            </a:xfrm>
            <a:prstGeom prst="rect">
              <a:avLst/>
            </a:prstGeom>
            <a:solidFill>
              <a:srgbClr val="F2F2F2"/>
            </a:solidFill>
            <a:ln w="9525" cap="flat">
              <a:solidFill>
                <a:srgbClr val="000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000" b="1">
                  <a:solidFill>
                    <a:srgbClr val="595959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rPr>
                <a:t>类型</a:t>
              </a:r>
              <a:endParaRPr lang="en-US" sz="1800" b="1" dirty="0">
                <a:solidFill>
                  <a:srgbClr val="595959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800" dirty="0" err="1">
                  <a:solidFill>
                    <a:srgbClr val="595959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数量价格</a:t>
              </a:r>
              <a:endParaRPr sz="1800" dirty="0">
                <a:solidFill>
                  <a:srgbClr val="595959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523966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4" y="3147060"/>
            <a:ext cx="6211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hangingPunct="0"/>
            <a:r>
              <a:rPr lang="zh-CN" altLang="en-US" sz="7200" b="1" kern="0" spc="400" dirty="0">
                <a:solidFill>
                  <a:srgbClr val="002060"/>
                </a:solidFill>
                <a:latin typeface="微软雅黑" panose="020B0503020204020204" charset="-122"/>
                <a:sym typeface="Calibri" panose="020F0502020204030204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zh-CN" altLang="en-US" sz="2400" kern="0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Calibri" panose="020F0502020204030204"/>
              </a:rPr>
              <a:t>北京市朝阳区教育研究中心  制作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68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6806" y="674371"/>
            <a:ext cx="5179694" cy="561108"/>
          </a:xfrm>
        </p:spPr>
        <p:txBody>
          <a:bodyPr/>
          <a:lstStyle/>
          <a:p>
            <a:r>
              <a:rPr lang="zh-CN" altLang="en-US" sz="3600" dirty="0"/>
              <a:t>农业区位选择原则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1790349" y="2169466"/>
            <a:ext cx="8243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buClr>
                <a:srgbClr val="33CC33"/>
              </a:buClr>
            </a:pPr>
            <a:r>
              <a:rPr lang="zh-CN" altLang="en-US" sz="3600" dirty="0">
                <a:ea typeface="楷体" panose="02010609060101010101" pitchFamily="49" charset="-122"/>
              </a:rPr>
              <a:t>         因此，农业的区位选择必须综合考虑多种因素，不同地区、不同时期，考虑的主导因素往往不同，要做到因地制宜，因时制宜，充分合理利用土地。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350520" y="1386840"/>
            <a:ext cx="10896600" cy="45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64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>
            <a:extLst>
              <a:ext uri="{FF2B5EF4-FFF2-40B4-BE49-F238E27FC236}">
                <a16:creationId xmlns="" xmlns:a16="http://schemas.microsoft.com/office/drawing/2014/main" id="{392FC007-A961-4732-A933-CB6E4A2740BB}"/>
              </a:ext>
            </a:extLst>
          </p:cNvPr>
          <p:cNvSpPr/>
          <p:nvPr/>
        </p:nvSpPr>
        <p:spPr>
          <a:xfrm>
            <a:off x="1748304" y="4091574"/>
            <a:ext cx="9957871" cy="1816516"/>
          </a:xfrm>
          <a:prstGeom prst="rect">
            <a:avLst/>
          </a:prstGeom>
          <a:solidFill>
            <a:srgbClr val="A8C3F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72D3E0DC-C4DC-4B6F-88DF-F7AF76243B0C}"/>
              </a:ext>
            </a:extLst>
          </p:cNvPr>
          <p:cNvSpPr/>
          <p:nvPr/>
        </p:nvSpPr>
        <p:spPr>
          <a:xfrm>
            <a:off x="1748304" y="1386782"/>
            <a:ext cx="9957871" cy="1816516"/>
          </a:xfrm>
          <a:prstGeom prst="rect">
            <a:avLst/>
          </a:prstGeom>
          <a:solidFill>
            <a:srgbClr val="A8C3FA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15"/>
          <p:cNvSpPr txBox="1"/>
          <p:nvPr/>
        </p:nvSpPr>
        <p:spPr>
          <a:xfrm>
            <a:off x="1987801" y="515013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市场</a:t>
            </a:r>
          </a:p>
        </p:txBody>
      </p:sp>
      <p:sp>
        <p:nvSpPr>
          <p:cNvPr id="30" name="TextBox 16"/>
          <p:cNvSpPr txBox="1"/>
          <p:nvPr/>
        </p:nvSpPr>
        <p:spPr>
          <a:xfrm>
            <a:off x="4192550" y="515013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交通</a:t>
            </a:r>
          </a:p>
        </p:txBody>
      </p:sp>
      <p:sp>
        <p:nvSpPr>
          <p:cNvPr id="28" name="TextBox 17"/>
          <p:cNvSpPr txBox="1"/>
          <p:nvPr/>
        </p:nvSpPr>
        <p:spPr>
          <a:xfrm>
            <a:off x="6030460" y="515013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劳动力</a:t>
            </a:r>
          </a:p>
        </p:txBody>
      </p:sp>
      <p:sp>
        <p:nvSpPr>
          <p:cNvPr id="26" name="TextBox 18"/>
          <p:cNvSpPr txBox="1"/>
          <p:nvPr/>
        </p:nvSpPr>
        <p:spPr>
          <a:xfrm>
            <a:off x="10174726" y="515013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政策</a:t>
            </a:r>
          </a:p>
        </p:txBody>
      </p:sp>
      <p:sp>
        <p:nvSpPr>
          <p:cNvPr id="24" name="TextBox 19"/>
          <p:cNvSpPr txBox="1"/>
          <p:nvPr/>
        </p:nvSpPr>
        <p:spPr>
          <a:xfrm>
            <a:off x="8364312" y="515013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技术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4736" y="7165"/>
            <a:ext cx="6447347" cy="561108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影响农业的主要区位因素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20101" y="1354127"/>
            <a:ext cx="677108" cy="2015936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 algn="ctr"/>
            <a:r>
              <a:rPr lang="zh-CN" altLang="en-US" sz="3200" b="1" spc="600" dirty="0">
                <a:latin typeface="楷体" panose="02010609060101010101" pitchFamily="49" charset="-122"/>
                <a:ea typeface="楷体" panose="02010609060101010101" pitchFamily="49" charset="-122"/>
              </a:rPr>
              <a:t>自然因素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830230" y="4003770"/>
            <a:ext cx="677108" cy="2015936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 algn="ctr"/>
            <a:r>
              <a:rPr lang="zh-CN" altLang="en-US" sz="3200" b="1" spc="600" dirty="0">
                <a:latin typeface="楷体" panose="02010609060101010101" pitchFamily="49" charset="-122"/>
                <a:ea typeface="楷体" panose="02010609060101010101" pitchFamily="49" charset="-122"/>
              </a:rPr>
              <a:t>社会经济</a:t>
            </a:r>
          </a:p>
        </p:txBody>
      </p:sp>
      <p:cxnSp>
        <p:nvCxnSpPr>
          <p:cNvPr id="43" name="直接连接符 42"/>
          <p:cNvCxnSpPr/>
          <p:nvPr/>
        </p:nvCxnSpPr>
        <p:spPr>
          <a:xfrm>
            <a:off x="4074607" y="1520892"/>
            <a:ext cx="0" cy="16824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6531429" y="1520892"/>
            <a:ext cx="0" cy="16824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8988251" y="1520892"/>
            <a:ext cx="0" cy="16824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3601240" y="4220455"/>
            <a:ext cx="0" cy="16489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5548527" y="4247941"/>
            <a:ext cx="0" cy="16489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7703998" y="4244431"/>
            <a:ext cx="0" cy="16489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9773204" y="4244431"/>
            <a:ext cx="0" cy="16489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4851611" y="1875664"/>
            <a:ext cx="902811" cy="992244"/>
            <a:chOff x="3999850" y="1596814"/>
            <a:chExt cx="902811" cy="992244"/>
          </a:xfrm>
        </p:grpSpPr>
        <p:sp>
          <p:nvSpPr>
            <p:cNvPr id="36" name="TextBox 13"/>
            <p:cNvSpPr txBox="1"/>
            <p:nvPr/>
          </p:nvSpPr>
          <p:spPr>
            <a:xfrm>
              <a:off x="3999850" y="2065838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水源</a:t>
              </a: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4211305" y="1596814"/>
              <a:ext cx="403965" cy="403038"/>
            </a:xfrm>
            <a:custGeom>
              <a:avLst/>
              <a:gdLst>
                <a:gd name="T0" fmla="*/ 96 w 640"/>
                <a:gd name="T1" fmla="*/ 640 h 640"/>
                <a:gd name="T2" fmla="*/ 64 w 640"/>
                <a:gd name="T3" fmla="*/ 608 h 640"/>
                <a:gd name="T4" fmla="*/ 64 w 640"/>
                <a:gd name="T5" fmla="*/ 576 h 640"/>
                <a:gd name="T6" fmla="*/ 96 w 640"/>
                <a:gd name="T7" fmla="*/ 544 h 640"/>
                <a:gd name="T8" fmla="*/ 128 w 640"/>
                <a:gd name="T9" fmla="*/ 576 h 640"/>
                <a:gd name="T10" fmla="*/ 128 w 640"/>
                <a:gd name="T11" fmla="*/ 608 h 640"/>
                <a:gd name="T12" fmla="*/ 96 w 640"/>
                <a:gd name="T13" fmla="*/ 640 h 640"/>
                <a:gd name="T14" fmla="*/ 192 w 640"/>
                <a:gd name="T15" fmla="*/ 640 h 640"/>
                <a:gd name="T16" fmla="*/ 160 w 640"/>
                <a:gd name="T17" fmla="*/ 608 h 640"/>
                <a:gd name="T18" fmla="*/ 160 w 640"/>
                <a:gd name="T19" fmla="*/ 576 h 640"/>
                <a:gd name="T20" fmla="*/ 192 w 640"/>
                <a:gd name="T21" fmla="*/ 544 h 640"/>
                <a:gd name="T22" fmla="*/ 224 w 640"/>
                <a:gd name="T23" fmla="*/ 576 h 640"/>
                <a:gd name="T24" fmla="*/ 224 w 640"/>
                <a:gd name="T25" fmla="*/ 608 h 640"/>
                <a:gd name="T26" fmla="*/ 192 w 640"/>
                <a:gd name="T27" fmla="*/ 640 h 640"/>
                <a:gd name="T28" fmla="*/ 608 w 640"/>
                <a:gd name="T29" fmla="*/ 64 h 640"/>
                <a:gd name="T30" fmla="*/ 160 w 640"/>
                <a:gd name="T31" fmla="*/ 64 h 640"/>
                <a:gd name="T32" fmla="*/ 128 w 640"/>
                <a:gd name="T33" fmla="*/ 32 h 640"/>
                <a:gd name="T34" fmla="*/ 160 w 640"/>
                <a:gd name="T35" fmla="*/ 0 h 640"/>
                <a:gd name="T36" fmla="*/ 608 w 640"/>
                <a:gd name="T37" fmla="*/ 0 h 640"/>
                <a:gd name="T38" fmla="*/ 640 w 640"/>
                <a:gd name="T39" fmla="*/ 32 h 640"/>
                <a:gd name="T40" fmla="*/ 608 w 640"/>
                <a:gd name="T41" fmla="*/ 64 h 640"/>
                <a:gd name="T42" fmla="*/ 352 w 640"/>
                <a:gd name="T43" fmla="*/ 128 h 640"/>
                <a:gd name="T44" fmla="*/ 352 w 640"/>
                <a:gd name="T45" fmla="*/ 32 h 640"/>
                <a:gd name="T46" fmla="*/ 384 w 640"/>
                <a:gd name="T47" fmla="*/ 0 h 640"/>
                <a:gd name="T48" fmla="*/ 416 w 640"/>
                <a:gd name="T49" fmla="*/ 32 h 640"/>
                <a:gd name="T50" fmla="*/ 416 w 640"/>
                <a:gd name="T51" fmla="*/ 128 h 640"/>
                <a:gd name="T52" fmla="*/ 608 w 640"/>
                <a:gd name="T53" fmla="*/ 128 h 640"/>
                <a:gd name="T54" fmla="*/ 640 w 640"/>
                <a:gd name="T55" fmla="*/ 160 h 640"/>
                <a:gd name="T56" fmla="*/ 640 w 640"/>
                <a:gd name="T57" fmla="*/ 352 h 640"/>
                <a:gd name="T58" fmla="*/ 608 w 640"/>
                <a:gd name="T59" fmla="*/ 384 h 640"/>
                <a:gd name="T60" fmla="*/ 288 w 640"/>
                <a:gd name="T61" fmla="*/ 384 h 640"/>
                <a:gd name="T62" fmla="*/ 288 w 640"/>
                <a:gd name="T63" fmla="*/ 448 h 640"/>
                <a:gd name="T64" fmla="*/ 256 w 640"/>
                <a:gd name="T65" fmla="*/ 480 h 640"/>
                <a:gd name="T66" fmla="*/ 256 w 640"/>
                <a:gd name="T67" fmla="*/ 480 h 640"/>
                <a:gd name="T68" fmla="*/ 32 w 640"/>
                <a:gd name="T69" fmla="*/ 480 h 640"/>
                <a:gd name="T70" fmla="*/ 0 w 640"/>
                <a:gd name="T71" fmla="*/ 448 h 640"/>
                <a:gd name="T72" fmla="*/ 0 w 640"/>
                <a:gd name="T73" fmla="*/ 222 h 640"/>
                <a:gd name="T74" fmla="*/ 94 w 640"/>
                <a:gd name="T75" fmla="*/ 128 h 640"/>
                <a:gd name="T76" fmla="*/ 94 w 640"/>
                <a:gd name="T77" fmla="*/ 128 h 640"/>
                <a:gd name="T78" fmla="*/ 352 w 640"/>
                <a:gd name="T79" fmla="*/ 128 h 640"/>
                <a:gd name="T80" fmla="*/ 64 w 640"/>
                <a:gd name="T81" fmla="*/ 416 h 640"/>
                <a:gd name="T82" fmla="*/ 224 w 640"/>
                <a:gd name="T83" fmla="*/ 416 h 640"/>
                <a:gd name="T84" fmla="*/ 224 w 640"/>
                <a:gd name="T85" fmla="*/ 352 h 640"/>
                <a:gd name="T86" fmla="*/ 256 w 640"/>
                <a:gd name="T87" fmla="*/ 320 h 640"/>
                <a:gd name="T88" fmla="*/ 576 w 640"/>
                <a:gd name="T89" fmla="*/ 320 h 640"/>
                <a:gd name="T90" fmla="*/ 576 w 640"/>
                <a:gd name="T91" fmla="*/ 192 h 640"/>
                <a:gd name="T92" fmla="*/ 94 w 640"/>
                <a:gd name="T93" fmla="*/ 192 h 640"/>
                <a:gd name="T94" fmla="*/ 64 w 640"/>
                <a:gd name="T95" fmla="*/ 222 h 640"/>
                <a:gd name="T96" fmla="*/ 64 w 640"/>
                <a:gd name="T97" fmla="*/ 416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0" h="640">
                  <a:moveTo>
                    <a:pt x="96" y="640"/>
                  </a:moveTo>
                  <a:cubicBezTo>
                    <a:pt x="78" y="640"/>
                    <a:pt x="64" y="626"/>
                    <a:pt x="64" y="608"/>
                  </a:cubicBezTo>
                  <a:cubicBezTo>
                    <a:pt x="64" y="576"/>
                    <a:pt x="64" y="576"/>
                    <a:pt x="64" y="576"/>
                  </a:cubicBezTo>
                  <a:cubicBezTo>
                    <a:pt x="64" y="558"/>
                    <a:pt x="78" y="544"/>
                    <a:pt x="96" y="544"/>
                  </a:cubicBezTo>
                  <a:cubicBezTo>
                    <a:pt x="114" y="544"/>
                    <a:pt x="128" y="558"/>
                    <a:pt x="128" y="576"/>
                  </a:cubicBezTo>
                  <a:cubicBezTo>
                    <a:pt x="128" y="608"/>
                    <a:pt x="128" y="608"/>
                    <a:pt x="128" y="608"/>
                  </a:cubicBezTo>
                  <a:cubicBezTo>
                    <a:pt x="128" y="626"/>
                    <a:pt x="114" y="640"/>
                    <a:pt x="96" y="640"/>
                  </a:cubicBezTo>
                  <a:close/>
                  <a:moveTo>
                    <a:pt x="192" y="640"/>
                  </a:moveTo>
                  <a:cubicBezTo>
                    <a:pt x="174" y="640"/>
                    <a:pt x="160" y="626"/>
                    <a:pt x="160" y="608"/>
                  </a:cubicBezTo>
                  <a:cubicBezTo>
                    <a:pt x="160" y="576"/>
                    <a:pt x="160" y="576"/>
                    <a:pt x="160" y="576"/>
                  </a:cubicBezTo>
                  <a:cubicBezTo>
                    <a:pt x="160" y="558"/>
                    <a:pt x="174" y="544"/>
                    <a:pt x="192" y="544"/>
                  </a:cubicBezTo>
                  <a:cubicBezTo>
                    <a:pt x="210" y="544"/>
                    <a:pt x="224" y="558"/>
                    <a:pt x="224" y="576"/>
                  </a:cubicBezTo>
                  <a:cubicBezTo>
                    <a:pt x="224" y="608"/>
                    <a:pt x="224" y="608"/>
                    <a:pt x="224" y="608"/>
                  </a:cubicBezTo>
                  <a:cubicBezTo>
                    <a:pt x="224" y="626"/>
                    <a:pt x="210" y="640"/>
                    <a:pt x="192" y="640"/>
                  </a:cubicBezTo>
                  <a:close/>
                  <a:moveTo>
                    <a:pt x="608" y="64"/>
                  </a:moveTo>
                  <a:cubicBezTo>
                    <a:pt x="160" y="64"/>
                    <a:pt x="160" y="64"/>
                    <a:pt x="160" y="64"/>
                  </a:cubicBezTo>
                  <a:cubicBezTo>
                    <a:pt x="142" y="64"/>
                    <a:pt x="128" y="50"/>
                    <a:pt x="128" y="32"/>
                  </a:cubicBezTo>
                  <a:cubicBezTo>
                    <a:pt x="128" y="14"/>
                    <a:pt x="142" y="0"/>
                    <a:pt x="160" y="0"/>
                  </a:cubicBezTo>
                  <a:cubicBezTo>
                    <a:pt x="608" y="0"/>
                    <a:pt x="608" y="0"/>
                    <a:pt x="608" y="0"/>
                  </a:cubicBezTo>
                  <a:cubicBezTo>
                    <a:pt x="626" y="0"/>
                    <a:pt x="640" y="14"/>
                    <a:pt x="640" y="32"/>
                  </a:cubicBezTo>
                  <a:cubicBezTo>
                    <a:pt x="640" y="50"/>
                    <a:pt x="626" y="64"/>
                    <a:pt x="608" y="64"/>
                  </a:cubicBezTo>
                  <a:close/>
                  <a:moveTo>
                    <a:pt x="352" y="128"/>
                  </a:moveTo>
                  <a:cubicBezTo>
                    <a:pt x="352" y="32"/>
                    <a:pt x="352" y="32"/>
                    <a:pt x="352" y="32"/>
                  </a:cubicBezTo>
                  <a:cubicBezTo>
                    <a:pt x="352" y="14"/>
                    <a:pt x="366" y="0"/>
                    <a:pt x="384" y="0"/>
                  </a:cubicBezTo>
                  <a:cubicBezTo>
                    <a:pt x="402" y="0"/>
                    <a:pt x="416" y="14"/>
                    <a:pt x="416" y="32"/>
                  </a:cubicBezTo>
                  <a:cubicBezTo>
                    <a:pt x="416" y="128"/>
                    <a:pt x="416" y="128"/>
                    <a:pt x="416" y="128"/>
                  </a:cubicBezTo>
                  <a:cubicBezTo>
                    <a:pt x="608" y="128"/>
                    <a:pt x="608" y="128"/>
                    <a:pt x="608" y="128"/>
                  </a:cubicBezTo>
                  <a:cubicBezTo>
                    <a:pt x="626" y="128"/>
                    <a:pt x="640" y="142"/>
                    <a:pt x="640" y="160"/>
                  </a:cubicBezTo>
                  <a:cubicBezTo>
                    <a:pt x="640" y="352"/>
                    <a:pt x="640" y="352"/>
                    <a:pt x="640" y="352"/>
                  </a:cubicBezTo>
                  <a:cubicBezTo>
                    <a:pt x="640" y="370"/>
                    <a:pt x="626" y="384"/>
                    <a:pt x="608" y="384"/>
                  </a:cubicBezTo>
                  <a:cubicBezTo>
                    <a:pt x="288" y="384"/>
                    <a:pt x="288" y="384"/>
                    <a:pt x="288" y="384"/>
                  </a:cubicBezTo>
                  <a:cubicBezTo>
                    <a:pt x="288" y="448"/>
                    <a:pt x="288" y="448"/>
                    <a:pt x="288" y="448"/>
                  </a:cubicBezTo>
                  <a:cubicBezTo>
                    <a:pt x="288" y="466"/>
                    <a:pt x="274" y="480"/>
                    <a:pt x="256" y="480"/>
                  </a:cubicBezTo>
                  <a:cubicBezTo>
                    <a:pt x="256" y="480"/>
                    <a:pt x="256" y="480"/>
                    <a:pt x="256" y="480"/>
                  </a:cubicBezTo>
                  <a:cubicBezTo>
                    <a:pt x="32" y="480"/>
                    <a:pt x="32" y="480"/>
                    <a:pt x="32" y="480"/>
                  </a:cubicBezTo>
                  <a:cubicBezTo>
                    <a:pt x="14" y="480"/>
                    <a:pt x="0" y="466"/>
                    <a:pt x="0" y="448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70"/>
                    <a:pt x="42" y="128"/>
                    <a:pt x="94" y="128"/>
                  </a:cubicBezTo>
                  <a:cubicBezTo>
                    <a:pt x="94" y="128"/>
                    <a:pt x="94" y="128"/>
                    <a:pt x="94" y="128"/>
                  </a:cubicBezTo>
                  <a:lnTo>
                    <a:pt x="352" y="128"/>
                  </a:lnTo>
                  <a:close/>
                  <a:moveTo>
                    <a:pt x="64" y="416"/>
                  </a:moveTo>
                  <a:cubicBezTo>
                    <a:pt x="224" y="416"/>
                    <a:pt x="224" y="416"/>
                    <a:pt x="224" y="416"/>
                  </a:cubicBezTo>
                  <a:cubicBezTo>
                    <a:pt x="224" y="352"/>
                    <a:pt x="224" y="352"/>
                    <a:pt x="224" y="352"/>
                  </a:cubicBezTo>
                  <a:cubicBezTo>
                    <a:pt x="224" y="334"/>
                    <a:pt x="238" y="320"/>
                    <a:pt x="256" y="320"/>
                  </a:cubicBezTo>
                  <a:cubicBezTo>
                    <a:pt x="576" y="320"/>
                    <a:pt x="576" y="320"/>
                    <a:pt x="576" y="320"/>
                  </a:cubicBezTo>
                  <a:cubicBezTo>
                    <a:pt x="576" y="192"/>
                    <a:pt x="576" y="192"/>
                    <a:pt x="576" y="192"/>
                  </a:cubicBezTo>
                  <a:cubicBezTo>
                    <a:pt x="94" y="192"/>
                    <a:pt x="94" y="192"/>
                    <a:pt x="94" y="192"/>
                  </a:cubicBezTo>
                  <a:cubicBezTo>
                    <a:pt x="77" y="192"/>
                    <a:pt x="64" y="205"/>
                    <a:pt x="64" y="222"/>
                  </a:cubicBezTo>
                  <a:lnTo>
                    <a:pt x="64" y="41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楷体" panose="02010609060101010101" pitchFamily="49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765255" y="1841197"/>
            <a:ext cx="902811" cy="1026711"/>
            <a:chOff x="9813247" y="1562347"/>
            <a:chExt cx="902811" cy="1026711"/>
          </a:xfrm>
        </p:grpSpPr>
        <p:sp>
          <p:nvSpPr>
            <p:cNvPr id="40" name="TextBox 13"/>
            <p:cNvSpPr txBox="1"/>
            <p:nvPr/>
          </p:nvSpPr>
          <p:spPr>
            <a:xfrm>
              <a:off x="9813247" y="2065838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土壤</a:t>
              </a:r>
            </a:p>
          </p:txBody>
        </p:sp>
        <p:sp>
          <p:nvSpPr>
            <p:cNvPr id="23" name="Freeform 20"/>
            <p:cNvSpPr>
              <a:spLocks noEditPoints="1"/>
            </p:cNvSpPr>
            <p:nvPr/>
          </p:nvSpPr>
          <p:spPr bwMode="auto">
            <a:xfrm>
              <a:off x="10038977" y="1562347"/>
              <a:ext cx="452710" cy="471974"/>
            </a:xfrm>
            <a:custGeom>
              <a:avLst/>
              <a:gdLst>
                <a:gd name="T0" fmla="*/ 533 w 969"/>
                <a:gd name="T1" fmla="*/ 454 h 1013"/>
                <a:gd name="T2" fmla="*/ 533 w 969"/>
                <a:gd name="T3" fmla="*/ 603 h 1013"/>
                <a:gd name="T4" fmla="*/ 807 w 969"/>
                <a:gd name="T5" fmla="*/ 603 h 1013"/>
                <a:gd name="T6" fmla="*/ 807 w 969"/>
                <a:gd name="T7" fmla="*/ 927 h 1013"/>
                <a:gd name="T8" fmla="*/ 720 w 969"/>
                <a:gd name="T9" fmla="*/ 1013 h 1013"/>
                <a:gd name="T10" fmla="*/ 303 w 969"/>
                <a:gd name="T11" fmla="*/ 1013 h 1013"/>
                <a:gd name="T12" fmla="*/ 217 w 969"/>
                <a:gd name="T13" fmla="*/ 922 h 1013"/>
                <a:gd name="T14" fmla="*/ 217 w 969"/>
                <a:gd name="T15" fmla="*/ 603 h 1013"/>
                <a:gd name="T16" fmla="*/ 477 w 969"/>
                <a:gd name="T17" fmla="*/ 603 h 1013"/>
                <a:gd name="T18" fmla="*/ 477 w 969"/>
                <a:gd name="T19" fmla="*/ 531 h 1013"/>
                <a:gd name="T20" fmla="*/ 51 w 969"/>
                <a:gd name="T21" fmla="*/ 94 h 1013"/>
                <a:gd name="T22" fmla="*/ 502 w 969"/>
                <a:gd name="T23" fmla="*/ 331 h 1013"/>
                <a:gd name="T24" fmla="*/ 944 w 969"/>
                <a:gd name="T25" fmla="*/ 95 h 1013"/>
                <a:gd name="T26" fmla="*/ 533 w 969"/>
                <a:gd name="T27" fmla="*/ 454 h 1013"/>
                <a:gd name="T28" fmla="*/ 375 w 969"/>
                <a:gd name="T29" fmla="*/ 224 h 1013"/>
                <a:gd name="T30" fmla="*/ 103 w 969"/>
                <a:gd name="T31" fmla="*/ 140 h 1013"/>
                <a:gd name="T32" fmla="*/ 187 w 969"/>
                <a:gd name="T33" fmla="*/ 382 h 1013"/>
                <a:gd name="T34" fmla="*/ 469 w 969"/>
                <a:gd name="T35" fmla="*/ 481 h 1013"/>
                <a:gd name="T36" fmla="*/ 375 w 969"/>
                <a:gd name="T37" fmla="*/ 224 h 1013"/>
                <a:gd name="T38" fmla="*/ 272 w 969"/>
                <a:gd name="T39" fmla="*/ 659 h 1013"/>
                <a:gd name="T40" fmla="*/ 272 w 969"/>
                <a:gd name="T41" fmla="*/ 907 h 1013"/>
                <a:gd name="T42" fmla="*/ 280 w 969"/>
                <a:gd name="T43" fmla="*/ 950 h 1013"/>
                <a:gd name="T44" fmla="*/ 320 w 969"/>
                <a:gd name="T45" fmla="*/ 961 h 1013"/>
                <a:gd name="T46" fmla="*/ 719 w 969"/>
                <a:gd name="T47" fmla="*/ 961 h 1013"/>
                <a:gd name="T48" fmla="*/ 748 w 969"/>
                <a:gd name="T49" fmla="*/ 949 h 1013"/>
                <a:gd name="T50" fmla="*/ 754 w 969"/>
                <a:gd name="T51" fmla="*/ 907 h 1013"/>
                <a:gd name="T52" fmla="*/ 754 w 969"/>
                <a:gd name="T53" fmla="*/ 659 h 1013"/>
                <a:gd name="T54" fmla="*/ 272 w 969"/>
                <a:gd name="T55" fmla="*/ 659 h 1013"/>
                <a:gd name="T56" fmla="*/ 891 w 969"/>
                <a:gd name="T57" fmla="*/ 139 h 1013"/>
                <a:gd name="T58" fmla="*/ 664 w 969"/>
                <a:gd name="T59" fmla="*/ 180 h 1013"/>
                <a:gd name="T60" fmla="*/ 535 w 969"/>
                <a:gd name="T61" fmla="*/ 398 h 1013"/>
                <a:gd name="T62" fmla="*/ 801 w 969"/>
                <a:gd name="T63" fmla="*/ 364 h 1013"/>
                <a:gd name="T64" fmla="*/ 891 w 969"/>
                <a:gd name="T65" fmla="*/ 139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9" h="1013">
                  <a:moveTo>
                    <a:pt x="533" y="454"/>
                  </a:moveTo>
                  <a:cubicBezTo>
                    <a:pt x="533" y="603"/>
                    <a:pt x="533" y="603"/>
                    <a:pt x="533" y="603"/>
                  </a:cubicBezTo>
                  <a:cubicBezTo>
                    <a:pt x="807" y="603"/>
                    <a:pt x="807" y="603"/>
                    <a:pt x="807" y="603"/>
                  </a:cubicBezTo>
                  <a:cubicBezTo>
                    <a:pt x="807" y="603"/>
                    <a:pt x="805" y="844"/>
                    <a:pt x="807" y="927"/>
                  </a:cubicBezTo>
                  <a:cubicBezTo>
                    <a:pt x="808" y="1010"/>
                    <a:pt x="720" y="1013"/>
                    <a:pt x="720" y="1013"/>
                  </a:cubicBezTo>
                  <a:cubicBezTo>
                    <a:pt x="720" y="1013"/>
                    <a:pt x="381" y="1013"/>
                    <a:pt x="303" y="1013"/>
                  </a:cubicBezTo>
                  <a:cubicBezTo>
                    <a:pt x="225" y="1013"/>
                    <a:pt x="217" y="922"/>
                    <a:pt x="217" y="922"/>
                  </a:cubicBezTo>
                  <a:cubicBezTo>
                    <a:pt x="217" y="603"/>
                    <a:pt x="217" y="603"/>
                    <a:pt x="217" y="603"/>
                  </a:cubicBezTo>
                  <a:cubicBezTo>
                    <a:pt x="477" y="603"/>
                    <a:pt x="477" y="603"/>
                    <a:pt x="477" y="603"/>
                  </a:cubicBezTo>
                  <a:cubicBezTo>
                    <a:pt x="477" y="531"/>
                    <a:pt x="477" y="531"/>
                    <a:pt x="477" y="531"/>
                  </a:cubicBezTo>
                  <a:cubicBezTo>
                    <a:pt x="0" y="555"/>
                    <a:pt x="51" y="94"/>
                    <a:pt x="51" y="94"/>
                  </a:cubicBezTo>
                  <a:cubicBezTo>
                    <a:pt x="437" y="44"/>
                    <a:pt x="502" y="331"/>
                    <a:pt x="502" y="331"/>
                  </a:cubicBezTo>
                  <a:cubicBezTo>
                    <a:pt x="609" y="0"/>
                    <a:pt x="944" y="95"/>
                    <a:pt x="944" y="95"/>
                  </a:cubicBezTo>
                  <a:cubicBezTo>
                    <a:pt x="969" y="554"/>
                    <a:pt x="533" y="454"/>
                    <a:pt x="533" y="454"/>
                  </a:cubicBezTo>
                  <a:close/>
                  <a:moveTo>
                    <a:pt x="375" y="224"/>
                  </a:moveTo>
                  <a:cubicBezTo>
                    <a:pt x="273" y="124"/>
                    <a:pt x="103" y="140"/>
                    <a:pt x="103" y="140"/>
                  </a:cubicBezTo>
                  <a:cubicBezTo>
                    <a:pt x="103" y="140"/>
                    <a:pt x="97" y="294"/>
                    <a:pt x="187" y="382"/>
                  </a:cubicBezTo>
                  <a:cubicBezTo>
                    <a:pt x="311" y="504"/>
                    <a:pt x="469" y="481"/>
                    <a:pt x="469" y="481"/>
                  </a:cubicBezTo>
                  <a:cubicBezTo>
                    <a:pt x="469" y="481"/>
                    <a:pt x="483" y="330"/>
                    <a:pt x="375" y="224"/>
                  </a:cubicBezTo>
                  <a:close/>
                  <a:moveTo>
                    <a:pt x="272" y="659"/>
                  </a:moveTo>
                  <a:cubicBezTo>
                    <a:pt x="272" y="907"/>
                    <a:pt x="272" y="907"/>
                    <a:pt x="272" y="907"/>
                  </a:cubicBezTo>
                  <a:cubicBezTo>
                    <a:pt x="272" y="907"/>
                    <a:pt x="266" y="935"/>
                    <a:pt x="280" y="950"/>
                  </a:cubicBezTo>
                  <a:cubicBezTo>
                    <a:pt x="290" y="961"/>
                    <a:pt x="320" y="961"/>
                    <a:pt x="320" y="961"/>
                  </a:cubicBezTo>
                  <a:cubicBezTo>
                    <a:pt x="719" y="961"/>
                    <a:pt x="719" y="961"/>
                    <a:pt x="719" y="961"/>
                  </a:cubicBezTo>
                  <a:cubicBezTo>
                    <a:pt x="719" y="961"/>
                    <a:pt x="739" y="962"/>
                    <a:pt x="748" y="949"/>
                  </a:cubicBezTo>
                  <a:cubicBezTo>
                    <a:pt x="757" y="935"/>
                    <a:pt x="754" y="907"/>
                    <a:pt x="754" y="907"/>
                  </a:cubicBezTo>
                  <a:cubicBezTo>
                    <a:pt x="754" y="659"/>
                    <a:pt x="754" y="659"/>
                    <a:pt x="754" y="659"/>
                  </a:cubicBezTo>
                  <a:lnTo>
                    <a:pt x="272" y="659"/>
                  </a:lnTo>
                  <a:close/>
                  <a:moveTo>
                    <a:pt x="891" y="139"/>
                  </a:moveTo>
                  <a:cubicBezTo>
                    <a:pt x="891" y="139"/>
                    <a:pt x="740" y="120"/>
                    <a:pt x="664" y="180"/>
                  </a:cubicBezTo>
                  <a:cubicBezTo>
                    <a:pt x="575" y="251"/>
                    <a:pt x="535" y="398"/>
                    <a:pt x="535" y="398"/>
                  </a:cubicBezTo>
                  <a:cubicBezTo>
                    <a:pt x="535" y="398"/>
                    <a:pt x="693" y="439"/>
                    <a:pt x="801" y="364"/>
                  </a:cubicBezTo>
                  <a:cubicBezTo>
                    <a:pt x="903" y="292"/>
                    <a:pt x="891" y="139"/>
                    <a:pt x="891" y="13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楷体" panose="02010609060101010101" pitchFamily="49" charset="-122"/>
              </a:endParaRPr>
            </a:p>
          </p:txBody>
        </p:sp>
      </p:grpSp>
      <p:sp>
        <p:nvSpPr>
          <p:cNvPr id="64" name="Freeform 24"/>
          <p:cNvSpPr>
            <a:spLocks noEditPoints="1"/>
          </p:cNvSpPr>
          <p:nvPr/>
        </p:nvSpPr>
        <p:spPr bwMode="auto">
          <a:xfrm>
            <a:off x="2220913" y="4656138"/>
            <a:ext cx="438149" cy="433387"/>
          </a:xfrm>
          <a:custGeom>
            <a:avLst/>
            <a:gdLst>
              <a:gd name="T0" fmla="*/ 189 w 912"/>
              <a:gd name="T1" fmla="*/ 228 h 903"/>
              <a:gd name="T2" fmla="*/ 321 w 912"/>
              <a:gd name="T3" fmla="*/ 604 h 903"/>
              <a:gd name="T4" fmla="*/ 293 w 912"/>
              <a:gd name="T5" fmla="*/ 584 h 903"/>
              <a:gd name="T6" fmla="*/ 842 w 912"/>
              <a:gd name="T7" fmla="*/ 584 h 903"/>
              <a:gd name="T8" fmla="*/ 871 w 912"/>
              <a:gd name="T9" fmla="*/ 613 h 903"/>
              <a:gd name="T10" fmla="*/ 842 w 912"/>
              <a:gd name="T11" fmla="*/ 643 h 903"/>
              <a:gd name="T12" fmla="*/ 293 w 912"/>
              <a:gd name="T13" fmla="*/ 643 h 903"/>
              <a:gd name="T14" fmla="*/ 266 w 912"/>
              <a:gd name="T15" fmla="*/ 623 h 903"/>
              <a:gd name="T16" fmla="*/ 61 w 912"/>
              <a:gd name="T17" fmla="*/ 39 h 903"/>
              <a:gd name="T18" fmla="*/ 89 w 912"/>
              <a:gd name="T19" fmla="*/ 58 h 903"/>
              <a:gd name="T20" fmla="*/ 30 w 912"/>
              <a:gd name="T21" fmla="*/ 58 h 903"/>
              <a:gd name="T22" fmla="*/ 0 w 912"/>
              <a:gd name="T23" fmla="*/ 29 h 903"/>
              <a:gd name="T24" fmla="*/ 30 w 912"/>
              <a:gd name="T25" fmla="*/ 0 h 903"/>
              <a:gd name="T26" fmla="*/ 89 w 912"/>
              <a:gd name="T27" fmla="*/ 0 h 903"/>
              <a:gd name="T28" fmla="*/ 116 w 912"/>
              <a:gd name="T29" fmla="*/ 20 h 903"/>
              <a:gd name="T30" fmla="*/ 169 w 912"/>
              <a:gd name="T31" fmla="*/ 170 h 903"/>
              <a:gd name="T32" fmla="*/ 880 w 912"/>
              <a:gd name="T33" fmla="*/ 170 h 903"/>
              <a:gd name="T34" fmla="*/ 908 w 912"/>
              <a:gd name="T35" fmla="*/ 205 h 903"/>
              <a:gd name="T36" fmla="*/ 862 w 912"/>
              <a:gd name="T37" fmla="*/ 433 h 903"/>
              <a:gd name="T38" fmla="*/ 836 w 912"/>
              <a:gd name="T39" fmla="*/ 456 h 903"/>
              <a:gd name="T40" fmla="*/ 405 w 912"/>
              <a:gd name="T41" fmla="*/ 504 h 903"/>
              <a:gd name="T42" fmla="*/ 372 w 912"/>
              <a:gd name="T43" fmla="*/ 478 h 903"/>
              <a:gd name="T44" fmla="*/ 398 w 912"/>
              <a:gd name="T45" fmla="*/ 446 h 903"/>
              <a:gd name="T46" fmla="*/ 809 w 912"/>
              <a:gd name="T47" fmla="*/ 399 h 903"/>
              <a:gd name="T48" fmla="*/ 845 w 912"/>
              <a:gd name="T49" fmla="*/ 229 h 903"/>
              <a:gd name="T50" fmla="*/ 189 w 912"/>
              <a:gd name="T51" fmla="*/ 228 h 903"/>
              <a:gd name="T52" fmla="*/ 359 w 912"/>
              <a:gd name="T53" fmla="*/ 762 h 903"/>
              <a:gd name="T54" fmla="*/ 402 w 912"/>
              <a:gd name="T55" fmla="*/ 805 h 903"/>
              <a:gd name="T56" fmla="*/ 359 w 912"/>
              <a:gd name="T57" fmla="*/ 847 h 903"/>
              <a:gd name="T58" fmla="*/ 317 w 912"/>
              <a:gd name="T59" fmla="*/ 805 h 903"/>
              <a:gd name="T60" fmla="*/ 359 w 912"/>
              <a:gd name="T61" fmla="*/ 762 h 903"/>
              <a:gd name="T62" fmla="*/ 359 w 912"/>
              <a:gd name="T63" fmla="*/ 707 h 903"/>
              <a:gd name="T64" fmla="*/ 261 w 912"/>
              <a:gd name="T65" fmla="*/ 805 h 903"/>
              <a:gd name="T66" fmla="*/ 359 w 912"/>
              <a:gd name="T67" fmla="*/ 903 h 903"/>
              <a:gd name="T68" fmla="*/ 458 w 912"/>
              <a:gd name="T69" fmla="*/ 805 h 903"/>
              <a:gd name="T70" fmla="*/ 359 w 912"/>
              <a:gd name="T71" fmla="*/ 707 h 903"/>
              <a:gd name="T72" fmla="*/ 768 w 912"/>
              <a:gd name="T73" fmla="*/ 762 h 903"/>
              <a:gd name="T74" fmla="*/ 811 w 912"/>
              <a:gd name="T75" fmla="*/ 805 h 903"/>
              <a:gd name="T76" fmla="*/ 768 w 912"/>
              <a:gd name="T77" fmla="*/ 847 h 903"/>
              <a:gd name="T78" fmla="*/ 726 w 912"/>
              <a:gd name="T79" fmla="*/ 805 h 903"/>
              <a:gd name="T80" fmla="*/ 768 w 912"/>
              <a:gd name="T81" fmla="*/ 762 h 903"/>
              <a:gd name="T82" fmla="*/ 768 w 912"/>
              <a:gd name="T83" fmla="*/ 707 h 903"/>
              <a:gd name="T84" fmla="*/ 670 w 912"/>
              <a:gd name="T85" fmla="*/ 805 h 903"/>
              <a:gd name="T86" fmla="*/ 768 w 912"/>
              <a:gd name="T87" fmla="*/ 903 h 903"/>
              <a:gd name="T88" fmla="*/ 867 w 912"/>
              <a:gd name="T89" fmla="*/ 805 h 903"/>
              <a:gd name="T90" fmla="*/ 768 w 912"/>
              <a:gd name="T91" fmla="*/ 707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12" h="903">
                <a:moveTo>
                  <a:pt x="189" y="228"/>
                </a:moveTo>
                <a:cubicBezTo>
                  <a:pt x="321" y="604"/>
                  <a:pt x="321" y="604"/>
                  <a:pt x="321" y="604"/>
                </a:cubicBezTo>
                <a:cubicBezTo>
                  <a:pt x="293" y="584"/>
                  <a:pt x="293" y="584"/>
                  <a:pt x="293" y="584"/>
                </a:cubicBezTo>
                <a:cubicBezTo>
                  <a:pt x="842" y="584"/>
                  <a:pt x="842" y="584"/>
                  <a:pt x="842" y="584"/>
                </a:cubicBezTo>
                <a:cubicBezTo>
                  <a:pt x="858" y="584"/>
                  <a:pt x="871" y="597"/>
                  <a:pt x="871" y="613"/>
                </a:cubicBezTo>
                <a:cubicBezTo>
                  <a:pt x="871" y="630"/>
                  <a:pt x="858" y="643"/>
                  <a:pt x="842" y="643"/>
                </a:cubicBezTo>
                <a:cubicBezTo>
                  <a:pt x="293" y="643"/>
                  <a:pt x="293" y="643"/>
                  <a:pt x="293" y="643"/>
                </a:cubicBezTo>
                <a:cubicBezTo>
                  <a:pt x="281" y="643"/>
                  <a:pt x="270" y="635"/>
                  <a:pt x="266" y="623"/>
                </a:cubicBezTo>
                <a:cubicBezTo>
                  <a:pt x="61" y="39"/>
                  <a:pt x="61" y="39"/>
                  <a:pt x="61" y="39"/>
                </a:cubicBezTo>
                <a:cubicBezTo>
                  <a:pt x="89" y="58"/>
                  <a:pt x="89" y="58"/>
                  <a:pt x="89" y="58"/>
                </a:cubicBezTo>
                <a:cubicBezTo>
                  <a:pt x="30" y="58"/>
                  <a:pt x="30" y="58"/>
                  <a:pt x="30" y="58"/>
                </a:cubicBezTo>
                <a:cubicBezTo>
                  <a:pt x="13" y="58"/>
                  <a:pt x="0" y="45"/>
                  <a:pt x="0" y="29"/>
                </a:cubicBezTo>
                <a:cubicBezTo>
                  <a:pt x="0" y="13"/>
                  <a:pt x="13" y="0"/>
                  <a:pt x="30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101" y="0"/>
                  <a:pt x="112" y="8"/>
                  <a:pt x="116" y="20"/>
                </a:cubicBezTo>
                <a:cubicBezTo>
                  <a:pt x="169" y="170"/>
                  <a:pt x="169" y="170"/>
                  <a:pt x="169" y="170"/>
                </a:cubicBezTo>
                <a:cubicBezTo>
                  <a:pt x="880" y="170"/>
                  <a:pt x="880" y="170"/>
                  <a:pt x="880" y="170"/>
                </a:cubicBezTo>
                <a:cubicBezTo>
                  <a:pt x="898" y="170"/>
                  <a:pt x="912" y="187"/>
                  <a:pt x="908" y="205"/>
                </a:cubicBezTo>
                <a:cubicBezTo>
                  <a:pt x="862" y="433"/>
                  <a:pt x="862" y="433"/>
                  <a:pt x="862" y="433"/>
                </a:cubicBezTo>
                <a:cubicBezTo>
                  <a:pt x="859" y="445"/>
                  <a:pt x="849" y="454"/>
                  <a:pt x="836" y="456"/>
                </a:cubicBezTo>
                <a:cubicBezTo>
                  <a:pt x="405" y="504"/>
                  <a:pt x="405" y="504"/>
                  <a:pt x="405" y="504"/>
                </a:cubicBezTo>
                <a:cubicBezTo>
                  <a:pt x="389" y="506"/>
                  <a:pt x="374" y="494"/>
                  <a:pt x="372" y="478"/>
                </a:cubicBezTo>
                <a:cubicBezTo>
                  <a:pt x="371" y="462"/>
                  <a:pt x="382" y="448"/>
                  <a:pt x="398" y="446"/>
                </a:cubicBezTo>
                <a:cubicBezTo>
                  <a:pt x="809" y="399"/>
                  <a:pt x="809" y="399"/>
                  <a:pt x="809" y="399"/>
                </a:cubicBezTo>
                <a:cubicBezTo>
                  <a:pt x="809" y="399"/>
                  <a:pt x="830" y="302"/>
                  <a:pt x="845" y="229"/>
                </a:cubicBezTo>
                <a:cubicBezTo>
                  <a:pt x="845" y="227"/>
                  <a:pt x="314" y="228"/>
                  <a:pt x="189" y="228"/>
                </a:cubicBezTo>
                <a:close/>
                <a:moveTo>
                  <a:pt x="359" y="762"/>
                </a:moveTo>
                <a:cubicBezTo>
                  <a:pt x="383" y="762"/>
                  <a:pt x="402" y="781"/>
                  <a:pt x="402" y="805"/>
                </a:cubicBezTo>
                <a:cubicBezTo>
                  <a:pt x="402" y="828"/>
                  <a:pt x="383" y="847"/>
                  <a:pt x="359" y="847"/>
                </a:cubicBezTo>
                <a:cubicBezTo>
                  <a:pt x="336" y="847"/>
                  <a:pt x="317" y="828"/>
                  <a:pt x="317" y="805"/>
                </a:cubicBezTo>
                <a:cubicBezTo>
                  <a:pt x="317" y="781"/>
                  <a:pt x="336" y="762"/>
                  <a:pt x="359" y="762"/>
                </a:cubicBezTo>
                <a:moveTo>
                  <a:pt x="359" y="707"/>
                </a:moveTo>
                <a:cubicBezTo>
                  <a:pt x="305" y="707"/>
                  <a:pt x="261" y="751"/>
                  <a:pt x="261" y="805"/>
                </a:cubicBezTo>
                <a:cubicBezTo>
                  <a:pt x="261" y="859"/>
                  <a:pt x="305" y="903"/>
                  <a:pt x="359" y="903"/>
                </a:cubicBezTo>
                <a:cubicBezTo>
                  <a:pt x="414" y="903"/>
                  <a:pt x="458" y="859"/>
                  <a:pt x="458" y="805"/>
                </a:cubicBezTo>
                <a:cubicBezTo>
                  <a:pt x="458" y="751"/>
                  <a:pt x="414" y="707"/>
                  <a:pt x="359" y="707"/>
                </a:cubicBezTo>
                <a:close/>
                <a:moveTo>
                  <a:pt x="768" y="762"/>
                </a:moveTo>
                <a:cubicBezTo>
                  <a:pt x="792" y="762"/>
                  <a:pt x="811" y="781"/>
                  <a:pt x="811" y="805"/>
                </a:cubicBezTo>
                <a:cubicBezTo>
                  <a:pt x="811" y="828"/>
                  <a:pt x="792" y="847"/>
                  <a:pt x="768" y="847"/>
                </a:cubicBezTo>
                <a:cubicBezTo>
                  <a:pt x="745" y="847"/>
                  <a:pt x="726" y="828"/>
                  <a:pt x="726" y="805"/>
                </a:cubicBezTo>
                <a:cubicBezTo>
                  <a:pt x="726" y="781"/>
                  <a:pt x="745" y="762"/>
                  <a:pt x="768" y="762"/>
                </a:cubicBezTo>
                <a:moveTo>
                  <a:pt x="768" y="707"/>
                </a:moveTo>
                <a:cubicBezTo>
                  <a:pt x="714" y="707"/>
                  <a:pt x="670" y="751"/>
                  <a:pt x="670" y="805"/>
                </a:cubicBezTo>
                <a:cubicBezTo>
                  <a:pt x="670" y="859"/>
                  <a:pt x="714" y="903"/>
                  <a:pt x="768" y="903"/>
                </a:cubicBezTo>
                <a:cubicBezTo>
                  <a:pt x="823" y="903"/>
                  <a:pt x="867" y="859"/>
                  <a:pt x="867" y="805"/>
                </a:cubicBezTo>
                <a:cubicBezTo>
                  <a:pt x="867" y="751"/>
                  <a:pt x="823" y="707"/>
                  <a:pt x="768" y="70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楷体" panose="02010609060101010101" pitchFamily="49" charset="-122"/>
            </a:endParaRPr>
          </a:p>
        </p:txBody>
      </p:sp>
      <p:grpSp>
        <p:nvGrpSpPr>
          <p:cNvPr id="65" name="Group 27"/>
          <p:cNvGrpSpPr>
            <a:grpSpLocks noChangeAspect="1"/>
          </p:cNvGrpSpPr>
          <p:nvPr/>
        </p:nvGrpSpPr>
        <p:grpSpPr bwMode="auto">
          <a:xfrm>
            <a:off x="4385703" y="4678363"/>
            <a:ext cx="523876" cy="390525"/>
            <a:chOff x="2404" y="2947"/>
            <a:chExt cx="330" cy="24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7" name="Freeform 28"/>
            <p:cNvSpPr/>
            <p:nvPr/>
          </p:nvSpPr>
          <p:spPr bwMode="auto">
            <a:xfrm>
              <a:off x="2622" y="2970"/>
              <a:ext cx="112" cy="189"/>
            </a:xfrm>
            <a:custGeom>
              <a:avLst/>
              <a:gdLst>
                <a:gd name="T0" fmla="*/ 276 w 293"/>
                <a:gd name="T1" fmla="*/ 375 h 495"/>
                <a:gd name="T2" fmla="*/ 276 w 293"/>
                <a:gd name="T3" fmla="*/ 375 h 495"/>
                <a:gd name="T4" fmla="*/ 214 w 293"/>
                <a:gd name="T5" fmla="*/ 108 h 495"/>
                <a:gd name="T6" fmla="*/ 97 w 293"/>
                <a:gd name="T7" fmla="*/ 0 h 495"/>
                <a:gd name="T8" fmla="*/ 25 w 293"/>
                <a:gd name="T9" fmla="*/ 0 h 495"/>
                <a:gd name="T10" fmla="*/ 0 w 293"/>
                <a:gd name="T11" fmla="*/ 25 h 495"/>
                <a:gd name="T12" fmla="*/ 0 w 293"/>
                <a:gd name="T13" fmla="*/ 293 h 495"/>
                <a:gd name="T14" fmla="*/ 25 w 293"/>
                <a:gd name="T15" fmla="*/ 318 h 495"/>
                <a:gd name="T16" fmla="*/ 126 w 293"/>
                <a:gd name="T17" fmla="*/ 318 h 495"/>
                <a:gd name="T18" fmla="*/ 151 w 293"/>
                <a:gd name="T19" fmla="*/ 293 h 495"/>
                <a:gd name="T20" fmla="*/ 126 w 293"/>
                <a:gd name="T21" fmla="*/ 267 h 495"/>
                <a:gd name="T22" fmla="*/ 51 w 293"/>
                <a:gd name="T23" fmla="*/ 267 h 495"/>
                <a:gd name="T24" fmla="*/ 51 w 293"/>
                <a:gd name="T25" fmla="*/ 51 h 495"/>
                <a:gd name="T26" fmla="*/ 97 w 293"/>
                <a:gd name="T27" fmla="*/ 51 h 495"/>
                <a:gd name="T28" fmla="*/ 165 w 293"/>
                <a:gd name="T29" fmla="*/ 120 h 495"/>
                <a:gd name="T30" fmla="*/ 227 w 293"/>
                <a:gd name="T31" fmla="*/ 386 h 495"/>
                <a:gd name="T32" fmla="*/ 211 w 293"/>
                <a:gd name="T33" fmla="*/ 446 h 495"/>
                <a:gd name="T34" fmla="*/ 195 w 293"/>
                <a:gd name="T35" fmla="*/ 478 h 495"/>
                <a:gd name="T36" fmla="*/ 219 w 293"/>
                <a:gd name="T37" fmla="*/ 495 h 495"/>
                <a:gd name="T38" fmla="*/ 227 w 293"/>
                <a:gd name="T39" fmla="*/ 493 h 495"/>
                <a:gd name="T40" fmla="*/ 276 w 293"/>
                <a:gd name="T41" fmla="*/ 375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3" h="495">
                  <a:moveTo>
                    <a:pt x="276" y="375"/>
                  </a:moveTo>
                  <a:cubicBezTo>
                    <a:pt x="276" y="374"/>
                    <a:pt x="276" y="374"/>
                    <a:pt x="276" y="375"/>
                  </a:cubicBezTo>
                  <a:cubicBezTo>
                    <a:pt x="214" y="108"/>
                    <a:pt x="214" y="108"/>
                    <a:pt x="214" y="108"/>
                  </a:cubicBezTo>
                  <a:cubicBezTo>
                    <a:pt x="197" y="38"/>
                    <a:pt x="141" y="0"/>
                    <a:pt x="9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306"/>
                    <a:pt x="11" y="318"/>
                    <a:pt x="25" y="318"/>
                  </a:cubicBezTo>
                  <a:cubicBezTo>
                    <a:pt x="126" y="318"/>
                    <a:pt x="126" y="318"/>
                    <a:pt x="126" y="318"/>
                  </a:cubicBezTo>
                  <a:cubicBezTo>
                    <a:pt x="139" y="318"/>
                    <a:pt x="151" y="306"/>
                    <a:pt x="151" y="293"/>
                  </a:cubicBezTo>
                  <a:cubicBezTo>
                    <a:pt x="151" y="279"/>
                    <a:pt x="139" y="267"/>
                    <a:pt x="126" y="267"/>
                  </a:cubicBezTo>
                  <a:cubicBezTo>
                    <a:pt x="51" y="267"/>
                    <a:pt x="51" y="267"/>
                    <a:pt x="51" y="267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113" y="51"/>
                    <a:pt x="152" y="68"/>
                    <a:pt x="165" y="120"/>
                  </a:cubicBezTo>
                  <a:cubicBezTo>
                    <a:pt x="227" y="386"/>
                    <a:pt x="227" y="386"/>
                    <a:pt x="227" y="386"/>
                  </a:cubicBezTo>
                  <a:cubicBezTo>
                    <a:pt x="233" y="420"/>
                    <a:pt x="228" y="439"/>
                    <a:pt x="211" y="446"/>
                  </a:cubicBezTo>
                  <a:cubicBezTo>
                    <a:pt x="198" y="450"/>
                    <a:pt x="191" y="465"/>
                    <a:pt x="195" y="478"/>
                  </a:cubicBezTo>
                  <a:cubicBezTo>
                    <a:pt x="199" y="488"/>
                    <a:pt x="209" y="495"/>
                    <a:pt x="219" y="495"/>
                  </a:cubicBezTo>
                  <a:cubicBezTo>
                    <a:pt x="222" y="495"/>
                    <a:pt x="225" y="494"/>
                    <a:pt x="227" y="493"/>
                  </a:cubicBezTo>
                  <a:cubicBezTo>
                    <a:pt x="248" y="486"/>
                    <a:pt x="293" y="460"/>
                    <a:pt x="276" y="3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楷体" panose="02010609060101010101" pitchFamily="49" charset="-122"/>
              </a:endParaRPr>
            </a:p>
          </p:txBody>
        </p:sp>
        <p:sp>
          <p:nvSpPr>
            <p:cNvPr id="68" name="Freeform 29"/>
            <p:cNvSpPr/>
            <p:nvPr/>
          </p:nvSpPr>
          <p:spPr bwMode="auto">
            <a:xfrm>
              <a:off x="2404" y="2947"/>
              <a:ext cx="202" cy="210"/>
            </a:xfrm>
            <a:custGeom>
              <a:avLst/>
              <a:gdLst>
                <a:gd name="T0" fmla="*/ 79 w 527"/>
                <a:gd name="T1" fmla="*/ 50 h 549"/>
                <a:gd name="T2" fmla="*/ 502 w 527"/>
                <a:gd name="T3" fmla="*/ 50 h 549"/>
                <a:gd name="T4" fmla="*/ 527 w 527"/>
                <a:gd name="T5" fmla="*/ 25 h 549"/>
                <a:gd name="T6" fmla="*/ 502 w 527"/>
                <a:gd name="T7" fmla="*/ 0 h 549"/>
                <a:gd name="T8" fmla="*/ 79 w 527"/>
                <a:gd name="T9" fmla="*/ 0 h 549"/>
                <a:gd name="T10" fmla="*/ 0 w 527"/>
                <a:gd name="T11" fmla="*/ 71 h 549"/>
                <a:gd name="T12" fmla="*/ 0 w 527"/>
                <a:gd name="T13" fmla="*/ 478 h 549"/>
                <a:gd name="T14" fmla="*/ 38 w 527"/>
                <a:gd name="T15" fmla="*/ 545 h 549"/>
                <a:gd name="T16" fmla="*/ 51 w 527"/>
                <a:gd name="T17" fmla="*/ 549 h 549"/>
                <a:gd name="T18" fmla="*/ 73 w 527"/>
                <a:gd name="T19" fmla="*/ 537 h 549"/>
                <a:gd name="T20" fmla="*/ 64 w 527"/>
                <a:gd name="T21" fmla="*/ 502 h 549"/>
                <a:gd name="T22" fmla="*/ 51 w 527"/>
                <a:gd name="T23" fmla="*/ 478 h 549"/>
                <a:gd name="T24" fmla="*/ 51 w 527"/>
                <a:gd name="T25" fmla="*/ 70 h 549"/>
                <a:gd name="T26" fmla="*/ 79 w 527"/>
                <a:gd name="T27" fmla="*/ 5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549">
                  <a:moveTo>
                    <a:pt x="79" y="50"/>
                  </a:moveTo>
                  <a:cubicBezTo>
                    <a:pt x="502" y="50"/>
                    <a:pt x="502" y="50"/>
                    <a:pt x="502" y="50"/>
                  </a:cubicBezTo>
                  <a:cubicBezTo>
                    <a:pt x="515" y="50"/>
                    <a:pt x="527" y="39"/>
                    <a:pt x="527" y="25"/>
                  </a:cubicBezTo>
                  <a:cubicBezTo>
                    <a:pt x="527" y="11"/>
                    <a:pt x="515" y="0"/>
                    <a:pt x="502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33" y="0"/>
                    <a:pt x="0" y="29"/>
                    <a:pt x="0" y="71"/>
                  </a:cubicBezTo>
                  <a:cubicBezTo>
                    <a:pt x="0" y="478"/>
                    <a:pt x="0" y="478"/>
                    <a:pt x="0" y="478"/>
                  </a:cubicBezTo>
                  <a:cubicBezTo>
                    <a:pt x="0" y="506"/>
                    <a:pt x="15" y="531"/>
                    <a:pt x="38" y="545"/>
                  </a:cubicBezTo>
                  <a:cubicBezTo>
                    <a:pt x="43" y="547"/>
                    <a:pt x="47" y="549"/>
                    <a:pt x="51" y="549"/>
                  </a:cubicBezTo>
                  <a:cubicBezTo>
                    <a:pt x="60" y="549"/>
                    <a:pt x="68" y="545"/>
                    <a:pt x="73" y="537"/>
                  </a:cubicBezTo>
                  <a:cubicBezTo>
                    <a:pt x="80" y="524"/>
                    <a:pt x="77" y="509"/>
                    <a:pt x="64" y="502"/>
                  </a:cubicBezTo>
                  <a:cubicBezTo>
                    <a:pt x="56" y="497"/>
                    <a:pt x="51" y="487"/>
                    <a:pt x="51" y="478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52"/>
                    <a:pt x="72" y="50"/>
                    <a:pt x="79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楷体" panose="02010609060101010101" pitchFamily="49" charset="-122"/>
              </a:endParaRPr>
            </a:p>
          </p:txBody>
        </p:sp>
        <p:sp>
          <p:nvSpPr>
            <p:cNvPr id="69" name="Freeform 30"/>
            <p:cNvSpPr>
              <a:spLocks noEditPoints="1"/>
            </p:cNvSpPr>
            <p:nvPr/>
          </p:nvSpPr>
          <p:spPr bwMode="auto">
            <a:xfrm>
              <a:off x="2442" y="3106"/>
              <a:ext cx="245" cy="87"/>
            </a:xfrm>
            <a:custGeom>
              <a:avLst/>
              <a:gdLst>
                <a:gd name="T0" fmla="*/ 526 w 640"/>
                <a:gd name="T1" fmla="*/ 0 h 228"/>
                <a:gd name="T2" fmla="*/ 414 w 640"/>
                <a:gd name="T3" fmla="*/ 92 h 228"/>
                <a:gd name="T4" fmla="*/ 226 w 640"/>
                <a:gd name="T5" fmla="*/ 92 h 228"/>
                <a:gd name="T6" fmla="*/ 114 w 640"/>
                <a:gd name="T7" fmla="*/ 0 h 228"/>
                <a:gd name="T8" fmla="*/ 0 w 640"/>
                <a:gd name="T9" fmla="*/ 114 h 228"/>
                <a:gd name="T10" fmla="*/ 114 w 640"/>
                <a:gd name="T11" fmla="*/ 228 h 228"/>
                <a:gd name="T12" fmla="*/ 224 w 640"/>
                <a:gd name="T13" fmla="*/ 142 h 228"/>
                <a:gd name="T14" fmla="*/ 415 w 640"/>
                <a:gd name="T15" fmla="*/ 142 h 228"/>
                <a:gd name="T16" fmla="*/ 526 w 640"/>
                <a:gd name="T17" fmla="*/ 228 h 228"/>
                <a:gd name="T18" fmla="*/ 640 w 640"/>
                <a:gd name="T19" fmla="*/ 114 h 228"/>
                <a:gd name="T20" fmla="*/ 526 w 640"/>
                <a:gd name="T21" fmla="*/ 0 h 228"/>
                <a:gd name="T22" fmla="*/ 177 w 640"/>
                <a:gd name="T23" fmla="*/ 121 h 228"/>
                <a:gd name="T24" fmla="*/ 114 w 640"/>
                <a:gd name="T25" fmla="*/ 178 h 228"/>
                <a:gd name="T26" fmla="*/ 50 w 640"/>
                <a:gd name="T27" fmla="*/ 114 h 228"/>
                <a:gd name="T28" fmla="*/ 114 w 640"/>
                <a:gd name="T29" fmla="*/ 51 h 228"/>
                <a:gd name="T30" fmla="*/ 177 w 640"/>
                <a:gd name="T31" fmla="*/ 111 h 228"/>
                <a:gd name="T32" fmla="*/ 177 w 640"/>
                <a:gd name="T33" fmla="*/ 117 h 228"/>
                <a:gd name="T34" fmla="*/ 177 w 640"/>
                <a:gd name="T35" fmla="*/ 121 h 228"/>
                <a:gd name="T36" fmla="*/ 526 w 640"/>
                <a:gd name="T37" fmla="*/ 178 h 228"/>
                <a:gd name="T38" fmla="*/ 462 w 640"/>
                <a:gd name="T39" fmla="*/ 114 h 228"/>
                <a:gd name="T40" fmla="*/ 526 w 640"/>
                <a:gd name="T41" fmla="*/ 51 h 228"/>
                <a:gd name="T42" fmla="*/ 589 w 640"/>
                <a:gd name="T43" fmla="*/ 114 h 228"/>
                <a:gd name="T44" fmla="*/ 526 w 640"/>
                <a:gd name="T45" fmla="*/ 17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0" h="228">
                  <a:moveTo>
                    <a:pt x="526" y="0"/>
                  </a:moveTo>
                  <a:cubicBezTo>
                    <a:pt x="471" y="0"/>
                    <a:pt x="425" y="39"/>
                    <a:pt x="414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15" y="40"/>
                    <a:pt x="169" y="0"/>
                    <a:pt x="114" y="0"/>
                  </a:cubicBez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cubicBezTo>
                    <a:pt x="167" y="228"/>
                    <a:pt x="212" y="191"/>
                    <a:pt x="224" y="142"/>
                  </a:cubicBezTo>
                  <a:cubicBezTo>
                    <a:pt x="415" y="142"/>
                    <a:pt x="415" y="142"/>
                    <a:pt x="415" y="142"/>
                  </a:cubicBezTo>
                  <a:cubicBezTo>
                    <a:pt x="427" y="191"/>
                    <a:pt x="472" y="228"/>
                    <a:pt x="526" y="228"/>
                  </a:cubicBezTo>
                  <a:cubicBezTo>
                    <a:pt x="589" y="228"/>
                    <a:pt x="640" y="177"/>
                    <a:pt x="640" y="114"/>
                  </a:cubicBezTo>
                  <a:cubicBezTo>
                    <a:pt x="640" y="51"/>
                    <a:pt x="589" y="0"/>
                    <a:pt x="526" y="0"/>
                  </a:cubicBezTo>
                  <a:close/>
                  <a:moveTo>
                    <a:pt x="177" y="121"/>
                  </a:moveTo>
                  <a:cubicBezTo>
                    <a:pt x="174" y="153"/>
                    <a:pt x="147" y="178"/>
                    <a:pt x="114" y="178"/>
                  </a:cubicBezTo>
                  <a:cubicBezTo>
                    <a:pt x="78" y="178"/>
                    <a:pt x="50" y="149"/>
                    <a:pt x="50" y="114"/>
                  </a:cubicBezTo>
                  <a:cubicBezTo>
                    <a:pt x="50" y="79"/>
                    <a:pt x="79" y="51"/>
                    <a:pt x="114" y="51"/>
                  </a:cubicBezTo>
                  <a:cubicBezTo>
                    <a:pt x="148" y="51"/>
                    <a:pt x="176" y="77"/>
                    <a:pt x="177" y="111"/>
                  </a:cubicBezTo>
                  <a:cubicBezTo>
                    <a:pt x="177" y="113"/>
                    <a:pt x="177" y="115"/>
                    <a:pt x="177" y="117"/>
                  </a:cubicBezTo>
                  <a:cubicBezTo>
                    <a:pt x="177" y="118"/>
                    <a:pt x="177" y="120"/>
                    <a:pt x="177" y="121"/>
                  </a:cubicBezTo>
                  <a:close/>
                  <a:moveTo>
                    <a:pt x="526" y="178"/>
                  </a:moveTo>
                  <a:cubicBezTo>
                    <a:pt x="490" y="178"/>
                    <a:pt x="462" y="149"/>
                    <a:pt x="462" y="114"/>
                  </a:cubicBezTo>
                  <a:cubicBezTo>
                    <a:pt x="462" y="79"/>
                    <a:pt x="491" y="51"/>
                    <a:pt x="526" y="51"/>
                  </a:cubicBezTo>
                  <a:cubicBezTo>
                    <a:pt x="560" y="51"/>
                    <a:pt x="589" y="79"/>
                    <a:pt x="589" y="114"/>
                  </a:cubicBezTo>
                  <a:cubicBezTo>
                    <a:pt x="589" y="149"/>
                    <a:pt x="561" y="178"/>
                    <a:pt x="526" y="1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楷体" panose="02010609060101010101" pitchFamily="49" charset="-122"/>
              </a:endParaRPr>
            </a:p>
          </p:txBody>
        </p:sp>
        <p:sp>
          <p:nvSpPr>
            <p:cNvPr id="70" name="Oval 31"/>
            <p:cNvSpPr>
              <a:spLocks noChangeArrowheads="1"/>
            </p:cNvSpPr>
            <p:nvPr/>
          </p:nvSpPr>
          <p:spPr bwMode="auto">
            <a:xfrm>
              <a:off x="2584" y="3059"/>
              <a:ext cx="21" cy="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楷体" panose="02010609060101010101" pitchFamily="49" charset="-122"/>
              </a:endParaRPr>
            </a:p>
          </p:txBody>
        </p:sp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584" y="3022"/>
              <a:ext cx="21" cy="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楷体" panose="02010609060101010101" pitchFamily="49" charset="-122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84" y="2985"/>
              <a:ext cx="21" cy="2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楷体" panose="02010609060101010101" pitchFamily="49" charset="-122"/>
              </a:endParaRPr>
            </a:p>
          </p:txBody>
        </p:sp>
      </p:grpSp>
      <p:sp>
        <p:nvSpPr>
          <p:cNvPr id="75" name="Freeform 37"/>
          <p:cNvSpPr>
            <a:spLocks noEditPoints="1"/>
          </p:cNvSpPr>
          <p:nvPr/>
        </p:nvSpPr>
        <p:spPr bwMode="auto">
          <a:xfrm>
            <a:off x="6447056" y="4657725"/>
            <a:ext cx="323850" cy="431800"/>
          </a:xfrm>
          <a:custGeom>
            <a:avLst/>
            <a:gdLst>
              <a:gd name="T0" fmla="*/ 450 w 672"/>
              <a:gd name="T1" fmla="*/ 524 h 896"/>
              <a:gd name="T2" fmla="*/ 559 w 672"/>
              <a:gd name="T3" fmla="*/ 336 h 896"/>
              <a:gd name="T4" fmla="*/ 588 w 672"/>
              <a:gd name="T5" fmla="*/ 336 h 896"/>
              <a:gd name="T6" fmla="*/ 616 w 672"/>
              <a:gd name="T7" fmla="*/ 308 h 896"/>
              <a:gd name="T8" fmla="*/ 588 w 672"/>
              <a:gd name="T9" fmla="*/ 280 h 896"/>
              <a:gd name="T10" fmla="*/ 336 w 672"/>
              <a:gd name="T11" fmla="*/ 0 h 896"/>
              <a:gd name="T12" fmla="*/ 84 w 672"/>
              <a:gd name="T13" fmla="*/ 280 h 896"/>
              <a:gd name="T14" fmla="*/ 56 w 672"/>
              <a:gd name="T15" fmla="*/ 308 h 896"/>
              <a:gd name="T16" fmla="*/ 84 w 672"/>
              <a:gd name="T17" fmla="*/ 336 h 896"/>
              <a:gd name="T18" fmla="*/ 113 w 672"/>
              <a:gd name="T19" fmla="*/ 336 h 896"/>
              <a:gd name="T20" fmla="*/ 222 w 672"/>
              <a:gd name="T21" fmla="*/ 524 h 896"/>
              <a:gd name="T22" fmla="*/ 0 w 672"/>
              <a:gd name="T23" fmla="*/ 840 h 896"/>
              <a:gd name="T24" fmla="*/ 16 w 672"/>
              <a:gd name="T25" fmla="*/ 880 h 896"/>
              <a:gd name="T26" fmla="*/ 56 w 672"/>
              <a:gd name="T27" fmla="*/ 896 h 896"/>
              <a:gd name="T28" fmla="*/ 616 w 672"/>
              <a:gd name="T29" fmla="*/ 896 h 896"/>
              <a:gd name="T30" fmla="*/ 656 w 672"/>
              <a:gd name="T31" fmla="*/ 880 h 896"/>
              <a:gd name="T32" fmla="*/ 672 w 672"/>
              <a:gd name="T33" fmla="*/ 840 h 896"/>
              <a:gd name="T34" fmla="*/ 450 w 672"/>
              <a:gd name="T35" fmla="*/ 524 h 896"/>
              <a:gd name="T36" fmla="*/ 416 w 672"/>
              <a:gd name="T37" fmla="*/ 73 h 896"/>
              <a:gd name="T38" fmla="*/ 400 w 672"/>
              <a:gd name="T39" fmla="*/ 168 h 896"/>
              <a:gd name="T40" fmla="*/ 271 w 672"/>
              <a:gd name="T41" fmla="*/ 168 h 896"/>
              <a:gd name="T42" fmla="*/ 256 w 672"/>
              <a:gd name="T43" fmla="*/ 73 h 896"/>
              <a:gd name="T44" fmla="*/ 336 w 672"/>
              <a:gd name="T45" fmla="*/ 56 h 896"/>
              <a:gd name="T46" fmla="*/ 416 w 672"/>
              <a:gd name="T47" fmla="*/ 73 h 896"/>
              <a:gd name="T48" fmla="*/ 205 w 672"/>
              <a:gd name="T49" fmla="*/ 109 h 896"/>
              <a:gd name="T50" fmla="*/ 216 w 672"/>
              <a:gd name="T51" fmla="*/ 177 h 896"/>
              <a:gd name="T52" fmla="*/ 271 w 672"/>
              <a:gd name="T53" fmla="*/ 224 h 896"/>
              <a:gd name="T54" fmla="*/ 400 w 672"/>
              <a:gd name="T55" fmla="*/ 224 h 896"/>
              <a:gd name="T56" fmla="*/ 455 w 672"/>
              <a:gd name="T57" fmla="*/ 177 h 896"/>
              <a:gd name="T58" fmla="*/ 467 w 672"/>
              <a:gd name="T59" fmla="*/ 108 h 896"/>
              <a:gd name="T60" fmla="*/ 532 w 672"/>
              <a:gd name="T61" fmla="*/ 280 h 896"/>
              <a:gd name="T62" fmla="*/ 140 w 672"/>
              <a:gd name="T63" fmla="*/ 280 h 896"/>
              <a:gd name="T64" fmla="*/ 205 w 672"/>
              <a:gd name="T65" fmla="*/ 109 h 896"/>
              <a:gd name="T66" fmla="*/ 56 w 672"/>
              <a:gd name="T67" fmla="*/ 840 h 896"/>
              <a:gd name="T68" fmla="*/ 241 w 672"/>
              <a:gd name="T69" fmla="*/ 577 h 896"/>
              <a:gd name="T70" fmla="*/ 277 w 672"/>
              <a:gd name="T71" fmla="*/ 531 h 896"/>
              <a:gd name="T72" fmla="*/ 253 w 672"/>
              <a:gd name="T73" fmla="*/ 478 h 896"/>
              <a:gd name="T74" fmla="*/ 171 w 672"/>
              <a:gd name="T75" fmla="*/ 336 h 896"/>
              <a:gd name="T76" fmla="*/ 501 w 672"/>
              <a:gd name="T77" fmla="*/ 336 h 896"/>
              <a:gd name="T78" fmla="*/ 419 w 672"/>
              <a:gd name="T79" fmla="*/ 478 h 896"/>
              <a:gd name="T80" fmla="*/ 395 w 672"/>
              <a:gd name="T81" fmla="*/ 531 h 896"/>
              <a:gd name="T82" fmla="*/ 431 w 672"/>
              <a:gd name="T83" fmla="*/ 577 h 896"/>
              <a:gd name="T84" fmla="*/ 616 w 672"/>
              <a:gd name="T85" fmla="*/ 840 h 896"/>
              <a:gd name="T86" fmla="*/ 56 w 672"/>
              <a:gd name="T87" fmla="*/ 84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72" h="896">
                <a:moveTo>
                  <a:pt x="450" y="524"/>
                </a:moveTo>
                <a:cubicBezTo>
                  <a:pt x="510" y="485"/>
                  <a:pt x="552" y="416"/>
                  <a:pt x="559" y="336"/>
                </a:cubicBezTo>
                <a:cubicBezTo>
                  <a:pt x="588" y="336"/>
                  <a:pt x="588" y="336"/>
                  <a:pt x="588" y="336"/>
                </a:cubicBezTo>
                <a:cubicBezTo>
                  <a:pt x="604" y="336"/>
                  <a:pt x="616" y="323"/>
                  <a:pt x="616" y="308"/>
                </a:cubicBezTo>
                <a:cubicBezTo>
                  <a:pt x="616" y="292"/>
                  <a:pt x="604" y="280"/>
                  <a:pt x="588" y="280"/>
                </a:cubicBezTo>
                <a:cubicBezTo>
                  <a:pt x="588" y="125"/>
                  <a:pt x="491" y="0"/>
                  <a:pt x="336" y="0"/>
                </a:cubicBezTo>
                <a:cubicBezTo>
                  <a:pt x="181" y="0"/>
                  <a:pt x="84" y="125"/>
                  <a:pt x="84" y="280"/>
                </a:cubicBezTo>
                <a:cubicBezTo>
                  <a:pt x="69" y="280"/>
                  <a:pt x="56" y="292"/>
                  <a:pt x="56" y="308"/>
                </a:cubicBezTo>
                <a:cubicBezTo>
                  <a:pt x="56" y="323"/>
                  <a:pt x="69" y="336"/>
                  <a:pt x="84" y="336"/>
                </a:cubicBezTo>
                <a:cubicBezTo>
                  <a:pt x="113" y="336"/>
                  <a:pt x="113" y="336"/>
                  <a:pt x="113" y="336"/>
                </a:cubicBezTo>
                <a:cubicBezTo>
                  <a:pt x="120" y="416"/>
                  <a:pt x="162" y="485"/>
                  <a:pt x="222" y="524"/>
                </a:cubicBezTo>
                <a:cubicBezTo>
                  <a:pt x="93" y="571"/>
                  <a:pt x="0" y="695"/>
                  <a:pt x="0" y="840"/>
                </a:cubicBezTo>
                <a:cubicBezTo>
                  <a:pt x="0" y="854"/>
                  <a:pt x="6" y="869"/>
                  <a:pt x="16" y="880"/>
                </a:cubicBezTo>
                <a:cubicBezTo>
                  <a:pt x="27" y="890"/>
                  <a:pt x="42" y="896"/>
                  <a:pt x="56" y="896"/>
                </a:cubicBezTo>
                <a:cubicBezTo>
                  <a:pt x="616" y="896"/>
                  <a:pt x="616" y="896"/>
                  <a:pt x="616" y="896"/>
                </a:cubicBezTo>
                <a:cubicBezTo>
                  <a:pt x="630" y="896"/>
                  <a:pt x="645" y="890"/>
                  <a:pt x="656" y="880"/>
                </a:cubicBezTo>
                <a:cubicBezTo>
                  <a:pt x="667" y="869"/>
                  <a:pt x="672" y="854"/>
                  <a:pt x="672" y="840"/>
                </a:cubicBezTo>
                <a:cubicBezTo>
                  <a:pt x="672" y="695"/>
                  <a:pt x="580" y="571"/>
                  <a:pt x="450" y="524"/>
                </a:cubicBezTo>
                <a:close/>
                <a:moveTo>
                  <a:pt x="416" y="73"/>
                </a:moveTo>
                <a:cubicBezTo>
                  <a:pt x="400" y="168"/>
                  <a:pt x="400" y="168"/>
                  <a:pt x="400" y="168"/>
                </a:cubicBezTo>
                <a:cubicBezTo>
                  <a:pt x="271" y="168"/>
                  <a:pt x="271" y="168"/>
                  <a:pt x="271" y="168"/>
                </a:cubicBezTo>
                <a:cubicBezTo>
                  <a:pt x="256" y="73"/>
                  <a:pt x="256" y="73"/>
                  <a:pt x="256" y="73"/>
                </a:cubicBezTo>
                <a:cubicBezTo>
                  <a:pt x="279" y="62"/>
                  <a:pt x="306" y="56"/>
                  <a:pt x="336" y="56"/>
                </a:cubicBezTo>
                <a:cubicBezTo>
                  <a:pt x="366" y="56"/>
                  <a:pt x="392" y="62"/>
                  <a:pt x="416" y="73"/>
                </a:cubicBezTo>
                <a:close/>
                <a:moveTo>
                  <a:pt x="205" y="109"/>
                </a:moveTo>
                <a:cubicBezTo>
                  <a:pt x="216" y="177"/>
                  <a:pt x="216" y="177"/>
                  <a:pt x="216" y="177"/>
                </a:cubicBezTo>
                <a:cubicBezTo>
                  <a:pt x="221" y="204"/>
                  <a:pt x="244" y="224"/>
                  <a:pt x="271" y="224"/>
                </a:cubicBezTo>
                <a:cubicBezTo>
                  <a:pt x="400" y="224"/>
                  <a:pt x="400" y="224"/>
                  <a:pt x="400" y="224"/>
                </a:cubicBezTo>
                <a:cubicBezTo>
                  <a:pt x="427" y="224"/>
                  <a:pt x="450" y="204"/>
                  <a:pt x="455" y="177"/>
                </a:cubicBezTo>
                <a:cubicBezTo>
                  <a:pt x="467" y="108"/>
                  <a:pt x="467" y="108"/>
                  <a:pt x="467" y="108"/>
                </a:cubicBezTo>
                <a:cubicBezTo>
                  <a:pt x="508" y="149"/>
                  <a:pt x="532" y="211"/>
                  <a:pt x="532" y="280"/>
                </a:cubicBezTo>
                <a:cubicBezTo>
                  <a:pt x="140" y="280"/>
                  <a:pt x="140" y="280"/>
                  <a:pt x="140" y="280"/>
                </a:cubicBezTo>
                <a:cubicBezTo>
                  <a:pt x="140" y="211"/>
                  <a:pt x="163" y="150"/>
                  <a:pt x="205" y="109"/>
                </a:cubicBezTo>
                <a:close/>
                <a:moveTo>
                  <a:pt x="56" y="840"/>
                </a:moveTo>
                <a:cubicBezTo>
                  <a:pt x="56" y="723"/>
                  <a:pt x="130" y="617"/>
                  <a:pt x="241" y="577"/>
                </a:cubicBezTo>
                <a:cubicBezTo>
                  <a:pt x="261" y="570"/>
                  <a:pt x="275" y="552"/>
                  <a:pt x="277" y="531"/>
                </a:cubicBezTo>
                <a:cubicBezTo>
                  <a:pt x="280" y="510"/>
                  <a:pt x="270" y="489"/>
                  <a:pt x="253" y="478"/>
                </a:cubicBezTo>
                <a:cubicBezTo>
                  <a:pt x="206" y="447"/>
                  <a:pt x="177" y="395"/>
                  <a:pt x="171" y="336"/>
                </a:cubicBezTo>
                <a:cubicBezTo>
                  <a:pt x="501" y="336"/>
                  <a:pt x="501" y="336"/>
                  <a:pt x="501" y="336"/>
                </a:cubicBezTo>
                <a:cubicBezTo>
                  <a:pt x="495" y="395"/>
                  <a:pt x="466" y="447"/>
                  <a:pt x="419" y="478"/>
                </a:cubicBezTo>
                <a:cubicBezTo>
                  <a:pt x="402" y="489"/>
                  <a:pt x="392" y="510"/>
                  <a:pt x="395" y="531"/>
                </a:cubicBezTo>
                <a:cubicBezTo>
                  <a:pt x="397" y="552"/>
                  <a:pt x="411" y="570"/>
                  <a:pt x="431" y="577"/>
                </a:cubicBezTo>
                <a:cubicBezTo>
                  <a:pt x="542" y="617"/>
                  <a:pt x="616" y="723"/>
                  <a:pt x="616" y="840"/>
                </a:cubicBezTo>
                <a:lnTo>
                  <a:pt x="56" y="8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楷体" panose="02010609060101010101" pitchFamily="49" charset="-122"/>
            </a:endParaRPr>
          </a:p>
        </p:txBody>
      </p:sp>
      <p:sp>
        <p:nvSpPr>
          <p:cNvPr id="81" name="Freeform 45"/>
          <p:cNvSpPr>
            <a:spLocks noEditPoints="1"/>
          </p:cNvSpPr>
          <p:nvPr/>
        </p:nvSpPr>
        <p:spPr bwMode="auto">
          <a:xfrm>
            <a:off x="8605386" y="4625976"/>
            <a:ext cx="323850" cy="493713"/>
          </a:xfrm>
          <a:custGeom>
            <a:avLst/>
            <a:gdLst>
              <a:gd name="T0" fmla="*/ 510 w 671"/>
              <a:gd name="T1" fmla="*/ 319 h 1025"/>
              <a:gd name="T2" fmla="*/ 571 w 671"/>
              <a:gd name="T3" fmla="*/ 200 h 1025"/>
              <a:gd name="T4" fmla="*/ 557 w 671"/>
              <a:gd name="T5" fmla="*/ 158 h 1025"/>
              <a:gd name="T6" fmla="*/ 557 w 671"/>
              <a:gd name="T7" fmla="*/ 158 h 1025"/>
              <a:gd name="T8" fmla="*/ 549 w 671"/>
              <a:gd name="T9" fmla="*/ 154 h 1025"/>
              <a:gd name="T10" fmla="*/ 582 w 671"/>
              <a:gd name="T11" fmla="*/ 91 h 1025"/>
              <a:gd name="T12" fmla="*/ 568 w 671"/>
              <a:gd name="T13" fmla="*/ 49 h 1025"/>
              <a:gd name="T14" fmla="*/ 481 w 671"/>
              <a:gd name="T15" fmla="*/ 4 h 1025"/>
              <a:gd name="T16" fmla="*/ 457 w 671"/>
              <a:gd name="T17" fmla="*/ 3 h 1025"/>
              <a:gd name="T18" fmla="*/ 439 w 671"/>
              <a:gd name="T19" fmla="*/ 18 h 1025"/>
              <a:gd name="T20" fmla="*/ 406 w 671"/>
              <a:gd name="T21" fmla="*/ 82 h 1025"/>
              <a:gd name="T22" fmla="*/ 392 w 671"/>
              <a:gd name="T23" fmla="*/ 74 h 1025"/>
              <a:gd name="T24" fmla="*/ 368 w 671"/>
              <a:gd name="T25" fmla="*/ 73 h 1025"/>
              <a:gd name="T26" fmla="*/ 350 w 671"/>
              <a:gd name="T27" fmla="*/ 88 h 1025"/>
              <a:gd name="T28" fmla="*/ 197 w 671"/>
              <a:gd name="T29" fmla="*/ 389 h 1025"/>
              <a:gd name="T30" fmla="*/ 211 w 671"/>
              <a:gd name="T31" fmla="*/ 431 h 1025"/>
              <a:gd name="T32" fmla="*/ 376 w 671"/>
              <a:gd name="T33" fmla="*/ 515 h 1025"/>
              <a:gd name="T34" fmla="*/ 418 w 671"/>
              <a:gd name="T35" fmla="*/ 501 h 1025"/>
              <a:gd name="T36" fmla="*/ 418 w 671"/>
              <a:gd name="T37" fmla="*/ 501 h 1025"/>
              <a:gd name="T38" fmla="*/ 482 w 671"/>
              <a:gd name="T39" fmla="*/ 375 h 1025"/>
              <a:gd name="T40" fmla="*/ 584 w 671"/>
              <a:gd name="T41" fmla="*/ 624 h 1025"/>
              <a:gd name="T42" fmla="*/ 300 w 671"/>
              <a:gd name="T43" fmla="*/ 811 h 1025"/>
              <a:gd name="T44" fmla="*/ 110 w 671"/>
              <a:gd name="T45" fmla="*/ 605 h 1025"/>
              <a:gd name="T46" fmla="*/ 296 w 671"/>
              <a:gd name="T47" fmla="*/ 704 h 1025"/>
              <a:gd name="T48" fmla="*/ 338 w 671"/>
              <a:gd name="T49" fmla="*/ 691 h 1025"/>
              <a:gd name="T50" fmla="*/ 338 w 671"/>
              <a:gd name="T51" fmla="*/ 691 h 1025"/>
              <a:gd name="T52" fmla="*/ 325 w 671"/>
              <a:gd name="T53" fmla="*/ 649 h 1025"/>
              <a:gd name="T54" fmla="*/ 325 w 671"/>
              <a:gd name="T55" fmla="*/ 649 h 1025"/>
              <a:gd name="T56" fmla="*/ 50 w 671"/>
              <a:gd name="T57" fmla="*/ 503 h 1025"/>
              <a:gd name="T58" fmla="*/ 8 w 671"/>
              <a:gd name="T59" fmla="*/ 515 h 1025"/>
              <a:gd name="T60" fmla="*/ 8 w 671"/>
              <a:gd name="T61" fmla="*/ 515 h 1025"/>
              <a:gd name="T62" fmla="*/ 21 w 671"/>
              <a:gd name="T63" fmla="*/ 557 h 1025"/>
              <a:gd name="T64" fmla="*/ 47 w 671"/>
              <a:gd name="T65" fmla="*/ 571 h 1025"/>
              <a:gd name="T66" fmla="*/ 46 w 671"/>
              <a:gd name="T67" fmla="*/ 579 h 1025"/>
              <a:gd name="T68" fmla="*/ 200 w 671"/>
              <a:gd name="T69" fmla="*/ 839 h 1025"/>
              <a:gd name="T70" fmla="*/ 158 w 671"/>
              <a:gd name="T71" fmla="*/ 986 h 1025"/>
              <a:gd name="T72" fmla="*/ 163 w 671"/>
              <a:gd name="T73" fmla="*/ 1013 h 1025"/>
              <a:gd name="T74" fmla="*/ 188 w 671"/>
              <a:gd name="T75" fmla="*/ 1025 h 1025"/>
              <a:gd name="T76" fmla="*/ 526 w 671"/>
              <a:gd name="T77" fmla="*/ 1025 h 1025"/>
              <a:gd name="T78" fmla="*/ 550 w 671"/>
              <a:gd name="T79" fmla="*/ 1013 h 1025"/>
              <a:gd name="T80" fmla="*/ 556 w 671"/>
              <a:gd name="T81" fmla="*/ 986 h 1025"/>
              <a:gd name="T82" fmla="*/ 512 w 671"/>
              <a:gd name="T83" fmla="*/ 832 h 1025"/>
              <a:gd name="T84" fmla="*/ 511 w 671"/>
              <a:gd name="T85" fmla="*/ 830 h 1025"/>
              <a:gd name="T86" fmla="*/ 645 w 671"/>
              <a:gd name="T87" fmla="*/ 636 h 1025"/>
              <a:gd name="T88" fmla="*/ 510 w 671"/>
              <a:gd name="T89" fmla="*/ 319 h 1025"/>
              <a:gd name="T90" fmla="*/ 480 w 671"/>
              <a:gd name="T91" fmla="*/ 74 h 1025"/>
              <a:gd name="T92" fmla="*/ 512 w 671"/>
              <a:gd name="T93" fmla="*/ 90 h 1025"/>
              <a:gd name="T94" fmla="*/ 496 w 671"/>
              <a:gd name="T95" fmla="*/ 123 h 1025"/>
              <a:gd name="T96" fmla="*/ 464 w 671"/>
              <a:gd name="T97" fmla="*/ 106 h 1025"/>
              <a:gd name="T98" fmla="*/ 480 w 671"/>
              <a:gd name="T99" fmla="*/ 74 h 1025"/>
              <a:gd name="T100" fmla="*/ 377 w 671"/>
              <a:gd name="T101" fmla="*/ 445 h 1025"/>
              <a:gd name="T102" fmla="*/ 267 w 671"/>
              <a:gd name="T103" fmla="*/ 389 h 1025"/>
              <a:gd name="T104" fmla="*/ 391 w 671"/>
              <a:gd name="T105" fmla="*/ 144 h 1025"/>
              <a:gd name="T106" fmla="*/ 501 w 671"/>
              <a:gd name="T107" fmla="*/ 200 h 1025"/>
              <a:gd name="T108" fmla="*/ 377 w 671"/>
              <a:gd name="T109" fmla="*/ 445 h 1025"/>
              <a:gd name="T110" fmla="*/ 485 w 671"/>
              <a:gd name="T111" fmla="*/ 963 h 1025"/>
              <a:gd name="T112" fmla="*/ 229 w 671"/>
              <a:gd name="T113" fmla="*/ 963 h 1025"/>
              <a:gd name="T114" fmla="*/ 257 w 671"/>
              <a:gd name="T115" fmla="*/ 864 h 1025"/>
              <a:gd name="T116" fmla="*/ 288 w 671"/>
              <a:gd name="T117" fmla="*/ 872 h 1025"/>
              <a:gd name="T118" fmla="*/ 349 w 671"/>
              <a:gd name="T119" fmla="*/ 878 h 1025"/>
              <a:gd name="T120" fmla="*/ 455 w 671"/>
              <a:gd name="T121" fmla="*/ 859 h 1025"/>
              <a:gd name="T122" fmla="*/ 485 w 671"/>
              <a:gd name="T123" fmla="*/ 963 h 1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71" h="1025">
                <a:moveTo>
                  <a:pt x="510" y="319"/>
                </a:moveTo>
                <a:cubicBezTo>
                  <a:pt x="571" y="200"/>
                  <a:pt x="571" y="200"/>
                  <a:pt x="571" y="200"/>
                </a:cubicBezTo>
                <a:cubicBezTo>
                  <a:pt x="579" y="185"/>
                  <a:pt x="572" y="166"/>
                  <a:pt x="557" y="158"/>
                </a:cubicBezTo>
                <a:cubicBezTo>
                  <a:pt x="557" y="158"/>
                  <a:pt x="557" y="158"/>
                  <a:pt x="557" y="158"/>
                </a:cubicBezTo>
                <a:cubicBezTo>
                  <a:pt x="549" y="154"/>
                  <a:pt x="549" y="154"/>
                  <a:pt x="549" y="154"/>
                </a:cubicBezTo>
                <a:cubicBezTo>
                  <a:pt x="582" y="91"/>
                  <a:pt x="582" y="91"/>
                  <a:pt x="582" y="91"/>
                </a:cubicBezTo>
                <a:cubicBezTo>
                  <a:pt x="589" y="75"/>
                  <a:pt x="583" y="57"/>
                  <a:pt x="568" y="49"/>
                </a:cubicBezTo>
                <a:cubicBezTo>
                  <a:pt x="481" y="4"/>
                  <a:pt x="481" y="4"/>
                  <a:pt x="481" y="4"/>
                </a:cubicBezTo>
                <a:cubicBezTo>
                  <a:pt x="473" y="1"/>
                  <a:pt x="465" y="0"/>
                  <a:pt x="457" y="3"/>
                </a:cubicBezTo>
                <a:cubicBezTo>
                  <a:pt x="449" y="5"/>
                  <a:pt x="443" y="11"/>
                  <a:pt x="439" y="18"/>
                </a:cubicBezTo>
                <a:cubicBezTo>
                  <a:pt x="406" y="82"/>
                  <a:pt x="406" y="82"/>
                  <a:pt x="406" y="82"/>
                </a:cubicBezTo>
                <a:cubicBezTo>
                  <a:pt x="392" y="74"/>
                  <a:pt x="392" y="74"/>
                  <a:pt x="392" y="74"/>
                </a:cubicBezTo>
                <a:cubicBezTo>
                  <a:pt x="384" y="71"/>
                  <a:pt x="376" y="70"/>
                  <a:pt x="368" y="73"/>
                </a:cubicBezTo>
                <a:cubicBezTo>
                  <a:pt x="360" y="75"/>
                  <a:pt x="354" y="81"/>
                  <a:pt x="350" y="88"/>
                </a:cubicBezTo>
                <a:cubicBezTo>
                  <a:pt x="197" y="389"/>
                  <a:pt x="197" y="389"/>
                  <a:pt x="197" y="389"/>
                </a:cubicBezTo>
                <a:cubicBezTo>
                  <a:pt x="189" y="404"/>
                  <a:pt x="196" y="423"/>
                  <a:pt x="211" y="431"/>
                </a:cubicBezTo>
                <a:cubicBezTo>
                  <a:pt x="376" y="515"/>
                  <a:pt x="376" y="515"/>
                  <a:pt x="376" y="515"/>
                </a:cubicBezTo>
                <a:cubicBezTo>
                  <a:pt x="392" y="522"/>
                  <a:pt x="410" y="516"/>
                  <a:pt x="418" y="501"/>
                </a:cubicBezTo>
                <a:cubicBezTo>
                  <a:pt x="418" y="501"/>
                  <a:pt x="418" y="501"/>
                  <a:pt x="418" y="501"/>
                </a:cubicBezTo>
                <a:cubicBezTo>
                  <a:pt x="482" y="375"/>
                  <a:pt x="482" y="375"/>
                  <a:pt x="482" y="375"/>
                </a:cubicBezTo>
                <a:cubicBezTo>
                  <a:pt x="563" y="429"/>
                  <a:pt x="604" y="527"/>
                  <a:pt x="584" y="624"/>
                </a:cubicBezTo>
                <a:cubicBezTo>
                  <a:pt x="558" y="754"/>
                  <a:pt x="430" y="838"/>
                  <a:pt x="300" y="811"/>
                </a:cubicBezTo>
                <a:cubicBezTo>
                  <a:pt x="199" y="790"/>
                  <a:pt x="123" y="706"/>
                  <a:pt x="110" y="605"/>
                </a:cubicBezTo>
                <a:cubicBezTo>
                  <a:pt x="296" y="704"/>
                  <a:pt x="296" y="704"/>
                  <a:pt x="296" y="704"/>
                </a:cubicBezTo>
                <a:cubicBezTo>
                  <a:pt x="311" y="712"/>
                  <a:pt x="330" y="706"/>
                  <a:pt x="338" y="691"/>
                </a:cubicBezTo>
                <a:cubicBezTo>
                  <a:pt x="338" y="691"/>
                  <a:pt x="338" y="691"/>
                  <a:pt x="338" y="691"/>
                </a:cubicBezTo>
                <a:cubicBezTo>
                  <a:pt x="346" y="676"/>
                  <a:pt x="341" y="657"/>
                  <a:pt x="325" y="649"/>
                </a:cubicBezTo>
                <a:cubicBezTo>
                  <a:pt x="325" y="649"/>
                  <a:pt x="325" y="649"/>
                  <a:pt x="325" y="649"/>
                </a:cubicBezTo>
                <a:cubicBezTo>
                  <a:pt x="50" y="503"/>
                  <a:pt x="50" y="503"/>
                  <a:pt x="50" y="503"/>
                </a:cubicBezTo>
                <a:cubicBezTo>
                  <a:pt x="35" y="495"/>
                  <a:pt x="16" y="500"/>
                  <a:pt x="8" y="515"/>
                </a:cubicBezTo>
                <a:cubicBezTo>
                  <a:pt x="8" y="515"/>
                  <a:pt x="8" y="515"/>
                  <a:pt x="8" y="515"/>
                </a:cubicBezTo>
                <a:cubicBezTo>
                  <a:pt x="0" y="531"/>
                  <a:pt x="6" y="549"/>
                  <a:pt x="21" y="557"/>
                </a:cubicBezTo>
                <a:cubicBezTo>
                  <a:pt x="47" y="571"/>
                  <a:pt x="47" y="571"/>
                  <a:pt x="47" y="571"/>
                </a:cubicBezTo>
                <a:cubicBezTo>
                  <a:pt x="47" y="574"/>
                  <a:pt x="46" y="577"/>
                  <a:pt x="46" y="579"/>
                </a:cubicBezTo>
                <a:cubicBezTo>
                  <a:pt x="48" y="688"/>
                  <a:pt x="109" y="786"/>
                  <a:pt x="200" y="839"/>
                </a:cubicBezTo>
                <a:cubicBezTo>
                  <a:pt x="158" y="986"/>
                  <a:pt x="158" y="986"/>
                  <a:pt x="158" y="986"/>
                </a:cubicBezTo>
                <a:cubicBezTo>
                  <a:pt x="156" y="995"/>
                  <a:pt x="158" y="1005"/>
                  <a:pt x="163" y="1013"/>
                </a:cubicBezTo>
                <a:cubicBezTo>
                  <a:pt x="169" y="1020"/>
                  <a:pt x="178" y="1025"/>
                  <a:pt x="188" y="1025"/>
                </a:cubicBezTo>
                <a:cubicBezTo>
                  <a:pt x="526" y="1025"/>
                  <a:pt x="526" y="1025"/>
                  <a:pt x="526" y="1025"/>
                </a:cubicBezTo>
                <a:cubicBezTo>
                  <a:pt x="535" y="1025"/>
                  <a:pt x="545" y="1020"/>
                  <a:pt x="550" y="1013"/>
                </a:cubicBezTo>
                <a:cubicBezTo>
                  <a:pt x="556" y="1005"/>
                  <a:pt x="558" y="995"/>
                  <a:pt x="556" y="986"/>
                </a:cubicBezTo>
                <a:cubicBezTo>
                  <a:pt x="512" y="832"/>
                  <a:pt x="512" y="832"/>
                  <a:pt x="512" y="832"/>
                </a:cubicBezTo>
                <a:cubicBezTo>
                  <a:pt x="512" y="832"/>
                  <a:pt x="512" y="831"/>
                  <a:pt x="511" y="830"/>
                </a:cubicBezTo>
                <a:cubicBezTo>
                  <a:pt x="578" y="788"/>
                  <a:pt x="628" y="720"/>
                  <a:pt x="645" y="636"/>
                </a:cubicBezTo>
                <a:cubicBezTo>
                  <a:pt x="671" y="512"/>
                  <a:pt x="616" y="386"/>
                  <a:pt x="510" y="319"/>
                </a:cubicBezTo>
                <a:close/>
                <a:moveTo>
                  <a:pt x="480" y="74"/>
                </a:moveTo>
                <a:cubicBezTo>
                  <a:pt x="512" y="90"/>
                  <a:pt x="512" y="90"/>
                  <a:pt x="512" y="90"/>
                </a:cubicBezTo>
                <a:cubicBezTo>
                  <a:pt x="496" y="123"/>
                  <a:pt x="496" y="123"/>
                  <a:pt x="496" y="123"/>
                </a:cubicBezTo>
                <a:cubicBezTo>
                  <a:pt x="464" y="106"/>
                  <a:pt x="464" y="106"/>
                  <a:pt x="464" y="106"/>
                </a:cubicBezTo>
                <a:lnTo>
                  <a:pt x="480" y="74"/>
                </a:lnTo>
                <a:close/>
                <a:moveTo>
                  <a:pt x="377" y="445"/>
                </a:moveTo>
                <a:cubicBezTo>
                  <a:pt x="267" y="389"/>
                  <a:pt x="267" y="389"/>
                  <a:pt x="267" y="389"/>
                </a:cubicBezTo>
                <a:cubicBezTo>
                  <a:pt x="391" y="144"/>
                  <a:pt x="391" y="144"/>
                  <a:pt x="391" y="144"/>
                </a:cubicBezTo>
                <a:cubicBezTo>
                  <a:pt x="501" y="200"/>
                  <a:pt x="501" y="200"/>
                  <a:pt x="501" y="200"/>
                </a:cubicBezTo>
                <a:lnTo>
                  <a:pt x="377" y="445"/>
                </a:lnTo>
                <a:close/>
                <a:moveTo>
                  <a:pt x="485" y="963"/>
                </a:moveTo>
                <a:cubicBezTo>
                  <a:pt x="229" y="963"/>
                  <a:pt x="229" y="963"/>
                  <a:pt x="229" y="963"/>
                </a:cubicBezTo>
                <a:cubicBezTo>
                  <a:pt x="257" y="864"/>
                  <a:pt x="257" y="864"/>
                  <a:pt x="257" y="864"/>
                </a:cubicBezTo>
                <a:cubicBezTo>
                  <a:pt x="267" y="867"/>
                  <a:pt x="277" y="870"/>
                  <a:pt x="288" y="872"/>
                </a:cubicBezTo>
                <a:cubicBezTo>
                  <a:pt x="308" y="876"/>
                  <a:pt x="329" y="878"/>
                  <a:pt x="349" y="878"/>
                </a:cubicBezTo>
                <a:cubicBezTo>
                  <a:pt x="385" y="878"/>
                  <a:pt x="421" y="871"/>
                  <a:pt x="455" y="859"/>
                </a:cubicBezTo>
                <a:lnTo>
                  <a:pt x="485" y="96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楷体" panose="02010609060101010101" pitchFamily="49" charset="-122"/>
            </a:endParaRPr>
          </a:p>
        </p:txBody>
      </p:sp>
      <p:sp>
        <p:nvSpPr>
          <p:cNvPr id="84" name="Freeform 49"/>
          <p:cNvSpPr>
            <a:spLocks noEditPoints="1"/>
          </p:cNvSpPr>
          <p:nvPr/>
        </p:nvSpPr>
        <p:spPr bwMode="auto">
          <a:xfrm>
            <a:off x="10456863" y="4657726"/>
            <a:ext cx="339725" cy="428624"/>
          </a:xfrm>
          <a:custGeom>
            <a:avLst/>
            <a:gdLst>
              <a:gd name="T0" fmla="*/ 40 w 706"/>
              <a:gd name="T1" fmla="*/ 783 h 891"/>
              <a:gd name="T2" fmla="*/ 0 w 706"/>
              <a:gd name="T3" fmla="*/ 851 h 891"/>
              <a:gd name="T4" fmla="*/ 666 w 706"/>
              <a:gd name="T5" fmla="*/ 891 h 891"/>
              <a:gd name="T6" fmla="*/ 706 w 706"/>
              <a:gd name="T7" fmla="*/ 824 h 891"/>
              <a:gd name="T8" fmla="*/ 666 w 706"/>
              <a:gd name="T9" fmla="*/ 851 h 891"/>
              <a:gd name="T10" fmla="*/ 40 w 706"/>
              <a:gd name="T11" fmla="*/ 824 h 891"/>
              <a:gd name="T12" fmla="*/ 666 w 706"/>
              <a:gd name="T13" fmla="*/ 851 h 891"/>
              <a:gd name="T14" fmla="*/ 652 w 706"/>
              <a:gd name="T15" fmla="*/ 748 h 891"/>
              <a:gd name="T16" fmla="*/ 696 w 706"/>
              <a:gd name="T17" fmla="*/ 610 h 891"/>
              <a:gd name="T18" fmla="*/ 595 w 706"/>
              <a:gd name="T19" fmla="*/ 566 h 891"/>
              <a:gd name="T20" fmla="*/ 595 w 706"/>
              <a:gd name="T21" fmla="*/ 529 h 891"/>
              <a:gd name="T22" fmla="*/ 477 w 706"/>
              <a:gd name="T23" fmla="*/ 485 h 891"/>
              <a:gd name="T24" fmla="*/ 476 w 706"/>
              <a:gd name="T25" fmla="*/ 470 h 891"/>
              <a:gd name="T26" fmla="*/ 507 w 706"/>
              <a:gd name="T27" fmla="*/ 324 h 891"/>
              <a:gd name="T28" fmla="*/ 477 w 706"/>
              <a:gd name="T29" fmla="*/ 52 h 891"/>
              <a:gd name="T30" fmla="*/ 221 w 706"/>
              <a:gd name="T31" fmla="*/ 62 h 891"/>
              <a:gd name="T32" fmla="*/ 198 w 706"/>
              <a:gd name="T33" fmla="*/ 322 h 891"/>
              <a:gd name="T34" fmla="*/ 231 w 706"/>
              <a:gd name="T35" fmla="*/ 469 h 891"/>
              <a:gd name="T36" fmla="*/ 229 w 706"/>
              <a:gd name="T37" fmla="*/ 485 h 891"/>
              <a:gd name="T38" fmla="*/ 111 w 706"/>
              <a:gd name="T39" fmla="*/ 529 h 891"/>
              <a:gd name="T40" fmla="*/ 111 w 706"/>
              <a:gd name="T41" fmla="*/ 566 h 891"/>
              <a:gd name="T42" fmla="*/ 10 w 706"/>
              <a:gd name="T43" fmla="*/ 610 h 891"/>
              <a:gd name="T44" fmla="*/ 54 w 706"/>
              <a:gd name="T45" fmla="*/ 748 h 891"/>
              <a:gd name="T46" fmla="*/ 54 w 706"/>
              <a:gd name="T47" fmla="*/ 707 h 891"/>
              <a:gd name="T48" fmla="*/ 50 w 706"/>
              <a:gd name="T49" fmla="*/ 677 h 891"/>
              <a:gd name="T50" fmla="*/ 656 w 706"/>
              <a:gd name="T51" fmla="*/ 704 h 891"/>
              <a:gd name="T52" fmla="*/ 233 w 706"/>
              <a:gd name="T53" fmla="*/ 300 h 891"/>
              <a:gd name="T54" fmla="*/ 349 w 706"/>
              <a:gd name="T55" fmla="*/ 41 h 891"/>
              <a:gd name="T56" fmla="*/ 500 w 706"/>
              <a:gd name="T57" fmla="*/ 206 h 891"/>
              <a:gd name="T58" fmla="*/ 473 w 706"/>
              <a:gd name="T59" fmla="*/ 302 h 891"/>
              <a:gd name="T60" fmla="*/ 435 w 706"/>
              <a:gd name="T61" fmla="*/ 469 h 891"/>
              <a:gd name="T62" fmla="*/ 270 w 706"/>
              <a:gd name="T63" fmla="*/ 485 h 891"/>
              <a:gd name="T64" fmla="*/ 271 w 706"/>
              <a:gd name="T65" fmla="*/ 428 h 891"/>
              <a:gd name="T66" fmla="*/ 151 w 706"/>
              <a:gd name="T67" fmla="*/ 563 h 891"/>
              <a:gd name="T68" fmla="*/ 155 w 706"/>
              <a:gd name="T69" fmla="*/ 526 h 891"/>
              <a:gd name="T70" fmla="*/ 555 w 706"/>
              <a:gd name="T71" fmla="*/ 529 h 891"/>
              <a:gd name="T72" fmla="*/ 552 w 706"/>
              <a:gd name="T73" fmla="*/ 566 h 891"/>
              <a:gd name="T74" fmla="*/ 151 w 706"/>
              <a:gd name="T75" fmla="*/ 563 h 891"/>
              <a:gd name="T76" fmla="*/ 652 w 706"/>
              <a:gd name="T77" fmla="*/ 606 h 891"/>
              <a:gd name="T78" fmla="*/ 656 w 706"/>
              <a:gd name="T79" fmla="*/ 610 h 891"/>
              <a:gd name="T80" fmla="*/ 50 w 706"/>
              <a:gd name="T81" fmla="*/ 657 h 891"/>
              <a:gd name="T82" fmla="*/ 50 w 706"/>
              <a:gd name="T83" fmla="*/ 610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06" h="891">
                <a:moveTo>
                  <a:pt x="666" y="783"/>
                </a:moveTo>
                <a:cubicBezTo>
                  <a:pt x="40" y="783"/>
                  <a:pt x="40" y="783"/>
                  <a:pt x="40" y="783"/>
                </a:cubicBezTo>
                <a:cubicBezTo>
                  <a:pt x="18" y="783"/>
                  <a:pt x="0" y="801"/>
                  <a:pt x="0" y="824"/>
                </a:cubicBezTo>
                <a:cubicBezTo>
                  <a:pt x="0" y="851"/>
                  <a:pt x="0" y="851"/>
                  <a:pt x="0" y="851"/>
                </a:cubicBezTo>
                <a:cubicBezTo>
                  <a:pt x="0" y="873"/>
                  <a:pt x="18" y="891"/>
                  <a:pt x="40" y="891"/>
                </a:cubicBezTo>
                <a:cubicBezTo>
                  <a:pt x="666" y="891"/>
                  <a:pt x="666" y="891"/>
                  <a:pt x="666" y="891"/>
                </a:cubicBezTo>
                <a:cubicBezTo>
                  <a:pt x="688" y="891"/>
                  <a:pt x="706" y="873"/>
                  <a:pt x="706" y="851"/>
                </a:cubicBezTo>
                <a:cubicBezTo>
                  <a:pt x="706" y="824"/>
                  <a:pt x="706" y="824"/>
                  <a:pt x="706" y="824"/>
                </a:cubicBezTo>
                <a:cubicBezTo>
                  <a:pt x="706" y="801"/>
                  <a:pt x="688" y="783"/>
                  <a:pt x="666" y="783"/>
                </a:cubicBezTo>
                <a:close/>
                <a:moveTo>
                  <a:pt x="666" y="851"/>
                </a:moveTo>
                <a:cubicBezTo>
                  <a:pt x="40" y="851"/>
                  <a:pt x="40" y="851"/>
                  <a:pt x="40" y="851"/>
                </a:cubicBezTo>
                <a:cubicBezTo>
                  <a:pt x="40" y="824"/>
                  <a:pt x="40" y="824"/>
                  <a:pt x="40" y="824"/>
                </a:cubicBezTo>
                <a:cubicBezTo>
                  <a:pt x="666" y="824"/>
                  <a:pt x="666" y="824"/>
                  <a:pt x="666" y="824"/>
                </a:cubicBezTo>
                <a:lnTo>
                  <a:pt x="666" y="851"/>
                </a:lnTo>
                <a:close/>
                <a:moveTo>
                  <a:pt x="54" y="748"/>
                </a:moveTo>
                <a:cubicBezTo>
                  <a:pt x="652" y="748"/>
                  <a:pt x="652" y="748"/>
                  <a:pt x="652" y="748"/>
                </a:cubicBezTo>
                <a:cubicBezTo>
                  <a:pt x="676" y="748"/>
                  <a:pt x="696" y="728"/>
                  <a:pt x="696" y="704"/>
                </a:cubicBezTo>
                <a:cubicBezTo>
                  <a:pt x="696" y="610"/>
                  <a:pt x="696" y="610"/>
                  <a:pt x="696" y="610"/>
                </a:cubicBezTo>
                <a:cubicBezTo>
                  <a:pt x="696" y="586"/>
                  <a:pt x="677" y="566"/>
                  <a:pt x="652" y="566"/>
                </a:cubicBezTo>
                <a:cubicBezTo>
                  <a:pt x="595" y="566"/>
                  <a:pt x="595" y="566"/>
                  <a:pt x="595" y="566"/>
                </a:cubicBezTo>
                <a:cubicBezTo>
                  <a:pt x="595" y="565"/>
                  <a:pt x="595" y="564"/>
                  <a:pt x="595" y="563"/>
                </a:cubicBezTo>
                <a:cubicBezTo>
                  <a:pt x="595" y="529"/>
                  <a:pt x="595" y="529"/>
                  <a:pt x="595" y="529"/>
                </a:cubicBezTo>
                <a:cubicBezTo>
                  <a:pt x="595" y="505"/>
                  <a:pt x="576" y="485"/>
                  <a:pt x="552" y="485"/>
                </a:cubicBezTo>
                <a:cubicBezTo>
                  <a:pt x="477" y="485"/>
                  <a:pt x="477" y="485"/>
                  <a:pt x="477" y="485"/>
                </a:cubicBezTo>
                <a:cubicBezTo>
                  <a:pt x="477" y="484"/>
                  <a:pt x="477" y="483"/>
                  <a:pt x="477" y="482"/>
                </a:cubicBezTo>
                <a:cubicBezTo>
                  <a:pt x="476" y="478"/>
                  <a:pt x="476" y="474"/>
                  <a:pt x="476" y="470"/>
                </a:cubicBezTo>
                <a:cubicBezTo>
                  <a:pt x="476" y="425"/>
                  <a:pt x="476" y="425"/>
                  <a:pt x="476" y="425"/>
                </a:cubicBezTo>
                <a:cubicBezTo>
                  <a:pt x="476" y="391"/>
                  <a:pt x="486" y="356"/>
                  <a:pt x="507" y="324"/>
                </a:cubicBezTo>
                <a:cubicBezTo>
                  <a:pt x="529" y="289"/>
                  <a:pt x="541" y="249"/>
                  <a:pt x="541" y="206"/>
                </a:cubicBezTo>
                <a:cubicBezTo>
                  <a:pt x="541" y="147"/>
                  <a:pt x="518" y="91"/>
                  <a:pt x="477" y="52"/>
                </a:cubicBezTo>
                <a:cubicBezTo>
                  <a:pt x="442" y="18"/>
                  <a:pt x="396" y="0"/>
                  <a:pt x="348" y="1"/>
                </a:cubicBezTo>
                <a:cubicBezTo>
                  <a:pt x="300" y="2"/>
                  <a:pt x="255" y="24"/>
                  <a:pt x="221" y="62"/>
                </a:cubicBezTo>
                <a:cubicBezTo>
                  <a:pt x="187" y="99"/>
                  <a:pt x="167" y="148"/>
                  <a:pt x="166" y="199"/>
                </a:cubicBezTo>
                <a:cubicBezTo>
                  <a:pt x="164" y="243"/>
                  <a:pt x="176" y="286"/>
                  <a:pt x="198" y="322"/>
                </a:cubicBezTo>
                <a:cubicBezTo>
                  <a:pt x="219" y="355"/>
                  <a:pt x="231" y="392"/>
                  <a:pt x="231" y="428"/>
                </a:cubicBezTo>
                <a:cubicBezTo>
                  <a:pt x="231" y="469"/>
                  <a:pt x="231" y="469"/>
                  <a:pt x="231" y="469"/>
                </a:cubicBezTo>
                <a:cubicBezTo>
                  <a:pt x="231" y="474"/>
                  <a:pt x="230" y="478"/>
                  <a:pt x="230" y="482"/>
                </a:cubicBezTo>
                <a:cubicBezTo>
                  <a:pt x="229" y="483"/>
                  <a:pt x="229" y="484"/>
                  <a:pt x="229" y="485"/>
                </a:cubicBezTo>
                <a:cubicBezTo>
                  <a:pt x="155" y="485"/>
                  <a:pt x="155" y="485"/>
                  <a:pt x="155" y="485"/>
                </a:cubicBezTo>
                <a:cubicBezTo>
                  <a:pt x="130" y="485"/>
                  <a:pt x="111" y="505"/>
                  <a:pt x="111" y="529"/>
                </a:cubicBezTo>
                <a:cubicBezTo>
                  <a:pt x="111" y="563"/>
                  <a:pt x="111" y="563"/>
                  <a:pt x="111" y="563"/>
                </a:cubicBezTo>
                <a:cubicBezTo>
                  <a:pt x="111" y="564"/>
                  <a:pt x="111" y="565"/>
                  <a:pt x="111" y="566"/>
                </a:cubicBezTo>
                <a:cubicBezTo>
                  <a:pt x="54" y="566"/>
                  <a:pt x="54" y="566"/>
                  <a:pt x="54" y="566"/>
                </a:cubicBezTo>
                <a:cubicBezTo>
                  <a:pt x="30" y="566"/>
                  <a:pt x="10" y="586"/>
                  <a:pt x="10" y="610"/>
                </a:cubicBezTo>
                <a:cubicBezTo>
                  <a:pt x="10" y="704"/>
                  <a:pt x="10" y="704"/>
                  <a:pt x="10" y="704"/>
                </a:cubicBezTo>
                <a:cubicBezTo>
                  <a:pt x="10" y="728"/>
                  <a:pt x="30" y="748"/>
                  <a:pt x="54" y="748"/>
                </a:cubicBezTo>
                <a:close/>
                <a:moveTo>
                  <a:pt x="652" y="707"/>
                </a:moveTo>
                <a:cubicBezTo>
                  <a:pt x="54" y="707"/>
                  <a:pt x="54" y="707"/>
                  <a:pt x="54" y="707"/>
                </a:cubicBezTo>
                <a:cubicBezTo>
                  <a:pt x="52" y="707"/>
                  <a:pt x="50" y="706"/>
                  <a:pt x="50" y="704"/>
                </a:cubicBezTo>
                <a:cubicBezTo>
                  <a:pt x="50" y="677"/>
                  <a:pt x="50" y="677"/>
                  <a:pt x="50" y="677"/>
                </a:cubicBezTo>
                <a:cubicBezTo>
                  <a:pt x="656" y="677"/>
                  <a:pt x="656" y="677"/>
                  <a:pt x="656" y="677"/>
                </a:cubicBezTo>
                <a:cubicBezTo>
                  <a:pt x="656" y="704"/>
                  <a:pt x="656" y="704"/>
                  <a:pt x="656" y="704"/>
                </a:cubicBezTo>
                <a:cubicBezTo>
                  <a:pt x="656" y="706"/>
                  <a:pt x="654" y="707"/>
                  <a:pt x="652" y="707"/>
                </a:cubicBezTo>
                <a:close/>
                <a:moveTo>
                  <a:pt x="233" y="300"/>
                </a:moveTo>
                <a:cubicBezTo>
                  <a:pt x="214" y="271"/>
                  <a:pt x="205" y="237"/>
                  <a:pt x="206" y="200"/>
                </a:cubicBezTo>
                <a:cubicBezTo>
                  <a:pt x="209" y="115"/>
                  <a:pt x="273" y="44"/>
                  <a:pt x="349" y="41"/>
                </a:cubicBezTo>
                <a:cubicBezTo>
                  <a:pt x="386" y="40"/>
                  <a:pt x="421" y="54"/>
                  <a:pt x="449" y="81"/>
                </a:cubicBezTo>
                <a:cubicBezTo>
                  <a:pt x="482" y="113"/>
                  <a:pt x="500" y="158"/>
                  <a:pt x="500" y="206"/>
                </a:cubicBezTo>
                <a:cubicBezTo>
                  <a:pt x="500" y="241"/>
                  <a:pt x="491" y="274"/>
                  <a:pt x="473" y="302"/>
                </a:cubicBezTo>
                <a:cubicBezTo>
                  <a:pt x="473" y="302"/>
                  <a:pt x="473" y="302"/>
                  <a:pt x="473" y="302"/>
                </a:cubicBezTo>
                <a:cubicBezTo>
                  <a:pt x="448" y="340"/>
                  <a:pt x="435" y="383"/>
                  <a:pt x="435" y="425"/>
                </a:cubicBezTo>
                <a:cubicBezTo>
                  <a:pt x="435" y="469"/>
                  <a:pt x="435" y="469"/>
                  <a:pt x="435" y="469"/>
                </a:cubicBezTo>
                <a:cubicBezTo>
                  <a:pt x="435" y="475"/>
                  <a:pt x="435" y="480"/>
                  <a:pt x="436" y="485"/>
                </a:cubicBezTo>
                <a:cubicBezTo>
                  <a:pt x="270" y="485"/>
                  <a:pt x="270" y="485"/>
                  <a:pt x="270" y="485"/>
                </a:cubicBezTo>
                <a:cubicBezTo>
                  <a:pt x="271" y="480"/>
                  <a:pt x="271" y="475"/>
                  <a:pt x="271" y="469"/>
                </a:cubicBezTo>
                <a:cubicBezTo>
                  <a:pt x="271" y="428"/>
                  <a:pt x="271" y="428"/>
                  <a:pt x="271" y="428"/>
                </a:cubicBezTo>
                <a:cubicBezTo>
                  <a:pt x="271" y="385"/>
                  <a:pt x="258" y="340"/>
                  <a:pt x="233" y="300"/>
                </a:cubicBezTo>
                <a:close/>
                <a:moveTo>
                  <a:pt x="151" y="563"/>
                </a:moveTo>
                <a:cubicBezTo>
                  <a:pt x="151" y="529"/>
                  <a:pt x="151" y="529"/>
                  <a:pt x="151" y="529"/>
                </a:cubicBezTo>
                <a:cubicBezTo>
                  <a:pt x="151" y="527"/>
                  <a:pt x="153" y="526"/>
                  <a:pt x="155" y="526"/>
                </a:cubicBezTo>
                <a:cubicBezTo>
                  <a:pt x="552" y="526"/>
                  <a:pt x="552" y="526"/>
                  <a:pt x="552" y="526"/>
                </a:cubicBezTo>
                <a:cubicBezTo>
                  <a:pt x="553" y="526"/>
                  <a:pt x="555" y="527"/>
                  <a:pt x="555" y="529"/>
                </a:cubicBezTo>
                <a:cubicBezTo>
                  <a:pt x="555" y="563"/>
                  <a:pt x="555" y="563"/>
                  <a:pt x="555" y="563"/>
                </a:cubicBezTo>
                <a:cubicBezTo>
                  <a:pt x="555" y="565"/>
                  <a:pt x="553" y="566"/>
                  <a:pt x="552" y="566"/>
                </a:cubicBezTo>
                <a:cubicBezTo>
                  <a:pt x="155" y="566"/>
                  <a:pt x="155" y="566"/>
                  <a:pt x="155" y="566"/>
                </a:cubicBezTo>
                <a:cubicBezTo>
                  <a:pt x="153" y="566"/>
                  <a:pt x="151" y="565"/>
                  <a:pt x="151" y="563"/>
                </a:cubicBezTo>
                <a:close/>
                <a:moveTo>
                  <a:pt x="54" y="606"/>
                </a:moveTo>
                <a:cubicBezTo>
                  <a:pt x="652" y="606"/>
                  <a:pt x="652" y="606"/>
                  <a:pt x="652" y="606"/>
                </a:cubicBezTo>
                <a:cubicBezTo>
                  <a:pt x="652" y="606"/>
                  <a:pt x="652" y="606"/>
                  <a:pt x="652" y="606"/>
                </a:cubicBezTo>
                <a:cubicBezTo>
                  <a:pt x="654" y="606"/>
                  <a:pt x="656" y="608"/>
                  <a:pt x="656" y="610"/>
                </a:cubicBezTo>
                <a:cubicBezTo>
                  <a:pt x="656" y="657"/>
                  <a:pt x="656" y="657"/>
                  <a:pt x="656" y="657"/>
                </a:cubicBezTo>
                <a:cubicBezTo>
                  <a:pt x="50" y="657"/>
                  <a:pt x="50" y="657"/>
                  <a:pt x="50" y="657"/>
                </a:cubicBezTo>
                <a:cubicBezTo>
                  <a:pt x="50" y="657"/>
                  <a:pt x="50" y="657"/>
                  <a:pt x="50" y="657"/>
                </a:cubicBezTo>
                <a:cubicBezTo>
                  <a:pt x="50" y="610"/>
                  <a:pt x="50" y="610"/>
                  <a:pt x="50" y="610"/>
                </a:cubicBezTo>
                <a:cubicBezTo>
                  <a:pt x="50" y="608"/>
                  <a:pt x="52" y="606"/>
                  <a:pt x="54" y="60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308434" y="1888149"/>
            <a:ext cx="902811" cy="979759"/>
            <a:chOff x="7308434" y="1609299"/>
            <a:chExt cx="902811" cy="979759"/>
          </a:xfrm>
        </p:grpSpPr>
        <p:sp>
          <p:nvSpPr>
            <p:cNvPr id="34" name="TextBox 14"/>
            <p:cNvSpPr txBox="1"/>
            <p:nvPr/>
          </p:nvSpPr>
          <p:spPr>
            <a:xfrm>
              <a:off x="7308434" y="2065838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地形</a:t>
              </a:r>
            </a:p>
          </p:txBody>
        </p:sp>
        <p:grpSp>
          <p:nvGrpSpPr>
            <p:cNvPr id="60" name="Group 41"/>
            <p:cNvGrpSpPr>
              <a:grpSpLocks noChangeAspect="1"/>
            </p:cNvGrpSpPr>
            <p:nvPr/>
          </p:nvGrpSpPr>
          <p:grpSpPr bwMode="auto">
            <a:xfrm>
              <a:off x="7534163" y="1609299"/>
              <a:ext cx="400212" cy="378068"/>
              <a:chOff x="3098" y="1460"/>
              <a:chExt cx="1482" cy="1400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61" name="Freeform 42"/>
              <p:cNvSpPr>
                <a:spLocks noEditPoints="1"/>
              </p:cNvSpPr>
              <p:nvPr/>
            </p:nvSpPr>
            <p:spPr bwMode="auto">
              <a:xfrm>
                <a:off x="3367" y="2069"/>
                <a:ext cx="717" cy="725"/>
              </a:xfrm>
              <a:custGeom>
                <a:avLst/>
                <a:gdLst>
                  <a:gd name="T0" fmla="*/ 499 w 528"/>
                  <a:gd name="T1" fmla="*/ 450 h 535"/>
                  <a:gd name="T2" fmla="*/ 460 w 528"/>
                  <a:gd name="T3" fmla="*/ 434 h 535"/>
                  <a:gd name="T4" fmla="*/ 340 w 528"/>
                  <a:gd name="T5" fmla="*/ 434 h 535"/>
                  <a:gd name="T6" fmla="*/ 301 w 528"/>
                  <a:gd name="T7" fmla="*/ 450 h 535"/>
                  <a:gd name="T8" fmla="*/ 239 w 528"/>
                  <a:gd name="T9" fmla="*/ 450 h 535"/>
                  <a:gd name="T10" fmla="*/ 200 w 528"/>
                  <a:gd name="T11" fmla="*/ 434 h 535"/>
                  <a:gd name="T12" fmla="*/ 80 w 528"/>
                  <a:gd name="T13" fmla="*/ 434 h 535"/>
                  <a:gd name="T14" fmla="*/ 30 w 528"/>
                  <a:gd name="T15" fmla="*/ 455 h 535"/>
                  <a:gd name="T16" fmla="*/ 8 w 528"/>
                  <a:gd name="T17" fmla="*/ 506 h 535"/>
                  <a:gd name="T18" fmla="*/ 8 w 528"/>
                  <a:gd name="T19" fmla="*/ 506 h 535"/>
                  <a:gd name="T20" fmla="*/ 59 w 528"/>
                  <a:gd name="T21" fmla="*/ 527 h 535"/>
                  <a:gd name="T22" fmla="*/ 109 w 528"/>
                  <a:gd name="T23" fmla="*/ 507 h 535"/>
                  <a:gd name="T24" fmla="*/ 171 w 528"/>
                  <a:gd name="T25" fmla="*/ 507 h 535"/>
                  <a:gd name="T26" fmla="*/ 210 w 528"/>
                  <a:gd name="T27" fmla="*/ 522 h 535"/>
                  <a:gd name="T28" fmla="*/ 270 w 528"/>
                  <a:gd name="T29" fmla="*/ 533 h 535"/>
                  <a:gd name="T30" fmla="*/ 330 w 528"/>
                  <a:gd name="T31" fmla="*/ 522 h 535"/>
                  <a:gd name="T32" fmla="*/ 369 w 528"/>
                  <a:gd name="T33" fmla="*/ 507 h 535"/>
                  <a:gd name="T34" fmla="*/ 431 w 528"/>
                  <a:gd name="T35" fmla="*/ 507 h 535"/>
                  <a:gd name="T36" fmla="*/ 469 w 528"/>
                  <a:gd name="T37" fmla="*/ 522 h 535"/>
                  <a:gd name="T38" fmla="*/ 520 w 528"/>
                  <a:gd name="T39" fmla="*/ 501 h 535"/>
                  <a:gd name="T40" fmla="*/ 499 w 528"/>
                  <a:gd name="T41" fmla="*/ 450 h 535"/>
                  <a:gd name="T42" fmla="*/ 251 w 528"/>
                  <a:gd name="T43" fmla="*/ 302 h 535"/>
                  <a:gd name="T44" fmla="*/ 212 w 528"/>
                  <a:gd name="T45" fmla="*/ 288 h 535"/>
                  <a:gd name="T46" fmla="*/ 95 w 528"/>
                  <a:gd name="T47" fmla="*/ 288 h 535"/>
                  <a:gd name="T48" fmla="*/ 44 w 528"/>
                  <a:gd name="T49" fmla="*/ 306 h 535"/>
                  <a:gd name="T50" fmla="*/ 21 w 528"/>
                  <a:gd name="T51" fmla="*/ 356 h 535"/>
                  <a:gd name="T52" fmla="*/ 21 w 528"/>
                  <a:gd name="T53" fmla="*/ 356 h 535"/>
                  <a:gd name="T54" fmla="*/ 70 w 528"/>
                  <a:gd name="T55" fmla="*/ 379 h 535"/>
                  <a:gd name="T56" fmla="*/ 121 w 528"/>
                  <a:gd name="T57" fmla="*/ 361 h 535"/>
                  <a:gd name="T58" fmla="*/ 186 w 528"/>
                  <a:gd name="T59" fmla="*/ 361 h 535"/>
                  <a:gd name="T60" fmla="*/ 224 w 528"/>
                  <a:gd name="T61" fmla="*/ 375 h 535"/>
                  <a:gd name="T62" fmla="*/ 283 w 528"/>
                  <a:gd name="T63" fmla="*/ 384 h 535"/>
                  <a:gd name="T64" fmla="*/ 342 w 528"/>
                  <a:gd name="T65" fmla="*/ 375 h 535"/>
                  <a:gd name="T66" fmla="*/ 380 w 528"/>
                  <a:gd name="T67" fmla="*/ 361 h 535"/>
                  <a:gd name="T68" fmla="*/ 394 w 528"/>
                  <a:gd name="T69" fmla="*/ 358 h 535"/>
                  <a:gd name="T70" fmla="*/ 425 w 528"/>
                  <a:gd name="T71" fmla="*/ 313 h 535"/>
                  <a:gd name="T72" fmla="*/ 380 w 528"/>
                  <a:gd name="T73" fmla="*/ 281 h 535"/>
                  <a:gd name="T74" fmla="*/ 354 w 528"/>
                  <a:gd name="T75" fmla="*/ 288 h 535"/>
                  <a:gd name="T76" fmla="*/ 315 w 528"/>
                  <a:gd name="T77" fmla="*/ 301 h 535"/>
                  <a:gd name="T78" fmla="*/ 251 w 528"/>
                  <a:gd name="T79" fmla="*/ 302 h 535"/>
                  <a:gd name="T80" fmla="*/ 308 w 528"/>
                  <a:gd name="T81" fmla="*/ 152 h 535"/>
                  <a:gd name="T82" fmla="*/ 253 w 528"/>
                  <a:gd name="T83" fmla="*/ 152 h 535"/>
                  <a:gd name="T84" fmla="*/ 219 w 528"/>
                  <a:gd name="T85" fmla="*/ 141 h 535"/>
                  <a:gd name="T86" fmla="*/ 115 w 528"/>
                  <a:gd name="T87" fmla="*/ 141 h 535"/>
                  <a:gd name="T88" fmla="*/ 71 w 528"/>
                  <a:gd name="T89" fmla="*/ 155 h 535"/>
                  <a:gd name="T90" fmla="*/ 46 w 528"/>
                  <a:gd name="T91" fmla="*/ 204 h 535"/>
                  <a:gd name="T92" fmla="*/ 95 w 528"/>
                  <a:gd name="T93" fmla="*/ 229 h 535"/>
                  <a:gd name="T94" fmla="*/ 139 w 528"/>
                  <a:gd name="T95" fmla="*/ 215 h 535"/>
                  <a:gd name="T96" fmla="*/ 195 w 528"/>
                  <a:gd name="T97" fmla="*/ 215 h 535"/>
                  <a:gd name="T98" fmla="*/ 229 w 528"/>
                  <a:gd name="T99" fmla="*/ 226 h 535"/>
                  <a:gd name="T100" fmla="*/ 281 w 528"/>
                  <a:gd name="T101" fmla="*/ 234 h 535"/>
                  <a:gd name="T102" fmla="*/ 333 w 528"/>
                  <a:gd name="T103" fmla="*/ 226 h 535"/>
                  <a:gd name="T104" fmla="*/ 358 w 528"/>
                  <a:gd name="T105" fmla="*/ 177 h 535"/>
                  <a:gd name="T106" fmla="*/ 308 w 528"/>
                  <a:gd name="T107" fmla="*/ 152 h 535"/>
                  <a:gd name="T108" fmla="*/ 109 w 528"/>
                  <a:gd name="T109" fmla="*/ 78 h 535"/>
                  <a:gd name="T110" fmla="*/ 212 w 528"/>
                  <a:gd name="T111" fmla="*/ 78 h 535"/>
                  <a:gd name="T112" fmla="*/ 251 w 528"/>
                  <a:gd name="T113" fmla="*/ 39 h 535"/>
                  <a:gd name="T114" fmla="*/ 212 w 528"/>
                  <a:gd name="T115" fmla="*/ 0 h 535"/>
                  <a:gd name="T116" fmla="*/ 109 w 528"/>
                  <a:gd name="T117" fmla="*/ 0 h 535"/>
                  <a:gd name="T118" fmla="*/ 70 w 528"/>
                  <a:gd name="T119" fmla="*/ 39 h 535"/>
                  <a:gd name="T120" fmla="*/ 109 w 528"/>
                  <a:gd name="T121" fmla="*/ 78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28" h="535">
                    <a:moveTo>
                      <a:pt x="499" y="450"/>
                    </a:moveTo>
                    <a:cubicBezTo>
                      <a:pt x="460" y="434"/>
                      <a:pt x="460" y="434"/>
                      <a:pt x="460" y="434"/>
                    </a:cubicBezTo>
                    <a:cubicBezTo>
                      <a:pt x="423" y="420"/>
                      <a:pt x="376" y="420"/>
                      <a:pt x="340" y="434"/>
                    </a:cubicBezTo>
                    <a:cubicBezTo>
                      <a:pt x="301" y="450"/>
                      <a:pt x="301" y="450"/>
                      <a:pt x="301" y="450"/>
                    </a:cubicBezTo>
                    <a:cubicBezTo>
                      <a:pt x="283" y="457"/>
                      <a:pt x="257" y="457"/>
                      <a:pt x="239" y="450"/>
                    </a:cubicBezTo>
                    <a:cubicBezTo>
                      <a:pt x="200" y="434"/>
                      <a:pt x="200" y="434"/>
                      <a:pt x="200" y="434"/>
                    </a:cubicBezTo>
                    <a:cubicBezTo>
                      <a:pt x="164" y="420"/>
                      <a:pt x="117" y="420"/>
                      <a:pt x="80" y="434"/>
                    </a:cubicBezTo>
                    <a:cubicBezTo>
                      <a:pt x="30" y="455"/>
                      <a:pt x="30" y="455"/>
                      <a:pt x="30" y="455"/>
                    </a:cubicBezTo>
                    <a:cubicBezTo>
                      <a:pt x="10" y="463"/>
                      <a:pt x="0" y="486"/>
                      <a:pt x="8" y="506"/>
                    </a:cubicBezTo>
                    <a:cubicBezTo>
                      <a:pt x="8" y="506"/>
                      <a:pt x="8" y="506"/>
                      <a:pt x="8" y="506"/>
                    </a:cubicBezTo>
                    <a:cubicBezTo>
                      <a:pt x="16" y="526"/>
                      <a:pt x="39" y="535"/>
                      <a:pt x="59" y="527"/>
                    </a:cubicBezTo>
                    <a:cubicBezTo>
                      <a:pt x="109" y="507"/>
                      <a:pt x="109" y="507"/>
                      <a:pt x="109" y="507"/>
                    </a:cubicBezTo>
                    <a:cubicBezTo>
                      <a:pt x="127" y="500"/>
                      <a:pt x="154" y="500"/>
                      <a:pt x="171" y="507"/>
                    </a:cubicBezTo>
                    <a:cubicBezTo>
                      <a:pt x="210" y="522"/>
                      <a:pt x="210" y="522"/>
                      <a:pt x="210" y="522"/>
                    </a:cubicBezTo>
                    <a:cubicBezTo>
                      <a:pt x="228" y="530"/>
                      <a:pt x="249" y="533"/>
                      <a:pt x="270" y="533"/>
                    </a:cubicBezTo>
                    <a:cubicBezTo>
                      <a:pt x="291" y="533"/>
                      <a:pt x="312" y="530"/>
                      <a:pt x="330" y="522"/>
                    </a:cubicBezTo>
                    <a:cubicBezTo>
                      <a:pt x="369" y="507"/>
                      <a:pt x="369" y="507"/>
                      <a:pt x="369" y="507"/>
                    </a:cubicBezTo>
                    <a:cubicBezTo>
                      <a:pt x="387" y="500"/>
                      <a:pt x="413" y="500"/>
                      <a:pt x="431" y="507"/>
                    </a:cubicBezTo>
                    <a:cubicBezTo>
                      <a:pt x="469" y="522"/>
                      <a:pt x="469" y="522"/>
                      <a:pt x="469" y="522"/>
                    </a:cubicBezTo>
                    <a:cubicBezTo>
                      <a:pt x="489" y="531"/>
                      <a:pt x="512" y="521"/>
                      <a:pt x="520" y="501"/>
                    </a:cubicBezTo>
                    <a:cubicBezTo>
                      <a:pt x="528" y="481"/>
                      <a:pt x="519" y="458"/>
                      <a:pt x="499" y="450"/>
                    </a:cubicBezTo>
                    <a:close/>
                    <a:moveTo>
                      <a:pt x="251" y="302"/>
                    </a:moveTo>
                    <a:cubicBezTo>
                      <a:pt x="212" y="288"/>
                      <a:pt x="212" y="288"/>
                      <a:pt x="212" y="288"/>
                    </a:cubicBezTo>
                    <a:cubicBezTo>
                      <a:pt x="176" y="275"/>
                      <a:pt x="130" y="275"/>
                      <a:pt x="95" y="288"/>
                    </a:cubicBezTo>
                    <a:cubicBezTo>
                      <a:pt x="44" y="306"/>
                      <a:pt x="44" y="306"/>
                      <a:pt x="44" y="306"/>
                    </a:cubicBezTo>
                    <a:cubicBezTo>
                      <a:pt x="24" y="313"/>
                      <a:pt x="13" y="335"/>
                      <a:pt x="21" y="356"/>
                    </a:cubicBezTo>
                    <a:cubicBezTo>
                      <a:pt x="21" y="356"/>
                      <a:pt x="21" y="356"/>
                      <a:pt x="21" y="356"/>
                    </a:cubicBezTo>
                    <a:cubicBezTo>
                      <a:pt x="28" y="376"/>
                      <a:pt x="50" y="387"/>
                      <a:pt x="70" y="379"/>
                    </a:cubicBezTo>
                    <a:cubicBezTo>
                      <a:pt x="121" y="361"/>
                      <a:pt x="121" y="361"/>
                      <a:pt x="121" y="361"/>
                    </a:cubicBezTo>
                    <a:cubicBezTo>
                      <a:pt x="139" y="354"/>
                      <a:pt x="167" y="354"/>
                      <a:pt x="186" y="361"/>
                    </a:cubicBezTo>
                    <a:cubicBezTo>
                      <a:pt x="224" y="375"/>
                      <a:pt x="224" y="375"/>
                      <a:pt x="224" y="375"/>
                    </a:cubicBezTo>
                    <a:cubicBezTo>
                      <a:pt x="242" y="381"/>
                      <a:pt x="263" y="384"/>
                      <a:pt x="283" y="384"/>
                    </a:cubicBezTo>
                    <a:cubicBezTo>
                      <a:pt x="303" y="384"/>
                      <a:pt x="324" y="381"/>
                      <a:pt x="342" y="375"/>
                    </a:cubicBezTo>
                    <a:cubicBezTo>
                      <a:pt x="380" y="361"/>
                      <a:pt x="380" y="361"/>
                      <a:pt x="380" y="361"/>
                    </a:cubicBezTo>
                    <a:cubicBezTo>
                      <a:pt x="384" y="360"/>
                      <a:pt x="389" y="359"/>
                      <a:pt x="394" y="358"/>
                    </a:cubicBezTo>
                    <a:cubicBezTo>
                      <a:pt x="415" y="354"/>
                      <a:pt x="429" y="334"/>
                      <a:pt x="425" y="313"/>
                    </a:cubicBezTo>
                    <a:cubicBezTo>
                      <a:pt x="422" y="292"/>
                      <a:pt x="402" y="277"/>
                      <a:pt x="380" y="281"/>
                    </a:cubicBezTo>
                    <a:cubicBezTo>
                      <a:pt x="371" y="282"/>
                      <a:pt x="362" y="285"/>
                      <a:pt x="354" y="288"/>
                    </a:cubicBezTo>
                    <a:cubicBezTo>
                      <a:pt x="315" y="301"/>
                      <a:pt x="315" y="301"/>
                      <a:pt x="315" y="301"/>
                    </a:cubicBezTo>
                    <a:cubicBezTo>
                      <a:pt x="297" y="308"/>
                      <a:pt x="269" y="308"/>
                      <a:pt x="251" y="302"/>
                    </a:cubicBezTo>
                    <a:close/>
                    <a:moveTo>
                      <a:pt x="308" y="152"/>
                    </a:moveTo>
                    <a:cubicBezTo>
                      <a:pt x="293" y="157"/>
                      <a:pt x="269" y="157"/>
                      <a:pt x="253" y="152"/>
                    </a:cubicBezTo>
                    <a:cubicBezTo>
                      <a:pt x="219" y="141"/>
                      <a:pt x="219" y="141"/>
                      <a:pt x="219" y="141"/>
                    </a:cubicBezTo>
                    <a:cubicBezTo>
                      <a:pt x="188" y="130"/>
                      <a:pt x="147" y="130"/>
                      <a:pt x="115" y="141"/>
                    </a:cubicBezTo>
                    <a:cubicBezTo>
                      <a:pt x="71" y="155"/>
                      <a:pt x="71" y="155"/>
                      <a:pt x="71" y="155"/>
                    </a:cubicBezTo>
                    <a:cubicBezTo>
                      <a:pt x="51" y="162"/>
                      <a:pt x="39" y="184"/>
                      <a:pt x="46" y="204"/>
                    </a:cubicBezTo>
                    <a:cubicBezTo>
                      <a:pt x="53" y="225"/>
                      <a:pt x="75" y="236"/>
                      <a:pt x="95" y="229"/>
                    </a:cubicBezTo>
                    <a:cubicBezTo>
                      <a:pt x="139" y="215"/>
                      <a:pt x="139" y="215"/>
                      <a:pt x="139" y="215"/>
                    </a:cubicBezTo>
                    <a:cubicBezTo>
                      <a:pt x="155" y="210"/>
                      <a:pt x="179" y="210"/>
                      <a:pt x="195" y="215"/>
                    </a:cubicBezTo>
                    <a:cubicBezTo>
                      <a:pt x="229" y="226"/>
                      <a:pt x="229" y="226"/>
                      <a:pt x="229" y="226"/>
                    </a:cubicBezTo>
                    <a:cubicBezTo>
                      <a:pt x="244" y="231"/>
                      <a:pt x="263" y="234"/>
                      <a:pt x="281" y="234"/>
                    </a:cubicBezTo>
                    <a:cubicBezTo>
                      <a:pt x="299" y="234"/>
                      <a:pt x="317" y="231"/>
                      <a:pt x="333" y="226"/>
                    </a:cubicBezTo>
                    <a:cubicBezTo>
                      <a:pt x="353" y="219"/>
                      <a:pt x="364" y="197"/>
                      <a:pt x="358" y="177"/>
                    </a:cubicBezTo>
                    <a:cubicBezTo>
                      <a:pt x="351" y="156"/>
                      <a:pt x="329" y="145"/>
                      <a:pt x="308" y="152"/>
                    </a:cubicBezTo>
                    <a:close/>
                    <a:moveTo>
                      <a:pt x="109" y="78"/>
                    </a:moveTo>
                    <a:cubicBezTo>
                      <a:pt x="212" y="78"/>
                      <a:pt x="212" y="78"/>
                      <a:pt x="212" y="78"/>
                    </a:cubicBezTo>
                    <a:cubicBezTo>
                      <a:pt x="233" y="78"/>
                      <a:pt x="251" y="61"/>
                      <a:pt x="251" y="39"/>
                    </a:cubicBezTo>
                    <a:cubicBezTo>
                      <a:pt x="251" y="18"/>
                      <a:pt x="233" y="0"/>
                      <a:pt x="212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8" y="0"/>
                      <a:pt x="70" y="18"/>
                      <a:pt x="70" y="39"/>
                    </a:cubicBezTo>
                    <a:cubicBezTo>
                      <a:pt x="70" y="61"/>
                      <a:pt x="88" y="78"/>
                      <a:pt x="109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楷体" panose="02010609060101010101" pitchFamily="49" charset="-122"/>
                </a:endParaRPr>
              </a:p>
            </p:txBody>
          </p:sp>
          <p:sp>
            <p:nvSpPr>
              <p:cNvPr id="62" name="Freeform 43"/>
              <p:cNvSpPr>
                <a:spLocks noEditPoints="1"/>
              </p:cNvSpPr>
              <p:nvPr/>
            </p:nvSpPr>
            <p:spPr bwMode="auto">
              <a:xfrm>
                <a:off x="3098" y="1460"/>
                <a:ext cx="1482" cy="1385"/>
              </a:xfrm>
              <a:custGeom>
                <a:avLst/>
                <a:gdLst>
                  <a:gd name="T0" fmla="*/ 435 w 1092"/>
                  <a:gd name="T1" fmla="*/ 354 h 1022"/>
                  <a:gd name="T2" fmla="*/ 438 w 1092"/>
                  <a:gd name="T3" fmla="*/ 354 h 1022"/>
                  <a:gd name="T4" fmla="*/ 877 w 1092"/>
                  <a:gd name="T5" fmla="*/ 359 h 1022"/>
                  <a:gd name="T6" fmla="*/ 917 w 1092"/>
                  <a:gd name="T7" fmla="*/ 320 h 1022"/>
                  <a:gd name="T8" fmla="*/ 878 w 1092"/>
                  <a:gd name="T9" fmla="*/ 281 h 1022"/>
                  <a:gd name="T10" fmla="*/ 786 w 1092"/>
                  <a:gd name="T11" fmla="*/ 280 h 1022"/>
                  <a:gd name="T12" fmla="*/ 694 w 1092"/>
                  <a:gd name="T13" fmla="*/ 196 h 1022"/>
                  <a:gd name="T14" fmla="*/ 862 w 1092"/>
                  <a:gd name="T15" fmla="*/ 93 h 1022"/>
                  <a:gd name="T16" fmla="*/ 1020 w 1092"/>
                  <a:gd name="T17" fmla="*/ 265 h 1022"/>
                  <a:gd name="T18" fmla="*/ 1049 w 1092"/>
                  <a:gd name="T19" fmla="*/ 277 h 1022"/>
                  <a:gd name="T20" fmla="*/ 1075 w 1092"/>
                  <a:gd name="T21" fmla="*/ 267 h 1022"/>
                  <a:gd name="T22" fmla="*/ 1078 w 1092"/>
                  <a:gd name="T23" fmla="*/ 212 h 1022"/>
                  <a:gd name="T24" fmla="*/ 897 w 1092"/>
                  <a:gd name="T25" fmla="*/ 17 h 1022"/>
                  <a:gd name="T26" fmla="*/ 848 w 1092"/>
                  <a:gd name="T27" fmla="*/ 10 h 1022"/>
                  <a:gd name="T28" fmla="*/ 634 w 1092"/>
                  <a:gd name="T29" fmla="*/ 141 h 1022"/>
                  <a:gd name="T30" fmla="*/ 597 w 1092"/>
                  <a:gd name="T31" fmla="*/ 108 h 1022"/>
                  <a:gd name="T32" fmla="*/ 561 w 1092"/>
                  <a:gd name="T33" fmla="*/ 99 h 1022"/>
                  <a:gd name="T34" fmla="*/ 421 w 1092"/>
                  <a:gd name="T35" fmla="*/ 135 h 1022"/>
                  <a:gd name="T36" fmla="*/ 359 w 1092"/>
                  <a:gd name="T37" fmla="*/ 79 h 1022"/>
                  <a:gd name="T38" fmla="*/ 312 w 1092"/>
                  <a:gd name="T39" fmla="*/ 75 h 1022"/>
                  <a:gd name="T40" fmla="*/ 228 w 1092"/>
                  <a:gd name="T41" fmla="*/ 129 h 1022"/>
                  <a:gd name="T42" fmla="*/ 164 w 1092"/>
                  <a:gd name="T43" fmla="*/ 78 h 1022"/>
                  <a:gd name="T44" fmla="*/ 115 w 1092"/>
                  <a:gd name="T45" fmla="*/ 78 h 1022"/>
                  <a:gd name="T46" fmla="*/ 19 w 1092"/>
                  <a:gd name="T47" fmla="*/ 158 h 1022"/>
                  <a:gd name="T48" fmla="*/ 14 w 1092"/>
                  <a:gd name="T49" fmla="*/ 213 h 1022"/>
                  <a:gd name="T50" fmla="*/ 69 w 1092"/>
                  <a:gd name="T51" fmla="*/ 218 h 1022"/>
                  <a:gd name="T52" fmla="*/ 140 w 1092"/>
                  <a:gd name="T53" fmla="*/ 158 h 1022"/>
                  <a:gd name="T54" fmla="*/ 265 w 1092"/>
                  <a:gd name="T55" fmla="*/ 258 h 1022"/>
                  <a:gd name="T56" fmla="*/ 290 w 1092"/>
                  <a:gd name="T57" fmla="*/ 266 h 1022"/>
                  <a:gd name="T58" fmla="*/ 320 w 1092"/>
                  <a:gd name="T59" fmla="*/ 252 h 1022"/>
                  <a:gd name="T60" fmla="*/ 314 w 1092"/>
                  <a:gd name="T61" fmla="*/ 197 h 1022"/>
                  <a:gd name="T62" fmla="*/ 293 w 1092"/>
                  <a:gd name="T63" fmla="*/ 180 h 1022"/>
                  <a:gd name="T64" fmla="*/ 329 w 1092"/>
                  <a:gd name="T65" fmla="*/ 157 h 1022"/>
                  <a:gd name="T66" fmla="*/ 382 w 1092"/>
                  <a:gd name="T67" fmla="*/ 204 h 1022"/>
                  <a:gd name="T68" fmla="*/ 438 w 1092"/>
                  <a:gd name="T69" fmla="*/ 276 h 1022"/>
                  <a:gd name="T70" fmla="*/ 154 w 1092"/>
                  <a:gd name="T71" fmla="*/ 488 h 1022"/>
                  <a:gd name="T72" fmla="*/ 16 w 1092"/>
                  <a:gd name="T73" fmla="*/ 973 h 1022"/>
                  <a:gd name="T74" fmla="*/ 43 w 1092"/>
                  <a:gd name="T75" fmla="*/ 1021 h 1022"/>
                  <a:gd name="T76" fmla="*/ 54 w 1092"/>
                  <a:gd name="T77" fmla="*/ 1022 h 1022"/>
                  <a:gd name="T78" fmla="*/ 91 w 1092"/>
                  <a:gd name="T79" fmla="*/ 994 h 1022"/>
                  <a:gd name="T80" fmla="*/ 229 w 1092"/>
                  <a:gd name="T81" fmla="*/ 510 h 1022"/>
                  <a:gd name="T82" fmla="*/ 435 w 1092"/>
                  <a:gd name="T83" fmla="*/ 354 h 1022"/>
                  <a:gd name="T84" fmla="*/ 668 w 1092"/>
                  <a:gd name="T85" fmla="*/ 278 h 1022"/>
                  <a:gd name="T86" fmla="*/ 538 w 1092"/>
                  <a:gd name="T87" fmla="*/ 277 h 1022"/>
                  <a:gd name="T88" fmla="*/ 478 w 1092"/>
                  <a:gd name="T89" fmla="*/ 200 h 1022"/>
                  <a:gd name="T90" fmla="*/ 560 w 1092"/>
                  <a:gd name="T91" fmla="*/ 179 h 1022"/>
                  <a:gd name="T92" fmla="*/ 668 w 1092"/>
                  <a:gd name="T93" fmla="*/ 278 h 1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92" h="1022">
                    <a:moveTo>
                      <a:pt x="435" y="354"/>
                    </a:moveTo>
                    <a:cubicBezTo>
                      <a:pt x="438" y="354"/>
                      <a:pt x="438" y="354"/>
                      <a:pt x="438" y="354"/>
                    </a:cubicBezTo>
                    <a:cubicBezTo>
                      <a:pt x="877" y="359"/>
                      <a:pt x="877" y="359"/>
                      <a:pt x="877" y="359"/>
                    </a:cubicBezTo>
                    <a:cubicBezTo>
                      <a:pt x="899" y="359"/>
                      <a:pt x="916" y="342"/>
                      <a:pt x="917" y="320"/>
                    </a:cubicBezTo>
                    <a:cubicBezTo>
                      <a:pt x="917" y="298"/>
                      <a:pt x="900" y="281"/>
                      <a:pt x="878" y="281"/>
                    </a:cubicBezTo>
                    <a:cubicBezTo>
                      <a:pt x="786" y="280"/>
                      <a:pt x="786" y="280"/>
                      <a:pt x="786" y="280"/>
                    </a:cubicBezTo>
                    <a:cubicBezTo>
                      <a:pt x="694" y="196"/>
                      <a:pt x="694" y="196"/>
                      <a:pt x="694" y="196"/>
                    </a:cubicBezTo>
                    <a:cubicBezTo>
                      <a:pt x="862" y="93"/>
                      <a:pt x="862" y="93"/>
                      <a:pt x="862" y="93"/>
                    </a:cubicBezTo>
                    <a:cubicBezTo>
                      <a:pt x="1020" y="265"/>
                      <a:pt x="1020" y="265"/>
                      <a:pt x="1020" y="265"/>
                    </a:cubicBezTo>
                    <a:cubicBezTo>
                      <a:pt x="1028" y="273"/>
                      <a:pt x="1039" y="277"/>
                      <a:pt x="1049" y="277"/>
                    </a:cubicBezTo>
                    <a:cubicBezTo>
                      <a:pt x="1059" y="277"/>
                      <a:pt x="1068" y="274"/>
                      <a:pt x="1075" y="267"/>
                    </a:cubicBezTo>
                    <a:cubicBezTo>
                      <a:pt x="1091" y="252"/>
                      <a:pt x="1092" y="227"/>
                      <a:pt x="1078" y="212"/>
                    </a:cubicBezTo>
                    <a:cubicBezTo>
                      <a:pt x="897" y="17"/>
                      <a:pt x="897" y="17"/>
                      <a:pt x="897" y="17"/>
                    </a:cubicBezTo>
                    <a:cubicBezTo>
                      <a:pt x="885" y="3"/>
                      <a:pt x="864" y="0"/>
                      <a:pt x="848" y="10"/>
                    </a:cubicBezTo>
                    <a:cubicBezTo>
                      <a:pt x="634" y="141"/>
                      <a:pt x="634" y="141"/>
                      <a:pt x="634" y="141"/>
                    </a:cubicBezTo>
                    <a:cubicBezTo>
                      <a:pt x="597" y="108"/>
                      <a:pt x="597" y="108"/>
                      <a:pt x="597" y="108"/>
                    </a:cubicBezTo>
                    <a:cubicBezTo>
                      <a:pt x="587" y="99"/>
                      <a:pt x="574" y="95"/>
                      <a:pt x="561" y="99"/>
                    </a:cubicBezTo>
                    <a:cubicBezTo>
                      <a:pt x="421" y="135"/>
                      <a:pt x="421" y="135"/>
                      <a:pt x="421" y="135"/>
                    </a:cubicBezTo>
                    <a:cubicBezTo>
                      <a:pt x="359" y="79"/>
                      <a:pt x="359" y="79"/>
                      <a:pt x="359" y="79"/>
                    </a:cubicBezTo>
                    <a:cubicBezTo>
                      <a:pt x="346" y="67"/>
                      <a:pt x="327" y="66"/>
                      <a:pt x="312" y="75"/>
                    </a:cubicBezTo>
                    <a:cubicBezTo>
                      <a:pt x="228" y="129"/>
                      <a:pt x="228" y="129"/>
                      <a:pt x="228" y="129"/>
                    </a:cubicBezTo>
                    <a:cubicBezTo>
                      <a:pt x="164" y="78"/>
                      <a:pt x="164" y="78"/>
                      <a:pt x="164" y="78"/>
                    </a:cubicBezTo>
                    <a:cubicBezTo>
                      <a:pt x="149" y="66"/>
                      <a:pt x="129" y="66"/>
                      <a:pt x="115" y="78"/>
                    </a:cubicBezTo>
                    <a:cubicBezTo>
                      <a:pt x="19" y="158"/>
                      <a:pt x="19" y="158"/>
                      <a:pt x="19" y="158"/>
                    </a:cubicBezTo>
                    <a:cubicBezTo>
                      <a:pt x="2" y="172"/>
                      <a:pt x="0" y="197"/>
                      <a:pt x="14" y="213"/>
                    </a:cubicBezTo>
                    <a:cubicBezTo>
                      <a:pt x="27" y="230"/>
                      <a:pt x="52" y="232"/>
                      <a:pt x="69" y="218"/>
                    </a:cubicBezTo>
                    <a:cubicBezTo>
                      <a:pt x="140" y="158"/>
                      <a:pt x="140" y="158"/>
                      <a:pt x="140" y="158"/>
                    </a:cubicBezTo>
                    <a:cubicBezTo>
                      <a:pt x="265" y="258"/>
                      <a:pt x="265" y="258"/>
                      <a:pt x="265" y="258"/>
                    </a:cubicBezTo>
                    <a:cubicBezTo>
                      <a:pt x="273" y="264"/>
                      <a:pt x="281" y="266"/>
                      <a:pt x="290" y="266"/>
                    </a:cubicBezTo>
                    <a:cubicBezTo>
                      <a:pt x="301" y="266"/>
                      <a:pt x="313" y="261"/>
                      <a:pt x="320" y="252"/>
                    </a:cubicBezTo>
                    <a:cubicBezTo>
                      <a:pt x="334" y="235"/>
                      <a:pt x="331" y="210"/>
                      <a:pt x="314" y="197"/>
                    </a:cubicBezTo>
                    <a:cubicBezTo>
                      <a:pt x="293" y="180"/>
                      <a:pt x="293" y="180"/>
                      <a:pt x="293" y="180"/>
                    </a:cubicBezTo>
                    <a:cubicBezTo>
                      <a:pt x="329" y="157"/>
                      <a:pt x="329" y="157"/>
                      <a:pt x="329" y="157"/>
                    </a:cubicBezTo>
                    <a:cubicBezTo>
                      <a:pt x="382" y="204"/>
                      <a:pt x="382" y="204"/>
                      <a:pt x="382" y="204"/>
                    </a:cubicBezTo>
                    <a:cubicBezTo>
                      <a:pt x="438" y="276"/>
                      <a:pt x="438" y="276"/>
                      <a:pt x="438" y="276"/>
                    </a:cubicBezTo>
                    <a:cubicBezTo>
                      <a:pt x="307" y="275"/>
                      <a:pt x="190" y="362"/>
                      <a:pt x="154" y="488"/>
                    </a:cubicBezTo>
                    <a:cubicBezTo>
                      <a:pt x="16" y="973"/>
                      <a:pt x="16" y="973"/>
                      <a:pt x="16" y="973"/>
                    </a:cubicBezTo>
                    <a:cubicBezTo>
                      <a:pt x="10" y="993"/>
                      <a:pt x="23" y="1015"/>
                      <a:pt x="43" y="1021"/>
                    </a:cubicBezTo>
                    <a:cubicBezTo>
                      <a:pt x="47" y="1022"/>
                      <a:pt x="50" y="1022"/>
                      <a:pt x="54" y="1022"/>
                    </a:cubicBezTo>
                    <a:cubicBezTo>
                      <a:pt x="71" y="1022"/>
                      <a:pt x="86" y="1011"/>
                      <a:pt x="91" y="994"/>
                    </a:cubicBezTo>
                    <a:cubicBezTo>
                      <a:pt x="229" y="510"/>
                      <a:pt x="229" y="510"/>
                      <a:pt x="229" y="510"/>
                    </a:cubicBezTo>
                    <a:cubicBezTo>
                      <a:pt x="255" y="418"/>
                      <a:pt x="340" y="354"/>
                      <a:pt x="435" y="354"/>
                    </a:cubicBezTo>
                    <a:close/>
                    <a:moveTo>
                      <a:pt x="668" y="278"/>
                    </a:moveTo>
                    <a:cubicBezTo>
                      <a:pt x="538" y="277"/>
                      <a:pt x="538" y="277"/>
                      <a:pt x="538" y="277"/>
                    </a:cubicBezTo>
                    <a:cubicBezTo>
                      <a:pt x="478" y="200"/>
                      <a:pt x="478" y="200"/>
                      <a:pt x="478" y="200"/>
                    </a:cubicBezTo>
                    <a:cubicBezTo>
                      <a:pt x="560" y="179"/>
                      <a:pt x="560" y="179"/>
                      <a:pt x="560" y="179"/>
                    </a:cubicBezTo>
                    <a:cubicBezTo>
                      <a:pt x="668" y="278"/>
                      <a:pt x="668" y="278"/>
                      <a:pt x="668" y="2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楷体" panose="02010609060101010101" pitchFamily="49" charset="-122"/>
                </a:endParaRPr>
              </a:p>
            </p:txBody>
          </p:sp>
          <p:sp>
            <p:nvSpPr>
              <p:cNvPr id="63" name="Freeform 44"/>
              <p:cNvSpPr/>
              <p:nvPr/>
            </p:nvSpPr>
            <p:spPr bwMode="auto">
              <a:xfrm>
                <a:off x="3811" y="1993"/>
                <a:ext cx="756" cy="867"/>
              </a:xfrm>
              <a:custGeom>
                <a:avLst/>
                <a:gdLst>
                  <a:gd name="T0" fmla="*/ 518 w 557"/>
                  <a:gd name="T1" fmla="*/ 6 h 640"/>
                  <a:gd name="T2" fmla="*/ 116 w 557"/>
                  <a:gd name="T3" fmla="*/ 0 h 640"/>
                  <a:gd name="T4" fmla="*/ 115 w 557"/>
                  <a:gd name="T5" fmla="*/ 0 h 640"/>
                  <a:gd name="T6" fmla="*/ 19 w 557"/>
                  <a:gd name="T7" fmla="*/ 59 h 640"/>
                  <a:gd name="T8" fmla="*/ 28 w 557"/>
                  <a:gd name="T9" fmla="*/ 173 h 640"/>
                  <a:gd name="T10" fmla="*/ 30 w 557"/>
                  <a:gd name="T11" fmla="*/ 175 h 640"/>
                  <a:gd name="T12" fmla="*/ 419 w 557"/>
                  <a:gd name="T13" fmla="*/ 622 h 640"/>
                  <a:gd name="T14" fmla="*/ 474 w 557"/>
                  <a:gd name="T15" fmla="*/ 625 h 640"/>
                  <a:gd name="T16" fmla="*/ 474 w 557"/>
                  <a:gd name="T17" fmla="*/ 625 h 640"/>
                  <a:gd name="T18" fmla="*/ 478 w 557"/>
                  <a:gd name="T19" fmla="*/ 570 h 640"/>
                  <a:gd name="T20" fmla="*/ 478 w 557"/>
                  <a:gd name="T21" fmla="*/ 570 h 640"/>
                  <a:gd name="T22" fmla="*/ 90 w 557"/>
                  <a:gd name="T23" fmla="*/ 125 h 640"/>
                  <a:gd name="T24" fmla="*/ 88 w 557"/>
                  <a:gd name="T25" fmla="*/ 94 h 640"/>
                  <a:gd name="T26" fmla="*/ 115 w 557"/>
                  <a:gd name="T27" fmla="*/ 78 h 640"/>
                  <a:gd name="T28" fmla="*/ 517 w 557"/>
                  <a:gd name="T29" fmla="*/ 84 h 640"/>
                  <a:gd name="T30" fmla="*/ 557 w 557"/>
                  <a:gd name="T31" fmla="*/ 45 h 640"/>
                  <a:gd name="T32" fmla="*/ 518 w 557"/>
                  <a:gd name="T33" fmla="*/ 6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7" h="640">
                    <a:moveTo>
                      <a:pt x="518" y="6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74" y="0"/>
                      <a:pt x="37" y="22"/>
                      <a:pt x="19" y="59"/>
                    </a:cubicBezTo>
                    <a:cubicBezTo>
                      <a:pt x="0" y="95"/>
                      <a:pt x="3" y="140"/>
                      <a:pt x="28" y="173"/>
                    </a:cubicBezTo>
                    <a:cubicBezTo>
                      <a:pt x="29" y="173"/>
                      <a:pt x="29" y="174"/>
                      <a:pt x="30" y="175"/>
                    </a:cubicBezTo>
                    <a:cubicBezTo>
                      <a:pt x="419" y="622"/>
                      <a:pt x="419" y="622"/>
                      <a:pt x="419" y="622"/>
                    </a:cubicBezTo>
                    <a:cubicBezTo>
                      <a:pt x="433" y="638"/>
                      <a:pt x="458" y="640"/>
                      <a:pt x="474" y="625"/>
                    </a:cubicBezTo>
                    <a:cubicBezTo>
                      <a:pt x="474" y="625"/>
                      <a:pt x="474" y="625"/>
                      <a:pt x="474" y="625"/>
                    </a:cubicBezTo>
                    <a:cubicBezTo>
                      <a:pt x="490" y="611"/>
                      <a:pt x="492" y="587"/>
                      <a:pt x="478" y="570"/>
                    </a:cubicBezTo>
                    <a:cubicBezTo>
                      <a:pt x="478" y="570"/>
                      <a:pt x="478" y="570"/>
                      <a:pt x="478" y="570"/>
                    </a:cubicBezTo>
                    <a:cubicBezTo>
                      <a:pt x="90" y="125"/>
                      <a:pt x="90" y="125"/>
                      <a:pt x="90" y="125"/>
                    </a:cubicBezTo>
                    <a:cubicBezTo>
                      <a:pt x="81" y="112"/>
                      <a:pt x="86" y="99"/>
                      <a:pt x="88" y="94"/>
                    </a:cubicBezTo>
                    <a:cubicBezTo>
                      <a:pt x="91" y="89"/>
                      <a:pt x="98" y="78"/>
                      <a:pt x="115" y="78"/>
                    </a:cubicBezTo>
                    <a:cubicBezTo>
                      <a:pt x="517" y="84"/>
                      <a:pt x="517" y="84"/>
                      <a:pt x="517" y="84"/>
                    </a:cubicBezTo>
                    <a:cubicBezTo>
                      <a:pt x="538" y="83"/>
                      <a:pt x="556" y="67"/>
                      <a:pt x="557" y="45"/>
                    </a:cubicBezTo>
                    <a:cubicBezTo>
                      <a:pt x="557" y="24"/>
                      <a:pt x="540" y="6"/>
                      <a:pt x="51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2394792" y="1795015"/>
            <a:ext cx="902811" cy="1072893"/>
            <a:chOff x="2394792" y="1516165"/>
            <a:chExt cx="902811" cy="1072893"/>
          </a:xfrm>
        </p:grpSpPr>
        <p:sp>
          <p:nvSpPr>
            <p:cNvPr id="38" name="TextBox 3"/>
            <p:cNvSpPr txBox="1"/>
            <p:nvPr/>
          </p:nvSpPr>
          <p:spPr>
            <a:xfrm>
              <a:off x="2394792" y="2065838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气候</a:t>
              </a:r>
            </a:p>
          </p:txBody>
        </p:sp>
        <p:grpSp>
          <p:nvGrpSpPr>
            <p:cNvPr id="66" name="Group 4"/>
            <p:cNvGrpSpPr>
              <a:grpSpLocks noChangeAspect="1"/>
            </p:cNvGrpSpPr>
            <p:nvPr/>
          </p:nvGrpSpPr>
          <p:grpSpPr bwMode="auto">
            <a:xfrm>
              <a:off x="2564407" y="1516165"/>
              <a:ext cx="507467" cy="469044"/>
              <a:chOff x="3298" y="1661"/>
              <a:chExt cx="1083" cy="1001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73" name="Freeform 5"/>
              <p:cNvSpPr/>
              <p:nvPr/>
            </p:nvSpPr>
            <p:spPr bwMode="auto">
              <a:xfrm>
                <a:off x="3928" y="1661"/>
                <a:ext cx="64" cy="139"/>
              </a:xfrm>
              <a:custGeom>
                <a:avLst/>
                <a:gdLst>
                  <a:gd name="T0" fmla="*/ 24 w 47"/>
                  <a:gd name="T1" fmla="*/ 102 h 102"/>
                  <a:gd name="T2" fmla="*/ 47 w 47"/>
                  <a:gd name="T3" fmla="*/ 77 h 102"/>
                  <a:gd name="T4" fmla="*/ 47 w 47"/>
                  <a:gd name="T5" fmla="*/ 26 h 102"/>
                  <a:gd name="T6" fmla="*/ 24 w 47"/>
                  <a:gd name="T7" fmla="*/ 0 h 102"/>
                  <a:gd name="T8" fmla="*/ 0 w 47"/>
                  <a:gd name="T9" fmla="*/ 26 h 102"/>
                  <a:gd name="T10" fmla="*/ 0 w 47"/>
                  <a:gd name="T11" fmla="*/ 77 h 102"/>
                  <a:gd name="T12" fmla="*/ 24 w 47"/>
                  <a:gd name="T13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02">
                    <a:moveTo>
                      <a:pt x="24" y="102"/>
                    </a:moveTo>
                    <a:cubicBezTo>
                      <a:pt x="37" y="102"/>
                      <a:pt x="47" y="91"/>
                      <a:pt x="47" y="77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7" y="12"/>
                      <a:pt x="37" y="0"/>
                      <a:pt x="24" y="0"/>
                    </a:cubicBezTo>
                    <a:cubicBezTo>
                      <a:pt x="11" y="0"/>
                      <a:pt x="0" y="12"/>
                      <a:pt x="0" y="26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91"/>
                      <a:pt x="11" y="102"/>
                      <a:pt x="24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楷体" panose="02010609060101010101" pitchFamily="49" charset="-122"/>
                </a:endParaRPr>
              </a:p>
            </p:txBody>
          </p:sp>
          <p:sp>
            <p:nvSpPr>
              <p:cNvPr id="74" name="Freeform 6"/>
              <p:cNvSpPr/>
              <p:nvPr/>
            </p:nvSpPr>
            <p:spPr bwMode="auto">
              <a:xfrm>
                <a:off x="4252" y="2077"/>
                <a:ext cx="129" cy="70"/>
              </a:xfrm>
              <a:custGeom>
                <a:avLst/>
                <a:gdLst>
                  <a:gd name="T0" fmla="*/ 71 w 95"/>
                  <a:gd name="T1" fmla="*/ 0 h 51"/>
                  <a:gd name="T2" fmla="*/ 24 w 95"/>
                  <a:gd name="T3" fmla="*/ 0 h 51"/>
                  <a:gd name="T4" fmla="*/ 0 w 95"/>
                  <a:gd name="T5" fmla="*/ 25 h 51"/>
                  <a:gd name="T6" fmla="*/ 24 w 95"/>
                  <a:gd name="T7" fmla="*/ 51 h 51"/>
                  <a:gd name="T8" fmla="*/ 71 w 95"/>
                  <a:gd name="T9" fmla="*/ 51 h 51"/>
                  <a:gd name="T10" fmla="*/ 95 w 95"/>
                  <a:gd name="T11" fmla="*/ 25 h 51"/>
                  <a:gd name="T12" fmla="*/ 71 w 95"/>
                  <a:gd name="T1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51">
                    <a:moveTo>
                      <a:pt x="71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40"/>
                      <a:pt x="11" y="51"/>
                      <a:pt x="24" y="51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84" y="51"/>
                      <a:pt x="95" y="40"/>
                      <a:pt x="95" y="25"/>
                    </a:cubicBezTo>
                    <a:cubicBezTo>
                      <a:pt x="95" y="11"/>
                      <a:pt x="84" y="0"/>
                      <a:pt x="7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楷体" panose="02010609060101010101" pitchFamily="49" charset="-122"/>
                </a:endParaRPr>
              </a:p>
            </p:txBody>
          </p:sp>
          <p:sp>
            <p:nvSpPr>
              <p:cNvPr id="76" name="Freeform 7"/>
              <p:cNvSpPr/>
              <p:nvPr/>
            </p:nvSpPr>
            <p:spPr bwMode="auto">
              <a:xfrm>
                <a:off x="4154" y="1781"/>
                <a:ext cx="117" cy="120"/>
              </a:xfrm>
              <a:custGeom>
                <a:avLst/>
                <a:gdLst>
                  <a:gd name="T0" fmla="*/ 26 w 86"/>
                  <a:gd name="T1" fmla="*/ 89 h 89"/>
                  <a:gd name="T2" fmla="*/ 43 w 86"/>
                  <a:gd name="T3" fmla="*/ 82 h 89"/>
                  <a:gd name="T4" fmla="*/ 76 w 86"/>
                  <a:gd name="T5" fmla="*/ 46 h 89"/>
                  <a:gd name="T6" fmla="*/ 76 w 86"/>
                  <a:gd name="T7" fmla="*/ 10 h 89"/>
                  <a:gd name="T8" fmla="*/ 43 w 86"/>
                  <a:gd name="T9" fmla="*/ 10 h 89"/>
                  <a:gd name="T10" fmla="*/ 9 w 86"/>
                  <a:gd name="T11" fmla="*/ 46 h 89"/>
                  <a:gd name="T12" fmla="*/ 9 w 86"/>
                  <a:gd name="T13" fmla="*/ 82 h 89"/>
                  <a:gd name="T14" fmla="*/ 26 w 86"/>
                  <a:gd name="T15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" h="89">
                    <a:moveTo>
                      <a:pt x="26" y="89"/>
                    </a:moveTo>
                    <a:cubicBezTo>
                      <a:pt x="32" y="89"/>
                      <a:pt x="38" y="87"/>
                      <a:pt x="43" y="82"/>
                    </a:cubicBezTo>
                    <a:cubicBezTo>
                      <a:pt x="76" y="46"/>
                      <a:pt x="76" y="46"/>
                      <a:pt x="76" y="46"/>
                    </a:cubicBezTo>
                    <a:cubicBezTo>
                      <a:pt x="86" y="36"/>
                      <a:pt x="86" y="20"/>
                      <a:pt x="76" y="10"/>
                    </a:cubicBezTo>
                    <a:cubicBezTo>
                      <a:pt x="67" y="0"/>
                      <a:pt x="52" y="0"/>
                      <a:pt x="43" y="10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0" y="56"/>
                      <a:pt x="0" y="72"/>
                      <a:pt x="9" y="82"/>
                    </a:cubicBezTo>
                    <a:cubicBezTo>
                      <a:pt x="14" y="87"/>
                      <a:pt x="20" y="89"/>
                      <a:pt x="26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楷体" panose="02010609060101010101" pitchFamily="49" charset="-122"/>
                </a:endParaRPr>
              </a:p>
            </p:txBody>
          </p:sp>
          <p:sp>
            <p:nvSpPr>
              <p:cNvPr id="77" name="Freeform 8"/>
              <p:cNvSpPr/>
              <p:nvPr/>
            </p:nvSpPr>
            <p:spPr bwMode="auto">
              <a:xfrm>
                <a:off x="3651" y="1781"/>
                <a:ext cx="116" cy="120"/>
              </a:xfrm>
              <a:custGeom>
                <a:avLst/>
                <a:gdLst>
                  <a:gd name="T0" fmla="*/ 43 w 85"/>
                  <a:gd name="T1" fmla="*/ 82 h 89"/>
                  <a:gd name="T2" fmla="*/ 59 w 85"/>
                  <a:gd name="T3" fmla="*/ 89 h 89"/>
                  <a:gd name="T4" fmla="*/ 76 w 85"/>
                  <a:gd name="T5" fmla="*/ 82 h 89"/>
                  <a:gd name="T6" fmla="*/ 76 w 85"/>
                  <a:gd name="T7" fmla="*/ 46 h 89"/>
                  <a:gd name="T8" fmla="*/ 43 w 85"/>
                  <a:gd name="T9" fmla="*/ 10 h 89"/>
                  <a:gd name="T10" fmla="*/ 9 w 85"/>
                  <a:gd name="T11" fmla="*/ 10 h 89"/>
                  <a:gd name="T12" fmla="*/ 9 w 85"/>
                  <a:gd name="T13" fmla="*/ 46 h 89"/>
                  <a:gd name="T14" fmla="*/ 43 w 85"/>
                  <a:gd name="T15" fmla="*/ 8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5" h="89">
                    <a:moveTo>
                      <a:pt x="43" y="82"/>
                    </a:moveTo>
                    <a:cubicBezTo>
                      <a:pt x="47" y="87"/>
                      <a:pt x="53" y="89"/>
                      <a:pt x="59" y="89"/>
                    </a:cubicBezTo>
                    <a:cubicBezTo>
                      <a:pt x="65" y="89"/>
                      <a:pt x="72" y="87"/>
                      <a:pt x="76" y="82"/>
                    </a:cubicBezTo>
                    <a:cubicBezTo>
                      <a:pt x="85" y="72"/>
                      <a:pt x="85" y="56"/>
                      <a:pt x="76" y="46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33" y="0"/>
                      <a:pt x="18" y="0"/>
                      <a:pt x="9" y="10"/>
                    </a:cubicBezTo>
                    <a:cubicBezTo>
                      <a:pt x="0" y="20"/>
                      <a:pt x="0" y="36"/>
                      <a:pt x="9" y="46"/>
                    </a:cubicBezTo>
                    <a:lnTo>
                      <a:pt x="43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楷体" panose="02010609060101010101" pitchFamily="49" charset="-122"/>
                </a:endParaRPr>
              </a:p>
            </p:txBody>
          </p:sp>
          <p:sp>
            <p:nvSpPr>
              <p:cNvPr id="79" name="Freeform 9"/>
              <p:cNvSpPr>
                <a:spLocks noEditPoints="1"/>
              </p:cNvSpPr>
              <p:nvPr/>
            </p:nvSpPr>
            <p:spPr bwMode="auto">
              <a:xfrm>
                <a:off x="3298" y="1870"/>
                <a:ext cx="937" cy="693"/>
              </a:xfrm>
              <a:custGeom>
                <a:avLst/>
                <a:gdLst>
                  <a:gd name="T0" fmla="*/ 637 w 690"/>
                  <a:gd name="T1" fmla="*/ 258 h 511"/>
                  <a:gd name="T2" fmla="*/ 654 w 690"/>
                  <a:gd name="T3" fmla="*/ 178 h 511"/>
                  <a:gd name="T4" fmla="*/ 488 w 690"/>
                  <a:gd name="T5" fmla="*/ 0 h 511"/>
                  <a:gd name="T6" fmla="*/ 351 w 690"/>
                  <a:gd name="T7" fmla="*/ 77 h 511"/>
                  <a:gd name="T8" fmla="*/ 345 w 690"/>
                  <a:gd name="T9" fmla="*/ 76 h 511"/>
                  <a:gd name="T10" fmla="*/ 151 w 690"/>
                  <a:gd name="T11" fmla="*/ 232 h 511"/>
                  <a:gd name="T12" fmla="*/ 131 w 690"/>
                  <a:gd name="T13" fmla="*/ 230 h 511"/>
                  <a:gd name="T14" fmla="*/ 0 w 690"/>
                  <a:gd name="T15" fmla="*/ 370 h 511"/>
                  <a:gd name="T16" fmla="*/ 131 w 690"/>
                  <a:gd name="T17" fmla="*/ 511 h 511"/>
                  <a:gd name="T18" fmla="*/ 202 w 690"/>
                  <a:gd name="T19" fmla="*/ 511 h 511"/>
                  <a:gd name="T20" fmla="*/ 226 w 690"/>
                  <a:gd name="T21" fmla="*/ 485 h 511"/>
                  <a:gd name="T22" fmla="*/ 202 w 690"/>
                  <a:gd name="T23" fmla="*/ 460 h 511"/>
                  <a:gd name="T24" fmla="*/ 131 w 690"/>
                  <a:gd name="T25" fmla="*/ 460 h 511"/>
                  <a:gd name="T26" fmla="*/ 47 w 690"/>
                  <a:gd name="T27" fmla="*/ 370 h 511"/>
                  <a:gd name="T28" fmla="*/ 131 w 690"/>
                  <a:gd name="T29" fmla="*/ 281 h 511"/>
                  <a:gd name="T30" fmla="*/ 145 w 690"/>
                  <a:gd name="T31" fmla="*/ 283 h 511"/>
                  <a:gd name="T32" fmla="*/ 145 w 690"/>
                  <a:gd name="T33" fmla="*/ 306 h 511"/>
                  <a:gd name="T34" fmla="*/ 169 w 690"/>
                  <a:gd name="T35" fmla="*/ 332 h 511"/>
                  <a:gd name="T36" fmla="*/ 192 w 690"/>
                  <a:gd name="T37" fmla="*/ 306 h 511"/>
                  <a:gd name="T38" fmla="*/ 192 w 690"/>
                  <a:gd name="T39" fmla="*/ 265 h 511"/>
                  <a:gd name="T40" fmla="*/ 345 w 690"/>
                  <a:gd name="T41" fmla="*/ 127 h 511"/>
                  <a:gd name="T42" fmla="*/ 497 w 690"/>
                  <a:gd name="T43" fmla="*/ 265 h 511"/>
                  <a:gd name="T44" fmla="*/ 497 w 690"/>
                  <a:gd name="T45" fmla="*/ 306 h 511"/>
                  <a:gd name="T46" fmla="*/ 521 w 690"/>
                  <a:gd name="T47" fmla="*/ 332 h 511"/>
                  <a:gd name="T48" fmla="*/ 545 w 690"/>
                  <a:gd name="T49" fmla="*/ 306 h 511"/>
                  <a:gd name="T50" fmla="*/ 545 w 690"/>
                  <a:gd name="T51" fmla="*/ 283 h 511"/>
                  <a:gd name="T52" fmla="*/ 559 w 690"/>
                  <a:gd name="T53" fmla="*/ 281 h 511"/>
                  <a:gd name="T54" fmla="*/ 642 w 690"/>
                  <a:gd name="T55" fmla="*/ 370 h 511"/>
                  <a:gd name="T56" fmla="*/ 559 w 690"/>
                  <a:gd name="T57" fmla="*/ 460 h 511"/>
                  <a:gd name="T58" fmla="*/ 488 w 690"/>
                  <a:gd name="T59" fmla="*/ 460 h 511"/>
                  <a:gd name="T60" fmla="*/ 464 w 690"/>
                  <a:gd name="T61" fmla="*/ 485 h 511"/>
                  <a:gd name="T62" fmla="*/ 488 w 690"/>
                  <a:gd name="T63" fmla="*/ 511 h 511"/>
                  <a:gd name="T64" fmla="*/ 559 w 690"/>
                  <a:gd name="T65" fmla="*/ 511 h 511"/>
                  <a:gd name="T66" fmla="*/ 690 w 690"/>
                  <a:gd name="T67" fmla="*/ 370 h 511"/>
                  <a:gd name="T68" fmla="*/ 637 w 690"/>
                  <a:gd name="T69" fmla="*/ 258 h 511"/>
                  <a:gd name="T70" fmla="*/ 539 w 690"/>
                  <a:gd name="T71" fmla="*/ 232 h 511"/>
                  <a:gd name="T72" fmla="*/ 406 w 690"/>
                  <a:gd name="T73" fmla="*/ 86 h 511"/>
                  <a:gd name="T74" fmla="*/ 488 w 690"/>
                  <a:gd name="T75" fmla="*/ 51 h 511"/>
                  <a:gd name="T76" fmla="*/ 607 w 690"/>
                  <a:gd name="T77" fmla="*/ 178 h 511"/>
                  <a:gd name="T78" fmla="*/ 594 w 690"/>
                  <a:gd name="T79" fmla="*/ 235 h 511"/>
                  <a:gd name="T80" fmla="*/ 559 w 690"/>
                  <a:gd name="T81" fmla="*/ 230 h 511"/>
                  <a:gd name="T82" fmla="*/ 539 w 690"/>
                  <a:gd name="T83" fmla="*/ 232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90" h="511">
                    <a:moveTo>
                      <a:pt x="637" y="258"/>
                    </a:moveTo>
                    <a:cubicBezTo>
                      <a:pt x="648" y="233"/>
                      <a:pt x="654" y="206"/>
                      <a:pt x="654" y="178"/>
                    </a:cubicBezTo>
                    <a:cubicBezTo>
                      <a:pt x="654" y="80"/>
                      <a:pt x="580" y="0"/>
                      <a:pt x="488" y="0"/>
                    </a:cubicBezTo>
                    <a:cubicBezTo>
                      <a:pt x="433" y="0"/>
                      <a:pt x="382" y="29"/>
                      <a:pt x="351" y="77"/>
                    </a:cubicBezTo>
                    <a:cubicBezTo>
                      <a:pt x="349" y="76"/>
                      <a:pt x="347" y="76"/>
                      <a:pt x="345" y="76"/>
                    </a:cubicBezTo>
                    <a:cubicBezTo>
                      <a:pt x="254" y="76"/>
                      <a:pt x="176" y="140"/>
                      <a:pt x="151" y="232"/>
                    </a:cubicBezTo>
                    <a:cubicBezTo>
                      <a:pt x="144" y="231"/>
                      <a:pt x="137" y="230"/>
                      <a:pt x="131" y="230"/>
                    </a:cubicBezTo>
                    <a:cubicBezTo>
                      <a:pt x="58" y="230"/>
                      <a:pt x="0" y="293"/>
                      <a:pt x="0" y="370"/>
                    </a:cubicBezTo>
                    <a:cubicBezTo>
                      <a:pt x="0" y="448"/>
                      <a:pt x="58" y="511"/>
                      <a:pt x="131" y="511"/>
                    </a:cubicBezTo>
                    <a:cubicBezTo>
                      <a:pt x="202" y="511"/>
                      <a:pt x="202" y="511"/>
                      <a:pt x="202" y="511"/>
                    </a:cubicBezTo>
                    <a:cubicBezTo>
                      <a:pt x="215" y="511"/>
                      <a:pt x="226" y="499"/>
                      <a:pt x="226" y="485"/>
                    </a:cubicBezTo>
                    <a:cubicBezTo>
                      <a:pt x="226" y="471"/>
                      <a:pt x="215" y="460"/>
                      <a:pt x="202" y="460"/>
                    </a:cubicBezTo>
                    <a:cubicBezTo>
                      <a:pt x="131" y="460"/>
                      <a:pt x="131" y="460"/>
                      <a:pt x="131" y="460"/>
                    </a:cubicBezTo>
                    <a:cubicBezTo>
                      <a:pt x="85" y="460"/>
                      <a:pt x="47" y="419"/>
                      <a:pt x="47" y="370"/>
                    </a:cubicBezTo>
                    <a:cubicBezTo>
                      <a:pt x="47" y="321"/>
                      <a:pt x="85" y="281"/>
                      <a:pt x="131" y="281"/>
                    </a:cubicBezTo>
                    <a:cubicBezTo>
                      <a:pt x="134" y="281"/>
                      <a:pt x="139" y="282"/>
                      <a:pt x="145" y="283"/>
                    </a:cubicBezTo>
                    <a:cubicBezTo>
                      <a:pt x="145" y="306"/>
                      <a:pt x="145" y="306"/>
                      <a:pt x="145" y="306"/>
                    </a:cubicBezTo>
                    <a:cubicBezTo>
                      <a:pt x="145" y="320"/>
                      <a:pt x="155" y="332"/>
                      <a:pt x="169" y="332"/>
                    </a:cubicBezTo>
                    <a:cubicBezTo>
                      <a:pt x="182" y="332"/>
                      <a:pt x="192" y="320"/>
                      <a:pt x="192" y="306"/>
                    </a:cubicBezTo>
                    <a:cubicBezTo>
                      <a:pt x="192" y="265"/>
                      <a:pt x="192" y="265"/>
                      <a:pt x="192" y="265"/>
                    </a:cubicBezTo>
                    <a:cubicBezTo>
                      <a:pt x="205" y="185"/>
                      <a:pt x="269" y="127"/>
                      <a:pt x="345" y="127"/>
                    </a:cubicBezTo>
                    <a:cubicBezTo>
                      <a:pt x="421" y="127"/>
                      <a:pt x="485" y="185"/>
                      <a:pt x="497" y="265"/>
                    </a:cubicBezTo>
                    <a:cubicBezTo>
                      <a:pt x="497" y="306"/>
                      <a:pt x="497" y="306"/>
                      <a:pt x="497" y="306"/>
                    </a:cubicBezTo>
                    <a:cubicBezTo>
                      <a:pt x="497" y="320"/>
                      <a:pt x="508" y="332"/>
                      <a:pt x="521" y="332"/>
                    </a:cubicBezTo>
                    <a:cubicBezTo>
                      <a:pt x="534" y="332"/>
                      <a:pt x="545" y="320"/>
                      <a:pt x="545" y="306"/>
                    </a:cubicBezTo>
                    <a:cubicBezTo>
                      <a:pt x="545" y="283"/>
                      <a:pt x="545" y="283"/>
                      <a:pt x="545" y="283"/>
                    </a:cubicBezTo>
                    <a:cubicBezTo>
                      <a:pt x="551" y="282"/>
                      <a:pt x="556" y="281"/>
                      <a:pt x="559" y="281"/>
                    </a:cubicBezTo>
                    <a:cubicBezTo>
                      <a:pt x="605" y="281"/>
                      <a:pt x="642" y="321"/>
                      <a:pt x="642" y="370"/>
                    </a:cubicBezTo>
                    <a:cubicBezTo>
                      <a:pt x="642" y="419"/>
                      <a:pt x="605" y="460"/>
                      <a:pt x="559" y="460"/>
                    </a:cubicBezTo>
                    <a:cubicBezTo>
                      <a:pt x="488" y="460"/>
                      <a:pt x="488" y="460"/>
                      <a:pt x="488" y="460"/>
                    </a:cubicBezTo>
                    <a:cubicBezTo>
                      <a:pt x="475" y="460"/>
                      <a:pt x="464" y="471"/>
                      <a:pt x="464" y="485"/>
                    </a:cubicBezTo>
                    <a:cubicBezTo>
                      <a:pt x="464" y="499"/>
                      <a:pt x="475" y="511"/>
                      <a:pt x="488" y="511"/>
                    </a:cubicBezTo>
                    <a:cubicBezTo>
                      <a:pt x="559" y="511"/>
                      <a:pt x="559" y="511"/>
                      <a:pt x="559" y="511"/>
                    </a:cubicBezTo>
                    <a:cubicBezTo>
                      <a:pt x="631" y="511"/>
                      <a:pt x="690" y="448"/>
                      <a:pt x="690" y="370"/>
                    </a:cubicBezTo>
                    <a:cubicBezTo>
                      <a:pt x="690" y="324"/>
                      <a:pt x="669" y="283"/>
                      <a:pt x="637" y="258"/>
                    </a:cubicBezTo>
                    <a:close/>
                    <a:moveTo>
                      <a:pt x="539" y="232"/>
                    </a:moveTo>
                    <a:cubicBezTo>
                      <a:pt x="520" y="162"/>
                      <a:pt x="469" y="108"/>
                      <a:pt x="406" y="86"/>
                    </a:cubicBezTo>
                    <a:cubicBezTo>
                      <a:pt x="427" y="64"/>
                      <a:pt x="457" y="51"/>
                      <a:pt x="488" y="51"/>
                    </a:cubicBezTo>
                    <a:cubicBezTo>
                      <a:pt x="553" y="51"/>
                      <a:pt x="607" y="108"/>
                      <a:pt x="607" y="178"/>
                    </a:cubicBezTo>
                    <a:cubicBezTo>
                      <a:pt x="607" y="198"/>
                      <a:pt x="602" y="217"/>
                      <a:pt x="594" y="235"/>
                    </a:cubicBezTo>
                    <a:cubicBezTo>
                      <a:pt x="583" y="232"/>
                      <a:pt x="571" y="230"/>
                      <a:pt x="559" y="230"/>
                    </a:cubicBezTo>
                    <a:cubicBezTo>
                      <a:pt x="553" y="230"/>
                      <a:pt x="546" y="231"/>
                      <a:pt x="539" y="2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楷体" panose="02010609060101010101" pitchFamily="49" charset="-122"/>
                </a:endParaRPr>
              </a:p>
            </p:txBody>
          </p:sp>
          <p:sp>
            <p:nvSpPr>
              <p:cNvPr id="80" name="Freeform 10"/>
              <p:cNvSpPr/>
              <p:nvPr/>
            </p:nvSpPr>
            <p:spPr bwMode="auto">
              <a:xfrm>
                <a:off x="3710" y="2498"/>
                <a:ext cx="123" cy="164"/>
              </a:xfrm>
              <a:custGeom>
                <a:avLst/>
                <a:gdLst>
                  <a:gd name="T0" fmla="*/ 31 w 91"/>
                  <a:gd name="T1" fmla="*/ 9 h 121"/>
                  <a:gd name="T2" fmla="*/ 0 w 91"/>
                  <a:gd name="T3" fmla="*/ 75 h 121"/>
                  <a:gd name="T4" fmla="*/ 45 w 91"/>
                  <a:gd name="T5" fmla="*/ 121 h 121"/>
                  <a:gd name="T6" fmla="*/ 91 w 91"/>
                  <a:gd name="T7" fmla="*/ 75 h 121"/>
                  <a:gd name="T8" fmla="*/ 60 w 91"/>
                  <a:gd name="T9" fmla="*/ 9 h 121"/>
                  <a:gd name="T10" fmla="*/ 31 w 91"/>
                  <a:gd name="T11" fmla="*/ 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" h="121">
                    <a:moveTo>
                      <a:pt x="31" y="9"/>
                    </a:moveTo>
                    <a:cubicBezTo>
                      <a:pt x="23" y="19"/>
                      <a:pt x="0" y="52"/>
                      <a:pt x="0" y="75"/>
                    </a:cubicBezTo>
                    <a:cubicBezTo>
                      <a:pt x="0" y="102"/>
                      <a:pt x="18" y="121"/>
                      <a:pt x="45" y="121"/>
                    </a:cubicBezTo>
                    <a:cubicBezTo>
                      <a:pt x="72" y="121"/>
                      <a:pt x="91" y="102"/>
                      <a:pt x="91" y="75"/>
                    </a:cubicBezTo>
                    <a:cubicBezTo>
                      <a:pt x="91" y="52"/>
                      <a:pt x="67" y="19"/>
                      <a:pt x="60" y="9"/>
                    </a:cubicBezTo>
                    <a:cubicBezTo>
                      <a:pt x="53" y="0"/>
                      <a:pt x="38" y="0"/>
                      <a:pt x="3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楷体" panose="02010609060101010101" pitchFamily="49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582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00300" y="958344"/>
            <a:ext cx="5391150" cy="1801091"/>
          </a:xfrm>
          <a:prstGeom prst="ellipse">
            <a:avLst/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81337" y="1504084"/>
            <a:ext cx="4257674" cy="561108"/>
          </a:xfrm>
          <a:noFill/>
        </p:spPr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一</a:t>
            </a:r>
            <a:r>
              <a:rPr lang="zh-CN" altLang="en-US" dirty="0" smtClean="0">
                <a:solidFill>
                  <a:srgbClr val="FF0000"/>
                </a:solidFill>
              </a:rPr>
              <a:t>个让人振奋的好消息！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687" y="728662"/>
            <a:ext cx="7439025" cy="488632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4838700" y="2257425"/>
            <a:ext cx="123825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105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9630" t="5145" r="8148"/>
          <a:stretch/>
        </p:blipFill>
        <p:spPr>
          <a:xfrm>
            <a:off x="289560" y="566176"/>
            <a:ext cx="3690851" cy="28595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5737" t="4059" b="4377"/>
          <a:stretch/>
        </p:blipFill>
        <p:spPr>
          <a:xfrm>
            <a:off x="4112443" y="566176"/>
            <a:ext cx="3758323" cy="28595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798" y="566176"/>
            <a:ext cx="3908167" cy="28595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" y="3538926"/>
            <a:ext cx="3690851" cy="32013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2442" y="3538926"/>
            <a:ext cx="3758323" cy="32013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2796" y="3538926"/>
            <a:ext cx="3908167" cy="3201309"/>
          </a:xfrm>
          <a:prstGeom prst="rect">
            <a:avLst/>
          </a:prstGeom>
        </p:spPr>
      </p:pic>
      <p:sp>
        <p:nvSpPr>
          <p:cNvPr id="10" name="标题 2"/>
          <p:cNvSpPr>
            <a:spLocks noGrp="1"/>
          </p:cNvSpPr>
          <p:nvPr>
            <p:ph type="title"/>
          </p:nvPr>
        </p:nvSpPr>
        <p:spPr>
          <a:xfrm>
            <a:off x="822754" y="22653"/>
            <a:ext cx="6447347" cy="561108"/>
          </a:xfrm>
        </p:spPr>
        <p:txBody>
          <a:bodyPr>
            <a:normAutofit fontScale="90000"/>
          </a:bodyPr>
          <a:lstStyle/>
          <a:p>
            <a:r>
              <a:rPr lang="zh-CN" altLang="en-US" sz="36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鸡蛋是日常必需品</a:t>
            </a:r>
            <a:endParaRPr lang="zh-CN" altLang="en-US" sz="3600" b="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12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1C1B827E-D023-498C-AB92-9E0BEA5753FD}"/>
              </a:ext>
            </a:extLst>
          </p:cNvPr>
          <p:cNvSpPr/>
          <p:nvPr/>
        </p:nvSpPr>
        <p:spPr>
          <a:xfrm>
            <a:off x="200145" y="1054362"/>
            <a:ext cx="115179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 hangingPunct="0">
              <a:lnSpc>
                <a:spcPct val="150000"/>
              </a:lnSpc>
            </a:pP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/>
              </a:rPr>
              <a:t>古浪县隶属于甘肃省武威市，位于甘肃省中部，河西走廊东端，乌鞘岭北麓，腾格里沙漠南</a:t>
            </a:r>
            <a:r>
              <a:rPr lang="zh-CN" altLang="en-US" sz="2000" kern="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/>
              </a:rPr>
              <a:t>缘，海拔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/>
              </a:rPr>
              <a:t>在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/>
              </a:rPr>
              <a:t>1550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/>
              </a:rPr>
              <a:t>米至</a:t>
            </a:r>
            <a:r>
              <a:rPr lang="en-US" altLang="zh-CN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/>
              </a:rPr>
              <a:t>3469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/>
              </a:rPr>
              <a:t>米之间</a:t>
            </a:r>
            <a:r>
              <a:rPr lang="zh-CN" altLang="en-US" sz="2000" kern="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/>
              </a:rPr>
              <a:t>，地形以山地和低</a:t>
            </a:r>
            <a:r>
              <a:rPr lang="zh-CN" altLang="en-US" sz="20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/>
              </a:rPr>
              <a:t>山</a:t>
            </a:r>
            <a:r>
              <a:rPr lang="zh-CN" altLang="en-US" sz="2000" kern="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Calibri" panose="020F0502020204030204"/>
              </a:rPr>
              <a:t>丘陵为主。农作物以玉米、小麦为主，农业、畜牧业为主要经济来源。</a:t>
            </a:r>
            <a:endParaRPr lang="en-US" altLang="zh-CN" sz="2000" kern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Calibri" panose="020F0502020204030204"/>
            </a:endParaRPr>
          </a:p>
          <a:p>
            <a:pPr indent="266700" algn="just" hangingPunct="0">
              <a:lnSpc>
                <a:spcPct val="150000"/>
              </a:lnSpc>
            </a:pP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由于饲养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蛋鸡对农户的饲养技术要求不高，每天也就花费半个小时，很轻松，但是时效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收益相对较高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，平均一户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饲养</a:t>
            </a:r>
            <a:r>
              <a:rPr lang="en-US" altLang="zh-CN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10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余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只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，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鸡蛋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攒够百余枚的一批后主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要销往农村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市集，蛋鸡养殖实现的年增收不足千元。但考虑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到蛋鸡经过产蛋高峰期后产蛋量会大幅降低，再饲养收益不大</a:t>
            </a:r>
            <a:r>
              <a:rPr lang="zh-CN" altLang="en-US" sz="2000" kern="1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/>
              </a:rPr>
              <a:t>。</a:t>
            </a:r>
            <a:endParaRPr lang="zh-CN" altLang="zh-CN" sz="2000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AB3B9A33-5EA9-412E-A295-9EF50414FC25}"/>
              </a:ext>
            </a:extLst>
          </p:cNvPr>
          <p:cNvSpPr txBox="1"/>
          <p:nvPr/>
        </p:nvSpPr>
        <p:spPr>
          <a:xfrm>
            <a:off x="596385" y="57670"/>
            <a:ext cx="828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贫困中的古浪县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4" y="57670"/>
            <a:ext cx="1752303" cy="9856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8854" r="10625" b="5729"/>
          <a:stretch/>
        </p:blipFill>
        <p:spPr>
          <a:xfrm>
            <a:off x="5262465" y="4011014"/>
            <a:ext cx="2475102" cy="265970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12" y="4011013"/>
            <a:ext cx="4854766" cy="265970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654" y="4011013"/>
            <a:ext cx="4046734" cy="265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2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0860" y="988111"/>
            <a:ext cx="11810280" cy="601261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德青源是一个以“鸡蛋”产业链为主的农业龙头企业，在国内已经布局</a:t>
            </a:r>
            <a:r>
              <a:rPr lang="en-US" altLang="zh-CN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35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个国际标准的生态农场。德青源最早在中国创建“鸡蛋身份证制度”，结束中国鸡蛋“三无”</a:t>
            </a:r>
            <a:r>
              <a:rPr lang="en-US" altLang="zh-CN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无标准、无生产日期，无品牌</a:t>
            </a:r>
            <a:r>
              <a:rPr lang="en-US" altLang="zh-CN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历史，设有全天候</a:t>
            </a:r>
            <a:r>
              <a:rPr lang="en-US" altLang="zh-CN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24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时的售后服务，快速服务各大城市售点。这里的鸡舍，采用全球顶尖的智能自动化控制系统完成喂料、饮水、通风、降温等，每只蛋鸡平均占有笼底面积超过欧美标准。蛋鸡喝的是净化过的山泉水，吃的是精选绿色纯粮。德青源自</a:t>
            </a:r>
            <a:r>
              <a:rPr lang="en-US" altLang="zh-CN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2000</a:t>
            </a:r>
            <a:r>
              <a:rPr lang="zh-CN" altLang="en-US" sz="2400" kern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年成立以来，先后承担了奥运会等一系列国家重大活动的蛋品供应重任</a:t>
            </a:r>
            <a:r>
              <a:rPr lang="zh-CN" altLang="en-US" sz="2400" kern="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kern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518160" y="-197665"/>
            <a:ext cx="3291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德青源鸡蛋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548" y="4987835"/>
            <a:ext cx="2858592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4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574" y="4066890"/>
            <a:ext cx="3245057" cy="24682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61" y="4066890"/>
            <a:ext cx="3822600" cy="25216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251" y="4066890"/>
            <a:ext cx="3460355" cy="2468242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654848" y="0"/>
            <a:ext cx="10805160" cy="9048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德青源生态农场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/>
          <a:srcRect b="31415"/>
          <a:stretch/>
        </p:blipFill>
        <p:spPr>
          <a:xfrm>
            <a:off x="313275" y="791861"/>
            <a:ext cx="6096000" cy="313570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03889" y="3487781"/>
            <a:ext cx="2646878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养殖小区监控画面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9643" y="791861"/>
            <a:ext cx="5372100" cy="304574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692641" y="3453517"/>
            <a:ext cx="2339102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自动化清洁杀毒</a:t>
            </a:r>
          </a:p>
        </p:txBody>
      </p:sp>
      <p:sp>
        <p:nvSpPr>
          <p:cNvPr id="13" name="矩形 12"/>
          <p:cNvSpPr/>
          <p:nvPr/>
        </p:nvSpPr>
        <p:spPr>
          <a:xfrm>
            <a:off x="2980165" y="6126916"/>
            <a:ext cx="1107996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培训班</a:t>
            </a:r>
          </a:p>
        </p:txBody>
      </p:sp>
      <p:sp>
        <p:nvSpPr>
          <p:cNvPr id="14" name="矩形 13"/>
          <p:cNvSpPr/>
          <p:nvPr/>
        </p:nvSpPr>
        <p:spPr>
          <a:xfrm>
            <a:off x="6064057" y="6109940"/>
            <a:ext cx="1723549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媒体开放日</a:t>
            </a:r>
          </a:p>
        </p:txBody>
      </p:sp>
      <p:sp>
        <p:nvSpPr>
          <p:cNvPr id="15" name="矩形 14"/>
          <p:cNvSpPr/>
          <p:nvPr/>
        </p:nvSpPr>
        <p:spPr>
          <a:xfrm>
            <a:off x="9749082" y="6113680"/>
            <a:ext cx="1723549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沃尔玛专柜</a:t>
            </a:r>
          </a:p>
        </p:txBody>
      </p:sp>
    </p:spTree>
    <p:extLst>
      <p:ext uri="{BB962C8B-B14F-4D97-AF65-F5344CB8AC3E}">
        <p14:creationId xmlns:p14="http://schemas.microsoft.com/office/powerpoint/2010/main" val="156923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39570991-032F-4B65-B95F-17BFB5F2C3EB}"/>
              </a:ext>
            </a:extLst>
          </p:cNvPr>
          <p:cNvGrpSpPr/>
          <p:nvPr/>
        </p:nvGrpSpPr>
        <p:grpSpPr>
          <a:xfrm>
            <a:off x="1699402" y="780404"/>
            <a:ext cx="9227677" cy="5788036"/>
            <a:chOff x="1699402" y="780404"/>
            <a:chExt cx="9227677" cy="578803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/>
            <a:srcRect r="1957" b="4531"/>
            <a:stretch/>
          </p:blipFill>
          <p:spPr>
            <a:xfrm>
              <a:off x="1699402" y="780404"/>
              <a:ext cx="9227677" cy="5779698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C49F6D27-D6FD-4D4B-97B9-E041489D559B}"/>
                </a:ext>
              </a:extLst>
            </p:cNvPr>
            <p:cNvSpPr/>
            <p:nvPr/>
          </p:nvSpPr>
          <p:spPr>
            <a:xfrm>
              <a:off x="8976360" y="6309360"/>
              <a:ext cx="746760" cy="259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20462"/>
            <a:ext cx="7290756" cy="845389"/>
          </a:xfrm>
        </p:spPr>
        <p:txBody>
          <a:bodyPr>
            <a:noAutofit/>
          </a:bodyPr>
          <a:lstStyle/>
          <a:p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德青源</a:t>
            </a:r>
          </a:p>
        </p:txBody>
      </p:sp>
    </p:spTree>
    <p:extLst>
      <p:ext uri="{BB962C8B-B14F-4D97-AF65-F5344CB8AC3E}">
        <p14:creationId xmlns:p14="http://schemas.microsoft.com/office/powerpoint/2010/main" val="7225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  <p:tag name="KSO_WM_SLIDE_MODEL_TYPE" val="cover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16983</TotalTime>
  <Words>2185</Words>
  <Application>Microsoft Office PowerPoint</Application>
  <PresentationFormat>宽屏</PresentationFormat>
  <Paragraphs>212</Paragraphs>
  <Slides>28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汉仪旗黑-85S</vt:lpstr>
      <vt:lpstr>黑体</vt:lpstr>
      <vt:lpstr>华文细黑</vt:lpstr>
      <vt:lpstr>楷体</vt:lpstr>
      <vt:lpstr>思源黑体 CN Light</vt:lpstr>
      <vt:lpstr>宋体</vt:lpstr>
      <vt:lpstr>微软雅黑</vt:lpstr>
      <vt:lpstr>Arial</vt:lpstr>
      <vt:lpstr>Calibri</vt:lpstr>
      <vt:lpstr>Helvetica</vt:lpstr>
      <vt:lpstr>Times New Roman</vt:lpstr>
      <vt:lpstr>2_Office 主题​​</vt:lpstr>
      <vt:lpstr>1_Office 主题​​</vt:lpstr>
      <vt:lpstr>从餐桌上的鸡蛋看—— 农业区位因素及其变化</vt:lpstr>
      <vt:lpstr>PowerPoint 演示文稿</vt:lpstr>
      <vt:lpstr>影响农业的主要区位因素</vt:lpstr>
      <vt:lpstr>一个让人振奋的好消息！</vt:lpstr>
      <vt:lpstr>鸡蛋是日常必需品</vt:lpstr>
      <vt:lpstr>PowerPoint 演示文稿</vt:lpstr>
      <vt:lpstr>PowerPoint 演示文稿</vt:lpstr>
      <vt:lpstr>PowerPoint 演示文稿</vt:lpstr>
      <vt:lpstr>德青源</vt:lpstr>
      <vt:lpstr>德青源甘肃金鸡扶贫项目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农业的区位因素的变化</vt:lpstr>
      <vt:lpstr>PowerPoint 演示文稿</vt:lpstr>
      <vt:lpstr>位置</vt:lpstr>
      <vt:lpstr>PowerPoint 演示文稿</vt:lpstr>
      <vt:lpstr>PowerPoint 演示文稿</vt:lpstr>
      <vt:lpstr>农业区位选择原则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 Hai</dc:creator>
  <cp:lastModifiedBy>Microsoft 帐户</cp:lastModifiedBy>
  <cp:revision>449</cp:revision>
  <dcterms:created xsi:type="dcterms:W3CDTF">2019-04-10T02:05:47Z</dcterms:created>
  <dcterms:modified xsi:type="dcterms:W3CDTF">2020-04-05T10:07:31Z</dcterms:modified>
</cp:coreProperties>
</file>