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ink/inkAction2.xml" ContentType="application/vnd.ms-office.inkAction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5" r:id="rId2"/>
    <p:sldId id="271" r:id="rId3"/>
    <p:sldId id="342" r:id="rId4"/>
    <p:sldId id="260" r:id="rId5"/>
    <p:sldId id="339" r:id="rId6"/>
    <p:sldId id="296" r:id="rId7"/>
    <p:sldId id="348" r:id="rId8"/>
    <p:sldId id="338" r:id="rId9"/>
    <p:sldId id="345" r:id="rId10"/>
    <p:sldId id="344" r:id="rId11"/>
    <p:sldId id="340" r:id="rId12"/>
    <p:sldId id="298" r:id="rId13"/>
    <p:sldId id="327" r:id="rId14"/>
    <p:sldId id="268" r:id="rId15"/>
    <p:sldId id="294" r:id="rId16"/>
    <p:sldId id="297" r:id="rId17"/>
    <p:sldId id="347" r:id="rId18"/>
    <p:sldId id="284" r:id="rId19"/>
    <p:sldId id="346" r:id="rId20"/>
    <p:sldId id="34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怡然 高" initials="怡然" lastIdx="1" clrIdx="0">
    <p:extLst>
      <p:ext uri="{19B8F6BF-5375-455C-9EA6-DF929625EA0E}">
        <p15:presenceInfo xmlns:p15="http://schemas.microsoft.com/office/powerpoint/2012/main" userId="8dfb0550283b41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009200"/>
    <a:srgbClr val="009900"/>
    <a:srgbClr val="FFFFFF"/>
    <a:srgbClr val="0000CC"/>
    <a:srgbClr val="285000"/>
    <a:srgbClr val="E2F0D9"/>
    <a:srgbClr val="CAE3E8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424" autoAdjust="0"/>
  </p:normalViewPr>
  <p:slideViewPr>
    <p:cSldViewPr snapToGrid="0">
      <p:cViewPr varScale="1">
        <p:scale>
          <a:sx n="63" d="100"/>
          <a:sy n="63" d="100"/>
        </p:scale>
        <p:origin x="7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30" d="100"/>
          <a:sy n="130" d="100"/>
        </p:scale>
        <p:origin x="1260" y="-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4-12T03:44:45.75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90896">
    <iact:property name="dataType"/>
    <iact:actionData xml:id="d0">
      <inkml:trace xmlns:inkml="http://www.w3.org/2003/InkML" xml:id="stk0" contextRef="#ctx0" brushRef="#br0">16338 9854 0,'203'127'14,"-77"-26"-12,1 0 2,25-25 9,-25 26-8,50 50 5,0-76-6,-50-26 8,126 77-7,-76-51 6,102-51-6,-127 1 6,51-26-6,-77 0 7,26-26-9,0-75 13,76-51-15,-101 25 10,50 1-5,-101 50 4,76-26-6,-101 26 8,0-25-8,50 25 8,-25-25-7,-51 25 8,1 0-10,-1-26 9,-25-252-8,-76 151 8,-76-76-9,0 127 10,51-25-10,-1 0 13,1-1-13,25 52 7,51 24-5,-1-75 4,1 101-5,25-126 9,-76 50-9,-25-26 9,25 52-8,-102-77 4,52 76-4,-52 26 8,77-51-9,-26 101 8,-25 51-8,51 0 7,25 0-8,0 0 10,0 0-9,-51 0 9,26 26-10,-102 75 10,102-50-9,-76-1 6,-51 77-4,-101 25 5,101 0-7,50 0 8,52-51-6,-52 51 4,128-76-6,-26 51 7,50-26-5,1 76 8,25-75-12,0 50 10,0-26-6,0 26 2,0-50-3,0 50 7,0-26-8,0-24 8,25 24-7,51 52 7,-50-26-9,126 25 10,-51 0-11,51 26 12,25-26-10,482 279 7,-203-253-6,-76-26 7,-51-101-10,26 0 10,-229-50-5,-50-26 3,-50 0-6,-1 0 218</inkml:trace>
    </iact:actionData>
  </iact:action>
  <iact:action type="add" startTime="112706">
    <iact:property name="dataType"/>
    <iact:actionData xml:id="d1">
      <inkml:trace xmlns:inkml="http://www.w3.org/2003/InkML" xml:id="stk1" contextRef="#ctx0" brushRef="#br0">24469 10563 0,'25'0'4,"1"0"0,75-25 6,-50 25-8,-26 0 13</inkml:trace>
    </iact:actionData>
  </iact:action>
  <iact:action type="add" startTime="113460">
    <iact:property name="dataType"/>
    <iact:actionData xml:id="d2">
      <inkml:trace xmlns:inkml="http://www.w3.org/2003/InkML" xml:id="stk2" contextRef="#ctx0" brushRef="#br0">26343 8967 0,'254'-50'66,"-229"24"-64,152 1 10,77-26-7,-1 26 7,26 0-9,75-26 8,1 51-6,-152 0 9,-1 0-12,-101 0 9,-50 0-5,0 76 69,25 51-71,-26-1 9,52-75-10,-52 25 10,-24-25-10,-26-26 9,0 0 5,0 1 13,0 24-25,-26 1 12,26-26-5,-25 1-9,50-52 73,1 1-70,-1 0 4,0-26-5,-25 26 6,51-26-7,-26 26 11,1-1-13,-1 1 10,-25 0-10,0-1 155,0 1-142,0 0 33</inkml:trace>
    </iact:actionData>
  </iact:action>
  <iact:action type="add" startTime="115126">
    <iact:property name="dataType"/>
    <iact:actionData xml:id="d3">
      <inkml:trace xmlns:inkml="http://www.w3.org/2003/InkML" xml:id="stk3" contextRef="#ctx0" brushRef="#br0">28598 7498 0,'25'0'16,"0"0"-12,1 0 8,-26-25-8,50 25 184,-24 0-184,-1 0 8,-50 0 228,-1 0-208</inkml:trace>
    </iact:actionData>
  </iact:action>
  <iact:action type="add" startTime="116696">
    <iact:property name="dataType"/>
    <iact:actionData xml:id="d4">
      <inkml:trace xmlns:inkml="http://www.w3.org/2003/InkML" xml:id="stk4" contextRef="#ctx0" brushRef="#br0">30700 7296 0,'26'0'96,"-1"0"-91,76 0 6,102 0-7,50 25 9,-25 51-11,25-26 11,51-24-9,-25 100 11,-152-100-12,-26-26 8,-76 76-7,1-76 151,-1 0-150,26 0 7,-26 0-8,0 0 12,1 0-4,-1 0 19,0 0-13,1 0-4,-1 0 2,0 0 4,1 0-8,-1 0-8,26 0 9,-26 0-10</inkml:trace>
    </iact:actionData>
  </iact:action>
  <iact:action type="add" startTime="119180">
    <iact:property name="dataType"/>
    <iact:actionData xml:id="d5">
      <inkml:trace xmlns:inkml="http://www.w3.org/2003/InkML" xml:id="stk5" contextRef="#ctx0" brushRef="#br0">25153 8182 0,'51'51'226,"-1"-51"-225,-24 0 13,-1 0 7,26 0-10,-1 0-7,1 0 8,25 0-8,0 0 6,-25 0-4,25 0 5,25 0-6,-76 0 23,0 0 3,1 0-27,24 25 8,1-25-8,50 25 8,-50-25-7,50 26 6,-25-26-6,26 25 10,-52-25-13,77 0 8,-51 0-4,51 0 3,-51 51-5,25-51 9,0 0-9,-75 0 8,75 0-9,-76 0 26,1 0 7,-1 0-24,0 0-7,1 0 6,-1 0 5,152 0 1,1 25-13,75 0 7,51 26-6,-25-26 7,-77 26-8,-75-26 6,-51-25-5,-51 0 7,0 0 19,1 0-14,-1 0-2,51 0-10,-51 0 7,1 0-8,-1 0 12,0 0-15,51 0 9,-25 0-5,0 0 6,25 0-5,50 0 6,-75 0-8,0 0 7,-26 0 6,0 0 13,1 0-12,-1 0-2,0 0-2,1 0-10,24 0 25,1 0-25,0-25 7,25 0-5,25 25 5,76 0-7,-151-26 8,-1 26 36,0 0-32,1 0 17,-1 0-19,-25-25-8,25 0 21,1 25-23,-1 0 10,0-26-12,1 1 10,24 0 4,-24 25-12,24-26 7,1 26-4,0-50 3,-26 24-6,0 1 154,51 25-154,-25-25 8,0 25-8,-26-26 8</inkml:trace>
    </iact:actionData>
  </iact:action>
  <iact:action type="add" startTime="126389">
    <iact:property name="dataType"/>
    <iact:actionData xml:id="d6">
      <inkml:trace xmlns:inkml="http://www.w3.org/2003/InkML" xml:id="stk6" contextRef="#ctx0" brushRef="#br0">21353 10994 0,'0'-25'79,"102"-1"-61,-52 1-15,52 25 8,-1-25-6,26-1 7,75 26-10,52 0 13,-52 0-11,52 0 6,-1 0-7,-127 0 13,26 0-14,-50 0 11,24 0-9,-50 0 9,0 0-10,-25 0 10,0 0-11,-26 0 11,26 0-8,-26 0 54,0 0-44,1 26 6,-1-26-9,0 0-8,1 0 8,-1 0-8,26 25 12,-1-25-4,1 0-5,-26 25 3,26-25-6,25 26 6,-25-26-5,-1 0 8,-50 25-10</inkml:trace>
    </iact:actionData>
  </iact:action>
  <iact:action type="add" startTime="131002">
    <iact:property name="dataType"/>
    <iact:actionData xml:id="d7">
      <inkml:trace xmlns:inkml="http://www.w3.org/2003/InkML" xml:id="stk7" contextRef="#ctx0" brushRef="#br0">20771 12489 0,'25'0'53,"0"0"8,51 25-26,178 26-22,-102-51-7,0 25 4,76 51-7,-51-51 11,26 1-10,50 24 8,-76-24-9,-25 24 11,-50-50-10,-26 26 8,-51-26-10,26 0 11,-26 0 2,0 0 33,26 0-33,-1 0-10,77-51 7,-51 51-7,25-25 6,-50 25-6,-26 0 6,-25-26-8,26 26 10,-1 0 34,0 0-29,1 0 30,75-25-33,-25-26-11,0 51 8,25-50-8,-25 24 13,-50 1-6,-1 25-6,26-51 5,-1 51-4,-24-25 6,24 0-9,1-1 11,0 1-11,-26 25 9,26-25 4,-26 25-12,0-26 8,1 26-8,-1 0 7,0 0-7,1 0 12,-1 0-4,0 0 38,1 0-20,-1-25-26,0 25 56</inkml:trace>
    </iact:actionData>
  </iact:action>
  <iact:action type="add" startTime="134160">
    <iact:property name="dataType"/>
    <iact:actionData xml:id="d8">
      <inkml:trace xmlns:inkml="http://www.w3.org/2003/InkML" xml:id="stk8" contextRef="#ctx0" brushRef="#br0">26166 12463 0,'25'26'3,"-25"-1"11,26-25-12,-1 25 12,0 1 8,1-1-12,24 0-6,26-25 6,26 26-6,-26-26 9,-26 0-9,52 25 8,-77-25-7,76 0 6,-25 0-7,51 25 9,-51-25-10,76 0 8,0 0-7,76 26 12,-127-26-13,26 0 8,-76 0-8,-26 0 10,0 0-9,1 0 8,24 0 5,-24 0-15,-1 0 11,0 0-10,1 0 9,24 0-7,1 0 7,25 0-8,25-26 8,-25 26-10,51-25 13,-51 0-12,76 25 8,-76 0-6,0-26 6,-26 26-6,26 0 7,-50 0-8,-1 0 7,0-25 5,26 25-12,-26 0 8,1 0-7,-1-25 6,0 25-8,1 0 12,-1 0-13,0 0 11,1 0 3,24-26-12,1 26 8,177-25-8,-177 25 8,-1 0-8,1 0 10,-26-25-1,1 25 3,-1 0 1,0 0-3,26-26-9,-26 26 8,51-25-11,-50 25 12,24 0-10,1-25 8,50-1-10,-50 26 11,-26 0-9,-25-25 9,51 25 3,-26 0-12,1 0 7,-1-25-6,0 25 5,1-26-4,-1 26 6,0 0-8,1 0 7,24-25-6,1 0 6,-26 25-6,1 0 38,-1 0-37,0 0 20,1 0-21,-1 0 6,0 0-7,1 0 7,24-26 11,1 26-10,25 0-8,25 0 7,0 0-8,-50 0 9,-26 0-5,1 0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4-12T03:44:45.75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915">
    <iact:property name="dataType"/>
    <iact:actionData xml:id="d0">
      <inkml:trace xmlns:inkml="http://www.w3.org/2003/InkML" xml:id="stk0" contextRef="#ctx0" brushRef="#br0">14869 4230 0,'25'0'97,"0"0"-82,26 0 1,0 0-12,-1 0 9,1 0-10,0 0 9,25 0-9,-26 0 11,1 0-11,0 0 9,25 0-8,-51 0 8,0 0-8,1 0 8,-1 0-9,51 0 10,127 0-9,-102 0 8,51 0-8,-25 0 8,-26 0-8,-25 0 8,-51 0-8,1 0 9,-1 0 2,0 0 16,1 0-14,-1 0-1,0 0 0,1-25 0,24 0 0,-24 25-12,24-26 8,1 1-8,-26 25 8,1-25-8,24 25 8,1-26-8,-26 26 8,1 0-8,-1 0 9,0-25-10,1 25 9,24-25-8,1 25 8,-26-26 3,26 26-10,0 0 6,-26 0-6,101-25 7,1 25-9,-51 0 9,-25 0-6,25 0 4,-51 0-5,0 0 23,1 0-24,24 0 26,-24 0-26,24 0 7,-24 0-6,50 0 7,-51 0-9,0 0 14,1 0-6,-1 0-7,26 0 8,-26 0-7,0 0 7,1 0-8,24 0 9,1 0-10,0 0 8,25 0-7,126 0 8,-100 0-7,-26 0 7,50 25-8,-50-25 8,26 26-7,-52-1 5,1-25-5,-26 0 7,77 25-8,-77-25 8,0 0-8,1 0 8,24 0-8,-24 0 8,-1 0-8,26 0 8,25 26-8,0-26 7,0 0-6,-26 0 6,1 0-6,-26 0 7,1 0 4,-1 0-12,0 0 7,26 0 6,-1 0-14,-24 0 11,24 0-11,1 0 9,25 0-7,-51 0 6,26 0-7,-26 0 12,153 0-4,-102 0-8,0 0 8,-26 0-8,-24 0 8</inkml:trace>
    </iact:actionData>
  </iact:action>
  <iact:action type="add" startTime="24508">
    <iact:property name="dataType"/>
    <iact:actionData xml:id="d1">
      <inkml:trace xmlns:inkml="http://www.w3.org/2003/InkML" xml:id="stk1" contextRef="#ctx0" brushRef="#br0">9777 5193 0,'26'0'96,"-1"0"-65,26 0-15,50 0-10,0 0 4,-25 0-6,178 0 9,-102 0-10,-51 0 9,26 0-8,-51 0 8,-26 0-8,1 0 8,0 0-8,-26 0 8,0-25-8,26 25 8,0 0-8,-1 0 8,77 0-8,-51 0 9,-25 0-10,-1 0 10,52 0-10,24 0 9,26 0-8,-51 0 10,26 25-12,25-25 10,-25 51-8,75-26 10,-126 0-12,102 1 9,-102-26-6,0 25 7,0-25-9,50 51 10,-50-26-7,-25-25 4,25 25-6,-25-25 8,-26 0-8,0 0 8,1 0 36,-1 0-45,0 0 10,1 0 5,24 0-16,1 0 9,0 0-6,-26 0 6,26 0-7,-1 0 9,-24 0-9,-1 0 23,0 0-10,1 0-2,-1 0 33,0 0-31,1 0-1,-1 0-12,0 0 9,1 0-10,-1 0 8,0 0 54,1 0-49,100 0-12,-100 0 8,-1 0 4,-25-25 32</inkml:trace>
    </iact:actionData>
  </iact:action>
  <iact:action type="add" startTime="27327">
    <iact:property name="dataType"/>
    <iact:actionData xml:id="d2">
      <inkml:trace xmlns:inkml="http://www.w3.org/2003/InkML" xml:id="stk2" contextRef="#ctx0" brushRef="#br0">15451 5294 0,'26'0'64,"-1"0"-48,152-25 0,26 25-11,0 0 6,-1 51-7,-75-26 8,0-25-8,-26 25 8,-25-25-8,-25 0 8,-1 0-8,1 0 8,-26 0-8,1 0 8,-1 0-8</inkml:trace>
    </iact:actionData>
  </iact:action>
  <iact:action type="add" startTime="29170">
    <iact:property name="dataType"/>
    <iact:actionData xml:id="d3">
      <inkml:trace xmlns:inkml="http://www.w3.org/2003/InkML" xml:id="stk3" contextRef="#ctx0" brushRef="#br0">22316 5396 0,'51'25'400,"-26"-25"-397,76 25 9,-25-25-8,51 0 8,-76 0-7,25 0 6,0 0-7,25 0 8,0 0-8,0 0 8,51 0-8,-101 0 8,76 0-8,-26 0 8,26 0-9,-51 0 11,25 0-11,-25 0 9,-25 0-8,-1 0 8,26 0-8,-25 0 7,0 0-6,50 0 7,0 51-7,-50-51 6,0 25-7,-1 1 9,1-26-10,0 0 9,-26 0-9,0 0 10,1 0 19,-1 0 0,26 0-17,-26 0-11,0 0 9,26 0-9,-26 0 8,1 0 4,-1 0-12,0 0 8,1 0 4,-1 0 16,0 0-16,77 0 0,24 0-12,-50 0 10,-25 0-8,50 0 2,-75 0-4,24 0 10,1 0-10,0 0 8,-26-26-8,25 26 8,26-25-8,-25 0 9,0-1-9,25 26 7,50-25-8,-75 0 9,101 25-7,-76-26 7,25 26-8,-50-25 9,0 0-10,50-1 9,-25 26-8,25 0 8,-25-50-8,-25 24 10,-26 26-12,26 0 10,-26 0 5,26 0-14,-26 0 9,1 0-8,-1-25 10,0 25-12,1-25 42,-1 25-28,0 0 0,1 0 15,-26-26-14,25 26-2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01256-DEA3-45CF-BFBF-A5CB53C13487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026EC-AD87-4295-974F-E5B483D1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22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68C4C-E6D7-46FE-9AAA-9EDE8C68FA0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39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说明：图中白色部分为西方对全球了解的范围，黑灰色部分为未了解的范围</a:t>
            </a:r>
            <a:endParaRPr lang="en-US" altLang="zh-CN" dirty="0"/>
          </a:p>
          <a:p>
            <a:r>
              <a:rPr lang="zh-CN" altLang="en-US" dirty="0"/>
              <a:t>设问：</a:t>
            </a:r>
            <a:r>
              <a:rPr lang="en-US" altLang="zh-CN" dirty="0"/>
              <a:t>1</a:t>
            </a:r>
            <a:r>
              <a:rPr lang="zh-CN" altLang="en-US" dirty="0"/>
              <a:t>、请先说出图中白色部分所涉及的大洲和大洋名称，并描述上述不同时</a:t>
            </a:r>
            <a:endParaRPr lang="en-US" altLang="zh-CN" dirty="0"/>
          </a:p>
          <a:p>
            <a:r>
              <a:rPr lang="en-US" altLang="zh-CN" dirty="0"/>
              <a:t>                    </a:t>
            </a:r>
            <a:r>
              <a:rPr lang="zh-CN" altLang="en-US" dirty="0"/>
              <a:t>期西方对全球了解的区域变化。</a:t>
            </a:r>
            <a:endParaRPr lang="en-US" altLang="zh-CN" dirty="0"/>
          </a:p>
          <a:p>
            <a:r>
              <a:rPr lang="en-US" altLang="zh-CN" dirty="0"/>
              <a:t>                ---</a:t>
            </a:r>
            <a:r>
              <a:rPr lang="zh-CN" altLang="en-US" dirty="0"/>
              <a:t>图</a:t>
            </a:r>
            <a:r>
              <a:rPr lang="en-US" altLang="zh-CN" dirty="0"/>
              <a:t>2</a:t>
            </a:r>
            <a:r>
              <a:rPr lang="zh-CN" altLang="en-US" dirty="0"/>
              <a:t>西方人对全球的了解范围大大增加，包括大西洋的广阔海域以及</a:t>
            </a:r>
            <a:endParaRPr lang="en-US" altLang="zh-CN" dirty="0"/>
          </a:p>
          <a:p>
            <a:r>
              <a:rPr lang="en-US" altLang="zh-CN" dirty="0"/>
              <a:t>                    </a:t>
            </a:r>
            <a:r>
              <a:rPr lang="zh-CN" altLang="en-US" dirty="0"/>
              <a:t>沿岸的非洲西部、美洲东部和印度洋沿岸的非洲东部；</a:t>
            </a:r>
            <a:endParaRPr lang="en-US" altLang="zh-CN" dirty="0"/>
          </a:p>
          <a:p>
            <a:r>
              <a:rPr lang="en-US" altLang="zh-CN" dirty="0"/>
              <a:t>                    </a:t>
            </a:r>
            <a:r>
              <a:rPr lang="zh-CN" altLang="en-US" dirty="0"/>
              <a:t>图</a:t>
            </a:r>
            <a:r>
              <a:rPr lang="en-US" altLang="zh-CN" dirty="0"/>
              <a:t>3</a:t>
            </a:r>
            <a:r>
              <a:rPr lang="zh-CN" altLang="en-US" dirty="0"/>
              <a:t>认识范围扩展到太平洋及其沿岸。</a:t>
            </a:r>
            <a:endParaRPr lang="en-US" altLang="zh-CN" dirty="0"/>
          </a:p>
          <a:p>
            <a:r>
              <a:rPr lang="en-US" altLang="zh-CN" i="1" dirty="0"/>
              <a:t>             2</a:t>
            </a:r>
            <a:r>
              <a:rPr lang="zh-CN" altLang="en-US" i="1" dirty="0"/>
              <a:t>、运用所学分析，为什么</a:t>
            </a:r>
            <a:r>
              <a:rPr lang="en-US" altLang="zh-CN" i="1" dirty="0"/>
              <a:t>1500</a:t>
            </a:r>
            <a:r>
              <a:rPr lang="zh-CN" altLang="en-US" i="1" dirty="0"/>
              <a:t>年、</a:t>
            </a:r>
            <a:r>
              <a:rPr lang="en-US" altLang="zh-CN" i="1" dirty="0"/>
              <a:t>1600</a:t>
            </a:r>
            <a:r>
              <a:rPr lang="zh-CN" altLang="en-US" i="1" dirty="0"/>
              <a:t>年西方对全球了解范围会发生这</a:t>
            </a:r>
            <a:endParaRPr lang="en-US" altLang="zh-CN" i="1" dirty="0"/>
          </a:p>
          <a:p>
            <a:r>
              <a:rPr lang="en-US" altLang="zh-CN" i="1" dirty="0"/>
              <a:t>                    </a:t>
            </a:r>
            <a:r>
              <a:rPr lang="zh-CN" altLang="en-US" i="1" dirty="0"/>
              <a:t>样的变化？（不仅与新航路开辟有关，还与早期殖民扩张有关）</a:t>
            </a:r>
            <a:endParaRPr lang="en-US" altLang="zh-CN" i="1" dirty="0"/>
          </a:p>
          <a:p>
            <a:r>
              <a:rPr lang="en-US" altLang="zh-CN" dirty="0"/>
              <a:t>             3</a:t>
            </a:r>
            <a:r>
              <a:rPr lang="zh-CN" altLang="en-US" dirty="0"/>
              <a:t>、你认为西方对全球了解范围的变化说明了什么？</a:t>
            </a:r>
            <a:r>
              <a:rPr lang="en-US" altLang="zh-CN" dirty="0"/>
              <a:t>---</a:t>
            </a:r>
            <a:r>
              <a:rPr lang="zh-CN" altLang="en-US" dirty="0"/>
              <a:t>西方对全球了解范</a:t>
            </a:r>
            <a:endParaRPr lang="en-US" altLang="zh-CN" dirty="0"/>
          </a:p>
          <a:p>
            <a:r>
              <a:rPr lang="en-US" altLang="zh-CN" dirty="0"/>
              <a:t>                    </a:t>
            </a:r>
            <a:r>
              <a:rPr lang="zh-CN" altLang="en-US" dirty="0"/>
              <a:t>围增加的过程，就是新航路开辟使“世界”开始形成整体的过程。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26EC-AD87-4295-974F-E5B483D1626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5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26EC-AD87-4295-974F-E5B483D1626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00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fld id="{9F68E814-B89D-451C-AA52-A335FBC57EF3}" type="slidenum">
              <a: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eaLnBrk="1" hangingPunct="1"/>
              <a:t>12</a:t>
            </a:fld>
            <a:endParaRPr lang="en-US" altLang="zh-CN" sz="120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959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26EC-AD87-4295-974F-E5B483D1626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5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解读材料：黄金多了，货币贬值，物价上涨，这就是价格革命；</a:t>
            </a:r>
            <a:r>
              <a:rPr lang="en-US" altLang="zh-CN" dirty="0"/>
              <a:t>16</a:t>
            </a:r>
            <a:r>
              <a:rPr lang="zh-CN" altLang="en-US" dirty="0"/>
              <a:t>世纪的西班牙昙花一现，挥霍掉了，但</a:t>
            </a:r>
            <a:r>
              <a:rPr lang="en-US" altLang="zh-CN" dirty="0"/>
              <a:t>17</a:t>
            </a:r>
            <a:r>
              <a:rPr lang="zh-CN" altLang="en-US" dirty="0"/>
              <a:t>世纪，荷英法很快接过衣钵，出现与西不同的经济发展状况；西欧用金银购买亚洲特别是中国的奢侈品。</a:t>
            </a:r>
            <a:endParaRPr lang="en-US" altLang="zh-CN" dirty="0"/>
          </a:p>
          <a:p>
            <a:r>
              <a:rPr lang="en-US" altLang="zh-CN" dirty="0"/>
              <a:t>              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337C9-F604-4A3B-9854-B42DE67B7CB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73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价格革命的实质就是通货膨胀，它反映了从自然经济向商品经济过度的价格体系的变动，从而导致西欧国家经济结构和阶级关系的变化。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337C9-F604-4A3B-9854-B42DE67B7CB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30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80160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0D1F-36DB-4888-8618-B1B85B1FA059}" type="datetimeFigureOut">
              <a:rPr lang="zh-CN" altLang="en-US" smtClean="0"/>
              <a:pPr/>
              <a:t>2020/4/12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F8FE7-117F-4BA1-84E4-E076BFDB26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20.jpe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microsoft.com/office/2011/relationships/inkAction" Target="../ink/inkAction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98893" y="1969200"/>
            <a:ext cx="7228947" cy="1645920"/>
          </a:xfrm>
        </p:spPr>
        <p:txBody>
          <a:bodyPr>
            <a:noAutofit/>
          </a:bodyPr>
          <a:lstStyle/>
          <a:p>
            <a:pPr algn="ctr">
              <a:lnSpc>
                <a:spcPts val="7000"/>
              </a:lnSpc>
            </a:pPr>
            <a:br>
              <a:rPr lang="en-US" altLang="zh-CN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en-US" altLang="zh-CN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7</a:t>
            </a:r>
            <a:r>
              <a:rPr lang="zh-CN" altLang="en-US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课</a:t>
            </a:r>
            <a:r>
              <a:rPr lang="zh-CN" alt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全球联系的初步确立</a:t>
            </a:r>
            <a:r>
              <a:rPr lang="zh-CN" altLang="en-US" sz="1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世界格局的演变</a:t>
            </a:r>
            <a:endParaRPr lang="zh-CN" alt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高一历史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81773" y="4826920"/>
            <a:ext cx="644832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学校：北京市第十七中学     教师：高峰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B5F5AAA0-7CB1-402C-BDC5-197855818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4"/>
    </mc:Choice>
    <mc:Fallback>
      <p:transition spd="slow" advTm="28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D4F297-DEDC-49D5-8F9B-A31C095EC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40" y="1809393"/>
            <a:ext cx="3682552" cy="36312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F628FB-5C0A-40C4-BE4F-752FFF550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372" y="784573"/>
            <a:ext cx="5139755" cy="528885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F24BFB8-F3B4-4B0B-AC6E-73AC802F33C8}"/>
              </a:ext>
            </a:extLst>
          </p:cNvPr>
          <p:cNvSpPr txBox="1"/>
          <p:nvPr/>
        </p:nvSpPr>
        <p:spPr>
          <a:xfrm>
            <a:off x="1222709" y="1137071"/>
            <a:ext cx="2882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马尼拉大帆船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6783C2-370D-46C6-A8FA-0F1EF4A9E3D0}"/>
              </a:ext>
            </a:extLst>
          </p:cNvPr>
          <p:cNvSpPr txBox="1"/>
          <p:nvPr/>
        </p:nvSpPr>
        <p:spPr>
          <a:xfrm>
            <a:off x="1004807" y="5589722"/>
            <a:ext cx="3892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思考：结合教材填充完整太平洋贸易示意图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6CA00F-AB97-491E-A29A-4C1D2C5CDF9B}"/>
              </a:ext>
            </a:extLst>
          </p:cNvPr>
          <p:cNvSpPr txBox="1"/>
          <p:nvPr/>
        </p:nvSpPr>
        <p:spPr>
          <a:xfrm>
            <a:off x="355600" y="304800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</a:rPr>
              <a:t>太平洋贸易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B160D541-AA96-4CCE-9A02-FE4572962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2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92"/>
    </mc:Choice>
    <mc:Fallback>
      <p:transition spd="slow" advTm="16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9">
            <a:extLst>
              <a:ext uri="{FF2B5EF4-FFF2-40B4-BE49-F238E27FC236}">
                <a16:creationId xmlns:a16="http://schemas.microsoft.com/office/drawing/2014/main" id="{D94E33E5-2959-4439-B0E5-C7C04BA5D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980864"/>
              </p:ext>
            </p:extLst>
          </p:nvPr>
        </p:nvGraphicFramePr>
        <p:xfrm>
          <a:off x="986980" y="352284"/>
          <a:ext cx="9634209" cy="5018495"/>
        </p:xfrm>
        <a:graphic>
          <a:graphicData uri="http://schemas.openxmlformats.org/drawingml/2006/table">
            <a:tbl>
              <a:tblPr/>
              <a:tblGrid>
                <a:gridCol w="3210642">
                  <a:extLst>
                    <a:ext uri="{9D8B030D-6E8A-4147-A177-3AD203B41FA5}">
                      <a16:colId xmlns:a16="http://schemas.microsoft.com/office/drawing/2014/main" val="2475683712"/>
                    </a:ext>
                  </a:extLst>
                </a:gridCol>
                <a:gridCol w="3212925">
                  <a:extLst>
                    <a:ext uri="{9D8B030D-6E8A-4147-A177-3AD203B41FA5}">
                      <a16:colId xmlns:a16="http://schemas.microsoft.com/office/drawing/2014/main" val="4021997908"/>
                    </a:ext>
                  </a:extLst>
                </a:gridCol>
                <a:gridCol w="3210642">
                  <a:extLst>
                    <a:ext uri="{9D8B030D-6E8A-4147-A177-3AD203B41FA5}">
                      <a16:colId xmlns:a16="http://schemas.microsoft.com/office/drawing/2014/main" val="3852528441"/>
                    </a:ext>
                  </a:extLst>
                </a:gridCol>
              </a:tblGrid>
              <a:tr h="979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印度洋贸易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大西洋贸易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太平洋贸易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859829"/>
                  </a:ext>
                </a:extLst>
              </a:tr>
              <a:tr h="4039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793233"/>
                  </a:ext>
                </a:extLst>
              </a:tr>
            </a:tbl>
          </a:graphicData>
        </a:graphic>
      </p:graphicFrame>
      <p:sp>
        <p:nvSpPr>
          <p:cNvPr id="3" name="Text Box 24">
            <a:extLst>
              <a:ext uri="{FF2B5EF4-FFF2-40B4-BE49-F238E27FC236}">
                <a16:creationId xmlns:a16="http://schemas.microsoft.com/office/drawing/2014/main" id="{3B5E6EC5-9EA7-4062-8142-42CF75E9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494" y="1693748"/>
            <a:ext cx="1905000" cy="356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ea typeface="黑体" panose="02010609060101010101" pitchFamily="49" charset="-122"/>
              </a:rPr>
              <a:t>欧洲人占优势</a:t>
            </a: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ea typeface="楷体" panose="02010609060101010101" pitchFamily="49" charset="-122"/>
              </a:rPr>
              <a:t>金银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ea typeface="楷体" panose="02010609060101010101" pitchFamily="49" charset="-122"/>
              </a:rPr>
              <a:t>丝茶香料瓷器纺织品等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8D72C319-6ECE-453E-B491-ADB928038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302" y="1775984"/>
            <a:ext cx="2087563" cy="25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ea typeface="黑体" panose="02010609060101010101" pitchFamily="49" charset="-122"/>
              </a:rPr>
              <a:t>三角贸易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sz="2800" dirty="0"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ea typeface="楷体" panose="02010609060101010101" pitchFamily="49" charset="-122"/>
              </a:rPr>
              <a:t>制造品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ea typeface="楷体" panose="02010609060101010101" pitchFamily="49" charset="-122"/>
              </a:rPr>
              <a:t>黑奴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ea typeface="楷体" panose="02010609060101010101" pitchFamily="49" charset="-122"/>
              </a:rPr>
              <a:t>金银棉花烟草毛皮等</a:t>
            </a: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6AF5990D-44E4-43F8-9020-B34E7ABF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556" y="1693748"/>
            <a:ext cx="2232025" cy="189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ea typeface="黑体" panose="02010609060101010101" pitchFamily="49" charset="-122"/>
              </a:rPr>
              <a:t>1.</a:t>
            </a:r>
            <a:r>
              <a:rPr lang="zh-CN" altLang="en-US" sz="2400" dirty="0">
                <a:ea typeface="黑体" panose="02010609060101010101" pitchFamily="49" charset="-122"/>
              </a:rPr>
              <a:t>葡萄牙三角贸易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ea typeface="黑体" panose="02010609060101010101" pitchFamily="49" charset="-122"/>
              </a:rPr>
              <a:t>中日丝银贸易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ea typeface="楷体" panose="02010609060101010101" pitchFamily="49" charset="-122"/>
              </a:rPr>
              <a:t>丝瓷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ea typeface="楷体" panose="02010609060101010101" pitchFamily="49" charset="-122"/>
              </a:rPr>
              <a:t>白银</a:t>
            </a: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3B8E5D85-5200-4C9E-ABC4-6B394A08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556" y="3772329"/>
            <a:ext cx="2288857" cy="141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ea typeface="黑体" panose="02010609060101010101" pitchFamily="49" charset="-122"/>
              </a:rPr>
              <a:t>2.</a:t>
            </a:r>
            <a:r>
              <a:rPr lang="zh-CN" altLang="en-US" sz="2400" dirty="0">
                <a:ea typeface="黑体" panose="02010609060101010101" pitchFamily="49" charset="-122"/>
              </a:rPr>
              <a:t>西班牙三角贸易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ea typeface="楷体" panose="02010609060101010101" pitchFamily="49" charset="-122"/>
              </a:rPr>
              <a:t>丝茶棉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ea typeface="楷体" panose="02010609060101010101" pitchFamily="49" charset="-122"/>
              </a:rPr>
              <a:t>白银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DDD119-50BE-46D3-ADF1-7A17C05F24AC}"/>
              </a:ext>
            </a:extLst>
          </p:cNvPr>
          <p:cNvSpPr txBox="1"/>
          <p:nvPr/>
        </p:nvSpPr>
        <p:spPr>
          <a:xfrm>
            <a:off x="986979" y="5437849"/>
            <a:ext cx="963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结论：</a:t>
            </a:r>
            <a:r>
              <a:rPr lang="zh-CN" altLang="en-US" sz="2400" b="1" dirty="0"/>
              <a:t>贸易格局的变化</a:t>
            </a:r>
            <a:r>
              <a:rPr lang="en-US" altLang="zh-CN" sz="2400" b="1" dirty="0"/>
              <a:t>---</a:t>
            </a:r>
            <a:r>
              <a:rPr lang="zh-CN" altLang="en-US" sz="2400" b="1" dirty="0"/>
              <a:t>传统的印度洋贸易和新兴的大西洋贸易、太平洋贸易齐头并进的态势。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7A4EF10D-01BC-43D0-8714-AC8C21A27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75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3"/>
    </mc:Choice>
    <mc:Fallback>
      <p:transition spd="slow" advTm="2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910501"/>
          <p:cNvPicPr>
            <a:picLocks noChangeAspect="1" noChangeArrowheads="1"/>
          </p:cNvPicPr>
          <p:nvPr/>
        </p:nvPicPr>
        <p:blipFill>
          <a:blip r:embed="rId6" cstate="print"/>
          <a:srcRect l="1751" t="2028" r="1167" b="3041"/>
          <a:stretch>
            <a:fillRect/>
          </a:stretch>
        </p:blipFill>
        <p:spPr bwMode="auto">
          <a:xfrm>
            <a:off x="911423" y="509160"/>
            <a:ext cx="10465164" cy="5856651"/>
          </a:xfrm>
          <a:prstGeom prst="roundRect">
            <a:avLst>
              <a:gd name="adj" fmla="val 6221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4608000" y="1179945"/>
            <a:ext cx="1488000" cy="1344000"/>
          </a:xfrm>
          <a:prstGeom prst="roundRect">
            <a:avLst/>
          </a:prstGeom>
          <a:noFill/>
          <a:ln w="76200">
            <a:solidFill>
              <a:srgbClr val="FF3300"/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zh-CN" altLang="en-US" sz="3735"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graphicFrame>
        <p:nvGraphicFramePr>
          <p:cNvPr id="4" name="Group 71"/>
          <p:cNvGraphicFramePr>
            <a:graphicFrameLocks noGrp="1"/>
          </p:cNvGraphicFramePr>
          <p:nvPr/>
        </p:nvGraphicFramePr>
        <p:xfrm>
          <a:off x="1295467" y="3005603"/>
          <a:ext cx="9687983" cy="2688169"/>
        </p:xfrm>
        <a:graphic>
          <a:graphicData uri="http://schemas.openxmlformats.org/drawingml/2006/table">
            <a:tbl>
              <a:tblPr/>
              <a:tblGrid>
                <a:gridCol w="296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4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先后崛起的西方列强</a:t>
                      </a:r>
                    </a:p>
                  </a:txBody>
                  <a:tcPr marL="121913" marR="121913" marT="60957" marB="6095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世纪</a:t>
                      </a:r>
                    </a:p>
                  </a:txBody>
                  <a:tcPr marL="121913" marR="121913" marT="60957" marB="6095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西班牙、葡萄牙</a:t>
                      </a:r>
                    </a:p>
                  </a:txBody>
                  <a:tcPr marL="121913" marR="121913" marT="60957" marB="609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世纪</a:t>
                      </a:r>
                    </a:p>
                  </a:txBody>
                  <a:tcPr marL="121913" marR="121913" marT="60957" marB="6095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荷兰</a:t>
                      </a:r>
                      <a:r>
                        <a:rPr kumimoji="0" lang="zh-CN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（“海上马车夫”）（英法崛起）</a:t>
                      </a:r>
                    </a:p>
                  </a:txBody>
                  <a:tcPr marL="121913" marR="121913" marT="60957" marB="609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世纪中后期</a:t>
                      </a:r>
                    </a:p>
                  </a:txBody>
                  <a:tcPr marL="121913" marR="121913" marT="60957" marB="6095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英国</a:t>
                      </a:r>
                      <a:r>
                        <a:rPr kumimoji="0" lang="zh-CN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（“日不落帝国”）</a:t>
                      </a:r>
                    </a:p>
                  </a:txBody>
                  <a:tcPr marL="121913" marR="121913" marT="60957" marB="609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6575955" y="605502"/>
            <a:ext cx="1008000" cy="575733"/>
          </a:xfrm>
          <a:prstGeom prst="ellipse">
            <a:avLst/>
          </a:prstGeom>
          <a:noFill/>
          <a:ln w="57150" algn="ctr">
            <a:solidFill>
              <a:srgbClr val="00FF0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/>
          <a:srcRect l="13387" t="32791" r="44066" b="23030"/>
          <a:stretch>
            <a:fillRect/>
          </a:stretch>
        </p:blipFill>
        <p:spPr bwMode="auto">
          <a:xfrm>
            <a:off x="152045" y="106004"/>
            <a:ext cx="3600000" cy="2990427"/>
          </a:xfrm>
          <a:prstGeom prst="roundRect">
            <a:avLst>
              <a:gd name="adj" fmla="val 69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5860B95-0E0E-4F5F-8B9D-A0B7F08EDE8E}"/>
              </a:ext>
            </a:extLst>
          </p:cNvPr>
          <p:cNvSpPr txBox="1"/>
          <p:nvPr/>
        </p:nvSpPr>
        <p:spPr>
          <a:xfrm>
            <a:off x="1612104" y="718169"/>
            <a:ext cx="553998" cy="228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教皇子午线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10BEC4-43A1-4054-9510-9804EB38472C}"/>
              </a:ext>
            </a:extLst>
          </p:cNvPr>
          <p:cNvSpPr txBox="1"/>
          <p:nvPr/>
        </p:nvSpPr>
        <p:spPr>
          <a:xfrm>
            <a:off x="4246880" y="550604"/>
            <a:ext cx="70336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二、平衡多元格局的改变</a:t>
            </a:r>
            <a:r>
              <a:rPr lang="en-US" altLang="zh-CN" sz="2800" b="1" dirty="0">
                <a:solidFill>
                  <a:srgbClr val="FF0000"/>
                </a:solidFill>
              </a:rPr>
              <a:t>--</a:t>
            </a:r>
            <a:r>
              <a:rPr lang="zh-CN" altLang="en-US" sz="2800" b="1" dirty="0">
                <a:solidFill>
                  <a:srgbClr val="FF0000"/>
                </a:solidFill>
              </a:rPr>
              <a:t>早期的殖民扩张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8C364AB-90E7-4E18-BEC8-0C657060B6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32"/>
    </mc:Choice>
    <mc:Fallback>
      <p:transition spd="slow" advTm="18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 autoUpdateAnimBg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3">
            <a:extLst>
              <a:ext uri="{FF2B5EF4-FFF2-40B4-BE49-F238E27FC236}">
                <a16:creationId xmlns:a16="http://schemas.microsoft.com/office/drawing/2014/main" id="{945B13AA-B802-4473-9202-74E13E537E24}"/>
              </a:ext>
            </a:extLst>
          </p:cNvPr>
          <p:cNvSpPr>
            <a:spLocks noGrp="1"/>
          </p:cNvSpPr>
          <p:nvPr/>
        </p:nvSpPr>
        <p:spPr bwMode="auto">
          <a:xfrm>
            <a:off x="538480" y="721360"/>
            <a:ext cx="111556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 </a:t>
            </a:r>
            <a:r>
              <a:rPr lang="zh-CN" altLang="zh-CN" sz="2000" b="1" dirty="0">
                <a:ea typeface="宋体" panose="02010600030101010101" pitchFamily="2" charset="-122"/>
              </a:rPr>
              <a:t>材料</a:t>
            </a:r>
            <a:r>
              <a:rPr lang="en-US" altLang="zh-CN" sz="2000" dirty="0">
                <a:ea typeface="宋体" panose="02010600030101010101" pitchFamily="2" charset="-122"/>
              </a:rPr>
              <a:t>  </a:t>
            </a:r>
            <a:r>
              <a:rPr lang="zh-CN" altLang="zh-CN" sz="2000" dirty="0">
                <a:ea typeface="宋体" panose="02010600030101010101" pitchFamily="2" charset="-122"/>
              </a:rPr>
              <a:t>美洲金银产地的发现，土著居民的被剿灭、被奴役和被埋葬于矿井，对东印度开始进行的征服和掠夺，非洲变成商业性地猎获黑人的场所：这一切标志着资本主义生产时代的曙光。资本来到世间，从头到脚每个毛孔都滴着血和肮脏的东西。</a:t>
            </a:r>
          </a:p>
          <a:p>
            <a:pPr algn="r"/>
            <a:r>
              <a:rPr lang="en-US" altLang="zh-CN" sz="2000" dirty="0">
                <a:ea typeface="宋体" panose="02010600030101010101" pitchFamily="2" charset="-122"/>
              </a:rPr>
              <a:t> </a:t>
            </a:r>
            <a:r>
              <a:rPr lang="zh-CN" altLang="zh-CN" sz="2000" dirty="0">
                <a:ea typeface="宋体" panose="02010600030101010101" pitchFamily="2" charset="-122"/>
              </a:rPr>
              <a:t>——马克思《资本论》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6D4816-A9FE-4634-B4CC-B125E2FDF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95790"/>
            <a:ext cx="413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/>
              <a:t>问题：材料中体现了哪些殖民方式呢？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2DAF75F-8B06-4391-8DEF-99D70B63C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17336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/>
              <a:t>掠夺财富、种族屠杀、黑奴贸易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9C3FAF-CF3A-43AD-9740-D83420C7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3296364"/>
            <a:ext cx="7741920" cy="313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62983BB-D48A-428E-B451-3C2488512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94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2"/>
    </mc:Choice>
    <mc:Fallback>
      <p:transition spd="slow" advTm="4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1654" y="781188"/>
            <a:ext cx="5040000" cy="5232480"/>
            <a:chOff x="651654" y="586854"/>
            <a:chExt cx="5040000" cy="5232480"/>
          </a:xfrm>
        </p:grpSpPr>
        <p:pic>
          <p:nvPicPr>
            <p:cNvPr id="2" name="Picture 6" descr="W02010092840672990259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07" t="2316" r="2307" b="2007"/>
            <a:stretch>
              <a:fillRect/>
            </a:stretch>
          </p:blipFill>
          <p:spPr bwMode="auto">
            <a:xfrm>
              <a:off x="651654" y="586854"/>
              <a:ext cx="5040000" cy="471717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8" name="文本框 7"/>
            <p:cNvSpPr txBox="1"/>
            <p:nvPr/>
          </p:nvSpPr>
          <p:spPr>
            <a:xfrm>
              <a:off x="1011065" y="5351334"/>
              <a:ext cx="4321177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 anchor="ctr" anchorCtr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zh-CN" altLang="en-US" sz="20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新航路开辟前</a:t>
              </a:r>
              <a:r>
                <a:rPr lang="zh-CN" altLang="en-US" sz="24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亚欧</a:t>
              </a:r>
              <a:r>
                <a:rPr lang="zh-CN" altLang="en-US" sz="20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之间的贸易情况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29173" y="781188"/>
            <a:ext cx="5400000" cy="5232480"/>
            <a:chOff x="6329173" y="586854"/>
            <a:chExt cx="5400000" cy="5232480"/>
          </a:xfrm>
        </p:grpSpPr>
        <p:pic>
          <p:nvPicPr>
            <p:cNvPr id="6" name="Picture 4" descr="W020100928406728185476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ECEBF3"/>
                </a:clrFrom>
                <a:clrTo>
                  <a:srgbClr val="ECEBF3">
                    <a:alpha val="0"/>
                  </a:srgbClr>
                </a:clrTo>
              </a:clrChange>
            </a:blip>
            <a:srcRect l="2212" t="2063" r="2191" b="1944"/>
            <a:stretch>
              <a:fillRect/>
            </a:stretch>
          </p:blipFill>
          <p:spPr bwMode="auto">
            <a:xfrm>
              <a:off x="6329173" y="586854"/>
              <a:ext cx="5400000" cy="471717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9" name="文本框 8"/>
            <p:cNvSpPr txBox="1"/>
            <p:nvPr/>
          </p:nvSpPr>
          <p:spPr>
            <a:xfrm>
              <a:off x="6509173" y="5351334"/>
              <a:ext cx="5040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 anchor="ctr" anchorCtr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zh-CN" altLang="en-US" sz="20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新航路开辟后</a:t>
              </a:r>
              <a:r>
                <a:rPr lang="zh-CN" altLang="en-US" sz="24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亚欧非美</a:t>
              </a:r>
              <a:r>
                <a:rPr lang="zh-CN" altLang="en-US" sz="20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之间的贸易情况</a:t>
              </a:r>
            </a:p>
          </p:txBody>
        </p:sp>
      </p:grp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161606" y="1749481"/>
            <a:ext cx="3600000" cy="720000"/>
          </a:xfrm>
          <a:prstGeom prst="flowChartAlternateProcess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</a:ln>
          <a:scene3d>
            <a:camera prst="orthographicFront"/>
            <a:lightRig rig="harsh" dir="t"/>
          </a:scene3d>
          <a:sp3d>
            <a:bevelT w="165100" prst="coolSlant"/>
          </a:sp3d>
        </p:spPr>
        <p:txBody>
          <a:bodyPr wrap="none" anchor="ctr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/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贸易范围</a:t>
            </a:r>
            <a:r>
              <a:rPr lang="en-US" altLang="zh-CN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扩大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161606" y="2678744"/>
            <a:ext cx="3600000" cy="720000"/>
          </a:xfrm>
          <a:prstGeom prst="flowChartAlternateProcess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</a:ln>
          <a:scene3d>
            <a:camera prst="orthographicFront"/>
            <a:lightRig rig="harsh" dir="t"/>
          </a:scene3d>
          <a:sp3d>
            <a:bevelT w="165100" prst="coolSlant"/>
          </a:sp3d>
        </p:spPr>
        <p:txBody>
          <a:bodyPr wrap="none" anchor="ctr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/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商品种类</a:t>
            </a:r>
            <a:r>
              <a:rPr lang="en-US" altLang="zh-CN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增加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143134" y="3608007"/>
            <a:ext cx="3600000" cy="720000"/>
          </a:xfrm>
          <a:prstGeom prst="flowChartAlternateProcess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</a:ln>
          <a:scene3d>
            <a:camera prst="orthographicFront"/>
            <a:lightRig rig="harsh" dir="t"/>
          </a:scene3d>
          <a:sp3d>
            <a:bevelT w="165100" prst="coolSlant"/>
          </a:sp3d>
        </p:spPr>
        <p:txBody>
          <a:bodyPr wrap="none" anchor="ctr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/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贸易中心</a:t>
            </a:r>
            <a:r>
              <a:rPr lang="en-US" altLang="zh-CN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32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转移</a:t>
            </a: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1023754" y="1108738"/>
            <a:ext cx="5034959" cy="3825024"/>
          </a:xfrm>
          <a:prstGeom prst="rightArrow">
            <a:avLst>
              <a:gd name="adj1" fmla="val 74380"/>
              <a:gd name="adj2" fmla="val 45961"/>
            </a:avLst>
          </a:prstGeom>
          <a:noFill/>
          <a:ln w="57150">
            <a:solidFill>
              <a:srgbClr val="FF3300"/>
            </a:solidFill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/>
            <a:endParaRPr lang="zh-CN" alt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500583" y="1491250"/>
            <a:ext cx="1080000" cy="3060000"/>
          </a:xfrm>
          <a:prstGeom prst="ellipse">
            <a:avLst/>
          </a:prstGeom>
          <a:solidFill>
            <a:schemeClr val="tx1">
              <a:lumMod val="95000"/>
              <a:lumOff val="5000"/>
              <a:alpha val="59999"/>
            </a:schemeClr>
          </a:solidFill>
          <a:ln w="9525">
            <a:noFill/>
            <a:round/>
          </a:ln>
        </p:spPr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zh-CN" altLang="en-US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微软雅黑" panose="020B0503020204020204" pitchFamily="34" charset="-122"/>
              </a:rPr>
              <a:t>商</a:t>
            </a:r>
          </a:p>
          <a:p>
            <a:pPr algn="ctr" eaLnBrk="1" hangingPunct="1"/>
            <a:r>
              <a:rPr lang="zh-CN" altLang="en-US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微软雅黑" panose="020B0503020204020204" pitchFamily="34" charset="-122"/>
              </a:rPr>
              <a:t>业</a:t>
            </a:r>
          </a:p>
          <a:p>
            <a:pPr algn="ctr" eaLnBrk="1" hangingPunct="1"/>
            <a:r>
              <a:rPr lang="zh-CN" altLang="en-US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微软雅黑" panose="020B0503020204020204" pitchFamily="34" charset="-122"/>
              </a:rPr>
              <a:t>革</a:t>
            </a:r>
          </a:p>
          <a:p>
            <a:pPr algn="ctr" eaLnBrk="1" hangingPunct="1"/>
            <a:r>
              <a:rPr lang="zh-CN" altLang="en-US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微软雅黑" panose="020B0503020204020204" pitchFamily="34" charset="-122"/>
              </a:rPr>
              <a:t>命</a:t>
            </a:r>
          </a:p>
        </p:txBody>
      </p:sp>
      <p:grpSp>
        <p:nvGrpSpPr>
          <p:cNvPr id="17" name="Group 18"/>
          <p:cNvGrpSpPr/>
          <p:nvPr/>
        </p:nvGrpSpPr>
        <p:grpSpPr bwMode="auto">
          <a:xfrm>
            <a:off x="6574484" y="2401507"/>
            <a:ext cx="4460885" cy="1260477"/>
            <a:chOff x="3244" y="1223"/>
            <a:chExt cx="2810" cy="794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3786" y="1223"/>
              <a:ext cx="2268" cy="794"/>
            </a:xfrm>
            <a:prstGeom prst="flowChartAlternateProcess">
              <a:avLst/>
            </a:prstGeom>
            <a:solidFill>
              <a:schemeClr val="bg1">
                <a:lumMod val="95000"/>
                <a:alpha val="59999"/>
              </a:schemeClr>
            </a:solidFill>
            <a:ln w="9525">
              <a:noFill/>
              <a:miter lim="800000"/>
            </a:ln>
            <a:scene3d>
              <a:camera prst="orthographicFront"/>
              <a:lightRig rig="harsh" dir="t"/>
            </a:scene3d>
            <a:sp3d>
              <a:bevelT/>
            </a:sp3d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lnSpc>
                  <a:spcPts val="4500"/>
                </a:lnSpc>
              </a:pPr>
              <a:r>
                <a:rPr lang="zh-CN" altLang="en-US" sz="3200" b="1" spc="50" dirty="0">
                  <a:ln w="11430"/>
                  <a:solidFill>
                    <a:srgbClr val="0092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以欧洲为中心的</a:t>
              </a:r>
            </a:p>
            <a:p>
              <a:pPr algn="ctr" eaLnBrk="1" hangingPunct="1">
                <a:lnSpc>
                  <a:spcPts val="4500"/>
                </a:lnSpc>
              </a:pPr>
              <a:r>
                <a:rPr lang="zh-CN" altLang="en-US" sz="3200" b="1" spc="50" dirty="0">
                  <a:ln w="11430"/>
                  <a:solidFill>
                    <a:srgbClr val="0092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世界市场开始形成</a:t>
              </a: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3244" y="1620"/>
              <a:ext cx="567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11E9B43-E1A8-42D6-A326-8F974BD16F9B}"/>
              </a:ext>
            </a:extLst>
          </p:cNvPr>
          <p:cNvSpPr txBox="1"/>
          <p:nvPr/>
        </p:nvSpPr>
        <p:spPr>
          <a:xfrm>
            <a:off x="374573" y="133651"/>
            <a:ext cx="300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</a:rPr>
              <a:t>欧洲的崛起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EE13013-6F20-469F-9B38-657D965394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3"/>
    </mc:Choice>
    <mc:Fallback>
      <p:transition spd="slow" advTm="8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 bwMode="auto">
          <a:xfrm>
            <a:off x="5807969" y="419891"/>
            <a:ext cx="6000751" cy="5888567"/>
            <a:chOff x="2812" y="486"/>
            <a:chExt cx="2835" cy="2782"/>
          </a:xfrm>
        </p:grpSpPr>
        <p:pic>
          <p:nvPicPr>
            <p:cNvPr id="4" name="Picture 4" descr="W020100928406728185476"/>
            <p:cNvPicPr>
              <a:picLocks noChangeAspect="1" noChangeArrowheads="1"/>
            </p:cNvPicPr>
            <p:nvPr/>
          </p:nvPicPr>
          <p:blipFill>
            <a:blip r:embed="rId6" cstate="print"/>
            <a:srcRect l="2213" t="911" r="1210" b="1945"/>
            <a:stretch>
              <a:fillRect/>
            </a:stretch>
          </p:blipFill>
          <p:spPr bwMode="auto">
            <a:xfrm>
              <a:off x="2812" y="486"/>
              <a:ext cx="2835" cy="2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3209" y="2875"/>
              <a:ext cx="2041" cy="39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 dirty="0">
                  <a:ln w="50800"/>
                  <a:solidFill>
                    <a:srgbClr val="009200"/>
                  </a:solidFill>
                  <a:ea typeface="黑体" panose="02010609060101010101" pitchFamily="49" charset="-122"/>
                </a:rPr>
                <a:t>新航路开辟后，亚 欧 非 美</a:t>
              </a:r>
              <a:endParaRPr lang="en-US" altLang="zh-CN" sz="2400" b="1" dirty="0">
                <a:ln w="50800"/>
                <a:solidFill>
                  <a:srgbClr val="009200"/>
                </a:solidFill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 b="1" dirty="0">
                  <a:ln w="50800"/>
                  <a:solidFill>
                    <a:srgbClr val="009200"/>
                  </a:solidFill>
                  <a:ea typeface="黑体" panose="02010609060101010101" pitchFamily="49" charset="-122"/>
                </a:rPr>
                <a:t>之间的贸易情况</a:t>
              </a:r>
            </a:p>
          </p:txBody>
        </p:sp>
      </p:grpSp>
      <p:sp>
        <p:nvSpPr>
          <p:cNvPr id="6" name="TextBox 24"/>
          <p:cNvSpPr txBox="1"/>
          <p:nvPr/>
        </p:nvSpPr>
        <p:spPr>
          <a:xfrm>
            <a:off x="285832" y="324795"/>
            <a:ext cx="5378119" cy="4580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anchor="ctr" anchorCtr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3500"/>
              </a:lnSpc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 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材料一：据统计，从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1502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年到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1660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年，西班牙从美洲得到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18600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吨注册白银和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吨注册黄金，到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世纪末，世界金银总产量中有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83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％被西班牙占有。</a:t>
            </a:r>
            <a:endParaRPr lang="en-US" altLang="zh-CN" sz="26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500"/>
              </a:lnSpc>
              <a:defRPr/>
            </a:pP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——《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大国崛起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第一集解说词</a:t>
            </a:r>
            <a:endParaRPr lang="en-US" altLang="zh-CN" sz="26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500"/>
              </a:lnSpc>
              <a:defRPr/>
            </a:pP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材料二：新航路开辟后，西班牙贵金属增加了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倍多，自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年代至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世纪末，西班牙的物价上涨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倍多，英法等国上涨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倍至</a:t>
            </a:r>
            <a:r>
              <a:rPr lang="en-US" altLang="zh-CN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倍半。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5831" y="4895875"/>
            <a:ext cx="5378119" cy="1502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 anchor="ctr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000"/>
              </a:lnSpc>
            </a:pPr>
            <a:r>
              <a:rPr lang="zh-CN" altLang="en-US" sz="2665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（金银）</a:t>
            </a:r>
            <a:r>
              <a:rPr lang="zh-CN" alt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货币贬值，物价上涨</a:t>
            </a:r>
            <a:endParaRPr lang="en-US" altLang="zh-CN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6000"/>
              </a:lnSpc>
            </a:pPr>
            <a:r>
              <a:rPr lang="zh-CN" altLang="en-US" sz="4265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价格革命</a:t>
            </a:r>
          </a:p>
        </p:txBody>
      </p:sp>
      <p:sp>
        <p:nvSpPr>
          <p:cNvPr id="8" name="椭圆 7"/>
          <p:cNvSpPr/>
          <p:nvPr/>
        </p:nvSpPr>
        <p:spPr>
          <a:xfrm>
            <a:off x="8737435" y="2064950"/>
            <a:ext cx="1198992" cy="36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/>
        </p:nvSpPr>
        <p:spPr>
          <a:xfrm>
            <a:off x="7371434" y="2811759"/>
            <a:ext cx="864000" cy="54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/>
        </p:nvSpPr>
        <p:spPr>
          <a:xfrm>
            <a:off x="5711957" y="2987057"/>
            <a:ext cx="1056000" cy="384043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77AEA9E-0141-4B5D-BB6C-0ACF60ED50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0"/>
    </mc:Choice>
    <mc:Fallback>
      <p:transition spd="slow" advTm="2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76635"/>
              </p:ext>
            </p:extLst>
          </p:nvPr>
        </p:nvGraphicFramePr>
        <p:xfrm>
          <a:off x="719402" y="2293288"/>
          <a:ext cx="10753195" cy="3500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60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贵金属价格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货币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商品 价格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货币地租收取者 （地主）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商品市场拥有者 （商人、资产阶级）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9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下降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贬值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上升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财力和地位下降</a:t>
                      </a:r>
                      <a:endParaRPr lang="en-US" altLang="zh-CN" sz="3200" b="1" dirty="0">
                        <a:solidFill>
                          <a:srgbClr val="000066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en-US" altLang="zh-CN" sz="27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zh-CN" altLang="en-US" sz="27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农民更加贫困</a:t>
                      </a:r>
                      <a:r>
                        <a:rPr lang="en-US" altLang="zh-CN" sz="27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altLang="en-US" sz="2700" b="1" dirty="0">
                        <a:solidFill>
                          <a:srgbClr val="000066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66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经济实力增长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4149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3700" b="1" dirty="0">
                          <a:solidFill>
                            <a:srgbClr val="FF000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通货膨胀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700" b="1" dirty="0">
                          <a:solidFill>
                            <a:srgbClr val="FF000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封建制度衰落</a:t>
                      </a: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700" b="1" dirty="0">
                          <a:solidFill>
                            <a:srgbClr val="FF000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资本主义发展</a:t>
                      </a: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下箭头 3"/>
          <p:cNvSpPr/>
          <p:nvPr/>
        </p:nvSpPr>
        <p:spPr>
          <a:xfrm>
            <a:off x="5999988" y="4581127"/>
            <a:ext cx="684000" cy="828000"/>
          </a:xfrm>
          <a:prstGeom prst="downArrow">
            <a:avLst>
              <a:gd name="adj1" fmla="val 33125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下箭头 4"/>
          <p:cNvSpPr/>
          <p:nvPr/>
        </p:nvSpPr>
        <p:spPr>
          <a:xfrm>
            <a:off x="9440838" y="4581127"/>
            <a:ext cx="684000" cy="828000"/>
          </a:xfrm>
          <a:prstGeom prst="downArrow">
            <a:avLst>
              <a:gd name="adj1" fmla="val 33125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86741" y="533933"/>
            <a:ext cx="6720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贵金属大量流入欧洲</a:t>
            </a:r>
          </a:p>
        </p:txBody>
      </p:sp>
      <p:sp>
        <p:nvSpPr>
          <p:cNvPr id="7" name="下箭头 6"/>
          <p:cNvSpPr/>
          <p:nvPr/>
        </p:nvSpPr>
        <p:spPr>
          <a:xfrm>
            <a:off x="3463114" y="1292213"/>
            <a:ext cx="768000" cy="960000"/>
          </a:xfrm>
          <a:prstGeom prst="downArrow">
            <a:avLst>
              <a:gd name="adj1" fmla="val 33125"/>
              <a:gd name="adj2" fmla="val 50000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6424269" y="3471507"/>
            <a:ext cx="4704523" cy="9130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阶级关系变化</a:t>
            </a:r>
          </a:p>
        </p:txBody>
      </p:sp>
      <p:sp>
        <p:nvSpPr>
          <p:cNvPr id="10" name="文本框 8"/>
          <p:cNvSpPr txBox="1"/>
          <p:nvPr/>
        </p:nvSpPr>
        <p:spPr>
          <a:xfrm>
            <a:off x="815499" y="3672000"/>
            <a:ext cx="4608427" cy="9130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5335" b="1" dirty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经济结构变化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687292" y="4854574"/>
            <a:ext cx="2129051" cy="6550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695556" y="4425589"/>
            <a:ext cx="6680945" cy="1337637"/>
          </a:xfrm>
          <a:prstGeom prst="roundRect">
            <a:avLst>
              <a:gd name="adj" fmla="val 106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917FDE-4F11-4F0B-B519-3F5F6BBB665A}"/>
              </a:ext>
            </a:extLst>
          </p:cNvPr>
          <p:cNvSpPr txBox="1"/>
          <p:nvPr/>
        </p:nvSpPr>
        <p:spPr>
          <a:xfrm>
            <a:off x="2976880" y="6063796"/>
            <a:ext cx="699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     结论：    推动了欧洲的转型</a:t>
            </a: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FBEF6539-468D-4365-8F9B-DC542C9011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69"/>
    </mc:Choice>
    <mc:Fallback>
      <p:transition spd="slow" advTm="8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8" grpId="0" animBg="1"/>
      <p:bldP spid="11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98A486-9506-4BD0-9013-C5920561F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787" y="2464231"/>
            <a:ext cx="9329979" cy="364693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8F19A58-E915-4BF2-95DD-DC94436A0F40}"/>
              </a:ext>
            </a:extLst>
          </p:cNvPr>
          <p:cNvSpPr txBox="1"/>
          <p:nvPr/>
        </p:nvSpPr>
        <p:spPr>
          <a:xfrm>
            <a:off x="2402238" y="1255364"/>
            <a:ext cx="692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小结：新航路开辟及早期殖民扩张的影响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C827507-7F74-42F7-905A-4747EE021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3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18"/>
    </mc:Choice>
    <mc:Fallback>
      <p:transition spd="slow" advTm="4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360AF7C7-39D7-4B14-8B11-4DF69360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070" y="365601"/>
            <a:ext cx="7999730" cy="57943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itchFamily="49" charset="-122"/>
              </a:rPr>
              <a:t>知识体系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848772-FC6F-467A-A095-265837E00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60" y="1442438"/>
            <a:ext cx="8349349" cy="4846602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8D3D39B-F294-431C-942F-0C03F3AB0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8"/>
    </mc:Choice>
    <mc:Fallback>
      <p:transition spd="slow" advTm="3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93CACDE-8589-4BD0-9752-ADCBBB3E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5" y="950575"/>
            <a:ext cx="10575809" cy="495685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5C2EA66-6A6D-43CC-8024-84CC0D65A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21"/>
    </mc:Choice>
    <mc:Fallback>
      <p:transition spd="slow" advTm="4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0686" y="1698236"/>
            <a:ext cx="1039595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课标</a:t>
            </a:r>
            <a:r>
              <a:rPr lang="en-US" altLang="zh-CN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 </a:t>
            </a:r>
          </a:p>
          <a:p>
            <a:endParaRPr lang="en-US" altLang="zh-CN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通过了解新航路开辟所引发的全球性流动、人类认识世界的视野和能力的改变，以及对世界各区域文明的不同影响，理解新航路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开辟是人类历史从分散走向整体过程中的重要节点。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700F4A0-75CF-43E3-87E2-80E31E3E4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8"/>
    </mc:Choice>
    <mc:Fallback>
      <p:transition spd="slow" advTm="2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215813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4DD2DF9-7702-4610-947D-07D4E5293E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8"/>
    </mc:Choice>
    <mc:Fallback>
      <p:transition spd="slow" advTm="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A5B59E0-0550-4698-B788-F467BC1C0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88" y="165401"/>
            <a:ext cx="8568952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860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一、全球联系的初步建立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26860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1.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人口迁移（族群混合）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ABE88B-188E-43FC-AC0F-64B7F724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48" y="1382952"/>
            <a:ext cx="8991151" cy="303545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0CA279-EF26-4D00-AA07-02D416C9815F}"/>
              </a:ext>
            </a:extLst>
          </p:cNvPr>
          <p:cNvSpPr txBox="1"/>
          <p:nvPr/>
        </p:nvSpPr>
        <p:spPr>
          <a:xfrm>
            <a:off x="1239968" y="5014276"/>
            <a:ext cx="944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请结合教材思考新航路开辟后美洲人口种族构成的变化及影响？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C86130B-44AA-4F9A-94CB-0C3405BF0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1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15"/>
    </mc:Choice>
    <mc:Fallback>
      <p:transition spd="slow" advTm="7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C:\Users\ADMINI~1\AppData\Local\Temp\FineReader12.00\media\image1.jpeg">
            <a:extLst>
              <a:ext uri="{FF2B5EF4-FFF2-40B4-BE49-F238E27FC236}">
                <a16:creationId xmlns:a16="http://schemas.microsoft.com/office/drawing/2014/main" id="{BB4C57D3-00B2-4EE6-819D-0E648F48DA02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600" y="60960"/>
            <a:ext cx="7457440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副标题 2">
            <a:extLst>
              <a:ext uri="{FF2B5EF4-FFF2-40B4-BE49-F238E27FC236}">
                <a16:creationId xmlns:a16="http://schemas.microsoft.com/office/drawing/2014/main" id="{CBFDC5EB-4959-4C83-ADF4-9217319C545F}"/>
              </a:ext>
            </a:extLst>
          </p:cNvPr>
          <p:cNvSpPr txBox="1">
            <a:spLocks/>
          </p:cNvSpPr>
          <p:nvPr/>
        </p:nvSpPr>
        <p:spPr>
          <a:xfrm>
            <a:off x="0" y="5288280"/>
            <a:ext cx="12169140" cy="1498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根据上图，结合教材，列举“哥伦布大交换” 引发了哪些物种间的交换吗 ？分析其影响。</a:t>
            </a:r>
            <a:endParaRPr lang="en-US" altLang="zh-CN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 食物结构、粮食产量、人口增长、经济开发、文明交融、世界市场、疾病传播等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163C73-F9A2-4A40-A2BB-E3E6DF9756DA}"/>
              </a:ext>
            </a:extLst>
          </p:cNvPr>
          <p:cNvSpPr txBox="1"/>
          <p:nvPr/>
        </p:nvSpPr>
        <p:spPr>
          <a:xfrm>
            <a:off x="101600" y="71120"/>
            <a:ext cx="716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 2</a:t>
            </a:r>
            <a:r>
              <a:rPr lang="zh-CN" altLang="en-US" sz="3600" b="1" dirty="0">
                <a:solidFill>
                  <a:srgbClr val="FF0000"/>
                </a:solidFill>
              </a:rPr>
              <a:t>、物种交换</a:t>
            </a:r>
            <a:r>
              <a:rPr lang="zh-CN" altLang="en-US" dirty="0"/>
              <a:t>		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F108B1-CBD0-4E0B-BA58-C754A6E33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040" y="71120"/>
            <a:ext cx="4643925" cy="51104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35BFD4DA-2F73-49C2-9DD0-E7209E183E1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62800" y="2261520"/>
              <a:ext cx="6237720" cy="237168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35BFD4DA-2F73-49C2-9DD0-E7209E183E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3440" y="2252160"/>
                <a:ext cx="6256440" cy="2390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8F54F862-7DD4-44B6-A7EF-194CD825DF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29"/>
    </mc:Choice>
    <mc:Fallback>
      <p:transition spd="slow" advTm="17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81BBDB-B8A1-43EA-B982-12F6E1938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920" y="268988"/>
            <a:ext cx="856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疾病的传播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FAB44D3-3A0C-46F4-A5E3-1193449709B9}"/>
              </a:ext>
            </a:extLst>
          </p:cNvPr>
          <p:cNvSpPr>
            <a:spLocks noGrp="1"/>
          </p:cNvSpPr>
          <p:nvPr/>
        </p:nvSpPr>
        <p:spPr bwMode="auto">
          <a:xfrm>
            <a:off x="580800" y="1176149"/>
            <a:ext cx="861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br>
              <a:rPr lang="en-US" altLang="zh-CN" sz="2000" dirty="0">
                <a:ea typeface="宋体" panose="02010600030101010101" pitchFamily="2" charset="-122"/>
              </a:rPr>
            </a:br>
            <a:br>
              <a:rPr lang="en-US" altLang="zh-CN" sz="2000" dirty="0">
                <a:ea typeface="宋体" panose="02010600030101010101" pitchFamily="2" charset="-122"/>
              </a:rPr>
            </a:br>
            <a:r>
              <a:rPr lang="zh-CN" altLang="en-US" sz="2000" dirty="0">
                <a:ea typeface="宋体" panose="02010600030101010101" pitchFamily="2" charset="-122"/>
              </a:rPr>
              <a:t>材料一：“传入美洲和大洋洲的新疾病给土著居民造成了大量的</a:t>
            </a:r>
            <a:r>
              <a:rPr lang="zh-CN" altLang="en-US" sz="2000" b="1" dirty="0">
                <a:ea typeface="宋体" panose="02010600030101010101" pitchFamily="2" charset="-122"/>
              </a:rPr>
              <a:t>人口损失</a:t>
            </a:r>
            <a:r>
              <a:rPr lang="zh-CN" altLang="en-US" sz="2000" dirty="0">
                <a:ea typeface="宋体" panose="02010600030101010101" pitchFamily="2" charset="-122"/>
              </a:rPr>
              <a:t>，并为欧洲的</a:t>
            </a:r>
            <a:r>
              <a:rPr lang="zh-CN" altLang="en-US" sz="2000" b="1" dirty="0">
                <a:ea typeface="宋体" panose="02010600030101010101" pitchFamily="2" charset="-122"/>
              </a:rPr>
              <a:t>征服和殖民铺平了道路</a:t>
            </a:r>
            <a:r>
              <a:rPr lang="zh-CN" altLang="en-US" sz="2000" dirty="0">
                <a:ea typeface="宋体" panose="02010600030101010101" pitchFamily="2" charset="-122"/>
              </a:rPr>
              <a:t>。” </a:t>
            </a:r>
            <a:br>
              <a:rPr lang="zh-CN" altLang="en-US" sz="2000" dirty="0">
                <a:ea typeface="宋体" panose="02010600030101010101" pitchFamily="2" charset="-122"/>
              </a:rPr>
            </a:br>
            <a:r>
              <a:rPr lang="zh-CN" altLang="en-US" sz="2000" dirty="0">
                <a:ea typeface="宋体" panose="02010600030101010101" pitchFamily="2" charset="-122"/>
              </a:rPr>
              <a:t>                                                               </a:t>
            </a:r>
            <a:r>
              <a:rPr lang="en-US" altLang="zh-CN" sz="2000" dirty="0">
                <a:ea typeface="宋体" panose="02010600030101010101" pitchFamily="2" charset="-122"/>
              </a:rPr>
              <a:t>---</a:t>
            </a:r>
            <a:r>
              <a:rPr lang="zh-CN" altLang="en-US" sz="2000" dirty="0">
                <a:ea typeface="宋体" panose="02010600030101010101" pitchFamily="2" charset="-122"/>
              </a:rPr>
              <a:t>赫伯特</a:t>
            </a:r>
            <a:r>
              <a:rPr lang="en-US" altLang="zh-CN" sz="2000" dirty="0">
                <a:ea typeface="宋体" panose="02010600030101010101" pitchFamily="2" charset="-122"/>
              </a:rPr>
              <a:t>《</a:t>
            </a:r>
            <a:r>
              <a:rPr lang="zh-CN" altLang="en-US" sz="2000" dirty="0">
                <a:ea typeface="宋体" panose="02010600030101010101" pitchFamily="2" charset="-122"/>
              </a:rPr>
              <a:t>新全球史</a:t>
            </a:r>
            <a:r>
              <a:rPr lang="en-US" altLang="zh-CN" sz="2000" dirty="0">
                <a:ea typeface="宋体" panose="02010600030101010101" pitchFamily="2" charset="-122"/>
              </a:rPr>
              <a:t>》</a:t>
            </a:r>
            <a:br>
              <a:rPr lang="en-US" altLang="zh-CN" sz="2000" dirty="0">
                <a:ea typeface="宋体" panose="02010600030101010101" pitchFamily="2" charset="-122"/>
              </a:rPr>
            </a:br>
            <a:r>
              <a:rPr lang="zh-CN" altLang="en-US" sz="2000" dirty="0">
                <a:ea typeface="宋体" panose="02010600030101010101" pitchFamily="2" charset="-122"/>
              </a:rPr>
              <a:t>材料二：据估计，</a:t>
            </a:r>
            <a:r>
              <a:rPr lang="en-US" altLang="zh-CN" sz="2000" dirty="0">
                <a:ea typeface="宋体" panose="02010600030101010101" pitchFamily="2" charset="-122"/>
              </a:rPr>
              <a:t>1500-1800</a:t>
            </a:r>
            <a:r>
              <a:rPr lang="zh-CN" altLang="en-US" sz="2000" dirty="0">
                <a:ea typeface="宋体" panose="02010600030101010101" pitchFamily="2" charset="-122"/>
              </a:rPr>
              <a:t>年，美洲和大洋洲有近</a:t>
            </a:r>
            <a:r>
              <a:rPr lang="en-US" altLang="zh-CN" sz="2000" dirty="0"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ea typeface="宋体" panose="02010600030101010101" pitchFamily="2" charset="-122"/>
              </a:rPr>
              <a:t>亿人死于传染病。</a:t>
            </a:r>
            <a:br>
              <a:rPr lang="en-US" altLang="zh-CN" sz="2000" dirty="0">
                <a:ea typeface="宋体" panose="02010600030101010101" pitchFamily="2" charset="-122"/>
              </a:rPr>
            </a:br>
            <a:r>
              <a:rPr lang="en-US" altLang="zh-CN" sz="2000" dirty="0">
                <a:ea typeface="宋体" panose="02010600030101010101" pitchFamily="2" charset="-122"/>
              </a:rPr>
              <a:t>                                                                ---《</a:t>
            </a:r>
            <a:r>
              <a:rPr lang="zh-CN" altLang="en-US" sz="2000" dirty="0">
                <a:ea typeface="宋体" panose="02010600030101010101" pitchFamily="2" charset="-122"/>
              </a:rPr>
              <a:t>中外历史纲要下</a:t>
            </a:r>
            <a:r>
              <a:rPr lang="en-US" altLang="zh-CN" sz="2000" dirty="0">
                <a:ea typeface="宋体" panose="02010600030101010101" pitchFamily="2" charset="-122"/>
              </a:rPr>
              <a:t>》</a:t>
            </a:r>
            <a:br>
              <a:rPr lang="en-US" altLang="zh-CN" sz="2000" dirty="0">
                <a:ea typeface="宋体" panose="02010600030101010101" pitchFamily="2" charset="-122"/>
              </a:rPr>
            </a:br>
            <a:br>
              <a:rPr lang="zh-CN" altLang="en-US" sz="2000" dirty="0">
                <a:ea typeface="宋体" panose="02010600030101010101" pitchFamily="2" charset="-122"/>
              </a:rPr>
            </a:br>
            <a:endParaRPr lang="zh-CN" altLang="en-US" sz="2000" dirty="0">
              <a:ea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581D46-600D-42C1-BED5-19F5B0F7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920" y="3007694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000" b="1" dirty="0"/>
              <a:t>结合右图与材料，你认为病原体的大量传入带来了哪些后果？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13AD50-640C-44E4-817D-D9DD681E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920" y="4345715"/>
            <a:ext cx="518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000" b="1" dirty="0"/>
              <a:t>影响：传染病造成的原住民的死亡与原有社会的解体，是欧洲人能够在美洲迅速建立殖民统治的原因之一</a:t>
            </a:r>
            <a:r>
              <a:rPr lang="zh-CN" altLang="en-US" sz="2000" dirty="0"/>
              <a:t>。</a:t>
            </a:r>
          </a:p>
        </p:txBody>
      </p:sp>
      <p:pic>
        <p:nvPicPr>
          <p:cNvPr id="8" name="图片 7" descr="图片 116766">
            <a:extLst>
              <a:ext uri="{FF2B5EF4-FFF2-40B4-BE49-F238E27FC236}">
                <a16:creationId xmlns:a16="http://schemas.microsoft.com/office/drawing/2014/main" id="{4C783395-2045-45DF-B0F7-41F18BEF7909}"/>
              </a:ext>
            </a:extLst>
          </p:cNvPr>
          <p:cNvPicPr>
            <a:picLocks noGrp="1" noRot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70" y="1916602"/>
            <a:ext cx="30480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F5E6E9-8E0B-4A92-998B-BFEAB250F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3870" y="6193645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/>
              <a:t> 深受天花折磨的印第安人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A845E3E-CEA3-4A4E-A5AA-BF739803E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05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5"/>
    </mc:Choice>
    <mc:Fallback>
      <p:transition spd="slow" advTm="5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36762083">
            <a:extLst>
              <a:ext uri="{FF2B5EF4-FFF2-40B4-BE49-F238E27FC236}">
                <a16:creationId xmlns:a16="http://schemas.microsoft.com/office/drawing/2014/main" id="{D841A575-DACE-4930-A37C-2E104D26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613" r="1181" b="861"/>
          <a:stretch>
            <a:fillRect/>
          </a:stretch>
        </p:blipFill>
        <p:spPr bwMode="auto">
          <a:xfrm>
            <a:off x="237744" y="1444753"/>
            <a:ext cx="9144000" cy="52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A148981-A1C0-40E9-829D-6D262E6D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44" y="445770"/>
            <a:ext cx="7193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  <a:ea typeface="黑体" panose="02010609060101010101" pitchFamily="49" charset="-122"/>
              </a:rPr>
              <a:t>、商品的世界流动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9900B3-1451-4E26-9191-33E5CD3342A9}"/>
              </a:ext>
            </a:extLst>
          </p:cNvPr>
          <p:cNvSpPr txBox="1"/>
          <p:nvPr/>
        </p:nvSpPr>
        <p:spPr>
          <a:xfrm>
            <a:off x="9541042" y="1961147"/>
            <a:ext cx="2506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根据教材</a:t>
            </a:r>
            <a:r>
              <a:rPr lang="en-US" altLang="zh-CN" dirty="0">
                <a:solidFill>
                  <a:srgbClr val="FF0000"/>
                </a:solidFill>
              </a:rPr>
              <a:t>P40</a:t>
            </a:r>
            <a:r>
              <a:rPr lang="zh-CN" altLang="en-US" dirty="0">
                <a:solidFill>
                  <a:srgbClr val="FF0000"/>
                </a:solidFill>
              </a:rPr>
              <a:t>、</a:t>
            </a:r>
            <a:r>
              <a:rPr lang="en-US" altLang="zh-CN" dirty="0">
                <a:solidFill>
                  <a:srgbClr val="FF0000"/>
                </a:solidFill>
              </a:rPr>
              <a:t>41</a:t>
            </a:r>
            <a:r>
              <a:rPr lang="zh-CN" altLang="en-US" dirty="0">
                <a:solidFill>
                  <a:srgbClr val="FF0000"/>
                </a:solidFill>
              </a:rPr>
              <a:t>内容及地图、三角贸易填写下表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5A5BB22-6587-43EC-8A06-5A4C5930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3"/>
    </mc:Choice>
    <mc:Fallback>
      <p:transition spd="slow" advTm="2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BFC7D116-262E-4B32-A35A-F5AAB018F6D2}"/>
              </a:ext>
            </a:extLst>
          </p:cNvPr>
          <p:cNvGrpSpPr/>
          <p:nvPr/>
        </p:nvGrpSpPr>
        <p:grpSpPr>
          <a:xfrm>
            <a:off x="2316480" y="548640"/>
            <a:ext cx="7721600" cy="5699759"/>
            <a:chOff x="13" y="264"/>
            <a:chExt cx="8644" cy="6133"/>
          </a:xfrm>
        </p:grpSpPr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9A9DD725-E16C-4F44-8A6A-F0B2FFCB28D9}"/>
                </a:ext>
              </a:extLst>
            </p:cNvPr>
            <p:cNvSpPr txBox="1"/>
            <p:nvPr/>
          </p:nvSpPr>
          <p:spPr>
            <a:xfrm>
              <a:off x="1457" y="5496"/>
              <a:ext cx="3621" cy="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2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印度洋贸易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5171DA7-E677-4D91-9138-B7EAC07BC335}"/>
                </a:ext>
              </a:extLst>
            </p:cNvPr>
            <p:cNvGrpSpPr/>
            <p:nvPr/>
          </p:nvGrpSpPr>
          <p:grpSpPr>
            <a:xfrm>
              <a:off x="13" y="264"/>
              <a:ext cx="8644" cy="5045"/>
              <a:chOff x="3457" y="1500"/>
              <a:chExt cx="11226" cy="6624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B36297-6AD5-4918-8ECB-85ABC57BC6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48"/>
              <a:stretch>
                <a:fillRect/>
              </a:stretch>
            </p:blipFill>
            <p:spPr>
              <a:xfrm>
                <a:off x="3457" y="1500"/>
                <a:ext cx="11226" cy="662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F4D86B2-6FF7-4F89-A29B-B746D2FC49EC}"/>
                  </a:ext>
                </a:extLst>
              </p:cNvPr>
              <p:cNvSpPr txBox="1"/>
              <p:nvPr/>
            </p:nvSpPr>
            <p:spPr>
              <a:xfrm rot="2370460">
                <a:off x="3870" y="6809"/>
                <a:ext cx="1178" cy="1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金银</a:t>
                </a: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D6AD7F7-408C-4B45-8BA2-0558CE51122A}"/>
                  </a:ext>
                </a:extLst>
              </p:cNvPr>
              <p:cNvSpPr txBox="1"/>
              <p:nvPr/>
            </p:nvSpPr>
            <p:spPr>
              <a:xfrm rot="19684610">
                <a:off x="7925" y="5403"/>
                <a:ext cx="1178" cy="1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丝绸</a:t>
                </a: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EB96A906-D977-4564-930A-1AF74E8869DB}"/>
                  </a:ext>
                </a:extLst>
              </p:cNvPr>
              <p:cNvSpPr txBox="1"/>
              <p:nvPr/>
            </p:nvSpPr>
            <p:spPr>
              <a:xfrm rot="19684610">
                <a:off x="7804" y="6654"/>
                <a:ext cx="1178" cy="1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香料</a:t>
                </a:r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90699357-1A5F-4CCD-8A01-079486D18CA2}"/>
                  </a:ext>
                </a:extLst>
              </p:cNvPr>
              <p:cNvSpPr txBox="1"/>
              <p:nvPr/>
            </p:nvSpPr>
            <p:spPr>
              <a:xfrm rot="19684610">
                <a:off x="9150" y="6039"/>
                <a:ext cx="1178" cy="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茶叶</a:t>
                </a:r>
              </a:p>
            </p:txBody>
          </p:sp>
          <p:sp>
            <p:nvSpPr>
              <p:cNvPr id="24" name="任意多边形 23">
                <a:extLst>
                  <a:ext uri="{FF2B5EF4-FFF2-40B4-BE49-F238E27FC236}">
                    <a16:creationId xmlns:a16="http://schemas.microsoft.com/office/drawing/2014/main" id="{9887E969-5198-437B-B8C8-6919EB2A1251}"/>
                  </a:ext>
                </a:extLst>
              </p:cNvPr>
              <p:cNvSpPr/>
              <p:nvPr/>
            </p:nvSpPr>
            <p:spPr>
              <a:xfrm>
                <a:off x="5770" y="4141"/>
                <a:ext cx="5874" cy="1806"/>
              </a:xfrm>
              <a:custGeom>
                <a:avLst/>
                <a:gdLst>
                  <a:gd name="connsiteX0" fmla="*/ 3730171 w 3730171"/>
                  <a:gd name="connsiteY0" fmla="*/ 333828 h 1146628"/>
                  <a:gd name="connsiteX1" fmla="*/ 3715657 w 3730171"/>
                  <a:gd name="connsiteY1" fmla="*/ 508000 h 1146628"/>
                  <a:gd name="connsiteX2" fmla="*/ 3599543 w 3730171"/>
                  <a:gd name="connsiteY2" fmla="*/ 609600 h 1146628"/>
                  <a:gd name="connsiteX3" fmla="*/ 3439886 w 3730171"/>
                  <a:gd name="connsiteY3" fmla="*/ 696686 h 1146628"/>
                  <a:gd name="connsiteX4" fmla="*/ 3367314 w 3730171"/>
                  <a:gd name="connsiteY4" fmla="*/ 812800 h 1146628"/>
                  <a:gd name="connsiteX5" fmla="*/ 3280229 w 3730171"/>
                  <a:gd name="connsiteY5" fmla="*/ 928914 h 1146628"/>
                  <a:gd name="connsiteX6" fmla="*/ 3135086 w 3730171"/>
                  <a:gd name="connsiteY6" fmla="*/ 957943 h 1146628"/>
                  <a:gd name="connsiteX7" fmla="*/ 3091543 w 3730171"/>
                  <a:gd name="connsiteY7" fmla="*/ 986971 h 1146628"/>
                  <a:gd name="connsiteX8" fmla="*/ 2975429 w 3730171"/>
                  <a:gd name="connsiteY8" fmla="*/ 1146628 h 1146628"/>
                  <a:gd name="connsiteX9" fmla="*/ 2873829 w 3730171"/>
                  <a:gd name="connsiteY9" fmla="*/ 1074057 h 1146628"/>
                  <a:gd name="connsiteX10" fmla="*/ 2859314 w 3730171"/>
                  <a:gd name="connsiteY10" fmla="*/ 1001486 h 1146628"/>
                  <a:gd name="connsiteX11" fmla="*/ 2815771 w 3730171"/>
                  <a:gd name="connsiteY11" fmla="*/ 899886 h 1146628"/>
                  <a:gd name="connsiteX12" fmla="*/ 2728686 w 3730171"/>
                  <a:gd name="connsiteY12" fmla="*/ 783771 h 1146628"/>
                  <a:gd name="connsiteX13" fmla="*/ 2685143 w 3730171"/>
                  <a:gd name="connsiteY13" fmla="*/ 711200 h 1146628"/>
                  <a:gd name="connsiteX14" fmla="*/ 2351314 w 3730171"/>
                  <a:gd name="connsiteY14" fmla="*/ 725714 h 1146628"/>
                  <a:gd name="connsiteX15" fmla="*/ 2322286 w 3730171"/>
                  <a:gd name="connsiteY15" fmla="*/ 943428 h 1146628"/>
                  <a:gd name="connsiteX16" fmla="*/ 2220686 w 3730171"/>
                  <a:gd name="connsiteY16" fmla="*/ 1001486 h 1146628"/>
                  <a:gd name="connsiteX17" fmla="*/ 2075543 w 3730171"/>
                  <a:gd name="connsiteY17" fmla="*/ 899886 h 1146628"/>
                  <a:gd name="connsiteX18" fmla="*/ 2061029 w 3730171"/>
                  <a:gd name="connsiteY18" fmla="*/ 856343 h 1146628"/>
                  <a:gd name="connsiteX19" fmla="*/ 1988457 w 3730171"/>
                  <a:gd name="connsiteY19" fmla="*/ 667657 h 1146628"/>
                  <a:gd name="connsiteX20" fmla="*/ 1654629 w 3730171"/>
                  <a:gd name="connsiteY20" fmla="*/ 493486 h 1146628"/>
                  <a:gd name="connsiteX21" fmla="*/ 1422400 w 3730171"/>
                  <a:gd name="connsiteY21" fmla="*/ 551543 h 1146628"/>
                  <a:gd name="connsiteX22" fmla="*/ 1393371 w 3730171"/>
                  <a:gd name="connsiteY22" fmla="*/ 667657 h 1146628"/>
                  <a:gd name="connsiteX23" fmla="*/ 1364343 w 3730171"/>
                  <a:gd name="connsiteY23" fmla="*/ 725714 h 1146628"/>
                  <a:gd name="connsiteX24" fmla="*/ 1262743 w 3730171"/>
                  <a:gd name="connsiteY24" fmla="*/ 812800 h 1146628"/>
                  <a:gd name="connsiteX25" fmla="*/ 1219200 w 3730171"/>
                  <a:gd name="connsiteY25" fmla="*/ 827314 h 1146628"/>
                  <a:gd name="connsiteX26" fmla="*/ 1132114 w 3730171"/>
                  <a:gd name="connsiteY26" fmla="*/ 870857 h 1146628"/>
                  <a:gd name="connsiteX27" fmla="*/ 1030514 w 3730171"/>
                  <a:gd name="connsiteY27" fmla="*/ 827314 h 1146628"/>
                  <a:gd name="connsiteX28" fmla="*/ 972457 w 3730171"/>
                  <a:gd name="connsiteY28" fmla="*/ 638628 h 1146628"/>
                  <a:gd name="connsiteX29" fmla="*/ 841829 w 3730171"/>
                  <a:gd name="connsiteY29" fmla="*/ 624114 h 1146628"/>
                  <a:gd name="connsiteX30" fmla="*/ 696686 w 3730171"/>
                  <a:gd name="connsiteY30" fmla="*/ 449943 h 1146628"/>
                  <a:gd name="connsiteX31" fmla="*/ 609600 w 3730171"/>
                  <a:gd name="connsiteY31" fmla="*/ 319314 h 1146628"/>
                  <a:gd name="connsiteX32" fmla="*/ 580571 w 3730171"/>
                  <a:gd name="connsiteY32" fmla="*/ 217714 h 1146628"/>
                  <a:gd name="connsiteX33" fmla="*/ 522514 w 3730171"/>
                  <a:gd name="connsiteY33" fmla="*/ 130628 h 1146628"/>
                  <a:gd name="connsiteX34" fmla="*/ 319314 w 3730171"/>
                  <a:gd name="connsiteY34" fmla="*/ 87086 h 1146628"/>
                  <a:gd name="connsiteX35" fmla="*/ 261257 w 3730171"/>
                  <a:gd name="connsiteY35" fmla="*/ 58057 h 1146628"/>
                  <a:gd name="connsiteX36" fmla="*/ 43543 w 3730171"/>
                  <a:gd name="connsiteY36" fmla="*/ 14514 h 1146628"/>
                  <a:gd name="connsiteX37" fmla="*/ 0 w 3730171"/>
                  <a:gd name="connsiteY37" fmla="*/ 0 h 114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730171" h="1146628">
                    <a:moveTo>
                      <a:pt x="3730171" y="333828"/>
                    </a:moveTo>
                    <a:cubicBezTo>
                      <a:pt x="3725333" y="391885"/>
                      <a:pt x="3731249" y="451867"/>
                      <a:pt x="3715657" y="508000"/>
                    </a:cubicBezTo>
                    <a:cubicBezTo>
                      <a:pt x="3685743" y="615692"/>
                      <a:pt x="3669029" y="584333"/>
                      <a:pt x="3599543" y="609600"/>
                    </a:cubicBezTo>
                    <a:cubicBezTo>
                      <a:pt x="3496521" y="647062"/>
                      <a:pt x="3513755" y="641284"/>
                      <a:pt x="3439886" y="696686"/>
                    </a:cubicBezTo>
                    <a:cubicBezTo>
                      <a:pt x="3366328" y="843799"/>
                      <a:pt x="3461528" y="662057"/>
                      <a:pt x="3367314" y="812800"/>
                    </a:cubicBezTo>
                    <a:cubicBezTo>
                      <a:pt x="3340244" y="856113"/>
                      <a:pt x="3335627" y="905172"/>
                      <a:pt x="3280229" y="928914"/>
                    </a:cubicBezTo>
                    <a:cubicBezTo>
                      <a:pt x="3234879" y="948350"/>
                      <a:pt x="3183467" y="948267"/>
                      <a:pt x="3135086" y="957943"/>
                    </a:cubicBezTo>
                    <a:cubicBezTo>
                      <a:pt x="3120572" y="967619"/>
                      <a:pt x="3102440" y="973350"/>
                      <a:pt x="3091543" y="986971"/>
                    </a:cubicBezTo>
                    <a:cubicBezTo>
                      <a:pt x="2891257" y="1237327"/>
                      <a:pt x="3103787" y="1018270"/>
                      <a:pt x="2975429" y="1146628"/>
                    </a:cubicBezTo>
                    <a:cubicBezTo>
                      <a:pt x="2941562" y="1122438"/>
                      <a:pt x="2899828" y="1106556"/>
                      <a:pt x="2873829" y="1074057"/>
                    </a:cubicBezTo>
                    <a:cubicBezTo>
                      <a:pt x="2858418" y="1054793"/>
                      <a:pt x="2867115" y="1024889"/>
                      <a:pt x="2859314" y="1001486"/>
                    </a:cubicBezTo>
                    <a:cubicBezTo>
                      <a:pt x="2847662" y="966531"/>
                      <a:pt x="2834728" y="931481"/>
                      <a:pt x="2815771" y="899886"/>
                    </a:cubicBezTo>
                    <a:cubicBezTo>
                      <a:pt x="2790879" y="858400"/>
                      <a:pt x="2756225" y="823550"/>
                      <a:pt x="2728686" y="783771"/>
                    </a:cubicBezTo>
                    <a:cubicBezTo>
                      <a:pt x="2712628" y="760576"/>
                      <a:pt x="2699657" y="735390"/>
                      <a:pt x="2685143" y="711200"/>
                    </a:cubicBezTo>
                    <a:cubicBezTo>
                      <a:pt x="2573867" y="716038"/>
                      <a:pt x="2445127" y="665674"/>
                      <a:pt x="2351314" y="725714"/>
                    </a:cubicBezTo>
                    <a:cubicBezTo>
                      <a:pt x="2289648" y="765180"/>
                      <a:pt x="2353628" y="877262"/>
                      <a:pt x="2322286" y="943428"/>
                    </a:cubicBezTo>
                    <a:cubicBezTo>
                      <a:pt x="2305588" y="978679"/>
                      <a:pt x="2254553" y="982133"/>
                      <a:pt x="2220686" y="1001486"/>
                    </a:cubicBezTo>
                    <a:cubicBezTo>
                      <a:pt x="2172305" y="967619"/>
                      <a:pt x="2119241" y="939612"/>
                      <a:pt x="2075543" y="899886"/>
                    </a:cubicBezTo>
                    <a:cubicBezTo>
                      <a:pt x="2064222" y="889594"/>
                      <a:pt x="2065528" y="870966"/>
                      <a:pt x="2061029" y="856343"/>
                    </a:cubicBezTo>
                    <a:cubicBezTo>
                      <a:pt x="2052036" y="827114"/>
                      <a:pt x="2031842" y="707426"/>
                      <a:pt x="1988457" y="667657"/>
                    </a:cubicBezTo>
                    <a:cubicBezTo>
                      <a:pt x="1829579" y="522020"/>
                      <a:pt x="1862544" y="557460"/>
                      <a:pt x="1654629" y="493486"/>
                    </a:cubicBezTo>
                    <a:cubicBezTo>
                      <a:pt x="1577219" y="512838"/>
                      <a:pt x="1488791" y="507283"/>
                      <a:pt x="1422400" y="551543"/>
                    </a:cubicBezTo>
                    <a:cubicBezTo>
                      <a:pt x="1389205" y="573673"/>
                      <a:pt x="1405987" y="629808"/>
                      <a:pt x="1393371" y="667657"/>
                    </a:cubicBezTo>
                    <a:cubicBezTo>
                      <a:pt x="1386529" y="688183"/>
                      <a:pt x="1378817" y="709632"/>
                      <a:pt x="1364343" y="725714"/>
                    </a:cubicBezTo>
                    <a:cubicBezTo>
                      <a:pt x="1334504" y="758869"/>
                      <a:pt x="1299285" y="787221"/>
                      <a:pt x="1262743" y="812800"/>
                    </a:cubicBezTo>
                    <a:cubicBezTo>
                      <a:pt x="1250209" y="821574"/>
                      <a:pt x="1233181" y="821100"/>
                      <a:pt x="1219200" y="827314"/>
                    </a:cubicBezTo>
                    <a:cubicBezTo>
                      <a:pt x="1189542" y="840495"/>
                      <a:pt x="1161143" y="856343"/>
                      <a:pt x="1132114" y="870857"/>
                    </a:cubicBezTo>
                    <a:cubicBezTo>
                      <a:pt x="1098247" y="856343"/>
                      <a:pt x="1052186" y="857113"/>
                      <a:pt x="1030514" y="827314"/>
                    </a:cubicBezTo>
                    <a:cubicBezTo>
                      <a:pt x="993384" y="776260"/>
                      <a:pt x="1049895" y="677347"/>
                      <a:pt x="972457" y="638628"/>
                    </a:cubicBezTo>
                    <a:cubicBezTo>
                      <a:pt x="933272" y="619035"/>
                      <a:pt x="885372" y="628952"/>
                      <a:pt x="841829" y="624114"/>
                    </a:cubicBezTo>
                    <a:cubicBezTo>
                      <a:pt x="674880" y="504865"/>
                      <a:pt x="787934" y="612161"/>
                      <a:pt x="696686" y="449943"/>
                    </a:cubicBezTo>
                    <a:cubicBezTo>
                      <a:pt x="671030" y="404332"/>
                      <a:pt x="609600" y="319314"/>
                      <a:pt x="609600" y="319314"/>
                    </a:cubicBezTo>
                    <a:cubicBezTo>
                      <a:pt x="599924" y="285447"/>
                      <a:pt x="595331" y="249694"/>
                      <a:pt x="580571" y="217714"/>
                    </a:cubicBezTo>
                    <a:cubicBezTo>
                      <a:pt x="565951" y="186037"/>
                      <a:pt x="547184" y="155298"/>
                      <a:pt x="522514" y="130628"/>
                    </a:cubicBezTo>
                    <a:cubicBezTo>
                      <a:pt x="477383" y="85497"/>
                      <a:pt x="359207" y="91075"/>
                      <a:pt x="319314" y="87086"/>
                    </a:cubicBezTo>
                    <a:cubicBezTo>
                      <a:pt x="299962" y="77410"/>
                      <a:pt x="281591" y="65451"/>
                      <a:pt x="261257" y="58057"/>
                    </a:cubicBezTo>
                    <a:cubicBezTo>
                      <a:pt x="167573" y="23990"/>
                      <a:pt x="144306" y="27109"/>
                      <a:pt x="43543" y="14514"/>
                    </a:cubicBezTo>
                    <a:lnTo>
                      <a:pt x="0" y="0"/>
                    </a:lnTo>
                  </a:path>
                </a:pathLst>
              </a:custGeom>
              <a:ln w="444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" name="任意多边形 24">
                <a:extLst>
                  <a:ext uri="{FF2B5EF4-FFF2-40B4-BE49-F238E27FC236}">
                    <a16:creationId xmlns:a16="http://schemas.microsoft.com/office/drawing/2014/main" id="{E0FE241B-605D-455E-980F-98CEE1212CCA}"/>
                  </a:ext>
                </a:extLst>
              </p:cNvPr>
              <p:cNvSpPr/>
              <p:nvPr/>
            </p:nvSpPr>
            <p:spPr>
              <a:xfrm>
                <a:off x="5839" y="3912"/>
                <a:ext cx="5400" cy="457"/>
              </a:xfrm>
              <a:custGeom>
                <a:avLst/>
                <a:gdLst>
                  <a:gd name="connsiteX0" fmla="*/ 3410857 w 3428948"/>
                  <a:gd name="connsiteY0" fmla="*/ 290286 h 290286"/>
                  <a:gd name="connsiteX1" fmla="*/ 3425371 w 3428948"/>
                  <a:gd name="connsiteY1" fmla="*/ 188686 h 290286"/>
                  <a:gd name="connsiteX2" fmla="*/ 3077028 w 3428948"/>
                  <a:gd name="connsiteY2" fmla="*/ 29029 h 290286"/>
                  <a:gd name="connsiteX3" fmla="*/ 2583543 w 3428948"/>
                  <a:gd name="connsiteY3" fmla="*/ 72571 h 290286"/>
                  <a:gd name="connsiteX4" fmla="*/ 2278743 w 3428948"/>
                  <a:gd name="connsiteY4" fmla="*/ 130629 h 290286"/>
                  <a:gd name="connsiteX5" fmla="*/ 2191657 w 3428948"/>
                  <a:gd name="connsiteY5" fmla="*/ 174171 h 290286"/>
                  <a:gd name="connsiteX6" fmla="*/ 1611086 w 3428948"/>
                  <a:gd name="connsiteY6" fmla="*/ 159657 h 290286"/>
                  <a:gd name="connsiteX7" fmla="*/ 1364343 w 3428948"/>
                  <a:gd name="connsiteY7" fmla="*/ 101600 h 290286"/>
                  <a:gd name="connsiteX8" fmla="*/ 1277257 w 3428948"/>
                  <a:gd name="connsiteY8" fmla="*/ 58057 h 290286"/>
                  <a:gd name="connsiteX9" fmla="*/ 1190171 w 3428948"/>
                  <a:gd name="connsiteY9" fmla="*/ 43543 h 290286"/>
                  <a:gd name="connsiteX10" fmla="*/ 957943 w 3428948"/>
                  <a:gd name="connsiteY10" fmla="*/ 0 h 290286"/>
                  <a:gd name="connsiteX11" fmla="*/ 580571 w 3428948"/>
                  <a:gd name="connsiteY11" fmla="*/ 72571 h 290286"/>
                  <a:gd name="connsiteX12" fmla="*/ 493486 w 3428948"/>
                  <a:gd name="connsiteY12" fmla="*/ 101600 h 290286"/>
                  <a:gd name="connsiteX13" fmla="*/ 101600 w 3428948"/>
                  <a:gd name="connsiteY13" fmla="*/ 116114 h 290286"/>
                  <a:gd name="connsiteX14" fmla="*/ 0 w 3428948"/>
                  <a:gd name="connsiteY14" fmla="*/ 130629 h 290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8948" h="290286">
                    <a:moveTo>
                      <a:pt x="3410857" y="290286"/>
                    </a:moveTo>
                    <a:cubicBezTo>
                      <a:pt x="3415695" y="256419"/>
                      <a:pt x="3437383" y="220718"/>
                      <a:pt x="3425371" y="188686"/>
                    </a:cubicBezTo>
                    <a:cubicBezTo>
                      <a:pt x="3355515" y="2403"/>
                      <a:pt x="3254570" y="49916"/>
                      <a:pt x="3077028" y="29029"/>
                    </a:cubicBezTo>
                    <a:cubicBezTo>
                      <a:pt x="2711047" y="44941"/>
                      <a:pt x="2842155" y="24081"/>
                      <a:pt x="2583543" y="72571"/>
                    </a:cubicBezTo>
                    <a:lnTo>
                      <a:pt x="2278743" y="130629"/>
                    </a:lnTo>
                    <a:cubicBezTo>
                      <a:pt x="2249714" y="145143"/>
                      <a:pt x="2223670" y="168835"/>
                      <a:pt x="2191657" y="174171"/>
                    </a:cubicBezTo>
                    <a:cubicBezTo>
                      <a:pt x="1982414" y="209045"/>
                      <a:pt x="1822762" y="178901"/>
                      <a:pt x="1611086" y="159657"/>
                    </a:cubicBezTo>
                    <a:cubicBezTo>
                      <a:pt x="1530870" y="143614"/>
                      <a:pt x="1438639" y="126365"/>
                      <a:pt x="1364343" y="101600"/>
                    </a:cubicBezTo>
                    <a:cubicBezTo>
                      <a:pt x="1333553" y="91337"/>
                      <a:pt x="1308047" y="68320"/>
                      <a:pt x="1277257" y="58057"/>
                    </a:cubicBezTo>
                    <a:cubicBezTo>
                      <a:pt x="1249338" y="48751"/>
                      <a:pt x="1219125" y="48807"/>
                      <a:pt x="1190171" y="43543"/>
                    </a:cubicBezTo>
                    <a:lnTo>
                      <a:pt x="957943" y="0"/>
                    </a:lnTo>
                    <a:cubicBezTo>
                      <a:pt x="832152" y="24190"/>
                      <a:pt x="702093" y="32063"/>
                      <a:pt x="580571" y="72571"/>
                    </a:cubicBezTo>
                    <a:cubicBezTo>
                      <a:pt x="551543" y="82247"/>
                      <a:pt x="523959" y="98830"/>
                      <a:pt x="493486" y="101600"/>
                    </a:cubicBezTo>
                    <a:cubicBezTo>
                      <a:pt x="363305" y="113435"/>
                      <a:pt x="232229" y="111276"/>
                      <a:pt x="101600" y="116114"/>
                    </a:cubicBezTo>
                    <a:lnTo>
                      <a:pt x="0" y="130629"/>
                    </a:lnTo>
                  </a:path>
                </a:pathLst>
              </a:custGeom>
              <a:ln w="444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" name="任意多边形 26">
                <a:extLst>
                  <a:ext uri="{FF2B5EF4-FFF2-40B4-BE49-F238E27FC236}">
                    <a16:creationId xmlns:a16="http://schemas.microsoft.com/office/drawing/2014/main" id="{25F6A94E-22AD-4E57-859D-3D44923CA238}"/>
                  </a:ext>
                </a:extLst>
              </p:cNvPr>
              <p:cNvSpPr/>
              <p:nvPr/>
            </p:nvSpPr>
            <p:spPr>
              <a:xfrm>
                <a:off x="3621" y="3843"/>
                <a:ext cx="8251" cy="3634"/>
              </a:xfrm>
              <a:custGeom>
                <a:avLst/>
                <a:gdLst>
                  <a:gd name="connsiteX0" fmla="*/ 5239657 w 5239657"/>
                  <a:gd name="connsiteY0" fmla="*/ 1480457 h 2307772"/>
                  <a:gd name="connsiteX1" fmla="*/ 4746172 w 5239657"/>
                  <a:gd name="connsiteY1" fmla="*/ 1465943 h 2307772"/>
                  <a:gd name="connsiteX2" fmla="*/ 4644572 w 5239657"/>
                  <a:gd name="connsiteY2" fmla="*/ 1407886 h 2307772"/>
                  <a:gd name="connsiteX3" fmla="*/ 4470400 w 5239657"/>
                  <a:gd name="connsiteY3" fmla="*/ 1349829 h 2307772"/>
                  <a:gd name="connsiteX4" fmla="*/ 4412343 w 5239657"/>
                  <a:gd name="connsiteY4" fmla="*/ 1335314 h 2307772"/>
                  <a:gd name="connsiteX5" fmla="*/ 4267200 w 5239657"/>
                  <a:gd name="connsiteY5" fmla="*/ 1277257 h 2307772"/>
                  <a:gd name="connsiteX6" fmla="*/ 4093029 w 5239657"/>
                  <a:gd name="connsiteY6" fmla="*/ 1204686 h 2307772"/>
                  <a:gd name="connsiteX7" fmla="*/ 3933372 w 5239657"/>
                  <a:gd name="connsiteY7" fmla="*/ 1219200 h 2307772"/>
                  <a:gd name="connsiteX8" fmla="*/ 3657600 w 5239657"/>
                  <a:gd name="connsiteY8" fmla="*/ 1233714 h 2307772"/>
                  <a:gd name="connsiteX9" fmla="*/ 3614057 w 5239657"/>
                  <a:gd name="connsiteY9" fmla="*/ 1248229 h 2307772"/>
                  <a:gd name="connsiteX10" fmla="*/ 3541486 w 5239657"/>
                  <a:gd name="connsiteY10" fmla="*/ 1277257 h 2307772"/>
                  <a:gd name="connsiteX11" fmla="*/ 3483429 w 5239657"/>
                  <a:gd name="connsiteY11" fmla="*/ 1291772 h 2307772"/>
                  <a:gd name="connsiteX12" fmla="*/ 3280229 w 5239657"/>
                  <a:gd name="connsiteY12" fmla="*/ 1378857 h 2307772"/>
                  <a:gd name="connsiteX13" fmla="*/ 3207657 w 5239657"/>
                  <a:gd name="connsiteY13" fmla="*/ 1407886 h 2307772"/>
                  <a:gd name="connsiteX14" fmla="*/ 3091543 w 5239657"/>
                  <a:gd name="connsiteY14" fmla="*/ 1465943 h 2307772"/>
                  <a:gd name="connsiteX15" fmla="*/ 3033486 w 5239657"/>
                  <a:gd name="connsiteY15" fmla="*/ 1524000 h 2307772"/>
                  <a:gd name="connsiteX16" fmla="*/ 3004457 w 5239657"/>
                  <a:gd name="connsiteY16" fmla="*/ 1567543 h 2307772"/>
                  <a:gd name="connsiteX17" fmla="*/ 2917372 w 5239657"/>
                  <a:gd name="connsiteY17" fmla="*/ 1611086 h 2307772"/>
                  <a:gd name="connsiteX18" fmla="*/ 2830286 w 5239657"/>
                  <a:gd name="connsiteY18" fmla="*/ 1712686 h 2307772"/>
                  <a:gd name="connsiteX19" fmla="*/ 2786743 w 5239657"/>
                  <a:gd name="connsiteY19" fmla="*/ 1756229 h 2307772"/>
                  <a:gd name="connsiteX20" fmla="*/ 2714172 w 5239657"/>
                  <a:gd name="connsiteY20" fmla="*/ 1843314 h 2307772"/>
                  <a:gd name="connsiteX21" fmla="*/ 2685143 w 5239657"/>
                  <a:gd name="connsiteY21" fmla="*/ 1915886 h 2307772"/>
                  <a:gd name="connsiteX22" fmla="*/ 2612572 w 5239657"/>
                  <a:gd name="connsiteY22" fmla="*/ 2017486 h 2307772"/>
                  <a:gd name="connsiteX23" fmla="*/ 2394857 w 5239657"/>
                  <a:gd name="connsiteY23" fmla="*/ 2162629 h 2307772"/>
                  <a:gd name="connsiteX24" fmla="*/ 2351314 w 5239657"/>
                  <a:gd name="connsiteY24" fmla="*/ 2177143 h 2307772"/>
                  <a:gd name="connsiteX25" fmla="*/ 2264229 w 5239657"/>
                  <a:gd name="connsiteY25" fmla="*/ 2191657 h 2307772"/>
                  <a:gd name="connsiteX26" fmla="*/ 2191657 w 5239657"/>
                  <a:gd name="connsiteY26" fmla="*/ 2220686 h 2307772"/>
                  <a:gd name="connsiteX27" fmla="*/ 1988457 w 5239657"/>
                  <a:gd name="connsiteY27" fmla="*/ 2264229 h 2307772"/>
                  <a:gd name="connsiteX28" fmla="*/ 1915886 w 5239657"/>
                  <a:gd name="connsiteY28" fmla="*/ 2293257 h 2307772"/>
                  <a:gd name="connsiteX29" fmla="*/ 1872343 w 5239657"/>
                  <a:gd name="connsiteY29" fmla="*/ 2307772 h 2307772"/>
                  <a:gd name="connsiteX30" fmla="*/ 1582057 w 5239657"/>
                  <a:gd name="connsiteY30" fmla="*/ 2293257 h 2307772"/>
                  <a:gd name="connsiteX31" fmla="*/ 1407886 w 5239657"/>
                  <a:gd name="connsiteY31" fmla="*/ 2264229 h 2307772"/>
                  <a:gd name="connsiteX32" fmla="*/ 1262743 w 5239657"/>
                  <a:gd name="connsiteY32" fmla="*/ 2090057 h 2307772"/>
                  <a:gd name="connsiteX33" fmla="*/ 1233714 w 5239657"/>
                  <a:gd name="connsiteY33" fmla="*/ 2017486 h 2307772"/>
                  <a:gd name="connsiteX34" fmla="*/ 1190172 w 5239657"/>
                  <a:gd name="connsiteY34" fmla="*/ 1944914 h 2307772"/>
                  <a:gd name="connsiteX35" fmla="*/ 1146629 w 5239657"/>
                  <a:gd name="connsiteY35" fmla="*/ 1857829 h 2307772"/>
                  <a:gd name="connsiteX36" fmla="*/ 1059543 w 5239657"/>
                  <a:gd name="connsiteY36" fmla="*/ 1741714 h 2307772"/>
                  <a:gd name="connsiteX37" fmla="*/ 1030514 w 5239657"/>
                  <a:gd name="connsiteY37" fmla="*/ 1698172 h 2307772"/>
                  <a:gd name="connsiteX38" fmla="*/ 986972 w 5239657"/>
                  <a:gd name="connsiteY38" fmla="*/ 1625600 h 2307772"/>
                  <a:gd name="connsiteX39" fmla="*/ 827314 w 5239657"/>
                  <a:gd name="connsiteY39" fmla="*/ 1465943 h 2307772"/>
                  <a:gd name="connsiteX40" fmla="*/ 769257 w 5239657"/>
                  <a:gd name="connsiteY40" fmla="*/ 1407886 h 2307772"/>
                  <a:gd name="connsiteX41" fmla="*/ 609600 w 5239657"/>
                  <a:gd name="connsiteY41" fmla="*/ 1306286 h 2307772"/>
                  <a:gd name="connsiteX42" fmla="*/ 420914 w 5239657"/>
                  <a:gd name="connsiteY42" fmla="*/ 1175657 h 2307772"/>
                  <a:gd name="connsiteX43" fmla="*/ 377372 w 5239657"/>
                  <a:gd name="connsiteY43" fmla="*/ 1161143 h 2307772"/>
                  <a:gd name="connsiteX44" fmla="*/ 246743 w 5239657"/>
                  <a:gd name="connsiteY44" fmla="*/ 1088572 h 2307772"/>
                  <a:gd name="connsiteX45" fmla="*/ 174172 w 5239657"/>
                  <a:gd name="connsiteY45" fmla="*/ 1030514 h 2307772"/>
                  <a:gd name="connsiteX46" fmla="*/ 101600 w 5239657"/>
                  <a:gd name="connsiteY46" fmla="*/ 986972 h 2307772"/>
                  <a:gd name="connsiteX47" fmla="*/ 58057 w 5239657"/>
                  <a:gd name="connsiteY47" fmla="*/ 899886 h 2307772"/>
                  <a:gd name="connsiteX48" fmla="*/ 29029 w 5239657"/>
                  <a:gd name="connsiteY48" fmla="*/ 856343 h 2307772"/>
                  <a:gd name="connsiteX49" fmla="*/ 0 w 5239657"/>
                  <a:gd name="connsiteY49" fmla="*/ 769257 h 2307772"/>
                  <a:gd name="connsiteX50" fmla="*/ 14514 w 5239657"/>
                  <a:gd name="connsiteY50" fmla="*/ 580572 h 2307772"/>
                  <a:gd name="connsiteX51" fmla="*/ 43543 w 5239657"/>
                  <a:gd name="connsiteY51" fmla="*/ 537029 h 2307772"/>
                  <a:gd name="connsiteX52" fmla="*/ 217714 w 5239657"/>
                  <a:gd name="connsiteY52" fmla="*/ 377372 h 2307772"/>
                  <a:gd name="connsiteX53" fmla="*/ 319314 w 5239657"/>
                  <a:gd name="connsiteY53" fmla="*/ 246743 h 2307772"/>
                  <a:gd name="connsiteX54" fmla="*/ 406400 w 5239657"/>
                  <a:gd name="connsiteY54" fmla="*/ 145143 h 2307772"/>
                  <a:gd name="connsiteX55" fmla="*/ 493486 w 5239657"/>
                  <a:gd name="connsiteY55" fmla="*/ 101600 h 2307772"/>
                  <a:gd name="connsiteX56" fmla="*/ 522514 w 5239657"/>
                  <a:gd name="connsiteY56" fmla="*/ 58057 h 2307772"/>
                  <a:gd name="connsiteX57" fmla="*/ 624114 w 5239657"/>
                  <a:gd name="connsiteY57" fmla="*/ 0 h 230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239657" h="2307772">
                    <a:moveTo>
                      <a:pt x="5239657" y="1480457"/>
                    </a:moveTo>
                    <a:cubicBezTo>
                      <a:pt x="5075162" y="1475619"/>
                      <a:pt x="4909528" y="1485864"/>
                      <a:pt x="4746172" y="1465943"/>
                    </a:cubicBezTo>
                    <a:cubicBezTo>
                      <a:pt x="4707453" y="1461221"/>
                      <a:pt x="4680521" y="1423022"/>
                      <a:pt x="4644572" y="1407886"/>
                    </a:cubicBezTo>
                    <a:cubicBezTo>
                      <a:pt x="4588170" y="1384138"/>
                      <a:pt x="4528457" y="1369181"/>
                      <a:pt x="4470400" y="1349829"/>
                    </a:cubicBezTo>
                    <a:cubicBezTo>
                      <a:pt x="4451476" y="1343521"/>
                      <a:pt x="4431129" y="1342023"/>
                      <a:pt x="4412343" y="1335314"/>
                    </a:cubicBezTo>
                    <a:cubicBezTo>
                      <a:pt x="4363271" y="1317788"/>
                      <a:pt x="4315765" y="1296143"/>
                      <a:pt x="4267200" y="1277257"/>
                    </a:cubicBezTo>
                    <a:cubicBezTo>
                      <a:pt x="4113782" y="1217594"/>
                      <a:pt x="4196981" y="1256661"/>
                      <a:pt x="4093029" y="1204686"/>
                    </a:cubicBezTo>
                    <a:cubicBezTo>
                      <a:pt x="4039810" y="1209524"/>
                      <a:pt x="3986692" y="1215645"/>
                      <a:pt x="3933372" y="1219200"/>
                    </a:cubicBezTo>
                    <a:cubicBezTo>
                      <a:pt x="3841525" y="1225323"/>
                      <a:pt x="3749273" y="1225380"/>
                      <a:pt x="3657600" y="1233714"/>
                    </a:cubicBezTo>
                    <a:cubicBezTo>
                      <a:pt x="3642363" y="1235099"/>
                      <a:pt x="3628382" y="1242857"/>
                      <a:pt x="3614057" y="1248229"/>
                    </a:cubicBezTo>
                    <a:cubicBezTo>
                      <a:pt x="3589662" y="1257377"/>
                      <a:pt x="3566203" y="1269018"/>
                      <a:pt x="3541486" y="1277257"/>
                    </a:cubicBezTo>
                    <a:cubicBezTo>
                      <a:pt x="3522562" y="1283565"/>
                      <a:pt x="3502215" y="1285063"/>
                      <a:pt x="3483429" y="1291772"/>
                    </a:cubicBezTo>
                    <a:cubicBezTo>
                      <a:pt x="3238910" y="1379101"/>
                      <a:pt x="3417815" y="1317708"/>
                      <a:pt x="3280229" y="1378857"/>
                    </a:cubicBezTo>
                    <a:cubicBezTo>
                      <a:pt x="3256420" y="1389439"/>
                      <a:pt x="3231313" y="1396968"/>
                      <a:pt x="3207657" y="1407886"/>
                    </a:cubicBezTo>
                    <a:cubicBezTo>
                      <a:pt x="3168367" y="1426020"/>
                      <a:pt x="3122142" y="1435344"/>
                      <a:pt x="3091543" y="1465943"/>
                    </a:cubicBezTo>
                    <a:cubicBezTo>
                      <a:pt x="3072191" y="1485295"/>
                      <a:pt x="3051297" y="1503220"/>
                      <a:pt x="3033486" y="1524000"/>
                    </a:cubicBezTo>
                    <a:cubicBezTo>
                      <a:pt x="3022133" y="1537245"/>
                      <a:pt x="3016792" y="1555208"/>
                      <a:pt x="3004457" y="1567543"/>
                    </a:cubicBezTo>
                    <a:cubicBezTo>
                      <a:pt x="2976320" y="1595680"/>
                      <a:pt x="2952787" y="1599281"/>
                      <a:pt x="2917372" y="1611086"/>
                    </a:cubicBezTo>
                    <a:cubicBezTo>
                      <a:pt x="2742943" y="1785512"/>
                      <a:pt x="2940805" y="1580062"/>
                      <a:pt x="2830286" y="1712686"/>
                    </a:cubicBezTo>
                    <a:cubicBezTo>
                      <a:pt x="2817145" y="1728455"/>
                      <a:pt x="2800380" y="1740887"/>
                      <a:pt x="2786743" y="1756229"/>
                    </a:cubicBezTo>
                    <a:cubicBezTo>
                      <a:pt x="2761639" y="1784471"/>
                      <a:pt x="2738362" y="1814286"/>
                      <a:pt x="2714172" y="1843314"/>
                    </a:cubicBezTo>
                    <a:cubicBezTo>
                      <a:pt x="2704496" y="1867505"/>
                      <a:pt x="2698271" y="1893381"/>
                      <a:pt x="2685143" y="1915886"/>
                    </a:cubicBezTo>
                    <a:cubicBezTo>
                      <a:pt x="2664173" y="1951835"/>
                      <a:pt x="2638571" y="1984987"/>
                      <a:pt x="2612572" y="2017486"/>
                    </a:cubicBezTo>
                    <a:cubicBezTo>
                      <a:pt x="2562323" y="2080298"/>
                      <a:pt x="2453092" y="2143218"/>
                      <a:pt x="2394857" y="2162629"/>
                    </a:cubicBezTo>
                    <a:cubicBezTo>
                      <a:pt x="2380343" y="2167467"/>
                      <a:pt x="2366249" y="2173824"/>
                      <a:pt x="2351314" y="2177143"/>
                    </a:cubicBezTo>
                    <a:cubicBezTo>
                      <a:pt x="2322586" y="2183527"/>
                      <a:pt x="2293257" y="2186819"/>
                      <a:pt x="2264229" y="2191657"/>
                    </a:cubicBezTo>
                    <a:cubicBezTo>
                      <a:pt x="2240038" y="2201333"/>
                      <a:pt x="2216374" y="2212447"/>
                      <a:pt x="2191657" y="2220686"/>
                    </a:cubicBezTo>
                    <a:cubicBezTo>
                      <a:pt x="2151557" y="2234053"/>
                      <a:pt x="1990353" y="2263723"/>
                      <a:pt x="1988457" y="2264229"/>
                    </a:cubicBezTo>
                    <a:cubicBezTo>
                      <a:pt x="1963283" y="2270942"/>
                      <a:pt x="1940281" y="2284109"/>
                      <a:pt x="1915886" y="2293257"/>
                    </a:cubicBezTo>
                    <a:cubicBezTo>
                      <a:pt x="1901561" y="2298629"/>
                      <a:pt x="1886857" y="2302934"/>
                      <a:pt x="1872343" y="2307772"/>
                    </a:cubicBezTo>
                    <a:cubicBezTo>
                      <a:pt x="1775581" y="2302934"/>
                      <a:pt x="1678675" y="2300414"/>
                      <a:pt x="1582057" y="2293257"/>
                    </a:cubicBezTo>
                    <a:cubicBezTo>
                      <a:pt x="1524869" y="2289021"/>
                      <a:pt x="1464367" y="2275525"/>
                      <a:pt x="1407886" y="2264229"/>
                    </a:cubicBezTo>
                    <a:cubicBezTo>
                      <a:pt x="1402688" y="2258289"/>
                      <a:pt x="1284308" y="2128873"/>
                      <a:pt x="1262743" y="2090057"/>
                    </a:cubicBezTo>
                    <a:cubicBezTo>
                      <a:pt x="1250090" y="2067282"/>
                      <a:pt x="1245366" y="2040789"/>
                      <a:pt x="1233714" y="2017486"/>
                    </a:cubicBezTo>
                    <a:cubicBezTo>
                      <a:pt x="1221098" y="1992254"/>
                      <a:pt x="1203681" y="1969680"/>
                      <a:pt x="1190172" y="1944914"/>
                    </a:cubicBezTo>
                    <a:cubicBezTo>
                      <a:pt x="1174631" y="1916422"/>
                      <a:pt x="1164179" y="1885129"/>
                      <a:pt x="1146629" y="1857829"/>
                    </a:cubicBezTo>
                    <a:cubicBezTo>
                      <a:pt x="1120466" y="1817132"/>
                      <a:pt x="1088000" y="1780842"/>
                      <a:pt x="1059543" y="1741714"/>
                    </a:cubicBezTo>
                    <a:cubicBezTo>
                      <a:pt x="1049283" y="1727607"/>
                      <a:pt x="1039759" y="1712964"/>
                      <a:pt x="1030514" y="1698172"/>
                    </a:cubicBezTo>
                    <a:cubicBezTo>
                      <a:pt x="1015562" y="1674249"/>
                      <a:pt x="1005032" y="1647272"/>
                      <a:pt x="986972" y="1625600"/>
                    </a:cubicBezTo>
                    <a:cubicBezTo>
                      <a:pt x="986960" y="1625585"/>
                      <a:pt x="850130" y="1488759"/>
                      <a:pt x="827314" y="1465943"/>
                    </a:cubicBezTo>
                    <a:cubicBezTo>
                      <a:pt x="807962" y="1446591"/>
                      <a:pt x="792725" y="1421967"/>
                      <a:pt x="769257" y="1407886"/>
                    </a:cubicBezTo>
                    <a:cubicBezTo>
                      <a:pt x="709344" y="1371938"/>
                      <a:pt x="667507" y="1348400"/>
                      <a:pt x="609600" y="1306286"/>
                    </a:cubicBezTo>
                    <a:cubicBezTo>
                      <a:pt x="500380" y="1226854"/>
                      <a:pt x="564784" y="1254132"/>
                      <a:pt x="420914" y="1175657"/>
                    </a:cubicBezTo>
                    <a:cubicBezTo>
                      <a:pt x="407483" y="1168331"/>
                      <a:pt x="391886" y="1165981"/>
                      <a:pt x="377372" y="1161143"/>
                    </a:cubicBezTo>
                    <a:cubicBezTo>
                      <a:pt x="180805" y="1013719"/>
                      <a:pt x="468502" y="1221629"/>
                      <a:pt x="246743" y="1088572"/>
                    </a:cubicBezTo>
                    <a:cubicBezTo>
                      <a:pt x="220179" y="1072633"/>
                      <a:pt x="199551" y="1048279"/>
                      <a:pt x="174172" y="1030514"/>
                    </a:cubicBezTo>
                    <a:cubicBezTo>
                      <a:pt x="151061" y="1014336"/>
                      <a:pt x="125791" y="1001486"/>
                      <a:pt x="101600" y="986972"/>
                    </a:cubicBezTo>
                    <a:cubicBezTo>
                      <a:pt x="87086" y="957943"/>
                      <a:pt x="73818" y="928257"/>
                      <a:pt x="58057" y="899886"/>
                    </a:cubicBezTo>
                    <a:cubicBezTo>
                      <a:pt x="49586" y="884637"/>
                      <a:pt x="36114" y="872283"/>
                      <a:pt x="29029" y="856343"/>
                    </a:cubicBezTo>
                    <a:cubicBezTo>
                      <a:pt x="16602" y="828381"/>
                      <a:pt x="9676" y="798286"/>
                      <a:pt x="0" y="769257"/>
                    </a:cubicBezTo>
                    <a:cubicBezTo>
                      <a:pt x="4838" y="706362"/>
                      <a:pt x="2889" y="642572"/>
                      <a:pt x="14514" y="580572"/>
                    </a:cubicBezTo>
                    <a:cubicBezTo>
                      <a:pt x="17729" y="563427"/>
                      <a:pt x="31756" y="549888"/>
                      <a:pt x="43543" y="537029"/>
                    </a:cubicBezTo>
                    <a:cubicBezTo>
                      <a:pt x="155872" y="414488"/>
                      <a:pt x="131613" y="434773"/>
                      <a:pt x="217714" y="377372"/>
                    </a:cubicBezTo>
                    <a:lnTo>
                      <a:pt x="319314" y="246743"/>
                    </a:lnTo>
                    <a:cubicBezTo>
                      <a:pt x="340494" y="219209"/>
                      <a:pt x="375178" y="165958"/>
                      <a:pt x="406400" y="145143"/>
                    </a:cubicBezTo>
                    <a:cubicBezTo>
                      <a:pt x="433404" y="127140"/>
                      <a:pt x="464457" y="116114"/>
                      <a:pt x="493486" y="101600"/>
                    </a:cubicBezTo>
                    <a:cubicBezTo>
                      <a:pt x="503162" y="87086"/>
                      <a:pt x="509270" y="69409"/>
                      <a:pt x="522514" y="58057"/>
                    </a:cubicBezTo>
                    <a:cubicBezTo>
                      <a:pt x="545431" y="38414"/>
                      <a:pt x="592452" y="15831"/>
                      <a:pt x="624114" y="0"/>
                    </a:cubicBezTo>
                  </a:path>
                </a:pathLst>
              </a:cu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任意多边形 27">
                <a:extLst>
                  <a:ext uri="{FF2B5EF4-FFF2-40B4-BE49-F238E27FC236}">
                    <a16:creationId xmlns:a16="http://schemas.microsoft.com/office/drawing/2014/main" id="{258293F0-C0FA-4EBE-A5B1-059C19448260}"/>
                  </a:ext>
                </a:extLst>
              </p:cNvPr>
              <p:cNvSpPr/>
              <p:nvPr/>
            </p:nvSpPr>
            <p:spPr>
              <a:xfrm>
                <a:off x="10799" y="5101"/>
                <a:ext cx="549" cy="891"/>
              </a:xfrm>
              <a:custGeom>
                <a:avLst/>
                <a:gdLst>
                  <a:gd name="connsiteX0" fmla="*/ 348343 w 348343"/>
                  <a:gd name="connsiteY0" fmla="*/ 0 h 566057"/>
                  <a:gd name="connsiteX1" fmla="*/ 333828 w 348343"/>
                  <a:gd name="connsiteY1" fmla="*/ 116114 h 566057"/>
                  <a:gd name="connsiteX2" fmla="*/ 275771 w 348343"/>
                  <a:gd name="connsiteY2" fmla="*/ 246743 h 566057"/>
                  <a:gd name="connsiteX3" fmla="*/ 261257 w 348343"/>
                  <a:gd name="connsiteY3" fmla="*/ 290286 h 566057"/>
                  <a:gd name="connsiteX4" fmla="*/ 217714 w 348343"/>
                  <a:gd name="connsiteY4" fmla="*/ 333828 h 566057"/>
                  <a:gd name="connsiteX5" fmla="*/ 130628 w 348343"/>
                  <a:gd name="connsiteY5" fmla="*/ 464457 h 566057"/>
                  <a:gd name="connsiteX6" fmla="*/ 116114 w 348343"/>
                  <a:gd name="connsiteY6" fmla="*/ 522514 h 566057"/>
                  <a:gd name="connsiteX7" fmla="*/ 58057 w 348343"/>
                  <a:gd name="connsiteY7" fmla="*/ 551543 h 566057"/>
                  <a:gd name="connsiteX8" fmla="*/ 0 w 348343"/>
                  <a:gd name="connsiteY8" fmla="*/ 566057 h 566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8343" h="566057">
                    <a:moveTo>
                      <a:pt x="348343" y="0"/>
                    </a:moveTo>
                    <a:cubicBezTo>
                      <a:pt x="343505" y="38705"/>
                      <a:pt x="342599" y="78107"/>
                      <a:pt x="333828" y="116114"/>
                    </a:cubicBezTo>
                    <a:cubicBezTo>
                      <a:pt x="322573" y="164886"/>
                      <a:pt x="295019" y="201830"/>
                      <a:pt x="275771" y="246743"/>
                    </a:cubicBezTo>
                    <a:cubicBezTo>
                      <a:pt x="269744" y="260805"/>
                      <a:pt x="269744" y="277556"/>
                      <a:pt x="261257" y="290286"/>
                    </a:cubicBezTo>
                    <a:cubicBezTo>
                      <a:pt x="249871" y="307365"/>
                      <a:pt x="232228" y="319314"/>
                      <a:pt x="217714" y="333828"/>
                    </a:cubicBezTo>
                    <a:cubicBezTo>
                      <a:pt x="129988" y="553149"/>
                      <a:pt x="258092" y="260517"/>
                      <a:pt x="130628" y="464457"/>
                    </a:cubicBezTo>
                    <a:cubicBezTo>
                      <a:pt x="120056" y="481373"/>
                      <a:pt x="128884" y="507190"/>
                      <a:pt x="116114" y="522514"/>
                    </a:cubicBezTo>
                    <a:cubicBezTo>
                      <a:pt x="102263" y="539136"/>
                      <a:pt x="78316" y="543946"/>
                      <a:pt x="58057" y="551543"/>
                    </a:cubicBezTo>
                    <a:cubicBezTo>
                      <a:pt x="39379" y="558547"/>
                      <a:pt x="0" y="566057"/>
                      <a:pt x="0" y="566057"/>
                    </a:cubicBezTo>
                  </a:path>
                </a:pathLst>
              </a:cu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" name="任意多边形 28">
                <a:extLst>
                  <a:ext uri="{FF2B5EF4-FFF2-40B4-BE49-F238E27FC236}">
                    <a16:creationId xmlns:a16="http://schemas.microsoft.com/office/drawing/2014/main" id="{AFE6403D-A97A-452A-9C40-0DD85831C59A}"/>
                  </a:ext>
                </a:extLst>
              </p:cNvPr>
              <p:cNvSpPr/>
              <p:nvPr/>
            </p:nvSpPr>
            <p:spPr>
              <a:xfrm>
                <a:off x="3621" y="3821"/>
                <a:ext cx="3863" cy="3909"/>
              </a:xfrm>
              <a:custGeom>
                <a:avLst/>
                <a:gdLst>
                  <a:gd name="connsiteX0" fmla="*/ 478972 w 2452914"/>
                  <a:gd name="connsiteY0" fmla="*/ 0 h 2481943"/>
                  <a:gd name="connsiteX1" fmla="*/ 261257 w 2452914"/>
                  <a:gd name="connsiteY1" fmla="*/ 29028 h 2481943"/>
                  <a:gd name="connsiteX2" fmla="*/ 130629 w 2452914"/>
                  <a:gd name="connsiteY2" fmla="*/ 145143 h 2481943"/>
                  <a:gd name="connsiteX3" fmla="*/ 116114 w 2452914"/>
                  <a:gd name="connsiteY3" fmla="*/ 203200 h 2481943"/>
                  <a:gd name="connsiteX4" fmla="*/ 58057 w 2452914"/>
                  <a:gd name="connsiteY4" fmla="*/ 304800 h 2481943"/>
                  <a:gd name="connsiteX5" fmla="*/ 43543 w 2452914"/>
                  <a:gd name="connsiteY5" fmla="*/ 348343 h 2481943"/>
                  <a:gd name="connsiteX6" fmla="*/ 14514 w 2452914"/>
                  <a:gd name="connsiteY6" fmla="*/ 391886 h 2481943"/>
                  <a:gd name="connsiteX7" fmla="*/ 0 w 2452914"/>
                  <a:gd name="connsiteY7" fmla="*/ 449943 h 2481943"/>
                  <a:gd name="connsiteX8" fmla="*/ 29029 w 2452914"/>
                  <a:gd name="connsiteY8" fmla="*/ 972457 h 2481943"/>
                  <a:gd name="connsiteX9" fmla="*/ 58057 w 2452914"/>
                  <a:gd name="connsiteY9" fmla="*/ 1277257 h 2481943"/>
                  <a:gd name="connsiteX10" fmla="*/ 145143 w 2452914"/>
                  <a:gd name="connsiteY10" fmla="*/ 1393371 h 2481943"/>
                  <a:gd name="connsiteX11" fmla="*/ 319314 w 2452914"/>
                  <a:gd name="connsiteY11" fmla="*/ 1567543 h 2481943"/>
                  <a:gd name="connsiteX12" fmla="*/ 420914 w 2452914"/>
                  <a:gd name="connsiteY12" fmla="*/ 1669143 h 2481943"/>
                  <a:gd name="connsiteX13" fmla="*/ 609600 w 2452914"/>
                  <a:gd name="connsiteY13" fmla="*/ 1901371 h 2481943"/>
                  <a:gd name="connsiteX14" fmla="*/ 798286 w 2452914"/>
                  <a:gd name="connsiteY14" fmla="*/ 2032000 h 2481943"/>
                  <a:gd name="connsiteX15" fmla="*/ 914400 w 2452914"/>
                  <a:gd name="connsiteY15" fmla="*/ 2090057 h 2481943"/>
                  <a:gd name="connsiteX16" fmla="*/ 1074057 w 2452914"/>
                  <a:gd name="connsiteY16" fmla="*/ 2162628 h 2481943"/>
                  <a:gd name="connsiteX17" fmla="*/ 1262743 w 2452914"/>
                  <a:gd name="connsiteY17" fmla="*/ 2264228 h 2481943"/>
                  <a:gd name="connsiteX18" fmla="*/ 1320800 w 2452914"/>
                  <a:gd name="connsiteY18" fmla="*/ 2278743 h 2481943"/>
                  <a:gd name="connsiteX19" fmla="*/ 1335314 w 2452914"/>
                  <a:gd name="connsiteY19" fmla="*/ 2322286 h 2481943"/>
                  <a:gd name="connsiteX20" fmla="*/ 1480457 w 2452914"/>
                  <a:gd name="connsiteY20" fmla="*/ 2423886 h 2481943"/>
                  <a:gd name="connsiteX21" fmla="*/ 1524000 w 2452914"/>
                  <a:gd name="connsiteY21" fmla="*/ 2438400 h 2481943"/>
                  <a:gd name="connsiteX22" fmla="*/ 1625600 w 2452914"/>
                  <a:gd name="connsiteY22" fmla="*/ 2481943 h 2481943"/>
                  <a:gd name="connsiteX23" fmla="*/ 1857829 w 2452914"/>
                  <a:gd name="connsiteY23" fmla="*/ 2409371 h 2481943"/>
                  <a:gd name="connsiteX24" fmla="*/ 1915886 w 2452914"/>
                  <a:gd name="connsiteY24" fmla="*/ 2365828 h 2481943"/>
                  <a:gd name="connsiteX25" fmla="*/ 2061029 w 2452914"/>
                  <a:gd name="connsiteY25" fmla="*/ 2293257 h 2481943"/>
                  <a:gd name="connsiteX26" fmla="*/ 2293257 w 2452914"/>
                  <a:gd name="connsiteY26" fmla="*/ 2206171 h 2481943"/>
                  <a:gd name="connsiteX27" fmla="*/ 2452914 w 2452914"/>
                  <a:gd name="connsiteY27" fmla="*/ 2148114 h 248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2914" h="2481943">
                    <a:moveTo>
                      <a:pt x="478972" y="0"/>
                    </a:moveTo>
                    <a:cubicBezTo>
                      <a:pt x="406400" y="9676"/>
                      <a:pt x="330714" y="5876"/>
                      <a:pt x="261257" y="29028"/>
                    </a:cubicBezTo>
                    <a:cubicBezTo>
                      <a:pt x="235546" y="37598"/>
                      <a:pt x="158986" y="116786"/>
                      <a:pt x="130629" y="145143"/>
                    </a:cubicBezTo>
                    <a:cubicBezTo>
                      <a:pt x="125791" y="164495"/>
                      <a:pt x="123118" y="184522"/>
                      <a:pt x="116114" y="203200"/>
                    </a:cubicBezTo>
                    <a:cubicBezTo>
                      <a:pt x="100328" y="245294"/>
                      <a:pt x="82122" y="268703"/>
                      <a:pt x="58057" y="304800"/>
                    </a:cubicBezTo>
                    <a:cubicBezTo>
                      <a:pt x="53219" y="319314"/>
                      <a:pt x="50385" y="334659"/>
                      <a:pt x="43543" y="348343"/>
                    </a:cubicBezTo>
                    <a:cubicBezTo>
                      <a:pt x="35742" y="363945"/>
                      <a:pt x="21386" y="375852"/>
                      <a:pt x="14514" y="391886"/>
                    </a:cubicBezTo>
                    <a:cubicBezTo>
                      <a:pt x="6656" y="410221"/>
                      <a:pt x="4838" y="430591"/>
                      <a:pt x="0" y="449943"/>
                    </a:cubicBezTo>
                    <a:cubicBezTo>
                      <a:pt x="9676" y="624114"/>
                      <a:pt x="16818" y="798445"/>
                      <a:pt x="29029" y="972457"/>
                    </a:cubicBezTo>
                    <a:cubicBezTo>
                      <a:pt x="36173" y="1074266"/>
                      <a:pt x="30916" y="1178872"/>
                      <a:pt x="58057" y="1277257"/>
                    </a:cubicBezTo>
                    <a:cubicBezTo>
                      <a:pt x="70923" y="1323896"/>
                      <a:pt x="110933" y="1359160"/>
                      <a:pt x="145143" y="1393371"/>
                    </a:cubicBezTo>
                    <a:lnTo>
                      <a:pt x="319314" y="1567543"/>
                    </a:lnTo>
                    <a:cubicBezTo>
                      <a:pt x="353181" y="1601410"/>
                      <a:pt x="397151" y="1627559"/>
                      <a:pt x="420914" y="1669143"/>
                    </a:cubicBezTo>
                    <a:cubicBezTo>
                      <a:pt x="484470" y="1780364"/>
                      <a:pt x="490943" y="1812378"/>
                      <a:pt x="609600" y="1901371"/>
                    </a:cubicBezTo>
                    <a:cubicBezTo>
                      <a:pt x="675736" y="1950973"/>
                      <a:pt x="720621" y="1986315"/>
                      <a:pt x="798286" y="2032000"/>
                    </a:cubicBezTo>
                    <a:cubicBezTo>
                      <a:pt x="835585" y="2053940"/>
                      <a:pt x="875187" y="2071757"/>
                      <a:pt x="914400" y="2090057"/>
                    </a:cubicBezTo>
                    <a:cubicBezTo>
                      <a:pt x="991074" y="2125838"/>
                      <a:pt x="1009359" y="2126685"/>
                      <a:pt x="1074057" y="2162628"/>
                    </a:cubicBezTo>
                    <a:cubicBezTo>
                      <a:pt x="1163547" y="2212344"/>
                      <a:pt x="1152363" y="2218236"/>
                      <a:pt x="1262743" y="2264228"/>
                    </a:cubicBezTo>
                    <a:cubicBezTo>
                      <a:pt x="1281157" y="2271900"/>
                      <a:pt x="1301448" y="2273905"/>
                      <a:pt x="1320800" y="2278743"/>
                    </a:cubicBezTo>
                    <a:cubicBezTo>
                      <a:pt x="1325638" y="2293257"/>
                      <a:pt x="1323993" y="2311994"/>
                      <a:pt x="1335314" y="2322286"/>
                    </a:cubicBezTo>
                    <a:cubicBezTo>
                      <a:pt x="1379012" y="2362012"/>
                      <a:pt x="1430161" y="2392935"/>
                      <a:pt x="1480457" y="2423886"/>
                    </a:cubicBezTo>
                    <a:cubicBezTo>
                      <a:pt x="1493487" y="2431904"/>
                      <a:pt x="1509795" y="2432718"/>
                      <a:pt x="1524000" y="2438400"/>
                    </a:cubicBezTo>
                    <a:cubicBezTo>
                      <a:pt x="1558211" y="2452084"/>
                      <a:pt x="1591733" y="2467429"/>
                      <a:pt x="1625600" y="2481943"/>
                    </a:cubicBezTo>
                    <a:cubicBezTo>
                      <a:pt x="1703010" y="2457752"/>
                      <a:pt x="1782528" y="2439491"/>
                      <a:pt x="1857829" y="2409371"/>
                    </a:cubicBezTo>
                    <a:cubicBezTo>
                      <a:pt x="1880289" y="2400387"/>
                      <a:pt x="1894883" y="2377830"/>
                      <a:pt x="1915886" y="2365828"/>
                    </a:cubicBezTo>
                    <a:cubicBezTo>
                      <a:pt x="1962851" y="2338991"/>
                      <a:pt x="2011212" y="2314333"/>
                      <a:pt x="2061029" y="2293257"/>
                    </a:cubicBezTo>
                    <a:cubicBezTo>
                      <a:pt x="2137168" y="2261044"/>
                      <a:pt x="2214517" y="2231368"/>
                      <a:pt x="2293257" y="2206171"/>
                    </a:cubicBezTo>
                    <a:cubicBezTo>
                      <a:pt x="2457948" y="2153470"/>
                      <a:pt x="2385994" y="2215036"/>
                      <a:pt x="2452914" y="2148114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9" name="椭圆形标注 25">
                <a:extLst>
                  <a:ext uri="{FF2B5EF4-FFF2-40B4-BE49-F238E27FC236}">
                    <a16:creationId xmlns:a16="http://schemas.microsoft.com/office/drawing/2014/main" id="{85726BAA-5A3B-405C-8D8D-9F9D013A56CD}"/>
                  </a:ext>
                </a:extLst>
              </p:cNvPr>
              <p:cNvSpPr/>
              <p:nvPr/>
            </p:nvSpPr>
            <p:spPr>
              <a:xfrm>
                <a:off x="8141" y="2760"/>
                <a:ext cx="4120" cy="1127"/>
              </a:xfrm>
              <a:prstGeom prst="wedgeEllipseCallout">
                <a:avLst>
                  <a:gd name="adj1" fmla="val -23892"/>
                  <a:gd name="adj2" fmla="val 84826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400" b="1" dirty="0">
                    <a:solidFill>
                      <a:srgbClr val="0000FF"/>
                    </a:solidFill>
                  </a:rPr>
                  <a:t>传统商道</a:t>
                </a:r>
              </a:p>
            </p:txBody>
          </p:sp>
        </p:grp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567CFC1-F306-4255-8B7F-AB75B09C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1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6"/>
    </mc:Choice>
    <mc:Fallback>
      <p:transition spd="slow" advTm="4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捕获">
            <a:extLst>
              <a:ext uri="{FF2B5EF4-FFF2-40B4-BE49-F238E27FC236}">
                <a16:creationId xmlns:a16="http://schemas.microsoft.com/office/drawing/2014/main" id="{61699241-9222-4E82-AADF-8104B71F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b="2637"/>
          <a:stretch>
            <a:fillRect/>
          </a:stretch>
        </p:blipFill>
        <p:spPr bwMode="auto">
          <a:xfrm>
            <a:off x="1555052" y="219869"/>
            <a:ext cx="8497887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DC2EA65-54D2-4445-968F-63B464E7F22A}"/>
              </a:ext>
            </a:extLst>
          </p:cNvPr>
          <p:cNvSpPr txBox="1"/>
          <p:nvPr/>
        </p:nvSpPr>
        <p:spPr>
          <a:xfrm rot="20837706">
            <a:off x="2805622" y="1476703"/>
            <a:ext cx="5151675" cy="410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61823C13-4303-4EEC-B959-C4F2E7A687FA}"/>
              </a:ext>
            </a:extLst>
          </p:cNvPr>
          <p:cNvSpPr/>
          <p:nvPr/>
        </p:nvSpPr>
        <p:spPr>
          <a:xfrm rot="20881477">
            <a:off x="2592020" y="1456519"/>
            <a:ext cx="5376538" cy="5304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84D7A63-D9EE-4BCD-9A0B-1E02ED04F8E7}"/>
              </a:ext>
            </a:extLst>
          </p:cNvPr>
          <p:cNvSpPr txBox="1"/>
          <p:nvPr/>
        </p:nvSpPr>
        <p:spPr>
          <a:xfrm rot="1894106">
            <a:off x="2156691" y="4383102"/>
            <a:ext cx="5526306" cy="410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2CAE3713-A936-46AF-9B52-E03E87696847}"/>
              </a:ext>
            </a:extLst>
          </p:cNvPr>
          <p:cNvSpPr/>
          <p:nvPr/>
        </p:nvSpPr>
        <p:spPr>
          <a:xfrm rot="12816020">
            <a:off x="1989977" y="4183475"/>
            <a:ext cx="5859735" cy="5304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DC4F30-6DAF-4226-9E2D-88174E460CDC}"/>
              </a:ext>
            </a:extLst>
          </p:cNvPr>
          <p:cNvSpPr txBox="1"/>
          <p:nvPr/>
        </p:nvSpPr>
        <p:spPr>
          <a:xfrm rot="5864578">
            <a:off x="5938482" y="3492710"/>
            <a:ext cx="4457898" cy="410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80186461-024F-4807-BE15-9228B5FCD2A7}"/>
              </a:ext>
            </a:extLst>
          </p:cNvPr>
          <p:cNvSpPr/>
          <p:nvPr/>
        </p:nvSpPr>
        <p:spPr>
          <a:xfrm rot="5709073">
            <a:off x="5923192" y="3354663"/>
            <a:ext cx="4285740" cy="5304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3D5234-9A30-4C44-8C84-664D01E26D64}"/>
              </a:ext>
            </a:extLst>
          </p:cNvPr>
          <p:cNvSpPr txBox="1"/>
          <p:nvPr/>
        </p:nvSpPr>
        <p:spPr>
          <a:xfrm>
            <a:off x="5137144" y="1563879"/>
            <a:ext cx="11992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归程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3555C07-F005-4165-9FB5-D3272F5A822D}"/>
              </a:ext>
            </a:extLst>
          </p:cNvPr>
          <p:cNvSpPr txBox="1"/>
          <p:nvPr/>
        </p:nvSpPr>
        <p:spPr>
          <a:xfrm>
            <a:off x="7457608" y="3291105"/>
            <a:ext cx="11992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出程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1522FA6-5650-4EF3-BC64-7C00EC3A0D42}"/>
              </a:ext>
            </a:extLst>
          </p:cNvPr>
          <p:cNvSpPr txBox="1"/>
          <p:nvPr/>
        </p:nvSpPr>
        <p:spPr>
          <a:xfrm>
            <a:off x="4604783" y="4156338"/>
            <a:ext cx="11992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中程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8A7F53-4B14-4C64-94B0-F13BD07C1C96}"/>
              </a:ext>
            </a:extLst>
          </p:cNvPr>
          <p:cNvSpPr txBox="1"/>
          <p:nvPr/>
        </p:nvSpPr>
        <p:spPr>
          <a:xfrm>
            <a:off x="447040" y="436880"/>
            <a:ext cx="235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</a:rPr>
              <a:t>大西洋贸易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9121E36-CA26-48FD-AF95-979AAD5EDC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3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90"/>
    </mc:Choice>
    <mc:Fallback>
      <p:transition spd="slow" advTm="6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8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1EF6A09-C3F6-4A8C-9887-8A1BD31B1EAE}"/>
              </a:ext>
            </a:extLst>
          </p:cNvPr>
          <p:cNvSpPr txBox="1"/>
          <p:nvPr/>
        </p:nvSpPr>
        <p:spPr>
          <a:xfrm>
            <a:off x="1642819" y="3549112"/>
            <a:ext cx="9806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思考：结合材料谈谈对大西洋三角贸易的“罪恶”和“曙光”的理解？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2318BE-17C5-4146-96C7-9FFC2475DCBA}"/>
              </a:ext>
            </a:extLst>
          </p:cNvPr>
          <p:cNvSpPr txBox="1"/>
          <p:nvPr/>
        </p:nvSpPr>
        <p:spPr>
          <a:xfrm>
            <a:off x="1952441" y="4148653"/>
            <a:ext cx="828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“罪恶”：</a:t>
            </a:r>
            <a:r>
              <a:rPr lang="en-US" altLang="zh-CN" sz="2400" dirty="0">
                <a:solidFill>
                  <a:srgbClr val="0000FF"/>
                </a:solidFill>
              </a:rPr>
              <a:t>1</a:t>
            </a:r>
            <a:r>
              <a:rPr lang="zh-CN" altLang="en-US" sz="2400" dirty="0">
                <a:solidFill>
                  <a:srgbClr val="0000FF"/>
                </a:solidFill>
              </a:rPr>
              <a:t>、打破了非洲原有的社会结构和文明，给非洲人民带来了沉重的灾难</a:t>
            </a:r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en-US" altLang="zh-CN" sz="2400" dirty="0">
                <a:solidFill>
                  <a:srgbClr val="0000FF"/>
                </a:solidFill>
              </a:rPr>
              <a:t>2</a:t>
            </a:r>
            <a:r>
              <a:rPr lang="zh-CN" altLang="en-US" sz="2400" dirty="0">
                <a:solidFill>
                  <a:srgbClr val="0000FF"/>
                </a:solidFill>
              </a:rPr>
              <a:t>、美洲的传统社会遭到灭顶之灾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0B86DA-9BD1-43DE-A9AF-D3F56918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26" y="1051438"/>
            <a:ext cx="10065911" cy="19568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501BBD3-6346-4C01-84F9-E7ADAFDDB966}"/>
              </a:ext>
            </a:extLst>
          </p:cNvPr>
          <p:cNvSpPr txBox="1"/>
          <p:nvPr/>
        </p:nvSpPr>
        <p:spPr>
          <a:xfrm>
            <a:off x="1642819" y="5413042"/>
            <a:ext cx="859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“曙光”：</a:t>
            </a:r>
            <a:r>
              <a:rPr lang="en-US" altLang="zh-CN" sz="2400" dirty="0">
                <a:solidFill>
                  <a:srgbClr val="0000FF"/>
                </a:solidFill>
              </a:rPr>
              <a:t>1</a:t>
            </a:r>
            <a:r>
              <a:rPr lang="zh-CN" altLang="en-US" sz="2400" dirty="0">
                <a:solidFill>
                  <a:srgbClr val="0000FF"/>
                </a:solidFill>
              </a:rPr>
              <a:t>、推动了欧洲资本主义发展</a:t>
            </a:r>
            <a:r>
              <a:rPr lang="en-US" altLang="zh-CN" sz="2400" dirty="0">
                <a:solidFill>
                  <a:srgbClr val="0000FF"/>
                </a:solidFill>
              </a:rPr>
              <a:t>2</a:t>
            </a:r>
            <a:r>
              <a:rPr lang="zh-CN" altLang="en-US" sz="2400" dirty="0">
                <a:solidFill>
                  <a:srgbClr val="0000FF"/>
                </a:solidFill>
              </a:rPr>
              <a:t>、一定程度上起着联系各文明区域的作用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77B15EFB-2B9E-43AC-B091-6446DC2E6D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19720" y="1431720"/>
              <a:ext cx="6392880" cy="5659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77B15EFB-2B9E-43AC-B091-6446DC2E6D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0360" y="1422360"/>
                <a:ext cx="6411600" cy="584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3FD1158-5A86-4E12-BEEE-4A1D7A993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4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06"/>
    </mc:Choice>
    <mc:Fallback>
      <p:transition spd="slow" advTm="10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7.4|1.8|13.4|1.9|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2.7|4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7.8|8.4|4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5.4|1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7.4|6|22.5|1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|5.6|1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0.5|20.4|9.4|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TIMING" val="|1.7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1160</Words>
  <Application>Microsoft Office PowerPoint</Application>
  <PresentationFormat>宽屏</PresentationFormat>
  <Paragraphs>126</Paragraphs>
  <Slides>20</Slides>
  <Notes>8</Notes>
  <HiddenSlides>0</HiddenSlides>
  <MMClips>20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黑体</vt:lpstr>
      <vt:lpstr>华文楷体</vt:lpstr>
      <vt:lpstr>华文新魏</vt:lpstr>
      <vt:lpstr>楷体</vt:lpstr>
      <vt:lpstr>宋体</vt:lpstr>
      <vt:lpstr>微软雅黑</vt:lpstr>
      <vt:lpstr>Arial</vt:lpstr>
      <vt:lpstr>Calibri</vt:lpstr>
      <vt:lpstr>Calibri Light</vt:lpstr>
      <vt:lpstr>Office 主题</vt:lpstr>
      <vt:lpstr> 第7课全球联系的初步确立与世界格局的演变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冯北慧</dc:creator>
  <cp:lastModifiedBy>高 峰</cp:lastModifiedBy>
  <cp:revision>310</cp:revision>
  <dcterms:created xsi:type="dcterms:W3CDTF">2018-09-11T14:26:00Z</dcterms:created>
  <dcterms:modified xsi:type="dcterms:W3CDTF">2020-04-12T04:19:20Z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