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496" r:id="rId2"/>
    <p:sldId id="497" r:id="rId3"/>
    <p:sldId id="498" r:id="rId4"/>
    <p:sldId id="499" r:id="rId5"/>
    <p:sldId id="416" r:id="rId6"/>
    <p:sldId id="501" r:id="rId7"/>
    <p:sldId id="502" r:id="rId8"/>
    <p:sldId id="522" r:id="rId9"/>
    <p:sldId id="504" r:id="rId10"/>
    <p:sldId id="505" r:id="rId11"/>
    <p:sldId id="506" r:id="rId12"/>
    <p:sldId id="507" r:id="rId13"/>
    <p:sldId id="508" r:id="rId14"/>
    <p:sldId id="469" r:id="rId15"/>
    <p:sldId id="509" r:id="rId16"/>
    <p:sldId id="523" r:id="rId17"/>
    <p:sldId id="510" r:id="rId18"/>
    <p:sldId id="512" r:id="rId19"/>
    <p:sldId id="513" r:id="rId20"/>
    <p:sldId id="514" r:id="rId21"/>
    <p:sldId id="515" r:id="rId22"/>
    <p:sldId id="516" r:id="rId23"/>
    <p:sldId id="517" r:id="rId24"/>
    <p:sldId id="518" r:id="rId25"/>
    <p:sldId id="519" r:id="rId26"/>
    <p:sldId id="520" r:id="rId27"/>
    <p:sldId id="521" r:id="rId28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60"/>
      </p:cViewPr>
      <p:guideLst>
        <p:guide orient="horz" pos="1620"/>
        <p:guide pos="28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fld id="{CD457123-1F3F-4326-AF5B-5291879CFB75}" type="slidenum">
              <a:rPr lang="zh-CN" altLang="en-US" sz="1200" smtClean="0"/>
              <a:t>4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8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7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 cstate="print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 cstate="print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2020/4/21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309257" y="1480602"/>
            <a:ext cx="5727167" cy="2014228"/>
          </a:xfrm>
        </p:spPr>
        <p:txBody>
          <a:bodyPr>
            <a:normAutofit/>
          </a:bodyPr>
          <a:lstStyle/>
          <a:p>
            <a:r>
              <a:rPr lang="en-US" altLang="zh-CN" sz="2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</a:t>
            </a:r>
            <a:r>
              <a:rPr lang="en-US" altLang="zh-CN" sz="2800" b="1" spc="3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《</a:t>
            </a:r>
            <a:r>
              <a:rPr lang="zh-CN" altLang="en-US" sz="2800" b="1" spc="3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政治与法治</a:t>
            </a:r>
            <a:r>
              <a:rPr lang="en-US" altLang="zh-CN" sz="2800" b="1" spc="3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》</a:t>
            </a:r>
            <a:r>
              <a:rPr lang="zh-CN" altLang="en-US" sz="2800" b="1" spc="3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第</a:t>
            </a:r>
            <a:r>
              <a:rPr lang="en-US" altLang="zh-CN" sz="2800" b="1" spc="3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6</a:t>
            </a:r>
            <a:r>
              <a:rPr lang="zh-CN" altLang="en-US" sz="2800" b="1" spc="3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课时</a:t>
            </a:r>
            <a:br>
              <a:rPr lang="en-US" altLang="zh-CN" sz="2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en-US" altLang="zh-CN" sz="24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</a:t>
            </a:r>
            <a:r>
              <a:rPr lang="zh-CN" altLang="en-US" sz="24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第三课  坚持和加强党的全面领导</a:t>
            </a:r>
            <a:br>
              <a:rPr lang="en-US" altLang="zh-CN" sz="24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en-US" altLang="zh-CN" sz="24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</a:t>
            </a:r>
            <a:r>
              <a:rPr lang="zh-CN" altLang="en-US" sz="2400" b="1" spc="3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第二框  巩固党的执政地位</a:t>
            </a: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588443" y="3635375"/>
            <a:ext cx="5207213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 北京市第十七中学   赵玉妹  刘雪松</a:t>
            </a:r>
            <a:endParaRPr lang="en-US" altLang="zh-CN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北京市朝阳区教育研究中心  刘曙光  </a:t>
            </a:r>
            <a:endParaRPr lang="en-US" altLang="zh-CN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173303" y="1018937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高一年级政治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6"/>
          <p:cNvSpPr>
            <a:spLocks noChangeArrowheads="1"/>
          </p:cNvSpPr>
          <p:nvPr/>
        </p:nvSpPr>
        <p:spPr bwMode="auto">
          <a:xfrm>
            <a:off x="169049" y="800867"/>
            <a:ext cx="8859690" cy="39703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结合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探究与分享</a:t>
            </a: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，讲</a:t>
            </a: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个问题：</a:t>
            </a: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</a:rPr>
              <a:t>   </a:t>
            </a:r>
            <a:endParaRPr lang="en-US" altLang="zh-CN" sz="2800" b="1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全面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从严治党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必要性</a:t>
            </a:r>
            <a:endParaRPr lang="en-US" altLang="zh-CN" sz="28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新时代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党的建设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总要求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全面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从严治党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核心</a:t>
            </a:r>
            <a:r>
              <a:rPr lang="zh-CN" altLang="en-US" sz="2800" b="1" dirty="0">
                <a:latin typeface="+mn-ea"/>
                <a:ea typeface="+mn-ea"/>
              </a:rPr>
              <a:t>、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基础</a:t>
            </a:r>
            <a:r>
              <a:rPr lang="zh-CN" altLang="en-US" sz="2800" b="1" dirty="0">
                <a:latin typeface="+mn-ea"/>
                <a:ea typeface="+mn-ea"/>
              </a:rPr>
              <a:t>、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关键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要害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4.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坚持党要管党、全面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从严治党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意义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5.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毫不动摇把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党建设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得更加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坚强有力</a:t>
            </a:r>
            <a:endParaRPr lang="en-US" altLang="zh-CN" sz="2800" b="1" dirty="0">
              <a:solidFill>
                <a:srgbClr val="0000FF"/>
              </a:solidFill>
              <a:latin typeface="+mn-ea"/>
              <a:ea typeface="+mn-ea"/>
            </a:endParaRPr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169049" y="36987"/>
            <a:ext cx="8859690" cy="59792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第一目   坚持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全面从严治党</a:t>
            </a:r>
            <a:endParaRPr lang="en-US" altLang="zh-CN" sz="2800" b="1" dirty="0">
              <a:solidFill>
                <a:srgbClr val="FF0000"/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6"/>
          <p:cNvSpPr>
            <a:spLocks noChangeArrowheads="1"/>
          </p:cNvSpPr>
          <p:nvPr/>
        </p:nvSpPr>
        <p:spPr bwMode="auto">
          <a:xfrm>
            <a:off x="99892" y="800867"/>
            <a:ext cx="8928847" cy="390106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  在新形势下，党面临的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  <a:cs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  执政</a:t>
            </a:r>
            <a:r>
              <a:rPr lang="zh-CN" altLang="en-US" sz="2400" b="1" dirty="0">
                <a:latin typeface="+mj-ea"/>
                <a:ea typeface="+mj-ea"/>
                <a:cs typeface="+mn-ea"/>
              </a:rPr>
              <a:t>考验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、改革开放</a:t>
            </a:r>
            <a:r>
              <a:rPr lang="zh-CN" altLang="en-US" sz="2400" b="1" dirty="0">
                <a:latin typeface="+mj-ea"/>
                <a:ea typeface="+mj-ea"/>
                <a:cs typeface="+mn-ea"/>
              </a:rPr>
              <a:t>考验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、市场经济</a:t>
            </a:r>
            <a:r>
              <a:rPr lang="zh-CN" altLang="en-US" sz="2400" b="1" dirty="0">
                <a:latin typeface="+mj-ea"/>
                <a:ea typeface="+mj-ea"/>
                <a:cs typeface="+mn-ea"/>
              </a:rPr>
              <a:t>考验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、外部环境</a:t>
            </a:r>
            <a:r>
              <a:rPr lang="zh-CN" altLang="en-US" sz="2400" b="1" dirty="0">
                <a:latin typeface="+mj-ea"/>
                <a:ea typeface="+mj-ea"/>
                <a:cs typeface="+mn-ea"/>
              </a:rPr>
              <a:t>考验</a:t>
            </a:r>
            <a:endParaRPr lang="en-US" altLang="zh-CN" sz="2400" b="1" dirty="0">
              <a:latin typeface="+mj-ea"/>
              <a:ea typeface="+mj-ea"/>
              <a:cs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+mj-ea"/>
                <a:ea typeface="+mj-ea"/>
                <a:cs typeface="+mn-ea"/>
              </a:rPr>
              <a:t>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是长期的、复杂的、严峻的，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  精神懈怠</a:t>
            </a:r>
            <a:r>
              <a:rPr lang="zh-CN" altLang="en-US" sz="2400" b="1" dirty="0">
                <a:solidFill>
                  <a:srgbClr val="FF0000"/>
                </a:solidFill>
                <a:latin typeface="+mj-ea"/>
                <a:ea typeface="+mj-ea"/>
                <a:cs typeface="+mn-ea"/>
              </a:rPr>
              <a:t>危险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、能力不足</a:t>
            </a:r>
            <a:r>
              <a:rPr lang="zh-CN" altLang="en-US" sz="2400" b="1" dirty="0">
                <a:solidFill>
                  <a:srgbClr val="FF0000"/>
                </a:solidFill>
                <a:latin typeface="+mj-ea"/>
                <a:ea typeface="+mj-ea"/>
                <a:cs typeface="+mn-ea"/>
              </a:rPr>
              <a:t>危险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、脱离群众</a:t>
            </a:r>
            <a:r>
              <a:rPr lang="zh-CN" altLang="en-US" sz="2400" b="1" dirty="0">
                <a:solidFill>
                  <a:srgbClr val="FF0000"/>
                </a:solidFill>
                <a:latin typeface="+mj-ea"/>
                <a:ea typeface="+mj-ea"/>
                <a:cs typeface="+mn-ea"/>
              </a:rPr>
              <a:t>危险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、消极腐败</a:t>
            </a:r>
            <a:r>
              <a:rPr lang="zh-CN" altLang="en-US" sz="2400" b="1" dirty="0">
                <a:solidFill>
                  <a:srgbClr val="FF0000"/>
                </a:solidFill>
                <a:latin typeface="+mj-ea"/>
                <a:ea typeface="+mj-ea"/>
                <a:cs typeface="+mn-ea"/>
              </a:rPr>
              <a:t>危险</a:t>
            </a:r>
            <a:endParaRPr lang="en-US" altLang="zh-CN" sz="2400" b="1" dirty="0">
              <a:solidFill>
                <a:srgbClr val="FF0000"/>
              </a:solidFill>
              <a:latin typeface="+mj-ea"/>
              <a:ea typeface="+mj-ea"/>
              <a:cs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j-ea"/>
                <a:ea typeface="+mj-ea"/>
                <a:cs typeface="+mn-ea"/>
              </a:rPr>
              <a:t>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更加尖锐地摆在全党面前。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  <a:cs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  <a:cs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n-ea"/>
                <a:cs typeface="+mn-ea"/>
              </a:rPr>
              <a:t>    </a:t>
            </a:r>
            <a:r>
              <a:rPr lang="zh-CN" altLang="en-US" sz="2400" b="1" dirty="0">
                <a:solidFill>
                  <a:srgbClr val="FF0000"/>
                </a:solidFill>
                <a:latin typeface="+mj-ea"/>
                <a:ea typeface="+mj-ea"/>
                <a:cs typeface="+mn-ea"/>
              </a:rPr>
              <a:t>全面从严治党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是推进党的建设新的伟大工程的</a:t>
            </a:r>
            <a:r>
              <a:rPr lang="zh-CN" altLang="en-US" sz="2400" b="1" dirty="0">
                <a:solidFill>
                  <a:srgbClr val="FF0000"/>
                </a:solidFill>
                <a:latin typeface="+mj-ea"/>
                <a:ea typeface="+mj-ea"/>
                <a:cs typeface="+mn-ea"/>
              </a:rPr>
              <a:t>必然要求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cs typeface="+mn-ea"/>
              </a:rPr>
              <a:t>。</a:t>
            </a:r>
          </a:p>
        </p:txBody>
      </p:sp>
      <p:sp>
        <p:nvSpPr>
          <p:cNvPr id="3" name="矩形 6"/>
          <p:cNvSpPr>
            <a:spLocks noChangeArrowheads="1"/>
          </p:cNvSpPr>
          <p:nvPr/>
        </p:nvSpPr>
        <p:spPr bwMode="auto">
          <a:xfrm>
            <a:off x="99892" y="36987"/>
            <a:ext cx="8928847" cy="59792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hangingPunct="1">
              <a:lnSpc>
                <a:spcPct val="13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en-US" altLang="zh-CN" sz="2800" b="1" dirty="0">
                <a:solidFill>
                  <a:srgbClr val="0000FF"/>
                </a:solidFill>
                <a:latin typeface="+mj-ea"/>
              </a:rPr>
              <a:t>1.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全面从严治党的</a:t>
            </a:r>
            <a:r>
              <a:rPr lang="zh-CN" altLang="en-US" sz="2800" b="1" dirty="0">
                <a:solidFill>
                  <a:srgbClr val="0000FF"/>
                </a:solidFill>
                <a:latin typeface="+mj-ea"/>
              </a:rPr>
              <a:t>必要性</a:t>
            </a:r>
            <a:endParaRPr lang="en-US" altLang="zh-CN" sz="2800" b="1" dirty="0">
              <a:solidFill>
                <a:srgbClr val="FF0000"/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6"/>
          <p:cNvSpPr>
            <a:spLocks noChangeArrowheads="1"/>
          </p:cNvSpPr>
          <p:nvPr/>
        </p:nvSpPr>
        <p:spPr bwMode="auto">
          <a:xfrm>
            <a:off x="99892" y="705650"/>
            <a:ext cx="8928847" cy="430887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坚持和加强</a:t>
            </a:r>
            <a:r>
              <a:rPr lang="zh-CN" altLang="en-US" sz="2200" b="1" dirty="0">
                <a:solidFill>
                  <a:srgbClr val="FF0000"/>
                </a:solidFill>
                <a:latin typeface="+mj-ea"/>
                <a:ea typeface="+mj-ea"/>
                <a:cs typeface="+mn-ea"/>
              </a:rPr>
              <a:t>党的全面领导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，</a:t>
            </a:r>
            <a:endParaRPr lang="en-US" altLang="zh-CN" sz="2200" b="1" dirty="0">
              <a:latin typeface="宋体" panose="02010600030101010101" pitchFamily="2" charset="-122"/>
              <a:ea typeface="宋体" panose="02010600030101010101" pitchFamily="2" charset="-122"/>
              <a:cs typeface="+mn-ea"/>
            </a:endParaRPr>
          </a:p>
          <a:p>
            <a:pPr>
              <a:defRPr/>
            </a:pP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坚持</a:t>
            </a:r>
            <a:r>
              <a:rPr lang="zh-CN" altLang="en-US" sz="2200" b="1" dirty="0">
                <a:solidFill>
                  <a:srgbClr val="FF0000"/>
                </a:solidFill>
                <a:latin typeface="+mj-ea"/>
                <a:ea typeface="+mj-ea"/>
                <a:cs typeface="+mn-ea"/>
              </a:rPr>
              <a:t>党要管党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、</a:t>
            </a:r>
            <a:r>
              <a:rPr lang="zh-CN" altLang="en-US" sz="2200" b="1" dirty="0">
                <a:solidFill>
                  <a:srgbClr val="FF0000"/>
                </a:solidFill>
                <a:latin typeface="+mj-ea"/>
                <a:ea typeface="+mj-ea"/>
                <a:cs typeface="+mn-ea"/>
              </a:rPr>
              <a:t>全面从严治党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，</a:t>
            </a:r>
            <a:endParaRPr lang="en-US" altLang="zh-CN" sz="2200" b="1" dirty="0">
              <a:latin typeface="宋体" panose="02010600030101010101" pitchFamily="2" charset="-122"/>
              <a:ea typeface="宋体" panose="02010600030101010101" pitchFamily="2" charset="-122"/>
              <a:cs typeface="+mn-ea"/>
            </a:endParaRPr>
          </a:p>
          <a:p>
            <a:pPr>
              <a:defRPr/>
            </a:pP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  <a:cs typeface="+mn-ea"/>
            </a:endParaRPr>
          </a:p>
          <a:p>
            <a:pPr algn="just">
              <a:defRPr/>
            </a:pP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以加强党的长期</a:t>
            </a:r>
            <a:r>
              <a:rPr lang="zh-CN" altLang="en-US" sz="2200" b="1" dirty="0">
                <a:latin typeface="微软雅黑" panose="020B0503020204020204" charset="-122"/>
                <a:ea typeface="微软雅黑" panose="020B0503020204020204" charset="-122"/>
                <a:cs typeface="+mn-ea"/>
              </a:rPr>
              <a:t>执政能力建设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、</a:t>
            </a:r>
            <a:r>
              <a:rPr lang="zh-CN" altLang="en-US" sz="2200" b="1" dirty="0">
                <a:latin typeface="微软雅黑" panose="020B0503020204020204" charset="-122"/>
                <a:ea typeface="微软雅黑" panose="020B0503020204020204" charset="-122"/>
                <a:cs typeface="+mn-ea"/>
              </a:rPr>
              <a:t>先进性和纯洁性建设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为</a:t>
            </a:r>
            <a:r>
              <a:rPr lang="zh-CN" altLang="en-US" sz="2200" b="1" dirty="0">
                <a:solidFill>
                  <a:srgbClr val="FF0000"/>
                </a:solidFill>
                <a:latin typeface="+mj-ea"/>
                <a:ea typeface="+mj-ea"/>
                <a:cs typeface="+mn-ea"/>
              </a:rPr>
              <a:t>主线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，</a:t>
            </a:r>
            <a:r>
              <a:rPr lang="en-US" altLang="zh-CN" sz="22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   </a:t>
            </a:r>
            <a:endParaRPr lang="zh-CN" altLang="en-US" sz="2200" b="1" dirty="0">
              <a:latin typeface="宋体" panose="02010600030101010101" pitchFamily="2" charset="-122"/>
              <a:ea typeface="宋体" panose="02010600030101010101" pitchFamily="2" charset="-122"/>
              <a:cs typeface="+mn-ea"/>
            </a:endParaRPr>
          </a:p>
          <a:p>
            <a:pPr algn="just">
              <a:defRPr/>
            </a:pP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以党的</a:t>
            </a:r>
            <a:r>
              <a:rPr lang="zh-CN" altLang="en-US" sz="2200" b="1" dirty="0">
                <a:latin typeface="微软雅黑" panose="020B0503020204020204" charset="-122"/>
                <a:ea typeface="微软雅黑" panose="020B0503020204020204" charset="-122"/>
                <a:cs typeface="+mn-ea"/>
              </a:rPr>
              <a:t>政治建设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为</a:t>
            </a:r>
            <a:r>
              <a:rPr lang="zh-CN" altLang="en-US" sz="2200" b="1" dirty="0">
                <a:solidFill>
                  <a:srgbClr val="FF0000"/>
                </a:solidFill>
                <a:latin typeface="+mj-ea"/>
                <a:ea typeface="+mj-ea"/>
                <a:cs typeface="+mn-ea"/>
              </a:rPr>
              <a:t>统领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，</a:t>
            </a:r>
          </a:p>
          <a:p>
            <a:pPr algn="just">
              <a:defRPr/>
            </a:pP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以坚定理想信念宗旨为</a:t>
            </a:r>
            <a:r>
              <a:rPr lang="zh-CN" altLang="en-US" sz="2200" b="1" dirty="0">
                <a:solidFill>
                  <a:srgbClr val="FF0000"/>
                </a:solidFill>
                <a:latin typeface="+mj-ea"/>
                <a:ea typeface="+mj-ea"/>
                <a:cs typeface="+mn-ea"/>
              </a:rPr>
              <a:t>根基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，</a:t>
            </a:r>
          </a:p>
          <a:p>
            <a:pPr algn="just">
              <a:defRPr/>
            </a:pP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以调动全党积极性、主动性、创造性为</a:t>
            </a:r>
            <a:r>
              <a:rPr lang="zh-CN" altLang="en-US" sz="2200" b="1" dirty="0">
                <a:solidFill>
                  <a:srgbClr val="FF0000"/>
                </a:solidFill>
                <a:latin typeface="+mj-ea"/>
                <a:ea typeface="+mj-ea"/>
                <a:cs typeface="+mn-ea"/>
              </a:rPr>
              <a:t>着力点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，</a:t>
            </a:r>
            <a:endParaRPr lang="en-US" altLang="zh-CN" sz="2200" b="1" dirty="0">
              <a:latin typeface="宋体" panose="02010600030101010101" pitchFamily="2" charset="-122"/>
              <a:ea typeface="宋体" panose="02010600030101010101" pitchFamily="2" charset="-122"/>
              <a:cs typeface="+mn-ea"/>
            </a:endParaRPr>
          </a:p>
          <a:p>
            <a:pPr algn="just">
              <a:defRPr/>
            </a:pP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  <a:cs typeface="+mn-ea"/>
            </a:endParaRPr>
          </a:p>
          <a:p>
            <a:pPr algn="just">
              <a:defRPr/>
            </a:pP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全面推进党的</a:t>
            </a:r>
            <a:r>
              <a:rPr lang="zh-CN" altLang="en-US" sz="2200" b="1" dirty="0">
                <a:latin typeface="微软雅黑" panose="020B0503020204020204" charset="-122"/>
                <a:ea typeface="微软雅黑" panose="020B0503020204020204" charset="-122"/>
                <a:cs typeface="+mn-ea"/>
              </a:rPr>
              <a:t>政治建设</a:t>
            </a:r>
            <a:r>
              <a:rPr lang="zh-CN" altLang="en-US" sz="1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、</a:t>
            </a:r>
            <a:r>
              <a:rPr lang="zh-CN" altLang="en-US" sz="2200" b="1" dirty="0">
                <a:latin typeface="微软雅黑" panose="020B0503020204020204" charset="-122"/>
                <a:ea typeface="微软雅黑" panose="020B0503020204020204" charset="-122"/>
                <a:cs typeface="+mn-ea"/>
              </a:rPr>
              <a:t>思想建设</a:t>
            </a:r>
            <a:r>
              <a:rPr lang="zh-CN" altLang="en-US" sz="1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、</a:t>
            </a:r>
            <a:r>
              <a:rPr lang="zh-CN" altLang="en-US" sz="2200" b="1" dirty="0">
                <a:latin typeface="微软雅黑" panose="020B0503020204020204" charset="-122"/>
                <a:ea typeface="微软雅黑" panose="020B0503020204020204" charset="-122"/>
                <a:cs typeface="+mn-ea"/>
              </a:rPr>
              <a:t>组织建设</a:t>
            </a:r>
            <a:r>
              <a:rPr lang="zh-CN" altLang="en-US" sz="1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、</a:t>
            </a:r>
            <a:r>
              <a:rPr lang="zh-CN" altLang="en-US" sz="2200" b="1" dirty="0">
                <a:latin typeface="微软雅黑" panose="020B0503020204020204" charset="-122"/>
                <a:ea typeface="微软雅黑" panose="020B0503020204020204" charset="-122"/>
                <a:cs typeface="+mn-ea"/>
              </a:rPr>
              <a:t>作风建设</a:t>
            </a:r>
            <a:r>
              <a:rPr lang="zh-CN" altLang="en-US" sz="1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、</a:t>
            </a:r>
            <a:r>
              <a:rPr lang="zh-CN" altLang="en-US" sz="2200" b="1" dirty="0">
                <a:latin typeface="微软雅黑" panose="020B0503020204020204" charset="-122"/>
                <a:ea typeface="微软雅黑" panose="020B0503020204020204" charset="-122"/>
                <a:cs typeface="+mn-ea"/>
              </a:rPr>
              <a:t>纪律建设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，</a:t>
            </a:r>
            <a:endParaRPr lang="en-US" altLang="zh-CN" sz="2200" b="1" dirty="0">
              <a:latin typeface="宋体" panose="02010600030101010101" pitchFamily="2" charset="-122"/>
              <a:ea typeface="宋体" panose="02010600030101010101" pitchFamily="2" charset="-122"/>
              <a:cs typeface="+mn-ea"/>
            </a:endParaRPr>
          </a:p>
          <a:p>
            <a:pPr algn="just">
              <a:defRPr/>
            </a:pP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把</a:t>
            </a:r>
            <a:r>
              <a:rPr lang="zh-CN" altLang="en-US" sz="2200" b="1" dirty="0">
                <a:latin typeface="+mj-ea"/>
                <a:ea typeface="+mj-ea"/>
                <a:cs typeface="+mn-ea"/>
              </a:rPr>
              <a:t>制度建设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贯穿其中，深入推进</a:t>
            </a:r>
            <a:r>
              <a:rPr lang="zh-CN" altLang="en-US" sz="2200" b="1" dirty="0">
                <a:latin typeface="微软雅黑" panose="020B0503020204020204" charset="-122"/>
                <a:ea typeface="微软雅黑" panose="020B0503020204020204" charset="-122"/>
                <a:cs typeface="+mn-ea"/>
              </a:rPr>
              <a:t>反腐败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斗争，不断提高党的建设质量，</a:t>
            </a:r>
            <a:endParaRPr lang="en-US" altLang="zh-CN" sz="2200" b="1" dirty="0">
              <a:latin typeface="宋体" panose="02010600030101010101" pitchFamily="2" charset="-122"/>
              <a:ea typeface="宋体" panose="02010600030101010101" pitchFamily="2" charset="-122"/>
              <a:cs typeface="+mn-ea"/>
            </a:endParaRPr>
          </a:p>
          <a:p>
            <a:pPr algn="just">
              <a:defRPr/>
            </a:pPr>
            <a:endParaRPr lang="en-US" altLang="zh-CN" sz="2200" b="1" dirty="0">
              <a:latin typeface="宋体" panose="02010600030101010101" pitchFamily="2" charset="-122"/>
              <a:ea typeface="宋体" panose="02010600030101010101" pitchFamily="2" charset="-122"/>
              <a:cs typeface="+mn-ea"/>
            </a:endParaRPr>
          </a:p>
          <a:p>
            <a:pPr algn="just">
              <a:defRPr/>
            </a:pP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把党建设成为始终走在时代前列、人民衷心拥护、勇于自我革命、</a:t>
            </a:r>
            <a:endParaRPr lang="en-US" altLang="zh-CN" sz="2200" b="1" dirty="0">
              <a:latin typeface="宋体" panose="02010600030101010101" pitchFamily="2" charset="-122"/>
              <a:ea typeface="宋体" panose="02010600030101010101" pitchFamily="2" charset="-122"/>
              <a:cs typeface="+mn-ea"/>
            </a:endParaRPr>
          </a:p>
          <a:p>
            <a:pPr algn="just">
              <a:defRPr/>
            </a:pP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经得起各种风浪考验、朝气蓬勃的</a:t>
            </a:r>
            <a:r>
              <a:rPr lang="zh-CN" altLang="en-US" sz="2200" b="1" dirty="0">
                <a:solidFill>
                  <a:srgbClr val="FF0000"/>
                </a:solidFill>
                <a:latin typeface="+mj-ea"/>
                <a:ea typeface="+mj-ea"/>
                <a:cs typeface="+mn-ea"/>
              </a:rPr>
              <a:t>马克思主义执政党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。</a:t>
            </a:r>
          </a:p>
        </p:txBody>
      </p:sp>
      <p:sp>
        <p:nvSpPr>
          <p:cNvPr id="3" name="矩形 6"/>
          <p:cNvSpPr>
            <a:spLocks noChangeArrowheads="1"/>
          </p:cNvSpPr>
          <p:nvPr/>
        </p:nvSpPr>
        <p:spPr bwMode="auto">
          <a:xfrm>
            <a:off x="99892" y="36987"/>
            <a:ext cx="8928847" cy="59792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hangingPunct="1">
              <a:lnSpc>
                <a:spcPct val="13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en-US" altLang="zh-CN" sz="2800" b="1" dirty="0">
                <a:solidFill>
                  <a:srgbClr val="0000FF"/>
                </a:solidFill>
                <a:latin typeface="+mj-ea"/>
              </a:rPr>
              <a:t>2.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新时代党的建设的</a:t>
            </a:r>
            <a:r>
              <a:rPr lang="zh-CN" altLang="en-US" sz="2800" b="1" dirty="0">
                <a:solidFill>
                  <a:srgbClr val="0000FF"/>
                </a:solidFill>
                <a:latin typeface="+mj-ea"/>
              </a:rPr>
              <a:t>总要求  </a:t>
            </a:r>
            <a:r>
              <a:rPr lang="zh-CN" altLang="en-US" sz="2800" b="1" dirty="0">
                <a:latin typeface="+mj-ea"/>
              </a:rPr>
              <a:t>打铁必须自身硬</a:t>
            </a:r>
            <a:endParaRPr lang="en-US" altLang="zh-CN" sz="2800" b="1" dirty="0">
              <a:latin typeface="+mj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6"/>
          <p:cNvSpPr>
            <a:spLocks noChangeArrowheads="1"/>
          </p:cNvSpPr>
          <p:nvPr/>
        </p:nvSpPr>
        <p:spPr bwMode="auto">
          <a:xfrm>
            <a:off x="107576" y="731710"/>
            <a:ext cx="8928847" cy="181588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  加强党的建设，必须推动全面从严治党向纵深发展。</a:t>
            </a:r>
          </a:p>
          <a:p>
            <a:pPr>
              <a:defRPr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  全面从严治党，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  <a:cs typeface="+mn-ea"/>
            </a:endParaRPr>
          </a:p>
          <a:p>
            <a:pPr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  </a:t>
            </a:r>
            <a:r>
              <a:rPr lang="zh-CN" altLang="en-US" sz="2800" b="1" dirty="0">
                <a:solidFill>
                  <a:srgbClr val="0000FF"/>
                </a:solidFill>
                <a:latin typeface="+mj-ea"/>
                <a:ea typeface="+mj-ea"/>
                <a:cs typeface="+mn-ea"/>
              </a:rPr>
              <a:t>核心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是加强</a:t>
            </a:r>
            <a:r>
              <a:rPr lang="zh-CN" altLang="en-US" sz="2800" b="1" dirty="0">
                <a:solidFill>
                  <a:srgbClr val="FF0000"/>
                </a:solidFill>
                <a:latin typeface="+mj-ea"/>
                <a:ea typeface="+mj-ea"/>
                <a:cs typeface="+mn-ea"/>
              </a:rPr>
              <a:t>党的领导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，</a:t>
            </a:r>
          </a:p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  </a:t>
            </a:r>
            <a:r>
              <a:rPr lang="zh-CN" altLang="en-US" sz="2800" b="1" dirty="0">
                <a:solidFill>
                  <a:srgbClr val="0000FF"/>
                </a:solidFill>
                <a:latin typeface="+mj-ea"/>
                <a:ea typeface="+mj-ea"/>
                <a:cs typeface="+mn-ea"/>
              </a:rPr>
              <a:t>基础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在</a:t>
            </a:r>
            <a:r>
              <a:rPr lang="zh-CN" altLang="en-US" sz="2800" b="1" dirty="0">
                <a:solidFill>
                  <a:srgbClr val="FF0000"/>
                </a:solidFill>
                <a:latin typeface="+mj-ea"/>
                <a:ea typeface="+mj-ea"/>
                <a:cs typeface="+mn-ea"/>
              </a:rPr>
              <a:t>全面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，</a:t>
            </a:r>
            <a:r>
              <a:rPr lang="zh-CN" altLang="en-US" sz="2800" b="1" dirty="0">
                <a:solidFill>
                  <a:srgbClr val="0000FF"/>
                </a:solidFill>
                <a:latin typeface="+mj-ea"/>
                <a:ea typeface="+mj-ea"/>
                <a:cs typeface="+mn-ea"/>
              </a:rPr>
              <a:t>关键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在</a:t>
            </a:r>
            <a:r>
              <a:rPr lang="zh-CN" altLang="en-US" sz="2800" b="1" dirty="0">
                <a:solidFill>
                  <a:srgbClr val="FF0000"/>
                </a:solidFill>
                <a:latin typeface="+mj-ea"/>
                <a:ea typeface="+mj-ea"/>
                <a:cs typeface="+mn-ea"/>
              </a:rPr>
              <a:t>严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，</a:t>
            </a:r>
            <a:r>
              <a:rPr lang="zh-CN" altLang="en-US" sz="2800" b="1" dirty="0">
                <a:solidFill>
                  <a:srgbClr val="0000FF"/>
                </a:solidFill>
                <a:latin typeface="+mj-ea"/>
                <a:ea typeface="+mj-ea"/>
                <a:cs typeface="+mn-ea"/>
              </a:rPr>
              <a:t>要害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在</a:t>
            </a:r>
            <a:r>
              <a:rPr lang="zh-CN" altLang="en-US" sz="2800" b="1" dirty="0">
                <a:solidFill>
                  <a:srgbClr val="FF0000"/>
                </a:solidFill>
                <a:latin typeface="+mj-ea"/>
                <a:ea typeface="+mj-ea"/>
                <a:cs typeface="+mn-ea"/>
              </a:rPr>
              <a:t>治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  <a:cs typeface="+mn-ea"/>
            </a:endParaRPr>
          </a:p>
        </p:txBody>
      </p:sp>
      <p:sp>
        <p:nvSpPr>
          <p:cNvPr id="3" name="矩形 6"/>
          <p:cNvSpPr>
            <a:spLocks noChangeArrowheads="1"/>
          </p:cNvSpPr>
          <p:nvPr/>
        </p:nvSpPr>
        <p:spPr bwMode="auto">
          <a:xfrm>
            <a:off x="99892" y="36987"/>
            <a:ext cx="8928847" cy="59792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hangingPunct="1">
              <a:lnSpc>
                <a:spcPct val="13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en-US" altLang="zh-CN" sz="2800" b="1" dirty="0">
                <a:solidFill>
                  <a:srgbClr val="0000FF"/>
                </a:solidFill>
                <a:latin typeface="+mj-ea"/>
              </a:rPr>
              <a:t>3.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全面从严治党的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核心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基础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关键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要害</a:t>
            </a:r>
            <a:endParaRPr lang="en-US" altLang="zh-CN" sz="2800" b="1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107576" y="2982492"/>
            <a:ext cx="8928847" cy="19380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en-US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   </a:t>
            </a:r>
            <a:r>
              <a:rPr lang="zh-CN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共产党有没有资格领导，这决定于我们党自己。——邓小平</a:t>
            </a:r>
            <a:endParaRPr lang="en-US" altLang="zh-CN" sz="2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defRPr/>
            </a:pPr>
            <a:endParaRPr lang="zh-CN" altLang="zh-CN" sz="2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   </a:t>
            </a:r>
            <a:r>
              <a:rPr lang="zh-CN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我们党要始终成为时代先锋、民族脊梁，始终成为马克思主义执政党，自身必须始终过</a:t>
            </a:r>
            <a:r>
              <a:rPr lang="zh-CN" altLang="zh-CN" sz="2400" dirty="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硬。</a:t>
            </a:r>
            <a:r>
              <a:rPr lang="zh-CN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  <a:r>
              <a:rPr lang="en-US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                           </a:t>
            </a:r>
          </a:p>
          <a:p>
            <a:r>
              <a:rPr lang="en-US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                                         </a:t>
            </a:r>
            <a:r>
              <a:rPr lang="zh-CN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——习近平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1418" y="677892"/>
            <a:ext cx="8921163" cy="4255258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《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中国共产党党内监督条例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》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规定：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US" altLang="zh-CN" sz="2800" b="1" dirty="0">
              <a:latin typeface="楷体" panose="02010609060101010101" charset="-122"/>
              <a:ea typeface="楷体" panose="02010609060101010101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2800" b="1" u="sng" dirty="0">
                <a:latin typeface="楷体" panose="02010609060101010101" charset="-122"/>
                <a:ea typeface="楷体" panose="02010609060101010101" charset="-122"/>
              </a:rPr>
              <a:t>党内监督必须把</a:t>
            </a:r>
            <a:r>
              <a:rPr lang="zh-CN" altLang="en-US" sz="2800" b="1" u="sng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纪律挺在前面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，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运用监督执纪“四种形态”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,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经常开展批评和自我批评、约谈函询，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让“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红红脸、出出汗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”成为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常态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； 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党纪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轻处分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、组织调整成为违纪处理的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大多数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；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党纪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重处分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、重大职务调整的成为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少数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；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严重违纪涉嫌违法立案审查的成为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极少数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111418" y="80437"/>
            <a:ext cx="8921163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/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   教材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30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页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2400" b="1" kern="1200" spc="150" noProof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相关链接：党内监督条例 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6"/>
          <p:cNvSpPr>
            <a:spLocks noChangeArrowheads="1"/>
          </p:cNvSpPr>
          <p:nvPr/>
        </p:nvSpPr>
        <p:spPr bwMode="auto">
          <a:xfrm>
            <a:off x="99892" y="800867"/>
            <a:ext cx="8928847" cy="39703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    治国必先治党，治党务必从严。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  <a:cs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  <a:cs typeface="+mn-ea"/>
            </a:endParaRPr>
          </a:p>
          <a:p>
            <a:pPr>
              <a:defRPr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    </a:t>
            </a:r>
            <a:r>
              <a:rPr lang="zh-CN" altLang="en-US" sz="2800" b="1" dirty="0">
                <a:solidFill>
                  <a:srgbClr val="0000FF"/>
                </a:solidFill>
                <a:latin typeface="+mj-ea"/>
                <a:ea typeface="+mj-ea"/>
                <a:cs typeface="+mn-ea"/>
              </a:rPr>
              <a:t>坚持</a:t>
            </a:r>
            <a:r>
              <a:rPr lang="zh-CN" altLang="en-US" sz="2800" b="1" dirty="0">
                <a:solidFill>
                  <a:srgbClr val="FF0000"/>
                </a:solidFill>
                <a:latin typeface="+mj-ea"/>
                <a:ea typeface="+mj-ea"/>
                <a:cs typeface="+mn-ea"/>
              </a:rPr>
              <a:t>党要管党</a:t>
            </a:r>
            <a:r>
              <a:rPr lang="zh-CN" altLang="en-US" sz="2800" b="1" dirty="0">
                <a:latin typeface="+mj-ea"/>
                <a:ea typeface="+mj-ea"/>
                <a:cs typeface="+mn-ea"/>
              </a:rPr>
              <a:t>、</a:t>
            </a:r>
            <a:r>
              <a:rPr lang="zh-CN" altLang="en-US" sz="2800" b="1" dirty="0">
                <a:solidFill>
                  <a:srgbClr val="FF0000"/>
                </a:solidFill>
                <a:latin typeface="+mj-ea"/>
                <a:ea typeface="+mj-ea"/>
                <a:cs typeface="+mn-ea"/>
              </a:rPr>
              <a:t>全面从严治党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，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  <a:cs typeface="+mn-ea"/>
            </a:endParaRPr>
          </a:p>
          <a:p>
            <a:pPr>
              <a:defRPr/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    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这是党的建设的一贯</a:t>
            </a:r>
            <a:r>
              <a:rPr lang="zh-CN" altLang="en-US" sz="2800" b="1" dirty="0">
                <a:solidFill>
                  <a:srgbClr val="FF0000"/>
                </a:solidFill>
                <a:latin typeface="+mj-ea"/>
                <a:ea typeface="+mj-ea"/>
                <a:cs typeface="+mn-ea"/>
              </a:rPr>
              <a:t>方针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和</a:t>
            </a:r>
            <a:r>
              <a:rPr lang="zh-CN" altLang="en-US" sz="2800" b="1" dirty="0">
                <a:solidFill>
                  <a:srgbClr val="FF0000"/>
                </a:solidFill>
                <a:latin typeface="+mj-ea"/>
                <a:ea typeface="+mj-ea"/>
                <a:cs typeface="+mn-ea"/>
              </a:rPr>
              <a:t>要求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，</a:t>
            </a:r>
          </a:p>
          <a:p>
            <a:pPr>
              <a:defRPr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    </a:t>
            </a:r>
            <a:r>
              <a:rPr lang="zh-CN" altLang="en-US" sz="2800" b="1" dirty="0">
                <a:solidFill>
                  <a:srgbClr val="0000FF"/>
                </a:solidFill>
                <a:latin typeface="+mj-ea"/>
                <a:ea typeface="+mj-ea"/>
                <a:cs typeface="+mn-ea"/>
              </a:rPr>
              <a:t>关系</a:t>
            </a:r>
            <a:r>
              <a:rPr lang="zh-CN" altLang="en-US" sz="2800" b="1" dirty="0">
                <a:solidFill>
                  <a:srgbClr val="FF0000"/>
                </a:solidFill>
                <a:latin typeface="+mj-ea"/>
                <a:ea typeface="+mj-ea"/>
                <a:cs typeface="+mn-ea"/>
              </a:rPr>
              <a:t>党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的先进性、纯洁性，</a:t>
            </a:r>
          </a:p>
          <a:p>
            <a:pPr>
              <a:defRPr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    </a:t>
            </a:r>
            <a:r>
              <a:rPr lang="zh-CN" altLang="en-US" sz="2800" b="1" dirty="0">
                <a:solidFill>
                  <a:srgbClr val="0000FF"/>
                </a:solidFill>
                <a:latin typeface="+mj-ea"/>
                <a:ea typeface="+mj-ea"/>
                <a:cs typeface="+mn-ea"/>
              </a:rPr>
              <a:t>关系</a:t>
            </a:r>
            <a:r>
              <a:rPr lang="zh-CN" altLang="en-US" sz="2800" b="1" dirty="0">
                <a:solidFill>
                  <a:srgbClr val="FF0000"/>
                </a:solidFill>
                <a:latin typeface="+mj-ea"/>
                <a:ea typeface="+mj-ea"/>
                <a:cs typeface="+mn-ea"/>
              </a:rPr>
              <a:t>人心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向背，</a:t>
            </a:r>
          </a:p>
          <a:p>
            <a:pPr>
              <a:defRPr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    </a:t>
            </a:r>
            <a:r>
              <a:rPr lang="zh-CN" altLang="en-US" sz="2800" b="1" dirty="0">
                <a:solidFill>
                  <a:srgbClr val="0000FF"/>
                </a:solidFill>
                <a:latin typeface="+mj-ea"/>
                <a:ea typeface="+mj-ea"/>
                <a:cs typeface="+mn-ea"/>
              </a:rPr>
              <a:t>关系</a:t>
            </a:r>
            <a:r>
              <a:rPr lang="zh-CN" altLang="en-US" sz="2800" b="1" dirty="0">
                <a:solidFill>
                  <a:srgbClr val="FF0000"/>
                </a:solidFill>
                <a:latin typeface="+mj-ea"/>
                <a:ea typeface="+mj-ea"/>
                <a:cs typeface="+mn-ea"/>
              </a:rPr>
              <a:t>国家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和</a:t>
            </a:r>
            <a:r>
              <a:rPr lang="zh-CN" altLang="en-US" sz="2800" b="1" dirty="0">
                <a:solidFill>
                  <a:srgbClr val="FF0000"/>
                </a:solidFill>
                <a:latin typeface="+mj-ea"/>
                <a:ea typeface="+mj-ea"/>
                <a:cs typeface="+mn-ea"/>
              </a:rPr>
              <a:t>民族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的兴衰，</a:t>
            </a:r>
          </a:p>
          <a:p>
            <a:pPr>
              <a:defRPr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    </a:t>
            </a:r>
            <a:r>
              <a:rPr lang="zh-CN" altLang="en-US" sz="2800" b="1" dirty="0">
                <a:solidFill>
                  <a:srgbClr val="0000FF"/>
                </a:solidFill>
                <a:latin typeface="+mj-ea"/>
                <a:ea typeface="+mj-ea"/>
                <a:cs typeface="+mn-ea"/>
              </a:rPr>
              <a:t>关系</a:t>
            </a:r>
            <a:r>
              <a:rPr lang="zh-CN" altLang="en-US" sz="2800" b="1" dirty="0">
                <a:solidFill>
                  <a:srgbClr val="FF0000"/>
                </a:solidFill>
                <a:latin typeface="+mj-ea"/>
                <a:ea typeface="+mj-ea"/>
                <a:cs typeface="+mn-ea"/>
              </a:rPr>
              <a:t>党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的生死存亡。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  <a:cs typeface="+mn-ea"/>
            </a:endParaRPr>
          </a:p>
        </p:txBody>
      </p:sp>
      <p:sp>
        <p:nvSpPr>
          <p:cNvPr id="3" name="矩形 6"/>
          <p:cNvSpPr>
            <a:spLocks noChangeArrowheads="1"/>
          </p:cNvSpPr>
          <p:nvPr/>
        </p:nvSpPr>
        <p:spPr bwMode="auto">
          <a:xfrm>
            <a:off x="99892" y="36987"/>
            <a:ext cx="8928847" cy="59792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hangingPunct="1">
              <a:lnSpc>
                <a:spcPct val="13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en-US" altLang="zh-CN" sz="2800" b="1" dirty="0">
                <a:solidFill>
                  <a:srgbClr val="0000FF"/>
                </a:solidFill>
                <a:latin typeface="+mj-ea"/>
              </a:rPr>
              <a:t>4. </a:t>
            </a:r>
            <a:r>
              <a:rPr lang="zh-CN" altLang="en-US" sz="2800" b="1" dirty="0">
                <a:solidFill>
                  <a:srgbClr val="0000FF"/>
                </a:solidFill>
                <a:latin typeface="+mj-ea"/>
              </a:rPr>
              <a:t>坚持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党要管党、全面从严治党的</a:t>
            </a:r>
            <a:r>
              <a:rPr lang="zh-CN" altLang="en-US" sz="2800" b="1" dirty="0">
                <a:solidFill>
                  <a:srgbClr val="0000FF"/>
                </a:solidFill>
                <a:latin typeface="+mj-ea"/>
              </a:rPr>
              <a:t>意义</a:t>
            </a:r>
            <a:endParaRPr lang="en-US" altLang="zh-CN" sz="2800" b="1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19779" y="537167"/>
          <a:ext cx="8904440" cy="45720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455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49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中央纪委国家监委网站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30</a:t>
                      </a:r>
                      <a:r>
                        <a:rPr lang="zh-CN" sz="2000" b="1" kern="1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份“巡视整改清单”</a:t>
                      </a:r>
                      <a:endParaRPr lang="en-US" altLang="zh-CN" sz="2000" b="1" kern="100" dirty="0">
                        <a:solidFill>
                          <a:srgbClr val="0000FF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2000" b="1" kern="1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释放</a:t>
                      </a:r>
                      <a:r>
                        <a:rPr lang="zh-CN" altLang="zh-CN" sz="2000" b="1" kern="1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从严治党新信号</a:t>
                      </a:r>
                      <a:endParaRPr lang="zh-CN" sz="2000" b="1" kern="100" dirty="0">
                        <a:solidFill>
                          <a:srgbClr val="FF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中国共产党纪律处分条例</a:t>
                      </a:r>
                    </a:p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2000" b="1" kern="1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新增“负面清单”</a:t>
                      </a:r>
                      <a:endParaRPr lang="en-US" altLang="zh-CN" sz="2000" b="1" kern="100" dirty="0">
                        <a:solidFill>
                          <a:srgbClr val="0000FF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kern="1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划定</a:t>
                      </a:r>
                      <a:r>
                        <a:rPr lang="zh-CN" altLang="zh-CN" sz="2000" b="1" kern="1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行为红线</a:t>
                      </a:r>
                      <a:endParaRPr lang="zh-CN" altLang="en-US" sz="2000" b="1" kern="100" dirty="0">
                        <a:solidFill>
                          <a:srgbClr val="FF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b="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信号一：学习贯彻中央</a:t>
                      </a:r>
                      <a:r>
                        <a:rPr lang="zh-CN" altLang="en-US" sz="2000" b="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精神</a:t>
                      </a:r>
                      <a:endParaRPr lang="en-US" altLang="zh-CN" sz="2000" b="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2000" b="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   </a:t>
                      </a:r>
                      <a:r>
                        <a:rPr lang="zh-CN" sz="2000" b="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必须坚决学懂弄通做实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b="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信号二：清除腐败流毒要深入彻底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b="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信号三：破除圈子文化绝不手软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b="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信号四：作风建设仍然任重道远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b="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信号五：对侵害群众利益和涉黑</a:t>
                      </a:r>
                      <a:endParaRPr lang="en-US" altLang="zh-CN" sz="2000" b="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indent="609600" algn="just">
                        <a:spcAft>
                          <a:spcPts val="0"/>
                        </a:spcAft>
                      </a:pPr>
                      <a:r>
                        <a:rPr lang="en-US" altLang="zh-CN" sz="2000" b="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</a:t>
                      </a:r>
                      <a:r>
                        <a:rPr lang="zh-CN" altLang="zh-CN" sz="2000" b="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涉恶腐败</a:t>
                      </a:r>
                      <a:r>
                        <a:rPr lang="zh-CN" sz="2000" b="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加大打击力度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b="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信号六：对扶贫领域腐败和</a:t>
                      </a:r>
                      <a:endParaRPr lang="en-US" altLang="zh-CN" sz="2000" b="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2000" b="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   </a:t>
                      </a:r>
                      <a:r>
                        <a:rPr lang="zh-CN" sz="2000" b="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作风问题紧盯到底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b="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信号七：对突击提拔、近亲繁殖</a:t>
                      </a:r>
                      <a:r>
                        <a:rPr lang="zh-CN" altLang="zh-CN" sz="2000" b="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等</a:t>
                      </a:r>
                      <a:endParaRPr lang="en-US" altLang="zh-CN" sz="2000" b="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2000" b="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   </a:t>
                      </a:r>
                      <a:r>
                        <a:rPr lang="zh-CN" sz="2000" b="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选人用人问题坚决查处</a:t>
                      </a:r>
                      <a:endParaRPr lang="zh-CN" sz="2000" b="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山头主义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两面人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干扰巡视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拉票贿选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利用未公开信息买卖股票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违规揽储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扶贫领域腐败和作风问题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保护伞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形式主义官僚主义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不重视家风建设</a:t>
                      </a:r>
                      <a:endParaRPr lang="zh-CN" sz="2000" b="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晒“清单”</a:t>
                      </a:r>
                      <a:endParaRPr lang="zh-CN" sz="2000" b="1" kern="100" dirty="0">
                        <a:solidFill>
                          <a:srgbClr val="FF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划“红线</a:t>
                      </a:r>
                      <a:r>
                        <a:rPr lang="en-US" altLang="zh-CN" sz="2000" b="1" kern="1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”</a:t>
                      </a:r>
                      <a:endParaRPr lang="en-US" altLang="zh-CN" sz="2000" b="1" kern="100" dirty="0">
                        <a:solidFill>
                          <a:srgbClr val="FF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矩形 6"/>
          <p:cNvSpPr>
            <a:spLocks noChangeArrowheads="1"/>
          </p:cNvSpPr>
          <p:nvPr/>
        </p:nvSpPr>
        <p:spPr bwMode="auto">
          <a:xfrm>
            <a:off x="111418" y="34333"/>
            <a:ext cx="8921163" cy="460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/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   教材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30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页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2400" b="1" kern="1200" spc="150" noProof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漫画：晒“清单”</a:t>
            </a:r>
            <a:r>
              <a:rPr lang="zh-CN" altLang="zh-CN" sz="2400" b="1" kern="1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划“红线</a:t>
            </a:r>
            <a:r>
              <a:rPr lang="en-US" altLang="zh-CN" sz="2400" b="1" kern="1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  <a:endParaRPr lang="en-US" altLang="zh-CN" sz="2400" b="1" kern="100" spc="150" noProof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6"/>
          <p:cNvSpPr>
            <a:spLocks noChangeArrowheads="1"/>
          </p:cNvSpPr>
          <p:nvPr/>
        </p:nvSpPr>
        <p:spPr bwMode="auto">
          <a:xfrm>
            <a:off x="99892" y="800867"/>
            <a:ext cx="8928847" cy="25968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   总之，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  <a:cs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   </a:t>
            </a:r>
            <a:r>
              <a:rPr lang="zh-CN" altLang="en-US" sz="2800" b="1" dirty="0">
                <a:solidFill>
                  <a:srgbClr val="0000FF"/>
                </a:solidFill>
                <a:latin typeface="+mj-ea"/>
                <a:ea typeface="+mj-ea"/>
                <a:cs typeface="+mn-ea"/>
              </a:rPr>
              <a:t>坚持和完善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党的</a:t>
            </a:r>
            <a:r>
              <a:rPr lang="zh-CN" altLang="en-US" sz="2800" b="1" dirty="0">
                <a:solidFill>
                  <a:srgbClr val="FF0000"/>
                </a:solidFill>
                <a:latin typeface="+mj-ea"/>
                <a:ea typeface="+mj-ea"/>
                <a:cs typeface="+mn-ea"/>
              </a:rPr>
              <a:t>领导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，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  <a:cs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   </a:t>
            </a:r>
            <a:r>
              <a:rPr lang="zh-CN" altLang="en-US" sz="2800" b="1" dirty="0">
                <a:solidFill>
                  <a:srgbClr val="0000FF"/>
                </a:solidFill>
                <a:latin typeface="+mj-ea"/>
                <a:ea typeface="+mj-ea"/>
                <a:cs typeface="+mn-ea"/>
              </a:rPr>
              <a:t>保持和巩固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党的</a:t>
            </a:r>
            <a:r>
              <a:rPr lang="zh-CN" altLang="en-US" sz="2800" b="1" dirty="0">
                <a:solidFill>
                  <a:srgbClr val="FF0000"/>
                </a:solidFill>
                <a:latin typeface="+mj-ea"/>
                <a:ea typeface="+mj-ea"/>
                <a:cs typeface="+mn-ea"/>
              </a:rPr>
              <a:t>执政地位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，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  <a:cs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   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必须毫不动摇把党</a:t>
            </a:r>
            <a:r>
              <a:rPr lang="zh-CN" altLang="en-US" sz="2800" b="1" dirty="0">
                <a:solidFill>
                  <a:srgbClr val="0000FF"/>
                </a:solidFill>
                <a:latin typeface="+mj-ea"/>
                <a:ea typeface="+mj-ea"/>
                <a:cs typeface="+mn-ea"/>
              </a:rPr>
              <a:t>建设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得更加</a:t>
            </a:r>
            <a:r>
              <a:rPr lang="zh-CN" altLang="en-US" sz="2800" b="1" dirty="0">
                <a:solidFill>
                  <a:srgbClr val="FF0000"/>
                </a:solidFill>
                <a:latin typeface="+mj-ea"/>
                <a:ea typeface="+mj-ea"/>
                <a:cs typeface="+mn-ea"/>
              </a:rPr>
              <a:t>坚强有力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。</a:t>
            </a:r>
          </a:p>
        </p:txBody>
      </p:sp>
      <p:sp>
        <p:nvSpPr>
          <p:cNvPr id="3" name="矩形 6"/>
          <p:cNvSpPr>
            <a:spLocks noChangeArrowheads="1"/>
          </p:cNvSpPr>
          <p:nvPr/>
        </p:nvSpPr>
        <p:spPr bwMode="auto">
          <a:xfrm>
            <a:off x="99892" y="36987"/>
            <a:ext cx="8928847" cy="59792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hangingPunct="1">
              <a:lnSpc>
                <a:spcPct val="13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en-US" altLang="zh-CN" sz="2800" b="1" dirty="0">
                <a:solidFill>
                  <a:srgbClr val="0000FF"/>
                </a:solidFill>
                <a:latin typeface="+mj-ea"/>
              </a:rPr>
              <a:t>5.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毫不动摇把党建设得更加</a:t>
            </a:r>
            <a:r>
              <a:rPr lang="zh-CN" altLang="en-US" sz="2800" b="1" dirty="0">
                <a:solidFill>
                  <a:srgbClr val="0000FF"/>
                </a:solidFill>
                <a:latin typeface="+mj-ea"/>
              </a:rPr>
              <a:t>坚强有力</a:t>
            </a:r>
            <a:endParaRPr lang="en-US" altLang="zh-CN" sz="2800" b="1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6"/>
          <p:cNvSpPr>
            <a:spLocks noChangeArrowheads="1"/>
          </p:cNvSpPr>
          <p:nvPr/>
        </p:nvSpPr>
        <p:spPr bwMode="auto">
          <a:xfrm>
            <a:off x="169049" y="770131"/>
            <a:ext cx="8859690" cy="195053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结合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探究与分享</a:t>
            </a: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，讲两个问题：</a:t>
            </a: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</a:rPr>
              <a:t>   </a:t>
            </a:r>
            <a:endParaRPr lang="en-US" altLang="zh-CN" sz="2800" b="1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1. 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科学执政、民主执政、依法执政的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内涵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及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要求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2. 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科学执政、民主执政、依法执政的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关系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169049" y="36987"/>
            <a:ext cx="8859690" cy="59792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第二目   坚持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科学执政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民主执政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依法执政</a:t>
            </a:r>
            <a:endParaRPr lang="en-US" altLang="zh-CN" sz="2800" b="1" dirty="0">
              <a:solidFill>
                <a:srgbClr val="FF0000"/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1419" y="567337"/>
            <a:ext cx="8921162" cy="4207329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  <a:defRPr/>
            </a:pPr>
            <a:r>
              <a:rPr lang="en-US" altLang="zh-CN" sz="2200" dirty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zh-CN" sz="2200" dirty="0">
                <a:latin typeface="楷体" panose="02010609060101010101" charset="-122"/>
                <a:ea typeface="楷体" panose="02010609060101010101" charset="-122"/>
              </a:rPr>
              <a:t>2013年11月</a:t>
            </a:r>
            <a:r>
              <a:rPr lang="zh-CN" altLang="zh-CN" sz="1800" dirty="0">
                <a:latin typeface="楷体" panose="02010609060101010101" charset="-122"/>
                <a:ea typeface="楷体" panose="02010609060101010101" charset="-122"/>
              </a:rPr>
              <a:t>，</a:t>
            </a:r>
            <a:r>
              <a:rPr lang="zh-CN" altLang="zh-CN" sz="2200" dirty="0">
                <a:latin typeface="楷体" panose="02010609060101010101" charset="-122"/>
                <a:ea typeface="楷体" panose="02010609060101010101" charset="-122"/>
              </a:rPr>
              <a:t>党的十八届三中全会通过的《中共中央关于全面深化改革若干重大问题的决定》明确提出：</a:t>
            </a:r>
            <a:r>
              <a:rPr lang="en-US" altLang="zh-CN" sz="2200" dirty="0"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zh-CN" sz="2200" b="1" dirty="0">
                <a:solidFill>
                  <a:srgbClr val="0000FF"/>
                </a:solidFill>
                <a:latin typeface="+mj-ea"/>
                <a:ea typeface="+mj-ea"/>
              </a:rPr>
              <a:t>统筹</a:t>
            </a:r>
            <a:r>
              <a:rPr lang="zh-CN" altLang="zh-CN" sz="2200" b="1" dirty="0">
                <a:solidFill>
                  <a:srgbClr val="FF0000"/>
                </a:solidFill>
                <a:latin typeface="+mj-ea"/>
                <a:ea typeface="+mj-ea"/>
              </a:rPr>
              <a:t>党政群机构改革</a:t>
            </a:r>
            <a:r>
              <a:rPr lang="zh-CN" altLang="zh-CN" sz="2200" dirty="0">
                <a:latin typeface="楷体" panose="02010609060101010101" charset="-122"/>
                <a:ea typeface="楷体" panose="02010609060101010101" charset="-122"/>
              </a:rPr>
              <a:t>，</a:t>
            </a:r>
            <a:r>
              <a:rPr lang="zh-CN" altLang="zh-CN" sz="2200" b="1" dirty="0">
                <a:solidFill>
                  <a:srgbClr val="0000FF"/>
                </a:solidFill>
                <a:latin typeface="+mj-ea"/>
                <a:ea typeface="+mj-ea"/>
              </a:rPr>
              <a:t>理顺</a:t>
            </a:r>
            <a:r>
              <a:rPr lang="zh-CN" altLang="zh-CN" sz="2200" b="1" dirty="0">
                <a:solidFill>
                  <a:srgbClr val="FF0000"/>
                </a:solidFill>
                <a:latin typeface="+mj-ea"/>
                <a:ea typeface="+mj-ea"/>
              </a:rPr>
              <a:t>部门职责关系</a:t>
            </a:r>
            <a:r>
              <a:rPr lang="zh-CN" altLang="zh-CN" sz="2200" dirty="0">
                <a:latin typeface="楷体" panose="02010609060101010101" charset="-122"/>
                <a:ea typeface="楷体" panose="02010609060101010101" charset="-122"/>
              </a:rPr>
              <a:t>。</a:t>
            </a:r>
            <a:r>
              <a:rPr lang="en-US" altLang="zh-CN" sz="2200" dirty="0">
                <a:latin typeface="楷体" panose="02010609060101010101" charset="-122"/>
                <a:ea typeface="楷体" panose="02010609060101010101" charset="-122"/>
              </a:rPr>
              <a:t>”</a:t>
            </a:r>
            <a:endParaRPr lang="zh-CN" altLang="zh-CN" sz="2200" dirty="0">
              <a:latin typeface="楷体" panose="02010609060101010101" charset="-122"/>
              <a:ea typeface="楷体" panose="02010609060101010101" charset="-122"/>
            </a:endParaRP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  <a:defRPr/>
            </a:pPr>
            <a:r>
              <a:rPr lang="en-US" altLang="zh-CN" sz="2200" dirty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zh-CN" sz="2200" dirty="0">
                <a:latin typeface="楷体" panose="02010609060101010101" charset="-122"/>
                <a:ea typeface="楷体" panose="02010609060101010101" charset="-122"/>
              </a:rPr>
              <a:t>2015年，中央全面深化改革领导小组对</a:t>
            </a:r>
            <a:r>
              <a:rPr lang="zh-CN" altLang="zh-CN" sz="2200" b="1" dirty="0">
                <a:solidFill>
                  <a:srgbClr val="FF0000"/>
                </a:solidFill>
                <a:latin typeface="+mj-ea"/>
                <a:ea typeface="+mj-ea"/>
              </a:rPr>
              <a:t>深化机构改革</a:t>
            </a:r>
            <a:r>
              <a:rPr lang="zh-CN" altLang="zh-CN" sz="2200" dirty="0">
                <a:latin typeface="楷体" panose="02010609060101010101" charset="-122"/>
                <a:ea typeface="楷体" panose="02010609060101010101" charset="-122"/>
              </a:rPr>
              <a:t>进行</a:t>
            </a:r>
            <a:r>
              <a:rPr lang="zh-CN" altLang="zh-CN" sz="2200" b="1" dirty="0">
                <a:solidFill>
                  <a:srgbClr val="0000FF"/>
                </a:solidFill>
                <a:latin typeface="+mj-ea"/>
                <a:ea typeface="+mj-ea"/>
              </a:rPr>
              <a:t>调研</a:t>
            </a:r>
            <a:r>
              <a:rPr lang="zh-CN" altLang="zh-CN" sz="2200" dirty="0">
                <a:latin typeface="楷体" panose="02010609060101010101" charset="-122"/>
                <a:ea typeface="楷体" panose="02010609060101010101" charset="-122"/>
              </a:rPr>
              <a:t>。</a:t>
            </a: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  <a:defRPr/>
            </a:pPr>
            <a:r>
              <a:rPr lang="en-US" altLang="zh-CN" sz="2200" dirty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zh-CN" sz="2200" dirty="0">
                <a:latin typeface="楷体" panose="02010609060101010101" charset="-122"/>
                <a:ea typeface="楷体" panose="02010609060101010101" charset="-122"/>
              </a:rPr>
              <a:t>2017年10月，党的十九大报告强调：</a:t>
            </a:r>
            <a:r>
              <a:rPr lang="en-US" altLang="zh-CN" sz="2200" dirty="0"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zh-CN" sz="2200" b="1" dirty="0">
                <a:solidFill>
                  <a:srgbClr val="0000FF"/>
                </a:solidFill>
                <a:latin typeface="+mj-ea"/>
                <a:ea typeface="+mj-ea"/>
              </a:rPr>
              <a:t>深化</a:t>
            </a:r>
            <a:r>
              <a:rPr lang="zh-CN" altLang="zh-CN" sz="2200" dirty="0">
                <a:latin typeface="楷体" panose="02010609060101010101" charset="-122"/>
                <a:ea typeface="楷体" panose="02010609060101010101" charset="-122"/>
              </a:rPr>
              <a:t>机构和行政体制改革。</a:t>
            </a:r>
            <a:r>
              <a:rPr lang="zh-CN" altLang="zh-CN" sz="2200" b="1" dirty="0">
                <a:solidFill>
                  <a:srgbClr val="0000FF"/>
                </a:solidFill>
                <a:latin typeface="+mj-ea"/>
                <a:ea typeface="+mj-ea"/>
              </a:rPr>
              <a:t>统筹考虑</a:t>
            </a:r>
            <a:r>
              <a:rPr lang="zh-CN" altLang="zh-CN" sz="2200" dirty="0">
                <a:latin typeface="楷体" panose="02010609060101010101" charset="-122"/>
                <a:ea typeface="楷体" panose="02010609060101010101" charset="-122"/>
              </a:rPr>
              <a:t>各类机构设置，</a:t>
            </a:r>
            <a:r>
              <a:rPr lang="zh-CN" altLang="zh-CN" sz="2200" b="1" dirty="0">
                <a:solidFill>
                  <a:srgbClr val="0000FF"/>
                </a:solidFill>
                <a:latin typeface="+mj-ea"/>
                <a:ea typeface="+mj-ea"/>
              </a:rPr>
              <a:t>科学配置</a:t>
            </a:r>
            <a:r>
              <a:rPr lang="zh-CN" altLang="zh-CN" sz="2200" dirty="0">
                <a:latin typeface="楷体" panose="02010609060101010101" charset="-122"/>
                <a:ea typeface="楷体" panose="02010609060101010101" charset="-122"/>
              </a:rPr>
              <a:t>党政部门及内设机构权力、明确职责。</a:t>
            </a:r>
            <a:r>
              <a:rPr lang="en-US" altLang="zh-CN" sz="2200" dirty="0">
                <a:latin typeface="楷体" panose="02010609060101010101" charset="-122"/>
                <a:ea typeface="楷体" panose="02010609060101010101" charset="-122"/>
              </a:rPr>
              <a:t>”</a:t>
            </a:r>
            <a:endParaRPr lang="zh-CN" altLang="zh-CN" sz="2200" dirty="0">
              <a:latin typeface="楷体" panose="02010609060101010101" charset="-122"/>
              <a:ea typeface="楷体" panose="02010609060101010101" charset="-122"/>
            </a:endParaRP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  <a:defRPr/>
            </a:pPr>
            <a:r>
              <a:rPr lang="zh-CN" altLang="zh-CN" sz="2200" dirty="0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en-US" altLang="zh-CN" sz="2200" dirty="0"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zh-CN" sz="2200" dirty="0">
                <a:latin typeface="楷体" panose="02010609060101010101" charset="-122"/>
                <a:ea typeface="楷体" panose="02010609060101010101" charset="-122"/>
              </a:rPr>
              <a:t>2018年2月1日，</a:t>
            </a:r>
            <a:r>
              <a:rPr lang="zh-CN" altLang="zh-CN" sz="2200" b="1" dirty="0">
                <a:solidFill>
                  <a:srgbClr val="FF0000"/>
                </a:solidFill>
                <a:latin typeface="+mj-ea"/>
                <a:ea typeface="+mj-ea"/>
              </a:rPr>
              <a:t>中共中央</a:t>
            </a:r>
            <a:r>
              <a:rPr lang="zh-CN" altLang="zh-CN" sz="2200" dirty="0">
                <a:latin typeface="楷体" panose="02010609060101010101" charset="-122"/>
                <a:ea typeface="楷体" panose="02010609060101010101" charset="-122"/>
              </a:rPr>
              <a:t>办公厅发出《关于对</a:t>
            </a:r>
            <a:r>
              <a:rPr lang="en-US" altLang="zh-CN" sz="2200" dirty="0">
                <a:latin typeface="楷体" panose="02010609060101010101" charset="-122"/>
                <a:ea typeface="楷体" panose="02010609060101010101" charset="-122"/>
              </a:rPr>
              <a:t>&lt;</a:t>
            </a:r>
            <a:r>
              <a:rPr lang="zh-CN" altLang="zh-CN" sz="2200" dirty="0">
                <a:latin typeface="楷体" panose="02010609060101010101" charset="-122"/>
                <a:ea typeface="楷体" panose="02010609060101010101" charset="-122"/>
              </a:rPr>
              <a:t>中共中央关于深化党和国家机构改革的决定</a:t>
            </a:r>
            <a:r>
              <a:rPr lang="en-US" altLang="zh-CN" sz="2200" dirty="0">
                <a:latin typeface="楷体" panose="02010609060101010101" charset="-122"/>
                <a:ea typeface="楷体" panose="02010609060101010101" charset="-122"/>
              </a:rPr>
              <a:t>&gt;</a:t>
            </a:r>
            <a:r>
              <a:rPr lang="zh-CN" altLang="zh-CN" sz="2200" dirty="0">
                <a:latin typeface="楷体" panose="02010609060101010101" charset="-122"/>
                <a:ea typeface="楷体" panose="02010609060101010101" charset="-122"/>
              </a:rPr>
              <a:t>稿征求意见的通知》，在党内一定范围征求</a:t>
            </a:r>
            <a:r>
              <a:rPr lang="zh-CN" altLang="zh-CN" sz="2200" b="1" dirty="0">
                <a:solidFill>
                  <a:srgbClr val="FF0000"/>
                </a:solidFill>
                <a:latin typeface="+mj-ea"/>
                <a:ea typeface="+mj-ea"/>
              </a:rPr>
              <a:t>意见</a:t>
            </a:r>
            <a:r>
              <a:rPr lang="zh-CN" altLang="zh-CN" sz="2200" dirty="0">
                <a:latin typeface="楷体" panose="02010609060101010101" charset="-122"/>
                <a:ea typeface="楷体" panose="02010609060101010101" charset="-122"/>
              </a:rPr>
              <a:t>。2月6日，习近平主持召开座谈会，</a:t>
            </a:r>
            <a:r>
              <a:rPr lang="zh-CN" altLang="zh-CN" sz="2200" b="1" dirty="0">
                <a:solidFill>
                  <a:srgbClr val="0000FF"/>
                </a:solidFill>
                <a:latin typeface="+mj-ea"/>
                <a:ea typeface="+mj-ea"/>
              </a:rPr>
              <a:t>听取</a:t>
            </a:r>
            <a:r>
              <a:rPr lang="zh-CN" altLang="zh-CN" sz="2200" dirty="0">
                <a:latin typeface="楷体" panose="02010609060101010101" charset="-122"/>
                <a:ea typeface="楷体" panose="02010609060101010101" charset="-122"/>
              </a:rPr>
              <a:t>各民主党派中央、全国工商联负责人和无党派人士代表的</a:t>
            </a:r>
            <a:r>
              <a:rPr lang="zh-CN" altLang="zh-CN" sz="2200" b="1" dirty="0">
                <a:solidFill>
                  <a:srgbClr val="FF0000"/>
                </a:solidFill>
                <a:latin typeface="+mj-ea"/>
                <a:ea typeface="+mj-ea"/>
              </a:rPr>
              <a:t>意见和建议</a:t>
            </a:r>
            <a:r>
              <a:rPr lang="zh-CN" altLang="zh-CN" sz="2200" dirty="0">
                <a:latin typeface="楷体" panose="02010609060101010101" charset="-122"/>
                <a:ea typeface="楷体" panose="02010609060101010101" charset="-122"/>
              </a:rPr>
              <a:t>。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  <a:defRPr/>
            </a:pPr>
            <a:endParaRPr lang="zh-CN" altLang="en-US" sz="2000" b="1" dirty="0"/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111419" y="29455"/>
            <a:ext cx="8921162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eaLnBrk="1" hangingPunct="1"/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   教材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30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页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探究与分享</a:t>
            </a:r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en-US" altLang="zh-CN" sz="20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《</a:t>
            </a: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深化党和国家机构改革方案</a:t>
            </a:r>
            <a:r>
              <a:rPr lang="en-US" altLang="zh-CN" sz="20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》</a:t>
            </a: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出台过程</a:t>
            </a:r>
            <a:endParaRPr lang="en-US" altLang="zh-CN" sz="2000" b="1" dirty="0">
              <a:solidFill>
                <a:srgbClr val="0000FF"/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3"/>
          <p:cNvSpPr>
            <a:spLocks noChangeArrowheads="1"/>
          </p:cNvSpPr>
          <p:nvPr/>
        </p:nvSpPr>
        <p:spPr bwMode="auto">
          <a:xfrm>
            <a:off x="276625" y="209254"/>
            <a:ext cx="8667589" cy="3544796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34272" tIns="17135" rIns="34272" bIns="17135">
            <a:spAutoFit/>
          </a:bodyPr>
          <a:lstStyle>
            <a:lvl1pPr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lnSpc>
                <a:spcPct val="130000"/>
              </a:lnSpc>
            </a:pP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第三课  坚持和加强党的全面领导</a:t>
            </a:r>
            <a:b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第一框   坚持党的领导</a:t>
            </a:r>
            <a:endParaRPr lang="en-US" altLang="zh-CN" sz="32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第二框   巩固党的执政地位</a:t>
            </a:r>
            <a:endParaRPr lang="en-US" altLang="zh-CN" sz="32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endParaRPr lang="zh-CN" altLang="en-US" sz="32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1024" y="384842"/>
            <a:ext cx="8901952" cy="3927084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en-US" altLang="zh-CN" sz="2000" dirty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zh-CN" sz="2200" dirty="0">
                <a:latin typeface="楷体" panose="02010609060101010101" charset="-122"/>
                <a:ea typeface="楷体" panose="02010609060101010101" charset="-122"/>
              </a:rPr>
              <a:t>2018年2月，</a:t>
            </a:r>
            <a:r>
              <a:rPr lang="zh-CN" altLang="zh-CN" sz="2200" b="1" dirty="0">
                <a:solidFill>
                  <a:srgbClr val="FF0000"/>
                </a:solidFill>
                <a:latin typeface="+mj-ea"/>
                <a:ea typeface="+mj-ea"/>
              </a:rPr>
              <a:t>党</a:t>
            </a:r>
            <a:r>
              <a:rPr lang="zh-CN" altLang="zh-CN" sz="2200" dirty="0">
                <a:latin typeface="楷体" panose="02010609060101010101" charset="-122"/>
                <a:ea typeface="楷体" panose="02010609060101010101" charset="-122"/>
              </a:rPr>
              <a:t>的十九届三中全会</a:t>
            </a:r>
            <a:r>
              <a:rPr lang="zh-CN" altLang="zh-CN" sz="2200" b="1" dirty="0">
                <a:solidFill>
                  <a:srgbClr val="0000FF"/>
                </a:solidFill>
                <a:latin typeface="+mj-ea"/>
                <a:ea typeface="+mj-ea"/>
              </a:rPr>
              <a:t>审议通过</a:t>
            </a:r>
            <a:r>
              <a:rPr lang="zh-CN" altLang="en-US" sz="22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了</a:t>
            </a:r>
            <a:r>
              <a:rPr lang="zh-CN" altLang="zh-CN" sz="2200" dirty="0">
                <a:latin typeface="楷体" panose="02010609060101010101" charset="-122"/>
                <a:ea typeface="楷体" panose="02010609060101010101" charset="-122"/>
              </a:rPr>
              <a:t>《中共中央关于深化党和国家机构改革的决定》和《深化党和国家机构改革方案》，同意把</a:t>
            </a:r>
            <a:r>
              <a:rPr lang="en-US" altLang="zh-CN" sz="2200" dirty="0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zh-CN" sz="2200" dirty="0">
                <a:latin typeface="楷体" panose="02010609060101010101" charset="-122"/>
                <a:ea typeface="楷体" panose="02010609060101010101" charset="-122"/>
              </a:rPr>
              <a:t>《深化党和国家机构改革方案》的部分内容</a:t>
            </a:r>
            <a:r>
              <a:rPr lang="zh-CN" altLang="zh-CN" sz="2200" b="1" dirty="0">
                <a:solidFill>
                  <a:srgbClr val="0000FF"/>
                </a:solidFill>
                <a:latin typeface="+mj-ea"/>
                <a:ea typeface="+mj-ea"/>
              </a:rPr>
              <a:t>按照</a:t>
            </a:r>
            <a:r>
              <a:rPr lang="zh-CN" altLang="zh-CN" sz="2200" b="1" dirty="0">
                <a:solidFill>
                  <a:srgbClr val="FF0000"/>
                </a:solidFill>
                <a:latin typeface="+mj-ea"/>
                <a:ea typeface="+mj-ea"/>
              </a:rPr>
              <a:t>法定程序</a:t>
            </a:r>
            <a:endParaRPr lang="en-US" altLang="zh-CN" sz="22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0" indent="0" algn="just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zh-CN" altLang="zh-CN" sz="2200" b="1" dirty="0">
                <a:solidFill>
                  <a:srgbClr val="0000FF"/>
                </a:solidFill>
                <a:latin typeface="+mj-ea"/>
                <a:ea typeface="+mj-ea"/>
              </a:rPr>
              <a:t>提交</a:t>
            </a:r>
            <a:r>
              <a:rPr lang="zh-CN" altLang="zh-CN" sz="2200" dirty="0">
                <a:latin typeface="楷体" panose="02010609060101010101" charset="-122"/>
                <a:ea typeface="楷体" panose="02010609060101010101" charset="-122"/>
              </a:rPr>
              <a:t>十三届</a:t>
            </a:r>
            <a:r>
              <a:rPr lang="zh-CN" altLang="zh-CN" sz="2200" b="1" dirty="0">
                <a:solidFill>
                  <a:srgbClr val="FF0000"/>
                </a:solidFill>
                <a:latin typeface="+mj-ea"/>
                <a:ea typeface="+mj-ea"/>
              </a:rPr>
              <a:t>全国人大</a:t>
            </a:r>
            <a:r>
              <a:rPr lang="zh-CN" altLang="zh-CN" sz="2200" dirty="0">
                <a:latin typeface="楷体" panose="02010609060101010101" charset="-122"/>
                <a:ea typeface="楷体" panose="02010609060101010101" charset="-122"/>
              </a:rPr>
              <a:t>一次会议</a:t>
            </a:r>
            <a:r>
              <a:rPr lang="zh-CN" altLang="zh-CN" sz="2200" b="1" dirty="0">
                <a:solidFill>
                  <a:srgbClr val="0000FF"/>
                </a:solidFill>
                <a:latin typeface="+mj-ea"/>
                <a:ea typeface="+mj-ea"/>
              </a:rPr>
              <a:t>审议</a:t>
            </a:r>
            <a:r>
              <a:rPr lang="zh-CN" altLang="zh-CN" sz="2200" dirty="0">
                <a:latin typeface="楷体" panose="02010609060101010101" charset="-122"/>
                <a:ea typeface="楷体" panose="02010609060101010101" charset="-122"/>
              </a:rPr>
              <a:t>。</a:t>
            </a:r>
          </a:p>
          <a:p>
            <a:pPr marL="0" indent="0" algn="just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en-US" altLang="zh-CN" sz="2200" dirty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zh-CN" sz="2200" dirty="0">
                <a:latin typeface="楷体" panose="02010609060101010101" charset="-122"/>
                <a:ea typeface="楷体" panose="02010609060101010101" charset="-122"/>
              </a:rPr>
              <a:t>2018年3月17日</a:t>
            </a:r>
            <a:r>
              <a:rPr lang="zh-CN" altLang="zh-CN" dirty="0">
                <a:latin typeface="楷体" panose="02010609060101010101" charset="-122"/>
                <a:ea typeface="楷体" panose="02010609060101010101" charset="-122"/>
              </a:rPr>
              <a:t>，</a:t>
            </a:r>
            <a:r>
              <a:rPr lang="zh-CN" altLang="zh-CN" sz="1800" dirty="0">
                <a:latin typeface="楷体" panose="02010609060101010101" charset="-122"/>
                <a:ea typeface="楷体" panose="02010609060101010101" charset="-122"/>
              </a:rPr>
              <a:t>《</a:t>
            </a:r>
            <a:r>
              <a:rPr lang="zh-CN" altLang="zh-CN" sz="2200" dirty="0">
                <a:latin typeface="楷体" panose="02010609060101010101" charset="-122"/>
                <a:ea typeface="楷体" panose="02010609060101010101" charset="-122"/>
              </a:rPr>
              <a:t>深化党和国家机构改革方案</a:t>
            </a:r>
            <a:r>
              <a:rPr lang="zh-CN" altLang="zh-CN" sz="1800" dirty="0">
                <a:latin typeface="楷体" panose="02010609060101010101" charset="-122"/>
                <a:ea typeface="楷体" panose="02010609060101010101" charset="-122"/>
              </a:rPr>
              <a:t>》</a:t>
            </a:r>
            <a:r>
              <a:rPr lang="zh-CN" altLang="zh-CN" sz="2200" dirty="0">
                <a:latin typeface="楷体" panose="02010609060101010101" charset="-122"/>
                <a:ea typeface="楷体" panose="02010609060101010101" charset="-122"/>
              </a:rPr>
              <a:t>中涉及国务院</a:t>
            </a:r>
            <a:endParaRPr lang="en-US" altLang="zh-CN" sz="2200" dirty="0">
              <a:latin typeface="楷体" panose="02010609060101010101" charset="-122"/>
              <a:ea typeface="楷体" panose="02010609060101010101" charset="-122"/>
            </a:endParaRPr>
          </a:p>
          <a:p>
            <a:pPr marL="0" indent="0" algn="just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zh-CN" altLang="zh-CN" sz="2200" dirty="0">
                <a:latin typeface="楷体" panose="02010609060101010101" charset="-122"/>
                <a:ea typeface="楷体" panose="02010609060101010101" charset="-122"/>
              </a:rPr>
              <a:t>机构改革的内容由十三届</a:t>
            </a:r>
            <a:r>
              <a:rPr lang="zh-CN" altLang="zh-CN" sz="2200" b="1" dirty="0">
                <a:solidFill>
                  <a:srgbClr val="FF0000"/>
                </a:solidFill>
                <a:latin typeface="+mj-ea"/>
                <a:ea typeface="+mj-ea"/>
              </a:rPr>
              <a:t>全国人大</a:t>
            </a:r>
            <a:r>
              <a:rPr lang="zh-CN" altLang="zh-CN" sz="2200" dirty="0">
                <a:latin typeface="楷体" panose="02010609060101010101" charset="-122"/>
                <a:ea typeface="楷体" panose="02010609060101010101" charset="-122"/>
              </a:rPr>
              <a:t>一次会议</a:t>
            </a:r>
            <a:r>
              <a:rPr lang="zh-CN" altLang="zh-CN" sz="2200" b="1" dirty="0">
                <a:solidFill>
                  <a:srgbClr val="0000FF"/>
                </a:solidFill>
                <a:latin typeface="+mj-ea"/>
                <a:ea typeface="+mj-ea"/>
              </a:rPr>
              <a:t>审议通过</a:t>
            </a:r>
            <a:r>
              <a:rPr lang="zh-CN" altLang="zh-CN" sz="2200" dirty="0"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en-US" altLang="zh-CN" sz="2200" dirty="0">
              <a:latin typeface="楷体" panose="02010609060101010101" charset="-122"/>
              <a:ea typeface="楷体" panose="02010609060101010101" charset="-122"/>
            </a:endParaRPr>
          </a:p>
          <a:p>
            <a:pPr marL="0" indent="0" algn="just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en-US" altLang="zh-CN" sz="2200" dirty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zh-CN" sz="2200" dirty="0">
                <a:latin typeface="楷体" panose="02010609060101010101" charset="-122"/>
                <a:ea typeface="楷体" panose="02010609060101010101" charset="-122"/>
              </a:rPr>
              <a:t>3月21日，《深化党和国家机构改革方案》全文对外</a:t>
            </a:r>
            <a:r>
              <a:rPr lang="zh-CN" altLang="zh-CN" sz="2200" b="1" dirty="0">
                <a:solidFill>
                  <a:srgbClr val="0000FF"/>
                </a:solidFill>
                <a:latin typeface="+mj-ea"/>
                <a:ea typeface="+mj-ea"/>
              </a:rPr>
              <a:t>公布</a:t>
            </a:r>
            <a:r>
              <a:rPr lang="zh-CN" altLang="zh-CN" sz="2200" dirty="0"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en-US" altLang="zh-CN" sz="2200" dirty="0">
              <a:latin typeface="楷体" panose="02010609060101010101" charset="-122"/>
              <a:ea typeface="楷体" panose="02010609060101010101" charset="-122"/>
            </a:endParaRPr>
          </a:p>
          <a:p>
            <a:pPr indent="0" algn="just">
              <a:lnSpc>
                <a:spcPct val="100000"/>
              </a:lnSpc>
              <a:spcAft>
                <a:spcPts val="0"/>
              </a:spcAft>
              <a:buNone/>
              <a:defRPr/>
            </a:pPr>
            <a:endParaRPr lang="en-US" altLang="zh-CN" sz="2000" b="1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+mn-ea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en-US" altLang="zh-CN" sz="20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n-ea"/>
              </a:rPr>
              <a:t>     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  <a:sym typeface="Helvetica" panose="020B0604020202020204" pitchFamily="34" charset="0"/>
              </a:rPr>
              <a:t>结合</a:t>
            </a:r>
            <a:r>
              <a:rPr lang="en-US" altLang="zh-CN" sz="2400" b="1" dirty="0">
                <a:solidFill>
                  <a:srgbClr val="262626"/>
                </a:solidFill>
                <a:latin typeface="+mn-ea"/>
                <a:ea typeface="+mn-ea"/>
                <a:sym typeface="Helvetica" panose="020B0604020202020204" pitchFamily="34" charset="0"/>
              </a:rPr>
              <a:t>《</a:t>
            </a:r>
            <a:r>
              <a:rPr lang="zh-CN" altLang="en-US" sz="2400" b="1" dirty="0">
                <a:solidFill>
                  <a:srgbClr val="262626"/>
                </a:solidFill>
                <a:latin typeface="+mn-ea"/>
                <a:ea typeface="+mn-ea"/>
                <a:sym typeface="Helvetica" panose="020B0604020202020204" pitchFamily="34" charset="0"/>
              </a:rPr>
              <a:t>深化党和国家机构改革方案</a:t>
            </a:r>
            <a:r>
              <a:rPr lang="en-US" altLang="zh-CN" sz="2400" b="1" dirty="0">
                <a:solidFill>
                  <a:srgbClr val="262626"/>
                </a:solidFill>
                <a:latin typeface="+mn-ea"/>
                <a:ea typeface="+mn-ea"/>
                <a:sym typeface="Helvetica" panose="020B0604020202020204" pitchFamily="34" charset="0"/>
              </a:rPr>
              <a:t>》</a:t>
            </a:r>
            <a:r>
              <a:rPr lang="zh-CN" altLang="en-US" sz="2400" b="1" dirty="0">
                <a:solidFill>
                  <a:srgbClr val="262626"/>
                </a:solidFill>
                <a:latin typeface="+mn-ea"/>
                <a:ea typeface="+mn-ea"/>
                <a:sym typeface="Helvetica" panose="020B0604020202020204" pitchFamily="34" charset="0"/>
              </a:rPr>
              <a:t>的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  <a:sym typeface="Helvetica" panose="020B0604020202020204" pitchFamily="34" charset="0"/>
              </a:rPr>
              <a:t>出台过程</a:t>
            </a:r>
            <a:r>
              <a:rPr lang="zh-CN" altLang="zh-CN" sz="2400" b="1" dirty="0">
                <a:latin typeface="+mn-ea"/>
                <a:ea typeface="+mn-ea"/>
              </a:rPr>
              <a:t>，</a:t>
            </a:r>
            <a:endParaRPr lang="en-US" altLang="zh-CN" sz="2400" b="1" dirty="0">
              <a:latin typeface="+mn-ea"/>
              <a:ea typeface="+mn-ea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ea"/>
                <a:ea typeface="+mn-ea"/>
                <a:sym typeface="Helvetica" panose="020B0604020202020204" pitchFamily="34" charset="0"/>
              </a:rPr>
              <a:t>       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  <a:sym typeface="Helvetica" panose="020B0604020202020204" pitchFamily="34" charset="0"/>
              </a:rPr>
              <a:t>谈谈</a:t>
            </a:r>
            <a:r>
              <a:rPr lang="zh-CN" altLang="en-US" sz="2400" b="1" dirty="0">
                <a:solidFill>
                  <a:srgbClr val="262626"/>
                </a:solidFill>
                <a:latin typeface="+mn-ea"/>
                <a:ea typeface="+mn-ea"/>
                <a:sym typeface="Helvetica" panose="020B0604020202020204" pitchFamily="34" charset="0"/>
              </a:rPr>
              <a:t>你对中国共产党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  <a:sym typeface="Helvetica" panose="020B0604020202020204" pitchFamily="34" charset="0"/>
              </a:rPr>
              <a:t>执政方式</a:t>
            </a:r>
            <a:r>
              <a:rPr lang="zh-CN" altLang="en-US" sz="2400" b="1" dirty="0">
                <a:solidFill>
                  <a:srgbClr val="262626"/>
                </a:solidFill>
                <a:latin typeface="+mn-ea"/>
                <a:ea typeface="+mn-ea"/>
                <a:sym typeface="Helvetica" panose="020B0604020202020204" pitchFamily="34" charset="0"/>
              </a:rPr>
              <a:t>的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  <a:sym typeface="Helvetica" panose="020B0604020202020204" pitchFamily="34" charset="0"/>
              </a:rPr>
              <a:t>理解</a:t>
            </a:r>
            <a:r>
              <a:rPr lang="zh-CN" altLang="en-US" sz="2400" b="1" dirty="0">
                <a:solidFill>
                  <a:srgbClr val="262626"/>
                </a:solidFill>
                <a:latin typeface="+mn-ea"/>
                <a:ea typeface="+mn-ea"/>
                <a:sym typeface="Helvetica" panose="020B0604020202020204" pitchFamily="34" charset="0"/>
              </a:rPr>
              <a:t>。</a:t>
            </a:r>
            <a:endParaRPr lang="zh-CN" altLang="en-US" sz="2400" b="1" spc="-38" dirty="0">
              <a:solidFill>
                <a:srgbClr val="262626"/>
              </a:solidFill>
              <a:latin typeface="+mn-ea"/>
              <a:ea typeface="+mn-ea"/>
              <a:sym typeface="Helvetica" panose="020B060402020202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zh-CN" altLang="en-US" sz="20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61365" y="1067232"/>
            <a:ext cx="8828954" cy="394723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  <a:r>
              <a:rPr lang="zh-CN" altLang="en-US" sz="2800" b="1" dirty="0">
                <a:solidFill>
                  <a:srgbClr val="26262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党和国家机构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职能体系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是中国特色社会主义制度的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重要组成部分，是我们党治国理政的重要保障。</a:t>
            </a:r>
          </a:p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②党政机构属于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上层建筑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，必须适应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经济基础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的要求。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经济不断发展，社会不断进步，人民生活不断改善，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上层建筑就要适应新的要求不断进行改革。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③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在《深化党和国家机构改革方案》的出台过程中，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中国共产党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注重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调查研究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遵循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社会发展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规律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按照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客观规律执好政、掌好权，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科学配置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党和国家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机构的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权力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，体现了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科学执政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161365" y="29455"/>
            <a:ext cx="8828954" cy="95410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just"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Helvetica" panose="020B0604020202020204" pitchFamily="34" charset="0"/>
              </a:rPr>
              <a:t>      结合</a:t>
            </a:r>
            <a:r>
              <a:rPr lang="en-US" altLang="zh-CN" sz="2800" b="1" dirty="0">
                <a:solidFill>
                  <a:srgbClr val="262626"/>
                </a:solidFill>
                <a:latin typeface="宋体" panose="02010600030101010101" pitchFamily="2" charset="-122"/>
                <a:ea typeface="宋体" panose="02010600030101010101" pitchFamily="2" charset="-122"/>
                <a:sym typeface="Helvetica" panose="020B0604020202020204" pitchFamily="34" charset="0"/>
              </a:rPr>
              <a:t>《</a:t>
            </a:r>
            <a:r>
              <a:rPr lang="zh-CN" altLang="en-US" sz="2800" b="1" dirty="0">
                <a:solidFill>
                  <a:srgbClr val="262626"/>
                </a:solidFill>
                <a:latin typeface="宋体" panose="02010600030101010101" pitchFamily="2" charset="-122"/>
                <a:ea typeface="宋体" panose="02010600030101010101" pitchFamily="2" charset="-122"/>
                <a:sym typeface="Helvetica" panose="020B0604020202020204" pitchFamily="34" charset="0"/>
              </a:rPr>
              <a:t>深化党和国家机构改革方案</a:t>
            </a:r>
            <a:r>
              <a:rPr lang="en-US" altLang="zh-CN" sz="2800" b="1" dirty="0">
                <a:solidFill>
                  <a:srgbClr val="262626"/>
                </a:solidFill>
                <a:latin typeface="宋体" panose="02010600030101010101" pitchFamily="2" charset="-122"/>
                <a:ea typeface="宋体" panose="02010600030101010101" pitchFamily="2" charset="-122"/>
                <a:sym typeface="Helvetica" panose="020B0604020202020204" pitchFamily="34" charset="0"/>
              </a:rPr>
              <a:t>》</a:t>
            </a:r>
            <a:r>
              <a:rPr lang="zh-CN" altLang="en-US" sz="2800" b="1" dirty="0">
                <a:solidFill>
                  <a:srgbClr val="262626"/>
                </a:solidFill>
                <a:latin typeface="宋体" panose="02010600030101010101" pitchFamily="2" charset="-122"/>
                <a:ea typeface="宋体" panose="02010600030101010101" pitchFamily="2" charset="-122"/>
                <a:sym typeface="Helvetica" panose="020B0604020202020204" pitchFamily="34" charset="0"/>
              </a:rPr>
              <a:t>的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Helvetica" panose="020B0604020202020204" pitchFamily="34" charset="0"/>
              </a:rPr>
              <a:t>出台过程</a:t>
            </a:r>
            <a:r>
              <a:rPr lang="zh-CN" altLang="zh-CN" sz="2800" b="1" dirty="0">
                <a:latin typeface="微软雅黑" panose="020B0503020204020204" charset="-122"/>
                <a:ea typeface="微软雅黑" panose="020B0503020204020204" charset="-122"/>
              </a:rPr>
              <a:t>，</a:t>
            </a:r>
            <a:endParaRPr lang="en-US" altLang="zh-CN" sz="28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Helvetica" panose="020B0604020202020204" pitchFamily="34" charset="0"/>
              </a:rPr>
              <a:t>      谈谈</a:t>
            </a:r>
            <a:r>
              <a:rPr lang="zh-CN" altLang="en-US" sz="2800" b="1" dirty="0">
                <a:solidFill>
                  <a:srgbClr val="262626"/>
                </a:solidFill>
                <a:latin typeface="宋体" panose="02010600030101010101" pitchFamily="2" charset="-122"/>
                <a:ea typeface="宋体" panose="02010600030101010101" pitchFamily="2" charset="-122"/>
                <a:sym typeface="Helvetica" panose="020B0604020202020204" pitchFamily="34" charset="0"/>
              </a:rPr>
              <a:t>对中国共产党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Helvetica" panose="020B0604020202020204" pitchFamily="34" charset="0"/>
              </a:rPr>
              <a:t>执政方式</a:t>
            </a:r>
            <a:r>
              <a:rPr lang="zh-CN" altLang="en-US" sz="2800" b="1" dirty="0">
                <a:solidFill>
                  <a:srgbClr val="262626"/>
                </a:solidFill>
                <a:latin typeface="宋体" panose="02010600030101010101" pitchFamily="2" charset="-122"/>
                <a:ea typeface="宋体" panose="02010600030101010101" pitchFamily="2" charset="-122"/>
                <a:sym typeface="Helvetica" panose="020B0604020202020204" pitchFamily="34" charset="0"/>
              </a:rPr>
              <a:t>的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Helvetica" panose="020B0604020202020204" pitchFamily="34" charset="0"/>
              </a:rPr>
              <a:t>理解</a:t>
            </a:r>
            <a:r>
              <a:rPr lang="zh-CN" altLang="en-US" sz="28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Helvetica" panose="020B0604020202020204" pitchFamily="34" charset="0"/>
              </a:rPr>
              <a:t>。</a:t>
            </a:r>
            <a:endParaRPr lang="en-US" altLang="zh-CN" sz="2400" b="1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93506" y="181843"/>
            <a:ext cx="8735466" cy="4270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just">
              <a:defRPr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④从提出要统筹党政群机构改革，到最后方案的出台，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defRPr/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多次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调研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征求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各部门和各民主党派的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意见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发扬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民主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尊重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人民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主体地位，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defRPr/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体现了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民主执政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⑤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党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坚持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在宪法和法律范围内活动，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支持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保证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人大依法履行职能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党的主张通过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法定程序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上升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为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国家意志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体现了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依法执政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  <a:p>
            <a:endParaRPr lang="zh-CN" altLang="en-US" sz="21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6"/>
          <p:cNvSpPr>
            <a:spLocks noChangeArrowheads="1"/>
          </p:cNvSpPr>
          <p:nvPr/>
        </p:nvSpPr>
        <p:spPr bwMode="auto">
          <a:xfrm>
            <a:off x="107763" y="899678"/>
            <a:ext cx="8928474" cy="22453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+mj-ea"/>
                <a:ea typeface="+mj-ea"/>
                <a:cs typeface="+mn-ea"/>
              </a:rPr>
              <a:t>科学执政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  <a:cs typeface="+mn-ea"/>
            </a:endParaRPr>
          </a:p>
          <a:p>
            <a:pPr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+mj-ea"/>
                <a:ea typeface="+mj-ea"/>
                <a:cs typeface="+mn-ea"/>
              </a:rPr>
              <a:t>       </a:t>
            </a:r>
            <a:r>
              <a:rPr lang="zh-CN" altLang="en-US" sz="2800" b="1" dirty="0">
                <a:latin typeface="+mj-ea"/>
                <a:ea typeface="+mj-ea"/>
                <a:cs typeface="+mn-ea"/>
              </a:rPr>
              <a:t>就是</a:t>
            </a:r>
            <a:r>
              <a:rPr lang="zh-CN" altLang="en-US" sz="2800" b="1" dirty="0">
                <a:solidFill>
                  <a:srgbClr val="0000FF"/>
                </a:solidFill>
                <a:latin typeface="+mj-ea"/>
                <a:ea typeface="+mj-ea"/>
                <a:cs typeface="+mn-ea"/>
              </a:rPr>
              <a:t>坚持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以</a:t>
            </a:r>
            <a:r>
              <a:rPr lang="zh-CN" altLang="en-US" sz="2800" b="1" dirty="0">
                <a:solidFill>
                  <a:srgbClr val="FF0000"/>
                </a:solidFill>
                <a:latin typeface="+mj-ea"/>
                <a:ea typeface="+mj-ea"/>
                <a:cs typeface="+mn-ea"/>
              </a:rPr>
              <a:t>马克思主义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为指导，不断</a:t>
            </a:r>
            <a:r>
              <a:rPr lang="zh-CN" altLang="en-US" sz="2800" b="1" dirty="0">
                <a:solidFill>
                  <a:srgbClr val="0000FF"/>
                </a:solidFill>
                <a:latin typeface="+mj-ea"/>
                <a:ea typeface="+mj-ea"/>
                <a:cs typeface="+mn-ea"/>
              </a:rPr>
              <a:t>探索和遵循</a:t>
            </a:r>
            <a:endParaRPr lang="en-US" altLang="zh-CN" sz="2800" b="1" dirty="0">
              <a:solidFill>
                <a:srgbClr val="0000FF"/>
              </a:solidFill>
              <a:latin typeface="+mj-ea"/>
              <a:ea typeface="+mj-ea"/>
              <a:cs typeface="+mn-ea"/>
            </a:endParaRPr>
          </a:p>
          <a:p>
            <a:pPr>
              <a:defRPr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共产党执政</a:t>
            </a:r>
            <a:r>
              <a:rPr lang="zh-CN" altLang="en-US" sz="2800" b="1" dirty="0">
                <a:solidFill>
                  <a:srgbClr val="FF0000"/>
                </a:solidFill>
                <a:latin typeface="+mj-ea"/>
                <a:ea typeface="+mj-ea"/>
                <a:cs typeface="+mn-ea"/>
              </a:rPr>
              <a:t>规律</a:t>
            </a:r>
            <a:r>
              <a:rPr lang="zh-CN" altLang="en-US" sz="12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、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社会主义建设</a:t>
            </a:r>
            <a:r>
              <a:rPr lang="zh-CN" altLang="en-US" sz="2800" b="1" dirty="0">
                <a:solidFill>
                  <a:srgbClr val="FF0000"/>
                </a:solidFill>
                <a:latin typeface="+mj-ea"/>
                <a:ea typeface="+mj-ea"/>
                <a:cs typeface="+mn-ea"/>
              </a:rPr>
              <a:t>规律</a:t>
            </a:r>
            <a:r>
              <a:rPr lang="zh-CN" altLang="en-US" sz="12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、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人类社会发展</a:t>
            </a:r>
            <a:r>
              <a:rPr lang="zh-CN" altLang="en-US" sz="2800" b="1" dirty="0">
                <a:solidFill>
                  <a:srgbClr val="FF0000"/>
                </a:solidFill>
                <a:latin typeface="+mj-ea"/>
                <a:ea typeface="+mj-ea"/>
                <a:cs typeface="+mn-ea"/>
              </a:rPr>
              <a:t>规律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，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全面</a:t>
            </a:r>
            <a:r>
              <a:rPr lang="zh-CN" altLang="en-US" sz="2800" b="1" dirty="0">
                <a:solidFill>
                  <a:srgbClr val="0000FF"/>
                </a:solidFill>
                <a:latin typeface="+mj-ea"/>
                <a:ea typeface="+mj-ea"/>
                <a:cs typeface="+mn-ea"/>
              </a:rPr>
              <a:t>增强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执政</a:t>
            </a:r>
            <a:r>
              <a:rPr lang="zh-CN" altLang="en-US" sz="2800" b="1" dirty="0">
                <a:solidFill>
                  <a:srgbClr val="FF0000"/>
                </a:solidFill>
                <a:latin typeface="+mj-ea"/>
                <a:ea typeface="+mj-ea"/>
                <a:cs typeface="+mn-ea"/>
              </a:rPr>
              <a:t>本领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， </a:t>
            </a:r>
            <a:r>
              <a:rPr lang="zh-CN" altLang="en-US" sz="2800" b="1" dirty="0">
                <a:solidFill>
                  <a:srgbClr val="0000FF"/>
                </a:solidFill>
                <a:latin typeface="+mj-ea"/>
                <a:ea typeface="+mj-ea"/>
                <a:cs typeface="+mn-ea"/>
              </a:rPr>
              <a:t>提高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长期执政</a:t>
            </a:r>
            <a:r>
              <a:rPr lang="zh-CN" altLang="en-US" sz="2800" b="1" dirty="0">
                <a:solidFill>
                  <a:srgbClr val="FF0000"/>
                </a:solidFill>
                <a:latin typeface="+mj-ea"/>
                <a:ea typeface="+mj-ea"/>
                <a:cs typeface="+mn-ea"/>
              </a:rPr>
              <a:t>能力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， 并</a:t>
            </a:r>
            <a:r>
              <a:rPr lang="zh-CN" altLang="en-US" sz="2800" b="1" dirty="0">
                <a:solidFill>
                  <a:srgbClr val="0000FF"/>
                </a:solidFill>
                <a:latin typeface="+mj-ea"/>
                <a:ea typeface="+mj-ea"/>
                <a:cs typeface="+mn-ea"/>
              </a:rPr>
              <a:t>按照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客观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  <a:cs typeface="+mn-ea"/>
            </a:endParaRPr>
          </a:p>
          <a:p>
            <a:pPr>
              <a:defRPr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规律</a:t>
            </a:r>
            <a:r>
              <a:rPr lang="zh-CN" altLang="en-US" sz="2800" b="1" dirty="0">
                <a:solidFill>
                  <a:srgbClr val="FF0000"/>
                </a:solidFill>
                <a:latin typeface="+mj-ea"/>
                <a:ea typeface="+mj-ea"/>
                <a:cs typeface="+mn-ea"/>
              </a:rPr>
              <a:t>执好政、掌好权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。</a:t>
            </a:r>
            <a:endParaRPr sz="2800" b="1" dirty="0">
              <a:latin typeface="宋体" panose="02010600030101010101" pitchFamily="2" charset="-122"/>
              <a:ea typeface="宋体" panose="02010600030101010101" pitchFamily="2" charset="-122"/>
              <a:cs typeface="+mn-ea"/>
            </a:endParaRPr>
          </a:p>
        </p:txBody>
      </p:sp>
      <p:sp>
        <p:nvSpPr>
          <p:cNvPr id="3" name="矩形 6"/>
          <p:cNvSpPr>
            <a:spLocks noChangeArrowheads="1"/>
          </p:cNvSpPr>
          <p:nvPr/>
        </p:nvSpPr>
        <p:spPr bwMode="auto">
          <a:xfrm>
            <a:off x="161365" y="29455"/>
            <a:ext cx="8828954" cy="66255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1. 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科学执政、民主执政、依法执政的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内涵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及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要求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6"/>
          <p:cNvSpPr>
            <a:spLocks noChangeArrowheads="1"/>
          </p:cNvSpPr>
          <p:nvPr/>
        </p:nvSpPr>
        <p:spPr bwMode="auto">
          <a:xfrm>
            <a:off x="92208" y="80444"/>
            <a:ext cx="8974952" cy="491417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no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民主执政</a:t>
            </a:r>
            <a:endParaRPr lang="en-US" altLang="zh-CN" sz="2800" b="1" dirty="0"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  <a:p>
            <a:pPr>
              <a:defRPr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  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+mn-ea"/>
              </a:rPr>
              <a:t>就是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坚持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为了人民执政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、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依靠人民执政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。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  <a:cs typeface="+mn-ea"/>
            </a:endParaRPr>
          </a:p>
          <a:p>
            <a:pPr>
              <a:defRPr/>
            </a:pP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  <a:cs typeface="+mn-ea"/>
            </a:endParaRPr>
          </a:p>
          <a:p>
            <a:pPr>
              <a:defRPr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  民主执政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强调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人民群众的历史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主体地位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。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  <a:cs typeface="+mn-ea"/>
            </a:endParaRPr>
          </a:p>
          <a:p>
            <a:pPr>
              <a:defRPr/>
            </a:pP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  <a:cs typeface="+mn-ea"/>
            </a:endParaRPr>
          </a:p>
          <a:p>
            <a:pPr>
              <a:defRPr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  这就要求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发展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中国特色社会主义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民主政治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，</a:t>
            </a:r>
          </a:p>
          <a:p>
            <a:pPr>
              <a:defRPr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  以民主的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+mn-ea"/>
              </a:rPr>
              <a:t>制度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、民主的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+mn-ea"/>
              </a:rPr>
              <a:t>形式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、民主的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+mn-ea"/>
              </a:rPr>
              <a:t>手段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保证在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  <a:cs typeface="+mn-ea"/>
            </a:endParaRPr>
          </a:p>
          <a:p>
            <a:pPr>
              <a:defRPr/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  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国家政治生活的各个方面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坚持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和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实现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人民当家作主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， 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  <a:cs typeface="+mn-ea"/>
            </a:endParaRPr>
          </a:p>
          <a:p>
            <a:pPr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  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团结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一切可以团结的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力量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，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调动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一切积极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因素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，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  <a:cs typeface="+mn-ea"/>
            </a:endParaRPr>
          </a:p>
          <a:p>
            <a:pPr>
              <a:defRPr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  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+mn-ea"/>
              </a:rPr>
              <a:t>实现好、维护好、发展好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最广大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人民的根本利益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，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  <a:cs typeface="+mn-ea"/>
            </a:endParaRPr>
          </a:p>
          <a:p>
            <a:pPr>
              <a:defRPr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  从而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巩固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和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扩大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党长期执政的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群众基础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。</a:t>
            </a:r>
          </a:p>
          <a:p>
            <a:pPr>
              <a:defRPr/>
            </a:pPr>
            <a:endParaRPr sz="2400" b="1" dirty="0">
              <a:latin typeface="宋体" panose="02010600030101010101" pitchFamily="2" charset="-122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6"/>
          <p:cNvSpPr>
            <a:spLocks noChangeArrowheads="1"/>
          </p:cNvSpPr>
          <p:nvPr/>
        </p:nvSpPr>
        <p:spPr bwMode="auto">
          <a:xfrm>
            <a:off x="130722" y="69156"/>
            <a:ext cx="8936438" cy="445841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no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+mj-ea"/>
                <a:ea typeface="+mj-ea"/>
                <a:cs typeface="+mn-ea"/>
              </a:rPr>
              <a:t>依法执政</a:t>
            </a:r>
            <a:endParaRPr lang="en-US" altLang="zh-CN" sz="2800" b="1" dirty="0">
              <a:solidFill>
                <a:srgbClr val="0000FF"/>
              </a:solidFill>
              <a:latin typeface="+mj-ea"/>
              <a:ea typeface="+mj-ea"/>
              <a:cs typeface="+mn-ea"/>
            </a:endParaRPr>
          </a:p>
          <a:p>
            <a:pPr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    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是中国共产党执政的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  <a:cs typeface="+mn-ea"/>
              </a:rPr>
              <a:t>基本方式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。</a:t>
            </a:r>
          </a:p>
          <a:p>
            <a:pPr>
              <a:defRPr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    党必须在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  <a:cs typeface="+mn-ea"/>
              </a:rPr>
              <a:t>宪法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和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  <a:cs typeface="+mn-ea"/>
              </a:rPr>
              <a:t>法律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的范围内活动。</a:t>
            </a:r>
          </a:p>
          <a:p>
            <a:pPr>
              <a:defRPr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    </a:t>
            </a:r>
            <a:r>
              <a:rPr lang="zh-CN" altLang="en-US" sz="2800" b="1" dirty="0">
                <a:solidFill>
                  <a:srgbClr val="0000FF"/>
                </a:solidFill>
                <a:latin typeface="+mj-ea"/>
                <a:ea typeface="+mj-ea"/>
                <a:cs typeface="+mn-ea"/>
              </a:rPr>
              <a:t>支持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人民代表大会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  <a:cs typeface="+mn-ea"/>
              </a:rPr>
              <a:t>依法履行职能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，使党的主张通过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  <a:cs typeface="+mn-ea"/>
              </a:rPr>
              <a:t>法定程序</a:t>
            </a:r>
            <a:r>
              <a:rPr lang="zh-CN" altLang="en-US" sz="2800" b="1" dirty="0">
                <a:solidFill>
                  <a:srgbClr val="0000FF"/>
                </a:solidFill>
                <a:latin typeface="+mj-ea"/>
                <a:ea typeface="+mj-ea"/>
                <a:cs typeface="+mn-ea"/>
              </a:rPr>
              <a:t>上升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为国家意志，是党依法执政的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  <a:cs typeface="+mn-ea"/>
              </a:rPr>
              <a:t>重要体现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。</a:t>
            </a:r>
          </a:p>
          <a:p>
            <a:pPr>
              <a:defRPr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    依法执政，就是</a:t>
            </a:r>
            <a:r>
              <a:rPr lang="zh-CN" altLang="en-US" sz="2800" b="1" dirty="0">
                <a:solidFill>
                  <a:srgbClr val="0000FF"/>
                </a:solidFill>
                <a:latin typeface="+mj-ea"/>
                <a:ea typeface="+mj-ea"/>
                <a:cs typeface="+mn-ea"/>
              </a:rPr>
              <a:t>坚持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依法治国、</a:t>
            </a:r>
            <a:r>
              <a:rPr lang="zh-CN" altLang="en-US" sz="2800" b="1" dirty="0">
                <a:solidFill>
                  <a:srgbClr val="0000FF"/>
                </a:solidFill>
                <a:latin typeface="+mj-ea"/>
                <a:ea typeface="+mj-ea"/>
                <a:cs typeface="+mn-ea"/>
              </a:rPr>
              <a:t>建设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社会主义法治国家，</a:t>
            </a:r>
            <a:r>
              <a:rPr lang="zh-CN" altLang="en-US" sz="2800" b="1" dirty="0">
                <a:solidFill>
                  <a:srgbClr val="0000FF"/>
                </a:solidFill>
                <a:latin typeface="+mj-ea"/>
                <a:ea typeface="+mj-ea"/>
                <a:cs typeface="+mn-ea"/>
              </a:rPr>
              <a:t>领导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  <a:cs typeface="+mn-ea"/>
              </a:rPr>
              <a:t>立法</a:t>
            </a:r>
            <a:r>
              <a:rPr lang="zh-CN" altLang="en-US" sz="2000" b="1" dirty="0">
                <a:latin typeface="+mn-ea"/>
                <a:ea typeface="+mn-ea"/>
                <a:cs typeface="+mn-ea"/>
              </a:rPr>
              <a:t>、</a:t>
            </a:r>
            <a:r>
              <a:rPr lang="zh-CN" altLang="en-US" sz="2800" b="1" dirty="0">
                <a:solidFill>
                  <a:srgbClr val="0000FF"/>
                </a:solidFill>
                <a:latin typeface="+mj-ea"/>
                <a:ea typeface="+mj-ea"/>
                <a:cs typeface="+mn-ea"/>
              </a:rPr>
              <a:t>保证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  <a:cs typeface="+mn-ea"/>
              </a:rPr>
              <a:t>执法</a:t>
            </a:r>
            <a:r>
              <a:rPr lang="zh-CN" altLang="en-US" sz="2000" b="1" dirty="0">
                <a:latin typeface="+mn-ea"/>
                <a:ea typeface="+mn-ea"/>
                <a:cs typeface="+mn-ea"/>
              </a:rPr>
              <a:t>、</a:t>
            </a:r>
            <a:r>
              <a:rPr lang="zh-CN" altLang="en-US" sz="2800" b="1" dirty="0">
                <a:solidFill>
                  <a:srgbClr val="0000FF"/>
                </a:solidFill>
                <a:latin typeface="+mj-ea"/>
                <a:ea typeface="+mj-ea"/>
                <a:cs typeface="+mn-ea"/>
              </a:rPr>
              <a:t>支持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  <a:cs typeface="+mn-ea"/>
              </a:rPr>
              <a:t>司法</a:t>
            </a:r>
            <a:r>
              <a:rPr lang="zh-CN" altLang="en-US" sz="2000" b="1" dirty="0">
                <a:latin typeface="+mn-ea"/>
                <a:ea typeface="+mn-ea"/>
                <a:cs typeface="+mn-ea"/>
              </a:rPr>
              <a:t>、</a:t>
            </a:r>
            <a:r>
              <a:rPr lang="zh-CN" altLang="en-US" sz="2800" b="1" dirty="0">
                <a:solidFill>
                  <a:srgbClr val="0000FF"/>
                </a:solidFill>
                <a:latin typeface="+mj-ea"/>
                <a:ea typeface="+mj-ea"/>
                <a:cs typeface="+mn-ea"/>
              </a:rPr>
              <a:t>带头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  <a:cs typeface="+mn-ea"/>
              </a:rPr>
              <a:t>守法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，不断</a:t>
            </a:r>
            <a:r>
              <a:rPr lang="zh-CN" altLang="en-US" sz="2800" b="1" dirty="0">
                <a:solidFill>
                  <a:srgbClr val="0000FF"/>
                </a:solidFill>
                <a:latin typeface="+mj-ea"/>
                <a:ea typeface="+mj-ea"/>
                <a:cs typeface="+mn-ea"/>
              </a:rPr>
              <a:t>推进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国家经济建设、政治建设、文化建设、社会建设、生态文明建设的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  <a:cs typeface="+mn-ea"/>
              </a:rPr>
              <a:t>法治化</a:t>
            </a:r>
            <a:r>
              <a:rPr lang="zh-CN" altLang="en-US" sz="2800" b="1" dirty="0">
                <a:latin typeface="+mn-ea"/>
                <a:ea typeface="+mn-ea"/>
                <a:cs typeface="+mn-ea"/>
              </a:rPr>
              <a:t>、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  <a:cs typeface="+mn-ea"/>
              </a:rPr>
              <a:t>规范化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，以法治的</a:t>
            </a:r>
            <a:r>
              <a:rPr lang="zh-CN" altLang="en-US" sz="2800" b="1" dirty="0">
                <a:latin typeface="+mn-ea"/>
                <a:ea typeface="+mn-ea"/>
                <a:cs typeface="+mn-ea"/>
              </a:rPr>
              <a:t>理念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、法治的</a:t>
            </a:r>
            <a:r>
              <a:rPr lang="zh-CN" altLang="en-US" sz="2800" b="1" dirty="0">
                <a:latin typeface="+mn-ea"/>
                <a:ea typeface="+mn-ea"/>
                <a:cs typeface="+mn-ea"/>
              </a:rPr>
              <a:t>体制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、法治的</a:t>
            </a:r>
            <a:r>
              <a:rPr lang="zh-CN" altLang="en-US" sz="2800" b="1" dirty="0">
                <a:latin typeface="+mn-ea"/>
                <a:ea typeface="+mn-ea"/>
                <a:cs typeface="+mn-ea"/>
              </a:rPr>
              <a:t>程序</a:t>
            </a:r>
            <a:r>
              <a:rPr lang="zh-CN" altLang="en-US" sz="2800" b="1" dirty="0">
                <a:solidFill>
                  <a:srgbClr val="0000FF"/>
                </a:solidFill>
                <a:latin typeface="+mj-ea"/>
                <a:ea typeface="+mj-ea"/>
                <a:cs typeface="+mn-ea"/>
              </a:rPr>
              <a:t>保证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党领导人民有效治国理政。</a:t>
            </a:r>
          </a:p>
          <a:p>
            <a:pPr>
              <a:lnSpc>
                <a:spcPct val="150000"/>
              </a:lnSpc>
              <a:defRPr/>
            </a:pPr>
            <a:endParaRPr sz="2400" b="1" dirty="0">
              <a:latin typeface="+mn-ea"/>
              <a:ea typeface="+mn-ea"/>
              <a:cs typeface="+mn-e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6"/>
          <p:cNvSpPr>
            <a:spLocks noChangeArrowheads="1"/>
          </p:cNvSpPr>
          <p:nvPr/>
        </p:nvSpPr>
        <p:spPr bwMode="auto">
          <a:xfrm>
            <a:off x="153681" y="684174"/>
            <a:ext cx="8836638" cy="436423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no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    科学执政、民主执政、依法执政是</a:t>
            </a:r>
            <a:r>
              <a:rPr lang="zh-CN" altLang="en-US" sz="2400" b="1" dirty="0">
                <a:solidFill>
                  <a:srgbClr val="FF0000"/>
                </a:solidFill>
                <a:latin typeface="+mj-ea"/>
                <a:ea typeface="+mj-ea"/>
                <a:cs typeface="+mn-ea"/>
              </a:rPr>
              <a:t>有机统一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的，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    科学执政是</a:t>
            </a:r>
            <a:r>
              <a:rPr lang="zh-CN" altLang="en-US" sz="2400" b="1" dirty="0">
                <a:solidFill>
                  <a:srgbClr val="FF0000"/>
                </a:solidFill>
                <a:latin typeface="+mj-ea"/>
                <a:ea typeface="+mj-ea"/>
                <a:cs typeface="+mn-ea"/>
              </a:rPr>
              <a:t>基本前提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  <a:cs typeface="+mn-ea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 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民主执政是</a:t>
            </a:r>
            <a:r>
              <a:rPr lang="zh-CN" altLang="en-US" sz="2400" b="1" dirty="0">
                <a:solidFill>
                  <a:srgbClr val="FF0000"/>
                </a:solidFill>
                <a:latin typeface="+mj-ea"/>
                <a:ea typeface="+mj-ea"/>
                <a:cs typeface="+mn-ea"/>
              </a:rPr>
              <a:t>本质所在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，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    依法执政是</a:t>
            </a:r>
            <a:r>
              <a:rPr lang="zh-CN" altLang="en-US" sz="2400" b="1" dirty="0">
                <a:solidFill>
                  <a:srgbClr val="FF0000"/>
                </a:solidFill>
                <a:latin typeface="+mj-ea"/>
                <a:ea typeface="+mj-ea"/>
                <a:cs typeface="+mn-ea"/>
              </a:rPr>
              <a:t>基本途径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。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    坚持科学执政、民主执政、依法执政，</a:t>
            </a:r>
            <a:r>
              <a:rPr lang="zh-CN" altLang="en-US" sz="2400" b="1" dirty="0">
                <a:solidFill>
                  <a:srgbClr val="FF0000"/>
                </a:solidFill>
                <a:latin typeface="+mj-ea"/>
                <a:ea typeface="+mj-ea"/>
                <a:cs typeface="+mn-ea"/>
              </a:rPr>
              <a:t>目的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在于不断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  <a:cs typeface="+mn-ea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    </a:t>
            </a:r>
            <a:r>
              <a:rPr lang="zh-CN" altLang="en-US" sz="2400" b="1" dirty="0">
                <a:solidFill>
                  <a:srgbClr val="0000FF"/>
                </a:solidFill>
                <a:latin typeface="+mj-ea"/>
                <a:ea typeface="+mj-ea"/>
                <a:cs typeface="+mn-ea"/>
              </a:rPr>
              <a:t>改进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党的领导方式和执政方式，</a:t>
            </a:r>
            <a:r>
              <a:rPr lang="zh-CN" altLang="en-US" sz="2400" b="1" dirty="0">
                <a:solidFill>
                  <a:srgbClr val="0000FF"/>
                </a:solidFill>
                <a:latin typeface="+mj-ea"/>
                <a:ea typeface="+mj-ea"/>
                <a:cs typeface="+mn-ea"/>
              </a:rPr>
              <a:t>提高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党的执政能力，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  <a:cs typeface="+mn-ea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    </a:t>
            </a:r>
            <a:r>
              <a:rPr lang="zh-CN" altLang="en-US" sz="2400" b="1" dirty="0">
                <a:solidFill>
                  <a:srgbClr val="0000FF"/>
                </a:solidFill>
                <a:latin typeface="+mj-ea"/>
                <a:ea typeface="+mj-ea"/>
                <a:cs typeface="+mn-ea"/>
              </a:rPr>
              <a:t>巩固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党的领导核心地位和执政地位，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  <a:cs typeface="+mn-ea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    </a:t>
            </a:r>
            <a:r>
              <a:rPr lang="zh-CN" altLang="en-US" sz="2400" b="1" dirty="0">
                <a:solidFill>
                  <a:srgbClr val="0000FF"/>
                </a:solidFill>
                <a:latin typeface="+mj-ea"/>
                <a:ea typeface="+mj-ea"/>
                <a:cs typeface="+mn-ea"/>
              </a:rPr>
              <a:t>保证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党领导人民有效治理国家，</a:t>
            </a:r>
            <a:r>
              <a:rPr lang="zh-CN" altLang="en-US" sz="2400" b="1" dirty="0">
                <a:solidFill>
                  <a:srgbClr val="0000FF"/>
                </a:solidFill>
                <a:latin typeface="+mj-ea"/>
                <a:ea typeface="+mj-ea"/>
                <a:cs typeface="+mn-ea"/>
              </a:rPr>
              <a:t>实现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党的执政使命，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  <a:cs typeface="+mn-ea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    </a:t>
            </a:r>
            <a:r>
              <a:rPr lang="zh-CN" altLang="en-US" sz="2400" b="1" dirty="0">
                <a:solidFill>
                  <a:srgbClr val="0000FF"/>
                </a:solidFill>
                <a:latin typeface="+mj-ea"/>
                <a:ea typeface="+mj-ea"/>
                <a:cs typeface="+mn-ea"/>
              </a:rPr>
              <a:t>引领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承载着中国人民伟大梦想的航船破浪前进，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  <a:cs typeface="+mn-ea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 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胜利驶向光辉的彼岸。</a:t>
            </a:r>
          </a:p>
          <a:p>
            <a:pPr>
              <a:defRPr/>
            </a:pPr>
            <a:endParaRPr sz="2400" b="1" dirty="0">
              <a:latin typeface="宋体" panose="02010600030101010101" pitchFamily="2" charset="-122"/>
              <a:ea typeface="宋体" panose="02010600030101010101" pitchFamily="2" charset="-122"/>
              <a:cs typeface="+mn-ea"/>
            </a:endParaRPr>
          </a:p>
        </p:txBody>
      </p:sp>
      <p:sp>
        <p:nvSpPr>
          <p:cNvPr id="3" name="矩形 6"/>
          <p:cNvSpPr>
            <a:spLocks noChangeArrowheads="1"/>
          </p:cNvSpPr>
          <p:nvPr/>
        </p:nvSpPr>
        <p:spPr bwMode="auto">
          <a:xfrm>
            <a:off x="161365" y="29455"/>
            <a:ext cx="8828954" cy="66255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2. 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科学执政、民主执政、依法执政的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关系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3"/>
          <p:cNvSpPr>
            <a:spLocks noChangeArrowheads="1"/>
          </p:cNvSpPr>
          <p:nvPr/>
        </p:nvSpPr>
        <p:spPr bwMode="auto">
          <a:xfrm>
            <a:off x="418780" y="184984"/>
            <a:ext cx="8306440" cy="40357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34272" tIns="17135" rIns="34272" bIns="17135">
            <a:spAutoFit/>
          </a:bodyPr>
          <a:lstStyle>
            <a:lvl1pPr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defTabSz="685800" hangingPunct="1">
              <a:lnSpc>
                <a:spcPct val="130000"/>
              </a:lnSpc>
            </a:pPr>
            <a:r>
              <a:rPr lang="zh-CN" altLang="en-US" sz="4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第二框  </a:t>
            </a:r>
            <a:r>
              <a:rPr lang="zh-CN" altLang="en-US" sz="3600" b="1" kern="12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巩固党的执政地位</a:t>
            </a:r>
            <a:endParaRPr lang="zh-CN" altLang="en-US" sz="36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本框分两目</a:t>
            </a:r>
            <a:endParaRPr lang="en-US" altLang="zh-CN" sz="3200" b="1" dirty="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框题下</a:t>
            </a: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探究与分享：加强党的执政能力建设</a:t>
            </a:r>
            <a:endParaRPr lang="en-US" altLang="zh-CN" sz="3200" b="1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一、坚持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全面从严治党</a:t>
            </a:r>
            <a:br>
              <a:rPr lang="en-US" altLang="zh-CN" sz="32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二、坚持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科学执政</a:t>
            </a: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民主执政</a:t>
            </a: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依法执政</a:t>
            </a:r>
            <a:endParaRPr lang="en-US" altLang="zh-CN" sz="3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endParaRPr lang="zh-CN" altLang="en-US" sz="3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6"/>
          <p:cNvSpPr txBox="1">
            <a:spLocks noChangeArrowheads="1"/>
          </p:cNvSpPr>
          <p:nvPr/>
        </p:nvSpPr>
        <p:spPr bwMode="auto">
          <a:xfrm>
            <a:off x="328353" y="-32801"/>
            <a:ext cx="29243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第二框  知识结构</a:t>
            </a:r>
          </a:p>
        </p:txBody>
      </p:sp>
      <p:sp>
        <p:nvSpPr>
          <p:cNvPr id="8198" name="TextBox 10"/>
          <p:cNvSpPr txBox="1">
            <a:spLocks noChangeArrowheads="1"/>
          </p:cNvSpPr>
          <p:nvPr/>
        </p:nvSpPr>
        <p:spPr bwMode="auto">
          <a:xfrm>
            <a:off x="395289" y="1602254"/>
            <a:ext cx="929515" cy="193899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/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3.2</a:t>
            </a:r>
          </a:p>
          <a:p>
            <a:pPr algn="ctr"/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巩固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党的</a:t>
            </a:r>
            <a:endParaRPr lang="en-US" altLang="zh-CN" sz="24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执政地位</a:t>
            </a:r>
          </a:p>
        </p:txBody>
      </p:sp>
      <p:sp>
        <p:nvSpPr>
          <p:cNvPr id="15" name="左大括号 14"/>
          <p:cNvSpPr/>
          <p:nvPr/>
        </p:nvSpPr>
        <p:spPr>
          <a:xfrm>
            <a:off x="3210895" y="638949"/>
            <a:ext cx="107619" cy="1812172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8203" name="TextBox 15"/>
          <p:cNvSpPr txBox="1">
            <a:spLocks noChangeArrowheads="1"/>
          </p:cNvSpPr>
          <p:nvPr/>
        </p:nvSpPr>
        <p:spPr bwMode="auto">
          <a:xfrm>
            <a:off x="3345055" y="462033"/>
            <a:ext cx="5605822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全面从严治党的</a:t>
            </a: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必要性</a:t>
            </a:r>
          </a:p>
        </p:txBody>
      </p:sp>
      <p:sp>
        <p:nvSpPr>
          <p:cNvPr id="24" name="左大括号 23"/>
          <p:cNvSpPr/>
          <p:nvPr/>
        </p:nvSpPr>
        <p:spPr>
          <a:xfrm>
            <a:off x="1466845" y="1498051"/>
            <a:ext cx="85572" cy="2251757"/>
          </a:xfrm>
          <a:prstGeom prst="leftBrace">
            <a:avLst/>
          </a:prstGeom>
          <a:ln w="127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8212" name="TextBox 24"/>
          <p:cNvSpPr txBox="1">
            <a:spLocks noChangeArrowheads="1"/>
          </p:cNvSpPr>
          <p:nvPr/>
        </p:nvSpPr>
        <p:spPr bwMode="auto">
          <a:xfrm>
            <a:off x="1648268" y="1127848"/>
            <a:ext cx="1485638" cy="7694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/>
            <a:r>
              <a:rPr lang="zh-CN" altLang="en-US" sz="2200" b="1" dirty="0">
                <a:latin typeface="微软雅黑" panose="020B0503020204020204" charset="-122"/>
                <a:ea typeface="微软雅黑" panose="020B0503020204020204" charset="-122"/>
              </a:rPr>
              <a:t>坚持</a:t>
            </a:r>
            <a:r>
              <a:rPr lang="zh-CN" altLang="en-US" sz="22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全面</a:t>
            </a:r>
            <a:endParaRPr lang="en-US" altLang="zh-CN" sz="2200" b="1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22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从严治党</a:t>
            </a:r>
          </a:p>
        </p:txBody>
      </p:sp>
      <p:sp>
        <p:nvSpPr>
          <p:cNvPr id="8213" name="TextBox 25"/>
          <p:cNvSpPr txBox="1">
            <a:spLocks noChangeArrowheads="1"/>
          </p:cNvSpPr>
          <p:nvPr/>
        </p:nvSpPr>
        <p:spPr bwMode="auto">
          <a:xfrm>
            <a:off x="1648268" y="3053208"/>
            <a:ext cx="1485638" cy="1446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/>
            <a:r>
              <a:rPr lang="zh-CN" altLang="en-US" sz="2200" b="1" dirty="0">
                <a:latin typeface="微软雅黑" panose="020B0503020204020204" charset="-122"/>
                <a:ea typeface="微软雅黑" panose="020B0503020204020204" charset="-122"/>
              </a:rPr>
              <a:t>坚持</a:t>
            </a:r>
            <a:endParaRPr lang="en-US" altLang="zh-CN" sz="22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22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2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科学执政</a:t>
            </a:r>
            <a:endParaRPr lang="en-US" altLang="zh-CN" sz="2200" b="1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22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 民主执政</a:t>
            </a:r>
            <a:endParaRPr lang="en-US" altLang="zh-CN" sz="2200" b="1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22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 依法执政</a:t>
            </a:r>
          </a:p>
        </p:txBody>
      </p:sp>
      <p:sp>
        <p:nvSpPr>
          <p:cNvPr id="32" name="TextBox 15"/>
          <p:cNvSpPr txBox="1">
            <a:spLocks noChangeArrowheads="1"/>
          </p:cNvSpPr>
          <p:nvPr/>
        </p:nvSpPr>
        <p:spPr bwMode="auto">
          <a:xfrm>
            <a:off x="3361518" y="904305"/>
            <a:ext cx="5589360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2000" dirty="0"/>
              <a:t>2.</a:t>
            </a:r>
            <a:r>
              <a:rPr lang="zh-CN" altLang="en-US" sz="2000" dirty="0"/>
              <a:t>新时代党的建设的</a:t>
            </a:r>
            <a:r>
              <a:rPr lang="zh-CN" altLang="en-US" sz="20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总要求</a:t>
            </a:r>
          </a:p>
        </p:txBody>
      </p:sp>
      <p:sp>
        <p:nvSpPr>
          <p:cNvPr id="34" name="TextBox 15"/>
          <p:cNvSpPr txBox="1">
            <a:spLocks noChangeArrowheads="1"/>
          </p:cNvSpPr>
          <p:nvPr/>
        </p:nvSpPr>
        <p:spPr bwMode="auto">
          <a:xfrm>
            <a:off x="3345055" y="1849435"/>
            <a:ext cx="5589361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1800" b="1" dirty="0">
                <a:latin typeface="宋体" panose="02010600030101010101" pitchFamily="2" charset="-122"/>
                <a:ea typeface="宋体" panose="02010600030101010101" pitchFamily="2" charset="-122"/>
              </a:rPr>
              <a:t>4.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坚持党要管党、全面从严治党的</a:t>
            </a: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意义</a:t>
            </a:r>
          </a:p>
        </p:txBody>
      </p:sp>
      <p:sp>
        <p:nvSpPr>
          <p:cNvPr id="35" name="TextBox 15"/>
          <p:cNvSpPr txBox="1">
            <a:spLocks noChangeArrowheads="1"/>
          </p:cNvSpPr>
          <p:nvPr/>
        </p:nvSpPr>
        <p:spPr bwMode="auto">
          <a:xfrm>
            <a:off x="3345055" y="2321000"/>
            <a:ext cx="5589362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2000" dirty="0"/>
              <a:t>5.</a:t>
            </a:r>
            <a:r>
              <a:rPr lang="zh-CN" altLang="en-US" sz="2000" dirty="0"/>
              <a:t>毫不动摇把党建设得更加</a:t>
            </a:r>
            <a:r>
              <a:rPr lang="zh-CN" altLang="en-US" sz="20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坚强有力</a:t>
            </a:r>
          </a:p>
        </p:txBody>
      </p:sp>
      <p:sp>
        <p:nvSpPr>
          <p:cNvPr id="48" name="TextBox 15"/>
          <p:cNvSpPr txBox="1">
            <a:spLocks noChangeArrowheads="1"/>
          </p:cNvSpPr>
          <p:nvPr/>
        </p:nvSpPr>
        <p:spPr bwMode="auto">
          <a:xfrm>
            <a:off x="3345055" y="1370435"/>
            <a:ext cx="5589361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2000" b="1" dirty="0"/>
              <a:t>3.</a:t>
            </a:r>
            <a:r>
              <a:rPr lang="zh-CN" altLang="en-US" sz="2000" b="1" dirty="0"/>
              <a:t>全面从严治党的</a:t>
            </a: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核心</a:t>
            </a:r>
            <a:r>
              <a:rPr lang="zh-CN" altLang="en-US" sz="2000" b="1" dirty="0"/>
              <a:t>、</a:t>
            </a: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基础</a:t>
            </a:r>
            <a:r>
              <a:rPr lang="zh-CN" altLang="en-US" sz="2000" b="1" dirty="0"/>
              <a:t>、</a:t>
            </a: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关键</a:t>
            </a:r>
            <a:r>
              <a:rPr lang="zh-CN" altLang="en-US" sz="2000" b="1" dirty="0"/>
              <a:t>和</a:t>
            </a: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要害</a:t>
            </a:r>
          </a:p>
        </p:txBody>
      </p:sp>
      <p:sp>
        <p:nvSpPr>
          <p:cNvPr id="49" name="TextBox 15"/>
          <p:cNvSpPr txBox="1">
            <a:spLocks noChangeArrowheads="1"/>
          </p:cNvSpPr>
          <p:nvPr/>
        </p:nvSpPr>
        <p:spPr bwMode="auto">
          <a:xfrm>
            <a:off x="3361518" y="3260695"/>
            <a:ext cx="5589366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科学执政、民主执政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依法执政的</a:t>
            </a: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内涵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及</a:t>
            </a: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要求</a:t>
            </a:r>
          </a:p>
        </p:txBody>
      </p:sp>
      <p:sp>
        <p:nvSpPr>
          <p:cNvPr id="22" name="TextBox 15"/>
          <p:cNvSpPr txBox="1">
            <a:spLocks noChangeArrowheads="1"/>
          </p:cNvSpPr>
          <p:nvPr/>
        </p:nvSpPr>
        <p:spPr bwMode="auto">
          <a:xfrm>
            <a:off x="3361517" y="3993626"/>
            <a:ext cx="5589365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2000" b="1" dirty="0"/>
              <a:t>2.</a:t>
            </a:r>
            <a:r>
              <a:rPr lang="zh-CN" altLang="en-US" sz="2000" b="1" dirty="0"/>
              <a:t>科学执政、民主执政、依法执政的</a:t>
            </a: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关系</a:t>
            </a:r>
          </a:p>
        </p:txBody>
      </p:sp>
      <p:sp>
        <p:nvSpPr>
          <p:cNvPr id="16" name="左大括号 15"/>
          <p:cNvSpPr/>
          <p:nvPr/>
        </p:nvSpPr>
        <p:spPr>
          <a:xfrm>
            <a:off x="3210895" y="3304161"/>
            <a:ext cx="150622" cy="1083615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72998" y="427916"/>
          <a:ext cx="8998003" cy="3901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1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内容要求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学习活动要求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1.3  </a:t>
                      </a:r>
                      <a:endParaRPr lang="zh-CN" altLang="zh-CN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2400" b="1" kern="1200" dirty="0">
                          <a:solidFill>
                            <a:srgbClr val="0000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阐述</a:t>
                      </a:r>
                      <a:r>
                        <a:rPr lang="zh-CN" altLang="en-US" sz="2400" b="1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中国共产党依宪执政、依法执政的</a:t>
                      </a:r>
                      <a:r>
                        <a:rPr lang="zh-CN" altLang="en-US" sz="2400" b="1" kern="1200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道理</a:t>
                      </a:r>
                      <a:r>
                        <a:rPr lang="zh-CN" altLang="en-US" sz="2400" b="1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、</a:t>
                      </a:r>
                      <a:r>
                        <a:rPr lang="zh-CN" altLang="en-US" sz="2400" b="1" kern="1200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方式</a:t>
                      </a:r>
                      <a:r>
                        <a:rPr lang="zh-CN" altLang="en-US" sz="2400" b="1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和</a:t>
                      </a:r>
                      <a:r>
                        <a:rPr lang="zh-CN" altLang="en-US" sz="2400" b="1" kern="1200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表现</a:t>
                      </a:r>
                      <a:r>
                        <a:rPr lang="zh-CN" altLang="en-US" sz="2400" b="1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。</a:t>
                      </a:r>
                      <a:endParaRPr lang="zh-CN" altLang="zh-CN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altLang="zh-CN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zh-CN" altLang="zh-CN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200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以“</a:t>
                      </a:r>
                      <a:r>
                        <a:rPr lang="zh-CN" altLang="zh-CN" sz="2000" b="1" kern="12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如何理解依法执政</a:t>
                      </a:r>
                      <a:r>
                        <a:rPr lang="zh-CN" altLang="zh-CN" sz="200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”为议题，</a:t>
                      </a:r>
                    </a:p>
                    <a:p>
                      <a:r>
                        <a:rPr lang="zh-CN" altLang="zh-CN" sz="2000" b="1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探究</a:t>
                      </a:r>
                      <a:r>
                        <a:rPr lang="zh-CN" altLang="zh-CN" sz="200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党领导人民制定法律、在宪法和法律范围内活动的</a:t>
                      </a:r>
                      <a:r>
                        <a:rPr lang="zh-CN" altLang="zh-CN" sz="2000" b="1" kern="12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方式</a:t>
                      </a:r>
                      <a:r>
                        <a:rPr lang="zh-CN" altLang="zh-CN" sz="200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。</a:t>
                      </a:r>
                      <a:endParaRPr lang="en-US" altLang="zh-CN" sz="200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endParaRPr lang="zh-CN" altLang="zh-CN" sz="200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r>
                        <a:rPr lang="zh-CN" altLang="zh-CN" sz="2000" b="1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搜集</a:t>
                      </a:r>
                      <a:r>
                        <a:rPr lang="zh-CN" altLang="zh-CN" sz="200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有关反腐倡廉的</a:t>
                      </a:r>
                      <a:r>
                        <a:rPr lang="zh-CN" altLang="zh-CN" sz="2000" b="1" kern="12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材料</a:t>
                      </a:r>
                      <a:r>
                        <a:rPr lang="zh-CN" altLang="zh-CN" sz="200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， </a:t>
                      </a:r>
                    </a:p>
                    <a:p>
                      <a:r>
                        <a:rPr lang="zh-CN" altLang="zh-CN" sz="2000" b="1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结合</a:t>
                      </a:r>
                      <a:r>
                        <a:rPr lang="zh-CN" altLang="zh-CN" sz="200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新时代的伟大斗争、伟大工程、伟大事业、伟大梦想，</a:t>
                      </a:r>
                    </a:p>
                    <a:p>
                      <a:r>
                        <a:rPr lang="zh-CN" altLang="zh-CN" sz="2000" b="1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揭示</a:t>
                      </a:r>
                      <a:r>
                        <a:rPr lang="zh-CN" altLang="zh-CN" sz="200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全面从严治党的</a:t>
                      </a:r>
                      <a:r>
                        <a:rPr lang="zh-CN" altLang="zh-CN" sz="2000" b="1" kern="12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意义</a:t>
                      </a:r>
                      <a:r>
                        <a:rPr lang="zh-CN" altLang="zh-CN" sz="200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。</a:t>
                      </a:r>
                    </a:p>
                    <a:p>
                      <a:endParaRPr lang="en-US" altLang="zh-CN" sz="2000" b="1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r>
                        <a:rPr lang="zh-CN" altLang="zh-CN" sz="2000" b="1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走访</a:t>
                      </a:r>
                      <a:r>
                        <a:rPr lang="zh-CN" altLang="zh-CN" sz="200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所在地区的政府机关、企事业单位的</a:t>
                      </a:r>
                      <a:r>
                        <a:rPr lang="zh-CN" altLang="zh-CN" sz="2000" b="1" kern="12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党组织</a:t>
                      </a:r>
                      <a:r>
                        <a:rPr lang="zh-CN" altLang="zh-CN" sz="200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，</a:t>
                      </a:r>
                    </a:p>
                    <a:p>
                      <a:r>
                        <a:rPr lang="zh-CN" altLang="zh-CN" sz="2000" b="1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了解</a:t>
                      </a:r>
                      <a:r>
                        <a:rPr lang="zh-CN" altLang="zh-CN" sz="200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党依法执政的</a:t>
                      </a:r>
                      <a:r>
                        <a:rPr lang="zh-CN" altLang="zh-CN" sz="2000" b="1" kern="12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表现</a:t>
                      </a:r>
                      <a:r>
                        <a:rPr lang="zh-CN" altLang="zh-CN" sz="200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。</a:t>
                      </a:r>
                      <a:endParaRPr lang="en-US" altLang="zh-CN" sz="200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endParaRPr lang="zh-CN" altLang="zh-CN" sz="2000" kern="12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r>
                        <a:rPr lang="zh-CN" altLang="zh-CN" sz="2000" b="1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分享</a:t>
                      </a:r>
                      <a:r>
                        <a:rPr lang="zh-CN" altLang="zh-CN" sz="200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坚持和改善党的领导的有关举措的</a:t>
                      </a:r>
                      <a:r>
                        <a:rPr lang="zh-CN" altLang="zh-CN" sz="2000" b="1" kern="12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心得</a:t>
                      </a:r>
                      <a:r>
                        <a:rPr lang="zh-CN" altLang="zh-CN" sz="2000" kern="12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4833" y="704064"/>
            <a:ext cx="8954334" cy="430911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      教材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29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页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探究与分享</a:t>
            </a:r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：加强党的执政能力建设</a:t>
            </a:r>
            <a:endParaRPr lang="en-US" altLang="zh-CN" sz="2400" dirty="0">
              <a:latin typeface="楷体" panose="02010609060101010101" charset="-122"/>
              <a:ea typeface="楷体" panose="02010609060101010101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zh-CN" sz="2400" dirty="0">
                <a:solidFill>
                  <a:srgbClr val="000000"/>
                </a:solidFill>
                <a:ea typeface="楷体" panose="02010609060101010101" charset="-122"/>
                <a:cs typeface="+mn-ea"/>
              </a:rPr>
              <a:t>2004年，党的十六届四中全会通过的《中共中央关于加强党的执政能力建设的决定》指出</a:t>
            </a:r>
            <a:r>
              <a:rPr lang="zh-CN" altLang="en-US" sz="2400" dirty="0">
                <a:solidFill>
                  <a:srgbClr val="000000"/>
                </a:solidFill>
                <a:ea typeface="楷体" panose="02010609060101010101" charset="-122"/>
                <a:cs typeface="+mn-ea"/>
              </a:rPr>
              <a:t>：</a:t>
            </a:r>
            <a:endParaRPr lang="en-US" altLang="zh-CN" sz="2400" dirty="0">
              <a:solidFill>
                <a:srgbClr val="000000"/>
              </a:solidFill>
              <a:ea typeface="楷体" panose="02010609060101010101" charset="-122"/>
              <a:cs typeface="+mn-ea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dirty="0">
                <a:solidFill>
                  <a:srgbClr val="000000"/>
                </a:solidFill>
                <a:ea typeface="楷体" panose="02010609060101010101" charset="-122"/>
                <a:cs typeface="+mn-ea"/>
              </a:rPr>
              <a:t>   </a:t>
            </a:r>
            <a:r>
              <a:rPr lang="zh-CN" altLang="zh-CN" sz="2400" dirty="0">
                <a:solidFill>
                  <a:srgbClr val="262626"/>
                </a:solidFill>
                <a:ea typeface="楷体" panose="02010609060101010101" charset="-122"/>
                <a:cs typeface="+mn-ea"/>
              </a:rPr>
              <a:t>“无产阶级政党夺取政权不容易，执掌好政权尤其是长期执掌好政权更不容易。党的执政地位不是与生俱来的，也不是一劳永逸的。</a:t>
            </a:r>
            <a:r>
              <a:rPr lang="zh-CN" altLang="zh-CN" sz="2400" dirty="0">
                <a:solidFill>
                  <a:srgbClr val="000000"/>
                </a:solidFill>
                <a:ea typeface="楷体" panose="02010609060101010101" charset="-122"/>
                <a:cs typeface="+mn-ea"/>
              </a:rPr>
              <a:t>我们</a:t>
            </a:r>
            <a:r>
              <a:rPr lang="zh-CN" altLang="zh-CN" sz="2400" b="1" dirty="0">
                <a:solidFill>
                  <a:srgbClr val="0000FF"/>
                </a:solidFill>
                <a:latin typeface="微软雅黑" panose="020B0503020204020204" charset="-122"/>
              </a:rPr>
              <a:t>必须</a:t>
            </a:r>
            <a:r>
              <a:rPr lang="zh-CN" altLang="zh-CN" sz="2400" b="1" dirty="0">
                <a:solidFill>
                  <a:srgbClr val="FF0000"/>
                </a:solidFill>
                <a:latin typeface="+mn-ea"/>
                <a:cs typeface="+mn-ea"/>
              </a:rPr>
              <a:t>居安思危</a:t>
            </a:r>
            <a:r>
              <a:rPr lang="zh-CN" altLang="zh-CN" sz="2400" dirty="0">
                <a:solidFill>
                  <a:srgbClr val="000000"/>
                </a:solidFill>
                <a:ea typeface="楷体" panose="02010609060101010101" charset="-122"/>
                <a:cs typeface="+mn-ea"/>
              </a:rPr>
              <a:t>，</a:t>
            </a:r>
            <a:r>
              <a:rPr lang="zh-CN" altLang="zh-CN" sz="2400" b="1" dirty="0">
                <a:solidFill>
                  <a:srgbClr val="0000FF"/>
                </a:solidFill>
                <a:latin typeface="微软雅黑" panose="020B0503020204020204" charset="-122"/>
              </a:rPr>
              <a:t>增强</a:t>
            </a:r>
            <a:r>
              <a:rPr lang="zh-CN" altLang="zh-CN" sz="2400" b="1" dirty="0">
                <a:solidFill>
                  <a:srgbClr val="FF0000"/>
                </a:solidFill>
                <a:latin typeface="+mn-ea"/>
                <a:cs typeface="+mn-ea"/>
              </a:rPr>
              <a:t>忧患意识</a:t>
            </a:r>
            <a:r>
              <a:rPr lang="zh-CN" altLang="zh-CN" sz="2400" b="1" dirty="0">
                <a:solidFill>
                  <a:srgbClr val="000000"/>
                </a:solidFill>
                <a:ea typeface="楷体" panose="02010609060101010101" charset="-122"/>
                <a:cs typeface="+mn-ea"/>
              </a:rPr>
              <a:t>，</a:t>
            </a:r>
            <a:r>
              <a:rPr lang="zh-CN" altLang="zh-CN" sz="2400" dirty="0">
                <a:solidFill>
                  <a:srgbClr val="000000"/>
                </a:solidFill>
                <a:ea typeface="楷体" panose="02010609060101010101" charset="-122"/>
                <a:cs typeface="+mn-ea"/>
              </a:rPr>
              <a:t>深刻</a:t>
            </a:r>
            <a:r>
              <a:rPr lang="zh-CN" altLang="zh-CN" sz="2400" b="1" dirty="0">
                <a:solidFill>
                  <a:srgbClr val="0000FF"/>
                </a:solidFill>
                <a:latin typeface="微软雅黑" panose="020B0503020204020204" charset="-122"/>
              </a:rPr>
              <a:t>汲取</a:t>
            </a:r>
            <a:r>
              <a:rPr lang="zh-CN" altLang="zh-CN" sz="2400" dirty="0">
                <a:solidFill>
                  <a:srgbClr val="000000"/>
                </a:solidFill>
                <a:ea typeface="楷体" panose="02010609060101010101" charset="-122"/>
                <a:cs typeface="+mn-ea"/>
              </a:rPr>
              <a:t>世界上一些执政党兴衰成败的</a:t>
            </a:r>
            <a:r>
              <a:rPr lang="zh-CN" altLang="zh-CN" sz="2400" b="1" dirty="0">
                <a:solidFill>
                  <a:srgbClr val="FF0000"/>
                </a:solidFill>
                <a:latin typeface="+mn-ea"/>
                <a:cs typeface="+mn-ea"/>
              </a:rPr>
              <a:t>经验教训</a:t>
            </a:r>
            <a:r>
              <a:rPr lang="zh-CN" altLang="zh-CN" sz="2400" dirty="0">
                <a:solidFill>
                  <a:srgbClr val="000000"/>
                </a:solidFill>
                <a:ea typeface="楷体" panose="02010609060101010101" charset="-122"/>
                <a:cs typeface="+mn-ea"/>
              </a:rPr>
              <a:t>，更加自觉地</a:t>
            </a:r>
            <a:r>
              <a:rPr lang="zh-CN" altLang="zh-CN" sz="2400" b="1" dirty="0">
                <a:solidFill>
                  <a:srgbClr val="0000FF"/>
                </a:solidFill>
                <a:latin typeface="微软雅黑" panose="020B0503020204020204" charset="-122"/>
              </a:rPr>
              <a:t>加强</a:t>
            </a:r>
            <a:r>
              <a:rPr lang="zh-CN" altLang="zh-CN" sz="2400" b="1" dirty="0">
                <a:solidFill>
                  <a:srgbClr val="FF0000"/>
                </a:solidFill>
                <a:latin typeface="+mn-ea"/>
                <a:cs typeface="+mn-ea"/>
              </a:rPr>
              <a:t>执政能力建设</a:t>
            </a:r>
            <a:r>
              <a:rPr lang="zh-CN" altLang="zh-CN" sz="2400" dirty="0">
                <a:solidFill>
                  <a:srgbClr val="000000"/>
                </a:solidFill>
                <a:ea typeface="楷体" panose="02010609060101010101" charset="-122"/>
                <a:cs typeface="+mn-ea"/>
              </a:rPr>
              <a:t>，始终为人民</a:t>
            </a:r>
            <a:r>
              <a:rPr lang="zh-CN" altLang="zh-CN" sz="2400" b="1" dirty="0">
                <a:solidFill>
                  <a:srgbClr val="0000FF"/>
                </a:solidFill>
                <a:latin typeface="微软雅黑" panose="020B0503020204020204" charset="-122"/>
              </a:rPr>
              <a:t>执好政</a:t>
            </a:r>
            <a:r>
              <a:rPr lang="zh-CN" altLang="zh-CN" sz="2400" dirty="0">
                <a:solidFill>
                  <a:srgbClr val="000000"/>
                </a:solidFill>
                <a:ea typeface="楷体" panose="02010609060101010101" charset="-122"/>
                <a:cs typeface="+mn-ea"/>
              </a:rPr>
              <a:t>、</a:t>
            </a:r>
            <a:r>
              <a:rPr lang="zh-CN" altLang="zh-CN" sz="2400" b="1" dirty="0">
                <a:solidFill>
                  <a:srgbClr val="0000FF"/>
                </a:solidFill>
                <a:latin typeface="微软雅黑" panose="020B0503020204020204" charset="-122"/>
              </a:rPr>
              <a:t>掌好权</a:t>
            </a:r>
            <a:r>
              <a:rPr lang="zh-CN" altLang="zh-CN" sz="2400" dirty="0">
                <a:solidFill>
                  <a:srgbClr val="000000"/>
                </a:solidFill>
                <a:ea typeface="楷体" panose="02010609060101010101" charset="-122"/>
                <a:cs typeface="+mn-ea"/>
              </a:rPr>
              <a:t>。”</a:t>
            </a:r>
            <a:endParaRPr lang="en-US" altLang="zh-CN" sz="2400" dirty="0">
              <a:solidFill>
                <a:srgbClr val="000000"/>
              </a:solidFill>
              <a:ea typeface="楷体" panose="02010609060101010101" charset="-122"/>
              <a:cs typeface="+mn-ea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zh-CN" altLang="en-US" sz="1050" dirty="0">
              <a:latin typeface="楷体" panose="02010609060101010101" charset="-122"/>
              <a:ea typeface="楷体" panose="02010609060101010101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400" b="1" dirty="0"/>
              <a:t>      </a:t>
            </a:r>
            <a:r>
              <a:rPr lang="en-US" altLang="zh-CN" sz="2400" b="1" dirty="0">
                <a:latin typeface="+mj-ea"/>
                <a:ea typeface="+mj-ea"/>
              </a:rPr>
              <a:t>1.</a:t>
            </a:r>
            <a:r>
              <a:rPr lang="zh-CN" altLang="zh-CN" sz="2400" b="1" dirty="0">
                <a:solidFill>
                  <a:srgbClr val="0000FF"/>
                </a:solidFill>
                <a:latin typeface="+mj-ea"/>
                <a:ea typeface="+mj-ea"/>
                <a:cs typeface="+mn-ea"/>
              </a:rPr>
              <a:t>列</a:t>
            </a:r>
            <a:r>
              <a:rPr lang="zh-CN" altLang="zh-CN" sz="2400" b="1" dirty="0">
                <a:solidFill>
                  <a:srgbClr val="0000FF"/>
                </a:solidFill>
                <a:latin typeface="+mn-ea"/>
                <a:cs typeface="+mn-ea"/>
              </a:rPr>
              <a:t>举</a:t>
            </a:r>
            <a:r>
              <a:rPr lang="zh-CN" altLang="zh-CN" sz="2400" b="1" dirty="0">
                <a:solidFill>
                  <a:srgbClr val="000000"/>
                </a:solidFill>
                <a:latin typeface="+mn-ea"/>
                <a:cs typeface="+mn-ea"/>
              </a:rPr>
              <a:t>世界上</a:t>
            </a:r>
            <a:r>
              <a:rPr lang="zh-CN" altLang="en-US" sz="2400" b="1" dirty="0">
                <a:solidFill>
                  <a:srgbClr val="000000"/>
                </a:solidFill>
                <a:latin typeface="+mn-ea"/>
                <a:cs typeface="+mn-ea"/>
              </a:rPr>
              <a:t>一些</a:t>
            </a:r>
            <a:r>
              <a:rPr lang="zh-CN" altLang="zh-CN" sz="2400" b="1" dirty="0">
                <a:solidFill>
                  <a:srgbClr val="000000"/>
                </a:solidFill>
                <a:latin typeface="+mn-ea"/>
                <a:cs typeface="+mn-ea"/>
              </a:rPr>
              <a:t>政党失去执政地位的</a:t>
            </a:r>
            <a:r>
              <a:rPr lang="zh-CN" altLang="zh-CN" sz="2400" b="1" dirty="0">
                <a:solidFill>
                  <a:srgbClr val="FF0000"/>
                </a:solidFill>
                <a:latin typeface="+mn-ea"/>
                <a:cs typeface="+mn-ea"/>
              </a:rPr>
              <a:t>实例</a:t>
            </a:r>
            <a:r>
              <a:rPr lang="zh-CN" altLang="zh-CN" sz="2400" b="1" dirty="0">
                <a:solidFill>
                  <a:srgbClr val="000000"/>
                </a:solidFill>
                <a:latin typeface="+mn-ea"/>
                <a:cs typeface="+mn-ea"/>
              </a:rPr>
              <a:t>，</a:t>
            </a:r>
            <a:endParaRPr lang="en-US" altLang="zh-CN" sz="2400" b="1" dirty="0">
              <a:solidFill>
                <a:srgbClr val="000000"/>
              </a:solidFill>
              <a:latin typeface="+mn-ea"/>
              <a:cs typeface="+mn-ea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solidFill>
                  <a:srgbClr val="000000"/>
                </a:solidFill>
                <a:latin typeface="+mn-ea"/>
                <a:cs typeface="+mn-ea"/>
              </a:rPr>
              <a:t>        </a:t>
            </a:r>
            <a:r>
              <a:rPr lang="zh-CN" altLang="zh-CN" sz="2400" b="1" dirty="0">
                <a:solidFill>
                  <a:srgbClr val="0000FF"/>
                </a:solidFill>
                <a:latin typeface="+mn-ea"/>
                <a:cs typeface="+mn-ea"/>
              </a:rPr>
              <a:t>讨论</a:t>
            </a:r>
            <a:r>
              <a:rPr lang="zh-CN" altLang="zh-CN" sz="2400" b="1" dirty="0">
                <a:solidFill>
                  <a:srgbClr val="000000"/>
                </a:solidFill>
                <a:latin typeface="+mn-ea"/>
                <a:cs typeface="+mn-ea"/>
              </a:rPr>
              <a:t>它们在政坛上沉浮的</a:t>
            </a:r>
            <a:r>
              <a:rPr lang="zh-CN" altLang="zh-CN" sz="2400" b="1" dirty="0">
                <a:solidFill>
                  <a:srgbClr val="FF0000"/>
                </a:solidFill>
                <a:latin typeface="+mn-ea"/>
                <a:cs typeface="+mn-ea"/>
              </a:rPr>
              <a:t>原因</a:t>
            </a:r>
            <a:r>
              <a:rPr lang="zh-CN" altLang="zh-CN" sz="2400" b="1" dirty="0">
                <a:solidFill>
                  <a:srgbClr val="000000"/>
                </a:solidFill>
                <a:latin typeface="+mn-ea"/>
                <a:cs typeface="+mn-ea"/>
              </a:rPr>
              <a:t>。</a:t>
            </a:r>
            <a:endParaRPr lang="en-US" altLang="zh-CN" sz="2400" b="1" dirty="0"/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/>
              <a:t>      2.</a:t>
            </a:r>
            <a:r>
              <a:rPr lang="zh-CN" altLang="zh-CN" sz="2400" b="1" dirty="0">
                <a:solidFill>
                  <a:srgbClr val="000000"/>
                </a:solidFill>
                <a:latin typeface="+mn-ea"/>
                <a:cs typeface="+mn-ea"/>
              </a:rPr>
              <a:t>面对新形势，</a:t>
            </a:r>
            <a:r>
              <a:rPr lang="zh-CN" altLang="zh-CN" sz="2400" b="1" dirty="0">
                <a:solidFill>
                  <a:srgbClr val="0000FF"/>
                </a:solidFill>
                <a:latin typeface="+mn-ea"/>
                <a:cs typeface="+mn-ea"/>
              </a:rPr>
              <a:t>谈谈</a:t>
            </a:r>
            <a:r>
              <a:rPr lang="zh-CN" altLang="zh-CN" sz="2400" b="1" dirty="0">
                <a:solidFill>
                  <a:srgbClr val="000000"/>
                </a:solidFill>
                <a:latin typeface="+mn-ea"/>
                <a:cs typeface="+mn-ea"/>
              </a:rPr>
              <a:t>如何</a:t>
            </a:r>
            <a:r>
              <a:rPr lang="zh-CN" altLang="zh-CN" sz="2400" b="1" dirty="0">
                <a:solidFill>
                  <a:srgbClr val="0000FF"/>
                </a:solidFill>
                <a:latin typeface="+mn-ea"/>
                <a:cs typeface="+mn-ea"/>
              </a:rPr>
              <a:t>巩固</a:t>
            </a:r>
            <a:r>
              <a:rPr lang="zh-CN" altLang="zh-CN" sz="2400" b="1" dirty="0">
                <a:solidFill>
                  <a:srgbClr val="FF0000"/>
                </a:solidFill>
                <a:latin typeface="+mn-ea"/>
                <a:cs typeface="+mn-ea"/>
              </a:rPr>
              <a:t>党的执政地位</a:t>
            </a:r>
            <a:r>
              <a:rPr lang="zh-CN" altLang="zh-CN" sz="2400" b="1" dirty="0">
                <a:solidFill>
                  <a:srgbClr val="000000"/>
                </a:solidFill>
                <a:latin typeface="+mn-ea"/>
                <a:cs typeface="+mn-ea"/>
              </a:rPr>
              <a:t>。</a:t>
            </a:r>
            <a:endParaRPr lang="en-US" altLang="zh-CN" sz="2400" b="1" dirty="0"/>
          </a:p>
        </p:txBody>
      </p:sp>
      <p:sp>
        <p:nvSpPr>
          <p:cNvPr id="5" name="矩形 6"/>
          <p:cNvSpPr>
            <a:spLocks noChangeArrowheads="1"/>
          </p:cNvSpPr>
          <p:nvPr/>
        </p:nvSpPr>
        <p:spPr bwMode="auto">
          <a:xfrm>
            <a:off x="94833" y="36987"/>
            <a:ext cx="8954334" cy="59792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第二框    巩固党的执政地位</a:t>
            </a:r>
            <a:endParaRPr lang="en-US" altLang="zh-CN" sz="2800" b="1" dirty="0">
              <a:solidFill>
                <a:srgbClr val="0000FF"/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1418" y="1046725"/>
            <a:ext cx="8921163" cy="3809584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实例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20世纪末21世纪初，世界上一批大党老党在长期执政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后相继失去了执政地位。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苏联共产党、墨西哥革命制度党、印度国大党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等都是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典型代表。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+mj-ea"/>
              </a:rPr>
              <a:t>原因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虽然它们失去长期执政地位的具体</a:t>
            </a:r>
            <a:r>
              <a:rPr lang="zh-CN" altLang="en-US" sz="2400" b="1" dirty="0">
                <a:solidFill>
                  <a:srgbClr val="0000FF"/>
                </a:solidFill>
                <a:latin typeface="+mj-ea"/>
              </a:rPr>
              <a:t>原因各异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但归根结底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，是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党内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出现了问题，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cs typeface="宋体" panose="02010600030101010101" pitchFamily="2" charset="-122"/>
              </a:rPr>
              <a:t>失去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了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群众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的拥护和支持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执政的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根基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动摇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了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en-US" altLang="zh-CN" sz="2400" b="1" dirty="0"/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111418" y="80437"/>
            <a:ext cx="8921163" cy="8309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en-US" altLang="zh-CN" sz="2400" b="1" dirty="0">
                <a:latin typeface="+mj-ea"/>
              </a:rPr>
              <a:t> </a:t>
            </a:r>
            <a:r>
              <a:rPr lang="zh-CN" altLang="zh-CN" sz="2400" b="1" dirty="0">
                <a:solidFill>
                  <a:srgbClr val="0000FF"/>
                </a:solidFill>
                <a:latin typeface="+mj-ea"/>
                <a:cs typeface="+mn-ea"/>
              </a:rPr>
              <a:t>列举</a:t>
            </a:r>
            <a:r>
              <a:rPr lang="zh-CN" altLang="zh-CN" sz="2400" b="1" dirty="0">
                <a:solidFill>
                  <a:srgbClr val="000000"/>
                </a:solidFill>
                <a:latin typeface="+mj-ea"/>
                <a:cs typeface="+mn-ea"/>
              </a:rPr>
              <a:t>世界上</a:t>
            </a:r>
            <a:r>
              <a:rPr lang="zh-CN" altLang="en-US" sz="2400" b="1" dirty="0">
                <a:solidFill>
                  <a:srgbClr val="000000"/>
                </a:solidFill>
                <a:latin typeface="+mj-ea"/>
                <a:cs typeface="+mn-ea"/>
              </a:rPr>
              <a:t>一些</a:t>
            </a:r>
            <a:r>
              <a:rPr lang="zh-CN" altLang="zh-CN" sz="2400" b="1" dirty="0">
                <a:solidFill>
                  <a:srgbClr val="000000"/>
                </a:solidFill>
                <a:latin typeface="+mj-ea"/>
                <a:cs typeface="+mn-ea"/>
              </a:rPr>
              <a:t>政党失去执政地位的</a:t>
            </a:r>
            <a:r>
              <a:rPr lang="zh-CN" altLang="zh-CN" sz="2400" b="1" dirty="0">
                <a:solidFill>
                  <a:srgbClr val="FF0000"/>
                </a:solidFill>
                <a:latin typeface="+mj-ea"/>
                <a:cs typeface="+mn-ea"/>
              </a:rPr>
              <a:t>实例</a:t>
            </a:r>
            <a:r>
              <a:rPr lang="zh-CN" altLang="zh-CN" sz="2400" b="1" dirty="0">
                <a:solidFill>
                  <a:srgbClr val="000000"/>
                </a:solidFill>
                <a:latin typeface="+mj-ea"/>
                <a:cs typeface="+mn-ea"/>
              </a:rPr>
              <a:t>，</a:t>
            </a:r>
            <a:endParaRPr lang="en-US" altLang="zh-CN" sz="2400" b="1" dirty="0">
              <a:solidFill>
                <a:srgbClr val="000000"/>
              </a:solidFill>
              <a:latin typeface="+mj-ea"/>
              <a:cs typeface="+mn-ea"/>
            </a:endParaRPr>
          </a:p>
          <a:p>
            <a:r>
              <a:rPr lang="en-US" altLang="zh-CN" sz="2400" b="1" dirty="0">
                <a:solidFill>
                  <a:srgbClr val="0000FF"/>
                </a:solidFill>
                <a:latin typeface="+mj-ea"/>
                <a:cs typeface="+mn-ea"/>
              </a:rPr>
              <a:t>      </a:t>
            </a:r>
            <a:r>
              <a:rPr lang="zh-CN" altLang="zh-CN" sz="2400" b="1" dirty="0">
                <a:solidFill>
                  <a:srgbClr val="0000FF"/>
                </a:solidFill>
                <a:latin typeface="+mj-ea"/>
                <a:cs typeface="+mn-ea"/>
              </a:rPr>
              <a:t>讨论</a:t>
            </a:r>
            <a:r>
              <a:rPr lang="zh-CN" altLang="zh-CN" sz="2400" b="1" dirty="0">
                <a:solidFill>
                  <a:srgbClr val="000000"/>
                </a:solidFill>
                <a:latin typeface="+mj-ea"/>
                <a:cs typeface="+mn-ea"/>
              </a:rPr>
              <a:t>它们在政坛上沉浮的</a:t>
            </a:r>
            <a:r>
              <a:rPr lang="zh-CN" altLang="zh-CN" sz="2400" b="1" dirty="0">
                <a:solidFill>
                  <a:srgbClr val="FF0000"/>
                </a:solidFill>
                <a:latin typeface="+mj-ea"/>
                <a:cs typeface="+mn-ea"/>
              </a:rPr>
              <a:t>原因</a:t>
            </a:r>
            <a:r>
              <a:rPr lang="zh-CN" altLang="zh-CN" sz="2400" b="1" dirty="0">
                <a:solidFill>
                  <a:srgbClr val="000000"/>
                </a:solidFill>
                <a:latin typeface="+mj-ea"/>
                <a:cs typeface="+mn-ea"/>
              </a:rPr>
              <a:t>。</a:t>
            </a:r>
            <a:endParaRPr lang="zh-CN" altLang="en-US" sz="2400" b="1" kern="1200" spc="150" noProof="1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0012" y="385763"/>
            <a:ext cx="8921163" cy="4600575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+mj-ea"/>
              </a:rPr>
              <a:t>警示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这警示我们，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政党的先进性和政党的执政地位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不是一劳永逸、一成不变的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过去先进不等于现在先进，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现在先进不等于永远先进；    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过去拥有不等于现在拥有，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现在拥有不等于永远拥有。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我们党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只有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始终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cs typeface="宋体" panose="02010600030101010101" pitchFamily="2" charset="-122"/>
              </a:rPr>
              <a:t>坚持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立党为公、执政为民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始终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cs typeface="宋体" panose="02010600030101010101" pitchFamily="2" charset="-122"/>
              </a:rPr>
              <a:t>保持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同人民群众的血肉联系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才能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不断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cs typeface="宋体" panose="02010600030101010101" pitchFamily="2" charset="-122"/>
              </a:rPr>
              <a:t>巩固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执政地位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cs typeface="宋体" panose="02010600030101010101" pitchFamily="2" charset="-122"/>
              </a:rPr>
              <a:t>完成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执政使命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en-US" altLang="zh-CN" sz="24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1418" y="677892"/>
            <a:ext cx="8901953" cy="4307765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必须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</a:rPr>
              <a:t>加强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党</a:t>
            </a:r>
            <a:r>
              <a:rPr lang="zh-CN" altLang="en-US" sz="2800" b="1" spc="0" dirty="0">
                <a:solidFill>
                  <a:srgbClr val="FF0000"/>
                </a:solidFill>
                <a:latin typeface="+mn-ea"/>
                <a:ea typeface="仿宋_GB2312" pitchFamily="49" charset="-122"/>
                <a:cs typeface="+mn-ea"/>
                <a:sym typeface="Calibri" panose="020F0502020204030204"/>
              </a:rPr>
              <a:t>自身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en-US" sz="2800" b="1" spc="0" dirty="0">
                <a:solidFill>
                  <a:srgbClr val="FF0000"/>
                </a:solidFill>
                <a:latin typeface="+mn-ea"/>
                <a:ea typeface="仿宋_GB2312" pitchFamily="49" charset="-122"/>
                <a:cs typeface="+mn-ea"/>
              </a:rPr>
              <a:t>建设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</a:rPr>
              <a:t>坚持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全面从严治党。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②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必须不断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</a:rPr>
              <a:t>进行</a:t>
            </a:r>
            <a:r>
              <a:rPr lang="zh-CN" altLang="en-US" sz="2800" b="1" spc="0" dirty="0">
                <a:solidFill>
                  <a:srgbClr val="FF0000"/>
                </a:solidFill>
                <a:latin typeface="+mn-ea"/>
                <a:ea typeface="仿宋_GB2312" pitchFamily="49" charset="-122"/>
                <a:cs typeface="+mn-ea"/>
              </a:rPr>
              <a:t>自我革命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</a:rPr>
              <a:t>推动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全面从严治党，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把党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</a:rPr>
              <a:t>建设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得更加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坚强有力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使党始终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</a:rPr>
              <a:t>成为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走在时代</a:t>
            </a:r>
            <a:r>
              <a:rPr lang="zh-CN" altLang="en-US" sz="2800" b="1" spc="0" dirty="0">
                <a:solidFill>
                  <a:srgbClr val="FF0000"/>
                </a:solidFill>
                <a:latin typeface="+mn-ea"/>
                <a:ea typeface="仿宋_GB2312" pitchFamily="49" charset="-122"/>
                <a:cs typeface="+mn-ea"/>
              </a:rPr>
              <a:t>前列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、人民衷心</a:t>
            </a:r>
            <a:r>
              <a:rPr lang="zh-CN" altLang="en-US" sz="2800" b="1" spc="0" dirty="0">
                <a:solidFill>
                  <a:srgbClr val="FF0000"/>
                </a:solidFill>
                <a:latin typeface="+mn-ea"/>
                <a:ea typeface="仿宋_GB2312" pitchFamily="49" charset="-122"/>
                <a:cs typeface="+mn-ea"/>
              </a:rPr>
              <a:t>拥护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勇于</a:t>
            </a:r>
            <a:r>
              <a:rPr lang="zh-CN" altLang="en-US" sz="2800" b="1" spc="0" dirty="0">
                <a:solidFill>
                  <a:srgbClr val="FF0000"/>
                </a:solidFill>
                <a:latin typeface="+mn-ea"/>
                <a:ea typeface="仿宋_GB2312" pitchFamily="49" charset="-122"/>
                <a:cs typeface="+mn-ea"/>
              </a:rPr>
              <a:t>自我革命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、经得起各种</a:t>
            </a:r>
            <a:r>
              <a:rPr lang="zh-CN" altLang="en-US" sz="2800" b="1" spc="0" dirty="0">
                <a:solidFill>
                  <a:srgbClr val="FF0000"/>
                </a:solidFill>
                <a:latin typeface="+mn-ea"/>
                <a:ea typeface="仿宋_GB2312" pitchFamily="49" charset="-122"/>
                <a:cs typeface="+mn-ea"/>
              </a:rPr>
              <a:t>风浪考验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800" b="1" spc="0" dirty="0">
                <a:solidFill>
                  <a:srgbClr val="FF0000"/>
                </a:solidFill>
                <a:latin typeface="+mn-ea"/>
                <a:ea typeface="仿宋_GB2312" pitchFamily="49" charset="-122"/>
                <a:cs typeface="+mn-ea"/>
              </a:rPr>
              <a:t>朝气蓬勃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altLang="zh-CN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</a:rPr>
              <a:t>马克思主义执政党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800" b="1" dirty="0">
              <a:solidFill>
                <a:srgbClr val="000000"/>
              </a:solidFill>
              <a:latin typeface="+mj-ea"/>
              <a:cs typeface="+mn-ea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zh-CN" sz="2400" b="1" dirty="0"/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111418" y="80437"/>
            <a:ext cx="8921163" cy="5232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en-US" altLang="zh-CN" sz="2800" b="1" dirty="0"/>
              <a:t>2.</a:t>
            </a:r>
            <a:r>
              <a:rPr lang="zh-CN" altLang="zh-CN" sz="2800" b="1" dirty="0">
                <a:solidFill>
                  <a:srgbClr val="000000"/>
                </a:solidFill>
                <a:latin typeface="+mn-ea"/>
                <a:cs typeface="+mn-ea"/>
              </a:rPr>
              <a:t>面对新形势，</a:t>
            </a:r>
            <a:r>
              <a:rPr lang="zh-CN" altLang="zh-CN" sz="2800" b="1" dirty="0">
                <a:solidFill>
                  <a:srgbClr val="0000FF"/>
                </a:solidFill>
                <a:latin typeface="+mn-ea"/>
                <a:cs typeface="+mn-ea"/>
              </a:rPr>
              <a:t>谈谈</a:t>
            </a:r>
            <a:r>
              <a:rPr lang="zh-CN" altLang="zh-CN" sz="2800" b="1" dirty="0">
                <a:solidFill>
                  <a:srgbClr val="000000"/>
                </a:solidFill>
                <a:latin typeface="+mn-ea"/>
                <a:cs typeface="+mn-ea"/>
              </a:rPr>
              <a:t>如何</a:t>
            </a:r>
            <a:r>
              <a:rPr lang="zh-CN" altLang="zh-CN" sz="2800" b="1" dirty="0">
                <a:solidFill>
                  <a:srgbClr val="0000FF"/>
                </a:solidFill>
                <a:latin typeface="+mn-ea"/>
                <a:cs typeface="+mn-ea"/>
              </a:rPr>
              <a:t>巩固</a:t>
            </a:r>
            <a:r>
              <a:rPr lang="zh-CN" altLang="zh-CN" sz="2800" b="1" dirty="0">
                <a:solidFill>
                  <a:srgbClr val="FF0000"/>
                </a:solidFill>
                <a:latin typeface="+mn-ea"/>
                <a:cs typeface="+mn-ea"/>
              </a:rPr>
              <a:t>党的执政地位</a:t>
            </a:r>
            <a:r>
              <a:rPr lang="zh-CN" altLang="zh-CN" sz="2800" b="1" dirty="0">
                <a:solidFill>
                  <a:srgbClr val="000000"/>
                </a:solidFill>
                <a:latin typeface="+mn-ea"/>
                <a:cs typeface="+mn-ea"/>
              </a:rPr>
              <a:t>。</a:t>
            </a:r>
            <a:endParaRPr lang="zh-CN" altLang="en-US" sz="2400" b="1" kern="1200" spc="150" noProof="1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2428</Words>
  <Application>Microsoft Office PowerPoint</Application>
  <PresentationFormat>全屏显示(16:9)</PresentationFormat>
  <Paragraphs>248</Paragraphs>
  <Slides>27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5" baseType="lpstr">
      <vt:lpstr>黑体</vt:lpstr>
      <vt:lpstr>华文中宋</vt:lpstr>
      <vt:lpstr>楷体</vt:lpstr>
      <vt:lpstr>宋体</vt:lpstr>
      <vt:lpstr>微软雅黑</vt:lpstr>
      <vt:lpstr>Arial</vt:lpstr>
      <vt:lpstr>Calibri</vt:lpstr>
      <vt:lpstr>1_Office 主题​​</vt:lpstr>
      <vt:lpstr>   《政治与法治》第6课时     第三课  坚持和加强党的全面领导     第二框  巩固党的执政地位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lsg</cp:lastModifiedBy>
  <cp:revision>250</cp:revision>
  <dcterms:created xsi:type="dcterms:W3CDTF">2020-02-01T11:21:00Z</dcterms:created>
  <dcterms:modified xsi:type="dcterms:W3CDTF">2020-04-21T08:33:06Z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2052-11.1.0.8765</vt:lpwstr>
  </property>
</Properties>
</file>