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diagrams/colors1.xml" ContentType="application/vnd.openxmlformats-officedocument.drawingml.diagramColor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161.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diagrams/data1.xml" ContentType="application/vnd.openxmlformats-officedocument.drawingml.diagramData+xml"/>
  <Override PartName="/ppt/tags/tag162.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5" r:id="rId2"/>
    <p:sldId id="273" r:id="rId3"/>
    <p:sldId id="313" r:id="rId4"/>
    <p:sldId id="315" r:id="rId5"/>
    <p:sldId id="331" r:id="rId6"/>
    <p:sldId id="314" r:id="rId7"/>
    <p:sldId id="332" r:id="rId8"/>
    <p:sldId id="333" r:id="rId9"/>
    <p:sldId id="334" r:id="rId10"/>
    <p:sldId id="335" r:id="rId11"/>
    <p:sldId id="336" r:id="rId12"/>
    <p:sldId id="341" r:id="rId13"/>
    <p:sldId id="344" r:id="rId14"/>
    <p:sldId id="345" r:id="rId15"/>
    <p:sldId id="346" r:id="rId16"/>
    <p:sldId id="347" r:id="rId17"/>
    <p:sldId id="348" r:id="rId18"/>
    <p:sldId id="349" r:id="rId19"/>
    <p:sldId id="350" r:id="rId20"/>
    <p:sldId id="351" r:id="rId21"/>
    <p:sldId id="352" r:id="rId22"/>
    <p:sldId id="353" r:id="rId23"/>
    <p:sldId id="354" r:id="rId24"/>
    <p:sldId id="305" r:id="rId25"/>
    <p:sldId id="271"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499B4"/>
    <a:srgbClr val="5984A5"/>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03" autoAdjust="0"/>
  </p:normalViewPr>
  <p:slideViewPr>
    <p:cSldViewPr snapToGrid="0">
      <p:cViewPr>
        <p:scale>
          <a:sx n="75" d="100"/>
          <a:sy n="75" d="100"/>
        </p:scale>
        <p:origin x="-378" y="-34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4FA00-CEF2-44B8-82CF-833D88084B89}"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zh-CN" altLang="en-US"/>
        </a:p>
      </dgm:t>
    </dgm:pt>
    <dgm:pt modelId="{0F84503B-98EA-4C54-B5F6-BE15AA1C0CF4}">
      <dgm:prSet phldrT="[文本]"/>
      <dgm:spPr/>
      <dgm:t>
        <a:bodyPr/>
        <a:lstStyle/>
        <a:p>
          <a:r>
            <a:rPr lang="zh-CN" altLang="en-US" b="1" dirty="0" smtClean="0"/>
            <a:t>结构</a:t>
          </a:r>
          <a:endParaRPr lang="en-US" altLang="zh-CN" b="1" dirty="0" smtClean="0"/>
        </a:p>
        <a:p>
          <a:r>
            <a:rPr lang="zh-CN" altLang="en-US" b="1" dirty="0" smtClean="0"/>
            <a:t>设计</a:t>
          </a:r>
          <a:endParaRPr lang="zh-CN" altLang="en-US" b="1" dirty="0"/>
        </a:p>
      </dgm:t>
    </dgm:pt>
    <dgm:pt modelId="{7FC3FC2B-EFB0-4EA8-98DB-CED71568387D}" type="parTrans" cxnId="{DA340D9A-8100-4075-A3B3-A62CD816F367}">
      <dgm:prSet/>
      <dgm:spPr/>
      <dgm:t>
        <a:bodyPr/>
        <a:lstStyle/>
        <a:p>
          <a:endParaRPr lang="zh-CN" altLang="en-US"/>
        </a:p>
      </dgm:t>
    </dgm:pt>
    <dgm:pt modelId="{3B4133FC-A3D5-469C-AED7-CA4F04614855}" type="sibTrans" cxnId="{DA340D9A-8100-4075-A3B3-A62CD816F367}">
      <dgm:prSet/>
      <dgm:spPr/>
      <dgm:t>
        <a:bodyPr/>
        <a:lstStyle/>
        <a:p>
          <a:endParaRPr lang="zh-CN" altLang="en-US"/>
        </a:p>
      </dgm:t>
    </dgm:pt>
    <dgm:pt modelId="{381C378A-D31B-47EE-A0E2-D86A6CAD228D}">
      <dgm:prSet phldrT="[文本]"/>
      <dgm:spPr/>
      <dgm:t>
        <a:bodyPr/>
        <a:lstStyle/>
        <a:p>
          <a:r>
            <a:rPr lang="zh-CN" altLang="en-US" dirty="0" smtClean="0"/>
            <a:t>安全性</a:t>
          </a:r>
          <a:endParaRPr lang="zh-CN" altLang="en-US" dirty="0"/>
        </a:p>
      </dgm:t>
    </dgm:pt>
    <dgm:pt modelId="{894E55E7-085F-42FC-BC4E-61B70A07BF48}" type="parTrans" cxnId="{A7219B59-613C-4DC8-9E16-5D1836464FE3}">
      <dgm:prSet/>
      <dgm:spPr/>
      <dgm:t>
        <a:bodyPr/>
        <a:lstStyle/>
        <a:p>
          <a:endParaRPr lang="zh-CN" altLang="en-US"/>
        </a:p>
      </dgm:t>
    </dgm:pt>
    <dgm:pt modelId="{FF886749-0E03-4C3C-90A9-8FEEA72B4DF4}" type="sibTrans" cxnId="{A7219B59-613C-4DC8-9E16-5D1836464FE3}">
      <dgm:prSet/>
      <dgm:spPr/>
      <dgm:t>
        <a:bodyPr/>
        <a:lstStyle/>
        <a:p>
          <a:endParaRPr lang="zh-CN" altLang="en-US"/>
        </a:p>
      </dgm:t>
    </dgm:pt>
    <dgm:pt modelId="{2BE13B2F-3B13-4E35-96AE-FED9C56929CD}">
      <dgm:prSet phldrT="[文本]"/>
      <dgm:spPr/>
      <dgm:t>
        <a:bodyPr/>
        <a:lstStyle/>
        <a:p>
          <a:r>
            <a:rPr lang="zh-CN" altLang="en-US" dirty="0" smtClean="0"/>
            <a:t>强度</a:t>
          </a:r>
          <a:endParaRPr lang="zh-CN" altLang="en-US" dirty="0"/>
        </a:p>
      </dgm:t>
    </dgm:pt>
    <dgm:pt modelId="{65861339-9BC8-4F8A-86A9-63B9D886685E}" type="parTrans" cxnId="{F8AB5C16-5397-4AFF-AA56-E2E5C3663441}">
      <dgm:prSet/>
      <dgm:spPr/>
      <dgm:t>
        <a:bodyPr/>
        <a:lstStyle/>
        <a:p>
          <a:endParaRPr lang="zh-CN" altLang="en-US"/>
        </a:p>
      </dgm:t>
    </dgm:pt>
    <dgm:pt modelId="{59CEBC83-DE67-454F-82D0-EF724235E820}" type="sibTrans" cxnId="{F8AB5C16-5397-4AFF-AA56-E2E5C3663441}">
      <dgm:prSet/>
      <dgm:spPr/>
      <dgm:t>
        <a:bodyPr/>
        <a:lstStyle/>
        <a:p>
          <a:endParaRPr lang="zh-CN" altLang="en-US"/>
        </a:p>
      </dgm:t>
    </dgm:pt>
    <dgm:pt modelId="{0C673B2F-7206-422D-8A03-48093AA97B04}">
      <dgm:prSet phldrT="[文本]"/>
      <dgm:spPr/>
      <dgm:t>
        <a:bodyPr/>
        <a:lstStyle/>
        <a:p>
          <a:r>
            <a:rPr lang="zh-CN" altLang="en-US" dirty="0" smtClean="0"/>
            <a:t>耐久性</a:t>
          </a:r>
          <a:endParaRPr lang="zh-CN" altLang="en-US" dirty="0"/>
        </a:p>
      </dgm:t>
    </dgm:pt>
    <dgm:pt modelId="{50B9FE08-A5E8-43D2-8AC1-E16F01AC976E}" type="parTrans" cxnId="{688B962D-3F96-4BD4-95DF-8C798C453640}">
      <dgm:prSet/>
      <dgm:spPr/>
      <dgm:t>
        <a:bodyPr/>
        <a:lstStyle/>
        <a:p>
          <a:endParaRPr lang="zh-CN" altLang="en-US"/>
        </a:p>
      </dgm:t>
    </dgm:pt>
    <dgm:pt modelId="{3E519E67-B437-4E0B-8787-736C74E015E7}" type="sibTrans" cxnId="{688B962D-3F96-4BD4-95DF-8C798C453640}">
      <dgm:prSet/>
      <dgm:spPr/>
      <dgm:t>
        <a:bodyPr/>
        <a:lstStyle/>
        <a:p>
          <a:endParaRPr lang="zh-CN" altLang="en-US"/>
        </a:p>
      </dgm:t>
    </dgm:pt>
    <dgm:pt modelId="{09ED6419-4310-4050-A939-11AE35A41EAF}">
      <dgm:prSet phldrT="[文本]"/>
      <dgm:spPr/>
      <dgm:t>
        <a:bodyPr/>
        <a:lstStyle/>
        <a:p>
          <a:r>
            <a:rPr lang="zh-CN" altLang="en-US" dirty="0" smtClean="0"/>
            <a:t>成本</a:t>
          </a:r>
          <a:endParaRPr lang="zh-CN" altLang="en-US" dirty="0"/>
        </a:p>
      </dgm:t>
    </dgm:pt>
    <dgm:pt modelId="{6776A488-94E1-4DD7-8B54-1428C9D84943}" type="parTrans" cxnId="{26CC5FF7-A4C2-4F44-9988-D12A55633BD8}">
      <dgm:prSet/>
      <dgm:spPr/>
      <dgm:t>
        <a:bodyPr/>
        <a:lstStyle/>
        <a:p>
          <a:endParaRPr lang="zh-CN" altLang="en-US"/>
        </a:p>
      </dgm:t>
    </dgm:pt>
    <dgm:pt modelId="{5C7088DA-B622-402B-817F-B57B46DE531F}" type="sibTrans" cxnId="{26CC5FF7-A4C2-4F44-9988-D12A55633BD8}">
      <dgm:prSet/>
      <dgm:spPr/>
      <dgm:t>
        <a:bodyPr/>
        <a:lstStyle/>
        <a:p>
          <a:endParaRPr lang="zh-CN" altLang="en-US"/>
        </a:p>
      </dgm:t>
    </dgm:pt>
    <dgm:pt modelId="{D932B2DB-DD25-4282-9C05-54063C179ADA}">
      <dgm:prSet/>
      <dgm:spPr/>
      <dgm:t>
        <a:bodyPr/>
        <a:lstStyle/>
        <a:p>
          <a:r>
            <a:rPr lang="zh-CN" altLang="en-US" dirty="0" smtClean="0"/>
            <a:t>适用性</a:t>
          </a:r>
          <a:endParaRPr lang="zh-CN" altLang="en-US" dirty="0"/>
        </a:p>
      </dgm:t>
    </dgm:pt>
    <dgm:pt modelId="{440DAA25-DF64-4B08-B60D-4895F373876E}" type="parTrans" cxnId="{C6BF3B64-53FF-4DDF-8B7C-4E2C577A19D0}">
      <dgm:prSet/>
      <dgm:spPr/>
      <dgm:t>
        <a:bodyPr/>
        <a:lstStyle/>
        <a:p>
          <a:endParaRPr lang="zh-CN" altLang="en-US"/>
        </a:p>
      </dgm:t>
    </dgm:pt>
    <dgm:pt modelId="{C41DFF22-654C-46FC-AC33-5750493AE73A}" type="sibTrans" cxnId="{C6BF3B64-53FF-4DDF-8B7C-4E2C577A19D0}">
      <dgm:prSet/>
      <dgm:spPr/>
      <dgm:t>
        <a:bodyPr/>
        <a:lstStyle/>
        <a:p>
          <a:endParaRPr lang="zh-CN" altLang="en-US"/>
        </a:p>
      </dgm:t>
    </dgm:pt>
    <dgm:pt modelId="{45DA7865-78FC-4C50-B983-D277558EED0A}">
      <dgm:prSet/>
      <dgm:spPr/>
      <dgm:t>
        <a:bodyPr/>
        <a:lstStyle/>
        <a:p>
          <a:r>
            <a:rPr lang="zh-CN" altLang="en-US" dirty="0" smtClean="0"/>
            <a:t>稳定性</a:t>
          </a:r>
          <a:endParaRPr lang="zh-CN" altLang="en-US" dirty="0"/>
        </a:p>
      </dgm:t>
    </dgm:pt>
    <dgm:pt modelId="{9D3773A9-EF20-4D3F-AA16-EF0EB08A5319}" type="parTrans" cxnId="{E4FFAEF1-165F-4997-812E-714B4A415B85}">
      <dgm:prSet/>
      <dgm:spPr/>
      <dgm:t>
        <a:bodyPr/>
        <a:lstStyle/>
        <a:p>
          <a:endParaRPr lang="zh-CN" altLang="en-US"/>
        </a:p>
      </dgm:t>
    </dgm:pt>
    <dgm:pt modelId="{8E851FA3-E14A-4898-ADF4-BEAABCC65B5C}" type="sibTrans" cxnId="{E4FFAEF1-165F-4997-812E-714B4A415B85}">
      <dgm:prSet/>
      <dgm:spPr/>
      <dgm:t>
        <a:bodyPr/>
        <a:lstStyle/>
        <a:p>
          <a:endParaRPr lang="zh-CN" altLang="en-US"/>
        </a:p>
      </dgm:t>
    </dgm:pt>
    <dgm:pt modelId="{474F712C-11DD-4BA5-BA5C-0B6B45507F3E}">
      <dgm:prSet/>
      <dgm:spPr/>
      <dgm:t>
        <a:bodyPr/>
        <a:lstStyle/>
        <a:p>
          <a:r>
            <a:rPr lang="en-US" altLang="zh-CN" dirty="0" smtClean="0"/>
            <a:t>……</a:t>
          </a:r>
          <a:endParaRPr lang="zh-CN" altLang="en-US" dirty="0"/>
        </a:p>
      </dgm:t>
    </dgm:pt>
    <dgm:pt modelId="{3F860867-D06C-4086-A8DC-C70A0D740090}" type="parTrans" cxnId="{046F3C8C-DD55-4BBB-8598-D11D46C69012}">
      <dgm:prSet/>
      <dgm:spPr/>
      <dgm:t>
        <a:bodyPr/>
        <a:lstStyle/>
        <a:p>
          <a:endParaRPr lang="zh-CN" altLang="en-US"/>
        </a:p>
      </dgm:t>
    </dgm:pt>
    <dgm:pt modelId="{4D1312C4-F87C-4089-A964-D617DCB73C2C}" type="sibTrans" cxnId="{046F3C8C-DD55-4BBB-8598-D11D46C69012}">
      <dgm:prSet/>
      <dgm:spPr/>
      <dgm:t>
        <a:bodyPr/>
        <a:lstStyle/>
        <a:p>
          <a:endParaRPr lang="zh-CN" altLang="en-US"/>
        </a:p>
      </dgm:t>
    </dgm:pt>
    <dgm:pt modelId="{3C1A5BB3-CCB5-4E63-95EE-FD33540D0870}" type="pres">
      <dgm:prSet presAssocID="{2D94FA00-CEF2-44B8-82CF-833D88084B89}" presName="cycle" presStyleCnt="0">
        <dgm:presLayoutVars>
          <dgm:chMax val="1"/>
          <dgm:dir/>
          <dgm:animLvl val="ctr"/>
          <dgm:resizeHandles val="exact"/>
        </dgm:presLayoutVars>
      </dgm:prSet>
      <dgm:spPr/>
      <dgm:t>
        <a:bodyPr/>
        <a:lstStyle/>
        <a:p>
          <a:endParaRPr lang="zh-CN" altLang="en-US"/>
        </a:p>
      </dgm:t>
    </dgm:pt>
    <dgm:pt modelId="{BD4E0E68-0384-4062-A5B6-7D82F717C840}" type="pres">
      <dgm:prSet presAssocID="{0F84503B-98EA-4C54-B5F6-BE15AA1C0CF4}" presName="centerShape" presStyleLbl="node0" presStyleIdx="0" presStyleCnt="1"/>
      <dgm:spPr/>
      <dgm:t>
        <a:bodyPr/>
        <a:lstStyle/>
        <a:p>
          <a:endParaRPr lang="zh-CN" altLang="en-US"/>
        </a:p>
      </dgm:t>
    </dgm:pt>
    <dgm:pt modelId="{0826BE27-B3A9-4380-93BD-C6BB84B98B8C}" type="pres">
      <dgm:prSet presAssocID="{9D3773A9-EF20-4D3F-AA16-EF0EB08A5319}" presName="Name9" presStyleLbl="parChTrans1D2" presStyleIdx="0" presStyleCnt="7"/>
      <dgm:spPr/>
      <dgm:t>
        <a:bodyPr/>
        <a:lstStyle/>
        <a:p>
          <a:endParaRPr lang="zh-CN" altLang="en-US"/>
        </a:p>
      </dgm:t>
    </dgm:pt>
    <dgm:pt modelId="{7D2C1511-9CD4-4EAE-8001-DE665D42C6D7}" type="pres">
      <dgm:prSet presAssocID="{9D3773A9-EF20-4D3F-AA16-EF0EB08A5319}" presName="connTx" presStyleLbl="parChTrans1D2" presStyleIdx="0" presStyleCnt="7"/>
      <dgm:spPr/>
      <dgm:t>
        <a:bodyPr/>
        <a:lstStyle/>
        <a:p>
          <a:endParaRPr lang="zh-CN" altLang="en-US"/>
        </a:p>
      </dgm:t>
    </dgm:pt>
    <dgm:pt modelId="{FF78D876-8209-4159-AD06-CB173F42A52C}" type="pres">
      <dgm:prSet presAssocID="{45DA7865-78FC-4C50-B983-D277558EED0A}" presName="node" presStyleLbl="node1" presStyleIdx="0" presStyleCnt="7">
        <dgm:presLayoutVars>
          <dgm:bulletEnabled val="1"/>
        </dgm:presLayoutVars>
      </dgm:prSet>
      <dgm:spPr/>
      <dgm:t>
        <a:bodyPr/>
        <a:lstStyle/>
        <a:p>
          <a:endParaRPr lang="zh-CN" altLang="en-US"/>
        </a:p>
      </dgm:t>
    </dgm:pt>
    <dgm:pt modelId="{B9948702-5991-44B7-A551-4CB4C0E3D001}" type="pres">
      <dgm:prSet presAssocID="{440DAA25-DF64-4B08-B60D-4895F373876E}" presName="Name9" presStyleLbl="parChTrans1D2" presStyleIdx="1" presStyleCnt="7"/>
      <dgm:spPr/>
      <dgm:t>
        <a:bodyPr/>
        <a:lstStyle/>
        <a:p>
          <a:endParaRPr lang="zh-CN" altLang="en-US"/>
        </a:p>
      </dgm:t>
    </dgm:pt>
    <dgm:pt modelId="{076B397D-A6C6-45DF-B87C-DD6F34D15CA6}" type="pres">
      <dgm:prSet presAssocID="{440DAA25-DF64-4B08-B60D-4895F373876E}" presName="connTx" presStyleLbl="parChTrans1D2" presStyleIdx="1" presStyleCnt="7"/>
      <dgm:spPr/>
      <dgm:t>
        <a:bodyPr/>
        <a:lstStyle/>
        <a:p>
          <a:endParaRPr lang="zh-CN" altLang="en-US"/>
        </a:p>
      </dgm:t>
    </dgm:pt>
    <dgm:pt modelId="{89C6DB9C-4C80-4981-9F0C-CFB9204ED180}" type="pres">
      <dgm:prSet presAssocID="{D932B2DB-DD25-4282-9C05-54063C179ADA}" presName="node" presStyleLbl="node1" presStyleIdx="1" presStyleCnt="7">
        <dgm:presLayoutVars>
          <dgm:bulletEnabled val="1"/>
        </dgm:presLayoutVars>
      </dgm:prSet>
      <dgm:spPr/>
      <dgm:t>
        <a:bodyPr/>
        <a:lstStyle/>
        <a:p>
          <a:endParaRPr lang="zh-CN" altLang="en-US"/>
        </a:p>
      </dgm:t>
    </dgm:pt>
    <dgm:pt modelId="{3DAE7BDE-6C3F-4F75-BAE9-3EA52B47DDAB}" type="pres">
      <dgm:prSet presAssocID="{894E55E7-085F-42FC-BC4E-61B70A07BF48}" presName="Name9" presStyleLbl="parChTrans1D2" presStyleIdx="2" presStyleCnt="7"/>
      <dgm:spPr/>
      <dgm:t>
        <a:bodyPr/>
        <a:lstStyle/>
        <a:p>
          <a:endParaRPr lang="zh-CN" altLang="en-US"/>
        </a:p>
      </dgm:t>
    </dgm:pt>
    <dgm:pt modelId="{85675852-443C-4D4F-BF8A-60C1F076ABED}" type="pres">
      <dgm:prSet presAssocID="{894E55E7-085F-42FC-BC4E-61B70A07BF48}" presName="connTx" presStyleLbl="parChTrans1D2" presStyleIdx="2" presStyleCnt="7"/>
      <dgm:spPr/>
      <dgm:t>
        <a:bodyPr/>
        <a:lstStyle/>
        <a:p>
          <a:endParaRPr lang="zh-CN" altLang="en-US"/>
        </a:p>
      </dgm:t>
    </dgm:pt>
    <dgm:pt modelId="{3E4DC599-9C63-4109-93EB-2C3C58BEB3C7}" type="pres">
      <dgm:prSet presAssocID="{381C378A-D31B-47EE-A0E2-D86A6CAD228D}" presName="node" presStyleLbl="node1" presStyleIdx="2" presStyleCnt="7">
        <dgm:presLayoutVars>
          <dgm:bulletEnabled val="1"/>
        </dgm:presLayoutVars>
      </dgm:prSet>
      <dgm:spPr/>
      <dgm:t>
        <a:bodyPr/>
        <a:lstStyle/>
        <a:p>
          <a:endParaRPr lang="zh-CN" altLang="en-US"/>
        </a:p>
      </dgm:t>
    </dgm:pt>
    <dgm:pt modelId="{1B5E8950-ED9E-499A-890D-8A1D57888EC2}" type="pres">
      <dgm:prSet presAssocID="{65861339-9BC8-4F8A-86A9-63B9D886685E}" presName="Name9" presStyleLbl="parChTrans1D2" presStyleIdx="3" presStyleCnt="7"/>
      <dgm:spPr/>
      <dgm:t>
        <a:bodyPr/>
        <a:lstStyle/>
        <a:p>
          <a:endParaRPr lang="zh-CN" altLang="en-US"/>
        </a:p>
      </dgm:t>
    </dgm:pt>
    <dgm:pt modelId="{F75331DD-2EFD-4EA1-820D-67E19CC16B40}" type="pres">
      <dgm:prSet presAssocID="{65861339-9BC8-4F8A-86A9-63B9D886685E}" presName="connTx" presStyleLbl="parChTrans1D2" presStyleIdx="3" presStyleCnt="7"/>
      <dgm:spPr/>
      <dgm:t>
        <a:bodyPr/>
        <a:lstStyle/>
        <a:p>
          <a:endParaRPr lang="zh-CN" altLang="en-US"/>
        </a:p>
      </dgm:t>
    </dgm:pt>
    <dgm:pt modelId="{9B994CB1-4F7F-4E1D-944B-ECEC127AFE81}" type="pres">
      <dgm:prSet presAssocID="{2BE13B2F-3B13-4E35-96AE-FED9C56929CD}" presName="node" presStyleLbl="node1" presStyleIdx="3" presStyleCnt="7">
        <dgm:presLayoutVars>
          <dgm:bulletEnabled val="1"/>
        </dgm:presLayoutVars>
      </dgm:prSet>
      <dgm:spPr/>
      <dgm:t>
        <a:bodyPr/>
        <a:lstStyle/>
        <a:p>
          <a:endParaRPr lang="zh-CN" altLang="en-US"/>
        </a:p>
      </dgm:t>
    </dgm:pt>
    <dgm:pt modelId="{4A3DC223-33F4-4384-A59A-03769AC6682E}" type="pres">
      <dgm:prSet presAssocID="{3F860867-D06C-4086-A8DC-C70A0D740090}" presName="Name9" presStyleLbl="parChTrans1D2" presStyleIdx="4" presStyleCnt="7"/>
      <dgm:spPr/>
      <dgm:t>
        <a:bodyPr/>
        <a:lstStyle/>
        <a:p>
          <a:endParaRPr lang="zh-CN" altLang="en-US"/>
        </a:p>
      </dgm:t>
    </dgm:pt>
    <dgm:pt modelId="{858EDFD3-7DFF-4D36-8897-4774F572DD8E}" type="pres">
      <dgm:prSet presAssocID="{3F860867-D06C-4086-A8DC-C70A0D740090}" presName="connTx" presStyleLbl="parChTrans1D2" presStyleIdx="4" presStyleCnt="7"/>
      <dgm:spPr/>
      <dgm:t>
        <a:bodyPr/>
        <a:lstStyle/>
        <a:p>
          <a:endParaRPr lang="zh-CN" altLang="en-US"/>
        </a:p>
      </dgm:t>
    </dgm:pt>
    <dgm:pt modelId="{A386AE21-4CF8-4545-AD5C-75289560BB7B}" type="pres">
      <dgm:prSet presAssocID="{474F712C-11DD-4BA5-BA5C-0B6B45507F3E}" presName="node" presStyleLbl="node1" presStyleIdx="4" presStyleCnt="7">
        <dgm:presLayoutVars>
          <dgm:bulletEnabled val="1"/>
        </dgm:presLayoutVars>
      </dgm:prSet>
      <dgm:spPr/>
      <dgm:t>
        <a:bodyPr/>
        <a:lstStyle/>
        <a:p>
          <a:endParaRPr lang="zh-CN" altLang="en-US"/>
        </a:p>
      </dgm:t>
    </dgm:pt>
    <dgm:pt modelId="{FADD4CB2-F4E3-40B5-A037-7F8ECD815D23}" type="pres">
      <dgm:prSet presAssocID="{50B9FE08-A5E8-43D2-8AC1-E16F01AC976E}" presName="Name9" presStyleLbl="parChTrans1D2" presStyleIdx="5" presStyleCnt="7"/>
      <dgm:spPr/>
      <dgm:t>
        <a:bodyPr/>
        <a:lstStyle/>
        <a:p>
          <a:endParaRPr lang="zh-CN" altLang="en-US"/>
        </a:p>
      </dgm:t>
    </dgm:pt>
    <dgm:pt modelId="{8F140B53-660E-4A15-8665-5DBAED98690E}" type="pres">
      <dgm:prSet presAssocID="{50B9FE08-A5E8-43D2-8AC1-E16F01AC976E}" presName="connTx" presStyleLbl="parChTrans1D2" presStyleIdx="5" presStyleCnt="7"/>
      <dgm:spPr/>
      <dgm:t>
        <a:bodyPr/>
        <a:lstStyle/>
        <a:p>
          <a:endParaRPr lang="zh-CN" altLang="en-US"/>
        </a:p>
      </dgm:t>
    </dgm:pt>
    <dgm:pt modelId="{BC8625E1-0882-477E-BC2A-B34D3D73D018}" type="pres">
      <dgm:prSet presAssocID="{0C673B2F-7206-422D-8A03-48093AA97B04}" presName="node" presStyleLbl="node1" presStyleIdx="5" presStyleCnt="7">
        <dgm:presLayoutVars>
          <dgm:bulletEnabled val="1"/>
        </dgm:presLayoutVars>
      </dgm:prSet>
      <dgm:spPr/>
      <dgm:t>
        <a:bodyPr/>
        <a:lstStyle/>
        <a:p>
          <a:endParaRPr lang="zh-CN" altLang="en-US"/>
        </a:p>
      </dgm:t>
    </dgm:pt>
    <dgm:pt modelId="{BF429BF0-696D-45AD-BAF7-638E1F178A2D}" type="pres">
      <dgm:prSet presAssocID="{6776A488-94E1-4DD7-8B54-1428C9D84943}" presName="Name9" presStyleLbl="parChTrans1D2" presStyleIdx="6" presStyleCnt="7"/>
      <dgm:spPr/>
      <dgm:t>
        <a:bodyPr/>
        <a:lstStyle/>
        <a:p>
          <a:endParaRPr lang="zh-CN" altLang="en-US"/>
        </a:p>
      </dgm:t>
    </dgm:pt>
    <dgm:pt modelId="{6023F2AC-280F-42F6-A31C-A3132ED82D21}" type="pres">
      <dgm:prSet presAssocID="{6776A488-94E1-4DD7-8B54-1428C9D84943}" presName="connTx" presStyleLbl="parChTrans1D2" presStyleIdx="6" presStyleCnt="7"/>
      <dgm:spPr/>
      <dgm:t>
        <a:bodyPr/>
        <a:lstStyle/>
        <a:p>
          <a:endParaRPr lang="zh-CN" altLang="en-US"/>
        </a:p>
      </dgm:t>
    </dgm:pt>
    <dgm:pt modelId="{2053CDEF-495F-4842-8E66-D02B61A608BE}" type="pres">
      <dgm:prSet presAssocID="{09ED6419-4310-4050-A939-11AE35A41EAF}" presName="node" presStyleLbl="node1" presStyleIdx="6" presStyleCnt="7">
        <dgm:presLayoutVars>
          <dgm:bulletEnabled val="1"/>
        </dgm:presLayoutVars>
      </dgm:prSet>
      <dgm:spPr/>
      <dgm:t>
        <a:bodyPr/>
        <a:lstStyle/>
        <a:p>
          <a:endParaRPr lang="zh-CN" altLang="en-US"/>
        </a:p>
      </dgm:t>
    </dgm:pt>
  </dgm:ptLst>
  <dgm:cxnLst>
    <dgm:cxn modelId="{F8AB5C16-5397-4AFF-AA56-E2E5C3663441}" srcId="{0F84503B-98EA-4C54-B5F6-BE15AA1C0CF4}" destId="{2BE13B2F-3B13-4E35-96AE-FED9C56929CD}" srcOrd="3" destOrd="0" parTransId="{65861339-9BC8-4F8A-86A9-63B9D886685E}" sibTransId="{59CEBC83-DE67-454F-82D0-EF724235E820}"/>
    <dgm:cxn modelId="{C597D423-0184-4216-AA90-AE67D7449E02}" type="presOf" srcId="{440DAA25-DF64-4B08-B60D-4895F373876E}" destId="{076B397D-A6C6-45DF-B87C-DD6F34D15CA6}" srcOrd="1" destOrd="0" presId="urn:microsoft.com/office/officeart/2005/8/layout/radial1"/>
    <dgm:cxn modelId="{E408A2D8-146F-488C-9D44-396522EBE512}" type="presOf" srcId="{9D3773A9-EF20-4D3F-AA16-EF0EB08A5319}" destId="{7D2C1511-9CD4-4EAE-8001-DE665D42C6D7}" srcOrd="1" destOrd="0" presId="urn:microsoft.com/office/officeart/2005/8/layout/radial1"/>
    <dgm:cxn modelId="{C6BF3B64-53FF-4DDF-8B7C-4E2C577A19D0}" srcId="{0F84503B-98EA-4C54-B5F6-BE15AA1C0CF4}" destId="{D932B2DB-DD25-4282-9C05-54063C179ADA}" srcOrd="1" destOrd="0" parTransId="{440DAA25-DF64-4B08-B60D-4895F373876E}" sibTransId="{C41DFF22-654C-46FC-AC33-5750493AE73A}"/>
    <dgm:cxn modelId="{E4FFAEF1-165F-4997-812E-714B4A415B85}" srcId="{0F84503B-98EA-4C54-B5F6-BE15AA1C0CF4}" destId="{45DA7865-78FC-4C50-B983-D277558EED0A}" srcOrd="0" destOrd="0" parTransId="{9D3773A9-EF20-4D3F-AA16-EF0EB08A5319}" sibTransId="{8E851FA3-E14A-4898-ADF4-BEAABCC65B5C}"/>
    <dgm:cxn modelId="{2F158707-F108-4F76-AD05-D8D914357988}" type="presOf" srcId="{440DAA25-DF64-4B08-B60D-4895F373876E}" destId="{B9948702-5991-44B7-A551-4CB4C0E3D001}" srcOrd="0" destOrd="0" presId="urn:microsoft.com/office/officeart/2005/8/layout/radial1"/>
    <dgm:cxn modelId="{88F9DEF3-B159-4FE8-A690-9BA576C9123F}" type="presOf" srcId="{09ED6419-4310-4050-A939-11AE35A41EAF}" destId="{2053CDEF-495F-4842-8E66-D02B61A608BE}" srcOrd="0" destOrd="0" presId="urn:microsoft.com/office/officeart/2005/8/layout/radial1"/>
    <dgm:cxn modelId="{D6561BB4-85A2-47AD-A9D9-D78D538F4DCB}" type="presOf" srcId="{894E55E7-085F-42FC-BC4E-61B70A07BF48}" destId="{3DAE7BDE-6C3F-4F75-BAE9-3EA52B47DDAB}" srcOrd="0" destOrd="0" presId="urn:microsoft.com/office/officeart/2005/8/layout/radial1"/>
    <dgm:cxn modelId="{DF066CDF-C0D5-484D-8E61-A2C373B3EE10}" type="presOf" srcId="{50B9FE08-A5E8-43D2-8AC1-E16F01AC976E}" destId="{8F140B53-660E-4A15-8665-5DBAED98690E}" srcOrd="1" destOrd="0" presId="urn:microsoft.com/office/officeart/2005/8/layout/radial1"/>
    <dgm:cxn modelId="{A861A1D2-F4D3-4EB6-8124-596C3043BD68}" type="presOf" srcId="{474F712C-11DD-4BA5-BA5C-0B6B45507F3E}" destId="{A386AE21-4CF8-4545-AD5C-75289560BB7B}" srcOrd="0" destOrd="0" presId="urn:microsoft.com/office/officeart/2005/8/layout/radial1"/>
    <dgm:cxn modelId="{3716C839-9E74-4F36-93E4-405176169316}" type="presOf" srcId="{2D94FA00-CEF2-44B8-82CF-833D88084B89}" destId="{3C1A5BB3-CCB5-4E63-95EE-FD33540D0870}" srcOrd="0" destOrd="0" presId="urn:microsoft.com/office/officeart/2005/8/layout/radial1"/>
    <dgm:cxn modelId="{7B9C622E-71AC-40AC-872C-29406F790EC6}" type="presOf" srcId="{50B9FE08-A5E8-43D2-8AC1-E16F01AC976E}" destId="{FADD4CB2-F4E3-40B5-A037-7F8ECD815D23}" srcOrd="0" destOrd="0" presId="urn:microsoft.com/office/officeart/2005/8/layout/radial1"/>
    <dgm:cxn modelId="{45E1D153-3B3E-407A-B8D5-2A49DC517CF0}" type="presOf" srcId="{6776A488-94E1-4DD7-8B54-1428C9D84943}" destId="{BF429BF0-696D-45AD-BAF7-638E1F178A2D}" srcOrd="0" destOrd="0" presId="urn:microsoft.com/office/officeart/2005/8/layout/radial1"/>
    <dgm:cxn modelId="{13CC9D7B-054D-4751-8DB0-3F8C06F07DD2}" type="presOf" srcId="{0C673B2F-7206-422D-8A03-48093AA97B04}" destId="{BC8625E1-0882-477E-BC2A-B34D3D73D018}" srcOrd="0" destOrd="0" presId="urn:microsoft.com/office/officeart/2005/8/layout/radial1"/>
    <dgm:cxn modelId="{046F3C8C-DD55-4BBB-8598-D11D46C69012}" srcId="{0F84503B-98EA-4C54-B5F6-BE15AA1C0CF4}" destId="{474F712C-11DD-4BA5-BA5C-0B6B45507F3E}" srcOrd="4" destOrd="0" parTransId="{3F860867-D06C-4086-A8DC-C70A0D740090}" sibTransId="{4D1312C4-F87C-4089-A964-D617DCB73C2C}"/>
    <dgm:cxn modelId="{688B962D-3F96-4BD4-95DF-8C798C453640}" srcId="{0F84503B-98EA-4C54-B5F6-BE15AA1C0CF4}" destId="{0C673B2F-7206-422D-8A03-48093AA97B04}" srcOrd="5" destOrd="0" parTransId="{50B9FE08-A5E8-43D2-8AC1-E16F01AC976E}" sibTransId="{3E519E67-B437-4E0B-8787-736C74E015E7}"/>
    <dgm:cxn modelId="{2F86F84E-8B00-4CEF-9645-4F78745F04CD}" type="presOf" srcId="{9D3773A9-EF20-4D3F-AA16-EF0EB08A5319}" destId="{0826BE27-B3A9-4380-93BD-C6BB84B98B8C}" srcOrd="0" destOrd="0" presId="urn:microsoft.com/office/officeart/2005/8/layout/radial1"/>
    <dgm:cxn modelId="{90495DAE-C05B-4B26-A6CA-2E2AF64725DE}" type="presOf" srcId="{65861339-9BC8-4F8A-86A9-63B9D886685E}" destId="{F75331DD-2EFD-4EA1-820D-67E19CC16B40}" srcOrd="1" destOrd="0" presId="urn:microsoft.com/office/officeart/2005/8/layout/radial1"/>
    <dgm:cxn modelId="{E3F927A5-6B8D-41DD-A479-438003062399}" type="presOf" srcId="{3F860867-D06C-4086-A8DC-C70A0D740090}" destId="{4A3DC223-33F4-4384-A59A-03769AC6682E}" srcOrd="0" destOrd="0" presId="urn:microsoft.com/office/officeart/2005/8/layout/radial1"/>
    <dgm:cxn modelId="{BC37FFEA-DAE7-44D8-95CA-3BB80780D2A7}" type="presOf" srcId="{0F84503B-98EA-4C54-B5F6-BE15AA1C0CF4}" destId="{BD4E0E68-0384-4062-A5B6-7D82F717C840}" srcOrd="0" destOrd="0" presId="urn:microsoft.com/office/officeart/2005/8/layout/radial1"/>
    <dgm:cxn modelId="{7C3889BB-B0DC-411B-9042-02986A02598C}" type="presOf" srcId="{45DA7865-78FC-4C50-B983-D277558EED0A}" destId="{FF78D876-8209-4159-AD06-CB173F42A52C}" srcOrd="0" destOrd="0" presId="urn:microsoft.com/office/officeart/2005/8/layout/radial1"/>
    <dgm:cxn modelId="{4D51054D-9089-41A0-906E-D3EF1E7C8A3A}" type="presOf" srcId="{381C378A-D31B-47EE-A0E2-D86A6CAD228D}" destId="{3E4DC599-9C63-4109-93EB-2C3C58BEB3C7}" srcOrd="0" destOrd="0" presId="urn:microsoft.com/office/officeart/2005/8/layout/radial1"/>
    <dgm:cxn modelId="{A7219B59-613C-4DC8-9E16-5D1836464FE3}" srcId="{0F84503B-98EA-4C54-B5F6-BE15AA1C0CF4}" destId="{381C378A-D31B-47EE-A0E2-D86A6CAD228D}" srcOrd="2" destOrd="0" parTransId="{894E55E7-085F-42FC-BC4E-61B70A07BF48}" sibTransId="{FF886749-0E03-4C3C-90A9-8FEEA72B4DF4}"/>
    <dgm:cxn modelId="{4459C9ED-1B39-4E87-9F7D-0F0F83868DB1}" type="presOf" srcId="{3F860867-D06C-4086-A8DC-C70A0D740090}" destId="{858EDFD3-7DFF-4D36-8897-4774F572DD8E}" srcOrd="1" destOrd="0" presId="urn:microsoft.com/office/officeart/2005/8/layout/radial1"/>
    <dgm:cxn modelId="{DA340D9A-8100-4075-A3B3-A62CD816F367}" srcId="{2D94FA00-CEF2-44B8-82CF-833D88084B89}" destId="{0F84503B-98EA-4C54-B5F6-BE15AA1C0CF4}" srcOrd="0" destOrd="0" parTransId="{7FC3FC2B-EFB0-4EA8-98DB-CED71568387D}" sibTransId="{3B4133FC-A3D5-469C-AED7-CA4F04614855}"/>
    <dgm:cxn modelId="{D7504BD4-62D6-4645-803A-6B1EB2C13372}" type="presOf" srcId="{6776A488-94E1-4DD7-8B54-1428C9D84943}" destId="{6023F2AC-280F-42F6-A31C-A3132ED82D21}" srcOrd="1" destOrd="0" presId="urn:microsoft.com/office/officeart/2005/8/layout/radial1"/>
    <dgm:cxn modelId="{932B32FC-A466-4FE1-A707-1F026E0E99B3}" type="presOf" srcId="{65861339-9BC8-4F8A-86A9-63B9D886685E}" destId="{1B5E8950-ED9E-499A-890D-8A1D57888EC2}" srcOrd="0" destOrd="0" presId="urn:microsoft.com/office/officeart/2005/8/layout/radial1"/>
    <dgm:cxn modelId="{110EF1FC-352D-4F01-8A9B-9EFDC3F1F30A}" type="presOf" srcId="{D932B2DB-DD25-4282-9C05-54063C179ADA}" destId="{89C6DB9C-4C80-4981-9F0C-CFB9204ED180}" srcOrd="0" destOrd="0" presId="urn:microsoft.com/office/officeart/2005/8/layout/radial1"/>
    <dgm:cxn modelId="{6AC66C7C-50C4-47C7-A0FF-D6090C949A42}" type="presOf" srcId="{2BE13B2F-3B13-4E35-96AE-FED9C56929CD}" destId="{9B994CB1-4F7F-4E1D-944B-ECEC127AFE81}" srcOrd="0" destOrd="0" presId="urn:microsoft.com/office/officeart/2005/8/layout/radial1"/>
    <dgm:cxn modelId="{26CC5FF7-A4C2-4F44-9988-D12A55633BD8}" srcId="{0F84503B-98EA-4C54-B5F6-BE15AA1C0CF4}" destId="{09ED6419-4310-4050-A939-11AE35A41EAF}" srcOrd="6" destOrd="0" parTransId="{6776A488-94E1-4DD7-8B54-1428C9D84943}" sibTransId="{5C7088DA-B622-402B-817F-B57B46DE531F}"/>
    <dgm:cxn modelId="{941B4F8B-8845-4238-B6BC-CF5961337425}" type="presOf" srcId="{894E55E7-085F-42FC-BC4E-61B70A07BF48}" destId="{85675852-443C-4D4F-BF8A-60C1F076ABED}" srcOrd="1" destOrd="0" presId="urn:microsoft.com/office/officeart/2005/8/layout/radial1"/>
    <dgm:cxn modelId="{1FD6F049-A1AB-4337-B3F8-53AE05038DAF}" type="presParOf" srcId="{3C1A5BB3-CCB5-4E63-95EE-FD33540D0870}" destId="{BD4E0E68-0384-4062-A5B6-7D82F717C840}" srcOrd="0" destOrd="0" presId="urn:microsoft.com/office/officeart/2005/8/layout/radial1"/>
    <dgm:cxn modelId="{B2223FFB-005F-43BC-A315-454C8ABE4FA1}" type="presParOf" srcId="{3C1A5BB3-CCB5-4E63-95EE-FD33540D0870}" destId="{0826BE27-B3A9-4380-93BD-C6BB84B98B8C}" srcOrd="1" destOrd="0" presId="urn:microsoft.com/office/officeart/2005/8/layout/radial1"/>
    <dgm:cxn modelId="{71B93A20-2D3E-45C6-AA88-458BC6D7533B}" type="presParOf" srcId="{0826BE27-B3A9-4380-93BD-C6BB84B98B8C}" destId="{7D2C1511-9CD4-4EAE-8001-DE665D42C6D7}" srcOrd="0" destOrd="0" presId="urn:microsoft.com/office/officeart/2005/8/layout/radial1"/>
    <dgm:cxn modelId="{26F21DB7-FAD8-4B6C-AA8E-05CB84E7C39B}" type="presParOf" srcId="{3C1A5BB3-CCB5-4E63-95EE-FD33540D0870}" destId="{FF78D876-8209-4159-AD06-CB173F42A52C}" srcOrd="2" destOrd="0" presId="urn:microsoft.com/office/officeart/2005/8/layout/radial1"/>
    <dgm:cxn modelId="{BAD64C99-F87E-42F0-B694-BFD9CB9FCC61}" type="presParOf" srcId="{3C1A5BB3-CCB5-4E63-95EE-FD33540D0870}" destId="{B9948702-5991-44B7-A551-4CB4C0E3D001}" srcOrd="3" destOrd="0" presId="urn:microsoft.com/office/officeart/2005/8/layout/radial1"/>
    <dgm:cxn modelId="{C23620FE-7FE5-4809-B2C7-797BEB0F3248}" type="presParOf" srcId="{B9948702-5991-44B7-A551-4CB4C0E3D001}" destId="{076B397D-A6C6-45DF-B87C-DD6F34D15CA6}" srcOrd="0" destOrd="0" presId="urn:microsoft.com/office/officeart/2005/8/layout/radial1"/>
    <dgm:cxn modelId="{91D48983-22CF-47CB-81EE-D1C945205942}" type="presParOf" srcId="{3C1A5BB3-CCB5-4E63-95EE-FD33540D0870}" destId="{89C6DB9C-4C80-4981-9F0C-CFB9204ED180}" srcOrd="4" destOrd="0" presId="urn:microsoft.com/office/officeart/2005/8/layout/radial1"/>
    <dgm:cxn modelId="{2988110E-951E-43C9-8337-80947D1FE7BF}" type="presParOf" srcId="{3C1A5BB3-CCB5-4E63-95EE-FD33540D0870}" destId="{3DAE7BDE-6C3F-4F75-BAE9-3EA52B47DDAB}" srcOrd="5" destOrd="0" presId="urn:microsoft.com/office/officeart/2005/8/layout/radial1"/>
    <dgm:cxn modelId="{C4A0DA04-618E-46EB-B9B9-76C951B37F43}" type="presParOf" srcId="{3DAE7BDE-6C3F-4F75-BAE9-3EA52B47DDAB}" destId="{85675852-443C-4D4F-BF8A-60C1F076ABED}" srcOrd="0" destOrd="0" presId="urn:microsoft.com/office/officeart/2005/8/layout/radial1"/>
    <dgm:cxn modelId="{20C23E56-62E1-4110-AF57-99EF3FA29BC1}" type="presParOf" srcId="{3C1A5BB3-CCB5-4E63-95EE-FD33540D0870}" destId="{3E4DC599-9C63-4109-93EB-2C3C58BEB3C7}" srcOrd="6" destOrd="0" presId="urn:microsoft.com/office/officeart/2005/8/layout/radial1"/>
    <dgm:cxn modelId="{088F4604-2358-40AF-BADC-6AF7BC491F6A}" type="presParOf" srcId="{3C1A5BB3-CCB5-4E63-95EE-FD33540D0870}" destId="{1B5E8950-ED9E-499A-890D-8A1D57888EC2}" srcOrd="7" destOrd="0" presId="urn:microsoft.com/office/officeart/2005/8/layout/radial1"/>
    <dgm:cxn modelId="{8DC1F051-E45F-4168-981F-42EC5B9526EB}" type="presParOf" srcId="{1B5E8950-ED9E-499A-890D-8A1D57888EC2}" destId="{F75331DD-2EFD-4EA1-820D-67E19CC16B40}" srcOrd="0" destOrd="0" presId="urn:microsoft.com/office/officeart/2005/8/layout/radial1"/>
    <dgm:cxn modelId="{460FCCB4-92A4-4EFE-8284-D2C738168C3D}" type="presParOf" srcId="{3C1A5BB3-CCB5-4E63-95EE-FD33540D0870}" destId="{9B994CB1-4F7F-4E1D-944B-ECEC127AFE81}" srcOrd="8" destOrd="0" presId="urn:microsoft.com/office/officeart/2005/8/layout/radial1"/>
    <dgm:cxn modelId="{3689B83D-ACB6-4AB7-A456-E7C4DCA82841}" type="presParOf" srcId="{3C1A5BB3-CCB5-4E63-95EE-FD33540D0870}" destId="{4A3DC223-33F4-4384-A59A-03769AC6682E}" srcOrd="9" destOrd="0" presId="urn:microsoft.com/office/officeart/2005/8/layout/radial1"/>
    <dgm:cxn modelId="{F80852C9-E7A7-4F4D-9288-9B04ABBBED84}" type="presParOf" srcId="{4A3DC223-33F4-4384-A59A-03769AC6682E}" destId="{858EDFD3-7DFF-4D36-8897-4774F572DD8E}" srcOrd="0" destOrd="0" presId="urn:microsoft.com/office/officeart/2005/8/layout/radial1"/>
    <dgm:cxn modelId="{370AAA17-2A45-4220-BFC9-DF0484C21CC1}" type="presParOf" srcId="{3C1A5BB3-CCB5-4E63-95EE-FD33540D0870}" destId="{A386AE21-4CF8-4545-AD5C-75289560BB7B}" srcOrd="10" destOrd="0" presId="urn:microsoft.com/office/officeart/2005/8/layout/radial1"/>
    <dgm:cxn modelId="{58F94B6F-E34B-4A98-B366-A713C5A3DC8B}" type="presParOf" srcId="{3C1A5BB3-CCB5-4E63-95EE-FD33540D0870}" destId="{FADD4CB2-F4E3-40B5-A037-7F8ECD815D23}" srcOrd="11" destOrd="0" presId="urn:microsoft.com/office/officeart/2005/8/layout/radial1"/>
    <dgm:cxn modelId="{E4387D40-E565-4167-BA54-860BFF077ADA}" type="presParOf" srcId="{FADD4CB2-F4E3-40B5-A037-7F8ECD815D23}" destId="{8F140B53-660E-4A15-8665-5DBAED98690E}" srcOrd="0" destOrd="0" presId="urn:microsoft.com/office/officeart/2005/8/layout/radial1"/>
    <dgm:cxn modelId="{D1FD8EE5-0084-4F9B-8F86-FA36BD41B427}" type="presParOf" srcId="{3C1A5BB3-CCB5-4E63-95EE-FD33540D0870}" destId="{BC8625E1-0882-477E-BC2A-B34D3D73D018}" srcOrd="12" destOrd="0" presId="urn:microsoft.com/office/officeart/2005/8/layout/radial1"/>
    <dgm:cxn modelId="{C667AC07-DA56-4ECA-9303-ECFBA77DB58F}" type="presParOf" srcId="{3C1A5BB3-CCB5-4E63-95EE-FD33540D0870}" destId="{BF429BF0-696D-45AD-BAF7-638E1F178A2D}" srcOrd="13" destOrd="0" presId="urn:microsoft.com/office/officeart/2005/8/layout/radial1"/>
    <dgm:cxn modelId="{F10C0FF0-DBF9-4B70-A4AE-963382943F98}" type="presParOf" srcId="{BF429BF0-696D-45AD-BAF7-638E1F178A2D}" destId="{6023F2AC-280F-42F6-A31C-A3132ED82D21}" srcOrd="0" destOrd="0" presId="urn:microsoft.com/office/officeart/2005/8/layout/radial1"/>
    <dgm:cxn modelId="{D6E5EFF6-FACF-4BE9-A2C5-F2FD5B4A4412}" type="presParOf" srcId="{3C1A5BB3-CCB5-4E63-95EE-FD33540D0870}" destId="{2053CDEF-495F-4842-8E66-D02B61A608BE}" srcOrd="14"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4E0E68-0384-4062-A5B6-7D82F717C840}">
      <dsp:nvSpPr>
        <dsp:cNvPr id="0" name=""/>
        <dsp:cNvSpPr/>
      </dsp:nvSpPr>
      <dsp:spPr>
        <a:xfrm>
          <a:off x="2432397" y="1499448"/>
          <a:ext cx="989905" cy="989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smtClean="0"/>
            <a:t>结构</a:t>
          </a:r>
          <a:endParaRPr lang="en-US" altLang="zh-CN" sz="1400" b="1" kern="1200" dirty="0" smtClean="0"/>
        </a:p>
        <a:p>
          <a:pPr lvl="0" algn="ctr" defTabSz="622300">
            <a:lnSpc>
              <a:spcPct val="90000"/>
            </a:lnSpc>
            <a:spcBef>
              <a:spcPct val="0"/>
            </a:spcBef>
            <a:spcAft>
              <a:spcPct val="35000"/>
            </a:spcAft>
          </a:pPr>
          <a:r>
            <a:rPr lang="zh-CN" altLang="en-US" sz="1400" b="1" kern="1200" dirty="0" smtClean="0"/>
            <a:t>设计</a:t>
          </a:r>
          <a:endParaRPr lang="zh-CN" altLang="en-US" sz="1400" b="1" kern="1200" dirty="0"/>
        </a:p>
      </dsp:txBody>
      <dsp:txXfrm>
        <a:off x="2432397" y="1499448"/>
        <a:ext cx="989905" cy="989905"/>
      </dsp:txXfrm>
    </dsp:sp>
    <dsp:sp modelId="{0826BE27-B3A9-4380-93BD-C6BB84B98B8C}">
      <dsp:nvSpPr>
        <dsp:cNvPr id="0" name=""/>
        <dsp:cNvSpPr/>
      </dsp:nvSpPr>
      <dsp:spPr>
        <a:xfrm rot="16200000">
          <a:off x="2679844" y="1236726"/>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2914974" y="1239568"/>
        <a:ext cx="24750" cy="24750"/>
      </dsp:txXfrm>
    </dsp:sp>
    <dsp:sp modelId="{FF78D876-8209-4159-AD06-CB173F42A52C}">
      <dsp:nvSpPr>
        <dsp:cNvPr id="0" name=""/>
        <dsp:cNvSpPr/>
      </dsp:nvSpPr>
      <dsp:spPr>
        <a:xfrm>
          <a:off x="2432397" y="14532"/>
          <a:ext cx="989905" cy="9899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稳定性</a:t>
          </a:r>
          <a:endParaRPr lang="zh-CN" altLang="en-US" sz="1700" kern="1200" dirty="0"/>
        </a:p>
      </dsp:txBody>
      <dsp:txXfrm>
        <a:off x="2432397" y="14532"/>
        <a:ext cx="989905" cy="989905"/>
      </dsp:txXfrm>
    </dsp:sp>
    <dsp:sp modelId="{B9948702-5991-44B7-A551-4CB4C0E3D001}">
      <dsp:nvSpPr>
        <dsp:cNvPr id="0" name=""/>
        <dsp:cNvSpPr/>
      </dsp:nvSpPr>
      <dsp:spPr>
        <a:xfrm rot="19285714">
          <a:off x="3260321" y="1516269"/>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285714">
        <a:off x="3495451" y="1519111"/>
        <a:ext cx="24750" cy="24750"/>
      </dsp:txXfrm>
    </dsp:sp>
    <dsp:sp modelId="{89C6DB9C-4C80-4981-9F0C-CFB9204ED180}">
      <dsp:nvSpPr>
        <dsp:cNvPr id="0" name=""/>
        <dsp:cNvSpPr/>
      </dsp:nvSpPr>
      <dsp:spPr>
        <a:xfrm>
          <a:off x="3593351" y="573618"/>
          <a:ext cx="989905" cy="9899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适用性</a:t>
          </a:r>
          <a:endParaRPr lang="zh-CN" altLang="en-US" sz="1700" kern="1200" dirty="0"/>
        </a:p>
      </dsp:txBody>
      <dsp:txXfrm>
        <a:off x="3593351" y="573618"/>
        <a:ext cx="989905" cy="989905"/>
      </dsp:txXfrm>
    </dsp:sp>
    <dsp:sp modelId="{3DAE7BDE-6C3F-4F75-BAE9-3EA52B47DDAB}">
      <dsp:nvSpPr>
        <dsp:cNvPr id="0" name=""/>
        <dsp:cNvSpPr/>
      </dsp:nvSpPr>
      <dsp:spPr>
        <a:xfrm rot="771429">
          <a:off x="3403687" y="2144396"/>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771429">
        <a:off x="3638817" y="2147238"/>
        <a:ext cx="24750" cy="24750"/>
      </dsp:txXfrm>
    </dsp:sp>
    <dsp:sp modelId="{3E4DC599-9C63-4109-93EB-2C3C58BEB3C7}">
      <dsp:nvSpPr>
        <dsp:cNvPr id="0" name=""/>
        <dsp:cNvSpPr/>
      </dsp:nvSpPr>
      <dsp:spPr>
        <a:xfrm>
          <a:off x="3880083" y="1829873"/>
          <a:ext cx="989905" cy="9899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安全性</a:t>
          </a:r>
          <a:endParaRPr lang="zh-CN" altLang="en-US" sz="1700" kern="1200" dirty="0"/>
        </a:p>
      </dsp:txBody>
      <dsp:txXfrm>
        <a:off x="3880083" y="1829873"/>
        <a:ext cx="989905" cy="989905"/>
      </dsp:txXfrm>
    </dsp:sp>
    <dsp:sp modelId="{1B5E8950-ED9E-499A-890D-8A1D57888EC2}">
      <dsp:nvSpPr>
        <dsp:cNvPr id="0" name=""/>
        <dsp:cNvSpPr/>
      </dsp:nvSpPr>
      <dsp:spPr>
        <a:xfrm rot="3857143">
          <a:off x="3001985" y="2648115"/>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857143">
        <a:off x="3237115" y="2650957"/>
        <a:ext cx="24750" cy="24750"/>
      </dsp:txXfrm>
    </dsp:sp>
    <dsp:sp modelId="{9B994CB1-4F7F-4E1D-944B-ECEC127AFE81}">
      <dsp:nvSpPr>
        <dsp:cNvPr id="0" name=""/>
        <dsp:cNvSpPr/>
      </dsp:nvSpPr>
      <dsp:spPr>
        <a:xfrm>
          <a:off x="3076678" y="2837311"/>
          <a:ext cx="989905" cy="9899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强度</a:t>
          </a:r>
          <a:endParaRPr lang="zh-CN" altLang="en-US" sz="1700" kern="1200" dirty="0"/>
        </a:p>
      </dsp:txBody>
      <dsp:txXfrm>
        <a:off x="3076678" y="2837311"/>
        <a:ext cx="989905" cy="989905"/>
      </dsp:txXfrm>
    </dsp:sp>
    <dsp:sp modelId="{4A3DC223-33F4-4384-A59A-03769AC6682E}">
      <dsp:nvSpPr>
        <dsp:cNvPr id="0" name=""/>
        <dsp:cNvSpPr/>
      </dsp:nvSpPr>
      <dsp:spPr>
        <a:xfrm rot="6942857">
          <a:off x="2357704" y="2648115"/>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6942857">
        <a:off x="2592834" y="2650957"/>
        <a:ext cx="24750" cy="24750"/>
      </dsp:txXfrm>
    </dsp:sp>
    <dsp:sp modelId="{A386AE21-4CF8-4545-AD5C-75289560BB7B}">
      <dsp:nvSpPr>
        <dsp:cNvPr id="0" name=""/>
        <dsp:cNvSpPr/>
      </dsp:nvSpPr>
      <dsp:spPr>
        <a:xfrm>
          <a:off x="1788116" y="2837311"/>
          <a:ext cx="989905" cy="9899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altLang="zh-CN" sz="1700" kern="1200" dirty="0" smtClean="0"/>
            <a:t>……</a:t>
          </a:r>
          <a:endParaRPr lang="zh-CN" altLang="en-US" sz="1700" kern="1200" dirty="0"/>
        </a:p>
      </dsp:txBody>
      <dsp:txXfrm>
        <a:off x="1788116" y="2837311"/>
        <a:ext cx="989905" cy="989905"/>
      </dsp:txXfrm>
    </dsp:sp>
    <dsp:sp modelId="{FADD4CB2-F4E3-40B5-A037-7F8ECD815D23}">
      <dsp:nvSpPr>
        <dsp:cNvPr id="0" name=""/>
        <dsp:cNvSpPr/>
      </dsp:nvSpPr>
      <dsp:spPr>
        <a:xfrm rot="10028571">
          <a:off x="1956001" y="2144396"/>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028571">
        <a:off x="2191131" y="2147238"/>
        <a:ext cx="24750" cy="24750"/>
      </dsp:txXfrm>
    </dsp:sp>
    <dsp:sp modelId="{BC8625E1-0882-477E-BC2A-B34D3D73D018}">
      <dsp:nvSpPr>
        <dsp:cNvPr id="0" name=""/>
        <dsp:cNvSpPr/>
      </dsp:nvSpPr>
      <dsp:spPr>
        <a:xfrm>
          <a:off x="984710" y="1829873"/>
          <a:ext cx="989905" cy="9899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耐久性</a:t>
          </a:r>
          <a:endParaRPr lang="zh-CN" altLang="en-US" sz="1700" kern="1200" dirty="0"/>
        </a:p>
      </dsp:txBody>
      <dsp:txXfrm>
        <a:off x="984710" y="1829873"/>
        <a:ext cx="989905" cy="989905"/>
      </dsp:txXfrm>
    </dsp:sp>
    <dsp:sp modelId="{BF429BF0-696D-45AD-BAF7-638E1F178A2D}">
      <dsp:nvSpPr>
        <dsp:cNvPr id="0" name=""/>
        <dsp:cNvSpPr/>
      </dsp:nvSpPr>
      <dsp:spPr>
        <a:xfrm rot="13114286">
          <a:off x="2099367" y="1516269"/>
          <a:ext cx="495010" cy="30434"/>
        </a:xfrm>
        <a:custGeom>
          <a:avLst/>
          <a:gdLst/>
          <a:ahLst/>
          <a:cxnLst/>
          <a:rect l="0" t="0" r="0" b="0"/>
          <a:pathLst>
            <a:path>
              <a:moveTo>
                <a:pt x="0" y="15217"/>
              </a:moveTo>
              <a:lnTo>
                <a:pt x="495010" y="152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3114286">
        <a:off x="2334497" y="1519111"/>
        <a:ext cx="24750" cy="24750"/>
      </dsp:txXfrm>
    </dsp:sp>
    <dsp:sp modelId="{2053CDEF-495F-4842-8E66-D02B61A608BE}">
      <dsp:nvSpPr>
        <dsp:cNvPr id="0" name=""/>
        <dsp:cNvSpPr/>
      </dsp:nvSpPr>
      <dsp:spPr>
        <a:xfrm>
          <a:off x="1271442" y="573618"/>
          <a:ext cx="989905" cy="9899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成本</a:t>
          </a:r>
          <a:endParaRPr lang="zh-CN" altLang="en-US" sz="1700" kern="1200" dirty="0"/>
        </a:p>
      </dsp:txBody>
      <dsp:txXfrm>
        <a:off x="1271442" y="573618"/>
        <a:ext cx="989905" cy="98990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en-US"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5849F42C-2DAE-424C-A4B8-3140182C3E9F}"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2020/4/3</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2020/4/3</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ameraunion.net/forum/showthread.php?threadid=215811&amp;pagenumber=2"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file:///C:\Users\1V994W2\PycharmProjects\PPT_Background_Generation/pic_temp/1_pic_quater_right_up.png" TargetMode="Externa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blog.focus.cn/blog_photo_album.php?blog_id=2794284&amp;album_id=8757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1_pic_quater_right_up.png" TargetMode="Externa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file:///C:\Users\1V994W2\PycharmProjects\PPT_Background_Generation/pic_temp/0_pic_quater_left_up.png" TargetMode="External"/><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file:///C:\Users\1V994W2\PycharmProjects\PPT_Background_Generation/pic_temp/1_pic_quater_right_up.png" TargetMode="Externa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file:///C:\Users\1V994W2\PycharmProjects\PPT_Background_Generation/pic_temp/1_pic_quater_right_up.png" TargetMode="Externa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303815" y="2330826"/>
            <a:ext cx="5643332" cy="1056166"/>
          </a:xfrm>
        </p:spPr>
        <p:txBody>
          <a:bodyPr>
            <a:normAutofit fontScale="90000"/>
          </a:bodyPr>
          <a:lstStyle/>
          <a:p>
            <a:pPr algn="ctr"/>
            <a:r>
              <a:rPr lang="zh-CN" altLang="en-US" sz="3200" b="1" spc="300" dirty="0" smtClean="0">
                <a:solidFill>
                  <a:srgbClr val="FF0000"/>
                </a:solidFill>
                <a:latin typeface="微软雅黑" panose="020B0503020204020204" charset="-122"/>
                <a:ea typeface="微软雅黑" panose="020B0503020204020204" charset="-122"/>
                <a:sym typeface="+mn-ea"/>
              </a:rPr>
              <a:t>技术与设计</a:t>
            </a:r>
            <a:r>
              <a:rPr lang="en-US" altLang="zh-CN" sz="3200" b="1" spc="300" dirty="0" smtClean="0">
                <a:solidFill>
                  <a:srgbClr val="FF0000"/>
                </a:solidFill>
                <a:latin typeface="微软雅黑" panose="020B0503020204020204" charset="-122"/>
                <a:ea typeface="微软雅黑" panose="020B0503020204020204" charset="-122"/>
                <a:sym typeface="+mn-ea"/>
              </a:rPr>
              <a:t>2 </a:t>
            </a:r>
            <a:r>
              <a:rPr lang="zh-CN" altLang="en-US" sz="3200" b="1" spc="300" dirty="0" smtClean="0">
                <a:solidFill>
                  <a:srgbClr val="FF0000"/>
                </a:solidFill>
                <a:latin typeface="微软雅黑" panose="020B0503020204020204" charset="-122"/>
                <a:ea typeface="微软雅黑" panose="020B0503020204020204" charset="-122"/>
                <a:sym typeface="+mn-ea"/>
              </a:rPr>
              <a:t>第一</a:t>
            </a:r>
            <a:r>
              <a:rPr lang="zh-CN" altLang="en-US" sz="3200" b="1" spc="300" dirty="0" smtClean="0">
                <a:solidFill>
                  <a:srgbClr val="FF0000"/>
                </a:solidFill>
                <a:latin typeface="微软雅黑" panose="020B0503020204020204" charset="-122"/>
                <a:ea typeface="微软雅黑" panose="020B0503020204020204" charset="-122"/>
                <a:sym typeface="+mn-ea"/>
              </a:rPr>
              <a:t>单元</a:t>
            </a:r>
            <a:r>
              <a:rPr lang="en-US" altLang="zh-CN" sz="3200" b="1" spc="300" dirty="0" smtClean="0">
                <a:solidFill>
                  <a:srgbClr val="FF0000"/>
                </a:solidFill>
                <a:latin typeface="微软雅黑" panose="020B0503020204020204" charset="-122"/>
                <a:ea typeface="微软雅黑" panose="020B0503020204020204" charset="-122"/>
                <a:sym typeface="+mn-ea"/>
              </a:rPr>
              <a:t/>
            </a:r>
            <a:br>
              <a:rPr lang="en-US" altLang="zh-CN" sz="3200" b="1" spc="300" dirty="0" smtClean="0">
                <a:solidFill>
                  <a:srgbClr val="FF0000"/>
                </a:solidFill>
                <a:latin typeface="微软雅黑" panose="020B0503020204020204" charset="-122"/>
                <a:ea typeface="微软雅黑" panose="020B0503020204020204" charset="-122"/>
                <a:sym typeface="+mn-ea"/>
              </a:rPr>
            </a:br>
            <a:r>
              <a:rPr lang="zh-CN" altLang="en-US" sz="3200" b="1" spc="300" dirty="0" smtClean="0">
                <a:solidFill>
                  <a:srgbClr val="FF0000"/>
                </a:solidFill>
                <a:latin typeface="微软雅黑" panose="020B0503020204020204" charset="-122"/>
                <a:ea typeface="微软雅黑" panose="020B0503020204020204" charset="-122"/>
                <a:sym typeface="+mn-ea"/>
              </a:rPr>
              <a:t>三 结构功能的实现</a:t>
            </a:r>
            <a:r>
              <a:rPr lang="en-US" altLang="zh-CN" sz="3200" b="1" spc="300" dirty="0" smtClean="0">
                <a:solidFill>
                  <a:srgbClr val="FF0000"/>
                </a:solidFill>
                <a:latin typeface="微软雅黑" panose="020B0503020204020204" charset="-122"/>
                <a:ea typeface="微软雅黑" panose="020B0503020204020204" charset="-122"/>
                <a:sym typeface="+mn-ea"/>
              </a:rPr>
              <a:t/>
            </a:r>
            <a:br>
              <a:rPr lang="en-US" altLang="zh-CN" sz="3200" b="1" spc="300" dirty="0" smtClean="0">
                <a:solidFill>
                  <a:srgbClr val="FF0000"/>
                </a:solidFill>
                <a:latin typeface="微软雅黑" panose="020B0503020204020204" charset="-122"/>
                <a:ea typeface="微软雅黑" panose="020B0503020204020204" charset="-122"/>
                <a:sym typeface="+mn-ea"/>
              </a:rPr>
            </a:br>
            <a:r>
              <a:rPr lang="zh-CN" altLang="en-US" sz="3200" b="1" spc="300" dirty="0" smtClean="0">
                <a:solidFill>
                  <a:srgbClr val="FF0000"/>
                </a:solidFill>
                <a:latin typeface="微软雅黑" panose="020B0503020204020204" charset="-122"/>
                <a:ea typeface="微软雅黑" panose="020B0503020204020204" charset="-122"/>
                <a:sym typeface="+mn-ea"/>
              </a:rPr>
              <a:t>四 简单结构的设计</a:t>
            </a:r>
            <a:r>
              <a:rPr lang="en-US" altLang="zh-CN" sz="3200" b="1" spc="300" dirty="0" smtClean="0">
                <a:solidFill>
                  <a:srgbClr val="FF0000"/>
                </a:solidFill>
                <a:latin typeface="微软雅黑" panose="020B0503020204020204" charset="-122"/>
                <a:ea typeface="微软雅黑" panose="020B0503020204020204" charset="-122"/>
                <a:sym typeface="+mn-ea"/>
              </a:rPr>
              <a:t/>
            </a:r>
            <a:br>
              <a:rPr lang="en-US" altLang="zh-CN" sz="3200" b="1" spc="300" dirty="0" smtClean="0">
                <a:solidFill>
                  <a:srgbClr val="FF0000"/>
                </a:solidFill>
                <a:latin typeface="微软雅黑" panose="020B0503020204020204" charset="-122"/>
                <a:ea typeface="微软雅黑" panose="020B0503020204020204" charset="-122"/>
                <a:sym typeface="+mn-ea"/>
              </a:rPr>
            </a:br>
            <a:endParaRPr lang="zh-CN" altLang="en-US" sz="32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3883510" y="1194123"/>
            <a:ext cx="4582758"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高中通用技术</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北京市陈经纶中学 杨秋静</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06400" y="1701800"/>
            <a:ext cx="8540750" cy="2667000"/>
          </a:xfrm>
          <a:prstGeom prst="rect">
            <a:avLst/>
          </a:prstGeom>
        </p:spPr>
        <p:txBody>
          <a:bodyPr/>
          <a:lstStyle/>
          <a:p>
            <a:pPr marR="0" lvl="0" algn="l" defTabSz="685800" rtl="0" eaLnBrk="1" fontAlgn="auto" latinLnBrk="0" hangingPunct="1">
              <a:lnSpc>
                <a:spcPct val="120000"/>
              </a:lnSpc>
              <a:spcBef>
                <a:spcPts val="0"/>
              </a:spcBef>
              <a:spcAft>
                <a:spcPts val="1000"/>
              </a:spcAft>
              <a:buClrTx/>
              <a:buSzTx/>
              <a:buFontTx/>
              <a:buNone/>
              <a:tabLst/>
              <a:defRPr/>
            </a:pPr>
            <a:r>
              <a:rPr kumimoji="0" lang="zh-CN" altLang="en-US" sz="2200" b="0" i="0" u="none" strike="noStrike" kern="1200" cap="none" spc="150" normalizeH="0" baseline="0" noProof="0" dirty="0" smtClean="0">
                <a:ln>
                  <a:noFill/>
                </a:ln>
                <a:solidFill>
                  <a:srgbClr val="FF0000"/>
                </a:solidFill>
                <a:effectLst>
                  <a:outerShdw blurRad="38100" dist="38100" dir="2700000" algn="tl">
                    <a:srgbClr val="C0C0C0"/>
                  </a:outerShdw>
                </a:effectLst>
                <a:uLnTx/>
                <a:uFillTx/>
                <a:latin typeface="Arial" panose="020B0604020202020204" pitchFamily="34" charset="0"/>
                <a:ea typeface="微软雅黑" panose="020B0503020204020204" charset="-122"/>
                <a:cs typeface="+mn-cs"/>
              </a:rPr>
              <a:t>文化：</a:t>
            </a:r>
            <a:r>
              <a:rPr kumimoji="0" lang="zh-CN" altLang="en-US" sz="2200" b="0" i="0" u="none" strike="noStrike" kern="1200" cap="none" spc="15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cs typeface="+mn-cs"/>
              </a:rPr>
              <a:t>建筑色彩以朱墙黄顶为主，表现皇帝的威严。屋顶的飞檐结构减轻了建筑大屋顶的沉重感，既增添了飞动轻快的美感，又体现了高贵华美的风韵，丰富了建筑文化。</a:t>
            </a:r>
          </a:p>
          <a:p>
            <a:pPr marR="0" lvl="0" algn="l" defTabSz="685800" rtl="0" eaLnBrk="1" fontAlgn="auto" latinLnBrk="0" hangingPunct="1">
              <a:lnSpc>
                <a:spcPct val="120000"/>
              </a:lnSpc>
              <a:spcBef>
                <a:spcPct val="0"/>
              </a:spcBef>
              <a:spcAft>
                <a:spcPts val="1000"/>
              </a:spcAft>
              <a:buClrTx/>
              <a:buSzTx/>
              <a:buFontTx/>
              <a:buNone/>
              <a:tabLst/>
              <a:defRPr/>
            </a:pPr>
            <a:r>
              <a:rPr kumimoji="0" lang="zh-CN" altLang="en-US" sz="2200" b="0" i="0" u="none" strike="noStrike" kern="1200" cap="none" spc="150" normalizeH="0" baseline="0" noProof="0" dirty="0" smtClean="0">
                <a:ln>
                  <a:noFill/>
                </a:ln>
                <a:solidFill>
                  <a:srgbClr val="FF0000"/>
                </a:solidFill>
                <a:effectLst>
                  <a:outerShdw blurRad="38100" dist="38100" dir="2700000" algn="tl">
                    <a:srgbClr val="C0C0C0"/>
                  </a:outerShdw>
                </a:effectLst>
                <a:uLnTx/>
                <a:uFillTx/>
                <a:latin typeface="Arial" panose="020B0604020202020204" pitchFamily="34" charset="0"/>
                <a:ea typeface="微软雅黑" panose="020B0503020204020204" charset="-122"/>
                <a:cs typeface="+mn-cs"/>
              </a:rPr>
              <a:t>技术：</a:t>
            </a:r>
            <a:r>
              <a:rPr kumimoji="0" lang="zh-CN" altLang="en-US" sz="2200" b="0" i="0" u="none" strike="noStrike" kern="1200" cap="none" spc="15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charset="-122"/>
                <a:cs typeface="+mn-cs"/>
              </a:rPr>
              <a:t>采用了典型的木结构建筑形式。木结构建筑主要采用榫卯连接，其特点是取材容易，运输便捷，加工简单，建造速度快。屋顶的飞檐结构扩大了采光面，有利于排泄雨水。</a:t>
            </a:r>
            <a:endParaRPr kumimoji="0" lang="en-US" altLang="zh-CN" sz="2200" b="0" i="0" u="none" strike="noStrike" kern="1200" cap="none" spc="150" normalizeH="0" baseline="0" noProof="0" dirty="0">
              <a:ln>
                <a:noFill/>
              </a:ln>
              <a:solidFill>
                <a:schemeClr val="tx2"/>
              </a:solidFill>
              <a:effectLst>
                <a:outerShdw blurRad="38100" dist="38100" dir="2700000" algn="tl">
                  <a:srgbClr val="C0C0C0"/>
                </a:outerShdw>
              </a:effectLst>
              <a:uLnTx/>
              <a:uFillTx/>
              <a:latin typeface="Arial" panose="020B0604020202020204" pitchFamily="34" charset="0"/>
              <a:ea typeface="微软雅黑" panose="020B0503020204020204" charset="-122"/>
              <a:cs typeface="+mn-cs"/>
            </a:endParaRPr>
          </a:p>
        </p:txBody>
      </p:sp>
      <p:sp>
        <p:nvSpPr>
          <p:cNvPr id="3" name="Rectangle 2"/>
          <p:cNvSpPr txBox="1">
            <a:spLocks noChangeArrowheads="1"/>
          </p:cNvSpPr>
          <p:nvPr/>
        </p:nvSpPr>
        <p:spPr>
          <a:xfrm>
            <a:off x="3651250" y="552450"/>
            <a:ext cx="1758950" cy="863600"/>
          </a:xfrm>
          <a:prstGeom prst="rect">
            <a:avLst/>
          </a:prstGeom>
        </p:spPr>
        <p:txBody>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200" normalizeH="0" baseline="0" noProof="0" dirty="0" smtClean="0">
                <a:ln>
                  <a:noFill/>
                </a:ln>
                <a:solidFill>
                  <a:srgbClr val="716C05"/>
                </a:solidFill>
                <a:effectLst/>
                <a:uLnTx/>
                <a:uFillTx/>
                <a:latin typeface="Arial" panose="020B0604020202020204" pitchFamily="34" charset="0"/>
                <a:ea typeface="微软雅黑" pitchFamily="34" charset="-122"/>
                <a:cs typeface="+mj-cs"/>
              </a:rPr>
              <a:t>故宫</a:t>
            </a:r>
            <a:endParaRPr kumimoji="0" lang="zh-CN" altLang="en-US" sz="3600" b="1" i="0" u="none" strike="noStrike" kern="1200" cap="none" spc="200" normalizeH="0" baseline="0" noProof="0" dirty="0">
              <a:ln>
                <a:noFill/>
              </a:ln>
              <a:solidFill>
                <a:srgbClr val="716C05"/>
              </a:solidFill>
              <a:effectLst/>
              <a:uLnTx/>
              <a:uFillTx/>
              <a:latin typeface="Arial" panose="020B0604020202020204" pitchFamily="34" charset="0"/>
              <a:ea typeface="微软雅黑" pitchFamily="34"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546100" y="-15480"/>
            <a:ext cx="8539163" cy="369332"/>
          </a:xfrm>
          <a:prstGeom prst="rect">
            <a:avLst/>
          </a:prstGeom>
          <a:solidFill>
            <a:srgbClr val="FFFFFF"/>
          </a:solidFill>
          <a:ln w="9525">
            <a:noFill/>
            <a:miter lim="800000"/>
            <a:headEnd/>
            <a:tailEnd/>
          </a:ln>
          <a:effectLst/>
        </p:spPr>
        <p:txBody>
          <a:bodyPr wrap="square">
            <a:spAutoFit/>
          </a:bodyPr>
          <a:lstStyle/>
          <a:p>
            <a:endParaRPr kumimoji="0" lang="zh-CN" altLang="zh-CN" sz="1800" b="0">
              <a:solidFill>
                <a:srgbClr val="003300"/>
              </a:solidFill>
              <a:latin typeface="Arial" pitchFamily="34" charset="0"/>
            </a:endParaRPr>
          </a:p>
        </p:txBody>
      </p:sp>
      <p:sp>
        <p:nvSpPr>
          <p:cNvPr id="222215" name="Text Box 7"/>
          <p:cNvSpPr txBox="1">
            <a:spLocks noChangeArrowheads="1"/>
          </p:cNvSpPr>
          <p:nvPr/>
        </p:nvSpPr>
        <p:spPr bwMode="auto">
          <a:xfrm>
            <a:off x="2387600" y="190500"/>
            <a:ext cx="6057900" cy="769441"/>
          </a:xfrm>
          <a:prstGeom prst="rect">
            <a:avLst/>
          </a:prstGeom>
          <a:noFill/>
          <a:ln w="9525">
            <a:noFill/>
            <a:miter lim="800000"/>
            <a:headEnd/>
            <a:tailEnd/>
          </a:ln>
          <a:effectLst/>
        </p:spPr>
        <p:txBody>
          <a:bodyPr wrap="square">
            <a:spAutoFit/>
          </a:bodyPr>
          <a:lstStyle/>
          <a:p>
            <a:r>
              <a:rPr kumimoji="0" lang="zh-CN" altLang="en-US" sz="4400" b="0" dirty="0" smtClean="0">
                <a:solidFill>
                  <a:srgbClr val="003300"/>
                </a:solidFill>
                <a:latin typeface="华文新魏" pitchFamily="2" charset="-122"/>
                <a:ea typeface="华文新魏" pitchFamily="2" charset="-122"/>
              </a:rPr>
              <a:t>  </a:t>
            </a:r>
            <a:r>
              <a:rPr kumimoji="0" lang="zh-CN" altLang="en-US" sz="3600" b="0" dirty="0" smtClean="0">
                <a:solidFill>
                  <a:srgbClr val="003300"/>
                </a:solidFill>
                <a:latin typeface="华文新魏" pitchFamily="2" charset="-122"/>
                <a:ea typeface="华文新魏" pitchFamily="2" charset="-122"/>
              </a:rPr>
              <a:t>结构欣赏：飞檐 </a:t>
            </a:r>
            <a:endParaRPr kumimoji="0" lang="zh-CN" altLang="en-US" sz="3600" b="0" dirty="0">
              <a:solidFill>
                <a:srgbClr val="003300"/>
              </a:solidFill>
              <a:latin typeface="华文新魏" pitchFamily="2" charset="-122"/>
              <a:ea typeface="华文新魏" pitchFamily="2" charset="-122"/>
            </a:endParaRPr>
          </a:p>
        </p:txBody>
      </p:sp>
      <p:pic>
        <p:nvPicPr>
          <p:cNvPr id="222216" name="Picture 8" descr="W020060916500773198887"/>
          <p:cNvPicPr>
            <a:picLocks noChangeAspect="1" noChangeArrowheads="1"/>
          </p:cNvPicPr>
          <p:nvPr/>
        </p:nvPicPr>
        <p:blipFill>
          <a:blip r:embed="rId2" cstate="print"/>
          <a:srcRect/>
          <a:stretch>
            <a:fillRect/>
          </a:stretch>
        </p:blipFill>
        <p:spPr bwMode="auto">
          <a:xfrm>
            <a:off x="381000" y="1079500"/>
            <a:ext cx="4191000" cy="2344341"/>
          </a:xfrm>
          <a:prstGeom prst="rect">
            <a:avLst/>
          </a:prstGeom>
          <a:noFill/>
        </p:spPr>
      </p:pic>
      <p:pic>
        <p:nvPicPr>
          <p:cNvPr id="10" name="Picture 4" descr="55509_1099065592">
            <a:hlinkClick r:id="rId3"/>
          </p:cNvPr>
          <p:cNvPicPr>
            <a:picLocks noChangeAspect="1" noChangeArrowheads="1"/>
          </p:cNvPicPr>
          <p:nvPr/>
        </p:nvPicPr>
        <p:blipFill>
          <a:blip r:embed="rId4" cstate="print"/>
          <a:srcRect l="7733" t="7738" r="9161" b="8696"/>
          <a:stretch>
            <a:fillRect/>
          </a:stretch>
        </p:blipFill>
        <p:spPr bwMode="auto">
          <a:xfrm>
            <a:off x="4737100" y="977900"/>
            <a:ext cx="3816092" cy="2425700"/>
          </a:xfrm>
          <a:prstGeom prst="rect">
            <a:avLst/>
          </a:prstGeom>
          <a:noFill/>
        </p:spPr>
      </p:pic>
      <p:sp>
        <p:nvSpPr>
          <p:cNvPr id="11" name="TextBox 10"/>
          <p:cNvSpPr txBox="1"/>
          <p:nvPr/>
        </p:nvSpPr>
        <p:spPr>
          <a:xfrm>
            <a:off x="393700" y="3632200"/>
            <a:ext cx="8369300" cy="1015663"/>
          </a:xfrm>
          <a:prstGeom prst="rect">
            <a:avLst/>
          </a:prstGeom>
          <a:noFill/>
        </p:spPr>
        <p:txBody>
          <a:bodyPr wrap="square" rtlCol="0">
            <a:spAutoFit/>
          </a:bodyPr>
          <a:lstStyle/>
          <a:p>
            <a:r>
              <a:rPr lang="zh-CN" altLang="en-US" sz="2000" dirty="0" smtClean="0">
                <a:latin typeface="黑体" pitchFamily="49" charset="-122"/>
                <a:ea typeface="黑体" pitchFamily="49" charset="-122"/>
              </a:rPr>
              <a:t>屋角的檐部向上翘起，形如飞鸟展翅，轻盈活泼。扩大了采光面、有利于排泄雨水，而且增添了建筑物向上的动感。建筑群中层层叠叠的飞檐更是营造出壮观的气势和中国古建筑特有的飞动轻快的韵味</a:t>
            </a:r>
            <a:endParaRPr lang="zh-CN"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2336800" y="196850"/>
            <a:ext cx="4660900" cy="646331"/>
          </a:xfrm>
          <a:prstGeom prst="rect">
            <a:avLst/>
          </a:prstGeom>
          <a:noFill/>
          <a:ln w="9525">
            <a:noFill/>
            <a:miter lim="800000"/>
            <a:headEnd/>
            <a:tailEnd/>
          </a:ln>
          <a:effectLst/>
        </p:spPr>
        <p:txBody>
          <a:bodyPr wrap="square">
            <a:spAutoFit/>
          </a:bodyPr>
          <a:lstStyle/>
          <a:p>
            <a:r>
              <a:rPr kumimoji="0" lang="zh-CN" altLang="en-US" sz="3600" dirty="0" smtClean="0">
                <a:solidFill>
                  <a:srgbClr val="003300"/>
                </a:solidFill>
                <a:latin typeface="Arial" pitchFamily="34" charset="0"/>
                <a:ea typeface="华文新魏" pitchFamily="2" charset="-122"/>
              </a:rPr>
              <a:t>结构欣赏：斗拱</a:t>
            </a:r>
            <a:endParaRPr kumimoji="0" lang="zh-CN" altLang="en-US" sz="3600" dirty="0">
              <a:solidFill>
                <a:srgbClr val="003300"/>
              </a:solidFill>
              <a:latin typeface="Arial" pitchFamily="34" charset="0"/>
              <a:ea typeface="华文新魏" pitchFamily="2" charset="-122"/>
            </a:endParaRPr>
          </a:p>
        </p:txBody>
      </p:sp>
      <p:sp>
        <p:nvSpPr>
          <p:cNvPr id="224260" name="Rectangle 4"/>
          <p:cNvSpPr>
            <a:spLocks noChangeArrowheads="1"/>
          </p:cNvSpPr>
          <p:nvPr/>
        </p:nvSpPr>
        <p:spPr bwMode="auto">
          <a:xfrm>
            <a:off x="685800" y="3562350"/>
            <a:ext cx="8013700" cy="1323439"/>
          </a:xfrm>
          <a:prstGeom prst="rect">
            <a:avLst/>
          </a:prstGeom>
          <a:noFill/>
          <a:ln w="9525">
            <a:noFill/>
            <a:miter lim="800000"/>
            <a:headEnd/>
            <a:tailEnd/>
          </a:ln>
          <a:effectLst/>
        </p:spPr>
        <p:txBody>
          <a:bodyPr wrap="square">
            <a:spAutoFit/>
          </a:bodyPr>
          <a:lstStyle/>
          <a:p>
            <a:r>
              <a:rPr kumimoji="0" lang="en-US" altLang="zh-CN" dirty="0">
                <a:solidFill>
                  <a:srgbClr val="003300"/>
                </a:solidFill>
                <a:latin typeface="宋体" pitchFamily="2" charset="-122"/>
              </a:rPr>
              <a:t>    </a:t>
            </a:r>
            <a:r>
              <a:rPr lang="zh-CN" altLang="en-US" sz="2000" dirty="0" smtClean="0">
                <a:latin typeface="黑体" pitchFamily="49" charset="-122"/>
                <a:ea typeface="黑体" pitchFamily="49" charset="-122"/>
              </a:rPr>
              <a:t>斗拱是中国木构架建筑特有的结构构件，在结构上挑出承重，并将屋顶的大面积荷载经斗拱传递到柱上。它有一定的装饰作用，又是屋顶和屋身的过渡。此外，它还是封建社会森严的等级制度的象征和重要的建筑尺度衡量标准。</a:t>
            </a:r>
          </a:p>
        </p:txBody>
      </p:sp>
      <p:sp>
        <p:nvSpPr>
          <p:cNvPr id="224261" name="Rectangle 5"/>
          <p:cNvSpPr>
            <a:spLocks noChangeArrowheads="1"/>
          </p:cNvSpPr>
          <p:nvPr/>
        </p:nvSpPr>
        <p:spPr bwMode="auto">
          <a:xfrm>
            <a:off x="228600" y="3886200"/>
            <a:ext cx="4313238" cy="369332"/>
          </a:xfrm>
          <a:prstGeom prst="rect">
            <a:avLst/>
          </a:prstGeom>
          <a:noFill/>
          <a:ln w="9525">
            <a:noFill/>
            <a:miter lim="800000"/>
            <a:headEnd/>
            <a:tailEnd/>
          </a:ln>
          <a:effectLst/>
        </p:spPr>
        <p:txBody>
          <a:bodyPr>
            <a:spAutoFit/>
          </a:bodyPr>
          <a:lstStyle/>
          <a:p>
            <a:r>
              <a:rPr kumimoji="0" lang="en-US" altLang="zh-CN">
                <a:solidFill>
                  <a:srgbClr val="003300"/>
                </a:solidFill>
                <a:latin typeface="宋体" pitchFamily="2" charset="-122"/>
              </a:rPr>
              <a:t>    </a:t>
            </a:r>
          </a:p>
        </p:txBody>
      </p:sp>
      <p:pic>
        <p:nvPicPr>
          <p:cNvPr id="6" name="Picture 3" descr="C:\My Documents\斗.gif"/>
          <p:cNvPicPr>
            <a:picLocks noChangeAspect="1" noChangeArrowheads="1"/>
          </p:cNvPicPr>
          <p:nvPr/>
        </p:nvPicPr>
        <p:blipFill>
          <a:blip r:embed="rId3" cstate="print"/>
          <a:srcRect/>
          <a:stretch>
            <a:fillRect/>
          </a:stretch>
        </p:blipFill>
        <p:spPr bwMode="auto">
          <a:xfrm>
            <a:off x="936625" y="1010047"/>
            <a:ext cx="1871663" cy="1394222"/>
          </a:xfrm>
          <a:prstGeom prst="rect">
            <a:avLst/>
          </a:prstGeom>
          <a:noFill/>
          <a:ln w="9525">
            <a:noFill/>
            <a:miter lim="800000"/>
            <a:headEnd/>
            <a:tailEnd/>
          </a:ln>
        </p:spPr>
      </p:pic>
      <p:pic>
        <p:nvPicPr>
          <p:cNvPr id="7" name="Picture 4" descr="C:\My Documents\拱.gif"/>
          <p:cNvPicPr>
            <a:picLocks noChangeAspect="1" noChangeArrowheads="1"/>
          </p:cNvPicPr>
          <p:nvPr/>
        </p:nvPicPr>
        <p:blipFill>
          <a:blip r:embed="rId4" cstate="print"/>
          <a:srcRect/>
          <a:stretch>
            <a:fillRect/>
          </a:stretch>
        </p:blipFill>
        <p:spPr bwMode="auto">
          <a:xfrm>
            <a:off x="3597275" y="984648"/>
            <a:ext cx="1800225" cy="1440656"/>
          </a:xfrm>
          <a:prstGeom prst="rect">
            <a:avLst/>
          </a:prstGeom>
          <a:noFill/>
          <a:ln w="9525">
            <a:noFill/>
            <a:miter lim="800000"/>
            <a:headEnd/>
            <a:tailEnd/>
          </a:ln>
        </p:spPr>
      </p:pic>
      <p:pic>
        <p:nvPicPr>
          <p:cNvPr id="8" name="Picture 5" descr="C:\My Documents\斗拱.gif"/>
          <p:cNvPicPr>
            <a:picLocks noChangeAspect="1" noChangeArrowheads="1"/>
          </p:cNvPicPr>
          <p:nvPr/>
        </p:nvPicPr>
        <p:blipFill>
          <a:blip r:embed="rId5" cstate="print"/>
          <a:srcRect/>
          <a:stretch>
            <a:fillRect/>
          </a:stretch>
        </p:blipFill>
        <p:spPr bwMode="auto">
          <a:xfrm>
            <a:off x="5872163" y="908448"/>
            <a:ext cx="2789237" cy="1473994"/>
          </a:xfrm>
          <a:prstGeom prst="rect">
            <a:avLst/>
          </a:prstGeom>
          <a:noFill/>
          <a:ln w="9525">
            <a:noFill/>
            <a:miter lim="800000"/>
            <a:headEnd/>
            <a:tailEnd/>
          </a:ln>
        </p:spPr>
      </p:pic>
      <p:sp>
        <p:nvSpPr>
          <p:cNvPr id="9" name="Text Box 2"/>
          <p:cNvSpPr txBox="1">
            <a:spLocks noChangeArrowheads="1"/>
          </p:cNvSpPr>
          <p:nvPr/>
        </p:nvSpPr>
        <p:spPr bwMode="auto">
          <a:xfrm>
            <a:off x="2873375" y="1279922"/>
            <a:ext cx="4292600" cy="646331"/>
          </a:xfrm>
          <a:prstGeom prst="rect">
            <a:avLst/>
          </a:prstGeom>
          <a:noFill/>
          <a:ln w="9525">
            <a:noFill/>
            <a:miter lim="800000"/>
            <a:headEnd/>
            <a:tailEnd/>
          </a:ln>
        </p:spPr>
        <p:txBody>
          <a:bodyPr>
            <a:spAutoFit/>
          </a:bodyPr>
          <a:lstStyle/>
          <a:p>
            <a:pPr marL="342900" indent="-342900">
              <a:spcBef>
                <a:spcPct val="20000"/>
              </a:spcBef>
            </a:pPr>
            <a:r>
              <a:rPr kumimoji="0" lang="zh-CN" altLang="en-US" sz="3600" dirty="0" smtClean="0">
                <a:latin typeface="Arial" pitchFamily="34" charset="0"/>
              </a:rPr>
              <a:t>＋</a:t>
            </a:r>
            <a:r>
              <a:rPr kumimoji="0" lang="zh-CN" altLang="en-US" sz="3600" dirty="0">
                <a:latin typeface="Arial" pitchFamily="34" charset="0"/>
              </a:rPr>
              <a:t>　　　     </a:t>
            </a:r>
            <a:r>
              <a:rPr kumimoji="0" lang="zh-CN" altLang="en-US" sz="3600" dirty="0" smtClean="0">
                <a:latin typeface="Arial" pitchFamily="34" charset="0"/>
              </a:rPr>
              <a:t>＝</a:t>
            </a:r>
            <a:endParaRPr kumimoji="0" lang="zh-CN" altLang="en-US" sz="3600" dirty="0">
              <a:latin typeface="Arial" pitchFamily="34" charset="0"/>
            </a:endParaRPr>
          </a:p>
        </p:txBody>
      </p:sp>
      <p:sp>
        <p:nvSpPr>
          <p:cNvPr id="10" name="副标题 2"/>
          <p:cNvSpPr txBox="1">
            <a:spLocks noChangeArrowheads="1"/>
          </p:cNvSpPr>
          <p:nvPr/>
        </p:nvSpPr>
        <p:spPr bwMode="auto">
          <a:xfrm>
            <a:off x="628650" y="2401094"/>
            <a:ext cx="7920038" cy="535781"/>
          </a:xfrm>
          <a:prstGeom prst="rect">
            <a:avLst/>
          </a:prstGeom>
          <a:noFill/>
          <a:ln w="9525">
            <a:noFill/>
            <a:miter lim="800000"/>
            <a:headEnd/>
            <a:tailEnd/>
          </a:ln>
        </p:spPr>
        <p:txBody>
          <a:bodyPr/>
          <a:lstStyle/>
          <a:p>
            <a:pPr algn="ctr">
              <a:spcBef>
                <a:spcPct val="20000"/>
              </a:spcBef>
              <a:buFont typeface="Arial" pitchFamily="34" charset="0"/>
              <a:buNone/>
            </a:pPr>
            <a:r>
              <a:rPr kumimoji="0" lang="zh-CN" altLang="en-US" sz="3600" dirty="0" smtClean="0">
                <a:latin typeface="Calibri" pitchFamily="34" charset="0"/>
              </a:rPr>
              <a:t>斗                    拱                 斗拱</a:t>
            </a:r>
            <a:endParaRPr kumimoji="0" lang="zh-CN" altLang="en-US" sz="3600" dirty="0">
              <a:latin typeface="Calibri" pitchFamily="34" charset="0"/>
            </a:endParaRPr>
          </a:p>
        </p:txBody>
      </p:sp>
      <p:sp>
        <p:nvSpPr>
          <p:cNvPr id="11" name="Rectangle 4"/>
          <p:cNvSpPr>
            <a:spLocks noChangeArrowheads="1"/>
          </p:cNvSpPr>
          <p:nvPr/>
        </p:nvSpPr>
        <p:spPr bwMode="auto">
          <a:xfrm>
            <a:off x="1397000" y="3041650"/>
            <a:ext cx="1447800" cy="400110"/>
          </a:xfrm>
          <a:prstGeom prst="rect">
            <a:avLst/>
          </a:prstGeom>
          <a:noFill/>
          <a:ln w="9525">
            <a:noFill/>
            <a:miter lim="800000"/>
            <a:headEnd/>
            <a:tailEnd/>
          </a:ln>
          <a:effectLst/>
        </p:spPr>
        <p:txBody>
          <a:bodyPr wrap="square">
            <a:spAutoFit/>
          </a:bodyPr>
          <a:lstStyle/>
          <a:p>
            <a:r>
              <a:rPr lang="zh-CN" altLang="en-US" sz="2000" dirty="0" smtClean="0">
                <a:latin typeface="黑体" pitchFamily="49" charset="-122"/>
                <a:ea typeface="黑体" pitchFamily="49" charset="-122"/>
              </a:rPr>
              <a:t>方形木块</a:t>
            </a:r>
          </a:p>
        </p:txBody>
      </p:sp>
      <p:sp>
        <p:nvSpPr>
          <p:cNvPr id="12" name="Rectangle 4"/>
          <p:cNvSpPr>
            <a:spLocks noChangeArrowheads="1"/>
          </p:cNvSpPr>
          <p:nvPr/>
        </p:nvSpPr>
        <p:spPr bwMode="auto">
          <a:xfrm>
            <a:off x="3873500" y="3028950"/>
            <a:ext cx="1447800" cy="400110"/>
          </a:xfrm>
          <a:prstGeom prst="rect">
            <a:avLst/>
          </a:prstGeom>
          <a:noFill/>
          <a:ln w="9525">
            <a:noFill/>
            <a:miter lim="800000"/>
            <a:headEnd/>
            <a:tailEnd/>
          </a:ln>
          <a:effectLst/>
        </p:spPr>
        <p:txBody>
          <a:bodyPr wrap="square">
            <a:spAutoFit/>
          </a:bodyPr>
          <a:lstStyle/>
          <a:p>
            <a:r>
              <a:rPr lang="zh-CN" altLang="en-US" sz="2000" dirty="0" smtClean="0">
                <a:latin typeface="黑体" pitchFamily="49" charset="-122"/>
                <a:ea typeface="黑体" pitchFamily="49" charset="-122"/>
              </a:rPr>
              <a:t>弓形短木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tBTWEAXR"/>
          <p:cNvPicPr>
            <a:picLocks noChangeAspect="1" noChangeArrowheads="1"/>
          </p:cNvPicPr>
          <p:nvPr/>
        </p:nvPicPr>
        <p:blipFill>
          <a:blip r:embed="rId2" cstate="print"/>
          <a:srcRect/>
          <a:stretch>
            <a:fillRect/>
          </a:stretch>
        </p:blipFill>
        <p:spPr bwMode="auto">
          <a:xfrm>
            <a:off x="228600" y="228600"/>
            <a:ext cx="8686800"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20061170434335235"/>
          <p:cNvPicPr>
            <a:picLocks noChangeAspect="1" noChangeArrowheads="1"/>
          </p:cNvPicPr>
          <p:nvPr/>
        </p:nvPicPr>
        <p:blipFill>
          <a:blip r:embed="rId2" cstate="print"/>
          <a:srcRect/>
          <a:stretch>
            <a:fillRect/>
          </a:stretch>
        </p:blipFill>
        <p:spPr bwMode="auto">
          <a:xfrm>
            <a:off x="457200" y="171450"/>
            <a:ext cx="8001000" cy="46208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917700" y="177800"/>
            <a:ext cx="6057900" cy="769441"/>
          </a:xfrm>
          <a:prstGeom prst="rect">
            <a:avLst/>
          </a:prstGeom>
          <a:noFill/>
          <a:ln w="9525">
            <a:noFill/>
            <a:miter lim="800000"/>
            <a:headEnd/>
            <a:tailEnd/>
          </a:ln>
          <a:effectLst/>
        </p:spPr>
        <p:txBody>
          <a:bodyPr wrap="square">
            <a:spAutoFit/>
          </a:bodyPr>
          <a:lstStyle/>
          <a:p>
            <a:r>
              <a:rPr kumimoji="0" lang="zh-CN" altLang="en-US" sz="4400" b="0" dirty="0" smtClean="0">
                <a:solidFill>
                  <a:srgbClr val="003300"/>
                </a:solidFill>
                <a:latin typeface="华文新魏" pitchFamily="2" charset="-122"/>
                <a:ea typeface="华文新魏" pitchFamily="2" charset="-122"/>
              </a:rPr>
              <a:t>  </a:t>
            </a:r>
            <a:r>
              <a:rPr kumimoji="0" lang="zh-CN" altLang="en-US" sz="3600" b="0" dirty="0" smtClean="0">
                <a:solidFill>
                  <a:srgbClr val="003300"/>
                </a:solidFill>
                <a:latin typeface="华文新魏" pitchFamily="2" charset="-122"/>
                <a:ea typeface="华文新魏" pitchFamily="2" charset="-122"/>
              </a:rPr>
              <a:t>结构欣赏：蚂蚁椅</a:t>
            </a:r>
            <a:endParaRPr kumimoji="0" lang="zh-CN" altLang="en-US" sz="3600" b="0" dirty="0">
              <a:solidFill>
                <a:srgbClr val="003300"/>
              </a:solidFill>
              <a:latin typeface="华文新魏" pitchFamily="2" charset="-122"/>
              <a:ea typeface="华文新魏" pitchFamily="2" charset="-122"/>
            </a:endParaRPr>
          </a:p>
        </p:txBody>
      </p:sp>
      <p:sp>
        <p:nvSpPr>
          <p:cNvPr id="4" name="TextBox 3"/>
          <p:cNvSpPr txBox="1"/>
          <p:nvPr/>
        </p:nvSpPr>
        <p:spPr>
          <a:xfrm>
            <a:off x="2946400" y="977900"/>
            <a:ext cx="5969000" cy="3416320"/>
          </a:xfrm>
          <a:prstGeom prst="rect">
            <a:avLst/>
          </a:prstGeom>
          <a:noFill/>
        </p:spPr>
        <p:txBody>
          <a:bodyPr wrap="square" rtlCol="0">
            <a:spAutoFit/>
          </a:bodyPr>
          <a:lstStyle/>
          <a:p>
            <a:r>
              <a:rPr lang="zh-CN" altLang="en-US" sz="2400" dirty="0" smtClean="0">
                <a:solidFill>
                  <a:srgbClr val="FF0000"/>
                </a:solidFill>
                <a:latin typeface="+mn-ea"/>
                <a:ea typeface="+mn-ea"/>
              </a:rPr>
              <a:t>功能</a:t>
            </a:r>
            <a:r>
              <a:rPr lang="zh-CN" altLang="en-US" sz="2400" dirty="0" smtClean="0">
                <a:latin typeface="+mn-ea"/>
                <a:ea typeface="+mn-ea"/>
              </a:rPr>
              <a:t>：在具有一般椅子的使用功能同时，实现了较好的人机关系。座面与靠背弧度的变化符合人体结构，光洁的座面具有较高的舒适性。</a:t>
            </a:r>
            <a:endParaRPr lang="en-US" altLang="zh-CN" sz="2400" dirty="0" smtClean="0">
              <a:latin typeface="+mn-ea"/>
              <a:ea typeface="+mn-ea"/>
            </a:endParaRPr>
          </a:p>
          <a:p>
            <a:r>
              <a:rPr lang="zh-CN" altLang="en-US" sz="2400" dirty="0" smtClean="0">
                <a:solidFill>
                  <a:srgbClr val="FF0000"/>
                </a:solidFill>
                <a:latin typeface="+mn-ea"/>
                <a:ea typeface="+mn-ea"/>
              </a:rPr>
              <a:t>结构设计</a:t>
            </a:r>
            <a:r>
              <a:rPr lang="zh-CN" altLang="en-US" sz="2400" dirty="0" smtClean="0">
                <a:latin typeface="+mn-ea"/>
                <a:ea typeface="+mn-ea"/>
              </a:rPr>
              <a:t>：结构简洁，座面和靠背采用热压胶合板整体成型工艺，减少了材料浪费和工艺成本。</a:t>
            </a:r>
            <a:endParaRPr lang="en-US" altLang="zh-CN" sz="2400" dirty="0" smtClean="0">
              <a:latin typeface="+mn-ea"/>
              <a:ea typeface="+mn-ea"/>
            </a:endParaRPr>
          </a:p>
          <a:p>
            <a:r>
              <a:rPr lang="zh-CN" altLang="en-US" sz="2400" dirty="0" smtClean="0">
                <a:solidFill>
                  <a:srgbClr val="FF0000"/>
                </a:solidFill>
                <a:latin typeface="+mn-ea"/>
                <a:ea typeface="+mn-ea"/>
              </a:rPr>
              <a:t>文化</a:t>
            </a:r>
            <a:r>
              <a:rPr lang="zh-CN" altLang="en-US" sz="2400" dirty="0" smtClean="0">
                <a:latin typeface="+mn-ea"/>
                <a:ea typeface="+mn-ea"/>
              </a:rPr>
              <a:t>：蚂蚁椅在它诞生的时代是前卫的，现在依然是时尚的佳作。</a:t>
            </a:r>
            <a:endParaRPr lang="zh-CN" altLang="en-US" sz="2400" dirty="0">
              <a:latin typeface="+mn-ea"/>
              <a:ea typeface="+mn-ea"/>
            </a:endParaRPr>
          </a:p>
        </p:txBody>
      </p:sp>
      <p:pic>
        <p:nvPicPr>
          <p:cNvPr id="147460" name="Picture 4" descr="https://timgsa.baidu.com/timg?image&amp;quality=80&amp;size=b9999_10000&amp;sec=1585884820228&amp;di=71d853c200f05c4cc5ac608aafbedc20&amp;imgtype=0&amp;src=http%3A%2F%2Fimg.guju.com.cn%2Fproducts%2F708053ab4c373885.jpg"/>
          <p:cNvPicPr>
            <a:picLocks noChangeAspect="1" noChangeArrowheads="1"/>
          </p:cNvPicPr>
          <p:nvPr/>
        </p:nvPicPr>
        <p:blipFill>
          <a:blip r:embed="rId2" cstate="print"/>
          <a:srcRect/>
          <a:stretch>
            <a:fillRect/>
          </a:stretch>
        </p:blipFill>
        <p:spPr bwMode="auto">
          <a:xfrm>
            <a:off x="688976" y="1222374"/>
            <a:ext cx="2029304" cy="27527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515645" y="380937"/>
            <a:ext cx="79740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sz="2800" dirty="0" smtClean="0">
                <a:solidFill>
                  <a:sysClr val="windowText" lastClr="000000"/>
                </a:solidFill>
                <a:latin typeface="微软雅黑" panose="020B0503020204020204" charset="-122"/>
                <a:ea typeface="微软雅黑" panose="020B0503020204020204" charset="-122"/>
              </a:rPr>
              <a:t>四  简单结构的设计</a:t>
            </a:r>
            <a:endParaRPr lang="en-US" altLang="zh-CN" sz="2800" dirty="0">
              <a:solidFill>
                <a:sysClr val="windowText" lastClr="000000"/>
              </a:solidFill>
              <a:latin typeface="微软雅黑" panose="020B0503020204020204" charset="-122"/>
              <a:ea typeface="微软雅黑" panose="020B0503020204020204" charset="-122"/>
            </a:endParaRPr>
          </a:p>
        </p:txBody>
      </p:sp>
      <p:pic>
        <p:nvPicPr>
          <p:cNvPr id="16" name="图片 15"/>
          <p:cNvPicPr/>
          <p:nvPr>
            <p:custDataLst>
              <p:tags r:id="rId1"/>
            </p:custDataLst>
          </p:nvPr>
        </p:nvPicPr>
        <p:blipFill>
          <a:blip r:embed="rId5" r:link="rId6" cstate="screen"/>
          <a:stretch>
            <a:fillRect/>
          </a:stretch>
        </p:blipFill>
        <p:spPr>
          <a:xfrm>
            <a:off x="8593175" y="4658893"/>
            <a:ext cx="540068" cy="441575"/>
          </a:xfrm>
          <a:prstGeom prst="rect">
            <a:avLst/>
          </a:prstGeom>
        </p:spPr>
      </p:pic>
      <p:pic>
        <p:nvPicPr>
          <p:cNvPr id="17" name="图片 16"/>
          <p:cNvPicPr/>
          <p:nvPr>
            <p:custDataLst>
              <p:tags r:id="rId2"/>
            </p:custDataLst>
          </p:nvPr>
        </p:nvPicPr>
        <p:blipFill>
          <a:blip r:embed="rId7" r:link="rId8" cstate="screen"/>
          <a:stretch>
            <a:fillRect/>
          </a:stretch>
        </p:blipFill>
        <p:spPr>
          <a:xfrm>
            <a:off x="0" y="4626619"/>
            <a:ext cx="540068" cy="441575"/>
          </a:xfrm>
          <a:prstGeom prst="rect">
            <a:avLst/>
          </a:prstGeom>
        </p:spPr>
      </p:pic>
      <p:sp>
        <p:nvSpPr>
          <p:cNvPr id="9" name="矩形 8"/>
          <p:cNvSpPr/>
          <p:nvPr/>
        </p:nvSpPr>
        <p:spPr>
          <a:xfrm>
            <a:off x="364172" y="1891784"/>
            <a:ext cx="1107996" cy="369332"/>
          </a:xfrm>
          <a:prstGeom prst="rect">
            <a:avLst/>
          </a:prstGeom>
        </p:spPr>
        <p:txBody>
          <a:bodyPr wrap="none">
            <a:spAutoFit/>
          </a:bodyPr>
          <a:lstStyle/>
          <a:p>
            <a:r>
              <a:rPr lang="zh-CN" altLang="en-US" dirty="0" smtClean="0">
                <a:solidFill>
                  <a:sysClr val="windowText" lastClr="000000"/>
                </a:solidFill>
                <a:latin typeface="微软雅黑" panose="020B0503020204020204" charset="-122"/>
                <a:ea typeface="微软雅黑" panose="020B0503020204020204" charset="-122"/>
              </a:rPr>
              <a:t>结构设计</a:t>
            </a:r>
            <a:endParaRPr lang="en-US" altLang="zh-CN" dirty="0">
              <a:solidFill>
                <a:sysClr val="windowText" lastClr="000000"/>
              </a:solidFill>
              <a:latin typeface="微软雅黑" panose="020B0503020204020204" charset="-122"/>
              <a:ea typeface="微软雅黑" panose="020B0503020204020204" charset="-122"/>
            </a:endParaRPr>
          </a:p>
        </p:txBody>
      </p:sp>
      <p:sp>
        <p:nvSpPr>
          <p:cNvPr id="14" name="左大括号 13"/>
          <p:cNvSpPr/>
          <p:nvPr/>
        </p:nvSpPr>
        <p:spPr>
          <a:xfrm>
            <a:off x="1536700" y="1206500"/>
            <a:ext cx="215900" cy="172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 name="Picture 19" descr="20100409224333103066"/>
          <p:cNvPicPr>
            <a:picLocks noChangeAspect="1" noChangeArrowheads="1"/>
          </p:cNvPicPr>
          <p:nvPr/>
        </p:nvPicPr>
        <p:blipFill>
          <a:blip r:embed="rId9" cstate="print"/>
          <a:srcRect/>
          <a:stretch>
            <a:fillRect/>
          </a:stretch>
        </p:blipFill>
        <p:spPr bwMode="auto">
          <a:xfrm>
            <a:off x="4089400" y="3111500"/>
            <a:ext cx="2514600" cy="1812806"/>
          </a:xfrm>
          <a:prstGeom prst="rect">
            <a:avLst/>
          </a:prstGeom>
          <a:noFill/>
          <a:ln w="9525">
            <a:noFill/>
            <a:miter lim="800000"/>
            <a:headEnd/>
            <a:tailEnd/>
          </a:ln>
        </p:spPr>
      </p:pic>
      <p:sp>
        <p:nvSpPr>
          <p:cNvPr id="21" name="Text Box 5"/>
          <p:cNvSpPr txBox="1">
            <a:spLocks noChangeArrowheads="1"/>
          </p:cNvSpPr>
          <p:nvPr/>
        </p:nvSpPr>
        <p:spPr bwMode="auto">
          <a:xfrm>
            <a:off x="4205288" y="1104900"/>
            <a:ext cx="1827212" cy="369332"/>
          </a:xfrm>
          <a:prstGeom prst="rect">
            <a:avLst/>
          </a:prstGeom>
          <a:solidFill>
            <a:schemeClr val="bg1"/>
          </a:solidFill>
          <a:ln w="9525">
            <a:noFill/>
            <a:miter lim="800000"/>
            <a:headEnd/>
            <a:tailEnd/>
          </a:ln>
          <a:effectLst/>
        </p:spPr>
        <p:txBody>
          <a:bodyPr wrap="square">
            <a:spAutoFit/>
          </a:bodyPr>
          <a:lstStyle/>
          <a:p>
            <a:pPr>
              <a:buFontTx/>
              <a:buNone/>
            </a:pPr>
            <a:r>
              <a:rPr lang="zh-CN" altLang="en-US" dirty="0" smtClean="0">
                <a:solidFill>
                  <a:sysClr val="windowText" lastClr="000000"/>
                </a:solidFill>
                <a:latin typeface="微软雅黑" panose="020B0503020204020204" charset="-122"/>
                <a:ea typeface="微软雅黑" panose="020B0503020204020204" charset="-122"/>
              </a:rPr>
              <a:t>代步、锻炼手脚</a:t>
            </a:r>
          </a:p>
        </p:txBody>
      </p:sp>
      <p:sp>
        <p:nvSpPr>
          <p:cNvPr id="22" name="Rectangle 10"/>
          <p:cNvSpPr>
            <a:spLocks noChangeArrowheads="1"/>
          </p:cNvSpPr>
          <p:nvPr/>
        </p:nvSpPr>
        <p:spPr bwMode="auto">
          <a:xfrm>
            <a:off x="1986270" y="1030753"/>
            <a:ext cx="1009110" cy="588498"/>
          </a:xfrm>
          <a:prstGeom prst="rect">
            <a:avLst/>
          </a:prstGeom>
          <a:solidFill>
            <a:schemeClr val="bg1"/>
          </a:solidFill>
          <a:ln w="9525">
            <a:solidFill>
              <a:srgbClr val="000000"/>
            </a:solidFill>
            <a:miter lim="800000"/>
            <a:headEnd/>
            <a:tailEnd/>
          </a:ln>
          <a:effectLst/>
        </p:spPr>
        <p:txBody>
          <a:bodyPr wrap="none">
            <a:spAutoFit/>
          </a:bodyPr>
          <a:lstStyle/>
          <a:p>
            <a:pPr>
              <a:buFontTx/>
              <a:buNone/>
            </a:pPr>
            <a:r>
              <a:rPr lang="zh-CN" altLang="en-US" sz="3200" b="1" dirty="0">
                <a:solidFill>
                  <a:schemeClr val="hlink"/>
                </a:solidFill>
                <a:latin typeface="Arial" pitchFamily="34" charset="0"/>
                <a:ea typeface="黑体" pitchFamily="49" charset="-122"/>
              </a:rPr>
              <a:t>功能</a:t>
            </a:r>
          </a:p>
        </p:txBody>
      </p:sp>
      <p:sp>
        <p:nvSpPr>
          <p:cNvPr id="23" name="Rectangle 16"/>
          <p:cNvSpPr>
            <a:spLocks noChangeArrowheads="1"/>
          </p:cNvSpPr>
          <p:nvPr/>
        </p:nvSpPr>
        <p:spPr bwMode="auto">
          <a:xfrm>
            <a:off x="1987842" y="1818666"/>
            <a:ext cx="1070411" cy="590101"/>
          </a:xfrm>
          <a:prstGeom prst="rect">
            <a:avLst/>
          </a:prstGeom>
          <a:solidFill>
            <a:schemeClr val="bg1"/>
          </a:solidFill>
          <a:ln w="9525">
            <a:solidFill>
              <a:srgbClr val="000000"/>
            </a:solidFill>
            <a:miter lim="800000"/>
            <a:headEnd/>
            <a:tailEnd/>
          </a:ln>
          <a:effectLst/>
        </p:spPr>
        <p:txBody>
          <a:bodyPr>
            <a:spAutoFit/>
          </a:bodyPr>
          <a:lstStyle/>
          <a:p>
            <a:pPr>
              <a:buFontTx/>
              <a:buNone/>
            </a:pPr>
            <a:r>
              <a:rPr lang="zh-CN" altLang="en-US" sz="3200" b="1" dirty="0">
                <a:solidFill>
                  <a:schemeClr val="hlink"/>
                </a:solidFill>
                <a:latin typeface="Arial" pitchFamily="34" charset="0"/>
                <a:ea typeface="黑体" pitchFamily="49" charset="-122"/>
              </a:rPr>
              <a:t>规范</a:t>
            </a:r>
          </a:p>
        </p:txBody>
      </p:sp>
      <p:sp>
        <p:nvSpPr>
          <p:cNvPr id="24" name="Text Box 6"/>
          <p:cNvSpPr txBox="1">
            <a:spLocks noChangeArrowheads="1"/>
          </p:cNvSpPr>
          <p:nvPr/>
        </p:nvSpPr>
        <p:spPr bwMode="auto">
          <a:xfrm>
            <a:off x="4124325" y="1757363"/>
            <a:ext cx="4257675" cy="646331"/>
          </a:xfrm>
          <a:prstGeom prst="rect">
            <a:avLst/>
          </a:prstGeom>
          <a:solidFill>
            <a:schemeClr val="bg1"/>
          </a:solidFill>
          <a:ln w="9525">
            <a:noFill/>
            <a:miter lim="800000"/>
            <a:headEnd/>
            <a:tailEnd/>
          </a:ln>
          <a:effectLst/>
        </p:spPr>
        <p:txBody>
          <a:bodyPr wrap="square">
            <a:spAutoFit/>
          </a:bodyPr>
          <a:lstStyle/>
          <a:p>
            <a:pPr>
              <a:buFontTx/>
              <a:buNone/>
            </a:pPr>
            <a:r>
              <a:rPr lang="zh-CN" altLang="en-US" dirty="0" smtClean="0">
                <a:solidFill>
                  <a:sysClr val="windowText" lastClr="000000"/>
                </a:solidFill>
                <a:latin typeface="微软雅黑" panose="020B0503020204020204" charset="-122"/>
                <a:ea typeface="微软雅黑" panose="020B0503020204020204" charset="-122"/>
              </a:rPr>
              <a:t>链轮和链条不可裸露</a:t>
            </a:r>
          </a:p>
          <a:p>
            <a:pPr>
              <a:buFontTx/>
              <a:buNone/>
            </a:pPr>
            <a:r>
              <a:rPr lang="zh-CN" altLang="en-US" dirty="0" smtClean="0">
                <a:solidFill>
                  <a:sysClr val="windowText" lastClr="000000"/>
                </a:solidFill>
                <a:latin typeface="微软雅黑" panose="020B0503020204020204" charset="-122"/>
                <a:ea typeface="微软雅黑" panose="020B0503020204020204" charset="-122"/>
              </a:rPr>
              <a:t>车把车闸内距不超</a:t>
            </a:r>
            <a:r>
              <a:rPr lang="en-US" altLang="zh-CN" dirty="0" smtClean="0">
                <a:solidFill>
                  <a:sysClr val="windowText" lastClr="000000"/>
                </a:solidFill>
                <a:latin typeface="微软雅黑" panose="020B0503020204020204" charset="-122"/>
                <a:ea typeface="微软雅黑" panose="020B0503020204020204" charset="-122"/>
              </a:rPr>
              <a:t>6cm</a:t>
            </a:r>
            <a:r>
              <a:rPr lang="zh-CN" altLang="en-US" dirty="0" smtClean="0">
                <a:solidFill>
                  <a:sysClr val="windowText" lastClr="000000"/>
                </a:solidFill>
                <a:latin typeface="微软雅黑" panose="020B0503020204020204" charset="-122"/>
                <a:ea typeface="微软雅黑" panose="020B0503020204020204" charset="-122"/>
              </a:rPr>
              <a:t>，外距不超</a:t>
            </a:r>
            <a:r>
              <a:rPr lang="en-US" altLang="zh-CN" dirty="0" smtClean="0">
                <a:solidFill>
                  <a:sysClr val="windowText" lastClr="000000"/>
                </a:solidFill>
                <a:latin typeface="微软雅黑" panose="020B0503020204020204" charset="-122"/>
                <a:ea typeface="微软雅黑" panose="020B0503020204020204" charset="-122"/>
              </a:rPr>
              <a:t>8cm</a:t>
            </a:r>
          </a:p>
        </p:txBody>
      </p:sp>
      <p:sp>
        <p:nvSpPr>
          <p:cNvPr id="25" name="Rectangle 13"/>
          <p:cNvSpPr>
            <a:spLocks noChangeArrowheads="1"/>
          </p:cNvSpPr>
          <p:nvPr/>
        </p:nvSpPr>
        <p:spPr bwMode="auto">
          <a:xfrm>
            <a:off x="1989974" y="2605553"/>
            <a:ext cx="1826458" cy="588497"/>
          </a:xfrm>
          <a:prstGeom prst="rect">
            <a:avLst/>
          </a:prstGeom>
          <a:solidFill>
            <a:schemeClr val="bg1"/>
          </a:solidFill>
          <a:ln w="9525">
            <a:solidFill>
              <a:srgbClr val="000000"/>
            </a:solidFill>
            <a:miter lim="800000"/>
            <a:headEnd/>
            <a:tailEnd/>
          </a:ln>
          <a:effectLst/>
        </p:spPr>
        <p:txBody>
          <a:bodyPr wrap="none">
            <a:spAutoFit/>
          </a:bodyPr>
          <a:lstStyle/>
          <a:p>
            <a:pPr>
              <a:buFontTx/>
              <a:buNone/>
            </a:pPr>
            <a:r>
              <a:rPr lang="zh-CN" altLang="en-US" sz="3200" b="1" dirty="0">
                <a:solidFill>
                  <a:schemeClr val="hlink"/>
                </a:solidFill>
                <a:latin typeface="黑体" pitchFamily="49" charset="-122"/>
                <a:ea typeface="黑体" pitchFamily="49" charset="-122"/>
              </a:rPr>
              <a:t>基本需求</a:t>
            </a:r>
          </a:p>
        </p:txBody>
      </p:sp>
      <p:sp>
        <p:nvSpPr>
          <p:cNvPr id="26" name="Text Box 17"/>
          <p:cNvSpPr txBox="1">
            <a:spLocks noChangeArrowheads="1"/>
          </p:cNvSpPr>
          <p:nvPr/>
        </p:nvSpPr>
        <p:spPr bwMode="auto">
          <a:xfrm>
            <a:off x="4149725" y="2698750"/>
            <a:ext cx="3444875" cy="369332"/>
          </a:xfrm>
          <a:prstGeom prst="rect">
            <a:avLst/>
          </a:prstGeom>
          <a:solidFill>
            <a:schemeClr val="bg1"/>
          </a:solidFill>
          <a:ln w="9525">
            <a:noFill/>
            <a:miter lim="800000"/>
            <a:headEnd/>
            <a:tailEnd/>
          </a:ln>
          <a:effectLst/>
        </p:spPr>
        <p:txBody>
          <a:bodyPr wrap="square">
            <a:spAutoFit/>
          </a:bodyPr>
          <a:lstStyle/>
          <a:p>
            <a:pPr>
              <a:buFontTx/>
              <a:buNone/>
            </a:pPr>
            <a:r>
              <a:rPr lang="zh-CN" altLang="en-US" dirty="0" smtClean="0">
                <a:solidFill>
                  <a:sysClr val="windowText" lastClr="000000"/>
                </a:solidFill>
                <a:latin typeface="微软雅黑" panose="020B0503020204020204" charset="-122"/>
                <a:ea typeface="微软雅黑" panose="020B0503020204020204" charset="-122"/>
              </a:rPr>
              <a:t>外形、色彩等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24" grpId="0" animBg="1" autoUpdateAnimBg="0"/>
      <p:bldP spid="2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755900" y="698500"/>
            <a:ext cx="5334000" cy="523220"/>
          </a:xfrm>
          <a:prstGeom prst="rect">
            <a:avLst/>
          </a:prstGeom>
          <a:noFill/>
          <a:ln w="9525">
            <a:noFill/>
            <a:miter lim="800000"/>
            <a:headEnd/>
            <a:tailEnd/>
          </a:ln>
          <a:effectLst/>
        </p:spPr>
        <p:txBody>
          <a:bodyPr>
            <a:spAutoFit/>
          </a:bodyPr>
          <a:lstStyle/>
          <a:p>
            <a:pPr>
              <a:spcBef>
                <a:spcPct val="50000"/>
              </a:spcBef>
            </a:pPr>
            <a:r>
              <a:rPr lang="zh-CN" altLang="en-US" sz="2800" dirty="0" smtClean="0"/>
              <a:t>商业建筑</a:t>
            </a:r>
            <a:r>
              <a:rPr lang="zh-CN" altLang="en-US" sz="2800" dirty="0"/>
              <a:t>的设计规范</a:t>
            </a:r>
          </a:p>
        </p:txBody>
      </p:sp>
      <p:sp>
        <p:nvSpPr>
          <p:cNvPr id="11267" name="Text Box 3"/>
          <p:cNvSpPr txBox="1">
            <a:spLocks noChangeArrowheads="1"/>
          </p:cNvSpPr>
          <p:nvPr/>
        </p:nvSpPr>
        <p:spPr bwMode="auto">
          <a:xfrm>
            <a:off x="5410200" y="2114550"/>
            <a:ext cx="3505200" cy="1384995"/>
          </a:xfrm>
          <a:prstGeom prst="rect">
            <a:avLst/>
          </a:prstGeom>
          <a:noFill/>
          <a:ln w="9525">
            <a:noFill/>
            <a:miter lim="800000"/>
            <a:headEnd/>
            <a:tailEnd/>
          </a:ln>
          <a:effectLst/>
        </p:spPr>
        <p:txBody>
          <a:bodyPr>
            <a:spAutoFit/>
          </a:bodyPr>
          <a:lstStyle/>
          <a:p>
            <a:pPr>
              <a:spcBef>
                <a:spcPct val="50000"/>
              </a:spcBef>
            </a:pPr>
            <a:r>
              <a:rPr lang="zh-CN" altLang="en-US" sz="2800" dirty="0">
                <a:latin typeface="+mn-ea"/>
                <a:ea typeface="+mn-ea"/>
              </a:rPr>
              <a:t>门净宽度不得小于</a:t>
            </a:r>
            <a:r>
              <a:rPr lang="en-US" altLang="zh-CN" sz="2800" dirty="0">
                <a:latin typeface="+mn-ea"/>
                <a:ea typeface="+mn-ea"/>
              </a:rPr>
              <a:t>1.4m</a:t>
            </a:r>
            <a:r>
              <a:rPr lang="zh-CN" altLang="en-US" sz="2800" dirty="0">
                <a:latin typeface="+mn-ea"/>
                <a:ea typeface="+mn-ea"/>
              </a:rPr>
              <a:t>，不应设门槛。</a:t>
            </a:r>
          </a:p>
        </p:txBody>
      </p:sp>
      <p:pic>
        <p:nvPicPr>
          <p:cNvPr id="11268" name="Picture 4" descr="13-10444-22127596"/>
          <p:cNvPicPr>
            <a:picLocks noChangeAspect="1" noChangeArrowheads="1"/>
          </p:cNvPicPr>
          <p:nvPr/>
        </p:nvPicPr>
        <p:blipFill>
          <a:blip r:embed="rId2" cstate="print"/>
          <a:srcRect/>
          <a:stretch>
            <a:fillRect/>
          </a:stretch>
        </p:blipFill>
        <p:spPr bwMode="auto">
          <a:xfrm>
            <a:off x="444500" y="1739900"/>
            <a:ext cx="4368800" cy="2456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493897">
            <a:hlinkClick r:id="rId2"/>
          </p:cNvPr>
          <p:cNvPicPr>
            <a:picLocks noChangeAspect="1" noChangeArrowheads="1"/>
          </p:cNvPicPr>
          <p:nvPr/>
        </p:nvPicPr>
        <p:blipFill>
          <a:blip r:embed="rId3" cstate="print"/>
          <a:srcRect/>
          <a:stretch>
            <a:fillRect/>
          </a:stretch>
        </p:blipFill>
        <p:spPr bwMode="auto">
          <a:xfrm>
            <a:off x="736600" y="1155702"/>
            <a:ext cx="4711700" cy="2956060"/>
          </a:xfrm>
          <a:prstGeom prst="rect">
            <a:avLst/>
          </a:prstGeom>
          <a:noFill/>
          <a:ln w="9525">
            <a:noFill/>
            <a:miter lim="800000"/>
            <a:headEnd/>
            <a:tailEnd/>
          </a:ln>
        </p:spPr>
      </p:pic>
      <p:sp>
        <p:nvSpPr>
          <p:cNvPr id="12291" name="Text Box 3"/>
          <p:cNvSpPr txBox="1">
            <a:spLocks noChangeArrowheads="1"/>
          </p:cNvSpPr>
          <p:nvPr/>
        </p:nvSpPr>
        <p:spPr bwMode="auto">
          <a:xfrm>
            <a:off x="5715000" y="1143000"/>
            <a:ext cx="2971800" cy="2677656"/>
          </a:xfrm>
          <a:prstGeom prst="rect">
            <a:avLst/>
          </a:prstGeom>
          <a:noFill/>
          <a:ln w="9525">
            <a:noFill/>
            <a:miter lim="800000"/>
            <a:headEnd/>
            <a:tailEnd/>
          </a:ln>
          <a:effectLst/>
        </p:spPr>
        <p:txBody>
          <a:bodyPr>
            <a:spAutoFit/>
          </a:bodyPr>
          <a:lstStyle/>
          <a:p>
            <a:pPr>
              <a:spcBef>
                <a:spcPct val="50000"/>
              </a:spcBef>
            </a:pPr>
            <a:r>
              <a:rPr lang="zh-CN" altLang="en-US" sz="2800" dirty="0">
                <a:latin typeface="+mn-ea"/>
                <a:ea typeface="+mn-ea"/>
              </a:rPr>
              <a:t>室内楼梯每梯段净宽不应小于</a:t>
            </a:r>
            <a:r>
              <a:rPr lang="en-US" altLang="zh-CN" sz="2800" dirty="0">
                <a:latin typeface="+mn-ea"/>
                <a:ea typeface="+mn-ea"/>
              </a:rPr>
              <a:t>1.4m</a:t>
            </a:r>
            <a:r>
              <a:rPr lang="zh-CN" altLang="en-US" sz="2800" dirty="0">
                <a:latin typeface="+mn-ea"/>
                <a:ea typeface="+mn-ea"/>
              </a:rPr>
              <a:t>，踏步高度不应大于</a:t>
            </a:r>
            <a:r>
              <a:rPr lang="en-US" altLang="zh-CN" sz="2800" dirty="0">
                <a:latin typeface="+mn-ea"/>
                <a:ea typeface="+mn-ea"/>
              </a:rPr>
              <a:t>0.16m</a:t>
            </a:r>
            <a:r>
              <a:rPr lang="zh-CN" altLang="en-US" sz="2800" dirty="0">
                <a:latin typeface="+mn-ea"/>
                <a:ea typeface="+mn-ea"/>
              </a:rPr>
              <a:t>，宽度不应小于</a:t>
            </a:r>
            <a:r>
              <a:rPr lang="en-US" altLang="zh-CN" sz="2800" dirty="0">
                <a:latin typeface="+mn-ea"/>
                <a:ea typeface="+mn-ea"/>
              </a:rPr>
              <a:t>0.28m</a:t>
            </a:r>
            <a:r>
              <a:rPr lang="zh-CN" altLang="en-US" sz="2800" dirty="0">
                <a:latin typeface="+mn-ea"/>
                <a:ea typeface="+mn-ea"/>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35000" y="533401"/>
            <a:ext cx="8153400" cy="1384995"/>
          </a:xfrm>
          <a:prstGeom prst="rect">
            <a:avLst/>
          </a:prstGeom>
          <a:noFill/>
          <a:ln w="9525">
            <a:noFill/>
            <a:miter lim="800000"/>
            <a:headEnd/>
            <a:tailEnd/>
          </a:ln>
          <a:effectLst/>
        </p:spPr>
        <p:txBody>
          <a:bodyPr wrap="square">
            <a:spAutoFit/>
          </a:bodyPr>
          <a:lstStyle/>
          <a:p>
            <a:pPr>
              <a:spcBef>
                <a:spcPct val="50000"/>
              </a:spcBef>
            </a:pPr>
            <a:r>
              <a:rPr lang="zh-CN" altLang="en-US" sz="2800" dirty="0" smtClean="0">
                <a:latin typeface="+mn-ea"/>
                <a:ea typeface="+mn-ea"/>
              </a:rPr>
              <a:t>轮椅</a:t>
            </a:r>
            <a:r>
              <a:rPr lang="zh-CN" altLang="en-US" sz="2800" dirty="0">
                <a:latin typeface="+mn-ea"/>
                <a:ea typeface="+mn-ea"/>
              </a:rPr>
              <a:t>坡道坡度不应大于1：12，两侧应设高度为0.65m的扶手。水平投影长度超过15米，宜设休息平台。</a:t>
            </a:r>
          </a:p>
        </p:txBody>
      </p:sp>
      <p:pic>
        <p:nvPicPr>
          <p:cNvPr id="13315" name="Picture 3" descr="pict5-5"/>
          <p:cNvPicPr>
            <a:picLocks noChangeAspect="1" noChangeArrowheads="1"/>
          </p:cNvPicPr>
          <p:nvPr/>
        </p:nvPicPr>
        <p:blipFill>
          <a:blip r:embed="rId2" cstate="print"/>
          <a:srcRect/>
          <a:stretch>
            <a:fillRect/>
          </a:stretch>
        </p:blipFill>
        <p:spPr bwMode="auto">
          <a:xfrm>
            <a:off x="1435100" y="1943100"/>
            <a:ext cx="5397500" cy="2846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515645" y="380937"/>
            <a:ext cx="79740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sz="2800" dirty="0" smtClean="0">
                <a:solidFill>
                  <a:sysClr val="windowText" lastClr="000000"/>
                </a:solidFill>
                <a:latin typeface="微软雅黑" panose="020B0503020204020204" charset="-122"/>
                <a:ea typeface="微软雅黑" panose="020B0503020204020204" charset="-122"/>
              </a:rPr>
              <a:t>三  结构功能的实现</a:t>
            </a:r>
            <a:endParaRPr lang="en-US" altLang="zh-CN" sz="2800" dirty="0">
              <a:solidFill>
                <a:sysClr val="windowText" lastClr="000000"/>
              </a:solidFill>
              <a:latin typeface="微软雅黑" panose="020B0503020204020204" charset="-122"/>
              <a:ea typeface="微软雅黑" panose="020B0503020204020204" charset="-122"/>
            </a:endParaRPr>
          </a:p>
        </p:txBody>
      </p:sp>
      <p:pic>
        <p:nvPicPr>
          <p:cNvPr id="16" name="图片 15"/>
          <p:cNvPicPr/>
          <p:nvPr>
            <p:custDataLst>
              <p:tags r:id="rId1"/>
            </p:custDataLst>
          </p:nvPr>
        </p:nvPicPr>
        <p:blipFill>
          <a:blip r:embed="rId5" r:link="rId6" cstate="screen"/>
          <a:stretch>
            <a:fillRect/>
          </a:stretch>
        </p:blipFill>
        <p:spPr>
          <a:xfrm>
            <a:off x="8593175" y="4658893"/>
            <a:ext cx="540068" cy="441575"/>
          </a:xfrm>
          <a:prstGeom prst="rect">
            <a:avLst/>
          </a:prstGeom>
        </p:spPr>
      </p:pic>
      <p:pic>
        <p:nvPicPr>
          <p:cNvPr id="17" name="图片 16"/>
          <p:cNvPicPr/>
          <p:nvPr>
            <p:custDataLst>
              <p:tags r:id="rId2"/>
            </p:custDataLst>
          </p:nvPr>
        </p:nvPicPr>
        <p:blipFill>
          <a:blip r:embed="rId7" r:link="rId8" cstate="screen"/>
          <a:stretch>
            <a:fillRect/>
          </a:stretch>
        </p:blipFill>
        <p:spPr>
          <a:xfrm>
            <a:off x="0" y="4626619"/>
            <a:ext cx="540068" cy="441575"/>
          </a:xfrm>
          <a:prstGeom prst="rect">
            <a:avLst/>
          </a:prstGeom>
        </p:spPr>
      </p:pic>
      <p:sp>
        <p:nvSpPr>
          <p:cNvPr id="19" name="Text Box 42"/>
          <p:cNvSpPr txBox="1">
            <a:spLocks noChangeArrowheads="1"/>
          </p:cNvSpPr>
          <p:nvPr/>
        </p:nvSpPr>
        <p:spPr bwMode="auto">
          <a:xfrm>
            <a:off x="443547" y="3165949"/>
            <a:ext cx="3760153"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1600" dirty="0" smtClean="0"/>
              <a:t>宽而多齿的轮胎</a:t>
            </a:r>
            <a:r>
              <a:rPr lang="en-US" altLang="zh-CN" sz="1600" dirty="0" smtClean="0"/>
              <a:t>——</a:t>
            </a:r>
            <a:r>
              <a:rPr lang="zh-CN" altLang="en-US" sz="1600" dirty="0" smtClean="0"/>
              <a:t>抓地力强</a:t>
            </a:r>
            <a:endParaRPr lang="en-US" altLang="zh-CN" sz="1600" dirty="0" smtClean="0"/>
          </a:p>
          <a:p>
            <a:r>
              <a:rPr lang="zh-CN" altLang="en-US" sz="1600" dirty="0" smtClean="0"/>
              <a:t>有减震器</a:t>
            </a:r>
            <a:r>
              <a:rPr lang="en-US" altLang="zh-CN" sz="1600" dirty="0" smtClean="0"/>
              <a:t>——</a:t>
            </a:r>
            <a:r>
              <a:rPr lang="zh-CN" altLang="en-US" sz="1600" dirty="0" smtClean="0"/>
              <a:t>吸收冲击</a:t>
            </a:r>
            <a:endParaRPr lang="en-US" altLang="zh-CN" sz="1600" dirty="0" smtClean="0"/>
          </a:p>
          <a:p>
            <a:r>
              <a:rPr lang="zh-CN" altLang="en-US" sz="1600" dirty="0" smtClean="0"/>
              <a:t>材料刚度大的车架</a:t>
            </a:r>
            <a:r>
              <a:rPr lang="en-US" altLang="zh-CN" sz="1600" dirty="0" smtClean="0"/>
              <a:t>——</a:t>
            </a:r>
            <a:r>
              <a:rPr lang="zh-CN" altLang="en-US" sz="1600" dirty="0" smtClean="0"/>
              <a:t>坚固</a:t>
            </a:r>
            <a:endParaRPr lang="en-US" altLang="zh-CN" sz="1600" dirty="0" smtClean="0"/>
          </a:p>
          <a:p>
            <a:r>
              <a:rPr lang="zh-CN" altLang="en-US" sz="1600" dirty="0" smtClean="0"/>
              <a:t>变速器</a:t>
            </a:r>
            <a:r>
              <a:rPr lang="en-US" altLang="zh-CN" sz="1600" dirty="0" smtClean="0"/>
              <a:t>——</a:t>
            </a:r>
            <a:r>
              <a:rPr lang="zh-CN" altLang="en-US" sz="1600" dirty="0" smtClean="0"/>
              <a:t>根据道路情况进行速度切换</a:t>
            </a:r>
            <a:endParaRPr lang="en-US" altLang="zh-CN" sz="1600" dirty="0" smtClean="0"/>
          </a:p>
        </p:txBody>
      </p:sp>
      <p:pic>
        <p:nvPicPr>
          <p:cNvPr id="77826" name="Picture 2" descr="https://ss2.bdstatic.com/70cFvnSh_Q1YnxGkpoWK1HF6hhy/it/u=267994354,1997376214&amp;fm=26&amp;gp=0.jpg"/>
          <p:cNvPicPr>
            <a:picLocks noChangeAspect="1" noChangeArrowheads="1"/>
          </p:cNvPicPr>
          <p:nvPr/>
        </p:nvPicPr>
        <p:blipFill>
          <a:blip r:embed="rId9" cstate="print"/>
          <a:srcRect/>
          <a:stretch>
            <a:fillRect/>
          </a:stretch>
        </p:blipFill>
        <p:spPr bwMode="auto">
          <a:xfrm>
            <a:off x="612970" y="967715"/>
            <a:ext cx="3305078" cy="2028919"/>
          </a:xfrm>
          <a:prstGeom prst="rect">
            <a:avLst/>
          </a:prstGeom>
          <a:noFill/>
        </p:spPr>
      </p:pic>
      <p:sp>
        <p:nvSpPr>
          <p:cNvPr id="9" name="矩形 8"/>
          <p:cNvSpPr/>
          <p:nvPr/>
        </p:nvSpPr>
        <p:spPr>
          <a:xfrm>
            <a:off x="414972" y="4457184"/>
            <a:ext cx="4108817" cy="369332"/>
          </a:xfrm>
          <a:prstGeom prst="rect">
            <a:avLst/>
          </a:prstGeom>
        </p:spPr>
        <p:txBody>
          <a:bodyPr wrap="none">
            <a:spAutoFit/>
          </a:bodyPr>
          <a:lstStyle/>
          <a:p>
            <a:r>
              <a:rPr lang="zh-CN" altLang="en-US" dirty="0" smtClean="0"/>
              <a:t>山地车</a:t>
            </a:r>
            <a:r>
              <a:rPr lang="en-US" altLang="zh-CN" dirty="0" smtClean="0"/>
              <a:t>——</a:t>
            </a:r>
            <a:r>
              <a:rPr lang="zh-CN" altLang="en-US" dirty="0" smtClean="0"/>
              <a:t>适合与爬山越野、郊游旅行</a:t>
            </a:r>
            <a:endParaRPr lang="en-US" altLang="zh-CN" dirty="0">
              <a:solidFill>
                <a:sysClr val="windowText" lastClr="000000"/>
              </a:solidFill>
              <a:latin typeface="微软雅黑" panose="020B0503020204020204" charset="-122"/>
              <a:ea typeface="微软雅黑" panose="020B0503020204020204" charset="-122"/>
            </a:endParaRPr>
          </a:p>
        </p:txBody>
      </p:sp>
      <p:pic>
        <p:nvPicPr>
          <p:cNvPr id="77827" name="Picture 3"/>
          <p:cNvPicPr>
            <a:picLocks noChangeAspect="1" noChangeArrowheads="1"/>
          </p:cNvPicPr>
          <p:nvPr/>
        </p:nvPicPr>
        <p:blipFill>
          <a:blip r:embed="rId10" cstate="print"/>
          <a:srcRect/>
          <a:stretch>
            <a:fillRect/>
          </a:stretch>
        </p:blipFill>
        <p:spPr bwMode="auto">
          <a:xfrm>
            <a:off x="6742115" y="1270000"/>
            <a:ext cx="1711918" cy="1384300"/>
          </a:xfrm>
          <a:prstGeom prst="rect">
            <a:avLst/>
          </a:prstGeom>
          <a:noFill/>
          <a:ln w="9525">
            <a:noFill/>
            <a:miter lim="800000"/>
            <a:headEnd/>
            <a:tailEnd/>
          </a:ln>
        </p:spPr>
      </p:pic>
      <p:pic>
        <p:nvPicPr>
          <p:cNvPr id="77828" name="Picture 4"/>
          <p:cNvPicPr>
            <a:picLocks noChangeAspect="1" noChangeArrowheads="1"/>
          </p:cNvPicPr>
          <p:nvPr/>
        </p:nvPicPr>
        <p:blipFill>
          <a:blip r:embed="rId11" cstate="print"/>
          <a:srcRect/>
          <a:stretch>
            <a:fillRect/>
          </a:stretch>
        </p:blipFill>
        <p:spPr bwMode="auto">
          <a:xfrm>
            <a:off x="4754564" y="1304925"/>
            <a:ext cx="2079668" cy="1438275"/>
          </a:xfrm>
          <a:prstGeom prst="rect">
            <a:avLst/>
          </a:prstGeom>
          <a:noFill/>
          <a:ln w="9525">
            <a:noFill/>
            <a:miter lim="800000"/>
            <a:headEnd/>
            <a:tailEnd/>
          </a:ln>
        </p:spPr>
      </p:pic>
      <p:sp>
        <p:nvSpPr>
          <p:cNvPr id="12" name="Text Box 42"/>
          <p:cNvSpPr txBox="1">
            <a:spLocks noChangeArrowheads="1"/>
          </p:cNvSpPr>
          <p:nvPr/>
        </p:nvSpPr>
        <p:spPr bwMode="auto">
          <a:xfrm>
            <a:off x="4825047" y="3102449"/>
            <a:ext cx="376015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altLang="en-US" sz="1600" dirty="0" smtClean="0"/>
              <a:t>体积小重量轻</a:t>
            </a:r>
            <a:r>
              <a:rPr lang="en-US" altLang="zh-CN" sz="1600" dirty="0" smtClean="0"/>
              <a:t>——</a:t>
            </a:r>
            <a:r>
              <a:rPr lang="zh-CN" altLang="en-US" sz="1600" dirty="0" smtClean="0"/>
              <a:t>便于携带</a:t>
            </a:r>
            <a:endParaRPr lang="en-US" altLang="zh-CN" sz="1600" dirty="0" smtClean="0"/>
          </a:p>
          <a:p>
            <a:r>
              <a:rPr lang="zh-CN" altLang="en-US" sz="1600" dirty="0" smtClean="0"/>
              <a:t>折叠结构</a:t>
            </a:r>
            <a:r>
              <a:rPr lang="en-US" altLang="zh-CN" sz="1600" dirty="0" smtClean="0"/>
              <a:t>——</a:t>
            </a:r>
            <a:r>
              <a:rPr lang="zh-CN" altLang="en-US" sz="1600" dirty="0" smtClean="0"/>
              <a:t>便于携带、放置</a:t>
            </a:r>
            <a:endParaRPr lang="en-US" altLang="zh-CN" sz="1600" dirty="0" smtClean="0"/>
          </a:p>
          <a:p>
            <a:r>
              <a:rPr lang="zh-CN" altLang="en-US" sz="1600" dirty="0" smtClean="0"/>
              <a:t>没有提速和减震</a:t>
            </a:r>
            <a:r>
              <a:rPr lang="en-US" altLang="zh-CN" sz="1600" dirty="0" smtClean="0"/>
              <a:t>——</a:t>
            </a:r>
            <a:r>
              <a:rPr lang="zh-CN" altLang="en-US" sz="1600" dirty="0" smtClean="0"/>
              <a:t>骑行舒适度差</a:t>
            </a:r>
            <a:endParaRPr lang="en-US" altLang="zh-CN" sz="1600" dirty="0" smtClean="0"/>
          </a:p>
        </p:txBody>
      </p:sp>
      <p:sp>
        <p:nvSpPr>
          <p:cNvPr id="13" name="矩形 12"/>
          <p:cNvSpPr/>
          <p:nvPr/>
        </p:nvSpPr>
        <p:spPr>
          <a:xfrm>
            <a:off x="4649718" y="4406384"/>
            <a:ext cx="4108817" cy="369332"/>
          </a:xfrm>
          <a:prstGeom prst="rect">
            <a:avLst/>
          </a:prstGeom>
        </p:spPr>
        <p:txBody>
          <a:bodyPr wrap="none">
            <a:spAutoFit/>
          </a:bodyPr>
          <a:lstStyle/>
          <a:p>
            <a:r>
              <a:rPr lang="zh-CN" altLang="en-US" dirty="0" smtClean="0"/>
              <a:t>折叠自行车</a:t>
            </a:r>
            <a:r>
              <a:rPr lang="en-US" altLang="zh-CN" dirty="0" smtClean="0"/>
              <a:t>——</a:t>
            </a:r>
            <a:r>
              <a:rPr lang="zh-CN" altLang="en-US" dirty="0" smtClean="0"/>
              <a:t>适合良好地面短途骑行</a:t>
            </a:r>
            <a:endParaRPr lang="en-US" altLang="zh-CN" dirty="0">
              <a:solidFill>
                <a:sysClr val="windowText" lastClr="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844550"/>
          <a:ext cx="5854700"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a:spLocks noChangeArrowheads="1"/>
          </p:cNvSpPr>
          <p:nvPr/>
        </p:nvSpPr>
        <p:spPr bwMode="auto">
          <a:xfrm>
            <a:off x="2298700" y="203200"/>
            <a:ext cx="5334000" cy="523220"/>
          </a:xfrm>
          <a:prstGeom prst="rect">
            <a:avLst/>
          </a:prstGeom>
          <a:noFill/>
          <a:ln w="9525">
            <a:noFill/>
            <a:miter lim="800000"/>
            <a:headEnd/>
            <a:tailEnd/>
          </a:ln>
          <a:effectLst/>
        </p:spPr>
        <p:txBody>
          <a:bodyPr>
            <a:spAutoFit/>
          </a:bodyPr>
          <a:lstStyle/>
          <a:p>
            <a:pPr>
              <a:spcBef>
                <a:spcPct val="50000"/>
              </a:spcBef>
            </a:pPr>
            <a:r>
              <a:rPr lang="zh-CN" altLang="en-US" sz="2800" dirty="0" smtClean="0"/>
              <a:t>结构设计应考虑的主要因素</a:t>
            </a:r>
            <a:endParaRPr lang="zh-CN" alt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s://timgsa.baidu.com/timg?image&amp;quality=80&amp;size=b9999_10000&amp;sec=1585886952850&amp;di=f19371c38bc1f819c79109d8815b60e1&amp;imgtype=0&amp;src=http%3A%2F%2Fimg.alicdn.com%2Fimgextra%2Fi1%2FTB1a8xUfL9TBuNjy0FcYXHeiFXa_M2.SS2_400x400.jpg"/>
          <p:cNvPicPr>
            <a:picLocks noChangeAspect="1" noChangeArrowheads="1"/>
          </p:cNvPicPr>
          <p:nvPr/>
        </p:nvPicPr>
        <p:blipFill>
          <a:blip r:embed="rId2" cstate="print"/>
          <a:srcRect/>
          <a:stretch>
            <a:fillRect/>
          </a:stretch>
        </p:blipFill>
        <p:spPr bwMode="auto">
          <a:xfrm>
            <a:off x="650875" y="1382712"/>
            <a:ext cx="2498725" cy="2498726"/>
          </a:xfrm>
          <a:prstGeom prst="rect">
            <a:avLst/>
          </a:prstGeom>
          <a:noFill/>
        </p:spPr>
      </p:pic>
      <p:pic>
        <p:nvPicPr>
          <p:cNvPr id="155652" name="Picture 4" descr="https://timgsa.baidu.com/timg?image&amp;quality=80&amp;size=b9999_10000&amp;sec=1585887012361&amp;di=9815dec502180f3a266ec477f1c9855a&amp;imgtype=0&amp;src=http%3A%2F%2Fimg2.imgtn.bdimg.com%2Fit%2Fu%3D2062052112%2C1148688840%26fm%3D214%26gp%3D0.jpg"/>
          <p:cNvPicPr>
            <a:picLocks noChangeAspect="1" noChangeArrowheads="1"/>
          </p:cNvPicPr>
          <p:nvPr/>
        </p:nvPicPr>
        <p:blipFill>
          <a:blip r:embed="rId3" cstate="print"/>
          <a:srcRect/>
          <a:stretch>
            <a:fillRect/>
          </a:stretch>
        </p:blipFill>
        <p:spPr bwMode="auto">
          <a:xfrm>
            <a:off x="3292475" y="1370012"/>
            <a:ext cx="2600325" cy="2600326"/>
          </a:xfrm>
          <a:prstGeom prst="rect">
            <a:avLst/>
          </a:prstGeom>
          <a:noFill/>
        </p:spPr>
      </p:pic>
      <p:pic>
        <p:nvPicPr>
          <p:cNvPr id="155654" name="Picture 6" descr="https://timgsa.baidu.com/timg?image&amp;quality=80&amp;size=b9999_10000&amp;sec=1585887004484&amp;di=56982c41460e752a796de6fc2021b813&amp;imgtype=0&amp;src=http%3A%2F%2Fimg14.360buyimg.com%2Fn1%2Fjfs%2Ft25624%2F28%2F880196720%2F437133%2Fc6d31dbd%2F5b7edd99N9e4ed7d4.jpg"/>
          <p:cNvPicPr>
            <a:picLocks noChangeAspect="1" noChangeArrowheads="1"/>
          </p:cNvPicPr>
          <p:nvPr/>
        </p:nvPicPr>
        <p:blipFill>
          <a:blip r:embed="rId4" cstate="print"/>
          <a:srcRect/>
          <a:stretch>
            <a:fillRect/>
          </a:stretch>
        </p:blipFill>
        <p:spPr bwMode="auto">
          <a:xfrm>
            <a:off x="6061075" y="1370012"/>
            <a:ext cx="2528887" cy="2528888"/>
          </a:xfrm>
          <a:prstGeom prst="rect">
            <a:avLst/>
          </a:prstGeom>
          <a:noFill/>
        </p:spPr>
      </p:pic>
      <p:sp>
        <p:nvSpPr>
          <p:cNvPr id="5" name="Text Box 2"/>
          <p:cNvSpPr txBox="1">
            <a:spLocks noChangeArrowheads="1"/>
          </p:cNvSpPr>
          <p:nvPr/>
        </p:nvSpPr>
        <p:spPr bwMode="auto">
          <a:xfrm>
            <a:off x="2095500" y="431800"/>
            <a:ext cx="5334000" cy="523220"/>
          </a:xfrm>
          <a:prstGeom prst="rect">
            <a:avLst/>
          </a:prstGeom>
          <a:noFill/>
          <a:ln w="9525">
            <a:noFill/>
            <a:miter lim="800000"/>
            <a:headEnd/>
            <a:tailEnd/>
          </a:ln>
          <a:effectLst/>
        </p:spPr>
        <p:txBody>
          <a:bodyPr>
            <a:spAutoFit/>
          </a:bodyPr>
          <a:lstStyle/>
          <a:p>
            <a:pPr>
              <a:spcBef>
                <a:spcPct val="50000"/>
              </a:spcBef>
            </a:pPr>
            <a:r>
              <a:rPr lang="zh-CN" altLang="en-US" sz="2800" dirty="0" smtClean="0"/>
              <a:t>设计并制作站立式办公桌模型</a:t>
            </a:r>
            <a:endParaRPr lang="zh-CN"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95500" y="431800"/>
            <a:ext cx="5334000" cy="523220"/>
          </a:xfrm>
          <a:prstGeom prst="rect">
            <a:avLst/>
          </a:prstGeom>
          <a:noFill/>
          <a:ln w="9525">
            <a:noFill/>
            <a:miter lim="800000"/>
            <a:headEnd/>
            <a:tailEnd/>
          </a:ln>
          <a:effectLst/>
        </p:spPr>
        <p:txBody>
          <a:bodyPr>
            <a:spAutoFit/>
          </a:bodyPr>
          <a:lstStyle/>
          <a:p>
            <a:pPr>
              <a:spcBef>
                <a:spcPct val="50000"/>
              </a:spcBef>
            </a:pPr>
            <a:r>
              <a:rPr lang="zh-CN" altLang="en-US" sz="2800" dirty="0" smtClean="0"/>
              <a:t>设计并制作站立式办公桌模型</a:t>
            </a:r>
            <a:endParaRPr lang="zh-CN" altLang="en-US" sz="2800" dirty="0"/>
          </a:p>
        </p:txBody>
      </p:sp>
      <p:sp>
        <p:nvSpPr>
          <p:cNvPr id="6" name="Text Box 2"/>
          <p:cNvSpPr txBox="1">
            <a:spLocks noChangeArrowheads="1"/>
          </p:cNvSpPr>
          <p:nvPr/>
        </p:nvSpPr>
        <p:spPr bwMode="auto">
          <a:xfrm>
            <a:off x="533400" y="1016001"/>
            <a:ext cx="8153400" cy="1785104"/>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latin typeface="+mn-ea"/>
                <a:ea typeface="+mn-ea"/>
              </a:rPr>
              <a:t>要求：</a:t>
            </a:r>
            <a:endParaRPr lang="en-US" altLang="zh-CN" sz="2000" dirty="0" smtClean="0">
              <a:latin typeface="+mn-ea"/>
              <a:ea typeface="+mn-ea"/>
            </a:endParaRPr>
          </a:p>
          <a:p>
            <a:pPr>
              <a:spcBef>
                <a:spcPct val="50000"/>
              </a:spcBef>
            </a:pPr>
            <a:r>
              <a:rPr lang="en-US" altLang="zh-CN" sz="2000" dirty="0" smtClean="0">
                <a:latin typeface="+mn-ea"/>
                <a:ea typeface="+mn-ea"/>
              </a:rPr>
              <a:t>1.</a:t>
            </a:r>
            <a:r>
              <a:rPr lang="zh-CN" altLang="en-US" sz="2000" dirty="0" smtClean="0">
                <a:latin typeface="+mn-ea"/>
                <a:ea typeface="+mn-ea"/>
              </a:rPr>
              <a:t>能方便、快捷的实现桌面的升高和下降</a:t>
            </a:r>
            <a:endParaRPr lang="en-US" altLang="zh-CN" sz="2000" dirty="0" smtClean="0">
              <a:latin typeface="+mn-ea"/>
              <a:ea typeface="+mn-ea"/>
            </a:endParaRPr>
          </a:p>
          <a:p>
            <a:pPr>
              <a:spcBef>
                <a:spcPct val="50000"/>
              </a:spcBef>
            </a:pPr>
            <a:r>
              <a:rPr lang="en-US" altLang="zh-CN" sz="2000" dirty="0" smtClean="0">
                <a:latin typeface="+mn-ea"/>
                <a:ea typeface="+mn-ea"/>
              </a:rPr>
              <a:t>2.</a:t>
            </a:r>
            <a:r>
              <a:rPr lang="zh-CN" altLang="en-US" sz="2000" dirty="0" smtClean="0">
                <a:latin typeface="+mn-ea"/>
                <a:ea typeface="+mn-ea"/>
              </a:rPr>
              <a:t>具有一定的稳定性和强度</a:t>
            </a:r>
            <a:endParaRPr lang="en-US" altLang="zh-CN" sz="2000" dirty="0" smtClean="0">
              <a:latin typeface="+mn-ea"/>
              <a:ea typeface="+mn-ea"/>
            </a:endParaRPr>
          </a:p>
          <a:p>
            <a:pPr>
              <a:spcBef>
                <a:spcPct val="50000"/>
              </a:spcBef>
            </a:pPr>
            <a:r>
              <a:rPr lang="en-US" altLang="zh-CN" sz="2000" dirty="0" smtClean="0">
                <a:latin typeface="+mn-ea"/>
                <a:ea typeface="+mn-ea"/>
              </a:rPr>
              <a:t>3.</a:t>
            </a:r>
            <a:r>
              <a:rPr lang="zh-CN" altLang="en-US" sz="2000" dirty="0" smtClean="0">
                <a:latin typeface="+mn-ea"/>
                <a:ea typeface="+mn-ea"/>
              </a:rPr>
              <a:t>结构简单，能用通用技术实践室的基本工具、设备进行制作</a:t>
            </a:r>
            <a:endParaRPr lang="zh-CN" altLang="en-US" sz="2000" dirty="0">
              <a:latin typeface="+mn-ea"/>
              <a:ea typeface="+mn-ea"/>
            </a:endParaRPr>
          </a:p>
        </p:txBody>
      </p:sp>
      <p:sp>
        <p:nvSpPr>
          <p:cNvPr id="7" name="Text Box 2"/>
          <p:cNvSpPr txBox="1">
            <a:spLocks noChangeArrowheads="1"/>
          </p:cNvSpPr>
          <p:nvPr/>
        </p:nvSpPr>
        <p:spPr bwMode="auto">
          <a:xfrm>
            <a:off x="533400" y="2908301"/>
            <a:ext cx="8153400" cy="1323439"/>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latin typeface="+mn-ea"/>
                <a:ea typeface="+mn-ea"/>
              </a:rPr>
              <a:t>设计分析：</a:t>
            </a:r>
            <a:endParaRPr lang="en-US" altLang="zh-CN" sz="2000" dirty="0" smtClean="0">
              <a:latin typeface="+mn-ea"/>
              <a:ea typeface="+mn-ea"/>
            </a:endParaRPr>
          </a:p>
          <a:p>
            <a:pPr>
              <a:spcBef>
                <a:spcPct val="50000"/>
              </a:spcBef>
            </a:pPr>
            <a:r>
              <a:rPr lang="zh-CN" altLang="en-US" sz="2000" dirty="0" smtClean="0">
                <a:latin typeface="+mn-ea"/>
                <a:ea typeface="+mn-ea"/>
              </a:rPr>
              <a:t>高度可调，可以放置在原有桌面上使用，也可以整体设计。</a:t>
            </a:r>
            <a:endParaRPr lang="en-US" altLang="zh-CN" sz="2000" dirty="0" smtClean="0">
              <a:latin typeface="+mn-ea"/>
              <a:ea typeface="+mn-ea"/>
            </a:endParaRPr>
          </a:p>
          <a:p>
            <a:pPr>
              <a:spcBef>
                <a:spcPct val="50000"/>
              </a:spcBef>
            </a:pPr>
            <a:r>
              <a:rPr lang="zh-CN" altLang="en-US" sz="2000" dirty="0" smtClean="0">
                <a:latin typeface="+mn-ea"/>
                <a:ea typeface="+mn-ea"/>
              </a:rPr>
              <a:t>结构分为三部分：桌面、支撑结构、高度可调节结构</a:t>
            </a:r>
            <a:endParaRPr lang="en-US" altLang="zh-CN" sz="2000" dirty="0" smtClean="0">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133600" y="317500"/>
            <a:ext cx="5334000" cy="523220"/>
          </a:xfrm>
          <a:prstGeom prst="rect">
            <a:avLst/>
          </a:prstGeom>
          <a:noFill/>
          <a:ln w="9525">
            <a:noFill/>
            <a:miter lim="800000"/>
            <a:headEnd/>
            <a:tailEnd/>
          </a:ln>
          <a:effectLst/>
        </p:spPr>
        <p:txBody>
          <a:bodyPr>
            <a:spAutoFit/>
          </a:bodyPr>
          <a:lstStyle/>
          <a:p>
            <a:pPr>
              <a:spcBef>
                <a:spcPct val="50000"/>
              </a:spcBef>
            </a:pPr>
            <a:r>
              <a:rPr lang="zh-CN" altLang="en-US" sz="2800" dirty="0" smtClean="0"/>
              <a:t>站立式办公桌模型设计分析</a:t>
            </a:r>
            <a:endParaRPr lang="zh-CN" altLang="en-US" sz="2800" dirty="0"/>
          </a:p>
        </p:txBody>
      </p:sp>
      <p:sp>
        <p:nvSpPr>
          <p:cNvPr id="6" name="Text Box 2"/>
          <p:cNvSpPr txBox="1">
            <a:spLocks noChangeArrowheads="1"/>
          </p:cNvSpPr>
          <p:nvPr/>
        </p:nvSpPr>
        <p:spPr bwMode="auto">
          <a:xfrm>
            <a:off x="533400" y="1016001"/>
            <a:ext cx="8153400" cy="1323439"/>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latin typeface="+mn-ea"/>
                <a:ea typeface="+mn-ea"/>
              </a:rPr>
              <a:t>桌面：</a:t>
            </a:r>
            <a:endParaRPr lang="en-US" altLang="zh-CN" sz="2000" dirty="0" smtClean="0">
              <a:latin typeface="+mn-ea"/>
              <a:ea typeface="+mn-ea"/>
            </a:endParaRPr>
          </a:p>
          <a:p>
            <a:pPr>
              <a:spcBef>
                <a:spcPct val="50000"/>
              </a:spcBef>
            </a:pPr>
            <a:r>
              <a:rPr lang="en-US" altLang="zh-CN" sz="2000" dirty="0" smtClean="0">
                <a:latin typeface="+mn-ea"/>
                <a:ea typeface="+mn-ea"/>
              </a:rPr>
              <a:t>1.</a:t>
            </a:r>
            <a:r>
              <a:rPr lang="zh-CN" altLang="en-US" sz="2000" dirty="0" smtClean="0">
                <a:latin typeface="+mn-ea"/>
                <a:ea typeface="+mn-ea"/>
              </a:rPr>
              <a:t>具有一定强度，人机关系合理</a:t>
            </a:r>
            <a:endParaRPr lang="en-US" altLang="zh-CN" sz="2000" dirty="0" smtClean="0">
              <a:latin typeface="+mn-ea"/>
              <a:ea typeface="+mn-ea"/>
            </a:endParaRPr>
          </a:p>
          <a:p>
            <a:pPr>
              <a:spcBef>
                <a:spcPct val="50000"/>
              </a:spcBef>
            </a:pPr>
            <a:r>
              <a:rPr lang="en-US" altLang="zh-CN" sz="2000" dirty="0" smtClean="0">
                <a:latin typeface="+mn-ea"/>
                <a:ea typeface="+mn-ea"/>
              </a:rPr>
              <a:t>2.</a:t>
            </a:r>
            <a:r>
              <a:rPr lang="zh-CN" altLang="en-US" sz="2000" dirty="0" smtClean="0">
                <a:latin typeface="+mn-ea"/>
                <a:ea typeface="+mn-ea"/>
              </a:rPr>
              <a:t>桌面可根据需求实现整体升降或局部升降</a:t>
            </a:r>
            <a:endParaRPr lang="en-US" altLang="zh-CN" sz="2000" dirty="0" smtClean="0">
              <a:latin typeface="+mn-ea"/>
              <a:ea typeface="+mn-ea"/>
            </a:endParaRPr>
          </a:p>
        </p:txBody>
      </p:sp>
      <p:sp>
        <p:nvSpPr>
          <p:cNvPr id="8" name="Text Box 2"/>
          <p:cNvSpPr txBox="1">
            <a:spLocks noChangeArrowheads="1"/>
          </p:cNvSpPr>
          <p:nvPr/>
        </p:nvSpPr>
        <p:spPr bwMode="auto">
          <a:xfrm>
            <a:off x="520700" y="2413001"/>
            <a:ext cx="8153400" cy="861774"/>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latin typeface="+mn-ea"/>
                <a:ea typeface="+mn-ea"/>
              </a:rPr>
              <a:t>支撑结构：</a:t>
            </a:r>
            <a:endParaRPr lang="en-US" altLang="zh-CN" sz="2000" dirty="0" smtClean="0">
              <a:latin typeface="+mn-ea"/>
              <a:ea typeface="+mn-ea"/>
            </a:endParaRPr>
          </a:p>
          <a:p>
            <a:pPr>
              <a:spcBef>
                <a:spcPct val="50000"/>
              </a:spcBef>
            </a:pPr>
            <a:r>
              <a:rPr lang="zh-CN" altLang="en-US" sz="2000" dirty="0" smtClean="0">
                <a:latin typeface="+mn-ea"/>
                <a:ea typeface="+mn-ea"/>
              </a:rPr>
              <a:t>能够支撑桌面，具有良好的稳定性和强度</a:t>
            </a:r>
            <a:endParaRPr lang="en-US" altLang="zh-CN" sz="2000" dirty="0" smtClean="0">
              <a:latin typeface="+mn-ea"/>
              <a:ea typeface="+mn-ea"/>
            </a:endParaRPr>
          </a:p>
        </p:txBody>
      </p:sp>
      <p:sp>
        <p:nvSpPr>
          <p:cNvPr id="10" name="Text Box 2"/>
          <p:cNvSpPr txBox="1">
            <a:spLocks noChangeArrowheads="1"/>
          </p:cNvSpPr>
          <p:nvPr/>
        </p:nvSpPr>
        <p:spPr bwMode="auto">
          <a:xfrm>
            <a:off x="520700" y="3403601"/>
            <a:ext cx="8153400" cy="1323439"/>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latin typeface="+mn-ea"/>
                <a:ea typeface="+mn-ea"/>
              </a:rPr>
              <a:t>高度调节结构：</a:t>
            </a:r>
            <a:endParaRPr lang="en-US" altLang="zh-CN" sz="2000" dirty="0" smtClean="0">
              <a:latin typeface="+mn-ea"/>
              <a:ea typeface="+mn-ea"/>
            </a:endParaRPr>
          </a:p>
          <a:p>
            <a:pPr>
              <a:spcBef>
                <a:spcPct val="50000"/>
              </a:spcBef>
            </a:pPr>
            <a:r>
              <a:rPr lang="en-US" altLang="zh-CN" sz="2000" dirty="0" smtClean="0">
                <a:latin typeface="+mn-ea"/>
                <a:ea typeface="+mn-ea"/>
              </a:rPr>
              <a:t>1.</a:t>
            </a:r>
            <a:r>
              <a:rPr lang="zh-CN" altLang="en-US" sz="2000" dirty="0" smtClean="0">
                <a:latin typeface="+mn-ea"/>
                <a:ea typeface="+mn-ea"/>
              </a:rPr>
              <a:t>高度可调节，且调到一定高度时可以固定</a:t>
            </a:r>
            <a:endParaRPr lang="en-US" altLang="zh-CN" sz="2000" dirty="0" smtClean="0">
              <a:latin typeface="+mn-ea"/>
              <a:ea typeface="+mn-ea"/>
            </a:endParaRPr>
          </a:p>
          <a:p>
            <a:pPr>
              <a:spcBef>
                <a:spcPct val="50000"/>
              </a:spcBef>
            </a:pPr>
            <a:r>
              <a:rPr lang="en-US" altLang="zh-CN" sz="2000" dirty="0" smtClean="0">
                <a:latin typeface="+mn-ea"/>
                <a:ea typeface="+mn-ea"/>
              </a:rPr>
              <a:t>2.</a:t>
            </a:r>
            <a:r>
              <a:rPr lang="zh-CN" altLang="en-US" sz="2000" dirty="0" smtClean="0">
                <a:latin typeface="+mn-ea"/>
                <a:ea typeface="+mn-ea"/>
              </a:rPr>
              <a:t>调节方便</a:t>
            </a:r>
            <a:endParaRPr lang="en-US" altLang="zh-CN" sz="2000" dirty="0" smtClean="0">
              <a:latin typeface="+mn-ea"/>
              <a:ea typeface="+mn-ea"/>
            </a:endParaRPr>
          </a:p>
        </p:txBody>
      </p:sp>
      <p:sp>
        <p:nvSpPr>
          <p:cNvPr id="11" name="矩形 10"/>
          <p:cNvSpPr/>
          <p:nvPr/>
        </p:nvSpPr>
        <p:spPr>
          <a:xfrm>
            <a:off x="6248400" y="1155700"/>
            <a:ext cx="2374900" cy="3416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2400" dirty="0" smtClean="0">
                <a:solidFill>
                  <a:schemeClr val="tx1"/>
                </a:solidFill>
              </a:rPr>
              <a:t>小组合作</a:t>
            </a:r>
            <a:endParaRPr lang="en-US" altLang="zh-CN" sz="2400" dirty="0" smtClean="0">
              <a:solidFill>
                <a:schemeClr val="tx1"/>
              </a:solidFill>
            </a:endParaRPr>
          </a:p>
          <a:p>
            <a:pPr>
              <a:buFont typeface="Arial" pitchFamily="34" charset="0"/>
              <a:buChar char="•"/>
            </a:pPr>
            <a:r>
              <a:rPr lang="zh-CN" altLang="en-US" sz="2400" dirty="0" smtClean="0">
                <a:solidFill>
                  <a:schemeClr val="tx1"/>
                </a:solidFill>
              </a:rPr>
              <a:t>确定方案（高度调节结构的设计）</a:t>
            </a:r>
            <a:endParaRPr lang="en-US" altLang="zh-CN" sz="2400" dirty="0" smtClean="0">
              <a:solidFill>
                <a:schemeClr val="tx1"/>
              </a:solidFill>
            </a:endParaRPr>
          </a:p>
          <a:p>
            <a:pPr>
              <a:buFont typeface="Arial" pitchFamily="34" charset="0"/>
              <a:buChar char="•"/>
            </a:pPr>
            <a:r>
              <a:rPr lang="zh-CN" altLang="en-US" sz="2400" dirty="0" smtClean="0">
                <a:solidFill>
                  <a:schemeClr val="tx1"/>
                </a:solidFill>
              </a:rPr>
              <a:t>完成模型制作</a:t>
            </a:r>
            <a:endParaRPr lang="en-US" altLang="zh-CN" sz="2400" dirty="0" smtClean="0">
              <a:solidFill>
                <a:schemeClr val="tx1"/>
              </a:solidFill>
            </a:endParaRPr>
          </a:p>
          <a:p>
            <a:pPr>
              <a:buFont typeface="Arial" pitchFamily="34" charset="0"/>
              <a:buChar char="•"/>
            </a:pPr>
            <a:r>
              <a:rPr lang="zh-CN" altLang="en-US" sz="2400" dirty="0" smtClean="0">
                <a:solidFill>
                  <a:schemeClr val="tx1"/>
                </a:solidFill>
              </a:rPr>
              <a:t>模型测试</a:t>
            </a:r>
            <a:endParaRPr lang="en-US" altLang="zh-CN" sz="2400" dirty="0" smtClean="0">
              <a:solidFill>
                <a:schemeClr val="tx1"/>
              </a:solidFill>
            </a:endParaRPr>
          </a:p>
          <a:p>
            <a:pPr>
              <a:buFont typeface="Arial" pitchFamily="34" charset="0"/>
              <a:buChar char="•"/>
            </a:pPr>
            <a:r>
              <a:rPr lang="zh-CN" altLang="en-US" sz="2400" dirty="0" smtClean="0">
                <a:solidFill>
                  <a:schemeClr val="tx1"/>
                </a:solidFill>
              </a:rPr>
              <a:t>优化方案</a:t>
            </a:r>
            <a:endParaRPr lang="zh-CN" altLang="en-US" sz="24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rot="5400000">
            <a:off x="2742631" y="2697613"/>
            <a:ext cx="3960000" cy="108000"/>
          </a:xfrm>
          <a:prstGeom prst="roundRect">
            <a:avLst>
              <a:gd name="adj" fmla="val 48898"/>
            </a:avLst>
          </a:prstGeom>
          <a:solidFill>
            <a:srgbClr val="749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1258821" y="2724979"/>
            <a:ext cx="6840000" cy="111600"/>
          </a:xfrm>
          <a:prstGeom prst="roundRect">
            <a:avLst>
              <a:gd name="adj" fmla="val 48898"/>
            </a:avLst>
          </a:prstGeom>
          <a:solidFill>
            <a:srgbClr val="749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微软雅黑" panose="020B0503020204020204" charset="-122"/>
            </a:endParaRPr>
          </a:p>
        </p:txBody>
      </p:sp>
      <p:sp>
        <p:nvSpPr>
          <p:cNvPr id="2" name="流程图: 联系 1"/>
          <p:cNvSpPr/>
          <p:nvPr/>
        </p:nvSpPr>
        <p:spPr>
          <a:xfrm>
            <a:off x="4087913" y="2281099"/>
            <a:ext cx="1312433" cy="1007745"/>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结构及其设计</a:t>
            </a:r>
            <a:endParaRPr lang="zh-CN" altLang="en-US" sz="1400" b="1" dirty="0"/>
          </a:p>
        </p:txBody>
      </p:sp>
      <p:sp>
        <p:nvSpPr>
          <p:cNvPr id="13" name="文本框 12"/>
          <p:cNvSpPr txBox="1"/>
          <p:nvPr/>
        </p:nvSpPr>
        <p:spPr>
          <a:xfrm>
            <a:off x="301218" y="2447839"/>
            <a:ext cx="1043498" cy="523220"/>
          </a:xfrm>
          <a:prstGeom prst="rect">
            <a:avLst/>
          </a:prstGeom>
          <a:noFill/>
        </p:spPr>
        <p:txBody>
          <a:bodyPr wrap="square" rtlCol="0">
            <a:spAutoFit/>
          </a:bodyPr>
          <a:lstStyle/>
          <a:p>
            <a:r>
              <a:rPr lang="zh-CN" altLang="en-US" sz="1400" b="1" dirty="0" smtClean="0">
                <a:latin typeface="+mn-ea"/>
                <a:ea typeface="+mn-ea"/>
              </a:rPr>
              <a:t>常见结构的认识</a:t>
            </a:r>
            <a:endParaRPr lang="zh-CN" altLang="en-US" sz="1400" b="1" dirty="0">
              <a:latin typeface="+mn-ea"/>
              <a:ea typeface="+mn-ea"/>
            </a:endParaRPr>
          </a:p>
        </p:txBody>
      </p:sp>
      <p:sp>
        <p:nvSpPr>
          <p:cNvPr id="70" name="椭圆 69"/>
          <p:cNvSpPr/>
          <p:nvPr/>
        </p:nvSpPr>
        <p:spPr>
          <a:xfrm>
            <a:off x="2441423" y="2733780"/>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1237140" y="2065460"/>
            <a:ext cx="1398493" cy="663552"/>
            <a:chOff x="1237140" y="2065460"/>
            <a:chExt cx="1398493" cy="663552"/>
          </a:xfrm>
        </p:grpSpPr>
        <p:sp>
          <p:nvSpPr>
            <p:cNvPr id="72" name="圆角矩形 71"/>
            <p:cNvSpPr/>
            <p:nvPr/>
          </p:nvSpPr>
          <p:spPr>
            <a:xfrm>
              <a:off x="1237140" y="2065460"/>
              <a:ext cx="1398493" cy="452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t>丰富的结构</a:t>
              </a:r>
              <a:endParaRPr lang="zh-CN" altLang="en-US" sz="1400" dirty="0"/>
            </a:p>
          </p:txBody>
        </p:sp>
        <p:cxnSp>
          <p:nvCxnSpPr>
            <p:cNvPr id="73" name="直接连接符 72"/>
            <p:cNvCxnSpPr/>
            <p:nvPr/>
          </p:nvCxnSpPr>
          <p:spPr>
            <a:xfrm>
              <a:off x="1916249" y="2513012"/>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6" name="椭圆 75"/>
          <p:cNvSpPr/>
          <p:nvPr/>
        </p:nvSpPr>
        <p:spPr>
          <a:xfrm>
            <a:off x="3327431" y="2733780"/>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856492" y="2733780"/>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2798811" y="774548"/>
            <a:ext cx="1328688" cy="1956252"/>
            <a:chOff x="2798811" y="774548"/>
            <a:chExt cx="1328688" cy="1956252"/>
          </a:xfrm>
        </p:grpSpPr>
        <p:sp>
          <p:nvSpPr>
            <p:cNvPr id="80" name="圆角矩形 79"/>
            <p:cNvSpPr/>
            <p:nvPr/>
          </p:nvSpPr>
          <p:spPr>
            <a:xfrm>
              <a:off x="2840016" y="2067248"/>
              <a:ext cx="1287483" cy="452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t>结构的类型</a:t>
              </a:r>
              <a:endParaRPr lang="zh-CN" altLang="en-US" sz="1400" dirty="0"/>
            </a:p>
          </p:txBody>
        </p:sp>
        <p:cxnSp>
          <p:nvCxnSpPr>
            <p:cNvPr id="81" name="直接连接符 80"/>
            <p:cNvCxnSpPr/>
            <p:nvPr/>
          </p:nvCxnSpPr>
          <p:spPr>
            <a:xfrm>
              <a:off x="3381125" y="2514800"/>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2" name="圆角矩形 81"/>
            <p:cNvSpPr/>
            <p:nvPr/>
          </p:nvSpPr>
          <p:spPr>
            <a:xfrm>
              <a:off x="2798811" y="774548"/>
              <a:ext cx="1160025" cy="1065015"/>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实体结构</a:t>
              </a:r>
              <a:endParaRPr lang="en-US" altLang="zh-CN" sz="1200" dirty="0" smtClean="0"/>
            </a:p>
            <a:p>
              <a:pPr marL="171450" indent="-171450">
                <a:buFont typeface="Arial" pitchFamily="34" charset="0"/>
                <a:buChar char="•"/>
              </a:pPr>
              <a:r>
                <a:rPr lang="zh-CN" altLang="en-US" sz="1200" dirty="0" smtClean="0"/>
                <a:t>框架结构</a:t>
              </a:r>
              <a:endParaRPr lang="en-US" altLang="zh-CN" sz="1200" dirty="0" smtClean="0"/>
            </a:p>
            <a:p>
              <a:pPr marL="171450" indent="-171450">
                <a:buFont typeface="Arial" pitchFamily="34" charset="0"/>
                <a:buChar char="•"/>
              </a:pPr>
              <a:r>
                <a:rPr lang="zh-CN" altLang="en-US" sz="1200" dirty="0" smtClean="0"/>
                <a:t>壳体结构</a:t>
              </a:r>
              <a:endParaRPr lang="en-US" altLang="zh-CN" sz="1200" dirty="0" smtClean="0"/>
            </a:p>
            <a:p>
              <a:pPr marL="171450" indent="-171450"/>
              <a:r>
                <a:rPr lang="en-US" altLang="zh-CN" sz="1200" dirty="0" smtClean="0"/>
                <a:t>……</a:t>
              </a:r>
            </a:p>
          </p:txBody>
        </p:sp>
        <p:cxnSp>
          <p:nvCxnSpPr>
            <p:cNvPr id="83" name="直接连接符 82"/>
            <p:cNvCxnSpPr/>
            <p:nvPr/>
          </p:nvCxnSpPr>
          <p:spPr>
            <a:xfrm>
              <a:off x="3382913" y="1849592"/>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99" name="椭圆 98"/>
          <p:cNvSpPr/>
          <p:nvPr/>
        </p:nvSpPr>
        <p:spPr>
          <a:xfrm>
            <a:off x="4678664" y="1960684"/>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680452" y="996348"/>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562714" y="1266672"/>
            <a:ext cx="1980000" cy="598875"/>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zh-CN" altLang="en-US" sz="1200" dirty="0" smtClean="0">
                <a:latin typeface="+mn-ea"/>
              </a:rPr>
              <a:t>存在于自然、技术、社会等领域</a:t>
            </a:r>
            <a:endParaRPr lang="zh-CN" altLang="en-US" sz="1200" dirty="0">
              <a:latin typeface="+mn-ea"/>
            </a:endParaRPr>
          </a:p>
        </p:txBody>
      </p:sp>
      <p:cxnSp>
        <p:nvCxnSpPr>
          <p:cNvPr id="75" name="直接连接符 74"/>
          <p:cNvCxnSpPr/>
          <p:nvPr/>
        </p:nvCxnSpPr>
        <p:spPr>
          <a:xfrm>
            <a:off x="1949556" y="1851284"/>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2030984" y="2825211"/>
            <a:ext cx="1215613" cy="572252"/>
            <a:chOff x="764574" y="2782183"/>
            <a:chExt cx="1215613" cy="535229"/>
          </a:xfrm>
        </p:grpSpPr>
        <p:sp>
          <p:nvSpPr>
            <p:cNvPr id="68" name="圆角矩形 67"/>
            <p:cNvSpPr/>
            <p:nvPr/>
          </p:nvSpPr>
          <p:spPr>
            <a:xfrm>
              <a:off x="764574" y="2981781"/>
              <a:ext cx="1215613" cy="3356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t>结构的受力</a:t>
              </a:r>
              <a:endParaRPr lang="zh-CN" altLang="en-US" sz="1400" dirty="0"/>
            </a:p>
          </p:txBody>
        </p:sp>
        <p:cxnSp>
          <p:nvCxnSpPr>
            <p:cNvPr id="69" name="直接连接符 68"/>
            <p:cNvCxnSpPr/>
            <p:nvPr/>
          </p:nvCxnSpPr>
          <p:spPr>
            <a:xfrm>
              <a:off x="1213785" y="2782183"/>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11" name="直接连接符 110"/>
          <p:cNvCxnSpPr/>
          <p:nvPr/>
        </p:nvCxnSpPr>
        <p:spPr>
          <a:xfrm>
            <a:off x="4776086" y="1049796"/>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612900" y="623943"/>
            <a:ext cx="7200900" cy="3937953"/>
            <a:chOff x="1612900" y="623943"/>
            <a:chExt cx="7200900" cy="3937953"/>
          </a:xfrm>
        </p:grpSpPr>
        <p:cxnSp>
          <p:nvCxnSpPr>
            <p:cNvPr id="105" name="直接连接符 104"/>
            <p:cNvCxnSpPr/>
            <p:nvPr/>
          </p:nvCxnSpPr>
          <p:spPr>
            <a:xfrm>
              <a:off x="6787901" y="1049705"/>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7" name="圆角矩形 106"/>
            <p:cNvSpPr/>
            <p:nvPr/>
          </p:nvSpPr>
          <p:spPr>
            <a:xfrm>
              <a:off x="7049871" y="623943"/>
              <a:ext cx="1763929" cy="864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结构重心</a:t>
              </a:r>
              <a:endParaRPr lang="en-US" altLang="zh-CN" sz="1200" dirty="0" smtClean="0"/>
            </a:p>
            <a:p>
              <a:pPr marL="171450" indent="-171450">
                <a:buFont typeface="Arial" pitchFamily="34" charset="0"/>
                <a:buChar char="•"/>
              </a:pPr>
              <a:r>
                <a:rPr lang="zh-CN" altLang="en-US" sz="1200" dirty="0" smtClean="0"/>
                <a:t>结构与地面接触所形成的支撑面</a:t>
              </a:r>
              <a:endParaRPr lang="en-US" altLang="zh-CN" sz="1200" dirty="0" smtClean="0"/>
            </a:p>
            <a:p>
              <a:pPr marL="171450" indent="-171450">
                <a:buFont typeface="Arial" pitchFamily="34" charset="0"/>
                <a:buChar char="•"/>
              </a:pPr>
              <a:endParaRPr lang="en-US" altLang="zh-CN" sz="1200" dirty="0" smtClean="0"/>
            </a:p>
          </p:txBody>
        </p:sp>
        <p:sp>
          <p:nvSpPr>
            <p:cNvPr id="113" name="圆角矩形 112"/>
            <p:cNvSpPr/>
            <p:nvPr/>
          </p:nvSpPr>
          <p:spPr>
            <a:xfrm>
              <a:off x="5040018" y="885773"/>
              <a:ext cx="1764000" cy="3360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000000"/>
                  </a:solidFill>
                  <a:latin typeface="+mn-ea"/>
                  <a:cs typeface="+mj-cs"/>
                </a:rPr>
                <a:t>结构稳定性</a:t>
              </a:r>
              <a:endParaRPr lang="zh-CN" altLang="en-US" sz="1400" dirty="0">
                <a:solidFill>
                  <a:srgbClr val="000000"/>
                </a:solidFill>
                <a:latin typeface="+mn-ea"/>
                <a:cs typeface="+mj-cs"/>
              </a:endParaRPr>
            </a:p>
          </p:txBody>
        </p:sp>
        <p:sp>
          <p:nvSpPr>
            <p:cNvPr id="46" name="圆角矩形 45"/>
            <p:cNvSpPr/>
            <p:nvPr/>
          </p:nvSpPr>
          <p:spPr>
            <a:xfrm>
              <a:off x="1625600" y="3463873"/>
              <a:ext cx="2765418" cy="3360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FF0000"/>
                  </a:solidFill>
                  <a:latin typeface="+mn-ea"/>
                  <a:cs typeface="+mj-cs"/>
                </a:rPr>
                <a:t>结构设计应考虑的主要因素</a:t>
              </a:r>
              <a:endParaRPr lang="zh-CN" altLang="en-US" sz="1400" dirty="0">
                <a:solidFill>
                  <a:srgbClr val="FF0000"/>
                </a:solidFill>
                <a:latin typeface="+mn-ea"/>
                <a:cs typeface="+mj-cs"/>
              </a:endParaRPr>
            </a:p>
          </p:txBody>
        </p:sp>
        <p:sp>
          <p:nvSpPr>
            <p:cNvPr id="47" name="圆角矩形 46"/>
            <p:cNvSpPr/>
            <p:nvPr/>
          </p:nvSpPr>
          <p:spPr>
            <a:xfrm>
              <a:off x="1625600" y="3844873"/>
              <a:ext cx="2765418" cy="3360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FF0000"/>
                  </a:solidFill>
                  <a:latin typeface="+mn-ea"/>
                  <a:cs typeface="+mj-cs"/>
                </a:rPr>
                <a:t>结构设计应实现的功能目标</a:t>
              </a:r>
              <a:endParaRPr lang="zh-CN" altLang="en-US" sz="1400" dirty="0">
                <a:solidFill>
                  <a:srgbClr val="FF0000"/>
                </a:solidFill>
                <a:latin typeface="+mn-ea"/>
                <a:cs typeface="+mj-cs"/>
              </a:endParaRPr>
            </a:p>
          </p:txBody>
        </p:sp>
        <p:sp>
          <p:nvSpPr>
            <p:cNvPr id="48" name="圆角矩形 47"/>
            <p:cNvSpPr/>
            <p:nvPr/>
          </p:nvSpPr>
          <p:spPr>
            <a:xfrm>
              <a:off x="1612900" y="4225873"/>
              <a:ext cx="2765418" cy="3360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FF0000"/>
                  </a:solidFill>
                  <a:latin typeface="+mn-ea"/>
                  <a:cs typeface="+mj-cs"/>
                </a:rPr>
                <a:t>设计并制作站立式办公桌</a:t>
              </a:r>
              <a:endParaRPr lang="zh-CN" altLang="en-US" sz="1400" dirty="0">
                <a:solidFill>
                  <a:srgbClr val="FF0000"/>
                </a:solidFill>
                <a:latin typeface="+mn-ea"/>
                <a:cs typeface="+mj-cs"/>
              </a:endParaRPr>
            </a:p>
          </p:txBody>
        </p:sp>
      </p:grpSp>
      <p:grpSp>
        <p:nvGrpSpPr>
          <p:cNvPr id="60" name="组合 59"/>
          <p:cNvGrpSpPr/>
          <p:nvPr/>
        </p:nvGrpSpPr>
        <p:grpSpPr>
          <a:xfrm>
            <a:off x="4776123" y="1699435"/>
            <a:ext cx="3669376" cy="612000"/>
            <a:chOff x="4776123" y="1572435"/>
            <a:chExt cx="3669376" cy="612000"/>
          </a:xfrm>
        </p:grpSpPr>
        <p:cxnSp>
          <p:nvCxnSpPr>
            <p:cNvPr id="106" name="直接连接符 105"/>
            <p:cNvCxnSpPr/>
            <p:nvPr/>
          </p:nvCxnSpPr>
          <p:spPr>
            <a:xfrm>
              <a:off x="6583535" y="1878045"/>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8" name="圆角矩形 107"/>
            <p:cNvSpPr/>
            <p:nvPr/>
          </p:nvSpPr>
          <p:spPr>
            <a:xfrm>
              <a:off x="6836498" y="1572435"/>
              <a:ext cx="1609001" cy="612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结构的形状</a:t>
              </a:r>
              <a:endParaRPr lang="en-US" altLang="zh-CN" sz="1200" dirty="0" smtClean="0"/>
            </a:p>
            <a:p>
              <a:pPr marL="171450" indent="-171450">
                <a:buFont typeface="Arial" pitchFamily="34" charset="0"/>
                <a:buChar char="•"/>
              </a:pPr>
              <a:r>
                <a:rPr lang="zh-CN" altLang="en-US" sz="1200" dirty="0" smtClean="0"/>
                <a:t>结构的材料</a:t>
              </a:r>
              <a:endParaRPr lang="en-US" altLang="zh-CN" sz="1200" dirty="0" smtClean="0"/>
            </a:p>
            <a:p>
              <a:pPr marL="171450" indent="-171450">
                <a:buFont typeface="Arial" pitchFamily="34" charset="0"/>
                <a:buChar char="•"/>
              </a:pPr>
              <a:r>
                <a:rPr lang="zh-CN" altLang="en-US" sz="1200" dirty="0" smtClean="0"/>
                <a:t>结构的连接方式</a:t>
              </a:r>
              <a:endParaRPr lang="en-US" altLang="zh-CN" sz="1200" dirty="0" smtClean="0"/>
            </a:p>
          </p:txBody>
        </p:sp>
        <p:cxnSp>
          <p:nvCxnSpPr>
            <p:cNvPr id="112" name="直接连接符 111"/>
            <p:cNvCxnSpPr/>
            <p:nvPr/>
          </p:nvCxnSpPr>
          <p:spPr>
            <a:xfrm>
              <a:off x="4776123" y="1878134"/>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4" name="圆角矩形 113"/>
            <p:cNvSpPr/>
            <p:nvPr/>
          </p:nvSpPr>
          <p:spPr>
            <a:xfrm>
              <a:off x="5041806" y="1715927"/>
              <a:ext cx="1548000" cy="3360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000000"/>
                  </a:solidFill>
                  <a:latin typeface="+mn-ea"/>
                  <a:cs typeface="+mj-cs"/>
                </a:rPr>
                <a:t>结构强度</a:t>
              </a:r>
              <a:endParaRPr lang="zh-CN" altLang="en-US" sz="1400" dirty="0">
                <a:solidFill>
                  <a:srgbClr val="000000"/>
                </a:solidFill>
                <a:latin typeface="+mn-ea"/>
                <a:cs typeface="+mj-cs"/>
              </a:endParaRPr>
            </a:p>
          </p:txBody>
        </p:sp>
      </p:grpSp>
      <p:sp>
        <p:nvSpPr>
          <p:cNvPr id="115" name="文本框 13"/>
          <p:cNvSpPr txBox="1"/>
          <p:nvPr/>
        </p:nvSpPr>
        <p:spPr>
          <a:xfrm>
            <a:off x="3807150" y="274170"/>
            <a:ext cx="2479349" cy="307777"/>
          </a:xfrm>
          <a:prstGeom prst="rect">
            <a:avLst/>
          </a:prstGeom>
          <a:noFill/>
        </p:spPr>
        <p:txBody>
          <a:bodyPr wrap="square" rtlCol="0">
            <a:spAutoFit/>
          </a:bodyPr>
          <a:lstStyle/>
          <a:p>
            <a:r>
              <a:rPr lang="zh-CN" altLang="en-US" sz="1400" b="1" dirty="0" smtClean="0">
                <a:latin typeface="+mn-ea"/>
                <a:ea typeface="+mn-ea"/>
              </a:rPr>
              <a:t>稳固结构的探析</a:t>
            </a:r>
            <a:endParaRPr lang="zh-CN" altLang="en-US" sz="1400" b="1" dirty="0">
              <a:latin typeface="+mn-ea"/>
              <a:ea typeface="+mn-ea"/>
            </a:endParaRPr>
          </a:p>
        </p:txBody>
      </p:sp>
      <p:sp>
        <p:nvSpPr>
          <p:cNvPr id="77" name="圆角矩形 76"/>
          <p:cNvSpPr/>
          <p:nvPr/>
        </p:nvSpPr>
        <p:spPr>
          <a:xfrm>
            <a:off x="5135611" y="3822549"/>
            <a:ext cx="1658889" cy="762152"/>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solidFill>
                  <a:srgbClr val="FF0000"/>
                </a:solidFill>
              </a:rPr>
              <a:t>结构决定功能</a:t>
            </a:r>
            <a:endParaRPr lang="en-US" altLang="zh-CN" sz="1200" dirty="0" smtClean="0">
              <a:solidFill>
                <a:srgbClr val="FF0000"/>
              </a:solidFill>
            </a:endParaRPr>
          </a:p>
          <a:p>
            <a:pPr marL="171450" indent="-171450">
              <a:buFont typeface="Arial" pitchFamily="34" charset="0"/>
              <a:buChar char="•"/>
            </a:pPr>
            <a:r>
              <a:rPr lang="zh-CN" altLang="en-US" sz="1200" dirty="0" smtClean="0">
                <a:solidFill>
                  <a:srgbClr val="FF0000"/>
                </a:solidFill>
              </a:rPr>
              <a:t>结构的可调节性</a:t>
            </a:r>
            <a:endParaRPr lang="en-US" altLang="zh-CN" sz="1200" dirty="0" smtClean="0">
              <a:solidFill>
                <a:srgbClr val="FF0000"/>
              </a:solidFill>
            </a:endParaRPr>
          </a:p>
          <a:p>
            <a:pPr marL="171450" indent="-171450">
              <a:buFont typeface="Arial" pitchFamily="34" charset="0"/>
              <a:buChar char="•"/>
            </a:pPr>
            <a:r>
              <a:rPr lang="zh-CN" altLang="en-US" sz="1200" dirty="0" smtClean="0">
                <a:solidFill>
                  <a:srgbClr val="FF0000"/>
                </a:solidFill>
              </a:rPr>
              <a:t>结构的可靠性</a:t>
            </a:r>
            <a:endParaRPr lang="en-US" altLang="zh-CN" sz="1200" dirty="0" smtClean="0">
              <a:solidFill>
                <a:srgbClr val="FF0000"/>
              </a:solidFill>
            </a:endParaRPr>
          </a:p>
        </p:txBody>
      </p:sp>
      <p:sp>
        <p:nvSpPr>
          <p:cNvPr id="38" name="文本框 12"/>
          <p:cNvSpPr txBox="1"/>
          <p:nvPr/>
        </p:nvSpPr>
        <p:spPr>
          <a:xfrm>
            <a:off x="8100502" y="2524039"/>
            <a:ext cx="1043498" cy="523220"/>
          </a:xfrm>
          <a:prstGeom prst="rect">
            <a:avLst/>
          </a:prstGeom>
          <a:noFill/>
        </p:spPr>
        <p:txBody>
          <a:bodyPr wrap="square" rtlCol="0">
            <a:spAutoFit/>
          </a:bodyPr>
          <a:lstStyle/>
          <a:p>
            <a:r>
              <a:rPr lang="zh-CN" altLang="en-US" sz="1400" b="1" dirty="0" smtClean="0">
                <a:solidFill>
                  <a:srgbClr val="FF0000"/>
                </a:solidFill>
                <a:latin typeface="+mn-ea"/>
                <a:ea typeface="+mn-ea"/>
              </a:rPr>
              <a:t>结构功能的实现</a:t>
            </a:r>
            <a:endParaRPr lang="zh-CN" altLang="en-US" sz="1400" b="1" dirty="0">
              <a:solidFill>
                <a:srgbClr val="FF0000"/>
              </a:solidFill>
              <a:latin typeface="+mn-ea"/>
              <a:ea typeface="+mn-ea"/>
            </a:endParaRPr>
          </a:p>
        </p:txBody>
      </p:sp>
      <p:sp>
        <p:nvSpPr>
          <p:cNvPr id="39" name="文本框 12"/>
          <p:cNvSpPr txBox="1"/>
          <p:nvPr/>
        </p:nvSpPr>
        <p:spPr>
          <a:xfrm>
            <a:off x="3998402" y="4671080"/>
            <a:ext cx="2592898" cy="307777"/>
          </a:xfrm>
          <a:prstGeom prst="rect">
            <a:avLst/>
          </a:prstGeom>
          <a:noFill/>
        </p:spPr>
        <p:txBody>
          <a:bodyPr wrap="square" rtlCol="0">
            <a:spAutoFit/>
          </a:bodyPr>
          <a:lstStyle/>
          <a:p>
            <a:r>
              <a:rPr lang="zh-CN" altLang="en-US" sz="1400" b="1" dirty="0" smtClean="0">
                <a:solidFill>
                  <a:srgbClr val="FF0000"/>
                </a:solidFill>
                <a:latin typeface="+mn-ea"/>
                <a:ea typeface="+mn-ea"/>
              </a:rPr>
              <a:t>简单结构的设计</a:t>
            </a:r>
            <a:endParaRPr lang="zh-CN" altLang="en-US" sz="1400" b="1" dirty="0">
              <a:solidFill>
                <a:srgbClr val="FF0000"/>
              </a:solidFill>
              <a:latin typeface="+mn-ea"/>
              <a:ea typeface="+mn-ea"/>
            </a:endParaRPr>
          </a:p>
        </p:txBody>
      </p:sp>
      <p:sp>
        <p:nvSpPr>
          <p:cNvPr id="40" name="椭圆 39"/>
          <p:cNvSpPr/>
          <p:nvPr/>
        </p:nvSpPr>
        <p:spPr>
          <a:xfrm>
            <a:off x="4691364" y="3586284"/>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691364" y="3929184"/>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678664" y="4322884"/>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a:off x="4395086" y="3627896"/>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433186" y="3983496"/>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420486" y="4389896"/>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459985" y="2850611"/>
            <a:ext cx="991616" cy="857789"/>
            <a:chOff x="764575" y="2782183"/>
            <a:chExt cx="991616" cy="535229"/>
          </a:xfrm>
        </p:grpSpPr>
        <p:sp>
          <p:nvSpPr>
            <p:cNvPr id="50" name="圆角矩形 49"/>
            <p:cNvSpPr/>
            <p:nvPr/>
          </p:nvSpPr>
          <p:spPr>
            <a:xfrm>
              <a:off x="764575" y="2981781"/>
              <a:ext cx="991616" cy="3356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FF0000"/>
                  </a:solidFill>
                </a:rPr>
                <a:t>结构与功能的关系</a:t>
              </a:r>
              <a:endParaRPr lang="zh-CN" altLang="en-US" sz="1400" dirty="0">
                <a:solidFill>
                  <a:srgbClr val="FF0000"/>
                </a:solidFill>
              </a:endParaRPr>
            </a:p>
          </p:txBody>
        </p:sp>
        <p:cxnSp>
          <p:nvCxnSpPr>
            <p:cNvPr id="51" name="直接连接符 50"/>
            <p:cNvCxnSpPr/>
            <p:nvPr/>
          </p:nvCxnSpPr>
          <p:spPr>
            <a:xfrm>
              <a:off x="1213785" y="2782183"/>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2" name="椭圆 51"/>
          <p:cNvSpPr/>
          <p:nvPr/>
        </p:nvSpPr>
        <p:spPr>
          <a:xfrm>
            <a:off x="5859764" y="2748084"/>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a:stCxn id="50" idx="2"/>
            <a:endCxn id="77" idx="0"/>
          </p:cNvCxnSpPr>
          <p:nvPr/>
        </p:nvCxnSpPr>
        <p:spPr>
          <a:xfrm>
            <a:off x="5955793" y="3708399"/>
            <a:ext cx="9263" cy="114150"/>
          </a:xfrm>
          <a:prstGeom prst="line">
            <a:avLst/>
          </a:prstGeom>
        </p:spPr>
        <p:style>
          <a:lnRef idx="1">
            <a:schemeClr val="accent1"/>
          </a:lnRef>
          <a:fillRef idx="0">
            <a:schemeClr val="accent1"/>
          </a:fillRef>
          <a:effectRef idx="0">
            <a:schemeClr val="accent1"/>
          </a:effectRef>
          <a:fontRef idx="minor">
            <a:schemeClr val="tx1"/>
          </a:fontRef>
        </p:style>
      </p:cxnSp>
      <p:sp>
        <p:nvSpPr>
          <p:cNvPr id="78" name="圆角矩形 77"/>
          <p:cNvSpPr/>
          <p:nvPr/>
        </p:nvSpPr>
        <p:spPr>
          <a:xfrm>
            <a:off x="7010400" y="3911449"/>
            <a:ext cx="1244600" cy="635151"/>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solidFill>
                  <a:srgbClr val="FF0000"/>
                </a:solidFill>
              </a:rPr>
              <a:t>技术角度</a:t>
            </a:r>
            <a:endParaRPr lang="en-US" altLang="zh-CN" sz="1200" dirty="0" smtClean="0">
              <a:solidFill>
                <a:srgbClr val="FF0000"/>
              </a:solidFill>
            </a:endParaRPr>
          </a:p>
          <a:p>
            <a:pPr marL="171450" indent="-171450">
              <a:buFont typeface="Arial" pitchFamily="34" charset="0"/>
              <a:buChar char="•"/>
            </a:pPr>
            <a:r>
              <a:rPr lang="zh-CN" altLang="en-US" sz="1200" dirty="0" smtClean="0">
                <a:solidFill>
                  <a:srgbClr val="FF0000"/>
                </a:solidFill>
              </a:rPr>
              <a:t>文化角度</a:t>
            </a:r>
            <a:endParaRPr lang="en-US" altLang="zh-CN" sz="1200" dirty="0" smtClean="0">
              <a:solidFill>
                <a:srgbClr val="FF0000"/>
              </a:solidFill>
            </a:endParaRPr>
          </a:p>
        </p:txBody>
      </p:sp>
      <p:grpSp>
        <p:nvGrpSpPr>
          <p:cNvPr id="79" name="组合 78"/>
          <p:cNvGrpSpPr/>
          <p:nvPr/>
        </p:nvGrpSpPr>
        <p:grpSpPr>
          <a:xfrm>
            <a:off x="7034784" y="2799811"/>
            <a:ext cx="1182115" cy="857789"/>
            <a:chOff x="764574" y="2782183"/>
            <a:chExt cx="1182115" cy="535229"/>
          </a:xfrm>
        </p:grpSpPr>
        <p:sp>
          <p:nvSpPr>
            <p:cNvPr id="84" name="圆角矩形 83"/>
            <p:cNvSpPr/>
            <p:nvPr/>
          </p:nvSpPr>
          <p:spPr>
            <a:xfrm>
              <a:off x="764574" y="2981781"/>
              <a:ext cx="1182115" cy="3356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smtClean="0">
                  <a:solidFill>
                    <a:srgbClr val="FF0000"/>
                  </a:solidFill>
                </a:rPr>
                <a:t>欣赏经典结构的案例</a:t>
              </a:r>
              <a:endParaRPr lang="zh-CN" altLang="en-US" sz="1400" dirty="0">
                <a:solidFill>
                  <a:srgbClr val="FF0000"/>
                </a:solidFill>
              </a:endParaRPr>
            </a:p>
          </p:txBody>
        </p:sp>
        <p:cxnSp>
          <p:nvCxnSpPr>
            <p:cNvPr id="85" name="直接连接符 84"/>
            <p:cNvCxnSpPr/>
            <p:nvPr/>
          </p:nvCxnSpPr>
          <p:spPr>
            <a:xfrm>
              <a:off x="1213785" y="2782183"/>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6" name="椭圆 85"/>
          <p:cNvSpPr/>
          <p:nvPr/>
        </p:nvSpPr>
        <p:spPr>
          <a:xfrm>
            <a:off x="7434564" y="2697284"/>
            <a:ext cx="86400" cy="8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a:stCxn id="84" idx="2"/>
            <a:endCxn id="78" idx="0"/>
          </p:cNvCxnSpPr>
          <p:nvPr/>
        </p:nvCxnSpPr>
        <p:spPr>
          <a:xfrm>
            <a:off x="7625842" y="3657600"/>
            <a:ext cx="6858" cy="253849"/>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smtClean="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Rectangle 3"/>
          <p:cNvSpPr>
            <a:spLocks noGrp="1" noChangeArrowheads="1"/>
          </p:cNvSpPr>
          <p:nvPr>
            <p:ph type="body" idx="4294967295"/>
          </p:nvPr>
        </p:nvSpPr>
        <p:spPr>
          <a:xfrm>
            <a:off x="787399" y="2187880"/>
            <a:ext cx="1346201" cy="961719"/>
          </a:xfrm>
        </p:spPr>
        <p:txBody>
          <a:bodyPr>
            <a:normAutofit/>
          </a:bodyPr>
          <a:lstStyle/>
          <a:p>
            <a:pPr eaLnBrk="1" hangingPunct="1">
              <a:buFont typeface="Wingdings" pitchFamily="2" charset="2"/>
              <a:buNone/>
            </a:pPr>
            <a:r>
              <a:rPr lang="zh-CN" altLang="en-US" sz="3600" dirty="0" smtClean="0">
                <a:solidFill>
                  <a:srgbClr val="FF0000"/>
                </a:solidFill>
              </a:rPr>
              <a:t> </a:t>
            </a:r>
            <a:r>
              <a:rPr lang="zh-CN" altLang="en-US" sz="3600" dirty="0" smtClean="0">
                <a:ea typeface="黑体" pitchFamily="2" charset="-122"/>
              </a:rPr>
              <a:t>结构</a:t>
            </a:r>
            <a:endParaRPr lang="zh-CN" altLang="en-US" dirty="0" smtClean="0"/>
          </a:p>
        </p:txBody>
      </p:sp>
      <p:sp>
        <p:nvSpPr>
          <p:cNvPr id="6" name="Text Box 42"/>
          <p:cNvSpPr txBox="1">
            <a:spLocks noChangeArrowheads="1"/>
          </p:cNvSpPr>
          <p:nvPr/>
        </p:nvSpPr>
        <p:spPr bwMode="auto">
          <a:xfrm>
            <a:off x="617245" y="723836"/>
            <a:ext cx="797401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sz="3600" dirty="0" smtClean="0">
                <a:solidFill>
                  <a:sysClr val="windowText" lastClr="000000"/>
                </a:solidFill>
                <a:latin typeface="微软雅黑" panose="020B0503020204020204" charset="-122"/>
                <a:ea typeface="微软雅黑" panose="020B0503020204020204" charset="-122"/>
              </a:rPr>
              <a:t>结构与功能的关系</a:t>
            </a:r>
            <a:endParaRPr lang="en-US" altLang="zh-CN" sz="3600" dirty="0">
              <a:solidFill>
                <a:sysClr val="windowText" lastClr="000000"/>
              </a:solidFill>
              <a:latin typeface="微软雅黑" panose="020B0503020204020204" charset="-122"/>
              <a:ea typeface="微软雅黑" panose="020B0503020204020204" charset="-122"/>
            </a:endParaRPr>
          </a:p>
        </p:txBody>
      </p:sp>
      <p:sp>
        <p:nvSpPr>
          <p:cNvPr id="7" name="右箭头 6"/>
          <p:cNvSpPr/>
          <p:nvPr/>
        </p:nvSpPr>
        <p:spPr>
          <a:xfrm>
            <a:off x="2247900" y="2451100"/>
            <a:ext cx="1384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3"/>
          <p:cNvSpPr txBox="1">
            <a:spLocks noChangeArrowheads="1"/>
          </p:cNvSpPr>
          <p:nvPr/>
        </p:nvSpPr>
        <p:spPr>
          <a:xfrm>
            <a:off x="2374899" y="1654480"/>
            <a:ext cx="1346201" cy="961719"/>
          </a:xfrm>
          <a:prstGeom prst="rect">
            <a:avLst/>
          </a:prstGeom>
        </p:spPr>
        <p:txBody>
          <a:bodyPr vert="horz" wrap="square" lIns="90170" tIns="46990" rIns="90170" bIns="46990" rtlCol="0">
            <a:normAutofit/>
          </a:bodyPr>
          <a:lstStyle/>
          <a:p>
            <a:pPr marL="171450" marR="0" lvl="0" indent="-171450" algn="l" defTabSz="685800" rtl="0" eaLnBrk="1" fontAlgn="auto" latinLnBrk="0" hangingPunct="1">
              <a:lnSpc>
                <a:spcPct val="130000"/>
              </a:lnSpc>
              <a:spcBef>
                <a:spcPts val="0"/>
              </a:spcBef>
              <a:spcAft>
                <a:spcPts val="1000"/>
              </a:spcAft>
              <a:buClrTx/>
              <a:buSzTx/>
              <a:buFont typeface="Wingdings" pitchFamily="2" charset="2"/>
              <a:buNone/>
              <a:tabLst/>
              <a:defRPr/>
            </a:pPr>
            <a:r>
              <a:rPr kumimoji="0" lang="zh-CN" altLang="en-US" sz="3600" b="0" i="0" u="none" strike="noStrike" kern="1200" cap="none" spc="150" normalizeH="0" baseline="0" noProof="0" dirty="0" smtClean="0">
                <a:ln>
                  <a:noFill/>
                </a:ln>
                <a:solidFill>
                  <a:srgbClr val="FF0000"/>
                </a:solidFill>
                <a:effectLst/>
                <a:uLnTx/>
                <a:uFillTx/>
                <a:latin typeface="Arial" panose="020B0604020202020204" pitchFamily="34" charset="0"/>
                <a:ea typeface="微软雅黑" panose="020B0503020204020204" charset="-122"/>
                <a:cs typeface="+mn-cs"/>
              </a:rPr>
              <a:t> </a:t>
            </a:r>
            <a:r>
              <a:rPr lang="zh-CN" altLang="en-US" sz="2400" kern="1200" spc="150" dirty="0" smtClean="0">
                <a:solidFill>
                  <a:srgbClr val="FF0000"/>
                </a:solidFill>
                <a:latin typeface="Arial" panose="020B0604020202020204" pitchFamily="34" charset="0"/>
                <a:ea typeface="黑体" pitchFamily="2" charset="-122"/>
                <a:cs typeface="+mn-cs"/>
              </a:rPr>
              <a:t>实现</a:t>
            </a:r>
            <a:endParaRPr kumimoji="0" lang="zh-CN" altLang="en-US" sz="2400" b="0" i="0" u="none" strike="noStrike" kern="1200" cap="none" spc="150" normalizeH="0" baseline="0" noProof="0" dirty="0" smtClean="0">
              <a:ln>
                <a:noFill/>
              </a:ln>
              <a:solidFill>
                <a:srgbClr val="FF0000"/>
              </a:solidFill>
              <a:effectLst/>
              <a:uLnTx/>
              <a:uFillTx/>
              <a:latin typeface="Arial" panose="020B0604020202020204" pitchFamily="34" charset="0"/>
              <a:ea typeface="微软雅黑" panose="020B0503020204020204" charset="-122"/>
              <a:cs typeface="+mn-cs"/>
            </a:endParaRPr>
          </a:p>
        </p:txBody>
      </p:sp>
      <p:sp>
        <p:nvSpPr>
          <p:cNvPr id="10" name="Rectangle 3"/>
          <p:cNvSpPr txBox="1">
            <a:spLocks noChangeArrowheads="1"/>
          </p:cNvSpPr>
          <p:nvPr/>
        </p:nvSpPr>
        <p:spPr>
          <a:xfrm>
            <a:off x="3809999" y="1883080"/>
            <a:ext cx="2006601" cy="1457020"/>
          </a:xfrm>
          <a:prstGeom prst="rect">
            <a:avLst/>
          </a:prstGeom>
        </p:spPr>
        <p:txBody>
          <a:bodyPr vert="horz" wrap="square" lIns="90170" tIns="46990" rIns="90170" bIns="46990" rtlCol="0">
            <a:normAutofit fontScale="55000" lnSpcReduction="20000"/>
          </a:bodyPr>
          <a:lstStyle/>
          <a:p>
            <a:pPr marL="171450" marR="0" lvl="0" indent="-171450" algn="l" defTabSz="685800" rtl="0" eaLnBrk="1" fontAlgn="auto" latinLnBrk="0" hangingPunct="1">
              <a:lnSpc>
                <a:spcPct val="130000"/>
              </a:lnSpc>
              <a:spcBef>
                <a:spcPts val="0"/>
              </a:spcBef>
              <a:spcAft>
                <a:spcPts val="1000"/>
              </a:spcAft>
              <a:buClrTx/>
              <a:buSzTx/>
              <a:buFont typeface="Wingdings" pitchFamily="2" charset="2"/>
              <a:buNone/>
              <a:tabLst/>
              <a:defRPr/>
            </a:pPr>
            <a:r>
              <a:rPr lang="zh-CN" altLang="en-US" sz="6500" kern="1200" spc="150" dirty="0" smtClean="0">
                <a:solidFill>
                  <a:schemeClr val="tx1"/>
                </a:solidFill>
                <a:latin typeface="Arial" panose="020B0604020202020204" pitchFamily="34" charset="0"/>
                <a:ea typeface="黑体" pitchFamily="2" charset="-122"/>
                <a:cs typeface="+mn-cs"/>
              </a:rPr>
              <a:t>功能</a:t>
            </a:r>
            <a:endParaRPr lang="en-US" altLang="zh-CN" sz="6500" kern="1200" spc="150" dirty="0" smtClean="0">
              <a:solidFill>
                <a:schemeClr val="tx1"/>
              </a:solidFill>
              <a:latin typeface="Arial" panose="020B0604020202020204" pitchFamily="34" charset="0"/>
              <a:ea typeface="黑体" pitchFamily="2" charset="-122"/>
              <a:cs typeface="+mn-cs"/>
            </a:endParaRPr>
          </a:p>
          <a:p>
            <a:pPr marL="171450" marR="0" lvl="0" indent="-171450" algn="l" defTabSz="685800" rtl="0" eaLnBrk="1" fontAlgn="auto" latinLnBrk="0" hangingPunct="1">
              <a:lnSpc>
                <a:spcPct val="130000"/>
              </a:lnSpc>
              <a:spcBef>
                <a:spcPts val="0"/>
              </a:spcBef>
              <a:spcAft>
                <a:spcPts val="1000"/>
              </a:spcAft>
              <a:buClrTx/>
              <a:buSzTx/>
              <a:buFont typeface="Wingdings" pitchFamily="2" charset="2"/>
              <a:buNone/>
              <a:tabLst/>
              <a:defRPr/>
            </a:pPr>
            <a:r>
              <a:rPr lang="zh-CN" altLang="en-US" sz="6500" kern="1200" spc="150" dirty="0" smtClean="0">
                <a:solidFill>
                  <a:schemeClr val="tx1"/>
                </a:solidFill>
                <a:latin typeface="Arial" panose="020B0604020202020204" pitchFamily="34" charset="0"/>
                <a:ea typeface="黑体" pitchFamily="2" charset="-122"/>
                <a:cs typeface="+mn-cs"/>
              </a:rPr>
              <a:t>作用</a:t>
            </a:r>
          </a:p>
        </p:txBody>
      </p:sp>
      <p:sp>
        <p:nvSpPr>
          <p:cNvPr id="11" name="右箭头 10"/>
          <p:cNvSpPr/>
          <p:nvPr/>
        </p:nvSpPr>
        <p:spPr>
          <a:xfrm>
            <a:off x="5041900" y="2413000"/>
            <a:ext cx="1384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3"/>
          <p:cNvSpPr txBox="1">
            <a:spLocks noChangeArrowheads="1"/>
          </p:cNvSpPr>
          <p:nvPr/>
        </p:nvSpPr>
        <p:spPr>
          <a:xfrm>
            <a:off x="6451599" y="2086280"/>
            <a:ext cx="1346201" cy="961719"/>
          </a:xfrm>
          <a:prstGeom prst="rect">
            <a:avLst/>
          </a:prstGeom>
        </p:spPr>
        <p:txBody>
          <a:bodyPr vert="horz" wrap="square" lIns="90170" tIns="46990" rIns="90170" bIns="46990" rtlCol="0">
            <a:normAutofit/>
          </a:bodyPr>
          <a:lstStyle/>
          <a:p>
            <a:pPr marL="171450" marR="0" lvl="0" indent="-171450" algn="l" defTabSz="685800" rtl="0" eaLnBrk="1" fontAlgn="auto" latinLnBrk="0" hangingPunct="1">
              <a:lnSpc>
                <a:spcPct val="130000"/>
              </a:lnSpc>
              <a:spcBef>
                <a:spcPts val="0"/>
              </a:spcBef>
              <a:spcAft>
                <a:spcPts val="1000"/>
              </a:spcAft>
              <a:buClrTx/>
              <a:buSzTx/>
              <a:buFont typeface="Wingdings" pitchFamily="2" charset="2"/>
              <a:buNone/>
              <a:tabLst/>
              <a:defRPr/>
            </a:pPr>
            <a:r>
              <a:rPr kumimoji="0" lang="zh-CN" altLang="en-US" sz="3600" b="0" i="0" u="none" strike="noStrike" kern="1200" cap="none" spc="150" normalizeH="0" baseline="0" noProof="0" dirty="0" smtClean="0">
                <a:ln>
                  <a:noFill/>
                </a:ln>
                <a:solidFill>
                  <a:srgbClr val="FF0000"/>
                </a:solidFill>
                <a:effectLst/>
                <a:uLnTx/>
                <a:uFillTx/>
                <a:latin typeface="Arial" panose="020B0604020202020204" pitchFamily="34" charset="0"/>
                <a:ea typeface="微软雅黑" panose="020B0503020204020204" charset="-122"/>
                <a:cs typeface="+mn-cs"/>
              </a:rPr>
              <a:t> 需求</a:t>
            </a:r>
            <a:endParaRPr kumimoji="0" lang="zh-CN" altLang="en-US" sz="1200" b="0" i="0" u="none" strike="noStrike" kern="1200" cap="none" spc="150" normalizeH="0" baseline="0" noProof="0" dirty="0" smtClean="0">
              <a:ln>
                <a:noFill/>
              </a:ln>
              <a:solidFill>
                <a:schemeClr val="tx1"/>
              </a:solidFill>
              <a:effectLst/>
              <a:uLnTx/>
              <a:uFillTx/>
              <a:latin typeface="Arial" panose="020B0604020202020204" pitchFamily="34" charset="0"/>
              <a:ea typeface="微软雅黑" panose="020B0503020204020204" charset="-122"/>
              <a:cs typeface="+mn-cs"/>
            </a:endParaRPr>
          </a:p>
        </p:txBody>
      </p:sp>
      <p:sp>
        <p:nvSpPr>
          <p:cNvPr id="13" name="Rectangle 3"/>
          <p:cNvSpPr txBox="1">
            <a:spLocks noChangeArrowheads="1"/>
          </p:cNvSpPr>
          <p:nvPr/>
        </p:nvSpPr>
        <p:spPr>
          <a:xfrm>
            <a:off x="5054599" y="1679880"/>
            <a:ext cx="1346201" cy="961719"/>
          </a:xfrm>
          <a:prstGeom prst="rect">
            <a:avLst/>
          </a:prstGeom>
        </p:spPr>
        <p:txBody>
          <a:bodyPr vert="horz" wrap="square" lIns="90170" tIns="46990" rIns="90170" bIns="46990" rtlCol="0">
            <a:normAutofit/>
          </a:bodyPr>
          <a:lstStyle/>
          <a:p>
            <a:pPr marL="171450" marR="0" lvl="0" indent="-171450" algn="l" defTabSz="685800" rtl="0" eaLnBrk="1" fontAlgn="auto" latinLnBrk="0" hangingPunct="1">
              <a:lnSpc>
                <a:spcPct val="130000"/>
              </a:lnSpc>
              <a:spcBef>
                <a:spcPts val="0"/>
              </a:spcBef>
              <a:spcAft>
                <a:spcPts val="1000"/>
              </a:spcAft>
              <a:buClrTx/>
              <a:buSzTx/>
              <a:buFont typeface="Wingdings" pitchFamily="2" charset="2"/>
              <a:buNone/>
              <a:tabLst/>
              <a:defRPr/>
            </a:pPr>
            <a:r>
              <a:rPr kumimoji="0" lang="zh-CN" altLang="en-US" sz="3600" b="0" i="0" u="none" strike="noStrike" kern="1200" cap="none" spc="150" normalizeH="0" baseline="0" noProof="0" dirty="0" smtClean="0">
                <a:ln>
                  <a:noFill/>
                </a:ln>
                <a:solidFill>
                  <a:srgbClr val="FF0000"/>
                </a:solidFill>
                <a:effectLst/>
                <a:uLnTx/>
                <a:uFillTx/>
                <a:latin typeface="Arial" panose="020B0604020202020204" pitchFamily="34" charset="0"/>
                <a:ea typeface="微软雅黑" panose="020B0503020204020204" charset="-122"/>
                <a:cs typeface="+mn-cs"/>
              </a:rPr>
              <a:t> </a:t>
            </a:r>
            <a:r>
              <a:rPr lang="zh-CN" altLang="en-US" sz="2400" kern="1200" spc="150" dirty="0" smtClean="0">
                <a:solidFill>
                  <a:srgbClr val="FF0000"/>
                </a:solidFill>
                <a:latin typeface="Arial" panose="020B0604020202020204" pitchFamily="34" charset="0"/>
                <a:ea typeface="黑体" pitchFamily="2" charset="-122"/>
                <a:cs typeface="+mn-cs"/>
              </a:rPr>
              <a:t>满足</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7200" y="205979"/>
            <a:ext cx="8229600" cy="857250"/>
          </a:xfrm>
          <a:prstGeom prst="rect">
            <a:avLst/>
          </a:prstGeom>
          <a:noFill/>
          <a:ln w="9525">
            <a:noFill/>
            <a:miter lim="800000"/>
            <a:headEnd/>
            <a:tailEnd/>
          </a:ln>
        </p:spPr>
        <p:txBody>
          <a:bodyPr/>
          <a:lstStyle/>
          <a:p>
            <a:pPr algn="ctr" eaLnBrk="1" hangingPunct="1"/>
            <a:r>
              <a:rPr lang="en-US" altLang="zh-CN" sz="3200" b="1">
                <a:solidFill>
                  <a:schemeClr val="bg1"/>
                </a:solidFill>
                <a:latin typeface="Verdana" pitchFamily="34" charset="0"/>
              </a:rPr>
              <a:t> </a:t>
            </a:r>
            <a:r>
              <a:rPr lang="zh-CN" altLang="en-US" sz="3200" b="1">
                <a:solidFill>
                  <a:schemeClr val="bg1"/>
                </a:solidFill>
                <a:latin typeface="Verdana" pitchFamily="34" charset="0"/>
              </a:rPr>
              <a:t>探究</a:t>
            </a:r>
          </a:p>
        </p:txBody>
      </p:sp>
      <p:sp>
        <p:nvSpPr>
          <p:cNvPr id="245765" name="Rectangle 5"/>
          <p:cNvSpPr>
            <a:spLocks noChangeArrowheads="1"/>
          </p:cNvSpPr>
          <p:nvPr/>
        </p:nvSpPr>
        <p:spPr bwMode="auto">
          <a:xfrm>
            <a:off x="469900" y="738188"/>
            <a:ext cx="8674100" cy="400110"/>
          </a:xfrm>
          <a:prstGeom prst="rect">
            <a:avLst/>
          </a:prstGeom>
          <a:noFill/>
          <a:ln w="9525">
            <a:noFill/>
            <a:miter lim="800000"/>
            <a:headEnd/>
            <a:tailEnd/>
          </a:ln>
        </p:spPr>
        <p:txBody>
          <a:bodyPr wrap="square">
            <a:spAutoFit/>
          </a:bodyPr>
          <a:lstStyle/>
          <a:p>
            <a:pPr eaLnBrk="1" hangingPunct="1">
              <a:spcBef>
                <a:spcPct val="20000"/>
              </a:spcBef>
              <a:buClr>
                <a:schemeClr val="hlink"/>
              </a:buClr>
              <a:buFont typeface="Wingdings" pitchFamily="2" charset="2"/>
              <a:buNone/>
            </a:pPr>
            <a:r>
              <a:rPr lang="zh-CN" altLang="en-US" sz="2000" b="1" dirty="0" smtClean="0">
                <a:solidFill>
                  <a:srgbClr val="000000"/>
                </a:solidFill>
                <a:latin typeface="Verdana" pitchFamily="34" charset="0"/>
              </a:rPr>
              <a:t>螺旋凳</a:t>
            </a:r>
            <a:r>
              <a:rPr lang="zh-CN" altLang="en-US" sz="2000" b="1" dirty="0" smtClean="0">
                <a:latin typeface="Verdana" pitchFamily="34" charset="0"/>
              </a:rPr>
              <a:t>：</a:t>
            </a:r>
            <a:r>
              <a:rPr lang="zh-CN" altLang="en-US" sz="2000" b="1" dirty="0" smtClean="0">
                <a:solidFill>
                  <a:srgbClr val="000000"/>
                </a:solidFill>
                <a:latin typeface="Verdana" pitchFamily="34" charset="0"/>
              </a:rPr>
              <a:t>凳子腿部曲线造型，折叠起来后呈圆柱状，便于携带，节省空间</a:t>
            </a:r>
            <a:endParaRPr lang="zh-CN" altLang="en-US" sz="2000" b="1" dirty="0">
              <a:solidFill>
                <a:srgbClr val="000000"/>
              </a:solidFill>
              <a:latin typeface="Verdana" pitchFamily="34" charset="0"/>
            </a:endParaRPr>
          </a:p>
        </p:txBody>
      </p:sp>
      <p:pic>
        <p:nvPicPr>
          <p:cNvPr id="74756" name="Picture 4" descr="http://photocdn.sohu.com/20150626/mp20152025_1435305156624_2.jpg"/>
          <p:cNvPicPr>
            <a:picLocks noChangeAspect="1" noChangeArrowheads="1"/>
          </p:cNvPicPr>
          <p:nvPr/>
        </p:nvPicPr>
        <p:blipFill>
          <a:blip r:embed="rId2" cstate="print"/>
          <a:srcRect/>
          <a:stretch>
            <a:fillRect/>
          </a:stretch>
        </p:blipFill>
        <p:spPr bwMode="auto">
          <a:xfrm>
            <a:off x="1946275" y="1336675"/>
            <a:ext cx="5064125" cy="31397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7200" y="205979"/>
            <a:ext cx="8229600" cy="857250"/>
          </a:xfrm>
          <a:prstGeom prst="rect">
            <a:avLst/>
          </a:prstGeom>
          <a:noFill/>
          <a:ln w="9525">
            <a:noFill/>
            <a:miter lim="800000"/>
            <a:headEnd/>
            <a:tailEnd/>
          </a:ln>
        </p:spPr>
        <p:txBody>
          <a:bodyPr/>
          <a:lstStyle/>
          <a:p>
            <a:pPr algn="ctr" eaLnBrk="1" hangingPunct="1"/>
            <a:r>
              <a:rPr lang="en-US" altLang="zh-CN" sz="3200" b="1">
                <a:solidFill>
                  <a:schemeClr val="bg1"/>
                </a:solidFill>
                <a:latin typeface="Verdana" pitchFamily="34" charset="0"/>
              </a:rPr>
              <a:t> </a:t>
            </a:r>
            <a:r>
              <a:rPr lang="zh-CN" altLang="en-US" sz="3200" b="1">
                <a:solidFill>
                  <a:schemeClr val="bg1"/>
                </a:solidFill>
                <a:latin typeface="Verdana" pitchFamily="34" charset="0"/>
              </a:rPr>
              <a:t>探究</a:t>
            </a:r>
          </a:p>
        </p:txBody>
      </p:sp>
      <p:sp>
        <p:nvSpPr>
          <p:cNvPr id="245765" name="Rectangle 5"/>
          <p:cNvSpPr>
            <a:spLocks noChangeArrowheads="1"/>
          </p:cNvSpPr>
          <p:nvPr/>
        </p:nvSpPr>
        <p:spPr bwMode="auto">
          <a:xfrm>
            <a:off x="2578100" y="598488"/>
            <a:ext cx="4660900" cy="461665"/>
          </a:xfrm>
          <a:prstGeom prst="rect">
            <a:avLst/>
          </a:prstGeom>
          <a:noFill/>
          <a:ln w="9525">
            <a:noFill/>
            <a:miter lim="800000"/>
            <a:headEnd/>
            <a:tailEnd/>
          </a:ln>
        </p:spPr>
        <p:txBody>
          <a:bodyPr wrap="square">
            <a:spAutoFit/>
          </a:bodyPr>
          <a:lstStyle/>
          <a:p>
            <a:pPr eaLnBrk="1" hangingPunct="1">
              <a:spcBef>
                <a:spcPct val="20000"/>
              </a:spcBef>
              <a:buClr>
                <a:schemeClr val="hlink"/>
              </a:buClr>
              <a:buFont typeface="Wingdings" pitchFamily="2" charset="2"/>
              <a:buNone/>
            </a:pPr>
            <a:r>
              <a:rPr lang="zh-CN" altLang="en-US" sz="2400" b="1" dirty="0" smtClean="0">
                <a:solidFill>
                  <a:srgbClr val="000000"/>
                </a:solidFill>
                <a:latin typeface="Verdana" pitchFamily="34" charset="0"/>
              </a:rPr>
              <a:t>结构的变化</a:t>
            </a:r>
            <a:r>
              <a:rPr lang="en-US" altLang="zh-CN" sz="2400" b="1" dirty="0" smtClean="0">
                <a:solidFill>
                  <a:srgbClr val="000000"/>
                </a:solidFill>
                <a:latin typeface="Verdana" pitchFamily="34" charset="0"/>
              </a:rPr>
              <a:t>——</a:t>
            </a:r>
            <a:r>
              <a:rPr lang="zh-CN" altLang="en-US" sz="2400" b="1" dirty="0" smtClean="0">
                <a:solidFill>
                  <a:srgbClr val="000000"/>
                </a:solidFill>
                <a:latin typeface="Verdana" pitchFamily="34" charset="0"/>
              </a:rPr>
              <a:t>功能的改变</a:t>
            </a:r>
            <a:endParaRPr lang="zh-CN" altLang="en-US" sz="2400" b="1" dirty="0">
              <a:solidFill>
                <a:srgbClr val="000000"/>
              </a:solidFill>
              <a:latin typeface="Verdana" pitchFamily="34" charset="0"/>
            </a:endParaRPr>
          </a:p>
        </p:txBody>
      </p:sp>
      <p:sp>
        <p:nvSpPr>
          <p:cNvPr id="140290" name="AutoShape 2" descr="http://img3.imgtn.bdimg.com/it/u=2957471738,1012038157&amp;fm=214&amp;gp=0.jpg"/>
          <p:cNvSpPr>
            <a:spLocks noChangeAspect="1" noChangeArrowheads="1"/>
          </p:cNvSpPr>
          <p:nvPr/>
        </p:nvSpPr>
        <p:spPr bwMode="auto">
          <a:xfrm>
            <a:off x="155575" y="-1576388"/>
            <a:ext cx="4105275" cy="328612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无标题.png"/>
          <p:cNvPicPr>
            <a:picLocks noChangeAspect="1"/>
          </p:cNvPicPr>
          <p:nvPr/>
        </p:nvPicPr>
        <p:blipFill>
          <a:blip r:embed="rId2" cstate="print"/>
          <a:stretch>
            <a:fillRect/>
          </a:stretch>
        </p:blipFill>
        <p:spPr>
          <a:xfrm>
            <a:off x="399717" y="1288784"/>
            <a:ext cx="3453145" cy="2762516"/>
          </a:xfrm>
          <a:prstGeom prst="rect">
            <a:avLst/>
          </a:prstGeom>
        </p:spPr>
      </p:pic>
      <p:pic>
        <p:nvPicPr>
          <p:cNvPr id="7" name="图片 6" descr="无标题.png"/>
          <p:cNvPicPr>
            <a:picLocks noChangeAspect="1"/>
          </p:cNvPicPr>
          <p:nvPr/>
        </p:nvPicPr>
        <p:blipFill>
          <a:blip r:embed="rId3" cstate="print"/>
          <a:stretch>
            <a:fillRect/>
          </a:stretch>
        </p:blipFill>
        <p:spPr>
          <a:xfrm>
            <a:off x="4303215" y="1603131"/>
            <a:ext cx="4296819" cy="2105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42"/>
          <p:cNvSpPr txBox="1">
            <a:spLocks noChangeArrowheads="1"/>
          </p:cNvSpPr>
          <p:nvPr/>
        </p:nvSpPr>
        <p:spPr bwMode="auto">
          <a:xfrm>
            <a:off x="800100" y="3252114"/>
            <a:ext cx="80264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sz="2400" dirty="0" smtClean="0">
                <a:solidFill>
                  <a:schemeClr val="tx1"/>
                </a:solidFill>
                <a:latin typeface="微软雅黑" panose="020B0503020204020204" charset="-122"/>
                <a:ea typeface="微软雅黑" panose="020B0503020204020204" charset="-122"/>
              </a:rPr>
              <a:t>结构实现功能时考虑可靠性</a:t>
            </a:r>
            <a:endParaRPr lang="en-US" altLang="zh-CN" sz="2400" dirty="0" smtClean="0">
              <a:solidFill>
                <a:schemeClr val="tx1"/>
              </a:solidFill>
              <a:latin typeface="微软雅黑" panose="020B0503020204020204" charset="-122"/>
              <a:ea typeface="微软雅黑" panose="020B0503020204020204" charset="-122"/>
            </a:endParaRPr>
          </a:p>
          <a:p>
            <a:r>
              <a:rPr lang="zh-CN" altLang="en-US" sz="2400" dirty="0" smtClean="0">
                <a:solidFill>
                  <a:schemeClr val="tx1"/>
                </a:solidFill>
                <a:latin typeface="微软雅黑" panose="020B0503020204020204" charset="-122"/>
                <a:ea typeface="微软雅黑" panose="020B0503020204020204" charset="-122"/>
              </a:rPr>
              <a:t>安全性：正常使用时能承受可能出现的各种荷载</a:t>
            </a:r>
            <a:endParaRPr lang="en-US" altLang="zh-CN" sz="2400" dirty="0" smtClean="0">
              <a:solidFill>
                <a:schemeClr val="tx1"/>
              </a:solidFill>
              <a:latin typeface="微软雅黑" panose="020B0503020204020204" charset="-122"/>
              <a:ea typeface="微软雅黑" panose="020B0503020204020204" charset="-122"/>
            </a:endParaRPr>
          </a:p>
          <a:p>
            <a:r>
              <a:rPr lang="zh-CN" altLang="en-US" sz="2400" dirty="0" smtClean="0">
                <a:solidFill>
                  <a:schemeClr val="tx1"/>
                </a:solidFill>
                <a:latin typeface="微软雅黑" panose="020B0503020204020204" charset="-122"/>
                <a:ea typeface="微软雅黑" panose="020B0503020204020204" charset="-122"/>
              </a:rPr>
              <a:t>适用性：具有良好的工作性能</a:t>
            </a:r>
            <a:endParaRPr lang="en-US" altLang="zh-CN" sz="2400" dirty="0" smtClean="0">
              <a:solidFill>
                <a:schemeClr val="tx1"/>
              </a:solidFill>
              <a:latin typeface="微软雅黑" panose="020B0503020204020204" charset="-122"/>
              <a:ea typeface="微软雅黑" panose="020B0503020204020204" charset="-122"/>
            </a:endParaRPr>
          </a:p>
          <a:p>
            <a:r>
              <a:rPr lang="zh-CN" altLang="en-US" sz="2400" dirty="0" smtClean="0">
                <a:solidFill>
                  <a:schemeClr val="tx1"/>
                </a:solidFill>
                <a:latin typeface="微软雅黑" panose="020B0503020204020204" charset="-122"/>
                <a:ea typeface="微软雅黑" panose="020B0503020204020204" charset="-122"/>
              </a:rPr>
              <a:t>耐久性：在规定环境条件和预订的使用年限内能正常使用</a:t>
            </a:r>
            <a:endParaRPr lang="en-US" altLang="zh-CN" sz="2400" dirty="0">
              <a:solidFill>
                <a:schemeClr val="tx1"/>
              </a:solidFill>
              <a:latin typeface="微软雅黑" panose="020B0503020204020204" charset="-122"/>
              <a:ea typeface="微软雅黑" panose="020B0503020204020204" charset="-122"/>
            </a:endParaRPr>
          </a:p>
        </p:txBody>
      </p:sp>
      <p:pic>
        <p:nvPicPr>
          <p:cNvPr id="6" name="图片 5" descr="无标题.png"/>
          <p:cNvPicPr>
            <a:picLocks noChangeAspect="1"/>
          </p:cNvPicPr>
          <p:nvPr/>
        </p:nvPicPr>
        <p:blipFill>
          <a:blip r:embed="rId2" cstate="print"/>
          <a:stretch>
            <a:fillRect/>
          </a:stretch>
        </p:blipFill>
        <p:spPr>
          <a:xfrm>
            <a:off x="1331725" y="488716"/>
            <a:ext cx="2211576" cy="2750795"/>
          </a:xfrm>
          <a:prstGeom prst="rect">
            <a:avLst/>
          </a:prstGeom>
        </p:spPr>
      </p:pic>
      <p:pic>
        <p:nvPicPr>
          <p:cNvPr id="7" name="图片 6" descr="无标题.png"/>
          <p:cNvPicPr>
            <a:picLocks noChangeAspect="1"/>
          </p:cNvPicPr>
          <p:nvPr/>
        </p:nvPicPr>
        <p:blipFill>
          <a:blip r:embed="rId3" cstate="print"/>
          <a:stretch>
            <a:fillRect/>
          </a:stretch>
        </p:blipFill>
        <p:spPr>
          <a:xfrm>
            <a:off x="4381234" y="514084"/>
            <a:ext cx="2584716" cy="2584716"/>
          </a:xfrm>
          <a:prstGeom prst="rect">
            <a:avLst/>
          </a:prstGeom>
        </p:spPr>
      </p:pic>
      <p:sp>
        <p:nvSpPr>
          <p:cNvPr id="9" name="TextBox 8"/>
          <p:cNvSpPr txBox="1"/>
          <p:nvPr/>
        </p:nvSpPr>
        <p:spPr>
          <a:xfrm>
            <a:off x="7480300" y="787400"/>
            <a:ext cx="368300" cy="2308324"/>
          </a:xfrm>
          <a:prstGeom prst="rect">
            <a:avLst/>
          </a:prstGeom>
          <a:noFill/>
        </p:spPr>
        <p:txBody>
          <a:bodyPr wrap="square" rtlCol="0">
            <a:spAutoFit/>
          </a:bodyPr>
          <a:lstStyle/>
          <a:p>
            <a:r>
              <a:rPr lang="zh-CN" altLang="en-US" sz="2400" dirty="0" smtClean="0"/>
              <a:t>可升降办公桌</a:t>
            </a:r>
            <a:endParaRPr lang="zh-CN"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515645" y="380937"/>
            <a:ext cx="79740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sz="2800" dirty="0" smtClean="0">
                <a:solidFill>
                  <a:sysClr val="windowText" lastClr="000000"/>
                </a:solidFill>
                <a:latin typeface="微软雅黑" panose="020B0503020204020204" charset="-122"/>
                <a:ea typeface="微软雅黑" panose="020B0503020204020204" charset="-122"/>
              </a:rPr>
              <a:t>欣赏</a:t>
            </a:r>
            <a:r>
              <a:rPr lang="zh-CN" altLang="en-US" sz="2800" dirty="0" smtClean="0">
                <a:solidFill>
                  <a:sysClr val="windowText" lastClr="000000"/>
                </a:solidFill>
                <a:latin typeface="微软雅黑" panose="020B0503020204020204" charset="-122"/>
                <a:ea typeface="微软雅黑" panose="020B0503020204020204" charset="-122"/>
              </a:rPr>
              <a:t>经典结构</a:t>
            </a:r>
            <a:endParaRPr lang="en-US" altLang="zh-CN" sz="2800" dirty="0">
              <a:solidFill>
                <a:sysClr val="windowText" lastClr="000000"/>
              </a:solidFill>
              <a:latin typeface="微软雅黑" panose="020B0503020204020204" charset="-122"/>
              <a:ea typeface="微软雅黑" panose="020B0503020204020204" charset="-122"/>
            </a:endParaRPr>
          </a:p>
        </p:txBody>
      </p:sp>
      <p:pic>
        <p:nvPicPr>
          <p:cNvPr id="16" name="图片 15"/>
          <p:cNvPicPr/>
          <p:nvPr>
            <p:custDataLst>
              <p:tags r:id="rId1"/>
            </p:custDataLst>
          </p:nvPr>
        </p:nvPicPr>
        <p:blipFill>
          <a:blip r:embed="rId5" r:link="rId6" cstate="screen"/>
          <a:stretch>
            <a:fillRect/>
          </a:stretch>
        </p:blipFill>
        <p:spPr>
          <a:xfrm>
            <a:off x="8593175" y="4658893"/>
            <a:ext cx="540068" cy="441575"/>
          </a:xfrm>
          <a:prstGeom prst="rect">
            <a:avLst/>
          </a:prstGeom>
        </p:spPr>
      </p:pic>
      <p:pic>
        <p:nvPicPr>
          <p:cNvPr id="17" name="图片 16"/>
          <p:cNvPicPr/>
          <p:nvPr>
            <p:custDataLst>
              <p:tags r:id="rId2"/>
            </p:custDataLst>
          </p:nvPr>
        </p:nvPicPr>
        <p:blipFill>
          <a:blip r:embed="rId7" r:link="rId8" cstate="screen"/>
          <a:stretch>
            <a:fillRect/>
          </a:stretch>
        </p:blipFill>
        <p:spPr>
          <a:xfrm>
            <a:off x="0" y="4626619"/>
            <a:ext cx="540068" cy="441575"/>
          </a:xfrm>
          <a:prstGeom prst="rect">
            <a:avLst/>
          </a:prstGeom>
        </p:spPr>
      </p:pic>
      <p:sp>
        <p:nvSpPr>
          <p:cNvPr id="14" name="Rectangle 3"/>
          <p:cNvSpPr>
            <a:spLocks noChangeArrowheads="1"/>
          </p:cNvSpPr>
          <p:nvPr/>
        </p:nvSpPr>
        <p:spPr bwMode="auto">
          <a:xfrm>
            <a:off x="177800" y="2212975"/>
            <a:ext cx="4572000" cy="779124"/>
          </a:xfrm>
          <a:prstGeom prst="rect">
            <a:avLst/>
          </a:prstGeom>
          <a:noFill/>
          <a:ln w="9525">
            <a:noFill/>
            <a:miter lim="800000"/>
            <a:headEnd/>
            <a:tailEnd/>
          </a:ln>
          <a:effectLst/>
        </p:spPr>
        <p:txBody>
          <a:bodyPr wrap="square">
            <a:spAutoFit/>
          </a:bodyPr>
          <a:lstStyle/>
          <a:p>
            <a:pPr>
              <a:lnSpc>
                <a:spcPct val="140000"/>
              </a:lnSpc>
            </a:pPr>
            <a:r>
              <a:rPr lang="en-US" altLang="zh-CN" sz="3600" dirty="0">
                <a:solidFill>
                  <a:srgbClr val="003300"/>
                </a:solidFill>
                <a:latin typeface="Arial" pitchFamily="34" charset="0"/>
              </a:rPr>
              <a:t>       </a:t>
            </a:r>
            <a:r>
              <a:rPr lang="zh-CN" altLang="en-US" sz="2800" dirty="0" smtClean="0">
                <a:solidFill>
                  <a:sysClr val="windowText" lastClr="000000"/>
                </a:solidFill>
                <a:latin typeface="微软雅黑" panose="020B0503020204020204" charset="-122"/>
                <a:ea typeface="微软雅黑" panose="020B0503020204020204" charset="-122"/>
              </a:rPr>
              <a:t>优秀的结构设计</a:t>
            </a:r>
          </a:p>
        </p:txBody>
      </p:sp>
      <p:sp>
        <p:nvSpPr>
          <p:cNvPr id="15" name="左大括号 14"/>
          <p:cNvSpPr/>
          <p:nvPr/>
        </p:nvSpPr>
        <p:spPr>
          <a:xfrm>
            <a:off x="3695700" y="1739900"/>
            <a:ext cx="635000" cy="1854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Rectangle 3"/>
          <p:cNvSpPr>
            <a:spLocks noChangeArrowheads="1"/>
          </p:cNvSpPr>
          <p:nvPr/>
        </p:nvSpPr>
        <p:spPr bwMode="auto">
          <a:xfrm>
            <a:off x="4279900" y="1336675"/>
            <a:ext cx="1536700" cy="779124"/>
          </a:xfrm>
          <a:prstGeom prst="rect">
            <a:avLst/>
          </a:prstGeom>
          <a:noFill/>
          <a:ln w="9525">
            <a:noFill/>
            <a:miter lim="800000"/>
            <a:headEnd/>
            <a:tailEnd/>
          </a:ln>
          <a:effectLst/>
        </p:spPr>
        <p:txBody>
          <a:bodyPr wrap="square">
            <a:spAutoFit/>
          </a:bodyPr>
          <a:lstStyle/>
          <a:p>
            <a:pPr>
              <a:lnSpc>
                <a:spcPct val="140000"/>
              </a:lnSpc>
            </a:pPr>
            <a:r>
              <a:rPr lang="en-US" altLang="zh-CN" sz="3600" dirty="0">
                <a:solidFill>
                  <a:srgbClr val="003300"/>
                </a:solidFill>
                <a:latin typeface="Arial" pitchFamily="34" charset="0"/>
              </a:rPr>
              <a:t> </a:t>
            </a:r>
            <a:r>
              <a:rPr lang="zh-CN" altLang="en-US" sz="2800" dirty="0" smtClean="0">
                <a:solidFill>
                  <a:sysClr val="windowText" lastClr="000000"/>
                </a:solidFill>
                <a:latin typeface="微软雅黑" panose="020B0503020204020204" charset="-122"/>
                <a:ea typeface="微软雅黑" panose="020B0503020204020204" charset="-122"/>
              </a:rPr>
              <a:t>功能</a:t>
            </a:r>
          </a:p>
        </p:txBody>
      </p:sp>
      <p:sp>
        <p:nvSpPr>
          <p:cNvPr id="20" name="Rectangle 3"/>
          <p:cNvSpPr>
            <a:spLocks noChangeArrowheads="1"/>
          </p:cNvSpPr>
          <p:nvPr/>
        </p:nvSpPr>
        <p:spPr bwMode="auto">
          <a:xfrm>
            <a:off x="4292600" y="3025775"/>
            <a:ext cx="1536700" cy="782907"/>
          </a:xfrm>
          <a:prstGeom prst="rect">
            <a:avLst/>
          </a:prstGeom>
          <a:noFill/>
          <a:ln w="9525">
            <a:noFill/>
            <a:miter lim="800000"/>
            <a:headEnd/>
            <a:tailEnd/>
          </a:ln>
          <a:effectLst/>
        </p:spPr>
        <p:txBody>
          <a:bodyPr wrap="square">
            <a:spAutoFit/>
          </a:bodyPr>
          <a:lstStyle/>
          <a:p>
            <a:pPr>
              <a:lnSpc>
                <a:spcPct val="140000"/>
              </a:lnSpc>
            </a:pPr>
            <a:r>
              <a:rPr lang="en-US" altLang="zh-CN" sz="3600" dirty="0">
                <a:solidFill>
                  <a:srgbClr val="003300"/>
                </a:solidFill>
                <a:latin typeface="Arial" pitchFamily="34" charset="0"/>
              </a:rPr>
              <a:t> </a:t>
            </a:r>
            <a:r>
              <a:rPr lang="zh-CN" altLang="en-US" sz="2800" dirty="0" smtClean="0">
                <a:solidFill>
                  <a:sysClr val="windowText" lastClr="000000"/>
                </a:solidFill>
                <a:latin typeface="微软雅黑" panose="020B0503020204020204" charset="-122"/>
                <a:ea typeface="微软雅黑" panose="020B0503020204020204" charset="-122"/>
              </a:rPr>
              <a:t>形式</a:t>
            </a:r>
          </a:p>
        </p:txBody>
      </p:sp>
      <p:sp>
        <p:nvSpPr>
          <p:cNvPr id="21" name="右大括号 20"/>
          <p:cNvSpPr/>
          <p:nvPr/>
        </p:nvSpPr>
        <p:spPr>
          <a:xfrm>
            <a:off x="5308600" y="1765300"/>
            <a:ext cx="558800" cy="1816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Rectangle 3"/>
          <p:cNvSpPr>
            <a:spLocks noChangeArrowheads="1"/>
          </p:cNvSpPr>
          <p:nvPr/>
        </p:nvSpPr>
        <p:spPr bwMode="auto">
          <a:xfrm>
            <a:off x="5778500" y="2187575"/>
            <a:ext cx="3009900" cy="779124"/>
          </a:xfrm>
          <a:prstGeom prst="rect">
            <a:avLst/>
          </a:prstGeom>
          <a:noFill/>
          <a:ln w="9525">
            <a:noFill/>
            <a:miter lim="800000"/>
            <a:headEnd/>
            <a:tailEnd/>
          </a:ln>
          <a:effectLst/>
        </p:spPr>
        <p:txBody>
          <a:bodyPr wrap="square">
            <a:spAutoFit/>
          </a:bodyPr>
          <a:lstStyle/>
          <a:p>
            <a:pPr>
              <a:lnSpc>
                <a:spcPct val="140000"/>
              </a:lnSpc>
            </a:pPr>
            <a:r>
              <a:rPr lang="en-US" altLang="zh-CN" sz="3600" dirty="0">
                <a:solidFill>
                  <a:srgbClr val="003300"/>
                </a:solidFill>
                <a:latin typeface="Arial" pitchFamily="34" charset="0"/>
              </a:rPr>
              <a:t>  </a:t>
            </a:r>
            <a:r>
              <a:rPr lang="zh-CN" altLang="en-US" sz="2800" dirty="0" smtClean="0">
                <a:solidFill>
                  <a:sysClr val="windowText" lastClr="000000"/>
                </a:solidFill>
                <a:latin typeface="微软雅黑" panose="020B0503020204020204" charset="-122"/>
                <a:ea typeface="微软雅黑" panose="020B0503020204020204" charset="-122"/>
              </a:rPr>
              <a:t>完美统一</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515645" y="380937"/>
            <a:ext cx="79740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CN" altLang="en-US" sz="2800" dirty="0" smtClean="0">
                <a:solidFill>
                  <a:sysClr val="windowText" lastClr="000000"/>
                </a:solidFill>
                <a:latin typeface="微软雅黑" panose="020B0503020204020204" charset="-122"/>
                <a:ea typeface="微软雅黑" panose="020B0503020204020204" charset="-122"/>
              </a:rPr>
              <a:t>四  欣赏经典结构</a:t>
            </a:r>
            <a:endParaRPr lang="en-US" altLang="zh-CN" sz="2800" dirty="0">
              <a:solidFill>
                <a:sysClr val="windowText" lastClr="000000"/>
              </a:solidFill>
              <a:latin typeface="微软雅黑" panose="020B0503020204020204" charset="-122"/>
              <a:ea typeface="微软雅黑" panose="020B0503020204020204" charset="-122"/>
            </a:endParaRPr>
          </a:p>
        </p:txBody>
      </p:sp>
      <p:pic>
        <p:nvPicPr>
          <p:cNvPr id="16" name="图片 15"/>
          <p:cNvPicPr/>
          <p:nvPr>
            <p:custDataLst>
              <p:tags r:id="rId1"/>
            </p:custDataLst>
          </p:nvPr>
        </p:nvPicPr>
        <p:blipFill>
          <a:blip r:embed="rId5" r:link="rId6" cstate="screen"/>
          <a:stretch>
            <a:fillRect/>
          </a:stretch>
        </p:blipFill>
        <p:spPr>
          <a:xfrm>
            <a:off x="8593175" y="4658893"/>
            <a:ext cx="540068" cy="441575"/>
          </a:xfrm>
          <a:prstGeom prst="rect">
            <a:avLst/>
          </a:prstGeom>
        </p:spPr>
      </p:pic>
      <p:pic>
        <p:nvPicPr>
          <p:cNvPr id="17" name="图片 16"/>
          <p:cNvPicPr/>
          <p:nvPr>
            <p:custDataLst>
              <p:tags r:id="rId2"/>
            </p:custDataLst>
          </p:nvPr>
        </p:nvPicPr>
        <p:blipFill>
          <a:blip r:embed="rId7" r:link="rId8" cstate="screen"/>
          <a:stretch>
            <a:fillRect/>
          </a:stretch>
        </p:blipFill>
        <p:spPr>
          <a:xfrm>
            <a:off x="0" y="4626619"/>
            <a:ext cx="540068" cy="441575"/>
          </a:xfrm>
          <a:prstGeom prst="rect">
            <a:avLst/>
          </a:prstGeom>
        </p:spPr>
      </p:pic>
      <p:sp>
        <p:nvSpPr>
          <p:cNvPr id="14" name="Rectangle 3"/>
          <p:cNvSpPr>
            <a:spLocks noChangeArrowheads="1"/>
          </p:cNvSpPr>
          <p:nvPr/>
        </p:nvSpPr>
        <p:spPr bwMode="auto">
          <a:xfrm>
            <a:off x="469900" y="1984375"/>
            <a:ext cx="1727200" cy="1298817"/>
          </a:xfrm>
          <a:prstGeom prst="rect">
            <a:avLst/>
          </a:prstGeom>
          <a:noFill/>
          <a:ln w="9525">
            <a:noFill/>
            <a:miter lim="800000"/>
            <a:headEnd/>
            <a:tailEnd/>
          </a:ln>
          <a:effectLst/>
        </p:spPr>
        <p:txBody>
          <a:bodyPr wrap="square">
            <a:spAutoFit/>
          </a:bodyPr>
          <a:lstStyle/>
          <a:p>
            <a:pPr>
              <a:lnSpc>
                <a:spcPct val="140000"/>
              </a:lnSpc>
            </a:pPr>
            <a:r>
              <a:rPr lang="zh-CN" altLang="en-US" sz="2800" dirty="0" smtClean="0">
                <a:solidFill>
                  <a:sysClr val="windowText" lastClr="000000"/>
                </a:solidFill>
                <a:latin typeface="微软雅黑" panose="020B0503020204020204" charset="-122"/>
                <a:ea typeface="微软雅黑" panose="020B0503020204020204" charset="-122"/>
              </a:rPr>
              <a:t>赏析结构</a:t>
            </a:r>
            <a:endParaRPr lang="en-US" altLang="zh-CN" sz="2800" dirty="0" smtClean="0">
              <a:solidFill>
                <a:sysClr val="windowText" lastClr="000000"/>
              </a:solidFill>
              <a:latin typeface="微软雅黑" panose="020B0503020204020204" charset="-122"/>
              <a:ea typeface="微软雅黑" panose="020B0503020204020204" charset="-122"/>
            </a:endParaRPr>
          </a:p>
          <a:p>
            <a:pPr>
              <a:lnSpc>
                <a:spcPct val="140000"/>
              </a:lnSpc>
            </a:pPr>
            <a:r>
              <a:rPr lang="zh-CN" altLang="en-US" sz="2800" dirty="0" smtClean="0">
                <a:solidFill>
                  <a:sysClr val="windowText" lastClr="000000"/>
                </a:solidFill>
                <a:latin typeface="微软雅黑" panose="020B0503020204020204" charset="-122"/>
                <a:ea typeface="微软雅黑" panose="020B0503020204020204" charset="-122"/>
              </a:rPr>
              <a:t>设计作品</a:t>
            </a:r>
          </a:p>
        </p:txBody>
      </p:sp>
      <p:sp>
        <p:nvSpPr>
          <p:cNvPr id="15" name="左大括号 14"/>
          <p:cNvSpPr/>
          <p:nvPr/>
        </p:nvSpPr>
        <p:spPr>
          <a:xfrm>
            <a:off x="2146300" y="1790700"/>
            <a:ext cx="381000" cy="1854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Rectangle 3"/>
          <p:cNvSpPr>
            <a:spLocks noChangeArrowheads="1"/>
          </p:cNvSpPr>
          <p:nvPr/>
        </p:nvSpPr>
        <p:spPr bwMode="auto">
          <a:xfrm>
            <a:off x="2489200" y="1069975"/>
            <a:ext cx="6223000" cy="1471172"/>
          </a:xfrm>
          <a:prstGeom prst="rect">
            <a:avLst/>
          </a:prstGeom>
          <a:noFill/>
          <a:ln w="9525">
            <a:noFill/>
            <a:miter lim="800000"/>
            <a:headEnd/>
            <a:tailEnd/>
          </a:ln>
          <a:effectLst/>
        </p:spPr>
        <p:txBody>
          <a:bodyPr wrap="square">
            <a:spAutoFit/>
          </a:bodyPr>
          <a:lstStyle/>
          <a:p>
            <a:pPr>
              <a:lnSpc>
                <a:spcPct val="140000"/>
              </a:lnSpc>
            </a:pPr>
            <a:r>
              <a:rPr lang="en-US" altLang="zh-CN" sz="3600" dirty="0">
                <a:solidFill>
                  <a:srgbClr val="003300"/>
                </a:solidFill>
                <a:latin typeface="Arial" pitchFamily="34" charset="0"/>
              </a:rPr>
              <a:t> </a:t>
            </a:r>
            <a:r>
              <a:rPr lang="zh-CN" altLang="en-US" sz="2800" dirty="0" smtClean="0">
                <a:solidFill>
                  <a:srgbClr val="FF0000"/>
                </a:solidFill>
                <a:latin typeface="微软雅黑" panose="020B0503020204020204" charset="-122"/>
                <a:ea typeface="微软雅黑" panose="020B0503020204020204" charset="-122"/>
              </a:rPr>
              <a:t>技术</a:t>
            </a:r>
            <a:r>
              <a:rPr lang="zh-CN" altLang="en-US" sz="2800" dirty="0" smtClean="0">
                <a:solidFill>
                  <a:sysClr val="windowText" lastClr="000000"/>
                </a:solidFill>
                <a:latin typeface="微软雅黑" panose="020B0503020204020204" charset="-122"/>
                <a:ea typeface="微软雅黑" panose="020B0503020204020204" charset="-122"/>
              </a:rPr>
              <a:t>：功能实现、稳固耐用、造型创意和表现力、材料合理、工艺精湛</a:t>
            </a:r>
          </a:p>
        </p:txBody>
      </p:sp>
      <p:sp>
        <p:nvSpPr>
          <p:cNvPr id="20" name="Rectangle 3"/>
          <p:cNvSpPr>
            <a:spLocks noChangeArrowheads="1"/>
          </p:cNvSpPr>
          <p:nvPr/>
        </p:nvSpPr>
        <p:spPr bwMode="auto">
          <a:xfrm>
            <a:off x="2565400" y="2860675"/>
            <a:ext cx="6007100" cy="2074414"/>
          </a:xfrm>
          <a:prstGeom prst="rect">
            <a:avLst/>
          </a:prstGeom>
          <a:noFill/>
          <a:ln w="9525">
            <a:noFill/>
            <a:miter lim="800000"/>
            <a:headEnd/>
            <a:tailEnd/>
          </a:ln>
          <a:effectLst/>
        </p:spPr>
        <p:txBody>
          <a:bodyPr wrap="square">
            <a:spAutoFit/>
          </a:bodyPr>
          <a:lstStyle/>
          <a:p>
            <a:pPr>
              <a:lnSpc>
                <a:spcPct val="140000"/>
              </a:lnSpc>
            </a:pPr>
            <a:r>
              <a:rPr lang="en-US" altLang="zh-CN" sz="3600" dirty="0">
                <a:solidFill>
                  <a:srgbClr val="003300"/>
                </a:solidFill>
                <a:latin typeface="Arial" pitchFamily="34" charset="0"/>
              </a:rPr>
              <a:t> </a:t>
            </a:r>
            <a:r>
              <a:rPr lang="zh-CN" altLang="en-US" sz="2800" dirty="0" smtClean="0">
                <a:solidFill>
                  <a:srgbClr val="FF0000"/>
                </a:solidFill>
                <a:latin typeface="微软雅黑" panose="020B0503020204020204" charset="-122"/>
                <a:ea typeface="微软雅黑" panose="020B0503020204020204" charset="-122"/>
              </a:rPr>
              <a:t>文化</a:t>
            </a:r>
            <a:r>
              <a:rPr lang="zh-CN" altLang="en-US" sz="2800" dirty="0" smtClean="0">
                <a:solidFill>
                  <a:sysClr val="windowText" lastClr="000000"/>
                </a:solidFill>
                <a:latin typeface="微软雅黑" panose="020B0503020204020204" charset="-122"/>
                <a:ea typeface="微软雅黑" panose="020B0503020204020204" charset="-122"/>
              </a:rPr>
              <a:t>：文化寓意与传达、公众认可的美学原则、时代民族习俗特征、个性特征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8" grpId="0" autoUpdateAnimBg="0"/>
      <p:bldP spid="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http://www.xcxzl.com/uploads/com_143/20160425/14615523204485.jpg"/>
          <p:cNvPicPr>
            <a:picLocks noChangeAspect="1" noChangeArrowheads="1"/>
          </p:cNvPicPr>
          <p:nvPr/>
        </p:nvPicPr>
        <p:blipFill>
          <a:blip r:embed="rId2" cstate="print"/>
          <a:srcRect/>
          <a:stretch>
            <a:fillRect/>
          </a:stretch>
        </p:blipFill>
        <p:spPr bwMode="auto">
          <a:xfrm>
            <a:off x="295275" y="1141412"/>
            <a:ext cx="4349979" cy="2897188"/>
          </a:xfrm>
          <a:prstGeom prst="rect">
            <a:avLst/>
          </a:prstGeom>
          <a:noFill/>
        </p:spPr>
      </p:pic>
      <p:pic>
        <p:nvPicPr>
          <p:cNvPr id="141318" name="Picture 6" descr="http://img.mp.itc.cn/upload/20170318/5203990bfad647c18fdc53777a4f2b03_th.jpg"/>
          <p:cNvPicPr>
            <a:picLocks noChangeAspect="1" noChangeArrowheads="1"/>
          </p:cNvPicPr>
          <p:nvPr/>
        </p:nvPicPr>
        <p:blipFill>
          <a:blip r:embed="rId3" cstate="print"/>
          <a:srcRect r="10548"/>
          <a:stretch>
            <a:fillRect/>
          </a:stretch>
        </p:blipFill>
        <p:spPr bwMode="auto">
          <a:xfrm>
            <a:off x="4803531" y="1166812"/>
            <a:ext cx="3984869" cy="298608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1"/>
  <p:tag name="KSO_WM_UNIT_ID" val="custom20204538_9*i*1"/>
  <p:tag name="KSO_WM_TEMPLATE_CATEGORY" val="custom"/>
  <p:tag name="KSO_WM_TEMPLATE_INDEX" val="20204538"/>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TYPE" val="i"/>
  <p:tag name="KSO_WM_UNIT_INDEX" val="2"/>
  <p:tag name="KSO_WM_UNIT_ID" val="custom20204538_9*i*2"/>
  <p:tag name="KSO_WM_TEMPLATE_CATEGORY" val="custom"/>
  <p:tag name="KSO_WM_TEMPLATE_INDEX" val="20204538"/>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538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538"/>
  <p:tag name="KSO_WM_SLIDE_LAYOUT" val="a_i_h"/>
  <p:tag name="KSO_WM_SLIDE_LAYOUT_CNT" val="1_1_2"/>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538_9*i*1"/>
  <p:tag name="KSO_WM_TEMPLATE_CATEGORY" val="custom"/>
  <p:tag name="KSO_WM_TEMPLATE_INDEX" val="20204538"/>
  <p:tag name="KSO_WM_UNIT_BK_DARK_LIGHT" val="2"/>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2566</TotalTime>
  <Words>987</Words>
  <Application>Microsoft Office PowerPoint</Application>
  <PresentationFormat>全屏显示(16:9)</PresentationFormat>
  <Paragraphs>136</Paragraphs>
  <Slides>25</Slides>
  <Notes>7</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1_Office 主题​​</vt:lpstr>
      <vt:lpstr>技术与设计2 第一单元 三 结构功能的实现 四 简单结构的设计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cp:lastModifiedBy>
  <cp:revision>449</cp:revision>
  <dcterms:created xsi:type="dcterms:W3CDTF">2020-02-01T11:21:51Z</dcterms:created>
  <dcterms:modified xsi:type="dcterms:W3CDTF">2020-04-03T05:29:40Z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