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2.xml" ContentType="application/vnd.openxmlformats-officedocument.theme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ppt/tags/tag97.xml" ContentType="application/vnd.openxmlformats-officedocument.presentationml.tags+xml"/>
  <Override PartName="/ppt/notesSlides/notesSlide3.xml" ContentType="application/vnd.openxmlformats-officedocument.presentationml.notesSlide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tags/tag99.xml" ContentType="application/vnd.openxmlformats-officedocument.presentationml.tags+xml"/>
  <Override PartName="/ppt/notesSlides/notesSlide5.xml" ContentType="application/vnd.openxmlformats-officedocument.presentationml.notesSlide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tags/tag101.xml" ContentType="application/vnd.openxmlformats-officedocument.presentationml.tags+xml"/>
  <Override PartName="/ppt/notesSlides/notesSlide7.xml" ContentType="application/vnd.openxmlformats-officedocument.presentationml.notesSlide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notesSlides/notesSlide9.xml" ContentType="application/vnd.openxmlformats-officedocument.presentationml.notesSlide+xml"/>
  <Override PartName="/ppt/tags/tag104.xml" ContentType="application/vnd.openxmlformats-officedocument.presentationml.tags+xml"/>
  <Override PartName="/ppt/notesSlides/notesSlide10.xml" ContentType="application/vnd.openxmlformats-officedocument.presentationml.notesSlide+xml"/>
  <Override PartName="/ppt/tags/tag105.xml" ContentType="application/vnd.openxmlformats-officedocument.presentationml.tags+xml"/>
  <Override PartName="/ppt/notesSlides/notesSlide11.xml" ContentType="application/vnd.openxmlformats-officedocument.presentationml.notesSlide+xml"/>
  <Override PartName="/ppt/tags/tag106.xml" ContentType="application/vnd.openxmlformats-officedocument.presentationml.tags+xml"/>
  <Override PartName="/ppt/notesSlides/notesSlide12.xml" ContentType="application/vnd.openxmlformats-officedocument.presentationml.notesSlide+xml"/>
  <Override PartName="/ppt/tags/tag107.xml" ContentType="application/vnd.openxmlformats-officedocument.presentationml.tags+xml"/>
  <Override PartName="/ppt/notesSlides/notesSlide13.xml" ContentType="application/vnd.openxmlformats-officedocument.presentationml.notesSlide+xml"/>
  <Override PartName="/ppt/tags/tag108.xml" ContentType="application/vnd.openxmlformats-officedocument.presentationml.tags+xml"/>
  <Override PartName="/ppt/notesSlides/notesSlide14.xml" ContentType="application/vnd.openxmlformats-officedocument.presentationml.notesSlide+xml"/>
  <Override PartName="/ppt/tags/tag109.xml" ContentType="application/vnd.openxmlformats-officedocument.presentationml.tags+xml"/>
  <Override PartName="/ppt/notesSlides/notesSlide15.xml" ContentType="application/vnd.openxmlformats-officedocument.presentationml.notesSlide+xml"/>
  <Override PartName="/ppt/tags/tag1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1.xml" ContentType="application/vnd.openxmlformats-officedocument.presentationml.tags+xml"/>
  <Override PartName="/ppt/notesSlides/notesSlide17.xml" ContentType="application/vnd.openxmlformats-officedocument.presentationml.notesSlide+xml"/>
  <Override PartName="/ppt/tags/tag112.xml" ContentType="application/vnd.openxmlformats-officedocument.presentationml.tags+xml"/>
  <Override PartName="/ppt/notesSlides/notesSlide18.xml" ContentType="application/vnd.openxmlformats-officedocument.presentationml.notesSlide+xml"/>
  <Override PartName="/ppt/tags/tag113.xml" ContentType="application/vnd.openxmlformats-officedocument.presentationml.tags+xml"/>
  <Override PartName="/ppt/notesSlides/notesSlide19.xml" ContentType="application/vnd.openxmlformats-officedocument.presentationml.notesSlide+xml"/>
  <Override PartName="/ppt/tags/tag114.xml" ContentType="application/vnd.openxmlformats-officedocument.presentationml.tags+xml"/>
  <Override PartName="/ppt/notesSlides/notesSlide20.xml" ContentType="application/vnd.openxmlformats-officedocument.presentationml.notesSlide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notesSlides/notesSlide22.xml" ContentType="application/vnd.openxmlformats-officedocument.presentationml.notesSlide+xml"/>
  <Override PartName="/ppt/tags/tag117.xml" ContentType="application/vnd.openxmlformats-officedocument.presentationml.tags+xml"/>
  <Override PartName="/ppt/notesSlides/notesSlide23.xml" ContentType="application/vnd.openxmlformats-officedocument.presentationml.notesSlide+xml"/>
  <Override PartName="/ppt/tags/tag118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9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5" r:id="rId2"/>
    <p:sldId id="278" r:id="rId3"/>
    <p:sldId id="277" r:id="rId4"/>
    <p:sldId id="279" r:id="rId5"/>
    <p:sldId id="294" r:id="rId6"/>
    <p:sldId id="295" r:id="rId7"/>
    <p:sldId id="296" r:id="rId8"/>
    <p:sldId id="281" r:id="rId9"/>
    <p:sldId id="297" r:id="rId10"/>
    <p:sldId id="282" r:id="rId11"/>
    <p:sldId id="287" r:id="rId12"/>
    <p:sldId id="285" r:id="rId13"/>
    <p:sldId id="298" r:id="rId14"/>
    <p:sldId id="286" r:id="rId15"/>
    <p:sldId id="291" r:id="rId16"/>
    <p:sldId id="288" r:id="rId17"/>
    <p:sldId id="289" r:id="rId18"/>
    <p:sldId id="299" r:id="rId19"/>
    <p:sldId id="290" r:id="rId20"/>
    <p:sldId id="300" r:id="rId21"/>
    <p:sldId id="292" r:id="rId22"/>
    <p:sldId id="293" r:id="rId23"/>
    <p:sldId id="302" r:id="rId24"/>
    <p:sldId id="283" r:id="rId25"/>
    <p:sldId id="301" r:id="rId26"/>
    <p:sldId id="271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84" autoAdjust="0"/>
  </p:normalViewPr>
  <p:slideViewPr>
    <p:cSldViewPr snapToGrid="0">
      <p:cViewPr>
        <p:scale>
          <a:sx n="80" d="100"/>
          <a:sy n="80" d="100"/>
        </p:scale>
        <p:origin x="-858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B760E-13F1-4D11-8F4D-E40A9378A6B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E1AB1C4-97D5-474D-B64C-A07D9067CE8E}">
      <dgm:prSet phldrT="[文本]" custT="1"/>
      <dgm:spPr/>
      <dgm:t>
        <a:bodyPr/>
        <a:lstStyle/>
        <a:p>
          <a:r>
            <a:rPr lang="zh-CN" altLang="en-US" sz="1800" b="1" dirty="0" smtClean="0"/>
            <a:t>分析问题</a:t>
          </a:r>
          <a:endParaRPr lang="zh-CN" altLang="en-US" sz="1800" b="1" dirty="0"/>
        </a:p>
      </dgm:t>
    </dgm:pt>
    <dgm:pt modelId="{971185BD-748E-40BA-991F-579808203432}" type="parTrans" cxnId="{5F1BAE3B-B8BF-4FDC-82A8-1281658C2AD3}">
      <dgm:prSet/>
      <dgm:spPr/>
      <dgm:t>
        <a:bodyPr/>
        <a:lstStyle/>
        <a:p>
          <a:endParaRPr lang="zh-CN" altLang="en-US" sz="1800" b="1"/>
        </a:p>
      </dgm:t>
    </dgm:pt>
    <dgm:pt modelId="{247641B1-AE33-447B-AFCD-476276DAE8FA}" type="sibTrans" cxnId="{5F1BAE3B-B8BF-4FDC-82A8-1281658C2AD3}">
      <dgm:prSet/>
      <dgm:spPr/>
      <dgm:t>
        <a:bodyPr/>
        <a:lstStyle/>
        <a:p>
          <a:endParaRPr lang="zh-CN" altLang="en-US" sz="1800" b="1"/>
        </a:p>
      </dgm:t>
    </dgm:pt>
    <dgm:pt modelId="{20A10064-8D0A-4A5E-8414-8FF53D5A1E5E}">
      <dgm:prSet phldrT="[文本]" custT="1"/>
      <dgm:spPr/>
      <dgm:t>
        <a:bodyPr/>
        <a:lstStyle/>
        <a:p>
          <a:r>
            <a:rPr lang="zh-CN" altLang="en-US" sz="1800" b="1" dirty="0" smtClean="0"/>
            <a:t>设计算法</a:t>
          </a:r>
          <a:endParaRPr lang="zh-CN" altLang="en-US" sz="1800" b="1" dirty="0"/>
        </a:p>
      </dgm:t>
    </dgm:pt>
    <dgm:pt modelId="{2C3BC485-539D-49A1-8F16-402EF960CF3D}" type="parTrans" cxnId="{25975711-4689-41CF-BF46-CDBE8A83B9FF}">
      <dgm:prSet/>
      <dgm:spPr/>
      <dgm:t>
        <a:bodyPr/>
        <a:lstStyle/>
        <a:p>
          <a:endParaRPr lang="zh-CN" altLang="en-US" sz="1800" b="1"/>
        </a:p>
      </dgm:t>
    </dgm:pt>
    <dgm:pt modelId="{2BD392DD-C6EA-4303-AEA8-5EC35E03F515}" type="sibTrans" cxnId="{25975711-4689-41CF-BF46-CDBE8A83B9FF}">
      <dgm:prSet/>
      <dgm:spPr/>
      <dgm:t>
        <a:bodyPr/>
        <a:lstStyle/>
        <a:p>
          <a:endParaRPr lang="zh-CN" altLang="en-US" sz="1800" b="1"/>
        </a:p>
      </dgm:t>
    </dgm:pt>
    <dgm:pt modelId="{D820B602-778D-415F-BE16-790B6DB09570}">
      <dgm:prSet phldrT="[文本]" custT="1"/>
      <dgm:spPr/>
      <dgm:t>
        <a:bodyPr/>
        <a:lstStyle/>
        <a:p>
          <a:r>
            <a:rPr lang="zh-CN" altLang="en-US" sz="1800" b="1" dirty="0" smtClean="0"/>
            <a:t>编程实现与调试</a:t>
          </a:r>
          <a:endParaRPr lang="zh-CN" altLang="en-US" sz="1800" b="1" dirty="0"/>
        </a:p>
      </dgm:t>
    </dgm:pt>
    <dgm:pt modelId="{BEBDC060-E2B7-404D-893C-527E1A0654C6}" type="parTrans" cxnId="{1B40FA1E-7283-484F-AC02-EE5EECBB81D4}">
      <dgm:prSet/>
      <dgm:spPr/>
      <dgm:t>
        <a:bodyPr/>
        <a:lstStyle/>
        <a:p>
          <a:endParaRPr lang="zh-CN" altLang="en-US" sz="1800" b="1"/>
        </a:p>
      </dgm:t>
    </dgm:pt>
    <dgm:pt modelId="{F3EFD7C6-EAEE-45FA-88E9-BD51F1ED5243}" type="sibTrans" cxnId="{1B40FA1E-7283-484F-AC02-EE5EECBB81D4}">
      <dgm:prSet/>
      <dgm:spPr/>
      <dgm:t>
        <a:bodyPr/>
        <a:lstStyle/>
        <a:p>
          <a:endParaRPr lang="zh-CN" altLang="en-US" sz="1800" b="1"/>
        </a:p>
      </dgm:t>
    </dgm:pt>
    <dgm:pt modelId="{3C6DBE5F-62E8-4907-820C-83772B6F4620}">
      <dgm:prSet custT="1"/>
      <dgm:spPr/>
      <dgm:t>
        <a:bodyPr/>
        <a:lstStyle/>
        <a:p>
          <a:r>
            <a:rPr lang="zh-CN" altLang="en-US" sz="1800" b="1" dirty="0" smtClean="0"/>
            <a:t>保存文件 运行程序</a:t>
          </a:r>
          <a:endParaRPr lang="zh-CN" altLang="en-US" sz="1800" b="1" dirty="0"/>
        </a:p>
      </dgm:t>
    </dgm:pt>
    <dgm:pt modelId="{FB8381B1-CA32-4E83-AFF0-680DFF2F913E}" type="parTrans" cxnId="{0DB18AC5-C31F-44E6-903A-4BF3F8D04F56}">
      <dgm:prSet/>
      <dgm:spPr/>
      <dgm:t>
        <a:bodyPr/>
        <a:lstStyle/>
        <a:p>
          <a:endParaRPr lang="zh-CN" altLang="en-US" sz="1800" b="1"/>
        </a:p>
      </dgm:t>
    </dgm:pt>
    <dgm:pt modelId="{40F315E8-8807-49F9-BEC8-731C4ECB0573}" type="sibTrans" cxnId="{0DB18AC5-C31F-44E6-903A-4BF3F8D04F56}">
      <dgm:prSet/>
      <dgm:spPr/>
      <dgm:t>
        <a:bodyPr/>
        <a:lstStyle/>
        <a:p>
          <a:endParaRPr lang="zh-CN" altLang="en-US" sz="1800" b="1"/>
        </a:p>
      </dgm:t>
    </dgm:pt>
    <dgm:pt modelId="{6B388B1F-FFEE-4ABD-B584-04E335700465}" type="pres">
      <dgm:prSet presAssocID="{150B760E-13F1-4D11-8F4D-E40A9378A6BC}" presName="Name0" presStyleCnt="0">
        <dgm:presLayoutVars>
          <dgm:dir/>
          <dgm:resizeHandles val="exact"/>
        </dgm:presLayoutVars>
      </dgm:prSet>
      <dgm:spPr/>
    </dgm:pt>
    <dgm:pt modelId="{4ECF00D5-8C8A-499E-AE7A-1707CD3CACF6}" type="pres">
      <dgm:prSet presAssocID="{0E1AB1C4-97D5-474D-B64C-A07D9067CE8E}" presName="parTxOnly" presStyleLbl="node1" presStyleIdx="0" presStyleCnt="4" custScaleX="718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3AE06F-A63F-4B80-9D8D-1C0486D98079}" type="pres">
      <dgm:prSet presAssocID="{247641B1-AE33-447B-AFCD-476276DAE8FA}" presName="parSpace" presStyleCnt="0"/>
      <dgm:spPr/>
    </dgm:pt>
    <dgm:pt modelId="{63F3FCFD-3350-41FB-A357-7F93BFE26B05}" type="pres">
      <dgm:prSet presAssocID="{20A10064-8D0A-4A5E-8414-8FF53D5A1E5E}" presName="parTxOnly" presStyleLbl="node1" presStyleIdx="1" presStyleCnt="4" custScaleX="868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DCC11A-3297-40AB-A2C6-EA8C2E31D523}" type="pres">
      <dgm:prSet presAssocID="{2BD392DD-C6EA-4303-AEA8-5EC35E03F515}" presName="parSpace" presStyleCnt="0"/>
      <dgm:spPr/>
    </dgm:pt>
    <dgm:pt modelId="{A128C8B6-CD5D-4069-B8FF-C40D7097FAFA}" type="pres">
      <dgm:prSet presAssocID="{D820B602-778D-415F-BE16-790B6DB09570}" presName="parTxOnly" presStyleLbl="node1" presStyleIdx="2" presStyleCnt="4" custScaleX="105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9DB01B-7507-44B0-8AF8-701CC9587CC4}" type="pres">
      <dgm:prSet presAssocID="{F3EFD7C6-EAEE-45FA-88E9-BD51F1ED5243}" presName="parSpace" presStyleCnt="0"/>
      <dgm:spPr/>
    </dgm:pt>
    <dgm:pt modelId="{E6622BB0-673B-4557-A15F-F52A3CB0BE1E}" type="pres">
      <dgm:prSet presAssocID="{3C6DBE5F-62E8-4907-820C-83772B6F4620}" presName="parTxOnly" presStyleLbl="node1" presStyleIdx="3" presStyleCnt="4" custScaleX="118211" custLinFactNeighborX="-74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B40FA1E-7283-484F-AC02-EE5EECBB81D4}" srcId="{150B760E-13F1-4D11-8F4D-E40A9378A6BC}" destId="{D820B602-778D-415F-BE16-790B6DB09570}" srcOrd="2" destOrd="0" parTransId="{BEBDC060-E2B7-404D-893C-527E1A0654C6}" sibTransId="{F3EFD7C6-EAEE-45FA-88E9-BD51F1ED5243}"/>
    <dgm:cxn modelId="{5F1BAE3B-B8BF-4FDC-82A8-1281658C2AD3}" srcId="{150B760E-13F1-4D11-8F4D-E40A9378A6BC}" destId="{0E1AB1C4-97D5-474D-B64C-A07D9067CE8E}" srcOrd="0" destOrd="0" parTransId="{971185BD-748E-40BA-991F-579808203432}" sibTransId="{247641B1-AE33-447B-AFCD-476276DAE8FA}"/>
    <dgm:cxn modelId="{BE0BAF73-35C4-4A2B-8889-788E8D5B75FF}" type="presOf" srcId="{150B760E-13F1-4D11-8F4D-E40A9378A6BC}" destId="{6B388B1F-FFEE-4ABD-B584-04E335700465}" srcOrd="0" destOrd="0" presId="urn:microsoft.com/office/officeart/2005/8/layout/hChevron3"/>
    <dgm:cxn modelId="{0DB18AC5-C31F-44E6-903A-4BF3F8D04F56}" srcId="{150B760E-13F1-4D11-8F4D-E40A9378A6BC}" destId="{3C6DBE5F-62E8-4907-820C-83772B6F4620}" srcOrd="3" destOrd="0" parTransId="{FB8381B1-CA32-4E83-AFF0-680DFF2F913E}" sibTransId="{40F315E8-8807-49F9-BEC8-731C4ECB0573}"/>
    <dgm:cxn modelId="{4BCAD565-DBE8-490E-B379-5C332021B5FA}" type="presOf" srcId="{3C6DBE5F-62E8-4907-820C-83772B6F4620}" destId="{E6622BB0-673B-4557-A15F-F52A3CB0BE1E}" srcOrd="0" destOrd="0" presId="urn:microsoft.com/office/officeart/2005/8/layout/hChevron3"/>
    <dgm:cxn modelId="{C8E7ED35-11D1-48A8-9ED2-09969FBF4639}" type="presOf" srcId="{20A10064-8D0A-4A5E-8414-8FF53D5A1E5E}" destId="{63F3FCFD-3350-41FB-A357-7F93BFE26B05}" srcOrd="0" destOrd="0" presId="urn:microsoft.com/office/officeart/2005/8/layout/hChevron3"/>
    <dgm:cxn modelId="{25975711-4689-41CF-BF46-CDBE8A83B9FF}" srcId="{150B760E-13F1-4D11-8F4D-E40A9378A6BC}" destId="{20A10064-8D0A-4A5E-8414-8FF53D5A1E5E}" srcOrd="1" destOrd="0" parTransId="{2C3BC485-539D-49A1-8F16-402EF960CF3D}" sibTransId="{2BD392DD-C6EA-4303-AEA8-5EC35E03F515}"/>
    <dgm:cxn modelId="{70F64626-C78D-4091-BC57-3B6572712D0A}" type="presOf" srcId="{D820B602-778D-415F-BE16-790B6DB09570}" destId="{A128C8B6-CD5D-4069-B8FF-C40D7097FAFA}" srcOrd="0" destOrd="0" presId="urn:microsoft.com/office/officeart/2005/8/layout/hChevron3"/>
    <dgm:cxn modelId="{D37962BC-9E77-4E9C-AD17-5AF8D955F65A}" type="presOf" srcId="{0E1AB1C4-97D5-474D-B64C-A07D9067CE8E}" destId="{4ECF00D5-8C8A-499E-AE7A-1707CD3CACF6}" srcOrd="0" destOrd="0" presId="urn:microsoft.com/office/officeart/2005/8/layout/hChevron3"/>
    <dgm:cxn modelId="{DF6BE2FB-3878-430A-8F1E-ADDF5AF4A696}" type="presParOf" srcId="{6B388B1F-FFEE-4ABD-B584-04E335700465}" destId="{4ECF00D5-8C8A-499E-AE7A-1707CD3CACF6}" srcOrd="0" destOrd="0" presId="urn:microsoft.com/office/officeart/2005/8/layout/hChevron3"/>
    <dgm:cxn modelId="{0D0E4F59-FB10-4A76-A63C-10590055837E}" type="presParOf" srcId="{6B388B1F-FFEE-4ABD-B584-04E335700465}" destId="{F83AE06F-A63F-4B80-9D8D-1C0486D98079}" srcOrd="1" destOrd="0" presId="urn:microsoft.com/office/officeart/2005/8/layout/hChevron3"/>
    <dgm:cxn modelId="{A3CBEE21-3201-4BA9-9557-4A6D42B6CE17}" type="presParOf" srcId="{6B388B1F-FFEE-4ABD-B584-04E335700465}" destId="{63F3FCFD-3350-41FB-A357-7F93BFE26B05}" srcOrd="2" destOrd="0" presId="urn:microsoft.com/office/officeart/2005/8/layout/hChevron3"/>
    <dgm:cxn modelId="{5F8052A2-D2F9-4714-8694-71824198FEDA}" type="presParOf" srcId="{6B388B1F-FFEE-4ABD-B584-04E335700465}" destId="{13DCC11A-3297-40AB-A2C6-EA8C2E31D523}" srcOrd="3" destOrd="0" presId="urn:microsoft.com/office/officeart/2005/8/layout/hChevron3"/>
    <dgm:cxn modelId="{8FE1877C-5D1E-45C4-9E78-863DE4952EEF}" type="presParOf" srcId="{6B388B1F-FFEE-4ABD-B584-04E335700465}" destId="{A128C8B6-CD5D-4069-B8FF-C40D7097FAFA}" srcOrd="4" destOrd="0" presId="urn:microsoft.com/office/officeart/2005/8/layout/hChevron3"/>
    <dgm:cxn modelId="{6C9A5011-2F75-4E9F-B875-CCC34D5D5889}" type="presParOf" srcId="{6B388B1F-FFEE-4ABD-B584-04E335700465}" destId="{E89DB01B-7507-44B0-8AF8-701CC9587CC4}" srcOrd="5" destOrd="0" presId="urn:microsoft.com/office/officeart/2005/8/layout/hChevron3"/>
    <dgm:cxn modelId="{80E1E2BB-5E5C-40F8-B64F-B664EB240C3C}" type="presParOf" srcId="{6B388B1F-FFEE-4ABD-B584-04E335700465}" destId="{E6622BB0-673B-4557-A15F-F52A3CB0BE1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B760E-13F1-4D11-8F4D-E40A9378A6B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E1AB1C4-97D5-474D-B64C-A07D9067CE8E}">
      <dgm:prSet phldrT="[文本]" custT="1"/>
      <dgm:spPr/>
      <dgm:t>
        <a:bodyPr/>
        <a:lstStyle/>
        <a:p>
          <a:r>
            <a:rPr lang="zh-CN" altLang="en-US" sz="1800" b="1" dirty="0" smtClean="0"/>
            <a:t>分析问题</a:t>
          </a:r>
          <a:endParaRPr lang="zh-CN" altLang="en-US" sz="1800" b="1" dirty="0"/>
        </a:p>
      </dgm:t>
    </dgm:pt>
    <dgm:pt modelId="{971185BD-748E-40BA-991F-579808203432}" type="parTrans" cxnId="{5F1BAE3B-B8BF-4FDC-82A8-1281658C2AD3}">
      <dgm:prSet/>
      <dgm:spPr/>
      <dgm:t>
        <a:bodyPr/>
        <a:lstStyle/>
        <a:p>
          <a:endParaRPr lang="zh-CN" altLang="en-US" sz="1800" b="1"/>
        </a:p>
      </dgm:t>
    </dgm:pt>
    <dgm:pt modelId="{247641B1-AE33-447B-AFCD-476276DAE8FA}" type="sibTrans" cxnId="{5F1BAE3B-B8BF-4FDC-82A8-1281658C2AD3}">
      <dgm:prSet/>
      <dgm:spPr/>
      <dgm:t>
        <a:bodyPr/>
        <a:lstStyle/>
        <a:p>
          <a:endParaRPr lang="zh-CN" altLang="en-US" sz="1800" b="1"/>
        </a:p>
      </dgm:t>
    </dgm:pt>
    <dgm:pt modelId="{20A10064-8D0A-4A5E-8414-8FF53D5A1E5E}">
      <dgm:prSet phldrT="[文本]" custT="1"/>
      <dgm:spPr/>
      <dgm:t>
        <a:bodyPr/>
        <a:lstStyle/>
        <a:p>
          <a:r>
            <a:rPr lang="zh-CN" altLang="en-US" sz="1800" b="1" dirty="0" smtClean="0"/>
            <a:t>设计算法</a:t>
          </a:r>
          <a:endParaRPr lang="zh-CN" altLang="en-US" sz="1800" b="1" dirty="0"/>
        </a:p>
      </dgm:t>
    </dgm:pt>
    <dgm:pt modelId="{2C3BC485-539D-49A1-8F16-402EF960CF3D}" type="parTrans" cxnId="{25975711-4689-41CF-BF46-CDBE8A83B9FF}">
      <dgm:prSet/>
      <dgm:spPr/>
      <dgm:t>
        <a:bodyPr/>
        <a:lstStyle/>
        <a:p>
          <a:endParaRPr lang="zh-CN" altLang="en-US" sz="1800" b="1"/>
        </a:p>
      </dgm:t>
    </dgm:pt>
    <dgm:pt modelId="{2BD392DD-C6EA-4303-AEA8-5EC35E03F515}" type="sibTrans" cxnId="{25975711-4689-41CF-BF46-CDBE8A83B9FF}">
      <dgm:prSet/>
      <dgm:spPr/>
      <dgm:t>
        <a:bodyPr/>
        <a:lstStyle/>
        <a:p>
          <a:endParaRPr lang="zh-CN" altLang="en-US" sz="1800" b="1"/>
        </a:p>
      </dgm:t>
    </dgm:pt>
    <dgm:pt modelId="{D820B602-778D-415F-BE16-790B6DB09570}">
      <dgm:prSet phldrT="[文本]" custT="1"/>
      <dgm:spPr/>
      <dgm:t>
        <a:bodyPr/>
        <a:lstStyle/>
        <a:p>
          <a:r>
            <a:rPr lang="zh-CN" altLang="en-US" sz="1800" b="1" dirty="0" smtClean="0"/>
            <a:t>编程实现与调试</a:t>
          </a:r>
          <a:endParaRPr lang="zh-CN" altLang="en-US" sz="1800" b="1" dirty="0"/>
        </a:p>
      </dgm:t>
    </dgm:pt>
    <dgm:pt modelId="{BEBDC060-E2B7-404D-893C-527E1A0654C6}" type="parTrans" cxnId="{1B40FA1E-7283-484F-AC02-EE5EECBB81D4}">
      <dgm:prSet/>
      <dgm:spPr/>
      <dgm:t>
        <a:bodyPr/>
        <a:lstStyle/>
        <a:p>
          <a:endParaRPr lang="zh-CN" altLang="en-US" sz="1800" b="1"/>
        </a:p>
      </dgm:t>
    </dgm:pt>
    <dgm:pt modelId="{F3EFD7C6-EAEE-45FA-88E9-BD51F1ED5243}" type="sibTrans" cxnId="{1B40FA1E-7283-484F-AC02-EE5EECBB81D4}">
      <dgm:prSet/>
      <dgm:spPr/>
      <dgm:t>
        <a:bodyPr/>
        <a:lstStyle/>
        <a:p>
          <a:endParaRPr lang="zh-CN" altLang="en-US" sz="1800" b="1"/>
        </a:p>
      </dgm:t>
    </dgm:pt>
    <dgm:pt modelId="{3C6DBE5F-62E8-4907-820C-83772B6F4620}">
      <dgm:prSet custT="1"/>
      <dgm:spPr/>
      <dgm:t>
        <a:bodyPr/>
        <a:lstStyle/>
        <a:p>
          <a:r>
            <a:rPr lang="zh-CN" altLang="en-US" sz="1800" b="1" dirty="0" smtClean="0"/>
            <a:t>保存文件 运行程序</a:t>
          </a:r>
          <a:endParaRPr lang="zh-CN" altLang="en-US" sz="1800" b="1" dirty="0"/>
        </a:p>
      </dgm:t>
    </dgm:pt>
    <dgm:pt modelId="{FB8381B1-CA32-4E83-AFF0-680DFF2F913E}" type="parTrans" cxnId="{0DB18AC5-C31F-44E6-903A-4BF3F8D04F56}">
      <dgm:prSet/>
      <dgm:spPr/>
      <dgm:t>
        <a:bodyPr/>
        <a:lstStyle/>
        <a:p>
          <a:endParaRPr lang="zh-CN" altLang="en-US" sz="1800" b="1"/>
        </a:p>
      </dgm:t>
    </dgm:pt>
    <dgm:pt modelId="{40F315E8-8807-49F9-BEC8-731C4ECB0573}" type="sibTrans" cxnId="{0DB18AC5-C31F-44E6-903A-4BF3F8D04F56}">
      <dgm:prSet/>
      <dgm:spPr/>
      <dgm:t>
        <a:bodyPr/>
        <a:lstStyle/>
        <a:p>
          <a:endParaRPr lang="zh-CN" altLang="en-US" sz="1800" b="1"/>
        </a:p>
      </dgm:t>
    </dgm:pt>
    <dgm:pt modelId="{6B388B1F-FFEE-4ABD-B584-04E335700465}" type="pres">
      <dgm:prSet presAssocID="{150B760E-13F1-4D11-8F4D-E40A9378A6BC}" presName="Name0" presStyleCnt="0">
        <dgm:presLayoutVars>
          <dgm:dir/>
          <dgm:resizeHandles val="exact"/>
        </dgm:presLayoutVars>
      </dgm:prSet>
      <dgm:spPr/>
    </dgm:pt>
    <dgm:pt modelId="{4ECF00D5-8C8A-499E-AE7A-1707CD3CACF6}" type="pres">
      <dgm:prSet presAssocID="{0E1AB1C4-97D5-474D-B64C-A07D9067CE8E}" presName="parTxOnly" presStyleLbl="node1" presStyleIdx="0" presStyleCnt="4" custScaleX="718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3AE06F-A63F-4B80-9D8D-1C0486D98079}" type="pres">
      <dgm:prSet presAssocID="{247641B1-AE33-447B-AFCD-476276DAE8FA}" presName="parSpace" presStyleCnt="0"/>
      <dgm:spPr/>
    </dgm:pt>
    <dgm:pt modelId="{63F3FCFD-3350-41FB-A357-7F93BFE26B05}" type="pres">
      <dgm:prSet presAssocID="{20A10064-8D0A-4A5E-8414-8FF53D5A1E5E}" presName="parTxOnly" presStyleLbl="node1" presStyleIdx="1" presStyleCnt="4" custScaleX="868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DCC11A-3297-40AB-A2C6-EA8C2E31D523}" type="pres">
      <dgm:prSet presAssocID="{2BD392DD-C6EA-4303-AEA8-5EC35E03F515}" presName="parSpace" presStyleCnt="0"/>
      <dgm:spPr/>
    </dgm:pt>
    <dgm:pt modelId="{A128C8B6-CD5D-4069-B8FF-C40D7097FAFA}" type="pres">
      <dgm:prSet presAssocID="{D820B602-778D-415F-BE16-790B6DB09570}" presName="parTxOnly" presStyleLbl="node1" presStyleIdx="2" presStyleCnt="4" custScaleX="1058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9DB01B-7507-44B0-8AF8-701CC9587CC4}" type="pres">
      <dgm:prSet presAssocID="{F3EFD7C6-EAEE-45FA-88E9-BD51F1ED5243}" presName="parSpace" presStyleCnt="0"/>
      <dgm:spPr/>
    </dgm:pt>
    <dgm:pt modelId="{E6622BB0-673B-4557-A15F-F52A3CB0BE1E}" type="pres">
      <dgm:prSet presAssocID="{3C6DBE5F-62E8-4907-820C-83772B6F4620}" presName="parTxOnly" presStyleLbl="node1" presStyleIdx="3" presStyleCnt="4" custScaleX="118211" custLinFactNeighborX="-74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44393DC-053C-4869-8BE1-6C80D3061FF4}" type="presOf" srcId="{D820B602-778D-415F-BE16-790B6DB09570}" destId="{A128C8B6-CD5D-4069-B8FF-C40D7097FAFA}" srcOrd="0" destOrd="0" presId="urn:microsoft.com/office/officeart/2005/8/layout/hChevron3"/>
    <dgm:cxn modelId="{25975711-4689-41CF-BF46-CDBE8A83B9FF}" srcId="{150B760E-13F1-4D11-8F4D-E40A9378A6BC}" destId="{20A10064-8D0A-4A5E-8414-8FF53D5A1E5E}" srcOrd="1" destOrd="0" parTransId="{2C3BC485-539D-49A1-8F16-402EF960CF3D}" sibTransId="{2BD392DD-C6EA-4303-AEA8-5EC35E03F515}"/>
    <dgm:cxn modelId="{6C215BEB-00CB-4CAA-A0B9-89AE78B6F53A}" type="presOf" srcId="{3C6DBE5F-62E8-4907-820C-83772B6F4620}" destId="{E6622BB0-673B-4557-A15F-F52A3CB0BE1E}" srcOrd="0" destOrd="0" presId="urn:microsoft.com/office/officeart/2005/8/layout/hChevron3"/>
    <dgm:cxn modelId="{CDB20D18-29FF-47A1-8953-D18C0D49CA5C}" type="presOf" srcId="{150B760E-13F1-4D11-8F4D-E40A9378A6BC}" destId="{6B388B1F-FFEE-4ABD-B584-04E335700465}" srcOrd="0" destOrd="0" presId="urn:microsoft.com/office/officeart/2005/8/layout/hChevron3"/>
    <dgm:cxn modelId="{0DB18AC5-C31F-44E6-903A-4BF3F8D04F56}" srcId="{150B760E-13F1-4D11-8F4D-E40A9378A6BC}" destId="{3C6DBE5F-62E8-4907-820C-83772B6F4620}" srcOrd="3" destOrd="0" parTransId="{FB8381B1-CA32-4E83-AFF0-680DFF2F913E}" sibTransId="{40F315E8-8807-49F9-BEC8-731C4ECB0573}"/>
    <dgm:cxn modelId="{D4FC5D95-101A-4E54-BE1B-5FEFF80824BD}" type="presOf" srcId="{20A10064-8D0A-4A5E-8414-8FF53D5A1E5E}" destId="{63F3FCFD-3350-41FB-A357-7F93BFE26B05}" srcOrd="0" destOrd="0" presId="urn:microsoft.com/office/officeart/2005/8/layout/hChevron3"/>
    <dgm:cxn modelId="{1B40FA1E-7283-484F-AC02-EE5EECBB81D4}" srcId="{150B760E-13F1-4D11-8F4D-E40A9378A6BC}" destId="{D820B602-778D-415F-BE16-790B6DB09570}" srcOrd="2" destOrd="0" parTransId="{BEBDC060-E2B7-404D-893C-527E1A0654C6}" sibTransId="{F3EFD7C6-EAEE-45FA-88E9-BD51F1ED5243}"/>
    <dgm:cxn modelId="{665CF901-07EA-4591-95AF-BABE9F38DBDB}" type="presOf" srcId="{0E1AB1C4-97D5-474D-B64C-A07D9067CE8E}" destId="{4ECF00D5-8C8A-499E-AE7A-1707CD3CACF6}" srcOrd="0" destOrd="0" presId="urn:microsoft.com/office/officeart/2005/8/layout/hChevron3"/>
    <dgm:cxn modelId="{5F1BAE3B-B8BF-4FDC-82A8-1281658C2AD3}" srcId="{150B760E-13F1-4D11-8F4D-E40A9378A6BC}" destId="{0E1AB1C4-97D5-474D-B64C-A07D9067CE8E}" srcOrd="0" destOrd="0" parTransId="{971185BD-748E-40BA-991F-579808203432}" sibTransId="{247641B1-AE33-447B-AFCD-476276DAE8FA}"/>
    <dgm:cxn modelId="{058D608B-DBA9-445A-A38B-17FBFB117EDE}" type="presParOf" srcId="{6B388B1F-FFEE-4ABD-B584-04E335700465}" destId="{4ECF00D5-8C8A-499E-AE7A-1707CD3CACF6}" srcOrd="0" destOrd="0" presId="urn:microsoft.com/office/officeart/2005/8/layout/hChevron3"/>
    <dgm:cxn modelId="{20EF58DF-34C3-4BB4-B53E-D3C0C4C3502D}" type="presParOf" srcId="{6B388B1F-FFEE-4ABD-B584-04E335700465}" destId="{F83AE06F-A63F-4B80-9D8D-1C0486D98079}" srcOrd="1" destOrd="0" presId="urn:microsoft.com/office/officeart/2005/8/layout/hChevron3"/>
    <dgm:cxn modelId="{101CBAAF-A978-475B-84A6-CB060BA1686B}" type="presParOf" srcId="{6B388B1F-FFEE-4ABD-B584-04E335700465}" destId="{63F3FCFD-3350-41FB-A357-7F93BFE26B05}" srcOrd="2" destOrd="0" presId="urn:microsoft.com/office/officeart/2005/8/layout/hChevron3"/>
    <dgm:cxn modelId="{B82D0E87-4552-481B-934C-D2DA52243119}" type="presParOf" srcId="{6B388B1F-FFEE-4ABD-B584-04E335700465}" destId="{13DCC11A-3297-40AB-A2C6-EA8C2E31D523}" srcOrd="3" destOrd="0" presId="urn:microsoft.com/office/officeart/2005/8/layout/hChevron3"/>
    <dgm:cxn modelId="{9D690C6C-9A6B-460B-AC6B-F54EA90FF323}" type="presParOf" srcId="{6B388B1F-FFEE-4ABD-B584-04E335700465}" destId="{A128C8B6-CD5D-4069-B8FF-C40D7097FAFA}" srcOrd="4" destOrd="0" presId="urn:microsoft.com/office/officeart/2005/8/layout/hChevron3"/>
    <dgm:cxn modelId="{99C9F6B0-752C-44D2-91F6-FF747B4F9CF6}" type="presParOf" srcId="{6B388B1F-FFEE-4ABD-B584-04E335700465}" destId="{E89DB01B-7507-44B0-8AF8-701CC9587CC4}" srcOrd="5" destOrd="0" presId="urn:microsoft.com/office/officeart/2005/8/layout/hChevron3"/>
    <dgm:cxn modelId="{B8517499-4AE8-436D-A8A3-6BE76F7E5D1B}" type="presParOf" srcId="{6B388B1F-FFEE-4ABD-B584-04E335700465}" destId="{E6622BB0-673B-4557-A15F-F52A3CB0BE1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4742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同学们好，今天我们学习：解析算法，请大家做好相应准备。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设计算法，画出流程图。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然后，编程实现与调试 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最后：保存文件，运行程序。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请同学们暂停视频播放：输入该程序，调试运行。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分析了 两个例子后，我们先做这样一个实践活动：探讨电机发热问题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电机的规格为：</a:t>
            </a:r>
            <a:r>
              <a:rPr lang="en-US" altLang="zh-CN" dirty="0" smtClean="0"/>
              <a:t>3</a:t>
            </a:r>
            <a:r>
              <a:rPr lang="zh-CN" altLang="en-US" dirty="0" smtClean="0"/>
              <a:t>伏，</a:t>
            </a:r>
            <a:r>
              <a:rPr lang="en-US" altLang="zh-CN" dirty="0" smtClean="0"/>
              <a:t>0.75</a:t>
            </a:r>
            <a:r>
              <a:rPr lang="zh-CN" altLang="en-US" dirty="0" smtClean="0"/>
              <a:t>瓦，线圈电阻为</a:t>
            </a:r>
            <a:r>
              <a:rPr lang="en-US" altLang="zh-CN" dirty="0" smtClean="0"/>
              <a:t>5</a:t>
            </a:r>
            <a:r>
              <a:rPr lang="zh-CN" altLang="en-US" dirty="0" smtClean="0"/>
              <a:t>欧。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编程求解：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 </a:t>
            </a:r>
            <a:r>
              <a:rPr lang="zh-CN" altLang="en-US" dirty="0" smtClean="0"/>
              <a:t>在额定电压</a:t>
            </a:r>
            <a:r>
              <a:rPr lang="en-US" altLang="zh-CN" dirty="0" smtClean="0"/>
              <a:t>3V</a:t>
            </a:r>
            <a:r>
              <a:rPr lang="zh-CN" altLang="en-US" dirty="0" smtClean="0"/>
              <a:t>时，正常工作 状态下，电机转化为机械能的功率；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 </a:t>
            </a:r>
            <a:r>
              <a:rPr lang="zh-CN" altLang="en-US" dirty="0" smtClean="0"/>
              <a:t>在额定电压</a:t>
            </a:r>
            <a:r>
              <a:rPr lang="en-US" altLang="zh-CN" dirty="0" smtClean="0"/>
              <a:t>3V</a:t>
            </a:r>
            <a:r>
              <a:rPr lang="zh-CN" altLang="en-US" dirty="0" smtClean="0"/>
              <a:t>时，堵赚 情况下，电机的发热功率。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首先分析问题：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已知条件：电压：</a:t>
            </a:r>
            <a:r>
              <a:rPr lang="en-US" altLang="zh-CN" dirty="0" smtClean="0"/>
              <a:t>U </a:t>
            </a:r>
            <a:r>
              <a:rPr lang="zh-CN" altLang="en-US" dirty="0" smtClean="0"/>
              <a:t>等</a:t>
            </a:r>
            <a:r>
              <a:rPr lang="en-US" altLang="zh-CN" dirty="0" smtClean="0"/>
              <a:t>3</a:t>
            </a:r>
            <a:r>
              <a:rPr lang="zh-CN" altLang="en-US" dirty="0" smtClean="0"/>
              <a:t>，功率：</a:t>
            </a:r>
            <a:r>
              <a:rPr lang="en-US" altLang="zh-CN" dirty="0" smtClean="0"/>
              <a:t>P </a:t>
            </a:r>
            <a:r>
              <a:rPr lang="zh-CN" altLang="en-US" dirty="0" smtClean="0"/>
              <a:t>等 </a:t>
            </a:r>
            <a:r>
              <a:rPr lang="en-US" altLang="zh-CN" dirty="0" smtClean="0"/>
              <a:t>0.75</a:t>
            </a:r>
            <a:r>
              <a:rPr lang="zh-CN" altLang="en-US" dirty="0" smtClean="0"/>
              <a:t>，电阻：</a:t>
            </a:r>
            <a:r>
              <a:rPr lang="en-US" altLang="zh-CN" dirty="0" smtClean="0"/>
              <a:t>R </a:t>
            </a:r>
            <a:r>
              <a:rPr lang="zh-CN" altLang="en-US" dirty="0" smtClean="0"/>
              <a:t>等 </a:t>
            </a:r>
            <a:r>
              <a:rPr lang="en-US" altLang="zh-CN" dirty="0" smtClean="0"/>
              <a:t>5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求解目标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：在额定电压</a:t>
            </a:r>
            <a:r>
              <a:rPr lang="en-US" altLang="zh-CN" dirty="0" smtClean="0"/>
              <a:t>3V</a:t>
            </a:r>
            <a:r>
              <a:rPr lang="zh-CN" altLang="en-US" dirty="0" smtClean="0"/>
              <a:t>时，正常工作状态下，电机转化为机械能的功率；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已知与未知的关系：在额定电压</a:t>
            </a:r>
            <a:r>
              <a:rPr lang="en-US" altLang="zh-CN" dirty="0" smtClean="0"/>
              <a:t>3V</a:t>
            </a:r>
            <a:r>
              <a:rPr lang="zh-CN" altLang="en-US" dirty="0" smtClean="0"/>
              <a:t>时，正常情况下，电机通电后，一部分电能转化为机械能。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因为电机有一定电阻，它会有发热现象。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发热功率：</a:t>
            </a:r>
            <a:r>
              <a:rPr lang="en-US" altLang="zh-CN" dirty="0" smtClean="0"/>
              <a:t>PH</a:t>
            </a:r>
            <a:r>
              <a:rPr lang="zh-CN" altLang="en-US" dirty="0" smtClean="0"/>
              <a:t>，等，</a:t>
            </a:r>
            <a:r>
              <a:rPr lang="en-US" altLang="zh-CN" dirty="0" smtClean="0"/>
              <a:t>I</a:t>
            </a:r>
            <a:r>
              <a:rPr lang="zh-CN" altLang="en-US" dirty="0" smtClean="0"/>
              <a:t>平方</a:t>
            </a:r>
            <a:r>
              <a:rPr lang="en-US" altLang="zh-CN" dirty="0" smtClean="0"/>
              <a:t>R</a:t>
            </a:r>
            <a:r>
              <a:rPr lang="zh-CN" altLang="en-US" dirty="0" smtClean="0"/>
              <a:t>。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其中：</a:t>
            </a:r>
            <a:r>
              <a:rPr lang="en-US" altLang="zh-CN" dirty="0" smtClean="0"/>
              <a:t>I</a:t>
            </a:r>
            <a:r>
              <a:rPr lang="zh-CN" altLang="en-US" dirty="0" smtClean="0"/>
              <a:t>，等，</a:t>
            </a:r>
            <a:r>
              <a:rPr lang="en-US" altLang="zh-CN" dirty="0" smtClean="0"/>
              <a:t>P</a:t>
            </a:r>
            <a:r>
              <a:rPr lang="zh-CN" altLang="en-US" dirty="0" smtClean="0"/>
              <a:t>除以</a:t>
            </a:r>
            <a:r>
              <a:rPr lang="en-US" altLang="zh-CN" dirty="0" smtClean="0"/>
              <a:t>U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</a:t>
            </a:r>
            <a:r>
              <a:rPr lang="zh-CN" altLang="en-US" dirty="0" smtClean="0"/>
              <a:t>则电机转化为机械能的功率：</a:t>
            </a:r>
            <a:r>
              <a:rPr lang="en-US" altLang="zh-CN" dirty="0" smtClean="0"/>
              <a:t>PM</a:t>
            </a:r>
            <a:r>
              <a:rPr lang="zh-CN" altLang="en-US" dirty="0" smtClean="0"/>
              <a:t>，等，</a:t>
            </a:r>
            <a:r>
              <a:rPr lang="en-US" altLang="zh-CN" dirty="0" smtClean="0"/>
              <a:t>P</a:t>
            </a:r>
            <a:r>
              <a:rPr lang="zh-CN" altLang="en-US" dirty="0" smtClean="0"/>
              <a:t>减</a:t>
            </a:r>
            <a:r>
              <a:rPr lang="en-US" altLang="zh-CN" dirty="0" smtClean="0"/>
              <a:t>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首先分析问题：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已知条件：电压：</a:t>
            </a:r>
            <a:r>
              <a:rPr lang="en-US" altLang="zh-CN" dirty="0" smtClean="0"/>
              <a:t>U </a:t>
            </a:r>
            <a:r>
              <a:rPr lang="zh-CN" altLang="en-US" dirty="0" smtClean="0"/>
              <a:t>等</a:t>
            </a:r>
            <a:r>
              <a:rPr lang="en-US" altLang="zh-CN" dirty="0" smtClean="0"/>
              <a:t>3</a:t>
            </a:r>
            <a:r>
              <a:rPr lang="zh-CN" altLang="en-US" dirty="0" smtClean="0"/>
              <a:t>，功率：</a:t>
            </a:r>
            <a:r>
              <a:rPr lang="en-US" altLang="zh-CN" dirty="0" smtClean="0"/>
              <a:t>P </a:t>
            </a:r>
            <a:r>
              <a:rPr lang="zh-CN" altLang="en-US" dirty="0" smtClean="0"/>
              <a:t>等 </a:t>
            </a:r>
            <a:r>
              <a:rPr lang="en-US" altLang="zh-CN" dirty="0" smtClean="0"/>
              <a:t>0.75</a:t>
            </a:r>
            <a:r>
              <a:rPr lang="zh-CN" altLang="en-US" dirty="0" smtClean="0"/>
              <a:t>，电阻：</a:t>
            </a:r>
            <a:r>
              <a:rPr lang="en-US" altLang="zh-CN" dirty="0" smtClean="0"/>
              <a:t>R </a:t>
            </a:r>
            <a:r>
              <a:rPr lang="zh-CN" altLang="en-US" dirty="0" smtClean="0"/>
              <a:t>等 </a:t>
            </a:r>
            <a:r>
              <a:rPr lang="en-US" altLang="zh-CN" dirty="0" smtClean="0"/>
              <a:t>5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求解目标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：在额定电压</a:t>
            </a:r>
            <a:r>
              <a:rPr lang="en-US" altLang="zh-CN" dirty="0" smtClean="0"/>
              <a:t>3V</a:t>
            </a:r>
            <a:r>
              <a:rPr lang="zh-CN" altLang="en-US" dirty="0" smtClean="0"/>
              <a:t>时，正常工作状态下，电机转化为机械能的功率；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已知与未知的关系：在额定电压</a:t>
            </a:r>
            <a:r>
              <a:rPr lang="en-US" altLang="zh-CN" dirty="0" smtClean="0"/>
              <a:t>3V</a:t>
            </a:r>
            <a:r>
              <a:rPr lang="zh-CN" altLang="en-US" dirty="0" smtClean="0"/>
              <a:t>时，正常情况下，电机通电后，一部分电能转化为机械能。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因为电机有一定电阻，它会有发热现象。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发热功率：</a:t>
            </a:r>
            <a:r>
              <a:rPr lang="en-US" altLang="zh-CN" dirty="0" smtClean="0"/>
              <a:t>PH</a:t>
            </a:r>
            <a:r>
              <a:rPr lang="zh-CN" altLang="en-US" dirty="0" smtClean="0"/>
              <a:t>，等，</a:t>
            </a:r>
            <a:r>
              <a:rPr lang="en-US" altLang="zh-CN" dirty="0" smtClean="0"/>
              <a:t>I</a:t>
            </a:r>
            <a:r>
              <a:rPr lang="zh-CN" altLang="en-US" dirty="0" smtClean="0"/>
              <a:t>平方</a:t>
            </a:r>
            <a:r>
              <a:rPr lang="en-US" altLang="zh-CN" dirty="0" smtClean="0"/>
              <a:t>R</a:t>
            </a:r>
            <a:r>
              <a:rPr lang="zh-CN" altLang="en-US" dirty="0" smtClean="0"/>
              <a:t>。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其中：</a:t>
            </a:r>
            <a:r>
              <a:rPr lang="en-US" altLang="zh-CN" dirty="0" smtClean="0"/>
              <a:t>I</a:t>
            </a:r>
            <a:r>
              <a:rPr lang="zh-CN" altLang="en-US" dirty="0" smtClean="0"/>
              <a:t>，等，</a:t>
            </a:r>
            <a:r>
              <a:rPr lang="en-US" altLang="zh-CN" dirty="0" smtClean="0"/>
              <a:t>P</a:t>
            </a:r>
            <a:r>
              <a:rPr lang="zh-CN" altLang="en-US" dirty="0" smtClean="0"/>
              <a:t>除以</a:t>
            </a:r>
            <a:r>
              <a:rPr lang="en-US" altLang="zh-CN" dirty="0" smtClean="0"/>
              <a:t>U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</a:t>
            </a:r>
            <a:r>
              <a:rPr lang="zh-CN" altLang="en-US" dirty="0" smtClean="0"/>
              <a:t>则电机转化为机械能的功率：</a:t>
            </a:r>
            <a:r>
              <a:rPr lang="en-US" altLang="zh-CN" dirty="0" smtClean="0"/>
              <a:t>PM</a:t>
            </a:r>
            <a:r>
              <a:rPr lang="zh-CN" altLang="en-US" dirty="0" smtClean="0"/>
              <a:t>，等，</a:t>
            </a:r>
            <a:r>
              <a:rPr lang="en-US" altLang="zh-CN" dirty="0" smtClean="0"/>
              <a:t>P</a:t>
            </a:r>
            <a:r>
              <a:rPr lang="zh-CN" altLang="en-US" dirty="0" smtClean="0"/>
              <a:t>减</a:t>
            </a:r>
            <a:r>
              <a:rPr lang="en-US" altLang="zh-CN" dirty="0" smtClean="0"/>
              <a:t>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请同学们，设计算法，画出流程图。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然后，根据算法设计，进行编程与调试。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最后：保存文件，运行程序。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请同学们暂停视频播放：编写程序，调试运行。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下面分析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求解目标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：在额定电压</a:t>
            </a:r>
            <a:r>
              <a:rPr lang="en-US" altLang="zh-CN" dirty="0" smtClean="0"/>
              <a:t>3V</a:t>
            </a:r>
            <a:r>
              <a:rPr lang="zh-CN" altLang="en-US" dirty="0" smtClean="0"/>
              <a:t>时，堵赚情况下，电机的发热功率。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已知与未知的关系：当电机堵赚，即，由于某种原因转不动时，可以视为纯电阻，此时电机消耗的功率全部为发热功率： </a:t>
            </a:r>
            <a:r>
              <a:rPr lang="en-US" altLang="zh-CN" dirty="0" smtClean="0"/>
              <a:t>PH</a:t>
            </a:r>
            <a:r>
              <a:rPr lang="zh-CN" altLang="en-US" dirty="0" smtClean="0"/>
              <a:t>，等，</a:t>
            </a:r>
            <a:r>
              <a:rPr lang="en-US" altLang="zh-CN" dirty="0" smtClean="0"/>
              <a:t>I</a:t>
            </a:r>
            <a:r>
              <a:rPr lang="zh-CN" altLang="en-US" dirty="0" smtClean="0"/>
              <a:t>平方乘</a:t>
            </a:r>
            <a:r>
              <a:rPr lang="en-US" altLang="zh-CN" dirty="0" smtClean="0"/>
              <a:t>R</a:t>
            </a:r>
            <a:r>
              <a:rPr lang="zh-CN" altLang="en-US" dirty="0" smtClean="0"/>
              <a:t>。 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其中：</a:t>
            </a:r>
            <a:r>
              <a:rPr lang="en-US" altLang="zh-CN" dirty="0" smtClean="0"/>
              <a:t>I</a:t>
            </a:r>
            <a:r>
              <a:rPr lang="zh-CN" altLang="en-US" dirty="0" smtClean="0"/>
              <a:t>，等，</a:t>
            </a:r>
            <a:r>
              <a:rPr lang="en-US" altLang="zh-CN" dirty="0" smtClean="0"/>
              <a:t>U</a:t>
            </a:r>
            <a:r>
              <a:rPr lang="zh-CN" altLang="en-US" dirty="0" smtClean="0"/>
              <a:t>除以</a:t>
            </a:r>
            <a:r>
              <a:rPr lang="en-US" altLang="zh-CN" dirty="0" smtClean="0"/>
              <a:t>R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请同学们，设计算法，画出流程图。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然后，根据算法设计，进行编程与调试。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最后：保存文件，运行程序。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请同学们暂停视频播放：编写程序，调试运行。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比较正常和堵赚两种状态，堵赚时电机的发热功率为正常情况下的若干倍，电机摸起来会烫手，也容易烧毁电机。</a:t>
            </a:r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下面，我们再做一个实践活动：编写程序，研究 某山地的气温分布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某地区 为了开发山区农业，需要了解山地的气候变化。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现已知该地山区，海拔每升高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米，气温下降约</a:t>
            </a:r>
            <a:r>
              <a:rPr lang="en-US" altLang="zh-CN" dirty="0" smtClean="0"/>
              <a:t>0.5℃</a:t>
            </a:r>
            <a:r>
              <a:rPr lang="zh-CN" altLang="en-US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山地最高海拔为</a:t>
            </a:r>
            <a:r>
              <a:rPr lang="en-US" altLang="zh-CN" dirty="0" smtClean="0"/>
              <a:t>1500</a:t>
            </a:r>
            <a:r>
              <a:rPr lang="zh-CN" altLang="en-US" dirty="0" smtClean="0"/>
              <a:t>米，山脚下的年平均气温为</a:t>
            </a:r>
            <a:r>
              <a:rPr lang="en-US" altLang="zh-CN" dirty="0" smtClean="0"/>
              <a:t>22℃</a:t>
            </a:r>
            <a:r>
              <a:rPr lang="zh-CN" altLang="en-US" dirty="0" smtClean="0"/>
              <a:t>，假设 山脚海拔为</a:t>
            </a:r>
            <a:r>
              <a:rPr lang="en-US" altLang="zh-CN" dirty="0" smtClean="0"/>
              <a:t>0 </a:t>
            </a:r>
            <a:r>
              <a:rPr lang="zh-CN" altLang="en-US" dirty="0" smtClean="0"/>
              <a:t>米。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求解：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 </a:t>
            </a:r>
            <a:r>
              <a:rPr lang="zh-CN" altLang="en-US" dirty="0" smtClean="0"/>
              <a:t>依据气温随 海拔升降 而变化的规律，写出计算该山区不同海拔高度的气温解析式，并编程实现。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 </a:t>
            </a:r>
            <a:r>
              <a:rPr lang="zh-CN" altLang="en-US" dirty="0" smtClean="0"/>
              <a:t>某种植物适宜生长在</a:t>
            </a:r>
            <a:r>
              <a:rPr lang="en-US" altLang="zh-CN" dirty="0" smtClean="0"/>
              <a:t>18</a:t>
            </a:r>
            <a:r>
              <a:rPr lang="zh-CN" altLang="en-US" dirty="0" smtClean="0"/>
              <a:t>至</a:t>
            </a:r>
            <a:r>
              <a:rPr lang="en-US" altLang="zh-CN" dirty="0" smtClean="0"/>
              <a:t>20℃</a:t>
            </a:r>
            <a:r>
              <a:rPr lang="zh-CN" altLang="en-US" dirty="0" smtClean="0"/>
              <a:t>的山区，如果要分析这种植物种植在该山地 多高的地区为宜，需要如何修改算法？试着编程实现。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下面，我们再做一个实践活动：编写程序，研究 某山地的气温分布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某地区 为了开发山区农业，需要了解山地的气候变化。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现已知该地山区，海拔每升高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米，气温下降约</a:t>
            </a:r>
            <a:r>
              <a:rPr lang="en-US" altLang="zh-CN" dirty="0" smtClean="0"/>
              <a:t>0.5℃</a:t>
            </a:r>
            <a:r>
              <a:rPr lang="zh-CN" altLang="en-US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山地最高海拔为</a:t>
            </a:r>
            <a:r>
              <a:rPr lang="en-US" altLang="zh-CN" dirty="0" smtClean="0"/>
              <a:t>1500</a:t>
            </a:r>
            <a:r>
              <a:rPr lang="zh-CN" altLang="en-US" dirty="0" smtClean="0"/>
              <a:t>米，山脚下的年平均气温为</a:t>
            </a:r>
            <a:r>
              <a:rPr lang="en-US" altLang="zh-CN" dirty="0" smtClean="0"/>
              <a:t>22℃</a:t>
            </a:r>
            <a:r>
              <a:rPr lang="zh-CN" altLang="en-US" dirty="0" smtClean="0"/>
              <a:t>，假设 山脚海拔为</a:t>
            </a:r>
            <a:r>
              <a:rPr lang="en-US" altLang="zh-CN" dirty="0" smtClean="0"/>
              <a:t>0 </a:t>
            </a:r>
            <a:r>
              <a:rPr lang="zh-CN" altLang="en-US" dirty="0" smtClean="0"/>
              <a:t>米。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求解：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 </a:t>
            </a:r>
            <a:r>
              <a:rPr lang="zh-CN" altLang="en-US" dirty="0" smtClean="0"/>
              <a:t>依据气温随 海拔升降 而变化的规律，写出计算该山区不同海拔高度的气温解析式，并编程实现。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 </a:t>
            </a:r>
            <a:r>
              <a:rPr lang="zh-CN" altLang="en-US" dirty="0" smtClean="0"/>
              <a:t>某种植物适宜生长在</a:t>
            </a:r>
            <a:r>
              <a:rPr lang="en-US" altLang="zh-CN" dirty="0" smtClean="0"/>
              <a:t>18</a:t>
            </a:r>
            <a:r>
              <a:rPr lang="zh-CN" altLang="en-US" dirty="0" smtClean="0"/>
              <a:t>至</a:t>
            </a:r>
            <a:r>
              <a:rPr lang="en-US" altLang="zh-CN" dirty="0" smtClean="0"/>
              <a:t>20℃</a:t>
            </a:r>
            <a:r>
              <a:rPr lang="zh-CN" altLang="en-US" dirty="0" smtClean="0"/>
              <a:t>的山区，如果要分析这种植物种植在该山地 多高的地区为宜，需要如何修改算法？试着编程实现。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首先，分析问题：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已知条件：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山脚海拔为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米；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山地最高海拔为</a:t>
            </a:r>
            <a:r>
              <a:rPr lang="en-US" altLang="zh-CN" dirty="0" smtClean="0"/>
              <a:t>1500</a:t>
            </a:r>
            <a:r>
              <a:rPr lang="zh-CN" altLang="en-US" dirty="0" smtClean="0"/>
              <a:t>米；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山脚下的年平均气温为</a:t>
            </a:r>
            <a:r>
              <a:rPr lang="en-US" altLang="zh-CN" dirty="0" smtClean="0"/>
              <a:t>22℃</a:t>
            </a:r>
            <a:r>
              <a:rPr lang="zh-CN" altLang="en-US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 海拔每升高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米，气温下降约 </a:t>
            </a:r>
            <a:r>
              <a:rPr lang="en-US" altLang="zh-CN" dirty="0" smtClean="0"/>
              <a:t>0.5℃</a:t>
            </a:r>
            <a:r>
              <a:rPr lang="zh-CN" altLang="en-US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求解目标：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 </a:t>
            </a:r>
            <a:r>
              <a:rPr lang="en-US" altLang="zh-CN" dirty="0" smtClean="0"/>
              <a:t>1. </a:t>
            </a:r>
            <a:r>
              <a:rPr lang="zh-CN" altLang="en-US" dirty="0" smtClean="0"/>
              <a:t>不同海拔高度处的 气温。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 </a:t>
            </a:r>
            <a:r>
              <a:rPr lang="en-US" altLang="zh-CN" dirty="0" smtClean="0"/>
              <a:t>2. </a:t>
            </a:r>
            <a:r>
              <a:rPr lang="zh-CN" altLang="en-US" dirty="0" smtClean="0"/>
              <a:t>哪个海拔高度范围内，气温为</a:t>
            </a:r>
            <a:r>
              <a:rPr lang="en-US" altLang="zh-CN" dirty="0" smtClean="0"/>
              <a:t>18</a:t>
            </a:r>
            <a:r>
              <a:rPr lang="zh-CN" altLang="en-US" dirty="0" smtClean="0"/>
              <a:t>至</a:t>
            </a:r>
            <a:r>
              <a:rPr lang="en-US" altLang="zh-CN" dirty="0" smtClean="0"/>
              <a:t>20℃</a:t>
            </a:r>
            <a:r>
              <a:rPr lang="zh-CN" altLang="en-US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请找出已知与未知的关系，设计算法，并试着编写程序。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解析算法：是指通过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找出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解决问题的</a:t>
            </a:r>
            <a:r>
              <a:rPr lang="zh-CN" alt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前提条件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zh-CN" alt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结果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之间关系的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表达式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，并计算表达式，来实现问题的求解。</a:t>
            </a:r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我们先看一个例子：计算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任意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两个并联电阻的总阻值。</a:t>
            </a:r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首先，分析问题：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已知条件：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山脚海拔为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米；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山地最高海拔为</a:t>
            </a:r>
            <a:r>
              <a:rPr lang="en-US" altLang="zh-CN" dirty="0" smtClean="0"/>
              <a:t>1500</a:t>
            </a:r>
            <a:r>
              <a:rPr lang="zh-CN" altLang="en-US" dirty="0" smtClean="0"/>
              <a:t>米；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山脚下的年平均气温为</a:t>
            </a:r>
            <a:r>
              <a:rPr lang="en-US" altLang="zh-CN" dirty="0" smtClean="0"/>
              <a:t>22℃</a:t>
            </a:r>
            <a:r>
              <a:rPr lang="zh-CN" altLang="en-US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 海拔每升高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米，气温下降约 </a:t>
            </a:r>
            <a:r>
              <a:rPr lang="en-US" altLang="zh-CN" dirty="0" smtClean="0"/>
              <a:t>0.5℃</a:t>
            </a:r>
            <a:r>
              <a:rPr lang="zh-CN" altLang="en-US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求解目标：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 </a:t>
            </a:r>
            <a:r>
              <a:rPr lang="en-US" altLang="zh-CN" dirty="0" smtClean="0"/>
              <a:t>1. </a:t>
            </a:r>
            <a:r>
              <a:rPr lang="zh-CN" altLang="en-US" dirty="0" smtClean="0"/>
              <a:t>不同海拔高度处的 气温。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 </a:t>
            </a:r>
            <a:r>
              <a:rPr lang="en-US" altLang="zh-CN" dirty="0" smtClean="0"/>
              <a:t>2. </a:t>
            </a:r>
            <a:r>
              <a:rPr lang="zh-CN" altLang="en-US" dirty="0" smtClean="0"/>
              <a:t>哪个海拔高度范围内，气温为</a:t>
            </a:r>
            <a:r>
              <a:rPr lang="en-US" altLang="zh-CN" dirty="0" smtClean="0"/>
              <a:t>18</a:t>
            </a:r>
            <a:r>
              <a:rPr lang="zh-CN" altLang="en-US" dirty="0" smtClean="0"/>
              <a:t>至</a:t>
            </a:r>
            <a:r>
              <a:rPr lang="en-US" altLang="zh-CN" dirty="0" smtClean="0"/>
              <a:t>20℃</a:t>
            </a:r>
            <a:r>
              <a:rPr lang="zh-CN" altLang="en-US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请找出已知与未知的关系，设计算法，并试着编写程序。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请同学们，设计算法，画出流程图。求解第一个问题。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根据算法设计，进行编程与调试。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最后：保存文件，运行程序。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请同学们暂停视频播放：编写程序，调试运行。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请同学们，设计算法，画出流程图。求解第二个问题。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根据算法设计，进行编程与调试。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最后：保存文件，运行程序。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请同学们暂停视频播放：编写程序，调试运行。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通过前面的例子和实践活动，能够看出：</a:t>
            </a:r>
          </a:p>
          <a:p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编程解决问题时，要善于综合运用物理、数学、化学等学科的知识和方法来分析问题，寻找问题中各要素之间的关系，用形式化的符号和公式表达要素之间的关系，得出解决问题所需的表达式。</a:t>
            </a:r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最后，我们总结一下：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使用解析算法解决问题，关键是：  找出表示问题的前提条件与结果之间关系的表达式：即正确的数学公式，用它来描述问题的原始数据与结果之间的数量关系。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基于解析算法的问题解决，基本步骤：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首先，分析问题；其次，设计算法；然后，编程实现与调试；最后，保存文件、运行程序。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最后，我们总结一下：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使用解析算法解决问题，关键是：  找出表示问题的前提条件与结果之间关系的表达式：即正确的数学公式，用它来描述问题的原始数据与结果之间的数量关系。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基于解析算法的问题解决，基本步骤：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首先，分析问题；然后，设计算法；编程实现与调试；最后，保存文件、运行程序。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首先，分析问题：</a:t>
                </a:r>
                <a:endParaRPr lang="en-US" altLang="zh-CN" sz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已知条件：电阻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1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R2 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的阻值</a:t>
                </a:r>
                <a:endParaRPr lang="en-US" altLang="zh-CN" sz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2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求解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目标：这两个电阻并联后的阻值：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  <a:p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已知与未知的关系：由公式：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CN" altLang="en-US" sz="1200" baseline="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分之一</a:t>
                </a:r>
                <a14:m>
                  <m:oMath xmlns:m="http://schemas.openxmlformats.org/officeDocument/2006/math">
                    <m:r>
                      <a:rPr lang="zh-CN" altLang="en-US" sz="1200" b="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，等</m:t>
                    </m:r>
                  </m:oMath>
                </a14:m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1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分之一，加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2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分之一，得到，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，等，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1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乘以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2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，再除以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1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，加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首先，分析问题：</a:t>
                </a:r>
                <a:endParaRPr lang="en-US" altLang="zh-CN" sz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已知条件：电阻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1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R2 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阻值</a:t>
                </a:r>
                <a:endParaRPr lang="en-US" altLang="zh-CN" sz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2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求解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目标：这两个电阻并联后的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阻值：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altLang="zh-CN" sz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已知与未知的关系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：由公式：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CN" altLang="en-US" sz="1200" baseline="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分之一</a:t>
                </a:r>
                <a:r>
                  <a:rPr lang="zh-CN" altLang="en-US" sz="1200" b="0" i="0" smtClean="0">
                    <a:solidFill>
                      <a:srgbClr val="0070C0"/>
                    </a:solidFill>
                    <a:latin typeface="Cambria Math"/>
                    <a:cs typeface="Times New Roman" pitchFamily="18" charset="0"/>
                  </a:rPr>
                  <a:t>，等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1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分之一，加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2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分之一，得到，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，等，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1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乘以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2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，再除以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1</a:t>
                </a:r>
                <a:r>
                  <a:rPr lang="zh-CN" altLang="en-US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，加</a:t>
                </a:r>
                <a:r>
                  <a:rPr lang="en-US" altLang="zh-CN" sz="1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 2</a:t>
                </a:r>
                <a:endParaRPr lang="zh-CN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然后，设计算法：</a:t>
            </a:r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输入两个电阻值：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R2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根据：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，等，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 1 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乘以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 2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，再除以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 1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，加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 2</a:t>
            </a:r>
            <a:endParaRPr lang="zh-CN" altLang="en-US" dirty="0" smtClean="0"/>
          </a:p>
          <a:p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算出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最后输出计算结果</a:t>
            </a:r>
            <a:endParaRPr lang="zh-CN" altLang="en-US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我们可以画出流程图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根据设计的算法，</a:t>
            </a:r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进行编程实现，并调试，</a:t>
            </a:r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最后：保存文件，运行程序。</a:t>
            </a:r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请同学们暂停视频播放：输入该程序，运行、验证结果。</a:t>
            </a:r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下面，我们探讨另一个例子：自由落体运动问题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从离地 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米 的高处，自由落下一个小球， 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大于</a:t>
            </a:r>
            <a:r>
              <a:rPr lang="en-US" altLang="zh-CN" baseline="0" dirty="0" smtClean="0"/>
              <a:t>5</a:t>
            </a:r>
            <a:r>
              <a:rPr lang="zh-CN" altLang="en-US" baseline="0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求从开始落下的时刻起，小球在最后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秒内的位移。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重力加速度</a:t>
            </a:r>
            <a:r>
              <a:rPr lang="en-US" altLang="zh-CN" baseline="0" dirty="0" smtClean="0"/>
              <a:t>g</a:t>
            </a:r>
            <a:r>
              <a:rPr lang="zh-CN" altLang="en-US" baseline="0" dirty="0" smtClean="0"/>
              <a:t>以</a:t>
            </a:r>
            <a:r>
              <a:rPr lang="en-US" altLang="zh-CN" baseline="0" dirty="0" smtClean="0"/>
              <a:t>9.8</a:t>
            </a:r>
            <a:r>
              <a:rPr lang="zh-CN" altLang="en-US" baseline="0" dirty="0" smtClean="0"/>
              <a:t>米每秒平方计。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 首先，分析问题：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已知条件：小球离地高度：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，重力加速度：</a:t>
            </a:r>
            <a:r>
              <a:rPr lang="en-US" altLang="zh-CN" baseline="0" dirty="0" smtClean="0"/>
              <a:t>g</a:t>
            </a:r>
            <a:r>
              <a:rPr lang="zh-CN" altLang="en-US" baseline="0" dirty="0" smtClean="0"/>
              <a:t>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求解目标：小球在下落最后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秒内 的位移；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已知与未知的关系：由公式 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，等，二分之一，</a:t>
            </a:r>
            <a:r>
              <a:rPr lang="en-US" altLang="zh-CN" baseline="0" dirty="0" smtClean="0"/>
              <a:t>g</a:t>
            </a:r>
            <a:r>
              <a:rPr lang="zh-CN" altLang="en-US" baseline="0" dirty="0" smtClean="0"/>
              <a:t>，</a:t>
            </a:r>
            <a:r>
              <a:rPr lang="en-US" altLang="zh-CN" baseline="0" dirty="0" smtClean="0"/>
              <a:t>t</a:t>
            </a:r>
            <a:r>
              <a:rPr lang="zh-CN" altLang="en-US" baseline="0" dirty="0" smtClean="0"/>
              <a:t>，平方，求解出下落时间：</a:t>
            </a:r>
            <a:r>
              <a:rPr lang="en-US" altLang="zh-CN" baseline="0" dirty="0" smtClean="0"/>
              <a:t>t</a:t>
            </a:r>
            <a:r>
              <a:rPr lang="zh-CN" altLang="en-US" baseline="0" dirty="0" smtClean="0"/>
              <a:t>，进而求出最后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秒内，小球的位移。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下面，我们探讨另一个例子：自由落体运动问题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从离地 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米 的高处，自由落下一个小球， 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大于</a:t>
            </a:r>
            <a:r>
              <a:rPr lang="en-US" altLang="zh-CN" baseline="0" dirty="0" smtClean="0"/>
              <a:t>5</a:t>
            </a:r>
            <a:r>
              <a:rPr lang="zh-CN" altLang="en-US" baseline="0" dirty="0" smtClean="0"/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求从开始落下的时刻起，小球在最后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秒内的位移。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重力加速度</a:t>
            </a:r>
            <a:r>
              <a:rPr lang="en-US" altLang="zh-CN" baseline="0" dirty="0" smtClean="0"/>
              <a:t>g</a:t>
            </a:r>
            <a:r>
              <a:rPr lang="zh-CN" altLang="en-US" baseline="0" dirty="0" smtClean="0"/>
              <a:t>以</a:t>
            </a:r>
            <a:r>
              <a:rPr lang="en-US" altLang="zh-CN" baseline="0" dirty="0" smtClean="0"/>
              <a:t>9.8</a:t>
            </a:r>
            <a:r>
              <a:rPr lang="zh-CN" altLang="en-US" baseline="0" dirty="0" smtClean="0"/>
              <a:t>米每秒平方计。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  首先，分析问题：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已知条件：小球离地高度：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，重力加速度：</a:t>
            </a:r>
            <a:r>
              <a:rPr lang="en-US" altLang="zh-CN" baseline="0" dirty="0" smtClean="0"/>
              <a:t>g</a:t>
            </a:r>
            <a:r>
              <a:rPr lang="zh-CN" altLang="en-US" baseline="0" dirty="0" smtClean="0"/>
              <a:t>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求解目标：小球在下落最后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秒内 的位移；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已知与未知的关系：由公式 </a:t>
            </a:r>
            <a:r>
              <a:rPr lang="en-US" altLang="zh-CN" baseline="0" dirty="0" smtClean="0"/>
              <a:t>h</a:t>
            </a:r>
            <a:r>
              <a:rPr lang="zh-CN" altLang="en-US" baseline="0" dirty="0" smtClean="0"/>
              <a:t>，等，二分之一，</a:t>
            </a:r>
            <a:r>
              <a:rPr lang="en-US" altLang="zh-CN" baseline="0" dirty="0" smtClean="0"/>
              <a:t>g</a:t>
            </a:r>
            <a:r>
              <a:rPr lang="zh-CN" altLang="en-US" baseline="0" dirty="0" smtClean="0"/>
              <a:t>，</a:t>
            </a:r>
            <a:r>
              <a:rPr lang="en-US" altLang="zh-CN" baseline="0" dirty="0" smtClean="0"/>
              <a:t>t</a:t>
            </a:r>
            <a:r>
              <a:rPr lang="zh-CN" altLang="en-US" baseline="0" dirty="0" smtClean="0"/>
              <a:t>，平方，求解出下落时间：</a:t>
            </a:r>
            <a:r>
              <a:rPr lang="en-US" altLang="zh-CN" baseline="0" dirty="0" smtClean="0"/>
              <a:t>t</a:t>
            </a:r>
            <a:r>
              <a:rPr lang="zh-CN" altLang="en-US" baseline="0" dirty="0" smtClean="0"/>
              <a:t>，进而求出最后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秒内，小球的位移。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然后，设计算法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首先要，求出 小球的落地时间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由自由落体运动 位移与时间关系 的公式：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，等，二分之一，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平方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可以得出，落地时间：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，等，根号，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h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，除以，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然后计算：前，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减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秒，小球下落的高度：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x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最后求出总高度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与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x 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的差值：</a:t>
            </a:r>
            <a:r>
              <a:rPr lang="en-US" altLang="zh-CN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，即为最后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秒内小球的位移。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然后，设计算法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首先要，求出 小球的落地时间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由自由落体运动 位移与时间关系 的公式：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，等，二分之一，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平方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可以得出，落地时间：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，等，根号，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h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，除以，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然后计算：前，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减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秒，小球下落的高度：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x</a:t>
            </a:r>
          </a:p>
          <a:p>
            <a:pPr marL="0" indent="0">
              <a:buNone/>
            </a:pP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最后求出总高度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与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x 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的差值：</a:t>
            </a:r>
            <a:r>
              <a:rPr lang="en-US" altLang="zh-CN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，即为最后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秒内小球的位移。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6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5.png"/><Relationship Id="rId5" Type="http://schemas.openxmlformats.org/officeDocument/2006/relationships/tags" Target="../tags/tag9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.png"/><Relationship Id="rId5" Type="http://schemas.openxmlformats.org/officeDocument/2006/relationships/tags" Target="../tags/tag2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.png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0.xml"/><Relationship Id="rId10" Type="http://schemas.openxmlformats.org/officeDocument/2006/relationships/image" Target="../media/image2.png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5.xml"/><Relationship Id="rId16" Type="http://schemas.openxmlformats.org/officeDocument/2006/relationships/image" Target="../media/image3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9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p3"/><Relationship Id="rId7" Type="http://schemas.openxmlformats.org/officeDocument/2006/relationships/image" Target="../media/image8.png"/><Relationship Id="rId2" Type="http://schemas.microsoft.com/office/2007/relationships/media" Target="../media/media10.mp3"/><Relationship Id="rId1" Type="http://schemas.openxmlformats.org/officeDocument/2006/relationships/tags" Target="../tags/tag10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p3"/><Relationship Id="rId2" Type="http://schemas.microsoft.com/office/2007/relationships/media" Target="../media/media11.mp3"/><Relationship Id="rId1" Type="http://schemas.openxmlformats.org/officeDocument/2006/relationships/tags" Target="../tags/tag10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p3"/><Relationship Id="rId2" Type="http://schemas.microsoft.com/office/2007/relationships/media" Target="../media/media12.mp3"/><Relationship Id="rId1" Type="http://schemas.openxmlformats.org/officeDocument/2006/relationships/tags" Target="../tags/tag10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p3"/><Relationship Id="rId2" Type="http://schemas.microsoft.com/office/2007/relationships/media" Target="../media/media13.mp3"/><Relationship Id="rId1" Type="http://schemas.openxmlformats.org/officeDocument/2006/relationships/tags" Target="../tags/tag10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p3"/><Relationship Id="rId7" Type="http://schemas.openxmlformats.org/officeDocument/2006/relationships/image" Target="../media/image8.png"/><Relationship Id="rId2" Type="http://schemas.microsoft.com/office/2007/relationships/media" Target="../media/media14.mp3"/><Relationship Id="rId1" Type="http://schemas.openxmlformats.org/officeDocument/2006/relationships/tags" Target="../tags/tag10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p3"/><Relationship Id="rId2" Type="http://schemas.microsoft.com/office/2007/relationships/media" Target="../media/media15.mp3"/><Relationship Id="rId1" Type="http://schemas.openxmlformats.org/officeDocument/2006/relationships/tags" Target="../tags/tag10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p3"/><Relationship Id="rId7" Type="http://schemas.openxmlformats.org/officeDocument/2006/relationships/image" Target="../media/image8.png"/><Relationship Id="rId2" Type="http://schemas.microsoft.com/office/2007/relationships/media" Target="../media/media16.mp3"/><Relationship Id="rId1" Type="http://schemas.openxmlformats.org/officeDocument/2006/relationships/tags" Target="../tags/tag11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p3"/><Relationship Id="rId2" Type="http://schemas.microsoft.com/office/2007/relationships/media" Target="../media/media17.mp3"/><Relationship Id="rId1" Type="http://schemas.openxmlformats.org/officeDocument/2006/relationships/tags" Target="../tags/tag11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p3"/><Relationship Id="rId2" Type="http://schemas.microsoft.com/office/2007/relationships/media" Target="../media/media18.mp3"/><Relationship Id="rId1" Type="http://schemas.openxmlformats.org/officeDocument/2006/relationships/tags" Target="../tags/tag1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p3"/><Relationship Id="rId2" Type="http://schemas.microsoft.com/office/2007/relationships/media" Target="../media/media19.mp3"/><Relationship Id="rId1" Type="http://schemas.openxmlformats.org/officeDocument/2006/relationships/tags" Target="../tags/tag11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9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p3"/><Relationship Id="rId2" Type="http://schemas.microsoft.com/office/2007/relationships/media" Target="../media/media20.mp3"/><Relationship Id="rId1" Type="http://schemas.openxmlformats.org/officeDocument/2006/relationships/tags" Target="../tags/tag11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p3"/><Relationship Id="rId7" Type="http://schemas.openxmlformats.org/officeDocument/2006/relationships/image" Target="../media/image8.png"/><Relationship Id="rId2" Type="http://schemas.microsoft.com/office/2007/relationships/media" Target="../media/media21.mp3"/><Relationship Id="rId1" Type="http://schemas.openxmlformats.org/officeDocument/2006/relationships/tags" Target="../tags/tag1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p3"/><Relationship Id="rId7" Type="http://schemas.openxmlformats.org/officeDocument/2006/relationships/image" Target="../media/image8.png"/><Relationship Id="rId2" Type="http://schemas.microsoft.com/office/2007/relationships/media" Target="../media/media22.mp3"/><Relationship Id="rId1" Type="http://schemas.openxmlformats.org/officeDocument/2006/relationships/tags" Target="../tags/tag11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p3"/><Relationship Id="rId2" Type="http://schemas.microsoft.com/office/2007/relationships/media" Target="../media/media23.mp3"/><Relationship Id="rId1" Type="http://schemas.openxmlformats.org/officeDocument/2006/relationships/tags" Target="../tags/tag11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24.mp3"/><Relationship Id="rId7" Type="http://schemas.openxmlformats.org/officeDocument/2006/relationships/diagramLayout" Target="../diagrams/layout1.xml"/><Relationship Id="rId2" Type="http://schemas.microsoft.com/office/2007/relationships/media" Target="../media/media24.mp3"/><Relationship Id="rId1" Type="http://schemas.openxmlformats.org/officeDocument/2006/relationships/tags" Target="../tags/tag118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4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5.xml"/><Relationship Id="rId9" Type="http://schemas.openxmlformats.org/officeDocument/2006/relationships/diagramColors" Target="../diagrams/colors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audio" Target="../media/media25.mp3"/><Relationship Id="rId7" Type="http://schemas.openxmlformats.org/officeDocument/2006/relationships/diagramLayout" Target="../diagrams/layout2.xml"/><Relationship Id="rId2" Type="http://schemas.microsoft.com/office/2007/relationships/media" Target="../media/media25.mp3"/><Relationship Id="rId1" Type="http://schemas.openxmlformats.org/officeDocument/2006/relationships/tags" Target="../tags/tag119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5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5.xml"/><Relationship Id="rId9" Type="http://schemas.openxmlformats.org/officeDocument/2006/relationships/diagramColors" Target="../diagrams/colors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97.xml"/><Relationship Id="rId6" Type="http://schemas.openxmlformats.org/officeDocument/2006/relationships/image" Target="../media/image8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8.png"/><Relationship Id="rId2" Type="http://schemas.microsoft.com/office/2007/relationships/media" Target="../media/media4.mp3"/><Relationship Id="rId1" Type="http://schemas.openxmlformats.org/officeDocument/2006/relationships/tags" Target="../tags/tag98.xml"/><Relationship Id="rId6" Type="http://schemas.openxmlformats.org/officeDocument/2006/relationships/image" Target="../media/image8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8.png"/><Relationship Id="rId2" Type="http://schemas.microsoft.com/office/2007/relationships/media" Target="../media/media5.mp3"/><Relationship Id="rId1" Type="http://schemas.openxmlformats.org/officeDocument/2006/relationships/tags" Target="../tags/tag99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8.png"/><Relationship Id="rId2" Type="http://schemas.microsoft.com/office/2007/relationships/media" Target="../media/media6.mp3"/><Relationship Id="rId1" Type="http://schemas.openxmlformats.org/officeDocument/2006/relationships/tags" Target="../tags/tag10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7" Type="http://schemas.openxmlformats.org/officeDocument/2006/relationships/image" Target="../media/image8.png"/><Relationship Id="rId2" Type="http://schemas.microsoft.com/office/2007/relationships/media" Target="../media/media7.mp3"/><Relationship Id="rId1" Type="http://schemas.openxmlformats.org/officeDocument/2006/relationships/tags" Target="../tags/tag10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10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p3"/><Relationship Id="rId7" Type="http://schemas.openxmlformats.org/officeDocument/2006/relationships/image" Target="../media/image8.png"/><Relationship Id="rId2" Type="http://schemas.microsoft.com/office/2007/relationships/media" Target="../media/media9.mp3"/><Relationship Id="rId1" Type="http://schemas.openxmlformats.org/officeDocument/2006/relationships/tags" Target="../tags/tag103.xml"/><Relationship Id="rId6" Type="http://schemas.openxmlformats.org/officeDocument/2006/relationships/image" Target="../media/image11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34311" y="2129094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解析算法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高中信息技术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2635" y="3511284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北京中学  赵腾任</a:t>
            </a:r>
            <a:endParaRPr lang="zh-CN" altLang="en-US" sz="2000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解析算法0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1091" y="4737017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76" y="2677970"/>
            <a:ext cx="5621184" cy="19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例</a:t>
            </a:r>
            <a:r>
              <a:rPr lang="en-US" altLang="zh-CN" sz="3200" dirty="0">
                <a:solidFill>
                  <a:srgbClr val="0070C0"/>
                </a:solidFill>
              </a:rPr>
              <a:t>2</a:t>
            </a:r>
            <a:r>
              <a:rPr lang="zh-CN" altLang="en-US" sz="3200" dirty="0">
                <a:solidFill>
                  <a:srgbClr val="0070C0"/>
                </a:solidFill>
              </a:rPr>
              <a:t>：自由落体运动</a:t>
            </a:r>
            <a:r>
              <a:rPr lang="zh-CN" altLang="en-US" sz="3200" dirty="0" smtClean="0">
                <a:solidFill>
                  <a:srgbClr val="0070C0"/>
                </a:solidFill>
              </a:rPr>
              <a:t>问题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32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73708"/>
            <a:ext cx="3335592" cy="1354157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CN" altLang="en-US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设计算法</a:t>
            </a:r>
            <a:r>
              <a:rPr lang="en-US" altLang="zh-CN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流程图</a:t>
            </a:r>
            <a:r>
              <a:rPr lang="en-US" altLang="zh-CN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CN" altLang="en-US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→编程实现与调试 </a:t>
            </a:r>
            <a:endParaRPr lang="en-US" altLang="zh-CN" sz="2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CN" altLang="en-US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→保存文件，运行程序</a:t>
            </a:r>
            <a:endParaRPr lang="en-US" altLang="zh-CN" sz="2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13874" y="379271"/>
            <a:ext cx="4359057" cy="4334423"/>
            <a:chOff x="4613874" y="379271"/>
            <a:chExt cx="4359057" cy="4334423"/>
          </a:xfrm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>
              <a:off x="6785504" y="748974"/>
              <a:ext cx="1034" cy="2459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" name="Line 38"/>
            <p:cNvSpPr>
              <a:spLocks noChangeShapeType="1"/>
            </p:cNvSpPr>
            <p:nvPr/>
          </p:nvSpPr>
          <p:spPr bwMode="auto">
            <a:xfrm>
              <a:off x="6785504" y="1855381"/>
              <a:ext cx="1034" cy="2459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Line 39"/>
            <p:cNvSpPr>
              <a:spLocks noChangeShapeType="1"/>
            </p:cNvSpPr>
            <p:nvPr/>
          </p:nvSpPr>
          <p:spPr bwMode="auto">
            <a:xfrm>
              <a:off x="6785504" y="2421945"/>
              <a:ext cx="1034" cy="2459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Rectangle 41"/>
            <p:cNvSpPr>
              <a:spLocks noChangeArrowheads="1"/>
            </p:cNvSpPr>
            <p:nvPr/>
          </p:nvSpPr>
          <p:spPr bwMode="auto">
            <a:xfrm>
              <a:off x="5638074" y="2086215"/>
              <a:ext cx="2297099" cy="3275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0" hangingPunct="0"/>
              <a:endParaRPr lang="zh-CN" altLang="zh-CN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>
              <a:off x="6785504" y="4115991"/>
              <a:ext cx="1034" cy="2459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AutoShape 47"/>
            <p:cNvSpPr>
              <a:spLocks noChangeArrowheads="1"/>
            </p:cNvSpPr>
            <p:nvPr/>
          </p:nvSpPr>
          <p:spPr bwMode="auto">
            <a:xfrm>
              <a:off x="4613874" y="3791435"/>
              <a:ext cx="4359057" cy="315167"/>
            </a:xfrm>
            <a:prstGeom prst="flowChartInputOutpu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0" hangingPunct="0"/>
              <a:endParaRPr lang="zh-CN" altLang="zh-CN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AutoShape 48"/>
            <p:cNvSpPr>
              <a:spLocks noChangeArrowheads="1"/>
            </p:cNvSpPr>
            <p:nvPr/>
          </p:nvSpPr>
          <p:spPr bwMode="auto">
            <a:xfrm>
              <a:off x="6366740" y="379271"/>
              <a:ext cx="844233" cy="374067"/>
            </a:xfrm>
            <a:prstGeom prst="flowChartTerminator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latin typeface="Times New Roman" pitchFamily="18" charset="0"/>
                  <a:ea typeface="+mn-ea"/>
                  <a:cs typeface="Times New Roman" pitchFamily="18" charset="0"/>
                </a:rPr>
                <a:t>开始</a:t>
              </a:r>
            </a:p>
          </p:txBody>
        </p:sp>
        <p:sp>
          <p:nvSpPr>
            <p:cNvPr id="15" name="AutoShape 49"/>
            <p:cNvSpPr>
              <a:spLocks noChangeArrowheads="1"/>
            </p:cNvSpPr>
            <p:nvPr/>
          </p:nvSpPr>
          <p:spPr bwMode="auto">
            <a:xfrm>
              <a:off x="6375145" y="4339627"/>
              <a:ext cx="844233" cy="374067"/>
            </a:xfrm>
            <a:prstGeom prst="flowChartTerminator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latin typeface="Times New Roman" pitchFamily="18" charset="0"/>
                  <a:ea typeface="+mn-ea"/>
                  <a:cs typeface="Times New Roman" pitchFamily="18" charset="0"/>
                </a:rPr>
                <a:t>结束</a:t>
              </a:r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5077337" y="3757927"/>
              <a:ext cx="34070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输出最后</a:t>
              </a:r>
              <a:r>
                <a:rPr lang="en-US" altLang="zh-CN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1s</a:t>
              </a:r>
              <a:r>
                <a:rPr lang="zh-CN" altLang="en-US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小球下落的位移</a:t>
              </a:r>
              <a:r>
                <a:rPr lang="en-US" altLang="zh-CN" dirty="0" err="1" smtClean="0">
                  <a:latin typeface="Times New Roman" pitchFamily="18" charset="0"/>
                  <a:ea typeface="+mn-ea"/>
                  <a:cs typeface="Times New Roman" pitchFamily="18" charset="0"/>
                </a:rPr>
                <a:t>hh</a:t>
              </a:r>
              <a:endParaRPr lang="en-US" altLang="zh-CN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5576507" y="2043060"/>
              <a:ext cx="2437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folHlin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  <a:r>
                <a:rPr lang="zh-CN" altLang="en-US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 ←</a:t>
              </a:r>
              <a:r>
                <a:rPr lang="en-US" altLang="zh-CN" dirty="0" smtClean="0">
                  <a:solidFill>
                    <a:schemeClr val="folHlin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(2*h/g)**0.5</a:t>
              </a:r>
              <a:endParaRPr lang="en-US" altLang="zh-CN" dirty="0">
                <a:solidFill>
                  <a:schemeClr val="folHlink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6775066" y="2987703"/>
              <a:ext cx="1034" cy="2459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5627636" y="2651973"/>
              <a:ext cx="2297099" cy="3275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0" hangingPunct="0"/>
              <a:endParaRPr lang="zh-CN" altLang="zh-CN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5566069" y="2621344"/>
              <a:ext cx="2437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dirty="0" err="1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hx</a:t>
              </a:r>
              <a:r>
                <a:rPr lang="zh-CN" altLang="en-US" dirty="0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←</a:t>
              </a:r>
              <a:r>
                <a:rPr lang="en-US" altLang="zh-CN" dirty="0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g*(t-1)*(t-1)/2</a:t>
              </a:r>
              <a:endParaRPr lang="en-US" altLang="zh-CN" dirty="0">
                <a:solidFill>
                  <a:schemeClr val="folHlink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5627636" y="1512107"/>
              <a:ext cx="2297099" cy="3275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0" hangingPunct="0"/>
              <a:endParaRPr lang="zh-CN" altLang="zh-CN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5566069" y="1468952"/>
              <a:ext cx="2437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folHlin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g</a:t>
              </a:r>
              <a:r>
                <a:rPr lang="zh-CN" altLang="en-US" dirty="0" smtClean="0">
                  <a:solidFill>
                    <a:schemeClr val="folHlin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←</a:t>
              </a:r>
              <a:r>
                <a:rPr lang="en-US" altLang="zh-CN" dirty="0" smtClean="0">
                  <a:solidFill>
                    <a:schemeClr val="folHlin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9.8</a:t>
              </a:r>
              <a:endParaRPr lang="en-US" altLang="zh-CN" dirty="0">
                <a:solidFill>
                  <a:schemeClr val="folHlink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6775066" y="3551373"/>
              <a:ext cx="1034" cy="2459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5627636" y="3215643"/>
              <a:ext cx="2297099" cy="3275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0" hangingPunct="0"/>
              <a:endParaRPr lang="zh-CN" altLang="zh-CN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5566069" y="3197540"/>
              <a:ext cx="2437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dirty="0" err="1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hh</a:t>
              </a:r>
              <a:r>
                <a:rPr lang="zh-CN" altLang="en-US" dirty="0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←</a:t>
              </a:r>
              <a:r>
                <a:rPr lang="en-US" altLang="zh-CN" dirty="0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h-</a:t>
              </a:r>
              <a:r>
                <a:rPr lang="en-US" altLang="zh-CN" dirty="0" err="1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hx</a:t>
              </a:r>
              <a:endParaRPr lang="en-US" altLang="zh-CN" dirty="0">
                <a:solidFill>
                  <a:schemeClr val="folHlink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AutoShape 47"/>
            <p:cNvSpPr>
              <a:spLocks noChangeArrowheads="1"/>
            </p:cNvSpPr>
            <p:nvPr/>
          </p:nvSpPr>
          <p:spPr bwMode="auto">
            <a:xfrm>
              <a:off x="5768618" y="962647"/>
              <a:ext cx="2055909" cy="315167"/>
            </a:xfrm>
            <a:prstGeom prst="flowChartInputOutpu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0" hangingPunct="0"/>
              <a:endParaRPr lang="zh-CN" altLang="zh-CN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>
              <a:off x="6787592" y="1264628"/>
              <a:ext cx="1034" cy="2459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ectangle 51"/>
            <p:cNvSpPr>
              <a:spLocks noChangeArrowheads="1"/>
            </p:cNvSpPr>
            <p:nvPr/>
          </p:nvSpPr>
          <p:spPr bwMode="auto">
            <a:xfrm>
              <a:off x="5991736" y="929139"/>
              <a:ext cx="15657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输入高度</a:t>
              </a:r>
              <a:r>
                <a:rPr lang="en-US" altLang="zh-CN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h</a:t>
              </a:r>
              <a:endParaRPr lang="en-US" altLang="zh-CN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5" name="解析算法08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7969" y="468932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0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1</a:t>
            </a:r>
            <a:r>
              <a:rPr lang="zh-CN" altLang="en-US" sz="3200" dirty="0" smtClean="0">
                <a:solidFill>
                  <a:srgbClr val="0070C0"/>
                </a:solidFill>
              </a:rPr>
              <a:t>：电机发热问题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规格为“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0.75W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”的电机，线圈电阻为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5Ω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，编程求解：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在额定电压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时，正常工作状态下，电机转化为机械能的功率；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额定电压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时，堵转情况下，电机的发热功率。</a:t>
            </a: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解析算法09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2971" y="459995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1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1</a:t>
            </a:r>
            <a:r>
              <a:rPr lang="zh-CN" altLang="en-US" sz="3200" dirty="0">
                <a:solidFill>
                  <a:srgbClr val="0070C0"/>
                </a:solidFill>
              </a:rPr>
              <a:t> ：电机发热问题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4" y="1263662"/>
            <a:ext cx="7394025" cy="3396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分析：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已知条件：电压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U=3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，功率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P=0.75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，电阻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R=5</a:t>
            </a:r>
          </a:p>
          <a:p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求解目标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：在额定电压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时，正常工作状态下，电机转化为机械能的功率；</a:t>
            </a:r>
          </a:p>
          <a:p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已知与未知的关系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：在额定电压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正常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情况下，电机通电后，一部分电能转化为机械能。因为电机有一定电阻，它会有发热现象。发热功率：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PH=I</a:t>
            </a:r>
            <a:r>
              <a:rPr lang="en-US" altLang="zh-CN" sz="20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  其中：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I=P/U</a:t>
            </a:r>
          </a:p>
          <a:p>
            <a:pPr marL="0" indent="0"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则电机转化为机械能的功率：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PM=P-PH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解析算法11-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9844" y="466576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3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1</a:t>
            </a:r>
            <a:r>
              <a:rPr lang="zh-CN" altLang="en-US" sz="3200" dirty="0">
                <a:solidFill>
                  <a:srgbClr val="0070C0"/>
                </a:solidFill>
              </a:rPr>
              <a:t> ：电机发热问题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4" y="1263662"/>
            <a:ext cx="7394025" cy="3396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分析：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已知条件：电压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U=3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，功率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P=0.75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，电阻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R=5</a:t>
            </a:r>
          </a:p>
          <a:p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求解目标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：在额定电压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时，正常工作状态下，电机转化为机械能的功率；</a:t>
            </a:r>
          </a:p>
          <a:p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已知与未知的关系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：在额定电压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正常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情况下，电机通电后，一部分电能转化为机械能。因为电机有一定电阻，它会有发热现象。发热功率：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PH=I</a:t>
            </a:r>
            <a:r>
              <a:rPr lang="en-US" altLang="zh-CN" sz="20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  其中：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I=P/U</a:t>
            </a:r>
          </a:p>
          <a:p>
            <a:pPr marL="0" indent="0"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则电机转化为机械能的功率：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PM=P-PH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解析算法11-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2343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5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smtClean="0">
                <a:solidFill>
                  <a:srgbClr val="0070C0"/>
                </a:solidFill>
              </a:rPr>
              <a:t>1</a:t>
            </a:r>
            <a:r>
              <a:rPr lang="zh-CN" altLang="en-US" sz="3200" smtClean="0">
                <a:solidFill>
                  <a:srgbClr val="0070C0"/>
                </a:solidFill>
              </a:rPr>
              <a:t> ：电机发热问题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1041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额定电压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正常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工作状态下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，求电机转化为机械能的功率，参考程序：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528" y="2252794"/>
            <a:ext cx="6443141" cy="23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解析算法1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75470" y="458661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0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1</a:t>
            </a:r>
            <a:r>
              <a:rPr lang="zh-CN" altLang="en-US" sz="3200" dirty="0">
                <a:solidFill>
                  <a:srgbClr val="0070C0"/>
                </a:solidFill>
              </a:rPr>
              <a:t> ：电机发热问题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分析：</a:t>
            </a:r>
            <a:endParaRPr lang="en-US" altLang="zh-CN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已知条件：电压</a:t>
            </a: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U=3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，功率</a:t>
            </a: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P=0.75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，电阻</a:t>
            </a: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R=5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求解目标</a:t>
            </a: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：在额定电压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时，堵</a:t>
            </a:r>
            <a:r>
              <a:rPr lang="zh-CN" alt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转情况下，电机的发热功率。</a:t>
            </a:r>
          </a:p>
          <a:p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已知与未知的关系：当电机堵转</a:t>
            </a: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转不动</a:t>
            </a: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时，可以视为</a:t>
            </a:r>
            <a:r>
              <a:rPr lang="zh-CN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纯电阻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，此时电机消耗的功率全部为发热功率：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PH=I</a:t>
            </a:r>
            <a:r>
              <a:rPr lang="en-US" altLang="zh-CN" sz="2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  其中：</a:t>
            </a: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I=U/R</a:t>
            </a:r>
          </a:p>
          <a:p>
            <a:pPr marL="0" indent="0">
              <a:buNone/>
            </a:pPr>
            <a:endParaRPr lang="en-US" altLang="zh-CN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解析算法1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0467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5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1</a:t>
            </a:r>
            <a:r>
              <a:rPr lang="zh-CN" altLang="en-US" sz="3200" dirty="0">
                <a:solidFill>
                  <a:srgbClr val="0070C0"/>
                </a:solidFill>
              </a:rPr>
              <a:t> ：电机发热问题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4" y="1263662"/>
            <a:ext cx="7394025" cy="1041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zh-CN" alt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额定电压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3V</a:t>
            </a:r>
            <a:r>
              <a:rPr lang="zh-CN" alt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zh-CN" alt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，堵转情况下，求发热</a:t>
            </a:r>
            <a:r>
              <a:rPr lang="zh-CN" alt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功率，参考程序：</a:t>
            </a:r>
            <a:endParaRPr lang="en-US" altLang="zh-C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比较正常和堵转两种状态，堵转时电机的发热功率为正常情况下的若干倍，电机摸起来会烫手，也容易烧毁电机。</a:t>
            </a:r>
            <a:endParaRPr lang="en-US" altLang="zh-CN" sz="2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256" y="2187358"/>
            <a:ext cx="6331190" cy="18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解析算法1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6722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7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</a:rPr>
              <a:t> ：某山地的气温分布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某地区为了开发山区农业，需要了解山地的气候变化。现已知该地山区海拔每升高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100m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，气温下降约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℃。山地最高海拔为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1500m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，山脚下的年平均气温为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假设山脚海拔为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m)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依据气温随海拔升降而变化的规律，写出计算该山区不同海拔高度的气温解析式，并编程实现。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某种植物适宜生长在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18~20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℃的山区，如果要分析这种植物种植在该山地多高的地区为宜，需要如何修改算法？试着编程实现。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解析算法14-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7969" y="450495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9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</a:rPr>
              <a:t> ：某山地的气温分布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某地区为了开发山区农业，需要了解山地的气候变化。现已知该地山区海拔每升高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100m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，气温下降约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℃。山地最高海拔为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1500m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，山脚下的年平均气温为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假设山脚海拔为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m)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依据气温随海拔升降而变化的规律，写出计算该山区不同海拔高度的气温解析式，并编程实现。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某种植物适宜生长在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18~20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℃的山区，如果要分析这种植物种植在该山地多高的地区为宜，需要如何修改算法？试着编程实现。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解析算法14-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6717" y="463014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4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</a:rPr>
              <a:t> ：某山地的气温分布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分析：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已知条件：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山脚海拔为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；山地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最高海拔为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1500m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；山脚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下的年平均气温为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海拔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每升高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100m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，气温下降约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求解目标：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不同海拔高度处的气温。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哪个海拔高度范围内，气温为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18~20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请找出已知与未知的关系，设计算法，并试着编写程序。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解析算法15-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9216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2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基于解析算法的问题解决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解析算法：通过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找出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解决问题的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前提条件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结果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之间关系的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表达式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，并计算表达式来实现问题的求解。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先看一个简单的例子：计算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任意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两个并联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电阻的总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阻值。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解析算法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40865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</a:rPr>
              <a:t> ：某山地的气温分布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分析：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已知条件：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山脚海拔为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；山地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最高海拔为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1500m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；山脚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下的年平均气温为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海拔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每升高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100m</a:t>
            </a:r>
            <a:r>
              <a:rPr lang="zh-CN" alt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，气温下降约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求解目标：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不同海拔高度处的气温。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哪个海拔高度范围内，气温为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18~20</a:t>
            </a: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请找出已知与未知的关系，设计算法，并试着编写程序。</a:t>
            </a: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解析算法15-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2343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4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</a:rPr>
              <a:t> ：某山地的气温分布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3"/>
            <a:ext cx="7219950" cy="627768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不同海拔高度处的气温：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t=22-h/100*0.5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454" y="2144625"/>
            <a:ext cx="7424201" cy="237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解析算法1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1091" y="45405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7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实践活动</a:t>
            </a:r>
            <a:r>
              <a:rPr lang="en-US" altLang="zh-CN" sz="3200" dirty="0" smtClean="0">
                <a:solidFill>
                  <a:srgbClr val="0070C0"/>
                </a:solidFill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</a:rPr>
              <a:t> ：某山地的气温分布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哪个海拔高度范围内，气温为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18~20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℃。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t=22-h/100*0.5     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 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h= 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22-t)*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2*100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2522166"/>
            <a:ext cx="7000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解析算法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1714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1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小结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编程解决问题时，要善于综合运用物理、数学、化学等学科的知识和方法来分析问题，寻找问题中各要素之间的关系，用形式化的符号和公式表达要素之间的关系，得出解决问题所需的表达式。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解析算法18-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21091" y="442825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小结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使用解析算法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解决问题的关键：  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找出表示问题的前提条件与结果之间关系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的表达式：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正确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的数学公式，用它来描述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问题的原始数据与结果之间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的关系。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261299989"/>
              </p:ext>
            </p:extLst>
          </p:nvPr>
        </p:nvGraphicFramePr>
        <p:xfrm>
          <a:off x="288099" y="3118981"/>
          <a:ext cx="8705589" cy="180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解析算法18-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9216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2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小结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63662"/>
            <a:ext cx="7219950" cy="2584219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使用解析算法解决问题的关键：  找出表示问题的前提条件与结果之间关系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的表达式：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正确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的数学公式，用它来描述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问题的原始数据与结果之间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的关系。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117855163"/>
              </p:ext>
            </p:extLst>
          </p:nvPr>
        </p:nvGraphicFramePr>
        <p:xfrm>
          <a:off x="288099" y="3118981"/>
          <a:ext cx="8705589" cy="180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解析算法18-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04218" y="438075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</a:t>
            </a:r>
            <a:r>
              <a:rPr lang="zh-CN" altLang="en-US" sz="5400" b="1" spc="3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60835" y="1251872"/>
                <a:ext cx="7219950" cy="31620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分析问题：</a:t>
                </a:r>
                <a:endParaRPr lang="en-US" altLang="zh-CN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已知条件：电阻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R1</a:t>
                </a: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R2</a:t>
                </a: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的阻值</a:t>
                </a:r>
                <a:endParaRPr lang="en-US" altLang="zh-CN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求解</a:t>
                </a: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目标：这两个电阻并联后的阻值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  <a:p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已知与未知的关系：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40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1×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60835" y="1251872"/>
                <a:ext cx="7219950" cy="3162081"/>
              </a:xfrm>
              <a:blipFill rotWithShape="1">
                <a:blip r:embed="rId6"/>
                <a:stretch>
                  <a:fillRect l="-1182" b="-7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例</a:t>
            </a:r>
            <a:r>
              <a:rPr lang="en-US" altLang="zh-CN" sz="3200" dirty="0" smtClean="0">
                <a:solidFill>
                  <a:srgbClr val="0070C0"/>
                </a:solidFill>
              </a:rPr>
              <a:t>1</a:t>
            </a:r>
            <a:r>
              <a:rPr lang="zh-CN" altLang="en-US" sz="3200" dirty="0" smtClean="0">
                <a:solidFill>
                  <a:srgbClr val="0070C0"/>
                </a:solidFill>
              </a:rPr>
              <a:t>：计算</a:t>
            </a:r>
            <a:r>
              <a:rPr lang="zh-CN" altLang="en-US" sz="3200" dirty="0">
                <a:solidFill>
                  <a:srgbClr val="0070C0"/>
                </a:solidFill>
              </a:rPr>
              <a:t>两个并联电阻的总阻值</a:t>
            </a:r>
          </a:p>
        </p:txBody>
      </p:sp>
      <p:pic>
        <p:nvPicPr>
          <p:cNvPr id="2" name="解析算法0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3079" y="45252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4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60835" y="1240986"/>
                <a:ext cx="4394697" cy="31620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设计算法：</a:t>
                </a:r>
                <a:endParaRPr lang="en-US" altLang="zh-CN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输入两个电阻值：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R1</a:t>
                </a: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R2</a:t>
                </a:r>
              </a:p>
              <a:p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根据  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1×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R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，算出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  <a:p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最后输出计算结果</a:t>
                </a:r>
                <a:endParaRPr lang="zh-CN" alt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60835" y="1240986"/>
                <a:ext cx="4394697" cy="3162081"/>
              </a:xfrm>
              <a:blipFill rotWithShape="1">
                <a:blip r:embed="rId6"/>
                <a:stretch>
                  <a:fillRect l="-1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5355446" y="564514"/>
            <a:ext cx="3237515" cy="4040237"/>
            <a:chOff x="4806226" y="281478"/>
            <a:chExt cx="3237515" cy="4040237"/>
          </a:xfrm>
        </p:grpSpPr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6409779" y="825211"/>
              <a:ext cx="1339" cy="318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6409779" y="1690398"/>
              <a:ext cx="1339" cy="318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>
              <a:off x="6409779" y="2553998"/>
              <a:ext cx="1339" cy="318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4923632" y="2070492"/>
              <a:ext cx="2975195" cy="4242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0" hangingPunct="0"/>
              <a:endParaRPr lang="zh-CN" altLang="zh-CN" sz="240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6409779" y="3450230"/>
              <a:ext cx="1339" cy="318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" name="AutoShape 46"/>
            <p:cNvSpPr>
              <a:spLocks noChangeArrowheads="1"/>
            </p:cNvSpPr>
            <p:nvPr/>
          </p:nvSpPr>
          <p:spPr bwMode="auto">
            <a:xfrm>
              <a:off x="4806226" y="1202314"/>
              <a:ext cx="3237515" cy="408203"/>
            </a:xfrm>
            <a:prstGeom prst="flowChartInputOutpu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0" hangingPunct="0"/>
              <a:endParaRPr lang="zh-CN" altLang="zh-CN" sz="240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" name="AutoShape 47"/>
            <p:cNvSpPr>
              <a:spLocks noChangeArrowheads="1"/>
            </p:cNvSpPr>
            <p:nvPr/>
          </p:nvSpPr>
          <p:spPr bwMode="auto">
            <a:xfrm>
              <a:off x="5331136" y="2981196"/>
              <a:ext cx="2185556" cy="408203"/>
            </a:xfrm>
            <a:prstGeom prst="flowChartInputOutpu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0" hangingPunct="0"/>
              <a:endParaRPr lang="zh-CN" altLang="zh-CN" sz="240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AutoShape 48"/>
            <p:cNvSpPr>
              <a:spLocks noChangeArrowheads="1"/>
            </p:cNvSpPr>
            <p:nvPr/>
          </p:nvSpPr>
          <p:spPr bwMode="auto">
            <a:xfrm>
              <a:off x="5867397" y="281478"/>
              <a:ext cx="1093448" cy="484490"/>
            </a:xfrm>
            <a:prstGeom prst="flowChartTerminator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开始</a:t>
              </a:r>
            </a:p>
          </p:txBody>
        </p:sp>
        <p:sp>
          <p:nvSpPr>
            <p:cNvPr id="28" name="AutoShape 49"/>
            <p:cNvSpPr>
              <a:spLocks noChangeArrowheads="1"/>
            </p:cNvSpPr>
            <p:nvPr/>
          </p:nvSpPr>
          <p:spPr bwMode="auto">
            <a:xfrm>
              <a:off x="5878283" y="3837225"/>
              <a:ext cx="1093448" cy="484490"/>
            </a:xfrm>
            <a:prstGeom prst="flowChartTerminator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结束</a:t>
              </a: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5631251" y="2954020"/>
              <a:ext cx="157927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输出</a:t>
              </a:r>
              <a:r>
                <a:rPr lang="en-US" altLang="zh-CN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auto">
            <a:xfrm>
              <a:off x="5180853" y="1175138"/>
              <a:ext cx="24893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输入</a:t>
              </a:r>
              <a:r>
                <a:rPr lang="en-US" altLang="zh-CN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R1</a:t>
              </a:r>
              <a:r>
                <a:rPr lang="zh-CN" alt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，</a:t>
              </a:r>
              <a:r>
                <a:rPr lang="en-US" altLang="zh-CN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R2</a:t>
              </a: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4843890" y="2063268"/>
              <a:ext cx="31572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folHlin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R=R1</a:t>
              </a:r>
              <a:r>
                <a:rPr lang="zh-CN" altLang="en-US" dirty="0" smtClean="0">
                  <a:solidFill>
                    <a:schemeClr val="folHlin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*</a:t>
              </a:r>
              <a:r>
                <a:rPr lang="en-US" altLang="zh-CN" dirty="0" smtClean="0">
                  <a:solidFill>
                    <a:schemeClr val="folHlin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R2/(R1+R2)</a:t>
              </a:r>
              <a:endParaRPr lang="en-US" altLang="zh-CN" dirty="0">
                <a:solidFill>
                  <a:schemeClr val="folHlink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3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计算两个并联电阻的总阻值</a:t>
            </a:r>
          </a:p>
        </p:txBody>
      </p:sp>
      <p:pic>
        <p:nvPicPr>
          <p:cNvPr id="2" name="解析算法0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03080" y="46969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0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960835" y="1251873"/>
            <a:ext cx="7219950" cy="6520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编程实现与调试，保存文件，运行程序。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请输入该程序，运行、验证结果。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计算两个并联电阻的总阻值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08" y="2007884"/>
            <a:ext cx="8153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解析算法0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15605" y="458791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7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例</a:t>
            </a:r>
            <a:r>
              <a:rPr lang="en-US" altLang="zh-CN" sz="3200" dirty="0" smtClean="0">
                <a:solidFill>
                  <a:srgbClr val="0070C0"/>
                </a:solidFill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</a:rPr>
              <a:t>：自由落体运动问题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60835" y="1263662"/>
                <a:ext cx="7219950" cy="258421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从离地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h(h&gt;5)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米的高处自由落下一个小球，求从开始落下的时刻起，小球</a:t>
                </a:r>
                <a:r>
                  <a:rPr lang="zh-CN" altLang="en-US" sz="19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在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最后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秒内的位移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重力加速度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以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9.8m/s</a:t>
                </a:r>
                <a:r>
                  <a:rPr lang="en-US" altLang="zh-CN" sz="19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计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分析问题：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9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条件：小球离地高度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，重力加速度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；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求解目标：小球在下落最后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1s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内的位移；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已知与未知的关系：由公式 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zh-CN" sz="19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19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zh-CN" sz="19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altLang="zh-CN" sz="19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，求解出下落时间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，进而求出最后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1s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内小球的位移。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60835" y="1263662"/>
                <a:ext cx="7219950" cy="2584219"/>
              </a:xfrm>
              <a:blipFill rotWithShape="1">
                <a:blip r:embed="rId6"/>
                <a:stretch>
                  <a:fillRect l="-845" r="-1182" b="-34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解析算法07-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2966" y="455245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5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例</a:t>
            </a:r>
            <a:r>
              <a:rPr lang="en-US" altLang="zh-CN" sz="3200" dirty="0" smtClean="0">
                <a:solidFill>
                  <a:srgbClr val="0070C0"/>
                </a:solidFill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</a:rPr>
              <a:t>：自由落体运动问题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60835" y="1263662"/>
                <a:ext cx="7219950" cy="258421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从离地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h(h&gt;5)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米的高处自由落下一个小球，求从开始落下的时刻起，小球</a:t>
                </a:r>
                <a:r>
                  <a:rPr lang="zh-CN" altLang="en-US" sz="19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在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最后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秒内的位移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重力加速度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以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9.8m/s</a:t>
                </a:r>
                <a:r>
                  <a:rPr lang="en-US" altLang="zh-CN" sz="19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计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分析问题</a:t>
                </a:r>
                <a:r>
                  <a:rPr lang="zh-CN" altLang="en-US" sz="19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9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条件：小球离地高度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，重力加速度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；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求解目标：小球在下落最后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1s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内的位移；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已知与未知的关系：由公式 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zh-CN" sz="19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19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zh-CN" sz="19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altLang="zh-CN" sz="19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，求解出下落时间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，进而求出最后</a:t>
                </a:r>
                <a:r>
                  <a:rPr lang="en-US" altLang="zh-CN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1s</a:t>
                </a:r>
                <a:r>
                  <a:rPr lang="zh-CN" altLang="en-US" sz="19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内小球的位移。</a:t>
                </a:r>
                <a:endParaRPr lang="en-US" altLang="zh-CN" sz="19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60835" y="1263662"/>
                <a:ext cx="7219950" cy="2584219"/>
              </a:xfrm>
              <a:blipFill rotWithShape="1">
                <a:blip r:embed="rId6"/>
                <a:stretch>
                  <a:fillRect l="-845" r="-1182" b="-34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解析算法07-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87345" y="442825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62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例</a:t>
            </a:r>
            <a:r>
              <a:rPr lang="en-US" altLang="zh-CN" sz="3200" dirty="0">
                <a:solidFill>
                  <a:srgbClr val="0070C0"/>
                </a:solidFill>
              </a:rPr>
              <a:t>2</a:t>
            </a:r>
            <a:r>
              <a:rPr lang="zh-CN" altLang="en-US" sz="3200" dirty="0">
                <a:solidFill>
                  <a:srgbClr val="0070C0"/>
                </a:solidFill>
              </a:rPr>
              <a:t>：自由落体运动</a:t>
            </a:r>
            <a:r>
              <a:rPr lang="zh-CN" altLang="en-US" sz="3200" dirty="0" smtClean="0">
                <a:solidFill>
                  <a:srgbClr val="0070C0"/>
                </a:solidFill>
              </a:rPr>
              <a:t>问题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60835" y="1263662"/>
                <a:ext cx="7219950" cy="258421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设计算法：</a:t>
                </a:r>
                <a:endParaRPr lang="en-US" altLang="zh-CN" sz="21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首先要求出小球的落地时间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altLang="zh-CN" sz="24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→   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altLang="zh-CN" sz="21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然后计算前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(t-1)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秒小球下落的高度：</a:t>
                </a:r>
                <a:r>
                  <a:rPr lang="en-US" altLang="zh-CN" sz="21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hx</a:t>
                </a:r>
                <a:endParaRPr lang="en-US" altLang="zh-CN" sz="21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最后求出总高度 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与 </a:t>
                </a:r>
                <a:r>
                  <a:rPr lang="en-US" altLang="zh-CN" sz="21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hx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的差 </a:t>
                </a:r>
                <a:r>
                  <a:rPr lang="en-US" altLang="zh-CN" sz="21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hh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，即为最后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1s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内小球的位移。</a:t>
                </a:r>
                <a:endParaRPr lang="en-US" altLang="zh-CN" sz="21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1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60835" y="1263662"/>
                <a:ext cx="7219950" cy="2584219"/>
              </a:xfrm>
              <a:blipFill rotWithShape="1">
                <a:blip r:embed="rId6"/>
                <a:stretch>
                  <a:fillRect l="-845" b="-23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解析算法08-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1720" y="44045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9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577778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例</a:t>
            </a:r>
            <a:r>
              <a:rPr lang="en-US" altLang="zh-CN" sz="3200" dirty="0">
                <a:solidFill>
                  <a:srgbClr val="0070C0"/>
                </a:solidFill>
              </a:rPr>
              <a:t>2</a:t>
            </a:r>
            <a:r>
              <a:rPr lang="zh-CN" altLang="en-US" sz="3200" dirty="0">
                <a:solidFill>
                  <a:srgbClr val="0070C0"/>
                </a:solidFill>
              </a:rPr>
              <a:t>：自由落体运动</a:t>
            </a:r>
            <a:r>
              <a:rPr lang="zh-CN" altLang="en-US" sz="3200" dirty="0" smtClean="0">
                <a:solidFill>
                  <a:srgbClr val="0070C0"/>
                </a:solidFill>
              </a:rPr>
              <a:t>问题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60835" y="1263662"/>
                <a:ext cx="7219950" cy="258421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设计算法</a:t>
                </a:r>
                <a:endParaRPr lang="en-US" altLang="zh-CN" sz="21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首先要求出小球的落地时间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zh-CN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altLang="zh-CN" sz="24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→   </a:t>
                </a:r>
                <a:r>
                  <a:rPr lang="en-US" altLang="zh-CN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altLang="zh-CN" sz="21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然后计算前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(t-1)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秒小球下落的高度：</a:t>
                </a:r>
                <a:r>
                  <a:rPr lang="en-US" altLang="zh-CN" sz="21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hx</a:t>
                </a:r>
                <a:endParaRPr lang="en-US" altLang="zh-CN" sz="21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最后求出总高度 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与 </a:t>
                </a:r>
                <a:r>
                  <a:rPr lang="en-US" altLang="zh-CN" sz="21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hx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的差 </a:t>
                </a:r>
                <a:r>
                  <a:rPr lang="en-US" altLang="zh-CN" sz="21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hh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，即为最后</a:t>
                </a:r>
                <a:r>
                  <a:rPr lang="en-US" altLang="zh-CN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1s</a:t>
                </a:r>
                <a:r>
                  <a:rPr lang="zh-CN" altLang="en-US" sz="21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内小球的位移。</a:t>
                </a:r>
                <a:endParaRPr lang="en-US" altLang="zh-CN" sz="21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1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60835" y="1263662"/>
                <a:ext cx="7219950" cy="2584219"/>
              </a:xfrm>
              <a:blipFill rotWithShape="1">
                <a:blip r:embed="rId6"/>
                <a:stretch>
                  <a:fillRect l="-845" b="-23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解析算法08-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2966" y="470139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3600</Words>
  <Application>Microsoft Office PowerPoint</Application>
  <PresentationFormat>全屏显示(16:9)</PresentationFormat>
  <Paragraphs>276</Paragraphs>
  <Slides>26</Slides>
  <Notes>25</Notes>
  <HiddenSlides>0</HiddenSlides>
  <MMClips>25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1_Office 主题​​</vt:lpstr>
      <vt:lpstr>解析算法</vt:lpstr>
      <vt:lpstr>基于解析算法的问题解决</vt:lpstr>
      <vt:lpstr>例1：计算两个并联电阻的总阻值</vt:lpstr>
      <vt:lpstr>计算两个并联电阻的总阻值</vt:lpstr>
      <vt:lpstr>计算两个并联电阻的总阻值</vt:lpstr>
      <vt:lpstr>例2：自由落体运动问题</vt:lpstr>
      <vt:lpstr>例2：自由落体运动问题</vt:lpstr>
      <vt:lpstr>例2：自由落体运动问题</vt:lpstr>
      <vt:lpstr>例2：自由落体运动问题</vt:lpstr>
      <vt:lpstr>例2：自由落体运动问题</vt:lpstr>
      <vt:lpstr>实践活动1：电机发热问题</vt:lpstr>
      <vt:lpstr>实践活动1 ：电机发热问题</vt:lpstr>
      <vt:lpstr>实践活动1 ：电机发热问题</vt:lpstr>
      <vt:lpstr>实践活动1 ：电机发热问题</vt:lpstr>
      <vt:lpstr>实践活动1 ：电机发热问题</vt:lpstr>
      <vt:lpstr>实践活动1 ：电机发热问题</vt:lpstr>
      <vt:lpstr>实践活动2 ：某山地的气温分布</vt:lpstr>
      <vt:lpstr>实践活动2 ：某山地的气温分布</vt:lpstr>
      <vt:lpstr>实践活动2 ：某山地的气温分布</vt:lpstr>
      <vt:lpstr>实践活动2 ：某山地的气温分布</vt:lpstr>
      <vt:lpstr>实践活动2 ：某山地的气温分布</vt:lpstr>
      <vt:lpstr>实践活动2 ：某山地的气温分布</vt:lpstr>
      <vt:lpstr>小结</vt:lpstr>
      <vt:lpstr>小结</vt:lpstr>
      <vt:lpstr>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Z.TR</cp:lastModifiedBy>
  <cp:revision>160</cp:revision>
  <dcterms:created xsi:type="dcterms:W3CDTF">2020-02-01T11:21:51Z</dcterms:created>
  <dcterms:modified xsi:type="dcterms:W3CDTF">2020-04-20T00:56:08Z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