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325" r:id="rId3"/>
    <p:sldId id="335" r:id="rId4"/>
    <p:sldId id="326" r:id="rId5"/>
    <p:sldId id="336" r:id="rId6"/>
    <p:sldId id="337" r:id="rId7"/>
    <p:sldId id="338" r:id="rId8"/>
    <p:sldId id="339" r:id="rId9"/>
    <p:sldId id="344" r:id="rId10"/>
    <p:sldId id="345" r:id="rId11"/>
    <p:sldId id="346" r:id="rId12"/>
    <p:sldId id="347" r:id="rId13"/>
    <p:sldId id="348" r:id="rId14"/>
    <p:sldId id="343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5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1191" y="1918980"/>
            <a:ext cx="5797856" cy="1111221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“中华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文明之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光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”专题学习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史传文学之情节与断句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9844" y="3837038"/>
            <a:ext cx="7079203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中央美术学院附属实验学校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何怀德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769" y="671052"/>
            <a:ext cx="260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三、分析主谓宾断句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0770" y="2456210"/>
            <a:ext cx="4247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什么人（名词或代词）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做什么事（动词，动词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名词或代词）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怎么样（形容词）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1" y="1283724"/>
            <a:ext cx="53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名词（代词）</a:t>
            </a:r>
            <a:r>
              <a:rPr lang="en-US" altLang="zh-CN" dirty="0" smtClean="0"/>
              <a:t>+</a:t>
            </a:r>
            <a:r>
              <a:rPr lang="zh-CN" altLang="en-US" dirty="0" smtClean="0"/>
              <a:t>动词（形容词）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名词（代词）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775960"/>
            <a:ext cx="53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名词（代词）</a:t>
            </a:r>
            <a:r>
              <a:rPr lang="en-US" altLang="zh-CN" dirty="0" smtClean="0"/>
              <a:t>+</a:t>
            </a:r>
            <a:r>
              <a:rPr lang="zh-CN" altLang="en-US" dirty="0" smtClean="0"/>
              <a:t>动词（形容词）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35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9258" y="999121"/>
            <a:ext cx="6754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子</a:t>
            </a:r>
            <a:r>
              <a:rPr lang="zh-CN" altLang="en-US" dirty="0"/>
              <a:t>贱曰：“自吾之仕，未有所亡，而所得者三：始诵之文，今履而行之是学日益明也所得者一也</a:t>
            </a:r>
            <a:r>
              <a:rPr lang="zh-CN" altLang="en-US" dirty="0">
                <a:solidFill>
                  <a:srgbClr val="FF0000"/>
                </a:solidFill>
              </a:rPr>
              <a:t>奉禄虽少粥得及亲戚是以亲戚益亲</a:t>
            </a:r>
            <a:r>
              <a:rPr lang="zh-CN" altLang="en-US" dirty="0"/>
              <a:t>也所得者二也</a:t>
            </a:r>
            <a:r>
              <a:rPr lang="zh-CN" altLang="en-US" dirty="0">
                <a:solidFill>
                  <a:srgbClr val="FF0000"/>
                </a:solidFill>
              </a:rPr>
              <a:t>公事虽急夜勤吊死视病是以朋友益亲也</a:t>
            </a:r>
            <a:r>
              <a:rPr lang="zh-CN" altLang="en-US" dirty="0"/>
              <a:t>所得者三也。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98" y="472903"/>
            <a:ext cx="206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试题一分析：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0987" y="2345008"/>
            <a:ext cx="412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我（</a:t>
            </a:r>
            <a:r>
              <a:rPr lang="zh-CN" altLang="en-US" dirty="0"/>
              <a:t>子贱</a:t>
            </a:r>
            <a:r>
              <a:rPr lang="zh-CN" altLang="en-US" dirty="0" smtClean="0"/>
              <a:t>）做了什么，结果怎么样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0987" y="3298555"/>
            <a:ext cx="424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什么人（名词或代词）</a:t>
            </a:r>
            <a:endParaRPr lang="en-US" altLang="zh-CN" dirty="0" smtClean="0"/>
          </a:p>
          <a:p>
            <a:r>
              <a:rPr lang="zh-CN" altLang="en-US" dirty="0" smtClean="0"/>
              <a:t>做什么事（动词，动词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名词或代词）</a:t>
            </a:r>
            <a:endParaRPr lang="en-US" altLang="zh-CN" dirty="0" smtClean="0"/>
          </a:p>
          <a:p>
            <a:r>
              <a:rPr lang="zh-CN" altLang="en-US" dirty="0" smtClean="0"/>
              <a:t>怎么样（形容词）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61410" y="2800053"/>
            <a:ext cx="6960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例：（吾）奉</a:t>
            </a:r>
            <a:r>
              <a:rPr lang="zh-CN" altLang="en-US" dirty="0"/>
              <a:t>禄虽</a:t>
            </a:r>
            <a:r>
              <a:rPr lang="zh-CN" altLang="en-US" dirty="0" smtClean="0"/>
              <a:t>少，（吾）</a:t>
            </a:r>
            <a:r>
              <a:rPr lang="zh-CN" altLang="en-US" dirty="0"/>
              <a:t>粥得及</a:t>
            </a:r>
            <a:r>
              <a:rPr lang="zh-CN" altLang="en-US" dirty="0" smtClean="0"/>
              <a:t>亲戚，是以（吾）亲戚</a:t>
            </a:r>
            <a:r>
              <a:rPr lang="zh-CN" altLang="en-US" dirty="0"/>
              <a:t>益亲</a:t>
            </a:r>
          </a:p>
        </p:txBody>
      </p:sp>
    </p:spTree>
    <p:extLst>
      <p:ext uri="{BB962C8B-B14F-4D97-AF65-F5344CB8AC3E}">
        <p14:creationId xmlns:p14="http://schemas.microsoft.com/office/powerpoint/2010/main" val="15207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987" y="836438"/>
            <a:ext cx="206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试题二分析：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2606" y="2745492"/>
            <a:ext cx="424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什么人（名词或代词）</a:t>
            </a:r>
            <a:endParaRPr lang="en-US" altLang="zh-CN" dirty="0" smtClean="0"/>
          </a:p>
          <a:p>
            <a:r>
              <a:rPr lang="zh-CN" altLang="en-US" dirty="0" smtClean="0"/>
              <a:t>做什么事（动词，动词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名词或代词）</a:t>
            </a:r>
            <a:endParaRPr lang="en-US" altLang="zh-CN" dirty="0" smtClean="0"/>
          </a:p>
          <a:p>
            <a:r>
              <a:rPr lang="zh-CN" altLang="en-US" dirty="0" smtClean="0"/>
              <a:t>怎么样（形容词）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60986" y="1557021"/>
            <a:ext cx="6201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会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公叔）座</a:t>
            </a:r>
            <a:r>
              <a:rPr lang="zh-CN" altLang="en-US" dirty="0"/>
              <a:t>病</a:t>
            </a:r>
            <a:r>
              <a:rPr lang="zh-CN" altLang="en-US" dirty="0">
                <a:solidFill>
                  <a:srgbClr val="FF0000"/>
                </a:solidFill>
              </a:rPr>
              <a:t>魏惠王</a:t>
            </a:r>
            <a:r>
              <a:rPr lang="zh-CN" altLang="en-US" dirty="0"/>
              <a:t>亲往问病</a:t>
            </a:r>
            <a:r>
              <a:rPr lang="zh-CN" altLang="en-US" dirty="0">
                <a:solidFill>
                  <a:srgbClr val="FF0000"/>
                </a:solidFill>
              </a:rPr>
              <a:t>公叔曰公孙鞅</a:t>
            </a:r>
            <a:r>
              <a:rPr lang="zh-CN" altLang="en-US" dirty="0">
                <a:solidFill>
                  <a:schemeClr val="tx1"/>
                </a:solidFill>
              </a:rPr>
              <a:t>年虽</a:t>
            </a:r>
            <a:r>
              <a:rPr lang="zh-CN" altLang="en-US" dirty="0" smtClean="0">
                <a:solidFill>
                  <a:schemeClr val="tx1"/>
                </a:solidFill>
              </a:rPr>
              <a:t>少（</a:t>
            </a:r>
            <a:r>
              <a:rPr lang="zh-CN" altLang="en-US" dirty="0" smtClean="0">
                <a:solidFill>
                  <a:srgbClr val="FF0000"/>
                </a:solidFill>
              </a:rPr>
              <a:t>公孙鞅</a:t>
            </a:r>
            <a:r>
              <a:rPr lang="zh-CN" altLang="en-US" dirty="0" smtClean="0">
                <a:solidFill>
                  <a:schemeClr val="tx1"/>
                </a:solidFill>
              </a:rPr>
              <a:t>）有奇才（</a:t>
            </a:r>
            <a:r>
              <a:rPr lang="zh-CN" altLang="en-US" dirty="0" smtClean="0">
                <a:solidFill>
                  <a:srgbClr val="FF0000"/>
                </a:solidFill>
              </a:rPr>
              <a:t>吾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zh-CN" altLang="en-US" dirty="0" smtClean="0"/>
              <a:t>愿</a:t>
            </a:r>
            <a:r>
              <a:rPr lang="zh-CN" altLang="en-US" dirty="0"/>
              <a:t>王举国而听之</a:t>
            </a:r>
            <a:r>
              <a:rPr lang="zh-CN" altLang="en-US" dirty="0">
                <a:solidFill>
                  <a:srgbClr val="FF0000"/>
                </a:solidFill>
              </a:rPr>
              <a:t>王</a:t>
            </a:r>
            <a:r>
              <a:rPr lang="zh-CN" altLang="en-US" dirty="0">
                <a:solidFill>
                  <a:schemeClr val="tx1"/>
                </a:solidFill>
              </a:rPr>
              <a:t>即不听用</a:t>
            </a:r>
            <a:r>
              <a:rPr lang="zh-CN" altLang="en-US" dirty="0" smtClean="0">
                <a:solidFill>
                  <a:schemeClr val="tx1"/>
                </a:solidFill>
              </a:rPr>
              <a:t>鞅（</a:t>
            </a:r>
            <a:r>
              <a:rPr lang="zh-CN" altLang="en-US" dirty="0" smtClean="0">
                <a:solidFill>
                  <a:srgbClr val="FF0000"/>
                </a:solidFill>
              </a:rPr>
              <a:t>王</a:t>
            </a:r>
            <a:r>
              <a:rPr lang="zh-CN" altLang="en-US" dirty="0" smtClean="0">
                <a:solidFill>
                  <a:schemeClr val="tx1"/>
                </a:solidFill>
              </a:rPr>
              <a:t>）必</a:t>
            </a:r>
            <a:r>
              <a:rPr lang="zh-CN" altLang="en-US" dirty="0">
                <a:solidFill>
                  <a:schemeClr val="tx1"/>
                </a:solidFill>
              </a:rPr>
              <a:t>杀</a:t>
            </a:r>
            <a:r>
              <a:rPr lang="zh-CN" altLang="en-US" dirty="0" smtClean="0">
                <a:solidFill>
                  <a:schemeClr val="tx1"/>
                </a:solidFill>
              </a:rPr>
              <a:t>之（</a:t>
            </a:r>
            <a:r>
              <a:rPr lang="zh-CN" altLang="en-US" dirty="0">
                <a:solidFill>
                  <a:srgbClr val="FF0000"/>
                </a:solidFill>
              </a:rPr>
              <a:t>王</a:t>
            </a:r>
            <a:r>
              <a:rPr lang="zh-CN" altLang="en-US" dirty="0" smtClean="0">
                <a:solidFill>
                  <a:schemeClr val="tx1"/>
                </a:solidFill>
              </a:rPr>
              <a:t>）</a:t>
            </a:r>
            <a:r>
              <a:rPr lang="zh-CN" altLang="en-US" dirty="0" smtClean="0"/>
              <a:t>无令（其）出境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6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987" y="836438"/>
            <a:ext cx="206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试题三分析：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2606" y="2745492"/>
            <a:ext cx="424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什么人（名词或代词）</a:t>
            </a:r>
            <a:endParaRPr lang="en-US" altLang="zh-CN" dirty="0" smtClean="0"/>
          </a:p>
          <a:p>
            <a:r>
              <a:rPr lang="zh-CN" altLang="en-US" dirty="0" smtClean="0"/>
              <a:t>做什么事（动词，动词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名词或代词）</a:t>
            </a:r>
            <a:endParaRPr lang="en-US" altLang="zh-CN" dirty="0" smtClean="0"/>
          </a:p>
          <a:p>
            <a:r>
              <a:rPr lang="zh-CN" altLang="en-US" dirty="0" smtClean="0"/>
              <a:t>怎么样（形容词）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533832" y="1534898"/>
            <a:ext cx="5722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贾生</a:t>
            </a:r>
            <a:r>
              <a:rPr lang="zh-CN" altLang="en-US" dirty="0"/>
              <a:t>名</a:t>
            </a:r>
            <a:r>
              <a:rPr lang="zh-CN" altLang="en-US" dirty="0" smtClean="0"/>
              <a:t>谊（</a:t>
            </a:r>
            <a:r>
              <a:rPr lang="zh-CN" altLang="en-US" dirty="0" smtClean="0">
                <a:solidFill>
                  <a:srgbClr val="FF0000"/>
                </a:solidFill>
              </a:rPr>
              <a:t>贾生</a:t>
            </a:r>
            <a:r>
              <a:rPr lang="zh-CN" altLang="en-US" dirty="0" smtClean="0"/>
              <a:t>）洛阳</a:t>
            </a:r>
            <a:r>
              <a:rPr lang="zh-CN" altLang="en-US" dirty="0"/>
              <a:t>人</a:t>
            </a:r>
            <a:r>
              <a:rPr lang="zh-CN" altLang="en-US" dirty="0" smtClean="0"/>
              <a:t>也（</a:t>
            </a:r>
            <a:r>
              <a:rPr lang="zh-CN" altLang="en-US" dirty="0" smtClean="0">
                <a:solidFill>
                  <a:srgbClr val="FF0000"/>
                </a:solidFill>
              </a:rPr>
              <a:t>贾生</a:t>
            </a:r>
            <a:r>
              <a:rPr lang="zh-CN" altLang="en-US" dirty="0" smtClean="0"/>
              <a:t>）年</a:t>
            </a:r>
            <a:r>
              <a:rPr lang="zh-CN" altLang="en-US" dirty="0"/>
              <a:t>十八以能诵诗属书闻于郡中</a:t>
            </a:r>
            <a:r>
              <a:rPr lang="zh-CN" altLang="en-US" dirty="0">
                <a:solidFill>
                  <a:srgbClr val="FF0000"/>
                </a:solidFill>
              </a:rPr>
              <a:t>吴廷尉</a:t>
            </a:r>
            <a:r>
              <a:rPr lang="zh-CN" altLang="en-US" dirty="0"/>
              <a:t>为河南</a:t>
            </a:r>
            <a:r>
              <a:rPr lang="zh-CN" altLang="en-US" dirty="0" smtClean="0"/>
              <a:t>守（</a:t>
            </a:r>
            <a:r>
              <a:rPr lang="zh-CN" altLang="en-US" dirty="0" smtClean="0">
                <a:solidFill>
                  <a:srgbClr val="FF0000"/>
                </a:solidFill>
              </a:rPr>
              <a:t>吴廷尉</a:t>
            </a:r>
            <a:r>
              <a:rPr lang="zh-CN" altLang="en-US" dirty="0" smtClean="0"/>
              <a:t>）闻</a:t>
            </a:r>
            <a:r>
              <a:rPr lang="zh-CN" altLang="en-US" dirty="0"/>
              <a:t>其</a:t>
            </a:r>
            <a:r>
              <a:rPr lang="zh-CN" altLang="en-US" dirty="0" smtClean="0"/>
              <a:t>秀才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吴廷尉</a:t>
            </a:r>
            <a:r>
              <a:rPr lang="zh-CN" altLang="en-US" dirty="0"/>
              <a:t>）</a:t>
            </a:r>
            <a:r>
              <a:rPr lang="zh-CN" altLang="en-US" dirty="0" smtClean="0"/>
              <a:t>召</a:t>
            </a:r>
            <a:r>
              <a:rPr lang="zh-CN" altLang="en-US" dirty="0"/>
              <a:t>置</a:t>
            </a:r>
            <a:r>
              <a:rPr lang="zh-CN" altLang="en-US" dirty="0" smtClean="0"/>
              <a:t>门下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吴廷尉</a:t>
            </a:r>
            <a:r>
              <a:rPr lang="zh-CN" altLang="en-US" dirty="0"/>
              <a:t>）</a:t>
            </a:r>
            <a:r>
              <a:rPr lang="zh-CN" altLang="en-US" dirty="0" smtClean="0"/>
              <a:t>甚</a:t>
            </a:r>
            <a:r>
              <a:rPr lang="zh-CN" altLang="en-US" dirty="0"/>
              <a:t>幸</a:t>
            </a:r>
            <a:r>
              <a:rPr lang="zh-CN" altLang="en-US" dirty="0" smtClean="0"/>
              <a:t>爱（之）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3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7355" y="1135626"/>
            <a:ext cx="145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小结：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1207" y="1850922"/>
            <a:ext cx="5958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史传文学就是写人叙事的文学，在阅读史传文学是一定要读清楚文章讲了什么人，做了什么事，结果怎么样。然后根据为文本的人与事去答题，这样回答试题就会有抓手，有方向。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7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79127" y="2301281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503" y="774290"/>
            <a:ext cx="348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一、读懂史传文学的人与事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0703" y="1533832"/>
            <a:ext cx="387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文本一：孔子与子弟谈为政之得失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0703" y="2241755"/>
            <a:ext cx="519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文本二：商鞅由魏入秦行变法，强秦破魏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2" y="2993922"/>
            <a:ext cx="550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文本三：贾谊因才能被吴廷尉引荐，因才能被嫉妒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45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310" y="428019"/>
            <a:ext cx="40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、借助相关情节断句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9156" y="841595"/>
            <a:ext cx="26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文本一断句题分析：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89045" y="1424780"/>
            <a:ext cx="7742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5. </a:t>
            </a:r>
            <a:r>
              <a:rPr lang="zh-CN" altLang="en-US" dirty="0"/>
              <a:t>下列句子中断句正确的一项是（  ） 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．今履而行之</a:t>
            </a:r>
            <a:r>
              <a:rPr lang="en-US" altLang="zh-CN" dirty="0"/>
              <a:t>/</a:t>
            </a:r>
            <a:r>
              <a:rPr lang="zh-CN" altLang="en-US" dirty="0"/>
              <a:t>是学日益明也</a:t>
            </a:r>
            <a:r>
              <a:rPr lang="en-US" altLang="zh-CN" dirty="0"/>
              <a:t>/</a:t>
            </a:r>
            <a:r>
              <a:rPr lang="zh-CN" altLang="en-US" dirty="0"/>
              <a:t>所得者一也</a:t>
            </a:r>
            <a:r>
              <a:rPr lang="en-US" altLang="zh-CN" dirty="0"/>
              <a:t>/</a:t>
            </a:r>
            <a:r>
              <a:rPr lang="zh-CN" altLang="en-US" dirty="0"/>
              <a:t>奉禄虽少</a:t>
            </a:r>
            <a:r>
              <a:rPr lang="en-US" altLang="zh-CN" dirty="0"/>
              <a:t>/</a:t>
            </a:r>
            <a:r>
              <a:rPr lang="en-US" altLang="zh-CN" dirty="0">
                <a:solidFill>
                  <a:srgbClr val="FF0000"/>
                </a:solidFill>
              </a:rPr>
              <a:t></a:t>
            </a:r>
            <a:r>
              <a:rPr lang="zh-CN" altLang="en-US" dirty="0">
                <a:solidFill>
                  <a:srgbClr val="FF0000"/>
                </a:solidFill>
              </a:rPr>
              <a:t>粥得及亲戚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是以亲戚益亲也</a:t>
            </a:r>
            <a:r>
              <a:rPr lang="en-US" altLang="zh-CN" dirty="0"/>
              <a:t>/</a:t>
            </a:r>
            <a:r>
              <a:rPr lang="zh-CN" altLang="en-US" dirty="0"/>
              <a:t>所得者二也</a:t>
            </a:r>
            <a:r>
              <a:rPr lang="en-US" altLang="zh-CN" dirty="0"/>
              <a:t>/</a:t>
            </a:r>
            <a:r>
              <a:rPr lang="zh-CN" altLang="en-US" dirty="0"/>
              <a:t>公事虽急夜勤吊死视病</a:t>
            </a:r>
            <a:r>
              <a:rPr lang="en-US" altLang="zh-CN" dirty="0"/>
              <a:t>/</a:t>
            </a:r>
            <a:r>
              <a:rPr lang="zh-CN" altLang="en-US" dirty="0"/>
              <a:t>是以朋友益亲也</a:t>
            </a:r>
            <a:r>
              <a:rPr lang="en-US" altLang="zh-CN" dirty="0"/>
              <a:t>/</a:t>
            </a:r>
            <a:r>
              <a:rPr lang="zh-CN" altLang="en-US" dirty="0"/>
              <a:t>所得者三也</a:t>
            </a:r>
          </a:p>
          <a:p>
            <a:r>
              <a:rPr lang="en-US" altLang="zh-CN" dirty="0"/>
              <a:t>B</a:t>
            </a:r>
            <a:r>
              <a:rPr lang="zh-CN" altLang="en-US" dirty="0"/>
              <a:t>．今履而行之</a:t>
            </a:r>
            <a:r>
              <a:rPr lang="en-US" altLang="zh-CN" dirty="0"/>
              <a:t>/</a:t>
            </a:r>
            <a:r>
              <a:rPr lang="zh-CN" altLang="en-US" dirty="0"/>
              <a:t>是学日益明也</a:t>
            </a:r>
            <a:r>
              <a:rPr lang="en-US" altLang="zh-CN" dirty="0"/>
              <a:t>/</a:t>
            </a:r>
            <a:r>
              <a:rPr lang="zh-CN" altLang="en-US" dirty="0"/>
              <a:t>所得者一也</a:t>
            </a:r>
            <a:r>
              <a:rPr lang="en-US" altLang="zh-CN" dirty="0"/>
              <a:t>/</a:t>
            </a:r>
            <a:r>
              <a:rPr lang="zh-CN" altLang="en-US" dirty="0"/>
              <a:t>奉禄虽少</a:t>
            </a:r>
            <a:r>
              <a:rPr lang="en-US" altLang="zh-CN" dirty="0"/>
              <a:t>/</a:t>
            </a:r>
            <a:r>
              <a:rPr lang="en-US" altLang="zh-CN" dirty="0">
                <a:solidFill>
                  <a:srgbClr val="FF0000"/>
                </a:solidFill>
              </a:rPr>
              <a:t></a:t>
            </a:r>
            <a:r>
              <a:rPr lang="zh-CN" altLang="en-US" dirty="0">
                <a:solidFill>
                  <a:srgbClr val="FF0000"/>
                </a:solidFill>
              </a:rPr>
              <a:t>粥得及亲戚是以亲戚益亲也</a:t>
            </a:r>
            <a:r>
              <a:rPr lang="en-US" altLang="zh-CN" dirty="0"/>
              <a:t>/</a:t>
            </a:r>
            <a:r>
              <a:rPr lang="zh-CN" altLang="en-US" dirty="0"/>
              <a:t>所得者二也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公事虽急夜勤吊死视病</a:t>
            </a:r>
            <a:r>
              <a:rPr lang="en-US" altLang="zh-CN" dirty="0"/>
              <a:t>/</a:t>
            </a:r>
            <a:r>
              <a:rPr lang="zh-CN" altLang="en-US" dirty="0"/>
              <a:t>是以朋友益亲也</a:t>
            </a:r>
            <a:r>
              <a:rPr lang="en-US" altLang="zh-CN" dirty="0"/>
              <a:t>/</a:t>
            </a:r>
            <a:r>
              <a:rPr lang="zh-CN" altLang="en-US" dirty="0"/>
              <a:t>所得者三也</a:t>
            </a:r>
          </a:p>
          <a:p>
            <a:r>
              <a:rPr lang="en-US" altLang="zh-CN" dirty="0"/>
              <a:t>C</a:t>
            </a:r>
            <a:r>
              <a:rPr lang="zh-CN" altLang="en-US" dirty="0"/>
              <a:t>．今履而行之</a:t>
            </a:r>
            <a:r>
              <a:rPr lang="en-US" altLang="zh-CN" dirty="0"/>
              <a:t>/</a:t>
            </a:r>
            <a:r>
              <a:rPr lang="zh-CN" altLang="en-US" dirty="0"/>
              <a:t>是学日益明也</a:t>
            </a:r>
            <a:r>
              <a:rPr lang="en-US" altLang="zh-CN" dirty="0"/>
              <a:t>/</a:t>
            </a:r>
            <a:r>
              <a:rPr lang="zh-CN" altLang="en-US" dirty="0"/>
              <a:t>所得者一也</a:t>
            </a:r>
            <a:r>
              <a:rPr lang="en-US" altLang="zh-CN" dirty="0"/>
              <a:t>/</a:t>
            </a:r>
            <a:r>
              <a:rPr lang="zh-CN" altLang="en-US" dirty="0"/>
              <a:t>奉禄虽少</a:t>
            </a:r>
            <a:r>
              <a:rPr lang="en-US" altLang="zh-CN" dirty="0"/>
              <a:t>/</a:t>
            </a:r>
            <a:r>
              <a:rPr lang="zh-CN" altLang="en-US" dirty="0"/>
              <a:t>粥得及亲戚</a:t>
            </a:r>
            <a:r>
              <a:rPr lang="en-US" altLang="zh-CN" dirty="0"/>
              <a:t>/</a:t>
            </a:r>
            <a:r>
              <a:rPr lang="zh-CN" altLang="en-US" dirty="0"/>
              <a:t>是以亲戚益亲也</a:t>
            </a:r>
            <a:r>
              <a:rPr lang="en-US" altLang="zh-CN" dirty="0"/>
              <a:t>/</a:t>
            </a:r>
            <a:r>
              <a:rPr lang="zh-CN" altLang="en-US" dirty="0"/>
              <a:t>所得者二也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公事虽急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夜勤吊死视病</a:t>
            </a:r>
            <a:r>
              <a:rPr lang="en-US" altLang="zh-CN" dirty="0"/>
              <a:t>/</a:t>
            </a:r>
            <a:r>
              <a:rPr lang="zh-CN" altLang="en-US" dirty="0"/>
              <a:t>是以朋友益亲也</a:t>
            </a:r>
            <a:r>
              <a:rPr lang="en-US" altLang="zh-CN" dirty="0"/>
              <a:t>/</a:t>
            </a:r>
            <a:r>
              <a:rPr lang="zh-CN" altLang="en-US" dirty="0"/>
              <a:t>所得者三也</a:t>
            </a:r>
          </a:p>
          <a:p>
            <a:r>
              <a:rPr lang="en-US" altLang="zh-CN" dirty="0"/>
              <a:t>D</a:t>
            </a:r>
            <a:r>
              <a:rPr lang="zh-CN" altLang="en-US" dirty="0"/>
              <a:t>．今履而行之</a:t>
            </a:r>
            <a:r>
              <a:rPr lang="en-US" altLang="zh-CN" dirty="0"/>
              <a:t>/</a:t>
            </a:r>
            <a:r>
              <a:rPr lang="zh-CN" altLang="en-US" dirty="0"/>
              <a:t>是学日益明也</a:t>
            </a:r>
            <a:r>
              <a:rPr lang="en-US" altLang="zh-CN" dirty="0"/>
              <a:t>/</a:t>
            </a:r>
            <a:r>
              <a:rPr lang="zh-CN" altLang="en-US" dirty="0"/>
              <a:t>所得者一也</a:t>
            </a:r>
            <a:r>
              <a:rPr lang="en-US" altLang="zh-CN" dirty="0"/>
              <a:t>/</a:t>
            </a:r>
            <a:r>
              <a:rPr lang="zh-CN" altLang="en-US" dirty="0"/>
              <a:t>奉禄虽少</a:t>
            </a:r>
            <a:r>
              <a:rPr lang="en-US" altLang="zh-CN" dirty="0"/>
              <a:t>/</a:t>
            </a:r>
            <a:r>
              <a:rPr lang="zh-CN" altLang="en-US" dirty="0"/>
              <a:t>粥得及亲戚是以亲戚益亲也</a:t>
            </a:r>
            <a:r>
              <a:rPr lang="en-US" altLang="zh-CN" dirty="0"/>
              <a:t>/</a:t>
            </a:r>
            <a:r>
              <a:rPr lang="zh-CN" altLang="en-US" dirty="0"/>
              <a:t>所得者二也</a:t>
            </a:r>
            <a:r>
              <a:rPr lang="en-US" altLang="zh-CN" dirty="0"/>
              <a:t>/</a:t>
            </a:r>
            <a:r>
              <a:rPr lang="zh-CN" altLang="en-US" dirty="0"/>
              <a:t>公事虽急</a:t>
            </a:r>
            <a:r>
              <a:rPr lang="en-US" altLang="zh-CN" dirty="0"/>
              <a:t>/</a:t>
            </a:r>
            <a:r>
              <a:rPr lang="zh-CN" altLang="en-US" dirty="0"/>
              <a:t>夜勤吊死视病</a:t>
            </a:r>
            <a:r>
              <a:rPr lang="en-US" altLang="zh-CN" dirty="0"/>
              <a:t>/</a:t>
            </a:r>
            <a:r>
              <a:rPr lang="zh-CN" altLang="en-US" dirty="0"/>
              <a:t>是以朋友益亲也</a:t>
            </a:r>
            <a:r>
              <a:rPr lang="en-US" altLang="zh-CN" dirty="0"/>
              <a:t>/</a:t>
            </a:r>
            <a:r>
              <a:rPr lang="zh-CN" altLang="en-US" dirty="0"/>
              <a:t>所得者三也</a:t>
            </a:r>
          </a:p>
        </p:txBody>
      </p:sp>
    </p:spTree>
    <p:extLst>
      <p:ext uri="{BB962C8B-B14F-4D97-AF65-F5344CB8AC3E}">
        <p14:creationId xmlns:p14="http://schemas.microsoft.com/office/powerpoint/2010/main" val="38432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2999" y="1530056"/>
            <a:ext cx="7366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子</a:t>
            </a:r>
            <a:r>
              <a:rPr lang="zh-CN" altLang="en-US" dirty="0"/>
              <a:t>贱曰：“自吾之仕，未有所亡，而所得者三：始诵之文，今履而行之是学日益明也所得者一也</a:t>
            </a:r>
            <a:r>
              <a:rPr lang="zh-CN" altLang="en-US" dirty="0">
                <a:solidFill>
                  <a:srgbClr val="FF0000"/>
                </a:solidFill>
              </a:rPr>
              <a:t>奉禄虽少粥得及亲戚是以亲戚益亲</a:t>
            </a:r>
            <a:r>
              <a:rPr lang="zh-CN" altLang="en-US" dirty="0"/>
              <a:t>也所得者二也</a:t>
            </a:r>
            <a:r>
              <a:rPr lang="zh-CN" altLang="en-US" dirty="0">
                <a:solidFill>
                  <a:srgbClr val="FF0000"/>
                </a:solidFill>
              </a:rPr>
              <a:t>公事虽急夜勤吊死视病是以朋友益亲也</a:t>
            </a:r>
            <a:r>
              <a:rPr lang="zh-CN" altLang="en-US" dirty="0"/>
              <a:t>所得者三也。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6743" y="671063"/>
            <a:ext cx="319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文本一与试题相关的情节：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5232" y="1025650"/>
            <a:ext cx="112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试题：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9479" y="2434669"/>
            <a:ext cx="14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相关情节：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57300" y="2950549"/>
            <a:ext cx="7138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孔子往过孔蔑，问之曰：“自子之仕者，何</a:t>
            </a:r>
            <a:r>
              <a:rPr lang="zh-CN" altLang="en-US" dirty="0">
                <a:solidFill>
                  <a:srgbClr val="FF0000"/>
                </a:solidFill>
              </a:rPr>
              <a:t>得</a:t>
            </a:r>
            <a:r>
              <a:rPr lang="zh-CN" altLang="en-US" dirty="0"/>
              <a:t>？何</a:t>
            </a:r>
            <a:r>
              <a:rPr lang="zh-CN" altLang="en-US" dirty="0">
                <a:solidFill>
                  <a:srgbClr val="FF0000"/>
                </a:solidFill>
              </a:rPr>
              <a:t>亡</a:t>
            </a:r>
            <a:r>
              <a:rPr lang="zh-CN" altLang="en-US" dirty="0"/>
              <a:t>？”孔蔑曰：“自吾仕者，未有所得，而有</a:t>
            </a:r>
            <a:r>
              <a:rPr lang="zh-CN" altLang="en-US" dirty="0">
                <a:solidFill>
                  <a:schemeClr val="tx1"/>
                </a:solidFill>
              </a:rPr>
              <a:t>所亡者三</a:t>
            </a:r>
            <a:r>
              <a:rPr lang="zh-CN" altLang="en-US" dirty="0"/>
              <a:t>。曰：王事若袭，学焉得习？以是学不得明也，所亡者一也；</a:t>
            </a:r>
            <a:r>
              <a:rPr lang="zh-CN" altLang="en-US" dirty="0">
                <a:solidFill>
                  <a:srgbClr val="FF0000"/>
                </a:solidFill>
              </a:rPr>
              <a:t>奉禄少，粥不足及亲戚，亲戚益疏矣</a:t>
            </a:r>
            <a:r>
              <a:rPr lang="zh-CN" altLang="en-US" dirty="0"/>
              <a:t>，所亡者二也；</a:t>
            </a:r>
            <a:r>
              <a:rPr lang="zh-CN" altLang="en-US" dirty="0">
                <a:solidFill>
                  <a:srgbClr val="FF0000"/>
                </a:solidFill>
              </a:rPr>
              <a:t>公事多急，不得吊死视病，是以朋友益疏矣</a:t>
            </a:r>
            <a:r>
              <a:rPr lang="zh-CN" altLang="en-US" dirty="0"/>
              <a:t>，所亡者三也。”</a:t>
            </a:r>
          </a:p>
        </p:txBody>
      </p:sp>
    </p:spTree>
    <p:extLst>
      <p:ext uri="{BB962C8B-B14F-4D97-AF65-F5344CB8AC3E}">
        <p14:creationId xmlns:p14="http://schemas.microsoft.com/office/powerpoint/2010/main" val="28972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9156" y="841595"/>
            <a:ext cx="26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文本二断句题分析：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32387" y="1368255"/>
            <a:ext cx="70349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7</a:t>
            </a:r>
            <a:r>
              <a:rPr lang="zh-CN" altLang="en-US" dirty="0"/>
              <a:t>．下列对文中画波浪线部分的断句，正确的一项是   </a:t>
            </a:r>
            <a:r>
              <a:rPr lang="zh-CN" altLang="en-US" dirty="0" smtClean="0"/>
              <a:t>（     </a:t>
            </a:r>
            <a:r>
              <a:rPr lang="zh-CN" altLang="en-US" dirty="0"/>
              <a:t>）</a:t>
            </a:r>
          </a:p>
          <a:p>
            <a:r>
              <a:rPr lang="en-US" altLang="zh-CN" dirty="0"/>
              <a:t>A. </a:t>
            </a:r>
            <a:r>
              <a:rPr lang="zh-CN" altLang="en-US" dirty="0"/>
              <a:t>会座病</a:t>
            </a:r>
            <a:r>
              <a:rPr lang="en-US" altLang="zh-CN" dirty="0"/>
              <a:t>/</a:t>
            </a:r>
            <a:r>
              <a:rPr lang="zh-CN" altLang="en-US" dirty="0"/>
              <a:t>魏惠王亲往问病</a:t>
            </a:r>
            <a:r>
              <a:rPr lang="en-US" altLang="zh-CN" dirty="0"/>
              <a:t>/</a:t>
            </a:r>
            <a:r>
              <a:rPr lang="zh-CN" altLang="en-US" dirty="0"/>
              <a:t>公叔曰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公孙鞅年虽少有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奇才</a:t>
            </a:r>
            <a:r>
              <a:rPr lang="en-US" altLang="zh-CN" dirty="0"/>
              <a:t>/</a:t>
            </a:r>
            <a:r>
              <a:rPr lang="zh-CN" altLang="en-US" dirty="0"/>
              <a:t>愿王举国而听之</a:t>
            </a:r>
            <a:r>
              <a:rPr lang="en-US" altLang="zh-CN" dirty="0"/>
              <a:t>/</a:t>
            </a:r>
            <a:r>
              <a:rPr lang="zh-CN" altLang="en-US" dirty="0"/>
              <a:t>王即不听用鞅</a:t>
            </a:r>
            <a:r>
              <a:rPr lang="en-US" altLang="zh-CN" dirty="0"/>
              <a:t>/</a:t>
            </a:r>
            <a:r>
              <a:rPr lang="zh-CN" altLang="en-US" dirty="0"/>
              <a:t>必杀之</a:t>
            </a:r>
            <a:r>
              <a:rPr lang="en-US" altLang="zh-CN" dirty="0"/>
              <a:t>/</a:t>
            </a:r>
            <a:r>
              <a:rPr lang="zh-CN" altLang="en-US" dirty="0"/>
              <a:t>无令出境</a:t>
            </a:r>
            <a:r>
              <a:rPr lang="en-US" altLang="zh-CN" dirty="0"/>
              <a:t>/</a:t>
            </a:r>
          </a:p>
          <a:p>
            <a:r>
              <a:rPr lang="en-US" altLang="zh-CN" dirty="0"/>
              <a:t>B. </a:t>
            </a:r>
            <a:r>
              <a:rPr lang="zh-CN" altLang="en-US" dirty="0"/>
              <a:t>会座病</a:t>
            </a:r>
            <a:r>
              <a:rPr lang="en-US" altLang="zh-CN" dirty="0"/>
              <a:t>/</a:t>
            </a:r>
            <a:r>
              <a:rPr lang="zh-CN" altLang="en-US" dirty="0"/>
              <a:t>魏惠王亲往问病</a:t>
            </a:r>
            <a:r>
              <a:rPr lang="en-US" altLang="zh-CN" dirty="0"/>
              <a:t>/</a:t>
            </a:r>
            <a:r>
              <a:rPr lang="zh-CN" altLang="en-US" dirty="0"/>
              <a:t>公叔曰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公孙鞅年虽少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有奇才</a:t>
            </a:r>
            <a:r>
              <a:rPr lang="en-US" altLang="zh-CN" dirty="0"/>
              <a:t>/</a:t>
            </a:r>
            <a:r>
              <a:rPr lang="zh-CN" altLang="en-US" dirty="0"/>
              <a:t>愿王举国而听之</a:t>
            </a:r>
            <a:r>
              <a:rPr lang="en-US" altLang="zh-CN" dirty="0"/>
              <a:t>/</a:t>
            </a:r>
            <a:r>
              <a:rPr lang="zh-CN" altLang="en-US" dirty="0"/>
              <a:t>王即不听用鞅</a:t>
            </a:r>
            <a:r>
              <a:rPr lang="en-US" altLang="zh-CN" dirty="0"/>
              <a:t>/</a:t>
            </a:r>
            <a:r>
              <a:rPr lang="zh-CN" altLang="en-US" dirty="0"/>
              <a:t>必杀之</a:t>
            </a:r>
            <a:r>
              <a:rPr lang="en-US" altLang="zh-CN" dirty="0"/>
              <a:t>/</a:t>
            </a:r>
            <a:r>
              <a:rPr lang="zh-CN" altLang="en-US" dirty="0"/>
              <a:t>无令出境</a:t>
            </a:r>
            <a:r>
              <a:rPr lang="en-US" altLang="zh-CN" dirty="0"/>
              <a:t>/</a:t>
            </a:r>
          </a:p>
          <a:p>
            <a:r>
              <a:rPr lang="en-US" altLang="zh-CN" dirty="0"/>
              <a:t>C. </a:t>
            </a:r>
            <a:r>
              <a:rPr lang="zh-CN" altLang="en-US" dirty="0"/>
              <a:t>会座病</a:t>
            </a:r>
            <a:r>
              <a:rPr lang="en-US" altLang="zh-CN" dirty="0"/>
              <a:t>/</a:t>
            </a:r>
            <a:r>
              <a:rPr lang="zh-CN" altLang="en-US" dirty="0"/>
              <a:t>魏惠王亲往问病</a:t>
            </a:r>
            <a:r>
              <a:rPr lang="en-US" altLang="zh-CN" dirty="0"/>
              <a:t>/</a:t>
            </a:r>
            <a:r>
              <a:rPr lang="zh-CN" altLang="en-US" dirty="0"/>
              <a:t>公叔曰</a:t>
            </a:r>
            <a:r>
              <a:rPr lang="en-US" altLang="zh-CN" dirty="0"/>
              <a:t>/</a:t>
            </a:r>
            <a:r>
              <a:rPr lang="zh-CN" altLang="en-US" dirty="0"/>
              <a:t>公孙鞅年虽少</a:t>
            </a:r>
            <a:r>
              <a:rPr lang="en-US" altLang="zh-CN" dirty="0"/>
              <a:t>/</a:t>
            </a:r>
            <a:r>
              <a:rPr lang="zh-CN" altLang="en-US" dirty="0"/>
              <a:t>有奇才</a:t>
            </a:r>
            <a:r>
              <a:rPr lang="en-US" altLang="zh-CN" dirty="0"/>
              <a:t>/</a:t>
            </a:r>
            <a:r>
              <a:rPr lang="zh-CN" altLang="en-US" dirty="0"/>
              <a:t>愿王举国而听之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王即不听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用鞅必杀之</a:t>
            </a:r>
            <a:r>
              <a:rPr lang="en-US" altLang="zh-CN" dirty="0"/>
              <a:t>/</a:t>
            </a:r>
            <a:r>
              <a:rPr lang="zh-CN" altLang="en-US" dirty="0"/>
              <a:t>无令出境</a:t>
            </a:r>
            <a:r>
              <a:rPr lang="en-US" altLang="zh-CN" dirty="0"/>
              <a:t>/</a:t>
            </a:r>
          </a:p>
          <a:p>
            <a:r>
              <a:rPr lang="en-US" altLang="zh-CN" dirty="0"/>
              <a:t>D. </a:t>
            </a:r>
            <a:r>
              <a:rPr lang="zh-CN" altLang="en-US" dirty="0"/>
              <a:t>会座病</a:t>
            </a:r>
            <a:r>
              <a:rPr lang="en-US" altLang="zh-CN" dirty="0"/>
              <a:t>/</a:t>
            </a:r>
            <a:r>
              <a:rPr lang="zh-CN" altLang="en-US" dirty="0"/>
              <a:t>魏惠王亲往问病</a:t>
            </a:r>
            <a:r>
              <a:rPr lang="en-US" altLang="zh-CN" dirty="0"/>
              <a:t>/</a:t>
            </a:r>
            <a:r>
              <a:rPr lang="zh-CN" altLang="en-US" dirty="0"/>
              <a:t>公叔曰</a:t>
            </a:r>
            <a:r>
              <a:rPr lang="en-US" altLang="zh-CN" dirty="0"/>
              <a:t>/</a:t>
            </a:r>
            <a:r>
              <a:rPr lang="zh-CN" altLang="en-US" dirty="0"/>
              <a:t>公孙鞅年虽少</a:t>
            </a:r>
            <a:r>
              <a:rPr lang="en-US" altLang="zh-CN" dirty="0"/>
              <a:t>/</a:t>
            </a:r>
            <a:r>
              <a:rPr lang="zh-CN" altLang="en-US" dirty="0"/>
              <a:t>有奇才</a:t>
            </a:r>
            <a:r>
              <a:rPr lang="en-US" altLang="zh-CN" dirty="0"/>
              <a:t>/</a:t>
            </a:r>
            <a:r>
              <a:rPr lang="zh-CN" altLang="en-US" dirty="0"/>
              <a:t>愿王举国</a:t>
            </a:r>
            <a:r>
              <a:rPr lang="en-US" altLang="zh-CN" dirty="0"/>
              <a:t>/</a:t>
            </a:r>
            <a:r>
              <a:rPr lang="zh-CN" altLang="en-US" dirty="0"/>
              <a:t>而听之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王即不听用鞅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必杀之</a:t>
            </a:r>
            <a:r>
              <a:rPr lang="en-US" altLang="zh-CN" dirty="0"/>
              <a:t>/</a:t>
            </a:r>
            <a:r>
              <a:rPr lang="zh-CN" altLang="en-US" dirty="0"/>
              <a:t>无令出境</a:t>
            </a:r>
            <a:r>
              <a:rPr lang="en-US" altLang="zh-CN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1704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1995" y="567827"/>
            <a:ext cx="319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文本二与试题相关的情节：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0484" y="922414"/>
            <a:ext cx="112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试题：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96" y="1977165"/>
            <a:ext cx="14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相关情节：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90484" y="1292627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会</a:t>
            </a:r>
            <a:r>
              <a:rPr lang="zh-CN" altLang="en-US" dirty="0"/>
              <a:t>座病魏惠王亲往问病公叔曰</a:t>
            </a:r>
            <a:r>
              <a:rPr lang="zh-CN" altLang="en-US" dirty="0">
                <a:solidFill>
                  <a:srgbClr val="FF0000"/>
                </a:solidFill>
              </a:rPr>
              <a:t>公孙鞅年虽少有奇才</a:t>
            </a:r>
            <a:r>
              <a:rPr lang="zh-CN" altLang="en-US" dirty="0"/>
              <a:t>愿王举国而听之</a:t>
            </a:r>
            <a:r>
              <a:rPr lang="zh-CN" altLang="en-US" dirty="0">
                <a:solidFill>
                  <a:srgbClr val="FF0000"/>
                </a:solidFill>
              </a:rPr>
              <a:t>王即不听用鞅必杀之</a:t>
            </a:r>
            <a:r>
              <a:rPr lang="zh-CN" altLang="en-US" dirty="0"/>
              <a:t>无令</a:t>
            </a:r>
            <a:r>
              <a:rPr lang="zh-CN" altLang="en-US" dirty="0" smtClean="0"/>
              <a:t>出境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16295" y="2346497"/>
            <a:ext cx="6869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情节一：鞅</a:t>
            </a:r>
            <a:r>
              <a:rPr lang="zh-CN" altLang="en-US" dirty="0">
                <a:solidFill>
                  <a:srgbClr val="FF0000"/>
                </a:solidFill>
              </a:rPr>
              <a:t>少好刑名之学</a:t>
            </a:r>
            <a:r>
              <a:rPr lang="zh-CN" altLang="en-US" dirty="0"/>
              <a:t>，事魏相公叔座。公叔座知其贤，未及进。会座病魏惠王亲往问病公叔曰</a:t>
            </a:r>
            <a:r>
              <a:rPr lang="zh-CN" altLang="en-US" dirty="0">
                <a:solidFill>
                  <a:schemeClr val="tx1"/>
                </a:solidFill>
              </a:rPr>
              <a:t>公孙鞅年虽少有奇才</a:t>
            </a:r>
            <a:r>
              <a:rPr lang="zh-CN" altLang="en-US" dirty="0"/>
              <a:t>愿王举国而听之王即不听用鞅必杀之无令</a:t>
            </a:r>
            <a:r>
              <a:rPr lang="zh-CN" altLang="en-US" dirty="0" smtClean="0"/>
              <a:t>出境   </a:t>
            </a:r>
            <a:r>
              <a:rPr lang="zh-CN" altLang="en-US" dirty="0" smtClean="0">
                <a:solidFill>
                  <a:srgbClr val="FF0000"/>
                </a:solidFill>
              </a:rPr>
              <a:t>公</a:t>
            </a:r>
            <a:r>
              <a:rPr lang="zh-CN" altLang="en-US" dirty="0">
                <a:solidFill>
                  <a:srgbClr val="FF0000"/>
                </a:solidFill>
              </a:rPr>
              <a:t>叔既死</a:t>
            </a:r>
            <a:r>
              <a:rPr lang="zh-CN" altLang="en-US" dirty="0"/>
              <a:t>，鞅闻秦孝公下令国中求贤者，将修缪公之业，东复侵地，</a:t>
            </a:r>
            <a:r>
              <a:rPr lang="zh-CN" altLang="en-US" dirty="0">
                <a:solidFill>
                  <a:srgbClr val="FF0000"/>
                </a:solidFill>
              </a:rPr>
              <a:t>乃遂西入秦</a:t>
            </a:r>
          </a:p>
        </p:txBody>
      </p:sp>
      <p:sp>
        <p:nvSpPr>
          <p:cNvPr id="6" name="矩形 5"/>
          <p:cNvSpPr/>
          <p:nvPr/>
        </p:nvSpPr>
        <p:spPr>
          <a:xfrm>
            <a:off x="1308923" y="3492290"/>
            <a:ext cx="6876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</a:t>
            </a:r>
            <a:r>
              <a:rPr lang="zh-CN" altLang="en-US" dirty="0"/>
              <a:t>情节</a:t>
            </a:r>
            <a:r>
              <a:rPr lang="zh-CN" altLang="en-US" dirty="0" smtClean="0"/>
              <a:t>二：居</a:t>
            </a:r>
            <a:r>
              <a:rPr lang="zh-CN" altLang="en-US" dirty="0"/>
              <a:t>五年，秦人富强。孝公使</a:t>
            </a:r>
            <a:r>
              <a:rPr lang="zh-CN" altLang="en-US" dirty="0">
                <a:solidFill>
                  <a:srgbClr val="FF0000"/>
                </a:solidFill>
              </a:rPr>
              <a:t>卫鞅将而伐魏</a:t>
            </a:r>
            <a:r>
              <a:rPr lang="zh-CN" altLang="en-US" dirty="0"/>
              <a:t>。卫鞅伏甲士而袭虏魏公子印，因攻其军，尽破之以归秦。魏惠王兵数破于齐秦，国内空，日以削，恐，乃使使割河西之地，献于秦以和。</a:t>
            </a:r>
          </a:p>
        </p:txBody>
      </p:sp>
    </p:spTree>
    <p:extLst>
      <p:ext uri="{BB962C8B-B14F-4D97-AF65-F5344CB8AC3E}">
        <p14:creationId xmlns:p14="http://schemas.microsoft.com/office/powerpoint/2010/main" val="32052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9156" y="841595"/>
            <a:ext cx="26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文本三断句题分析：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56311" y="1343663"/>
            <a:ext cx="7912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10.</a:t>
            </a:r>
            <a:r>
              <a:rPr lang="zh-CN" altLang="en-US" dirty="0"/>
              <a:t>下列对文中画波浪线部分的断句，正确的一项是       </a:t>
            </a:r>
            <a:r>
              <a:rPr lang="zh-CN" altLang="en-US" dirty="0" smtClean="0"/>
              <a:t> （     </a:t>
            </a:r>
            <a:r>
              <a:rPr lang="zh-CN" altLang="en-US" dirty="0"/>
              <a:t>） </a:t>
            </a:r>
          </a:p>
          <a:p>
            <a:r>
              <a:rPr lang="en-US" altLang="zh-CN" dirty="0"/>
              <a:t>A. </a:t>
            </a:r>
            <a:r>
              <a:rPr lang="zh-CN" altLang="en-US" dirty="0"/>
              <a:t>贾生名谊</a:t>
            </a:r>
            <a:r>
              <a:rPr lang="en-US" altLang="zh-CN" dirty="0"/>
              <a:t>/</a:t>
            </a:r>
            <a:r>
              <a:rPr lang="zh-CN" altLang="en-US" dirty="0"/>
              <a:t>洛阳人也</a:t>
            </a:r>
            <a:r>
              <a:rPr lang="en-US" altLang="zh-CN" dirty="0"/>
              <a:t>/</a:t>
            </a:r>
            <a:r>
              <a:rPr lang="zh-CN" altLang="en-US" dirty="0"/>
              <a:t>年十八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以能诵诗属书闻于郡中吴廷尉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为河南守</a:t>
            </a:r>
            <a:r>
              <a:rPr lang="en-US" altLang="zh-CN" dirty="0"/>
              <a:t>/</a:t>
            </a:r>
            <a:r>
              <a:rPr lang="zh-CN" altLang="en-US" dirty="0"/>
              <a:t>闻其秀才</a:t>
            </a:r>
            <a:r>
              <a:rPr lang="en-US" altLang="zh-CN" dirty="0"/>
              <a:t>/</a:t>
            </a:r>
            <a:r>
              <a:rPr lang="zh-CN" altLang="en-US" dirty="0"/>
              <a:t>召置门下</a:t>
            </a:r>
            <a:r>
              <a:rPr lang="en-US" altLang="zh-CN" dirty="0"/>
              <a:t>/</a:t>
            </a:r>
            <a:r>
              <a:rPr lang="zh-CN" altLang="en-US" dirty="0"/>
              <a:t>甚幸爱</a:t>
            </a:r>
            <a:r>
              <a:rPr lang="en-US" altLang="zh-CN" dirty="0"/>
              <a:t>/</a:t>
            </a:r>
          </a:p>
          <a:p>
            <a:r>
              <a:rPr lang="en-US" altLang="zh-CN" dirty="0"/>
              <a:t>B. </a:t>
            </a:r>
            <a:r>
              <a:rPr lang="zh-CN" altLang="en-US" dirty="0"/>
              <a:t>贾生名谊</a:t>
            </a:r>
            <a:r>
              <a:rPr lang="en-US" altLang="zh-CN" dirty="0"/>
              <a:t>/</a:t>
            </a:r>
            <a:r>
              <a:rPr lang="zh-CN" altLang="en-US" dirty="0"/>
              <a:t>洛阳人也</a:t>
            </a:r>
            <a:r>
              <a:rPr lang="en-US" altLang="zh-CN" dirty="0"/>
              <a:t>/</a:t>
            </a:r>
            <a:r>
              <a:rPr lang="zh-CN" altLang="en-US" dirty="0"/>
              <a:t>年十八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以能诵诗属书闻于郡中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吴廷尉为河南守</a:t>
            </a:r>
            <a:r>
              <a:rPr lang="en-US" altLang="zh-CN" dirty="0"/>
              <a:t>/</a:t>
            </a:r>
            <a:r>
              <a:rPr lang="zh-CN" altLang="en-US" dirty="0"/>
              <a:t>闻其秀才</a:t>
            </a:r>
            <a:r>
              <a:rPr lang="en-US" altLang="zh-CN" dirty="0"/>
              <a:t>/</a:t>
            </a:r>
            <a:r>
              <a:rPr lang="zh-CN" altLang="en-US" dirty="0"/>
              <a:t>召置</a:t>
            </a:r>
            <a:r>
              <a:rPr lang="en-US" altLang="zh-CN" dirty="0"/>
              <a:t>/</a:t>
            </a:r>
            <a:r>
              <a:rPr lang="zh-CN" altLang="en-US" dirty="0"/>
              <a:t>门下甚幸爱</a:t>
            </a:r>
            <a:r>
              <a:rPr lang="en-US" altLang="zh-CN" dirty="0"/>
              <a:t>/</a:t>
            </a:r>
          </a:p>
          <a:p>
            <a:r>
              <a:rPr lang="en-US" altLang="zh-CN" dirty="0"/>
              <a:t>C. </a:t>
            </a:r>
            <a:r>
              <a:rPr lang="zh-CN" altLang="en-US" dirty="0"/>
              <a:t>贾生名谊</a:t>
            </a:r>
            <a:r>
              <a:rPr lang="en-US" altLang="zh-CN" dirty="0"/>
              <a:t>/</a:t>
            </a:r>
            <a:r>
              <a:rPr lang="zh-CN" altLang="en-US" dirty="0"/>
              <a:t>洛阳人也</a:t>
            </a:r>
            <a:r>
              <a:rPr lang="en-US" altLang="zh-CN" dirty="0"/>
              <a:t>/</a:t>
            </a:r>
            <a:r>
              <a:rPr lang="zh-CN" altLang="en-US" dirty="0"/>
              <a:t>年十八</a:t>
            </a:r>
            <a:r>
              <a:rPr lang="en-US" altLang="zh-CN" dirty="0"/>
              <a:t>/</a:t>
            </a:r>
            <a:r>
              <a:rPr lang="zh-CN" altLang="en-US" dirty="0"/>
              <a:t>以能诵诗属书闻于郡中</a:t>
            </a:r>
            <a:r>
              <a:rPr lang="en-US" altLang="zh-CN" dirty="0"/>
              <a:t>/</a:t>
            </a:r>
            <a:r>
              <a:rPr lang="zh-CN" altLang="en-US" dirty="0"/>
              <a:t>吴廷尉为河南守</a:t>
            </a:r>
            <a:r>
              <a:rPr lang="en-US" altLang="zh-CN" dirty="0"/>
              <a:t>/</a:t>
            </a:r>
            <a:r>
              <a:rPr lang="zh-CN" altLang="en-US" dirty="0"/>
              <a:t>闻其秀才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chemeClr val="tx1"/>
                </a:solidFill>
              </a:rPr>
              <a:t>召置门下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zh-CN" altLang="en-US" dirty="0">
                <a:solidFill>
                  <a:schemeClr val="tx1"/>
                </a:solidFill>
              </a:rPr>
              <a:t>甚幸爱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</a:p>
          <a:p>
            <a:r>
              <a:rPr lang="en-US" altLang="zh-CN" dirty="0"/>
              <a:t>D. </a:t>
            </a:r>
            <a:r>
              <a:rPr lang="zh-CN" altLang="en-US" dirty="0"/>
              <a:t>贾生名谊</a:t>
            </a:r>
            <a:r>
              <a:rPr lang="en-US" altLang="zh-CN" dirty="0"/>
              <a:t>/</a:t>
            </a:r>
            <a:r>
              <a:rPr lang="zh-CN" altLang="en-US" dirty="0"/>
              <a:t>洛阳人也</a:t>
            </a:r>
            <a:r>
              <a:rPr lang="en-US" altLang="zh-CN" dirty="0"/>
              <a:t>/</a:t>
            </a:r>
            <a:r>
              <a:rPr lang="zh-CN" altLang="en-US" dirty="0"/>
              <a:t>年十八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rgbClr val="FF0000"/>
                </a:solidFill>
              </a:rPr>
              <a:t>以能诵诗属书闻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于郡中吴廷尉为河南守</a:t>
            </a:r>
            <a:r>
              <a:rPr lang="en-US" altLang="zh-CN" dirty="0"/>
              <a:t>/</a:t>
            </a:r>
            <a:r>
              <a:rPr lang="zh-CN" altLang="en-US" dirty="0"/>
              <a:t>闻其秀才</a:t>
            </a:r>
            <a:r>
              <a:rPr lang="en-US" altLang="zh-CN" dirty="0"/>
              <a:t>/</a:t>
            </a:r>
            <a:r>
              <a:rPr lang="zh-CN" altLang="en-US" dirty="0">
                <a:solidFill>
                  <a:schemeClr val="tx1"/>
                </a:solidFill>
              </a:rPr>
              <a:t>召置门下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zh-CN" altLang="en-US" dirty="0">
                <a:solidFill>
                  <a:schemeClr val="tx1"/>
                </a:solidFill>
              </a:rPr>
              <a:t>甚幸爱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681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1995" y="818543"/>
            <a:ext cx="319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文本三与试题相关的情节：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0484" y="1173130"/>
            <a:ext cx="112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试题：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1546" y="2296057"/>
            <a:ext cx="14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相关情节：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90484" y="1542462"/>
            <a:ext cx="613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贾</a:t>
            </a:r>
            <a:r>
              <a:rPr lang="zh-CN" altLang="en-US" dirty="0"/>
              <a:t>生名谊洛阳人也年十八</a:t>
            </a:r>
            <a:r>
              <a:rPr lang="zh-CN" altLang="en-US" dirty="0">
                <a:solidFill>
                  <a:srgbClr val="FF0000"/>
                </a:solidFill>
              </a:rPr>
              <a:t>以能诵诗属书闻于郡中吴廷尉为河南守</a:t>
            </a:r>
            <a:r>
              <a:rPr lang="zh-CN" altLang="en-US" dirty="0"/>
              <a:t>闻其秀才</a:t>
            </a:r>
            <a:r>
              <a:rPr lang="zh-CN" altLang="en-US" dirty="0">
                <a:solidFill>
                  <a:srgbClr val="FF0000"/>
                </a:solidFill>
              </a:rPr>
              <a:t>召置门下甚幸爱</a:t>
            </a:r>
          </a:p>
        </p:txBody>
      </p:sp>
      <p:sp>
        <p:nvSpPr>
          <p:cNvPr id="10" name="矩形 9"/>
          <p:cNvSpPr/>
          <p:nvPr/>
        </p:nvSpPr>
        <p:spPr>
          <a:xfrm>
            <a:off x="1301546" y="2737957"/>
            <a:ext cx="634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情节一：孝</a:t>
            </a:r>
            <a:r>
              <a:rPr lang="zh-CN" altLang="en-US" dirty="0"/>
              <a:t>文皇帝初立，闻</a:t>
            </a:r>
            <a:r>
              <a:rPr lang="zh-CN" altLang="en-US" dirty="0">
                <a:solidFill>
                  <a:srgbClr val="FF0000"/>
                </a:solidFill>
              </a:rPr>
              <a:t>河南守吴公</a:t>
            </a:r>
            <a:r>
              <a:rPr lang="zh-CN" altLang="en-US" dirty="0"/>
              <a:t>治平为天下第一，故与李斯同邑而常学事焉，乃征为</a:t>
            </a:r>
            <a:r>
              <a:rPr lang="zh-CN" altLang="en-US" dirty="0">
                <a:solidFill>
                  <a:srgbClr val="FF0000"/>
                </a:solidFill>
              </a:rPr>
              <a:t>廷尉</a:t>
            </a:r>
            <a:r>
              <a:rPr lang="zh-CN" altLang="en-US" dirty="0"/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301545" y="3487449"/>
            <a:ext cx="6249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情节二：廷尉</a:t>
            </a:r>
            <a:r>
              <a:rPr lang="zh-CN" altLang="en-US" dirty="0"/>
              <a:t>乃言贾生年少，颇通诸子百家之书。文帝召以为博士。</a:t>
            </a:r>
          </a:p>
        </p:txBody>
      </p:sp>
    </p:spTree>
    <p:extLst>
      <p:ext uri="{BB962C8B-B14F-4D97-AF65-F5344CB8AC3E}">
        <p14:creationId xmlns:p14="http://schemas.microsoft.com/office/powerpoint/2010/main" val="24457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225" y="552757"/>
            <a:ext cx="220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文言断句方法：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41389" y="110398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一、</a:t>
            </a:r>
            <a:r>
              <a:rPr lang="zh-CN" altLang="en-US" dirty="0" smtClean="0"/>
              <a:t>名词（代词）断句</a:t>
            </a:r>
            <a:r>
              <a:rPr lang="zh-CN" altLang="en-US" dirty="0"/>
              <a:t>法。</a:t>
            </a:r>
          </a:p>
        </p:txBody>
      </p:sp>
      <p:sp>
        <p:nvSpPr>
          <p:cNvPr id="6" name="矩形 5"/>
          <p:cNvSpPr/>
          <p:nvPr/>
        </p:nvSpPr>
        <p:spPr>
          <a:xfrm>
            <a:off x="1975690" y="158330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二、虚词断句法</a:t>
            </a:r>
          </a:p>
        </p:txBody>
      </p:sp>
      <p:sp>
        <p:nvSpPr>
          <p:cNvPr id="7" name="矩形 6"/>
          <p:cNvSpPr/>
          <p:nvPr/>
        </p:nvSpPr>
        <p:spPr>
          <a:xfrm>
            <a:off x="1975690" y="212008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三、对话标志断句法</a:t>
            </a:r>
          </a:p>
        </p:txBody>
      </p:sp>
      <p:sp>
        <p:nvSpPr>
          <p:cNvPr id="8" name="矩形 7"/>
          <p:cNvSpPr/>
          <p:nvPr/>
        </p:nvSpPr>
        <p:spPr>
          <a:xfrm>
            <a:off x="1975690" y="2652561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四、语序句式断句法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75690" y="319825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五、修辞方法断句法。</a:t>
            </a:r>
          </a:p>
        </p:txBody>
      </p:sp>
      <p:sp>
        <p:nvSpPr>
          <p:cNvPr id="10" name="矩形 9"/>
          <p:cNvSpPr/>
          <p:nvPr/>
        </p:nvSpPr>
        <p:spPr>
          <a:xfrm>
            <a:off x="1941389" y="372181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六、总分关系断句法</a:t>
            </a:r>
          </a:p>
        </p:txBody>
      </p:sp>
    </p:spTree>
    <p:extLst>
      <p:ext uri="{BB962C8B-B14F-4D97-AF65-F5344CB8AC3E}">
        <p14:creationId xmlns:p14="http://schemas.microsoft.com/office/powerpoint/2010/main" val="3745524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1748</Words>
  <Application>Microsoft Office PowerPoint</Application>
  <PresentationFormat>全屏显示(16:9)</PresentationFormat>
  <Paragraphs>81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汉仪旗黑-85S</vt:lpstr>
      <vt:lpstr>楷体</vt:lpstr>
      <vt:lpstr>微软雅黑</vt:lpstr>
      <vt:lpstr>Arial</vt:lpstr>
      <vt:lpstr>Calibri</vt:lpstr>
      <vt:lpstr>1_Office 主题​​</vt:lpstr>
      <vt:lpstr>“中华文明之光”专题学习 ——史传文学之情节与断句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171</cp:revision>
  <dcterms:created xsi:type="dcterms:W3CDTF">2020-02-01T11:21:51Z</dcterms:created>
  <dcterms:modified xsi:type="dcterms:W3CDTF">2020-04-12T17:27:54Z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