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268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9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CFFD-4BC6-4018-B97E-F83988D5E4B1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2EB1-6A86-49DC-97EE-FC3290E73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5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fld id="{9A0DB2DC-4C9A-4742-B13C-FB6460FD3503}" type="slidenum">
              <a:rPr lang="zh-CN" altLang="en-US" sz="1300" dirty="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rPr>
              <a:t>1</a:t>
            </a:fld>
            <a:endParaRPr lang="zh-CN" altLang="en-US" sz="13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34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69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07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88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02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5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5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3" name="日期占位符 15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60401" y="4762500"/>
            <a:ext cx="2024063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2020/4/8</a:t>
            </a:fld>
            <a:endParaRPr lang="zh-CN" altLang="en-US" strike="noStrike" noProof="1"/>
          </a:p>
        </p:txBody>
      </p:sp>
      <p:sp>
        <p:nvSpPr>
          <p:cNvPr id="2054" name="页脚占位符 16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689" y="4762500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fontAlgn="base"/>
            <a:endParaRPr lang="zh-CN" altLang="en-US" strike="noStrike" noProof="1"/>
          </a:p>
        </p:txBody>
      </p:sp>
      <p:sp>
        <p:nvSpPr>
          <p:cNvPr id="2055" name="灯片编号占位符 17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1" y="4762500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5795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9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4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4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1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0358-5011-4EDD-859D-3C2EBD2CD3A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5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88565" y="2491159"/>
            <a:ext cx="6823995" cy="728663"/>
          </a:xfr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ct val="0"/>
              </a:spcAft>
            </a:pP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《</a:t>
            </a: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窦娥冤</a:t>
            </a:r>
            <a:r>
              <a:rPr lang="zh-CN" altLang="en-US" sz="28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（节选）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》</a:t>
            </a: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（二）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/>
            </a:r>
            <a:b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</a:br>
            <a:endParaRPr kumimoji="0" lang="zh-CN" altLang="en-US" sz="3200" b="0" i="0" u="none" strike="noStrike" kern="1200" cap="none" spc="200" normalizeH="0" baseline="0" noProof="1">
              <a:solidFill>
                <a:srgbClr val="FF0000"/>
              </a:solidFill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楷体" pitchFamily="49" charset="-122"/>
                <a:sym typeface="Calibri" panose="020F0502020204030204"/>
              </a:rPr>
              <a:t>  </a:t>
            </a:r>
            <a:r>
              <a:rPr kumimoji="0" lang="en-US" altLang="zh-CN" sz="2665" b="0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1509" name="文本框 10"/>
          <p:cNvSpPr txBox="1"/>
          <p:nvPr/>
        </p:nvSpPr>
        <p:spPr>
          <a:xfrm>
            <a:off x="3779912" y="1193800"/>
            <a:ext cx="4969319" cy="502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/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665" b="1" dirty="0" smtClean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高一年级</a:t>
            </a:r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语文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  <p:sp>
        <p:nvSpPr>
          <p:cNvPr id="21510" name="文本框 8"/>
          <p:cNvSpPr txBox="1"/>
          <p:nvPr/>
        </p:nvSpPr>
        <p:spPr>
          <a:xfrm>
            <a:off x="2267744" y="3808465"/>
            <a:ext cx="6311107" cy="648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5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北京市第八十中学    孙洁   </a:t>
            </a:r>
            <a:endParaRPr lang="zh-CN" altLang="en-US" sz="2665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754" y="1707776"/>
            <a:ext cx="8367433" cy="2433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鲁迅说，悲剧“将人生的有价值的东西毁灭给人看”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。最后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窦娥的父亲为她报仇是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削弱了悲剧的艺术力量？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468052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4000" b="1" dirty="0"/>
              <a:t>                 中国古典戏剧多是大团圆结尾</a:t>
            </a:r>
            <a:endParaRPr lang="en-US" altLang="zh-CN" sz="4000" b="1" dirty="0"/>
          </a:p>
          <a:p>
            <a:r>
              <a:rPr lang="en-US" altLang="zh-CN" b="1" dirty="0" smtClean="0"/>
              <a:t>    </a:t>
            </a:r>
          </a:p>
          <a:p>
            <a:r>
              <a:rPr lang="en-US" altLang="zh-CN" sz="3400" b="1" dirty="0" smtClean="0"/>
              <a:t>     </a:t>
            </a:r>
            <a:r>
              <a:rPr lang="zh-CN" altLang="zh-CN" sz="3400" b="1" dirty="0" smtClean="0"/>
              <a:t>中国</a:t>
            </a:r>
            <a:r>
              <a:rPr lang="zh-CN" altLang="zh-CN" sz="3400" b="1" dirty="0"/>
              <a:t>的剧作家总是喜欢善得善报、恶得恶报的大团圆结尾。</a:t>
            </a:r>
          </a:p>
          <a:p>
            <a:r>
              <a:rPr lang="en-US" altLang="zh-CN" sz="3400" b="1" dirty="0" smtClean="0"/>
              <a:t>    </a:t>
            </a:r>
            <a:r>
              <a:rPr lang="zh-CN" altLang="zh-CN" sz="3400" b="1" dirty="0" smtClean="0"/>
              <a:t>或者</a:t>
            </a:r>
            <a:r>
              <a:rPr lang="zh-CN" altLang="zh-CN" sz="3400" b="1" dirty="0"/>
              <a:t>主人公遭受冤屈，被有权势的奸臣迫害，受尽折磨，但终于因为某位钦差或清官大老爷的公正，或由于他本人得宠而能够报仇雪恨。戏剧情境当然常常穿插着不幸事件，但结尾总是大团圆。</a:t>
            </a:r>
          </a:p>
          <a:p>
            <a:r>
              <a:rPr lang="en-US" altLang="zh-CN" sz="3400" b="1" dirty="0" smtClean="0"/>
              <a:t>    </a:t>
            </a:r>
            <a:r>
              <a:rPr lang="zh-CN" altLang="zh-CN" sz="3400" b="1" dirty="0" smtClean="0"/>
              <a:t>仅仅</a:t>
            </a:r>
            <a:r>
              <a:rPr lang="zh-CN" altLang="zh-CN" sz="3400" b="1" dirty="0"/>
              <a:t>元代（即不到一百年时间）就有五百多部剧作，但其中没有一部可以真正算得悲剧</a:t>
            </a:r>
            <a:r>
              <a:rPr lang="zh-CN" altLang="zh-CN" sz="3400" b="1" dirty="0" smtClean="0"/>
              <a:t>。</a:t>
            </a:r>
            <a:endParaRPr lang="en-US" altLang="zh-CN" sz="3400" b="1" dirty="0" smtClean="0"/>
          </a:p>
          <a:p>
            <a:r>
              <a:rPr lang="en-US" altLang="zh-CN" sz="3400" b="1" dirty="0"/>
              <a:t> </a:t>
            </a:r>
            <a:r>
              <a:rPr lang="en-US" altLang="zh-CN" sz="3400" b="1" dirty="0" smtClean="0"/>
              <a:t>                                                    —— </a:t>
            </a:r>
            <a:r>
              <a:rPr lang="zh-CN" altLang="en-US" sz="3400" b="1" dirty="0" smtClean="0"/>
              <a:t>朱光潜</a:t>
            </a:r>
            <a:endParaRPr lang="en-US" altLang="zh-CN" sz="3400" b="1" dirty="0" smtClean="0"/>
          </a:p>
          <a:p>
            <a:endParaRPr lang="en-US" altLang="zh-CN" sz="3400" b="1" dirty="0"/>
          </a:p>
          <a:p>
            <a:r>
              <a:rPr lang="zh-CN" altLang="en-US" sz="3400" b="1" dirty="0" smtClean="0"/>
              <a:t>举例：莎士比亚四大悲剧之一</a:t>
            </a:r>
            <a:r>
              <a:rPr lang="en-US" altLang="zh-CN" sz="3400" b="1" dirty="0" smtClean="0"/>
              <a:t>《</a:t>
            </a:r>
            <a:r>
              <a:rPr lang="zh-CN" altLang="en-US" sz="3400" b="1" dirty="0" smtClean="0"/>
              <a:t>奥赛罗</a:t>
            </a:r>
            <a:r>
              <a:rPr lang="en-US" altLang="zh-CN" sz="3400" b="1" dirty="0" smtClean="0"/>
              <a:t>》</a:t>
            </a:r>
          </a:p>
          <a:p>
            <a:pPr marL="0" indent="0">
              <a:buNone/>
            </a:pPr>
            <a:r>
              <a:rPr lang="zh-CN" altLang="en-US" sz="3400" b="1" dirty="0" smtClean="0"/>
              <a:t>             </a:t>
            </a:r>
            <a:endParaRPr lang="zh-CN" alt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220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8102" y="1220131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/>
              <a:t>    1</a:t>
            </a:r>
            <a:r>
              <a:rPr lang="zh-CN" altLang="en-US" sz="2400" b="1" dirty="0"/>
              <a:t>、</a:t>
            </a:r>
            <a:r>
              <a:rPr lang="zh-CN" altLang="zh-CN" sz="2400" b="1" dirty="0"/>
              <a:t>由于孔子注重世俗的思想影响，中国人一直讲究实际。“乐天知命”就是幸福生活的普遍的座右铭</a:t>
            </a:r>
            <a:r>
              <a:rPr lang="zh-CN" altLang="zh-CN" sz="2400" dirty="0"/>
              <a:t>。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r>
              <a:rPr lang="en-US" altLang="zh-CN" sz="2400" b="1" dirty="0"/>
              <a:t>                                                      ——</a:t>
            </a:r>
            <a:r>
              <a:rPr lang="zh-CN" altLang="en-US" sz="2400" b="1" dirty="0"/>
              <a:t>朱光潜</a:t>
            </a:r>
            <a:endParaRPr lang="en-US" altLang="zh-CN" sz="2400" b="1" dirty="0"/>
          </a:p>
          <a:p>
            <a:pPr>
              <a:lnSpc>
                <a:spcPct val="100000"/>
              </a:lnSpc>
            </a:pPr>
            <a:r>
              <a:rPr lang="zh-CN" altLang="en-US" sz="2400" b="1" dirty="0"/>
              <a:t>      吾国人之精神，世间的也，乐天的也，故代表其精神之戏曲、小说，无往而不著此乐天之色彩：始于悲者终于欢，始于离者终于合，始于困者终于亨。” </a:t>
            </a:r>
            <a:endParaRPr lang="en-US" altLang="zh-CN" sz="2400" b="1" dirty="0"/>
          </a:p>
          <a:p>
            <a:pPr>
              <a:lnSpc>
                <a:spcPct val="100000"/>
              </a:lnSpc>
            </a:pPr>
            <a:r>
              <a:rPr lang="en-US" altLang="zh-CN" sz="2400" b="1" dirty="0"/>
              <a:t>                                                      </a:t>
            </a:r>
            <a:r>
              <a:rPr lang="zh-CN" altLang="en-US" sz="2400" b="1" dirty="0"/>
              <a:t>   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王国维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28650" y="104983"/>
            <a:ext cx="7886700" cy="994172"/>
          </a:xfrm>
        </p:spPr>
        <p:txBody>
          <a:bodyPr/>
          <a:lstStyle/>
          <a:p>
            <a:r>
              <a:rPr lang="zh-CN" altLang="en-US" dirty="0" smtClean="0"/>
              <a:t>原因：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1" y="339502"/>
            <a:ext cx="8263830" cy="429322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 smtClean="0"/>
              <a:t>2</a:t>
            </a:r>
            <a:r>
              <a:rPr lang="zh-CN" altLang="en-US" b="1" dirty="0" smtClean="0"/>
              <a:t>、“中和”之美的儒家思想</a:t>
            </a:r>
            <a:endParaRPr lang="en-US" altLang="zh-CN" b="1" dirty="0" smtClean="0"/>
          </a:p>
          <a:p>
            <a:r>
              <a:rPr lang="zh-CN" altLang="en-US" b="1" dirty="0" smtClean="0"/>
              <a:t>中即正，合适。和即和谐，人和事物都要和、适中、均衡有序，不能极端，这样世界才能中和有序。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3</a:t>
            </a:r>
            <a:r>
              <a:rPr lang="zh-CN" altLang="en-US" b="1" dirty="0" smtClean="0"/>
              <a:t>、超然出世的道家思想</a:t>
            </a:r>
            <a:endParaRPr lang="en-US" altLang="zh-CN" b="1" dirty="0" smtClean="0"/>
          </a:p>
          <a:p>
            <a:r>
              <a:rPr lang="zh-CN" altLang="en-US" b="1" dirty="0" smtClean="0"/>
              <a:t>安时处顺、超然出世的道家思想实际回避了悲剧的核心。现实的悲苦可以在神仙世界中扭转。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</a:t>
            </a:r>
            <a:r>
              <a:rPr lang="zh-CN" altLang="zh-CN" b="1" dirty="0"/>
              <a:t>国人的尚圆思想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 5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惩恶扬善</a:t>
            </a:r>
            <a:r>
              <a:rPr lang="zh-CN" altLang="zh-CN" b="1" dirty="0"/>
              <a:t>的伦理道德</a:t>
            </a:r>
            <a:r>
              <a:rPr lang="zh-CN" altLang="zh-CN" b="1" dirty="0" smtClean="0"/>
              <a:t>传统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063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8048211" cy="32635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/>
              <a:t>        </a:t>
            </a:r>
            <a:r>
              <a:rPr lang="zh-CN" altLang="zh-CN" sz="2700" b="1" dirty="0"/>
              <a:t>命运可以摧毁伟大崇高的人</a:t>
            </a:r>
            <a:r>
              <a:rPr lang="en-US" altLang="zh-CN" sz="2700" b="1" dirty="0"/>
              <a:t>,</a:t>
            </a:r>
            <a:r>
              <a:rPr lang="zh-CN" altLang="zh-CN" sz="2700" b="1" dirty="0"/>
              <a:t>但却无法摧毁人的伟大崇高。</a:t>
            </a:r>
            <a:endParaRPr lang="en-US" altLang="zh-CN" sz="2700" b="1" dirty="0"/>
          </a:p>
          <a:p>
            <a:pPr>
              <a:lnSpc>
                <a:spcPct val="150000"/>
              </a:lnSpc>
            </a:pPr>
            <a:r>
              <a:rPr lang="en-US" altLang="zh-CN" sz="2700" b="1" dirty="0"/>
              <a:t>       </a:t>
            </a:r>
            <a:r>
              <a:rPr lang="zh-CN" altLang="zh-CN" sz="2700" b="1" dirty="0"/>
              <a:t>悲剧使我们接触到崇高和庄重的美</a:t>
            </a:r>
            <a:r>
              <a:rPr lang="en-US" altLang="zh-CN" sz="2700" b="1" dirty="0"/>
              <a:t>,</a:t>
            </a:r>
            <a:r>
              <a:rPr lang="zh-CN" altLang="zh-CN" sz="2700" b="1" dirty="0"/>
              <a:t>因此能唤起我们自己灵魂中崇高庄重的感情。</a:t>
            </a:r>
            <a:endParaRPr lang="en-US" altLang="zh-CN" sz="2700" b="1" dirty="0"/>
          </a:p>
          <a:p>
            <a:pPr>
              <a:lnSpc>
                <a:spcPct val="150000"/>
              </a:lnSpc>
            </a:pPr>
            <a:r>
              <a:rPr lang="en-US" altLang="zh-CN" sz="2700" b="1" dirty="0"/>
              <a:t>                                                          </a:t>
            </a:r>
            <a:r>
              <a:rPr lang="zh-CN" altLang="zh-CN" sz="2700" b="1" dirty="0"/>
              <a:t>——</a:t>
            </a:r>
            <a:r>
              <a:rPr lang="zh-CN" altLang="en-US" sz="2700" b="1" dirty="0"/>
              <a:t>凌继尧</a:t>
            </a:r>
            <a:endParaRPr lang="zh-CN" altLang="zh-CN" sz="2700" dirty="0"/>
          </a:p>
          <a:p>
            <a:pPr>
              <a:lnSpc>
                <a:spcPct val="150000"/>
              </a:lnSpc>
            </a:pP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1013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r" hangingPunct="0"/>
            <a:r>
              <a:rPr lang="zh-CN" altLang="en-US" sz="5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9233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74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8334" y="1566035"/>
            <a:ext cx="7427015" cy="994172"/>
          </a:xfrm>
        </p:spPr>
        <p:txBody>
          <a:bodyPr>
            <a:noAutofit/>
          </a:bodyPr>
          <a:lstStyle/>
          <a:p>
            <a:pPr algn="l"/>
            <a:r>
              <a:rPr lang="zh-CN" altLang="zh-CN" sz="2800" b="1" dirty="0">
                <a:latin typeface="+mn-ea"/>
                <a:ea typeface="+mn-ea"/>
              </a:rPr>
              <a:t/>
            </a:r>
            <a:br>
              <a:rPr lang="zh-CN" altLang="zh-CN" sz="2800" b="1" dirty="0">
                <a:latin typeface="+mn-ea"/>
                <a:ea typeface="+mn-ea"/>
              </a:rPr>
            </a:br>
            <a:r>
              <a:rPr lang="zh-CN" altLang="zh-CN" sz="2800" b="1" dirty="0">
                <a:latin typeface="+mn-ea"/>
                <a:ea typeface="+mn-ea"/>
              </a:rPr>
              <a:t>戏剧核心要素：尖锐的矛盾冲突。没有冲突就没有戏，就不吸引人。</a:t>
            </a:r>
            <a:r>
              <a:rPr lang="en-US" altLang="zh-CN" sz="2800" b="1" dirty="0">
                <a:latin typeface="+mn-ea"/>
                <a:ea typeface="+mn-ea"/>
              </a:rPr>
              <a:t/>
            </a:r>
            <a:br>
              <a:rPr lang="en-US" altLang="zh-CN" sz="2800" b="1" dirty="0">
                <a:latin typeface="+mn-ea"/>
                <a:ea typeface="+mn-ea"/>
              </a:rPr>
            </a:br>
            <a:r>
              <a:rPr lang="en-US" altLang="zh-CN" sz="2800" b="1" dirty="0">
                <a:latin typeface="+mn-ea"/>
                <a:ea typeface="+mn-ea"/>
              </a:rPr>
              <a:t/>
            </a:r>
            <a:br>
              <a:rPr lang="en-US" altLang="zh-CN" sz="2800" b="1" dirty="0">
                <a:latin typeface="+mn-ea"/>
                <a:ea typeface="+mn-ea"/>
              </a:rPr>
            </a:br>
            <a:r>
              <a:rPr lang="zh-CN" altLang="zh-CN" sz="2800" b="1" dirty="0">
                <a:latin typeface="+mn-ea"/>
                <a:ea typeface="+mn-ea"/>
              </a:rPr>
              <a:t>戏剧从来都是以矛盾冲突为中心来结构故事情节，塑造人物形象的。</a:t>
            </a:r>
            <a:r>
              <a:rPr lang="en-US" altLang="zh-CN" sz="2800" b="1" dirty="0">
                <a:latin typeface="+mn-ea"/>
                <a:ea typeface="+mn-ea"/>
              </a:rPr>
              <a:t/>
            </a:r>
            <a:br>
              <a:rPr lang="en-US" altLang="zh-CN" sz="2800" b="1" dirty="0">
                <a:latin typeface="+mn-ea"/>
                <a:ea typeface="+mn-ea"/>
              </a:rPr>
            </a:br>
            <a:r>
              <a:rPr lang="en-US" altLang="zh-CN" sz="2800" b="1" dirty="0">
                <a:latin typeface="+mn-ea"/>
                <a:ea typeface="+mn-ea"/>
              </a:rPr>
              <a:t>                                                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7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153" y="1102660"/>
            <a:ext cx="8713694" cy="793376"/>
          </a:xfrm>
        </p:spPr>
        <p:txBody>
          <a:bodyPr>
            <a:noAutofit/>
          </a:bodyPr>
          <a:lstStyle/>
          <a:p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zh-CN" altLang="zh-CN" sz="2700" b="1" dirty="0"/>
              <a:t>窦娥的两重冤情属于哪种戏剧冲突？</a:t>
            </a:r>
            <a:br>
              <a:rPr lang="zh-CN" altLang="zh-CN" sz="2700" b="1" dirty="0"/>
            </a:br>
            <a:endParaRPr lang="zh-CN" altLang="en-US" sz="27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467" y="2150653"/>
            <a:ext cx="7886700" cy="1358153"/>
          </a:xfrm>
        </p:spPr>
        <p:txBody>
          <a:bodyPr>
            <a:normAutofit/>
          </a:bodyPr>
          <a:lstStyle/>
          <a:p>
            <a:r>
              <a:rPr lang="zh-CN" altLang="zh-CN" sz="2800" b="1" dirty="0"/>
              <a:t>属于人与人（社会）之间的矛盾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34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73264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zh-CN" altLang="en-US" sz="2700" dirty="0"/>
              <a:t>对比诗歌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622" y="1667435"/>
            <a:ext cx="8309990" cy="2670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b="1" dirty="0" err="1"/>
              <a:t>和端午</a:t>
            </a:r>
            <a:endParaRPr lang="zh-CN" altLang="zh-CN" sz="2400" b="1" dirty="0"/>
          </a:p>
          <a:p>
            <a:pPr marL="0" indent="0" algn="ctr">
              <a:buNone/>
            </a:pPr>
            <a:r>
              <a:rPr lang="en-US" altLang="zh-CN" sz="2400" b="1" dirty="0" err="1"/>
              <a:t>张耒</a:t>
            </a:r>
            <a:r>
              <a:rPr lang="en-US" altLang="zh-CN" sz="2400" b="1" dirty="0"/>
              <a:t> (宋)</a:t>
            </a:r>
            <a:endParaRPr lang="zh-CN" altLang="zh-CN" sz="2400" b="1" dirty="0"/>
          </a:p>
          <a:p>
            <a:pPr marL="0" indent="0" algn="ctr">
              <a:buNone/>
            </a:pPr>
            <a:r>
              <a:rPr lang="zh-CN" altLang="zh-CN" sz="2400" b="1" dirty="0"/>
              <a:t>竞渡深悲千载冤，忠魂一去讵能还。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zh-CN" sz="2400" b="1" dirty="0"/>
              <a:t>国亡身殒今何有，只留</a:t>
            </a:r>
            <a:r>
              <a:rPr lang="en-US" altLang="zh-CN" sz="2400" b="1" dirty="0"/>
              <a:t>《</a:t>
            </a:r>
            <a:r>
              <a:rPr lang="zh-CN" altLang="zh-CN" sz="2400" b="1" dirty="0"/>
              <a:t>离骚</a:t>
            </a:r>
            <a:r>
              <a:rPr lang="en-US" altLang="zh-CN" sz="2400" b="1" dirty="0"/>
              <a:t>》</a:t>
            </a:r>
            <a:r>
              <a:rPr lang="zh-CN" altLang="zh-CN" sz="2400" b="1" dirty="0"/>
              <a:t>在世间。</a:t>
            </a:r>
            <a:endParaRPr lang="en-US" altLang="zh-CN" sz="2400" b="1" dirty="0"/>
          </a:p>
          <a:p>
            <a:pPr algn="ctr"/>
            <a:endParaRPr lang="en-US" altLang="zh-CN" sz="2400" b="1" dirty="0"/>
          </a:p>
          <a:p>
            <a:pPr algn="ctr"/>
            <a:r>
              <a:rPr lang="zh-CN" altLang="en-US" sz="2400" b="1" dirty="0"/>
              <a:t>注：</a:t>
            </a:r>
            <a:r>
              <a:rPr lang="zh-CN" altLang="zh-CN" sz="2400" b="1" dirty="0"/>
              <a:t>讵（</a:t>
            </a:r>
            <a:r>
              <a:rPr lang="en-US" altLang="zh-CN" sz="2400" b="1" dirty="0" err="1"/>
              <a:t>jù</a:t>
            </a:r>
            <a:r>
              <a:rPr lang="zh-CN" altLang="zh-CN" sz="2400" b="1" dirty="0"/>
              <a:t>）：岂，表示反问。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10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178" y="465093"/>
            <a:ext cx="8982635" cy="8252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zh-CN" altLang="en-US" sz="2700" b="1" dirty="0"/>
              <a:t>对比民间传说</a:t>
            </a:r>
            <a:endParaRPr lang="zh-CN" altLang="en-US" sz="27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559" y="1533214"/>
            <a:ext cx="7886700" cy="3263504"/>
          </a:xfrm>
        </p:spPr>
        <p:txBody>
          <a:bodyPr>
            <a:noAutofit/>
          </a:bodyPr>
          <a:lstStyle/>
          <a:p>
            <a:r>
              <a:rPr lang="en-US" altLang="zh-CN" sz="2400" b="1" dirty="0"/>
              <a:t>       </a:t>
            </a:r>
            <a:r>
              <a:rPr lang="zh-CN" altLang="zh-CN" sz="2400" b="1" dirty="0"/>
              <a:t>东海孝妇是古老的民间传说故事。出自《</a:t>
            </a:r>
            <a:r>
              <a:rPr lang="en-US" altLang="zh-CN" sz="2400" b="1" dirty="0" err="1"/>
              <a:t>汉书</a:t>
            </a:r>
            <a:r>
              <a:rPr lang="en-US" altLang="zh-CN" sz="2400" b="1" dirty="0"/>
              <a:t>·</a:t>
            </a:r>
            <a:r>
              <a:rPr lang="zh-CN" altLang="zh-CN" sz="2400" b="1" dirty="0"/>
              <a:t>于定国传》和《列女传》。</a:t>
            </a:r>
            <a:r>
              <a:rPr lang="en-US" altLang="zh-CN" sz="2400" b="1" dirty="0" err="1"/>
              <a:t>孝妇</a:t>
            </a:r>
            <a:r>
              <a:rPr lang="zh-CN" altLang="zh-CN" sz="2400" b="1" dirty="0"/>
              <a:t>本名</a:t>
            </a:r>
            <a:r>
              <a:rPr lang="en-US" altLang="zh-CN" sz="2400" b="1" dirty="0" err="1"/>
              <a:t>周青</a:t>
            </a:r>
            <a:r>
              <a:rPr lang="zh-CN" altLang="zh-CN" sz="2400" b="1" dirty="0"/>
              <a:t>，很早死了丈夫，又没有儿子，但赡养婆婆非常周到。婆婆因不想拖累她，上吊自缢。而孝妇却由此入狱，并屈打成招，最终被太守杀死。孝妇被斩时，许下三宗愿，如系冤杀，血将倒流、</a:t>
            </a:r>
            <a:r>
              <a:rPr lang="en-US" altLang="zh-CN" sz="2400" b="1" dirty="0" err="1"/>
              <a:t>六月飞雪</a:t>
            </a:r>
            <a:r>
              <a:rPr lang="zh-CN" altLang="zh-CN" sz="2400" b="1" dirty="0"/>
              <a:t>、大旱三年。孝妇被杀后三年，郡中果然大旱，直至新太守亲自祭奠孝妇之墓并表彰其德行，天才下起雨来。</a:t>
            </a:r>
          </a:p>
        </p:txBody>
      </p:sp>
    </p:spTree>
    <p:extLst>
      <p:ext uri="{BB962C8B-B14F-4D97-AF65-F5344CB8AC3E}">
        <p14:creationId xmlns:p14="http://schemas.microsoft.com/office/powerpoint/2010/main" val="31418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285" y="671513"/>
            <a:ext cx="7886700" cy="994172"/>
          </a:xfrm>
        </p:spPr>
        <p:txBody>
          <a:bodyPr/>
          <a:lstStyle/>
          <a:p>
            <a:r>
              <a:rPr lang="zh-CN" altLang="zh-CN" sz="2700" b="1" dirty="0"/>
              <a:t>剧本还展现了什么样的内在矛盾冲突呢？</a:t>
            </a:r>
            <a:br>
              <a:rPr lang="zh-CN" altLang="zh-CN" sz="2700" b="1" dirty="0"/>
            </a:br>
            <a:endParaRPr lang="zh-CN" altLang="en-US" sz="27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468" y="1697210"/>
            <a:ext cx="7886700" cy="3263504"/>
          </a:xfrm>
        </p:spPr>
        <p:txBody>
          <a:bodyPr>
            <a:normAutofit/>
          </a:bodyPr>
          <a:lstStyle/>
          <a:p>
            <a:r>
              <a:rPr lang="zh-CN" altLang="zh-CN" sz="2400" b="1" dirty="0"/>
              <a:t>窦娥内在的矛盾冲突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《</a:t>
            </a:r>
            <a:r>
              <a:rPr lang="zh-CN" altLang="zh-CN" sz="2400" b="1" dirty="0"/>
              <a:t>端正好</a:t>
            </a:r>
            <a:r>
              <a:rPr lang="en-US" altLang="zh-CN" sz="2400" b="1" dirty="0"/>
              <a:t>》《</a:t>
            </a:r>
            <a:r>
              <a:rPr lang="zh-CN" altLang="zh-CN" sz="2400" b="1" dirty="0"/>
              <a:t>滚绣球</a:t>
            </a:r>
            <a:r>
              <a:rPr lang="en-US" altLang="zh-CN" sz="2400" b="1" dirty="0"/>
              <a:t>》</a:t>
            </a:r>
            <a:r>
              <a:rPr lang="zh-CN" altLang="zh-CN" sz="2400" b="1" dirty="0"/>
              <a:t>对天地鬼神的指斥、控诉</a:t>
            </a:r>
            <a:endParaRPr lang="en-US" altLang="zh-CN" sz="2400" b="1" dirty="0"/>
          </a:p>
          <a:p>
            <a:r>
              <a:rPr lang="zh-CN" altLang="zh-CN" sz="2400" b="1" dirty="0"/>
              <a:t>但在最后四支曲子中，却要靠天地实现她的愿望。</a:t>
            </a:r>
          </a:p>
          <a:p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09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376" y="567153"/>
            <a:ext cx="7886700" cy="994172"/>
          </a:xfrm>
        </p:spPr>
        <p:txBody>
          <a:bodyPr>
            <a:normAutofit/>
          </a:bodyPr>
          <a:lstStyle/>
          <a:p>
            <a:r>
              <a:rPr lang="zh-CN" altLang="zh-CN" sz="2700" b="1" dirty="0"/>
              <a:t>品读最后</a:t>
            </a:r>
            <a:r>
              <a:rPr lang="zh-CN" altLang="en-US" sz="2700" b="1" dirty="0"/>
              <a:t>四</a:t>
            </a:r>
            <a:r>
              <a:rPr lang="zh-CN" altLang="zh-CN" sz="2700" b="1" dirty="0"/>
              <a:t>支曲子，说说窦娥是如何申冤的？</a:t>
            </a:r>
            <a:r>
              <a:rPr lang="en-US" altLang="zh-CN" sz="2700" b="1" dirty="0"/>
              <a:t/>
            </a:r>
            <a:br>
              <a:rPr lang="en-US" altLang="zh-CN" sz="2700" b="1" dirty="0"/>
            </a:br>
            <a:endParaRPr lang="zh-CN" altLang="en-US" sz="27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</a:t>
            </a:r>
            <a:r>
              <a:rPr lang="zh-CN" altLang="zh-CN" sz="2400" b="1" dirty="0"/>
              <a:t>这三桩誓愿的顺序可以颠倒吗？为什么？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zh-CN" altLang="zh-CN" sz="2400" dirty="0"/>
          </a:p>
          <a:p>
            <a:r>
              <a:rPr lang="zh-CN" altLang="en-US" sz="2400" b="1" dirty="0"/>
              <a:t>血溅白练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在场的人了解她的冤情</a:t>
            </a:r>
            <a:endParaRPr lang="en-US" altLang="zh-CN" sz="2400" b="1" dirty="0"/>
          </a:p>
          <a:p>
            <a:r>
              <a:rPr lang="zh-CN" altLang="en-US" sz="2400" b="1" dirty="0"/>
              <a:t>六月飞雪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冤情深重，足以动天</a:t>
            </a:r>
            <a:endParaRPr lang="en-US" altLang="zh-CN" sz="2400" b="1" dirty="0"/>
          </a:p>
          <a:p>
            <a:r>
              <a:rPr lang="zh-CN" altLang="en-US" sz="2400" b="1" dirty="0"/>
              <a:t>亢旱三年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希望上天惩治邪恶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zh-CN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02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2.</a:t>
            </a:r>
            <a:r>
              <a:rPr lang="zh-CN" altLang="zh-CN" b="1" dirty="0"/>
              <a:t> 这三桩誓愿</a:t>
            </a:r>
            <a:r>
              <a:rPr lang="zh-CN" altLang="en-US" b="1" dirty="0"/>
              <a:t>都</a:t>
            </a:r>
            <a:r>
              <a:rPr lang="zh-CN" altLang="zh-CN" b="1" dirty="0"/>
              <a:t>得到</a:t>
            </a:r>
            <a:r>
              <a:rPr lang="zh-CN" altLang="en-US" b="1" dirty="0"/>
              <a:t>了</a:t>
            </a:r>
            <a:r>
              <a:rPr lang="zh-CN" altLang="zh-CN" b="1" dirty="0"/>
              <a:t>验证</a:t>
            </a:r>
            <a:r>
              <a:rPr lang="zh-CN" altLang="en-US" b="1" dirty="0"/>
              <a:t>，</a:t>
            </a:r>
            <a:r>
              <a:rPr lang="zh-CN" altLang="zh-CN" b="1" dirty="0"/>
              <a:t>这是否可能？作者为什么要这样写？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r>
              <a:rPr lang="zh-CN" altLang="en-US" dirty="0" smtClean="0"/>
              <a:t>丰富的想象和大胆的夸张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浪漫主义手法</a:t>
            </a:r>
            <a:endParaRPr lang="en-US" altLang="zh-CN" dirty="0" smtClean="0"/>
          </a:p>
          <a:p>
            <a:r>
              <a:rPr lang="zh-CN" altLang="en-US" dirty="0" smtClean="0"/>
              <a:t>可能实现表达希望和理想</a:t>
            </a:r>
            <a:endParaRPr lang="en-US" altLang="zh-CN" dirty="0" smtClean="0"/>
          </a:p>
          <a:p>
            <a:r>
              <a:rPr lang="zh-CN" altLang="en-US" dirty="0" smtClean="0"/>
              <a:t>实际不可能实现表达对社会的绝望</a:t>
            </a:r>
            <a:endParaRPr lang="en-US" altLang="zh-CN" dirty="0" smtClean="0"/>
          </a:p>
          <a:p>
            <a:r>
              <a:rPr lang="zh-CN" altLang="en-US" dirty="0" smtClean="0"/>
              <a:t>文学的美学价值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0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哪些作品也运用了浪漫主义手法呢？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梁山伯与祝英台</a:t>
            </a:r>
            <a:r>
              <a:rPr lang="en-US" altLang="zh-CN" b="1" dirty="0" smtClean="0"/>
              <a:t>》</a:t>
            </a:r>
          </a:p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水浒传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“忠义堂石碣受天文，梁山泊英雄排座次”</a:t>
            </a:r>
            <a:endParaRPr lang="en-US" altLang="zh-CN" b="1" dirty="0" smtClean="0"/>
          </a:p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西游记</a:t>
            </a:r>
            <a:r>
              <a:rPr lang="en-US" altLang="zh-CN" b="1" dirty="0" smtClean="0"/>
              <a:t>》</a:t>
            </a:r>
          </a:p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聊斋志异</a:t>
            </a:r>
            <a:r>
              <a:rPr lang="en-US" altLang="zh-CN" b="1" dirty="0" smtClean="0"/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5406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656</Words>
  <Application>Microsoft Office PowerPoint</Application>
  <PresentationFormat>全屏显示(16:9)</PresentationFormat>
  <Paragraphs>71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汉仪旗黑-85S</vt:lpstr>
      <vt:lpstr>华文楷体</vt:lpstr>
      <vt:lpstr>楷体</vt:lpstr>
      <vt:lpstr>宋体</vt:lpstr>
      <vt:lpstr>微软雅黑</vt:lpstr>
      <vt:lpstr>Arial</vt:lpstr>
      <vt:lpstr>Calibri</vt:lpstr>
      <vt:lpstr>Office 主题​​</vt:lpstr>
      <vt:lpstr>《窦娥冤（节选）》（二） </vt:lpstr>
      <vt:lpstr> 戏剧核心要素：尖锐的矛盾冲突。没有冲突就没有戏，就不吸引人。  戏剧从来都是以矛盾冲突为中心来结构故事情节，塑造人物形象的。                                                 </vt:lpstr>
      <vt:lpstr> 窦娥的两重冤情属于哪种戏剧冲突？ </vt:lpstr>
      <vt:lpstr>对比诗歌</vt:lpstr>
      <vt:lpstr> 对比民间传说</vt:lpstr>
      <vt:lpstr>剧本还展现了什么样的内在矛盾冲突呢？ </vt:lpstr>
      <vt:lpstr>品读最后四支曲子，说说窦娥是如何申冤的？ </vt:lpstr>
      <vt:lpstr>PowerPoint 演示文稿</vt:lpstr>
      <vt:lpstr>PowerPoint 演示文稿</vt:lpstr>
      <vt:lpstr>PowerPoint 演示文稿</vt:lpstr>
      <vt:lpstr>PowerPoint 演示文稿</vt:lpstr>
      <vt:lpstr>原因：</vt:lpstr>
      <vt:lpstr>PowerPoint 演示文稿</vt:lpstr>
      <vt:lpstr>小结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yaoxianqing</cp:lastModifiedBy>
  <cp:revision>73</cp:revision>
  <dcterms:created xsi:type="dcterms:W3CDTF">2020-04-02T20:13:36Z</dcterms:created>
  <dcterms:modified xsi:type="dcterms:W3CDTF">2020-04-08T12:49:22Z</dcterms:modified>
</cp:coreProperties>
</file>