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  <p:sldMasterId id="2147483782" r:id="rId2"/>
  </p:sldMasterIdLst>
  <p:notesMasterIdLst>
    <p:notesMasterId r:id="rId26"/>
  </p:notesMasterIdLst>
  <p:sldIdLst>
    <p:sldId id="333" r:id="rId3"/>
    <p:sldId id="292" r:id="rId4"/>
    <p:sldId id="293" r:id="rId5"/>
    <p:sldId id="294" r:id="rId6"/>
    <p:sldId id="263" r:id="rId7"/>
    <p:sldId id="264" r:id="rId8"/>
    <p:sldId id="275" r:id="rId9"/>
    <p:sldId id="271" r:id="rId10"/>
    <p:sldId id="273" r:id="rId11"/>
    <p:sldId id="283" r:id="rId12"/>
    <p:sldId id="300" r:id="rId13"/>
    <p:sldId id="335" r:id="rId14"/>
    <p:sldId id="304" r:id="rId15"/>
    <p:sldId id="306" r:id="rId16"/>
    <p:sldId id="308" r:id="rId17"/>
    <p:sldId id="311" r:id="rId18"/>
    <p:sldId id="336" r:id="rId19"/>
    <p:sldId id="342" r:id="rId20"/>
    <p:sldId id="340" r:id="rId21"/>
    <p:sldId id="318" r:id="rId22"/>
    <p:sldId id="339" r:id="rId23"/>
    <p:sldId id="338" r:id="rId24"/>
    <p:sldId id="33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21" autoAdjust="0"/>
  </p:normalViewPr>
  <p:slideViewPr>
    <p:cSldViewPr>
      <p:cViewPr varScale="1">
        <p:scale>
          <a:sx n="89" d="100"/>
          <a:sy n="89" d="100"/>
        </p:scale>
        <p:origin x="422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77E9-6775-4CE6-95D7-BF76B044333E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78EFE-E5F4-4B65-B338-BEA4FA1D0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0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82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78EFE-E5F4-4B65-B338-BEA4FA1D09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40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78EFE-E5F4-4B65-B338-BEA4FA1D09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56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78EFE-E5F4-4B65-B338-BEA4FA1D09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67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1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3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5" y="6350620"/>
            <a:ext cx="2700001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3" y="6350620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4" y="6350620"/>
            <a:ext cx="2700001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9" y="466391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9" y="5138956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9" y="2013098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8599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3" y="3196687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1676403"/>
            <a:ext cx="10363200" cy="1538287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7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4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7" y="6400800"/>
            <a:ext cx="42672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7" y="6400800"/>
            <a:ext cx="4978401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2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3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3143249"/>
            <a:ext cx="10363200" cy="1362075"/>
          </a:xfrm>
        </p:spPr>
        <p:txBody>
          <a:bodyPr anchor="t"/>
          <a:lstStyle>
            <a:lvl1pPr algn="ctr">
              <a:defRPr sz="5333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3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33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609585" indent="0">
              <a:buNone/>
              <a:defRPr sz="2667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21917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828754" indent="0">
              <a:buNone/>
              <a:defRPr sz="2133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438339" indent="0">
              <a:buNone/>
              <a:defRPr sz="2133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609585" indent="0">
              <a:buNone/>
              <a:defRPr sz="2667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121917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828754" indent="0">
              <a:buNone/>
              <a:defRPr sz="2133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2438339" indent="0">
              <a:buNone/>
              <a:defRPr sz="2133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554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66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392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025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7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5" y="228600"/>
            <a:ext cx="7867669" cy="842947"/>
          </a:xfrm>
        </p:spPr>
        <p:txBody>
          <a:bodyPr anchor="b"/>
          <a:lstStyle>
            <a:lvl1pPr algn="ctr">
              <a:defRPr sz="3733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80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1" y="304800"/>
            <a:ext cx="8534400" cy="685800"/>
          </a:xfrm>
        </p:spPr>
        <p:txBody>
          <a:bodyPr anchor="ctr"/>
          <a:lstStyle>
            <a:lvl1pPr algn="l">
              <a:defRPr sz="32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4" y="1143002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1" y="5410202"/>
            <a:ext cx="7543851" cy="804863"/>
          </a:xfrm>
        </p:spPr>
        <p:txBody>
          <a:bodyPr anchor="ctr"/>
          <a:lstStyle>
            <a:lvl1pPr marL="0" indent="0" algn="r">
              <a:buNone/>
              <a:defRPr sz="1600" b="0"/>
            </a:lvl1pPr>
            <a:lvl2pPr marL="609585" indent="0" algn="r">
              <a:buNone/>
              <a:defRPr sz="1600" b="0"/>
            </a:lvl2pPr>
            <a:lvl3pPr marL="1219170" indent="0" algn="r">
              <a:buNone/>
              <a:defRPr sz="1600" b="0"/>
            </a:lvl3pPr>
            <a:lvl4pPr marL="1828754" indent="0" algn="r">
              <a:buNone/>
              <a:defRPr sz="1600" b="0"/>
            </a:lvl4pPr>
            <a:lvl5pPr marL="2438339" indent="0" algn="r">
              <a:buNone/>
              <a:defRPr sz="1600" b="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83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569506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4" y="274637"/>
            <a:ext cx="1962127" cy="601188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74637"/>
            <a:ext cx="8915425" cy="601188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667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4" y="6350619"/>
            <a:ext cx="2700001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3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2" y="6350619"/>
            <a:ext cx="2700001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9" y="4663917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9" y="513895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9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037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65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41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11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4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1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35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1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7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467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2" y="6400800"/>
            <a:ext cx="4978401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467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467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10675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1" latinLnBrk="0" hangingPunct="1">
        <a:spcBef>
          <a:spcPct val="0"/>
        </a:spcBef>
        <a:buNone/>
        <a:defRPr kumimoji="0" sz="5867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457189" indent="-457189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rtl="0" eaLnBrk="1" latinLnBrk="0" hangingPunct="1">
        <a:spcBef>
          <a:spcPct val="20000"/>
        </a:spcBef>
        <a:buFont typeface="Arial" panose="020B0604020202020204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latinLnBrk="0" hangingPunct="1">
        <a:spcBef>
          <a:spcPct val="20000"/>
        </a:spcBef>
        <a:buFont typeface="Arial" panose="020B0604020202020204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latinLnBrk="0" hangingPunct="1">
        <a:spcBef>
          <a:spcPct val="20000"/>
        </a:spcBef>
        <a:buFont typeface="Arial" panose="020B0604020202020204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latinLnBrk="0" hangingPunct="1">
        <a:spcBef>
          <a:spcPct val="20000"/>
        </a:spcBef>
        <a:buFont typeface="Arial" panose="020B0604020202020204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2207568" y="625440"/>
            <a:ext cx="9436540" cy="53080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395086" y="4492625"/>
            <a:ext cx="360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spc="226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73406" y="4572383"/>
            <a:ext cx="504507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廖瑾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5372416" y="2915295"/>
            <a:ext cx="5647057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/>
          <a:p>
            <a:pPr algn="ctr">
              <a:spcBef>
                <a:spcPct val="0"/>
              </a:spcBef>
              <a:buSzPts val="5400"/>
              <a:defRPr/>
            </a:pPr>
            <a:r>
              <a:rPr lang="en-US" altLang="zh-CN" sz="4050" b="1" spc="600" dirty="0">
                <a:solidFill>
                  <a:srgbClr val="FF0000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《</a:t>
            </a:r>
            <a:r>
              <a:rPr lang="zh-CN" altLang="en-US" sz="4050" b="1" spc="600" dirty="0">
                <a:solidFill>
                  <a:srgbClr val="FF0000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论语</a:t>
            </a:r>
            <a:r>
              <a:rPr lang="en-US" altLang="zh-CN" sz="4050" b="1" spc="600" dirty="0">
                <a:solidFill>
                  <a:srgbClr val="FF0000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》</a:t>
            </a:r>
            <a:r>
              <a:rPr lang="zh-CN" altLang="en-US" sz="4050" b="1" spc="600" dirty="0">
                <a:solidFill>
                  <a:srgbClr val="FF0000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中</a:t>
            </a:r>
            <a:r>
              <a:rPr lang="zh-CN" altLang="en-US" sz="4050" b="1" spc="600" dirty="0" smtClean="0">
                <a:solidFill>
                  <a:srgbClr val="FF0000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的</a:t>
            </a:r>
            <a:r>
              <a:rPr lang="zh-CN" altLang="en-US" sz="4050" b="1" spc="600" dirty="0">
                <a:solidFill>
                  <a:srgbClr val="FF0000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颜回</a:t>
            </a:r>
          </a:p>
        </p:txBody>
      </p:sp>
      <p:sp>
        <p:nvSpPr>
          <p:cNvPr id="12" name="文本框 10"/>
          <p:cNvSpPr txBox="1"/>
          <p:nvPr/>
        </p:nvSpPr>
        <p:spPr>
          <a:xfrm>
            <a:off x="6149023" y="1911979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高中名著阅读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3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11424" y="1556792"/>
            <a:ext cx="10972800" cy="4686320"/>
          </a:xfrm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02432"/>
              </p:ext>
            </p:extLst>
          </p:nvPr>
        </p:nvGraphicFramePr>
        <p:xfrm>
          <a:off x="119336" y="1628800"/>
          <a:ext cx="12025338" cy="4879541"/>
        </p:xfrm>
        <a:graphic>
          <a:graphicData uri="http://schemas.openxmlformats.org/drawingml/2006/table">
            <a:tbl>
              <a:tblPr firstRow="1" firstCol="1" bandRow="1"/>
              <a:tblGrid>
                <a:gridCol w="220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5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081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方面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孔子</a:t>
                      </a: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语录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CN" sz="3200" kern="100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zh-CN" altLang="en-US" sz="32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孔子</a:t>
                      </a:r>
                      <a:endParaRPr lang="en-US" altLang="zh-CN" sz="3200" kern="100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思想</a:t>
                      </a:r>
                      <a:endParaRPr lang="zh-CN" sz="3200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颜回</a:t>
                      </a: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表现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endParaRPr lang="en-US" sz="3200" kern="100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32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春秋</a:t>
                      </a:r>
                      <a:endParaRPr lang="en-US" altLang="zh-CN" sz="3200" kern="100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CN" sz="3200" kern="100" dirty="0" smtClean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32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状况</a:t>
                      </a:r>
                      <a:endParaRPr lang="zh-CN" sz="3200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  </a:t>
                      </a: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  </a:t>
                      </a: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最爱的原因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43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  </a:t>
                      </a: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仁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1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  </a:t>
                      </a: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  </a:t>
                      </a: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礼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1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学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1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 </a:t>
                      </a: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altLang="zh-CN" sz="3200" kern="1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为政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1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endParaRPr lang="en-US" altLang="zh-CN" sz="32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zh-CN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安贫乐道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984" marR="3098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359696" y="346301"/>
            <a:ext cx="5753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孔子为什么最爱颜回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410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1944" y="3172658"/>
            <a:ext cx="1728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</a:rPr>
              <a:t>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4809" y="572338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</a:rPr>
              <a:t>态度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1904" y="447793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</a:rPr>
              <a:t>方法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7888" y="198633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   </a:t>
            </a:r>
            <a:r>
              <a:rPr lang="zh-CN" altLang="en-US" sz="4800" b="1" dirty="0">
                <a:solidFill>
                  <a:srgbClr val="FF0000"/>
                </a:solidFill>
              </a:rPr>
              <a:t>目的</a:t>
            </a:r>
          </a:p>
        </p:txBody>
      </p:sp>
      <p:sp>
        <p:nvSpPr>
          <p:cNvPr id="14" name="椭圆 13"/>
          <p:cNvSpPr/>
          <p:nvPr/>
        </p:nvSpPr>
        <p:spPr>
          <a:xfrm>
            <a:off x="5364801" y="2996953"/>
            <a:ext cx="1462398" cy="14594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6" y="76854"/>
            <a:ext cx="1403649" cy="17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14279" y="220128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</a:rPr>
              <a:t>就有道而正焉</a:t>
            </a:r>
          </a:p>
        </p:txBody>
      </p:sp>
      <p:pic>
        <p:nvPicPr>
          <p:cNvPr id="17" name="Picture 2" descr="https://gss1.bdstatic.com/-vo3dSag_xI4khGkpoWK1HF6hhy/baike/crop%3D0%2C80%2C736%2C486%3Bc0%3Dbaike92%2C5%2C5%2C92%2C30/sign=e312ae512f381f308a56d7e994316030/8b13632762d0f703ecb209b50ffa513d2697c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498" y="35626"/>
            <a:ext cx="1293500" cy="17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73918" y="2205047"/>
            <a:ext cx="348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</a:rPr>
              <a:t>不迁怒，不贰过</a:t>
            </a:r>
          </a:p>
        </p:txBody>
      </p:sp>
      <p:sp>
        <p:nvSpPr>
          <p:cNvPr id="22" name="矩形 21"/>
          <p:cNvSpPr/>
          <p:nvPr/>
        </p:nvSpPr>
        <p:spPr>
          <a:xfrm>
            <a:off x="1709878" y="587727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</a:rPr>
              <a:t>学如不及，犹恐失之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5991" y="5877272"/>
            <a:ext cx="372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见其进也，未见其止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5991" y="4675910"/>
            <a:ext cx="401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退而省其私，亦足以发</a:t>
            </a:r>
          </a:p>
        </p:txBody>
      </p:sp>
      <p:sp>
        <p:nvSpPr>
          <p:cNvPr id="25" name="矩形 24"/>
          <p:cNvSpPr/>
          <p:nvPr/>
        </p:nvSpPr>
        <p:spPr>
          <a:xfrm>
            <a:off x="2118117" y="459268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</a:rPr>
              <a:t>学而不思则罔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42357" y="353831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</a:rPr>
              <a:t>闻一以知十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12710" y="353831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</a:rPr>
              <a:t>举</a:t>
            </a:r>
            <a:r>
              <a:rPr lang="zh-CN" altLang="en-US" sz="2800" b="1" dirty="0">
                <a:solidFill>
                  <a:prstClr val="black"/>
                </a:solidFill>
              </a:rPr>
              <a:t>一反三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31905" y="861753"/>
            <a:ext cx="1890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 境界</a:t>
            </a:r>
          </a:p>
        </p:txBody>
      </p:sp>
      <p:sp>
        <p:nvSpPr>
          <p:cNvPr id="29" name="矩形 28"/>
          <p:cNvSpPr/>
          <p:nvPr/>
        </p:nvSpPr>
        <p:spPr>
          <a:xfrm>
            <a:off x="2018084" y="288153"/>
            <a:ext cx="3120531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宋体"/>
              </a:rPr>
              <a:t>其为人也</a:t>
            </a:r>
            <a:r>
              <a:rPr lang="en-US" altLang="zh-CN" sz="2800" b="1" dirty="0">
                <a:solidFill>
                  <a:prstClr val="black"/>
                </a:solidFill>
                <a:latin typeface="宋体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宋体"/>
              </a:rPr>
              <a:t>发愤忘食</a:t>
            </a:r>
            <a:r>
              <a:rPr lang="en-US" altLang="zh-CN" sz="2800" b="1" dirty="0">
                <a:solidFill>
                  <a:prstClr val="black"/>
                </a:solidFill>
                <a:latin typeface="宋体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宋体"/>
              </a:rPr>
              <a:t>乐以忘忧</a:t>
            </a:r>
            <a:r>
              <a:rPr lang="en-US" altLang="zh-CN" sz="2800" b="1" dirty="0">
                <a:solidFill>
                  <a:prstClr val="black"/>
                </a:solidFill>
                <a:latin typeface="宋体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宋体"/>
              </a:rPr>
              <a:t>不知老之将至云尔。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896049" y="290810"/>
            <a:ext cx="3529845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</a:rPr>
              <a:t>一箪食，一瓢饮，在陋巷。人不堪其忧，回也不改其乐。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096000" y="404664"/>
            <a:ext cx="0" cy="6453336"/>
            <a:chOff x="4572000" y="404664"/>
            <a:chExt cx="0" cy="6453336"/>
          </a:xfrm>
        </p:grpSpPr>
        <p:cxnSp>
          <p:nvCxnSpPr>
            <p:cNvPr id="3" name="直接连接符 2"/>
            <p:cNvCxnSpPr>
              <a:endCxn id="14" idx="0"/>
            </p:cNvCxnSpPr>
            <p:nvPr/>
          </p:nvCxnSpPr>
          <p:spPr>
            <a:xfrm>
              <a:off x="4572000" y="404664"/>
              <a:ext cx="0" cy="2592288"/>
            </a:xfrm>
            <a:prstGeom prst="line">
              <a:avLst/>
            </a:prstGeom>
            <a:ln w="762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572000" y="4486693"/>
              <a:ext cx="0" cy="237130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707385" y="2310888"/>
            <a:ext cx="3512078" cy="4351610"/>
            <a:chOff x="185879" y="2205046"/>
            <a:chExt cx="3512078" cy="4351610"/>
          </a:xfrm>
        </p:grpSpPr>
        <p:sp>
          <p:nvSpPr>
            <p:cNvPr id="19" name="圆角矩形 18"/>
            <p:cNvSpPr/>
            <p:nvPr/>
          </p:nvSpPr>
          <p:spPr>
            <a:xfrm>
              <a:off x="185879" y="2205046"/>
              <a:ext cx="3512078" cy="435161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2874" y="3187549"/>
              <a:ext cx="2732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prstClr val="black"/>
                  </a:solidFill>
                </a:rPr>
                <a:t>   </a:t>
              </a:r>
              <a:r>
                <a:rPr lang="zh-CN" altLang="en-US" sz="9600" dirty="0">
                  <a:solidFill>
                    <a:prstClr val="black"/>
                  </a:solidFill>
                </a:rPr>
                <a:t>道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57191" y="2282439"/>
            <a:ext cx="3565857" cy="4347845"/>
            <a:chOff x="5548086" y="2201281"/>
            <a:chExt cx="3453865" cy="4347845"/>
          </a:xfrm>
        </p:grpSpPr>
        <p:sp>
          <p:nvSpPr>
            <p:cNvPr id="32" name="圆角矩形 31"/>
            <p:cNvSpPr/>
            <p:nvPr/>
          </p:nvSpPr>
          <p:spPr>
            <a:xfrm>
              <a:off x="5548086" y="2201281"/>
              <a:ext cx="3453865" cy="43478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08870" y="3224823"/>
              <a:ext cx="2732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prstClr val="black"/>
                  </a:solidFill>
                </a:rPr>
                <a:t>   </a:t>
              </a:r>
              <a:r>
                <a:rPr lang="zh-CN" altLang="en-US" sz="9600" dirty="0">
                  <a:solidFill>
                    <a:prstClr val="black"/>
                  </a:solidFill>
                </a:rPr>
                <a:t>乐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4040079" y="4061537"/>
            <a:ext cx="132472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769438" y="4108600"/>
            <a:ext cx="138248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C:\Users\Rao sheng\Desktop\快快截图201899166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02" y="5413563"/>
            <a:ext cx="1065699" cy="12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o sheng\Desktop\快快截图201899166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9" y="118463"/>
            <a:ext cx="1331639" cy="16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1435" y="522737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修己以敬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3402" y="3002398"/>
            <a:ext cx="18418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    </a:t>
            </a:r>
            <a:r>
              <a:rPr lang="zh-CN" altLang="en-US" sz="4000" b="1" dirty="0">
                <a:solidFill>
                  <a:srgbClr val="FF0000"/>
                </a:solidFill>
              </a:rPr>
              <a:t>爱人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r>
              <a:rPr lang="zh-CN" altLang="en-US" sz="3200" b="1" dirty="0">
                <a:solidFill>
                  <a:srgbClr val="FF0000"/>
                </a:solidFill>
              </a:rPr>
              <a:t>     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04092" y="2285859"/>
            <a:ext cx="174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己所不欲，</a:t>
            </a:r>
            <a:endParaRPr lang="en-US" altLang="zh-CN" sz="2800" b="1" dirty="0"/>
          </a:p>
          <a:p>
            <a:r>
              <a:rPr lang="zh-CN" altLang="en-US" sz="2800" b="1" dirty="0"/>
              <a:t>勿施于人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0176" y="2229728"/>
            <a:ext cx="3204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己欲立而立人，</a:t>
            </a:r>
            <a:endParaRPr lang="en-US" altLang="zh-CN" sz="2800" b="1" dirty="0"/>
          </a:p>
          <a:p>
            <a:r>
              <a:rPr lang="zh-CN" altLang="en-US" sz="2800" b="1" dirty="0"/>
              <a:t>己欲达而达人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7768" y="5809723"/>
            <a:ext cx="5742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</a:rPr>
              <a:t>恭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、宽、信、敏、惠、敬、忠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刚毅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、木讷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7888" y="1154441"/>
            <a:ext cx="209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（安百姓）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5032" y="511180"/>
            <a:ext cx="400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博施于民而能济众</a:t>
            </a:r>
            <a:endParaRPr lang="zh-CN" altLang="en-US" sz="3600" b="1" dirty="0"/>
          </a:p>
        </p:txBody>
      </p:sp>
      <p:sp>
        <p:nvSpPr>
          <p:cNvPr id="15" name="椭圆 14"/>
          <p:cNvSpPr/>
          <p:nvPr/>
        </p:nvSpPr>
        <p:spPr>
          <a:xfrm>
            <a:off x="1524000" y="118463"/>
            <a:ext cx="9108504" cy="65836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5" idx="1"/>
            <a:endCxn id="15" idx="7"/>
          </p:cNvCxnSpPr>
          <p:nvPr/>
        </p:nvCxnSpPr>
        <p:spPr>
          <a:xfrm>
            <a:off x="2857910" y="1082622"/>
            <a:ext cx="644068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351584" y="5243785"/>
            <a:ext cx="7488832" cy="3362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095999" y="4232993"/>
            <a:ext cx="0" cy="564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心形 60"/>
          <p:cNvSpPr/>
          <p:nvPr/>
        </p:nvSpPr>
        <p:spPr>
          <a:xfrm>
            <a:off x="5150553" y="2533959"/>
            <a:ext cx="1890895" cy="1699035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/>
          <p:cNvCxnSpPr/>
          <p:nvPr/>
        </p:nvCxnSpPr>
        <p:spPr>
          <a:xfrm>
            <a:off x="1524001" y="3239965"/>
            <a:ext cx="354520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H="1">
            <a:off x="7165764" y="3217461"/>
            <a:ext cx="339473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H="1" flipV="1">
            <a:off x="6080945" y="1750293"/>
            <a:ext cx="15055" cy="10126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540398" y="4707700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/>
              <a:t>孝悌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5056161" y="4294012"/>
            <a:ext cx="2350323" cy="46166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7030A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其心</a:t>
            </a:r>
            <a:r>
              <a:rPr lang="zh-CN" altLang="zh-CN" sz="2400" b="1" dirty="0" smtClean="0">
                <a:solidFill>
                  <a:srgbClr val="7030A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三月不</a:t>
            </a:r>
            <a:r>
              <a:rPr lang="zh-CN" altLang="zh-CN" sz="2400" b="1" dirty="0">
                <a:solidFill>
                  <a:srgbClr val="7030A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违仁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9839" y="54644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立身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3836" y="309864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5802" y="4517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               </a:t>
            </a:r>
            <a:r>
              <a:rPr lang="zh-CN" altLang="en-US" sz="3600" b="1" dirty="0">
                <a:solidFill>
                  <a:srgbClr val="FF0000"/>
                </a:solidFill>
              </a:rPr>
              <a:t>治国</a:t>
            </a:r>
          </a:p>
        </p:txBody>
      </p:sp>
      <p:sp>
        <p:nvSpPr>
          <p:cNvPr id="7" name="矩形 6"/>
          <p:cNvSpPr/>
          <p:nvPr/>
        </p:nvSpPr>
        <p:spPr>
          <a:xfrm>
            <a:off x="3278752" y="1972066"/>
            <a:ext cx="3176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</a:rPr>
              <a:t>道之以德，齐</a:t>
            </a:r>
            <a:r>
              <a:rPr lang="zh-CN" altLang="zh-CN" sz="2800" b="1" dirty="0" smtClean="0">
                <a:solidFill>
                  <a:prstClr val="black"/>
                </a:solidFill>
              </a:rPr>
              <a:t>之</a:t>
            </a:r>
            <a:endParaRPr lang="en-US" altLang="zh-CN" sz="2800" b="1" dirty="0" smtClean="0">
              <a:solidFill>
                <a:prstClr val="black"/>
              </a:solidFill>
            </a:endParaRPr>
          </a:p>
          <a:p>
            <a:r>
              <a:rPr lang="zh-CN" altLang="zh-CN" sz="2800" b="1" dirty="0" smtClean="0">
                <a:solidFill>
                  <a:prstClr val="black"/>
                </a:solidFill>
              </a:rPr>
              <a:t>以</a:t>
            </a:r>
            <a:r>
              <a:rPr lang="zh-CN" altLang="zh-CN" sz="2800" b="1" dirty="0">
                <a:solidFill>
                  <a:prstClr val="black"/>
                </a:solidFill>
              </a:rPr>
              <a:t>礼，有耻且格。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1070" y="1659285"/>
            <a:ext cx="360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人而不仁，如礼何</a:t>
            </a:r>
          </a:p>
        </p:txBody>
      </p:sp>
      <p:sp>
        <p:nvSpPr>
          <p:cNvPr id="10" name="矩形 9"/>
          <p:cNvSpPr/>
          <p:nvPr/>
        </p:nvSpPr>
        <p:spPr>
          <a:xfrm>
            <a:off x="8984219" y="621814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绘事后素</a:t>
            </a:r>
          </a:p>
        </p:txBody>
      </p:sp>
      <p:sp>
        <p:nvSpPr>
          <p:cNvPr id="11" name="矩形 10"/>
          <p:cNvSpPr/>
          <p:nvPr/>
        </p:nvSpPr>
        <p:spPr>
          <a:xfrm>
            <a:off x="7318911" y="4079469"/>
            <a:ext cx="247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君子博学于文，约之以礼，亦可以弗畔矣夫。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790108" y="4064429"/>
            <a:ext cx="2393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</a:rPr>
              <a:t>恭而无礼则劳，慎而无礼则葸，勇而无礼则乱，直而无礼则绞。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4421" y="2192188"/>
            <a:ext cx="615553" cy="28302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克己复礼为仁</a:t>
            </a:r>
          </a:p>
        </p:txBody>
      </p:sp>
      <p:sp>
        <p:nvSpPr>
          <p:cNvPr id="14" name="矩形 13"/>
          <p:cNvSpPr/>
          <p:nvPr/>
        </p:nvSpPr>
        <p:spPr>
          <a:xfrm>
            <a:off x="6109839" y="604045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立于礼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4731" y="360732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</a:rPr>
              <a:t>君子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0195" y="1137475"/>
            <a:ext cx="120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</a:rPr>
              <a:t>安定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8458" y="587274"/>
            <a:ext cx="133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教化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5933" y="646230"/>
            <a:ext cx="113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正名</a:t>
            </a:r>
          </a:p>
        </p:txBody>
      </p:sp>
      <p:sp>
        <p:nvSpPr>
          <p:cNvPr id="20" name="矩形 19"/>
          <p:cNvSpPr/>
          <p:nvPr/>
        </p:nvSpPr>
        <p:spPr>
          <a:xfrm>
            <a:off x="7390249" y="1859338"/>
            <a:ext cx="2424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</a:rPr>
              <a:t>君君、臣臣、父父、子子。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41" y="5517232"/>
            <a:ext cx="1199354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97" y="100108"/>
            <a:ext cx="1254534" cy="11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箭头连接符 22"/>
          <p:cNvCxnSpPr/>
          <p:nvPr/>
        </p:nvCxnSpPr>
        <p:spPr>
          <a:xfrm>
            <a:off x="2254420" y="1411035"/>
            <a:ext cx="0" cy="410619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78699" y="669023"/>
            <a:ext cx="738664" cy="477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3561" y="6129300"/>
            <a:ext cx="44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本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935761" y="1091081"/>
            <a:ext cx="5654093" cy="14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直接箭头连接符 2048"/>
          <p:cNvCxnSpPr>
            <a:endCxn id="17" idx="0"/>
          </p:cNvCxnSpPr>
          <p:nvPr/>
        </p:nvCxnSpPr>
        <p:spPr>
          <a:xfrm flipV="1">
            <a:off x="6653698" y="1137475"/>
            <a:ext cx="0" cy="4902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直接连接符 2052"/>
          <p:cNvCxnSpPr>
            <a:stCxn id="2061" idx="2"/>
          </p:cNvCxnSpPr>
          <p:nvPr/>
        </p:nvCxnSpPr>
        <p:spPr>
          <a:xfrm>
            <a:off x="2813562" y="3429001"/>
            <a:ext cx="3570471" cy="2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2061" idx="6"/>
          </p:cNvCxnSpPr>
          <p:nvPr/>
        </p:nvCxnSpPr>
        <p:spPr>
          <a:xfrm flipV="1">
            <a:off x="6960097" y="3429000"/>
            <a:ext cx="3651491" cy="2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直接连接符 2059"/>
          <p:cNvCxnSpPr/>
          <p:nvPr/>
        </p:nvCxnSpPr>
        <p:spPr>
          <a:xfrm>
            <a:off x="4223792" y="6012458"/>
            <a:ext cx="514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528048" y="6012458"/>
            <a:ext cx="2839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椭圆 2060"/>
          <p:cNvSpPr/>
          <p:nvPr/>
        </p:nvSpPr>
        <p:spPr>
          <a:xfrm>
            <a:off x="2813561" y="1"/>
            <a:ext cx="7798026" cy="6857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275466" y="3024713"/>
            <a:ext cx="694528" cy="7107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15078" y="171776"/>
            <a:ext cx="213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96359" y="3190977"/>
            <a:ext cx="1724096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</a:rPr>
              <a:t>请事斯语焉</a:t>
            </a:r>
          </a:p>
        </p:txBody>
      </p:sp>
      <p:pic>
        <p:nvPicPr>
          <p:cNvPr id="36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08292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90" y="5422912"/>
            <a:ext cx="11876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5960" y="96280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</a:rPr>
              <a:t>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6" y="314096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为政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5960" y="486916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</a:rPr>
              <a:t>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2534" y="993580"/>
            <a:ext cx="315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</a:rPr>
              <a:t>民</a:t>
            </a:r>
            <a:r>
              <a:rPr lang="zh-CN" altLang="en-US" sz="2400" b="1" dirty="0">
                <a:solidFill>
                  <a:prstClr val="black"/>
                </a:solidFill>
              </a:rPr>
              <a:t>（护、富、教）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2304" y="104149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</a:rPr>
              <a:t>君</a:t>
            </a:r>
          </a:p>
        </p:txBody>
      </p:sp>
      <p:sp>
        <p:nvSpPr>
          <p:cNvPr id="9" name="椭圆 8"/>
          <p:cNvSpPr/>
          <p:nvPr/>
        </p:nvSpPr>
        <p:spPr>
          <a:xfrm>
            <a:off x="1631504" y="0"/>
            <a:ext cx="8928992" cy="685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279576" y="1627059"/>
            <a:ext cx="76328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23592" y="5445224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4" idx="2"/>
          </p:cNvCxnSpPr>
          <p:nvPr/>
        </p:nvCxnSpPr>
        <p:spPr>
          <a:xfrm flipH="1">
            <a:off x="6059996" y="1732244"/>
            <a:ext cx="36004" cy="313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19936" y="23691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</a:rPr>
              <a:t>北辰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93304" y="1701466"/>
            <a:ext cx="61912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</a:rPr>
              <a:t>风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51584" y="1698809"/>
            <a:ext cx="62699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</a:rPr>
              <a:t>草</a:t>
            </a:r>
          </a:p>
        </p:txBody>
      </p:sp>
      <p:sp>
        <p:nvSpPr>
          <p:cNvPr id="30" name="矩形 29"/>
          <p:cNvSpPr/>
          <p:nvPr/>
        </p:nvSpPr>
        <p:spPr>
          <a:xfrm>
            <a:off x="6410650" y="164847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</a:rPr>
              <a:t>恭已正南面而已矣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584519" y="557753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</a:rPr>
              <a:t>不在其位，不谋其政。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46425" y="436441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</a:rPr>
              <a:t>先之劳之。无倦。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97304" y="6180733"/>
            <a:ext cx="399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prstClr val="black"/>
                </a:solidFill>
              </a:rPr>
              <a:t>君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君</a:t>
            </a:r>
            <a:r>
              <a:rPr lang="zh-CN" altLang="zh-CN" sz="2400" b="1" dirty="0" smtClean="0">
                <a:solidFill>
                  <a:prstClr val="black"/>
                </a:solidFill>
              </a:rPr>
              <a:t>、</a:t>
            </a:r>
            <a:r>
              <a:rPr lang="zh-CN" altLang="zh-CN" sz="2400" b="1" dirty="0">
                <a:solidFill>
                  <a:prstClr val="black"/>
                </a:solidFill>
              </a:rPr>
              <a:t>臣臣、父父、子子。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75526" y="3155657"/>
            <a:ext cx="3927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</a:rPr>
              <a:t>临之以庄，则敬；孝慈，则忠；举善而教不能，则劝。</a:t>
            </a:r>
            <a:r>
              <a:rPr lang="en-US" altLang="zh-CN" b="1" dirty="0">
                <a:solidFill>
                  <a:prstClr val="black"/>
                </a:solidFill>
              </a:rPr>
              <a:t/>
            </a:r>
            <a:br>
              <a:rPr lang="en-US" altLang="zh-CN" b="1" dirty="0">
                <a:solidFill>
                  <a:prstClr val="black"/>
                </a:solidFill>
              </a:rPr>
            </a:b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601334" y="4340347"/>
            <a:ext cx="3233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</a:rPr>
              <a:t>道之以德，齐之以礼，有耻且格</a:t>
            </a:r>
            <a:r>
              <a:rPr lang="zh-CN" altLang="en-US" sz="2400" b="1" dirty="0">
                <a:solidFill>
                  <a:prstClr val="black"/>
                </a:solidFill>
              </a:rPr>
              <a:t>。</a:t>
            </a:r>
            <a:r>
              <a:rPr lang="en-US" altLang="zh-CN" sz="2400" dirty="0">
                <a:solidFill>
                  <a:prstClr val="black"/>
                </a:solidFill>
              </a:rPr>
              <a:t/>
            </a:r>
            <a:br>
              <a:rPr lang="en-US" altLang="zh-CN" sz="2400" dirty="0">
                <a:solidFill>
                  <a:prstClr val="black"/>
                </a:solidFill>
              </a:rPr>
            </a:b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18649" y="289643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</a:rPr>
              <a:t>节用而爱人，使民以时</a:t>
            </a:r>
            <a:r>
              <a:rPr lang="zh-CN" altLang="en-US" sz="2400" b="1" dirty="0">
                <a:solidFill>
                  <a:prstClr val="black"/>
                </a:solidFill>
              </a:rPr>
              <a:t>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16080" y="1175590"/>
            <a:ext cx="232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（正、五美）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304426" y="2182577"/>
            <a:ext cx="5727164" cy="526772"/>
            <a:chOff x="1779511" y="2139757"/>
            <a:chExt cx="5727164" cy="526772"/>
          </a:xfrm>
        </p:grpSpPr>
        <p:sp>
          <p:nvSpPr>
            <p:cNvPr id="44" name="TextBox 43"/>
            <p:cNvSpPr txBox="1"/>
            <p:nvPr/>
          </p:nvSpPr>
          <p:spPr>
            <a:xfrm>
              <a:off x="1779511" y="2139757"/>
              <a:ext cx="1296830" cy="4616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7030A0"/>
                  </a:solidFill>
                </a:rPr>
                <a:t>不施</a:t>
              </a:r>
              <a:r>
                <a:rPr lang="zh-CN" altLang="en-US" sz="2400" b="1" dirty="0">
                  <a:solidFill>
                    <a:srgbClr val="7030A0"/>
                  </a:solidFill>
                </a:rPr>
                <a:t>劳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51525" y="2204864"/>
              <a:ext cx="2455150" cy="4616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7030A0"/>
                  </a:solidFill>
                </a:rPr>
                <a:t>不迁怒、不贰过</a:t>
              </a:r>
            </a:p>
          </p:txBody>
        </p:sp>
      </p:grpSp>
      <p:pic>
        <p:nvPicPr>
          <p:cNvPr id="29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08292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90" y="5422912"/>
            <a:ext cx="11876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2601334" y="3610291"/>
            <a:ext cx="2592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</a:rPr>
              <a:t>“富之”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“教之”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10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</a:rPr>
              <a:t>孔颜乐处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687413"/>
            <a:ext cx="10297144" cy="4525963"/>
          </a:xfrm>
        </p:spPr>
        <p:txBody>
          <a:bodyPr>
            <a:normAutofit lnSpcReduction="10000"/>
          </a:bodyPr>
          <a:lstStyle/>
          <a:p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“饭疏食，饮水，曲肱而枕之，乐亦在其中矣。不义而富且贵，于我如浮云</a:t>
            </a:r>
            <a:r>
              <a:rPr lang="zh-CN" altLang="en-US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。”</a:t>
            </a:r>
            <a:endParaRPr lang="en-US" altLang="zh-CN" sz="39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9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r>
              <a:rPr lang="en-US" altLang="zh-CN" sz="3900" dirty="0" smtClean="0">
                <a:latin typeface="黑体" panose="02010609060101010101" pitchFamily="49" charset="-122"/>
              </a:rPr>
              <a:t>——《</a:t>
            </a:r>
            <a:r>
              <a:rPr lang="zh-CN" altLang="en-US" sz="3900" dirty="0">
                <a:latin typeface="黑体" panose="02010609060101010101" pitchFamily="49" charset="-122"/>
              </a:rPr>
              <a:t>论语</a:t>
            </a:r>
            <a:r>
              <a:rPr lang="en-US" altLang="zh-CN" sz="3900" dirty="0">
                <a:latin typeface="黑体" panose="02010609060101010101" pitchFamily="49" charset="-122"/>
              </a:rPr>
              <a:t>·</a:t>
            </a:r>
            <a:r>
              <a:rPr lang="zh-CN" altLang="en-US" sz="3900" dirty="0">
                <a:latin typeface="黑体" panose="02010609060101010101" pitchFamily="49" charset="-122"/>
              </a:rPr>
              <a:t>述而</a:t>
            </a:r>
            <a:r>
              <a:rPr lang="en-US" altLang="zh-CN" sz="3900" dirty="0" smtClean="0">
                <a:latin typeface="黑体" panose="02010609060101010101" pitchFamily="49" charset="-122"/>
              </a:rPr>
              <a:t>》</a:t>
            </a:r>
            <a:endParaRPr lang="en-US" altLang="zh-CN" sz="39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子</a:t>
            </a:r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曰：“贤哉回也</a:t>
            </a:r>
            <a:r>
              <a:rPr lang="en-US" altLang="zh-CN" sz="3900" dirty="0"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一箪</a:t>
            </a:r>
            <a:r>
              <a:rPr lang="zh-CN" altLang="en-US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食，一</a:t>
            </a:r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瓢</a:t>
            </a:r>
            <a:r>
              <a:rPr lang="zh-CN" altLang="en-US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饮，在陋巷，人</a:t>
            </a:r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不堪其</a:t>
            </a:r>
            <a:r>
              <a:rPr lang="zh-CN" altLang="en-US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忧，回</a:t>
            </a:r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也不改其</a:t>
            </a:r>
            <a:r>
              <a:rPr lang="zh-CN" altLang="en-US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乐</a:t>
            </a:r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贤</a:t>
            </a:r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哉</a:t>
            </a:r>
            <a:r>
              <a:rPr lang="zh-CN" altLang="en-US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回</a:t>
            </a:r>
            <a:r>
              <a:rPr lang="zh-CN" altLang="en-US" sz="3900" dirty="0"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en-US" altLang="zh-CN" sz="3900" dirty="0">
                <a:latin typeface="黑体" panose="02010609060101010101" pitchFamily="49" charset="-122"/>
                <a:ea typeface="黑体" panose="02010609060101010101" pitchFamily="49" charset="-122"/>
              </a:rPr>
              <a:t>!” </a:t>
            </a:r>
            <a:r>
              <a:rPr lang="en-US" altLang="zh-CN" sz="39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en-US" altLang="zh-CN" sz="3900" dirty="0" smtClean="0">
                <a:latin typeface="黑体" panose="02010609060101010101" pitchFamily="49" charset="-122"/>
              </a:rPr>
              <a:t>——《</a:t>
            </a:r>
            <a:r>
              <a:rPr lang="zh-CN" altLang="en-US" sz="3900" dirty="0">
                <a:latin typeface="黑体" panose="02010609060101010101" pitchFamily="49" charset="-122"/>
              </a:rPr>
              <a:t>论语</a:t>
            </a:r>
            <a:r>
              <a:rPr lang="en-US" altLang="zh-CN" sz="3900" dirty="0">
                <a:latin typeface="黑体" panose="02010609060101010101" pitchFamily="49" charset="-122"/>
              </a:rPr>
              <a:t>·</a:t>
            </a:r>
            <a:r>
              <a:rPr lang="zh-CN" altLang="en-US" sz="3900" dirty="0">
                <a:latin typeface="黑体" panose="02010609060101010101" pitchFamily="49" charset="-122"/>
              </a:rPr>
              <a:t>述而</a:t>
            </a:r>
            <a:r>
              <a:rPr lang="en-US" altLang="zh-CN" sz="3900" dirty="0">
                <a:latin typeface="黑体" panose="02010609060101010101" pitchFamily="49" charset="-122"/>
              </a:rPr>
              <a:t>》</a:t>
            </a:r>
            <a:endParaRPr lang="en-US" altLang="zh-CN" sz="39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</a:t>
            </a:r>
          </a:p>
          <a:p>
            <a:pPr marL="0" indent="0">
              <a:buNone/>
            </a:pPr>
            <a:endParaRPr lang="zh-CN" altLang="en-US" b="1" dirty="0"/>
          </a:p>
        </p:txBody>
      </p:sp>
      <p:pic>
        <p:nvPicPr>
          <p:cNvPr id="4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92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744" y="0"/>
            <a:ext cx="118762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768" y="2072487"/>
            <a:ext cx="1015663" cy="3168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>
                <a:solidFill>
                  <a:srgbClr val="0070C0"/>
                </a:solidFill>
              </a:rPr>
              <a:t>所乐何事？</a:t>
            </a:r>
          </a:p>
        </p:txBody>
      </p:sp>
      <p:sp>
        <p:nvSpPr>
          <p:cNvPr id="7" name="矩形 6"/>
          <p:cNvSpPr/>
          <p:nvPr/>
        </p:nvSpPr>
        <p:spPr>
          <a:xfrm>
            <a:off x="1208335" y="5445224"/>
            <a:ext cx="10513168" cy="954107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“颜子所独好者，何学也？学以至圣人之道也。”</a:t>
            </a:r>
          </a:p>
          <a:p>
            <a:r>
              <a:rPr lang="zh-CN" altLang="en-US" sz="2800" b="1" dirty="0">
                <a:solidFill>
                  <a:srgbClr val="C00000"/>
                </a:solidFill>
              </a:rPr>
              <a:t>                             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                                 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——</a:t>
            </a:r>
            <a:r>
              <a:rPr lang="zh-CN" altLang="en-US" sz="2800" b="1" dirty="0">
                <a:solidFill>
                  <a:srgbClr val="C00000"/>
                </a:solidFill>
              </a:rPr>
              <a:t>程颐</a:t>
            </a:r>
            <a:r>
              <a:rPr lang="en-US" altLang="zh-CN" sz="2800" b="1" dirty="0">
                <a:solidFill>
                  <a:srgbClr val="C00000"/>
                </a:solidFill>
              </a:rPr>
              <a:t>《</a:t>
            </a:r>
            <a:r>
              <a:rPr lang="zh-CN" altLang="en-US" sz="2800" b="1" dirty="0">
                <a:solidFill>
                  <a:srgbClr val="C00000"/>
                </a:solidFill>
              </a:rPr>
              <a:t>颜子所好何学论</a:t>
            </a:r>
            <a:r>
              <a:rPr lang="en-US" altLang="zh-CN" sz="2800" b="1" dirty="0">
                <a:solidFill>
                  <a:srgbClr val="C00000"/>
                </a:solidFill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5374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1461" y="1556792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春秋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600" b="1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600" b="1" u="sng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对立</a:t>
            </a:r>
            <a:r>
              <a:rPr lang="en-US" altLang="zh-CN" sz="36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孔子 </a:t>
            </a:r>
            <a:r>
              <a:rPr lang="en-US" altLang="zh-CN" sz="36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600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最爱</a:t>
            </a:r>
            <a:r>
              <a:rPr lang="en-US" altLang="zh-CN" sz="3600" b="1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颜回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                 </a:t>
            </a: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</a:t>
            </a:r>
            <a:r>
              <a:rPr lang="zh-CN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共鸣</a:t>
            </a:r>
            <a:endParaRPr lang="zh-CN" altLang="zh-CN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为人为谷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lang="zh-CN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道义</a:t>
            </a:r>
            <a:r>
              <a:rPr lang="zh-CN" altLang="zh-CN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人格</a:t>
            </a:r>
            <a:r>
              <a:rPr lang="en-US" altLang="zh-CN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</a:t>
            </a:r>
            <a:endParaRPr lang="zh-CN" altLang="zh-CN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问兵问阵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仁</a:t>
            </a:r>
            <a:r>
              <a:rPr lang="en-US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修身</a:t>
            </a:r>
            <a:r>
              <a:rPr lang="zh-CN" altLang="zh-CN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爱人  </a:t>
            </a:r>
            <a:r>
              <a:rPr lang="en-US" altLang="zh-CN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</a:t>
            </a:r>
            <a:endParaRPr lang="zh-CN" altLang="zh-CN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礼崩乐坏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礼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zh-CN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克己复礼</a:t>
            </a:r>
            <a:r>
              <a:rPr lang="en-US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诸候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争霸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en-US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zh-CN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政以</a:t>
            </a:r>
            <a:r>
              <a:rPr lang="zh-CN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</a:t>
            </a:r>
            <a:r>
              <a:rPr lang="en-US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</a:t>
            </a:r>
            <a:endParaRPr lang="zh-CN" altLang="zh-CN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争权夺利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zh-CN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</a:t>
            </a:r>
            <a:r>
              <a:rPr lang="en-US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zh-CN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安贫乐道</a:t>
            </a:r>
            <a:endParaRPr lang="zh-CN" altLang="en-US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9"/>
            <a:ext cx="108292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0"/>
            <a:ext cx="118903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孔颜精神价值探究</a:t>
            </a:r>
            <a:endParaRPr lang="zh-CN" altLang="en-US" sz="4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384" y="2132856"/>
            <a:ext cx="10972800" cy="4686320"/>
          </a:xfrm>
        </p:spPr>
        <p:txBody>
          <a:bodyPr/>
          <a:lstStyle/>
          <a:p>
            <a:r>
              <a:rPr lang="zh-CN" altLang="zh-CN" sz="3600" dirty="0"/>
              <a:t>有人认为，孔子和颜回都是时代的“逆行者”，因而他们注定不为时代所容，不如就子贡所说，稍微降低一下对“道”的追求，以更好地为世所用。你赞同这一看法吗？请结合你对孔子和颜回思想及追求的认识，阐述你的观点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46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心形 3"/>
          <p:cNvSpPr/>
          <p:nvPr/>
        </p:nvSpPr>
        <p:spPr>
          <a:xfrm>
            <a:off x="5113567" y="2974240"/>
            <a:ext cx="1714513" cy="107157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上箭头 4"/>
          <p:cNvSpPr/>
          <p:nvPr/>
        </p:nvSpPr>
        <p:spPr>
          <a:xfrm>
            <a:off x="5715000" y="4143384"/>
            <a:ext cx="476253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5715000" y="2229518"/>
            <a:ext cx="476253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762229" y="5357826"/>
            <a:ext cx="2381267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左箭头 7"/>
          <p:cNvSpPr/>
          <p:nvPr/>
        </p:nvSpPr>
        <p:spPr>
          <a:xfrm>
            <a:off x="6667505" y="5357826"/>
            <a:ext cx="2667019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弧形 8"/>
          <p:cNvSpPr/>
          <p:nvPr/>
        </p:nvSpPr>
        <p:spPr>
          <a:xfrm rot="14734732">
            <a:off x="4012085" y="2492110"/>
            <a:ext cx="2071702" cy="257176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弧形 9"/>
          <p:cNvSpPr/>
          <p:nvPr/>
        </p:nvSpPr>
        <p:spPr>
          <a:xfrm rot="1590132">
            <a:off x="5619215" y="2823873"/>
            <a:ext cx="2762269" cy="1928826"/>
          </a:xfrm>
          <a:prstGeom prst="arc">
            <a:avLst>
              <a:gd name="adj1" fmla="val 16200000"/>
              <a:gd name="adj2" fmla="val 13867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8745" y="5214955"/>
            <a:ext cx="152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</a:rPr>
              <a:t>修身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9720" y="5143517"/>
            <a:ext cx="13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</a:rPr>
              <a:t>学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5024" y="5143517"/>
            <a:ext cx="13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</a:rPr>
              <a:t>礼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3220" y="3117237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prstClr val="black"/>
                </a:solidFill>
              </a:rPr>
              <a:t>仁</a:t>
            </a:r>
            <a:endParaRPr lang="zh-CN" altLang="en-US" sz="4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0981" y="158318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</a:rPr>
              <a:t>为政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3732" y="4929203"/>
            <a:ext cx="133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进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4760" y="4929203"/>
            <a:ext cx="133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约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0306" y="3209571"/>
            <a:ext cx="13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乐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9383" y="3203511"/>
            <a:ext cx="133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守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962" y="278861"/>
            <a:ext cx="4699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      为政者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——</a:t>
            </a:r>
            <a:r>
              <a:rPr lang="zh-CN" altLang="en-US" sz="2800" b="1" dirty="0" smtClean="0">
                <a:solidFill>
                  <a:prstClr val="black"/>
                </a:solidFill>
              </a:rPr>
              <a:t>诸候争霸</a:t>
            </a:r>
            <a:endParaRPr lang="en-US" altLang="zh-CN" sz="2800" b="1" dirty="0" smtClean="0">
              <a:solidFill>
                <a:prstClr val="black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         士</a:t>
            </a:r>
            <a:r>
              <a:rPr lang="zh-CN" altLang="en-US" sz="2800" b="1" dirty="0">
                <a:solidFill>
                  <a:srgbClr val="FF0000"/>
                </a:solidFill>
              </a:rPr>
              <a:t>族</a:t>
            </a:r>
            <a:r>
              <a:rPr lang="en-US" altLang="zh-CN" sz="2800" b="1" dirty="0">
                <a:solidFill>
                  <a:prstClr val="black"/>
                </a:solidFill>
              </a:rPr>
              <a:t>——</a:t>
            </a:r>
            <a:r>
              <a:rPr lang="zh-CN" altLang="en-US" sz="2800" b="1" dirty="0">
                <a:solidFill>
                  <a:prstClr val="black"/>
                </a:solidFill>
              </a:rPr>
              <a:t>富贵名利</a:t>
            </a:r>
          </a:p>
          <a:p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1096" y="297929"/>
            <a:ext cx="4683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      百姓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——</a:t>
            </a:r>
            <a:r>
              <a:rPr lang="zh-CN" altLang="en-US" sz="2800" b="1" dirty="0" smtClean="0">
                <a:solidFill>
                  <a:prstClr val="black"/>
                </a:solidFill>
              </a:rPr>
              <a:t>民不聊生</a:t>
            </a:r>
            <a:endParaRPr lang="en-US" altLang="zh-CN" sz="2800" b="1" dirty="0" smtClean="0">
              <a:solidFill>
                <a:prstClr val="black"/>
              </a:solidFill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</a:rPr>
              <a:t>    生命恐惧、生存失望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60282" y="276155"/>
            <a:ext cx="4594557" cy="10002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345215" y="239232"/>
            <a:ext cx="4683593" cy="10002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936" y="234507"/>
            <a:ext cx="228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    价值幸福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3567" y="793345"/>
            <a:ext cx="22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    权力富贵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燕尾形箭头 27"/>
          <p:cNvSpPr/>
          <p:nvPr/>
        </p:nvSpPr>
        <p:spPr>
          <a:xfrm>
            <a:off x="4959227" y="669795"/>
            <a:ext cx="2199125" cy="1030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2569" y="2100624"/>
            <a:ext cx="8142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7030A0"/>
                </a:solidFill>
              </a:rPr>
              <a:t>为政以德</a:t>
            </a:r>
            <a:endParaRPr lang="zh-CN" altLang="en-US" sz="4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77511" y="1994596"/>
            <a:ext cx="1302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</a:rPr>
              <a:t>安贫乐道</a:t>
            </a:r>
          </a:p>
        </p:txBody>
      </p:sp>
      <p:sp>
        <p:nvSpPr>
          <p:cNvPr id="30" name="矩形 29"/>
          <p:cNvSpPr/>
          <p:nvPr/>
        </p:nvSpPr>
        <p:spPr>
          <a:xfrm>
            <a:off x="3670661" y="5857887"/>
            <a:ext cx="469872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4400" dirty="0" smtClean="0"/>
              <a:t>匡济天下的责任感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310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9416" y="2924944"/>
            <a:ext cx="10363200" cy="1538287"/>
          </a:xfrm>
        </p:spPr>
        <p:txBody>
          <a:bodyPr>
            <a:no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“孔颜精神”</a:t>
            </a:r>
            <a:r>
              <a:rPr lang="en-US" altLang="zh-CN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的跨时代价值</a:t>
            </a:r>
            <a:endParaRPr lang="zh-CN" altLang="en-US" sz="5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4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368" y="908720"/>
            <a:ext cx="9127649" cy="547260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颜渊死。子曰：</a:t>
            </a:r>
            <a:r>
              <a:rPr lang="en-US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噫！天丧予！天丧予！</a:t>
            </a:r>
            <a:r>
              <a:rPr lang="en-US" altLang="zh-CN" sz="11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1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（《</a:t>
            </a:r>
            <a:r>
              <a:rPr lang="zh-CN" altLang="en-US" sz="11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zh-CN" sz="11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先进》）</a:t>
            </a:r>
            <a:endParaRPr lang="zh-CN" altLang="zh-CN" sz="11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zh-CN" sz="11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颜渊</a:t>
            </a:r>
            <a:r>
              <a:rPr lang="zh-CN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死，子哭之恸。从者曰：</a:t>
            </a:r>
            <a:r>
              <a:rPr lang="en-US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子恸矣。</a:t>
            </a:r>
            <a:r>
              <a:rPr lang="en-US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曰：</a:t>
            </a:r>
            <a:r>
              <a:rPr lang="en-US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有恸乎？非夫人之为恸而谁为！</a:t>
            </a:r>
            <a:r>
              <a:rPr lang="en-US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zh-CN" sz="11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（《</a:t>
            </a:r>
            <a:r>
              <a:rPr lang="zh-CN" altLang="en-US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zh-CN" sz="11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先进》</a:t>
            </a:r>
            <a:r>
              <a:rPr lang="zh-CN" altLang="zh-CN" sz="11100" b="1" dirty="0">
                <a:latin typeface="宋体" panose="02010600030101010101" pitchFamily="2" charset="-122"/>
                <a:ea typeface="宋体" panose="02010600030101010101" pitchFamily="2" charset="-122"/>
              </a:rPr>
              <a:t>）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1100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zh-CN" altLang="zh-CN" sz="11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endParaRPr lang="zh-CN" altLang="en-US" dirty="0"/>
          </a:p>
        </p:txBody>
      </p:sp>
      <p:pic>
        <p:nvPicPr>
          <p:cNvPr id="4" name="Picture 2" descr="https://gss1.bdstatic.com/-vo3dSag_xI4khGkpoWK1HF6hhy/baike/crop%3D0%2C80%2C736%2C486%3Bc0%3Dbaike92%2C5%2C5%2C92%2C30/sign=e312ae512f381f308a56d7e994316030/8b13632762d0f703ecb209b50ffa513d2697c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81" y="4173065"/>
            <a:ext cx="2080919" cy="268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44624"/>
            <a:ext cx="908620" cy="14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140014" y="4046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zh-CN" altLang="zh-CN" b="1" dirty="0" smtClean="0"/>
              <a:t>蒂利希</a:t>
            </a:r>
            <a:r>
              <a:rPr lang="zh-CN" altLang="en-US" b="1" dirty="0" smtClean="0"/>
              <a:t>：人类的终极困惑</a:t>
            </a: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55948" y="2045419"/>
            <a:ext cx="107291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4000" b="1" dirty="0">
                <a:solidFill>
                  <a:srgbClr val="0070C0"/>
                </a:solidFill>
              </a:rPr>
              <a:t>人类因为生命的状态和生存的困扰</a:t>
            </a:r>
            <a:r>
              <a:rPr lang="en-US" altLang="zh-CN" sz="4000" b="1" dirty="0">
                <a:solidFill>
                  <a:srgbClr val="0070C0"/>
                </a:solidFill>
              </a:rPr>
              <a:t>,</a:t>
            </a:r>
            <a:r>
              <a:rPr lang="zh-CN" altLang="en-US" sz="4000" b="1" dirty="0">
                <a:solidFill>
                  <a:srgbClr val="0070C0"/>
                </a:solidFill>
              </a:rPr>
              <a:t>存在着的终级困惑：</a:t>
            </a:r>
            <a:endParaRPr lang="en-US" altLang="zh-CN" sz="4000" b="1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sz="4000" b="1" dirty="0">
                <a:latin typeface="+mn-ea"/>
              </a:rPr>
              <a:t>空虚和无意义的忧惧</a:t>
            </a:r>
            <a:r>
              <a:rPr lang="en-US" altLang="zh-CN" sz="4000" b="1" dirty="0">
                <a:latin typeface="+mn-ea"/>
              </a:rPr>
              <a:t>——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存在的价值</a:t>
            </a:r>
            <a:endParaRPr lang="en-US" altLang="zh-CN" sz="40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CN" sz="4000" b="1" dirty="0">
                <a:latin typeface="+mn-ea"/>
              </a:rPr>
              <a:t>命运和死亡的忧惧</a:t>
            </a:r>
            <a:r>
              <a:rPr lang="en-US" altLang="zh-CN" sz="4000" b="1" dirty="0">
                <a:latin typeface="+mn-ea"/>
              </a:rPr>
              <a:t>——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生命的恐惧</a:t>
            </a:r>
            <a:endParaRPr lang="en-US" altLang="zh-CN" sz="40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CN" sz="4000" b="1" dirty="0">
                <a:latin typeface="+mn-ea"/>
              </a:rPr>
              <a:t>生存的失望 </a:t>
            </a:r>
            <a:r>
              <a:rPr lang="en-US" altLang="zh-CN" sz="4000" b="1" dirty="0">
                <a:latin typeface="+mn-ea"/>
              </a:rPr>
              <a:t>——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存在的幸福感</a:t>
            </a:r>
            <a:endParaRPr lang="en-US" altLang="zh-CN" sz="40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4000" b="1" dirty="0">
              <a:latin typeface="+mn-ea"/>
            </a:endParaRPr>
          </a:p>
          <a:p>
            <a:endParaRPr lang="en-US" altLang="zh-CN" sz="4400" b="1" dirty="0">
              <a:solidFill>
                <a:srgbClr val="FF0000"/>
              </a:solidFill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9" name="Picture 2" descr="https://gss1.bdstatic.com/-vo3dSag_xI4khGkpoWK1HF6hhy/baike/crop%3D0%2C80%2C736%2C486%3Bc0%3Dbaike92%2C5%2C5%2C92%2C30/sign=e312ae512f381f308a56d7e994316030/8b13632762d0f703ecb209b50ffa513d2697c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44624"/>
            <a:ext cx="955356" cy="15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500" y="4221088"/>
            <a:ext cx="162606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0" y="152808"/>
            <a:ext cx="908620" cy="14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/>
              <a:t> 《</a:t>
            </a:r>
            <a:r>
              <a:rPr lang="zh-CN" altLang="en-US" sz="5400" b="1" dirty="0"/>
              <a:t>论语</a:t>
            </a:r>
            <a:r>
              <a:rPr lang="en-US" altLang="zh-CN" sz="5400" b="1" dirty="0"/>
              <a:t>》</a:t>
            </a:r>
            <a:r>
              <a:rPr lang="zh-CN" altLang="en-US" sz="5400" b="1" dirty="0"/>
              <a:t>中的终极关怀</a:t>
            </a:r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285985" y="2420888"/>
            <a:ext cx="11737304" cy="33123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4000" b="1" dirty="0">
                <a:solidFill>
                  <a:prstClr val="black"/>
                </a:solidFill>
                <a:latin typeface="+mn-ea"/>
              </a:rPr>
              <a:t>皈依上帝的终极关怀</a:t>
            </a:r>
            <a:r>
              <a:rPr lang="zh-CN" altLang="en-US" sz="4000" b="1" dirty="0">
                <a:solidFill>
                  <a:prstClr val="black"/>
                </a:solidFill>
                <a:latin typeface="+mn-ea"/>
              </a:rPr>
              <a:t>：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</a:rPr>
              <a:t>宗教信仰</a:t>
            </a:r>
            <a:endParaRPr lang="en-US" altLang="zh-CN" sz="4000" b="1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zh-CN" sz="4000" b="1" dirty="0">
                <a:solidFill>
                  <a:prstClr val="black"/>
                </a:solidFill>
                <a:latin typeface="+mn-ea"/>
              </a:rPr>
              <a:t>返归本原的终极关怀</a:t>
            </a:r>
            <a:r>
              <a:rPr lang="zh-CN" altLang="en-US" sz="4000" b="1" dirty="0">
                <a:solidFill>
                  <a:prstClr val="black"/>
                </a:solidFill>
                <a:latin typeface="+mn-ea"/>
              </a:rPr>
              <a:t>：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</a:rPr>
              <a:t>世界本原，道</a:t>
            </a:r>
            <a:endParaRPr lang="en-US" altLang="zh-CN" sz="4000" b="1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zh-CN" sz="4000" b="1" dirty="0">
                <a:latin typeface="+mn-ea"/>
              </a:rPr>
              <a:t>发扬人生之道的终极关怀</a:t>
            </a:r>
            <a:r>
              <a:rPr lang="zh-CN" altLang="en-US" sz="4000" b="1" dirty="0">
                <a:solidFill>
                  <a:prstClr val="black"/>
                </a:solidFill>
                <a:latin typeface="+mn-ea"/>
              </a:rPr>
              <a:t>：</a:t>
            </a:r>
            <a:r>
              <a:rPr lang="zh-CN" altLang="zh-CN" sz="4000" b="1" dirty="0">
                <a:solidFill>
                  <a:srgbClr val="FF0000"/>
                </a:solidFill>
                <a:latin typeface="+mn-ea"/>
              </a:rPr>
              <a:t>道德</a:t>
            </a:r>
            <a:r>
              <a:rPr lang="en-US" altLang="zh-CN" sz="4000" b="1" dirty="0">
                <a:solidFill>
                  <a:srgbClr val="FF0000"/>
                </a:solidFill>
                <a:latin typeface="+mn-ea"/>
              </a:rPr>
              <a:t>——</a:t>
            </a:r>
            <a:r>
              <a:rPr lang="zh-CN" altLang="zh-CN" sz="4000" b="1" dirty="0">
                <a:solidFill>
                  <a:srgbClr val="FF0000"/>
                </a:solidFill>
                <a:latin typeface="+mn-ea"/>
              </a:rPr>
              <a:t>内圣外王</a:t>
            </a:r>
            <a:endParaRPr lang="en-US" altLang="zh-CN" sz="40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4000" b="1" dirty="0" smtClean="0">
                <a:solidFill>
                  <a:srgbClr val="0070C0"/>
                </a:solidFill>
                <a:latin typeface="宋体"/>
              </a:rPr>
              <a:t>     （</a:t>
            </a:r>
            <a:r>
              <a:rPr lang="zh-CN" altLang="en-US" sz="4000" b="1" dirty="0">
                <a:solidFill>
                  <a:srgbClr val="0070C0"/>
                </a:solidFill>
                <a:latin typeface="宋体"/>
              </a:rPr>
              <a:t>张岱年</a:t>
            </a:r>
            <a:r>
              <a:rPr lang="en-US" altLang="zh-CN" sz="4000" b="1" dirty="0">
                <a:solidFill>
                  <a:srgbClr val="0070C0"/>
                </a:solidFill>
                <a:latin typeface="宋体"/>
              </a:rPr>
              <a:t>《</a:t>
            </a:r>
            <a:r>
              <a:rPr lang="zh-CN" altLang="en-US" sz="4000" b="1" dirty="0">
                <a:solidFill>
                  <a:srgbClr val="0070C0"/>
                </a:solidFill>
                <a:latin typeface="宋体"/>
              </a:rPr>
              <a:t>中国哲学关于终极关怀的思考</a:t>
            </a:r>
            <a:r>
              <a:rPr lang="en-US" altLang="zh-CN" sz="4000" b="1" dirty="0">
                <a:solidFill>
                  <a:srgbClr val="0070C0"/>
                </a:solidFill>
                <a:latin typeface="宋体"/>
              </a:rPr>
              <a:t>》</a:t>
            </a:r>
            <a:r>
              <a:rPr lang="zh-CN" altLang="en-US" sz="4000" b="1" dirty="0">
                <a:solidFill>
                  <a:srgbClr val="0070C0"/>
                </a:solidFill>
                <a:latin typeface="宋体"/>
              </a:rPr>
              <a:t>）</a:t>
            </a:r>
          </a:p>
          <a:p>
            <a:endParaRPr lang="zh-CN" altLang="en-US" sz="4000" dirty="0"/>
          </a:p>
        </p:txBody>
      </p:sp>
      <p:pic>
        <p:nvPicPr>
          <p:cNvPr id="9" name="Picture 2" descr="https://gss1.bdstatic.com/-vo3dSag_xI4khGkpoWK1HF6hhy/baike/crop%3D0%2C80%2C736%2C486%3Bc0%3Dbaike92%2C5%2C5%2C92%2C30/sign=e312ae512f381f308a56d7e994316030/8b13632762d0f703ecb209b50ffa513d2697c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30" y="152808"/>
            <a:ext cx="955356" cy="15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ss2.bdstatic.com/-fo3dSag_xI4khGkpoWK1HF6hhy/baike/c0%3Dbaike92%2C5%2C5%2C92%2C30/sign=b2672b69c8ef7609280691cd4fb4c8a9/50da81cb39dbb6fdecf5cad20a24ab18962b3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0" y="152808"/>
            <a:ext cx="908620" cy="14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/>
              <a:t> </a:t>
            </a:r>
            <a:endParaRPr lang="zh-CN" altLang="en-US" sz="5400" b="1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407368" y="2132856"/>
            <a:ext cx="11737304" cy="331236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endParaRPr lang="en-US" altLang="zh-CN" sz="4000" dirty="0" smtClean="0"/>
          </a:p>
          <a:p>
            <a:r>
              <a:rPr lang="zh-CN" altLang="en-US" sz="4000" dirty="0" smtClean="0"/>
              <a:t>为</a:t>
            </a:r>
            <a:r>
              <a:rPr lang="zh-CN" altLang="en-US" sz="4000" dirty="0"/>
              <a:t>我们构建</a:t>
            </a:r>
            <a:r>
              <a:rPr lang="zh-CN" altLang="en-US" sz="4000" dirty="0" smtClean="0"/>
              <a:t>了</a:t>
            </a:r>
            <a:r>
              <a:rPr lang="zh-CN" altLang="en-US" sz="4000" dirty="0"/>
              <a:t>一幅</a:t>
            </a:r>
            <a:r>
              <a:rPr lang="zh-CN" altLang="en-US" sz="4000" dirty="0" smtClean="0"/>
              <a:t>“仁者爱人”</a:t>
            </a:r>
            <a:r>
              <a:rPr lang="zh-CN" altLang="en-US" sz="4000" dirty="0"/>
              <a:t>的</a:t>
            </a:r>
            <a:r>
              <a:rPr lang="zh-CN" altLang="en-US" sz="4000" dirty="0" smtClean="0"/>
              <a:t>美好人际关系和社会</a:t>
            </a:r>
            <a:r>
              <a:rPr lang="zh-CN" altLang="en-US" sz="4000" dirty="0"/>
              <a:t>图景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en-US" altLang="zh-CN" sz="4000" dirty="0" smtClean="0"/>
          </a:p>
          <a:p>
            <a:r>
              <a:rPr lang="zh-CN" altLang="en-US" sz="4000" dirty="0" smtClean="0"/>
              <a:t>为我们提供了一种“学”“礼”修身的自我提升方式。</a:t>
            </a:r>
          </a:p>
          <a:p>
            <a:pPr marL="0" indent="0">
              <a:buNone/>
            </a:pPr>
            <a:endParaRPr lang="zh-CN" altLang="en-US" sz="4000" dirty="0"/>
          </a:p>
          <a:p>
            <a:r>
              <a:rPr lang="zh-CN" altLang="en-US" sz="4000" dirty="0" smtClean="0"/>
              <a:t>为</a:t>
            </a:r>
            <a:r>
              <a:rPr lang="zh-CN" altLang="en-US" sz="4000" dirty="0"/>
              <a:t>人类提供了一条</a:t>
            </a:r>
            <a:r>
              <a:rPr lang="zh-CN" altLang="en-US" sz="4000" dirty="0" smtClean="0"/>
              <a:t>摆脱物欲，向</a:t>
            </a:r>
            <a:r>
              <a:rPr lang="zh-CN" altLang="en-US" sz="4000" dirty="0"/>
              <a:t>内</a:t>
            </a:r>
            <a:r>
              <a:rPr lang="zh-CN" altLang="en-US" sz="4000" dirty="0" smtClean="0"/>
              <a:t>寻求</a:t>
            </a:r>
            <a:r>
              <a:rPr lang="zh-CN" altLang="en-US" sz="4000" dirty="0"/>
              <a:t>幸福</a:t>
            </a:r>
            <a:r>
              <a:rPr lang="zh-CN" altLang="en-US" sz="4000" dirty="0" smtClean="0"/>
              <a:t>的</a:t>
            </a:r>
            <a:r>
              <a:rPr lang="zh-CN" altLang="en-US" sz="4000" dirty="0"/>
              <a:t>本真途径</a:t>
            </a:r>
            <a:r>
              <a:rPr lang="zh-CN" altLang="en-US" sz="4000" dirty="0" smtClean="0"/>
              <a:t>。</a:t>
            </a:r>
            <a:endParaRPr lang="en-US" altLang="zh-CN" sz="4000" dirty="0"/>
          </a:p>
          <a:p>
            <a:r>
              <a:rPr lang="en-US" altLang="zh-CN" sz="4000" dirty="0" smtClean="0"/>
              <a:t>……  ……</a:t>
            </a:r>
            <a:endParaRPr lang="zh-CN" altLang="en-US" sz="4000" dirty="0"/>
          </a:p>
        </p:txBody>
      </p:sp>
      <p:pic>
        <p:nvPicPr>
          <p:cNvPr id="9" name="Picture 2" descr="https://gss1.bdstatic.com/-vo3dSag_xI4khGkpoWK1HF6hhy/baike/crop%3D0%2C80%2C736%2C486%3Bc0%3Dbaike92%2C5%2C5%2C92%2C30/sign=e312ae512f381f308a56d7e994316030/8b13632762d0f703ecb209b50ffa513d2697c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30" y="152808"/>
            <a:ext cx="955356" cy="15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444124" y="384472"/>
            <a:ext cx="9421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“孔颜精神”的 </a:t>
            </a:r>
            <a:r>
              <a:rPr lang="zh-CN" altLang="en-US" sz="5400" dirty="0">
                <a:solidFill>
                  <a:srgbClr val="FF0000"/>
                </a:solidFill>
              </a:rPr>
              <a:t>跨时代</a:t>
            </a:r>
            <a:r>
              <a:rPr lang="zh-CN" altLang="en-US" sz="5400" dirty="0" smtClean="0">
                <a:solidFill>
                  <a:srgbClr val="FF0000"/>
                </a:solidFill>
              </a:rPr>
              <a:t>价值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9896" y="1700808"/>
            <a:ext cx="1645921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905502" y="3474379"/>
            <a:ext cx="6211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1" y="4676990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9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+mn-ea"/>
                <a:ea typeface="+mn-ea"/>
              </a:rPr>
              <a:t>颜回相关语录及材料梳理</a:t>
            </a:r>
            <a:endParaRPr lang="zh-CN" altLang="en-US" sz="4800" b="1" dirty="0">
              <a:latin typeface="+mn-ea"/>
              <a:ea typeface="+mn-ea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384006"/>
              </p:ext>
            </p:extLst>
          </p:nvPr>
        </p:nvGraphicFramePr>
        <p:xfrm>
          <a:off x="1415480" y="1916832"/>
          <a:ext cx="9036495" cy="4239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9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32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 smtClean="0">
                          <a:effectLst/>
                        </a:rPr>
                        <a:t>方面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effectLst/>
                        </a:rPr>
                        <a:t>    </a:t>
                      </a:r>
                      <a:r>
                        <a:rPr lang="zh-CN" sz="3200" kern="100" dirty="0" smtClean="0">
                          <a:effectLst/>
                        </a:rPr>
                        <a:t>颜回</a:t>
                      </a:r>
                      <a:endParaRPr lang="zh-CN" sz="32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相关语录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32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 smtClean="0">
                          <a:effectLst/>
                        </a:rPr>
                        <a:t>其他</a:t>
                      </a:r>
                      <a:r>
                        <a:rPr lang="zh-CN" sz="3200" kern="100" dirty="0">
                          <a:effectLst/>
                        </a:rPr>
                        <a:t>资料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其他弟子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相关语录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effectLst/>
                        </a:rPr>
                        <a:t>  颜回</a:t>
                      </a:r>
                      <a:r>
                        <a:rPr lang="zh-CN" sz="3200" kern="100" dirty="0" smtClean="0">
                          <a:effectLst/>
                        </a:rPr>
                        <a:t>特点</a:t>
                      </a:r>
                      <a:endParaRPr lang="en-US" altLang="zh-CN" sz="32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effectLst/>
                        </a:rPr>
                        <a:t>    </a:t>
                      </a:r>
                      <a:r>
                        <a:rPr lang="zh-CN" sz="3200" kern="100" dirty="0" smtClean="0">
                          <a:effectLst/>
                        </a:rPr>
                        <a:t>或品质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9776" marR="597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 descr="https://gss1.bdstatic.com/-vo3dSag_xI4khGkpoWK1HF6hhy/baike/crop%3D0%2C80%2C736%2C486%3Bc0%3Dbaike92%2C5%2C5%2C92%2C30/sign=e312ae512f381f308a56d7e994316030/8b13632762d0f703ecb209b50ffa513d2697c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02" y="5202079"/>
            <a:ext cx="1283398" cy="16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15"/>
          <p:cNvSpPr>
            <a:spLocks noGrp="1"/>
          </p:cNvSpPr>
          <p:nvPr>
            <p:ph idx="1"/>
          </p:nvPr>
        </p:nvSpPr>
        <p:spPr>
          <a:xfrm>
            <a:off x="839416" y="1556792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学</a:t>
            </a:r>
            <a:endParaRPr lang="en-US" altLang="zh-CN" sz="6000" dirty="0"/>
          </a:p>
          <a:p>
            <a:r>
              <a:rPr lang="zh-CN" altLang="en-US" sz="6000" dirty="0"/>
              <a:t>仁</a:t>
            </a:r>
            <a:endParaRPr lang="en-US" altLang="zh-CN" sz="6000" dirty="0"/>
          </a:p>
          <a:p>
            <a:r>
              <a:rPr lang="zh-CN" altLang="en-US" sz="6000" dirty="0"/>
              <a:t>志</a:t>
            </a:r>
            <a:endParaRPr lang="en-US" altLang="zh-CN" sz="6000" dirty="0"/>
          </a:p>
          <a:p>
            <a:r>
              <a:rPr lang="zh-CN" altLang="en-US" sz="6000" dirty="0"/>
              <a:t>乐</a:t>
            </a:r>
            <a:endParaRPr lang="en-US" altLang="zh-CN" sz="6000" dirty="0"/>
          </a:p>
        </p:txBody>
      </p:sp>
      <p:pic>
        <p:nvPicPr>
          <p:cNvPr id="4" name="Picture 2" descr="https://gss1.bdstatic.com/-vo3dSag_xI4khGkpoWK1HF6hhy/baike/crop%3D0%2C80%2C736%2C486%3Bc0%3Dbaike92%2C5%2C5%2C92%2C30/sign=e312ae512f381f308a56d7e994316030/8b13632762d0f703ecb209b50ffa513d2697c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677239"/>
            <a:ext cx="2973859" cy="38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28248" y="566725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德行第一人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7648" y="2665611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颜回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的表现和其他弟子相比究竟有何不同？在这些表现中蕴藏着哪些令孔子赞叹的品质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？</a:t>
            </a:r>
            <a:endParaRPr lang="zh-CN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标题 6"/>
          <p:cNvSpPr>
            <a:spLocks noGrp="1"/>
          </p:cNvSpPr>
          <p:nvPr>
            <p:ph type="title"/>
          </p:nvPr>
        </p:nvSpPr>
        <p:spPr>
          <a:xfrm>
            <a:off x="1847528" y="2608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+mn-ea"/>
                <a:ea typeface="+mn-ea"/>
              </a:rPr>
              <a:t>深入对比分析颜回品质</a:t>
            </a:r>
            <a:endParaRPr lang="zh-CN" altLang="en-US" sz="4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44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944600"/>
              </p:ext>
            </p:extLst>
          </p:nvPr>
        </p:nvGraphicFramePr>
        <p:xfrm>
          <a:off x="0" y="1628800"/>
          <a:ext cx="12192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9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65">
                <a:tc>
                  <a:txBody>
                    <a:bodyPr/>
                    <a:lstStyle/>
                    <a:p>
                      <a:r>
                        <a:rPr lang="zh-CN" altLang="en-US" sz="3200" baseline="0" dirty="0" smtClean="0"/>
                        <a:t>方面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</a:t>
                      </a:r>
                      <a:r>
                        <a:rPr lang="zh-CN" altLang="en-US" sz="3200" baseline="0" dirty="0" smtClean="0"/>
                        <a:t>                         </a:t>
                      </a:r>
                      <a:r>
                        <a:rPr lang="zh-CN" altLang="en-US" sz="3200" dirty="0" smtClean="0"/>
                        <a:t>颜回</a:t>
                      </a:r>
                      <a:endParaRPr lang="en-US" altLang="zh-CN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aseline="0" dirty="0" smtClean="0"/>
                        <a:t>    </a:t>
                      </a:r>
                      <a:r>
                        <a:rPr lang="zh-CN" altLang="en-US" sz="2800" dirty="0" smtClean="0"/>
                        <a:t>其他弟子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47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    </a:t>
                      </a:r>
                      <a:endParaRPr lang="en-US" altLang="zh-CN" dirty="0" smtClean="0"/>
                    </a:p>
                    <a:p>
                      <a:endParaRPr lang="en-US" altLang="zh-CN" sz="4400" dirty="0" smtClean="0"/>
                    </a:p>
                    <a:p>
                      <a:r>
                        <a:rPr lang="en-US" altLang="zh-CN" sz="4400" baseline="0" dirty="0" smtClean="0"/>
                        <a:t> </a:t>
                      </a:r>
                    </a:p>
                    <a:p>
                      <a:r>
                        <a:rPr lang="en-US" altLang="zh-CN" sz="4400" baseline="0" dirty="0" smtClean="0"/>
                        <a:t> </a:t>
                      </a:r>
                      <a:r>
                        <a:rPr lang="zh-CN" altLang="en-US" sz="4400" baseline="0" dirty="0" smtClean="0"/>
                        <a:t>学</a:t>
                      </a:r>
                      <a:endParaRPr lang="en-US" altLang="zh-CN" sz="4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吾与回言终日，不违如愚。</a:t>
                      </a:r>
                      <a:r>
                        <a:rPr lang="zh-CN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退而省其私，亦足以发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回也，不愚。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为政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en-US" altLang="zh-CN" sz="24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语之而</a:t>
                      </a:r>
                      <a:r>
                        <a:rPr lang="zh-CN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不惰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者，其回也与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。（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子罕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2400" b="1" dirty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、回也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闻一以知十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。（</a:t>
                      </a:r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论语</a:t>
                      </a:r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公冶长</a:t>
                      </a:r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）</a:t>
                      </a:r>
                      <a:endParaRPr lang="en-US" altLang="zh-CN" sz="24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、有颜回者好学，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不迁怒，不贰过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。（</a:t>
                      </a:r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论语</a:t>
                      </a:r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雍也</a:t>
                      </a:r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2400" b="1" dirty="0"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400" b="1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2400" b="1" dirty="0" smtClean="0">
                          <a:latin typeface="+mn-ea"/>
                          <a:ea typeface="+mn-ea"/>
                        </a:rPr>
                        <a:t>、吾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见其进也，未见其止也。（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论语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子罕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、回也非助我者也，于吾言无所不说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。（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论语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先进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颜渊喟然叹曰：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仰之弥高，钻之弥坚；瞻之在前，忽焉在后。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夫子循循然善诱人，博我以文，约我以礼。</a:t>
                      </a:r>
                      <a:r>
                        <a:rPr lang="zh-CN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欲罢不能，既竭吾才，</a:t>
                      </a:r>
                      <a:r>
                        <a:rPr lang="zh-CN" altLang="zh-CN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如有所立卓尔。虽欲从之，末由也已。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”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（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子罕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zh-CN" sz="2400" b="1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樊迟请</a:t>
                      </a:r>
                      <a:r>
                        <a:rPr lang="zh-CN" altLang="zh-CN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学稼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子张</a:t>
                      </a:r>
                      <a:r>
                        <a:rPr lang="zh-CN" altLang="zh-CN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学干禄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由，诲女知之乎！</a:t>
                      </a:r>
                      <a:r>
                        <a:rPr lang="zh-CN" altLang="zh-CN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知之为知之，不知为不知，是知也。</a:t>
                      </a:r>
                    </a:p>
                    <a:p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有民人焉</a:t>
                      </a:r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有社稷焉</a:t>
                      </a:r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何必读书然后为学</a:t>
                      </a:r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zh-CN" altLang="zh-CN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冉求曰：</a:t>
                      </a:r>
                      <a:r>
                        <a:rPr lang="en-US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非不说子之道</a:t>
                      </a:r>
                      <a:r>
                        <a:rPr lang="en-US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zh-CN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力不足也</a:t>
                      </a:r>
                      <a:r>
                        <a:rPr lang="en-US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r>
                        <a:rPr lang="zh-CN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子曰：</a:t>
                      </a:r>
                      <a:r>
                        <a:rPr lang="en-US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力不足者</a:t>
                      </a:r>
                      <a:r>
                        <a:rPr lang="zh-CN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中道而废</a:t>
                      </a:r>
                      <a:r>
                        <a:rPr lang="zh-CN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zh-CN" altLang="zh-CN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今女画</a:t>
                      </a:r>
                      <a:r>
                        <a:rPr lang="en-US" altLang="zh-CN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lang="zh-CN" altLang="zh-CN" sz="20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宰予</a:t>
                      </a:r>
                      <a:r>
                        <a:rPr lang="zh-CN" altLang="zh-CN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昼寝</a:t>
                      </a:r>
                      <a:r>
                        <a:rPr lang="zh-CN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，子曰：“朽木 不可雕也，粪土之墙不可圬也！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079776" y="332656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颜回“好学”</a:t>
            </a:r>
            <a:endParaRPr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1127448" y="2348880"/>
            <a:ext cx="10945216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+mn-ea"/>
              </a:rPr>
              <a:t>学习</a:t>
            </a:r>
            <a:r>
              <a:rPr lang="zh-CN" altLang="zh-CN" sz="3600" b="1" dirty="0" smtClean="0">
                <a:solidFill>
                  <a:srgbClr val="FF0000"/>
                </a:solidFill>
                <a:latin typeface="+mn-ea"/>
              </a:rPr>
              <a:t>目的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zh-CN" sz="3600" dirty="0" smtClean="0">
                <a:latin typeface="+mn-ea"/>
              </a:rPr>
              <a:t>颜回</a:t>
            </a:r>
            <a:r>
              <a:rPr lang="zh-CN" altLang="zh-CN" sz="3600" dirty="0">
                <a:latin typeface="+mn-ea"/>
              </a:rPr>
              <a:t>的好学不同于其他弟子的问“稼”</a:t>
            </a:r>
            <a:r>
              <a:rPr lang="zh-CN" altLang="zh-CN" sz="3600" dirty="0" smtClean="0">
                <a:latin typeface="+mn-ea"/>
              </a:rPr>
              <a:t>、</a:t>
            </a:r>
            <a:r>
              <a:rPr lang="en-US" altLang="zh-CN" sz="3600" dirty="0" smtClean="0">
                <a:latin typeface="+mn-ea"/>
              </a:rPr>
              <a:t>  </a:t>
            </a:r>
          </a:p>
          <a:p>
            <a:r>
              <a:rPr lang="en-US" altLang="zh-CN" sz="3600" dirty="0">
                <a:latin typeface="+mn-ea"/>
              </a:rPr>
              <a:t> </a:t>
            </a:r>
            <a:r>
              <a:rPr lang="en-US" altLang="zh-CN" sz="3600" dirty="0" smtClean="0">
                <a:latin typeface="+mn-ea"/>
              </a:rPr>
              <a:t>         </a:t>
            </a:r>
            <a:r>
              <a:rPr lang="zh-CN" altLang="zh-CN" sz="3600" dirty="0" smtClean="0">
                <a:latin typeface="+mn-ea"/>
              </a:rPr>
              <a:t>问</a:t>
            </a:r>
            <a:r>
              <a:rPr lang="zh-CN" altLang="zh-CN" sz="3600" dirty="0">
                <a:latin typeface="+mn-ea"/>
              </a:rPr>
              <a:t>“干禄”等知识技能或谋求官职俸禄</a:t>
            </a:r>
            <a:r>
              <a:rPr lang="zh-CN" altLang="zh-CN" sz="3600" dirty="0" smtClean="0">
                <a:latin typeface="+mn-ea"/>
              </a:rPr>
              <a:t>，</a:t>
            </a:r>
            <a:r>
              <a:rPr lang="en-US" altLang="zh-CN" sz="3600" dirty="0" smtClean="0">
                <a:latin typeface="+mn-ea"/>
              </a:rPr>
              <a:t> </a:t>
            </a:r>
          </a:p>
          <a:p>
            <a:r>
              <a:rPr lang="en-US" altLang="zh-CN" sz="3600" dirty="0">
                <a:latin typeface="+mn-ea"/>
              </a:rPr>
              <a:t> </a:t>
            </a:r>
            <a:r>
              <a:rPr lang="en-US" altLang="zh-CN" sz="3600" dirty="0" smtClean="0">
                <a:latin typeface="+mn-ea"/>
              </a:rPr>
              <a:t>         </a:t>
            </a:r>
            <a:r>
              <a:rPr lang="zh-CN" altLang="zh-CN" sz="3600" dirty="0" smtClean="0">
                <a:latin typeface="+mn-ea"/>
              </a:rPr>
              <a:t>而是</a:t>
            </a:r>
            <a:r>
              <a:rPr lang="zh-CN" altLang="zh-CN" sz="3600" dirty="0">
                <a:latin typeface="+mn-ea"/>
              </a:rPr>
              <a:t>主要体现在“不迁怒，不贰过”的</a:t>
            </a:r>
            <a:r>
              <a:rPr lang="zh-CN" altLang="zh-CN" sz="3600" dirty="0" smtClean="0">
                <a:latin typeface="+mn-ea"/>
              </a:rPr>
              <a:t>道</a:t>
            </a:r>
            <a:endParaRPr lang="en-US" altLang="zh-CN" sz="3600" dirty="0" smtClean="0">
              <a:latin typeface="+mn-ea"/>
            </a:endParaRPr>
          </a:p>
          <a:p>
            <a:r>
              <a:rPr lang="en-US" altLang="zh-CN" sz="3600" dirty="0">
                <a:latin typeface="+mn-ea"/>
              </a:rPr>
              <a:t> </a:t>
            </a:r>
            <a:r>
              <a:rPr lang="en-US" altLang="zh-CN" sz="3600" dirty="0" smtClean="0">
                <a:latin typeface="+mn-ea"/>
              </a:rPr>
              <a:t>         </a:t>
            </a:r>
            <a:r>
              <a:rPr lang="zh-CN" altLang="zh-CN" sz="3600" dirty="0" smtClean="0">
                <a:latin typeface="+mn-ea"/>
              </a:rPr>
              <a:t>德</a:t>
            </a:r>
            <a:r>
              <a:rPr lang="zh-CN" altLang="zh-CN" sz="3600" dirty="0">
                <a:latin typeface="+mn-ea"/>
              </a:rPr>
              <a:t>修养中</a:t>
            </a:r>
            <a:r>
              <a:rPr lang="zh-CN" altLang="zh-CN" sz="3600" dirty="0" smtClean="0">
                <a:latin typeface="+mn-ea"/>
              </a:rPr>
              <a:t>。</a:t>
            </a:r>
            <a:endParaRPr lang="en-US" altLang="zh-CN" sz="3600" dirty="0" smtClean="0">
              <a:latin typeface="+mn-ea"/>
            </a:endParaRPr>
          </a:p>
          <a:p>
            <a:r>
              <a:rPr lang="zh-CN" altLang="zh-CN" sz="3600" b="1" dirty="0" smtClean="0">
                <a:solidFill>
                  <a:srgbClr val="FF0000"/>
                </a:solidFill>
                <a:latin typeface="+mn-ea"/>
              </a:rPr>
              <a:t>学习方法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zh-CN" sz="3600" dirty="0" smtClean="0">
                <a:latin typeface="+mn-ea"/>
              </a:rPr>
              <a:t>“</a:t>
            </a:r>
            <a:r>
              <a:rPr lang="zh-CN" altLang="zh-CN" sz="3600" dirty="0">
                <a:latin typeface="+mn-ea"/>
              </a:rPr>
              <a:t>退而省其私，亦足以发。”能够内自省</a:t>
            </a:r>
            <a:r>
              <a:rPr lang="zh-CN" altLang="zh-CN" sz="3600" dirty="0" smtClean="0">
                <a:latin typeface="+mn-ea"/>
              </a:rPr>
              <a:t>，</a:t>
            </a:r>
            <a:endParaRPr lang="en-US" altLang="zh-CN" sz="3600" dirty="0" smtClean="0">
              <a:latin typeface="+mn-ea"/>
            </a:endParaRPr>
          </a:p>
          <a:p>
            <a:r>
              <a:rPr lang="en-US" altLang="zh-CN" sz="3600" dirty="0">
                <a:latin typeface="+mn-ea"/>
              </a:rPr>
              <a:t> </a:t>
            </a:r>
            <a:r>
              <a:rPr lang="en-US" altLang="zh-CN" sz="3600" dirty="0" smtClean="0">
                <a:latin typeface="+mn-ea"/>
              </a:rPr>
              <a:t>        </a:t>
            </a:r>
            <a:r>
              <a:rPr lang="zh-CN" altLang="zh-CN" sz="3600" dirty="0" smtClean="0">
                <a:latin typeface="+mn-ea"/>
              </a:rPr>
              <a:t>“</a:t>
            </a:r>
            <a:r>
              <a:rPr lang="zh-CN" altLang="zh-CN" sz="3600" dirty="0">
                <a:latin typeface="+mn-ea"/>
              </a:rPr>
              <a:t>闻一而知十”举一反三</a:t>
            </a:r>
            <a:r>
              <a:rPr lang="zh-CN" altLang="zh-CN" sz="3600" dirty="0" smtClean="0">
                <a:latin typeface="+mn-ea"/>
              </a:rPr>
              <a:t>。</a:t>
            </a:r>
            <a:endParaRPr lang="en-US" altLang="zh-CN" sz="3600" dirty="0" smtClean="0">
              <a:latin typeface="+mn-ea"/>
            </a:endParaRPr>
          </a:p>
          <a:p>
            <a:r>
              <a:rPr lang="zh-CN" altLang="zh-CN" sz="3600" b="1" dirty="0" smtClean="0">
                <a:solidFill>
                  <a:srgbClr val="FF0000"/>
                </a:solidFill>
                <a:latin typeface="+mn-ea"/>
              </a:rPr>
              <a:t>学习态度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3600" b="1" dirty="0" smtClean="0">
                <a:latin typeface="+mn-ea"/>
              </a:rPr>
              <a:t>“</a:t>
            </a:r>
            <a:r>
              <a:rPr lang="zh-CN" altLang="en-US" sz="3600" dirty="0" smtClean="0">
                <a:latin typeface="+mn-ea"/>
              </a:rPr>
              <a:t>见</a:t>
            </a:r>
            <a:r>
              <a:rPr lang="zh-CN" altLang="en-US" sz="3600" dirty="0">
                <a:latin typeface="+mn-ea"/>
              </a:rPr>
              <a:t>其进也，未见其止</a:t>
            </a:r>
            <a:r>
              <a:rPr lang="zh-CN" altLang="en-US" sz="3600" dirty="0" smtClean="0">
                <a:latin typeface="+mn-ea"/>
              </a:rPr>
              <a:t>也”</a:t>
            </a:r>
            <a:r>
              <a:rPr lang="zh-CN" altLang="zh-CN" sz="3600" dirty="0" smtClean="0">
                <a:latin typeface="+mn-ea"/>
              </a:rPr>
              <a:t>十分</a:t>
            </a:r>
            <a:r>
              <a:rPr lang="zh-CN" altLang="zh-CN" sz="3600" dirty="0">
                <a:latin typeface="+mn-ea"/>
              </a:rPr>
              <a:t>勤奋</a:t>
            </a:r>
            <a:r>
              <a:rPr lang="zh-CN" altLang="zh-CN" sz="3600" dirty="0" smtClean="0">
                <a:latin typeface="+mn-ea"/>
              </a:rPr>
              <a:t>。</a:t>
            </a:r>
            <a:endParaRPr lang="zh-CN" altLang="en-US" sz="3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927975"/>
              </p:ext>
            </p:extLst>
          </p:nvPr>
        </p:nvGraphicFramePr>
        <p:xfrm>
          <a:off x="47328" y="1561464"/>
          <a:ext cx="1207266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4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119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方面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       </a:t>
                      </a:r>
                      <a:r>
                        <a:rPr lang="zh-CN" altLang="en-US" sz="3600" dirty="0" smtClean="0"/>
                        <a:t>颜回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   其他材料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    其他弟子</a:t>
                      </a:r>
                      <a:endParaRPr lang="zh-CN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456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</a:t>
                      </a:r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r>
                        <a:rPr lang="zh-CN" altLang="en-US" sz="4400" dirty="0" smtClean="0"/>
                        <a:t> 仁       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sz="4800" dirty="0" smtClean="0"/>
                        <a:t>                  </a:t>
                      </a:r>
                      <a:r>
                        <a:rPr lang="zh-CN" altLang="en-US" sz="4800" dirty="0" smtClean="0"/>
                        <a:t>  </a:t>
                      </a:r>
                      <a:endParaRPr lang="zh-CN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其心</a:t>
                      </a:r>
                      <a:r>
                        <a:rPr lang="zh-CN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三月不违仁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，其馀则日月至焉而已矣。（</a:t>
                      </a:r>
                      <a:r>
                        <a:rPr lang="en-US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雍也</a:t>
                      </a:r>
                      <a:r>
                        <a:rPr lang="en-US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颜渊问仁。子曰：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altLang="zh-CN" sz="2400" b="1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克己复礼</a:t>
                      </a:r>
                      <a:r>
                        <a:rPr lang="zh-CN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为仁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……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颜渊曰：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请问其目。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”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子曰：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altLang="zh-CN" sz="2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非礼勿视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，非礼勿听，非礼勿言，非礼勿动。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”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颜渊曰：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回虽不敏，请事斯语矣。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”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（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颜渊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en-US" altLang="zh-CN" sz="24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、子谓颜渊曰：“</a:t>
                      </a:r>
                      <a:r>
                        <a:rPr lang="zh-CN" alt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用之则行，舍之则藏，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唯我与尔有是夫！” （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述而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8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夫道之不修也，是吾丑也。夫道既已大修而不用，是有国者之丑也。不容何病，不容然后见君子！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’ （</a:t>
                      </a:r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史记</a:t>
                      </a:r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孔子世家</a:t>
                      </a:r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）</a:t>
                      </a:r>
                    </a:p>
                    <a:p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孟武伯问子路仁乎。子曰。不知也。又问。子曰。</a:t>
                      </a:r>
                      <a:r>
                        <a:rPr lang="zh-CN" altLang="zh-CN" sz="18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由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也。千乘之国。可使治其赋也。</a:t>
                      </a:r>
                      <a:r>
                        <a:rPr lang="zh-CN" altLang="zh-CN" sz="18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不知其仁也。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求也。何如。子曰。</a:t>
                      </a:r>
                      <a:r>
                        <a:rPr lang="zh-CN" altLang="zh-CN" sz="18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求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也。千室之邑。百乘之家。可使为之宰也。</a:t>
                      </a:r>
                      <a:r>
                        <a:rPr lang="zh-CN" altLang="zh-CN" sz="18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不知其仁也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。赤也。何如。子曰。</a:t>
                      </a:r>
                      <a:r>
                        <a:rPr lang="zh-CN" altLang="zh-CN" sz="18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赤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也。束带立于朝。可使与宾客言也。</a:t>
                      </a:r>
                      <a:r>
                        <a:rPr lang="zh-CN" altLang="zh-CN" sz="1800" b="1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不知其仁也。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《论语·公冶长》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、宰我问曰：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仁者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虽告之曰：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‘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井有仁（人）焉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其从之也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’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”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子曰：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何为其然也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君子可逝也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不可陷也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。”（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《论语•雍也》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079776" y="332656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颜回“守仁”</a:t>
            </a:r>
            <a:endParaRPr lang="zh-CN" altLang="en-US" sz="4800" dirty="0"/>
          </a:p>
        </p:txBody>
      </p:sp>
      <p:sp>
        <p:nvSpPr>
          <p:cNvPr id="2" name="文本框 1"/>
          <p:cNvSpPr txBox="1"/>
          <p:nvPr/>
        </p:nvSpPr>
        <p:spPr>
          <a:xfrm>
            <a:off x="1246786" y="2420888"/>
            <a:ext cx="10873208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坚守仁：</a:t>
            </a:r>
            <a:r>
              <a:rPr lang="zh-CN" altLang="en-US" sz="3600" dirty="0" smtClean="0"/>
              <a:t>颜回“</a:t>
            </a:r>
            <a:r>
              <a:rPr lang="zh-CN" altLang="en-US" sz="3600" dirty="0"/>
              <a:t>三月不违仁”，其他弟子只能“</a:t>
            </a:r>
            <a:r>
              <a:rPr lang="zh-CN" altLang="en-US" sz="3600" dirty="0" smtClean="0"/>
              <a:t>日月</a:t>
            </a:r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           </a:t>
            </a:r>
            <a:r>
              <a:rPr lang="zh-CN" altLang="en-US" sz="3600" dirty="0" smtClean="0"/>
              <a:t>至</a:t>
            </a:r>
            <a:r>
              <a:rPr lang="zh-CN" altLang="en-US" sz="3600" dirty="0"/>
              <a:t>焉”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追求仁：</a:t>
            </a:r>
            <a:r>
              <a:rPr lang="zh-CN" altLang="en-US" sz="3600" dirty="0" smtClean="0"/>
              <a:t>他</a:t>
            </a:r>
            <a:r>
              <a:rPr lang="zh-CN" altLang="en-US" sz="3600" dirty="0"/>
              <a:t>对“仁”有一种发自内在的不懈追求，</a:t>
            </a:r>
            <a:r>
              <a:rPr lang="zh-CN" altLang="en-US" sz="3600" dirty="0" smtClean="0"/>
              <a:t>所</a:t>
            </a:r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           </a:t>
            </a:r>
            <a:r>
              <a:rPr lang="zh-CN" altLang="en-US" sz="3600" dirty="0" smtClean="0"/>
              <a:t>以</a:t>
            </a:r>
            <a:r>
              <a:rPr lang="zh-CN" altLang="en-US" sz="3600" dirty="0"/>
              <a:t>他能“克己复礼”，真正做到“请事斯</a:t>
            </a:r>
            <a:r>
              <a:rPr lang="zh-CN" altLang="en-US" sz="3600" dirty="0" smtClean="0"/>
              <a:t>语  </a:t>
            </a:r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           </a:t>
            </a:r>
            <a:r>
              <a:rPr lang="zh-CN" altLang="en-US" sz="3600" dirty="0" smtClean="0"/>
              <a:t>焉</a:t>
            </a:r>
            <a:r>
              <a:rPr lang="zh-CN" altLang="en-US" sz="3600" dirty="0"/>
              <a:t>”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理解仁：</a:t>
            </a:r>
            <a:r>
              <a:rPr lang="zh-CN" altLang="en-US" sz="3600" dirty="0" smtClean="0"/>
              <a:t>颜回能做到“用行舍藏”，不执迷于外像。</a:t>
            </a:r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           </a:t>
            </a:r>
            <a:r>
              <a:rPr lang="zh-CN" altLang="en-US" sz="3600" dirty="0" smtClean="0"/>
              <a:t>其他</a:t>
            </a:r>
            <a:r>
              <a:rPr lang="zh-CN" altLang="en-US" sz="3600" dirty="0"/>
              <a:t>弟子对“仁”在理解上不深刻，甚至</a:t>
            </a:r>
            <a:r>
              <a:rPr lang="zh-CN" altLang="en-US" sz="3600" dirty="0" smtClean="0"/>
              <a:t>产</a:t>
            </a:r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           </a:t>
            </a:r>
            <a:r>
              <a:rPr lang="zh-CN" altLang="en-US" sz="3600" dirty="0" smtClean="0"/>
              <a:t>生</a:t>
            </a:r>
            <a:r>
              <a:rPr lang="zh-CN" altLang="en-US" sz="3600" dirty="0"/>
              <a:t>怀疑，如宰予对“仁人”进行了一番嘲讽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309091"/>
              </p:ext>
            </p:extLst>
          </p:nvPr>
        </p:nvGraphicFramePr>
        <p:xfrm>
          <a:off x="191344" y="1772816"/>
          <a:ext cx="11809312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7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39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</a:t>
                      </a:r>
                      <a:r>
                        <a:rPr lang="zh-CN" altLang="en-US" sz="3600" dirty="0" smtClean="0"/>
                        <a:t>方面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        </a:t>
                      </a:r>
                      <a:r>
                        <a:rPr lang="zh-CN" altLang="en-US" sz="3600" dirty="0" smtClean="0"/>
                        <a:t>颜回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            </a:t>
                      </a:r>
                      <a:r>
                        <a:rPr lang="zh-CN" altLang="en-US" sz="3200" dirty="0" smtClean="0"/>
                        <a:t>其他材料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84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    </a:t>
                      </a:r>
                      <a:endParaRPr lang="zh-CN" altLang="en-US" dirty="0"/>
                    </a:p>
                    <a:p>
                      <a:endParaRPr lang="en-US" altLang="zh-CN" sz="4800" dirty="0" smtClean="0"/>
                    </a:p>
                    <a:p>
                      <a:endParaRPr lang="en-US" altLang="zh-CN" sz="4800" dirty="0" smtClean="0"/>
                    </a:p>
                    <a:p>
                      <a:r>
                        <a:rPr lang="zh-CN" altLang="en-US" sz="4800" dirty="0" smtClean="0"/>
                        <a:t> 乐</a:t>
                      </a:r>
                      <a:r>
                        <a:rPr lang="en-US" altLang="zh-CN" sz="4800" dirty="0" smtClean="0"/>
                        <a:t>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子曰：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2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贤哉回也！一箪食，一瓢饮，在陋巷。</a:t>
                      </a:r>
                      <a:r>
                        <a:rPr lang="zh-CN" altLang="zh-CN" sz="28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人不堪其忧，回也不改其乐</a:t>
                      </a:r>
                      <a:r>
                        <a:rPr lang="zh-CN" altLang="zh-CN" sz="2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。贤哉回也！</a:t>
                      </a:r>
                      <a:r>
                        <a:rPr lang="en-US" altLang="zh-CN" sz="2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（《</a:t>
                      </a:r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zh-C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雍也》）</a:t>
                      </a:r>
                      <a:endParaRPr lang="en-US" altLang="zh-CN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 smtClean="0"/>
                        <a:t>2</a:t>
                      </a:r>
                      <a:r>
                        <a:rPr lang="zh-CN" altLang="en-US" sz="2800" b="1" dirty="0" smtClean="0"/>
                        <a:t>、</a:t>
                      </a:r>
                      <a:r>
                        <a:rPr lang="zh-CN" altLang="zh-CN" sz="2800" b="1" dirty="0" smtClean="0"/>
                        <a:t>子曰：</a:t>
                      </a:r>
                      <a:r>
                        <a:rPr lang="zh-CN" altLang="en-US" sz="2800" b="1" dirty="0" smtClean="0"/>
                        <a:t>“</a:t>
                      </a:r>
                      <a:r>
                        <a:rPr lang="zh-CN" altLang="zh-CN" sz="2800" b="1" u="none" dirty="0" smtClean="0"/>
                        <a:t>回也其庶乎，屡空。赐不受命，而货殖焉，亿则屡中。</a:t>
                      </a:r>
                      <a:r>
                        <a:rPr lang="zh-CN" altLang="en-US" sz="2800" b="1" u="none" dirty="0" smtClean="0"/>
                        <a:t>”</a:t>
                      </a:r>
                      <a:r>
                        <a:rPr lang="zh-CN" altLang="zh-CN" sz="2800" b="1" dirty="0" smtClean="0"/>
                        <a:t>（《</a:t>
                      </a:r>
                      <a:r>
                        <a:rPr lang="zh-CN" altLang="en-US" sz="2800" b="1" dirty="0" smtClean="0"/>
                        <a:t>论语</a:t>
                      </a:r>
                      <a:r>
                        <a:rPr lang="en-US" altLang="zh-CN" sz="2800" b="1" dirty="0" smtClean="0"/>
                        <a:t>·</a:t>
                      </a:r>
                      <a:r>
                        <a:rPr lang="zh-CN" altLang="zh-CN" sz="2800" b="1" dirty="0" smtClean="0"/>
                        <a:t>先进》）</a:t>
                      </a:r>
                      <a:endParaRPr lang="en-US" altLang="zh-CN" sz="2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“回有郭外之田五十亩，足以给飦粥；郭内之田十亩，足以为丝麻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</a:rPr>
                        <a:t>；鼓琴足以自娱；所学夫子之道者足以自乐也。</a:t>
                      </a:r>
                      <a:r>
                        <a:rPr lang="zh-CN" altLang="en-US" sz="2800" b="1" dirty="0" smtClean="0"/>
                        <a:t>回不愿仕。”</a:t>
                      </a:r>
                      <a:endParaRPr lang="en-US" altLang="zh-CN" sz="2800" b="1" dirty="0" smtClean="0"/>
                    </a:p>
                    <a:p>
                      <a:r>
                        <a:rPr lang="zh-CN" altLang="en-US" sz="2800" b="1" dirty="0" smtClean="0"/>
                        <a:t>孔子愀然变容，曰：“善哉，回之意！丘闻之：‘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</a:rPr>
                        <a:t>知足者，不以利自累也；审自得者，失之而不惧；行修于内者，无位而不作。’</a:t>
                      </a:r>
                      <a:r>
                        <a:rPr lang="zh-CN" altLang="en-US" sz="2800" b="1" dirty="0" smtClean="0"/>
                        <a:t>丘诵之久矣，今于回而后见之，是丘之得也。”</a:t>
                      </a:r>
                      <a:r>
                        <a:rPr lang="en-US" altLang="zh-CN" sz="2800" b="1" dirty="0" smtClean="0"/>
                        <a:t>《</a:t>
                      </a:r>
                      <a:r>
                        <a:rPr lang="zh-CN" altLang="en-US" sz="2800" b="1" dirty="0" smtClean="0"/>
                        <a:t>庄子</a:t>
                      </a:r>
                      <a:r>
                        <a:rPr lang="en-US" altLang="zh-CN" sz="2800" b="1" dirty="0" smtClean="0"/>
                        <a:t>》</a:t>
                      </a:r>
                      <a:endParaRPr lang="zh-CN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079776" y="332656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颜回“乐道”</a:t>
            </a:r>
            <a:endParaRPr lang="zh-CN" altLang="en-US" sz="4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72590" y="2564904"/>
            <a:ext cx="10513168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安贫乐道：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zh-CN" altLang="en-US" sz="4000" dirty="0" smtClean="0"/>
              <a:t>颜回</a:t>
            </a:r>
            <a:r>
              <a:rPr lang="zh-CN" altLang="en-US" sz="4000" dirty="0"/>
              <a:t>能够</a:t>
            </a:r>
            <a:r>
              <a:rPr lang="zh-CN" altLang="en-US" sz="4000" dirty="0" smtClean="0"/>
              <a:t>“箪食瓢饮”， 乐</a:t>
            </a:r>
            <a:r>
              <a:rPr lang="zh-CN" altLang="en-US" sz="4000" dirty="0"/>
              <a:t>的是“道”</a:t>
            </a:r>
            <a:r>
              <a:rPr lang="zh-CN" altLang="en-US" sz="4000" dirty="0" smtClean="0"/>
              <a:t>，他</a:t>
            </a:r>
            <a:r>
              <a:rPr lang="zh-CN" altLang="en-US" sz="4000" dirty="0"/>
              <a:t>的心境能不受外在的物质条件役使，达到一种精神境界不断提升的至乐境界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/>
              <a:t>其他</a:t>
            </a:r>
            <a:r>
              <a:rPr lang="zh-CN" altLang="en-US" sz="4000" dirty="0"/>
              <a:t>弟子则有朝外攀援之心，如子贡经商，子张学干禄等。。</a:t>
            </a:r>
            <a:endParaRPr lang="en-US" altLang="zh-CN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47943"/>
              </p:ext>
            </p:extLst>
          </p:nvPr>
        </p:nvGraphicFramePr>
        <p:xfrm>
          <a:off x="47328" y="1484784"/>
          <a:ext cx="11737304" cy="511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126">
                <a:tc>
                  <a:txBody>
                    <a:bodyPr/>
                    <a:lstStyle/>
                    <a:p>
                      <a:r>
                        <a:rPr lang="zh-CN" altLang="en-US" sz="3600" baseline="0" dirty="0" smtClean="0"/>
                        <a:t>方面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     </a:t>
                      </a:r>
                      <a:r>
                        <a:rPr lang="en-US" altLang="zh-CN" sz="3600" baseline="0" dirty="0" smtClean="0"/>
                        <a:t> </a:t>
                      </a:r>
                      <a:r>
                        <a:rPr lang="zh-CN" altLang="en-US" sz="3600" dirty="0" smtClean="0"/>
                        <a:t>颜回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   </a:t>
                      </a:r>
                      <a:r>
                        <a:rPr lang="en-US" altLang="zh-CN" sz="3200" baseline="0" dirty="0" smtClean="0"/>
                        <a:t>   </a:t>
                      </a:r>
                      <a:r>
                        <a:rPr lang="zh-CN" altLang="en-US" sz="3200" dirty="0" smtClean="0"/>
                        <a:t>其他材料    </a:t>
                      </a:r>
                      <a:endParaRPr lang="zh-CN" alt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  </a:t>
                      </a:r>
                      <a:r>
                        <a:rPr lang="en-US" altLang="zh-CN" sz="3200" baseline="0" dirty="0" smtClean="0"/>
                        <a:t>      </a:t>
                      </a:r>
                      <a:r>
                        <a:rPr lang="zh-CN" altLang="en-US" sz="3200" dirty="0" smtClean="0"/>
                        <a:t>其他弟子</a:t>
                      </a:r>
                      <a:endParaRPr lang="zh-CN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05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   </a:t>
                      </a:r>
                      <a:r>
                        <a:rPr lang="en-US" altLang="zh-CN" sz="4800" dirty="0" smtClean="0"/>
                        <a:t> </a:t>
                      </a:r>
                    </a:p>
                    <a:p>
                      <a:endParaRPr lang="en-US" altLang="zh-CN" sz="4800" dirty="0" smtClean="0"/>
                    </a:p>
                    <a:p>
                      <a:r>
                        <a:rPr lang="en-US" altLang="zh-CN" sz="4800" dirty="0" smtClean="0"/>
                        <a:t> </a:t>
                      </a:r>
                      <a:r>
                        <a:rPr lang="zh-CN" altLang="en-US" sz="5400" dirty="0" smtClean="0"/>
                        <a:t>志</a:t>
                      </a:r>
                      <a:endParaRPr lang="en-US" altLang="zh-CN" sz="5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</a:t>
                      </a:r>
                      <a:r>
                        <a:rPr lang="zh-CN" altLang="en-US" sz="2400" b="1" dirty="0" smtClean="0"/>
                        <a:t>、“愿无伐善，无施劳”（</a:t>
                      </a:r>
                      <a:r>
                        <a:rPr lang="en-US" altLang="zh-CN" sz="2400" b="1" dirty="0" smtClean="0"/>
                        <a:t>《</a:t>
                      </a:r>
                      <a:r>
                        <a:rPr lang="zh-CN" altLang="en-US" sz="2400" b="1" dirty="0" smtClean="0"/>
                        <a:t>论语</a:t>
                      </a:r>
                      <a:r>
                        <a:rPr lang="en-US" altLang="zh-CN" sz="2400" b="1" dirty="0" smtClean="0"/>
                        <a:t>·</a:t>
                      </a:r>
                      <a:r>
                        <a:rPr lang="zh-CN" altLang="en-US" sz="2400" b="1" dirty="0" smtClean="0"/>
                        <a:t>公冶长</a:t>
                      </a:r>
                      <a:r>
                        <a:rPr lang="en-US" altLang="zh-CN" sz="2400" b="1" dirty="0" smtClean="0"/>
                        <a:t>》</a:t>
                      </a:r>
                      <a:r>
                        <a:rPr lang="zh-CN" altLang="en-US" sz="2400" b="1" dirty="0" smtClean="0"/>
                        <a:t>）</a:t>
                      </a:r>
                      <a:endParaRPr lang="en-US" altLang="zh-CN" sz="2400" b="1" dirty="0" smtClean="0"/>
                    </a:p>
                    <a:p>
                      <a:endParaRPr lang="en-US" altLang="zh-CN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颜渊问</a:t>
                      </a:r>
                      <a:r>
                        <a:rPr lang="zh-CN" altLang="zh-CN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为邦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。子曰：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zh-CN" altLang="zh-CN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行夏之时，乘殷之辂，服周之冕，乐则韶舞。放郑声，远佞人。郑声淫，佞人殆。</a:t>
                      </a:r>
                      <a:r>
                        <a:rPr lang="en-US" altLang="zh-CN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（《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zh-CN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卫灵公》）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</a:t>
                      </a:r>
                      <a:r>
                        <a:rPr lang="zh-CN" altLang="en-US" sz="2400" b="1" dirty="0" smtClean="0"/>
                        <a:t>、“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</a:rPr>
                        <a:t>伐，夸也，善谓有能。施亦张大之意，劳谓有功。</a:t>
                      </a:r>
                      <a:r>
                        <a:rPr lang="zh-CN" altLang="en-US" sz="2400" b="1" dirty="0" smtClean="0"/>
                        <a:t>”（</a:t>
                      </a:r>
                      <a:r>
                        <a:rPr lang="en-US" altLang="zh-CN" sz="2400" b="1" dirty="0" smtClean="0"/>
                        <a:t>《</a:t>
                      </a:r>
                      <a:r>
                        <a:rPr lang="zh-CN" altLang="en-US" sz="2400" b="1" dirty="0" smtClean="0"/>
                        <a:t>论语集注</a:t>
                      </a:r>
                      <a:r>
                        <a:rPr lang="en-US" altLang="zh-CN" sz="2400" b="1" dirty="0" smtClean="0"/>
                        <a:t>》</a:t>
                      </a:r>
                      <a:r>
                        <a:rPr lang="zh-CN" altLang="en-US" sz="2400" b="1" dirty="0" smtClean="0"/>
                        <a:t>）</a:t>
                      </a:r>
                      <a:endParaRPr lang="en-US" altLang="zh-CN" sz="2400" b="1" dirty="0" smtClean="0"/>
                    </a:p>
                    <a:p>
                      <a:endParaRPr lang="en-US" altLang="zh-CN" sz="2400" b="1" dirty="0" smtClean="0"/>
                    </a:p>
                    <a:p>
                      <a:r>
                        <a:rPr lang="en-US" altLang="zh-CN" sz="2400" b="1" dirty="0" smtClean="0"/>
                        <a:t>2</a:t>
                      </a:r>
                      <a:r>
                        <a:rPr lang="zh-CN" altLang="en-US" sz="2400" b="1" dirty="0" smtClean="0"/>
                        <a:t>、“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</a:rPr>
                        <a:t>该‘无施劳’者，不以劳苦之事加于民也。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夫劳而不恤，乃古今之通患。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……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颜子之言，于世厚矣。” </a:t>
                      </a:r>
                      <a:r>
                        <a:rPr lang="en-US" altLang="zh-CN" sz="2400" b="1" dirty="0" smtClean="0"/>
                        <a:t>《</a:t>
                      </a:r>
                      <a:r>
                        <a:rPr lang="zh-CN" altLang="en-US" sz="2400" b="1" dirty="0" smtClean="0"/>
                        <a:t>四书辩疑</a:t>
                      </a:r>
                      <a:r>
                        <a:rPr lang="en-US" altLang="zh-CN" sz="2400" b="1" dirty="0" smtClean="0"/>
                        <a:t>》</a:t>
                      </a:r>
                      <a:endParaRPr lang="zh-CN" alt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子路曰：“愿车马、衣轻裘，与朋友共。敝之而无憾。”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论语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公冶长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《子路曾皙冉有公西华侍坐章》</a:t>
                      </a:r>
                    </a:p>
                    <a:p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①子路：“可使有勇，且知方也。”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②冉有：“可使足民。如其礼乐，以俟君子。”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③公西华：“宗庙之事，如会同，端章甫，愿为小相焉。”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④曾皙：“莫春者，春服既成，冠者五六人，童子六七人，浴乎沂，风乎舞雩，咏而归。”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99456" y="2132856"/>
            <a:ext cx="10513168" cy="4401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颜回</a:t>
            </a:r>
            <a:r>
              <a:rPr lang="zh-CN" altLang="zh-CN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</a:t>
            </a:r>
            <a:r>
              <a:rPr lang="zh-CN" altLang="zh-CN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志</a:t>
            </a:r>
            <a:r>
              <a:rPr lang="zh-CN" altLang="en-US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“不伐善”</a:t>
            </a:r>
            <a:r>
              <a:rPr lang="zh-CN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修身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“不施劳”</a:t>
            </a:r>
            <a:endParaRPr lang="en-US" altLang="zh-CN" sz="4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的德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治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。立</a:t>
            </a:r>
            <a:r>
              <a:rPr lang="zh-CN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“内圣外王”的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儒</a:t>
            </a:r>
            <a:endParaRPr lang="en-US" altLang="zh-CN" sz="4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家根本</a:t>
            </a:r>
            <a:r>
              <a:rPr lang="zh-CN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之上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4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4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4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其他弟子</a:t>
            </a:r>
            <a:r>
              <a:rPr lang="zh-CN" alt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曾皙，其他弟子追求为政，</a:t>
            </a:r>
            <a:endParaRPr lang="en-US" altLang="zh-CN" sz="4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“有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勇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知方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足民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”偏向</a:t>
            </a:r>
            <a:endParaRPr lang="en-US" altLang="zh-CN" sz="4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4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4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于物质富足或外部教化。</a:t>
            </a:r>
            <a:endParaRPr lang="en-US" altLang="zh-CN" sz="4000" dirty="0" smtClean="0"/>
          </a:p>
        </p:txBody>
      </p:sp>
      <p:sp>
        <p:nvSpPr>
          <p:cNvPr id="5" name="矩形 4"/>
          <p:cNvSpPr/>
          <p:nvPr/>
        </p:nvSpPr>
        <p:spPr>
          <a:xfrm>
            <a:off x="3863752" y="332656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颜回“修身”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4264" y="1591146"/>
            <a:ext cx="4968552" cy="324036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学：修身精进</a:t>
            </a:r>
            <a:endParaRPr lang="en-US" altLang="zh-CN" sz="4000" b="1" dirty="0"/>
          </a:p>
          <a:p>
            <a:r>
              <a:rPr lang="zh-CN" altLang="en-US" sz="4000" b="1" dirty="0"/>
              <a:t>仁：守仁不移</a:t>
            </a:r>
            <a:endParaRPr lang="en-US" altLang="zh-CN" sz="4000" b="1" dirty="0"/>
          </a:p>
          <a:p>
            <a:r>
              <a:rPr lang="zh-CN" altLang="en-US" sz="4000" b="1" dirty="0"/>
              <a:t>志：为政以德</a:t>
            </a:r>
            <a:endParaRPr lang="en-US" altLang="zh-CN" sz="4000" b="1" dirty="0"/>
          </a:p>
          <a:p>
            <a:r>
              <a:rPr lang="zh-CN" altLang="en-US" sz="4000" b="1" dirty="0"/>
              <a:t>乐：安贫乐道</a:t>
            </a:r>
            <a:endParaRPr lang="en-US" altLang="zh-CN" sz="4000" b="1" dirty="0"/>
          </a:p>
          <a:p>
            <a:pPr marL="0" indent="0">
              <a:buNone/>
            </a:pPr>
            <a:endParaRPr lang="zh-CN" alt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472" y="3933056"/>
            <a:ext cx="2105090" cy="27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5729" y="99368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思想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79376" y="1700808"/>
            <a:ext cx="4458109" cy="4802654"/>
            <a:chOff x="2345197" y="888061"/>
            <a:chExt cx="4458109" cy="4802654"/>
          </a:xfrm>
        </p:grpSpPr>
        <p:sp>
          <p:nvSpPr>
            <p:cNvPr id="6" name="TextBox 5"/>
            <p:cNvSpPr txBox="1"/>
            <p:nvPr/>
          </p:nvSpPr>
          <p:spPr>
            <a:xfrm>
              <a:off x="4655840" y="1424926"/>
              <a:ext cx="11521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/>
                <a:t>颜回</a:t>
              </a:r>
            </a:p>
          </p:txBody>
        </p:sp>
        <p:sp>
          <p:nvSpPr>
            <p:cNvPr id="7" name="左大括号 6"/>
            <p:cNvSpPr/>
            <p:nvPr/>
          </p:nvSpPr>
          <p:spPr>
            <a:xfrm>
              <a:off x="5591944" y="888061"/>
              <a:ext cx="720080" cy="25202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95600" y="1484784"/>
              <a:ext cx="923330" cy="14465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800" b="1" dirty="0"/>
                <a:t>孔子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0870" y="1700809"/>
              <a:ext cx="1246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u="sng" dirty="0">
                  <a:solidFill>
                    <a:srgbClr val="FF0000"/>
                  </a:solidFill>
                </a:rPr>
                <a:t>最爱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511824" y="1205136"/>
              <a:ext cx="1224136" cy="20882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345197" y="1231106"/>
              <a:ext cx="1224136" cy="20882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弧形箭头 12"/>
            <p:cNvSpPr/>
            <p:nvPr/>
          </p:nvSpPr>
          <p:spPr>
            <a:xfrm rot="5400000">
              <a:off x="3215680" y="3103314"/>
              <a:ext cx="1512168" cy="194421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18930" y="4921274"/>
              <a:ext cx="3384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FF0000"/>
                  </a:solidFill>
                </a:rPr>
                <a:t>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2365</Words>
  <Application>Microsoft Office PowerPoint</Application>
  <PresentationFormat>宽屏</PresentationFormat>
  <Paragraphs>325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等线</vt:lpstr>
      <vt:lpstr>等线 Light</vt:lpstr>
      <vt:lpstr>汉仪旗黑-85S</vt:lpstr>
      <vt:lpstr>黑体</vt:lpstr>
      <vt:lpstr>楷体</vt:lpstr>
      <vt:lpstr>宋体</vt:lpstr>
      <vt:lpstr>微软雅黑</vt:lpstr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暗香扑面</vt:lpstr>
      <vt:lpstr>1_暗香扑面</vt:lpstr>
      <vt:lpstr>PowerPoint 演示文稿</vt:lpstr>
      <vt:lpstr>PowerPoint 演示文稿</vt:lpstr>
      <vt:lpstr>颜回相关语录及材料梳理</vt:lpstr>
      <vt:lpstr>深入对比分析颜回品质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孔颜乐处</vt:lpstr>
      <vt:lpstr>PowerPoint 演示文稿</vt:lpstr>
      <vt:lpstr>孔颜精神价值探究</vt:lpstr>
      <vt:lpstr>PowerPoint 演示文稿</vt:lpstr>
      <vt:lpstr>“孔颜精神” 的跨时代价值</vt:lpstr>
      <vt:lpstr>蒂利希：人类的终极困惑</vt:lpstr>
      <vt:lpstr> 《论语》中的终极关怀</vt:lpstr>
      <vt:lpstr>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孔子为什么最爱颜回</dc:title>
  <dc:creator>Rao sheng</dc:creator>
  <cp:lastModifiedBy>Dell</cp:lastModifiedBy>
  <cp:revision>339</cp:revision>
  <dcterms:created xsi:type="dcterms:W3CDTF">2018-08-31T11:18:00Z</dcterms:created>
  <dcterms:modified xsi:type="dcterms:W3CDTF">2020-03-28T00:37:31Z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