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301" r:id="rId3"/>
    <p:sldId id="302" r:id="rId4"/>
    <p:sldId id="314" r:id="rId5"/>
    <p:sldId id="315" r:id="rId6"/>
    <p:sldId id="319" r:id="rId7"/>
    <p:sldId id="317" r:id="rId8"/>
    <p:sldId id="316" r:id="rId9"/>
    <p:sldId id="304" r:id="rId10"/>
    <p:sldId id="305" r:id="rId11"/>
    <p:sldId id="321" r:id="rId12"/>
    <p:sldId id="322" r:id="rId13"/>
    <p:sldId id="307" r:id="rId14"/>
    <p:sldId id="308" r:id="rId15"/>
    <p:sldId id="309" r:id="rId16"/>
    <p:sldId id="310" r:id="rId17"/>
    <p:sldId id="311" r:id="rId18"/>
    <p:sldId id="312" r:id="rId19"/>
    <p:sldId id="323" r:id="rId20"/>
    <p:sldId id="268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CFFD-4BC6-4018-B97E-F83988D5E4B1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2EB1-6A86-49DC-97EE-FC3290E73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5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fld id="{9A0DB2DC-4C9A-4742-B13C-FB6460FD3503}" type="slidenum">
              <a:rPr lang="zh-CN" altLang="en-US" sz="1300" dirty="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rPr>
              <a:t>1</a:t>
            </a:fld>
            <a:endParaRPr lang="zh-CN" altLang="en-US" sz="1300" dirty="0">
              <a:solidFill>
                <a:schemeClr val="tx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425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5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72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42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33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35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5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9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3" name="日期占位符 15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60401" y="4762500"/>
            <a:ext cx="2024063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fontAlgn="base"/>
            <a:fld id="{BB962C8B-B14F-4D97-AF65-F5344CB8AC3E}" type="datetime1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2020/4/8</a:t>
            </a:fld>
            <a:endParaRPr lang="zh-CN" altLang="en-US" strike="noStrike" noProof="1"/>
          </a:p>
        </p:txBody>
      </p:sp>
      <p:sp>
        <p:nvSpPr>
          <p:cNvPr id="2054" name="页脚占位符 16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689" y="4762500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fontAlgn="base"/>
            <a:endParaRPr lang="zh-CN" altLang="en-US" strike="noStrike" noProof="1"/>
          </a:p>
        </p:txBody>
      </p:sp>
      <p:sp>
        <p:nvSpPr>
          <p:cNvPr id="2055" name="灯片编号占位符 17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1" y="4762500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5795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9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6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84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4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1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5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88565" y="2491159"/>
            <a:ext cx="6823995" cy="728663"/>
          </a:xfr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ct val="0"/>
              </a:spcAft>
            </a:pP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《</a:t>
            </a:r>
            <a:r>
              <a:rPr lang="zh-CN" altLang="en-US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窦娥冤</a:t>
            </a:r>
            <a:r>
              <a:rPr lang="en-US" altLang="zh-CN" sz="28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(</a:t>
            </a:r>
            <a:r>
              <a:rPr lang="zh-CN" altLang="en-US" sz="28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节选</a:t>
            </a:r>
            <a:r>
              <a:rPr lang="en-US" altLang="zh-CN" sz="28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)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》</a:t>
            </a:r>
            <a:r>
              <a:rPr lang="zh-CN" altLang="en-US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（</a:t>
            </a:r>
            <a:r>
              <a:rPr lang="zh-CN" altLang="en-US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一）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/>
            </a:r>
            <a:b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</a:br>
            <a:endParaRPr kumimoji="0" lang="zh-CN" altLang="en-US" sz="3200" b="0" i="0" u="none" strike="noStrike" kern="1200" cap="none" spc="200" normalizeH="0" baseline="0" noProof="1">
              <a:solidFill>
                <a:srgbClr val="FF0000"/>
              </a:solidFill>
              <a:uFillTx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楷体" pitchFamily="49" charset="-122"/>
                <a:sym typeface="Calibri" panose="020F0502020204030204"/>
              </a:rPr>
              <a:t>  </a:t>
            </a:r>
            <a:r>
              <a:rPr kumimoji="0" lang="en-US" altLang="zh-CN" sz="2665" b="0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21509" name="文本框 10"/>
          <p:cNvSpPr txBox="1"/>
          <p:nvPr/>
        </p:nvSpPr>
        <p:spPr>
          <a:xfrm>
            <a:off x="3779912" y="1193800"/>
            <a:ext cx="4969319" cy="502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/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665" b="1" dirty="0" smtClean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高一年级</a:t>
            </a:r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语文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楷体" pitchFamily="49" charset="-122"/>
              <a:sym typeface="+mn-ea"/>
            </a:endParaRPr>
          </a:p>
        </p:txBody>
      </p:sp>
      <p:sp>
        <p:nvSpPr>
          <p:cNvPr id="21510" name="文本框 8"/>
          <p:cNvSpPr txBox="1"/>
          <p:nvPr/>
        </p:nvSpPr>
        <p:spPr>
          <a:xfrm>
            <a:off x="2267744" y="3808465"/>
            <a:ext cx="6311107" cy="648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665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北京市第八十中学    孙洁   </a:t>
            </a:r>
            <a:endParaRPr lang="zh-CN" altLang="en-US" sz="2665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67494"/>
            <a:ext cx="8784976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700" b="1" dirty="0"/>
              <a:t>         </a:t>
            </a:r>
            <a:r>
              <a:rPr lang="zh-CN" altLang="zh-CN" sz="2700" b="1" dirty="0"/>
              <a:t>曲牌：曲的调子的名称。每一曲牌都有一定的曲调、唱法、字数、句法、平仄，可据以填写唱词</a:t>
            </a:r>
            <a:endParaRPr lang="zh-CN" altLang="zh-CN" sz="27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700" b="1" dirty="0"/>
              <a:t>        </a:t>
            </a:r>
            <a:r>
              <a:rPr lang="zh-CN" altLang="zh-CN" sz="2700" b="1" dirty="0"/>
              <a:t>“一人主唱”模式：只能由</a:t>
            </a:r>
            <a:r>
              <a:rPr lang="zh-CN" altLang="zh-CN" sz="2700" b="1" dirty="0">
                <a:solidFill>
                  <a:srgbClr val="FF0000"/>
                </a:solidFill>
              </a:rPr>
              <a:t>一个主唱角色</a:t>
            </a:r>
            <a:r>
              <a:rPr lang="zh-CN" altLang="zh-CN" sz="2700" b="1" dirty="0"/>
              <a:t>通唱到底，</a:t>
            </a:r>
            <a:r>
              <a:rPr lang="zh-CN" altLang="en-US" sz="2700" b="1" dirty="0"/>
              <a:t>引领观众体会他们的喜怒哀乐。</a:t>
            </a:r>
            <a:r>
              <a:rPr lang="zh-CN" altLang="zh-CN" sz="2700" b="1" dirty="0"/>
              <a:t>其他角色皆不歌唱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700" b="1" dirty="0"/>
              <a:t>         </a:t>
            </a:r>
            <a:r>
              <a:rPr lang="zh-CN" altLang="zh-CN" sz="2700" b="1" dirty="0"/>
              <a:t>曲文：</a:t>
            </a:r>
            <a:r>
              <a:rPr lang="zh-CN" altLang="zh-CN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叙述人物的性格、心理</a:t>
            </a: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CN" altLang="zh-CN" sz="2700" b="1" dirty="0">
                <a:solidFill>
                  <a:srgbClr val="FF0000"/>
                </a:solidFill>
              </a:rPr>
              <a:t>雅俗共生、明晓通达</a:t>
            </a:r>
            <a:r>
              <a:rPr lang="zh-CN" altLang="en-US" sz="2700" b="1" dirty="0"/>
              <a:t>，</a:t>
            </a:r>
            <a:r>
              <a:rPr lang="zh-CN" altLang="zh-CN" sz="2700" b="1" dirty="0"/>
              <a:t>具有独特的语言风格</a:t>
            </a:r>
            <a:r>
              <a:rPr lang="zh-CN" altLang="en-US" sz="2700" b="1" dirty="0"/>
              <a:t>。一般要押韵</a:t>
            </a:r>
            <a:endParaRPr lang="en-US" altLang="zh-CN" sz="2700" b="1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700" b="1" dirty="0"/>
              <a:t>②科</a:t>
            </a:r>
            <a:r>
              <a:rPr lang="zh-CN" altLang="en-US" sz="2700" b="1" dirty="0"/>
              <a:t>：</a:t>
            </a:r>
            <a:r>
              <a:rPr lang="zh-CN" altLang="zh-CN" sz="2700" b="1" dirty="0">
                <a:solidFill>
                  <a:srgbClr val="FF0000"/>
                </a:solidFill>
              </a:rPr>
              <a:t>动作</a:t>
            </a:r>
            <a:r>
              <a:rPr lang="zh-CN" altLang="en-US" sz="2700" b="1" dirty="0"/>
              <a:t>，</a:t>
            </a:r>
            <a:r>
              <a:rPr lang="zh-CN" altLang="zh-CN" sz="2700" b="1" dirty="0"/>
              <a:t>包括舞台的程式、武打和舞蹈</a:t>
            </a:r>
            <a:endParaRPr lang="en-US" altLang="zh-CN" sz="2700" b="1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700" b="1" dirty="0"/>
              <a:t>③宾白</a:t>
            </a:r>
            <a:r>
              <a:rPr lang="zh-CN" altLang="en-US" sz="2700" b="1" dirty="0"/>
              <a:t>：</a:t>
            </a:r>
            <a:r>
              <a:rPr lang="zh-CN" altLang="zh-CN" sz="2700" b="1" dirty="0"/>
              <a:t>剧中人的</a:t>
            </a:r>
            <a:r>
              <a:rPr lang="zh-CN" altLang="zh-CN" sz="2700" b="1" dirty="0">
                <a:solidFill>
                  <a:srgbClr val="FF0000"/>
                </a:solidFill>
              </a:rPr>
              <a:t>说白</a:t>
            </a:r>
            <a:r>
              <a:rPr lang="zh-CN" altLang="en-US" sz="2700" b="1" dirty="0"/>
              <a:t>，</a:t>
            </a:r>
            <a:r>
              <a:rPr lang="zh-CN" altLang="zh-CN" sz="2700" b="1" dirty="0"/>
              <a:t>有对白（人物对话）、独白（人物自叙）、旁白（背过别的人物自叙心</a:t>
            </a:r>
            <a:r>
              <a:rPr lang="zh-CN" altLang="en-US" sz="2700" b="1" dirty="0"/>
              <a:t>里</a:t>
            </a:r>
            <a:r>
              <a:rPr lang="zh-CN" altLang="zh-CN" sz="2700" b="1" dirty="0"/>
              <a:t>话）、带白（唱词中的插话）。 </a:t>
            </a:r>
            <a:r>
              <a:rPr lang="en-US" altLang="zh-CN" sz="2700" b="1" dirty="0">
                <a:solidFill>
                  <a:srgbClr val="FF0000"/>
                </a:solidFill>
              </a:rPr>
              <a:t>“</a:t>
            </a:r>
            <a:r>
              <a:rPr lang="zh-CN" altLang="zh-CN" sz="2700" b="1" dirty="0">
                <a:solidFill>
                  <a:srgbClr val="FF0000"/>
                </a:solidFill>
              </a:rPr>
              <a:t>曲白相生，方尽剧情之妙</a:t>
            </a:r>
            <a:r>
              <a:rPr lang="en-US" altLang="zh-CN" sz="2700" b="1" dirty="0">
                <a:solidFill>
                  <a:srgbClr val="FF0000"/>
                </a:solidFill>
              </a:rPr>
              <a:t>”</a:t>
            </a:r>
            <a:endParaRPr lang="zh-CN" altLang="zh-CN" sz="2700" b="1" dirty="0"/>
          </a:p>
          <a:p>
            <a:pPr>
              <a:lnSpc>
                <a:spcPct val="120000"/>
              </a:lnSpc>
            </a:pPr>
            <a:endParaRPr lang="zh-CN" altLang="zh-CN" sz="27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4769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83518"/>
            <a:ext cx="9002563" cy="1203516"/>
          </a:xfrm>
        </p:spPr>
        <p:txBody>
          <a:bodyPr>
            <a:noAutofit/>
          </a:bodyPr>
          <a:lstStyle/>
          <a:p>
            <a:pPr>
              <a:lnSpc>
                <a:spcPts val="2775"/>
              </a:lnSpc>
            </a:pPr>
            <a:r>
              <a:rPr lang="zh-CN" altLang="en-US" sz="2700" b="1" dirty="0"/>
              <a:t>                             </a:t>
            </a: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en-US" altLang="zh-CN" sz="2700" b="1" dirty="0"/>
              <a:t>                                </a:t>
            </a:r>
            <a:br>
              <a:rPr lang="en-US" altLang="zh-CN" sz="2700" b="1" dirty="0"/>
            </a:b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zh-CN" altLang="en-US" sz="2800" b="1" dirty="0" smtClean="0">
                <a:latin typeface="+mn-ea"/>
                <a:ea typeface="+mn-ea"/>
              </a:rPr>
              <a:t>三、知人论世</a:t>
            </a:r>
            <a:r>
              <a:rPr lang="en-US" altLang="zh-CN" sz="2400" b="1" dirty="0" smtClean="0"/>
              <a:t>      </a:t>
            </a:r>
            <a:br>
              <a:rPr lang="en-US" altLang="zh-CN" sz="2400" b="1" dirty="0" smtClean="0"/>
            </a:br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关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汉卿，号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已斋叟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，金末元初大都人（今北京市），元杂剧的代表作家。一生不屑为官，生活在底层人民中间，多才多艺，能编剧，又能演出。“通五音六律”，“我也会吟诗，会篆籀， 会弹丝，会品竹 ，我也会唱鹧鸪，舞垂手，会打围，会蹴踘，会围棋”，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我是个蒸不烂、煮不熟、捶不扁、炒不爆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响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当当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一粒铜豌豆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。作品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语言本色而精练，是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本色派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的代表人物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b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63838"/>
            <a:ext cx="6984776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与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郑光祖、白朴、马致远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合称为“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元曲四大家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”。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郑光祖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倩女离魂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白 朴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墙头马上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马致远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汉宫秋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400" b="1" dirty="0">
                <a:solidFill>
                  <a:srgbClr val="66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400" b="1" dirty="0">
                <a:solidFill>
                  <a:srgbClr val="66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sz="24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094113"/>
            <a:ext cx="1584176" cy="2049387"/>
          </a:xfrm>
        </p:spPr>
      </p:pic>
    </p:spTree>
    <p:extLst>
      <p:ext uri="{BB962C8B-B14F-4D97-AF65-F5344CB8AC3E}">
        <p14:creationId xmlns:p14="http://schemas.microsoft.com/office/powerpoint/2010/main" val="3430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77" y="339502"/>
            <a:ext cx="8856984" cy="4039097"/>
          </a:xfrm>
        </p:spPr>
        <p:txBody>
          <a:bodyPr>
            <a:noAutofit/>
          </a:bodyPr>
          <a:lstStyle/>
          <a:p>
            <a:r>
              <a:rPr lang="en-US" altLang="zh-CN" sz="2800" b="1" dirty="0" smtClean="0"/>
              <a:t>          </a:t>
            </a:r>
            <a:r>
              <a:rPr lang="zh-CN" altLang="zh-CN" sz="2800" b="1" dirty="0" smtClean="0"/>
              <a:t>元朝</a:t>
            </a:r>
            <a:r>
              <a:rPr lang="zh-CN" altLang="zh-CN" sz="2800" b="1" dirty="0"/>
              <a:t>，是中国</a:t>
            </a:r>
            <a:r>
              <a:rPr lang="zh-CN" altLang="zh-CN" sz="2800" b="1" dirty="0" smtClean="0"/>
              <a:t>历史上由</a:t>
            </a:r>
            <a:r>
              <a:rPr lang="zh-CN" altLang="zh-CN" sz="2800" b="1" dirty="0"/>
              <a:t>少数民族</a:t>
            </a:r>
            <a:r>
              <a:rPr lang="zh-CN" altLang="zh-CN" sz="2800" b="1" dirty="0" smtClean="0"/>
              <a:t>的</a:t>
            </a:r>
            <a:r>
              <a:rPr lang="zh-CN" altLang="en-US" sz="2800" b="1" dirty="0" smtClean="0"/>
              <a:t>统</a:t>
            </a:r>
            <a:r>
              <a:rPr lang="zh-CN" altLang="zh-CN" sz="2800" b="1" dirty="0" smtClean="0"/>
              <a:t>治者</a:t>
            </a:r>
            <a:r>
              <a:rPr lang="zh-CN" altLang="zh-CN" sz="2800" b="1" dirty="0"/>
              <a:t>建立的统一政权。</a:t>
            </a:r>
            <a:r>
              <a:rPr lang="zh-CN" altLang="zh-CN" sz="2800" b="1" dirty="0">
                <a:solidFill>
                  <a:srgbClr val="FF0000"/>
                </a:solidFill>
              </a:rPr>
              <a:t>民族矛盾和阶级矛盾尖锐</a:t>
            </a:r>
            <a:r>
              <a:rPr lang="zh-CN" altLang="zh-CN" sz="2800" b="1" dirty="0"/>
              <a:t>。为了削弱人民的反抗力量</a:t>
            </a:r>
            <a:r>
              <a:rPr lang="zh-CN" altLang="zh-CN" sz="2800" b="1" dirty="0" smtClean="0"/>
              <a:t>，元朝</a:t>
            </a:r>
            <a:r>
              <a:rPr lang="zh-CN" altLang="zh-CN" sz="2800" b="1" dirty="0"/>
              <a:t>实行了民族压迫</a:t>
            </a:r>
            <a:r>
              <a:rPr lang="zh-CN" altLang="zh-CN" sz="2800" b="1" dirty="0" smtClean="0"/>
              <a:t>政策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把</a:t>
            </a:r>
            <a:r>
              <a:rPr lang="zh-CN" altLang="zh-CN" sz="2800" b="1" dirty="0"/>
              <a:t>全国人口分为四个</a:t>
            </a:r>
            <a:r>
              <a:rPr lang="zh-CN" altLang="zh-CN" sz="2800" b="1" dirty="0" smtClean="0"/>
              <a:t>等级</a:t>
            </a:r>
            <a:r>
              <a:rPr lang="zh-CN" altLang="en-US" sz="2800" b="1" dirty="0" smtClean="0"/>
              <a:t>：</a:t>
            </a:r>
            <a:r>
              <a:rPr lang="zh-CN" altLang="zh-CN" sz="2800" b="1" dirty="0" smtClean="0"/>
              <a:t>第一等为</a:t>
            </a:r>
            <a:r>
              <a:rPr lang="zh-CN" altLang="zh-CN" sz="2800" b="1" dirty="0"/>
              <a:t>蒙古</a:t>
            </a:r>
            <a:r>
              <a:rPr lang="zh-CN" altLang="zh-CN" sz="2800" b="1" dirty="0" smtClean="0"/>
              <a:t>人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其次</a:t>
            </a:r>
            <a:r>
              <a:rPr lang="zh-CN" altLang="zh-CN" sz="2800" b="1" dirty="0"/>
              <a:t>是</a:t>
            </a:r>
            <a:r>
              <a:rPr lang="zh-CN" altLang="zh-CN" sz="2800" b="1" dirty="0" smtClean="0"/>
              <a:t>色目人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再次</a:t>
            </a:r>
            <a:r>
              <a:rPr lang="zh-CN" altLang="zh-CN" sz="2800" b="1" dirty="0"/>
              <a:t>是</a:t>
            </a:r>
            <a:r>
              <a:rPr lang="zh-CN" altLang="zh-CN" sz="2800" b="1" dirty="0" smtClean="0"/>
              <a:t>汉人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最低</a:t>
            </a:r>
            <a:r>
              <a:rPr lang="zh-CN" altLang="zh-CN" sz="2800" b="1" dirty="0"/>
              <a:t>下的是原南宋统治下的汉族和各少数民族，称为南人。四个等级从政治待遇、经济负担、法律地位上都有区别</a:t>
            </a:r>
            <a:r>
              <a:rPr lang="zh-CN" altLang="zh-CN" sz="2800" b="1" dirty="0" smtClean="0"/>
              <a:t>。种种</a:t>
            </a:r>
            <a:r>
              <a:rPr lang="zh-CN" altLang="zh-CN" sz="2800" b="1" dirty="0"/>
              <a:t>不平等的待遇，加剧了民族矛盾。元朝对地主阶级采取笼络，对于广大下层劳动者，却进行残酷的封建压榨，有的甚至沦为奴隶</a:t>
            </a:r>
            <a:r>
              <a:rPr lang="zh-CN" altLang="zh-CN" sz="2800" b="1" dirty="0" smtClean="0"/>
              <a:t>。社会</a:t>
            </a:r>
            <a:r>
              <a:rPr lang="zh-CN" altLang="zh-CN" sz="2800" b="1" dirty="0"/>
              <a:t>贪官污吏众多，吏治腐败，强权对人们的压迫就造成了不少冤案。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02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2427734"/>
            <a:ext cx="8219256" cy="2403962"/>
          </a:xfrm>
        </p:spPr>
        <p:txBody>
          <a:bodyPr>
            <a:normAutofit/>
          </a:bodyPr>
          <a:lstStyle/>
          <a:p>
            <a:r>
              <a:rPr lang="en-US" altLang="zh-CN" sz="2700" b="1" dirty="0"/>
              <a:t>1</a:t>
            </a:r>
            <a:r>
              <a:rPr lang="zh-CN" altLang="en-US" sz="2700" b="1" dirty="0"/>
              <a:t>、自读书下注释</a:t>
            </a:r>
            <a:r>
              <a:rPr lang="en-US" altLang="zh-CN" sz="2700" b="1" dirty="0"/>
              <a:t>1</a:t>
            </a:r>
            <a:r>
              <a:rPr lang="zh-CN" altLang="en-US" sz="2700" b="1" dirty="0"/>
              <a:t>，了解剧情大意</a:t>
            </a:r>
            <a:endParaRPr lang="en-US" altLang="zh-CN" sz="2700" b="1" dirty="0"/>
          </a:p>
          <a:p>
            <a:r>
              <a:rPr lang="en-US" altLang="zh-CN" sz="2700" b="1" dirty="0"/>
              <a:t>2</a:t>
            </a:r>
            <a:r>
              <a:rPr lang="zh-CN" altLang="en-US" sz="2700" b="1" dirty="0"/>
              <a:t>、自读课文，正音正字                           </a:t>
            </a:r>
            <a:r>
              <a:rPr lang="zh-CN" altLang="en-US" sz="2700" b="1" dirty="0">
                <a:solidFill>
                  <a:srgbClr val="FF0000"/>
                </a:solidFill>
              </a:rPr>
              <a:t>（暂停）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5576" y="915566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整体感知课文</a:t>
            </a:r>
            <a:endParaRPr lang="zh-CN" altLang="en-US" sz="3200" b="1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3024336" cy="19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3478"/>
            <a:ext cx="8627064" cy="3447154"/>
          </a:xfrm>
        </p:spPr>
        <p:txBody>
          <a:bodyPr>
            <a:noAutofit/>
          </a:bodyPr>
          <a:lstStyle/>
          <a:p>
            <a:r>
              <a:rPr lang="zh-CN" altLang="zh-CN" sz="2400" b="1" dirty="0"/>
              <a:t>字词正音：</a:t>
            </a:r>
          </a:p>
          <a:p>
            <a:r>
              <a:rPr lang="zh-CN" altLang="zh-CN" sz="2400" b="1" dirty="0"/>
              <a:t>亲眷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juàn</a:t>
            </a:r>
            <a:r>
              <a:rPr lang="en-US" altLang="zh-CN" sz="2400" b="1" dirty="0"/>
              <a:t>)   </a:t>
            </a:r>
            <a:r>
              <a:rPr lang="en-US" altLang="zh-CN" sz="2400" b="1" dirty="0" smtClean="0"/>
              <a:t>    </a:t>
            </a:r>
            <a:r>
              <a:rPr lang="zh-CN" altLang="zh-CN" sz="2400" b="1" dirty="0" smtClean="0"/>
              <a:t>嗟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jiē</a:t>
            </a:r>
            <a:r>
              <a:rPr lang="en-US" altLang="zh-CN" sz="2400" b="1" dirty="0"/>
              <a:t>)</a:t>
            </a:r>
            <a:r>
              <a:rPr lang="zh-CN" altLang="zh-CN" sz="2400" b="1" dirty="0"/>
              <a:t>怨</a:t>
            </a:r>
            <a:r>
              <a:rPr lang="en-US" altLang="zh-CN" sz="2400" b="1" dirty="0"/>
              <a:t>   </a:t>
            </a:r>
            <a:r>
              <a:rPr lang="zh-CN" altLang="zh-CN" sz="2400" b="1" dirty="0"/>
              <a:t>杳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yǎo</a:t>
            </a:r>
            <a:r>
              <a:rPr lang="en-US" altLang="zh-CN" sz="2400" b="1" dirty="0"/>
              <a:t>)</a:t>
            </a:r>
            <a:r>
              <a:rPr lang="zh-CN" altLang="zh-CN" sz="2400" b="1" dirty="0"/>
              <a:t>无音信</a:t>
            </a:r>
            <a:r>
              <a:rPr lang="en-US" altLang="zh-CN" sz="2400" b="1" dirty="0"/>
              <a:t>    </a:t>
            </a:r>
            <a:r>
              <a:rPr lang="zh-CN" altLang="zh-CN" sz="2400" b="1" dirty="0"/>
              <a:t>嘱咐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zhǔfù</a:t>
            </a:r>
            <a:r>
              <a:rPr lang="en-US" altLang="zh-CN" sz="2400" b="1" dirty="0"/>
              <a:t>)    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zh-CN" altLang="zh-CN" sz="2400" b="1" dirty="0" smtClean="0"/>
              <a:t>尸骸</a:t>
            </a:r>
            <a:r>
              <a:rPr lang="en-US" altLang="zh-CN" sz="2400" b="1" dirty="0" smtClean="0"/>
              <a:t>( </a:t>
            </a:r>
            <a:r>
              <a:rPr lang="en-US" altLang="zh-CN" sz="2400" b="1" dirty="0" err="1" smtClean="0"/>
              <a:t>hái</a:t>
            </a:r>
            <a:r>
              <a:rPr lang="en-US" altLang="zh-CN" sz="2400" b="1" dirty="0"/>
              <a:t>) </a:t>
            </a:r>
            <a:r>
              <a:rPr lang="en-US" altLang="zh-CN" sz="2400" b="1" dirty="0" smtClean="0"/>
              <a:t>      </a:t>
            </a:r>
            <a:r>
              <a:rPr lang="zh-CN" altLang="zh-CN" sz="2400" b="1" dirty="0" smtClean="0"/>
              <a:t>负屈</a:t>
            </a:r>
            <a:r>
              <a:rPr lang="zh-CN" altLang="zh-CN" sz="2400" b="1" dirty="0"/>
              <a:t>衔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xián</a:t>
            </a:r>
            <a:r>
              <a:rPr lang="en-US" altLang="zh-CN" sz="2400" b="1" dirty="0"/>
              <a:t>)</a:t>
            </a:r>
            <a:r>
              <a:rPr lang="zh-CN" altLang="zh-CN" sz="2400" b="1" dirty="0"/>
              <a:t>冤</a:t>
            </a:r>
            <a:r>
              <a:rPr lang="en-US" altLang="zh-CN" sz="2400" b="1" dirty="0"/>
              <a:t>  </a:t>
            </a:r>
            <a:r>
              <a:rPr lang="en-US" altLang="zh-CN" sz="2400" b="1" dirty="0" smtClean="0"/>
              <a:t>      </a:t>
            </a:r>
            <a:r>
              <a:rPr lang="zh-CN" altLang="zh-CN" sz="2400" b="1" dirty="0" smtClean="0"/>
              <a:t>古陌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mò</a:t>
            </a:r>
            <a:r>
              <a:rPr lang="en-US" altLang="zh-CN" sz="2400" b="1" dirty="0"/>
              <a:t>)</a:t>
            </a:r>
            <a:r>
              <a:rPr lang="zh-CN" altLang="zh-CN" sz="2400" b="1" dirty="0"/>
              <a:t>荒阡</a:t>
            </a:r>
            <a:r>
              <a:rPr lang="en-US" altLang="zh-CN" sz="2400" b="1" dirty="0"/>
              <a:t>(</a:t>
            </a:r>
            <a:r>
              <a:rPr lang="en-US" altLang="zh-CN" sz="2400" b="1" dirty="0" err="1"/>
              <a:t>qiān</a:t>
            </a:r>
            <a:r>
              <a:rPr lang="en-US" altLang="zh-CN" sz="2400" b="1" dirty="0"/>
              <a:t>)   </a:t>
            </a:r>
            <a:endParaRPr lang="en-US" altLang="zh-CN" sz="2400" b="1" dirty="0" smtClean="0"/>
          </a:p>
          <a:p>
            <a:r>
              <a:rPr lang="zh-CN" altLang="zh-CN" sz="2400" dirty="0"/>
              <a:t> </a:t>
            </a:r>
            <a:r>
              <a:rPr lang="zh-CN" altLang="zh-CN" sz="2400" b="1" dirty="0"/>
              <a:t>罪愆</a:t>
            </a:r>
            <a:r>
              <a:rPr lang="en-US" altLang="zh-CN" sz="2400" b="1" dirty="0"/>
              <a:t>(qi</a:t>
            </a:r>
            <a:r>
              <a:rPr lang="zh-CN" altLang="zh-CN" sz="2400" b="1" dirty="0"/>
              <a:t>ā</a:t>
            </a:r>
            <a:r>
              <a:rPr lang="en-US" altLang="zh-CN" sz="2400" b="1" dirty="0"/>
              <a:t>n)</a:t>
            </a:r>
            <a:r>
              <a:rPr lang="en-US" altLang="zh-CN" sz="2400" dirty="0"/>
              <a:t> </a:t>
            </a:r>
            <a:r>
              <a:rPr lang="en-US" altLang="zh-CN" sz="2400" b="1" dirty="0"/>
              <a:t>   </a:t>
            </a:r>
            <a:r>
              <a:rPr lang="en-US" altLang="zh-CN" sz="2400" b="1" dirty="0" smtClean="0"/>
              <a:t>  </a:t>
            </a:r>
            <a:r>
              <a:rPr lang="zh-CN" altLang="zh-CN" sz="2400" b="1" dirty="0" smtClean="0"/>
              <a:t>甘霖</a:t>
            </a:r>
            <a:r>
              <a:rPr lang="en-US" altLang="zh-CN" sz="2400" b="1" dirty="0" smtClean="0"/>
              <a:t>(</a:t>
            </a:r>
            <a:r>
              <a:rPr lang="en-US" altLang="zh-CN" sz="2400" b="1" dirty="0" err="1" smtClean="0"/>
              <a:t>lín</a:t>
            </a:r>
            <a:r>
              <a:rPr lang="en-US" altLang="zh-CN" sz="2400" b="1" dirty="0" smtClean="0"/>
              <a:t>)</a:t>
            </a:r>
            <a:endParaRPr lang="en-US" altLang="zh-CN" sz="2400" b="1" dirty="0"/>
          </a:p>
          <a:p>
            <a:endParaRPr lang="en-US" altLang="zh-CN" sz="2400" b="1" dirty="0" smtClean="0"/>
          </a:p>
          <a:p>
            <a:r>
              <a:rPr lang="zh-CN" altLang="zh-CN" sz="2400" b="1" dirty="0" smtClean="0"/>
              <a:t>字形</a:t>
            </a:r>
            <a:r>
              <a:rPr lang="zh-CN" altLang="zh-CN" sz="2400" b="1" dirty="0"/>
              <a:t>比较：</a:t>
            </a:r>
          </a:p>
          <a:p>
            <a:pPr>
              <a:lnSpc>
                <a:spcPts val="2500"/>
              </a:lnSpc>
            </a:pPr>
            <a:r>
              <a:rPr lang="en-US" altLang="zh-CN" sz="2400" b="1" dirty="0"/>
              <a:t>     </a:t>
            </a:r>
            <a:r>
              <a:rPr lang="zh-CN" altLang="zh-CN" sz="2400" b="1" dirty="0"/>
              <a:t>错</a:t>
            </a:r>
            <a:r>
              <a:rPr lang="zh-CN" altLang="zh-CN" sz="2400" b="1" dirty="0">
                <a:solidFill>
                  <a:srgbClr val="FF0000"/>
                </a:solidFill>
              </a:rPr>
              <a:t>勘</a:t>
            </a:r>
            <a:r>
              <a:rPr lang="en-US" altLang="zh-CN" sz="2400" b="1" dirty="0"/>
              <a:t>        </a:t>
            </a:r>
            <a:r>
              <a:rPr lang="zh-CN" altLang="zh-CN" sz="2400" b="1" dirty="0"/>
              <a:t>前合后</a:t>
            </a:r>
            <a:r>
              <a:rPr lang="zh-CN" altLang="zh-CN" sz="2400" b="1" dirty="0">
                <a:solidFill>
                  <a:srgbClr val="FF0000"/>
                </a:solidFill>
              </a:rPr>
              <a:t>偃</a:t>
            </a:r>
            <a:r>
              <a:rPr lang="en-US" altLang="zh-CN" sz="2400" b="1" dirty="0"/>
              <a:t>        </a:t>
            </a:r>
            <a:r>
              <a:rPr lang="zh-CN" altLang="zh-CN" sz="2400" b="1" dirty="0"/>
              <a:t>暑气</a:t>
            </a:r>
            <a:r>
              <a:rPr lang="zh-CN" altLang="zh-CN" sz="2400" b="1" dirty="0">
                <a:solidFill>
                  <a:srgbClr val="FF0000"/>
                </a:solidFill>
              </a:rPr>
              <a:t>暄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zh-CN" sz="2400" b="1" dirty="0"/>
              <a:t>     </a:t>
            </a:r>
            <a:r>
              <a:rPr lang="zh-CN" altLang="zh-CN" sz="2400" b="1" dirty="0">
                <a:solidFill>
                  <a:srgbClr val="FF0000"/>
                </a:solidFill>
              </a:rPr>
              <a:t>戡</a:t>
            </a:r>
            <a:r>
              <a:rPr lang="zh-CN" altLang="zh-CN" sz="2400" b="1" dirty="0"/>
              <a:t>乱</a:t>
            </a:r>
            <a:r>
              <a:rPr lang="en-US" altLang="zh-CN" sz="2400" b="1" dirty="0"/>
              <a:t>         </a:t>
            </a:r>
            <a:r>
              <a:rPr lang="zh-CN" altLang="zh-CN" sz="2400" b="1" dirty="0">
                <a:solidFill>
                  <a:srgbClr val="FF0000"/>
                </a:solidFill>
              </a:rPr>
              <a:t>堰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塞湖</a:t>
            </a:r>
            <a:r>
              <a:rPr lang="en-US" altLang="zh-CN" sz="2400" b="1" dirty="0"/>
              <a:t>            </a:t>
            </a:r>
            <a:r>
              <a:rPr lang="zh-CN" altLang="zh-CN" sz="2400" b="1" dirty="0">
                <a:solidFill>
                  <a:srgbClr val="FF0000"/>
                </a:solidFill>
              </a:rPr>
              <a:t>喧</a:t>
            </a:r>
            <a:r>
              <a:rPr lang="zh-CN" altLang="zh-CN" sz="2400" b="1" dirty="0"/>
              <a:t>闹</a:t>
            </a:r>
          </a:p>
          <a:p>
            <a:pPr>
              <a:lnSpc>
                <a:spcPts val="2500"/>
              </a:lnSpc>
            </a:pPr>
            <a:r>
              <a:rPr lang="en-US" altLang="zh-CN" sz="2400" b="1" dirty="0"/>
              <a:t>     </a:t>
            </a:r>
            <a:r>
              <a:rPr lang="zh-CN" altLang="zh-CN" sz="2400" b="1" dirty="0"/>
              <a:t>难</a:t>
            </a:r>
            <a:r>
              <a:rPr lang="zh-CN" altLang="zh-CN" sz="2400" b="1" dirty="0">
                <a:solidFill>
                  <a:srgbClr val="FF0000"/>
                </a:solidFill>
              </a:rPr>
              <a:t>堪</a:t>
            </a:r>
            <a:r>
              <a:rPr lang="en-US" altLang="zh-CN" sz="2400" b="1" dirty="0"/>
              <a:t>                                 </a:t>
            </a:r>
            <a:r>
              <a:rPr lang="en-US" altLang="zh-CN" sz="2400" b="1" dirty="0" smtClean="0"/>
              <a:t>  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煊</a:t>
            </a:r>
            <a:r>
              <a:rPr lang="zh-CN" altLang="zh-CN" sz="2400" b="1" dirty="0" smtClean="0"/>
              <a:t>赫</a:t>
            </a:r>
            <a:endParaRPr lang="en-US" altLang="zh-CN" sz="2400" b="1" dirty="0"/>
          </a:p>
          <a:p>
            <a:pPr>
              <a:lnSpc>
                <a:spcPts val="2500"/>
              </a:lnSpc>
            </a:pPr>
            <a:r>
              <a:rPr lang="en-US" altLang="zh-CN" sz="2400" b="1" dirty="0"/>
              <a:t>     </a:t>
            </a:r>
            <a:r>
              <a:rPr lang="zh-CN" altLang="zh-CN" sz="2400" b="1" dirty="0">
                <a:solidFill>
                  <a:srgbClr val="FF0000"/>
                </a:solidFill>
              </a:rPr>
              <a:t>斟</a:t>
            </a:r>
            <a:r>
              <a:rPr lang="zh-CN" altLang="zh-CN" sz="2400" b="1" dirty="0"/>
              <a:t>酌</a:t>
            </a:r>
            <a:r>
              <a:rPr lang="en-US" altLang="zh-CN" sz="2400" b="1" dirty="0"/>
              <a:t>        </a:t>
            </a:r>
            <a:endParaRPr lang="en-US" altLang="zh-CN" sz="2400" b="1" dirty="0" smtClean="0"/>
          </a:p>
          <a:p>
            <a:pPr>
              <a:lnSpc>
                <a:spcPts val="25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湛</a:t>
            </a:r>
            <a:r>
              <a:rPr lang="zh-CN" altLang="zh-CN" sz="2400" b="1" dirty="0">
                <a:solidFill>
                  <a:srgbClr val="FF0000"/>
                </a:solidFill>
              </a:rPr>
              <a:t>湛</a:t>
            </a:r>
            <a:r>
              <a:rPr lang="zh-CN" altLang="zh-CN" sz="2400" b="1" dirty="0"/>
              <a:t>青天</a:t>
            </a:r>
          </a:p>
          <a:p>
            <a:pPr>
              <a:lnSpc>
                <a:spcPts val="2500"/>
              </a:lnSpc>
            </a:pPr>
            <a:r>
              <a:rPr lang="en-US" altLang="zh-CN" sz="2400" b="1" dirty="0" smtClean="0"/>
              <a:t>     </a:t>
            </a:r>
            <a:r>
              <a:rPr lang="zh-CN" altLang="zh-CN" sz="2400" b="1" dirty="0" smtClean="0"/>
              <a:t>桑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椹</a:t>
            </a:r>
            <a:r>
              <a:rPr lang="en-US" altLang="zh-CN" sz="2400" b="1" dirty="0"/>
              <a:t>                 </a:t>
            </a:r>
            <a:endParaRPr lang="zh-CN" altLang="zh-CN" sz="2400" b="1" dirty="0"/>
          </a:p>
          <a:p>
            <a:r>
              <a:rPr lang="en-US" altLang="zh-CN" sz="2400" b="1" dirty="0"/>
              <a:t> </a:t>
            </a:r>
            <a:endParaRPr lang="zh-CN" altLang="zh-CN" sz="2400" b="1" dirty="0"/>
          </a:p>
          <a:p>
            <a:r>
              <a:rPr lang="en-US" altLang="zh-CN" sz="2400" b="1" dirty="0"/>
              <a:t>                           </a:t>
            </a:r>
            <a:endParaRPr lang="zh-CN" altLang="en-US" sz="2400" b="1" dirty="0"/>
          </a:p>
        </p:txBody>
      </p:sp>
      <p:sp>
        <p:nvSpPr>
          <p:cNvPr id="4" name="左大括号 3"/>
          <p:cNvSpPr/>
          <p:nvPr/>
        </p:nvSpPr>
        <p:spPr>
          <a:xfrm>
            <a:off x="684974" y="2624995"/>
            <a:ext cx="267014" cy="23246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2025097" y="2787774"/>
            <a:ext cx="104361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728752" y="2787774"/>
            <a:ext cx="163325" cy="11330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718" y="537335"/>
            <a:ext cx="8157541" cy="994172"/>
          </a:xfrm>
        </p:spPr>
        <p:txBody>
          <a:bodyPr>
            <a:normAutofit/>
          </a:bodyPr>
          <a:lstStyle/>
          <a:p>
            <a:r>
              <a:rPr lang="zh-CN" altLang="zh-CN" sz="2700" b="1" dirty="0"/>
              <a:t>这折戏可分为几个场面？用简洁的词语</a:t>
            </a:r>
            <a:r>
              <a:rPr lang="zh-CN" altLang="en-US" sz="2700" b="1" dirty="0"/>
              <a:t>概括大意</a:t>
            </a: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en-US" altLang="zh-CN" sz="2700" b="1" dirty="0">
                <a:solidFill>
                  <a:srgbClr val="FF0000"/>
                </a:solidFill>
              </a:rPr>
              <a:t>                         </a:t>
            </a:r>
            <a:r>
              <a:rPr lang="zh-CN" altLang="en-US" sz="2700" b="1" dirty="0">
                <a:solidFill>
                  <a:srgbClr val="FF0000"/>
                </a:solidFill>
              </a:rPr>
              <a:t>暂停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531" y="1595231"/>
            <a:ext cx="7963728" cy="3742082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          </a:t>
            </a:r>
            <a:r>
              <a:rPr lang="zh-CN" altLang="zh-CN" sz="2400" b="1" dirty="0"/>
              <a:t>三个场面</a:t>
            </a:r>
            <a:endParaRPr lang="en-US" altLang="zh-CN" sz="2400" b="1" dirty="0"/>
          </a:p>
          <a:p>
            <a:r>
              <a:rPr lang="zh-CN" altLang="zh-CN" sz="2400" b="1" dirty="0"/>
              <a:t>（一）</a:t>
            </a:r>
            <a:r>
              <a:rPr lang="zh-CN" altLang="zh-CN" sz="2400" b="1" dirty="0">
                <a:solidFill>
                  <a:srgbClr val="FF0000"/>
                </a:solidFill>
              </a:rPr>
              <a:t>指斥天地</a:t>
            </a:r>
            <a:r>
              <a:rPr lang="zh-CN" altLang="en-US" sz="2400" b="1" dirty="0">
                <a:solidFill>
                  <a:srgbClr val="FF0000"/>
                </a:solidFill>
              </a:rPr>
              <a:t>：  </a:t>
            </a:r>
            <a:r>
              <a:rPr lang="zh-CN" altLang="zh-CN" sz="2400" b="1" dirty="0"/>
              <a:t>开头至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只落得两泪涟涟</a:t>
            </a:r>
            <a:r>
              <a:rPr lang="en-US" altLang="zh-CN" sz="2400" b="1" dirty="0"/>
              <a:t>”</a:t>
            </a:r>
          </a:p>
          <a:p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zh-CN" altLang="zh-CN" sz="2400" b="1" dirty="0"/>
              <a:t>（二）</a:t>
            </a:r>
            <a:r>
              <a:rPr lang="zh-CN" altLang="zh-CN" sz="2400" b="1" dirty="0">
                <a:solidFill>
                  <a:srgbClr val="FF0000"/>
                </a:solidFill>
              </a:rPr>
              <a:t>诀别婆婆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刽子云</a:t>
            </a:r>
            <a:r>
              <a:rPr lang="en-US" altLang="zh-CN" sz="2400" b="1" dirty="0"/>
              <a:t>”</a:t>
            </a:r>
            <a:r>
              <a:rPr lang="zh-CN" altLang="zh-CN" sz="2400" b="1" dirty="0"/>
              <a:t>至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负屈衔冤</a:t>
            </a:r>
            <a:r>
              <a:rPr lang="en-US" altLang="zh-CN" sz="2400" b="1" dirty="0"/>
              <a:t>”</a:t>
            </a:r>
          </a:p>
          <a:p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zh-CN" altLang="zh-CN" sz="2400" b="1" dirty="0"/>
              <a:t>（三）</a:t>
            </a:r>
            <a:r>
              <a:rPr lang="zh-CN" altLang="zh-CN" sz="2400" b="1" dirty="0">
                <a:solidFill>
                  <a:srgbClr val="FF0000"/>
                </a:solidFill>
              </a:rPr>
              <a:t>三桩誓愿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刽子做喝科</a:t>
            </a:r>
            <a:r>
              <a:rPr lang="en-US" altLang="zh-CN" sz="2400" b="1" dirty="0"/>
              <a:t>”</a:t>
            </a:r>
            <a:r>
              <a:rPr lang="zh-CN" altLang="zh-CN" sz="2400" b="1" dirty="0"/>
              <a:t>至结束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1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8285" y="65660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研读曲词和宾白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31590"/>
            <a:ext cx="8856984" cy="3744416"/>
          </a:xfrm>
        </p:spPr>
        <p:txBody>
          <a:bodyPr>
            <a:normAutofit/>
          </a:bodyPr>
          <a:lstStyle/>
          <a:p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端正好</a:t>
            </a:r>
            <a:r>
              <a:rPr lang="en-US" altLang="zh-CN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》——《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鲍老儿</a:t>
            </a:r>
            <a:r>
              <a:rPr lang="en-US" altLang="zh-CN" sz="27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en-US" altLang="zh-CN" sz="27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窦娥</a:t>
            </a:r>
            <a:r>
              <a:rPr lang="zh-CN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冤在何处</a:t>
            </a:r>
            <a:r>
              <a:rPr lang="zh-CN" altLang="zh-CN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zh-CN" altLang="en-US" sz="2400" b="1" dirty="0" smtClean="0"/>
              <a:t>                                           </a:t>
            </a:r>
            <a:r>
              <a:rPr lang="en-US" altLang="zh-CN" sz="2400" b="1" dirty="0" smtClean="0"/>
              <a:t>                                              </a:t>
            </a:r>
            <a:r>
              <a:rPr lang="zh-CN" altLang="en-US" sz="2400" b="1" dirty="0">
                <a:solidFill>
                  <a:srgbClr val="FF0000"/>
                </a:solidFill>
              </a:rPr>
              <a:t>暂停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zh-CN" b="1" dirty="0"/>
              <a:t>（</a:t>
            </a:r>
            <a:r>
              <a:rPr lang="en-US" altLang="zh-CN" b="1" dirty="0"/>
              <a:t>1</a:t>
            </a:r>
            <a:r>
              <a:rPr lang="zh-CN" altLang="zh-CN" b="1" dirty="0"/>
              <a:t>）冤在于</a:t>
            </a:r>
            <a:r>
              <a:rPr lang="zh-CN" altLang="zh-CN" b="1" dirty="0">
                <a:solidFill>
                  <a:srgbClr val="FF0000"/>
                </a:solidFill>
              </a:rPr>
              <a:t>没有杀人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却被当作杀人犯</a:t>
            </a:r>
            <a:r>
              <a:rPr lang="zh-CN" altLang="zh-CN" b="1" dirty="0">
                <a:solidFill>
                  <a:srgbClr val="FF0000"/>
                </a:solidFill>
              </a:rPr>
              <a:t>押赴刑场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）冤在</a:t>
            </a:r>
            <a:r>
              <a:rPr lang="zh-CN" altLang="zh-CN" b="1" dirty="0">
                <a:solidFill>
                  <a:srgbClr val="FF0000"/>
                </a:solidFill>
              </a:rPr>
              <a:t>坚守封建妇道和孝道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，却</a:t>
            </a:r>
            <a:r>
              <a:rPr lang="zh-CN" altLang="zh-CN" b="1" dirty="0">
                <a:solidFill>
                  <a:srgbClr val="FF0000"/>
                </a:solidFill>
              </a:rPr>
              <a:t>死在封建官府刀下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CN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348" y="1103243"/>
            <a:ext cx="8095421" cy="3920987"/>
          </a:xfrm>
        </p:spPr>
        <p:txBody>
          <a:bodyPr>
            <a:normAutofit/>
          </a:bodyPr>
          <a:lstStyle/>
          <a:p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负屈衔冤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到走向刑场的过程</a:t>
            </a:r>
            <a:r>
              <a:rPr lang="zh-CN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，表现了她什么样的性格？曲词是如何表现她的性格的</a:t>
            </a:r>
            <a:r>
              <a:rPr lang="zh-CN" altLang="zh-CN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/>
          </a:p>
          <a:p>
            <a:r>
              <a:rPr lang="zh-CN" altLang="zh-CN" sz="2400" b="1" dirty="0">
                <a:solidFill>
                  <a:srgbClr val="FF0000"/>
                </a:solidFill>
              </a:rPr>
              <a:t>善良、孝顺</a:t>
            </a:r>
            <a:r>
              <a:rPr lang="zh-CN" altLang="en-US" sz="2400" b="1" dirty="0"/>
              <a:t>：“</a:t>
            </a:r>
            <a:r>
              <a:rPr lang="zh-CN" altLang="zh-CN" sz="2400" b="1" dirty="0"/>
              <a:t>怕则怕前街里被我婆婆见</a:t>
            </a:r>
            <a:r>
              <a:rPr lang="zh-CN" altLang="en-US" sz="2400" b="1" dirty="0"/>
              <a:t>”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“</a:t>
            </a:r>
            <a:r>
              <a:rPr lang="zh-CN" altLang="zh-CN" sz="2400" b="1" dirty="0"/>
              <a:t>婆婆也，再不也要啼啼哭哭</a:t>
            </a:r>
            <a:r>
              <a:rPr lang="zh-CN" altLang="en-US" sz="2400" b="1" dirty="0"/>
              <a:t>”</a:t>
            </a:r>
            <a:r>
              <a:rPr lang="en-US" altLang="zh-CN" sz="2400" b="1" dirty="0"/>
              <a:t> 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揭露现实、大胆反抗</a:t>
            </a:r>
            <a:r>
              <a:rPr lang="zh-CN" altLang="en-US" sz="2400" b="1" dirty="0"/>
              <a:t>： 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将天地也生埋怨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“为善的受贫穷更命短，造恶的享富贵又寿延”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“你</a:t>
            </a:r>
            <a:r>
              <a:rPr lang="zh-CN" altLang="zh-CN" sz="2400" b="1" dirty="0"/>
              <a:t>不分好歹</a:t>
            </a:r>
            <a:r>
              <a:rPr lang="zh-CN" altLang="en-US" sz="2400" b="1" dirty="0"/>
              <a:t>何为地，你</a:t>
            </a:r>
            <a:r>
              <a:rPr lang="zh-CN" altLang="zh-CN" sz="2400" b="1" dirty="0"/>
              <a:t>错勘贤愚</a:t>
            </a:r>
            <a:r>
              <a:rPr lang="zh-CN" altLang="en-US" sz="2400" b="1" dirty="0"/>
              <a:t>枉做天”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4128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3448" y="847415"/>
            <a:ext cx="8557591" cy="3729554"/>
          </a:xfrm>
        </p:spPr>
        <p:txBody>
          <a:bodyPr>
            <a:noAutofit/>
          </a:bodyPr>
          <a:lstStyle/>
          <a:p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</a:t>
            </a:r>
            <a:r>
              <a:rPr lang="zh-CN" alt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手法</a:t>
            </a:r>
            <a:endParaRPr lang="en-US" altLang="zh-CN" sz="27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借代</a:t>
            </a:r>
            <a:r>
              <a:rPr lang="zh-CN" altLang="en-US" sz="2400" b="1" dirty="0"/>
              <a:t>：“</a:t>
            </a:r>
            <a:r>
              <a:rPr lang="zh-CN" altLang="zh-CN" sz="2400" b="1" dirty="0"/>
              <a:t>糊突了盗跖、</a:t>
            </a:r>
            <a:r>
              <a:rPr lang="zh-CN" altLang="en-US" sz="2400" b="1" dirty="0"/>
              <a:t>颜</a:t>
            </a:r>
            <a:r>
              <a:rPr lang="zh-CN" altLang="zh-CN" sz="2400" b="1" dirty="0"/>
              <a:t>渊</a:t>
            </a:r>
            <a:r>
              <a:rPr lang="zh-CN" altLang="en-US" sz="2400" b="1" dirty="0"/>
              <a:t>”</a:t>
            </a:r>
            <a:endParaRPr lang="en-US" altLang="zh-CN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对比、对偶</a:t>
            </a:r>
            <a:r>
              <a:rPr lang="zh-CN" altLang="en-US" sz="2400" b="1" dirty="0"/>
              <a:t>：“为善的受贫穷更命短，造恶的享富贵又寿延”</a:t>
            </a:r>
            <a:endParaRPr lang="en-US" altLang="zh-CN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呼告、反问</a:t>
            </a:r>
            <a:r>
              <a:rPr lang="zh-CN" altLang="en-US" sz="2400" b="1" dirty="0"/>
              <a:t>：“你</a:t>
            </a:r>
            <a:r>
              <a:rPr lang="zh-CN" altLang="zh-CN" sz="2400" b="1" dirty="0"/>
              <a:t>不分好歹</a:t>
            </a:r>
            <a:r>
              <a:rPr lang="zh-CN" altLang="en-US" sz="2400" b="1" dirty="0"/>
              <a:t>何为地”，“你</a:t>
            </a:r>
            <a:r>
              <a:rPr lang="zh-CN" altLang="zh-CN" sz="2400" b="1" dirty="0"/>
              <a:t>错勘贤愚</a:t>
            </a:r>
            <a:r>
              <a:rPr lang="zh-CN" altLang="en-US" sz="2400" b="1" dirty="0"/>
              <a:t>枉做天”</a:t>
            </a:r>
            <a:endParaRPr lang="en-US" altLang="zh-CN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反复</a:t>
            </a:r>
            <a:r>
              <a:rPr lang="zh-CN" altLang="en-US" sz="2400" b="1" dirty="0"/>
              <a:t>：“枉将他气杀也么哥”</a:t>
            </a:r>
            <a:endParaRPr lang="en-US" altLang="zh-CN" sz="2400" b="1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27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“本色派”语言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15566"/>
            <a:ext cx="8291264" cy="3679057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人物</a:t>
            </a:r>
            <a:r>
              <a:rPr lang="zh-CN" altLang="zh-CN" sz="2800" b="1" dirty="0">
                <a:solidFill>
                  <a:srgbClr val="FF0000"/>
                </a:solidFill>
              </a:rPr>
              <a:t>语言的性格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化</a:t>
            </a:r>
            <a:r>
              <a:rPr lang="zh-CN" altLang="en-US" sz="2800" b="1" dirty="0"/>
              <a:t>：</a:t>
            </a:r>
            <a:r>
              <a:rPr lang="zh-CN" altLang="zh-CN" sz="2800" b="1" dirty="0" smtClean="0"/>
              <a:t>符合</a:t>
            </a:r>
            <a:r>
              <a:rPr lang="zh-CN" altLang="zh-CN" sz="2800" b="1" dirty="0"/>
              <a:t>人物的</a:t>
            </a:r>
            <a:r>
              <a:rPr lang="zh-CN" altLang="zh-CN" sz="2800" b="1" dirty="0" smtClean="0"/>
              <a:t>身份</a:t>
            </a:r>
            <a:endParaRPr lang="zh-CN" altLang="zh-CN" sz="2800" b="1" dirty="0"/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人物语言</a:t>
            </a:r>
            <a:r>
              <a:rPr lang="zh-CN" altLang="zh-CN" sz="2800" b="1" dirty="0">
                <a:solidFill>
                  <a:srgbClr val="FF0000"/>
                </a:solidFill>
              </a:rPr>
              <a:t>通俗自然，明白如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话</a:t>
            </a:r>
            <a:r>
              <a:rPr lang="zh-CN" altLang="en-US" sz="2800" b="1" dirty="0" smtClean="0"/>
              <a:t>：</a:t>
            </a:r>
            <a:r>
              <a:rPr lang="zh-CN" altLang="zh-CN" sz="2800" b="1" dirty="0" smtClean="0"/>
              <a:t>大量</a:t>
            </a:r>
            <a:r>
              <a:rPr lang="zh-CN" altLang="zh-CN" sz="2800" b="1" dirty="0"/>
              <a:t>使用方言、俗语、谚 </a:t>
            </a:r>
            <a:r>
              <a:rPr lang="zh-CN" altLang="zh-CN" sz="2800" b="1" dirty="0" smtClean="0"/>
              <a:t>语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“没来由”“不提防”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“</a:t>
            </a:r>
            <a:r>
              <a:rPr lang="zh-CN" altLang="zh-CN" sz="2800" b="1" dirty="0" smtClean="0"/>
              <a:t>婆婆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此后</a:t>
            </a:r>
            <a:r>
              <a:rPr lang="zh-CN" altLang="zh-CN" sz="2800" b="1" dirty="0"/>
              <a:t>遇 着冬时</a:t>
            </a:r>
            <a:r>
              <a:rPr lang="zh-CN" altLang="zh-CN" sz="2800" b="1" dirty="0" smtClean="0"/>
              <a:t>年节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 </a:t>
            </a:r>
            <a:r>
              <a:rPr lang="zh-CN" altLang="zh-CN" sz="2800" b="1" dirty="0"/>
              <a:t>月</a:t>
            </a:r>
            <a:r>
              <a:rPr lang="zh-CN" altLang="zh-CN" sz="2800" b="1" dirty="0" smtClean="0"/>
              <a:t>一十五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 </a:t>
            </a:r>
            <a:r>
              <a:rPr lang="zh-CN" altLang="zh-CN" sz="2800" b="1" dirty="0"/>
              <a:t>有瀽不了的 浆水</a:t>
            </a:r>
            <a:r>
              <a:rPr lang="zh-CN" altLang="zh-CN" sz="2800" b="1" dirty="0" smtClean="0"/>
              <a:t>饭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 </a:t>
            </a:r>
            <a:r>
              <a:rPr lang="zh-CN" altLang="zh-CN" sz="2800" b="1" dirty="0"/>
              <a:t>瀽半碗儿与我</a:t>
            </a:r>
            <a:r>
              <a:rPr lang="zh-CN" altLang="zh-CN" sz="2800" b="1" dirty="0" smtClean="0"/>
              <a:t>吃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 </a:t>
            </a:r>
            <a:r>
              <a:rPr lang="zh-CN" altLang="zh-CN" sz="2800" b="1" dirty="0"/>
              <a:t>烧不了的 </a:t>
            </a:r>
            <a:r>
              <a:rPr lang="zh-CN" altLang="zh-CN" sz="2800" b="1" dirty="0" smtClean="0"/>
              <a:t>纸钱</a:t>
            </a:r>
            <a:r>
              <a:rPr lang="zh-CN" altLang="en-US" sz="2800" b="1" dirty="0"/>
              <a:t>，</a:t>
            </a:r>
            <a:r>
              <a:rPr lang="zh-CN" altLang="zh-CN" sz="2800" b="1" dirty="0" smtClean="0"/>
              <a:t>与</a:t>
            </a:r>
            <a:r>
              <a:rPr lang="zh-CN" altLang="zh-CN" sz="2800" b="1" dirty="0"/>
              <a:t>窦娥烧一</a:t>
            </a:r>
            <a:r>
              <a:rPr lang="zh-CN" altLang="zh-CN" sz="2800" b="1"/>
              <a:t>陌</a:t>
            </a:r>
            <a:r>
              <a:rPr lang="zh-CN" altLang="zh-CN" sz="2800" b="1" smtClean="0"/>
              <a:t>儿</a:t>
            </a:r>
            <a:r>
              <a:rPr lang="zh-CN" altLang="en-US" sz="2800" b="1" smtClean="0"/>
              <a:t>，</a:t>
            </a:r>
            <a:r>
              <a:rPr lang="zh-CN" altLang="zh-CN" sz="2800" b="1" smtClean="0"/>
              <a:t>则</a:t>
            </a:r>
            <a:r>
              <a:rPr lang="zh-CN" altLang="zh-CN" sz="2800" b="1" dirty="0"/>
              <a:t>是看你死 的孩儿面</a:t>
            </a:r>
            <a:r>
              <a:rPr lang="zh-CN" altLang="zh-CN" sz="2800" b="1" dirty="0" smtClean="0"/>
              <a:t>上</a:t>
            </a:r>
            <a:r>
              <a:rPr lang="zh-CN" altLang="en-US" sz="2800" b="1" dirty="0" smtClean="0"/>
              <a:t>。”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21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8175" y="581553"/>
            <a:ext cx="5113682" cy="819865"/>
          </a:xfrm>
        </p:spPr>
        <p:txBody>
          <a:bodyPr>
            <a:normAutofit/>
          </a:bodyPr>
          <a:lstStyle/>
          <a:p>
            <a:r>
              <a:rPr lang="zh-CN" altLang="zh-CN" sz="2700" dirty="0"/>
              <a:t>屠洪刚</a:t>
            </a:r>
            <a:r>
              <a:rPr lang="zh-CN" altLang="en-US" sz="2700" dirty="0"/>
              <a:t>演唱</a:t>
            </a:r>
            <a:r>
              <a:rPr lang="zh-CN" altLang="zh-CN" sz="2700" dirty="0"/>
              <a:t>《霸王别姬》</a:t>
            </a:r>
            <a:endParaRPr lang="zh-CN" altLang="en-US" sz="2700" b="1" dirty="0"/>
          </a:p>
        </p:txBody>
      </p:sp>
      <p:pic>
        <p:nvPicPr>
          <p:cNvPr id="2126" name="Picture 7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" y="1363549"/>
            <a:ext cx="3695130" cy="34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07" y="626165"/>
            <a:ext cx="3527359" cy="31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883" y="3790158"/>
            <a:ext cx="447260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b="1" dirty="0"/>
              <a:t>将京剧中最具代表性和感染力的</a:t>
            </a:r>
            <a:r>
              <a:rPr lang="en-US" altLang="zh-CN" b="1" dirty="0"/>
              <a:t>“</a:t>
            </a:r>
            <a:r>
              <a:rPr lang="zh-CN" altLang="zh-CN" b="1" dirty="0"/>
              <a:t>唱念做打</a:t>
            </a:r>
            <a:r>
              <a:rPr lang="en-US" altLang="zh-CN" b="1" dirty="0"/>
              <a:t>”</a:t>
            </a:r>
            <a:r>
              <a:rPr lang="zh-CN" altLang="zh-CN" b="1" dirty="0"/>
              <a:t>融入到歌曲中，以歌曲</a:t>
            </a:r>
            <a:r>
              <a:rPr lang="en-US" altLang="zh-CN" b="1" dirty="0"/>
              <a:t>+</a:t>
            </a:r>
            <a:r>
              <a:rPr lang="zh-CN" altLang="zh-CN" b="1" dirty="0"/>
              <a:t>戏曲的全新表现方式，再现虞姬和项羽生死离别时的大悲大痛。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511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2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r" hangingPunct="0"/>
            <a:r>
              <a:rPr lang="zh-CN" altLang="en-US" sz="5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9233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741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17444" y="4283507"/>
            <a:ext cx="7407137" cy="994172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李玉刚演唱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新贵妃醉酒</a:t>
            </a:r>
            <a:r>
              <a:rPr lang="en-US" altLang="zh-CN" sz="2800" dirty="0" smtClean="0"/>
              <a:t>》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2" y="594470"/>
            <a:ext cx="5769665" cy="382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1384475"/>
            <a:ext cx="2971800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400" b="1" dirty="0"/>
              <a:t>歌词深具中国古典文化内涵，编曲大量运用中国乐器，如二胡、古筝、箫、琵琶等，唱腔运用了中国京剧唱腔方式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58100" y="4225389"/>
            <a:ext cx="94421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暂停</a:t>
            </a:r>
          </a:p>
        </p:txBody>
      </p:sp>
    </p:spTree>
    <p:extLst>
      <p:ext uri="{BB962C8B-B14F-4D97-AF65-F5344CB8AC3E}">
        <p14:creationId xmlns:p14="http://schemas.microsoft.com/office/powerpoint/2010/main" val="32548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Autofit/>
          </a:bodyPr>
          <a:lstStyle/>
          <a:p>
            <a:r>
              <a:rPr lang="zh-CN" altLang="en-US" sz="3200" b="1" dirty="0" smtClean="0"/>
              <a:t>一、</a:t>
            </a:r>
            <a:r>
              <a:rPr lang="zh-CN" altLang="zh-CN" sz="3200" b="1" dirty="0" smtClean="0"/>
              <a:t>了解</a:t>
            </a:r>
            <a:r>
              <a:rPr lang="zh-CN" altLang="en-US" sz="3200" b="1" dirty="0" smtClean="0"/>
              <a:t>戏剧</a:t>
            </a:r>
            <a:r>
              <a:rPr lang="zh-CN" altLang="zh-CN" sz="3200" b="1" dirty="0" smtClean="0"/>
              <a:t>相关</a:t>
            </a:r>
            <a:r>
              <a:rPr lang="zh-CN" altLang="zh-CN" sz="3200" b="1" dirty="0"/>
              <a:t>知识</a:t>
            </a:r>
            <a:br>
              <a:rPr lang="zh-CN" altLang="zh-CN" sz="3200" b="1" dirty="0"/>
            </a:b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71550"/>
            <a:ext cx="8892480" cy="4371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1</a:t>
            </a:r>
            <a:r>
              <a:rPr lang="zh-CN" altLang="zh-CN" dirty="0" smtClean="0"/>
              <a:t>、戏剧的</a:t>
            </a:r>
            <a:r>
              <a:rPr lang="zh-CN" altLang="en-US" dirty="0" smtClean="0"/>
              <a:t>概念</a:t>
            </a:r>
            <a:r>
              <a:rPr lang="zh-CN" altLang="zh-CN" dirty="0" smtClean="0"/>
              <a:t>：</a:t>
            </a:r>
            <a:endParaRPr lang="zh-CN" altLang="zh-CN" dirty="0"/>
          </a:p>
          <a:p>
            <a:pPr>
              <a:lnSpc>
                <a:spcPct val="120000"/>
              </a:lnSpc>
            </a:pPr>
            <a:r>
              <a:rPr lang="zh-CN" altLang="zh-CN" b="1" dirty="0"/>
              <a:t>戏剧，指以语言、动作、舞蹈、</a:t>
            </a:r>
            <a:r>
              <a:rPr lang="zh-CN" altLang="zh-CN" b="1" dirty="0" smtClean="0"/>
              <a:t>音乐等</a:t>
            </a:r>
            <a:r>
              <a:rPr lang="zh-CN" altLang="zh-CN" b="1" dirty="0"/>
              <a:t>艺术手段塑造艺术形象、揭示社会矛盾、反映社会生活的舞台表演艺术的总称。</a:t>
            </a:r>
            <a:endParaRPr lang="zh-CN" altLang="zh-CN" dirty="0"/>
          </a:p>
          <a:p>
            <a:pPr>
              <a:lnSpc>
                <a:spcPct val="120000"/>
              </a:lnSpc>
            </a:pPr>
            <a:r>
              <a:rPr lang="zh-CN" altLang="zh-CN" dirty="0"/>
              <a:t>戏剧文学是指为戏剧表演所创作的脚本，即剧本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pPr>
              <a:lnSpc>
                <a:spcPct val="120000"/>
              </a:lnSpc>
            </a:pPr>
            <a:r>
              <a:rPr lang="zh-CN" altLang="zh-CN" dirty="0"/>
              <a:t>戏剧与戏曲：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中国戏剧主要包括戏曲和话剧。戏曲是中国固有的传统戏剧，话剧则是</a:t>
            </a:r>
            <a:r>
              <a:rPr lang="en-US" altLang="zh-CN" dirty="0"/>
              <a:t>20</a:t>
            </a:r>
            <a:r>
              <a:rPr lang="zh-CN" altLang="zh-CN" dirty="0"/>
              <a:t>世纪引进的西方戏剧形式。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戏曲</a:t>
            </a:r>
            <a:r>
              <a:rPr lang="zh-CN" altLang="zh-CN" dirty="0" smtClean="0"/>
              <a:t>：剧种</a:t>
            </a:r>
            <a:r>
              <a:rPr lang="zh-CN" altLang="zh-CN" dirty="0"/>
              <a:t>繁多有趣，有念有唱，有文有武，集</a:t>
            </a:r>
            <a:r>
              <a:rPr lang="en-US" altLang="zh-CN" dirty="0"/>
              <a:t>"</a:t>
            </a:r>
            <a:r>
              <a:rPr lang="zh-CN" altLang="zh-CN" dirty="0"/>
              <a:t>唱、做、念、打</a:t>
            </a:r>
            <a:r>
              <a:rPr lang="en-US" altLang="zh-CN" dirty="0"/>
              <a:t>"</a:t>
            </a:r>
            <a:r>
              <a:rPr lang="zh-CN" altLang="zh-CN" dirty="0"/>
              <a:t>于一体，在世界戏剧史上独树一帜</a:t>
            </a:r>
            <a:r>
              <a:rPr lang="zh-CN" altLang="zh-CN" dirty="0" smtClean="0"/>
              <a:t>。</a:t>
            </a:r>
            <a:r>
              <a:rPr lang="zh-CN" altLang="zh-CN" b="1" dirty="0" smtClean="0"/>
              <a:t>主要</a:t>
            </a:r>
            <a:r>
              <a:rPr lang="zh-CN" altLang="zh-CN" b="1" dirty="0"/>
              <a:t>包括宋元南戏、元明杂剧，明清传奇、近代京戏和其它地方戏。</a:t>
            </a:r>
            <a:endParaRPr lang="zh-CN" altLang="zh-CN" dirty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9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7494"/>
            <a:ext cx="8435280" cy="43271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</a:t>
            </a:r>
            <a:r>
              <a:rPr lang="zh-CN" altLang="zh-CN" sz="2800" b="1" dirty="0"/>
              <a:t>、戏剧的构成要素：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zh-CN" sz="2800" b="1" dirty="0"/>
              <a:t>）核心要素：</a:t>
            </a:r>
            <a:r>
              <a:rPr lang="zh-CN" altLang="zh-CN" sz="2800" b="1" dirty="0">
                <a:solidFill>
                  <a:srgbClr val="FF0000"/>
                </a:solidFill>
              </a:rPr>
              <a:t>尖锐的矛盾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冲突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 smtClean="0"/>
              <a:t>一</a:t>
            </a:r>
            <a:r>
              <a:rPr lang="zh-CN" altLang="zh-CN" sz="2800" b="1" dirty="0"/>
              <a:t>是指人物与人物之间、人物与社会之间的外在冲突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zh-CN" sz="2800" b="1" dirty="0" smtClean="0"/>
              <a:t>二</a:t>
            </a:r>
            <a:r>
              <a:rPr lang="zh-CN" altLang="zh-CN" sz="2800" b="1" dirty="0"/>
              <a:t>是指人物本身的内在矛盾</a:t>
            </a:r>
            <a:r>
              <a:rPr lang="zh-CN" altLang="zh-CN" sz="2800" b="1" dirty="0" smtClean="0"/>
              <a:t>冲突。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33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7494"/>
            <a:ext cx="8738424" cy="4741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400" b="1" dirty="0" smtClean="0"/>
              <a:t>（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）基本要素：语言和动作</a:t>
            </a:r>
          </a:p>
          <a:p>
            <a:pPr marL="0" indent="0">
              <a:buNone/>
            </a:pPr>
            <a:r>
              <a:rPr lang="en-US" altLang="zh-CN" sz="2400" b="1" dirty="0"/>
              <a:t>         </a:t>
            </a:r>
            <a:r>
              <a:rPr lang="zh-CN" altLang="zh-CN" sz="2400" b="1" dirty="0"/>
              <a:t>戏剧语言分为两种：</a:t>
            </a:r>
            <a:r>
              <a:rPr lang="zh-CN" altLang="zh-CN" sz="2400" b="1" dirty="0">
                <a:solidFill>
                  <a:srgbClr val="FF0000"/>
                </a:solidFill>
              </a:rPr>
              <a:t>舞台提示</a:t>
            </a:r>
            <a:r>
              <a:rPr lang="zh-CN" altLang="zh-CN" sz="2400" b="1" dirty="0"/>
              <a:t>与</a:t>
            </a:r>
            <a:r>
              <a:rPr lang="zh-CN" altLang="zh-CN" sz="2400" b="1" dirty="0">
                <a:solidFill>
                  <a:srgbClr val="FF0000"/>
                </a:solidFill>
              </a:rPr>
              <a:t>人物语言</a:t>
            </a:r>
            <a:r>
              <a:rPr lang="zh-CN" altLang="zh-CN" sz="2400" b="1" dirty="0"/>
              <a:t>，以人物语言</a:t>
            </a:r>
            <a:r>
              <a:rPr lang="zh-CN" altLang="zh-CN" sz="2400" b="1" dirty="0" smtClean="0"/>
              <a:t>为主</a:t>
            </a:r>
            <a:endParaRPr lang="en-US" altLang="zh-CN" sz="2400" b="1" dirty="0" smtClean="0"/>
          </a:p>
          <a:p>
            <a:r>
              <a:rPr lang="zh-CN" altLang="zh-CN" sz="2400" b="1" dirty="0"/>
              <a:t>舞台提示：人物表、时间、地点、布景、服装、道具的交代，人物动作及心理情绪、上下场的提示</a:t>
            </a:r>
          </a:p>
          <a:p>
            <a:r>
              <a:rPr lang="zh-CN" altLang="zh-CN" sz="2400" b="1" dirty="0"/>
              <a:t>人物语言：对白、独白、旁白。用来展现矛盾冲突，塑造人物形象，推动剧情发展。</a:t>
            </a:r>
          </a:p>
          <a:p>
            <a:r>
              <a:rPr lang="en-US" altLang="zh-CN" sz="2400" b="1" dirty="0" smtClean="0"/>
              <a:t>                     </a:t>
            </a:r>
            <a:r>
              <a:rPr lang="zh-CN" altLang="zh-CN" sz="2400" b="1" dirty="0" smtClean="0"/>
              <a:t>特点</a:t>
            </a:r>
            <a:r>
              <a:rPr lang="zh-CN" altLang="zh-CN" sz="2400" b="1" dirty="0"/>
              <a:t>：</a:t>
            </a:r>
            <a:r>
              <a:rPr lang="zh-CN" altLang="zh-CN" sz="2400" b="1" dirty="0">
                <a:solidFill>
                  <a:srgbClr val="FF0000"/>
                </a:solidFill>
              </a:rPr>
              <a:t>代言体</a:t>
            </a:r>
            <a:r>
              <a:rPr lang="zh-CN" altLang="zh-CN" sz="2400" b="1" dirty="0"/>
              <a:t>，要求每个剧中人物用自己的语言和行动表现自己的特征，而不用作者提示，它决定了剧本语言特殊化和剧本创作的高难度。</a:t>
            </a:r>
          </a:p>
          <a:p>
            <a:pPr marL="0" indent="0">
              <a:buNone/>
            </a:pPr>
            <a:endParaRPr lang="zh-CN" altLang="zh-CN" sz="2400" b="1" dirty="0"/>
          </a:p>
          <a:p>
            <a:pPr marL="0" indent="0">
              <a:buNone/>
            </a:pPr>
            <a:r>
              <a:rPr lang="en-US" altLang="zh-CN" sz="2400" b="1" dirty="0" smtClean="0"/>
              <a:t>   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27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dirty="0"/>
              <a:t>（</a:t>
            </a:r>
            <a:r>
              <a:rPr lang="en-US" altLang="zh-CN" b="1" dirty="0"/>
              <a:t>3</a:t>
            </a:r>
            <a:r>
              <a:rPr lang="zh-CN" altLang="zh-CN" b="1" dirty="0"/>
              <a:t>）高度集中的场景：</a:t>
            </a:r>
          </a:p>
          <a:p>
            <a:pPr marL="0" indent="0">
              <a:buNone/>
            </a:pPr>
            <a:r>
              <a:rPr lang="en-US" altLang="zh-CN" b="1" dirty="0"/>
              <a:t>         </a:t>
            </a:r>
            <a:r>
              <a:rPr lang="zh-CN" altLang="zh-CN" b="1" dirty="0"/>
              <a:t>戏剧的舞台表演性决定了剧本的场景设置必须高度</a:t>
            </a:r>
            <a:r>
              <a:rPr lang="zh-CN" altLang="zh-CN" b="1" dirty="0" smtClean="0"/>
              <a:t>集中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（西方古典戏剧：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         </a:t>
            </a:r>
            <a:r>
              <a:rPr lang="zh-CN" altLang="zh-CN" b="1" dirty="0" smtClean="0">
                <a:solidFill>
                  <a:srgbClr val="FF0000"/>
                </a:solidFill>
              </a:rPr>
              <a:t>三一律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zh-CN" b="1" dirty="0" smtClean="0"/>
              <a:t>指</a:t>
            </a:r>
            <a:r>
              <a:rPr lang="zh-CN" altLang="zh-CN" b="1" dirty="0"/>
              <a:t>一天之内、一个地点、一个主题，剧情集中，结构</a:t>
            </a:r>
            <a:r>
              <a:rPr lang="zh-CN" altLang="zh-CN" b="1" dirty="0" smtClean="0"/>
              <a:t>紧凑</a:t>
            </a:r>
            <a:r>
              <a:rPr lang="zh-CN" altLang="en-US" b="1" dirty="0" smtClean="0"/>
              <a:t>）</a:t>
            </a:r>
            <a:endParaRPr lang="zh-CN" altLang="zh-CN" b="1" dirty="0"/>
          </a:p>
          <a:p>
            <a:pPr marL="0" indent="0">
              <a:buNone/>
            </a:pPr>
            <a:endParaRPr lang="zh-CN" altLang="zh-CN" b="1" dirty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268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zh-CN" altLang="zh-CN" sz="3600" b="1" dirty="0"/>
              <a:t>戏剧鉴赏基本方法</a:t>
            </a:r>
            <a:r>
              <a:rPr lang="en-US" altLang="zh-CN" sz="3600" b="1" dirty="0"/>
              <a:t/>
            </a:r>
            <a:br>
              <a:rPr lang="en-US" altLang="zh-CN" sz="3600" b="1" dirty="0"/>
            </a:b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275606"/>
            <a:ext cx="7704856" cy="2890416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dirty="0" smtClean="0"/>
              <a:t>从</a:t>
            </a:r>
            <a:r>
              <a:rPr lang="zh-CN" altLang="zh-CN" b="1" dirty="0">
                <a:solidFill>
                  <a:srgbClr val="FF0000"/>
                </a:solidFill>
              </a:rPr>
              <a:t>矛盾冲突、角色语言、人物形象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三方面入手</a:t>
            </a:r>
            <a:endParaRPr lang="zh-CN" altLang="zh-CN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-92546"/>
            <a:ext cx="7886700" cy="994172"/>
          </a:xfrm>
        </p:spPr>
        <p:txBody>
          <a:bodyPr>
            <a:normAutofit/>
          </a:bodyPr>
          <a:lstStyle/>
          <a:p>
            <a:r>
              <a:rPr lang="zh-CN" altLang="en-US" sz="2700" b="1" dirty="0" smtClean="0"/>
              <a:t>二、元杂剧相关知识</a:t>
            </a:r>
            <a:endParaRPr lang="zh-CN" altLang="en-US" sz="27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699542"/>
            <a:ext cx="8712968" cy="4294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元曲：杂剧和散曲（</a:t>
            </a:r>
            <a:r>
              <a:rPr lang="en-US" altLang="zh-CN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《</a:t>
            </a: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天净沙</a:t>
            </a:r>
            <a:r>
              <a:rPr lang="en-US" altLang="zh-CN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</a:t>
            </a: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秋思</a:t>
            </a:r>
            <a:r>
              <a:rPr lang="en-US" altLang="zh-CN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》</a:t>
            </a: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lang="en-US" altLang="zh-CN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700" b="1" dirty="0"/>
              <a:t>杂剧是将</a:t>
            </a:r>
            <a:r>
              <a:rPr lang="zh-CN" altLang="zh-CN" sz="2700" b="1" dirty="0">
                <a:solidFill>
                  <a:srgbClr val="FF0000"/>
                </a:solidFill>
              </a:rPr>
              <a:t>歌唱</a:t>
            </a:r>
            <a:r>
              <a:rPr lang="zh-CN" altLang="zh-CN" sz="2700" b="1" dirty="0"/>
              <a:t>、</a:t>
            </a:r>
            <a:r>
              <a:rPr lang="zh-CN" altLang="zh-CN" sz="2700" b="1" dirty="0">
                <a:solidFill>
                  <a:srgbClr val="FF0000"/>
                </a:solidFill>
              </a:rPr>
              <a:t>说白</a:t>
            </a:r>
            <a:r>
              <a:rPr lang="zh-CN" altLang="zh-CN" sz="2700" b="1" dirty="0"/>
              <a:t>、</a:t>
            </a:r>
            <a:r>
              <a:rPr lang="zh-CN" altLang="zh-CN" sz="2700" b="1" dirty="0">
                <a:solidFill>
                  <a:srgbClr val="FF0000"/>
                </a:solidFill>
              </a:rPr>
              <a:t>舞蹈</a:t>
            </a:r>
            <a:r>
              <a:rPr lang="zh-CN" altLang="zh-CN" sz="2700" b="1" dirty="0"/>
              <a:t>等有机结合的戏曲艺术形式</a:t>
            </a:r>
            <a:endParaRPr lang="en-US" altLang="zh-CN" sz="2700" b="1" dirty="0"/>
          </a:p>
          <a:p>
            <a:pPr marL="0" indent="0">
              <a:buNone/>
            </a:pPr>
            <a:r>
              <a:rPr lang="en-US" altLang="zh-CN" sz="2700" b="1" dirty="0"/>
              <a:t>1</a:t>
            </a:r>
            <a:r>
              <a:rPr lang="zh-CN" altLang="en-US" sz="2700" b="1" dirty="0"/>
              <a:t>、</a:t>
            </a:r>
            <a:r>
              <a:rPr lang="zh-CN" altLang="zh-CN" sz="2700" b="1" dirty="0"/>
              <a:t>结构：元杂剧一般由</a:t>
            </a:r>
            <a:r>
              <a:rPr lang="zh-CN" altLang="zh-CN" sz="2700" b="1" dirty="0">
                <a:solidFill>
                  <a:srgbClr val="FF0000"/>
                </a:solidFill>
              </a:rPr>
              <a:t>四折一楔子</a:t>
            </a:r>
          </a:p>
          <a:p>
            <a:pPr marL="0" indent="0">
              <a:buNone/>
            </a:pPr>
            <a:r>
              <a:rPr lang="en-US" altLang="zh-CN" sz="2700" b="1" dirty="0"/>
              <a:t>2</a:t>
            </a:r>
            <a:r>
              <a:rPr lang="zh-CN" altLang="en-US" sz="2700" b="1" dirty="0"/>
              <a:t>、</a:t>
            </a:r>
            <a:r>
              <a:rPr lang="zh-CN" altLang="zh-CN" sz="2700" b="1" dirty="0"/>
              <a:t>角色：杂剧角色分为</a:t>
            </a:r>
            <a:r>
              <a:rPr lang="zh-CN" altLang="zh-CN" sz="2700" b="1" dirty="0">
                <a:solidFill>
                  <a:srgbClr val="FF0000"/>
                </a:solidFill>
              </a:rPr>
              <a:t>末</a:t>
            </a:r>
            <a:r>
              <a:rPr lang="zh-CN" altLang="zh-CN" sz="2700" b="1" dirty="0"/>
              <a:t>（男角）、</a:t>
            </a:r>
            <a:r>
              <a:rPr lang="zh-CN" altLang="zh-CN" sz="2700" b="1" dirty="0">
                <a:solidFill>
                  <a:srgbClr val="FF0000"/>
                </a:solidFill>
              </a:rPr>
              <a:t>旦</a:t>
            </a:r>
            <a:r>
              <a:rPr lang="zh-CN" altLang="zh-CN" sz="2700" b="1" dirty="0"/>
              <a:t>（女角）、</a:t>
            </a:r>
            <a:r>
              <a:rPr lang="zh-CN" altLang="zh-CN" sz="2700" b="1" dirty="0">
                <a:solidFill>
                  <a:srgbClr val="FF0000"/>
                </a:solidFill>
              </a:rPr>
              <a:t>净</a:t>
            </a:r>
            <a:r>
              <a:rPr lang="zh-CN" altLang="zh-CN" sz="2700" b="1" dirty="0"/>
              <a:t>（花脸，性格上有特异之处）三大类和一些杂角（卜儿：老妇人；驾：皇帝；孤：官员）</a:t>
            </a:r>
            <a:r>
              <a:rPr lang="zh-CN" altLang="en-US" sz="2700" b="1" dirty="0"/>
              <a:t>等</a:t>
            </a:r>
            <a:endParaRPr lang="zh-CN" altLang="zh-CN" sz="2700" b="1" dirty="0"/>
          </a:p>
          <a:p>
            <a:pPr marL="0" indent="0">
              <a:buNone/>
            </a:pPr>
            <a:r>
              <a:rPr lang="en-US" altLang="zh-CN" sz="2700" b="1" dirty="0"/>
              <a:t>3</a:t>
            </a:r>
            <a:r>
              <a:rPr lang="zh-CN" altLang="en-US" sz="2700" b="1" dirty="0"/>
              <a:t>、</a:t>
            </a:r>
            <a:r>
              <a:rPr lang="zh-CN" altLang="zh-CN" sz="2700" b="1" dirty="0"/>
              <a:t>剧本的构成：剧本由</a:t>
            </a:r>
            <a:r>
              <a:rPr lang="zh-CN" altLang="zh-CN" sz="2700" b="1" dirty="0">
                <a:solidFill>
                  <a:srgbClr val="FF0000"/>
                </a:solidFill>
              </a:rPr>
              <a:t>唱、科、白</a:t>
            </a:r>
            <a:r>
              <a:rPr lang="zh-CN" altLang="zh-CN" sz="2700" b="1" dirty="0"/>
              <a:t>三部分构成。</a:t>
            </a:r>
            <a:endParaRPr lang="en-US" altLang="zh-CN" sz="2700" b="1" dirty="0"/>
          </a:p>
          <a:p>
            <a:pPr marL="0" indent="0">
              <a:buNone/>
            </a:pPr>
            <a:r>
              <a:rPr lang="zh-CN" altLang="en-US" sz="2700" b="1" dirty="0"/>
              <a:t>     </a:t>
            </a:r>
            <a:r>
              <a:rPr lang="zh-CN" altLang="zh-CN" sz="2700" b="1" dirty="0"/>
              <a:t>①</a:t>
            </a:r>
            <a:r>
              <a:rPr lang="zh-CN" altLang="en-US" sz="2700" b="1" dirty="0"/>
              <a:t>唱：</a:t>
            </a:r>
            <a:r>
              <a:rPr lang="zh-CN" altLang="zh-CN" sz="2700" b="1" dirty="0"/>
              <a:t>每一折戏，唱</a:t>
            </a:r>
            <a:r>
              <a:rPr lang="zh-CN" altLang="zh-CN" sz="2700" b="1" dirty="0">
                <a:solidFill>
                  <a:srgbClr val="FF0000"/>
                </a:solidFill>
              </a:rPr>
              <a:t>同一宫调的一套曲子</a:t>
            </a:r>
            <a:r>
              <a:rPr lang="zh-CN" altLang="zh-CN" sz="2700" b="1" dirty="0"/>
              <a:t>，其宫调和每套曲子的先后顺序都有惯例规定</a:t>
            </a:r>
          </a:p>
          <a:p>
            <a:endParaRPr lang="zh-CN" altLang="en-US" sz="27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06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1320</Words>
  <Application>Microsoft Office PowerPoint</Application>
  <PresentationFormat>全屏显示(16:9)</PresentationFormat>
  <Paragraphs>97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汉仪旗黑-85S</vt:lpstr>
      <vt:lpstr>华文楷体</vt:lpstr>
      <vt:lpstr>楷体</vt:lpstr>
      <vt:lpstr>宋体</vt:lpstr>
      <vt:lpstr>微软雅黑</vt:lpstr>
      <vt:lpstr>Arial</vt:lpstr>
      <vt:lpstr>Calibri</vt:lpstr>
      <vt:lpstr>Office 主题​​</vt:lpstr>
      <vt:lpstr>《窦娥冤(节选)》（一） </vt:lpstr>
      <vt:lpstr>屠洪刚演唱《霸王别姬》</vt:lpstr>
      <vt:lpstr>李玉刚演唱《新贵妃醉酒》</vt:lpstr>
      <vt:lpstr>一、了解戏剧相关知识 </vt:lpstr>
      <vt:lpstr>PowerPoint 演示文稿</vt:lpstr>
      <vt:lpstr>PowerPoint 演示文稿</vt:lpstr>
      <vt:lpstr>PowerPoint 演示文稿</vt:lpstr>
      <vt:lpstr>戏剧鉴赏基本方法 </vt:lpstr>
      <vt:lpstr>二、元杂剧相关知识</vt:lpstr>
      <vt:lpstr>PowerPoint 演示文稿</vt:lpstr>
      <vt:lpstr>                                                                    三、知人论世                关汉卿，号已斋叟，金末元初大都人（今北京市），元杂剧的代表作家。一生不屑为官，生活在底层人民中间，多才多艺，能编剧，又能演出。“通五音六律”，“我也会吟诗，会篆籀， 会弹丝，会品竹 ，我也会唱鹧鸪，舞垂手，会打围，会蹴踘，会围棋”，“我是个蒸不烂、煮不熟、捶不扁、炒不爆，响当当一粒铜豌豆”。作品语言本色而精练，是“本色派”的代表人物。              </vt:lpstr>
      <vt:lpstr>PowerPoint 演示文稿</vt:lpstr>
      <vt:lpstr>整体感知课文</vt:lpstr>
      <vt:lpstr>PowerPoint 演示文稿</vt:lpstr>
      <vt:lpstr>这折戏可分为几个场面？用简洁的词语概括大意                          暂停</vt:lpstr>
      <vt:lpstr>研读曲词和宾白 </vt:lpstr>
      <vt:lpstr>PowerPoint 演示文稿</vt:lpstr>
      <vt:lpstr>PowerPoint 演示文稿</vt:lpstr>
      <vt:lpstr>“本色派”语言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yaoxianqing</cp:lastModifiedBy>
  <cp:revision>92</cp:revision>
  <dcterms:created xsi:type="dcterms:W3CDTF">2020-04-02T20:13:36Z</dcterms:created>
  <dcterms:modified xsi:type="dcterms:W3CDTF">2020-04-08T11:24:58Z</dcterms:modified>
</cp:coreProperties>
</file>