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65" r:id="rId2"/>
    <p:sldId id="273" r:id="rId3"/>
    <p:sldId id="274" r:id="rId4"/>
    <p:sldId id="275" r:id="rId5"/>
    <p:sldId id="276" r:id="rId6"/>
    <p:sldId id="278" r:id="rId7"/>
    <p:sldId id="277" r:id="rId8"/>
    <p:sldId id="279" r:id="rId9"/>
    <p:sldId id="280" r:id="rId10"/>
    <p:sldId id="294" r:id="rId11"/>
    <p:sldId id="295" r:id="rId12"/>
    <p:sldId id="296" r:id="rId13"/>
    <p:sldId id="281" r:id="rId14"/>
    <p:sldId id="282" r:id="rId15"/>
    <p:sldId id="283" r:id="rId16"/>
    <p:sldId id="284" r:id="rId17"/>
    <p:sldId id="285" r:id="rId18"/>
    <p:sldId id="292" r:id="rId19"/>
    <p:sldId id="271" r:id="rId2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74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196835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2020/4/6 Monday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2020/4/6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2020/4/6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2020/4/6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2020/4/6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2020/4/6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2020/4/6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2020/4/6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2020/4/6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2020/4/6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2020/4/6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2020/4/6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2020/4/6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2020/4/6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2020/4/6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2020/4/6 Monday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32.png"/><Relationship Id="rId7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package" Target="../embeddings/Microsoft_Word_Document9.docx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Word_Document10.docx"/><Relationship Id="rId5" Type="http://schemas.openxmlformats.org/officeDocument/2006/relationships/image" Target="../media/image28.png"/><Relationship Id="rId10" Type="http://schemas.openxmlformats.org/officeDocument/2006/relationships/image" Target="../media/image37.png"/><Relationship Id="rId4" Type="http://schemas.openxmlformats.org/officeDocument/2006/relationships/image" Target="../media/image26.emf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package" Target="../embeddings/Microsoft_Word_Document11.docx"/><Relationship Id="rId7" Type="http://schemas.openxmlformats.org/officeDocument/2006/relationships/image" Target="../media/image39.emf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Word_Document12.docx"/><Relationship Id="rId11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0.emf"/><Relationship Id="rId4" Type="http://schemas.openxmlformats.org/officeDocument/2006/relationships/image" Target="../media/image38.emf"/><Relationship Id="rId9" Type="http://schemas.openxmlformats.org/officeDocument/2006/relationships/package" Target="../embeddings/Microsoft_Word_Document13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43.png"/><Relationship Id="rId7" Type="http://schemas.openxmlformats.org/officeDocument/2006/relationships/image" Target="../media/image53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5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58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57.emf"/><Relationship Id="rId5" Type="http://schemas.openxmlformats.org/officeDocument/2006/relationships/image" Target="../media/image67.png"/><Relationship Id="rId10" Type="http://schemas.openxmlformats.org/officeDocument/2006/relationships/image" Target="../media/image56.emf"/><Relationship Id="rId4" Type="http://schemas.openxmlformats.org/officeDocument/2006/relationships/image" Target="../media/image66.png"/><Relationship Id="rId9" Type="http://schemas.openxmlformats.org/officeDocument/2006/relationships/image" Target="../media/image5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0.png"/><Relationship Id="rId5" Type="http://schemas.openxmlformats.org/officeDocument/2006/relationships/image" Target="../media/image59.emf"/><Relationship Id="rId4" Type="http://schemas.openxmlformats.org/officeDocument/2006/relationships/package" Target="../embeddings/Microsoft_Word_Document14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71.emf"/><Relationship Id="rId4" Type="http://schemas.openxmlformats.org/officeDocument/2006/relationships/image" Target="../media/image99.png"/><Relationship Id="rId9" Type="http://schemas.openxmlformats.org/officeDocument/2006/relationships/package" Target="../embeddings/Microsoft_Word_Document15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2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3.png"/><Relationship Id="rId7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Word_Document5.docx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6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Document7.docx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6.2.4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向量的数量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积（一）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北京市日坛中学  杨平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126062" y="1732119"/>
                <a:ext cx="6214534" cy="40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dirty="0"/>
                  <a:t>既然投影向量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zh-CN" altLang="zh-CN" dirty="0"/>
                  <a:t>是向量，那么我们要考虑其大小与方向</a:t>
                </a:r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1732119"/>
                <a:ext cx="6214534" cy="404791"/>
              </a:xfrm>
              <a:prstGeom prst="rect">
                <a:avLst/>
              </a:prstGeom>
              <a:blipFill rotWithShape="1">
                <a:blip r:embed="rId3"/>
                <a:stretch>
                  <a:fillRect l="-883" b="-223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126062" y="2200971"/>
                <a:ext cx="7391400" cy="739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dirty="0"/>
                  <a:t>投影向量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zh-CN" altLang="zh-CN" dirty="0"/>
                  <a:t>的大小</a:t>
                </a:r>
                <a:r>
                  <a:rPr lang="en-US" altLang="zh-CN" dirty="0"/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𝑂𝑀</m:t>
                        </m:r>
                      </m:e>
                    </m:acc>
                    <m:r>
                      <a:rPr lang="en-US" altLang="zh-CN" i="1">
                        <a:latin typeface="Cambria Math"/>
                      </a:rPr>
                      <m:t>|</m:t>
                    </m:r>
                    <m:r>
                      <a:rPr lang="en-US" altLang="zh-CN">
                        <a:latin typeface="Cambria Math"/>
                      </a:rPr>
                      <m:t>=|(</m:t>
                    </m:r>
                    <m:d>
                      <m:dPr>
                        <m:begChr m:val="|"/>
                        <m:endChr m:val="|"/>
                        <m:ctrlPr>
                          <a:rPr lang="zh-CN" altLang="zh-CN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cos</m:t>
                    </m:r>
                    <m:r>
                      <a:rPr lang="en-US" altLang="zh-CN" i="1">
                        <a:latin typeface="Cambria Math"/>
                      </a:rPr>
                      <m:t>𝜃</m:t>
                    </m:r>
                    <m:r>
                      <a:rPr lang="en-US" altLang="zh-CN" i="1">
                        <a:latin typeface="Cambria Math"/>
                      </a:rPr>
                      <m:t>)|</m:t>
                    </m:r>
                  </m:oMath>
                </a14:m>
                <a:r>
                  <a:rPr lang="en-US" altLang="zh-CN" dirty="0"/>
                  <a:t>,</a:t>
                </a:r>
                <a:endParaRPr lang="en-US" altLang="zh-CN" dirty="0" smtClean="0"/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                  </a:t>
                </a:r>
                <a:r>
                  <a:rPr lang="zh-CN" altLang="zh-CN" dirty="0" smtClean="0"/>
                  <a:t>方向</a:t>
                </a:r>
                <a:r>
                  <a:rPr lang="zh-CN" altLang="zh-CN" dirty="0"/>
                  <a:t>要以向量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zh-CN" altLang="zh-CN" dirty="0"/>
                  <a:t>为参照物，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2200971"/>
                <a:ext cx="7391400" cy="739498"/>
              </a:xfrm>
              <a:prstGeom prst="rect">
                <a:avLst/>
              </a:prstGeom>
              <a:blipFill rotWithShape="1">
                <a:blip r:embed="rId4"/>
                <a:stretch>
                  <a:fillRect l="-743" b="-12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269998" y="2945370"/>
                <a:ext cx="6299200" cy="40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dirty="0"/>
                  <a:t>我们把二者整合一下，设与向量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zh-CN" altLang="zh-CN" dirty="0"/>
                  <a:t>方向相同的单位向量为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altLang="zh-CN" dirty="0"/>
                  <a:t>.</a:t>
                </a:r>
                <a:endParaRPr lang="zh-CN" altLang="zh-CN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998" y="2945370"/>
                <a:ext cx="6299200" cy="404791"/>
              </a:xfrm>
              <a:prstGeom prst="rect">
                <a:avLst/>
              </a:prstGeom>
              <a:blipFill rotWithShape="1">
                <a:blip r:embed="rId5"/>
                <a:stretch>
                  <a:fillRect l="-774" b="-223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26062" y="3463539"/>
                <a:ext cx="7154334" cy="427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zh-CN" altLang="zh-CN" dirty="0"/>
                  <a:t>与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zh-CN" altLang="zh-CN" dirty="0"/>
                  <a:t>共线，于是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𝑂𝑀</m:t>
                        </m:r>
                      </m:e>
                    </m:acc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𝜆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altLang="zh-CN" dirty="0"/>
                  <a:t>,</a:t>
                </a:r>
                <a:r>
                  <a:rPr lang="zh-CN" altLang="zh-CN" dirty="0"/>
                  <a:t>此时</a:t>
                </a:r>
                <a:r>
                  <a:rPr lang="en-US" altLang="zh-CN" dirty="0"/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𝑂𝑀</m:t>
                        </m:r>
                      </m:e>
                    </m:acc>
                    <m:r>
                      <a:rPr lang="en-US" altLang="zh-CN" i="1">
                        <a:latin typeface="Cambria Math"/>
                      </a:rPr>
                      <m:t>|=|</m:t>
                    </m:r>
                    <m:r>
                      <a:rPr lang="en-US" altLang="zh-CN" i="1">
                        <a:latin typeface="Cambria Math"/>
                      </a:rPr>
                      <m:t>𝜆</m:t>
                    </m:r>
                    <m:r>
                      <a:rPr lang="en-US" altLang="zh-CN" i="1">
                        <a:latin typeface="Cambria Math"/>
                      </a:rPr>
                      <m:t>|</m:t>
                    </m:r>
                  </m:oMath>
                </a14:m>
                <a:r>
                  <a:rPr lang="zh-CN" altLang="zh-CN" dirty="0"/>
                  <a:t>，此时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𝜆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>
                        <a:latin typeface="Cambria Math"/>
                      </a:rPr>
                      <m:t>|(</m:t>
                    </m:r>
                    <m:d>
                      <m:dPr>
                        <m:begChr m:val="|"/>
                        <m:endChr m:val="|"/>
                        <m:ctrlPr>
                          <a:rPr lang="zh-CN" altLang="zh-CN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cos</m:t>
                    </m:r>
                    <m:r>
                      <a:rPr lang="en-US" altLang="zh-CN" i="1">
                        <a:latin typeface="Cambria Math"/>
                      </a:rPr>
                      <m:t>𝜃</m:t>
                    </m:r>
                    <m:r>
                      <a:rPr lang="en-US" altLang="zh-CN" i="1">
                        <a:latin typeface="Cambria Math"/>
                      </a:rPr>
                      <m:t>)|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zh-CN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463539"/>
                <a:ext cx="7154334" cy="427040"/>
              </a:xfrm>
              <a:prstGeom prst="rect">
                <a:avLst/>
              </a:prstGeom>
              <a:blipFill rotWithShape="1">
                <a:blip r:embed="rId6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250709"/>
              </p:ext>
            </p:extLst>
          </p:nvPr>
        </p:nvGraphicFramePr>
        <p:xfrm>
          <a:off x="944025" y="490008"/>
          <a:ext cx="73787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文档" r:id="rId7" imgW="6258670" imgH="990614" progId="Word.Document.12">
                  <p:embed/>
                </p:oleObj>
              </mc:Choice>
              <mc:Fallback>
                <p:oleObj name="文档" r:id="rId7" imgW="6258670" imgH="990614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025" y="490008"/>
                        <a:ext cx="737870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20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894510"/>
              </p:ext>
            </p:extLst>
          </p:nvPr>
        </p:nvGraphicFramePr>
        <p:xfrm>
          <a:off x="795338" y="2922143"/>
          <a:ext cx="2021638" cy="1246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" name="文档" r:id="rId3" imgW="1426781" imgH="990614" progId="Word.Document.12">
                  <p:embed/>
                </p:oleObj>
              </mc:Choice>
              <mc:Fallback>
                <p:oleObj name="文档" r:id="rId3" imgW="1426781" imgH="9906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5338" y="2922143"/>
                        <a:ext cx="2021638" cy="1246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2734726" y="3008399"/>
                <a:ext cx="5850467" cy="739498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𝜃</m:t>
                    </m:r>
                  </m:oMath>
                </a14:m>
                <a:r>
                  <a:rPr lang="zh-CN" altLang="zh-CN" dirty="0"/>
                  <a:t>为钝角，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zh-CN" altLang="zh-CN" dirty="0"/>
                  <a:t>与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e>
                    </m:acc>
                    <m:r>
                      <a:rPr lang="zh-CN" altLang="zh-CN">
                        <a:latin typeface="Cambria Math"/>
                      </a:rPr>
                      <m:t>反向，此时</m:t>
                    </m:r>
                    <m:r>
                      <a:rPr lang="en-US" altLang="zh-CN" i="1">
                        <a:latin typeface="Cambria Math"/>
                      </a:rPr>
                      <m:t>𝜆</m:t>
                    </m:r>
                    <m:r>
                      <a:rPr lang="en-US" altLang="zh-CN">
                        <a:latin typeface="Cambria Math"/>
                      </a:rPr>
                      <m:t>&lt;0,</m:t>
                    </m:r>
                  </m:oMath>
                </a14:m>
                <a:endParaRPr lang="zh-CN" altLang="zh-CN" dirty="0"/>
              </a:p>
              <a:p>
                <a:r>
                  <a:rPr lang="zh-CN" altLang="zh-CN" dirty="0"/>
                  <a:t>此时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cos</m:t>
                    </m:r>
                    <m:r>
                      <a:rPr lang="en-US" altLang="zh-CN" i="1">
                        <a:latin typeface="Cambria Math"/>
                      </a:rPr>
                      <m:t>𝜃</m:t>
                    </m:r>
                    <m:r>
                      <a:rPr lang="en-US" altLang="zh-CN" i="1">
                        <a:latin typeface="Cambria Math"/>
                      </a:rPr>
                      <m:t>&lt;0</m:t>
                    </m:r>
                    <m:r>
                      <a:rPr lang="zh-CN" altLang="zh-CN">
                        <a:latin typeface="Cambria Math"/>
                      </a:rPr>
                      <m:t>，</m:t>
                    </m:r>
                    <m:r>
                      <a:rPr lang="en-US" altLang="zh-CN" i="1">
                        <a:latin typeface="Cambria Math"/>
                      </a:rPr>
                      <m:t>𝜆</m:t>
                    </m:r>
                    <m:r>
                      <a:rPr lang="en-US" altLang="zh-CN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zh-CN" altLang="zh-CN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cos</m:t>
                    </m:r>
                    <m:r>
                      <a:rPr lang="en-US" altLang="zh-CN" i="1">
                        <a:latin typeface="Cambria Math"/>
                      </a:rPr>
                      <m:t>𝜃</m:t>
                    </m:r>
                    <m:r>
                      <a:rPr lang="en-US" altLang="zh-CN" i="1">
                        <a:latin typeface="Cambria Math"/>
                      </a:rPr>
                      <m:t>&lt;0</m:t>
                    </m:r>
                    <m:r>
                      <a:rPr lang="zh-CN" altLang="zh-CN">
                        <a:latin typeface="Cambria Math"/>
                      </a:rPr>
                      <m:t>，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𝑂𝑀</m:t>
                        </m:r>
                      </m:e>
                    </m:acc>
                    <m:r>
                      <a:rPr lang="en-US" altLang="zh-CN">
                        <a:latin typeface="Cambria Math"/>
                      </a:rPr>
                      <m:t>=(</m:t>
                    </m:r>
                    <m:d>
                      <m:dPr>
                        <m:begChr m:val="|"/>
                        <m:endChr m:val="|"/>
                        <m:ctrlPr>
                          <a:rPr lang="zh-CN" altLang="zh-CN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cos</m:t>
                    </m:r>
                    <m:r>
                      <a:rPr lang="en-US" altLang="zh-CN" i="1">
                        <a:latin typeface="Cambria Math"/>
                      </a:rPr>
                      <m:t>𝜃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zh-CN" altLang="zh-CN" dirty="0"/>
                  <a:t>；</a:t>
                </a: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726" y="3008399"/>
                <a:ext cx="5850467" cy="739498"/>
              </a:xfrm>
              <a:prstGeom prst="rect">
                <a:avLst/>
              </a:prstGeom>
              <a:blipFill rotWithShape="1">
                <a:blip r:embed="rId5"/>
                <a:stretch>
                  <a:fillRect l="-832" t="-4878" r="-937" b="-8943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548459"/>
              </p:ext>
            </p:extLst>
          </p:nvPr>
        </p:nvGraphicFramePr>
        <p:xfrm>
          <a:off x="877888" y="1609725"/>
          <a:ext cx="1782762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" name="文档" r:id="rId6" imgW="1125020" imgH="990614" progId="Word.Document.12">
                  <p:embed/>
                </p:oleObj>
              </mc:Choice>
              <mc:Fallback>
                <p:oleObj name="文档" r:id="rId6" imgW="1125020" imgH="9906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7888" y="1609725"/>
                        <a:ext cx="1782762" cy="157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2717797" y="1862440"/>
                <a:ext cx="6019802" cy="739498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𝜃</m:t>
                    </m:r>
                  </m:oMath>
                </a14:m>
                <a:r>
                  <a:rPr lang="zh-CN" altLang="zh-CN" dirty="0"/>
                  <a:t>为锐角，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zh-CN" altLang="zh-CN" dirty="0"/>
                  <a:t>与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e>
                    </m:acc>
                    <m:r>
                      <a:rPr lang="zh-CN" altLang="zh-CN">
                        <a:latin typeface="Cambria Math"/>
                      </a:rPr>
                      <m:t>同向，此时</m:t>
                    </m:r>
                    <m:r>
                      <a:rPr lang="en-US" altLang="zh-CN" i="1">
                        <a:latin typeface="Cambria Math"/>
                      </a:rPr>
                      <m:t>𝜆</m:t>
                    </m:r>
                    <m:r>
                      <a:rPr lang="en-US" altLang="zh-CN">
                        <a:latin typeface="Cambria Math"/>
                      </a:rPr>
                      <m:t>&gt;0,</m:t>
                    </m:r>
                  </m:oMath>
                </a14:m>
                <a:endParaRPr lang="zh-CN" altLang="zh-CN" dirty="0"/>
              </a:p>
              <a:p>
                <a:r>
                  <a:rPr lang="zh-CN" altLang="zh-CN" dirty="0"/>
                  <a:t>此时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cos</m:t>
                    </m:r>
                    <m:r>
                      <a:rPr lang="en-US" altLang="zh-CN" i="1">
                        <a:latin typeface="Cambria Math"/>
                      </a:rPr>
                      <m:t>𝜃</m:t>
                    </m:r>
                    <m:r>
                      <a:rPr lang="en-US" altLang="zh-CN" i="1">
                        <a:latin typeface="Cambria Math"/>
                      </a:rPr>
                      <m:t>&gt;0</m:t>
                    </m:r>
                    <m:r>
                      <a:rPr lang="zh-CN" altLang="zh-CN">
                        <a:latin typeface="Cambria Math"/>
                      </a:rPr>
                      <m:t>，</m:t>
                    </m:r>
                    <m:r>
                      <a:rPr lang="en-US" altLang="zh-CN" i="1">
                        <a:latin typeface="Cambria Math"/>
                      </a:rPr>
                      <m:t>𝜆</m:t>
                    </m:r>
                    <m:r>
                      <a:rPr lang="en-US" altLang="zh-CN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zh-CN" altLang="zh-CN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cos</m:t>
                    </m:r>
                    <m:r>
                      <a:rPr lang="en-US" altLang="zh-CN" i="1">
                        <a:latin typeface="Cambria Math"/>
                      </a:rPr>
                      <m:t>𝜃</m:t>
                    </m:r>
                    <m:r>
                      <a:rPr lang="en-US" altLang="zh-CN" i="1">
                        <a:latin typeface="Cambria Math"/>
                      </a:rPr>
                      <m:t>&gt;0</m:t>
                    </m:r>
                    <m:r>
                      <a:rPr lang="zh-CN" altLang="zh-CN">
                        <a:latin typeface="Cambria Math"/>
                      </a:rPr>
                      <m:t>，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𝑂𝑀</m:t>
                        </m:r>
                      </m:e>
                    </m:acc>
                    <m:r>
                      <a:rPr lang="en-US" altLang="zh-CN">
                        <a:latin typeface="Cambria Math"/>
                      </a:rPr>
                      <m:t>=(</m:t>
                    </m:r>
                    <m:d>
                      <m:dPr>
                        <m:begChr m:val="|"/>
                        <m:endChr m:val="|"/>
                        <m:ctrlPr>
                          <a:rPr lang="zh-CN" altLang="zh-CN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cos</m:t>
                    </m:r>
                    <m:r>
                      <a:rPr lang="en-US" altLang="zh-CN" i="1">
                        <a:latin typeface="Cambria Math"/>
                      </a:rPr>
                      <m:t>𝜃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zh-CN" altLang="zh-CN" dirty="0"/>
                  <a:t>；</a:t>
                </a: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797" y="1862440"/>
                <a:ext cx="6019802" cy="739498"/>
              </a:xfrm>
              <a:prstGeom prst="rect">
                <a:avLst/>
              </a:prstGeom>
              <a:blipFill rotWithShape="1">
                <a:blip r:embed="rId8"/>
                <a:stretch>
                  <a:fillRect l="-809" t="-4878" b="-8943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1032929" y="1182621"/>
                <a:ext cx="3242738" cy="40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dirty="0" smtClean="0"/>
                  <a:t>投影</a:t>
                </a:r>
                <a:r>
                  <a:rPr lang="zh-CN" altLang="zh-CN" dirty="0"/>
                  <a:t>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zh-CN" altLang="en-US" dirty="0" smtClean="0"/>
                  <a:t>的</a:t>
                </a:r>
                <a:r>
                  <a:rPr lang="zh-CN" altLang="zh-CN" dirty="0"/>
                  <a:t>大小与</a:t>
                </a:r>
                <a:r>
                  <a:rPr lang="zh-CN" altLang="zh-CN" dirty="0" smtClean="0"/>
                  <a:t>方向</a:t>
                </a:r>
                <a:r>
                  <a:rPr lang="zh-CN" altLang="en-US" dirty="0" smtClean="0"/>
                  <a:t>：</a:t>
                </a:r>
                <a:endParaRPr lang="zh-CN" altLang="en-US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29" y="1182621"/>
                <a:ext cx="3242738" cy="404791"/>
              </a:xfrm>
              <a:prstGeom prst="rect">
                <a:avLst/>
              </a:prstGeom>
              <a:blipFill rotWithShape="1">
                <a:blip r:embed="rId9"/>
                <a:stretch>
                  <a:fillRect l="-1504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939795" y="703407"/>
                <a:ext cx="7154334" cy="427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zh-CN" altLang="zh-CN" dirty="0"/>
                  <a:t>与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zh-CN" altLang="zh-CN" dirty="0"/>
                  <a:t>共线，于是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𝑂𝑀</m:t>
                        </m:r>
                      </m:e>
                    </m:acc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𝜆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altLang="zh-CN" dirty="0"/>
                  <a:t>,</a:t>
                </a:r>
                <a:r>
                  <a:rPr lang="zh-CN" altLang="zh-CN" dirty="0"/>
                  <a:t>此时</a:t>
                </a:r>
                <a:r>
                  <a:rPr lang="en-US" altLang="zh-CN" dirty="0"/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𝑂𝑀</m:t>
                        </m:r>
                      </m:e>
                    </m:acc>
                    <m:r>
                      <a:rPr lang="en-US" altLang="zh-CN" i="1">
                        <a:latin typeface="Cambria Math"/>
                      </a:rPr>
                      <m:t>|=|</m:t>
                    </m:r>
                    <m:r>
                      <a:rPr lang="en-US" altLang="zh-CN" i="1">
                        <a:latin typeface="Cambria Math"/>
                      </a:rPr>
                      <m:t>𝜆</m:t>
                    </m:r>
                    <m:r>
                      <a:rPr lang="en-US" altLang="zh-CN" i="1">
                        <a:latin typeface="Cambria Math"/>
                      </a:rPr>
                      <m:t>|</m:t>
                    </m:r>
                  </m:oMath>
                </a14:m>
                <a:r>
                  <a:rPr lang="zh-CN" altLang="zh-CN" dirty="0"/>
                  <a:t>，此时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𝜆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>
                        <a:latin typeface="Cambria Math"/>
                      </a:rPr>
                      <m:t>|(</m:t>
                    </m:r>
                    <m:d>
                      <m:dPr>
                        <m:begChr m:val="|"/>
                        <m:endChr m:val="|"/>
                        <m:ctrlPr>
                          <a:rPr lang="zh-CN" altLang="zh-CN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cos</m:t>
                    </m:r>
                    <m:r>
                      <a:rPr lang="en-US" altLang="zh-CN" i="1">
                        <a:latin typeface="Cambria Math"/>
                      </a:rPr>
                      <m:t>𝜃</m:t>
                    </m:r>
                    <m:r>
                      <a:rPr lang="en-US" altLang="zh-CN" i="1">
                        <a:latin typeface="Cambria Math"/>
                      </a:rPr>
                      <m:t>)|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zh-CN" dirty="0"/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95" y="703407"/>
                <a:ext cx="7154334" cy="427040"/>
              </a:xfrm>
              <a:prstGeom prst="rect">
                <a:avLst/>
              </a:prstGeom>
              <a:blipFill rotWithShape="1">
                <a:blip r:embed="rId10"/>
                <a:stretch>
                  <a:fillRect t="-10000" b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35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687757"/>
              </p:ext>
            </p:extLst>
          </p:nvPr>
        </p:nvGraphicFramePr>
        <p:xfrm>
          <a:off x="887413" y="393700"/>
          <a:ext cx="1462087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5" name="文档" r:id="rId3" imgW="999599" imgH="990614" progId="Word.Document.12">
                  <p:embed/>
                </p:oleObj>
              </mc:Choice>
              <mc:Fallback>
                <p:oleObj name="文档" r:id="rId3" imgW="999599" imgH="990614" progId="Word.Document.12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393700"/>
                        <a:ext cx="1462087" cy="145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2370666" y="637635"/>
                <a:ext cx="6350002" cy="739498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𝜃</m:t>
                    </m:r>
                    <m:sSup>
                      <m:sSupPr>
                        <m:ctrlPr>
                          <a:rPr lang="zh-CN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=90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zh-CN" dirty="0"/>
                  <a:t>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𝑂𝑀</m:t>
                        </m:r>
                      </m:e>
                    </m:acc>
                    <m:r>
                      <a:rPr lang="en-US" altLang="zh-CN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zh-CN" altLang="zh-CN" dirty="0"/>
                  <a:t>，</a:t>
                </a:r>
                <a14:m>
                  <m:oMath xmlns:m="http://schemas.openxmlformats.org/officeDocument/2006/math">
                    <m:r>
                      <a:rPr lang="zh-CN" altLang="zh-CN">
                        <a:latin typeface="Cambria Math"/>
                      </a:rPr>
                      <m:t>此时</m:t>
                    </m:r>
                    <m:r>
                      <a:rPr lang="en-US" altLang="zh-CN" i="1">
                        <a:latin typeface="Cambria Math"/>
                      </a:rPr>
                      <m:t>𝜆</m:t>
                    </m:r>
                    <m:r>
                      <a:rPr lang="en-US" altLang="zh-CN">
                        <a:latin typeface="Cambria Math"/>
                      </a:rPr>
                      <m:t>=0,</m:t>
                    </m:r>
                  </m:oMath>
                </a14:m>
                <a:endParaRPr lang="zh-CN" altLang="zh-CN" dirty="0"/>
              </a:p>
              <a:p>
                <a:r>
                  <a:rPr lang="zh-CN" altLang="zh-CN" dirty="0"/>
                  <a:t>此时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cos</m:t>
                    </m:r>
                    <m:r>
                      <a:rPr lang="en-US" altLang="zh-CN" i="1">
                        <a:latin typeface="Cambria Math"/>
                      </a:rPr>
                      <m:t>𝜃</m:t>
                    </m:r>
                    <m:r>
                      <a:rPr lang="en-US" altLang="zh-CN" i="1">
                        <a:latin typeface="Cambria Math"/>
                      </a:rPr>
                      <m:t>=0</m:t>
                    </m:r>
                    <m:r>
                      <a:rPr lang="zh-CN" altLang="zh-CN">
                        <a:latin typeface="Cambria Math"/>
                      </a:rPr>
                      <m:t>，</m:t>
                    </m:r>
                    <m:r>
                      <a:rPr lang="en-US" altLang="zh-CN" i="1">
                        <a:latin typeface="Cambria Math"/>
                      </a:rPr>
                      <m:t>𝜆</m:t>
                    </m:r>
                    <m:r>
                      <a:rPr lang="en-US" altLang="zh-CN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zh-CN" altLang="zh-CN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cos</m:t>
                    </m:r>
                    <m:sSup>
                      <m:sSupPr>
                        <m:ctrlPr>
                          <a:rPr lang="zh-CN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latin typeface="Cambria Math"/>
                      </a:rPr>
                      <m:t>=0</m:t>
                    </m:r>
                    <m:r>
                      <a:rPr lang="zh-CN" altLang="zh-CN">
                        <a:latin typeface="Cambria Math"/>
                      </a:rPr>
                      <m:t>，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𝑂𝑀</m:t>
                        </m:r>
                      </m:e>
                    </m:acc>
                    <m:r>
                      <a:rPr lang="en-US" altLang="zh-CN">
                        <a:latin typeface="Cambria Math"/>
                      </a:rPr>
                      <m:t>=(</m:t>
                    </m:r>
                    <m:d>
                      <m:dPr>
                        <m:begChr m:val="|"/>
                        <m:endChr m:val="|"/>
                        <m:ctrlPr>
                          <a:rPr lang="zh-CN" altLang="zh-CN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cos</m:t>
                    </m:r>
                    <m:r>
                      <a:rPr lang="en-US" altLang="zh-CN" i="1">
                        <a:latin typeface="Cambria Math"/>
                      </a:rPr>
                      <m:t>𝜃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zh-CN" altLang="zh-CN" dirty="0"/>
                  <a:t>；</a:t>
                </a: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66" y="637635"/>
                <a:ext cx="6350002" cy="739498"/>
              </a:xfrm>
              <a:prstGeom prst="rect">
                <a:avLst/>
              </a:prstGeom>
              <a:blipFill rotWithShape="1">
                <a:blip r:embed="rId5"/>
                <a:stretch>
                  <a:fillRect l="-766" b="-8943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844382"/>
              </p:ext>
            </p:extLst>
          </p:nvPr>
        </p:nvGraphicFramePr>
        <p:xfrm>
          <a:off x="586760" y="1916629"/>
          <a:ext cx="1783907" cy="792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" name="文档" r:id="rId6" imgW="1350972" imgH="595377" progId="Word.Document.12">
                  <p:embed/>
                </p:oleObj>
              </mc:Choice>
              <mc:Fallback>
                <p:oleObj name="文档" r:id="rId6" imgW="1350972" imgH="5953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760" y="1916629"/>
                        <a:ext cx="1783907" cy="792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370666" y="1841881"/>
                <a:ext cx="6256867" cy="761747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𝜃</m:t>
                    </m:r>
                    <m:sSup>
                      <m:sSupPr>
                        <m:ctrlPr>
                          <a:rPr lang="zh-CN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=0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zh-CN" dirty="0"/>
                  <a:t>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zh-CN" altLang="zh-CN" dirty="0"/>
                  <a:t>与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e>
                    </m:acc>
                    <m:r>
                      <a:rPr lang="zh-CN" altLang="zh-CN">
                        <a:latin typeface="Cambria Math"/>
                      </a:rPr>
                      <m:t>同向，此时</m:t>
                    </m:r>
                    <m:r>
                      <a:rPr lang="en-US" altLang="zh-CN" i="1">
                        <a:latin typeface="Cambria Math"/>
                      </a:rPr>
                      <m:t>𝜆</m:t>
                    </m:r>
                    <m:r>
                      <a:rPr lang="en-US" altLang="zh-CN">
                        <a:latin typeface="Cambria Math"/>
                      </a:rPr>
                      <m:t>&gt;0,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𝑂𝑀</m:t>
                        </m:r>
                      </m:e>
                    </m:acc>
                    <m:r>
                      <a:rPr lang="en-US" altLang="zh-CN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zh-CN" altLang="zh-CN" dirty="0"/>
                  <a:t>，</a:t>
                </a:r>
                <a14:m>
                  <m:oMath xmlns:m="http://schemas.openxmlformats.org/officeDocument/2006/math">
                    <m:r>
                      <a:rPr lang="zh-CN" altLang="zh-CN">
                        <a:latin typeface="Cambria Math"/>
                      </a:rPr>
                      <m:t>此时</m:t>
                    </m:r>
                    <m:r>
                      <a:rPr lang="en-US" altLang="zh-CN" i="1">
                        <a:latin typeface="Cambria Math"/>
                      </a:rPr>
                      <m:t>𝜆</m:t>
                    </m:r>
                    <m:r>
                      <a:rPr lang="en-US" altLang="zh-CN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zh-CN" altLang="zh-CN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a:rPr lang="en-US" altLang="zh-CN">
                        <a:latin typeface="Cambria Math"/>
                      </a:rPr>
                      <m:t>,</m:t>
                    </m:r>
                  </m:oMath>
                </a14:m>
                <a:endParaRPr lang="zh-CN" altLang="zh-CN" dirty="0"/>
              </a:p>
              <a:p>
                <a:r>
                  <a:rPr lang="zh-CN" altLang="zh-CN" dirty="0"/>
                  <a:t>此时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cos</m:t>
                    </m:r>
                    <m:r>
                      <a:rPr lang="en-US" altLang="zh-CN" i="1">
                        <a:latin typeface="Cambria Math"/>
                      </a:rPr>
                      <m:t>𝜃</m:t>
                    </m:r>
                    <m:r>
                      <a:rPr lang="en-US" altLang="zh-CN" i="1">
                        <a:latin typeface="Cambria Math"/>
                      </a:rPr>
                      <m:t>=1</m:t>
                    </m:r>
                    <m:r>
                      <a:rPr lang="zh-CN" altLang="zh-CN">
                        <a:latin typeface="Cambria Math"/>
                      </a:rPr>
                      <m:t>，</m:t>
                    </m:r>
                    <m:r>
                      <a:rPr lang="en-US" altLang="zh-CN" i="1">
                        <a:latin typeface="Cambria Math"/>
                      </a:rPr>
                      <m:t>𝜆</m:t>
                    </m:r>
                    <m:r>
                      <a:rPr lang="en-US" altLang="zh-CN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zh-CN" altLang="zh-CN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cos</m:t>
                    </m:r>
                    <m:sSup>
                      <m:sSupPr>
                        <m:ctrlPr>
                          <a:rPr lang="zh-CN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zh-CN" altLang="zh-CN">
                        <a:latin typeface="Cambria Math"/>
                      </a:rPr>
                      <m:t>，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𝑂𝑀</m:t>
                        </m:r>
                      </m:e>
                    </m:acc>
                    <m:r>
                      <a:rPr lang="en-US" altLang="zh-CN">
                        <a:latin typeface="Cambria Math"/>
                      </a:rPr>
                      <m:t>=(</m:t>
                    </m:r>
                    <m:d>
                      <m:dPr>
                        <m:begChr m:val="|"/>
                        <m:endChr m:val="|"/>
                        <m:ctrlPr>
                          <a:rPr lang="zh-CN" altLang="zh-CN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cos</m:t>
                    </m:r>
                    <m:r>
                      <a:rPr lang="en-US" altLang="zh-CN" i="1">
                        <a:latin typeface="Cambria Math"/>
                      </a:rPr>
                      <m:t>𝜃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zh-CN" altLang="zh-CN" dirty="0"/>
                  <a:t>；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66" y="1841881"/>
                <a:ext cx="6256867" cy="761747"/>
              </a:xfrm>
              <a:prstGeom prst="rect">
                <a:avLst/>
              </a:prstGeom>
              <a:blipFill rotWithShape="1">
                <a:blip r:embed="rId8"/>
                <a:stretch>
                  <a:fillRect l="-778" b="-8661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000716"/>
              </p:ext>
            </p:extLst>
          </p:nvPr>
        </p:nvGraphicFramePr>
        <p:xfrm>
          <a:off x="411163" y="3136900"/>
          <a:ext cx="19304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" name="文档" r:id="rId9" imgW="1412540" imgH="612655" progId="Word.Document.12">
                  <p:embed/>
                </p:oleObj>
              </mc:Choice>
              <mc:Fallback>
                <p:oleObj name="文档" r:id="rId9" imgW="1412540" imgH="6126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1163" y="3136900"/>
                        <a:ext cx="1930400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2370666" y="3139939"/>
                <a:ext cx="6510867" cy="739498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</a:rPr>
                      <m:t>𝜃</m:t>
                    </m:r>
                    <m:sSup>
                      <m:sSupPr>
                        <m:ctrlPr>
                          <a:rPr lang="zh-CN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=180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zh-CN" dirty="0"/>
                  <a:t>，</a:t>
                </a:r>
                <a:r>
                  <a:rPr lang="zh-CN" altLang="zh-CN" dirty="0"/>
                  <a:t>此时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cos</m:t>
                    </m:r>
                    <m:r>
                      <a:rPr lang="en-US" altLang="zh-CN" i="1">
                        <a:latin typeface="Cambria Math"/>
                      </a:rPr>
                      <m:t>𝜃</m:t>
                    </m:r>
                    <m:r>
                      <a:rPr lang="en-US" altLang="zh-CN" i="1">
                        <a:latin typeface="Cambria Math"/>
                      </a:rPr>
                      <m:t>=−1 </m:t>
                    </m:r>
                    <m:r>
                      <a:rPr lang="zh-CN" altLang="en-US" b="0" i="1" smtClean="0">
                        <a:latin typeface="Cambria Math"/>
                      </a:rPr>
                      <m:t>，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zh-CN" altLang="zh-CN" dirty="0"/>
                  <a:t>与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e>
                    </m:acc>
                    <m:r>
                      <a:rPr lang="zh-CN" altLang="zh-CN">
                        <a:latin typeface="Cambria Math"/>
                      </a:rPr>
                      <m:t>反向，</m:t>
                    </m:r>
                    <m:r>
                      <a:rPr lang="en-US" altLang="zh-CN" i="1">
                        <a:latin typeface="Cambria Math"/>
                      </a:rPr>
                      <m:t>𝜆</m:t>
                    </m:r>
                    <m:r>
                      <a:rPr lang="en-US" altLang="zh-CN">
                        <a:latin typeface="Cambria Math"/>
                      </a:rPr>
                      <m:t>&lt;0, 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𝑂𝑀</m:t>
                        </m:r>
                      </m:e>
                    </m:acc>
                    <m:r>
                      <a:rPr lang="en-US" altLang="zh-CN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zh-CN" altLang="zh-CN" dirty="0"/>
                  <a:t>，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𝜆</m:t>
                    </m:r>
                    <m:r>
                      <a:rPr lang="en-US" altLang="zh-CN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zh-CN" altLang="zh-CN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zh-CN" altLang="zh-CN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cos</m:t>
                    </m:r>
                    <m:r>
                      <a:rPr lang="en-US" altLang="zh-CN" b="0" i="0" smtClean="0">
                        <a:latin typeface="Cambria Math"/>
                      </a:rPr>
                      <m:t>18</m:t>
                    </m:r>
                    <m:sSup>
                      <m:sSupPr>
                        <m:ctrlPr>
                          <a:rPr lang="zh-CN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zh-CN" altLang="zh-CN">
                        <a:latin typeface="Cambria Math"/>
                      </a:rPr>
                      <m:t>，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𝑂𝑀</m:t>
                        </m:r>
                      </m:e>
                    </m:acc>
                    <m:r>
                      <a:rPr lang="en-US" altLang="zh-CN">
                        <a:latin typeface="Cambria Math"/>
                      </a:rPr>
                      <m:t>=(</m:t>
                    </m:r>
                    <m:d>
                      <m:dPr>
                        <m:begChr m:val="|"/>
                        <m:endChr m:val="|"/>
                        <m:ctrlPr>
                          <a:rPr lang="zh-CN" altLang="zh-CN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cos</m:t>
                    </m:r>
                    <m:r>
                      <a:rPr lang="en-US" altLang="zh-CN" i="1">
                        <a:latin typeface="Cambria Math"/>
                      </a:rPr>
                      <m:t>𝜃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zh-CN" altLang="zh-CN" dirty="0"/>
                  <a:t>；</a:t>
                </a: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66" y="3139939"/>
                <a:ext cx="6510867" cy="739498"/>
              </a:xfrm>
              <a:prstGeom prst="rect">
                <a:avLst/>
              </a:prstGeom>
              <a:blipFill rotWithShape="1">
                <a:blip r:embed="rId11"/>
                <a:stretch>
                  <a:fillRect t="-4878" r="-654" b="-8943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591734" y="4027122"/>
                <a:ext cx="5308600" cy="427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dirty="0"/>
                  <a:t>综上，对任意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𝜃</m:t>
                    </m:r>
                    <m:r>
                      <a:rPr lang="en-US" altLang="zh-CN" i="1">
                        <a:latin typeface="Cambria Math"/>
                      </a:rPr>
                      <m:t>∈[0</m:t>
                    </m:r>
                    <m:r>
                      <a:rPr lang="en-US" altLang="zh-CN">
                        <a:latin typeface="Cambria Math"/>
                      </a:rPr>
                      <m:t>,</m:t>
                    </m:r>
                    <m:r>
                      <a:rPr lang="en-US" altLang="zh-CN" i="1">
                        <a:latin typeface="Cambria Math"/>
                      </a:rPr>
                      <m:t>𝜋</m:t>
                    </m:r>
                    <m:r>
                      <a:rPr lang="en-US" altLang="zh-CN" i="1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zh-CN" dirty="0"/>
                  <a:t>都有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𝑂𝑀</m:t>
                        </m:r>
                      </m:e>
                    </m:acc>
                    <m:r>
                      <a:rPr lang="en-US" altLang="zh-CN">
                        <a:latin typeface="Cambria Math"/>
                      </a:rPr>
                      <m:t>=(</m:t>
                    </m:r>
                    <m:d>
                      <m:dPr>
                        <m:begChr m:val="|"/>
                        <m:endChr m:val="|"/>
                        <m:ctrlPr>
                          <a:rPr lang="zh-CN" altLang="zh-CN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cos</m:t>
                    </m:r>
                    <m:r>
                      <a:rPr lang="en-US" altLang="zh-CN" i="1">
                        <a:latin typeface="Cambria Math"/>
                      </a:rPr>
                      <m:t>𝜃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altLang="zh-CN" dirty="0"/>
                  <a:t>.</a:t>
                </a:r>
                <a:endParaRPr lang="zh-CN" altLang="zh-CN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734" y="4027122"/>
                <a:ext cx="5308600" cy="427040"/>
              </a:xfrm>
              <a:prstGeom prst="rect">
                <a:avLst/>
              </a:prstGeom>
              <a:blipFill rotWithShape="1">
                <a:blip r:embed="rId12"/>
                <a:stretch>
                  <a:fillRect l="-918" b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86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7BBE1EF7-8ABD-3443-84A1-F80B3DECF2B1}"/>
              </a:ext>
            </a:extLst>
          </p:cNvPr>
          <p:cNvSpPr/>
          <p:nvPr/>
        </p:nvSpPr>
        <p:spPr>
          <a:xfrm>
            <a:off x="601544" y="555526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b="1" kern="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二、向量数量积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="" xmlns:a16="http://schemas.microsoft.com/office/drawing/2014/main" id="{1F28DDE2-0B0B-A044-90E6-57F034D1C4EF}"/>
                  </a:ext>
                </a:extLst>
              </p:cNvPr>
              <p:cNvSpPr/>
              <p:nvPr/>
            </p:nvSpPr>
            <p:spPr>
              <a:xfrm>
                <a:off x="495483" y="1184164"/>
                <a:ext cx="7532980" cy="1424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 algn="just"/>
                <a:r>
                  <a:rPr lang="en-US" altLang="zh-CN" sz="2400" kern="1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、概念</a:t>
                </a:r>
                <a:r>
                  <a:rPr lang="zh-CN" altLang="zh-CN" sz="2400" kern="1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：已知</a:t>
                </a:r>
                <a:r>
                  <a:rPr lang="zh-CN" altLang="zh-CN" sz="24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两个非零向量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zh-CN" altLang="zh-CN" sz="24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zh-CN" sz="24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，它们的夹角为</a:t>
                </a:r>
                <a14:m>
                  <m:oMath xmlns:m="http://schemas.openxmlformats.org/officeDocument/2006/math">
                    <m:r>
                      <a:rPr lang="en-US" altLang="zh-CN" sz="2400" b="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zh-CN" altLang="zh-CN" sz="24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，我们把数量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400" i="1" kern="1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400" i="1" kern="1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altLang="zh-CN" sz="2400" b="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altLang="zh-CN" sz="2400" b="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zh-CN" altLang="zh-CN" sz="24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叫做向量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zh-CN" altLang="zh-CN" sz="24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和向量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zh-CN" sz="24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的数量积（或内积），记作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sz="2400" b="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zh-CN" sz="24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sz="2400" b="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CN" sz="2400" b="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400" i="1" kern="1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400" i="1" kern="1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altLang="zh-CN" sz="2400" b="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altLang="zh-CN" sz="2400" b="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sz="24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endParaRPr lang="zh-CN" altLang="zh-CN" sz="2400" kern="1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F28DDE2-0B0B-A044-90E6-57F034D1C4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83" y="1184164"/>
                <a:ext cx="7532980" cy="1424044"/>
              </a:xfrm>
              <a:prstGeom prst="rect">
                <a:avLst/>
              </a:prstGeom>
              <a:blipFill rotWithShape="1">
                <a:blip r:embed="rId2"/>
                <a:stretch>
                  <a:fillRect l="-1214" t="-855" r="-1294" b="-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id="{D9B5F99F-8545-F240-B301-21CAE1EAA82C}"/>
                  </a:ext>
                </a:extLst>
              </p:cNvPr>
              <p:cNvSpPr/>
              <p:nvPr/>
            </p:nvSpPr>
            <p:spPr>
              <a:xfrm>
                <a:off x="323528" y="2579671"/>
                <a:ext cx="7732608" cy="41652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indent="266700"/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特殊规定：</a:t>
                </a:r>
                <a:r>
                  <a:rPr lang="zh-CN" altLang="zh-CN" sz="2400" kern="1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零向量</a:t>
                </a:r>
                <a:r>
                  <a:rPr lang="zh-CN" altLang="zh-CN" sz="24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与任一向量的数量积为</a:t>
                </a:r>
                <a:r>
                  <a:rPr lang="en-US" altLang="zh-CN" sz="24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4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，即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altLang="zh-CN" sz="2400" b="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sz="2400" b="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zh-CN" altLang="zh-CN" sz="2400" kern="1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B5F99F-8545-F240-B301-21CAE1EAA8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579671"/>
                <a:ext cx="7732608" cy="416524"/>
              </a:xfrm>
              <a:prstGeom prst="rect">
                <a:avLst/>
              </a:prstGeom>
              <a:blipFill rotWithShape="1">
                <a:blip r:embed="rId3"/>
                <a:stretch>
                  <a:fillRect t="-14493" b="-39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C8CE536D-2DC9-8C42-B897-952E135D5988}"/>
                  </a:ext>
                </a:extLst>
              </p:cNvPr>
              <p:cNvSpPr/>
              <p:nvPr/>
            </p:nvSpPr>
            <p:spPr>
              <a:xfrm>
                <a:off x="467832" y="3043905"/>
                <a:ext cx="7776576" cy="2285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66675" algn="just"/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特别说明：</a:t>
                </a:r>
                <a:endParaRPr lang="en-US" altLang="zh-CN" sz="2400" dirty="0" smtClean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66675" algn="just"/>
                <a:r>
                  <a:rPr lang="en-US" altLang="zh-CN" sz="2200" kern="1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2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2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向量线性运算的结果是向量，而数量积的运算结果是数量</a:t>
                </a:r>
                <a:r>
                  <a:rPr lang="zh-CN" altLang="zh-CN" sz="2200" kern="1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；</a:t>
                </a:r>
                <a:endParaRPr lang="en-US" altLang="zh-CN" sz="2200" kern="100" dirty="0" smtClean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66675" algn="just"/>
                <a:r>
                  <a:rPr lang="zh-CN" altLang="zh-CN" sz="22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2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2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）两向量的数量积运算，也叫内积，记作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200" i="1" kern="100">
                            <a:solidFill>
                              <a:schemeClr val="tx1"/>
                            </a:solidFill>
                            <a:latin typeface="Cambria Math"/>
                            <a:ea typeface="SimHei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200" i="1" kern="100">
                            <a:solidFill>
                              <a:schemeClr val="tx1"/>
                            </a:solidFill>
                            <a:latin typeface="Cambria Math"/>
                            <a:ea typeface="SimHei" panose="02010609060101010101" pitchFamily="49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sz="2200" i="1" kern="100">
                        <a:solidFill>
                          <a:schemeClr val="tx1"/>
                        </a:solidFill>
                        <a:latin typeface="Cambria Math"/>
                        <a:ea typeface="SimHei" panose="02010609060101010101" pitchFamily="49" charset="-122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zh-CN" altLang="zh-CN" sz="2200" i="1" kern="100">
                            <a:solidFill>
                              <a:schemeClr val="tx1"/>
                            </a:solidFill>
                            <a:latin typeface="Cambria Math"/>
                            <a:ea typeface="SimHei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200" i="1" kern="100">
                            <a:solidFill>
                              <a:schemeClr val="tx1"/>
                            </a:solidFill>
                            <a:latin typeface="Cambria Math"/>
                            <a:ea typeface="SimHei" panose="02010609060101010101" pitchFamily="49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zh-CN" sz="22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endParaRPr lang="en-US" altLang="zh-CN" sz="2200" kern="100" dirty="0" smtClean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66675" algn="just"/>
                <a:r>
                  <a:rPr lang="zh-CN" altLang="zh-CN" sz="2200" kern="1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中间的“</a:t>
                </a:r>
                <a14:m>
                  <m:oMath xmlns:m="http://schemas.openxmlformats.org/officeDocument/2006/math">
                    <m:r>
                      <a:rPr lang="en-US" altLang="zh-CN" sz="2200" kern="100">
                        <a:solidFill>
                          <a:schemeClr val="tx1"/>
                        </a:solidFill>
                        <a:latin typeface="Cambria Math"/>
                        <a:ea typeface="SimHei" panose="02010609060101010101" pitchFamily="49" charset="-122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zh-CN" altLang="zh-CN" sz="22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”不能省略，也不能写成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200" i="1" kern="100">
                            <a:solidFill>
                              <a:schemeClr val="tx1"/>
                            </a:solidFill>
                            <a:latin typeface="Cambria Math"/>
                            <a:ea typeface="SimHei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200" i="1" kern="100">
                            <a:solidFill>
                              <a:schemeClr val="tx1"/>
                            </a:solidFill>
                            <a:latin typeface="Cambria Math"/>
                            <a:ea typeface="SimHei" panose="02010609060101010101" pitchFamily="49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sz="2200" i="1" kern="100">
                        <a:solidFill>
                          <a:schemeClr val="tx1"/>
                        </a:solidFill>
                        <a:latin typeface="Cambria Math"/>
                        <a:ea typeface="SimHei" panose="02010609060101010101" pitchFamily="49" charset="-122"/>
                        <a:cs typeface="Times New Roman" panose="020206030504050203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zh-CN" altLang="zh-CN" sz="2200" i="1" kern="100">
                            <a:solidFill>
                              <a:schemeClr val="tx1"/>
                            </a:solidFill>
                            <a:latin typeface="Cambria Math"/>
                            <a:ea typeface="SimHei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200" i="1" kern="100">
                            <a:solidFill>
                              <a:schemeClr val="tx1"/>
                            </a:solidFill>
                            <a:latin typeface="Cambria Math"/>
                            <a:ea typeface="SimHei" panose="02010609060101010101" pitchFamily="49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zh-CN" sz="22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2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lang="zh-CN" altLang="en-US" sz="2200" kern="1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66675" algn="just">
                  <a:spcAft>
                    <a:spcPts val="0"/>
                  </a:spcAft>
                </a:pPr>
                <a:endParaRPr lang="zh-CN" altLang="zh-CN" sz="2400" kern="1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CE536D-2DC9-8C42-B897-952E135D5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32" y="3043905"/>
                <a:ext cx="7776576" cy="2285369"/>
              </a:xfrm>
              <a:prstGeom prst="rect">
                <a:avLst/>
              </a:prstGeom>
              <a:blipFill rotWithShape="1">
                <a:blip r:embed="rId4"/>
                <a:stretch>
                  <a:fillRect l="-1020" t="-2133" r="-10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2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="" xmlns:a16="http://schemas.microsoft.com/office/drawing/2014/main" id="{3066A8F6-956D-674C-A541-BC311CF04D16}"/>
                  </a:ext>
                </a:extLst>
              </p:cNvPr>
              <p:cNvSpPr/>
              <p:nvPr/>
            </p:nvSpPr>
            <p:spPr>
              <a:xfrm>
                <a:off x="417261" y="570773"/>
                <a:ext cx="7516005" cy="616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、已知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=5,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的夹角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，求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400" dirty="0">
                    <a:solidFill>
                      <a:schemeClr val="tx1"/>
                    </a:solidFill>
                    <a:effectLst/>
                    <a:latin typeface="SimHei" panose="02010609060101010101" pitchFamily="49" charset="-122"/>
                    <a:ea typeface="SimHei" panose="02010609060101010101" pitchFamily="49" charset="-122"/>
                  </a:rPr>
                  <a:t> </a:t>
                </a:r>
                <a:endParaRPr lang="zh-CN" altLang="en-US" sz="24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066A8F6-956D-674C-A541-BC311CF04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61" y="570773"/>
                <a:ext cx="7516005" cy="616515"/>
              </a:xfrm>
              <a:prstGeom prst="rect">
                <a:avLst/>
              </a:prstGeom>
              <a:blipFill rotWithShape="1">
                <a:blip r:embed="rId2"/>
                <a:stretch>
                  <a:fillRect l="-1217" b="-4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="" xmlns:a16="http://schemas.microsoft.com/office/drawing/2014/main" id="{E27FD3EF-7042-C24E-9E77-F9CBB9F42CAB}"/>
              </a:ext>
            </a:extLst>
          </p:cNvPr>
          <p:cNvSpPr/>
          <p:nvPr/>
        </p:nvSpPr>
        <p:spPr>
          <a:xfrm>
            <a:off x="776345" y="1424640"/>
            <a:ext cx="715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zh-CN" altLang="zh-CN" sz="20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endParaRPr lang="zh-CN" altLang="en-US" sz="20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="" xmlns:a16="http://schemas.microsoft.com/office/drawing/2014/main" id="{09895D7C-D5CC-964E-AAC5-A89A7F791FAA}"/>
                  </a:ext>
                </a:extLst>
              </p:cNvPr>
              <p:cNvSpPr/>
              <p:nvPr/>
            </p:nvSpPr>
            <p:spPr>
              <a:xfrm>
                <a:off x="1290179" y="1394858"/>
                <a:ext cx="3104185" cy="546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zh-CN" alt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zh-CN" alt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zh-CN" alt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lang="zh-CN" alt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zh-CN" alt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</m:acc>
                        </m:e>
                      </m:d>
                      <m:r>
                        <a:rPr lang="zh-CN" alt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CN" alt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cosθ</m:t>
                      </m:r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9895D7C-D5CC-964E-AAC5-A89A7F791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179" y="1394858"/>
                <a:ext cx="3104185" cy="5461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="" xmlns:a16="http://schemas.microsoft.com/office/drawing/2014/main" id="{4824EC6A-1A97-C64A-BF57-B776EAFAE231}"/>
                  </a:ext>
                </a:extLst>
              </p:cNvPr>
              <p:cNvSpPr/>
              <p:nvPr/>
            </p:nvSpPr>
            <p:spPr>
              <a:xfrm>
                <a:off x="1780720" y="1866752"/>
                <a:ext cx="2959982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5×4×</m:t>
                      </m:r>
                      <m:r>
                        <m:rPr>
                          <m:sty m:val="p"/>
                        </m:rPr>
                        <a:rPr lang="zh-CN" alt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f>
                        <m:fPr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CN" alt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zh-CN" alt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zh-CN" alt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824EC6A-1A97-C64A-BF57-B776EAFAE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720" y="1866752"/>
                <a:ext cx="2959982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="" xmlns:a16="http://schemas.microsoft.com/office/drawing/2014/main" id="{A0438338-21C2-F64A-8BB6-B91D94DEF8BF}"/>
                  </a:ext>
                </a:extLst>
              </p:cNvPr>
              <p:cNvSpPr/>
              <p:nvPr/>
            </p:nvSpPr>
            <p:spPr>
              <a:xfrm>
                <a:off x="1815113" y="2571014"/>
                <a:ext cx="2845621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5×4×</m:t>
                      </m:r>
                      <m:d>
                        <m:dPr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CN" alt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0438338-21C2-F64A-8BB6-B91D94DEF8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113" y="2571014"/>
                <a:ext cx="2845621" cy="9221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id="{DD24DB09-D7DE-AB48-A7B5-087042DB2CFC}"/>
                  </a:ext>
                </a:extLst>
              </p:cNvPr>
              <p:cNvSpPr/>
              <p:nvPr/>
            </p:nvSpPr>
            <p:spPr>
              <a:xfrm>
                <a:off x="4175585" y="2835137"/>
                <a:ext cx="134279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D24DB09-D7DE-AB48-A7B5-087042DB2C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585" y="2835137"/>
                <a:ext cx="134279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5518380" y="1526598"/>
            <a:ext cx="1537741" cy="1339653"/>
            <a:chOff x="5825067" y="1933265"/>
            <a:chExt cx="1537741" cy="1339653"/>
          </a:xfrm>
        </p:grpSpPr>
        <p:cxnSp>
          <p:nvCxnSpPr>
            <p:cNvPr id="43" name="AutoShape 8">
              <a:extLst>
                <a:ext uri="{FF2B5EF4-FFF2-40B4-BE49-F238E27FC236}">
                  <a16:creationId xmlns="" xmlns:a16="http://schemas.microsoft.com/office/drawing/2014/main" id="{3B26125D-A526-784C-90CB-558FAC540FCC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>
              <a:off x="6308325" y="2823758"/>
              <a:ext cx="10322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9">
              <a:extLst>
                <a:ext uri="{FF2B5EF4-FFF2-40B4-BE49-F238E27FC236}">
                  <a16:creationId xmlns="" xmlns:a16="http://schemas.microsoft.com/office/drawing/2014/main" id="{71C95250-0206-4540-BAD1-57A3FF49AE15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 flipH="1" flipV="1">
              <a:off x="5825067" y="2056391"/>
              <a:ext cx="483258" cy="76736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5" name="Object 18">
              <a:extLst>
                <a:ext uri="{FF2B5EF4-FFF2-40B4-BE49-F238E27FC236}">
                  <a16:creationId xmlns="" xmlns:a16="http://schemas.microsoft.com/office/drawing/2014/main" id="{FED1582D-32D5-3D4E-856F-2CC379A2EBAE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377" y="1933265"/>
              <a:ext cx="250638" cy="396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Object 23">
              <a:extLst>
                <a:ext uri="{FF2B5EF4-FFF2-40B4-BE49-F238E27FC236}">
                  <a16:creationId xmlns="" xmlns:a16="http://schemas.microsoft.com/office/drawing/2014/main" id="{71FF8CFB-95A1-7540-BC0D-342F017F8528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7106" y="2789645"/>
              <a:ext cx="275702" cy="48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Arc 27">
              <a:extLst>
                <a:ext uri="{FF2B5EF4-FFF2-40B4-BE49-F238E27FC236}">
                  <a16:creationId xmlns="" xmlns:a16="http://schemas.microsoft.com/office/drawing/2014/main" id="{00469BB7-29A5-FB4A-89C6-5728CF5D28C2}"/>
                </a:ext>
              </a:extLst>
            </p:cNvPr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6255691" y="2721418"/>
              <a:ext cx="151636" cy="20325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304"/>
                <a:gd name="T1" fmla="*/ 0 h 21600"/>
                <a:gd name="T2" fmla="*/ 18304 w 18304"/>
                <a:gd name="T3" fmla="*/ 10132 h 21600"/>
                <a:gd name="T4" fmla="*/ 0 w 183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04" h="21600" fill="none" extrusionOk="0">
                  <a:moveTo>
                    <a:pt x="0" y="0"/>
                  </a:moveTo>
                  <a:cubicBezTo>
                    <a:pt x="7439" y="0"/>
                    <a:pt x="14354" y="3827"/>
                    <a:pt x="18304" y="10131"/>
                  </a:cubicBezTo>
                </a:path>
                <a:path w="18304" h="21600" stroke="0" extrusionOk="0">
                  <a:moveTo>
                    <a:pt x="0" y="0"/>
                  </a:moveTo>
                  <a:cubicBezTo>
                    <a:pt x="7439" y="0"/>
                    <a:pt x="14354" y="3827"/>
                    <a:pt x="18304" y="1013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48" name="Object 30">
              <a:extLst>
                <a:ext uri="{FF2B5EF4-FFF2-40B4-BE49-F238E27FC236}">
                  <a16:creationId xmlns="" xmlns:a16="http://schemas.microsoft.com/office/drawing/2014/main" id="{7812DD78-1D52-2C41-B230-3EEC9BBF91F9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325" y="2546587"/>
              <a:ext cx="325829" cy="251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3000257" y="3581400"/>
            <a:ext cx="2518123" cy="1075267"/>
            <a:chOff x="1773772" y="3725334"/>
            <a:chExt cx="2401813" cy="982133"/>
          </a:xfrm>
        </p:grpSpPr>
        <p:sp>
          <p:nvSpPr>
            <p:cNvPr id="9" name="椭圆 8"/>
            <p:cNvSpPr/>
            <p:nvPr/>
          </p:nvSpPr>
          <p:spPr>
            <a:xfrm>
              <a:off x="3405118" y="3725334"/>
              <a:ext cx="770467" cy="98213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>
                  <a:solidFill>
                    <a:schemeClr val="tx1"/>
                  </a:solidFill>
                </a:rPr>
                <a:t>实数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773772" y="3725334"/>
              <a:ext cx="770467" cy="98213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>
                  <a:solidFill>
                    <a:schemeClr val="tx1"/>
                  </a:solidFill>
                </a:rPr>
                <a:t>向量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>
              <a:off x="2396067" y="4216400"/>
              <a:ext cx="113453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491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="" xmlns:a16="http://schemas.microsoft.com/office/drawing/2014/main" id="{3C01BF82-245A-474D-8D52-B903E26E02A0}"/>
                  </a:ext>
                </a:extLst>
              </p:cNvPr>
              <p:cNvSpPr/>
              <p:nvPr/>
            </p:nvSpPr>
            <p:spPr>
              <a:xfrm>
                <a:off x="755576" y="843558"/>
                <a:ext cx="7704856" cy="545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、设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=12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=−54</m:t>
                    </m:r>
                    <m:rad>
                      <m:radPr>
                        <m:degHide m:val="on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求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的夹角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400" dirty="0">
                    <a:solidFill>
                      <a:schemeClr val="tx1"/>
                    </a:solidFill>
                    <a:effectLst/>
                    <a:latin typeface="SimHei" panose="02010609060101010101" pitchFamily="49" charset="-122"/>
                    <a:ea typeface="SimHei" panose="02010609060101010101" pitchFamily="49" charset="-122"/>
                  </a:rPr>
                  <a:t> </a:t>
                </a:r>
                <a:endParaRPr lang="zh-CN" altLang="en-US" sz="24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C01BF82-245A-474D-8D52-B903E26E0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843558"/>
                <a:ext cx="7704856" cy="545855"/>
              </a:xfrm>
              <a:prstGeom prst="rect">
                <a:avLst/>
              </a:prstGeom>
              <a:blipFill rotWithShape="1">
                <a:blip r:embed="rId2"/>
                <a:stretch>
                  <a:fillRect l="-1266" t="-2222" r="-870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="" xmlns:a16="http://schemas.microsoft.com/office/drawing/2014/main" id="{9BF71840-91C6-4941-8560-307ED87057FB}"/>
                  </a:ext>
                </a:extLst>
              </p:cNvPr>
              <p:cNvSpPr/>
              <p:nvPr/>
            </p:nvSpPr>
            <p:spPr>
              <a:xfrm>
                <a:off x="620770" y="1467117"/>
                <a:ext cx="6975566" cy="115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分析：</a:t>
                </a:r>
                <a:r>
                  <a:rPr lang="zh-CN" altLang="zh-CN" sz="2400" kern="100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sz="24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CN" sz="24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400" i="1" kern="1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400" i="1" kern="1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altLang="zh-CN" sz="24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altLang="zh-CN" sz="24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zh-CN" sz="2400" i="1" kern="10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⇔</m:t>
                    </m:r>
                    <m:r>
                      <a:rPr lang="zh-CN" alt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zh-CN" alt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𝛉</m:t>
                    </m:r>
                    <m:r>
                      <a:rPr lang="zh-CN" alt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zh-CN" alt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zh-CN" alt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zh-CN" alt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zh-CN" alt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zh-CN" alt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zh-CN" alt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zh-CN" alt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 </a:t>
                </a:r>
                <a:endParaRPr lang="en-US" altLang="zh-CN" sz="2400" dirty="0" smtClean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  <a:p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 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                     </a:t>
                </a:r>
                <a:r>
                  <a:rPr lang="zh-CN" altLang="en-US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（</a:t>
                </a:r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向量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夹角</a:t>
                </a:r>
                <a:r>
                  <a:rPr lang="zh-CN" altLang="en-US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公式</a:t>
                </a:r>
                <a:r>
                  <a:rPr lang="zh-CN" altLang="en-US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）</a:t>
                </a:r>
                <a:endParaRPr lang="zh-CN" altLang="en-US" sz="24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F71840-91C6-4941-8560-307ED8705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70" y="1467117"/>
                <a:ext cx="6975566" cy="1154803"/>
              </a:xfrm>
              <a:prstGeom prst="rect">
                <a:avLst/>
              </a:prstGeom>
              <a:blipFill rotWithShape="1">
                <a:blip r:embed="rId3"/>
                <a:stretch>
                  <a:fillRect l="-1399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4F4A7A6F-76F4-694D-A74E-5F2D7AB4B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362" y="2149593"/>
            <a:ext cx="152181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6F904BE3-DDD2-B24F-BB3C-4D07A6C92D11}"/>
              </a:ext>
            </a:extLst>
          </p:cNvPr>
          <p:cNvSpPr/>
          <p:nvPr/>
        </p:nvSpPr>
        <p:spPr>
          <a:xfrm>
            <a:off x="755576" y="2902703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zh-CN" altLang="zh-CN" sz="24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endParaRPr lang="zh-CN" altLang="en-US" sz="24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6DF86C98-9F27-4642-A1F6-A379CBBEEA60}"/>
                  </a:ext>
                </a:extLst>
              </p:cNvPr>
              <p:cNvSpPr/>
              <p:nvPr/>
            </p:nvSpPr>
            <p:spPr>
              <a:xfrm>
                <a:off x="1763688" y="2571750"/>
                <a:ext cx="4475905" cy="1050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zh-CN" alt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osθ</m:t>
                      </m:r>
                      <m:r>
                        <a:rPr lang="zh-CN" alt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zh-CN" alt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zh-CN" alt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zh-CN" alt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zh-CN" alt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CN" alt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−54</m:t>
                          </m:r>
                          <m:rad>
                            <m:radPr>
                              <m:degHide m:val="on"/>
                              <m:ctrlPr>
                                <a:rPr lang="zh-CN" alt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zh-CN" alt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12×9</m:t>
                          </m:r>
                        </m:den>
                      </m:f>
                      <m:r>
                        <a:rPr lang="zh-CN" alt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zh-CN" alt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zh-CN" alt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DF86C98-9F27-4642-A1F6-A379CBBEE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571750"/>
                <a:ext cx="4475905" cy="10505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80C3FAF6-1B68-8949-9B21-EFCB3C3DC30F}"/>
                  </a:ext>
                </a:extLst>
              </p:cNvPr>
              <p:cNvSpPr/>
              <p:nvPr/>
            </p:nvSpPr>
            <p:spPr>
              <a:xfrm>
                <a:off x="889720" y="3622253"/>
                <a:ext cx="32669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266700" algn="just">
                  <a:spcAft>
                    <a:spcPts val="0"/>
                  </a:spcAft>
                </a:pPr>
                <a:r>
                  <a:rPr lang="zh-CN" altLang="zh-CN" sz="2400" kern="1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zh-CN" sz="24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a:rPr lang="en-US" altLang="zh-CN" sz="2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zh-CN" altLang="en-US" sz="2400" kern="1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400" kern="1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0C3FAF6-1B68-8949-9B21-EFCB3C3DC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20" y="3622253"/>
                <a:ext cx="3266920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4474" r="-1866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="" xmlns:a16="http://schemas.microsoft.com/office/drawing/2014/main" id="{C12B9DF8-ABE2-E543-803D-C5B98FFDB7C7}"/>
                  </a:ext>
                </a:extLst>
              </p:cNvPr>
              <p:cNvSpPr/>
              <p:nvPr/>
            </p:nvSpPr>
            <p:spPr>
              <a:xfrm>
                <a:off x="4265526" y="3622253"/>
                <a:ext cx="1974067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. </a:t>
                </a:r>
                <a:endParaRPr lang="zh-CN" altLang="en-US" sz="24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12B9DF8-ABE2-E543-803D-C5B98FFDB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526" y="3622253"/>
                <a:ext cx="1974067" cy="614655"/>
              </a:xfrm>
              <a:prstGeom prst="rect">
                <a:avLst/>
              </a:prstGeom>
              <a:blipFill rotWithShape="1">
                <a:blip r:embed="rId6"/>
                <a:stretch>
                  <a:fillRect l="-4938" r="-3704" b="-4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60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528DBA8-2CCF-E54D-9A4D-A064213E9C91}"/>
              </a:ext>
            </a:extLst>
          </p:cNvPr>
          <p:cNvSpPr/>
          <p:nvPr/>
        </p:nvSpPr>
        <p:spPr>
          <a:xfrm>
            <a:off x="35496" y="75238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zh-CN" sz="2800" kern="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、向量的数量积运算与几何图形的位置关系、形状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="" xmlns:a16="http://schemas.microsoft.com/office/drawing/2014/main" id="{EAF14530-745C-184C-AE68-45013CF09F30}"/>
                  </a:ext>
                </a:extLst>
              </p:cNvPr>
              <p:cNvSpPr/>
              <p:nvPr/>
            </p:nvSpPr>
            <p:spPr>
              <a:xfrm>
                <a:off x="584518" y="1293511"/>
                <a:ext cx="5283626" cy="516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266700" algn="just">
                  <a:spcAft>
                    <a:spcPts val="0"/>
                  </a:spcAft>
                </a:pPr>
                <a:r>
                  <a:rPr lang="zh-CN" altLang="zh-CN" sz="2400" kern="1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设非零向量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zh-CN" altLang="zh-CN" sz="24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zh-CN" sz="24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，它们的夹角是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θ</m:t>
                    </m:r>
                  </m:oMath>
                </a14:m>
                <a:r>
                  <a:rPr lang="zh-CN" altLang="zh-CN" sz="24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AF14530-745C-184C-AE68-45013CF09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18" y="1293511"/>
                <a:ext cx="5283626" cy="516232"/>
              </a:xfrm>
              <a:prstGeom prst="rect">
                <a:avLst/>
              </a:prstGeom>
              <a:blipFill rotWithShape="1">
                <a:blip r:embed="rId2"/>
                <a:stretch>
                  <a:fillRect t="-2353" r="-692" b="-22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="" xmlns:a16="http://schemas.microsoft.com/office/drawing/2014/main" id="{706B2056-A136-DC41-9065-9EB50F35634C}"/>
                  </a:ext>
                </a:extLst>
              </p:cNvPr>
              <p:cNvSpPr/>
              <p:nvPr/>
            </p:nvSpPr>
            <p:spPr>
              <a:xfrm>
                <a:off x="827584" y="1894170"/>
                <a:ext cx="3974325" cy="51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）若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=0⇔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zh-CN" altLang="zh-CN" sz="24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zh-CN" sz="2400" dirty="0" smtClean="0">
                    <a:solidFill>
                      <a:schemeClr val="tx1"/>
                    </a:solidFill>
                    <a:effectLst/>
                    <a:latin typeface="SimHei" panose="02010609060101010101" pitchFamily="49" charset="-122"/>
                    <a:ea typeface="SimHei" panose="02010609060101010101" pitchFamily="49" charset="-122"/>
                  </a:rPr>
                  <a:t> </a:t>
                </a:r>
                <a:endParaRPr lang="zh-CN" altLang="en-US" sz="24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06B2056-A136-DC41-9065-9EB50F3563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894170"/>
                <a:ext cx="3974325" cy="516232"/>
              </a:xfrm>
              <a:prstGeom prst="rect">
                <a:avLst/>
              </a:prstGeom>
              <a:blipFill rotWithShape="1">
                <a:blip r:embed="rId3"/>
                <a:stretch>
                  <a:fillRect l="-2454" t="-2381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="" xmlns:a16="http://schemas.microsoft.com/office/drawing/2014/main" id="{8500EB88-B0F6-B541-9CE2-CF2E0D746F53}"/>
                  </a:ext>
                </a:extLst>
              </p:cNvPr>
              <p:cNvSpPr/>
              <p:nvPr/>
            </p:nvSpPr>
            <p:spPr>
              <a:xfrm>
                <a:off x="840868" y="2427734"/>
                <a:ext cx="4883260" cy="545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）若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acc>
                      </m:e>
                    </m:d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同向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;</a:t>
                </a:r>
                <a:endParaRPr lang="zh-CN" altLang="en-US" sz="24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500EB88-B0F6-B541-9CE2-CF2E0D746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68" y="2427734"/>
                <a:ext cx="4883260" cy="545983"/>
              </a:xfrm>
              <a:prstGeom prst="rect">
                <a:avLst/>
              </a:prstGeom>
              <a:blipFill rotWithShape="1">
                <a:blip r:embed="rId4"/>
                <a:stretch>
                  <a:fillRect l="-1998" t="-2222" r="-874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id="{250A4A87-D99A-084F-8A37-D328CC11C10E}"/>
                  </a:ext>
                </a:extLst>
              </p:cNvPr>
              <p:cNvSpPr/>
              <p:nvPr/>
            </p:nvSpPr>
            <p:spPr>
              <a:xfrm>
                <a:off x="817790" y="2931790"/>
                <a:ext cx="5266378" cy="545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）若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acc>
                      </m:e>
                    </m:d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反向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lang="zh-CN" altLang="en-US" sz="24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50A4A87-D99A-084F-8A37-D328CC11C1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90" y="2931790"/>
                <a:ext cx="5266378" cy="545983"/>
              </a:xfrm>
              <a:prstGeom prst="rect">
                <a:avLst/>
              </a:prstGeom>
              <a:blipFill rotWithShape="1">
                <a:blip r:embed="rId5"/>
                <a:stretch>
                  <a:fillRect l="-1736" t="-22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34F1D932-CA25-F646-8F16-110F9F1BB611}"/>
                  </a:ext>
                </a:extLst>
              </p:cNvPr>
              <p:cNvSpPr/>
              <p:nvPr/>
            </p:nvSpPr>
            <p:spPr>
              <a:xfrm>
                <a:off x="779445" y="3579862"/>
                <a:ext cx="5232715" cy="545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）若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acc>
                      </m:e>
                    </m:d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共线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lang="zh-CN" altLang="en-US" sz="24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4F1D932-CA25-F646-8F16-110F9F1BB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45" y="3579862"/>
                <a:ext cx="5232715" cy="545983"/>
              </a:xfrm>
              <a:prstGeom prst="rect">
                <a:avLst/>
              </a:prstGeom>
              <a:blipFill rotWithShape="1">
                <a:blip r:embed="rId6"/>
                <a:stretch>
                  <a:fillRect l="-1865" t="-22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907704" y="4155926"/>
                <a:ext cx="32480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400" kern="1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zh-CN" altLang="zh-CN" sz="24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公式中的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cosθ</m:t>
                    </m:r>
                  </m:oMath>
                </a14:m>
                <a:r>
                  <a:rPr lang="zh-CN" altLang="en-US" sz="24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呢</a:t>
                </a:r>
                <a:r>
                  <a:rPr lang="zh-CN" altLang="zh-CN" sz="24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？）</a:t>
                </a:r>
                <a:endParaRPr lang="zh-CN" altLang="en-US" sz="24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155926"/>
                <a:ext cx="3248005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3002" t="-14667" r="-1876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/>
          <p:cNvGrpSpPr/>
          <p:nvPr/>
        </p:nvGrpSpPr>
        <p:grpSpPr>
          <a:xfrm>
            <a:off x="6700264" y="2605166"/>
            <a:ext cx="1189196" cy="872658"/>
            <a:chOff x="6700264" y="2605166"/>
            <a:chExt cx="1189196" cy="872658"/>
          </a:xfrm>
        </p:grpSpPr>
        <p:cxnSp>
          <p:nvCxnSpPr>
            <p:cNvPr id="16" name="AutoShape 10">
              <a:extLst>
                <a:ext uri="{FF2B5EF4-FFF2-40B4-BE49-F238E27FC236}">
                  <a16:creationId xmlns="" xmlns:a16="http://schemas.microsoft.com/office/drawing/2014/main" id="{D2C7131F-7AD2-5B43-AABF-73D3AFB0FEDD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>
              <a:off x="6751096" y="3034899"/>
              <a:ext cx="1138364" cy="15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1">
              <a:extLst>
                <a:ext uri="{FF2B5EF4-FFF2-40B4-BE49-F238E27FC236}">
                  <a16:creationId xmlns="" xmlns:a16="http://schemas.microsoft.com/office/drawing/2014/main" id="{9ED02880-7461-584A-81D0-8AAD38E77FAC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>
              <a:off x="6801929" y="3039193"/>
              <a:ext cx="655812" cy="1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Oval 14">
              <a:extLst>
                <a:ext uri="{FF2B5EF4-FFF2-40B4-BE49-F238E27FC236}">
                  <a16:creationId xmlns="" xmlns:a16="http://schemas.microsoft.com/office/drawing/2014/main" id="{A2D31478-2EC2-5848-BF99-706898D035A4}"/>
                </a:ext>
              </a:extLst>
            </p:cNvPr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6700264" y="2975852"/>
              <a:ext cx="101665" cy="118763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19" name="Object 19">
              <a:extLst>
                <a:ext uri="{FF2B5EF4-FFF2-40B4-BE49-F238E27FC236}">
                  <a16:creationId xmlns="" xmlns:a16="http://schemas.microsoft.com/office/drawing/2014/main" id="{F585B708-8117-5B47-AAE9-DC3044E97074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116" y="2649649"/>
              <a:ext cx="286381" cy="44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Object 24">
              <a:extLst>
                <a:ext uri="{FF2B5EF4-FFF2-40B4-BE49-F238E27FC236}">
                  <a16:creationId xmlns="" xmlns:a16="http://schemas.microsoft.com/office/drawing/2014/main" id="{9A92EBB1-BE83-0445-8531-3B786D09A35D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741" y="2605166"/>
              <a:ext cx="286381" cy="489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Object 31">
              <a:extLst>
                <a:ext uri="{FF2B5EF4-FFF2-40B4-BE49-F238E27FC236}">
                  <a16:creationId xmlns="" xmlns:a16="http://schemas.microsoft.com/office/drawing/2014/main" id="{5540E1BD-295E-6844-A007-EF57D387A1DC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5400" y="3069279"/>
              <a:ext cx="622878" cy="408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>
            <a:off x="6485865" y="3579862"/>
            <a:ext cx="1693938" cy="790781"/>
            <a:chOff x="6485865" y="3579862"/>
            <a:chExt cx="1693938" cy="790781"/>
          </a:xfrm>
        </p:grpSpPr>
        <p:cxnSp>
          <p:nvCxnSpPr>
            <p:cNvPr id="23" name="AutoShape 10">
              <a:extLst>
                <a:ext uri="{FF2B5EF4-FFF2-40B4-BE49-F238E27FC236}">
                  <a16:creationId xmlns="" xmlns:a16="http://schemas.microsoft.com/office/drawing/2014/main" id="{D2C7131F-7AD2-5B43-AABF-73D3AFB0FEDD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>
              <a:off x="7041439" y="4009595"/>
              <a:ext cx="1138364" cy="15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11">
              <a:extLst>
                <a:ext uri="{FF2B5EF4-FFF2-40B4-BE49-F238E27FC236}">
                  <a16:creationId xmlns="" xmlns:a16="http://schemas.microsoft.com/office/drawing/2014/main" id="{9ED02880-7461-584A-81D0-8AAD38E77FAC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 flipH="1">
              <a:off x="6485865" y="4013889"/>
              <a:ext cx="5360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14">
              <a:extLst>
                <a:ext uri="{FF2B5EF4-FFF2-40B4-BE49-F238E27FC236}">
                  <a16:creationId xmlns="" xmlns:a16="http://schemas.microsoft.com/office/drawing/2014/main" id="{A2D31478-2EC2-5848-BF99-706898D035A4}"/>
                </a:ext>
              </a:extLst>
            </p:cNvPr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6990607" y="3950548"/>
              <a:ext cx="101665" cy="118763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26" name="Object 19">
              <a:extLst>
                <a:ext uri="{FF2B5EF4-FFF2-40B4-BE49-F238E27FC236}">
                  <a16:creationId xmlns="" xmlns:a16="http://schemas.microsoft.com/office/drawing/2014/main" id="{F585B708-8117-5B47-AAE9-DC3044E97074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3416" y="3624345"/>
              <a:ext cx="286381" cy="44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Object 24">
              <a:extLst>
                <a:ext uri="{FF2B5EF4-FFF2-40B4-BE49-F238E27FC236}">
                  <a16:creationId xmlns="" xmlns:a16="http://schemas.microsoft.com/office/drawing/2014/main" id="{9A92EBB1-BE83-0445-8531-3B786D09A35D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084" y="3579862"/>
              <a:ext cx="286381" cy="489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Object 32">
              <a:extLst>
                <a:ext uri="{FF2B5EF4-FFF2-40B4-BE49-F238E27FC236}">
                  <a16:creationId xmlns="" xmlns:a16="http://schemas.microsoft.com/office/drawing/2014/main" id="{5CFE3BF3-6595-0D47-94EC-42BA7F2DC16F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3558" y="3995351"/>
              <a:ext cx="804730" cy="375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6537099" y="1552518"/>
            <a:ext cx="1489824" cy="1001498"/>
            <a:chOff x="6537099" y="1552518"/>
            <a:chExt cx="1489824" cy="1001498"/>
          </a:xfrm>
        </p:grpSpPr>
        <p:cxnSp>
          <p:nvCxnSpPr>
            <p:cNvPr id="30" name="AutoShape 10">
              <a:extLst>
                <a:ext uri="{FF2B5EF4-FFF2-40B4-BE49-F238E27FC236}">
                  <a16:creationId xmlns="" xmlns:a16="http://schemas.microsoft.com/office/drawing/2014/main" id="{D2C7131F-7AD2-5B43-AABF-73D3AFB0FEDD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>
              <a:off x="6888559" y="2137375"/>
              <a:ext cx="1138364" cy="15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Oval 14">
              <a:extLst>
                <a:ext uri="{FF2B5EF4-FFF2-40B4-BE49-F238E27FC236}">
                  <a16:creationId xmlns="" xmlns:a16="http://schemas.microsoft.com/office/drawing/2014/main" id="{A2D31478-2EC2-5848-BF99-706898D035A4}"/>
                </a:ext>
              </a:extLst>
            </p:cNvPr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6837727" y="2078328"/>
              <a:ext cx="101665" cy="118763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32" name="Object 19">
              <a:extLst>
                <a:ext uri="{FF2B5EF4-FFF2-40B4-BE49-F238E27FC236}">
                  <a16:creationId xmlns="" xmlns:a16="http://schemas.microsoft.com/office/drawing/2014/main" id="{F585B708-8117-5B47-AAE9-DC3044E97074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099" y="1552518"/>
              <a:ext cx="286381" cy="44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3" name="直接箭头连接符 32"/>
            <p:cNvCxnSpPr>
              <a:stCxn id="31" idx="0"/>
            </p:cNvCxnSpPr>
            <p:nvPr/>
          </p:nvCxnSpPr>
          <p:spPr>
            <a:xfrm flipH="1" flipV="1">
              <a:off x="6888559" y="1552518"/>
              <a:ext cx="1" cy="5258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Object 24">
              <a:extLst>
                <a:ext uri="{FF2B5EF4-FFF2-40B4-BE49-F238E27FC236}">
                  <a16:creationId xmlns="" xmlns:a16="http://schemas.microsoft.com/office/drawing/2014/main" id="{9A92EBB1-BE83-0445-8531-3B786D09A35D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637" y="2064567"/>
              <a:ext cx="286381" cy="489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Object 29">
              <a:extLst>
                <a:ext uri="{FF2B5EF4-FFF2-40B4-BE49-F238E27FC236}">
                  <a16:creationId xmlns="" xmlns:a16="http://schemas.microsoft.com/office/drawing/2014/main" id="{A5DFCE24-E6FF-924C-B6B6-751E2E7B6F90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3238" y="1815423"/>
              <a:ext cx="588513" cy="315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13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F3B7E4DD-808D-924C-9CDE-17D79B97F6E3}"/>
              </a:ext>
            </a:extLst>
          </p:cNvPr>
          <p:cNvSpPr txBox="1"/>
          <p:nvPr/>
        </p:nvSpPr>
        <p:spPr>
          <a:xfrm>
            <a:off x="899591" y="884224"/>
            <a:ext cx="556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</a:t>
            </a:r>
            <a:r>
              <a:rPr lang="zh-CN" altLang="zh-CN" sz="28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CN" altLang="en-US" sz="28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求向量的模</a:t>
            </a:r>
            <a:r>
              <a:rPr lang="en-US" altLang="zh-CN" sz="28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——</a:t>
            </a:r>
            <a:r>
              <a:rPr lang="zh-CN" altLang="zh-CN" sz="28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“见模平方”</a:t>
            </a:r>
            <a:endParaRPr lang="zh-CN" altLang="zh-CN" sz="28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="" xmlns:a16="http://schemas.microsoft.com/office/drawing/2014/main" id="{A7EA1B08-2E14-0945-8934-85C15EF92886}"/>
                  </a:ext>
                </a:extLst>
              </p:cNvPr>
              <p:cNvSpPr txBox="1"/>
              <p:nvPr/>
            </p:nvSpPr>
            <p:spPr>
              <a:xfrm>
                <a:off x="899592" y="1604304"/>
                <a:ext cx="7848872" cy="895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zh-CN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/>
                      </a:rPr>
                      <m:t>𝑐𝑜𝑠</m:t>
                    </m:r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/>
                      </a:rPr>
                      <m:t>0=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400" i="1" dirty="0">
                  <a:solidFill>
                    <a:schemeClr val="tx1"/>
                  </a:solidFill>
                </a:endParaRPr>
              </a:p>
              <a:p>
                <a:r>
                  <a:rPr lang="zh-CN" altLang="en-US" sz="2400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——（求非零向量的模长）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7EA1B08-2E14-0945-8934-85C15EF92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604304"/>
                <a:ext cx="7848872" cy="895438"/>
              </a:xfrm>
              <a:prstGeom prst="rect">
                <a:avLst/>
              </a:prstGeom>
              <a:blipFill rotWithShape="1">
                <a:blip r:embed="rId3"/>
                <a:stretch>
                  <a:fillRect l="-1243" t="-8844" b="-108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817321"/>
              </p:ext>
            </p:extLst>
          </p:nvPr>
        </p:nvGraphicFramePr>
        <p:xfrm>
          <a:off x="899592" y="2659592"/>
          <a:ext cx="1782762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文档" r:id="rId4" imgW="1125020" imgH="990614" progId="Word.Document.12">
                  <p:embed/>
                </p:oleObj>
              </mc:Choice>
              <mc:Fallback>
                <p:oleObj name="文档" r:id="rId4" imgW="1125020" imgH="990614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659592"/>
                        <a:ext cx="1782762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3079056" y="2956607"/>
                <a:ext cx="3515258" cy="432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kern="100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zh-CN" altLang="en-US" b="0" i="1" kern="100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、</m:t>
                      </m:r>
                      <m:r>
                        <a:rPr lang="en-US" altLang="zh-CN" b="0" i="1" kern="100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zh-CN" altLang="zh-CN" i="1" kern="10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i="1" kern="1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zh-CN" altLang="zh-CN" i="1" kern="10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b="0" i="1" kern="100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altLang="zh-CN" i="1" kern="1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zh-CN" altLang="zh-CN" i="1" kern="10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zh-CN" altLang="zh-CN" i="1" kern="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zh-CN" altLang="zh-CN" i="1" kern="10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zh-CN" altLang="zh-CN" i="1" kern="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altLang="zh-CN" b="0" i="1" kern="100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altLang="zh-CN" i="1" kern="1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altLang="zh-CN" i="1" kern="1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altLang="zh-CN" b="0" i="1" kern="100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altLang="zh-CN" b="0" i="1" kern="1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zh-CN" altLang="zh-CN" i="1" kern="10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zh-CN" altLang="zh-CN" i="1" kern="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zh-CN" altLang="zh-CN" i="1" kern="10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zh-CN" altLang="zh-CN" i="1" kern="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056" y="2956607"/>
                <a:ext cx="3515258" cy="432554"/>
              </a:xfrm>
              <a:prstGeom prst="rect">
                <a:avLst/>
              </a:prstGeom>
              <a:blipFill rotWithShape="1">
                <a:blip r:embed="rId6"/>
                <a:stretch>
                  <a:fillRect t="-8451" b="-7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88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86A4F66-9F19-5D43-9147-EC822DA7EFFF}"/>
              </a:ext>
            </a:extLst>
          </p:cNvPr>
          <p:cNvSpPr/>
          <p:nvPr/>
        </p:nvSpPr>
        <p:spPr>
          <a:xfrm>
            <a:off x="510431" y="304705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zh-CN" sz="2800" kern="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小结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="" xmlns:a16="http://schemas.microsoft.com/office/drawing/2014/main" id="{0B36E531-1E54-0F4A-BD5C-5FD1B1F25CD3}"/>
                  </a:ext>
                </a:extLst>
              </p:cNvPr>
              <p:cNvSpPr/>
              <p:nvPr/>
            </p:nvSpPr>
            <p:spPr>
              <a:xfrm>
                <a:off x="1096489" y="2193347"/>
                <a:ext cx="4173162" cy="665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</a:pPr>
                <a:r>
                  <a:rPr lang="en-US" altLang="zh-CN" sz="2000" kern="1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000" kern="1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lang="zh-CN" altLang="zh-CN" sz="2000" kern="1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夹角</a:t>
                </a:r>
                <a:r>
                  <a:rPr lang="zh-CN" altLang="zh-CN" sz="20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公式</a:t>
                </a:r>
                <a:r>
                  <a:rPr lang="zh-CN" altLang="en-US" sz="2000" kern="1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cosθ</m:t>
                    </m:r>
                    <m:r>
                      <a:rPr lang="en-US" altLang="zh-CN" sz="2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zh-CN" altLang="zh-CN" sz="2000" i="1" kern="1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altLang="zh-CN" sz="2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zh-CN" altLang="zh-CN" sz="2000" i="1" kern="1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zh-CN" altLang="zh-CN" sz="2000" i="1" kern="1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2000" i="1" kern="1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zh-CN" altLang="zh-CN" sz="2000" i="1" kern="1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2000" i="1" kern="1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zh-CN" altLang="zh-CN" sz="20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；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B36E531-1E54-0F4A-BD5C-5FD1B1F25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89" y="2193347"/>
                <a:ext cx="4173162" cy="665182"/>
              </a:xfrm>
              <a:prstGeom prst="rect">
                <a:avLst/>
              </a:prstGeom>
              <a:blipFill rotWithShape="1"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="" xmlns:a16="http://schemas.microsoft.com/office/drawing/2014/main" id="{2258027A-E2E8-D041-AE7A-840E37CAB0D7}"/>
                  </a:ext>
                </a:extLst>
              </p:cNvPr>
              <p:cNvSpPr/>
              <p:nvPr/>
            </p:nvSpPr>
            <p:spPr>
              <a:xfrm>
                <a:off x="1088012" y="1768207"/>
                <a:ext cx="5466753" cy="470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0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lang="zh-CN" altLang="en-US" sz="20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平面向量数量积公式</a:t>
                </a:r>
                <a:r>
                  <a:rPr lang="zh-CN" altLang="zh-CN" sz="20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zh-CN" altLang="zh-CN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zh-CN" altLang="zh-CN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zh-CN" altLang="zh-CN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zh-CN" altLang="zh-CN" sz="20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；</a:t>
                </a:r>
                <a:r>
                  <a:rPr lang="zh-CN" altLang="zh-CN" sz="2000" dirty="0">
                    <a:solidFill>
                      <a:schemeClr val="tx1"/>
                    </a:solidFill>
                    <a:effectLst/>
                    <a:latin typeface="SimHei" panose="02010609060101010101" pitchFamily="49" charset="-122"/>
                    <a:ea typeface="SimHei" panose="02010609060101010101" pitchFamily="49" charset="-122"/>
                  </a:rPr>
                  <a:t> </a:t>
                </a:r>
                <a:endParaRPr lang="zh-CN" altLang="en-US" sz="20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258027A-E2E8-D041-AE7A-840E37CAB0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012" y="1768207"/>
                <a:ext cx="5466753" cy="470257"/>
              </a:xfrm>
              <a:prstGeom prst="rect">
                <a:avLst/>
              </a:prstGeom>
              <a:blipFill rotWithShape="1">
                <a:blip r:embed="rId4"/>
                <a:stretch>
                  <a:fillRect l="-1115" t="-3896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EA7A39C-0C56-2644-8460-599345A850B5}"/>
              </a:ext>
            </a:extLst>
          </p:cNvPr>
          <p:cNvSpPr/>
          <p:nvPr/>
        </p:nvSpPr>
        <p:spPr>
          <a:xfrm>
            <a:off x="687949" y="3303279"/>
            <a:ext cx="7471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zh-CN" sz="2000" kern="1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 4</a:t>
            </a:r>
            <a:r>
              <a:rPr lang="zh-CN" altLang="en-US" sz="2000" kern="1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2000" kern="1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向量</a:t>
            </a:r>
            <a:r>
              <a:rPr lang="zh-CN" altLang="zh-CN" sz="2000" kern="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的数量</a:t>
            </a:r>
            <a:r>
              <a:rPr lang="zh-CN" altLang="zh-CN" sz="2000" kern="1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积与</a:t>
            </a:r>
            <a:r>
              <a:rPr lang="zh-CN" altLang="zh-CN" sz="2000" kern="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几何图形的位置关系、形状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id="{E46B586A-B504-C14A-974B-E4A379C480C4}"/>
                  </a:ext>
                </a:extLst>
              </p:cNvPr>
              <p:cNvSpPr/>
              <p:nvPr/>
            </p:nvSpPr>
            <p:spPr>
              <a:xfrm>
                <a:off x="986408" y="3634854"/>
                <a:ext cx="3838936" cy="4456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533400" algn="just">
                  <a:spcAft>
                    <a:spcPts val="0"/>
                  </a:spcAft>
                </a:pPr>
                <a:r>
                  <a:rPr lang="zh-CN" altLang="zh-CN" sz="2000" kern="1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0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）若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0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sz="2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zh-CN" altLang="zh-CN" sz="20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CN" sz="2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=0⇔</m:t>
                    </m:r>
                    <m:acc>
                      <m:accPr>
                        <m:chr m:val="⃗"/>
                        <m:ctrlPr>
                          <a:rPr lang="zh-CN" altLang="zh-CN" sz="20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sz="2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zh-CN" altLang="zh-CN" sz="20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zh-CN" sz="20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；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46B586A-B504-C14A-974B-E4A379C480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408" y="3634854"/>
                <a:ext cx="3838936" cy="445635"/>
              </a:xfrm>
              <a:prstGeom prst="rect">
                <a:avLst/>
              </a:prstGeom>
              <a:blipFill rotWithShape="1">
                <a:blip r:embed="rId5"/>
                <a:stretch>
                  <a:fillRect t="-4110" r="-635" b="-205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00C5BFD4-B44F-1C4A-849C-F9C5E0162074}"/>
                  </a:ext>
                </a:extLst>
              </p:cNvPr>
              <p:cNvSpPr/>
              <p:nvPr/>
            </p:nvSpPr>
            <p:spPr>
              <a:xfrm>
                <a:off x="975336" y="3997764"/>
                <a:ext cx="4768037" cy="470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533400" algn="just">
                  <a:spcAft>
                    <a:spcPts val="0"/>
                  </a:spcAft>
                </a:pPr>
                <a:r>
                  <a:rPr lang="zh-CN" altLang="zh-CN" sz="2000" kern="1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0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）若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0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sz="2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zh-CN" altLang="zh-CN" sz="20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CN" sz="2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zh-CN" altLang="zh-CN" sz="20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000" i="1" kern="1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zh-CN" altLang="zh-CN" sz="20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000" i="1" kern="1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acc>
                      </m:e>
                    </m:d>
                    <m:r>
                      <a:rPr lang="en-US" altLang="zh-CN" sz="2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zh-CN" altLang="zh-CN" sz="20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zh-CN" altLang="zh-CN" sz="20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0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zh-CN" sz="20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同向</a:t>
                </a:r>
                <a:r>
                  <a:rPr lang="en-US" altLang="zh-CN" sz="20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; </a:t>
                </a:r>
                <a:endParaRPr lang="zh-CN" altLang="zh-CN" sz="2000" kern="1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C5BFD4-B44F-1C4A-849C-F9C5E0162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36" y="3997764"/>
                <a:ext cx="4768037" cy="470385"/>
              </a:xfrm>
              <a:prstGeom prst="rect">
                <a:avLst/>
              </a:prstGeom>
              <a:blipFill rotWithShape="1">
                <a:blip r:embed="rId6"/>
                <a:stretch>
                  <a:fillRect t="-3896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82F94FE7-E019-4B42-B029-A24234D7CEF1}"/>
                  </a:ext>
                </a:extLst>
              </p:cNvPr>
              <p:cNvSpPr/>
              <p:nvPr/>
            </p:nvSpPr>
            <p:spPr>
              <a:xfrm>
                <a:off x="980946" y="4445174"/>
                <a:ext cx="4832157" cy="470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533400" algn="just">
                  <a:spcAft>
                    <a:spcPts val="0"/>
                  </a:spcAft>
                </a:pPr>
                <a:r>
                  <a:rPr lang="zh-CN" altLang="zh-CN" sz="2000" kern="1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0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）若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0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sz="2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zh-CN" altLang="zh-CN" sz="20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CN" sz="2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zh-CN" altLang="zh-CN" sz="20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000" i="1" kern="1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zh-CN" altLang="zh-CN" sz="20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000" i="1" kern="1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acc>
                      </m:e>
                    </m:d>
                    <m:r>
                      <a:rPr lang="en-US" altLang="zh-CN" sz="2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zh-CN" altLang="zh-CN" sz="20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zh-CN" altLang="zh-CN" sz="20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0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zh-CN" sz="20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反向</a:t>
                </a:r>
                <a:r>
                  <a:rPr lang="en-US" altLang="zh-CN" sz="20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;</a:t>
                </a:r>
                <a:endParaRPr lang="zh-CN" altLang="zh-CN" sz="2000" kern="1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2F94FE7-E019-4B42-B029-A24234D7C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46" y="4445174"/>
                <a:ext cx="4832157" cy="470385"/>
              </a:xfrm>
              <a:prstGeom prst="rect">
                <a:avLst/>
              </a:prstGeom>
              <a:blipFill rotWithShape="1">
                <a:blip r:embed="rId7"/>
                <a:stretch>
                  <a:fillRect t="-3896" r="-378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BEA8E8EC-44EC-A045-856E-3276545D5943}"/>
                  </a:ext>
                </a:extLst>
              </p:cNvPr>
              <p:cNvSpPr/>
              <p:nvPr/>
            </p:nvSpPr>
            <p:spPr>
              <a:xfrm>
                <a:off x="1069009" y="2903169"/>
                <a:ext cx="61356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altLang="zh-CN" sz="2000" kern="1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000" kern="1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lang="zh-CN" altLang="en-US" sz="2000" kern="1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求向量模（</a:t>
                </a:r>
                <a:r>
                  <a:rPr lang="zh-CN" altLang="zh-CN" sz="20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见模</a:t>
                </a:r>
                <a:r>
                  <a:rPr lang="zh-CN" altLang="zh-CN" sz="2000" kern="1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平</a:t>
                </a:r>
                <a:r>
                  <a:rPr lang="zh-CN" altLang="zh-CN" sz="20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方</a:t>
                </a:r>
                <a:r>
                  <a:rPr lang="zh-CN" altLang="en-US" sz="2000" kern="1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0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zh-CN" altLang="zh-CN" sz="2000" i="1" kern="1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zh-CN" sz="2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0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sz="2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zh-CN" altLang="zh-CN" sz="20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sz="2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0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sz="2000" i="1" kern="1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2000" i="1" kern="1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altLang="zh-CN" sz="2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zh-CN" sz="2000" kern="1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EA8E8EC-44EC-A045-856E-3276545D5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009" y="2903169"/>
                <a:ext cx="6135674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993" t="-15152" b="-2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843289"/>
              </p:ext>
            </p:extLst>
          </p:nvPr>
        </p:nvGraphicFramePr>
        <p:xfrm>
          <a:off x="975336" y="497946"/>
          <a:ext cx="7380287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文档" r:id="rId9" imgW="6258670" imgH="990614" progId="Word.Document.12">
                  <p:embed/>
                </p:oleObj>
              </mc:Choice>
              <mc:Fallback>
                <p:oleObj name="文档" r:id="rId9" imgW="6258670" imgH="990614" progId="Word.Document.12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36" y="497946"/>
                        <a:ext cx="7380287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02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FE66CAAA-FEEA-2E48-A121-AEFA1C94984E}"/>
              </a:ext>
            </a:extLst>
          </p:cNvPr>
          <p:cNvSpPr txBox="1"/>
          <p:nvPr/>
        </p:nvSpPr>
        <p:spPr>
          <a:xfrm>
            <a:off x="539552" y="924277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 </a:t>
            </a:r>
            <a:r>
              <a:rPr lang="zh-CN" altLang="zh-CN" sz="24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前面</a:t>
            </a:r>
            <a:r>
              <a:rPr lang="zh-CN" altLang="zh-CN" sz="2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我们学习了向量的加、减、数乘运算，出现了一个自然的问题</a:t>
            </a:r>
            <a:r>
              <a:rPr lang="zh-CN" altLang="zh-CN" sz="24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endParaRPr lang="en-US" altLang="zh-CN" sz="2400" dirty="0" smtClean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lang="zh-CN" altLang="zh-CN" sz="24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两</a:t>
            </a:r>
            <a:r>
              <a:rPr lang="zh-CN" altLang="zh-CN" sz="2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个向量能否相乘？如果能，那么向量的乘法该如何定义</a:t>
            </a:r>
            <a:r>
              <a:rPr lang="en-US" altLang="zh-CN" sz="2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?</a:t>
            </a:r>
            <a:endParaRPr lang="zh-CN" altLang="zh-CN" sz="24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CE148E7-2225-A04A-9CAF-41CE0D1ED167}"/>
              </a:ext>
            </a:extLst>
          </p:cNvPr>
          <p:cNvSpPr txBox="1"/>
          <p:nvPr/>
        </p:nvSpPr>
        <p:spPr>
          <a:xfrm>
            <a:off x="539552" y="2427734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 </a:t>
            </a:r>
            <a:r>
              <a:rPr lang="zh-CN" altLang="zh-CN" sz="24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我们</a:t>
            </a:r>
            <a:r>
              <a:rPr lang="zh-CN" altLang="zh-CN" sz="2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借助物理中位移概念引入了向量加法运算，那么，在物理的矢量运算中有没有“两个矢量相乘”的实例呢</a:t>
            </a:r>
            <a:r>
              <a:rPr lang="zh-CN" altLang="zh-CN" sz="24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？</a:t>
            </a:r>
            <a:endParaRPr lang="en-US" altLang="zh-CN" sz="2400" dirty="0" smtClean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lang="zh-CN" altLang="zh-CN" sz="24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</a:t>
            </a:r>
            <a:r>
              <a:rPr lang="zh-CN" altLang="zh-CN" sz="2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，“功”就是“两个矢量相乘”的结果</a:t>
            </a:r>
            <a:r>
              <a:rPr lang="en-US" altLang="zh-CN" sz="2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.</a:t>
            </a:r>
            <a:endParaRPr lang="zh-CN" altLang="zh-CN" sz="24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02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="" xmlns:a16="http://schemas.microsoft.com/office/drawing/2014/main" id="{A3A577C2-5EEA-804D-BE6B-F2F22EB09FD0}"/>
                  </a:ext>
                </a:extLst>
              </p:cNvPr>
              <p:cNvSpPr txBox="1"/>
              <p:nvPr/>
            </p:nvSpPr>
            <p:spPr>
              <a:xfrm>
                <a:off x="2962442" y="879071"/>
                <a:ext cx="5908090" cy="2102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    小车</a:t>
                </a:r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在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力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的作用下产生的位移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,</a:t>
                </a:r>
                <a:endParaRPr lang="en-US" altLang="zh-CN" sz="2400" dirty="0" smtClean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  <a:p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那么力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所做的功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smtClean="0">
                        <a:solidFill>
                          <a:schemeClr val="tx1"/>
                        </a:solidFill>
                        <a:latin typeface="Cambria Math"/>
                      </a:rPr>
                      <m:t>W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en-US" altLang="zh-CN" sz="2400">
                        <a:solidFill>
                          <a:schemeClr val="tx1"/>
                        </a:solidFill>
                        <a:latin typeface="Cambria Math"/>
                      </a:rPr>
                      <m:t>cosθ</m:t>
                    </m:r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,</a:t>
                </a:r>
              </a:p>
              <a:p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其中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力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和位移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是向量，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solidFill>
                          <a:schemeClr val="tx1"/>
                        </a:solidFill>
                        <a:latin typeface="Cambria Math"/>
                      </a:rPr>
                      <m:t>θ</m:t>
                    </m:r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为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与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的夹角</a:t>
                </a:r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，</a:t>
                </a:r>
                <a:endParaRPr lang="en-US" altLang="zh-CN" sz="2400" dirty="0" smtClean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  <a:p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而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功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solidFill>
                          <a:schemeClr val="tx1"/>
                        </a:solidFill>
                        <a:latin typeface="Cambria Math"/>
                      </a:rPr>
                      <m:t>W</m:t>
                    </m:r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是数量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.</a:t>
                </a:r>
                <a:r>
                  <a:rPr lang="zh-CN" altLang="zh-CN" sz="2400" dirty="0">
                    <a:solidFill>
                      <a:schemeClr val="tx1"/>
                    </a:solidFill>
                    <a:effectLst/>
                    <a:latin typeface="SimHei" panose="02010609060101010101" pitchFamily="49" charset="-122"/>
                    <a:ea typeface="SimHei" panose="02010609060101010101" pitchFamily="49" charset="-122"/>
                  </a:rPr>
                  <a:t> </a:t>
                </a:r>
                <a:endParaRPr kumimoji="1" lang="zh-CN" altLang="en-US" sz="24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A577C2-5EEA-804D-BE6B-F2F22EB09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442" y="879071"/>
                <a:ext cx="5908090" cy="2102883"/>
              </a:xfrm>
              <a:prstGeom prst="rect">
                <a:avLst/>
              </a:prstGeom>
              <a:blipFill rotWithShape="1">
                <a:blip r:embed="rId3"/>
                <a:stretch>
                  <a:fillRect l="-1651" t="-1159" b="-49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1DBEC7D-A133-594C-A9E3-438CE6E7DFC3}"/>
              </a:ext>
            </a:extLst>
          </p:cNvPr>
          <p:cNvSpPr txBox="1"/>
          <p:nvPr/>
        </p:nvSpPr>
        <p:spPr>
          <a:xfrm>
            <a:off x="683568" y="2856412"/>
            <a:ext cx="741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 </a:t>
            </a:r>
            <a:r>
              <a:rPr lang="zh-CN" altLang="zh-CN" sz="24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仿照</a:t>
            </a:r>
            <a:r>
              <a:rPr lang="zh-CN" altLang="zh-CN" sz="2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“功”的计算方法，我们引入“两个向量相乘”的概念，即向量的</a:t>
            </a:r>
            <a:r>
              <a:rPr lang="zh-CN" altLang="zh-CN" sz="24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“数量积”</a:t>
            </a:r>
            <a:r>
              <a:rPr lang="en-US" altLang="zh-CN" sz="24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.</a:t>
            </a:r>
            <a:r>
              <a:rPr lang="zh-CN" altLang="zh-CN" sz="24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endParaRPr kumimoji="1" lang="zh-CN" altLang="en-US" sz="24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DC3227FA-3EFC-944A-98EF-59D28A0ED227}"/>
              </a:ext>
            </a:extLst>
          </p:cNvPr>
          <p:cNvSpPr txBox="1"/>
          <p:nvPr/>
        </p:nvSpPr>
        <p:spPr>
          <a:xfrm>
            <a:off x="728478" y="3723878"/>
            <a:ext cx="5614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 </a:t>
            </a:r>
            <a:r>
              <a:rPr lang="zh-CN" altLang="zh-CN" sz="24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定义</a:t>
            </a:r>
            <a:r>
              <a:rPr lang="zh-CN" altLang="zh-CN" sz="2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之前，我们先介绍两个概念：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857004"/>
              </p:ext>
            </p:extLst>
          </p:nvPr>
        </p:nvGraphicFramePr>
        <p:xfrm>
          <a:off x="683568" y="1255710"/>
          <a:ext cx="2248429" cy="1349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文档" r:id="rId4" imgW="1320403" imgH="792276" progId="Word.Document.12">
                  <p:embed/>
                </p:oleObj>
              </mc:Choice>
              <mc:Fallback>
                <p:oleObj name="文档" r:id="rId4" imgW="1320403" imgH="7922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1255710"/>
                        <a:ext cx="2248429" cy="1349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14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A2E31E61-3DB9-2B4F-B3D6-790DC8A86A99}"/>
              </a:ext>
            </a:extLst>
          </p:cNvPr>
          <p:cNvSpPr txBox="1"/>
          <p:nvPr/>
        </p:nvSpPr>
        <p:spPr>
          <a:xfrm>
            <a:off x="392565" y="555526"/>
            <a:ext cx="2883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一、两个概念</a:t>
            </a:r>
            <a:endParaRPr lang="zh-CN" altLang="zh-CN" sz="24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3A6E832B-ED06-6A4E-89D2-234A4E34D83A}"/>
              </a:ext>
            </a:extLst>
          </p:cNvPr>
          <p:cNvSpPr txBox="1"/>
          <p:nvPr/>
        </p:nvSpPr>
        <p:spPr>
          <a:xfrm>
            <a:off x="464572" y="1287694"/>
            <a:ext cx="273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zh-CN" altLang="zh-CN" sz="2400" b="1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、向量的夹角</a:t>
            </a:r>
            <a:endParaRPr lang="zh-CN" altLang="zh-CN" sz="24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="" xmlns:a16="http://schemas.microsoft.com/office/drawing/2014/main" id="{67A5727A-B3C3-3446-AB72-2BC722CE6C21}"/>
                  </a:ext>
                </a:extLst>
              </p:cNvPr>
              <p:cNvSpPr txBox="1"/>
              <p:nvPr/>
            </p:nvSpPr>
            <p:spPr>
              <a:xfrm>
                <a:off x="107504" y="2211710"/>
                <a:ext cx="7947925" cy="1733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    </a:t>
                </a:r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两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个非零向量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，</a:t>
                </a:r>
                <a:endParaRPr lang="en-US" altLang="zh-CN" sz="2400" dirty="0" smtClean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  <a:p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 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   </a:t>
                </a:r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是平面上的任意一点</a:t>
                </a:r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，</a:t>
                </a:r>
                <a:endParaRPr lang="en-US" altLang="zh-CN" sz="2400" dirty="0" smtClean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  <a:p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 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   </a:t>
                </a:r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作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𝑂𝐴</m:t>
                        </m:r>
                      </m:e>
                    </m:acc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𝑂𝐵</m:t>
                        </m:r>
                      </m:e>
                    </m:acc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,</a:t>
                </a:r>
                <a:r>
                  <a:rPr lang="zh-CN" altLang="en-US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（保证两个向量共起点）</a:t>
                </a:r>
                <a:endParaRPr lang="en-US" altLang="zh-CN" sz="2400" dirty="0" smtClean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  <a:p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 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   </a:t>
                </a:r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</a:rPr>
                      <m:t>∠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</a:rPr>
                      <m:t>𝐴𝑂𝐵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0≤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𝜃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叫做向量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与向量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的夹角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.</a:t>
                </a:r>
                <a:endParaRPr lang="zh-CN" altLang="zh-CN" sz="24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7A5727A-B3C3-3446-AB72-2BC722CE6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211710"/>
                <a:ext cx="7947925" cy="1733360"/>
              </a:xfrm>
              <a:prstGeom prst="rect">
                <a:avLst/>
              </a:prstGeom>
              <a:blipFill rotWithShape="1">
                <a:blip r:embed="rId3"/>
                <a:stretch>
                  <a:fillRect t="-704" b="-59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2">
            <a:extLst>
              <a:ext uri="{FF2B5EF4-FFF2-40B4-BE49-F238E27FC236}">
                <a16:creationId xmlns="" xmlns:a16="http://schemas.microsoft.com/office/drawing/2014/main" id="{3A6E832B-ED06-6A4E-89D2-234A4E34D83A}"/>
              </a:ext>
            </a:extLst>
          </p:cNvPr>
          <p:cNvSpPr txBox="1"/>
          <p:nvPr/>
        </p:nvSpPr>
        <p:spPr>
          <a:xfrm>
            <a:off x="2051720" y="408391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注意：向量夹角的范围</a:t>
            </a:r>
            <a:endParaRPr lang="zh-CN" altLang="zh-CN" sz="24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445091"/>
              </p:ext>
            </p:extLst>
          </p:nvPr>
        </p:nvGraphicFramePr>
        <p:xfrm>
          <a:off x="4761631" y="905815"/>
          <a:ext cx="2234255" cy="1830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文档" r:id="rId4" imgW="1239615" imgH="996014" progId="Word.Document.12">
                  <p:embed/>
                </p:oleObj>
              </mc:Choice>
              <mc:Fallback>
                <p:oleObj name="文档" r:id="rId4" imgW="1239615" imgH="9960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1631" y="905815"/>
                        <a:ext cx="2234255" cy="1830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3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="" xmlns:a16="http://schemas.microsoft.com/office/drawing/2014/main" id="{B528A444-8B8C-B847-957F-3A6A527BCBE4}"/>
                  </a:ext>
                </a:extLst>
              </p:cNvPr>
              <p:cNvSpPr txBox="1"/>
              <p:nvPr/>
            </p:nvSpPr>
            <p:spPr>
              <a:xfrm>
                <a:off x="360111" y="2300342"/>
                <a:ext cx="8464572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当向量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绕着点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旋转时，我们能得到关于夹角的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5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类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情况：</a:t>
                </a: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528A444-8B8C-B847-957F-3A6A527BC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11" y="2300342"/>
                <a:ext cx="8464572" cy="508857"/>
              </a:xfrm>
              <a:prstGeom prst="rect">
                <a:avLst/>
              </a:prstGeom>
              <a:blipFill rotWithShape="1">
                <a:blip r:embed="rId3"/>
                <a:stretch>
                  <a:fillRect l="-1080" t="-3571" b="-22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169548" y="888791"/>
                <a:ext cx="5103306" cy="885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smtClean="0">
                        <a:solidFill>
                          <a:schemeClr val="tx1"/>
                        </a:solidFill>
                        <a:latin typeface="Cambria Math"/>
                        <a:ea typeface="SimHei" panose="02010609060101010101" pitchFamily="49" charset="-122"/>
                      </a:rPr>
                      <m:t>∠</m:t>
                    </m:r>
                    <m:r>
                      <a:rPr lang="en-US" altLang="zh-CN" sz="2400" smtClean="0">
                        <a:solidFill>
                          <a:schemeClr val="tx1"/>
                        </a:solidFill>
                        <a:latin typeface="Cambria Math"/>
                        <a:ea typeface="SimHei" panose="02010609060101010101" pitchFamily="49" charset="-122"/>
                      </a:rPr>
                      <m:t>𝐴𝑂𝐵</m:t>
                    </m:r>
                    <m:r>
                      <a:rPr lang="en-US" altLang="zh-CN" sz="2400" smtClean="0">
                        <a:solidFill>
                          <a:schemeClr val="tx1"/>
                        </a:solidFill>
                        <a:latin typeface="Cambria Math"/>
                        <a:ea typeface="SimHei" panose="02010609060101010101" pitchFamily="49" charset="-122"/>
                      </a:rPr>
                      <m:t>=</m:t>
                    </m:r>
                    <m:r>
                      <a:rPr lang="en-US" altLang="zh-CN" sz="2400" smtClean="0">
                        <a:solidFill>
                          <a:schemeClr val="tx1"/>
                        </a:solidFill>
                        <a:latin typeface="Cambria Math"/>
                        <a:ea typeface="SimHei" panose="02010609060101010101" pitchFamily="49" charset="-122"/>
                      </a:rPr>
                      <m:t>𝜃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400" i="1" smtClean="0">
                            <a:solidFill>
                              <a:schemeClr val="tx1"/>
                            </a:solidFill>
                            <a:latin typeface="Cambria Math"/>
                            <a:ea typeface="SimHei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/>
                            <a:ea typeface="SimHei" panose="02010609060101010101" pitchFamily="49" charset="-122"/>
                          </a:rPr>
                          <m:t>0≤</m:t>
                        </m:r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/>
                            <a:ea typeface="SimHei" panose="02010609060101010101" pitchFamily="49" charset="-122"/>
                          </a:rPr>
                          <m:t>𝜃</m:t>
                        </m:r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/>
                            <a:ea typeface="SimHei" panose="02010609060101010101" pitchFamily="49" charset="-122"/>
                          </a:rPr>
                          <m:t>≤</m:t>
                        </m:r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/>
                            <a:ea typeface="SimHei" panose="02010609060101010101" pitchFamily="49" charset="-122"/>
                          </a:rPr>
                          <m:t>𝜋</m:t>
                        </m:r>
                      </m:e>
                    </m:d>
                  </m:oMath>
                </a14:m>
                <a:endParaRPr lang="en-US" altLang="zh-CN" sz="2400" dirty="0" smtClean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  <a:p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叫做向量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SimHei" panose="02010609060101010101" pitchFamily="49" charset="-122"/>
                          </a:rPr>
                        </m:ctrlPr>
                      </m:accPr>
                      <m:e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/>
                            <a:ea typeface="SimHei" panose="02010609060101010101" pitchFamily="49" charset="-122"/>
                          </a:rPr>
                          <m:t>𝑎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与向量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SimHei" panose="02010609060101010101" pitchFamily="49" charset="-122"/>
                          </a:rPr>
                        </m:ctrlPr>
                      </m:accPr>
                      <m:e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/>
                            <a:ea typeface="SimHei" panose="02010609060101010101" pitchFamily="49" charset="-122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的夹角</a:t>
                </a:r>
                <a:endParaRPr lang="zh-CN" altLang="en-US" sz="24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548" y="888791"/>
                <a:ext cx="5103306" cy="885563"/>
              </a:xfrm>
              <a:prstGeom prst="rect">
                <a:avLst/>
              </a:prstGeom>
              <a:blipFill rotWithShape="1">
                <a:blip r:embed="rId4"/>
                <a:stretch>
                  <a:fillRect l="-1912" t="-7586" b="-131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628126"/>
              </p:ext>
            </p:extLst>
          </p:nvPr>
        </p:nvGraphicFramePr>
        <p:xfrm>
          <a:off x="754517" y="446541"/>
          <a:ext cx="2119312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name="文档" r:id="rId5" imgW="1189249" imgH="990614" progId="Word.Document.12">
                  <p:embed/>
                </p:oleObj>
              </mc:Choice>
              <mc:Fallback>
                <p:oleObj name="文档" r:id="rId5" imgW="1189249" imgH="990614" progId="Word.Document.12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517" y="446541"/>
                        <a:ext cx="2119312" cy="177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063231"/>
              </p:ext>
            </p:extLst>
          </p:nvPr>
        </p:nvGraphicFramePr>
        <p:xfrm>
          <a:off x="458788" y="3040063"/>
          <a:ext cx="7881937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name="文档" r:id="rId7" imgW="3303972" imgH="597896" progId="Word.Document.12">
                  <p:embed/>
                </p:oleObj>
              </mc:Choice>
              <mc:Fallback>
                <p:oleObj name="文档" r:id="rId7" imgW="3303972" imgH="5978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8788" y="3040063"/>
                        <a:ext cx="7881937" cy="143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816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A191DE16-D567-0746-A6AB-66F0846815E7}"/>
              </a:ext>
            </a:extLst>
          </p:cNvPr>
          <p:cNvSpPr txBox="1"/>
          <p:nvPr/>
        </p:nvSpPr>
        <p:spPr>
          <a:xfrm>
            <a:off x="611560" y="41151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注意：特殊的夹角与向量的位置关系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="" xmlns:a16="http://schemas.microsoft.com/office/drawing/2014/main" id="{B48AB5F0-19EF-1C4E-8BBC-A223056E1FE4}"/>
                  </a:ext>
                </a:extLst>
              </p:cNvPr>
              <p:cNvSpPr txBox="1"/>
              <p:nvPr/>
            </p:nvSpPr>
            <p:spPr>
              <a:xfrm>
                <a:off x="611560" y="1447898"/>
                <a:ext cx="3888432" cy="51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①若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/>
                      </a:rPr>
                      <m:t>𝜃</m:t>
                    </m:r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与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同向 </a:t>
                </a:r>
                <a:endParaRPr kumimoji="1" lang="zh-CN" altLang="en-US" sz="24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48AB5F0-19EF-1C4E-8BBC-A223056E1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47898"/>
                <a:ext cx="3888432" cy="516232"/>
              </a:xfrm>
              <a:prstGeom prst="rect">
                <a:avLst/>
              </a:prstGeom>
              <a:blipFill rotWithShape="1">
                <a:blip r:embed="rId2"/>
                <a:stretch>
                  <a:fillRect l="-2351" t="-2381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="" xmlns:a16="http://schemas.microsoft.com/office/drawing/2014/main" id="{0D9271F4-1CB0-584B-ABED-CAC449632796}"/>
                  </a:ext>
                </a:extLst>
              </p:cNvPr>
              <p:cNvSpPr txBox="1"/>
              <p:nvPr/>
            </p:nvSpPr>
            <p:spPr>
              <a:xfrm>
                <a:off x="431540" y="2329774"/>
                <a:ext cx="3348372" cy="51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 ②若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/>
                      </a:rPr>
                      <m:t>𝜃</m:t>
                    </m:r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与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反向</a:t>
                </a:r>
                <a:r>
                  <a:rPr lang="zh-CN" altLang="zh-CN" sz="2400" dirty="0">
                    <a:solidFill>
                      <a:schemeClr val="tx1"/>
                    </a:solidFill>
                    <a:effectLst/>
                    <a:latin typeface="SimHei" panose="02010609060101010101" pitchFamily="49" charset="-122"/>
                    <a:ea typeface="SimHei" panose="02010609060101010101" pitchFamily="49" charset="-122"/>
                  </a:rPr>
                  <a:t> </a:t>
                </a:r>
                <a:endParaRPr kumimoji="1" lang="zh-CN" altLang="en-US" sz="24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D9271F4-1CB0-584B-ABED-CAC449632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2329774"/>
                <a:ext cx="3348372" cy="516232"/>
              </a:xfrm>
              <a:prstGeom prst="rect">
                <a:avLst/>
              </a:prstGeom>
              <a:blipFill rotWithShape="1">
                <a:blip r:embed="rId3"/>
                <a:stretch>
                  <a:fillRect t="-2353" r="-546" b="-22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="" xmlns:a16="http://schemas.microsoft.com/office/drawing/2014/main" id="{F0471EB4-E828-9340-87B9-9BAF10F6FA00}"/>
                  </a:ext>
                </a:extLst>
              </p:cNvPr>
              <p:cNvSpPr txBox="1"/>
              <p:nvPr/>
            </p:nvSpPr>
            <p:spPr>
              <a:xfrm>
                <a:off x="611560" y="3336030"/>
                <a:ext cx="3240360" cy="581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③若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/>
                      </a:rPr>
                      <m:t>𝜃</m:t>
                    </m:r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与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垂直 </a:t>
                </a:r>
                <a:endParaRPr kumimoji="1" lang="zh-CN" altLang="en-US" sz="24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0471EB4-E828-9340-87B9-9BAF10F6F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36030"/>
                <a:ext cx="3240360" cy="581378"/>
              </a:xfrm>
              <a:prstGeom prst="rect">
                <a:avLst/>
              </a:prstGeom>
              <a:blipFill rotWithShape="1">
                <a:blip r:embed="rId4"/>
                <a:stretch>
                  <a:fillRect l="-2820" t="-5208" b="-5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76" y="1294884"/>
            <a:ext cx="1507474" cy="82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562" y="2214899"/>
            <a:ext cx="1323103" cy="68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67" y="3177176"/>
            <a:ext cx="922866" cy="91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0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="" xmlns:a16="http://schemas.microsoft.com/office/drawing/2014/main" id="{9CD71845-4802-C04F-BCFC-38F4FD5D082B}"/>
                  </a:ext>
                </a:extLst>
              </p:cNvPr>
              <p:cNvSpPr txBox="1"/>
              <p:nvPr/>
            </p:nvSpPr>
            <p:spPr>
              <a:xfrm>
                <a:off x="539552" y="973481"/>
                <a:ext cx="4104456" cy="1294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练习：</a:t>
                </a:r>
                <a:endParaRPr lang="en-US" altLang="zh-CN" sz="2400" dirty="0" smtClean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  <a:p>
                <a:r>
                  <a:rPr lang="zh-CN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等边三角形</a:t>
                </a:r>
                <a:r>
                  <a:rPr lang="en-US" altLang="zh-CN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中，向量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与向量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的夹角为？ </a:t>
                </a:r>
                <a:endPara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CD71845-4802-C04F-BCFC-38F4FD5D0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73481"/>
                <a:ext cx="4104456" cy="1294713"/>
              </a:xfrm>
              <a:prstGeom prst="rect">
                <a:avLst/>
              </a:prstGeom>
              <a:blipFill rotWithShape="1">
                <a:blip r:embed="rId3"/>
                <a:stretch>
                  <a:fillRect l="-2377" t="-3774" b="-8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="" xmlns:a16="http://schemas.microsoft.com/office/drawing/2014/main" id="{CF1F85F4-F250-DB49-AC87-59AD43A7F8E9}"/>
                  </a:ext>
                </a:extLst>
              </p:cNvPr>
              <p:cNvSpPr txBox="1"/>
              <p:nvPr/>
            </p:nvSpPr>
            <p:spPr>
              <a:xfrm>
                <a:off x="903553" y="2298917"/>
                <a:ext cx="337645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共起点  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/>
                      </a:rPr>
                      <m:t>∠</m:t>
                    </m:r>
                  </m:oMath>
                </a14:m>
                <a:r>
                  <a:rPr kumimoji="1" lang="en-US" altLang="zh-CN" sz="2400" i="1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DCB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120</m:t>
                        </m:r>
                      </m:e>
                      <m:sup>
                        <m:r>
                          <a:rPr kumimoji="1"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zh-CN" altLang="en-US" sz="24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1F85F4-F250-DB49-AC87-59AD43A7F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53" y="2298917"/>
                <a:ext cx="3376453" cy="470000"/>
              </a:xfrm>
              <a:prstGeom prst="rect">
                <a:avLst/>
              </a:prstGeom>
              <a:blipFill rotWithShape="1">
                <a:blip r:embed="rId4"/>
                <a:stretch>
                  <a:fillRect l="-2708" t="-12987" b="-24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536F3E07-3A5B-9042-8B9D-BE3C2014C801}"/>
              </a:ext>
            </a:extLst>
          </p:cNvPr>
          <p:cNvSpPr txBox="1"/>
          <p:nvPr/>
        </p:nvSpPr>
        <p:spPr>
          <a:xfrm>
            <a:off x="539551" y="2859782"/>
            <a:ext cx="483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当向量确定后，夹角也就确定了</a:t>
            </a:r>
            <a:r>
              <a:rPr lang="en-US" altLang="zh-CN" sz="2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.</a:t>
            </a:r>
            <a:endParaRPr lang="zh-CN" altLang="zh-CN" sz="24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255141"/>
              </p:ext>
            </p:extLst>
          </p:nvPr>
        </p:nvGraphicFramePr>
        <p:xfrm>
          <a:off x="5749380" y="964627"/>
          <a:ext cx="2567305" cy="2326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文档" r:id="rId5" imgW="1571215" imgH="1406370" progId="Word.Document.12">
                  <p:embed/>
                </p:oleObj>
              </mc:Choice>
              <mc:Fallback>
                <p:oleObj name="文档" r:id="rId5" imgW="1571215" imgH="14063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9380" y="964627"/>
                        <a:ext cx="2567305" cy="2326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箭头连接符 3"/>
          <p:cNvCxnSpPr/>
          <p:nvPr/>
        </p:nvCxnSpPr>
        <p:spPr>
          <a:xfrm flipH="1">
            <a:off x="5034037" y="2992363"/>
            <a:ext cx="870858" cy="14514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11744" y="4131735"/>
            <a:ext cx="36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5904895" y="2992363"/>
            <a:ext cx="198603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>
            <a:off x="5791199" y="3005666"/>
            <a:ext cx="372534" cy="234871"/>
          </a:xfrm>
          <a:custGeom>
            <a:avLst/>
            <a:gdLst>
              <a:gd name="connsiteX0" fmla="*/ 372534 w 372534"/>
              <a:gd name="connsiteY0" fmla="*/ 0 h 234871"/>
              <a:gd name="connsiteX1" fmla="*/ 296334 w 372534"/>
              <a:gd name="connsiteY1" fmla="*/ 143934 h 234871"/>
              <a:gd name="connsiteX2" fmla="*/ 160867 w 372534"/>
              <a:gd name="connsiteY2" fmla="*/ 228600 h 234871"/>
              <a:gd name="connsiteX3" fmla="*/ 0 w 372534"/>
              <a:gd name="connsiteY3" fmla="*/ 228600 h 23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34" h="234871">
                <a:moveTo>
                  <a:pt x="372534" y="0"/>
                </a:moveTo>
                <a:cubicBezTo>
                  <a:pt x="352073" y="52917"/>
                  <a:pt x="331612" y="105834"/>
                  <a:pt x="296334" y="143934"/>
                </a:cubicBezTo>
                <a:cubicBezTo>
                  <a:pt x="261056" y="182034"/>
                  <a:pt x="210256" y="214489"/>
                  <a:pt x="160867" y="228600"/>
                </a:cubicBezTo>
                <a:cubicBezTo>
                  <a:pt x="111478" y="242711"/>
                  <a:pt x="0" y="228600"/>
                  <a:pt x="0" y="228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7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E8D54DF-56CC-0A49-814F-1644D41CCD24}"/>
              </a:ext>
            </a:extLst>
          </p:cNvPr>
          <p:cNvSpPr/>
          <p:nvPr/>
        </p:nvSpPr>
        <p:spPr>
          <a:xfrm>
            <a:off x="683568" y="671419"/>
            <a:ext cx="2439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7970" algn="just">
              <a:spcAft>
                <a:spcPts val="0"/>
              </a:spcAft>
            </a:pPr>
            <a:r>
              <a:rPr lang="en-US" altLang="zh-CN" sz="2800" b="1" kern="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kern="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、投影向量</a:t>
            </a:r>
            <a:endParaRPr lang="zh-CN" altLang="zh-CN" sz="2800" kern="1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="" xmlns:a16="http://schemas.microsoft.com/office/drawing/2014/main" id="{8258C766-29E9-374E-9BDB-7B338F3A7BB5}"/>
                  </a:ext>
                </a:extLst>
              </p:cNvPr>
              <p:cNvSpPr txBox="1"/>
              <p:nvPr/>
            </p:nvSpPr>
            <p:spPr>
              <a:xfrm>
                <a:off x="556568" y="2416511"/>
                <a:ext cx="828092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由点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向线段</a:t>
                </a:r>
                <a:r>
                  <a:rPr lang="en-US" altLang="zh-CN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OA</a:t>
                </a:r>
                <a:r>
                  <a:rPr lang="zh-CN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做垂线，垂足为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，则线段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OM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称为线段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OB</a:t>
                </a:r>
                <a:r>
                  <a:rPr lang="zh-CN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OA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上的投影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lang="en-US" altLang="zh-CN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zh-CN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长度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恰为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d>
                    <m:r>
                      <a:rPr lang="en-US" altLang="zh-CN" sz="2400" b="0">
                        <a:solidFill>
                          <a:schemeClr val="tx1"/>
                        </a:solidFill>
                        <a:latin typeface="Cambria Math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OB</m:t>
                        </m:r>
                      </m:e>
                    </m:d>
                    <m:r>
                      <m:rPr>
                        <m:sty m:val="p"/>
                      </m:rPr>
                      <a:rPr lang="en-US" altLang="zh-CN" sz="2400" b="0" i="1">
                        <a:solidFill>
                          <a:schemeClr val="tx1"/>
                        </a:solidFill>
                        <a:latin typeface="Cambria Math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cosθ</m:t>
                    </m:r>
                    <m: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altLang="zh-CN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400" b="1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.</a:t>
                </a:r>
                <a:endParaRPr lang="en-US" altLang="zh-CN" sz="2400" b="1" dirty="0" smtClean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258C766-29E9-374E-9BDB-7B338F3A7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68" y="2416511"/>
                <a:ext cx="828092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104" t="-4264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211621"/>
              </p:ext>
            </p:extLst>
          </p:nvPr>
        </p:nvGraphicFramePr>
        <p:xfrm>
          <a:off x="4366684" y="281095"/>
          <a:ext cx="2508250" cy="201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文档" r:id="rId4" imgW="1339375" imgH="990614" progId="Word.Document.12">
                  <p:embed/>
                </p:oleObj>
              </mc:Choice>
              <mc:Fallback>
                <p:oleObj name="文档" r:id="rId4" imgW="1339375" imgH="9906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6684" y="281095"/>
                        <a:ext cx="2508250" cy="2011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54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="" xmlns:a16="http://schemas.microsoft.com/office/drawing/2014/main" id="{25BBFAE7-FE13-CB45-A59F-5965DCC3FE79}"/>
                  </a:ext>
                </a:extLst>
              </p:cNvPr>
              <p:cNvSpPr/>
              <p:nvPr/>
            </p:nvSpPr>
            <p:spPr>
              <a:xfrm>
                <a:off x="524250" y="2978491"/>
                <a:ext cx="8352928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叫做向量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在向量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方向上的投影</a:t>
                </a:r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向量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400" dirty="0" smtClean="0">
                    <a:solidFill>
                      <a:schemeClr val="tx1"/>
                    </a:solidFill>
                    <a:effectLst/>
                    <a:latin typeface="SimHei" panose="02010609060101010101" pitchFamily="49" charset="-122"/>
                    <a:ea typeface="SimHei" panose="02010609060101010101" pitchFamily="49" charset="-122"/>
                  </a:rPr>
                  <a:t> </a:t>
                </a:r>
                <a:endParaRPr lang="zh-CN" altLang="en-US" sz="24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5BBFAE7-FE13-CB45-A59F-5965DCC3F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0" y="2978491"/>
                <a:ext cx="8352928" cy="508857"/>
              </a:xfrm>
              <a:prstGeom prst="rect">
                <a:avLst/>
              </a:prstGeom>
              <a:blipFill rotWithShape="1">
                <a:blip r:embed="rId3"/>
                <a:stretch>
                  <a:fillRect l="-1168" t="-3614" b="-240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>
                <a:extLst>
                  <a:ext uri="{FF2B5EF4-FFF2-40B4-BE49-F238E27FC236}">
                    <a16:creationId xmlns="" xmlns:a16="http://schemas.microsoft.com/office/drawing/2014/main" id="{0B9A3993-7FE0-164F-91CF-CB16B313F160}"/>
                  </a:ext>
                </a:extLst>
              </p:cNvPr>
              <p:cNvSpPr/>
              <p:nvPr/>
            </p:nvSpPr>
            <p:spPr>
              <a:xfrm>
                <a:off x="524250" y="3651953"/>
                <a:ext cx="8258358" cy="878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>
                  <a:spcAft>
                    <a:spcPts val="0"/>
                  </a:spcAft>
                </a:pPr>
                <a:r>
                  <a:rPr lang="zh-CN" altLang="zh-CN" sz="2400" kern="1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我们发现，投影向量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zh-CN" altLang="zh-CN" sz="24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有时与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zh-CN" altLang="zh-CN" sz="24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同向，有时反向，还有零向量，这与夹角</a:t>
                </a:r>
                <a14:m>
                  <m:oMath xmlns:m="http://schemas.openxmlformats.org/officeDocument/2006/math">
                    <m:r>
                      <a:rPr lang="en-US" altLang="zh-CN" sz="2400" b="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zh-CN" altLang="zh-CN" sz="24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取值范围有关</a:t>
                </a:r>
                <a:r>
                  <a:rPr lang="en-US" altLang="zh-CN" sz="2400" kern="1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endParaRPr lang="zh-CN" altLang="zh-CN" sz="2400" kern="100" dirty="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B9A3993-7FE0-164F-91CF-CB16B313F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0" y="3651953"/>
                <a:ext cx="8258358" cy="878189"/>
              </a:xfrm>
              <a:prstGeom prst="rect">
                <a:avLst/>
              </a:prstGeom>
              <a:blipFill rotWithShape="1">
                <a:blip r:embed="rId4"/>
                <a:stretch>
                  <a:fillRect l="-1181" t="-2083" b="-13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742286" y="787074"/>
                <a:ext cx="6242478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zh-CN" altLang="zh-CN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方向上的</a:t>
                </a:r>
                <a:r>
                  <a:rPr lang="zh-CN" altLang="zh-CN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投影</a:t>
                </a:r>
                <a:r>
                  <a:rPr lang="zh-CN" altLang="en-US" sz="2400" dirty="0" smtClean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又会是什么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</a:rPr>
                  <a:t>？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86" y="787074"/>
                <a:ext cx="6242478" cy="508857"/>
              </a:xfrm>
              <a:prstGeom prst="rect">
                <a:avLst/>
              </a:prstGeom>
              <a:blipFill rotWithShape="1">
                <a:blip r:embed="rId5"/>
                <a:stretch>
                  <a:fillRect l="-1563" t="-4762" r="-488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434908"/>
              </p:ext>
            </p:extLst>
          </p:nvPr>
        </p:nvGraphicFramePr>
        <p:xfrm>
          <a:off x="814388" y="1362075"/>
          <a:ext cx="73787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文档" r:id="rId6" imgW="6258670" imgH="990614" progId="Word.Document.12">
                  <p:embed/>
                </p:oleObj>
              </mc:Choice>
              <mc:Fallback>
                <p:oleObj name="文档" r:id="rId6" imgW="6258670" imgH="990614" progId="Word.Document.12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1362075"/>
                        <a:ext cx="737870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542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1763</Words>
  <Application>Microsoft Office PowerPoint</Application>
  <PresentationFormat>全屏显示(16:9)</PresentationFormat>
  <Paragraphs>102</Paragraphs>
  <Slides>19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1_Office 主题​​</vt:lpstr>
      <vt:lpstr>文档</vt:lpstr>
      <vt:lpstr>Microsoft Word Document</vt:lpstr>
      <vt:lpstr>6.2.4向量的数量积（一）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User</cp:lastModifiedBy>
  <cp:revision>107</cp:revision>
  <dcterms:created xsi:type="dcterms:W3CDTF">2020-02-01T11:21:51Z</dcterms:created>
  <dcterms:modified xsi:type="dcterms:W3CDTF">2020-04-06T07:21:27Z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