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2" r:id="rId2"/>
    <p:sldId id="264" r:id="rId3"/>
    <p:sldId id="270" r:id="rId4"/>
    <p:sldId id="269" r:id="rId5"/>
    <p:sldId id="278" r:id="rId6"/>
    <p:sldId id="277" r:id="rId7"/>
    <p:sldId id="272" r:id="rId8"/>
    <p:sldId id="271" r:id="rId9"/>
    <p:sldId id="280" r:id="rId10"/>
    <p:sldId id="279" r:id="rId11"/>
    <p:sldId id="265" r:id="rId12"/>
    <p:sldId id="273" r:id="rId13"/>
    <p:sldId id="274" r:id="rId14"/>
    <p:sldId id="275" r:id="rId15"/>
    <p:sldId id="281" r:id="rId16"/>
    <p:sldId id="28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213" autoAdjust="0"/>
  </p:normalViewPr>
  <p:slideViewPr>
    <p:cSldViewPr snapToGrid="0">
      <p:cViewPr varScale="1">
        <p:scale>
          <a:sx n="63" d="100"/>
          <a:sy n="63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FAC0-4E78-4B4A-9ADA-EE7413CBA2A2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E8FE-40DA-41DC-AE77-879038298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943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97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2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请注意：正式授课内容建议正文标题为黑体</a:t>
            </a:r>
            <a:r>
              <a:rPr lang="en-US" altLang="zh-CN" dirty="0" smtClean="0"/>
              <a:t>30</a:t>
            </a:r>
            <a:r>
              <a:rPr lang="zh-CN" altLang="en-US" dirty="0" smtClean="0"/>
              <a:t>号字；正文推荐华文楷体，尽量不小于</a:t>
            </a:r>
            <a:r>
              <a:rPr lang="en-US" altLang="zh-CN" dirty="0" smtClean="0"/>
              <a:t>20</a:t>
            </a:r>
            <a:r>
              <a:rPr lang="zh-CN" altLang="en-US" dirty="0" smtClean="0"/>
              <a:t>号，根据文字量可适当调整。英文</a:t>
            </a:r>
            <a:r>
              <a:rPr lang="en-US" altLang="zh-CN" dirty="0" smtClean="0"/>
              <a:t>1.</a:t>
            </a:r>
            <a:r>
              <a:rPr lang="zh-CN" altLang="en-US" dirty="0" smtClean="0"/>
              <a:t>字体以</a:t>
            </a:r>
            <a:r>
              <a:rPr lang="en-US" altLang="zh-CN" dirty="0" smtClean="0"/>
              <a:t>Times New Roman</a:t>
            </a:r>
            <a:r>
              <a:rPr lang="zh-CN" altLang="en-US" dirty="0" smtClean="0"/>
              <a:t>为主</a:t>
            </a:r>
            <a:r>
              <a:rPr lang="en-US" altLang="zh-CN" dirty="0" smtClean="0"/>
              <a:t>,</a:t>
            </a:r>
            <a:r>
              <a:rPr lang="zh-CN" altLang="en-US" dirty="0" smtClean="0"/>
              <a:t>可搭配使用</a:t>
            </a:r>
            <a:r>
              <a:rPr lang="en-US" altLang="zh-CN" dirty="0" smtClean="0"/>
              <a:t>Arial</a:t>
            </a:r>
            <a:r>
              <a:rPr lang="zh-CN" altLang="en-US" dirty="0" smtClean="0"/>
              <a:t>。</a:t>
            </a:r>
            <a:r>
              <a:rPr lang="en-US" altLang="zh-CN" dirty="0" smtClean="0"/>
              <a:t>2.</a:t>
            </a:r>
            <a:r>
              <a:rPr lang="zh-CN" altLang="en-US" dirty="0" smtClean="0"/>
              <a:t>字号：标题一般使用</a:t>
            </a:r>
            <a:r>
              <a:rPr lang="en-US" altLang="zh-CN" dirty="0" smtClean="0"/>
              <a:t>32—36</a:t>
            </a:r>
            <a:r>
              <a:rPr lang="zh-CN" altLang="en-US" dirty="0" smtClean="0"/>
              <a:t>号，特别强调可以用</a:t>
            </a:r>
            <a:r>
              <a:rPr lang="en-US" altLang="zh-CN" dirty="0" smtClean="0"/>
              <a:t>40</a:t>
            </a:r>
            <a:r>
              <a:rPr lang="zh-CN" altLang="en-US" dirty="0" smtClean="0"/>
              <a:t>号；正文一般用</a:t>
            </a:r>
            <a:r>
              <a:rPr lang="en-US" altLang="zh-CN" dirty="0" smtClean="0"/>
              <a:t>24—28</a:t>
            </a:r>
            <a:r>
              <a:rPr lang="zh-CN" altLang="en-US" dirty="0" smtClean="0"/>
              <a:t>号，特别强调可用</a:t>
            </a:r>
            <a:r>
              <a:rPr lang="en-US" altLang="zh-CN" dirty="0" smtClean="0"/>
              <a:t>32</a:t>
            </a:r>
            <a:r>
              <a:rPr lang="zh-CN" altLang="en-US" smtClean="0"/>
              <a:t>号。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788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请注意：正式授课内容建议正文标题为黑体</a:t>
            </a:r>
            <a:r>
              <a:rPr lang="en-US" altLang="zh-CN" dirty="0" smtClean="0"/>
              <a:t>30</a:t>
            </a:r>
            <a:r>
              <a:rPr lang="zh-CN" altLang="en-US" dirty="0" smtClean="0"/>
              <a:t>号字；正文推荐华文楷体，尽量不小于</a:t>
            </a:r>
            <a:r>
              <a:rPr lang="en-US" altLang="zh-CN" dirty="0" smtClean="0"/>
              <a:t>20</a:t>
            </a:r>
            <a:r>
              <a:rPr lang="zh-CN" altLang="en-US" dirty="0" smtClean="0"/>
              <a:t>号，根据文字量可适当调整。英文</a:t>
            </a:r>
            <a:r>
              <a:rPr lang="en-US" altLang="zh-CN" dirty="0" smtClean="0"/>
              <a:t>1.</a:t>
            </a:r>
            <a:r>
              <a:rPr lang="zh-CN" altLang="en-US" dirty="0" smtClean="0"/>
              <a:t>字体以</a:t>
            </a:r>
            <a:r>
              <a:rPr lang="en-US" altLang="zh-CN" dirty="0" smtClean="0"/>
              <a:t>Times New Roman</a:t>
            </a:r>
            <a:r>
              <a:rPr lang="zh-CN" altLang="en-US" dirty="0" smtClean="0"/>
              <a:t>为主</a:t>
            </a:r>
            <a:r>
              <a:rPr lang="en-US" altLang="zh-CN" dirty="0" smtClean="0"/>
              <a:t>,</a:t>
            </a:r>
            <a:r>
              <a:rPr lang="zh-CN" altLang="en-US" dirty="0" smtClean="0"/>
              <a:t>可搭配使用</a:t>
            </a:r>
            <a:r>
              <a:rPr lang="en-US" altLang="zh-CN" dirty="0" smtClean="0"/>
              <a:t>Arial</a:t>
            </a:r>
            <a:r>
              <a:rPr lang="zh-CN" altLang="en-US" dirty="0" smtClean="0"/>
              <a:t>。</a:t>
            </a:r>
            <a:r>
              <a:rPr lang="en-US" altLang="zh-CN" dirty="0" smtClean="0"/>
              <a:t>2.</a:t>
            </a:r>
            <a:r>
              <a:rPr lang="zh-CN" altLang="en-US" dirty="0" smtClean="0"/>
              <a:t>字号：标题一般使用</a:t>
            </a:r>
            <a:r>
              <a:rPr lang="en-US" altLang="zh-CN" dirty="0" smtClean="0"/>
              <a:t>32—36</a:t>
            </a:r>
            <a:r>
              <a:rPr lang="zh-CN" altLang="en-US" dirty="0" smtClean="0"/>
              <a:t>号，特别强调可以用</a:t>
            </a:r>
            <a:r>
              <a:rPr lang="en-US" altLang="zh-CN" dirty="0" smtClean="0"/>
              <a:t>40</a:t>
            </a:r>
            <a:r>
              <a:rPr lang="zh-CN" altLang="en-US" dirty="0" smtClean="0"/>
              <a:t>号；正文一般用</a:t>
            </a:r>
            <a:r>
              <a:rPr lang="en-US" altLang="zh-CN" dirty="0" smtClean="0"/>
              <a:t>24—28</a:t>
            </a:r>
            <a:r>
              <a:rPr lang="zh-CN" altLang="en-US" dirty="0" smtClean="0"/>
              <a:t>号，特别强调可用</a:t>
            </a:r>
            <a:r>
              <a:rPr lang="en-US" altLang="zh-CN" dirty="0" smtClean="0"/>
              <a:t>32</a:t>
            </a:r>
            <a:r>
              <a:rPr lang="zh-CN" altLang="en-US" smtClean="0"/>
              <a:t>号。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506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5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787727" y="2280725"/>
            <a:ext cx="9144000" cy="1126124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787727" y="3619499"/>
            <a:ext cx="7273974" cy="1056835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主讲人：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986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8444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49054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4pPr>
            <a:lvl5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400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1339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444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1211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1557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563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382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498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438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92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505014" y="2556315"/>
            <a:ext cx="7216140" cy="971127"/>
          </a:xfrm>
        </p:spPr>
        <p:txBody>
          <a:bodyPr>
            <a:normAutofit/>
          </a:bodyPr>
          <a:lstStyle/>
          <a:p>
            <a:pPr algn="ctr"/>
            <a:r>
              <a:rPr lang="en-US" altLang="zh-CN" b="1" spc="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6.2.2</a:t>
            </a:r>
            <a:r>
              <a:rPr lang="zh-CN" altLang="en-US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向量的减法运算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7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60" y="1592165"/>
            <a:ext cx="5692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32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6448320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7" spc="30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 周开炎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9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8201" y="1407755"/>
            <a:ext cx="106639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思考：（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）如图，如果从</a:t>
            </a:r>
            <a:r>
              <a:rPr lang="en-US" altLang="zh-CN" sz="2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的终点到</a:t>
            </a:r>
            <a:r>
              <a:rPr lang="en-US" altLang="zh-CN" sz="2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的终点作向量，那么所得向量是什么？ 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）如图</a:t>
            </a:r>
            <a:r>
              <a:rPr lang="zh-CN" altLang="zh-CN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，如果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改变图中向量</a:t>
            </a:r>
            <a:r>
              <a:rPr lang="en-US" altLang="zh-CN" sz="2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的方向，使</a:t>
            </a:r>
            <a:r>
              <a:rPr lang="en-US" altLang="zh-CN" sz="2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∥</a:t>
            </a:r>
            <a:r>
              <a:rPr lang="en-US" altLang="zh-CN" sz="2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，怎样作出</a:t>
            </a:r>
            <a:r>
              <a:rPr lang="en-US" altLang="zh-CN" sz="2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呢</a:t>
            </a:r>
            <a:r>
              <a:rPr lang="zh-CN" altLang="zh-CN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？</a:t>
            </a:r>
            <a:endParaRPr lang="zh-CN" altLang="zh-CN" sz="28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838201" y="293618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探究向量减法法则</a:t>
            </a:r>
            <a:endParaRPr lang="zh-CN" altLang="en-US" dirty="0"/>
          </a:p>
        </p:txBody>
      </p:sp>
      <p:cxnSp>
        <p:nvCxnSpPr>
          <p:cNvPr id="4" name="直接箭头连接符 3"/>
          <p:cNvCxnSpPr/>
          <p:nvPr/>
        </p:nvCxnSpPr>
        <p:spPr>
          <a:xfrm>
            <a:off x="1764632" y="4154905"/>
            <a:ext cx="189296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1764632" y="4956121"/>
            <a:ext cx="317633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346914" y="370289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2711116" y="455321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7223611" y="4524361"/>
            <a:ext cx="189296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7247644" y="4517705"/>
            <a:ext cx="317633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7041510" y="409073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O</a:t>
            </a:r>
            <a:endParaRPr lang="zh-CN" altLang="en-US" sz="2800" dirty="0"/>
          </a:p>
        </p:txBody>
      </p:sp>
      <p:sp>
        <p:nvSpPr>
          <p:cNvPr id="27" name="矩形 26"/>
          <p:cNvSpPr/>
          <p:nvPr/>
        </p:nvSpPr>
        <p:spPr>
          <a:xfrm>
            <a:off x="8693065" y="4017183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2800" dirty="0"/>
          </a:p>
        </p:txBody>
      </p:sp>
      <p:sp>
        <p:nvSpPr>
          <p:cNvPr id="28" name="矩形 27"/>
          <p:cNvSpPr/>
          <p:nvPr/>
        </p:nvSpPr>
        <p:spPr>
          <a:xfrm>
            <a:off x="10177771" y="4049656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2800" dirty="0"/>
          </a:p>
        </p:txBody>
      </p:sp>
      <p:cxnSp>
        <p:nvCxnSpPr>
          <p:cNvPr id="30" name="直接箭头连接符 29"/>
          <p:cNvCxnSpPr/>
          <p:nvPr/>
        </p:nvCxnSpPr>
        <p:spPr>
          <a:xfrm flipH="1">
            <a:off x="9116579" y="4521133"/>
            <a:ext cx="1272949" cy="0"/>
          </a:xfrm>
          <a:prstGeom prst="straightConnector1">
            <a:avLst/>
          </a:prstGeom>
          <a:ln w="1079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858685" y="5295093"/>
                <a:ext cx="2061205" cy="647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altLang="zh-C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3200" b="1" i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 a</a:t>
                </a:r>
                <a:r>
                  <a:rPr lang="zh-CN" altLang="zh-CN" sz="32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b="1" i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b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685" y="5295093"/>
                <a:ext cx="2061205" cy="647870"/>
              </a:xfrm>
              <a:prstGeom prst="rect">
                <a:avLst/>
              </a:prstGeom>
              <a:blipFill>
                <a:blip r:embed="rId2"/>
                <a:stretch>
                  <a:fillRect t="-5660" r="-7396" b="-301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12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6" grpId="0"/>
      <p:bldP spid="27" grpId="0"/>
      <p:bldP spid="28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0" t="22551" r="51591" b="56964"/>
          <a:stretch>
            <a:fillRect/>
          </a:stretch>
        </p:blipFill>
        <p:spPr bwMode="auto">
          <a:xfrm>
            <a:off x="8775874" y="846538"/>
            <a:ext cx="3255369" cy="24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7542" y="1510307"/>
            <a:ext cx="89402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例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如图，已知向量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b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c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d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，求作向量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11" name="标题 3"/>
          <p:cNvSpPr>
            <a:spLocks noGrp="1"/>
          </p:cNvSpPr>
          <p:nvPr>
            <p:ph type="title"/>
          </p:nvPr>
        </p:nvSpPr>
        <p:spPr>
          <a:xfrm>
            <a:off x="838201" y="293618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例题讲解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838201" y="2540986"/>
                <a:ext cx="5903495" cy="2925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作法：如图，在平面内任取一点</a:t>
                </a:r>
                <a:r>
                  <a:rPr lang="en-US" altLang="zh-CN" sz="2800" i="1" dirty="0"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8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，</a:t>
                </a:r>
                <a:endParaRPr lang="en-US" altLang="zh-CN" sz="2800" dirty="0" smtClean="0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作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altLang="zh-C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zh-CN" altLang="zh-CN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，</m:t>
                    </m:r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altLang="zh-C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en-US" altLang="zh-C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𝒄</m:t>
                    </m:r>
                    <m:r>
                      <a:rPr lang="zh-CN" altLang="zh-CN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，</m:t>
                    </m:r>
                  </m:oMath>
                </a14:m>
                <a:endParaRPr lang="en-US" altLang="zh-CN" sz="2800" b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𝑂𝐷</m:t>
                        </m:r>
                      </m:e>
                    </m:acc>
                    <m:r>
                      <a:rPr lang="en-US" altLang="zh-C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zh-CN" altLang="zh-CN" sz="28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．</a:t>
                </a:r>
                <a:endParaRPr lang="en-US" altLang="zh-CN" sz="2800" dirty="0" smtClean="0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altLang="zh-C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zh-CN" alt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en-US" altLang="zh-C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𝒄</m:t>
                    </m:r>
                    <m:r>
                      <a:rPr lang="zh-CN" alt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𝒅</m:t>
                    </m:r>
                    <m:r>
                      <a:rPr lang="zh-CN" altLang="zh-CN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．</m:t>
                    </m:r>
                  </m:oMath>
                </a14:m>
                <a:endParaRPr lang="zh-CN" altLang="en-US" sz="2800" dirty="0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540986"/>
                <a:ext cx="5903495" cy="2925609"/>
              </a:xfrm>
              <a:prstGeom prst="rect">
                <a:avLst/>
              </a:prstGeom>
              <a:blipFill>
                <a:blip r:embed="rId3"/>
                <a:stretch>
                  <a:fillRect l="-2169" b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7" t="22551" r="33583" b="56964"/>
          <a:stretch/>
        </p:blipFill>
        <p:spPr bwMode="auto">
          <a:xfrm>
            <a:off x="7179147" y="3304674"/>
            <a:ext cx="3929699" cy="2836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10341977" y="6244728"/>
            <a:ext cx="161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暂停播放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1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838201" y="293618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例题讲解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57726" y="1453003"/>
                <a:ext cx="7620000" cy="1550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　如图，在平行四边形</a:t>
                </a:r>
                <a:r>
                  <a:rPr lang="en-US" altLang="zh-CN" sz="2800" i="1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ABCD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中，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altLang="zh-C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zh-CN" altLang="zh-CN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，</m:t>
                    </m:r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altLang="zh-C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，你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能</a:t>
                </a:r>
                <a:r>
                  <a:rPr lang="zh-CN" altLang="zh-CN" sz="28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用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 b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表示向量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zh-CN" altLang="zh-CN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，</m:t>
                    </m:r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？</a:t>
                </a:r>
                <a:endParaRPr lang="zh-CN" altLang="en-US" sz="280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6" y="1453003"/>
                <a:ext cx="7620000" cy="1550296"/>
              </a:xfrm>
              <a:prstGeom prst="rect">
                <a:avLst/>
              </a:prstGeom>
              <a:blipFill>
                <a:blip r:embed="rId2"/>
                <a:stretch>
                  <a:fillRect l="-1680" b="-43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4" t="66042" r="19589" b="9783"/>
          <a:stretch/>
        </p:blipFill>
        <p:spPr bwMode="auto">
          <a:xfrm>
            <a:off x="8458201" y="956399"/>
            <a:ext cx="3076075" cy="29264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838201" y="3241206"/>
                <a:ext cx="7078579" cy="2921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由向量加法的平行四边形法则，我们知道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altLang="zh-C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． </a:t>
                </a:r>
              </a:p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同样，由向量的减法，知</a:t>
                </a:r>
                <a:endParaRPr lang="en-US" altLang="zh-CN" sz="2800" kern="100" dirty="0" smtClean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kern="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  <m:r>
                      <a:rPr lang="en-US" altLang="zh-C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zh-CN" alt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altLang="zh-CN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zh-CN" alt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．</a:t>
                </a: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3241206"/>
                <a:ext cx="7078579" cy="2921377"/>
              </a:xfrm>
              <a:prstGeom prst="rect">
                <a:avLst/>
              </a:prstGeom>
              <a:blipFill>
                <a:blip r:embed="rId4"/>
                <a:stretch>
                  <a:fillRect l="-1809" r="-17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10341977" y="6244728"/>
            <a:ext cx="161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暂停播放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箭头连接符 19"/>
          <p:cNvCxnSpPr/>
          <p:nvPr/>
        </p:nvCxnSpPr>
        <p:spPr>
          <a:xfrm flipH="1">
            <a:off x="6291771" y="4925411"/>
            <a:ext cx="92643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838201" y="293618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课堂练习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344902" y="1445932"/>
                <a:ext cx="5200277" cy="575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（</m:t>
                    </m:r>
                    <m:r>
                      <a:rPr lang="en-US" altLang="zh-CN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zh-CN" alt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）</m:t>
                    </m:r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zh-CN" alt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altLang="zh-CN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u="sng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    </a:t>
                </a:r>
                <a:r>
                  <a:rPr lang="zh-CN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；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902" y="1445932"/>
                <a:ext cx="5200277" cy="575479"/>
              </a:xfrm>
              <a:prstGeom prst="rect">
                <a:avLst/>
              </a:prstGeom>
              <a:blipFill>
                <a:blip r:embed="rId2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344902" y="2483755"/>
                <a:ext cx="5200277" cy="575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（</m:t>
                    </m:r>
                    <m:r>
                      <a:rPr lang="en-US" altLang="zh-CN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zh-CN" alt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）</m:t>
                    </m:r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zh-CN" altLang="en-US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zh-CN" alt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en-US" altLang="zh-CN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u="sng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    </a:t>
                </a:r>
                <a:r>
                  <a:rPr lang="zh-CN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；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902" y="2483755"/>
                <a:ext cx="5200277" cy="575479"/>
              </a:xfrm>
              <a:prstGeom prst="rect">
                <a:avLst/>
              </a:prstGeom>
              <a:blipFill>
                <a:blip r:embed="rId3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1344902" y="3409283"/>
            <a:ext cx="59415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如图</a:t>
            </a:r>
            <a:r>
              <a:rPr lang="zh-CN" altLang="zh-CN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∥</a:t>
            </a:r>
            <a:r>
              <a:rPr lang="en-US" altLang="zh-CN" sz="2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，作出</a:t>
            </a:r>
            <a:r>
              <a:rPr lang="en-US" altLang="zh-CN" sz="2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1764632" y="4555955"/>
            <a:ext cx="189296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2148887" y="5015007"/>
            <a:ext cx="92643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346914" y="410394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2546241" y="466380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7223611" y="4925411"/>
            <a:ext cx="189296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041510" y="449178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O</a:t>
            </a:r>
            <a:endParaRPr lang="zh-CN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8693065" y="4418233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6092444" y="4491787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2800" dirty="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6304201" y="4928277"/>
            <a:ext cx="2812378" cy="0"/>
          </a:xfrm>
          <a:prstGeom prst="straightConnector1">
            <a:avLst/>
          </a:prstGeom>
          <a:ln w="1079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6452704" y="5211884"/>
                <a:ext cx="2061205" cy="647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altLang="zh-C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3200" b="1" i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 a</a:t>
                </a:r>
                <a:r>
                  <a:rPr lang="zh-CN" altLang="zh-CN" sz="32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b="1" i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b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704" y="5211884"/>
                <a:ext cx="2061205" cy="647870"/>
              </a:xfrm>
              <a:prstGeom prst="rect">
                <a:avLst/>
              </a:prstGeom>
              <a:blipFill>
                <a:blip r:embed="rId4"/>
                <a:stretch>
                  <a:fillRect t="-5660" r="-7101" b="-301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4605632" y="1402292"/>
                <a:ext cx="2149354" cy="575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632" y="1402292"/>
                <a:ext cx="2149354" cy="5754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5569956" y="2406451"/>
                <a:ext cx="5200277" cy="647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zh-CN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zh-CN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zh-CN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Times New Roman" panose="020206030504050203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altLang="zh-CN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CN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956" y="2406451"/>
                <a:ext cx="5200277" cy="6478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/>
          <p:cNvSpPr txBox="1"/>
          <p:nvPr/>
        </p:nvSpPr>
        <p:spPr>
          <a:xfrm>
            <a:off x="10297353" y="6021425"/>
            <a:ext cx="161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暂停播放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44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9" grpId="0"/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课堂小结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74820" y="1502103"/>
            <a:ext cx="8174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相反</a:t>
            </a:r>
            <a:r>
              <a:rPr lang="zh-CN" altLang="zh-CN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向量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长度相等，方向相反的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向量．</a:t>
            </a:r>
            <a:endParaRPr lang="zh-CN" altLang="en-US" sz="2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20415" y="2281871"/>
            <a:ext cx="1034515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00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2.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向量的减法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减去一个向量相当于加上这个向量的相反向量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．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06903" y="3161833"/>
            <a:ext cx="104594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向量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减法的几何</a:t>
            </a:r>
            <a:r>
              <a:rPr lang="zh-CN" altLang="zh-CN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意义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可以表示为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从向量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的终点指向向量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的终点的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向量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</a:t>
            </a:r>
            <a:endParaRPr lang="zh-CN" altLang="zh-CN" sz="2800" kern="1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06904" y="4644493"/>
            <a:ext cx="23742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类比思想</a:t>
            </a:r>
            <a:endParaRPr lang="en-US" altLang="zh-CN" sz="2800" kern="100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49906" y="5367114"/>
            <a:ext cx="2462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数的减法</a:t>
            </a:r>
            <a:endParaRPr lang="en-US" altLang="zh-CN" sz="2800" kern="100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y=x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+(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矩形 9"/>
          <p:cNvSpPr/>
          <p:nvPr/>
        </p:nvSpPr>
        <p:spPr>
          <a:xfrm>
            <a:off x="6678103" y="5383155"/>
            <a:ext cx="2570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向量的减法</a:t>
            </a:r>
            <a:endParaRPr lang="en-US" altLang="zh-CN" sz="2800" kern="100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b=a+</a:t>
            </a:r>
            <a:r>
              <a:rPr lang="en-US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</a:t>
            </a:r>
            <a:endParaRPr lang="zh-CN" altLang="zh-CN" sz="2800" kern="1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973343" y="5826785"/>
            <a:ext cx="1443787" cy="236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372823" y="5383155"/>
            <a:ext cx="77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类比</a:t>
            </a:r>
          </a:p>
        </p:txBody>
      </p:sp>
    </p:spTree>
    <p:extLst>
      <p:ext uri="{BB962C8B-B14F-4D97-AF65-F5344CB8AC3E}">
        <p14:creationId xmlns:p14="http://schemas.microsoft.com/office/powerpoint/2010/main" val="39484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3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838201" y="293618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课后作业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958322" y="1619181"/>
            <a:ext cx="2141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P12-P13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练习</a:t>
            </a:r>
            <a:endParaRPr lang="zh-CN" altLang="en-US" sz="28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904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982296" y="1424256"/>
            <a:ext cx="4715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lang="zh-CN" altLang="en-US" sz="2400" dirty="0">
              <a:solidFill>
                <a:prstClr val="white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83318" y="1580198"/>
            <a:ext cx="98704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会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借助图形画出一个向量的相反向量；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会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借助图形作出两个向量的差；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借助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实例和平面向量的几何表示，掌握平面向量减法运算及运算规则；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理解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平面向量减法运算的几何意义，并能解决一些相关问题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4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838200" y="438151"/>
            <a:ext cx="10515600" cy="1129188"/>
          </a:xfrm>
        </p:spPr>
        <p:txBody>
          <a:bodyPr>
            <a:normAutofit/>
          </a:bodyPr>
          <a:lstStyle/>
          <a:p>
            <a:r>
              <a:rPr lang="zh-CN" altLang="en-US" sz="3600" b="1" dirty="0" smtClean="0"/>
              <a:t>学习目标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300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982296" y="1424256"/>
            <a:ext cx="4715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lang="zh-CN" altLang="en-US" sz="2400" dirty="0">
              <a:solidFill>
                <a:prstClr val="white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60759" y="1655088"/>
            <a:ext cx="9870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学习重点</a:t>
            </a:r>
            <a:r>
              <a:rPr lang="zh-CN" altLang="en-US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掌握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平面向量减法运算及运算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规则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理解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平面向量减法运算的几何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意义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4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838200" y="438151"/>
            <a:ext cx="10515600" cy="1129188"/>
          </a:xfrm>
        </p:spPr>
        <p:txBody>
          <a:bodyPr>
            <a:normAutofit/>
          </a:bodyPr>
          <a:lstStyle/>
          <a:p>
            <a:r>
              <a:rPr lang="zh-CN" altLang="en-US" sz="3600" b="1" dirty="0" smtClean="0"/>
              <a:t>学习重点与难点</a:t>
            </a:r>
            <a:endParaRPr lang="zh-CN" altLang="en-US" sz="3600" dirty="0"/>
          </a:p>
        </p:txBody>
      </p:sp>
      <p:sp>
        <p:nvSpPr>
          <p:cNvPr id="5" name="文本框 4"/>
          <p:cNvSpPr txBox="1"/>
          <p:nvPr/>
        </p:nvSpPr>
        <p:spPr>
          <a:xfrm>
            <a:off x="1160759" y="3544848"/>
            <a:ext cx="59410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学习难点</a:t>
            </a:r>
            <a:r>
              <a:rPr lang="zh-CN" altLang="en-US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向量减法的几何意义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58917" y="1311342"/>
            <a:ext cx="10149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上一节课，我们已经学习了向量的加法，那么向量的减法该如何定义呢？</a:t>
            </a:r>
            <a:endParaRPr lang="zh-CN" altLang="zh-CN" sz="2800" kern="1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2468880" y="377191"/>
            <a:ext cx="7482840" cy="1055370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情境引入</a:t>
            </a:r>
            <a:endParaRPr lang="zh-CN" altLang="en-US" sz="3600" dirty="0"/>
          </a:p>
        </p:txBody>
      </p:sp>
      <p:sp>
        <p:nvSpPr>
          <p:cNvPr id="16" name="矩形 15"/>
          <p:cNvSpPr/>
          <p:nvPr/>
        </p:nvSpPr>
        <p:spPr>
          <a:xfrm>
            <a:off x="958917" y="2745152"/>
            <a:ext cx="10149840" cy="1319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在数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的运算中，减法是加法的逆运算，其运算法则是“减去一个数等于加上这个数的相反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数”．</a:t>
            </a:r>
            <a:endParaRPr lang="zh-CN" altLang="zh-CN" sz="2800" kern="1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8917" y="5033353"/>
            <a:ext cx="10149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类比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数的减法，向量的减法与加法有什么关系？如何定义向量的减法法则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？</a:t>
            </a:r>
            <a:endParaRPr lang="zh-CN" altLang="zh-CN" sz="2800" kern="1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48591" y="4264810"/>
            <a:ext cx="277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32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2=3</a:t>
            </a:r>
            <a:r>
              <a:rPr lang="en-US" altLang="zh-CN" sz="32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+(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799222" y="4264810"/>
            <a:ext cx="277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zh-CN" sz="32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4=7</a:t>
            </a:r>
            <a:r>
              <a:rPr lang="en-US" altLang="zh-CN" sz="32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+(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2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9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62000" y="1285876"/>
            <a:ext cx="1089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的相反数是－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类似，我们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规定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800" kern="100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长度相等，方向相反的向量，叫做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相反向量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记作－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</a:t>
            </a:r>
            <a:endParaRPr lang="en-US" altLang="zh-CN" sz="2800" kern="100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2468880" y="377191"/>
            <a:ext cx="7482840" cy="1055370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情境引入</a:t>
            </a:r>
            <a:endParaRPr lang="zh-CN" altLang="en-US" sz="3600" dirty="0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8945880" y="797708"/>
            <a:ext cx="1417320" cy="945267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9290338" y="79770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2800" dirty="0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9055510" y="950557"/>
            <a:ext cx="1423549" cy="948751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9698007" y="1270341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2000" y="2670162"/>
            <a:ext cx="10896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由于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方向反转两次仍回到原来的方向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因此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互为相反向量，于是 －</a:t>
            </a:r>
            <a:r>
              <a:rPr lang="en-US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)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</a:t>
            </a:r>
            <a:endParaRPr lang="en-US" altLang="zh-CN" sz="2800" kern="100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我们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规定，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零向量的相反向量仍是零向量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</a:t>
            </a:r>
            <a:endParaRPr lang="zh-CN" altLang="zh-CN" sz="2800" kern="1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5748" y="4638469"/>
            <a:ext cx="104049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由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两个向量和的定义易知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indent="20002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即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任意向量与其相反向量的和是零向量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</a:t>
            </a:r>
            <a:endParaRPr lang="en-US" altLang="zh-CN" sz="2800" kern="100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indent="20002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这样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，如果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互为相反向量，那么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 </a:t>
            </a:r>
            <a:endParaRPr lang="zh-CN" altLang="zh-CN" sz="2800" kern="1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1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77089" y="1574301"/>
            <a:ext cx="100664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向量</a:t>
            </a:r>
            <a:r>
              <a:rPr lang="en-US" altLang="zh-CN" sz="28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加上</a:t>
            </a:r>
            <a:r>
              <a:rPr lang="en-US" altLang="zh-CN" sz="28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的相反向量，叫做</a:t>
            </a:r>
            <a:r>
              <a:rPr lang="en-US" altLang="zh-CN" sz="28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求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两个向量差的运算叫做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向量的减法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</a:t>
            </a:r>
            <a:endParaRPr lang="zh-CN" altLang="en-US" sz="28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标题 3"/>
          <p:cNvSpPr>
            <a:spLocks noGrp="1"/>
          </p:cNvSpPr>
          <p:nvPr>
            <p:ph type="title"/>
          </p:nvPr>
        </p:nvSpPr>
        <p:spPr>
          <a:xfrm>
            <a:off x="2468880" y="377191"/>
            <a:ext cx="7482840" cy="1055370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形成定义</a:t>
            </a:r>
            <a:endParaRPr lang="zh-CN" altLang="en-US" sz="3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77089" y="3394477"/>
            <a:ext cx="926179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00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我们看到，向量的减法可以转化为向量的加法来进行：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</a:p>
          <a:p>
            <a:pPr marL="0" marR="0" lvl="0" indent="2000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减去一个向量相当于加上这个向量的相反向量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．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1" y="293618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探究向量减法的几何意义</a:t>
            </a:r>
            <a:endParaRPr lang="zh-CN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66538" y="1348431"/>
            <a:ext cx="64609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200025">
              <a:lnSpc>
                <a:spcPct val="150000"/>
              </a:lnSpc>
            </a:pPr>
            <a:r>
              <a:rPr lang="zh-CN" altLang="zh-CN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向量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减</a:t>
            </a:r>
            <a:r>
              <a:rPr lang="zh-CN" altLang="zh-CN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法</a:t>
            </a:r>
            <a:r>
              <a:rPr lang="zh-CN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的几何意义是什么</a:t>
            </a:r>
            <a:r>
              <a:rPr lang="zh-CN" altLang="zh-CN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？</a:t>
            </a:r>
            <a:endParaRPr kumimoji="0" lang="zh-CN" altLang="zh-CN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49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4" t="34747" r="12875" b="33264"/>
          <a:stretch>
            <a:fillRect/>
          </a:stretch>
        </p:blipFill>
        <p:spPr bwMode="auto">
          <a:xfrm>
            <a:off x="8652676" y="3541088"/>
            <a:ext cx="3042275" cy="264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85801" y="2246542"/>
                <a:ext cx="7602931" cy="4218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zh-CN" sz="2800" kern="1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如图，设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altLang="zh-C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zh-CN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altLang="zh-C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𝑂𝐷</m:t>
                        </m:r>
                      </m:e>
                    </m:acc>
                    <m:r>
                      <a:rPr lang="en-US" altLang="zh-C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，连接</a:t>
                </a:r>
                <a:r>
                  <a:rPr lang="en-US" altLang="zh-CN" sz="2800" i="1" kern="1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AB</a:t>
                </a:r>
                <a14:m>
                  <m:oMath xmlns:m="http://schemas.openxmlformats.org/officeDocument/2006/math">
                    <m:r>
                      <a:rPr lang="zh-CN" altLang="zh-CN" sz="28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．</m:t>
                    </m:r>
                  </m:oMath>
                </a14:m>
                <a:r>
                  <a:rPr lang="zh-CN" altLang="zh-CN" sz="2800" kern="1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向量减法的定义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知</a:t>
                </a:r>
                <a:endParaRPr lang="en-US" altLang="zh-CN" sz="2800" kern="100" dirty="0" smtClean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2800" b="1" i="1" kern="1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b="1" i="1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i="1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b="1" i="1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altLang="zh-C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𝑂𝐷</m:t>
                        </m:r>
                      </m:e>
                    </m:acc>
                    <m:r>
                      <a:rPr lang="en-US" altLang="zh-C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zh-CN" altLang="zh-CN" sz="28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．</m:t>
                    </m:r>
                  </m:oMath>
                </a14:m>
                <a:endParaRPr lang="en-US" altLang="zh-CN" sz="2800" kern="100" dirty="0" smtClean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在四边</a:t>
                </a:r>
                <a:r>
                  <a:rPr lang="en-US" altLang="zh-CN" sz="2800" i="1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OCAB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中，</a:t>
                </a:r>
                <a:r>
                  <a:rPr lang="en-US" altLang="zh-CN" sz="2800" i="1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OB//CA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OB=CA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，所以</a:t>
                </a:r>
                <a:r>
                  <a:rPr lang="en-US" altLang="zh-CN" sz="2800" i="1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OCAB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是平行四边形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．所以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作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altLang="zh-C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en-US" altLang="zh-C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zh-CN" alt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  <m:r>
                      <a:rPr lang="zh-CN" altLang="zh-CN" sz="28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．</m:t>
                    </m:r>
                  </m:oMath>
                </a14:m>
                <a:endParaRPr lang="zh-CN" altLang="zh-CN" sz="2800" kern="10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由此，我们得到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的作图方法．</a:t>
                </a:r>
                <a:endParaRPr lang="zh-CN" altLang="en-US" sz="280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246542"/>
                <a:ext cx="7602931" cy="4218271"/>
              </a:xfrm>
              <a:prstGeom prst="rect">
                <a:avLst/>
              </a:prstGeom>
              <a:blipFill>
                <a:blip r:embed="rId3"/>
                <a:stretch>
                  <a:fillRect l="-1684" r="-1604" b="-1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10341977" y="6244728"/>
            <a:ext cx="161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暂停播放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9414851" y="1981076"/>
            <a:ext cx="1517628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8963247" y="956399"/>
            <a:ext cx="451604" cy="1024677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9414851" y="1981076"/>
            <a:ext cx="409633" cy="996040"/>
          </a:xfrm>
          <a:prstGeom prst="straightConnector1">
            <a:avLst/>
          </a:prstGeom>
          <a:ln w="444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9824484" y="2973448"/>
            <a:ext cx="1517628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9414851" y="1981076"/>
            <a:ext cx="1938950" cy="99237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8993529" y="985036"/>
            <a:ext cx="1938950" cy="99237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9045510" y="1846522"/>
            <a:ext cx="28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893476" y="1720729"/>
            <a:ext cx="44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332589" y="2785707"/>
            <a:ext cx="403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268157" y="2798766"/>
            <a:ext cx="403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90893" y="-497462"/>
            <a:ext cx="403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9790527" y="1517861"/>
                <a:ext cx="4892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𝒂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527" y="1517861"/>
                <a:ext cx="48923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8456510" y="1253522"/>
                <a:ext cx="11759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510" y="1253522"/>
                <a:ext cx="117597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8725819" y="2262455"/>
                <a:ext cx="11759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− </m:t>
                      </m:r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819" y="2262455"/>
                <a:ext cx="11759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9096949" y="2241381"/>
                <a:ext cx="286262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altLang="zh-CN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altLang="zh-C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altLang="zh-CN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949" y="2241381"/>
                <a:ext cx="286262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9077899" y="1061676"/>
                <a:ext cx="286262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altLang="zh-C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899" y="1061676"/>
                <a:ext cx="286262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/>
          <p:cNvSpPr txBox="1"/>
          <p:nvPr/>
        </p:nvSpPr>
        <p:spPr>
          <a:xfrm>
            <a:off x="8608584" y="794832"/>
            <a:ext cx="622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10862631" y="1965944"/>
            <a:ext cx="409633" cy="996040"/>
          </a:xfrm>
          <a:prstGeom prst="straightConnector1">
            <a:avLst/>
          </a:prstGeom>
          <a:ln w="444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70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20" grpId="0"/>
      <p:bldP spid="21" grpId="0"/>
      <p:bldP spid="22" grpId="0"/>
      <p:bldP spid="23" grpId="0"/>
      <p:bldP spid="19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074820" y="3589480"/>
                <a:ext cx="10459453" cy="284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如图，已知向量</a:t>
                </a:r>
                <a:r>
                  <a:rPr lang="en-US" altLang="zh-CN" sz="2800" b="1" i="1" kern="100" dirty="0" err="1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kern="100" dirty="0" err="1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b="1" i="1" kern="100" dirty="0" err="1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，在平面内任取一点</a:t>
                </a:r>
                <a:r>
                  <a:rPr lang="en-US" altLang="zh-CN" sz="2800" i="1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，作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altLang="zh-C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zh-CN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altLang="zh-C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altLang="zh-C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zh-CN" alt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  <m:r>
                      <a:rPr lang="zh-CN" altLang="zh-CN" sz="28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．</m:t>
                    </m:r>
                  </m:oMath>
                </a14:m>
                <a:endParaRPr lang="zh-CN" altLang="zh-CN" sz="2800" kern="10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b="1" i="1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b="1" i="1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可以表示为</a:t>
                </a:r>
                <a:r>
                  <a:rPr lang="zh-CN" altLang="zh-CN" sz="2800" b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从向量</a:t>
                </a:r>
                <a:r>
                  <a:rPr lang="en-US" altLang="zh-CN" sz="2800" b="1" i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b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的终点指向向量</a:t>
                </a:r>
                <a:r>
                  <a:rPr lang="en-US" altLang="zh-CN" sz="2800" b="1" i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b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的终点的向量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，这是向量减法的几何意义．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820" y="3589480"/>
                <a:ext cx="10459453" cy="2842958"/>
              </a:xfrm>
              <a:prstGeom prst="rect">
                <a:avLst/>
              </a:prstGeom>
              <a:blipFill>
                <a:blip r:embed="rId2"/>
                <a:stretch>
                  <a:fillRect l="-1166" r="-1224" b="-30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838201" y="293618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探究向量减法法则</a:t>
            </a:r>
            <a:endParaRPr lang="zh-CN" altLang="en-US" dirty="0"/>
          </a:p>
        </p:txBody>
      </p:sp>
      <p:pic>
        <p:nvPicPr>
          <p:cNvPr id="7" name="图片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3" t="47410" r="30745" b="34188"/>
          <a:stretch/>
        </p:blipFill>
        <p:spPr bwMode="auto">
          <a:xfrm>
            <a:off x="1959859" y="1344122"/>
            <a:ext cx="8082498" cy="2245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444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8201" y="3894281"/>
            <a:ext cx="106639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思考：（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）如图，如果从</a:t>
            </a:r>
            <a:r>
              <a:rPr lang="en-US" altLang="zh-CN" sz="2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的终点到</a:t>
            </a:r>
            <a:r>
              <a:rPr lang="en-US" altLang="zh-CN" sz="2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的终点作向量，那么所得向量是什么？ 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）如图</a:t>
            </a:r>
            <a:r>
              <a:rPr lang="zh-CN" altLang="zh-CN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，如果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改变图中向量</a:t>
            </a:r>
            <a:r>
              <a:rPr lang="en-US" altLang="zh-CN" sz="2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的方向，使</a:t>
            </a:r>
            <a:r>
              <a:rPr lang="en-US" altLang="zh-CN" sz="2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∥</a:t>
            </a:r>
            <a:r>
              <a:rPr lang="en-US" altLang="zh-CN" sz="2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，怎样作出</a:t>
            </a:r>
            <a:r>
              <a:rPr lang="en-US" altLang="zh-CN" sz="2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呢</a:t>
            </a:r>
            <a:r>
              <a:rPr lang="zh-CN" altLang="zh-CN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？</a:t>
            </a:r>
            <a:endParaRPr lang="zh-CN" altLang="zh-CN" sz="28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838201" y="293618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探究向量减法法则</a:t>
            </a:r>
            <a:endParaRPr lang="zh-CN" altLang="en-US" dirty="0"/>
          </a:p>
        </p:txBody>
      </p:sp>
      <p:pic>
        <p:nvPicPr>
          <p:cNvPr id="7" name="图片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3" t="47410" r="30745" b="34188"/>
          <a:stretch/>
        </p:blipFill>
        <p:spPr bwMode="auto">
          <a:xfrm>
            <a:off x="1959859" y="1344122"/>
            <a:ext cx="8082498" cy="2245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直接箭头连接符 3"/>
          <p:cNvCxnSpPr/>
          <p:nvPr/>
        </p:nvCxnSpPr>
        <p:spPr>
          <a:xfrm flipH="1">
            <a:off x="6577263" y="1844842"/>
            <a:ext cx="2358190" cy="1443790"/>
          </a:xfrm>
          <a:prstGeom prst="straightConnector1">
            <a:avLst/>
          </a:prstGeom>
          <a:ln w="889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125886" y="4648333"/>
            <a:ext cx="1157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41977" y="6244728"/>
            <a:ext cx="161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暂停播放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7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3251</TotalTime>
  <Words>1251</Words>
  <Application>Microsoft Office PowerPoint</Application>
  <PresentationFormat>宽屏</PresentationFormat>
  <Paragraphs>117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等线</vt:lpstr>
      <vt:lpstr>汉仪旗黑-85S</vt:lpstr>
      <vt:lpstr>黑体</vt:lpstr>
      <vt:lpstr>华文楷体</vt:lpstr>
      <vt:lpstr>楷体</vt:lpstr>
      <vt:lpstr>宋体</vt:lpstr>
      <vt:lpstr>微软雅黑</vt:lpstr>
      <vt:lpstr>Arial</vt:lpstr>
      <vt:lpstr>Calibri</vt:lpstr>
      <vt:lpstr>Cambria Math</vt:lpstr>
      <vt:lpstr>Times New Roman</vt:lpstr>
      <vt:lpstr>Office 主题</vt:lpstr>
      <vt:lpstr>6.2.2向量的减法运算</vt:lpstr>
      <vt:lpstr>学习目标</vt:lpstr>
      <vt:lpstr>学习重点与难点</vt:lpstr>
      <vt:lpstr>情境引入</vt:lpstr>
      <vt:lpstr>情境引入</vt:lpstr>
      <vt:lpstr>形成定义</vt:lpstr>
      <vt:lpstr>探究向量减法的几何意义</vt:lpstr>
      <vt:lpstr>探究向量减法法则</vt:lpstr>
      <vt:lpstr>探究向量减法法则</vt:lpstr>
      <vt:lpstr>探究向量减法法则</vt:lpstr>
      <vt:lpstr>例题讲解</vt:lpstr>
      <vt:lpstr>例题讲解</vt:lpstr>
      <vt:lpstr>课堂练习</vt:lpstr>
      <vt:lpstr>课堂小结</vt:lpstr>
      <vt:lpstr>课后作业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陈伟玲</dc:creator>
  <cp:lastModifiedBy>zhou kaiyan</cp:lastModifiedBy>
  <cp:revision>72</cp:revision>
  <dcterms:created xsi:type="dcterms:W3CDTF">2020-02-05T11:17:56Z</dcterms:created>
  <dcterms:modified xsi:type="dcterms:W3CDTF">2020-04-07T07:40:16Z</dcterms:modified>
</cp:coreProperties>
</file>