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19"/>
  </p:notesMasterIdLst>
  <p:sldIdLst>
    <p:sldId id="464" r:id="rId2"/>
    <p:sldId id="378" r:id="rId3"/>
    <p:sldId id="386" r:id="rId4"/>
    <p:sldId id="387" r:id="rId5"/>
    <p:sldId id="469" r:id="rId6"/>
    <p:sldId id="411" r:id="rId7"/>
    <p:sldId id="413" r:id="rId8"/>
    <p:sldId id="444" r:id="rId9"/>
    <p:sldId id="445" r:id="rId10"/>
    <p:sldId id="446" r:id="rId11"/>
    <p:sldId id="447" r:id="rId12"/>
    <p:sldId id="448" r:id="rId13"/>
    <p:sldId id="449" r:id="rId14"/>
    <p:sldId id="472" r:id="rId15"/>
    <p:sldId id="473" r:id="rId16"/>
    <p:sldId id="474" r:id="rId17"/>
    <p:sldId id="271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696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52976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16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3A0388F-7B0B-4BD6-8B31-2820FBCDC3B7}" type="slidenum">
              <a:rPr lang="en-US" altLang="zh-CN" smtClean="0"/>
              <a:pPr/>
              <a:t>15</a:t>
            </a:fld>
            <a:endParaRPr lang="en-US" altLang="zh-CN" smtClean="0"/>
          </a:p>
        </p:txBody>
      </p:sp>
      <p:sp>
        <p:nvSpPr>
          <p:cNvPr id="2457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/>
          <a:lstStyle/>
          <a:p>
            <a:pPr defTabSz="0" eaLnBrk="1" hangingPunct="1"/>
            <a:endParaRPr lang="zh-CN" altLang="zh-CN" smtClean="0"/>
          </a:p>
        </p:txBody>
      </p:sp>
      <p:sp>
        <p:nvSpPr>
          <p:cNvPr id="24581" name="日期占位符 3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E5456754-D7E5-47C8-BDBD-5E86BAB29E26}" type="datetime1">
              <a:rPr lang="en-US" altLang="zh-CN"/>
              <a:pPr algn="r" eaLnBrk="1" hangingPunct="1">
                <a:buFont typeface="Arial" panose="020B0604020202020204" pitchFamily="34" charset="0"/>
                <a:buNone/>
              </a:pPr>
              <a:t>4/13/2020</a:t>
            </a:fld>
            <a:endParaRPr lang="en-US" altLang="en-US" sz="1200" noProof="1"/>
          </a:p>
        </p:txBody>
      </p:sp>
      <p:sp>
        <p:nvSpPr>
          <p:cNvPr id="24582" name="灯片编号占位符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C0E4AAC4-B6B8-4F12-811B-C387E68578C6}" type="slidenum">
              <a:rPr altLang="en-US" noProof="1"/>
              <a:pPr algn="r" eaLnBrk="1" hangingPunct="1">
                <a:buFont typeface="Arial" panose="020B0604020202020204" pitchFamily="34" charset="0"/>
                <a:buNone/>
              </a:pPr>
              <a:t>15</a:t>
            </a:fld>
            <a:endParaRPr lang="zh-CN" altLang="en-US" sz="1200" noProof="1"/>
          </a:p>
        </p:txBody>
      </p:sp>
    </p:spTree>
    <p:extLst>
      <p:ext uri="{BB962C8B-B14F-4D97-AF65-F5344CB8AC3E}">
        <p14:creationId xmlns:p14="http://schemas.microsoft.com/office/powerpoint/2010/main" val="300994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23B658B-9593-4CE4-A0EF-2C8D998ABA4F}" type="slidenum">
              <a:rPr lang="en-US" altLang="zh-CN" smtClean="0"/>
              <a:pPr/>
              <a:t>16</a:t>
            </a:fld>
            <a:endParaRPr lang="en-US" altLang="zh-CN" smtClean="0"/>
          </a:p>
        </p:txBody>
      </p:sp>
      <p:sp>
        <p:nvSpPr>
          <p:cNvPr id="2662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/>
          <a:lstStyle/>
          <a:p>
            <a:pPr defTabSz="0" eaLnBrk="1" hangingPunct="1"/>
            <a:endParaRPr lang="zh-CN" altLang="zh-CN" smtClean="0"/>
          </a:p>
        </p:txBody>
      </p:sp>
      <p:sp>
        <p:nvSpPr>
          <p:cNvPr id="26629" name="日期占位符 3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634F45EF-C4DA-4D48-9F07-E546DC22DB5B}" type="datetime1">
              <a:rPr lang="en-US" altLang="zh-CN"/>
              <a:pPr algn="r" eaLnBrk="1" hangingPunct="1">
                <a:buFont typeface="Arial" panose="020B0604020202020204" pitchFamily="34" charset="0"/>
                <a:buNone/>
              </a:pPr>
              <a:t>4/13/2020</a:t>
            </a:fld>
            <a:endParaRPr lang="en-US" altLang="en-US" sz="1200" noProof="1"/>
          </a:p>
        </p:txBody>
      </p:sp>
      <p:sp>
        <p:nvSpPr>
          <p:cNvPr id="26630" name="灯片编号占位符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B5E42E19-F476-4578-8317-C338892542A4}" type="slidenum">
              <a:rPr altLang="en-US" noProof="1"/>
              <a:pPr algn="r" eaLnBrk="1" hangingPunct="1">
                <a:buFont typeface="Arial" panose="020B0604020202020204" pitchFamily="34" charset="0"/>
                <a:buNone/>
              </a:pPr>
              <a:t>16</a:t>
            </a:fld>
            <a:endParaRPr lang="zh-CN" altLang="en-US" sz="1200" noProof="1"/>
          </a:p>
        </p:txBody>
      </p:sp>
    </p:spTree>
    <p:extLst>
      <p:ext uri="{BB962C8B-B14F-4D97-AF65-F5344CB8AC3E}">
        <p14:creationId xmlns:p14="http://schemas.microsoft.com/office/powerpoint/2010/main" val="187879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2020/4/13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84223" y="1918980"/>
            <a:ext cx="5524823" cy="1126728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名词性从句 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(2) &amp; 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词缀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年级英语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36565" y="3358376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华芸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69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88" y="470645"/>
            <a:ext cx="4563610" cy="4050000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要点二 　形容词后缀</a:t>
            </a:r>
            <a:r>
              <a:rPr lang="zh-CN" altLang="en-US" sz="1400" dirty="0"/>
              <a:t>	</a:t>
            </a:r>
          </a:p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-able </a:t>
            </a:r>
            <a:r>
              <a:rPr lang="zh-CN" altLang="en-US" sz="1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表示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“可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的，能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的” </a:t>
            </a:r>
          </a:p>
          <a:p>
            <a:r>
              <a:rPr lang="en-US" altLang="zh-CN" sz="1400" dirty="0"/>
              <a:t> </a:t>
            </a:r>
            <a:r>
              <a:rPr lang="zh-CN" altLang="en-US" sz="1400" dirty="0"/>
              <a:t>　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acceptable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可接受的　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movable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可移动的</a:t>
            </a:r>
          </a:p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-al </a:t>
            </a:r>
            <a:r>
              <a:rPr lang="zh-CN" altLang="en-US" sz="1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表示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“属于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的，具有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性质的” </a:t>
            </a:r>
          </a:p>
          <a:p>
            <a:r>
              <a:rPr lang="en-US" altLang="zh-CN" sz="1400" dirty="0"/>
              <a:t> </a:t>
            </a:r>
            <a:r>
              <a:rPr lang="zh-CN" altLang="en-US" sz="1400" dirty="0"/>
              <a:t>　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文化的　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magical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有魔力的</a:t>
            </a:r>
          </a:p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-en </a:t>
            </a:r>
            <a:r>
              <a:rPr lang="zh-CN" altLang="en-US" sz="1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/>
              </a:rPr>
              <a:t>表示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“由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制作的” </a:t>
            </a:r>
          </a:p>
          <a:p>
            <a:r>
              <a:rPr lang="en-US" altLang="zh-CN" sz="1400" dirty="0"/>
              <a:t> </a:t>
            </a:r>
            <a:r>
              <a:rPr lang="zh-CN" altLang="en-US" sz="1400" dirty="0"/>
              <a:t>　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wooden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木制的　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woolen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羊毛的</a:t>
            </a:r>
          </a:p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</a:t>
            </a:r>
            <a:r>
              <a:rPr lang="en-US" altLang="zh-CN" sz="1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/>
              </a:rPr>
              <a:t>表示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“充满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的” </a:t>
            </a:r>
          </a:p>
          <a:p>
            <a:r>
              <a:rPr lang="en-US" altLang="zh-CN" sz="1400" dirty="0"/>
              <a:t> </a:t>
            </a:r>
            <a:r>
              <a:rPr lang="zh-CN" altLang="en-US" sz="1400" dirty="0"/>
              <a:t>　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harmful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有害的　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respectful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恭敬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39112" y="973985"/>
            <a:ext cx="4504888" cy="4301239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900" b="1" spc="150" noProof="1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-less </a:t>
            </a:r>
            <a:r>
              <a:rPr lang="zh-CN" altLang="en-US" sz="19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表示“没有</a:t>
            </a:r>
            <a:r>
              <a:rPr lang="en-US" altLang="zh-CN" sz="19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……</a:t>
            </a:r>
            <a:r>
              <a:rPr lang="zh-CN" altLang="en-US" sz="19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的” </a:t>
            </a:r>
          </a:p>
          <a:p>
            <a:pPr marL="171450" indent="-1714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300" spc="150" noProof="1" smtClean="0"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600" spc="150" noProof="1" smtClean="0">
                <a:ea typeface="微软雅黑" panose="020B0503020204020204" charset="-122"/>
                <a:sym typeface="+mn-ea"/>
              </a:rPr>
              <a:t>　</a:t>
            </a:r>
            <a:r>
              <a:rPr lang="en-US" altLang="zh-CN" sz="1600" spc="150" noProof="1" smtClean="0">
                <a:ea typeface="微软雅黑" panose="020B0503020204020204" charset="-122"/>
                <a:sym typeface="+mn-ea"/>
              </a:rPr>
              <a:t>useless </a:t>
            </a:r>
            <a:r>
              <a:rPr lang="zh-CN" altLang="en-US" sz="1600" spc="150" noProof="1" smtClean="0">
                <a:ea typeface="微软雅黑" panose="020B0503020204020204" charset="-122"/>
                <a:sym typeface="+mn-ea"/>
              </a:rPr>
              <a:t>无用的　</a:t>
            </a:r>
            <a:r>
              <a:rPr lang="en-US" altLang="zh-CN" sz="1600" spc="150" noProof="1" smtClean="0">
                <a:ea typeface="微软雅黑" panose="020B0503020204020204" charset="-122"/>
                <a:sym typeface="+mn-ea"/>
              </a:rPr>
              <a:t>hopeless </a:t>
            </a:r>
            <a:r>
              <a:rPr lang="zh-CN" altLang="en-US" sz="1600" spc="150" noProof="1" smtClean="0">
                <a:ea typeface="微软雅黑" panose="020B0503020204020204" charset="-122"/>
                <a:sym typeface="+mn-ea"/>
              </a:rPr>
              <a:t>绝望的</a:t>
            </a:r>
          </a:p>
          <a:p>
            <a:pPr marL="171450" indent="-1714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900" b="1" spc="150" noProof="1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-ive</a:t>
            </a:r>
            <a:r>
              <a:rPr lang="en-US" altLang="zh-CN" sz="19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 </a:t>
            </a:r>
            <a:r>
              <a:rPr lang="zh-CN" altLang="en-US" sz="19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表示“有</a:t>
            </a:r>
            <a:r>
              <a:rPr lang="en-US" altLang="zh-CN" sz="19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……</a:t>
            </a:r>
            <a:r>
              <a:rPr lang="zh-CN" altLang="en-US" sz="19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性质的，有</a:t>
            </a:r>
            <a:r>
              <a:rPr lang="en-US" altLang="zh-CN" sz="19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……</a:t>
            </a:r>
            <a:r>
              <a:rPr lang="zh-CN" altLang="en-US" sz="19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倾向的” </a:t>
            </a:r>
          </a:p>
          <a:p>
            <a:pPr marL="171450" indent="-1714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300" spc="150" noProof="1" smtClean="0"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300" spc="150" noProof="1" smtClean="0">
                <a:ea typeface="微软雅黑" panose="020B0503020204020204" charset="-122"/>
                <a:sym typeface="+mn-ea"/>
              </a:rPr>
              <a:t>　 </a:t>
            </a:r>
            <a:r>
              <a:rPr lang="en-US" altLang="zh-CN" sz="1600" spc="150" noProof="1" smtClean="0">
                <a:ea typeface="微软雅黑" panose="020B0503020204020204" charset="-122"/>
                <a:sym typeface="+mn-ea"/>
              </a:rPr>
              <a:t>impressive </a:t>
            </a:r>
            <a:r>
              <a:rPr lang="zh-CN" altLang="en-US" sz="1600" spc="150" noProof="1" smtClean="0">
                <a:ea typeface="微软雅黑" panose="020B0503020204020204" charset="-122"/>
                <a:sym typeface="+mn-ea"/>
              </a:rPr>
              <a:t>给人深刻印象的</a:t>
            </a:r>
            <a:endParaRPr lang="en-US" altLang="zh-CN" sz="1600" spc="150" noProof="1" smtClean="0">
              <a:ea typeface="微软雅黑" panose="020B0503020204020204" charset="-122"/>
              <a:sym typeface="+mn-ea"/>
            </a:endParaRPr>
          </a:p>
          <a:p>
            <a:pPr marL="171450" indent="-1714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600" spc="150" noProof="1" smtClean="0">
                <a:ea typeface="微软雅黑" panose="020B0503020204020204" charset="-122"/>
                <a:sym typeface="+mn-ea"/>
              </a:rPr>
              <a:t>    protective </a:t>
            </a:r>
            <a:r>
              <a:rPr lang="zh-CN" altLang="en-US" sz="1600" spc="150" noProof="1" smtClean="0">
                <a:ea typeface="微软雅黑" panose="020B0503020204020204" charset="-122"/>
                <a:sym typeface="+mn-ea"/>
              </a:rPr>
              <a:t>保护的</a:t>
            </a:r>
          </a:p>
          <a:p>
            <a:pPr marL="171450" indent="-1714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900" b="1" spc="150" noProof="1" smtClean="0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-</a:t>
            </a:r>
            <a:r>
              <a:rPr lang="en-US" altLang="zh-CN" sz="1900" b="1" spc="150" noProof="1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ly </a:t>
            </a:r>
            <a:r>
              <a:rPr lang="zh-CN" altLang="en-US" sz="19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表示“有</a:t>
            </a:r>
            <a:r>
              <a:rPr lang="en-US" altLang="zh-CN" sz="19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……</a:t>
            </a:r>
            <a:r>
              <a:rPr lang="zh-CN" altLang="en-US" sz="19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性质的” </a:t>
            </a:r>
          </a:p>
          <a:p>
            <a:pPr marL="171450" indent="-1714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600" b="1" spc="150" noProof="1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600" b="1" spc="150" noProof="1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　</a:t>
            </a:r>
            <a:r>
              <a:rPr lang="en-US" altLang="zh-CN" sz="1600" spc="150" noProof="1">
                <a:ea typeface="微软雅黑" panose="020B0503020204020204" charset="-122"/>
                <a:sym typeface="+mn-ea"/>
              </a:rPr>
              <a:t>friendly </a:t>
            </a:r>
            <a:r>
              <a:rPr lang="zh-CN" altLang="en-US" sz="1600" spc="150" noProof="1">
                <a:ea typeface="微软雅黑" panose="020B0503020204020204" charset="-122"/>
                <a:sym typeface="+mn-ea"/>
              </a:rPr>
              <a:t>友好的　</a:t>
            </a:r>
            <a:r>
              <a:rPr lang="en-US" altLang="zh-CN" sz="1600" spc="150" noProof="1">
                <a:ea typeface="微软雅黑" panose="020B0503020204020204" charset="-122"/>
                <a:sym typeface="+mn-ea"/>
              </a:rPr>
              <a:t>likely </a:t>
            </a:r>
            <a:r>
              <a:rPr lang="zh-CN" altLang="en-US" sz="1600" spc="150" noProof="1">
                <a:ea typeface="微软雅黑" panose="020B0503020204020204" charset="-122"/>
                <a:sym typeface="+mn-ea"/>
              </a:rPr>
              <a:t>可能的</a:t>
            </a:r>
          </a:p>
          <a:p>
            <a:pPr marL="171450" indent="-1714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900" b="1" spc="150" noProof="1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-y </a:t>
            </a:r>
            <a:r>
              <a:rPr lang="zh-CN" altLang="en-US" sz="19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表示“有</a:t>
            </a:r>
            <a:r>
              <a:rPr lang="en-US" altLang="zh-CN" sz="19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……</a:t>
            </a:r>
            <a:r>
              <a:rPr lang="zh-CN" altLang="en-US" sz="19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特性的，充满</a:t>
            </a:r>
            <a:r>
              <a:rPr lang="en-US" altLang="zh-CN" sz="19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……</a:t>
            </a:r>
            <a:r>
              <a:rPr lang="zh-CN" altLang="en-US" sz="19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的” </a:t>
            </a:r>
          </a:p>
          <a:p>
            <a:pPr marL="171450" indent="-1714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300" spc="150" noProof="1" smtClean="0"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300" spc="150" noProof="1" smtClean="0">
                <a:ea typeface="微软雅黑" panose="020B0503020204020204" charset="-122"/>
                <a:sym typeface="+mn-ea"/>
              </a:rPr>
              <a:t>　</a:t>
            </a:r>
            <a:r>
              <a:rPr lang="en-US" altLang="zh-CN" sz="1600" spc="150" noProof="1" smtClean="0">
                <a:ea typeface="微软雅黑" panose="020B0503020204020204" charset="-122"/>
                <a:sym typeface="+mn-ea"/>
              </a:rPr>
              <a:t>dusty </a:t>
            </a:r>
            <a:r>
              <a:rPr lang="zh-CN" altLang="en-US" sz="1600" spc="150" noProof="1" smtClean="0">
                <a:ea typeface="微软雅黑" panose="020B0503020204020204" charset="-122"/>
                <a:sym typeface="+mn-ea"/>
              </a:rPr>
              <a:t>积满灰尘的　</a:t>
            </a:r>
            <a:r>
              <a:rPr lang="en-US" altLang="zh-CN" sz="1600" spc="150" noProof="1" smtClean="0">
                <a:ea typeface="微软雅黑" panose="020B0503020204020204" charset="-122"/>
                <a:sym typeface="+mn-ea"/>
              </a:rPr>
              <a:t>wealthy </a:t>
            </a:r>
            <a:r>
              <a:rPr lang="zh-CN" altLang="en-US" sz="1600" spc="150" noProof="1" smtClean="0">
                <a:ea typeface="微软雅黑" panose="020B0503020204020204" charset="-122"/>
                <a:sym typeface="+mn-ea"/>
              </a:rPr>
              <a:t>富有的</a:t>
            </a:r>
          </a:p>
          <a:p>
            <a:pPr marL="171450" indent="-1714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900" b="1" spc="150" noProof="1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-ing </a:t>
            </a:r>
            <a:r>
              <a:rPr lang="zh-CN" altLang="en-US" sz="19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表示“具有</a:t>
            </a:r>
            <a:r>
              <a:rPr lang="en-US" altLang="zh-CN" sz="19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……</a:t>
            </a:r>
            <a:r>
              <a:rPr lang="zh-CN" altLang="en-US" sz="19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（特征）的</a:t>
            </a:r>
            <a:r>
              <a:rPr lang="zh-CN" altLang="en-US" sz="1900" b="1" spc="150" dirty="0">
                <a:solidFill>
                  <a:srgbClr val="FF000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1500" b="1" spc="150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1500" dirty="0"/>
              <a:t>	</a:t>
            </a:r>
          </a:p>
          <a:p>
            <a:endParaRPr lang="zh-CN" altLang="en-US" sz="15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4435434" y="528937"/>
            <a:ext cx="0" cy="405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4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0059" y="714470"/>
            <a:ext cx="8665827" cy="6419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rescued from a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7566" y="2163878"/>
            <a:ext cx="214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200" spc="15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disappointing</a:t>
            </a:r>
            <a:endParaRPr lang="zh-CN" altLang="en-US" sz="2400" kern="1200" spc="15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3877" y="746917"/>
            <a:ext cx="151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200" spc="150" noProof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burning</a:t>
            </a:r>
            <a:endParaRPr lang="zh-CN" altLang="en-US" sz="2400" kern="1200" spc="150" noProof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4471" y="1406728"/>
            <a:ext cx="210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kern="1200" spc="15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threatening</a:t>
            </a:r>
            <a:endParaRPr lang="zh-CN" altLang="en-US" dirty="0"/>
          </a:p>
        </p:txBody>
      </p:sp>
      <p:sp>
        <p:nvSpPr>
          <p:cNvPr id="10" name="TextBox 5"/>
          <p:cNvSpPr txBox="1"/>
          <p:nvPr/>
        </p:nvSpPr>
        <p:spPr>
          <a:xfrm>
            <a:off x="3521397" y="2715778"/>
            <a:ext cx="229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200" spc="15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disappointed</a:t>
            </a:r>
            <a:endParaRPr lang="zh-CN" altLang="en-US" sz="2400" kern="1200" spc="15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0059" y="1457052"/>
            <a:ext cx="8250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200" spc="150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400" kern="1200" spc="150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1200" spc="150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His voice sounded</a:t>
            </a:r>
            <a:r>
              <a:rPr lang="zh-CN" altLang="en-US" sz="2400" u="sng" dirty="0" smtClean="0"/>
              <a:t> </a:t>
            </a:r>
            <a:r>
              <a:rPr lang="zh-CN" altLang="en-US" sz="2400" u="sng" dirty="0"/>
              <a:t>　 　 　 　 </a:t>
            </a:r>
            <a:r>
              <a:rPr lang="zh-CN" altLang="en-US" sz="2400" kern="1200" spc="150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kern="1200" spc="150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threaten</a:t>
            </a:r>
            <a:r>
              <a:rPr lang="zh-CN" altLang="en-US" sz="2400" kern="1200" spc="150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400" kern="1200" spc="150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 </a:t>
            </a:r>
            <a:endParaRPr lang="en-US" altLang="zh-CN" sz="2400" kern="1200" spc="150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0058" y="2043030"/>
            <a:ext cx="7819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200" spc="15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3. The player’s </a:t>
            </a:r>
            <a:r>
              <a:rPr lang="zh-CN" altLang="en-US" sz="2400" u="sng" dirty="0"/>
              <a:t>　 　 　 　 　 </a:t>
            </a:r>
            <a:r>
              <a:rPr lang="zh-CN" altLang="en-US" sz="2400" dirty="0" smtClean="0"/>
              <a:t> </a:t>
            </a:r>
            <a:r>
              <a:rPr lang="en-US" altLang="zh-CN" sz="2400" kern="1200" spc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performance </a:t>
            </a:r>
            <a:r>
              <a:rPr lang="en-US" altLang="zh-CN" sz="2400" kern="1200" spc="15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 the </a:t>
            </a:r>
            <a:endParaRPr lang="en-US" altLang="zh-CN" sz="2400" kern="1200" spc="150" dirty="0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200" spc="15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200" spc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Olympics </a:t>
            </a:r>
            <a:r>
              <a:rPr lang="en-US" altLang="zh-CN" sz="2400" kern="1200" spc="15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made </a:t>
            </a:r>
            <a:r>
              <a:rPr lang="en-US" altLang="zh-CN" sz="2400" kern="1200" spc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us</a:t>
            </a:r>
            <a:r>
              <a:rPr lang="zh-CN" altLang="en-US" sz="2400" u="sng" dirty="0" smtClean="0"/>
              <a:t>　    </a:t>
            </a:r>
            <a:r>
              <a:rPr lang="zh-CN" altLang="en-US" sz="2400" u="sng" dirty="0"/>
              <a:t>　 　 　 　 </a:t>
            </a:r>
            <a:r>
              <a:rPr lang="zh-CN" altLang="en-US" sz="2400" kern="1200" spc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1200" spc="15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disappoint</a:t>
            </a:r>
            <a:r>
              <a:rPr lang="zh-CN" altLang="en-US" sz="2400" kern="1200" spc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r>
              <a:rPr lang="en-US" altLang="zh-CN" sz="2400" kern="1200" spc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endParaRPr lang="en-US" altLang="zh-CN" sz="2400" kern="1200" spc="15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6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251671"/>
            <a:ext cx="8139178" cy="45049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1"/>
                </a:solidFill>
              </a:rPr>
              <a:t>要点三 　动词前后缀	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enrich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使丰富　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enlarge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扩大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shorten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缩短　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widen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加宽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/-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ify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simplify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简化　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classify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分类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ize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/-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realize/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realise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实现     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apologise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道歉</a:t>
            </a:r>
            <a:r>
              <a:rPr lang="zh-CN" altLang="en-US" sz="1800" dirty="0" smtClean="0"/>
              <a:t>	</a:t>
            </a:r>
          </a:p>
          <a:p>
            <a:pPr>
              <a:lnSpc>
                <a:spcPct val="120000"/>
              </a:lnSpc>
            </a:pP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994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3630" y="971924"/>
            <a:ext cx="8826146" cy="11227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I’d </a:t>
            </a:r>
            <a:r>
              <a:rPr lang="en-US" altLang="zh-C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to work abroad to </a:t>
            </a:r>
            <a:r>
              <a:rPr lang="zh-CN" altLang="en-US" sz="4000" u="sng" dirty="0"/>
              <a:t>           </a:t>
            </a:r>
            <a:r>
              <a:rPr lang="zh-CN" alt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</a:t>
            </a:r>
            <a:r>
              <a:rPr lang="zh-CN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r>
              <a:rPr lang="en-US" altLang="zh-C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altLang="zh-C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horizons</a:t>
            </a:r>
            <a:r>
              <a:rPr lang="en-US" altLang="zh-C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9866" y="929550"/>
            <a:ext cx="137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200" spc="15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broaden</a:t>
            </a:r>
            <a:endParaRPr lang="zh-CN" altLang="en-US" sz="2400" kern="1200" spc="15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7108" y="3052065"/>
            <a:ext cx="1481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200" spc="15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enlarge</a:t>
            </a:r>
            <a:endParaRPr lang="zh-CN" altLang="en-US" sz="2400" kern="1200" spc="15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799" y="1820442"/>
            <a:ext cx="2020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200" spc="15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apologize</a:t>
            </a:r>
            <a:endParaRPr lang="zh-CN" altLang="en-US" sz="2400" kern="1200" spc="15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8578" y="2944349"/>
            <a:ext cx="8742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200" spc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3. I </a:t>
            </a:r>
            <a:r>
              <a:rPr lang="en-US" altLang="zh-CN" sz="2400" kern="1200" spc="15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think </a:t>
            </a:r>
            <a:r>
              <a:rPr lang="en-US" altLang="zh-CN" sz="2400" kern="1200" spc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through this activity </a:t>
            </a:r>
            <a:r>
              <a:rPr lang="en-US" altLang="zh-CN" sz="2400" kern="1200" spc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we </a:t>
            </a:r>
            <a:r>
              <a:rPr lang="en-US" altLang="zh-CN" sz="2400" kern="1200" spc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can </a:t>
            </a:r>
            <a:r>
              <a:rPr lang="zh-CN" altLang="en-US" sz="2400" u="sng" dirty="0"/>
              <a:t> </a:t>
            </a:r>
            <a:r>
              <a:rPr lang="zh-CN" altLang="en-US" sz="2400" u="sng" dirty="0" smtClean="0"/>
              <a:t>               </a:t>
            </a:r>
            <a:r>
              <a:rPr lang="zh-CN" altLang="en-US" sz="2400" kern="1200" spc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1200" spc="15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large</a:t>
            </a:r>
            <a:r>
              <a:rPr lang="zh-CN" altLang="en-US" sz="2400" kern="1200" spc="15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 </a:t>
            </a:r>
            <a:endParaRPr lang="en-US" altLang="zh-CN" sz="2400" kern="1200" spc="150" dirty="0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200" spc="15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200" spc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lang="en-US" altLang="zh-CN" sz="2400" kern="1200" spc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our </a:t>
            </a:r>
            <a:r>
              <a:rPr lang="en-US" altLang="zh-CN" sz="2400" kern="1200" spc="15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eyes </a:t>
            </a:r>
            <a:r>
              <a:rPr lang="en-US" altLang="zh-CN" sz="2400" kern="1200" spc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 </a:t>
            </a:r>
            <a:endParaRPr lang="en-US" altLang="zh-CN" sz="2400" kern="1200" spc="15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8578" y="1728192"/>
            <a:ext cx="8742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200" spc="150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2. I think you should </a:t>
            </a:r>
            <a:r>
              <a:rPr lang="zh-CN" altLang="en-US" sz="2400" u="sng" dirty="0"/>
              <a:t>                 </a:t>
            </a:r>
            <a:r>
              <a:rPr lang="zh-CN" altLang="en-US" sz="2400" u="sng" dirty="0" smtClean="0"/>
              <a:t>   </a:t>
            </a:r>
            <a:r>
              <a:rPr lang="zh-CN" altLang="en-US" sz="2400" kern="1200" spc="150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kern="1200" spc="150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apology</a:t>
            </a:r>
            <a:r>
              <a:rPr lang="zh-CN" altLang="en-US" sz="2400" kern="1200" spc="150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 </a:t>
            </a:r>
            <a:r>
              <a:rPr lang="en-US" altLang="zh-CN" sz="2400" kern="1200" spc="150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your </a:t>
            </a:r>
          </a:p>
          <a:p>
            <a:pPr>
              <a:lnSpc>
                <a:spcPct val="150000"/>
              </a:lnSpc>
            </a:pPr>
            <a:r>
              <a:rPr lang="en-US" altLang="zh-CN" sz="2400" kern="1200" spc="150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1200" spc="150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brother for losing your temper. </a:t>
            </a:r>
            <a:endParaRPr lang="en-US" altLang="zh-CN" sz="2400" kern="1200" spc="150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707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721644" y="1131094"/>
          <a:ext cx="5578079" cy="349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057"/>
                <a:gridCol w="1257256"/>
                <a:gridCol w="1276246"/>
                <a:gridCol w="1394520"/>
              </a:tblGrid>
              <a:tr h="38857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Noun</a:t>
                      </a:r>
                      <a:endParaRPr lang="zh-CN" altLang="en-US" sz="2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</a:t>
                      </a:r>
                      <a:endParaRPr lang="zh-CN" altLang="en-US" sz="2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>
                  <a:txBody>
                    <a:bodyPr/>
                    <a:lstStyle/>
                    <a:p>
                      <a:r>
                        <a:rPr lang="en-US" altLang="zh-CN" sz="2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Adjective</a:t>
                      </a:r>
                      <a:endParaRPr lang="zh-CN" altLang="en-US" sz="2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</a:tr>
              <a:tr h="388572">
                <a:tc>
                  <a:txBody>
                    <a:bodyPr/>
                    <a:lstStyle/>
                    <a:p>
                      <a:r>
                        <a:rPr lang="en-US" altLang="zh-CN" sz="2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music</a:t>
                      </a:r>
                      <a:endParaRPr lang="zh-CN" alt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>
                  <a:txBody>
                    <a:bodyPr/>
                    <a:lstStyle/>
                    <a:p>
                      <a:r>
                        <a:rPr lang="en-US" altLang="zh-CN" sz="2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musician</a:t>
                      </a:r>
                      <a:endParaRPr lang="zh-CN" alt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zh-CN" alt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>
                  <a:txBody>
                    <a:bodyPr/>
                    <a:lstStyle/>
                    <a:p>
                      <a:endParaRPr lang="zh-CN" alt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</a:tr>
              <a:tr h="388572">
                <a:tc>
                  <a:txBody>
                    <a:bodyPr/>
                    <a:lstStyle/>
                    <a:p>
                      <a:r>
                        <a:rPr lang="en-US" altLang="zh-CN" sz="2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composition</a:t>
                      </a:r>
                      <a:endParaRPr lang="zh-CN" alt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>
                  <a:txBody>
                    <a:bodyPr/>
                    <a:lstStyle/>
                    <a:p>
                      <a:endParaRPr lang="zh-CN" altLang="en-US" sz="2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>
                  <a:txBody>
                    <a:bodyPr/>
                    <a:lstStyle/>
                    <a:p>
                      <a:endParaRPr lang="zh-CN" alt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zh-CN" altLang="en-US" sz="21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</a:tr>
              <a:tr h="388572">
                <a:tc>
                  <a:txBody>
                    <a:bodyPr/>
                    <a:lstStyle/>
                    <a:p>
                      <a:r>
                        <a:rPr lang="en-US" altLang="zh-CN" sz="2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</a:t>
                      </a:r>
                      <a:endParaRPr lang="zh-CN" alt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>
                  <a:txBody>
                    <a:bodyPr/>
                    <a:lstStyle/>
                    <a:p>
                      <a:endParaRPr lang="zh-CN" altLang="en-US" sz="2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>
                  <a:txBody>
                    <a:bodyPr/>
                    <a:lstStyle/>
                    <a:p>
                      <a:endParaRPr lang="zh-CN" altLang="en-US" sz="2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zh-CN" altLang="en-US" sz="21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</a:tr>
              <a:tr h="388572">
                <a:tc>
                  <a:txBody>
                    <a:bodyPr/>
                    <a:lstStyle/>
                    <a:p>
                      <a:endParaRPr lang="zh-CN" altLang="en-US" sz="2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>
                  <a:txBody>
                    <a:bodyPr/>
                    <a:lstStyle/>
                    <a:p>
                      <a:endParaRPr lang="zh-CN" altLang="en-US" sz="2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>
                  <a:txBody>
                    <a:bodyPr/>
                    <a:lstStyle/>
                    <a:p>
                      <a:r>
                        <a:rPr lang="en-US" altLang="zh-CN" sz="2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produce</a:t>
                      </a:r>
                      <a:endParaRPr lang="zh-CN" alt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>
                  <a:txBody>
                    <a:bodyPr/>
                    <a:lstStyle/>
                    <a:p>
                      <a:endParaRPr lang="zh-CN" altLang="en-US" sz="2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</a:tr>
              <a:tr h="3885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zh-CN" altLang="en-US" sz="21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>
                  <a:txBody>
                    <a:bodyPr/>
                    <a:lstStyle/>
                    <a:p>
                      <a:endParaRPr lang="zh-CN" altLang="en-US" sz="2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>
                  <a:txBody>
                    <a:bodyPr/>
                    <a:lstStyle/>
                    <a:p>
                      <a:r>
                        <a:rPr lang="en-US" altLang="zh-CN" sz="2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</a:t>
                      </a:r>
                      <a:endParaRPr lang="zh-CN" alt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zh-CN" altLang="en-US" sz="21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</a:tr>
              <a:tr h="388572">
                <a:tc gridSpan="2">
                  <a:txBody>
                    <a:bodyPr/>
                    <a:lstStyle/>
                    <a:p>
                      <a:endParaRPr lang="zh-CN" alt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 hMerge="1">
                  <a:txBody>
                    <a:bodyPr/>
                    <a:lstStyle/>
                    <a:p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hesitate</a:t>
                      </a:r>
                      <a:endParaRPr lang="zh-CN" alt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>
                  <a:txBody>
                    <a:bodyPr/>
                    <a:lstStyle/>
                    <a:p>
                      <a:endParaRPr lang="zh-CN" altLang="en-US" sz="2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</a:tr>
              <a:tr h="388572">
                <a:tc gridSpan="2">
                  <a:txBody>
                    <a:bodyPr/>
                    <a:lstStyle/>
                    <a:p>
                      <a:endParaRPr lang="zh-CN" alt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 hMerge="1">
                  <a:txBody>
                    <a:bodyPr/>
                    <a:lstStyle/>
                    <a:p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enjoy</a:t>
                      </a:r>
                    </a:p>
                  </a:txBody>
                  <a:tcPr marL="68578" marR="68578" marT="34266" marB="34266"/>
                </a:tc>
                <a:tc>
                  <a:txBody>
                    <a:bodyPr/>
                    <a:lstStyle/>
                    <a:p>
                      <a:endParaRPr lang="zh-CN" alt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</a:tr>
              <a:tr h="388572">
                <a:tc gridSpan="2">
                  <a:txBody>
                    <a:bodyPr/>
                    <a:lstStyle/>
                    <a:p>
                      <a:endParaRPr lang="zh-CN" alt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 hMerge="1">
                  <a:txBody>
                    <a:bodyPr/>
                    <a:lstStyle/>
                    <a:p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</a:t>
                      </a:r>
                      <a:endParaRPr lang="zh-CN" alt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  <a:tc>
                  <a:txBody>
                    <a:bodyPr/>
                    <a:lstStyle/>
                    <a:p>
                      <a:endParaRPr lang="zh-CN" alt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66" marB="34266"/>
                </a:tc>
              </a:tr>
            </a:tbl>
          </a:graphicData>
        </a:graphic>
      </p:graphicFrame>
      <p:sp>
        <p:nvSpPr>
          <p:cNvPr id="7218" name="Text Box 3"/>
          <p:cNvSpPr txBox="1">
            <a:spLocks noChangeArrowheads="1"/>
          </p:cNvSpPr>
          <p:nvPr/>
        </p:nvSpPr>
        <p:spPr bwMode="auto">
          <a:xfrm>
            <a:off x="2080022" y="187574"/>
            <a:ext cx="5715000" cy="53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Complete the Word Builder.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318273" y="1864519"/>
            <a:ext cx="143589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composer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568429" y="1865710"/>
            <a:ext cx="142517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compose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337322" y="2232422"/>
            <a:ext cx="16002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performer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337322" y="2659856"/>
            <a:ext cx="14859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producer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993606" y="1497806"/>
            <a:ext cx="11430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musical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618435" y="2232422"/>
            <a:ext cx="132635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perform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762124" y="2662237"/>
            <a:ext cx="157519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production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944791" y="2683669"/>
            <a:ext cx="149185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productive</a:t>
            </a:r>
          </a:p>
        </p:txBody>
      </p:sp>
      <p:sp>
        <p:nvSpPr>
          <p:cNvPr id="7227" name="矩形 3"/>
          <p:cNvSpPr>
            <a:spLocks noChangeArrowheads="1"/>
          </p:cNvSpPr>
          <p:nvPr/>
        </p:nvSpPr>
        <p:spPr bwMode="auto">
          <a:xfrm>
            <a:off x="3289551" y="3051572"/>
            <a:ext cx="135165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conductor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04" name="矩形 18"/>
          <p:cNvSpPr>
            <a:spLocks noChangeArrowheads="1"/>
          </p:cNvSpPr>
          <p:nvPr/>
        </p:nvSpPr>
        <p:spPr bwMode="auto">
          <a:xfrm>
            <a:off x="2611905" y="3443761"/>
            <a:ext cx="13067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hesitation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05" name="矩形 19"/>
          <p:cNvSpPr>
            <a:spLocks noChangeArrowheads="1"/>
          </p:cNvSpPr>
          <p:nvPr/>
        </p:nvSpPr>
        <p:spPr bwMode="auto">
          <a:xfrm>
            <a:off x="5970894" y="3439047"/>
            <a:ext cx="1217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hesitated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06" name="矩形 20"/>
          <p:cNvSpPr>
            <a:spLocks noChangeArrowheads="1"/>
          </p:cNvSpPr>
          <p:nvPr/>
        </p:nvSpPr>
        <p:spPr bwMode="auto">
          <a:xfrm>
            <a:off x="2992825" y="3836194"/>
            <a:ext cx="5437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</a:t>
            </a:r>
            <a:endParaRPr lang="zh-CN" altLang="en-US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07" name="矩形 21"/>
          <p:cNvSpPr>
            <a:spLocks noChangeArrowheads="1"/>
          </p:cNvSpPr>
          <p:nvPr/>
        </p:nvSpPr>
        <p:spPr bwMode="auto">
          <a:xfrm>
            <a:off x="6099275" y="3838575"/>
            <a:ext cx="93166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joyous</a:t>
            </a:r>
            <a:endParaRPr lang="zh-CN" altLang="en-US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08" name="矩形 22"/>
          <p:cNvSpPr>
            <a:spLocks noChangeArrowheads="1"/>
          </p:cNvSpPr>
          <p:nvPr/>
        </p:nvSpPr>
        <p:spPr bwMode="auto">
          <a:xfrm>
            <a:off x="5866243" y="4222478"/>
            <a:ext cx="13965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responsive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09" name="矩形 23"/>
          <p:cNvSpPr>
            <a:spLocks noChangeArrowheads="1"/>
          </p:cNvSpPr>
          <p:nvPr/>
        </p:nvSpPr>
        <p:spPr bwMode="auto">
          <a:xfrm>
            <a:off x="2624393" y="4227860"/>
            <a:ext cx="118654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497052" y="166123"/>
            <a:ext cx="8139178" cy="331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17</a:t>
            </a:r>
            <a:endParaRPr lang="zh-CN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0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0"/>
      <p:bldP spid="11275" grpId="0"/>
      <p:bldP spid="11276" grpId="0"/>
      <p:bldP spid="11277" grpId="0"/>
      <p:bldP spid="11278" grpId="0"/>
      <p:bldP spid="11279" grpId="0"/>
      <p:bldP spid="11280" grpId="0"/>
      <p:bldP spid="7227" grpId="0"/>
      <p:bldP spid="6204" grpId="0"/>
      <p:bldP spid="6205" grpId="0"/>
      <p:bldP spid="6206" grpId="0"/>
      <p:bldP spid="6207" grpId="0"/>
      <p:bldP spid="6208" grpId="0"/>
      <p:bldP spid="62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4"/>
          <p:cNvSpPr txBox="1">
            <a:spLocks noChangeArrowheads="1"/>
          </p:cNvSpPr>
          <p:nvPr/>
        </p:nvSpPr>
        <p:spPr bwMode="auto">
          <a:xfrm>
            <a:off x="218113" y="1306365"/>
            <a:ext cx="876649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1. </a:t>
            </a:r>
            <a:r>
              <a:rPr lang="en-US" altLang="zh-CN" sz="2400" dirty="0">
                <a:latin typeface="Times New Roman" panose="02020603050405020304" pitchFamily="18" charset="0"/>
              </a:rPr>
              <a:t>It has always been my dream to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________ </a:t>
            </a:r>
            <a:r>
              <a:rPr lang="en-US" altLang="zh-CN" sz="2400" dirty="0">
                <a:latin typeface="Times New Roman" panose="02020603050405020304" pitchFamily="18" charset="0"/>
              </a:rPr>
              <a:t>an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orchestra</a:t>
            </a:r>
            <a:r>
              <a:rPr lang="en-US" altLang="zh-CN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2. </a:t>
            </a:r>
            <a:r>
              <a:rPr lang="en-US" altLang="zh-CN" sz="2400" dirty="0">
                <a:latin typeface="Times New Roman" panose="02020603050405020304" pitchFamily="18" charset="0"/>
              </a:rPr>
              <a:t>The musician _________ with nervousness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before </a:t>
            </a:r>
            <a:r>
              <a:rPr lang="en-US" altLang="zh-CN" sz="2400" dirty="0">
                <a:latin typeface="Times New Roman" panose="02020603050405020304" pitchFamily="18" charset="0"/>
              </a:rPr>
              <a:t>he began to play.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3. </a:t>
            </a:r>
            <a:r>
              <a:rPr lang="en-US" altLang="zh-CN" sz="2400" dirty="0">
                <a:latin typeface="Times New Roman" panose="02020603050405020304" pitchFamily="18" charset="0"/>
              </a:rPr>
              <a:t>Beethoven is </a:t>
            </a:r>
            <a:r>
              <a:rPr lang="en-US" altLang="zh-CN" sz="2400" dirty="0" err="1">
                <a:latin typeface="Times New Roman" panose="02020603050405020304" pitchFamily="18" charset="0"/>
              </a:rPr>
              <a:t>recognised</a:t>
            </a:r>
            <a:r>
              <a:rPr lang="en-US" altLang="zh-CN" sz="2400" dirty="0">
                <a:latin typeface="Times New Roman" panose="02020603050405020304" pitchFamily="18" charset="0"/>
              </a:rPr>
              <a:t> as a _________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genius </a:t>
            </a:r>
            <a:r>
              <a:rPr lang="en-US" altLang="zh-CN" sz="2400" dirty="0">
                <a:latin typeface="Times New Roman" panose="02020603050405020304" pitchFamily="18" charset="0"/>
              </a:rPr>
              <a:t>by people around </a:t>
            </a:r>
            <a:endParaRPr lang="en-US" altLang="zh-CN" sz="24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  the </a:t>
            </a:r>
            <a:r>
              <a:rPr lang="en-US" altLang="zh-CN" sz="2400" dirty="0">
                <a:latin typeface="Times New Roman" panose="02020603050405020304" pitchFamily="18" charset="0"/>
              </a:rPr>
              <a:t>world.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4. </a:t>
            </a:r>
            <a:r>
              <a:rPr lang="en-US" altLang="zh-CN" sz="2400" dirty="0">
                <a:latin typeface="Times New Roman" panose="02020603050405020304" pitchFamily="18" charset="0"/>
              </a:rPr>
              <a:t>Beethoven is the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__________ </a:t>
            </a:r>
            <a:r>
              <a:rPr lang="en-US" altLang="zh-CN" sz="2400" dirty="0">
                <a:latin typeface="Times New Roman" panose="02020603050405020304" pitchFamily="18" charset="0"/>
              </a:rPr>
              <a:t>of Symphony No.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9 </a:t>
            </a:r>
            <a:r>
              <a:rPr lang="en-US" altLang="zh-CN" sz="2400" dirty="0">
                <a:latin typeface="Times New Roman" panose="02020603050405020304" pitchFamily="18" charset="0"/>
              </a:rPr>
              <a:t>in D minor.</a:t>
            </a:r>
          </a:p>
        </p:txBody>
      </p:sp>
      <p:sp>
        <p:nvSpPr>
          <p:cNvPr id="23555" name="内容占位符 5"/>
          <p:cNvSpPr>
            <a:spLocks noGrp="1" noChangeArrowheads="1"/>
          </p:cNvSpPr>
          <p:nvPr/>
        </p:nvSpPr>
        <p:spPr bwMode="auto">
          <a:xfrm>
            <a:off x="1691879" y="603648"/>
            <a:ext cx="4333875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spcBef>
                <a:spcPts val="675"/>
              </a:spcBef>
              <a:buNone/>
            </a:pPr>
            <a:endParaRPr lang="zh-CN" altLang="zh-CN" sz="2400">
              <a:latin typeface="Cooper Black" pitchFamily="18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90565" y="1319168"/>
            <a:ext cx="1600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conduct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710290" y="2932389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composer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343150" y="1700213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hesitated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245092" y="2152948"/>
            <a:ext cx="1200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musical</a:t>
            </a:r>
          </a:p>
        </p:txBody>
      </p:sp>
      <p:sp>
        <p:nvSpPr>
          <p:cNvPr id="23560" name="Text Box 35"/>
          <p:cNvSpPr txBox="1">
            <a:spLocks noChangeArrowheads="1"/>
          </p:cNvSpPr>
          <p:nvPr/>
        </p:nvSpPr>
        <p:spPr bwMode="auto">
          <a:xfrm>
            <a:off x="1970128" y="160069"/>
            <a:ext cx="6771201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Complete the sentences in the correct form of the words in the Word Builder.</a:t>
            </a: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497052" y="166123"/>
            <a:ext cx="8139178" cy="331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17</a:t>
            </a:r>
            <a:endParaRPr lang="zh-CN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576327"/>
      </p:ext>
    </p:extLst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4"/>
          <p:cNvSpPr txBox="1">
            <a:spLocks noChangeArrowheads="1"/>
          </p:cNvSpPr>
          <p:nvPr/>
        </p:nvSpPr>
        <p:spPr bwMode="auto">
          <a:xfrm>
            <a:off x="427838" y="1263592"/>
            <a:ext cx="8208391" cy="293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5. </a:t>
            </a:r>
            <a:r>
              <a:rPr lang="en-US" altLang="zh-CN" sz="2400" dirty="0">
                <a:latin typeface="Times New Roman" panose="02020603050405020304" pitchFamily="18" charset="0"/>
              </a:rPr>
              <a:t>To his mother’s _____, he won first prize.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6. </a:t>
            </a:r>
            <a:r>
              <a:rPr lang="en-US" altLang="zh-CN" sz="2400" dirty="0">
                <a:latin typeface="Times New Roman" panose="02020603050405020304" pitchFamily="18" charset="0"/>
              </a:rPr>
              <a:t>She told me about the wonderful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____________ that </a:t>
            </a:r>
            <a:r>
              <a:rPr lang="en-US" altLang="zh-CN" sz="2400" dirty="0">
                <a:latin typeface="Times New Roman" panose="02020603050405020304" pitchFamily="18" charset="0"/>
              </a:rPr>
              <a:t>she had </a:t>
            </a:r>
            <a:endParaRPr lang="en-US" altLang="zh-CN" sz="24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   been </a:t>
            </a:r>
            <a:r>
              <a:rPr lang="en-US" altLang="zh-CN" sz="2400" dirty="0">
                <a:latin typeface="Times New Roman" panose="02020603050405020304" pitchFamily="18" charset="0"/>
              </a:rPr>
              <a:t>to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last </a:t>
            </a:r>
            <a:r>
              <a:rPr lang="en-US" altLang="zh-CN" sz="2400" dirty="0">
                <a:latin typeface="Times New Roman" panose="02020603050405020304" pitchFamily="18" charset="0"/>
              </a:rPr>
              <a:t>week.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7. </a:t>
            </a:r>
            <a:r>
              <a:rPr lang="en-US" altLang="zh-CN" sz="2400" dirty="0">
                <a:latin typeface="Times New Roman" panose="02020603050405020304" pitchFamily="18" charset="0"/>
              </a:rPr>
              <a:t>The audience’s ________ to the performance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of </a:t>
            </a:r>
            <a:r>
              <a:rPr lang="en-US" altLang="zh-CN" sz="2400" dirty="0">
                <a:latin typeface="Times New Roman" panose="02020603050405020304" pitchFamily="18" charset="0"/>
              </a:rPr>
              <a:t>the symphony </a:t>
            </a:r>
            <a:endParaRPr lang="en-US" altLang="zh-CN" sz="24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   was </a:t>
            </a:r>
            <a:r>
              <a:rPr lang="en-US" altLang="zh-CN" sz="2400" dirty="0">
                <a:latin typeface="Times New Roman" panose="02020603050405020304" pitchFamily="18" charset="0"/>
              </a:rPr>
              <a:t>extraordinary.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8. </a:t>
            </a:r>
            <a:r>
              <a:rPr lang="en-US" altLang="zh-CN" sz="2400" dirty="0">
                <a:latin typeface="Times New Roman" panose="02020603050405020304" pitchFamily="18" charset="0"/>
              </a:rPr>
              <a:t>Though Beethoven lost his hearing, he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_________ </a:t>
            </a:r>
            <a:r>
              <a:rPr lang="en-US" altLang="zh-CN" sz="2400" dirty="0">
                <a:latin typeface="Times New Roman" panose="02020603050405020304" pitchFamily="18" charset="0"/>
              </a:rPr>
              <a:t>some </a:t>
            </a:r>
            <a:endParaRPr lang="en-US" altLang="zh-CN" sz="24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   amazing </a:t>
            </a:r>
            <a:r>
              <a:rPr lang="en-US" altLang="zh-CN" sz="2400" dirty="0">
                <a:latin typeface="Times New Roman" panose="02020603050405020304" pitchFamily="18" charset="0"/>
              </a:rPr>
              <a:t>pieces of music. 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923427" y="1288759"/>
            <a:ext cx="1215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joy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513140" y="3272690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produced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857304" y="1650759"/>
            <a:ext cx="2001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performance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654990" y="2487458"/>
            <a:ext cx="140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response</a:t>
            </a: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1970128" y="160069"/>
            <a:ext cx="6771201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Complete the sentences in the correct form of the words in the Word Builder.</a:t>
            </a: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497052" y="166123"/>
            <a:ext cx="8139178" cy="331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17</a:t>
            </a:r>
            <a:endParaRPr lang="zh-CN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89167"/>
      </p:ext>
    </p:extLst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7257" y="487385"/>
            <a:ext cx="810340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  <a:tabLst>
                <a:tab pos="2628265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【学习目标】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fontAlgn="ctr">
              <a:lnSpc>
                <a:spcPct val="150000"/>
              </a:lnSpc>
              <a:tabLst>
                <a:tab pos="2628265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 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总结梳理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名词</a:t>
            </a:r>
            <a:r>
              <a: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性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从句</a:t>
            </a:r>
            <a:r>
              <a: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中主语从句、宾语从句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endParaRPr lang="en-US" altLang="zh-CN" sz="28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ctr">
              <a:lnSpc>
                <a:spcPct val="150000"/>
              </a:lnSpc>
              <a:tabLst>
                <a:tab pos="262826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表语从句的用法；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ctr">
              <a:lnSpc>
                <a:spcPct val="150000"/>
              </a:lnSpc>
              <a:tabLst>
                <a:tab pos="262826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学习常见的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添加后缀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的构词法，扩展词汇量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ctr">
              <a:lnSpc>
                <a:spcPct val="150000"/>
              </a:lnSpc>
              <a:tabLst>
                <a:tab pos="2628265" algn="l"/>
              </a:tabLst>
            </a:pP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2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名词性从句总结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481431" y="236143"/>
            <a:ext cx="1526796" cy="42783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名词性从句</a:t>
            </a:r>
          </a:p>
        </p:txBody>
      </p:sp>
      <p:sp>
        <p:nvSpPr>
          <p:cNvPr id="5" name="矩形 4"/>
          <p:cNvSpPr/>
          <p:nvPr/>
        </p:nvSpPr>
        <p:spPr>
          <a:xfrm>
            <a:off x="806741" y="883493"/>
            <a:ext cx="1526796" cy="42783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主语从句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93596" y="883493"/>
            <a:ext cx="1526796" cy="42783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宾语从句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80451" y="883493"/>
            <a:ext cx="1526796" cy="42783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表语从句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67306" y="883493"/>
            <a:ext cx="1526796" cy="42783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同位语从句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10" name="直接连接符 9"/>
          <p:cNvCxnSpPr>
            <a:stCxn id="5" idx="0"/>
          </p:cNvCxnSpPr>
          <p:nvPr/>
        </p:nvCxnSpPr>
        <p:spPr>
          <a:xfrm flipV="1">
            <a:off x="1570139" y="663981"/>
            <a:ext cx="1911292" cy="21951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6" idx="0"/>
          </p:cNvCxnSpPr>
          <p:nvPr/>
        </p:nvCxnSpPr>
        <p:spPr>
          <a:xfrm flipV="1">
            <a:off x="3356994" y="671673"/>
            <a:ext cx="887835" cy="21182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7" idx="0"/>
          </p:cNvCxnSpPr>
          <p:nvPr/>
        </p:nvCxnSpPr>
        <p:spPr>
          <a:xfrm>
            <a:off x="4256014" y="670697"/>
            <a:ext cx="887835" cy="21279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endCxn id="8" idx="0"/>
          </p:cNvCxnSpPr>
          <p:nvPr/>
        </p:nvCxnSpPr>
        <p:spPr>
          <a:xfrm>
            <a:off x="5008227" y="670697"/>
            <a:ext cx="1922477" cy="21279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40318" y="3539098"/>
            <a:ext cx="8741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共同点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5326" y="4311126"/>
            <a:ext cx="8943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从句缺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“是否”时，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________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引导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，宾语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从句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还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可以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01336" y="4653295"/>
            <a:ext cx="90013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3. 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从句缺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成分时，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相应的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__________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引导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但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要把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疑问语序改为陈述语序。</a:t>
            </a:r>
            <a:endParaRPr lang="zh-CN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7047" y="2114515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2.__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可作形式主语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3166" y="2506077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主语从句后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的谓语动词用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 _____________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70384" y="2884520"/>
            <a:ext cx="463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可以用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但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65768" y="21332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可作形式宾语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481873" y="251932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时态与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呼应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61113" y="169010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that____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8527" y="171632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that______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446083" y="169524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that______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97093" y="2065881"/>
            <a:ext cx="385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常见系动词有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become, seem, appear, look, feel, sound,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90849" y="3933670"/>
            <a:ext cx="9001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从句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什么都不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缺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时，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引导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。（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只有宾语从句中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可以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省略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13644" y="3934222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233127" y="4292396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whether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55591" y="468141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特殊疑问词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1375794" y="1375794"/>
            <a:ext cx="251670" cy="278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下箭头 31"/>
          <p:cNvSpPr/>
          <p:nvPr/>
        </p:nvSpPr>
        <p:spPr>
          <a:xfrm>
            <a:off x="3173424" y="1383432"/>
            <a:ext cx="251670" cy="278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下箭头 32"/>
          <p:cNvSpPr/>
          <p:nvPr/>
        </p:nvSpPr>
        <p:spPr>
          <a:xfrm>
            <a:off x="4971054" y="1376442"/>
            <a:ext cx="251670" cy="278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6015" y="171702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不可省</a:t>
            </a:r>
          </a:p>
        </p:txBody>
      </p:sp>
      <p:sp>
        <p:nvSpPr>
          <p:cNvPr id="16" name="矩形 15"/>
          <p:cNvSpPr/>
          <p:nvPr/>
        </p:nvSpPr>
        <p:spPr>
          <a:xfrm>
            <a:off x="763021" y="210002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99766" y="305620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第三人称单数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467089" y="3139927"/>
            <a:ext cx="437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not/ whether to do/ 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介词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+whether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398289" y="251567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主句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741742" y="213449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075124" y="168973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可省</a:t>
            </a:r>
          </a:p>
        </p:txBody>
      </p:sp>
      <p:sp>
        <p:nvSpPr>
          <p:cNvPr id="40" name="矩形 39"/>
          <p:cNvSpPr/>
          <p:nvPr/>
        </p:nvSpPr>
        <p:spPr>
          <a:xfrm>
            <a:off x="5025005" y="170152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不可省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" grpId="0"/>
      <p:bldP spid="30" grpId="0"/>
      <p:bldP spid="9" grpId="0"/>
      <p:bldP spid="11" grpId="0" animBg="1"/>
      <p:bldP spid="32" grpId="0" animBg="1"/>
      <p:bldP spid="33" grpId="0" animBg="1"/>
      <p:bldP spid="15" grpId="0"/>
      <p:bldP spid="16" grpId="0"/>
      <p:bldP spid="34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8-9 Lesson 1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481" y="876826"/>
            <a:ext cx="8440254" cy="404217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1. Van Gogh painted </a:t>
            </a:r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what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he saw from his </a:t>
            </a:r>
            <a:r>
              <a:rPr lang="en-US" altLang="zh-CN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window.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2. His unusual use of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colour</a:t>
            </a:r>
            <a:r>
              <a:rPr lang="en-US" altLang="zh-CN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has led experts to think 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that</a:t>
            </a:r>
            <a:r>
              <a:rPr lang="en-US" altLang="zh-CN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Van Gogh’s mental illness may have affected his sense of sight.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3. </a:t>
            </a:r>
            <a:r>
              <a:rPr lang="en-US" altLang="zh-CN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He also thought </a:t>
            </a:r>
            <a:r>
              <a:rPr lang="en-US" altLang="zh-CN" sz="2400" i="1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The Starry Night </a:t>
            </a:r>
            <a:r>
              <a:rPr lang="en-US" altLang="zh-CN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was a </a:t>
            </a:r>
            <a:r>
              <a:rPr lang="en-US" altLang="zh-CN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failure.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4. However, the fact remains 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that</a:t>
            </a:r>
            <a:r>
              <a:rPr lang="en-US" altLang="zh-CN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The Starry Night</a:t>
            </a:r>
            <a:r>
              <a:rPr lang="en-US" altLang="zh-CN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is now one of the world’s most famous paintings</a:t>
            </a:r>
            <a:r>
              <a:rPr lang="en-US" altLang="zh-CN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5. </a:t>
            </a:r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What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makes it striking is </a:t>
            </a:r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that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it shows a thin figure with an expression of fear</a:t>
            </a:r>
            <a:r>
              <a:rPr lang="en-US" altLang="zh-CN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6</a:t>
            </a:r>
            <a:r>
              <a:rPr lang="en-US" altLang="zh-CN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. In his diary, Munch talked about </a:t>
            </a:r>
            <a:r>
              <a:rPr lang="en-US" altLang="zh-CN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what</a:t>
            </a:r>
            <a:r>
              <a:rPr lang="en-US" altLang="zh-CN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inspired him.</a:t>
            </a:r>
          </a:p>
          <a:p>
            <a:pPr>
              <a:lnSpc>
                <a:spcPct val="120000"/>
              </a:lnSpc>
            </a:pPr>
            <a:endParaRPr lang="en-US" altLang="zh-CN" sz="2400" dirty="0"/>
          </a:p>
          <a:p>
            <a:pPr>
              <a:lnSpc>
                <a:spcPct val="120000"/>
              </a:lnSpc>
            </a:pP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7077888" y="834881"/>
            <a:ext cx="147479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宾语从句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15284" y="1643262"/>
            <a:ext cx="147479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宾语从句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27054" y="2123872"/>
            <a:ext cx="147479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宾语从句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83243" y="4189518"/>
            <a:ext cx="147479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宾语从句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56080" y="3717758"/>
            <a:ext cx="372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主语从句、表语从句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46405" y="2957747"/>
            <a:ext cx="1468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表语从句</a:t>
            </a:r>
          </a:p>
        </p:txBody>
      </p:sp>
    </p:spTree>
    <p:extLst>
      <p:ext uri="{BB962C8B-B14F-4D97-AF65-F5344CB8AC3E}">
        <p14:creationId xmlns:p14="http://schemas.microsoft.com/office/powerpoint/2010/main" val="259199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5241" y="453005"/>
            <a:ext cx="8415086" cy="44293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7. Many experts say </a:t>
            </a:r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that </a:t>
            </a:r>
            <a:r>
              <a:rPr lang="en-US" altLang="zh-CN" sz="2400" i="1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The Scream </a:t>
            </a:r>
            <a:r>
              <a:rPr lang="en-US" altLang="zh-CN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is connected </a:t>
            </a:r>
            <a:r>
              <a:rPr lang="en-US" altLang="zh-CN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to Munch’s </a:t>
            </a:r>
            <a:r>
              <a:rPr lang="en-US" altLang="zh-CN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mental health problems, </a:t>
            </a:r>
            <a:r>
              <a:rPr lang="en-US" altLang="zh-CN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...</a:t>
            </a:r>
            <a:endParaRPr lang="en-US" altLang="zh-CN" sz="2400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8. </a:t>
            </a:r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What </a:t>
            </a:r>
            <a:r>
              <a:rPr lang="en-US" altLang="zh-CN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is strange is </a:t>
            </a:r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that </a:t>
            </a:r>
            <a:r>
              <a:rPr lang="en-US" altLang="zh-CN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above the house and the tree, </a:t>
            </a:r>
            <a:r>
              <a:rPr lang="en-US" altLang="zh-CN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we see a daytime sky full of brightness…</a:t>
            </a:r>
            <a:endParaRPr lang="en-US" altLang="zh-CN" sz="2400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9. His view was </a:t>
            </a:r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that </a:t>
            </a:r>
            <a:r>
              <a:rPr lang="en-US" altLang="zh-CN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art should shock the viewers and challenge their sense of reality</a:t>
            </a:r>
            <a:r>
              <a:rPr lang="en-US" altLang="zh-CN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10. Some feel </a:t>
            </a:r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that </a:t>
            </a:r>
            <a:r>
              <a:rPr lang="en-US" altLang="zh-CN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the paintings look </a:t>
            </a:r>
            <a:r>
              <a:rPr lang="en-US" altLang="zh-CN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dark and troubling.</a:t>
            </a:r>
            <a:endParaRPr lang="en-US" altLang="zh-CN" sz="2400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2400" dirty="0" smtClean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11</a:t>
            </a:r>
            <a:r>
              <a:rPr lang="en-US" altLang="zh-CN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. …, he thought </a:t>
            </a:r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that </a:t>
            </a:r>
            <a:r>
              <a:rPr lang="en-US" altLang="zh-CN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the change between day and night in the paintings was surprising</a:t>
            </a:r>
            <a:r>
              <a:rPr lang="en-US" altLang="zh-CN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4557088" y="4124470"/>
            <a:ext cx="143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宾语从句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65101" y="814278"/>
            <a:ext cx="143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宾语从句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37123" y="2455638"/>
            <a:ext cx="1590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表语从句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66778" y="3276318"/>
            <a:ext cx="1930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表语从句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63300" y="1634958"/>
            <a:ext cx="313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主语从句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表语从句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136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4543" y="95292"/>
            <a:ext cx="8400675" cy="265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indent="1603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用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正确的连接词</a:t>
            </a:r>
            <a:r>
              <a:rPr lang="zh-CN" alt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填空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    </a:t>
            </a:r>
            <a:r>
              <a:rPr lang="en-US" altLang="zh-CN" sz="2400" dirty="0">
                <a:latin typeface="Times New Roman" panose="02020603050405020304" pitchFamily="18" charset="0"/>
              </a:rPr>
              <a:t>Holidays are important for all of us. 1. ________ we decide to have a city holiday or a holiday by the beach depends upon our personal preferences. The main thing is 2. ________ we are taking a break from our usual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routine.</a:t>
            </a:r>
            <a:endParaRPr lang="en-US" altLang="zh-CN" sz="2400" u="sng" dirty="0" smtClean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2400" u="sng" dirty="0">
              <a:latin typeface="Times New Roman" panose="02020603050405020304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625718" y="519016"/>
            <a:ext cx="195422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809719" y="1384248"/>
            <a:ext cx="1106528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zh-CN" sz="2400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4543" y="2450288"/>
            <a:ext cx="85432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/>
              <a:t>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course, the main difference between city holidays and beach holidays is in the kind of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you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able to do. At the beach, for example, you can swim or surf. While in a city, 3.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do varies from going shopping to visiting museums and going to the theatre.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42519" y="3336684"/>
            <a:ext cx="1422249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167304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03870" y="-58624"/>
            <a:ext cx="8539843" cy="245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/>
              <a:t>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major difference is 4. ________ having a holiday by the beach tends to be more relaxing. When you are in a city, you have to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________ you do carefully, or the fact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you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spend all your time getting on buses, walking and visiting may make you get exhausted soon.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986252" y="75501"/>
            <a:ext cx="1143007" cy="4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062234" y="996471"/>
            <a:ext cx="1383774" cy="4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4047" y="2487817"/>
            <a:ext cx="848966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hand, the beach is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time goes by more slowly.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like, you can swim, lie in the sun or the shade, have a quiet drink and go to sleep.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All in all, 7. ________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spend a holiday largely depends on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you like and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hard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been working.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21982" y="4260610"/>
            <a:ext cx="137535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100327" y="2487817"/>
            <a:ext cx="164603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20783" y="3812735"/>
            <a:ext cx="1375356" cy="4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902" y="149885"/>
            <a:ext cx="7886700" cy="59673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添加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前后缀构词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6169" y="771787"/>
            <a:ext cx="4353413" cy="465589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1"/>
                </a:solidFill>
              </a:rPr>
              <a:t>要点一 　名词后缀</a:t>
            </a:r>
            <a:r>
              <a:rPr lang="zh-CN" altLang="en-US" sz="1600" dirty="0">
                <a:solidFill>
                  <a:schemeClr val="accent1"/>
                </a:solidFill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de-DE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er/-or/-ist/-an/-ian </a:t>
            </a:r>
            <a:r>
              <a:rPr lang="zh-CN" altLang="de-DE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表示人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设计师　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programmer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程序员      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sailor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水手　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actor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演员　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specialist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专家     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artist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艺术家　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musician 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音乐家    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医生</a:t>
            </a:r>
          </a:p>
          <a:p>
            <a:pPr>
              <a:lnSpc>
                <a:spcPct val="120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表示女性，雌性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actress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女演员　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lioness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母狮子</a:t>
            </a:r>
          </a:p>
          <a:p>
            <a:pPr>
              <a:lnSpc>
                <a:spcPct val="120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表示充满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的量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handful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一把　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mouthful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一满口</a:t>
            </a:r>
          </a:p>
          <a:p>
            <a:endParaRPr lang="zh-CN" altLang="en-US" sz="1400" dirty="0"/>
          </a:p>
        </p:txBody>
      </p:sp>
      <p:sp>
        <p:nvSpPr>
          <p:cNvPr id="4" name="内容占位符 2"/>
          <p:cNvSpPr txBox="1"/>
          <p:nvPr/>
        </p:nvSpPr>
        <p:spPr>
          <a:xfrm>
            <a:off x="4698996" y="1215424"/>
            <a:ext cx="4025554" cy="306483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600" b="1" spc="150" noProof="1" smtClean="0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-</a:t>
            </a:r>
            <a:r>
              <a:rPr lang="en-US" altLang="zh-CN" sz="1600" b="1" spc="150" noProof="1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ment </a:t>
            </a:r>
            <a:r>
              <a:rPr lang="zh-CN" altLang="en-US" sz="16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表示状态，结果</a:t>
            </a: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600" spc="150" noProof="1"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400" spc="150" noProof="1">
                <a:ea typeface="微软雅黑" panose="020B0503020204020204" charset="-122"/>
                <a:sym typeface="+mn-ea"/>
              </a:rPr>
              <a:t>excitement </a:t>
            </a:r>
            <a:r>
              <a:rPr lang="zh-CN" altLang="en-US" sz="1400" spc="150" noProof="1" smtClean="0">
                <a:ea typeface="微软雅黑" panose="020B0503020204020204" charset="-122"/>
                <a:sym typeface="+mn-ea"/>
              </a:rPr>
              <a:t>兴奋</a:t>
            </a:r>
            <a:r>
              <a:rPr lang="zh-CN" altLang="en-US" sz="1400" spc="150" noProof="1">
                <a:ea typeface="微软雅黑" panose="020B0503020204020204" charset="-122"/>
                <a:sym typeface="+mn-ea"/>
              </a:rPr>
              <a:t>　</a:t>
            </a:r>
            <a:r>
              <a:rPr lang="en-US" altLang="zh-CN" sz="1400" spc="150" noProof="1">
                <a:ea typeface="微软雅黑" panose="020B0503020204020204" charset="-122"/>
                <a:sym typeface="+mn-ea"/>
              </a:rPr>
              <a:t>achievement </a:t>
            </a:r>
            <a:r>
              <a:rPr lang="zh-CN" altLang="en-US" sz="1400" spc="150" noProof="1">
                <a:ea typeface="微软雅黑" panose="020B0503020204020204" charset="-122"/>
                <a:sym typeface="+mn-ea"/>
              </a:rPr>
              <a:t>成就</a:t>
            </a:r>
            <a:endParaRPr lang="zh-CN" altLang="en-US" sz="1600" spc="150" noProof="1">
              <a:ea typeface="微软雅黑" panose="020B0503020204020204" charset="-122"/>
              <a:sym typeface="+mn-ea"/>
            </a:endParaRP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600" b="1" spc="150" noProof="1" smtClean="0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-</a:t>
            </a:r>
            <a:r>
              <a:rPr lang="en-US" altLang="zh-CN" sz="1600" b="1" spc="150" noProof="1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ness </a:t>
            </a:r>
            <a:r>
              <a:rPr lang="zh-CN" altLang="en-US" sz="16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表示状态，性质</a:t>
            </a: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600" spc="150" noProof="1"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400" spc="150" noProof="1">
                <a:ea typeface="微软雅黑" panose="020B0503020204020204" charset="-122"/>
                <a:sym typeface="+mn-ea"/>
              </a:rPr>
              <a:t>sickness </a:t>
            </a:r>
            <a:r>
              <a:rPr lang="zh-CN" altLang="en-US" sz="1400" spc="150" noProof="1">
                <a:ea typeface="微软雅黑" panose="020B0503020204020204" charset="-122"/>
                <a:sym typeface="+mn-ea"/>
              </a:rPr>
              <a:t>疾病　</a:t>
            </a:r>
            <a:r>
              <a:rPr lang="zh-CN" altLang="en-US" sz="1400" spc="150" noProof="1" smtClean="0">
                <a:ea typeface="微软雅黑" panose="020B0503020204020204" charset="-122"/>
                <a:sym typeface="+mn-ea"/>
              </a:rPr>
              <a:t>   </a:t>
            </a:r>
            <a:r>
              <a:rPr lang="en-US" altLang="zh-CN" sz="1400" spc="150" noProof="1" smtClean="0">
                <a:ea typeface="微软雅黑" panose="020B0503020204020204" charset="-122"/>
                <a:sym typeface="+mn-ea"/>
              </a:rPr>
              <a:t>kindness </a:t>
            </a:r>
            <a:r>
              <a:rPr lang="zh-CN" altLang="en-US" sz="1400" spc="150" noProof="1">
                <a:ea typeface="微软雅黑" panose="020B0503020204020204" charset="-122"/>
                <a:sym typeface="+mn-ea"/>
              </a:rPr>
              <a:t>仁慈，好意</a:t>
            </a: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600" b="1" spc="150" noProof="1" smtClean="0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-</a:t>
            </a:r>
            <a:r>
              <a:rPr lang="en-US" altLang="zh-CN" sz="1600" b="1" spc="150" noProof="1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tion/-ation/-sion </a:t>
            </a:r>
            <a:r>
              <a:rPr lang="zh-CN" altLang="en-US" sz="1600" b="1" spc="150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表示状态，行为</a:t>
            </a: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400" spc="150" noProof="1">
                <a:ea typeface="微软雅黑" panose="020B0503020204020204" charset="-122"/>
                <a:sym typeface="+mn-ea"/>
              </a:rPr>
              <a:t>  production </a:t>
            </a:r>
            <a:r>
              <a:rPr lang="zh-CN" altLang="en-US" sz="1400" spc="150" noProof="1">
                <a:ea typeface="微软雅黑" panose="020B0503020204020204" charset="-122"/>
                <a:sym typeface="+mn-ea"/>
              </a:rPr>
              <a:t>生产；制造　</a:t>
            </a:r>
            <a:endParaRPr lang="en-US" altLang="zh-CN" sz="1400" spc="150" noProof="1">
              <a:ea typeface="微软雅黑" panose="020B0503020204020204" charset="-122"/>
              <a:sym typeface="+mn-ea"/>
            </a:endParaRP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400" spc="150" noProof="1">
                <a:ea typeface="微软雅黑" panose="020B0503020204020204" charset="-122"/>
                <a:sym typeface="+mn-ea"/>
              </a:rPr>
              <a:t>  explanation </a:t>
            </a:r>
            <a:r>
              <a:rPr lang="zh-CN" altLang="en-US" sz="1400" spc="150" noProof="1">
                <a:ea typeface="微软雅黑" panose="020B0503020204020204" charset="-122"/>
                <a:sym typeface="+mn-ea"/>
              </a:rPr>
              <a:t>解释； 说明　</a:t>
            </a:r>
            <a:endParaRPr lang="en-US" altLang="zh-CN" sz="1400" spc="150" noProof="1">
              <a:ea typeface="微软雅黑" panose="020B0503020204020204" charset="-122"/>
              <a:sym typeface="+mn-ea"/>
            </a:endParaRP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400" spc="150" noProof="1">
                <a:ea typeface="微软雅黑" panose="020B0503020204020204" charset="-122"/>
                <a:sym typeface="+mn-ea"/>
              </a:rPr>
              <a:t>  admission </a:t>
            </a:r>
            <a:r>
              <a:rPr lang="zh-CN" altLang="en-US" sz="1400" spc="150" noProof="1">
                <a:ea typeface="微软雅黑" panose="020B0503020204020204" charset="-122"/>
                <a:sym typeface="+mn-ea"/>
              </a:rPr>
              <a:t>允许进入　</a:t>
            </a:r>
            <a:endParaRPr lang="en-US" altLang="zh-CN" sz="1400" spc="150" noProof="1">
              <a:ea typeface="微软雅黑" panose="020B0503020204020204" charset="-122"/>
              <a:sym typeface="+mn-ea"/>
            </a:endParaRP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400" spc="150" noProof="1">
                <a:ea typeface="微软雅黑" panose="020B0503020204020204" charset="-122"/>
                <a:sym typeface="+mn-ea"/>
              </a:rPr>
              <a:t>  permission </a:t>
            </a:r>
            <a:r>
              <a:rPr lang="zh-CN" altLang="en-US" sz="1400" spc="150" noProof="1">
                <a:ea typeface="微软雅黑" panose="020B0503020204020204" charset="-122"/>
                <a:sym typeface="+mn-ea"/>
              </a:rPr>
              <a:t>许可，允许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328247" y="1107347"/>
            <a:ext cx="25166" cy="3565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2687" y="683793"/>
            <a:ext cx="8524142" cy="10142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Sunday papers are full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zh-CN" altLang="en-US" sz="2400" u="sng" dirty="0" smtClean="0"/>
              <a:t>   </a:t>
            </a:r>
            <a:r>
              <a:rPr lang="zh-CN" altLang="en-US" sz="2400" u="sng" dirty="0"/>
              <a:t> </a:t>
            </a:r>
            <a:r>
              <a:rPr lang="zh-CN" altLang="en-US" sz="2400" u="sng" dirty="0" smtClean="0"/>
              <a:t>                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advertise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cars.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8721" y="683793"/>
            <a:ext cx="2380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200" spc="150" noProof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advertisements</a:t>
            </a:r>
            <a:endParaRPr lang="zh-CN" altLang="en-US" sz="2400" kern="1200" spc="150" noProof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4425" y="1898120"/>
            <a:ext cx="205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200" spc="15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performance</a:t>
            </a:r>
            <a:endParaRPr lang="zh-CN" altLang="en-US" sz="2400" kern="1200" spc="15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7863" y="3021547"/>
            <a:ext cx="1570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200" spc="15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reaction</a:t>
            </a:r>
            <a:endParaRPr lang="zh-CN" altLang="en-US" sz="2400" kern="1200" spc="15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2687" y="1944287"/>
            <a:ext cx="8641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200" spc="150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2.This </a:t>
            </a:r>
            <a:r>
              <a:rPr lang="zh-CN" altLang="en-US" sz="2400" u="sng" dirty="0"/>
              <a:t>                       </a:t>
            </a:r>
            <a:r>
              <a:rPr lang="zh-CN" altLang="en-US" sz="2400" kern="1200" spc="150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kern="1200" spc="150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perform</a:t>
            </a:r>
            <a:r>
              <a:rPr lang="zh-CN" altLang="en-US" sz="2400" kern="1200" spc="150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 </a:t>
            </a:r>
            <a:r>
              <a:rPr lang="en-US" altLang="zh-CN" sz="2400" kern="1200" spc="150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will begin at 8</a:t>
            </a:r>
            <a:r>
              <a:rPr lang="zh-CN" altLang="en-US" sz="2400" kern="1200" spc="150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400" kern="1200" spc="150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00 pm this Sunday. </a:t>
            </a:r>
            <a:endParaRPr lang="en-US" altLang="zh-CN" sz="2400" kern="1200" spc="150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2687" y="3051704"/>
            <a:ext cx="8641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200" spc="15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3.What </a:t>
            </a:r>
            <a:r>
              <a:rPr lang="en-US" altLang="zh-CN" sz="2400" kern="1200" spc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is </a:t>
            </a:r>
            <a:r>
              <a:rPr lang="en-US" altLang="zh-CN" sz="2400" kern="1200" spc="15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John’s </a:t>
            </a:r>
            <a:r>
              <a:rPr lang="zh-CN" altLang="en-US" sz="2400" u="sng" dirty="0"/>
              <a:t>                 </a:t>
            </a:r>
            <a:r>
              <a:rPr lang="zh-CN" altLang="en-US" sz="2400" kern="1200" spc="15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1200" spc="15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react</a:t>
            </a:r>
            <a:r>
              <a:rPr lang="zh-CN" altLang="en-US" sz="2400" kern="1200" spc="15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r>
              <a:rPr lang="en-US" altLang="zh-CN" sz="2400" kern="1200" spc="15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when you told him the news. </a:t>
            </a:r>
          </a:p>
        </p:txBody>
      </p:sp>
    </p:spTree>
    <p:extLst>
      <p:ext uri="{BB962C8B-B14F-4D97-AF65-F5344CB8AC3E}">
        <p14:creationId xmlns:p14="http://schemas.microsoft.com/office/powerpoint/2010/main" val="2421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2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4310</TotalTime>
  <Words>1069</Words>
  <Application>Microsoft Office PowerPoint</Application>
  <PresentationFormat>全屏显示(16:9)</PresentationFormat>
  <Paragraphs>216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Gulim</vt:lpstr>
      <vt:lpstr>汉仪旗黑-85S</vt:lpstr>
      <vt:lpstr>楷体</vt:lpstr>
      <vt:lpstr>宋体</vt:lpstr>
      <vt:lpstr>微软雅黑</vt:lpstr>
      <vt:lpstr>Arial</vt:lpstr>
      <vt:lpstr>Calibri</vt:lpstr>
      <vt:lpstr>Cooper Black</vt:lpstr>
      <vt:lpstr>Courier New</vt:lpstr>
      <vt:lpstr>Times New Roman</vt:lpstr>
      <vt:lpstr>1_Office 主题​​</vt:lpstr>
      <vt:lpstr>名词性从句 (2) &amp; 词缀</vt:lpstr>
      <vt:lpstr>PowerPoint 演示文稿</vt:lpstr>
      <vt:lpstr>名词性从句总结</vt:lpstr>
      <vt:lpstr>Page 8-9 Lesson 1</vt:lpstr>
      <vt:lpstr>PowerPoint 演示文稿</vt:lpstr>
      <vt:lpstr>PowerPoint 演示文稿</vt:lpstr>
      <vt:lpstr>PowerPoint 演示文稿</vt:lpstr>
      <vt:lpstr>添加前后缀构词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</cp:lastModifiedBy>
  <cp:revision>334</cp:revision>
  <dcterms:created xsi:type="dcterms:W3CDTF">2020-02-01T11:21:51Z</dcterms:created>
  <dcterms:modified xsi:type="dcterms:W3CDTF">2020-04-13T17:13:11Z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