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17"/>
  </p:notesMasterIdLst>
  <p:sldIdLst>
    <p:sldId id="265" r:id="rId2"/>
    <p:sldId id="378" r:id="rId3"/>
    <p:sldId id="379" r:id="rId4"/>
    <p:sldId id="382" r:id="rId5"/>
    <p:sldId id="383" r:id="rId6"/>
    <p:sldId id="456" r:id="rId7"/>
    <p:sldId id="457" r:id="rId8"/>
    <p:sldId id="400" r:id="rId9"/>
    <p:sldId id="458" r:id="rId10"/>
    <p:sldId id="460" r:id="rId11"/>
    <p:sldId id="461" r:id="rId12"/>
    <p:sldId id="462" r:id="rId13"/>
    <p:sldId id="394" r:id="rId14"/>
    <p:sldId id="388" r:id="rId15"/>
    <p:sldId id="463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696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052976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55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2020/4/14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84223" y="1918980"/>
            <a:ext cx="5524823" cy="1126728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名词性从句 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(1)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年级英语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36565" y="3357919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华芸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25835" y="806810"/>
            <a:ext cx="8833607" cy="42538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trouble is 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lost his address.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The problem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could do the work well.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moment for the football star was 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 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scored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winning goal.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was 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这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部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电影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是否值得看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My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is 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下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学期我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该选哪门课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11461" y="806810"/>
            <a:ext cx="1148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that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23155" y="1248672"/>
            <a:ext cx="1419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who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77969" y="1669585"/>
            <a:ext cx="897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26496" y="2513170"/>
            <a:ext cx="4829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the film was worth seeing</a:t>
            </a:r>
            <a:endParaRPr lang="zh-CN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11461" y="3416697"/>
            <a:ext cx="5194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subject I should choose next term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368924" y="129280"/>
            <a:ext cx="1778466" cy="5683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表语从句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1873457" y="129279"/>
            <a:ext cx="3224751" cy="5683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名词性从句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870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3423" y="453209"/>
            <a:ext cx="8139178" cy="6133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we shall be late is certain.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93615" y="1113977"/>
            <a:ext cx="9353725" cy="75488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  <a:spcAft>
                <a:spcPts val="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he’ll pass the exam tomorrow remains unknown.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93423" y="1481787"/>
            <a:ext cx="8346645" cy="69432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this happened is not clear.</a:t>
            </a: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368924" y="-21722"/>
            <a:ext cx="1778466" cy="5683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主语从句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2054265" y="-13933"/>
            <a:ext cx="3224751" cy="5683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名词性从句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9495" y="2384528"/>
            <a:ext cx="8741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规律：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主语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从句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什么都</a:t>
            </a:r>
            <a:r>
              <a:rPr lang="zh-CN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缺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时，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引导，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不能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省略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0576" y="3153283"/>
            <a:ext cx="8741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主语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从句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缺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“是否”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时，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只能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whether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引导。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8204" y="3520550"/>
            <a:ext cx="8741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3.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主语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从句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缺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成分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时，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相应的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特殊疑问词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引导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但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要把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疑问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语序改为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陈述语序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0851" y="611375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______________________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                    主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12073" y="61191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__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系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98229" y="596556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________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       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859215" y="422014"/>
            <a:ext cx="1354482" cy="68580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912562" y="1044800"/>
            <a:ext cx="1713699" cy="514904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832128" y="1455849"/>
            <a:ext cx="1354482" cy="474171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</a:t>
            </a:r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293423" y="1870299"/>
            <a:ext cx="8139178" cy="694322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  <a:spcAft>
                <a:spcPts val="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It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pity that we won’t be able to go to the south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to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spend our vacation.</a:t>
            </a:r>
          </a:p>
        </p:txBody>
      </p:sp>
      <p:sp>
        <p:nvSpPr>
          <p:cNvPr id="22" name="内容占位符 2"/>
          <p:cNvSpPr txBox="1">
            <a:spLocks/>
          </p:cNvSpPr>
          <p:nvPr/>
        </p:nvSpPr>
        <p:spPr>
          <a:xfrm>
            <a:off x="2370543" y="1804185"/>
            <a:ext cx="1354482" cy="474171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</a:t>
            </a:r>
          </a:p>
        </p:txBody>
      </p:sp>
      <p:sp>
        <p:nvSpPr>
          <p:cNvPr id="23" name="矩形 22"/>
          <p:cNvSpPr/>
          <p:nvPr/>
        </p:nvSpPr>
        <p:spPr>
          <a:xfrm>
            <a:off x="208204" y="4259908"/>
            <a:ext cx="8741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4. 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可以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形式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语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，而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把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主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语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从句放到句子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后面。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26380" y="4588477"/>
            <a:ext cx="8741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5. 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主语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从句后的谓语动词要用</a:t>
            </a:r>
            <a:r>
              <a:rPr lang="zh-CN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第三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人称单数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30" name="椭圆 29"/>
          <p:cNvSpPr/>
          <p:nvPr/>
        </p:nvSpPr>
        <p:spPr>
          <a:xfrm>
            <a:off x="6459523" y="1117569"/>
            <a:ext cx="1241570" cy="41365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966309" y="1931462"/>
            <a:ext cx="291848" cy="31386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2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1" grpId="0"/>
      <p:bldP spid="22" grpId="0"/>
      <p:bldP spid="23" grpId="0"/>
      <p:bldP spid="24" grpId="0"/>
      <p:bldP spid="30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25835" y="806810"/>
            <a:ext cx="8833607" cy="42538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zh-CN" altLang="en-U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 </a:t>
            </a:r>
            <a:r>
              <a:rPr lang="zh-CN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 to stress is that our group is looking for </a:t>
            </a:r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new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 right now.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zh-CN" altLang="en-U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our monitor hasn’t been decided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yet. </a:t>
            </a: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CN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   　</a:t>
            </a:r>
            <a:r>
              <a:rPr lang="zh-CN" altLang="en-U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living creatures in the outer space as </a:t>
            </a:r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those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Earth hasn’t been proved until now. </a:t>
            </a:r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（很明显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6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that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government should </a:t>
            </a:r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take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to protect the environment for the next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generations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zh-CN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</a:t>
            </a:r>
            <a:r>
              <a:rPr lang="en-US" altLang="zh-CN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我想告诉你的）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deep love </a:t>
            </a:r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 have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my parents.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4715" y="689731"/>
            <a:ext cx="1148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1946" y="1481014"/>
            <a:ext cx="1419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Who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1866" y="1810632"/>
            <a:ext cx="1425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Whether  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1866" y="2616883"/>
            <a:ext cx="2000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obvious</a:t>
            </a:r>
            <a:endParaRPr lang="zh-CN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8951" y="3928317"/>
            <a:ext cx="5194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 want to tell you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368924" y="129280"/>
            <a:ext cx="1778466" cy="5683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主语从句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1873457" y="129279"/>
            <a:ext cx="3224751" cy="5683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名词性从句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84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小结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663981"/>
            <a:ext cx="8139178" cy="4042179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名词性从句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在复合句中起名词作用的从句叫作名词性从句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根据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它在句中不同的语法功能，名词性从句可分为主语从句、表语从句、宾语从句和同位语从句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常见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的引导名词性从句的引导词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that, whether, 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if, what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which, who, whom, 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whose, when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where, why, 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等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7785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0546" y="701736"/>
            <a:ext cx="3062909" cy="331514"/>
          </a:xfrm>
        </p:spPr>
        <p:txBody>
          <a:bodyPr>
            <a:noAutofit/>
          </a:bodyPr>
          <a:lstStyle/>
          <a:p>
            <a:r>
              <a:rPr lang="en-US" altLang="zh-CN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377199"/>
            <a:ext cx="8139178" cy="4042179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复习主语从句、宾语从句、表语从句，找出它们的共同点和区别。</a:t>
            </a:r>
            <a:endParaRPr lang="en-US" altLang="zh-CN" sz="3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找出</a:t>
            </a:r>
            <a:r>
              <a:rPr lang="en-US" altLang="zh-CN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Lesson 1</a:t>
            </a: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课文中的名词性从句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3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完成相应的课后练习。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0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02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8535" y="478996"/>
            <a:ext cx="818621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【学习目标】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能够了解名词性从句中主语从句、宾语从句和表 </a:t>
            </a:r>
            <a:endParaRPr lang="en-US" altLang="zh-CN" sz="28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语从句的</a:t>
            </a:r>
            <a:r>
              <a: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基本用法；</a:t>
            </a: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能够运用名词性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从句</a:t>
            </a:r>
            <a:r>
              <a: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中主语从句、宾语从句和表 </a:t>
            </a:r>
            <a:endParaRPr lang="en-US" altLang="zh-CN" sz="28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语</a:t>
            </a:r>
            <a:r>
              <a: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从句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表达自己的思想</a:t>
            </a:r>
            <a:r>
              <a: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02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4013" y="548819"/>
            <a:ext cx="824628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【学法指导】</a:t>
            </a: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在认真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学习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名词性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从句</a:t>
            </a:r>
            <a:r>
              <a: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中主语从句、宾语从句和表 语从句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相关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知识的基础上，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关注上下文语境，体会</a:t>
            </a:r>
            <a:r>
              <a: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它们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在语篇中所传递的</a:t>
            </a:r>
            <a:r>
              <a: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意义，即把语法作为工具，理解文本内容和表达自己的思想。</a:t>
            </a:r>
            <a:endParaRPr lang="zh-CN" altLang="zh-CN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0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2530" y="1715730"/>
            <a:ext cx="2047841" cy="331514"/>
          </a:xfrm>
        </p:spPr>
        <p:txBody>
          <a:bodyPr>
            <a:noAutofit/>
          </a:bodyPr>
          <a:lstStyle/>
          <a:p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定语从句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1539" y="942957"/>
            <a:ext cx="8556888" cy="772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people </a:t>
            </a:r>
            <a:r>
              <a:rPr lang="en-US" altLang="zh-C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altLang="zh-C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 in the office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very friendly.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2860645" y="1597324"/>
            <a:ext cx="5103770" cy="5683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形容词性从句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2860645" y="2535853"/>
            <a:ext cx="5103770" cy="5683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名词性从句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1418211" y="2687814"/>
            <a:ext cx="2047841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？从句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608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538301"/>
            <a:ext cx="8139178" cy="61335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hope that everything is all right.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500890" y="1213944"/>
            <a:ext cx="8139178" cy="549994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doubt whether/if they will win the game.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500890" y="1570636"/>
            <a:ext cx="8139178" cy="69432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wonder what you call these flowers.  </a:t>
            </a: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368924" y="-38500"/>
            <a:ext cx="1778466" cy="5683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宾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语从句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2054265" y="-30711"/>
            <a:ext cx="3224751" cy="5683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名词性从句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0576" y="2482276"/>
            <a:ext cx="8741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规律：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宾语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从句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什么都</a:t>
            </a:r>
            <a:r>
              <a:rPr lang="zh-CN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缺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时，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引导，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往往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可以省略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0576" y="3279118"/>
            <a:ext cx="8741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宾语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从句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缺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“是否”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时，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if/whether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引导。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8204" y="3679941"/>
            <a:ext cx="8741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3.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宾语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从句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缺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成分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时，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相应的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特殊疑问词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引导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但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要把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疑问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语序改为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陈述语序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9636" y="73735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__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主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53594" y="745744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_____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   谓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14825" y="751422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_____________________________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                      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1465532" y="530510"/>
            <a:ext cx="1354482" cy="68580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(that)</a:t>
            </a: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1806264" y="1211488"/>
            <a:ext cx="1713699" cy="514904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whether/if</a:t>
            </a:r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1943927" y="1572364"/>
            <a:ext cx="1354482" cy="474171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500890" y="2044023"/>
            <a:ext cx="8139178" cy="69432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 it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 that she will do well in the exam.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内容占位符 2"/>
          <p:cNvSpPr txBox="1">
            <a:spLocks/>
          </p:cNvSpPr>
          <p:nvPr/>
        </p:nvSpPr>
        <p:spPr>
          <a:xfrm>
            <a:off x="2997721" y="2045481"/>
            <a:ext cx="1354482" cy="474171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</a:p>
        </p:txBody>
      </p:sp>
      <p:sp>
        <p:nvSpPr>
          <p:cNvPr id="23" name="矩形 22"/>
          <p:cNvSpPr/>
          <p:nvPr/>
        </p:nvSpPr>
        <p:spPr>
          <a:xfrm>
            <a:off x="208204" y="4427688"/>
            <a:ext cx="8741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4. 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可以用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形式宾语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，而把宾语从句放到句子后面。</a:t>
            </a:r>
          </a:p>
        </p:txBody>
      </p:sp>
      <p:sp>
        <p:nvSpPr>
          <p:cNvPr id="20" name="椭圆 19"/>
          <p:cNvSpPr/>
          <p:nvPr/>
        </p:nvSpPr>
        <p:spPr>
          <a:xfrm>
            <a:off x="1779461" y="2168409"/>
            <a:ext cx="291848" cy="31386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27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1" grpId="0"/>
      <p:bldP spid="22" grpId="0"/>
      <p:bldP spid="23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69"/>
            <a:ext cx="8139178" cy="548149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you know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lived here last year?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500890" y="1465792"/>
            <a:ext cx="8508886" cy="549994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asked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handwriting was the best in our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class.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500890" y="2131303"/>
            <a:ext cx="7498828" cy="694322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teacher told us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(that)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travels much faster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sound.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368924" y="137669"/>
            <a:ext cx="1778466" cy="5683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宾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语从句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2054265" y="145458"/>
            <a:ext cx="3224751" cy="5683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名词性从句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0576" y="3332983"/>
            <a:ext cx="8741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若主句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现在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，从句可根据具体情况选用</a:t>
            </a:r>
            <a:r>
              <a:rPr lang="zh-CN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合适的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时态；</a:t>
            </a:r>
          </a:p>
        </p:txBody>
      </p:sp>
      <p:sp>
        <p:nvSpPr>
          <p:cNvPr id="11" name="矩形 10"/>
          <p:cNvSpPr/>
          <p:nvPr/>
        </p:nvSpPr>
        <p:spPr>
          <a:xfrm>
            <a:off x="200576" y="3774069"/>
            <a:ext cx="8741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若主句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过去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，从句须用相应的</a:t>
            </a:r>
            <a:r>
              <a:rPr lang="zh-CN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过去的某种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时态；</a:t>
            </a:r>
          </a:p>
        </p:txBody>
      </p:sp>
      <p:sp>
        <p:nvSpPr>
          <p:cNvPr id="12" name="矩形 11"/>
          <p:cNvSpPr/>
          <p:nvPr/>
        </p:nvSpPr>
        <p:spPr>
          <a:xfrm>
            <a:off x="208204" y="4208448"/>
            <a:ext cx="8741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但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若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从句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普遍</a:t>
            </a:r>
            <a:r>
              <a:rPr lang="zh-CN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真理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、客观事实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，时态不受主句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限制。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780176" y="876668"/>
            <a:ext cx="511729" cy="31386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465178" y="858714"/>
            <a:ext cx="731041" cy="33182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191237" y="1583546"/>
            <a:ext cx="956153" cy="33158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440653" y="2260708"/>
            <a:ext cx="671311" cy="31386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5159597" y="2266767"/>
            <a:ext cx="1010507" cy="34860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882760" y="1592402"/>
            <a:ext cx="603640" cy="31386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16120" y="2991476"/>
            <a:ext cx="1375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时态：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94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70"/>
            <a:ext cx="8139178" cy="21042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doubt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whether/if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 the game.</a:t>
            </a:r>
          </a:p>
          <a:p>
            <a:pPr>
              <a:lnSpc>
                <a:spcPct val="10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We don’t know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will come or not.</a:t>
            </a:r>
          </a:p>
          <a:p>
            <a:pPr>
              <a:lnSpc>
                <a:spcPct val="10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It depends on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have enough time.</a:t>
            </a:r>
          </a:p>
          <a:p>
            <a:pPr>
              <a:lnSpc>
                <a:spcPct val="10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She can’t decide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buy the house or wait.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368924" y="137669"/>
            <a:ext cx="1778466" cy="5683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宾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语从句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2054265" y="145458"/>
            <a:ext cx="3224751" cy="5683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名词性从句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0576" y="2709556"/>
            <a:ext cx="8741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whether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的区别：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0576" y="3613233"/>
            <a:ext cx="8741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但下列情况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只能用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whether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4431" y="4031894"/>
            <a:ext cx="2660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whether…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44413" y="4024975"/>
            <a:ext cx="2660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介词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whether;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01905" y="4035408"/>
            <a:ext cx="2660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whether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322504" y="1294413"/>
            <a:ext cx="1010507" cy="34860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585576" y="1813401"/>
            <a:ext cx="484796" cy="34860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664279" y="2278210"/>
            <a:ext cx="1015068" cy="34860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0666" y="3133184"/>
            <a:ext cx="8741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宾语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从句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中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whether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通常可以互换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356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25835" y="806810"/>
            <a:ext cx="8833607" cy="42538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</a:t>
            </a:r>
            <a:r>
              <a:rPr lang="en-US" altLang="zh-CN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he is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in?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Can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tell me 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not he will come to our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party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really don’t know 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it for me.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didn’t tell me 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　　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（何时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我们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会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重逢）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difficult for us to imagine 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 　</a:t>
            </a:r>
            <a:r>
              <a:rPr lang="zh-CN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生活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什么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样子）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slaves in the ancient world. </a:t>
            </a:r>
          </a:p>
        </p:txBody>
      </p:sp>
      <p:sp>
        <p:nvSpPr>
          <p:cNvPr id="6" name="矩形 5"/>
          <p:cNvSpPr/>
          <p:nvPr/>
        </p:nvSpPr>
        <p:spPr>
          <a:xfrm>
            <a:off x="2837223" y="805330"/>
            <a:ext cx="1148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which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32079" y="1252189"/>
            <a:ext cx="1419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whether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41820" y="2123699"/>
            <a:ext cx="897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who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14181" y="2585364"/>
            <a:ext cx="411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 we would meet again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15579" y="3454615"/>
            <a:ext cx="2764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life was like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368924" y="129280"/>
            <a:ext cx="1778466" cy="5683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宾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语从句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2054265" y="137069"/>
            <a:ext cx="3224751" cy="5683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名词性从句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539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3423" y="453209"/>
            <a:ext cx="8139178" cy="61335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My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is that you may have to face the problem.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99362" y="1131335"/>
            <a:ext cx="8642541" cy="75488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spcAft>
                <a:spcPts val="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is whether we can make good preparation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 short time.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93423" y="1798279"/>
            <a:ext cx="8346645" cy="69432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That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he is worrying about.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368924" y="-21722"/>
            <a:ext cx="1778466" cy="5683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表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语从句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2054265" y="-13933"/>
            <a:ext cx="3224751" cy="5683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名词性从句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0576" y="2591333"/>
            <a:ext cx="8741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规律：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表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语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从句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什么都</a:t>
            </a:r>
            <a:r>
              <a:rPr lang="zh-CN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缺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时，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引导，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不能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省略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0576" y="3388175"/>
            <a:ext cx="8741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表语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从句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缺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“是否”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时，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只能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whether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引导。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8204" y="3788998"/>
            <a:ext cx="8741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3.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表语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从句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缺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成分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时，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相应的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特殊疑问词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引导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但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要把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疑问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语序改为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陈述语序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5127" y="646462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__________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       主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07824" y="66306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__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系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83318" y="639684"/>
            <a:ext cx="5647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___________________________________________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                                   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2573891" y="447273"/>
            <a:ext cx="1354482" cy="68580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3089904" y="1059487"/>
            <a:ext cx="1713699" cy="514904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1819312" y="1794540"/>
            <a:ext cx="1354482" cy="474171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293423" y="2239253"/>
            <a:ext cx="8139178" cy="69432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sounds as if someone is knocking at the door.</a:t>
            </a:r>
          </a:p>
        </p:txBody>
      </p:sp>
      <p:sp>
        <p:nvSpPr>
          <p:cNvPr id="22" name="内容占位符 2"/>
          <p:cNvSpPr txBox="1">
            <a:spLocks/>
          </p:cNvSpPr>
          <p:nvPr/>
        </p:nvSpPr>
        <p:spPr>
          <a:xfrm>
            <a:off x="2207824" y="2279286"/>
            <a:ext cx="1354482" cy="474171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if</a:t>
            </a:r>
          </a:p>
        </p:txBody>
      </p:sp>
      <p:sp>
        <p:nvSpPr>
          <p:cNvPr id="23" name="矩形 22"/>
          <p:cNvSpPr/>
          <p:nvPr/>
        </p:nvSpPr>
        <p:spPr>
          <a:xfrm>
            <a:off x="208204" y="4536745"/>
            <a:ext cx="8741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4.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表语从句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可以用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 if/as though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引导</a:t>
            </a:r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239509" y="585583"/>
            <a:ext cx="377776" cy="34860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755399" y="1177146"/>
            <a:ext cx="377776" cy="34860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583071" y="1891907"/>
            <a:ext cx="377776" cy="34860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320745" y="2367443"/>
            <a:ext cx="1021450" cy="42604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1" grpId="0"/>
      <p:bldP spid="22" grpId="0"/>
      <p:bldP spid="23" grpId="0"/>
      <p:bldP spid="20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4161</TotalTime>
  <Words>988</Words>
  <Application>Microsoft Office PowerPoint</Application>
  <PresentationFormat>全屏显示(16:9)</PresentationFormat>
  <Paragraphs>166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汉仪旗黑-85S</vt:lpstr>
      <vt:lpstr>楷体</vt:lpstr>
      <vt:lpstr>宋体</vt:lpstr>
      <vt:lpstr>微软雅黑</vt:lpstr>
      <vt:lpstr>Arial</vt:lpstr>
      <vt:lpstr>Calibri</vt:lpstr>
      <vt:lpstr>Courier New</vt:lpstr>
      <vt:lpstr>Times New Roman</vt:lpstr>
      <vt:lpstr>1_Office 主题​​</vt:lpstr>
      <vt:lpstr>名词性从句 (1)</vt:lpstr>
      <vt:lpstr>PowerPoint 演示文稿</vt:lpstr>
      <vt:lpstr>PowerPoint 演示文稿</vt:lpstr>
      <vt:lpstr>定语从句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Homework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</cp:lastModifiedBy>
  <cp:revision>311</cp:revision>
  <dcterms:created xsi:type="dcterms:W3CDTF">2020-02-01T11:21:51Z</dcterms:created>
  <dcterms:modified xsi:type="dcterms:W3CDTF">2020-04-13T18:00:10Z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