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ags/tag22.xml" ContentType="application/vnd.openxmlformats-officedocument.presentationml.tags+xml"/>
  <Override PartName="/ppt/notesSlides/notesSlide1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  <p:sldMasterId id="2147483699" r:id="rId5"/>
    <p:sldMasterId id="2147483711" r:id="rId6"/>
    <p:sldMasterId id="2147483723" r:id="rId7"/>
    <p:sldMasterId id="2147483735" r:id="rId8"/>
  </p:sldMasterIdLst>
  <p:notesMasterIdLst>
    <p:notesMasterId r:id="rId42"/>
  </p:notesMasterIdLst>
  <p:sldIdLst>
    <p:sldId id="292" r:id="rId9"/>
    <p:sldId id="302" r:id="rId10"/>
    <p:sldId id="303" r:id="rId11"/>
    <p:sldId id="306" r:id="rId12"/>
    <p:sldId id="307" r:id="rId13"/>
    <p:sldId id="300" r:id="rId14"/>
    <p:sldId id="298" r:id="rId15"/>
    <p:sldId id="299" r:id="rId16"/>
    <p:sldId id="309" r:id="rId17"/>
    <p:sldId id="277" r:id="rId18"/>
    <p:sldId id="301" r:id="rId19"/>
    <p:sldId id="278" r:id="rId20"/>
    <p:sldId id="279" r:id="rId21"/>
    <p:sldId id="259" r:id="rId22"/>
    <p:sldId id="283" r:id="rId23"/>
    <p:sldId id="282" r:id="rId24"/>
    <p:sldId id="260" r:id="rId25"/>
    <p:sldId id="284" r:id="rId26"/>
    <p:sldId id="286" r:id="rId27"/>
    <p:sldId id="285" r:id="rId28"/>
    <p:sldId id="261" r:id="rId29"/>
    <p:sldId id="274" r:id="rId30"/>
    <p:sldId id="273" r:id="rId31"/>
    <p:sldId id="275" r:id="rId32"/>
    <p:sldId id="276" r:id="rId33"/>
    <p:sldId id="264" r:id="rId34"/>
    <p:sldId id="287" r:id="rId35"/>
    <p:sldId id="288" r:id="rId36"/>
    <p:sldId id="265" r:id="rId37"/>
    <p:sldId id="289" r:id="rId38"/>
    <p:sldId id="290" r:id="rId39"/>
    <p:sldId id="295" r:id="rId40"/>
    <p:sldId id="294" r:id="rId41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84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F1738-550D-4C82-A192-3EF7283B8024}" type="datetimeFigureOut">
              <a:rPr lang="zh-CN" altLang="en-US" smtClean="0"/>
              <a:t>2020/4/12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C7819-D589-4D8B-A5FD-8EE7AB3077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675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9" Type="http://schemas.openxmlformats.org/officeDocument/2006/relationships/image" Target="../media/image1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9" Type="http://schemas.openxmlformats.org/officeDocument/2006/relationships/image" Target="../media/image1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4FAF5B-BA32-4C47-A089-1DA61E0E43B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5852BF-330F-45FA-AB44-E1370CC37F6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EE7894-C611-41D3-951C-DDB9289743D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B9F9C1-1E12-4C29-92BC-2AC81ADC1ED2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397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7FFEFD-265B-4019-9FB5-49445CCF09E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948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77E917-E478-4ECD-80A8-66785866D322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729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751079-8E59-4509-B441-6B71F94A51C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785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6C8B83-D003-43B3-84A7-CBB324227B3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320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023AE8-446B-4F76-8651-9A9E474C659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1041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8CAE97-9201-4A1B-937F-6A94EDA3F726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0282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D981B9-8110-4F4C-91D9-2E0AD32330E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125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6E4ECA-951C-479D-89CA-952F9969A10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D374F0-05F7-4E0E-AF23-89184FAC98CC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4827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99A73E-68FB-407E-B494-585BF3BB71D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8094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5DCF03-D4BF-4429-AA83-8AF100B5B866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6437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/>
                </a:solidFill>
              </a:rPr>
              <a:pPr/>
              <a:t>2020/4/12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27139305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B9F9C1-1E12-4C29-92BC-2AC81ADC1ED2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1803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7FFEFD-265B-4019-9FB5-49445CCF09E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1507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77E917-E478-4ECD-80A8-66785866D322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6697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751079-8E59-4509-B441-6B71F94A51C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4358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6C8B83-D003-43B3-84A7-CBB324227B3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4104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023AE8-446B-4F76-8651-9A9E474C659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172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803F74-908C-4DA0-AA46-C3CBE476020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8CAE97-9201-4A1B-937F-6A94EDA3F726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374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D981B9-8110-4F4C-91D9-2E0AD32330E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6481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D374F0-05F7-4E0E-AF23-89184FAC98CC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6918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99A73E-68FB-407E-B494-585BF3BB71D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6636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5DCF03-D4BF-4429-AA83-8AF100B5B866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9543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/>
                </a:solidFill>
              </a:rPr>
              <a:pPr/>
              <a:t>2020/4/12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4926445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B9F9C1-1E12-4C29-92BC-2AC81ADC1ED2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870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7FFEFD-265B-4019-9FB5-49445CCF09E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5967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77E917-E478-4ECD-80A8-66785866D322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706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751079-8E59-4509-B441-6B71F94A51C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654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EFC7A3-D3F9-4AAC-B170-F955B8CA0E0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6C8B83-D003-43B3-84A7-CBB324227B3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174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023AE8-446B-4F76-8651-9A9E474C659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7765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8CAE97-9201-4A1B-937F-6A94EDA3F726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3617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D981B9-8110-4F4C-91D9-2E0AD32330E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0046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D374F0-05F7-4E0E-AF23-89184FAC98CC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0461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99A73E-68FB-407E-B494-585BF3BB71D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3155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5DCF03-D4BF-4429-AA83-8AF100B5B866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9207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/>
                </a:solidFill>
              </a:rPr>
              <a:pPr/>
              <a:t>2020/4/12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4236565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4FAF5B-BA32-4C47-A089-1DA61E0E43B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4141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6E4ECA-951C-479D-89CA-952F9969A105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731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E48BBC-CE40-48AC-A63D-FA082128FE4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803F74-908C-4DA0-AA46-C3CBE476020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5817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EFC7A3-D3F9-4AAC-B170-F955B8CA0E0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4497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E48BBC-CE40-48AC-A63D-FA082128FE46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3120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6954C9-A01F-41DF-84EC-7F360B02348A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391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D5C62F-28CC-4F7A-BFE0-CC6AB740C02E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4783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349AE4-F66C-48C0-BDF7-BC83B03366EB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8160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C2BBFE-90BB-4F0D-A983-B5CB005C7149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9167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5852BF-330F-45FA-AB44-E1370CC37F61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2596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EE7894-C611-41D3-951C-DDB9289743D0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955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4FAF5B-BA32-4C47-A089-1DA61E0E43B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369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6954C9-A01F-41DF-84EC-7F360B02348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6E4ECA-951C-479D-89CA-952F9969A105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2508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803F74-908C-4DA0-AA46-C3CBE476020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0931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EFC7A3-D3F9-4AAC-B170-F955B8CA0E0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1181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E48BBC-CE40-48AC-A63D-FA082128FE46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6593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6954C9-A01F-41DF-84EC-7F360B02348A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9996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D5C62F-28CC-4F7A-BFE0-CC6AB740C02E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6838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349AE4-F66C-48C0-BDF7-BC83B03366EB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0690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C2BBFE-90BB-4F0D-A983-B5CB005C7149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0653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5852BF-330F-45FA-AB44-E1370CC37F61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6249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EE7894-C611-41D3-951C-DDB9289743D0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715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D5C62F-28CC-4F7A-BFE0-CC6AB740C02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4FAF5B-BA32-4C47-A089-1DA61E0E43B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3693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6E4ECA-951C-479D-89CA-952F9969A105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25087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803F74-908C-4DA0-AA46-C3CBE476020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09313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EFC7A3-D3F9-4AAC-B170-F955B8CA0E0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1181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E48BBC-CE40-48AC-A63D-FA082128FE46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65935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6954C9-A01F-41DF-84EC-7F360B02348A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99963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D5C62F-28CC-4F7A-BFE0-CC6AB740C02E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6838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349AE4-F66C-48C0-BDF7-BC83B03366EB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06903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C2BBFE-90BB-4F0D-A983-B5CB005C7149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0653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5852BF-330F-45FA-AB44-E1370CC37F61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624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349AE4-F66C-48C0-BDF7-BC83B03366E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EE7894-C611-41D3-951C-DDB9289743D0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71524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4FAF5B-BA32-4C47-A089-1DA61E0E43B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56767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6E4ECA-951C-479D-89CA-952F9969A105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92022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803F74-908C-4DA0-AA46-C3CBE476020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78687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EFC7A3-D3F9-4AAC-B170-F955B8CA0E0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6658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E48BBC-CE40-48AC-A63D-FA082128FE46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45691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6954C9-A01F-41DF-84EC-7F360B02348A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6743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D5C62F-28CC-4F7A-BFE0-CC6AB740C02E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67453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349AE4-F66C-48C0-BDF7-BC83B03366EB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62078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C2BBFE-90BB-4F0D-A983-B5CB005C7149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476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C2BBFE-90BB-4F0D-A983-B5CB005C714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5852BF-330F-45FA-AB44-E1370CC37F61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52988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EE7894-C611-41D3-951C-DDB9289743D0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744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宋体" pitchFamily="2" charset="-122"/>
              </a:defRPr>
            </a:lvl1pPr>
          </a:lstStyle>
          <a:p>
            <a:fld id="{F69D366B-AEBA-4B8C-9285-2B537453942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 smtClean="0">
                <a:latin typeface="+mn-lt"/>
              </a:defRPr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smtClean="0">
                <a:latin typeface="+mn-lt"/>
              </a:defRPr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Arial" charset="0"/>
              </a:defRPr>
            </a:lvl1pPr>
          </a:lstStyle>
          <a:p>
            <a:fld id="{B98407B2-FE87-4AAF-BA42-463FA068B5C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16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 smtClean="0">
                <a:latin typeface="+mn-lt"/>
              </a:defRPr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smtClean="0">
                <a:latin typeface="+mn-lt"/>
              </a:defRPr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Arial" charset="0"/>
              </a:defRPr>
            </a:lvl1pPr>
          </a:lstStyle>
          <a:p>
            <a:fld id="{B98407B2-FE87-4AAF-BA42-463FA068B5C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83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 smtClean="0">
                <a:latin typeface="+mn-lt"/>
              </a:defRPr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smtClean="0">
                <a:latin typeface="+mn-lt"/>
              </a:defRPr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Arial" charset="0"/>
              </a:defRPr>
            </a:lvl1pPr>
          </a:lstStyle>
          <a:p>
            <a:fld id="{B98407B2-FE87-4AAF-BA42-463FA068B5C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943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宋体" pitchFamily="2" charset="-122"/>
              </a:defRPr>
            </a:lvl1pPr>
          </a:lstStyle>
          <a:p>
            <a:fld id="{F69D366B-AEBA-4B8C-9285-2B537453942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78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宋体" pitchFamily="2" charset="-122"/>
              </a:defRPr>
            </a:lvl1pPr>
          </a:lstStyle>
          <a:p>
            <a:fld id="{F69D366B-AEBA-4B8C-9285-2B537453942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295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宋体" pitchFamily="2" charset="-122"/>
              </a:defRPr>
            </a:lvl1pPr>
          </a:lstStyle>
          <a:p>
            <a:fld id="{F69D366B-AEBA-4B8C-9285-2B537453942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295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宋体" pitchFamily="2" charset="-122"/>
              </a:defRPr>
            </a:lvl1pPr>
          </a:lstStyle>
          <a:p>
            <a:fld id="{F69D366B-AEBA-4B8C-9285-2B537453942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42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r="531"/>
          <a:stretch>
            <a:fillRect/>
          </a:stretch>
        </p:blipFill>
        <p:spPr>
          <a:xfrm>
            <a:off x="0" y="-24765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4294967295"/>
          </p:nvPr>
        </p:nvSpPr>
        <p:spPr>
          <a:xfrm>
            <a:off x="3048000" y="2038350"/>
            <a:ext cx="5858572" cy="728345"/>
          </a:xfrm>
        </p:spPr>
        <p:txBody>
          <a:bodyPr>
            <a:normAutofit/>
          </a:bodyPr>
          <a:lstStyle/>
          <a:p>
            <a:pPr algn="ctr"/>
            <a:r>
              <a:rPr lang="en-US" altLang="zh-CN" sz="2800" b="1" spc="225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r>
              <a:rPr lang="zh-CN" altLang="en-US" sz="2800" b="1" spc="225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艺术</a:t>
            </a:r>
            <a:r>
              <a:rPr lang="en-US" altLang="zh-CN" sz="2800" b="1" spc="225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”</a:t>
            </a:r>
            <a:r>
              <a:rPr lang="zh-CN" altLang="en-US" sz="2800" b="1" spc="225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2800" b="1" spc="225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Vocabulary</a:t>
            </a:r>
            <a:r>
              <a:rPr sz="2800" b="1" spc="225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</a:t>
            </a:r>
            <a:r>
              <a:rPr lang="en-US" sz="2800" b="1" spc="22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sz="2800" b="1" spc="22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3054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17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170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3767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000" b="1" spc="17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17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17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高一年级英语</a:t>
            </a:r>
            <a:r>
              <a:rPr lang="zh-CN" altLang="en-US" sz="2400" b="1" spc="17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324224" y="3635003"/>
            <a:ext cx="4836240" cy="6394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spc="17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北京市陈经纶中学 韩国凤</a:t>
            </a:r>
            <a:endParaRPr lang="zh-CN" altLang="en-US" sz="2400" spc="17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835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8600" y="285750"/>
            <a:ext cx="8610600" cy="457200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1. a thin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figure</a:t>
            </a:r>
          </a:p>
          <a:p>
            <a:pPr marL="446088" indent="-446088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figure</a:t>
            </a:r>
            <a:r>
              <a:rPr lang="en-US" altLang="zh-CN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 i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n.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someone who is important or famous in some way;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 number representing an amount, especially an official number; the shape of a person’s body  </a:t>
            </a:r>
            <a:r>
              <a:rPr lang="zh-CN" altLang="en-US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人物；数字；身材</a:t>
            </a:r>
            <a:endParaRPr lang="en-US" altLang="zh-CN" b="1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8600" y="285750"/>
            <a:ext cx="8610600" cy="457200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figure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e.g. Martin Luther King Jr. is a famous           historical </a:t>
            </a:r>
            <a:r>
              <a:rPr lang="en-US" altLang="zh-CN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figure</a:t>
            </a:r>
            <a:r>
              <a:rPr lang="en-US" altLang="zh-CN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Five people were reported to have died   and the </a:t>
            </a:r>
            <a:r>
              <a:rPr lang="en-US" altLang="zh-CN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figure</a:t>
            </a:r>
            <a:r>
              <a:rPr lang="en-US" altLang="zh-CN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is expected to rise.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How does she manage to keep her </a:t>
            </a:r>
            <a:r>
              <a:rPr lang="en-US" altLang="zh-CN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figure </a:t>
            </a:r>
            <a:r>
              <a:rPr lang="en-US" altLang="zh-CN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when she eats so much</a:t>
            </a:r>
            <a:r>
              <a:rPr lang="en-US" altLang="zh-CN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?</a:t>
            </a:r>
            <a:endParaRPr lang="en-US" altLang="zh-CN" b="1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2" name="圆角矩形标注 1"/>
          <p:cNvSpPr/>
          <p:nvPr/>
        </p:nvSpPr>
        <p:spPr bwMode="auto">
          <a:xfrm>
            <a:off x="3800819" y="1400975"/>
            <a:ext cx="1524000" cy="599731"/>
          </a:xfrm>
          <a:prstGeom prst="wedgeRoundRectCallout">
            <a:avLst>
              <a:gd name="adj1" fmla="val -92684"/>
              <a:gd name="adj2" fmla="val 23652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 人物</a:t>
            </a:r>
            <a:endParaRPr kumimoji="0" lang="zh-CN" alt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圆角矩形标注 3"/>
          <p:cNvSpPr/>
          <p:nvPr/>
        </p:nvSpPr>
        <p:spPr bwMode="auto">
          <a:xfrm>
            <a:off x="5755395" y="1700840"/>
            <a:ext cx="1524000" cy="599731"/>
          </a:xfrm>
          <a:prstGeom prst="wedgeRoundRectCallout">
            <a:avLst>
              <a:gd name="adj1" fmla="val -306660"/>
              <a:gd name="adj2" fmla="val 143055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 数字</a:t>
            </a:r>
            <a:endParaRPr kumimoji="0" lang="zh-CN" alt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圆角矩形标注 4"/>
          <p:cNvSpPr/>
          <p:nvPr/>
        </p:nvSpPr>
        <p:spPr bwMode="auto">
          <a:xfrm>
            <a:off x="7239000" y="4171950"/>
            <a:ext cx="1524000" cy="599731"/>
          </a:xfrm>
          <a:prstGeom prst="wedgeRoundRectCallout">
            <a:avLst>
              <a:gd name="adj1" fmla="val -56539"/>
              <a:gd name="adj2" fmla="val -128816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身材</a:t>
            </a:r>
          </a:p>
        </p:txBody>
      </p:sp>
    </p:spTree>
    <p:extLst>
      <p:ext uri="{BB962C8B-B14F-4D97-AF65-F5344CB8AC3E}">
        <p14:creationId xmlns:p14="http://schemas.microsoft.com/office/powerpoint/2010/main" val="250704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438150"/>
            <a:ext cx="8243888" cy="1905000"/>
          </a:xfrm>
        </p:spPr>
        <p:txBody>
          <a:bodyPr>
            <a:normAutofit fontScale="92500" lnSpcReduction="20000"/>
          </a:bodyPr>
          <a:lstStyle/>
          <a:p>
            <a:pPr marL="533400" indent="-53340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31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figure</a:t>
            </a:r>
            <a:r>
              <a:rPr lang="en-US" altLang="zh-CN" sz="3100" b="1" i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100" b="1" i="1" dirty="0" err="1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vt.</a:t>
            </a:r>
            <a:r>
              <a:rPr lang="en-US" altLang="zh-CN" sz="3100" b="1" i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1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to form a particular opinion after </a:t>
            </a:r>
          </a:p>
          <a:p>
            <a:pPr marL="533400" indent="-53340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31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thinking about a situation  </a:t>
            </a:r>
            <a:r>
              <a:rPr lang="zh-CN" altLang="en-US" sz="31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认为；认定</a:t>
            </a:r>
            <a:endParaRPr lang="en-US" altLang="zh-CN" sz="3100" b="1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533400" indent="-53340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31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e.g.  I </a:t>
            </a:r>
            <a:r>
              <a:rPr lang="en-US" altLang="zh-CN" sz="31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figured</a:t>
            </a:r>
            <a:r>
              <a:rPr lang="en-US" altLang="zh-CN" sz="31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that Jim would have received my letter by now.</a:t>
            </a:r>
            <a:endParaRPr lang="zh-CN" altLang="en-US" sz="3100" b="1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381000" y="2266950"/>
            <a:ext cx="8305800" cy="245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【</a:t>
            </a:r>
            <a:r>
              <a:rPr lang="zh-CN" altLang="en-US" sz="3200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拓展</a:t>
            </a:r>
            <a:r>
              <a:rPr lang="en-US" altLang="zh-CN" sz="3200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】</a:t>
            </a:r>
            <a:r>
              <a:rPr lang="zh-CN" altLang="en-US" sz="3200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figure</a:t>
            </a:r>
            <a:r>
              <a:rPr lang="zh-CN" altLang="en-US" sz="32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短</a:t>
            </a:r>
            <a:r>
              <a:rPr lang="zh-CN" altLang="en-US" sz="32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语</a:t>
            </a:r>
            <a:endParaRPr lang="zh-CN" altLang="en-US" sz="3200" b="1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figure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out </a:t>
            </a:r>
            <a:r>
              <a:rPr lang="zh-CN" altLang="en-US" sz="32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理解</a:t>
            </a:r>
            <a:r>
              <a:rPr lang="zh-CN" altLang="en-US" sz="32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，明白，计算（数量或成本）</a:t>
            </a:r>
          </a:p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figure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on </a:t>
            </a:r>
            <a:r>
              <a:rPr lang="zh-CN" altLang="en-US" sz="32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打算 </a:t>
            </a:r>
            <a:r>
              <a:rPr lang="zh-CN" altLang="en-US" sz="32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 </a:t>
            </a:r>
            <a:endParaRPr lang="en-US" altLang="zh-CN" sz="3200" b="1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figure of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speech </a:t>
            </a:r>
            <a:r>
              <a:rPr lang="zh-CN" altLang="en-US" sz="32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修辞</a:t>
            </a:r>
            <a:r>
              <a:rPr lang="zh-CN" altLang="en-US" sz="32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手段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5057" y="209550"/>
            <a:ext cx="8958943" cy="4629150"/>
          </a:xfrm>
        </p:spPr>
        <p:txBody>
          <a:bodyPr>
            <a:noAutofit/>
          </a:bodyPr>
          <a:lstStyle/>
          <a:p>
            <a:pPr marL="446088" indent="-446088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3000" b="1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翻译句子。</a:t>
            </a:r>
          </a:p>
          <a:p>
            <a:pPr marL="446088" indent="-446088">
              <a:lnSpc>
                <a:spcPct val="120000"/>
              </a:lnSpc>
              <a:spcBef>
                <a:spcPct val="0"/>
              </a:spcBef>
              <a:buFontTx/>
              <a:buAutoNum type="arabicParenR"/>
            </a:pP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It will take much time to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figure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out these math problems.</a:t>
            </a:r>
          </a:p>
          <a:p>
            <a:pPr marL="446088" indent="-446088">
              <a:buFontTx/>
              <a:buNone/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计算出这些数学题需要花很多时间。</a:t>
            </a:r>
          </a:p>
          <a:p>
            <a:pPr marL="446088" indent="-446088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2) I’m dieting to keep my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figure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     </a:t>
            </a:r>
          </a:p>
          <a:p>
            <a:pPr marL="446088" indent="-446088">
              <a:buFontTx/>
              <a:buNone/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我正在节食以保持身材。</a:t>
            </a:r>
          </a:p>
          <a:p>
            <a:pPr marL="446088" indent="-446088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3) Her father is a leading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figure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in the music industry.</a:t>
            </a:r>
          </a:p>
          <a:p>
            <a:pPr marL="446088" indent="-446088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她的父亲是音乐界的一位主要人物。</a:t>
            </a:r>
            <a:endParaRPr lang="en-US" altLang="zh-CN" sz="2400" b="1" dirty="0" smtClean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446088" indent="-446088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4) From the way he behaved, I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figured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that he was </a:t>
            </a:r>
            <a:r>
              <a:rPr lang="en-US" altLang="zh-CN" sz="30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drunk.</a:t>
            </a:r>
          </a:p>
          <a:p>
            <a:pPr marL="446088" indent="-446088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30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从他的行为来看，我认为他醉了。</a:t>
            </a:r>
            <a:endParaRPr lang="en-US" altLang="zh-CN" sz="2400" b="1" dirty="0" smtClean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28600" y="685800"/>
            <a:ext cx="8458200" cy="36683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46088" indent="-446088">
              <a:lnSpc>
                <a:spcPct val="120000"/>
              </a:lnSpc>
            </a:pPr>
            <a:r>
              <a:rPr lang="en-US" altLang="zh-CN" sz="28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2. 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He also painted the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massive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circles of white and yellow racing across the sky.</a:t>
            </a:r>
          </a:p>
          <a:p>
            <a:pPr marL="446088" indent="-446088">
              <a:lnSpc>
                <a:spcPct val="120000"/>
              </a:lnSpc>
            </a:pP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massive 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adj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 </a:t>
            </a:r>
            <a:r>
              <a:rPr lang="en-US" altLang="zh-CN" sz="28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unusually large, powerful, or damaging 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巨</a:t>
            </a:r>
            <a:r>
              <a:rPr lang="zh-CN" altLang="en-US" sz="28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大的；强烈的</a:t>
            </a:r>
            <a:endParaRPr lang="en-US" altLang="zh-CN" sz="2800" b="1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446088" indent="-446088">
              <a:lnSpc>
                <a:spcPct val="120000"/>
              </a:lnSpc>
            </a:pP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mass 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n.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 large amount of a substance which does not have a definite or regular 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shape; a </a:t>
            </a:r>
            <a:r>
              <a:rPr lang="en-US" altLang="zh-CN" sz="28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large amount or quantity of something</a:t>
            </a: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zh-CN" altLang="en-US" sz="28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块，</a:t>
            </a: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堆；大量</a:t>
            </a:r>
            <a:endParaRPr lang="en-US" altLang="zh-CN" sz="2800" b="1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533400" y="800100"/>
            <a:ext cx="8255000" cy="34480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46088" indent="-446088">
              <a:lnSpc>
                <a:spcPct val="120000"/>
              </a:lnSpc>
            </a:pPr>
            <a:r>
              <a:rPr lang="en-US" altLang="zh-CN" sz="32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E.g. A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massive</a:t>
            </a:r>
            <a:r>
              <a:rPr lang="en-US" altLang="zh-CN" sz="32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earthquake shook several small cities and towns in the US in 2016.</a:t>
            </a:r>
          </a:p>
          <a:p>
            <a:pPr marL="446088" indent="-446088">
              <a:lnSpc>
                <a:spcPct val="120000"/>
              </a:lnSpc>
            </a:pPr>
            <a:r>
              <a:rPr lang="en-US" altLang="zh-CN" sz="32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The </a:t>
            </a:r>
            <a:r>
              <a:rPr lang="en-US" altLang="zh-CN" sz="32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bell is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massive</a:t>
            </a:r>
            <a:r>
              <a:rPr lang="en-US" altLang="zh-CN" sz="32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weighing over 40 tons.</a:t>
            </a:r>
          </a:p>
          <a:p>
            <a:pPr marL="446088" indent="-446088">
              <a:lnSpc>
                <a:spcPct val="120000"/>
              </a:lnSpc>
            </a:pPr>
            <a:r>
              <a:rPr lang="en-US" altLang="zh-CN" sz="32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A </a:t>
            </a:r>
            <a:r>
              <a:rPr lang="en-US" altLang="zh-CN" sz="32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great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mass </a:t>
            </a:r>
            <a:r>
              <a:rPr lang="en-US" altLang="zh-CN" sz="32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of rock fell from the cliff and blocked the road.</a:t>
            </a:r>
          </a:p>
          <a:p>
            <a:pPr marL="446088" indent="-446088">
              <a:lnSpc>
                <a:spcPct val="120000"/>
              </a:lnSpc>
            </a:pPr>
            <a:r>
              <a:rPr lang="en-US" altLang="zh-CN" sz="32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I </a:t>
            </a:r>
            <a:r>
              <a:rPr lang="en-US" altLang="zh-CN" sz="32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have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masses of </a:t>
            </a:r>
            <a:r>
              <a:rPr lang="en-US" altLang="zh-CN" sz="32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work to do.</a:t>
            </a:r>
          </a:p>
        </p:txBody>
      </p:sp>
      <p:sp>
        <p:nvSpPr>
          <p:cNvPr id="3" name="圆角矩形标注 2"/>
          <p:cNvSpPr/>
          <p:nvPr/>
        </p:nvSpPr>
        <p:spPr bwMode="auto">
          <a:xfrm>
            <a:off x="3581400" y="285750"/>
            <a:ext cx="1752600" cy="599731"/>
          </a:xfrm>
          <a:prstGeom prst="wedgeRoundRectCallout">
            <a:avLst>
              <a:gd name="adj1" fmla="val -99190"/>
              <a:gd name="adj2" fmla="val 82435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 强烈的</a:t>
            </a:r>
            <a:endParaRPr kumimoji="0" lang="zh-CN" alt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圆角矩形标注 3"/>
          <p:cNvSpPr/>
          <p:nvPr/>
        </p:nvSpPr>
        <p:spPr bwMode="auto">
          <a:xfrm>
            <a:off x="7264400" y="1428750"/>
            <a:ext cx="1524000" cy="599731"/>
          </a:xfrm>
          <a:prstGeom prst="wedgeRoundRectCallout">
            <a:avLst>
              <a:gd name="adj1" fmla="val -250274"/>
              <a:gd name="adj2" fmla="val 91620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 巨大的</a:t>
            </a:r>
            <a:endParaRPr kumimoji="0" lang="zh-CN" alt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圆角矩形标注 4"/>
          <p:cNvSpPr/>
          <p:nvPr/>
        </p:nvSpPr>
        <p:spPr bwMode="auto">
          <a:xfrm>
            <a:off x="4975034" y="3284059"/>
            <a:ext cx="1524000" cy="599731"/>
          </a:xfrm>
          <a:prstGeom prst="wedgeRoundRectCallout">
            <a:avLst>
              <a:gd name="adj1" fmla="val -172202"/>
              <a:gd name="adj2" fmla="val -92077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     堆</a:t>
            </a:r>
          </a:p>
        </p:txBody>
      </p:sp>
      <p:sp>
        <p:nvSpPr>
          <p:cNvPr id="6" name="圆角矩形标注 5"/>
          <p:cNvSpPr/>
          <p:nvPr/>
        </p:nvSpPr>
        <p:spPr bwMode="auto">
          <a:xfrm>
            <a:off x="4191000" y="4248149"/>
            <a:ext cx="1524000" cy="599731"/>
          </a:xfrm>
          <a:prstGeom prst="wedgeRoundRectCallout">
            <a:avLst>
              <a:gd name="adj1" fmla="val -105696"/>
              <a:gd name="adj2" fmla="val -49827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 大量的</a:t>
            </a:r>
            <a:endParaRPr kumimoji="0" lang="zh-CN" alt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30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533400" y="1028701"/>
            <a:ext cx="7772400" cy="24110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3200" b="1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翻译句子。</a:t>
            </a:r>
            <a:endParaRPr lang="zh-CN" altLang="en-US" sz="3200" b="1" dirty="0">
              <a:solidFill>
                <a:srgbClr val="0000FF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2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1) </a:t>
            </a:r>
            <a:r>
              <a:rPr lang="zh-CN" altLang="en-US" sz="32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我</a:t>
            </a:r>
            <a:r>
              <a:rPr lang="zh-CN" altLang="en-US" sz="32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生日的那天收到了很多贺卡</a:t>
            </a:r>
            <a:r>
              <a:rPr lang="zh-CN" altLang="en-US" sz="32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。</a:t>
            </a:r>
            <a:endParaRPr lang="en-US" altLang="zh-CN" sz="3200" b="1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446088" indent="-446088">
              <a:lnSpc>
                <a:spcPct val="120000"/>
              </a:lnSpc>
            </a:pP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I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got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masses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of cards on my birthday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</a:t>
            </a:r>
            <a:endParaRPr lang="zh-CN" altLang="en-US" sz="3200" b="1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446088" indent="-446088">
              <a:lnSpc>
                <a:spcPct val="120000"/>
              </a:lnSpc>
            </a:pPr>
            <a:r>
              <a:rPr lang="en-US" altLang="zh-CN" sz="32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2) </a:t>
            </a:r>
            <a:r>
              <a:rPr lang="zh-CN" altLang="en-US" sz="32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他们有一座很大的房子。</a:t>
            </a:r>
            <a:endParaRPr lang="en-US" altLang="zh-CN" sz="3200" b="1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446088" indent="-446088">
              <a:lnSpc>
                <a:spcPct val="120000"/>
              </a:lnSpc>
            </a:pPr>
            <a:r>
              <a:rPr lang="en-US" altLang="zh-CN" sz="32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They've got a massive house.</a:t>
            </a:r>
          </a:p>
        </p:txBody>
      </p:sp>
    </p:spTree>
    <p:extLst>
      <p:ext uri="{BB962C8B-B14F-4D97-AF65-F5344CB8AC3E}">
        <p14:creationId xmlns:p14="http://schemas.microsoft.com/office/powerpoint/2010/main" val="403588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152400" y="228600"/>
            <a:ext cx="8763000" cy="4914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46088" indent="-446088">
              <a:lnSpc>
                <a:spcPct val="110000"/>
              </a:lnSpc>
            </a:pPr>
            <a:r>
              <a:rPr lang="en-US" altLang="zh-CN" sz="24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3.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Beneath 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this amazing sky, we see a sleeping village and a dark, lonely tree.</a:t>
            </a:r>
          </a:p>
          <a:p>
            <a:pPr marL="446088" indent="-446088">
              <a:lnSpc>
                <a:spcPct val="110000"/>
              </a:lnSpc>
            </a:pP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beneath 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prep.&amp;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adv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in or to a lower position than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sth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.,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or directly under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sth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</a:t>
            </a:r>
            <a:endParaRPr lang="en-US" altLang="zh-CN" sz="2400" b="1" dirty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在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……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（正）下方</a:t>
            </a:r>
            <a:endParaRPr lang="en-US" altLang="zh-CN" sz="2400" b="1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prep.     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在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……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下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面</a:t>
            </a:r>
            <a:endParaRPr lang="zh-CN" altLang="en-US" sz="2400" b="1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          e.g.  I 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found an ant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beneath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the rock. 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    </a:t>
            </a:r>
          </a:p>
          <a:p>
            <a:pPr>
              <a:lnSpc>
                <a:spcPct val="110000"/>
              </a:lnSpc>
            </a:pP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        （等级、职位、能力等）低于。</a:t>
            </a:r>
          </a:p>
          <a:p>
            <a:pPr>
              <a:lnSpc>
                <a:spcPct val="110000"/>
              </a:lnSpc>
            </a:pP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           e.g.  He 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is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beneath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me in education. </a:t>
            </a:r>
          </a:p>
          <a:p>
            <a:pPr>
              <a:lnSpc>
                <a:spcPct val="110000"/>
              </a:lnSpc>
              <a:tabLst>
                <a:tab pos="358775" algn="l"/>
              </a:tabLst>
            </a:pP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adv. 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在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下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面</a:t>
            </a:r>
          </a:p>
          <a:p>
            <a:pPr marL="1795463" indent="-1795463">
              <a:lnSpc>
                <a:spcPct val="110000"/>
              </a:lnSpc>
            </a:pP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    </a:t>
            </a:r>
            <a:r>
              <a:rPr lang="en-US" altLang="zh-CN" sz="2400" b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eg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She looked out of the window at the   children playing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beneath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 </a:t>
            </a:r>
          </a:p>
        </p:txBody>
      </p:sp>
      <p:sp>
        <p:nvSpPr>
          <p:cNvPr id="2" name="左大括号 1"/>
          <p:cNvSpPr/>
          <p:nvPr/>
        </p:nvSpPr>
        <p:spPr bwMode="auto">
          <a:xfrm>
            <a:off x="152400" y="2400300"/>
            <a:ext cx="304800" cy="1714500"/>
          </a:xfrm>
          <a:prstGeom prst="leftBrac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左大括号 3"/>
          <p:cNvSpPr/>
          <p:nvPr/>
        </p:nvSpPr>
        <p:spPr bwMode="auto">
          <a:xfrm>
            <a:off x="1219200" y="2495551"/>
            <a:ext cx="304800" cy="1180868"/>
          </a:xfrm>
          <a:prstGeom prst="leftBrac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228600" y="438150"/>
            <a:ext cx="8763000" cy="445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altLang="zh-CN" sz="3200" b="1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below, under, beneath</a:t>
            </a:r>
          </a:p>
          <a:p>
            <a:pPr>
              <a:lnSpc>
                <a:spcPct val="120000"/>
              </a:lnSpc>
            </a:pPr>
            <a:r>
              <a:rPr lang="en-US" altLang="zh-CN" sz="2400" b="1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below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低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于某物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，不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一定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在正下方；可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指在价值、程度上“低于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”。</a:t>
            </a:r>
            <a:endParaRPr lang="zh-CN" altLang="en-US" sz="2400" b="1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His position in the company is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below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his wife. </a:t>
            </a:r>
          </a:p>
          <a:p>
            <a:pPr>
              <a:lnSpc>
                <a:spcPct val="120000"/>
              </a:lnSpc>
            </a:pPr>
            <a:r>
              <a:rPr lang="en-US" altLang="zh-CN" sz="2400" b="1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under 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在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某物的正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下方；可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用于抽象的概念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。还可以指在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…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过程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中。</a:t>
            </a:r>
            <a:endParaRPr lang="en-US" altLang="zh-CN" sz="2400" b="1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The box is under the table.</a:t>
            </a:r>
            <a:endParaRPr lang="zh-CN" altLang="en-US" sz="2400" b="1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The 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hotel is still under construction.</a:t>
            </a:r>
          </a:p>
          <a:p>
            <a:pPr>
              <a:lnSpc>
                <a:spcPct val="120000"/>
              </a:lnSpc>
            </a:pPr>
            <a:r>
              <a:rPr lang="en-US" altLang="zh-CN" sz="2400" b="1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beneath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为正式用语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，文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学作品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中较多，大多可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与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under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和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below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互换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。</a:t>
            </a:r>
            <a:endParaRPr lang="zh-CN" altLang="en-US" sz="2400" b="1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8" r="30345"/>
          <a:stretch/>
        </p:blipFill>
        <p:spPr>
          <a:xfrm>
            <a:off x="1143000" y="342899"/>
            <a:ext cx="1268152" cy="53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838200" y="514350"/>
            <a:ext cx="7772400" cy="4057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3200" b="1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翻译句子。</a:t>
            </a:r>
            <a:endParaRPr lang="zh-CN" altLang="en-US" sz="3200" b="1" dirty="0">
              <a:solidFill>
                <a:srgbClr val="0000FF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1) 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He thinks it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beneath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him to tell a lie. </a:t>
            </a:r>
          </a:p>
          <a:p>
            <a:pPr marL="446088" indent="-446088">
              <a:lnSpc>
                <a:spcPct val="12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他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认为说谎有失他的身份。</a:t>
            </a:r>
          </a:p>
          <a:p>
            <a:pPr marL="446088" indent="-446088">
              <a:lnSpc>
                <a:spcPct val="120000"/>
              </a:lnSpc>
            </a:pP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2) 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As a scholar, he is far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beneath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his younger brother. </a:t>
            </a:r>
          </a:p>
          <a:p>
            <a:pPr>
              <a:lnSpc>
                <a:spcPct val="12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作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为学者，他远不如他的弟弟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。</a:t>
            </a:r>
            <a:endParaRPr lang="en-US" altLang="zh-CN" sz="2400" b="1" dirty="0" smtClean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446088" indent="-446088">
              <a:lnSpc>
                <a:spcPct val="120000"/>
              </a:lnSpc>
            </a:pPr>
            <a:r>
              <a:rPr lang="en-US" altLang="zh-CN" sz="24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3) He was standing on the bridge looking at the river beneath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</a:t>
            </a:r>
          </a:p>
          <a:p>
            <a:pPr marL="446088" indent="-446088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他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站在桥上，看着脚下的河水。</a:t>
            </a:r>
          </a:p>
        </p:txBody>
      </p:sp>
    </p:spTree>
    <p:extLst>
      <p:ext uri="{BB962C8B-B14F-4D97-AF65-F5344CB8AC3E}">
        <p14:creationId xmlns:p14="http://schemas.microsoft.com/office/powerpoint/2010/main" val="364168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8600" y="438150"/>
            <a:ext cx="8763000" cy="457200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学习目标：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1.</a:t>
            </a:r>
            <a:r>
              <a:rPr lang="zh-CN" altLang="en-US" sz="28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归纳识别与艺术相关的词汇</a:t>
            </a:r>
            <a:r>
              <a:rPr lang="en-US" altLang="zh-CN" sz="28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</a:t>
            </a:r>
            <a:r>
              <a:rPr lang="zh-CN" altLang="en-US" sz="28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如：</a:t>
            </a:r>
            <a:r>
              <a:rPr lang="en-US" altLang="zh-CN" sz="28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starry, mentally, massive</a:t>
            </a:r>
            <a:r>
              <a:rPr lang="zh-CN" altLang="en-US" sz="28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等。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2.</a:t>
            </a:r>
            <a:r>
              <a:rPr lang="zh-CN" altLang="en-US" sz="28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理解并正确运用以下词汇。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</a:t>
            </a:r>
            <a:r>
              <a:rPr lang="en-US" altLang="zh-CN" sz="28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figure, massive, beneath, affect, scene , cause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3.</a:t>
            </a:r>
            <a:r>
              <a:rPr lang="zh-CN" altLang="en-US" sz="28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运用所学词汇谈论艺术以及人与社会的关系</a:t>
            </a: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。</a:t>
            </a:r>
            <a:endParaRPr lang="zh-CN" altLang="en-US" sz="2800" b="1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81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457200" y="571500"/>
            <a:ext cx="8001000" cy="3714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单项选</a:t>
            </a:r>
            <a:r>
              <a:rPr lang="zh-CN" altLang="en-US" sz="2400" b="1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择。</a:t>
            </a:r>
            <a:endParaRPr lang="en-US" altLang="zh-CN" sz="2400" b="1" dirty="0" smtClean="0">
              <a:solidFill>
                <a:srgbClr val="0000FF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1) 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Such behavior is ______ you. </a:t>
            </a:r>
          </a:p>
          <a:p>
            <a:pPr>
              <a:lnSpc>
                <a:spcPct val="120000"/>
              </a:lnSpc>
            </a:pP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A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 below                  B. within               </a:t>
            </a:r>
            <a:endParaRPr lang="en-US" altLang="zh-CN" sz="2400" b="1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C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 under           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  D. 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beneath</a:t>
            </a:r>
          </a:p>
          <a:p>
            <a:pPr>
              <a:lnSpc>
                <a:spcPct val="120000"/>
              </a:lnSpc>
            </a:pPr>
            <a:endParaRPr lang="en-US" altLang="zh-CN" sz="2400" b="1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446088" indent="-446088">
              <a:lnSpc>
                <a:spcPct val="120000"/>
              </a:lnSpc>
            </a:pP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2) 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 like to enjoy the fields ______ on the speeding plane.</a:t>
            </a:r>
          </a:p>
          <a:p>
            <a:pPr>
              <a:lnSpc>
                <a:spcPct val="120000"/>
              </a:lnSpc>
            </a:pP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A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 above                 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B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 beneath          </a:t>
            </a:r>
            <a:endParaRPr lang="en-US" altLang="zh-CN" sz="2400" b="1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C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 under             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 D. 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over</a:t>
            </a:r>
            <a:endParaRPr lang="en-US" altLang="zh-CN" sz="2400" b="1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301388" y="971550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28310" y="2647950"/>
            <a:ext cx="458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43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内容占位符 2"/>
          <p:cNvSpPr>
            <a:spLocks noGrp="1"/>
          </p:cNvSpPr>
          <p:nvPr>
            <p:ph idx="1"/>
          </p:nvPr>
        </p:nvSpPr>
        <p:spPr>
          <a:xfrm>
            <a:off x="304800" y="285751"/>
            <a:ext cx="8229600" cy="3394472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46088" indent="-446088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24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4. His unusual use of color has led experts to think that Van Gogh’s mental illness may have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affected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his sense of sight.</a:t>
            </a:r>
          </a:p>
          <a:p>
            <a:pPr marL="446088" indent="-446088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24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</a:t>
            </a:r>
            <a:endParaRPr lang="en-US" altLang="zh-CN" sz="2400" b="1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446088" indent="-446088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affect  </a:t>
            </a:r>
            <a:r>
              <a:rPr lang="en-US" altLang="zh-CN" sz="2400" b="1" i="1" dirty="0" err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vt.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 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to do something that produces an effect or change in something or in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someone’s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situation; to make someone feel strong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emotions 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影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响；打动，使感动</a:t>
            </a:r>
            <a:endParaRPr lang="en-US" altLang="zh-CN" sz="2400" b="1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04800" y="2724150"/>
            <a:ext cx="8305800" cy="1771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31825" indent="-631825">
              <a:lnSpc>
                <a:spcPct val="120000"/>
              </a:lnSpc>
            </a:pP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e.g.  The change has seriously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affected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his decision.</a:t>
            </a:r>
          </a:p>
          <a:p>
            <a:pPr marL="631825" indent="-631825">
              <a:lnSpc>
                <a:spcPct val="120000"/>
              </a:lnSpc>
            </a:pPr>
            <a:r>
              <a:rPr lang="en-US" altLang="zh-CN" sz="2800" b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She 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was deeply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affected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by the news of </a:t>
            </a:r>
            <a:r>
              <a:rPr lang="en-US" altLang="zh-CN" sz="2800" b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her  father’s 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death.</a:t>
            </a:r>
            <a:endParaRPr lang="en-US" altLang="zh-CN" sz="2800" b="1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457200" y="532252"/>
            <a:ext cx="8153400" cy="3314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46088" indent="-446088">
              <a:lnSpc>
                <a:spcPct val="120000"/>
              </a:lnSpc>
            </a:pPr>
            <a:r>
              <a:rPr lang="zh-CN" altLang="en-US" sz="3200" b="1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完成</a:t>
            </a:r>
            <a:r>
              <a:rPr lang="zh-CN" altLang="en-US" sz="3200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句子。</a:t>
            </a:r>
          </a:p>
          <a:p>
            <a:pPr marL="446088" indent="-446088">
              <a:lnSpc>
                <a:spcPct val="120000"/>
              </a:lnSpc>
            </a:pPr>
            <a:r>
              <a:rPr lang="en-US" altLang="zh-CN" sz="28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1) With the government’s aid, those people ________ 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(</a:t>
            </a:r>
            <a:r>
              <a:rPr lang="en-US" altLang="zh-CN" sz="28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affect) by the earthquake have moved for the new 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places. </a:t>
            </a:r>
            <a:endParaRPr lang="en-US" altLang="zh-CN" sz="2800" b="1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446088" indent="-446088">
              <a:lnSpc>
                <a:spcPct val="120000"/>
              </a:lnSpc>
            </a:pP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2) </a:t>
            </a:r>
            <a:r>
              <a:rPr lang="zh-CN" altLang="en-US" sz="28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教授的演讲深深打动了听众。</a:t>
            </a:r>
          </a:p>
          <a:p>
            <a:pPr marL="446088" indent="-446088">
              <a:lnSpc>
                <a:spcPct val="120000"/>
              </a:lnSpc>
            </a:pPr>
            <a:r>
              <a:rPr lang="zh-CN" altLang="en-US" sz="28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</a:t>
            </a:r>
            <a:r>
              <a:rPr lang="en-US" altLang="zh-CN" sz="28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The 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audience     __________________        by </a:t>
            </a:r>
            <a:r>
              <a:rPr lang="en-US" altLang="zh-CN" sz="28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the </a:t>
            </a:r>
          </a:p>
          <a:p>
            <a:pPr marL="446088" indent="-446088">
              <a:lnSpc>
                <a:spcPct val="120000"/>
              </a:lnSpc>
            </a:pPr>
            <a:r>
              <a:rPr lang="en-US" altLang="zh-CN" sz="28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professor’s speech.</a:t>
            </a:r>
          </a:p>
        </p:txBody>
      </p:sp>
      <p:sp>
        <p:nvSpPr>
          <p:cNvPr id="197639" name="Rectangle 7"/>
          <p:cNvSpPr>
            <a:spLocks noChangeArrowheads="1"/>
          </p:cNvSpPr>
          <p:nvPr/>
        </p:nvSpPr>
        <p:spPr bwMode="auto">
          <a:xfrm>
            <a:off x="2991080" y="3029185"/>
            <a:ext cx="3859326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were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deeply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affected 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97640" name="Rectangle 8"/>
          <p:cNvSpPr>
            <a:spLocks noChangeArrowheads="1"/>
          </p:cNvSpPr>
          <p:nvPr/>
        </p:nvSpPr>
        <p:spPr bwMode="auto">
          <a:xfrm>
            <a:off x="1030288" y="1604827"/>
            <a:ext cx="15744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affected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7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7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9" grpId="0"/>
      <p:bldP spid="19764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7680" y="733999"/>
            <a:ext cx="7696200" cy="28575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b="1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【</a:t>
            </a:r>
            <a:r>
              <a:rPr lang="zh-CN" altLang="en-US" b="1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拓展</a:t>
            </a:r>
            <a:r>
              <a:rPr lang="en-US" altLang="zh-CN" b="1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】</a:t>
            </a:r>
          </a:p>
          <a:p>
            <a:pPr marL="1165225" indent="-1165225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effect  </a:t>
            </a:r>
            <a:r>
              <a:rPr lang="en-US" altLang="zh-CN" b="1" i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</a:t>
            </a:r>
            <a:r>
              <a:rPr lang="en-US" altLang="zh-CN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 </a:t>
            </a:r>
            <a:r>
              <a:rPr lang="en-US" altLang="zh-CN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the </a:t>
            </a:r>
            <a:r>
              <a:rPr lang="en-US" altLang="zh-CN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way in which an event, action, or person changes someone or something </a:t>
            </a:r>
            <a:r>
              <a:rPr lang="zh-CN" altLang="en-US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作用</a:t>
            </a:r>
            <a:r>
              <a:rPr lang="en-US" altLang="zh-CN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; </a:t>
            </a:r>
            <a:r>
              <a:rPr lang="zh-CN" altLang="en-US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结果</a:t>
            </a:r>
            <a:endParaRPr lang="en-US" altLang="zh-CN" b="1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have an effect on      </a:t>
            </a:r>
            <a:r>
              <a:rPr lang="zh-CN" altLang="en-US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对</a:t>
            </a:r>
            <a:r>
              <a:rPr lang="en-US" altLang="zh-CN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……</a:t>
            </a:r>
            <a:r>
              <a:rPr lang="zh-CN" altLang="en-US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产生影响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effective </a:t>
            </a:r>
            <a:r>
              <a:rPr lang="en-US" altLang="zh-CN" b="1" i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adj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</a:t>
            </a:r>
            <a:r>
              <a:rPr lang="en-US" altLang="zh-CN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zh-CN" altLang="en-US" b="1" dirty="0" smtClean="0">
                <a:ea typeface="宋体" pitchFamily="2" charset="-122"/>
                <a:cs typeface="Times New Roman" pitchFamily="18" charset="0"/>
              </a:rPr>
              <a:t>有效的；起作用的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2743201" y="342899"/>
            <a:ext cx="4126451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affect, </a:t>
            </a:r>
            <a:r>
              <a:rPr lang="en-US" altLang="zh-CN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effect, influence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8" r="30345"/>
          <a:stretch/>
        </p:blipFill>
        <p:spPr>
          <a:xfrm>
            <a:off x="1143000" y="342899"/>
            <a:ext cx="1268152" cy="532580"/>
          </a:xfrm>
          <a:prstGeom prst="rect">
            <a:avLst/>
          </a:prstGeom>
        </p:spPr>
      </p:pic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161709"/>
              </p:ext>
            </p:extLst>
          </p:nvPr>
        </p:nvGraphicFramePr>
        <p:xfrm>
          <a:off x="87086" y="880110"/>
          <a:ext cx="8904514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714"/>
                <a:gridCol w="3352800"/>
                <a:gridCol w="3810000"/>
              </a:tblGrid>
              <a:tr h="10972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affect  </a:t>
                      </a:r>
                      <a:r>
                        <a:rPr lang="en-US" altLang="zh-CN" sz="23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v.</a:t>
                      </a:r>
                      <a:r>
                        <a:rPr lang="en-US" altLang="zh-CN" sz="2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</a:t>
                      </a:r>
                      <a:endParaRPr lang="zh-CN" altLang="en-US" sz="23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zh-CN" altLang="en-US" sz="2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2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外来的行为、作用等产生的影响。</a:t>
                      </a:r>
                      <a:endParaRPr lang="zh-CN" altLang="en-US" sz="2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2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More than seven million people have been</a:t>
                      </a:r>
                      <a:r>
                        <a:rPr lang="en-US" altLang="zh-CN" sz="23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lang="en-US" altLang="zh-CN" sz="23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affected</a:t>
                      </a:r>
                      <a:r>
                        <a:rPr lang="en-US" altLang="zh-CN" sz="2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by flood.</a:t>
                      </a:r>
                    </a:p>
                  </a:txBody>
                  <a:tcPr marT="34290" marB="34290"/>
                </a:tc>
              </a:tr>
              <a:tr h="1097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2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effect  </a:t>
                      </a:r>
                      <a:r>
                        <a:rPr lang="en-US" altLang="zh-CN" sz="2300" b="1" i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n. </a:t>
                      </a:r>
                      <a:endParaRPr lang="zh-CN" altLang="en-US" sz="2300" b="1" i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2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侧重影响的结果。</a:t>
                      </a:r>
                      <a:endParaRPr lang="en-US" altLang="zh-CN" sz="23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23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have a good/bad effect on </a:t>
                      </a:r>
                      <a:r>
                        <a:rPr lang="en-US" altLang="zh-CN" sz="23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sth</a:t>
                      </a:r>
                      <a:r>
                        <a:rPr lang="en-US" altLang="zh-CN" sz="23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./sb.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The medicine </a:t>
                      </a:r>
                      <a:r>
                        <a:rPr lang="en-US" altLang="zh-CN" sz="23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had a good effect on </a:t>
                      </a:r>
                      <a:r>
                        <a:rPr lang="en-US" altLang="zh-CN" sz="2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me. </a:t>
                      </a:r>
                    </a:p>
                  </a:txBody>
                  <a:tcPr marT="34290" marB="34290"/>
                </a:tc>
              </a:tr>
              <a:tr h="1783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2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influence </a:t>
                      </a:r>
                      <a:r>
                        <a:rPr lang="en-US" altLang="zh-CN" sz="2300" b="1" i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n. &amp;v. </a:t>
                      </a:r>
                      <a:endParaRPr lang="zh-CN" altLang="en-US" sz="2300" b="1" i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2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通过说服、举例等方法对行动、思想等产生潜移默化的影响。</a:t>
                      </a:r>
                      <a:r>
                        <a:rPr lang="en-US" altLang="zh-CN" sz="23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have an influence on</a:t>
                      </a:r>
                      <a:endParaRPr lang="zh-CN" altLang="en-US" sz="23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2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He </a:t>
                      </a:r>
                      <a:r>
                        <a:rPr lang="en-US" altLang="zh-CN" sz="23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had a great influence on </a:t>
                      </a:r>
                      <a:r>
                        <a:rPr lang="en-US" altLang="zh-CN" sz="2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my career.</a:t>
                      </a:r>
                      <a:endParaRPr lang="zh-CN" altLang="en-US" sz="23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174626" y="114301"/>
            <a:ext cx="8664575" cy="47934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46088" indent="-446088">
              <a:lnSpc>
                <a:spcPct val="120000"/>
              </a:lnSpc>
            </a:pPr>
            <a:r>
              <a:rPr lang="zh-CN" altLang="en-US" sz="3200" b="1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完成</a:t>
            </a:r>
            <a:r>
              <a:rPr lang="zh-CN" altLang="en-US" sz="3200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句子。</a:t>
            </a:r>
          </a:p>
          <a:p>
            <a:pPr marL="446088" indent="-446088">
              <a:lnSpc>
                <a:spcPct val="120000"/>
              </a:lnSpc>
            </a:pP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1) How 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do you think the changes will _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_______ 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you?   </a:t>
            </a:r>
            <a:endParaRPr lang="en-US" altLang="zh-CN" sz="2400" b="1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446088" indent="-446088">
              <a:lnSpc>
                <a:spcPct val="120000"/>
              </a:lnSpc>
            </a:pP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你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认为这些变化会如何影响你？</a:t>
            </a:r>
          </a:p>
          <a:p>
            <a:pPr marL="446088" indent="-446088">
              <a:lnSpc>
                <a:spcPct val="120000"/>
              </a:lnSpc>
            </a:pPr>
            <a:r>
              <a:rPr lang="en-US" altLang="zh-CN" sz="24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2) There is enough evidence that cars 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_________________ the 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environment.</a:t>
            </a:r>
          </a:p>
          <a:p>
            <a:pPr marL="446088" indent="-446088">
              <a:lnSpc>
                <a:spcPct val="120000"/>
              </a:lnSpc>
            </a:pPr>
            <a:r>
              <a:rPr lang="en-US" altLang="zh-CN" sz="24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有足够的证据表明汽车对环境有负面影响。</a:t>
            </a:r>
            <a:endParaRPr lang="zh-CN" altLang="en-US" sz="2400" b="1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446088" indent="-446088">
              <a:lnSpc>
                <a:spcPct val="120000"/>
              </a:lnSpc>
            </a:pPr>
            <a:r>
              <a:rPr lang="en-US" altLang="zh-CN" sz="24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3) 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_________   by 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 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high­ school 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biology teacher, he took up the study of medicine. </a:t>
            </a:r>
          </a:p>
          <a:p>
            <a:pPr marL="446088" indent="-446088">
              <a:lnSpc>
                <a:spcPct val="120000"/>
              </a:lnSpc>
            </a:pPr>
            <a:r>
              <a:rPr lang="en-US" altLang="zh-CN" sz="24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在一位高中生物老师的影响下，他开始从事医学研究。 </a:t>
            </a:r>
          </a:p>
        </p:txBody>
      </p:sp>
      <p:sp>
        <p:nvSpPr>
          <p:cNvPr id="495620" name="Rectangle 4"/>
          <p:cNvSpPr>
            <a:spLocks noChangeArrowheads="1"/>
          </p:cNvSpPr>
          <p:nvPr/>
        </p:nvSpPr>
        <p:spPr bwMode="auto">
          <a:xfrm>
            <a:off x="5334000" y="657339"/>
            <a:ext cx="1290638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affect</a:t>
            </a:r>
          </a:p>
        </p:txBody>
      </p:sp>
      <p:sp>
        <p:nvSpPr>
          <p:cNvPr id="495622" name="Rectangle 6"/>
          <p:cNvSpPr>
            <a:spLocks noChangeArrowheads="1"/>
          </p:cNvSpPr>
          <p:nvPr/>
        </p:nvSpPr>
        <p:spPr bwMode="auto">
          <a:xfrm>
            <a:off x="5079299" y="1511606"/>
            <a:ext cx="4082144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have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 bad effect on</a:t>
            </a:r>
            <a:endParaRPr lang="en-US" altLang="zh-CN" sz="2400" b="1" dirty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495623" name="Rectangle 7"/>
          <p:cNvSpPr>
            <a:spLocks noChangeArrowheads="1"/>
          </p:cNvSpPr>
          <p:nvPr/>
        </p:nvSpPr>
        <p:spPr bwMode="auto">
          <a:xfrm>
            <a:off x="603960" y="2828581"/>
            <a:ext cx="2438400" cy="496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Influenced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5620" grpId="0"/>
      <p:bldP spid="495622" grpId="0"/>
      <p:bldP spid="4956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内容占位符 2"/>
          <p:cNvSpPr>
            <a:spLocks noGrp="1"/>
          </p:cNvSpPr>
          <p:nvPr>
            <p:ph idx="1"/>
          </p:nvPr>
        </p:nvSpPr>
        <p:spPr>
          <a:xfrm>
            <a:off x="304800" y="361950"/>
            <a:ext cx="8229600" cy="4400550"/>
          </a:xfrm>
        </p:spPr>
        <p:txBody>
          <a:bodyPr/>
          <a:lstStyle/>
          <a:p>
            <a:pPr marL="446088" indent="-446088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5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 Many experts say that </a:t>
            </a:r>
            <a:r>
              <a:rPr lang="en-US" altLang="zh-CN" sz="2400" b="1" i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The Scream 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is connected to Munch’s mental health problems, which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caused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him a lot of pain.</a:t>
            </a:r>
          </a:p>
          <a:p>
            <a:pPr marL="446088" indent="-446088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cause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</a:p>
          <a:p>
            <a:pPr marL="446088" indent="-446088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1) 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vt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to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make something happen, especially something bad 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引起，造成</a:t>
            </a:r>
            <a:endParaRPr lang="en-US" altLang="zh-CN" sz="2400" b="1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cause sb./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sth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 to do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sth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</a:t>
            </a:r>
          </a:p>
          <a:p>
            <a:pPr marL="446088" indent="-446088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2)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n.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 person, event, or thing that makes something happen; an organization, belief, or aim that a group of people support or fight for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原因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，起因；事业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内容占位符 2"/>
          <p:cNvSpPr>
            <a:spLocks noGrp="1"/>
          </p:cNvSpPr>
          <p:nvPr>
            <p:ph idx="1"/>
          </p:nvPr>
        </p:nvSpPr>
        <p:spPr>
          <a:xfrm>
            <a:off x="381000" y="857250"/>
            <a:ext cx="8382000" cy="4076700"/>
          </a:xfrm>
        </p:spPr>
        <p:txBody>
          <a:bodyPr/>
          <a:lstStyle/>
          <a:p>
            <a:pPr marL="446088" indent="-446088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e.g. 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The </a:t>
            </a:r>
            <a:r>
              <a:rPr lang="en-US" altLang="zh-CN" sz="28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difficult driving conditions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caused</a:t>
            </a:r>
            <a:r>
              <a:rPr lang="en-US" altLang="zh-CN" sz="28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several accidents.</a:t>
            </a:r>
          </a:p>
          <a:p>
            <a:pPr marL="446088" indent="-446088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It’s </a:t>
            </a:r>
            <a:r>
              <a:rPr lang="en-US" altLang="zh-CN" sz="28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our job to 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find </a:t>
            </a:r>
            <a:r>
              <a:rPr lang="en-US" altLang="zh-CN" sz="28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the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cause</a:t>
            </a:r>
            <a:r>
              <a:rPr lang="en-US" altLang="zh-CN" sz="28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of the fire. </a:t>
            </a:r>
            <a:endParaRPr lang="en-US" altLang="zh-CN" sz="2800" b="1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446088" indent="-446088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Don’t complain without good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cause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</a:t>
            </a:r>
          </a:p>
          <a:p>
            <a:pPr marL="446088" indent="-446088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</a:t>
            </a:r>
            <a:r>
              <a:rPr lang="en-US" altLang="zh-CN" sz="28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Animal welfare campaigners raised £70 000 for their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cause</a:t>
            </a:r>
            <a:r>
              <a:rPr lang="en-US" altLang="zh-CN" sz="28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last 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year. </a:t>
            </a:r>
            <a:endParaRPr lang="en-US" altLang="zh-CN" sz="2800" b="1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3" name="圆角矩形标注 2"/>
          <p:cNvSpPr/>
          <p:nvPr/>
        </p:nvSpPr>
        <p:spPr bwMode="auto">
          <a:xfrm>
            <a:off x="7144439" y="1504950"/>
            <a:ext cx="1524000" cy="599731"/>
          </a:xfrm>
          <a:prstGeom prst="wedgeRoundRectCallout">
            <a:avLst>
              <a:gd name="adj1" fmla="val -97021"/>
              <a:gd name="adj2" fmla="val -70033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 造成</a:t>
            </a:r>
            <a:endParaRPr kumimoji="0" lang="zh-CN" alt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圆角矩形标注 3"/>
          <p:cNvSpPr/>
          <p:nvPr/>
        </p:nvSpPr>
        <p:spPr bwMode="auto">
          <a:xfrm>
            <a:off x="4953000" y="1504949"/>
            <a:ext cx="1524000" cy="599731"/>
          </a:xfrm>
          <a:prstGeom prst="wedgeRoundRectCallout">
            <a:avLst>
              <a:gd name="adj1" fmla="val -65214"/>
              <a:gd name="adj2" fmla="val 53044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 起因</a:t>
            </a:r>
            <a:endParaRPr kumimoji="0" lang="zh-CN" alt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圆角矩形标注 4"/>
          <p:cNvSpPr/>
          <p:nvPr/>
        </p:nvSpPr>
        <p:spPr bwMode="auto">
          <a:xfrm>
            <a:off x="7116897" y="2343150"/>
            <a:ext cx="1524000" cy="599731"/>
          </a:xfrm>
          <a:prstGeom prst="wedgeRoundRectCallout">
            <a:avLst>
              <a:gd name="adj1" fmla="val -92684"/>
              <a:gd name="adj2" fmla="val 23652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 原因</a:t>
            </a:r>
            <a:endParaRPr kumimoji="0" lang="zh-CN" alt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圆角矩形标注 5"/>
          <p:cNvSpPr/>
          <p:nvPr/>
        </p:nvSpPr>
        <p:spPr bwMode="auto">
          <a:xfrm>
            <a:off x="2819400" y="4171950"/>
            <a:ext cx="1524000" cy="599731"/>
          </a:xfrm>
          <a:prstGeom prst="wedgeRoundRectCallout">
            <a:avLst>
              <a:gd name="adj1" fmla="val -94130"/>
              <a:gd name="adj2" fmla="val -88403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 事业</a:t>
            </a:r>
            <a:endParaRPr kumimoji="0" lang="zh-CN" alt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96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7844" y="540389"/>
            <a:ext cx="8458200" cy="33718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8775" indent="-358775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b="1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完成</a:t>
            </a:r>
            <a:r>
              <a:rPr lang="zh-CN" altLang="en-US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句子。</a:t>
            </a:r>
          </a:p>
          <a:p>
            <a:pPr marL="358775" indent="-358775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1) </a:t>
            </a:r>
            <a:r>
              <a:rPr lang="en-US" altLang="zh-CN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 don’t know what </a:t>
            </a:r>
            <a:r>
              <a:rPr lang="en-US" altLang="zh-CN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_______ _______ _______ _______ _______ </a:t>
            </a:r>
            <a:r>
              <a:rPr lang="en-US" altLang="zh-CN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</a:t>
            </a:r>
            <a:r>
              <a:rPr lang="zh-CN" altLang="en-US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火灾原因</a:t>
            </a:r>
            <a:r>
              <a:rPr lang="en-US" altLang="zh-CN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) was.</a:t>
            </a:r>
          </a:p>
          <a:p>
            <a:pPr marL="358775" indent="-358775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2) </a:t>
            </a:r>
            <a:r>
              <a:rPr lang="en-US" altLang="zh-CN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The cold weather </a:t>
            </a:r>
            <a:r>
              <a:rPr lang="en-US" altLang="zh-CN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_______ _______ </a:t>
            </a:r>
            <a:r>
              <a:rPr lang="en-US" altLang="zh-CN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________ </a:t>
            </a:r>
            <a:r>
              <a:rPr lang="en-US" altLang="zh-CN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_______ _______ </a:t>
            </a:r>
            <a:r>
              <a:rPr lang="en-US" altLang="zh-CN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</a:t>
            </a:r>
            <a:r>
              <a:rPr lang="zh-CN" altLang="en-US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冻死了这些植物</a:t>
            </a:r>
            <a:r>
              <a:rPr lang="en-US" altLang="zh-CN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).</a:t>
            </a:r>
          </a:p>
          <a:p>
            <a:pPr marL="358775" indent="-358775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3) </a:t>
            </a:r>
            <a:r>
              <a:rPr lang="en-US" altLang="zh-CN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As we know, smoking can </a:t>
            </a:r>
            <a:r>
              <a:rPr lang="en-US" altLang="zh-CN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_______ _______ _______ (</a:t>
            </a:r>
            <a:r>
              <a:rPr lang="zh-CN" altLang="en-US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致肺</a:t>
            </a:r>
            <a:r>
              <a:rPr lang="zh-CN" altLang="en-US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癌</a:t>
            </a:r>
            <a:r>
              <a:rPr lang="en-US" altLang="zh-CN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).</a:t>
            </a:r>
            <a:endParaRPr lang="en-US" altLang="zh-CN" b="1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386944" y="1085850"/>
            <a:ext cx="4147457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the        cause        of</a:t>
            </a:r>
            <a:endParaRPr lang="zh-CN" altLang="en-US" sz="3200" b="1" dirty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35377" y="3409950"/>
            <a:ext cx="289560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cause      lung</a:t>
            </a:r>
            <a:endParaRPr lang="zh-CN" altLang="en-US" sz="3200" b="1" dirty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86200" y="2193439"/>
            <a:ext cx="4572000" cy="6832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caused      the         plants</a:t>
            </a:r>
            <a:endParaRPr lang="en-US" altLang="zh-CN" sz="3200" b="1" dirty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90600" y="1543050"/>
            <a:ext cx="236220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the         fire</a:t>
            </a:r>
            <a:endParaRPr lang="zh-CN" altLang="en-US" sz="3200" b="1" dirty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63377" y="2876703"/>
            <a:ext cx="4572000" cy="6832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to           die</a:t>
            </a:r>
            <a:endParaRPr lang="en-US" altLang="zh-CN" sz="3200" b="1" dirty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71500" y="4093214"/>
            <a:ext cx="160020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cancer</a:t>
            </a:r>
            <a:endParaRPr lang="zh-CN" altLang="en-US" sz="3200" b="1" dirty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21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内容占位符 2"/>
          <p:cNvSpPr>
            <a:spLocks noGrp="1"/>
          </p:cNvSpPr>
          <p:nvPr>
            <p:ph idx="1"/>
          </p:nvPr>
        </p:nvSpPr>
        <p:spPr>
          <a:xfrm>
            <a:off x="381000" y="285750"/>
            <a:ext cx="8382000" cy="4457700"/>
          </a:xfrm>
        </p:spPr>
        <p:txBody>
          <a:bodyPr/>
          <a:lstStyle/>
          <a:p>
            <a:pPr marL="446088" indent="-446088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6. Between 1953 and 1954, he painted the same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scene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27 times.</a:t>
            </a:r>
          </a:p>
          <a:p>
            <a:pPr marL="446088" indent="-446088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scene  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 </a:t>
            </a:r>
            <a:r>
              <a:rPr lang="en-US" altLang="zh-CN" sz="2800" dirty="0"/>
              <a:t> 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view of a place as you see it, or as it appears in a picture; a single piece of action that happens in one place in a film, book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etc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; the place where an accident, crime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etc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happened; what is happening in a place, or what can be seen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happening </a:t>
            </a: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景色；（</a:t>
            </a:r>
            <a:r>
              <a:rPr lang="zh-CN" altLang="en-US" sz="28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电影、书等中的</a:t>
            </a: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）场景；</a:t>
            </a:r>
            <a:r>
              <a:rPr lang="zh-CN" altLang="en-US" sz="28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发</a:t>
            </a: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生现</a:t>
            </a:r>
            <a:r>
              <a:rPr lang="zh-CN" altLang="en-US" sz="28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场；情景，景象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8600" y="285750"/>
            <a:ext cx="8610600" cy="457200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US" altLang="zh-CN" b="1" dirty="0" smtClean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学</a:t>
            </a:r>
            <a:r>
              <a:rPr lang="zh-CN" altLang="en-US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法指导：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1.</a:t>
            </a:r>
            <a:r>
              <a:rPr lang="zh-CN" altLang="en-US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通过词义匹配的方式记忆单词词。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2.</a:t>
            </a:r>
            <a:r>
              <a:rPr lang="zh-CN" altLang="en-US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通过上下文语境，体会其它词在句子或文段中传递的意思。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US" altLang="zh-CN" b="1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81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666750"/>
            <a:ext cx="8305800" cy="3257550"/>
          </a:xfrm>
        </p:spPr>
        <p:txBody>
          <a:bodyPr/>
          <a:lstStyle/>
          <a:p>
            <a:pPr marL="446088" indent="-446088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e.g. The </a:t>
            </a:r>
            <a:r>
              <a:rPr lang="en-US" altLang="zh-CN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police soon arrived at the </a:t>
            </a:r>
            <a:r>
              <a:rPr lang="en-US" altLang="zh-CN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scene</a:t>
            </a:r>
            <a:r>
              <a:rPr lang="en-US" altLang="zh-CN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of the crime.</a:t>
            </a:r>
          </a:p>
          <a:p>
            <a:pPr marL="446088" indent="-446088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The </a:t>
            </a:r>
            <a:r>
              <a:rPr lang="en-US" altLang="zh-CN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movie opens with a </a:t>
            </a:r>
            <a:r>
              <a:rPr lang="en-US" altLang="zh-CN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scene </a:t>
            </a:r>
            <a:r>
              <a:rPr lang="en-US" altLang="zh-CN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in a New York apartment.</a:t>
            </a:r>
          </a:p>
          <a:p>
            <a:pPr marL="446088" indent="-446088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He </a:t>
            </a:r>
            <a:r>
              <a:rPr lang="en-US" altLang="zh-CN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photographed a wide range of street </a:t>
            </a:r>
            <a:r>
              <a:rPr lang="en-US" altLang="zh-CN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scenes</a:t>
            </a:r>
            <a:r>
              <a:rPr lang="en-US" altLang="zh-CN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</a:t>
            </a:r>
          </a:p>
          <a:p>
            <a:pPr marL="446088" indent="-446088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There </a:t>
            </a:r>
            <a:r>
              <a:rPr lang="en-US" altLang="zh-CN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were </a:t>
            </a:r>
            <a:r>
              <a:rPr lang="en-US" altLang="zh-CN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scenes</a:t>
            </a:r>
            <a:r>
              <a:rPr lang="en-US" altLang="zh-CN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of joy after the winning.</a:t>
            </a:r>
            <a:endParaRPr lang="zh-CN" altLang="en-US" b="1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4" name="圆角矩形标注 3"/>
          <p:cNvSpPr/>
          <p:nvPr/>
        </p:nvSpPr>
        <p:spPr bwMode="auto">
          <a:xfrm>
            <a:off x="7116897" y="1276350"/>
            <a:ext cx="1828800" cy="599731"/>
          </a:xfrm>
          <a:prstGeom prst="wedgeRoundRectCallout">
            <a:avLst>
              <a:gd name="adj1" fmla="val -83286"/>
              <a:gd name="adj2" fmla="val -60849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 </a:t>
            </a:r>
            <a:r>
              <a:rPr lang="zh-CN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发生现场</a:t>
            </a:r>
            <a:endParaRPr lang="en-US" altLang="zh-CN" sz="2400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圆角矩形标注 4"/>
          <p:cNvSpPr/>
          <p:nvPr/>
        </p:nvSpPr>
        <p:spPr bwMode="auto">
          <a:xfrm>
            <a:off x="5257800" y="3638550"/>
            <a:ext cx="1524000" cy="599731"/>
          </a:xfrm>
          <a:prstGeom prst="wedgeRoundRectCallout">
            <a:avLst>
              <a:gd name="adj1" fmla="val -131720"/>
              <a:gd name="adj2" fmla="val 73250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 情景</a:t>
            </a:r>
            <a:endParaRPr kumimoji="0" lang="zh-CN" alt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圆角矩形标注 5"/>
          <p:cNvSpPr/>
          <p:nvPr/>
        </p:nvSpPr>
        <p:spPr bwMode="auto">
          <a:xfrm>
            <a:off x="6400801" y="2419351"/>
            <a:ext cx="1630496" cy="609600"/>
          </a:xfrm>
          <a:prstGeom prst="wedgeRoundRectCallout">
            <a:avLst>
              <a:gd name="adj1" fmla="val -97744"/>
              <a:gd name="adj2" fmla="val -59480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 场景</a:t>
            </a:r>
            <a:endParaRPr kumimoji="0" lang="zh-CN" alt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圆角矩形标注 6"/>
          <p:cNvSpPr/>
          <p:nvPr/>
        </p:nvSpPr>
        <p:spPr bwMode="auto">
          <a:xfrm>
            <a:off x="2819400" y="3562349"/>
            <a:ext cx="1524000" cy="599731"/>
          </a:xfrm>
          <a:prstGeom prst="wedgeRoundRectCallout">
            <a:avLst>
              <a:gd name="adj1" fmla="val -104250"/>
              <a:gd name="adj2" fmla="val 12630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 景色</a:t>
            </a:r>
            <a:endParaRPr kumimoji="0" lang="zh-CN" alt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2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67000" y="228601"/>
            <a:ext cx="4781886" cy="473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46088" indent="-446088">
              <a:lnSpc>
                <a:spcPct val="12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scene, scenery, sight, view </a:t>
            </a:r>
            <a:endParaRPr lang="zh-CN" altLang="en-US" sz="3200" b="1" dirty="0">
              <a:solidFill>
                <a:srgbClr val="0000FF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8" r="30345"/>
          <a:stretch/>
        </p:blipFill>
        <p:spPr>
          <a:xfrm>
            <a:off x="1398848" y="274217"/>
            <a:ext cx="1268152" cy="532580"/>
          </a:xfrm>
          <a:prstGeom prst="rect">
            <a:avLst/>
          </a:prstGeom>
        </p:spPr>
      </p:pic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915654"/>
              </p:ext>
            </p:extLst>
          </p:nvPr>
        </p:nvGraphicFramePr>
        <p:xfrm>
          <a:off x="152400" y="857250"/>
          <a:ext cx="8915401" cy="40767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47801"/>
                <a:gridCol w="2590800"/>
                <a:gridCol w="4876800"/>
              </a:tblGrid>
              <a:tr h="754380">
                <a:tc>
                  <a:txBody>
                    <a:bodyPr/>
                    <a:lstStyle/>
                    <a:p>
                      <a:r>
                        <a:rPr lang="en-US" altLang="zh-CN" sz="23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scene</a:t>
                      </a:r>
                      <a:endParaRPr lang="zh-CN" altLang="en-US" sz="23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zh-CN" altLang="en-US" sz="2300" b="1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局部景色</a:t>
                      </a:r>
                      <a:endParaRPr lang="zh-CN" altLang="en-US" sz="23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300" b="1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The boats in the harbor make a beautiful </a:t>
                      </a:r>
                      <a:r>
                        <a:rPr lang="en-US" altLang="zh-CN" sz="23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scene</a:t>
                      </a:r>
                      <a:r>
                        <a:rPr lang="en-US" altLang="zh-CN" sz="2300" b="1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. </a:t>
                      </a:r>
                    </a:p>
                  </a:txBody>
                  <a:tcPr marT="34290" marB="34290"/>
                </a:tc>
              </a:tr>
              <a:tr h="1440180">
                <a:tc>
                  <a:txBody>
                    <a:bodyPr/>
                    <a:lstStyle/>
                    <a:p>
                      <a:r>
                        <a:rPr lang="en-US" altLang="zh-CN" sz="23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scenery</a:t>
                      </a:r>
                      <a:endParaRPr lang="zh-CN" altLang="en-US" sz="23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zh-CN" altLang="en-US" sz="2300" b="1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不可数名词，整体自然风景，多个</a:t>
                      </a:r>
                      <a:r>
                        <a:rPr lang="en-US" altLang="zh-CN" sz="2300" b="1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scene</a:t>
                      </a:r>
                      <a:r>
                        <a:rPr lang="zh-CN" altLang="en-US" sz="2300" b="1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构成的景色</a:t>
                      </a:r>
                      <a:endParaRPr lang="zh-CN" altLang="en-US" sz="23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300" b="1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They stopped at the top of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300" b="1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the hill to admire the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3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scenery</a:t>
                      </a:r>
                      <a:r>
                        <a:rPr lang="en-US" altLang="zh-CN" sz="2300" b="1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.</a:t>
                      </a:r>
                    </a:p>
                  </a:txBody>
                  <a:tcPr marT="34290" marB="34290"/>
                </a:tc>
              </a:tr>
              <a:tr h="1097280">
                <a:tc>
                  <a:txBody>
                    <a:bodyPr/>
                    <a:lstStyle/>
                    <a:p>
                      <a:r>
                        <a:rPr lang="en-US" altLang="zh-CN" sz="23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sight</a:t>
                      </a:r>
                      <a:endParaRPr lang="zh-CN" altLang="en-US" sz="23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zh-CN" altLang="en-US" sz="2300" b="1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风景名胜，复数形式多指人文景观</a:t>
                      </a:r>
                      <a:endParaRPr lang="zh-CN" altLang="en-US" sz="23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2300" b="1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The Great Wall is one of 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2300" b="1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the </a:t>
                      </a:r>
                      <a:r>
                        <a:rPr lang="en-US" altLang="zh-CN" sz="23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sights</a:t>
                      </a:r>
                      <a:r>
                        <a:rPr lang="en-US" altLang="zh-CN" sz="2300" b="1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 of the world.</a:t>
                      </a:r>
                    </a:p>
                  </a:txBody>
                  <a:tcPr marT="34290" marB="34290"/>
                </a:tc>
              </a:tr>
              <a:tr h="754380">
                <a:tc>
                  <a:txBody>
                    <a:bodyPr/>
                    <a:lstStyle/>
                    <a:p>
                      <a:r>
                        <a:rPr lang="en-US" altLang="zh-CN" sz="23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view</a:t>
                      </a:r>
                      <a:endParaRPr lang="zh-CN" altLang="en-US" sz="23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zh-CN" altLang="en-US" sz="2300" b="1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从高处或远处看到的景色。</a:t>
                      </a:r>
                      <a:endParaRPr lang="zh-CN" altLang="en-US" sz="23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300" b="1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The </a:t>
                      </a:r>
                      <a:r>
                        <a:rPr lang="en-US" altLang="zh-CN" sz="23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view</a:t>
                      </a:r>
                      <a:r>
                        <a:rPr lang="en-US" altLang="zh-CN" sz="2300" b="1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 from the top of </a:t>
                      </a:r>
                      <a:r>
                        <a:rPr lang="en-US" altLang="zh-CN" sz="2300" b="1" dirty="0" err="1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themountain</a:t>
                      </a:r>
                      <a:r>
                        <a:rPr lang="en-US" altLang="zh-CN" sz="2300" b="1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 is breathtaking. </a:t>
                      </a:r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983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图片 19457" descr="Homework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4785" y="571501"/>
            <a:ext cx="4343400" cy="1051322"/>
          </a:xfrm>
        </p:spPr>
      </p:pic>
      <p:sp>
        <p:nvSpPr>
          <p:cNvPr id="17410" name="文本框 19458"/>
          <p:cNvSpPr txBox="1"/>
          <p:nvPr/>
        </p:nvSpPr>
        <p:spPr>
          <a:xfrm>
            <a:off x="914400" y="1905476"/>
            <a:ext cx="7391400" cy="256224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700" b="1" dirty="0" smtClean="0">
                <a:latin typeface="Calibri" panose="020F0502020204030204" charset="0"/>
                <a:ea typeface="宋体" panose="02010600030101010101" pitchFamily="2" charset="-122"/>
              </a:rPr>
              <a:t>1</a:t>
            </a:r>
            <a:r>
              <a:rPr lang="zh-CN" altLang="en-US" sz="2700" b="1" dirty="0" smtClean="0">
                <a:latin typeface="Calibri" panose="020F0502020204030204" charset="0"/>
                <a:ea typeface="宋体" panose="02010600030101010101" pitchFamily="2" charset="-122"/>
              </a:rPr>
              <a:t>、</a:t>
            </a:r>
            <a:r>
              <a:rPr lang="en-US" altLang="zh-CN" sz="2700" b="1" dirty="0" smtClean="0">
                <a:latin typeface="Calibri" panose="020F0502020204030204" charset="0"/>
                <a:ea typeface="宋体" panose="02010600030101010101" pitchFamily="2" charset="-122"/>
              </a:rPr>
              <a:t>To review the words and expressions we learn today.</a:t>
            </a:r>
          </a:p>
          <a:p>
            <a:pPr>
              <a:lnSpc>
                <a:spcPct val="120000"/>
              </a:lnSpc>
            </a:pPr>
            <a:r>
              <a:rPr lang="en-US" altLang="zh-CN" sz="2700" b="1" dirty="0" smtClean="0">
                <a:latin typeface="Calibri" panose="020F0502020204030204" charset="0"/>
                <a:ea typeface="宋体" panose="02010600030101010101" pitchFamily="2" charset="-122"/>
              </a:rPr>
              <a:t>2. To make sentences with the words </a:t>
            </a:r>
            <a:r>
              <a:rPr lang="en-US" altLang="zh-CN" sz="2700" b="1" dirty="0">
                <a:latin typeface="Calibri" panose="020F0502020204030204" charset="0"/>
                <a:ea typeface="宋体" panose="02010600030101010101" pitchFamily="2" charset="-122"/>
              </a:rPr>
              <a:t>and expressions we learn today.</a:t>
            </a:r>
          </a:p>
          <a:p>
            <a:pPr>
              <a:lnSpc>
                <a:spcPct val="120000"/>
              </a:lnSpc>
            </a:pPr>
            <a:endParaRPr lang="en-US" altLang="zh-CN" sz="2700" i="1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2587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8991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r"/>
            <a:r>
              <a:rPr lang="zh-CN" altLang="en-US" sz="5400" b="1" spc="225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8387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170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914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8600" y="285750"/>
            <a:ext cx="8610600" cy="457200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US" altLang="zh-CN" b="1" dirty="0" smtClean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学</a:t>
            </a:r>
            <a:r>
              <a:rPr lang="zh-CN" altLang="en-US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法指导：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1.</a:t>
            </a:r>
            <a:r>
              <a:rPr lang="zh-CN" altLang="en-US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通过词义匹配的方式记忆单词词。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2.</a:t>
            </a:r>
            <a:r>
              <a:rPr lang="zh-CN" altLang="en-US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通过上下文语境，体会其它词在句子或文段中传递的意思。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US" altLang="zh-CN" b="1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38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8600" y="285750"/>
            <a:ext cx="8610600" cy="457200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US" altLang="zh-CN" b="1" dirty="0" smtClean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US" altLang="zh-CN" b="1" dirty="0" smtClean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US" altLang="zh-CN" b="1" dirty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           </a:t>
            </a:r>
            <a:r>
              <a:rPr lang="zh-CN" altLang="en-US" sz="40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一、词义匹配</a:t>
            </a:r>
            <a:endParaRPr lang="en-US" altLang="zh-CN" sz="4000" b="1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48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矩形 2"/>
          <p:cNvSpPr>
            <a:spLocks noChangeArrowheads="1"/>
          </p:cNvSpPr>
          <p:nvPr/>
        </p:nvSpPr>
        <p:spPr bwMode="auto">
          <a:xfrm>
            <a:off x="552945" y="910594"/>
            <a:ext cx="2133600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starry </a:t>
            </a:r>
            <a:r>
              <a:rPr lang="en-US" altLang="zh-CN" sz="2800" b="1" i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altLang="zh-CN" sz="28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zh-CN" altLang="en-US" sz="2800" b="1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矩形 2"/>
          <p:cNvSpPr>
            <a:spLocks noChangeArrowheads="1"/>
          </p:cNvSpPr>
          <p:nvPr/>
        </p:nvSpPr>
        <p:spPr bwMode="auto">
          <a:xfrm>
            <a:off x="384585" y="1993248"/>
            <a:ext cx="2667000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mentally </a:t>
            </a:r>
            <a:r>
              <a:rPr lang="en-US" altLang="zh-CN" sz="2800" b="1" i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adv</a:t>
            </a:r>
            <a:r>
              <a:rPr lang="en-US" altLang="zh-CN" sz="28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altLang="zh-CN" sz="2800" b="1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38" name="矩形 1"/>
          <p:cNvSpPr>
            <a:spLocks noChangeArrowheads="1"/>
          </p:cNvSpPr>
          <p:nvPr/>
        </p:nvSpPr>
        <p:spPr bwMode="auto">
          <a:xfrm>
            <a:off x="4139952" y="897564"/>
            <a:ext cx="4952730" cy="341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>
              <a:lnSpc>
                <a:spcPct val="110000"/>
              </a:lnSpc>
              <a:buFontTx/>
              <a:buChar char="•"/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having many stars </a:t>
            </a:r>
          </a:p>
          <a:p>
            <a:pPr marL="177800" indent="-177800">
              <a:lnSpc>
                <a:spcPct val="110000"/>
              </a:lnSpc>
              <a:buFontTx/>
              <a:buChar char="•"/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very large, solid, and heavy  </a:t>
            </a:r>
          </a:p>
          <a:p>
            <a:pPr marL="177800" indent="-177800">
              <a:lnSpc>
                <a:spcPct val="110000"/>
              </a:lnSpc>
              <a:buFontTx/>
              <a:buChar char="•"/>
            </a:pP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connected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 or related to the 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mind</a:t>
            </a:r>
          </a:p>
          <a:p>
            <a:pPr marL="177800" indent="-177800">
              <a:lnSpc>
                <a:spcPct val="110000"/>
              </a:lnSpc>
              <a:buFontTx/>
              <a:buChar char="•"/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or to a lower position than something, or directly under something  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453116" y="3067411"/>
            <a:ext cx="2209800" cy="72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massive </a:t>
            </a:r>
            <a:r>
              <a:rPr lang="en-US" altLang="zh-CN" sz="2800" b="1" i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CN" sz="28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zh-CN" sz="34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9645" name="Line 13"/>
          <p:cNvSpPr>
            <a:spLocks noChangeShapeType="1"/>
          </p:cNvSpPr>
          <p:nvPr/>
        </p:nvSpPr>
        <p:spPr bwMode="auto">
          <a:xfrm flipV="1">
            <a:off x="2267744" y="1215293"/>
            <a:ext cx="1854021" cy="8364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 sz="3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9646" name="Line 14"/>
          <p:cNvSpPr>
            <a:spLocks noChangeShapeType="1"/>
          </p:cNvSpPr>
          <p:nvPr/>
        </p:nvSpPr>
        <p:spPr bwMode="auto">
          <a:xfrm flipV="1">
            <a:off x="2555777" y="2139703"/>
            <a:ext cx="1584174" cy="15824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 sz="3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9647" name="Line 15"/>
          <p:cNvSpPr>
            <a:spLocks noChangeShapeType="1"/>
          </p:cNvSpPr>
          <p:nvPr/>
        </p:nvSpPr>
        <p:spPr bwMode="auto">
          <a:xfrm flipV="1">
            <a:off x="2267744" y="1707653"/>
            <a:ext cx="1872208" cy="180019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 sz="3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" name="矩形 1"/>
          <p:cNvSpPr>
            <a:spLocks noChangeArrowheads="1"/>
          </p:cNvSpPr>
          <p:nvPr/>
        </p:nvSpPr>
        <p:spPr bwMode="auto">
          <a:xfrm>
            <a:off x="384585" y="4155926"/>
            <a:ext cx="2667000" cy="56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8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beneath </a:t>
            </a:r>
            <a:r>
              <a:rPr lang="en-US" altLang="zh-CN" sz="2800" b="1" i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prep</a:t>
            </a:r>
            <a:r>
              <a:rPr lang="en-US" altLang="zh-CN" sz="28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zh-CN" altLang="en-US" sz="2800" b="1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V="1">
            <a:off x="2555777" y="3067411"/>
            <a:ext cx="1728191" cy="137166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 sz="36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43608" y="112164"/>
            <a:ext cx="7382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B0F0"/>
                </a:solidFill>
                <a:latin typeface="Times New Roman" pitchFamily="18" charset="0"/>
              </a:rPr>
              <a:t>Match the words with the correct meanings.</a:t>
            </a:r>
          </a:p>
        </p:txBody>
      </p:sp>
    </p:spTree>
    <p:extLst>
      <p:ext uri="{BB962C8B-B14F-4D97-AF65-F5344CB8AC3E}">
        <p14:creationId xmlns:p14="http://schemas.microsoft.com/office/powerpoint/2010/main" val="380793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9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9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9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5" grpId="0" animBg="1"/>
      <p:bldP spid="69646" grpId="0" animBg="1"/>
      <p:bldP spid="69647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/>
          <p:cNvSpPr>
            <a:spLocks noChangeArrowheads="1"/>
          </p:cNvSpPr>
          <p:nvPr/>
        </p:nvSpPr>
        <p:spPr bwMode="auto">
          <a:xfrm>
            <a:off x="202593" y="897564"/>
            <a:ext cx="2743200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failure </a:t>
            </a:r>
            <a:r>
              <a:rPr lang="en-US" altLang="zh-CN" sz="2800" b="1" i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CN" sz="28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zh-CN" altLang="en-US" sz="2800" b="1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62" name="矩形 1"/>
          <p:cNvSpPr>
            <a:spLocks noChangeArrowheads="1"/>
          </p:cNvSpPr>
          <p:nvPr/>
        </p:nvSpPr>
        <p:spPr bwMode="auto">
          <a:xfrm>
            <a:off x="3369932" y="1031022"/>
            <a:ext cx="5714886" cy="293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>
              <a:lnSpc>
                <a:spcPct val="110000"/>
              </a:lnSpc>
              <a:buFontTx/>
              <a:buChar char="•"/>
            </a:pP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unusual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 interesting enough to be easily noticed </a:t>
            </a:r>
          </a:p>
          <a:p>
            <a:pPr marL="177800" indent="-177800">
              <a:lnSpc>
                <a:spcPct val="110000"/>
              </a:lnSpc>
              <a:buFontTx/>
              <a:buChar char="•"/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lack of success in achieving or doing something </a:t>
            </a:r>
          </a:p>
          <a:p>
            <a:pPr marL="177800" indent="-177800">
              <a:lnSpc>
                <a:spcPct val="110000"/>
              </a:lnSpc>
              <a:buFontTx/>
              <a:buChar char="•"/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 fire </a:t>
            </a:r>
          </a:p>
          <a:p>
            <a:pPr marL="177800" indent="-177800">
              <a:lnSpc>
                <a:spcPct val="110000"/>
              </a:lnSpc>
              <a:buFontTx/>
              <a:buChar char="•"/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someone who looks at something</a:t>
            </a:r>
          </a:p>
        </p:txBody>
      </p:sp>
      <p:sp>
        <p:nvSpPr>
          <p:cNvPr id="70665" name="Line 9"/>
          <p:cNvSpPr>
            <a:spLocks noChangeShapeType="1"/>
          </p:cNvSpPr>
          <p:nvPr/>
        </p:nvSpPr>
        <p:spPr bwMode="auto">
          <a:xfrm>
            <a:off x="1691680" y="1308588"/>
            <a:ext cx="1678252" cy="8481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 sz="3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666" name="Line 10"/>
          <p:cNvSpPr>
            <a:spLocks noChangeShapeType="1"/>
          </p:cNvSpPr>
          <p:nvPr/>
        </p:nvSpPr>
        <p:spPr bwMode="auto">
          <a:xfrm flipV="1">
            <a:off x="2278086" y="1388450"/>
            <a:ext cx="1157915" cy="80209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 sz="3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667" name="Line 11"/>
          <p:cNvSpPr>
            <a:spLocks noChangeShapeType="1"/>
          </p:cNvSpPr>
          <p:nvPr/>
        </p:nvSpPr>
        <p:spPr bwMode="auto">
          <a:xfrm>
            <a:off x="1861536" y="3210390"/>
            <a:ext cx="1508396" cy="44148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 sz="3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矩形 2"/>
          <p:cNvSpPr>
            <a:spLocks noChangeArrowheads="1"/>
          </p:cNvSpPr>
          <p:nvPr/>
        </p:nvSpPr>
        <p:spPr bwMode="auto">
          <a:xfrm>
            <a:off x="228636" y="1821634"/>
            <a:ext cx="2514600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striking  </a:t>
            </a:r>
            <a:r>
              <a:rPr lang="en-US" altLang="zh-CN" sz="2800" b="1" i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altLang="zh-CN" sz="28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0671" name="Line 15"/>
          <p:cNvSpPr>
            <a:spLocks noChangeShapeType="1"/>
          </p:cNvSpPr>
          <p:nvPr/>
        </p:nvSpPr>
        <p:spPr bwMode="auto">
          <a:xfrm flipV="1">
            <a:off x="2201878" y="3202143"/>
            <a:ext cx="1234123" cy="70491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 sz="3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" name="矩形 2"/>
          <p:cNvSpPr>
            <a:spLocks noChangeArrowheads="1"/>
          </p:cNvSpPr>
          <p:nvPr/>
        </p:nvSpPr>
        <p:spPr bwMode="auto">
          <a:xfrm>
            <a:off x="213646" y="2743121"/>
            <a:ext cx="2514600" cy="72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viewer  </a:t>
            </a:r>
            <a:r>
              <a:rPr lang="en-US" altLang="zh-CN" sz="2800" b="1" i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CN" sz="28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zh-CN" sz="34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 sz="3400" b="1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矩形 2"/>
          <p:cNvSpPr>
            <a:spLocks noChangeArrowheads="1"/>
          </p:cNvSpPr>
          <p:nvPr/>
        </p:nvSpPr>
        <p:spPr bwMode="auto">
          <a:xfrm>
            <a:off x="152552" y="3569783"/>
            <a:ext cx="2666883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burning </a:t>
            </a:r>
            <a:r>
              <a:rPr lang="en-US" altLang="zh-CN" sz="2800" b="1" i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altLang="zh-CN" sz="28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altLang="zh-CN" sz="2800" b="1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71600" y="267494"/>
            <a:ext cx="7382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B0F0"/>
                </a:solidFill>
                <a:latin typeface="Times New Roman" pitchFamily="18" charset="0"/>
              </a:rPr>
              <a:t>Match the words with the correct meanings.</a:t>
            </a:r>
          </a:p>
        </p:txBody>
      </p:sp>
    </p:spTree>
    <p:extLst>
      <p:ext uri="{BB962C8B-B14F-4D97-AF65-F5344CB8AC3E}">
        <p14:creationId xmlns:p14="http://schemas.microsoft.com/office/powerpoint/2010/main" val="136420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5" grpId="0" animBg="1"/>
      <p:bldP spid="70666" grpId="0" animBg="1"/>
      <p:bldP spid="70667" grpId="0" animBg="1"/>
      <p:bldP spid="7067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矩形 1"/>
          <p:cNvSpPr>
            <a:spLocks noChangeArrowheads="1"/>
          </p:cNvSpPr>
          <p:nvPr/>
        </p:nvSpPr>
        <p:spPr bwMode="auto">
          <a:xfrm>
            <a:off x="256571" y="582712"/>
            <a:ext cx="2667000" cy="56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8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empire </a:t>
            </a:r>
            <a:r>
              <a:rPr lang="en-US" altLang="zh-CN" sz="2800" b="1" i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CN" sz="28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zh-CN" altLang="en-US" sz="2800" b="1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矩形 2"/>
          <p:cNvSpPr>
            <a:spLocks noChangeArrowheads="1"/>
          </p:cNvSpPr>
          <p:nvPr/>
        </p:nvSpPr>
        <p:spPr bwMode="auto">
          <a:xfrm>
            <a:off x="244118" y="1200246"/>
            <a:ext cx="2514600" cy="112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mysterious  </a:t>
            </a:r>
            <a:r>
              <a:rPr lang="en-US" altLang="zh-CN" sz="2800" b="1" i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altLang="zh-CN" sz="28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zh-CN" altLang="en-US" sz="2800" b="1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矩形 2"/>
          <p:cNvSpPr>
            <a:spLocks noChangeArrowheads="1"/>
          </p:cNvSpPr>
          <p:nvPr/>
        </p:nvSpPr>
        <p:spPr bwMode="auto">
          <a:xfrm>
            <a:off x="180371" y="2549026"/>
            <a:ext cx="2743200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visual </a:t>
            </a:r>
            <a:r>
              <a:rPr lang="en-US" altLang="zh-CN" sz="2800" b="1" i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altLang="zh-CN" sz="28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zh-CN" altLang="en-US" sz="2800" b="1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62" name="矩形 1"/>
          <p:cNvSpPr>
            <a:spLocks noChangeArrowheads="1"/>
          </p:cNvSpPr>
          <p:nvPr/>
        </p:nvSpPr>
        <p:spPr bwMode="auto">
          <a:xfrm>
            <a:off x="3276598" y="608795"/>
            <a:ext cx="5714886" cy="4358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>
              <a:lnSpc>
                <a:spcPct val="110000"/>
              </a:lnSpc>
              <a:buFontTx/>
              <a:buChar char="•"/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relating to seeing </a:t>
            </a:r>
          </a:p>
          <a:p>
            <a:pPr marL="177800" indent="-177800">
              <a:lnSpc>
                <a:spcPct val="110000"/>
              </a:lnSpc>
              <a:buFontTx/>
              <a:buChar char="•"/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group of countries that are all controlled by one ruler or government </a:t>
            </a:r>
          </a:p>
          <a:p>
            <a:pPr marL="177800" indent="-177800">
              <a:lnSpc>
                <a:spcPct val="110000"/>
              </a:lnSpc>
              <a:buFontTx/>
              <a:buChar char="•"/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something that you feel or do because of something that has happened or been said </a:t>
            </a:r>
          </a:p>
          <a:p>
            <a:pPr marL="177800" indent="-177800">
              <a:lnSpc>
                <a:spcPct val="110000"/>
              </a:lnSpc>
              <a:buFontTx/>
              <a:buChar char="•"/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something is strange and is not known about or understood.</a:t>
            </a:r>
          </a:p>
        </p:txBody>
      </p:sp>
      <p:sp>
        <p:nvSpPr>
          <p:cNvPr id="70664" name="Line 8"/>
          <p:cNvSpPr>
            <a:spLocks noChangeShapeType="1"/>
          </p:cNvSpPr>
          <p:nvPr/>
        </p:nvSpPr>
        <p:spPr bwMode="auto">
          <a:xfrm>
            <a:off x="1842785" y="958864"/>
            <a:ext cx="1433813" cy="3803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 sz="36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665" name="Line 9"/>
          <p:cNvSpPr>
            <a:spLocks noChangeShapeType="1"/>
          </p:cNvSpPr>
          <p:nvPr/>
        </p:nvSpPr>
        <p:spPr bwMode="auto">
          <a:xfrm>
            <a:off x="1942402" y="1635645"/>
            <a:ext cx="1399432" cy="247867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 sz="36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666" name="Line 10"/>
          <p:cNvSpPr>
            <a:spLocks noChangeShapeType="1"/>
          </p:cNvSpPr>
          <p:nvPr/>
        </p:nvSpPr>
        <p:spPr bwMode="auto">
          <a:xfrm flipV="1">
            <a:off x="1942401" y="1011210"/>
            <a:ext cx="1399432" cy="186532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 sz="36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矩形 2"/>
          <p:cNvSpPr>
            <a:spLocks noChangeArrowheads="1"/>
          </p:cNvSpPr>
          <p:nvPr/>
        </p:nvSpPr>
        <p:spPr bwMode="auto">
          <a:xfrm>
            <a:off x="180371" y="3504921"/>
            <a:ext cx="2514600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reaction  </a:t>
            </a:r>
            <a:r>
              <a:rPr lang="en-US" altLang="zh-CN" sz="2800" b="1" i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altLang="zh-CN" sz="28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0671" name="Line 15"/>
          <p:cNvSpPr>
            <a:spLocks noChangeShapeType="1"/>
          </p:cNvSpPr>
          <p:nvPr/>
        </p:nvSpPr>
        <p:spPr bwMode="auto">
          <a:xfrm flipV="1">
            <a:off x="2195736" y="2787852"/>
            <a:ext cx="1146097" cy="9360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 sz="36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43608" y="112164"/>
            <a:ext cx="7382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B0F0"/>
                </a:solidFill>
                <a:latin typeface="Times New Roman" pitchFamily="18" charset="0"/>
              </a:rPr>
              <a:t>Match the words with the correct meanings.</a:t>
            </a:r>
          </a:p>
        </p:txBody>
      </p:sp>
    </p:spTree>
    <p:extLst>
      <p:ext uri="{BB962C8B-B14F-4D97-AF65-F5344CB8AC3E}">
        <p14:creationId xmlns:p14="http://schemas.microsoft.com/office/powerpoint/2010/main" val="313479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4" grpId="0" animBg="1"/>
      <p:bldP spid="70665" grpId="0" animBg="1"/>
      <p:bldP spid="70666" grpId="0" animBg="1"/>
      <p:bldP spid="7067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8600" y="285750"/>
            <a:ext cx="8610600" cy="457200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US" altLang="zh-CN" b="1" dirty="0" smtClean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US" altLang="zh-CN" b="1" dirty="0" smtClean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US" altLang="zh-CN" b="1" dirty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40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         二、一词多义</a:t>
            </a:r>
            <a:endParaRPr lang="en-US" altLang="zh-CN" sz="4000" b="1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87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主题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主题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主题">
  <a:themeElements>
    <a:clrScheme name="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主题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主题">
  <a:themeElements>
    <a:clrScheme name="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主题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Office 主题">
  <a:themeElements>
    <a:clrScheme name="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主题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</TotalTime>
  <Words>1575</Words>
  <Application>Microsoft Office PowerPoint</Application>
  <PresentationFormat>全屏显示(16:9)</PresentationFormat>
  <Paragraphs>217</Paragraphs>
  <Slides>33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8</vt:i4>
      </vt:variant>
      <vt:variant>
        <vt:lpstr>幻灯片标题</vt:lpstr>
      </vt:variant>
      <vt:variant>
        <vt:i4>33</vt:i4>
      </vt:variant>
    </vt:vector>
  </HeadingPairs>
  <TitlesOfParts>
    <vt:vector size="41" baseType="lpstr">
      <vt:lpstr>Office 主题</vt:lpstr>
      <vt:lpstr>默认设计模板</vt:lpstr>
      <vt:lpstr>1_默认设计模板</vt:lpstr>
      <vt:lpstr>2_默认设计模板</vt:lpstr>
      <vt:lpstr>1_Office 主题</vt:lpstr>
      <vt:lpstr>2_Office 主题</vt:lpstr>
      <vt:lpstr>3_Office 主题</vt:lpstr>
      <vt:lpstr>4_Office 主题</vt:lpstr>
      <vt:lpstr>“艺术” Vocabulary（1）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hanguofeng</cp:lastModifiedBy>
  <cp:revision>42</cp:revision>
  <cp:lastPrinted>1601-01-01T00:00:00Z</cp:lastPrinted>
  <dcterms:created xsi:type="dcterms:W3CDTF">2019-12-13T08:22:46Z</dcterms:created>
  <dcterms:modified xsi:type="dcterms:W3CDTF">2020-04-12T10:59:31Z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