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heme/theme2.xml" ContentType="application/vnd.openxmlformats-officedocument.theme+xml"/>
  <Override PartName="/ppt/tags/tag153.xml" ContentType="application/vnd.openxmlformats-officedocument.presentationml.tags+xml"/>
  <Override PartName="/ppt/notesSlides/notesSlide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5" r:id="rId2"/>
    <p:sldId id="386" r:id="rId3"/>
    <p:sldId id="387" r:id="rId4"/>
    <p:sldId id="366" r:id="rId5"/>
    <p:sldId id="371" r:id="rId6"/>
    <p:sldId id="368" r:id="rId7"/>
    <p:sldId id="379" r:id="rId8"/>
    <p:sldId id="369" r:id="rId9"/>
    <p:sldId id="380" r:id="rId10"/>
    <p:sldId id="381" r:id="rId11"/>
    <p:sldId id="382" r:id="rId12"/>
    <p:sldId id="383" r:id="rId13"/>
    <p:sldId id="384" r:id="rId14"/>
    <p:sldId id="385" r:id="rId15"/>
    <p:sldId id="388" r:id="rId16"/>
    <p:sldId id="299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张玉峰" initials="zhangyf" lastIdx="7" clrIdx="0"/>
  <p:cmAuthor id="2" name="作者" initials="A" lastIdx="0" clrIdx="1"/>
  <p:cmAuthor id="3" name="王军 ♂" initials="王军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6E"/>
    <a:srgbClr val="F0C578"/>
    <a:srgbClr val="FA966E"/>
    <a:srgbClr val="F68654"/>
    <a:srgbClr val="4331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80639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8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1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10" Type="http://schemas.openxmlformats.org/officeDocument/2006/relationships/image" Target="../media/image2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10" Type="http://schemas.openxmlformats.org/officeDocument/2006/relationships/image" Target="../media/image2.png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image" Target="../media/image2.png"/><Relationship Id="rId4" Type="http://schemas.openxmlformats.org/officeDocument/2006/relationships/tags" Target="../tags/tag129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8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10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image" Target="../media/image9.png"/><Relationship Id="rId5" Type="http://schemas.openxmlformats.org/officeDocument/2006/relationships/tags" Target="../tags/tag14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7.xml"/><Relationship Id="rId9" Type="http://schemas.openxmlformats.org/officeDocument/2006/relationships/tags" Target="../tags/tag15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image" Target="../media/image5.png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2.png"/><Relationship Id="rId5" Type="http://schemas.openxmlformats.org/officeDocument/2006/relationships/tags" Target="../tags/tag4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7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2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2.png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5293" y="444818"/>
            <a:ext cx="8272939" cy="42538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8559165" y="3168491"/>
            <a:ext cx="286703" cy="1093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3512820" y="1031081"/>
            <a:ext cx="2118360" cy="3081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4834890" y="444818"/>
            <a:ext cx="1585913" cy="1655921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3520292" y="1030870"/>
            <a:ext cx="1196758" cy="3081760"/>
          </a:xfrm>
        </p:spPr>
        <p:txBody>
          <a:bodyPr lIns="90170" tIns="46990" rIns="90170" bIns="46990" anchor="t" anchorCtr="0">
            <a:normAutofit/>
          </a:bodyPr>
          <a:lstStyle>
            <a:lvl1pPr algn="ctr">
              <a:defRPr sz="4950" spc="600" baseline="0"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4972950" y="2365616"/>
            <a:ext cx="334361" cy="1504392"/>
          </a:xfrm>
          <a:ln>
            <a:solidFill>
              <a:schemeClr val="tx1"/>
            </a:solidFill>
          </a:ln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编辑副标题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214789" y="1"/>
            <a:ext cx="8790374" cy="4938712"/>
            <a:chOff x="286385" y="1"/>
            <a:chExt cx="11720499" cy="6584949"/>
          </a:xfrm>
        </p:grpSpPr>
        <p:sp>
          <p:nvSpPr>
            <p:cNvPr id="9" name="矩形 8"/>
            <p:cNvSpPr/>
            <p:nvPr userDrawn="1">
              <p:custDataLst>
                <p:tags r:id="rId6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1350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8845952" cy="5143500"/>
            <a:chOff x="0" y="0"/>
            <a:chExt cx="11794603" cy="6858000"/>
          </a:xfrm>
        </p:grpSpPr>
        <p:grpSp>
          <p:nvGrpSpPr>
            <p:cNvPr id="6" name="组合 5"/>
            <p:cNvGrpSpPr/>
            <p:nvPr userDrawn="1"/>
          </p:nvGrpSpPr>
          <p:grpSpPr>
            <a:xfrm>
              <a:off x="0" y="0"/>
              <a:ext cx="11794603" cy="6858000"/>
              <a:chOff x="0" y="0"/>
              <a:chExt cx="11794603" cy="6858000"/>
            </a:xfrm>
          </p:grpSpPr>
          <p:sp>
            <p:nvSpPr>
              <p:cNvPr id="7" name="矩形 6"/>
              <p:cNvSpPr/>
              <p:nvPr>
                <p:custDataLst>
                  <p:tags r:id="rId8"/>
                </p:custDataLst>
              </p:nvPr>
            </p:nvSpPr>
            <p:spPr>
              <a:xfrm>
                <a:off x="0" y="0"/>
                <a:ext cx="609600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8" name="矩形 7"/>
              <p:cNvSpPr/>
              <p:nvPr>
                <p:custDataLst>
                  <p:tags r:id="rId9"/>
                </p:custDataLst>
              </p:nvPr>
            </p:nvSpPr>
            <p:spPr>
              <a:xfrm>
                <a:off x="580664" y="593203"/>
                <a:ext cx="11030673" cy="56715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" name="矩形 8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412638" y="4224762"/>
                <a:ext cx="381965" cy="145841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 rotWithShape="1">
              <a:blip r:embed="rId13"/>
              <a:srcRect/>
              <a:stretch>
                <a:fillRect/>
              </a:stretch>
            </p:blipFill>
            <p:spPr>
              <a:xfrm>
                <a:off x="6446372" y="593203"/>
                <a:ext cx="2114479" cy="2207871"/>
              </a:xfrm>
              <a:prstGeom prst="rect">
                <a:avLst/>
              </a:prstGeom>
            </p:spPr>
          </p:pic>
        </p:grpSp>
        <p:sp>
          <p:nvSpPr>
            <p:cNvPr id="11" name="矩形 10"/>
            <p:cNvSpPr/>
            <p:nvPr userDrawn="1">
              <p:custDataLst>
                <p:tags r:id="rId7"/>
              </p:custDataLst>
            </p:nvPr>
          </p:nvSpPr>
          <p:spPr>
            <a:xfrm>
              <a:off x="4683889" y="1374494"/>
              <a:ext cx="2824223" cy="41090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85214" y="1153192"/>
            <a:ext cx="1040639" cy="285683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竖排文字占位符 16"/>
          <p:cNvSpPr>
            <a:spLocks noGrp="1"/>
          </p:cNvSpPr>
          <p:nvPr>
            <p:ph type="body" orient="vert" sz="quarter" idx="13" hasCustomPrompt="1"/>
            <p:custDataLst>
              <p:tags r:id="rId6"/>
            </p:custDataLst>
          </p:nvPr>
        </p:nvSpPr>
        <p:spPr>
          <a:xfrm>
            <a:off x="4946591" y="2236266"/>
            <a:ext cx="378923" cy="1740903"/>
          </a:xfrm>
        </p:spPr>
        <p:txBody>
          <a:bodyPr vert="eaVert" lIns="90000" tIns="46800" rIns="90000" bIns="46800">
            <a:normAutofit/>
          </a:bodyPr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214789" y="1"/>
            <a:ext cx="8790374" cy="4938712"/>
            <a:chOff x="286385" y="1"/>
            <a:chExt cx="11720499" cy="6584949"/>
          </a:xfrm>
        </p:grpSpPr>
        <p:sp>
          <p:nvSpPr>
            <p:cNvPr id="6" name="矩形 5"/>
            <p:cNvSpPr/>
            <p:nvPr userDrawn="1">
              <p:custDataLst>
                <p:tags r:id="rId7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1350" dirty="0">
                <a:sym typeface="+mn-ea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429" y="-3334"/>
            <a:ext cx="3674269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/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454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/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4700" y="17820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8097551" y="0"/>
            <a:ext cx="907612" cy="9476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94526" y="2016675"/>
            <a:ext cx="9047094" cy="1422559"/>
            <a:chOff x="126034" y="2688900"/>
            <a:chExt cx="12062792" cy="1896745"/>
          </a:xfrm>
        </p:grpSpPr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26034" y="2716273"/>
              <a:ext cx="1080465" cy="174899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2"/>
            <a:srcRect/>
            <a:stretch>
              <a:fillRect/>
            </a:stretch>
          </p:blipFill>
          <p:spPr>
            <a:xfrm>
              <a:off x="10305416" y="2688900"/>
              <a:ext cx="1883410" cy="18967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1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新教材项目\新教材同步课\PPT模板设计\源文件\必修2\必修2物理内页大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321"/>
            <a:ext cx="9143429" cy="514317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005163" cy="5143500"/>
            <a:chOff x="0" y="0"/>
            <a:chExt cx="12006884" cy="6858000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11412638" y="4224762"/>
              <a:ext cx="381965" cy="1458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0" y="0"/>
              <a:ext cx="12006884" cy="6858000"/>
              <a:chOff x="0" y="0"/>
              <a:chExt cx="12006884" cy="6858000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0" y="0"/>
                <a:ext cx="12006884" cy="6858000"/>
                <a:chOff x="0" y="0"/>
                <a:chExt cx="12006884" cy="6858000"/>
              </a:xfrm>
            </p:grpSpPr>
            <p:sp>
              <p:nvSpPr>
                <p:cNvPr id="12" name="矩形 11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0" y="0"/>
                  <a:ext cx="6096000" cy="6858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 dirty="0"/>
                </a:p>
              </p:txBody>
            </p:sp>
            <p:sp>
              <p:nvSpPr>
                <p:cNvPr id="13" name="矩形 12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580664" y="593203"/>
                  <a:ext cx="11030673" cy="567159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pic>
              <p:nvPicPr>
                <p:cNvPr id="14" name="图片 13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 rotWithShape="1">
                <a:blip r:embed="rId13"/>
                <a:srcRect/>
                <a:stretch>
                  <a:fillRect/>
                </a:stretch>
              </p:blipFill>
              <p:spPr>
                <a:xfrm>
                  <a:off x="580664" y="1886673"/>
                  <a:ext cx="4858137" cy="4674726"/>
                </a:xfrm>
                <a:prstGeom prst="rect">
                  <a:avLst/>
                </a:prstGeom>
              </p:spPr>
            </p:pic>
            <p:pic>
              <p:nvPicPr>
                <p:cNvPr id="15" name="图片 14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 rotWithShape="1">
                <a:blip r:embed="rId14"/>
                <a:srcRect/>
                <a:stretch>
                  <a:fillRect/>
                </a:stretch>
              </p:blipFill>
              <p:spPr>
                <a:xfrm>
                  <a:off x="10289803" y="0"/>
                  <a:ext cx="1717081" cy="1792921"/>
                </a:xfrm>
                <a:prstGeom prst="rect">
                  <a:avLst/>
                </a:prstGeom>
              </p:spPr>
            </p:pic>
          </p:grpSp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 rot="19414000" flipH="1">
                <a:off x="4400402" y="3137998"/>
                <a:ext cx="352594" cy="582004"/>
              </a:xfrm>
              <a:prstGeom prst="rect">
                <a:avLst/>
              </a:prstGeom>
            </p:spPr>
          </p:pic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679758" y="928211"/>
            <a:ext cx="663416" cy="3334226"/>
          </a:xfrm>
        </p:spPr>
        <p:txBody>
          <a:bodyPr lIns="90000" tIns="46800" rIns="90000" bIns="46800" anchor="ctr" anchorCtr="0">
            <a:normAutofit/>
          </a:bodyPr>
          <a:lstStyle>
            <a:lvl1pPr>
              <a:defRPr sz="2700" u="none" strike="noStrike" kern="1200" cap="none" spc="3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381"/>
            <a:ext cx="3962432" cy="4041680"/>
          </a:xfrm>
        </p:spPr>
        <p:txBody>
          <a:bodyPr lIns="90170" tIns="46990" rIns="90170" bIns="4699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8845952" cy="5143500"/>
            <a:chOff x="0" y="0"/>
            <a:chExt cx="11794603" cy="6858000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11412638" y="4224762"/>
              <a:ext cx="381965" cy="1458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0" y="0"/>
              <a:ext cx="11611337" cy="6858000"/>
              <a:chOff x="0" y="0"/>
              <a:chExt cx="11611337" cy="685800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0" y="0"/>
                <a:ext cx="11611337" cy="6858000"/>
                <a:chOff x="0" y="0"/>
                <a:chExt cx="11611337" cy="6858000"/>
              </a:xfrm>
            </p:grpSpPr>
            <p:sp>
              <p:nvSpPr>
                <p:cNvPr id="11" name="矩形 10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0" y="0"/>
                  <a:ext cx="6096000" cy="6858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 dirty="0"/>
                </a:p>
              </p:txBody>
            </p:sp>
            <p:sp>
              <p:nvSpPr>
                <p:cNvPr id="12" name="矩形 11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580664" y="593203"/>
                  <a:ext cx="11030673" cy="567159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pic>
              <p:nvPicPr>
                <p:cNvPr id="13" name="图片 12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 rotWithShape="1">
                <a:blip r:embed="rId12" cstate="email"/>
                <a:srcRect/>
                <a:stretch>
                  <a:fillRect/>
                </a:stretch>
              </p:blipFill>
              <p:spPr>
                <a:xfrm>
                  <a:off x="1180616" y="2097979"/>
                  <a:ext cx="3784923" cy="4166820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 flipH="1">
                <a:off x="4476896" y="5150734"/>
                <a:ext cx="518030" cy="855079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14331" y="690108"/>
            <a:ext cx="3702816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2020/4/13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214789" y="1"/>
            <a:ext cx="8790374" cy="4938712"/>
            <a:chOff x="286385" y="1"/>
            <a:chExt cx="11720499" cy="6584949"/>
          </a:xfrm>
        </p:grpSpPr>
        <p:sp>
          <p:nvSpPr>
            <p:cNvPr id="9" name="矩形 8"/>
            <p:cNvSpPr/>
            <p:nvPr userDrawn="1">
              <p:custDataLst>
                <p:tags r:id="rId7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1350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502412" y="714381"/>
            <a:ext cx="8139178" cy="4041680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3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2712027" y="2276157"/>
            <a:ext cx="6093287" cy="591185"/>
          </a:xfrm>
        </p:spPr>
        <p:txBody>
          <a:bodyPr>
            <a:normAutofit fontScale="90000"/>
          </a:bodyPr>
          <a:lstStyle/>
          <a:p>
            <a:r>
              <a:rPr lang="zh-CN" altLang="en-US" sz="355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为什么汽车上坡时必须使用低速</a:t>
            </a:r>
            <a:r>
              <a:rPr lang="zh-CN" altLang="en-US" sz="355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档（二）</a:t>
            </a:r>
            <a:endParaRPr lang="zh-CN" altLang="en-US" sz="3555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高一物理</a:t>
            </a: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55924" y="3635430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  蔡晓勇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72281" y="236035"/>
            <a:ext cx="4084497" cy="2450184"/>
            <a:chOff x="2272281" y="236035"/>
            <a:chExt cx="4084497" cy="245018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529" y="236035"/>
              <a:ext cx="3346685" cy="209167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4318524" y="1541954"/>
              <a:ext cx="939275" cy="1144265"/>
              <a:chOff x="3855163" y="3638777"/>
              <a:chExt cx="939275" cy="1144265"/>
            </a:xfrm>
          </p:grpSpPr>
          <p:sp>
            <p:nvSpPr>
              <p:cNvPr id="5" name="下箭头 4"/>
              <p:cNvSpPr/>
              <p:nvPr/>
            </p:nvSpPr>
            <p:spPr>
              <a:xfrm>
                <a:off x="3855163" y="3638777"/>
                <a:ext cx="150739" cy="997528"/>
              </a:xfrm>
              <a:prstGeom prst="down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025511" y="4413710"/>
                <a:ext cx="768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G</a:t>
                </a:r>
                <a:endParaRPr lang="zh-CN" altLang="en-US" dirty="0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404284" y="435593"/>
              <a:ext cx="775438" cy="1082238"/>
              <a:chOff x="2087325" y="917419"/>
              <a:chExt cx="775438" cy="1082238"/>
            </a:xfrm>
          </p:grpSpPr>
          <p:cxnSp>
            <p:nvCxnSpPr>
              <p:cNvPr id="8" name="直接箭头连接符 7"/>
              <p:cNvCxnSpPr/>
              <p:nvPr/>
            </p:nvCxnSpPr>
            <p:spPr>
              <a:xfrm flipV="1">
                <a:off x="2087325" y="1081249"/>
                <a:ext cx="0" cy="9184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2087325" y="917419"/>
                <a:ext cx="775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N</a:t>
                </a:r>
                <a:endParaRPr lang="zh-CN" altLang="en-US" dirty="0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826538" y="1452313"/>
              <a:ext cx="1530240" cy="494395"/>
              <a:chOff x="1267691" y="3709182"/>
              <a:chExt cx="1530240" cy="494395"/>
            </a:xfrm>
          </p:grpSpPr>
          <p:sp>
            <p:nvSpPr>
              <p:cNvPr id="11" name="右箭头 10"/>
              <p:cNvSpPr/>
              <p:nvPr/>
            </p:nvSpPr>
            <p:spPr>
              <a:xfrm>
                <a:off x="1267691" y="3709182"/>
                <a:ext cx="1101436" cy="12506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314821" y="3834245"/>
                <a:ext cx="483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</a:t>
                </a:r>
                <a:endParaRPr lang="zh-CN" altLang="en-US" dirty="0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2272281" y="1452313"/>
              <a:ext cx="576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</a:t>
              </a:r>
              <a:endParaRPr lang="zh-CN" altLang="en-US" dirty="0"/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H="1">
              <a:off x="2533543" y="1577376"/>
              <a:ext cx="12614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1485901" y="2775218"/>
            <a:ext cx="5987258" cy="2115030"/>
            <a:chOff x="1714501" y="2553566"/>
            <a:chExt cx="5987258" cy="21150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1714501" y="2644730"/>
                  <a:ext cx="1142999" cy="9559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/>
                      </a:solidFill>
                    </a:rPr>
                    <a:t>速度 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v </a:t>
                  </a:r>
                  <a:r>
                    <a:rPr lang="zh-CN" altLang="en-US" dirty="0">
                      <a:solidFill>
                        <a:schemeClr val="tx1"/>
                      </a:solidFill>
                    </a:rPr>
                    <a:t>↑</a:t>
                  </a:r>
                  <a:endParaRPr lang="en-US" altLang="zh-CN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den>
                      </m:f>
                    </m:oMath>
                  </a14:m>
                  <a:r>
                    <a:rPr lang="zh-CN" altLang="en-US" dirty="0">
                      <a:solidFill>
                        <a:schemeClr val="tx1"/>
                      </a:solidFill>
                    </a:rPr>
                    <a:t> ↓</a:t>
                  </a: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501" y="2644730"/>
                  <a:ext cx="1142999" cy="9559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右箭头 20"/>
            <p:cNvSpPr/>
            <p:nvPr/>
          </p:nvSpPr>
          <p:spPr>
            <a:xfrm>
              <a:off x="2878282" y="3049876"/>
              <a:ext cx="270163" cy="17664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3169227" y="2841913"/>
                  <a:ext cx="1236517" cy="5925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9227" y="2841913"/>
                  <a:ext cx="1236517" cy="59257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4717472" y="2553566"/>
                  <a:ext cx="1205350" cy="11692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/>
                      </a:solidFill>
                    </a:rPr>
                    <a:t>当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zh-CN" altLang="en-US" dirty="0">
                      <a:solidFill>
                        <a:schemeClr val="tx1"/>
                      </a:solidFill>
                    </a:rPr>
                    <a:t>时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zh-CN" altLang="en-US" dirty="0">
                      <a:solidFill>
                        <a:schemeClr val="tx1"/>
                      </a:solidFill>
                    </a:rPr>
                    <a:t>达到最大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7472" y="2553566"/>
                  <a:ext cx="1205350" cy="11692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3093" b="-876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6213769" y="2870177"/>
                  <a:ext cx="1485896" cy="5925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/>
                      </a:solidFill>
                    </a:rPr>
                    <a:t>保持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zh-CN" altLang="en-US" dirty="0">
                      <a:solidFill>
                        <a:schemeClr val="tx1"/>
                      </a:solidFill>
                    </a:rPr>
                    <a:t>匀速</a:t>
                  </a: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3769" y="2870177"/>
                  <a:ext cx="1485896" cy="59257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右箭头 24"/>
            <p:cNvSpPr/>
            <p:nvPr/>
          </p:nvSpPr>
          <p:spPr>
            <a:xfrm>
              <a:off x="4426526" y="3049876"/>
              <a:ext cx="270163" cy="17664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右箭头 25"/>
            <p:cNvSpPr/>
            <p:nvPr/>
          </p:nvSpPr>
          <p:spPr>
            <a:xfrm>
              <a:off x="5943605" y="3081148"/>
              <a:ext cx="270163" cy="17664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213265" y="392892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加速度逐渐减小的变加速运动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465622" y="393617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匀速直线运动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714501" y="3811664"/>
              <a:ext cx="0" cy="8569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561607" y="3811664"/>
              <a:ext cx="0" cy="8569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stCxn id="27" idx="1"/>
            </p:cNvCxnSpPr>
            <p:nvPr/>
          </p:nvCxnSpPr>
          <p:spPr>
            <a:xfrm flipH="1" flipV="1">
              <a:off x="1724892" y="4252085"/>
              <a:ext cx="48837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stCxn id="27" idx="3"/>
            </p:cNvCxnSpPr>
            <p:nvPr/>
          </p:nvCxnSpPr>
          <p:spPr>
            <a:xfrm flipV="1">
              <a:off x="4042065" y="4252085"/>
              <a:ext cx="48837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stCxn id="28" idx="1"/>
            </p:cNvCxnSpPr>
            <p:nvPr/>
          </p:nvCxnSpPr>
          <p:spPr>
            <a:xfrm flipH="1">
              <a:off x="4696689" y="4259336"/>
              <a:ext cx="768933" cy="72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>
              <a:stCxn id="28" idx="3"/>
            </p:cNvCxnSpPr>
            <p:nvPr/>
          </p:nvCxnSpPr>
          <p:spPr>
            <a:xfrm>
              <a:off x="6380022" y="4259336"/>
              <a:ext cx="654623" cy="72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7055428" y="40136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……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8067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02672" y="56370"/>
            <a:ext cx="755419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例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重为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2×10</a:t>
            </a:r>
            <a:r>
              <a:rPr kumimoji="0" lang="en-US" altLang="zh-CN" sz="16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的汽车，在水平路面上行驶，若保持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40 kW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的输出功率不变，阻力为车重的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0.02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倍。求：</a:t>
            </a:r>
            <a:endParaRPr kumimoji="0" lang="zh-CN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行驶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150 m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后，速度从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10 m/s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增加到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20 m/s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，此时汽车的加速度；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Courier New" panose="02070309020205020404" pitchFamily="49" charset="0"/>
              </a:rPr>
              <a:t>(2) 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Courier New" panose="02070309020205020404" pitchFamily="49" charset="0"/>
              </a:rPr>
              <a:t>汽车以恒定的功率启动后能达到的最大速度。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3"/>
              <p:cNvSpPr>
                <a:spLocks noChangeArrowheads="1"/>
              </p:cNvSpPr>
              <p:nvPr/>
            </p:nvSpPr>
            <p:spPr bwMode="auto">
              <a:xfrm>
                <a:off x="327312" y="1626030"/>
                <a:ext cx="8104910" cy="2092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306388" eaLnBrk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306388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6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解析</a:t>
                </a:r>
                <a:r>
                  <a:rPr kumimoji="0" lang="zh-CN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　</a:t>
                </a:r>
                <a:r>
                  <a:rPr kumimoji="0" lang="en-US" altLang="zh-CN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(1) </a:t>
                </a:r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当速度为</a:t>
                </a:r>
                <a:r>
                  <a:rPr kumimoji="0" lang="en-US" altLang="zh-CN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20 m/s</a:t>
                </a:r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时，牵引力</a:t>
                </a:r>
                <a:endParaRPr kumimoji="0" lang="zh-CN" altLang="en-US" sz="5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endParaRPr>
              </a:p>
              <a:p>
                <a:pPr marL="0" marR="0" lvl="0" indent="306388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               F</a:t>
                </a:r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altLang="zh-CN" b="0" i="1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altLang="zh-CN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kumimoji="0" lang="en-US" altLang="zh-CN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0" lang="en-US" altLang="zh-CN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kumimoji="0" lang="en-US" altLang="zh-CN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N</a:t>
                </a:r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＝</a:t>
                </a:r>
                <a:r>
                  <a:rPr kumimoji="0" lang="en-US" altLang="zh-CN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2×10</a:t>
                </a:r>
                <a:r>
                  <a:rPr kumimoji="0" lang="en-US" altLang="zh-CN" sz="160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3</a:t>
                </a:r>
                <a:r>
                  <a:rPr kumimoji="0" lang="en-US" altLang="zh-CN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N</a:t>
                </a:r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，</a:t>
                </a:r>
                <a:endParaRPr kumimoji="0" lang="zh-CN" altLang="en-US" sz="5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endParaRPr>
              </a:p>
              <a:p>
                <a:pPr marL="0" marR="0" lvl="0" indent="306388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               此时汽车所受阻力</a:t>
                </a:r>
                <a:r>
                  <a:rPr kumimoji="0" lang="en-US" altLang="zh-CN" sz="16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f</a:t>
                </a:r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＝</a:t>
                </a:r>
                <a:r>
                  <a:rPr kumimoji="0" lang="en-US" altLang="zh-CN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2×10</a:t>
                </a:r>
                <a:r>
                  <a:rPr kumimoji="0" lang="en-US" altLang="zh-CN" sz="160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4</a:t>
                </a:r>
                <a:r>
                  <a:rPr kumimoji="0" lang="en-US" altLang="zh-CN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×0.02 N</a:t>
                </a:r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＝</a:t>
                </a:r>
                <a:r>
                  <a:rPr kumimoji="0" lang="en-US" altLang="zh-CN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400 N</a:t>
                </a:r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，</a:t>
                </a:r>
                <a:endParaRPr kumimoji="0" lang="zh-CN" altLang="en-US" sz="5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endParaRPr>
              </a:p>
              <a:p>
                <a:pPr marL="0" marR="0" lvl="0" indent="306388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               由牛顿第二定律得</a:t>
                </a:r>
                <a:r>
                  <a:rPr kumimoji="0" lang="en-US" altLang="zh-CN" sz="16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a</a:t>
                </a:r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kumimoji="0" lang="en-US" altLang="zh-CN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altLang="zh-CN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𝑓</m:t>
                        </m:r>
                      </m:num>
                      <m:den>
                        <m:r>
                          <a:rPr kumimoji="0" lang="en-US" altLang="zh-CN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2000−400</m:t>
                        </m:r>
                      </m:num>
                      <m:den>
                        <m:r>
                          <a:rPr kumimoji="0" lang="en-US" altLang="zh-CN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2000</m:t>
                        </m:r>
                      </m:den>
                    </m:f>
                  </m:oMath>
                </a14:m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m/s</a:t>
                </a:r>
                <a:r>
                  <a:rPr kumimoji="0" lang="en-US" altLang="zh-CN" sz="160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kumimoji="0" lang="zh-CN" alt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＝</a:t>
                </a:r>
                <a:r>
                  <a:rPr kumimoji="0" lang="en-US" altLang="zh-CN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0.8 m/s</a:t>
                </a:r>
                <a:r>
                  <a:rPr kumimoji="0" lang="en-US" altLang="zh-CN" sz="160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2</a:t>
                </a:r>
                <a:endParaRPr kumimoji="0" lang="en-US" altLang="zh-CN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3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12" y="1626030"/>
                <a:ext cx="8104910" cy="20923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1240926" y="3716725"/>
            <a:ext cx="6277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ourier New" panose="02070309020205020404" pitchFamily="49" charset="0"/>
              </a:rPr>
              <a:t>(2) 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cs typeface="Courier New" panose="02070309020205020404" pitchFamily="49" charset="0"/>
              </a:rPr>
              <a:t>汽车以恒定的功率启动后，当加速度为零时，汽车的速度最大。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598076" y="4055279"/>
                <a:ext cx="3840603" cy="986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由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zh-CN" altLang="en-US" sz="1600" dirty="0"/>
                  <a:t> 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b="0" i="1" dirty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𝑘𝐺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=400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由</a:t>
                </a:r>
                <a14:m>
                  <m:oMath xmlns:m="http://schemas.openxmlformats.org/officeDocument/2006/math">
                    <m:r>
                      <a:rPr lang="en-US" altLang="zh-CN" sz="1600" b="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r>
                  <a:rPr lang="zh-CN" altLang="en-US" sz="1600" dirty="0"/>
                  <a:t> 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076" y="4055279"/>
                <a:ext cx="3840603" cy="986617"/>
              </a:xfrm>
              <a:prstGeom prst="rect">
                <a:avLst/>
              </a:prstGeom>
              <a:blipFill rotWithShape="0">
                <a:blip r:embed="rId3"/>
                <a:stretch>
                  <a:fillRect l="-794"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4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3644" y="585232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(2)</a:t>
            </a:r>
            <a:r>
              <a:rPr lang="zh-CN" altLang="zh-CN" b="1" dirty="0"/>
              <a:t>汽车以恒定加速度启动的运动过程分析</a:t>
            </a:r>
            <a:endParaRPr lang="zh-CN" altLang="zh-CN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82361" y="1265634"/>
                <a:ext cx="1578176" cy="11692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不变</a:t>
                </a:r>
                <a:endParaRPr lang="en-US" altLang="zh-CN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不变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61" y="1265634"/>
                <a:ext cx="1578176" cy="1169266"/>
              </a:xfrm>
              <a:prstGeom prst="rect">
                <a:avLst/>
              </a:prstGeom>
              <a:blipFill rotWithShape="0">
                <a:blip r:embed="rId2"/>
                <a:stretch>
                  <a:fillRect r="-2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792406" y="1633446"/>
                <a:ext cx="467647" cy="4336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↑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406" y="1633446"/>
                <a:ext cx="467647" cy="433642"/>
              </a:xfrm>
              <a:prstGeom prst="rect">
                <a:avLst/>
              </a:prstGeom>
              <a:blipFill rotWithShape="0">
                <a:blip r:embed="rId3"/>
                <a:stretch>
                  <a:fillRect r="-5063" b="-136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930324" y="1655325"/>
                <a:ext cx="1368635" cy="4336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24" y="1655325"/>
                <a:ext cx="1368635" cy="4336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96547" y="2993006"/>
                <a:ext cx="1665314" cy="11692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额</m:t>
                        </m:r>
                      </m:sub>
                    </m:sSub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zh-CN" altLang="en-US" dirty="0">
                    <a:solidFill>
                      <a:schemeClr val="tx1"/>
                    </a:solidFill>
                  </a:rPr>
                  <a:t>匀加速阶段结束，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v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仍增大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47" y="2993006"/>
                <a:ext cx="1665314" cy="1169266"/>
              </a:xfrm>
              <a:prstGeom prst="rect">
                <a:avLst/>
              </a:prstGeom>
              <a:blipFill rotWithShape="0">
                <a:blip r:embed="rId5"/>
                <a:stretch>
                  <a:fillRect t="-6701" b="-123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735049" y="2983970"/>
                <a:ext cx="1705030" cy="11692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以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恒定功率加速直到匀速（过程同上）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49" y="2983970"/>
                <a:ext cx="1705030" cy="11692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箭头 8"/>
          <p:cNvSpPr/>
          <p:nvPr/>
        </p:nvSpPr>
        <p:spPr>
          <a:xfrm>
            <a:off x="2179738" y="1787509"/>
            <a:ext cx="593467" cy="1247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3298455" y="1811027"/>
            <a:ext cx="593467" cy="1247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664059" y="3462467"/>
            <a:ext cx="507195" cy="17753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2984632" y="3462467"/>
            <a:ext cx="627646" cy="1247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907361" y="825244"/>
            <a:ext cx="4084497" cy="2450184"/>
            <a:chOff x="2272281" y="236035"/>
            <a:chExt cx="4084497" cy="245018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529" y="236035"/>
              <a:ext cx="3346685" cy="2091678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4318524" y="1541954"/>
              <a:ext cx="939275" cy="1144265"/>
              <a:chOff x="3855163" y="3638777"/>
              <a:chExt cx="939275" cy="1144265"/>
            </a:xfrm>
          </p:grpSpPr>
          <p:sp>
            <p:nvSpPr>
              <p:cNvPr id="36" name="下箭头 35"/>
              <p:cNvSpPr/>
              <p:nvPr/>
            </p:nvSpPr>
            <p:spPr>
              <a:xfrm>
                <a:off x="3855163" y="3638777"/>
                <a:ext cx="150739" cy="997528"/>
              </a:xfrm>
              <a:prstGeom prst="down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4025511" y="4413710"/>
                <a:ext cx="768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G</a:t>
                </a:r>
                <a:endParaRPr lang="zh-CN" altLang="en-US" dirty="0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404284" y="435593"/>
              <a:ext cx="775438" cy="1082238"/>
              <a:chOff x="2087325" y="917419"/>
              <a:chExt cx="775438" cy="1082238"/>
            </a:xfrm>
          </p:grpSpPr>
          <p:cxnSp>
            <p:nvCxnSpPr>
              <p:cNvPr id="34" name="直接箭头连接符 33"/>
              <p:cNvCxnSpPr/>
              <p:nvPr/>
            </p:nvCxnSpPr>
            <p:spPr>
              <a:xfrm flipV="1">
                <a:off x="2087325" y="1081249"/>
                <a:ext cx="0" cy="9184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/>
              <p:cNvSpPr txBox="1"/>
              <p:nvPr/>
            </p:nvSpPr>
            <p:spPr>
              <a:xfrm>
                <a:off x="2087325" y="917419"/>
                <a:ext cx="775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N</a:t>
                </a:r>
                <a:endParaRPr lang="zh-CN" altLang="en-US" dirty="0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826538" y="1452313"/>
              <a:ext cx="1530240" cy="494395"/>
              <a:chOff x="1267691" y="3709182"/>
              <a:chExt cx="1530240" cy="494395"/>
            </a:xfrm>
          </p:grpSpPr>
          <p:sp>
            <p:nvSpPr>
              <p:cNvPr id="32" name="右箭头 31"/>
              <p:cNvSpPr/>
              <p:nvPr/>
            </p:nvSpPr>
            <p:spPr>
              <a:xfrm>
                <a:off x="1267691" y="3709182"/>
                <a:ext cx="1101436" cy="12506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314821" y="3834245"/>
                <a:ext cx="483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</a:t>
                </a:r>
                <a:endParaRPr lang="zh-CN" altLang="en-US" dirty="0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2272281" y="1452313"/>
              <a:ext cx="576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</a:t>
              </a:r>
              <a:endParaRPr lang="zh-CN" altLang="en-US" dirty="0"/>
            </a:p>
          </p:txBody>
        </p:sp>
        <p:cxnSp>
          <p:nvCxnSpPr>
            <p:cNvPr id="31" name="直接箭头连接符 30"/>
            <p:cNvCxnSpPr/>
            <p:nvPr/>
          </p:nvCxnSpPr>
          <p:spPr>
            <a:xfrm flipH="1">
              <a:off x="2533543" y="1577376"/>
              <a:ext cx="12614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880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255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657" y="1853794"/>
            <a:ext cx="206533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65019" y="1566377"/>
                <a:ext cx="5122718" cy="1990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3035" indent="153035" algn="just">
                  <a:lnSpc>
                    <a:spcPct val="150000"/>
                  </a:lnSpc>
                </a:pPr>
                <a:r>
                  <a:rPr lang="en-US" altLang="zh-CN" b="1" kern="100" dirty="0">
                    <a:latin typeface="+mn-ea"/>
                    <a:ea typeface="+mn-ea"/>
                  </a:rPr>
                  <a:t> </a:t>
                </a:r>
                <a:r>
                  <a:rPr lang="zh-CN" altLang="zh-CN" b="1" kern="100" dirty="0">
                    <a:latin typeface="+mn-ea"/>
                    <a:ea typeface="+mn-ea"/>
                  </a:rPr>
                  <a:t>所以汽车在匀加速运动中达到最大速度</a:t>
                </a:r>
                <a:r>
                  <a:rPr lang="en-US" altLang="zh-CN" b="1" i="1" kern="100" dirty="0">
                    <a:latin typeface="+mn-ea"/>
                    <a:ea typeface="+mn-ea"/>
                  </a:rPr>
                  <a:t>v</a:t>
                </a:r>
                <a:r>
                  <a:rPr lang="en-US" altLang="zh-CN" b="1" kern="100" baseline="-25000" dirty="0">
                    <a:latin typeface="+mn-ea"/>
                    <a:ea typeface="+mn-ea"/>
                  </a:rPr>
                  <a:t>0</a:t>
                </a:r>
                <a:r>
                  <a:rPr lang="zh-CN" altLang="zh-CN" b="1" kern="100" dirty="0">
                    <a:latin typeface="+mn-ea"/>
                    <a:ea typeface="+mn-ea"/>
                  </a:rPr>
                  <a:t>时</a:t>
                </a:r>
                <a:r>
                  <a:rPr lang="en-US" altLang="zh-CN" b="1" kern="100" dirty="0">
                    <a:latin typeface="+mn-ea"/>
                    <a:ea typeface="+mn-ea"/>
                  </a:rPr>
                  <a:t>, </a:t>
                </a:r>
                <a:r>
                  <a:rPr lang="en-US" altLang="zh-CN" b="1" i="1" kern="100" dirty="0">
                    <a:latin typeface="+mn-ea"/>
                    <a:ea typeface="+mn-ea"/>
                  </a:rPr>
                  <a:t>F</a:t>
                </a:r>
                <a:r>
                  <a:rPr lang="zh-CN" altLang="zh-CN" b="1" kern="100" dirty="0">
                    <a:latin typeface="+mn-ea"/>
                    <a:ea typeface="+mn-ea"/>
                  </a:rPr>
                  <a:t>＝</a:t>
                </a:r>
                <a:r>
                  <a:rPr lang="en-US" altLang="zh-CN" b="1" i="1" kern="100" dirty="0">
                    <a:latin typeface="+mn-ea"/>
                    <a:ea typeface="+mn-ea"/>
                  </a:rPr>
                  <a:t>f</a:t>
                </a:r>
                <a:r>
                  <a:rPr lang="zh-CN" altLang="zh-CN" b="1" kern="100" dirty="0">
                    <a:latin typeface="+mn-ea"/>
                    <a:ea typeface="+mn-ea"/>
                  </a:rPr>
                  <a:t>＋</a:t>
                </a:r>
                <a:r>
                  <a:rPr lang="en-US" altLang="zh-CN" b="1" i="1" kern="100" dirty="0">
                    <a:latin typeface="+mn-ea"/>
                    <a:ea typeface="+mn-ea"/>
                  </a:rPr>
                  <a:t>ma</a:t>
                </a:r>
                <a:r>
                  <a:rPr lang="zh-CN" altLang="zh-CN" b="1" kern="100" dirty="0">
                    <a:latin typeface="+mn-ea"/>
                    <a:ea typeface="+mn-ea"/>
                  </a:rPr>
                  <a:t>，</a:t>
                </a:r>
                <a:r>
                  <a:rPr lang="en-US" altLang="zh-CN" b="1" i="1" kern="100" dirty="0">
                    <a:latin typeface="+mn-ea"/>
                    <a:ea typeface="+mn-ea"/>
                  </a:rPr>
                  <a:t>P </a:t>
                </a:r>
                <a:r>
                  <a:rPr lang="zh-CN" altLang="zh-CN" b="1" kern="100" dirty="0">
                    <a:latin typeface="+mn-ea"/>
                    <a:ea typeface="+mn-ea"/>
                  </a:rPr>
                  <a:t>＝</a:t>
                </a:r>
                <a:r>
                  <a:rPr lang="en-US" altLang="zh-CN" b="1" i="1" kern="100" dirty="0">
                    <a:latin typeface="+mn-ea"/>
                    <a:ea typeface="+mn-ea"/>
                  </a:rPr>
                  <a:t>Fv</a:t>
                </a:r>
                <a:r>
                  <a:rPr lang="en-US" altLang="zh-CN" b="1" kern="100" baseline="-25000" dirty="0">
                    <a:latin typeface="+mn-ea"/>
                    <a:ea typeface="+mn-ea"/>
                  </a:rPr>
                  <a:t>0</a:t>
                </a:r>
                <a:r>
                  <a:rPr lang="zh-CN" altLang="zh-CN" b="1" kern="100" dirty="0">
                    <a:latin typeface="+mn-ea"/>
                    <a:ea typeface="+mn-ea"/>
                  </a:rPr>
                  <a:t>，</a:t>
                </a:r>
                <a:r>
                  <a:rPr lang="en-US" altLang="zh-CN" b="1" i="1" kern="100" dirty="0">
                    <a:latin typeface="+mn-ea"/>
                    <a:ea typeface="+mn-ea"/>
                  </a:rPr>
                  <a:t>v</a:t>
                </a:r>
                <a:r>
                  <a:rPr lang="en-US" altLang="zh-CN" b="1" kern="100" baseline="-25000" dirty="0">
                    <a:latin typeface="+mn-ea"/>
                    <a:ea typeface="+mn-ea"/>
                  </a:rPr>
                  <a:t>0</a:t>
                </a:r>
                <a:r>
                  <a:rPr lang="en-US" altLang="zh-CN" b="1" kern="100" dirty="0">
                    <a:latin typeface="+mn-ea"/>
                    <a:ea typeface="+mn-ea"/>
                  </a:rPr>
                  <a:t>&lt;</a:t>
                </a:r>
                <a:r>
                  <a:rPr lang="en-US" altLang="zh-CN" b="1" i="1" kern="100" dirty="0" err="1">
                    <a:latin typeface="+mn-ea"/>
                    <a:ea typeface="+mn-ea"/>
                  </a:rPr>
                  <a:t>v</a:t>
                </a:r>
                <a:r>
                  <a:rPr lang="en-US" altLang="zh-CN" b="1" kern="100" baseline="-25000" dirty="0" err="1">
                    <a:latin typeface="+mn-ea"/>
                    <a:ea typeface="+mn-ea"/>
                  </a:rPr>
                  <a:t>m</a:t>
                </a:r>
                <a:r>
                  <a:rPr lang="zh-CN" altLang="zh-CN" b="1" kern="100" dirty="0">
                    <a:latin typeface="+mn-ea"/>
                    <a:ea typeface="+mn-ea"/>
                  </a:rPr>
                  <a:t>，从</a:t>
                </a:r>
                <a:r>
                  <a:rPr lang="en-US" altLang="zh-CN" b="1" i="1" kern="100" dirty="0">
                    <a:latin typeface="+mn-ea"/>
                    <a:ea typeface="+mn-ea"/>
                  </a:rPr>
                  <a:t>v</a:t>
                </a:r>
                <a:r>
                  <a:rPr lang="en-US" altLang="zh-CN" b="1" kern="100" baseline="-25000" dirty="0">
                    <a:latin typeface="+mn-ea"/>
                    <a:ea typeface="+mn-ea"/>
                  </a:rPr>
                  <a:t>0</a:t>
                </a:r>
                <a:r>
                  <a:rPr lang="zh-CN" altLang="zh-CN" b="1" kern="100" dirty="0">
                    <a:latin typeface="+mn-ea"/>
                    <a:ea typeface="+mn-ea"/>
                  </a:rPr>
                  <a:t>增大到</a:t>
                </a:r>
                <a:r>
                  <a:rPr lang="en-US" altLang="zh-CN" b="1" i="1" kern="100" dirty="0" err="1">
                    <a:latin typeface="+mn-ea"/>
                    <a:ea typeface="+mn-ea"/>
                  </a:rPr>
                  <a:t>v</a:t>
                </a:r>
                <a:r>
                  <a:rPr lang="en-US" altLang="zh-CN" b="1" kern="100" baseline="-25000" dirty="0" err="1">
                    <a:latin typeface="+mn-ea"/>
                    <a:ea typeface="+mn-ea"/>
                  </a:rPr>
                  <a:t>m</a:t>
                </a:r>
                <a:r>
                  <a:rPr lang="en-US" altLang="zh-CN" b="1" kern="100" dirty="0">
                    <a:latin typeface="+mn-ea"/>
                    <a:ea typeface="+mn-ea"/>
                  </a:rPr>
                  <a:t>,</a:t>
                </a:r>
                <a:r>
                  <a:rPr lang="zh-CN" altLang="zh-CN" b="1" kern="100" dirty="0">
                    <a:latin typeface="+mn-ea"/>
                    <a:ea typeface="+mn-ea"/>
                  </a:rPr>
                  <a:t>加速度逐渐减小到零，最后仍有</a:t>
                </a:r>
                <a:r>
                  <a:rPr lang="en-US" altLang="zh-CN" b="1" i="1" kern="100" dirty="0" err="1">
                    <a:latin typeface="+mn-ea"/>
                    <a:ea typeface="+mn-ea"/>
                  </a:rPr>
                  <a:t>v</a:t>
                </a:r>
                <a:r>
                  <a:rPr lang="en-US" altLang="zh-CN" b="1" kern="100" baseline="-25000" dirty="0" err="1">
                    <a:latin typeface="+mn-ea"/>
                    <a:ea typeface="+mn-ea"/>
                  </a:rPr>
                  <a:t>m</a:t>
                </a:r>
                <a:r>
                  <a:rPr lang="zh-CN" altLang="zh-CN" b="1" kern="100" dirty="0">
                    <a:latin typeface="+mn-ea"/>
                    <a:ea typeface="+mn-ea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kern="10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b="1" i="1" kern="100" smtClean="0">
                            <a:latin typeface="Cambria Math" panose="02040503050406030204" pitchFamily="18" charset="0"/>
                            <a:ea typeface="+mn-ea"/>
                          </a:rPr>
                          <m:t>𝑷</m:t>
                        </m:r>
                      </m:num>
                      <m:den>
                        <m:r>
                          <a:rPr lang="en-US" altLang="zh-CN" b="1" i="1" kern="100">
                            <a:latin typeface="Cambria Math" panose="02040503050406030204" pitchFamily="18" charset="0"/>
                            <a:ea typeface="+mn-ea"/>
                          </a:rPr>
                          <m:t>𝒇</m:t>
                        </m:r>
                      </m:den>
                    </m:f>
                  </m:oMath>
                </a14:m>
                <a:r>
                  <a:rPr lang="zh-CN" altLang="zh-CN" b="1" kern="100" dirty="0">
                    <a:latin typeface="+mn-ea"/>
                    <a:ea typeface="+mn-ea"/>
                  </a:rPr>
                  <a:t>，做匀速运动．这一运动过程的</a:t>
                </a:r>
                <a:r>
                  <a:rPr lang="en-US" altLang="zh-CN" b="1" i="1" kern="100" dirty="0">
                    <a:latin typeface="+mn-ea"/>
                    <a:ea typeface="+mn-ea"/>
                  </a:rPr>
                  <a:t>v</a:t>
                </a:r>
                <a:r>
                  <a:rPr lang="zh-CN" altLang="zh-CN" b="1" kern="100" dirty="0">
                    <a:latin typeface="+mn-ea"/>
                    <a:ea typeface="+mn-ea"/>
                  </a:rPr>
                  <a:t>－</a:t>
                </a:r>
                <a:r>
                  <a:rPr lang="en-US" altLang="zh-CN" b="1" i="1" kern="100" dirty="0">
                    <a:latin typeface="+mn-ea"/>
                    <a:ea typeface="+mn-ea"/>
                  </a:rPr>
                  <a:t>t </a:t>
                </a:r>
                <a:r>
                  <a:rPr lang="zh-CN" altLang="zh-CN" b="1" kern="100" dirty="0">
                    <a:latin typeface="+mn-ea"/>
                    <a:ea typeface="+mn-ea"/>
                  </a:rPr>
                  <a:t>关系如图所示</a:t>
                </a:r>
                <a:r>
                  <a:rPr lang="zh-CN" altLang="en-US" b="1" kern="100" dirty="0">
                    <a:latin typeface="+mn-ea"/>
                    <a:ea typeface="+mn-ea"/>
                  </a:rPr>
                  <a:t>。</a:t>
                </a:r>
                <a:endParaRPr lang="zh-CN" altLang="zh-CN" sz="900" kern="1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9" y="1566377"/>
                <a:ext cx="5122718" cy="1990160"/>
              </a:xfrm>
              <a:prstGeom prst="rect">
                <a:avLst/>
              </a:prstGeom>
              <a:blipFill rotWithShape="0">
                <a:blip r:embed="rId3"/>
                <a:stretch>
                  <a:fillRect r="-1071" b="-15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49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42" y="1271520"/>
            <a:ext cx="4762500" cy="27717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889392" y="2295984"/>
            <a:ext cx="939275" cy="1144265"/>
            <a:chOff x="3855163" y="3638777"/>
            <a:chExt cx="939275" cy="1144265"/>
          </a:xfrm>
        </p:grpSpPr>
        <p:sp>
          <p:nvSpPr>
            <p:cNvPr id="4" name="下箭头 3"/>
            <p:cNvSpPr/>
            <p:nvPr/>
          </p:nvSpPr>
          <p:spPr>
            <a:xfrm>
              <a:off x="3855163" y="3638777"/>
              <a:ext cx="150739" cy="997528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25511" y="4413710"/>
              <a:ext cx="768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G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75480" y="1445291"/>
            <a:ext cx="1828799" cy="552848"/>
            <a:chOff x="4338085" y="2676354"/>
            <a:chExt cx="1828799" cy="552848"/>
          </a:xfrm>
        </p:grpSpPr>
        <p:cxnSp>
          <p:nvCxnSpPr>
            <p:cNvPr id="7" name="直接箭头连接符 6"/>
            <p:cNvCxnSpPr/>
            <p:nvPr/>
          </p:nvCxnSpPr>
          <p:spPr>
            <a:xfrm flipV="1">
              <a:off x="4338085" y="2982190"/>
              <a:ext cx="966354" cy="2470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5304439" y="2676354"/>
              <a:ext cx="86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</a:t>
              </a:r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70527" y="781792"/>
            <a:ext cx="516918" cy="973056"/>
            <a:chOff x="5044786" y="1050725"/>
            <a:chExt cx="662934" cy="973056"/>
          </a:xfrm>
        </p:grpSpPr>
        <p:cxnSp>
          <p:nvCxnSpPr>
            <p:cNvPr id="10" name="直接箭头连接符 9"/>
            <p:cNvCxnSpPr/>
            <p:nvPr/>
          </p:nvCxnSpPr>
          <p:spPr>
            <a:xfrm flipH="1" flipV="1">
              <a:off x="5372100" y="1102085"/>
              <a:ext cx="335620" cy="9216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5044786" y="1050725"/>
              <a:ext cx="654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N</a:t>
              </a:r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36015" y="2745147"/>
            <a:ext cx="810447" cy="247436"/>
            <a:chOff x="2300273" y="3620777"/>
            <a:chExt cx="810447" cy="369332"/>
          </a:xfrm>
        </p:grpSpPr>
        <p:cxnSp>
          <p:nvCxnSpPr>
            <p:cNvPr id="13" name="直接箭头连接符 12"/>
            <p:cNvCxnSpPr/>
            <p:nvPr/>
          </p:nvCxnSpPr>
          <p:spPr>
            <a:xfrm flipH="1">
              <a:off x="2492538" y="3721905"/>
              <a:ext cx="618182" cy="2682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2300273" y="3620777"/>
              <a:ext cx="550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22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总结：本节课所涉及的概念较多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1.</a:t>
            </a:r>
            <a:r>
              <a:rPr lang="zh-CN" altLang="en-US" sz="4400" dirty="0"/>
              <a:t>功率</a:t>
            </a:r>
            <a:endParaRPr lang="en-US" altLang="zh-CN" sz="4400" dirty="0"/>
          </a:p>
          <a:p>
            <a:r>
              <a:rPr lang="en-US" altLang="zh-CN" sz="4400" dirty="0"/>
              <a:t>2.</a:t>
            </a:r>
            <a:r>
              <a:rPr lang="zh-CN" altLang="en-US" sz="4400" dirty="0"/>
              <a:t>平均功率、瞬时功率</a:t>
            </a:r>
            <a:endParaRPr lang="en-US" altLang="zh-CN" sz="4400" dirty="0"/>
          </a:p>
          <a:p>
            <a:r>
              <a:rPr lang="en-US" altLang="zh-CN" sz="4400" dirty="0"/>
              <a:t>3.</a:t>
            </a:r>
            <a:r>
              <a:rPr lang="zh-CN" altLang="en-US" sz="4400" dirty="0"/>
              <a:t>额定功率、实际功率</a:t>
            </a:r>
          </a:p>
        </p:txBody>
      </p:sp>
    </p:spTree>
    <p:extLst>
      <p:ext uri="{BB962C8B-B14F-4D97-AF65-F5344CB8AC3E}">
        <p14:creationId xmlns:p14="http://schemas.microsoft.com/office/powerpoint/2010/main" val="91729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540325" y="1635442"/>
                <a:ext cx="8333511" cy="2831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800" b="1" dirty="0">
                    <a:latin typeface="+mn-ea"/>
                    <a:ea typeface="+mn-ea"/>
                  </a:rPr>
                  <a:t>知识回顾：</a:t>
                </a:r>
                <a:endParaRPr lang="en-US" altLang="zh-CN" sz="2800" b="1" dirty="0">
                  <a:latin typeface="+mn-ea"/>
                  <a:ea typeface="+mn-ea"/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latin typeface="+mn-ea"/>
                    <a:ea typeface="+mn-ea"/>
                  </a:rPr>
                  <a:t>1. </a:t>
                </a:r>
                <a:r>
                  <a:rPr lang="zh-CN" altLang="zh-CN" sz="2400" b="1" dirty="0">
                    <a:latin typeface="+mn-ea"/>
                    <a:ea typeface="+mn-ea"/>
                  </a:rPr>
                  <a:t>加速度是用来</a:t>
                </a:r>
                <a:r>
                  <a:rPr lang="zh-CN" altLang="en-US" sz="2400" b="1" dirty="0">
                    <a:latin typeface="+mn-ea"/>
                    <a:ea typeface="+mn-ea"/>
                  </a:rPr>
                  <a:t>描述</a:t>
                </a:r>
                <a:r>
                  <a:rPr lang="zh-CN" altLang="zh-CN" sz="2400" b="1" dirty="0">
                    <a:latin typeface="+mn-ea"/>
                    <a:ea typeface="+mn-ea"/>
                  </a:rPr>
                  <a:t>速度变化</a:t>
                </a:r>
                <a:r>
                  <a:rPr lang="en-US" altLang="zh-CN" sz="2400" b="1" u="sng" dirty="0">
                    <a:latin typeface="+mn-ea"/>
                    <a:ea typeface="+mn-ea"/>
                  </a:rPr>
                  <a:t>         </a:t>
                </a:r>
                <a:r>
                  <a:rPr lang="zh-CN" altLang="zh-CN" sz="2400" b="1" dirty="0">
                    <a:latin typeface="+mn-ea"/>
                    <a:ea typeface="+mn-ea"/>
                  </a:rPr>
                  <a:t>的物理量，定义式为</a:t>
                </a:r>
                <a:r>
                  <a:rPr lang="en-US" altLang="zh-CN" sz="2400" b="1" dirty="0">
                    <a:latin typeface="+mn-ea"/>
                    <a:ea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+mn-ea"/>
                      </a:rPr>
                      <m:t>𝒂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+mn-ea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altLang="zh-CN" sz="2400" b="1" i="1">
                            <a:latin typeface="Cambria Math" panose="02040503050406030204" pitchFamily="18" charset="0"/>
                            <a:ea typeface="+mn-ea"/>
                          </a:rPr>
                          <m:t>v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+mn-ea"/>
                          </a:rPr>
                          <m:t>∆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+mn-ea"/>
                          </a:rPr>
                          <m:t>𝒕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+mn-ea"/>
                    <a:ea typeface="+mn-ea"/>
                  </a:rPr>
                  <a:t>。</a:t>
                </a:r>
                <a:r>
                  <a:rPr lang="zh-CN" altLang="zh-CN" sz="2400" b="1" dirty="0">
                    <a:latin typeface="+mn-ea"/>
                    <a:ea typeface="+mn-ea"/>
                  </a:rPr>
                  <a:t>其大小由</a:t>
                </a:r>
                <a:r>
                  <a:rPr lang="en-US" altLang="zh-CN" sz="2400" b="1" dirty="0" err="1">
                    <a:latin typeface="+mn-ea"/>
                    <a:ea typeface="+mn-ea"/>
                  </a:rPr>
                  <a:t>Δ</a:t>
                </a:r>
                <a:r>
                  <a:rPr lang="en-US" altLang="zh-CN" sz="2400" b="1" i="1" dirty="0" err="1">
                    <a:latin typeface="+mn-ea"/>
                    <a:ea typeface="+mn-ea"/>
                  </a:rPr>
                  <a:t>v</a:t>
                </a:r>
                <a:r>
                  <a:rPr lang="en-US" altLang="zh-CN" sz="2400" b="1" i="1" dirty="0">
                    <a:latin typeface="+mn-ea"/>
                    <a:ea typeface="+mn-ea"/>
                  </a:rPr>
                  <a:t> </a:t>
                </a:r>
                <a:r>
                  <a:rPr lang="zh-CN" altLang="zh-CN" sz="2400" b="1" dirty="0">
                    <a:latin typeface="+mn-ea"/>
                    <a:ea typeface="+mn-ea"/>
                  </a:rPr>
                  <a:t>和</a:t>
                </a:r>
                <a:r>
                  <a:rPr lang="en-US" altLang="zh-CN" sz="2400" b="1" dirty="0" err="1">
                    <a:latin typeface="+mn-ea"/>
                    <a:ea typeface="+mn-ea"/>
                  </a:rPr>
                  <a:t>Δ</a:t>
                </a:r>
                <a:r>
                  <a:rPr lang="en-US" altLang="zh-CN" sz="2400" b="1" i="1" dirty="0" err="1">
                    <a:latin typeface="+mn-ea"/>
                    <a:ea typeface="+mn-ea"/>
                  </a:rPr>
                  <a:t>t</a:t>
                </a:r>
                <a:r>
                  <a:rPr lang="en-US" altLang="zh-CN" sz="2400" b="1" i="1" dirty="0">
                    <a:latin typeface="+mn-ea"/>
                    <a:ea typeface="+mn-ea"/>
                  </a:rPr>
                  <a:t> </a:t>
                </a:r>
                <a:r>
                  <a:rPr lang="zh-CN" altLang="zh-CN" sz="2400" b="1" dirty="0">
                    <a:latin typeface="+mn-ea"/>
                    <a:ea typeface="+mn-ea"/>
                  </a:rPr>
                  <a:t>共同决定，是按照</a:t>
                </a:r>
                <a:r>
                  <a:rPr lang="en-US" altLang="zh-CN" sz="2400" b="1" u="sng" dirty="0">
                    <a:latin typeface="+mn-ea"/>
                    <a:ea typeface="+mn-ea"/>
                  </a:rPr>
                  <a:t>       </a:t>
                </a:r>
                <a:r>
                  <a:rPr lang="zh-CN" altLang="zh-CN" sz="2400" b="1" dirty="0">
                    <a:latin typeface="+mn-ea"/>
                    <a:ea typeface="+mn-ea"/>
                  </a:rPr>
                  <a:t>法定义的．</a:t>
                </a:r>
                <a:endParaRPr lang="zh-CN" altLang="en-US" sz="2400" b="1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325" y="1635442"/>
                <a:ext cx="8333511" cy="2831544"/>
              </a:xfrm>
              <a:prstGeom prst="rect">
                <a:avLst/>
              </a:prstGeom>
              <a:blipFill rotWithShape="0">
                <a:blip r:embed="rId2"/>
                <a:stretch>
                  <a:fillRect l="-1536" b="-17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40326" y="289565"/>
            <a:ext cx="79178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任务一、对汽车运动过程能量转化快慢的情况分析</a:t>
            </a:r>
            <a:r>
              <a:rPr lang="en-US" altLang="zh-CN" dirty="0"/>
              <a:t>——</a:t>
            </a:r>
            <a:r>
              <a:rPr lang="zh-CN" altLang="en-US" dirty="0"/>
              <a:t>功率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881" y="2563551"/>
            <a:ext cx="801564" cy="487663"/>
          </a:xfrm>
          <a:prstGeom prst="rect">
            <a:avLst/>
          </a:prstGeom>
        </p:spPr>
      </p:pic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6600844" y="3257895"/>
            <a:ext cx="8883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比值 </a:t>
            </a:r>
            <a:endParaRPr kumimoji="0" 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540325" y="1635442"/>
                <a:ext cx="7450283" cy="3570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800" b="1" dirty="0">
                    <a:latin typeface="+mn-ea"/>
                    <a:ea typeface="+mn-ea"/>
                  </a:rPr>
                  <a:t>知识回顾：</a:t>
                </a:r>
                <a:endParaRPr lang="en-US" altLang="zh-CN" sz="2800" b="1" dirty="0">
                  <a:latin typeface="+mn-ea"/>
                  <a:ea typeface="+mn-ea"/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latin typeface="+mn-ea"/>
                  </a:rPr>
                  <a:t>2. </a:t>
                </a:r>
                <a:r>
                  <a:rPr lang="zh-CN" altLang="zh-CN" sz="2400" b="1" dirty="0">
                    <a:latin typeface="+mn-ea"/>
                  </a:rPr>
                  <a:t>速度是用来</a:t>
                </a:r>
                <a:r>
                  <a:rPr lang="zh-CN" altLang="en-US" sz="2400" b="1" dirty="0">
                    <a:latin typeface="+mn-ea"/>
                  </a:rPr>
                  <a:t>描述运动</a:t>
                </a:r>
                <a:r>
                  <a:rPr lang="en-US" altLang="zh-CN" sz="2400" b="1" u="sng" dirty="0">
                    <a:latin typeface="+mn-ea"/>
                  </a:rPr>
                  <a:t>             </a:t>
                </a:r>
                <a:r>
                  <a:rPr lang="zh-CN" altLang="zh-CN" sz="2400" b="1" dirty="0">
                    <a:latin typeface="+mn-ea"/>
                  </a:rPr>
                  <a:t>的物理量</a:t>
                </a:r>
                <a:r>
                  <a:rPr lang="zh-CN" altLang="en-US" sz="2400" b="1" dirty="0">
                    <a:latin typeface="+mn-ea"/>
                  </a:rPr>
                  <a:t>，</a:t>
                </a:r>
                <a:r>
                  <a:rPr lang="zh-CN" altLang="zh-CN" sz="2400" b="1" dirty="0">
                    <a:latin typeface="+mn-ea"/>
                  </a:rPr>
                  <a:t>定义式为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+mn-ea"/>
                  </a:rPr>
                  <a:t>。</a:t>
                </a:r>
                <a:r>
                  <a:rPr lang="zh-CN" altLang="zh-CN" sz="2400" b="1" dirty="0">
                    <a:latin typeface="+mn-ea"/>
                  </a:rPr>
                  <a:t>其大小由</a:t>
                </a:r>
                <a:r>
                  <a:rPr lang="en-US" altLang="zh-CN" sz="2400" b="1" dirty="0" err="1">
                    <a:latin typeface="+mn-ea"/>
                  </a:rPr>
                  <a:t>Δx</a:t>
                </a:r>
                <a:r>
                  <a:rPr lang="zh-CN" altLang="zh-CN" sz="2400" b="1" dirty="0">
                    <a:latin typeface="+mn-ea"/>
                  </a:rPr>
                  <a:t>和</a:t>
                </a:r>
                <a:r>
                  <a:rPr lang="en-US" altLang="zh-CN" sz="2400" b="1" dirty="0" err="1">
                    <a:latin typeface="+mn-ea"/>
                  </a:rPr>
                  <a:t>Δt</a:t>
                </a:r>
                <a:r>
                  <a:rPr lang="zh-CN" altLang="zh-CN" sz="2400" b="1" dirty="0">
                    <a:latin typeface="+mn-ea"/>
                  </a:rPr>
                  <a:t>共同决定，</a:t>
                </a:r>
                <a:r>
                  <a:rPr lang="zh-CN" altLang="en-US" sz="2400" b="1" dirty="0">
                    <a:latin typeface="+mn-ea"/>
                  </a:rPr>
                  <a:t>也</a:t>
                </a:r>
                <a:r>
                  <a:rPr lang="zh-CN" altLang="zh-CN" sz="2400" b="1" dirty="0">
                    <a:latin typeface="+mn-ea"/>
                  </a:rPr>
                  <a:t>是按照</a:t>
                </a:r>
                <a:r>
                  <a:rPr lang="en-US" altLang="zh-CN" sz="2400" b="1" u="sng" dirty="0">
                    <a:latin typeface="+mn-ea"/>
                  </a:rPr>
                  <a:t>        </a:t>
                </a:r>
                <a:r>
                  <a:rPr lang="zh-CN" altLang="zh-CN" sz="2400" b="1" dirty="0">
                    <a:latin typeface="+mn-ea"/>
                  </a:rPr>
                  <a:t>法定义的．</a:t>
                </a:r>
                <a:endParaRPr lang="zh-CN" altLang="en-US" sz="2400" b="1" dirty="0">
                  <a:latin typeface="+mn-ea"/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endParaRPr lang="zh-CN" altLang="en-US" sz="2400" b="1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325" y="1635442"/>
                <a:ext cx="7450283" cy="3570208"/>
              </a:xfrm>
              <a:prstGeom prst="rect">
                <a:avLst/>
              </a:prstGeom>
              <a:blipFill rotWithShape="0">
                <a:blip r:embed="rId2"/>
                <a:stretch>
                  <a:fillRect l="-1718" r="-1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40326" y="289565"/>
            <a:ext cx="79178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任务一、对汽车运动过程能量转化快慢的情况分析</a:t>
            </a:r>
            <a:r>
              <a:rPr lang="en-US" altLang="zh-CN" dirty="0"/>
              <a:t>——</a:t>
            </a:r>
            <a:r>
              <a:rPr lang="zh-CN" altLang="en-US" dirty="0"/>
              <a:t>功率</a:t>
            </a: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6743375" y="3170704"/>
            <a:ext cx="81121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比值 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81" y="2515371"/>
            <a:ext cx="801564" cy="4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760287" y="902379"/>
            <a:ext cx="76542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</a:rPr>
              <a:t>功率是描述力对物体做功的快慢的物理量，来描述能量转化快慢的</a:t>
            </a:r>
          </a:p>
          <a:p>
            <a:pPr algn="just">
              <a:lnSpc>
                <a:spcPct val="150000"/>
              </a:lnSpc>
            </a:pPr>
            <a:r>
              <a:rPr kumimoji="1" lang="en-US" altLang="zh-CN" sz="2000" b="1" dirty="0">
                <a:solidFill>
                  <a:schemeClr val="tx1"/>
                </a:solidFill>
              </a:rPr>
              <a:t>1. </a:t>
            </a:r>
            <a:r>
              <a:rPr kumimoji="1" lang="zh-CN" altLang="en-US" sz="2000" b="1" dirty="0">
                <a:solidFill>
                  <a:schemeClr val="tx1"/>
                </a:solidFill>
              </a:rPr>
              <a:t>定义：</a:t>
            </a:r>
            <a:r>
              <a:rPr kumimoji="1" lang="zh-CN" altLang="en-US" sz="2000" b="1" dirty="0">
                <a:solidFill>
                  <a:srgbClr val="FF3300"/>
                </a:solidFill>
              </a:rPr>
              <a:t>单位时间内力所做的功叫功率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223666" y="2167144"/>
            <a:ext cx="938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 dirty="0">
                <a:solidFill>
                  <a:srgbClr val="FF3300"/>
                </a:solidFill>
              </a:rPr>
              <a:t>功率 </a:t>
            </a:r>
            <a:r>
              <a:rPr kumimoji="1" lang="zh-CN" altLang="en-US" dirty="0">
                <a:solidFill>
                  <a:srgbClr val="FF3300"/>
                </a:solidFill>
              </a:rPr>
              <a:t>＝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4313088" y="2000702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</a:rPr>
              <a:t>功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199979" y="2330259"/>
            <a:ext cx="5262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100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4149972" y="2370003"/>
            <a:ext cx="810816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100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199979" y="2383838"/>
            <a:ext cx="8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</a:rPr>
              <a:t>时间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173956" y="2151615"/>
            <a:ext cx="29030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dirty="0">
                <a:solidFill>
                  <a:schemeClr val="tx1"/>
                </a:solidFill>
              </a:rPr>
              <a:t>2. </a:t>
            </a:r>
            <a:r>
              <a:rPr kumimoji="1" lang="zh-CN" altLang="en-US" sz="2000" b="1" dirty="0">
                <a:solidFill>
                  <a:schemeClr val="tx1"/>
                </a:solidFill>
              </a:rPr>
              <a:t>功率的表达式</a:t>
            </a:r>
            <a:r>
              <a:rPr kumimoji="1" lang="en-US" altLang="zh-CN" sz="20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1075658" y="2706080"/>
            <a:ext cx="653534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solidFill>
                  <a:schemeClr val="tx2"/>
                </a:solidFill>
              </a:rPr>
              <a:t> </a:t>
            </a:r>
            <a:r>
              <a:rPr kumimoji="1" lang="en-US" altLang="zh-CN" sz="2000" b="1" dirty="0">
                <a:solidFill>
                  <a:schemeClr val="tx1"/>
                </a:solidFill>
              </a:rPr>
              <a:t>3. </a:t>
            </a:r>
            <a:r>
              <a:rPr kumimoji="1" lang="zh-CN" altLang="en-US" sz="2000" b="1" dirty="0">
                <a:solidFill>
                  <a:schemeClr val="tx1"/>
                </a:solidFill>
              </a:rPr>
              <a:t>功率的单位：</a:t>
            </a:r>
            <a:r>
              <a:rPr kumimoji="1" lang="zh-CN" altLang="en-US" sz="2000" b="1" dirty="0">
                <a:solidFill>
                  <a:srgbClr val="FF3300"/>
                </a:solidFill>
              </a:rPr>
              <a:t>瓦特</a:t>
            </a:r>
            <a:r>
              <a:rPr kumimoji="1" lang="zh-CN" altLang="en-US" sz="2000" b="1" dirty="0">
                <a:solidFill>
                  <a:schemeClr val="tx2"/>
                </a:solidFill>
              </a:rPr>
              <a:t>       </a:t>
            </a:r>
            <a:r>
              <a:rPr kumimoji="1" lang="zh-CN" altLang="en-US" sz="2000" b="1" dirty="0">
                <a:solidFill>
                  <a:schemeClr val="tx1"/>
                </a:solidFill>
              </a:rPr>
              <a:t>简称：（</a:t>
            </a:r>
            <a:r>
              <a:rPr kumimoji="1" lang="en-US" altLang="zh-CN" sz="2000" b="1" dirty="0">
                <a:solidFill>
                  <a:schemeClr val="tx1"/>
                </a:solidFill>
              </a:rPr>
              <a:t>W</a:t>
            </a:r>
            <a:r>
              <a:rPr kumimoji="1" lang="zh-CN" altLang="en-US" sz="2000" b="1" dirty="0">
                <a:solidFill>
                  <a:schemeClr val="tx1"/>
                </a:solidFill>
              </a:rPr>
              <a:t>）</a:t>
            </a: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chemeClr val="tx1"/>
                </a:solidFill>
              </a:rPr>
              <a:t>     常用单位：千瓦（</a:t>
            </a:r>
            <a:r>
              <a:rPr kumimoji="1" lang="en-US" altLang="zh-CN" sz="2000" b="1" dirty="0">
                <a:solidFill>
                  <a:schemeClr val="tx1"/>
                </a:solidFill>
              </a:rPr>
              <a:t>kw</a:t>
            </a:r>
            <a:r>
              <a:rPr kumimoji="1" lang="zh-CN" altLang="en-US" sz="2000" b="1" dirty="0">
                <a:solidFill>
                  <a:schemeClr val="tx1"/>
                </a:solidFill>
              </a:rPr>
              <a:t>）、兆瓦（</a:t>
            </a:r>
            <a:r>
              <a:rPr kumimoji="1" lang="en-US" altLang="zh-CN" sz="2000" b="1" dirty="0">
                <a:solidFill>
                  <a:schemeClr val="tx1"/>
                </a:solidFill>
              </a:rPr>
              <a:t>Mw</a:t>
            </a:r>
            <a:r>
              <a:rPr kumimoji="1" lang="zh-CN" altLang="en-US" sz="2000" b="1" dirty="0">
                <a:solidFill>
                  <a:schemeClr val="tx1"/>
                </a:solidFill>
              </a:rPr>
              <a:t>）</a:t>
            </a: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chemeClr val="tx1"/>
                </a:solidFill>
              </a:rPr>
              <a:t>            换算：</a:t>
            </a:r>
            <a:r>
              <a:rPr kumimoji="1" lang="en-US" altLang="zh-CN" sz="2000" b="1" dirty="0">
                <a:solidFill>
                  <a:schemeClr val="tx1"/>
                </a:solidFill>
              </a:rPr>
              <a:t>1kw</a:t>
            </a:r>
            <a:r>
              <a:rPr kumimoji="1" lang="zh-CN" altLang="en-US" sz="2000" b="1" dirty="0">
                <a:solidFill>
                  <a:schemeClr val="tx1"/>
                </a:solidFill>
              </a:rPr>
              <a:t>＝</a:t>
            </a:r>
            <a:r>
              <a:rPr kumimoji="1" lang="en-US" altLang="zh-CN" sz="2000" b="1" dirty="0">
                <a:solidFill>
                  <a:schemeClr val="tx1"/>
                </a:solidFill>
              </a:rPr>
              <a:t>1000W          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tx1"/>
                </a:solidFill>
              </a:rPr>
              <a:t>                      </a:t>
            </a:r>
            <a:r>
              <a:rPr kumimoji="1" lang="en-US" altLang="zh-CN" sz="2000" b="1" dirty="0">
                <a:solidFill>
                  <a:schemeClr val="tx1"/>
                </a:solidFill>
              </a:rPr>
              <a:t>1Mw</a:t>
            </a:r>
            <a:r>
              <a:rPr kumimoji="1" lang="zh-CN" altLang="en-US" sz="2000" b="1" dirty="0">
                <a:solidFill>
                  <a:schemeClr val="tx1"/>
                </a:solidFill>
              </a:rPr>
              <a:t>＝</a:t>
            </a:r>
            <a:r>
              <a:rPr kumimoji="1" lang="en-US" altLang="zh-CN" sz="2000" b="1" dirty="0">
                <a:solidFill>
                  <a:schemeClr val="tx1"/>
                </a:solidFill>
              </a:rPr>
              <a:t>10</a:t>
            </a:r>
            <a:r>
              <a:rPr kumimoji="1" lang="en-US" altLang="zh-CN" sz="2000" b="1" baseline="30000" dirty="0">
                <a:solidFill>
                  <a:schemeClr val="tx1"/>
                </a:solidFill>
              </a:rPr>
              <a:t>6</a:t>
            </a:r>
            <a:r>
              <a:rPr kumimoji="1" lang="en-US" altLang="zh-CN" sz="2000" b="1" dirty="0">
                <a:solidFill>
                  <a:schemeClr val="tx1"/>
                </a:solidFill>
              </a:rPr>
              <a:t>w</a:t>
            </a:r>
          </a:p>
        </p:txBody>
      </p:sp>
      <p:grpSp>
        <p:nvGrpSpPr>
          <p:cNvPr id="110602" name="Group 10"/>
          <p:cNvGrpSpPr>
            <a:grpSpLocks/>
          </p:cNvGrpSpPr>
          <p:nvPr/>
        </p:nvGrpSpPr>
        <p:grpSpPr bwMode="auto">
          <a:xfrm>
            <a:off x="6056710" y="2020815"/>
            <a:ext cx="1944290" cy="810894"/>
            <a:chOff x="1610" y="2296"/>
            <a:chExt cx="1361" cy="570"/>
          </a:xfrm>
        </p:grpSpPr>
        <p:sp>
          <p:nvSpPr>
            <p:cNvPr id="110603" name="Oval 11"/>
            <p:cNvSpPr>
              <a:spLocks noChangeArrowheads="1"/>
            </p:cNvSpPr>
            <p:nvPr/>
          </p:nvSpPr>
          <p:spPr bwMode="auto">
            <a:xfrm>
              <a:off x="1610" y="2296"/>
              <a:ext cx="1361" cy="5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400"/>
            </a:p>
          </p:txBody>
        </p:sp>
        <p:grpSp>
          <p:nvGrpSpPr>
            <p:cNvPr id="110604" name="Group 12"/>
            <p:cNvGrpSpPr>
              <a:grpSpLocks/>
            </p:cNvGrpSpPr>
            <p:nvPr/>
          </p:nvGrpSpPr>
          <p:grpSpPr bwMode="auto">
            <a:xfrm>
              <a:off x="1837" y="2297"/>
              <a:ext cx="861" cy="569"/>
              <a:chOff x="4014" y="2115"/>
              <a:chExt cx="771" cy="526"/>
            </a:xfrm>
          </p:grpSpPr>
          <p:sp>
            <p:nvSpPr>
              <p:cNvPr id="110605" name="Text Box 13"/>
              <p:cNvSpPr txBox="1">
                <a:spLocks noChangeArrowheads="1"/>
              </p:cNvSpPr>
              <p:nvPr/>
            </p:nvSpPr>
            <p:spPr bwMode="auto">
              <a:xfrm>
                <a:off x="4014" y="2205"/>
                <a:ext cx="408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</a:rPr>
                  <a:t>P</a:t>
                </a:r>
                <a:r>
                  <a:rPr lang="en-US" altLang="zh-CN" sz="1400" b="1"/>
                  <a:t> </a:t>
                </a:r>
                <a:r>
                  <a:rPr lang="en-US" altLang="zh-CN" sz="1400" b="1">
                    <a:solidFill>
                      <a:srgbClr val="FF0000"/>
                    </a:solidFill>
                  </a:rPr>
                  <a:t>=</a:t>
                </a:r>
              </a:p>
            </p:txBody>
          </p:sp>
          <p:sp>
            <p:nvSpPr>
              <p:cNvPr id="110606" name="Text Box 14"/>
              <p:cNvSpPr txBox="1">
                <a:spLocks noChangeArrowheads="1"/>
              </p:cNvSpPr>
              <p:nvPr/>
            </p:nvSpPr>
            <p:spPr bwMode="auto">
              <a:xfrm>
                <a:off x="4377" y="2115"/>
                <a:ext cx="408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 i="1" dirty="0">
                    <a:solidFill>
                      <a:srgbClr val="FF0000"/>
                    </a:solidFill>
                  </a:rPr>
                  <a:t>W</a:t>
                </a:r>
              </a:p>
            </p:txBody>
          </p:sp>
          <p:sp>
            <p:nvSpPr>
              <p:cNvPr id="110607" name="Text Box 15"/>
              <p:cNvSpPr txBox="1">
                <a:spLocks noChangeArrowheads="1"/>
              </p:cNvSpPr>
              <p:nvPr/>
            </p:nvSpPr>
            <p:spPr bwMode="auto">
              <a:xfrm>
                <a:off x="4332" y="2296"/>
                <a:ext cx="363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zh-CN" sz="1400"/>
              </a:p>
            </p:txBody>
          </p:sp>
          <p:sp>
            <p:nvSpPr>
              <p:cNvPr id="110608" name="Line 16"/>
              <p:cNvSpPr>
                <a:spLocks noChangeShapeType="1"/>
              </p:cNvSpPr>
              <p:nvPr/>
            </p:nvSpPr>
            <p:spPr bwMode="auto">
              <a:xfrm>
                <a:off x="4332" y="2356"/>
                <a:ext cx="40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110609" name="Text Box 17"/>
              <p:cNvSpPr txBox="1">
                <a:spLocks noChangeArrowheads="1"/>
              </p:cNvSpPr>
              <p:nvPr/>
            </p:nvSpPr>
            <p:spPr bwMode="auto">
              <a:xfrm>
                <a:off x="4377" y="2341"/>
                <a:ext cx="272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 b="1" i="1"/>
                  <a:t> </a:t>
                </a:r>
                <a:r>
                  <a:rPr lang="en-US" altLang="zh-CN" sz="2400" b="1" i="1">
                    <a:solidFill>
                      <a:srgbClr val="FF0000"/>
                    </a:solidFill>
                  </a:rPr>
                  <a:t>t</a:t>
                </a:r>
              </a:p>
            </p:txBody>
          </p:sp>
        </p:grpSp>
      </p:grpSp>
      <p:sp>
        <p:nvSpPr>
          <p:cNvPr id="110610" name="Rectangle 18"/>
          <p:cNvSpPr>
            <a:spLocks noChangeArrowheads="1"/>
          </p:cNvSpPr>
          <p:nvPr/>
        </p:nvSpPr>
        <p:spPr bwMode="auto">
          <a:xfrm>
            <a:off x="1173956" y="4528681"/>
            <a:ext cx="2376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/>
              <a:t>4. </a:t>
            </a:r>
            <a:r>
              <a:rPr lang="zh-CN" altLang="en-US" sz="2000" b="1" dirty="0"/>
              <a:t>功率是标量</a:t>
            </a:r>
          </a:p>
        </p:txBody>
      </p:sp>
      <p:sp>
        <p:nvSpPr>
          <p:cNvPr id="2" name="矩形 1"/>
          <p:cNvSpPr/>
          <p:nvPr/>
        </p:nvSpPr>
        <p:spPr>
          <a:xfrm>
            <a:off x="305418" y="32211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</a:rPr>
              <a:t>功率</a:t>
            </a:r>
          </a:p>
        </p:txBody>
      </p:sp>
    </p:spTree>
    <p:extLst>
      <p:ext uri="{BB962C8B-B14F-4D97-AF65-F5344CB8AC3E}">
        <p14:creationId xmlns:p14="http://schemas.microsoft.com/office/powerpoint/2010/main" val="42470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  <p:bldP spid="110597" grpId="0"/>
      <p:bldP spid="110598" grpId="0" animBg="1"/>
      <p:bldP spid="110599" grpId="0"/>
      <p:bldP spid="110600" grpId="0"/>
      <p:bldP spid="110601" grpId="0"/>
      <p:bldP spid="1106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03" y="314541"/>
            <a:ext cx="3454652" cy="516731"/>
          </a:xfrm>
          <a:noFill/>
          <a:ln/>
        </p:spPr>
        <p:txBody>
          <a:bodyPr>
            <a:noAutofit/>
          </a:bodyPr>
          <a:lstStyle/>
          <a:p>
            <a:pPr hangingPunct="0">
              <a:spcBef>
                <a:spcPts val="0"/>
              </a:spcBef>
            </a:pPr>
            <a:r>
              <a:rPr lang="en-US" altLang="zh-CN" sz="2400" spc="0" dirty="0">
                <a:solidFill>
                  <a:srgbClr val="000000"/>
                </a:solidFill>
                <a:latin typeface="+mj-lt"/>
                <a:ea typeface="+mj-ea"/>
                <a:sym typeface="Calibri" panose="020F0502020204030204"/>
              </a:rPr>
              <a:t>5. </a:t>
            </a:r>
            <a:r>
              <a:rPr lang="zh-CN" altLang="en-US" sz="2400" spc="0" dirty="0">
                <a:solidFill>
                  <a:srgbClr val="000000"/>
                </a:solidFill>
                <a:latin typeface="+mj-lt"/>
                <a:ea typeface="+mj-ea"/>
                <a:sym typeface="Calibri" panose="020F0502020204030204"/>
              </a:rPr>
              <a:t>平均功率与瞬时功率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577" y="1126440"/>
            <a:ext cx="7637750" cy="3780234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ct val="10000"/>
              </a:spcBef>
            </a:pPr>
            <a:r>
              <a:rPr lang="zh-CN" altLang="en-US" sz="2000" b="1" dirty="0">
                <a:latin typeface="+mn-ea"/>
                <a:ea typeface="+mn-ea"/>
              </a:rPr>
              <a:t>平均功率：描述力在一段时间内做功的平均快慢。</a:t>
            </a:r>
          </a:p>
          <a:p>
            <a:pPr>
              <a:lnSpc>
                <a:spcPct val="170000"/>
              </a:lnSpc>
              <a:spcBef>
                <a:spcPct val="10000"/>
              </a:spcBef>
              <a:buFontTx/>
              <a:buNone/>
            </a:pPr>
            <a:r>
              <a:rPr lang="zh-CN" altLang="en-US" sz="1800" b="1" dirty="0">
                <a:latin typeface="+mn-ea"/>
                <a:ea typeface="+mn-ea"/>
              </a:rPr>
              <a:t>    </a:t>
            </a:r>
            <a:r>
              <a:rPr lang="zh-CN" altLang="en-US" sz="1800" dirty="0">
                <a:latin typeface="+mn-ea"/>
                <a:ea typeface="+mn-ea"/>
              </a:rPr>
              <a:t>计算式：</a:t>
            </a:r>
            <a:r>
              <a:rPr lang="en-US" altLang="zh-CN" sz="1800" dirty="0">
                <a:latin typeface="+mn-ea"/>
                <a:ea typeface="+mn-ea"/>
              </a:rPr>
              <a:t>P=w/t  </a:t>
            </a:r>
          </a:p>
          <a:p>
            <a:pPr>
              <a:lnSpc>
                <a:spcPct val="170000"/>
              </a:lnSpc>
              <a:spcBef>
                <a:spcPct val="10000"/>
              </a:spcBef>
              <a:buFontTx/>
              <a:buNone/>
            </a:pPr>
            <a:r>
              <a:rPr lang="en-US" altLang="zh-CN" sz="1800" dirty="0">
                <a:latin typeface="+mn-ea"/>
                <a:ea typeface="+mn-ea"/>
              </a:rPr>
              <a:t>    </a:t>
            </a:r>
            <a:r>
              <a:rPr lang="zh-CN" altLang="en-US" sz="1800" dirty="0">
                <a:latin typeface="+mn-ea"/>
                <a:ea typeface="+mn-ea"/>
              </a:rPr>
              <a:t>平均功率对应一段时间或一个过程</a:t>
            </a:r>
          </a:p>
          <a:p>
            <a:pPr>
              <a:lnSpc>
                <a:spcPct val="170000"/>
              </a:lnSpc>
              <a:spcBef>
                <a:spcPct val="10000"/>
              </a:spcBef>
            </a:pPr>
            <a:r>
              <a:rPr lang="zh-CN" altLang="en-US" sz="2000" b="1" dirty="0">
                <a:latin typeface="+mn-ea"/>
                <a:ea typeface="+mn-ea"/>
              </a:rPr>
              <a:t>瞬时功率</a:t>
            </a:r>
          </a:p>
          <a:p>
            <a:pPr>
              <a:lnSpc>
                <a:spcPct val="170000"/>
              </a:lnSpc>
              <a:spcBef>
                <a:spcPct val="10000"/>
              </a:spcBef>
              <a:buFontTx/>
              <a:buNone/>
            </a:pPr>
            <a:r>
              <a:rPr lang="zh-CN" altLang="en-US" sz="1800" b="1" dirty="0">
                <a:latin typeface="+mn-ea"/>
                <a:ea typeface="+mn-ea"/>
              </a:rPr>
              <a:t>    </a:t>
            </a:r>
            <a:r>
              <a:rPr lang="zh-CN" altLang="en-US" sz="1800" dirty="0">
                <a:latin typeface="+mn-ea"/>
                <a:ea typeface="+mn-ea"/>
              </a:rPr>
              <a:t>瞬时功率对应运动物体的某一时刻或某一位置。</a:t>
            </a:r>
            <a:endParaRPr lang="zh-CN" altLang="el-GR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4504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nimBg="1"/>
      <p:bldP spid="1136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8461" y="1988020"/>
            <a:ext cx="17145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3333FF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583024" y="1826095"/>
            <a:ext cx="16573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3333FF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 rot="16200000">
            <a:off x="5386821" y="2183282"/>
            <a:ext cx="307181" cy="457200"/>
          </a:xfrm>
          <a:prstGeom prst="downArrow">
            <a:avLst>
              <a:gd name="adj1" fmla="val 50000"/>
              <a:gd name="adj2" fmla="val 3720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 rot="16200000">
            <a:off x="3172258" y="2291629"/>
            <a:ext cx="307181" cy="457200"/>
          </a:xfrm>
          <a:prstGeom prst="downArrow">
            <a:avLst>
              <a:gd name="adj1" fmla="val 50000"/>
              <a:gd name="adj2" fmla="val 3720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03" y="314541"/>
            <a:ext cx="3454652" cy="516731"/>
          </a:xfrm>
          <a:noFill/>
          <a:ln/>
        </p:spPr>
        <p:txBody>
          <a:bodyPr>
            <a:noAutofit/>
          </a:bodyPr>
          <a:lstStyle/>
          <a:p>
            <a:pPr hangingPunct="0">
              <a:spcBef>
                <a:spcPts val="0"/>
              </a:spcBef>
            </a:pPr>
            <a:r>
              <a:rPr lang="en-US" altLang="zh-CN" sz="2400" spc="0" dirty="0">
                <a:solidFill>
                  <a:srgbClr val="000000"/>
                </a:solidFill>
                <a:latin typeface="+mj-lt"/>
                <a:ea typeface="+mj-ea"/>
                <a:sym typeface="Calibri" panose="020F0502020204030204"/>
              </a:rPr>
              <a:t>6. </a:t>
            </a:r>
            <a:r>
              <a:rPr lang="zh-CN" altLang="en-US" sz="2400" spc="0" dirty="0">
                <a:solidFill>
                  <a:srgbClr val="000000"/>
                </a:solidFill>
                <a:latin typeface="+mj-lt"/>
                <a:ea typeface="+mj-ea"/>
                <a:sym typeface="Calibri" panose="020F0502020204030204"/>
              </a:rPr>
              <a:t>功率与速度的关系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460528" y="1642316"/>
                <a:ext cx="999697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zh-CN" altLang="en-US" sz="2400" b="1" i="1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28" y="1642316"/>
                <a:ext cx="999697" cy="6914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3607138" y="2673820"/>
                <a:ext cx="847411" cy="637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zh-CN" altLang="en-US" sz="2400" b="1" i="1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138" y="2673820"/>
                <a:ext cx="847411" cy="637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3530335" y="1636031"/>
                <a:ext cx="17627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𝑭𝒙𝒄𝒐𝒔</m:t>
                          </m:r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zh-CN" altLang="en-US" sz="2400" b="1" i="1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335" y="1636031"/>
                <a:ext cx="1762727" cy="6938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5769012" y="1826095"/>
                <a:ext cx="1772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𝑭𝒗𝒄𝒐𝒔</m:t>
                      </m:r>
                      <m:r>
                        <a:rPr lang="zh-CN" altLang="en-US" sz="2400" b="1" i="1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zh-CN" altLang="en-US" sz="2400" b="1" i="1" dirty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12" y="1826095"/>
                <a:ext cx="177234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93" r="-1718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1382224" y="2868817"/>
                <a:ext cx="18573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𝑭𝒙𝒄𝒐𝒔</m:t>
                      </m:r>
                      <m:r>
                        <a:rPr lang="zh-CN" altLang="en-US" sz="2400" b="1" i="1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zh-CN" altLang="en-US" sz="2400" b="1" i="1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24" y="2868817"/>
                <a:ext cx="185730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289" r="-1645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1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4909" y="1090831"/>
            <a:ext cx="823658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2000" b="1" dirty="0"/>
              <a:t>额定功率：是指机械在正常条件下可以长时间工作的</a:t>
            </a:r>
            <a:r>
              <a:rPr kumimoji="1" lang="zh-CN" altLang="en-US" sz="2000" b="1" dirty="0">
                <a:solidFill>
                  <a:srgbClr val="CC0000"/>
                </a:solidFill>
              </a:rPr>
              <a:t>最大</a:t>
            </a:r>
            <a:r>
              <a:rPr kumimoji="1" lang="zh-CN" altLang="en-US" sz="2000" b="1" dirty="0"/>
              <a:t>输出功率，也就是机械铭牌上的标称值．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2000" b="1" dirty="0"/>
              <a:t>实际功率：是指机械在工作中</a:t>
            </a:r>
            <a:r>
              <a:rPr kumimoji="1" lang="zh-CN" altLang="en-US" sz="2000" b="1" dirty="0">
                <a:solidFill>
                  <a:srgbClr val="CC0000"/>
                </a:solidFill>
              </a:rPr>
              <a:t>实际</a:t>
            </a:r>
            <a:r>
              <a:rPr kumimoji="1" lang="zh-CN" altLang="en-US" sz="2000" b="1" dirty="0"/>
              <a:t>输出的功率．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2000" b="1" dirty="0"/>
              <a:t>机械不一定在额定功率下工作，机械正常工作时</a:t>
            </a:r>
            <a:r>
              <a:rPr kumimoji="1" lang="zh-CN" altLang="en-US" sz="2000" b="1" dirty="0">
                <a:solidFill>
                  <a:srgbClr val="CC0000"/>
                </a:solidFill>
              </a:rPr>
              <a:t>实际功率总是小于或等于额定功率</a:t>
            </a:r>
            <a:r>
              <a:rPr kumimoji="1" lang="zh-CN" altLang="en-US" sz="2000" b="1" dirty="0">
                <a:solidFill>
                  <a:schemeClr val="tx1"/>
                </a:solidFill>
              </a:rPr>
              <a:t>，</a:t>
            </a:r>
            <a:r>
              <a:rPr kumimoji="1" lang="zh-CN" altLang="en-US" sz="2000" b="1" dirty="0"/>
              <a:t>机械只能在短暂时间内实际功率略大于额定功率，但不允许长时间超过额定功率．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9203" y="314541"/>
            <a:ext cx="3454652" cy="516731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hangingPunct="0">
              <a:spcBef>
                <a:spcPts val="0"/>
              </a:spcBef>
            </a:pPr>
            <a:r>
              <a:rPr lang="en-US" altLang="zh-CN" sz="2400" spc="0" dirty="0">
                <a:solidFill>
                  <a:srgbClr val="000000"/>
                </a:solidFill>
                <a:latin typeface="+mj-lt"/>
                <a:ea typeface="+mj-ea"/>
              </a:rPr>
              <a:t>7.</a:t>
            </a:r>
            <a:r>
              <a:rPr lang="zh-CN" altLang="en-US" sz="2400" spc="0" dirty="0">
                <a:solidFill>
                  <a:srgbClr val="000000"/>
                </a:solidFill>
                <a:latin typeface="+mj-lt"/>
                <a:ea typeface="+mj-ea"/>
              </a:rPr>
              <a:t>额定功率和实际功率 </a:t>
            </a:r>
          </a:p>
        </p:txBody>
      </p:sp>
    </p:spTree>
    <p:extLst>
      <p:ext uri="{BB962C8B-B14F-4D97-AF65-F5344CB8AC3E}">
        <p14:creationId xmlns:p14="http://schemas.microsoft.com/office/powerpoint/2010/main" val="34795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1114" y="113918"/>
            <a:ext cx="8478982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CN" altLang="en-US" b="1" kern="100" dirty="0">
                <a:latin typeface="+mn-ea"/>
                <a:ea typeface="+mn-ea"/>
                <a:cs typeface="Times New Roman" panose="02020603050405020304" pitchFamily="18" charset="0"/>
              </a:rPr>
              <a:t>小结</a:t>
            </a:r>
            <a:endParaRPr lang="en-US" altLang="zh-CN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</a:pPr>
            <a:r>
              <a:rPr lang="en-US" altLang="zh-CN" b="1" kern="100" dirty="0"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．功率</a:t>
            </a:r>
            <a:endParaRPr lang="zh-CN" altLang="zh-CN" sz="900" kern="100" dirty="0">
              <a:latin typeface="+mn-ea"/>
              <a:ea typeface="+mn-ea"/>
              <a:cs typeface="Courier New" panose="02070309020205020404" pitchFamily="49" charset="0"/>
            </a:endParaRPr>
          </a:p>
          <a:p>
            <a:pPr marL="306705" algn="just">
              <a:lnSpc>
                <a:spcPts val="3500"/>
              </a:lnSpc>
            </a:pP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如果从开始计时至时刻</a:t>
            </a:r>
            <a:r>
              <a:rPr lang="en-US" altLang="zh-CN" b="1" i="1" kern="100" dirty="0">
                <a:latin typeface="+mn-ea"/>
                <a:ea typeface="+mn-ea"/>
                <a:cs typeface="Courier New" panose="02070309020205020404" pitchFamily="49" charset="0"/>
              </a:rPr>
              <a:t>t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这段时间间隔内，力做的功为</a:t>
            </a:r>
            <a:r>
              <a:rPr lang="en-US" altLang="zh-CN" b="1" i="1" kern="100" dirty="0">
                <a:latin typeface="+mn-ea"/>
                <a:ea typeface="+mn-ea"/>
                <a:cs typeface="Courier New" panose="02070309020205020404" pitchFamily="49" charset="0"/>
              </a:rPr>
              <a:t>W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，则力对物体所做的功</a:t>
            </a:r>
            <a:r>
              <a:rPr lang="en-US" altLang="zh-CN" b="1" i="1" kern="100" dirty="0">
                <a:latin typeface="+mn-ea"/>
                <a:ea typeface="+mn-ea"/>
                <a:cs typeface="Courier New" panose="02070309020205020404" pitchFamily="49" charset="0"/>
              </a:rPr>
              <a:t>W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与做功所用时间</a:t>
            </a:r>
            <a:r>
              <a:rPr lang="en-US" altLang="zh-CN" b="1" i="1" kern="100" dirty="0">
                <a:latin typeface="+mn-ea"/>
                <a:ea typeface="+mn-ea"/>
                <a:cs typeface="Courier New" panose="02070309020205020404" pitchFamily="49" charset="0"/>
              </a:rPr>
              <a:t>t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的</a:t>
            </a:r>
            <a:r>
              <a:rPr lang="en-US" altLang="zh-CN" b="1" u="sng" kern="100" dirty="0">
                <a:latin typeface="+mn-ea"/>
                <a:ea typeface="+mn-ea"/>
                <a:cs typeface="Courier New" panose="02070309020205020404" pitchFamily="49" charset="0"/>
              </a:rPr>
              <a:t>          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叫做功率，即</a:t>
            </a:r>
            <a:r>
              <a:rPr lang="en-US" altLang="zh-CN" b="1" i="1" kern="100" dirty="0"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b="1" u="sng" kern="100" dirty="0">
                <a:latin typeface="+mn-ea"/>
                <a:ea typeface="+mn-ea"/>
                <a:cs typeface="Courier New" panose="02070309020205020404" pitchFamily="49" charset="0"/>
              </a:rPr>
              <a:t>       </a:t>
            </a:r>
            <a:r>
              <a:rPr lang="en-US" altLang="zh-CN" b="1" kern="100" dirty="0">
                <a:latin typeface="+mn-ea"/>
                <a:ea typeface="+mn-ea"/>
                <a:cs typeface="Courier New" panose="02070309020205020404" pitchFamily="49" charset="0"/>
              </a:rPr>
              <a:t>.</a:t>
            </a:r>
            <a:endParaRPr lang="zh-CN" altLang="zh-CN" sz="900" kern="100" dirty="0">
              <a:latin typeface="+mn-ea"/>
              <a:ea typeface="+mn-ea"/>
              <a:cs typeface="Courier New" panose="02070309020205020404" pitchFamily="49" charset="0"/>
            </a:endParaRPr>
          </a:p>
          <a:p>
            <a:pPr marL="306070" indent="-306070" algn="just">
              <a:lnSpc>
                <a:spcPts val="3500"/>
              </a:lnSpc>
            </a:pPr>
            <a:r>
              <a:rPr lang="en-US" altLang="zh-CN" b="1" kern="100" dirty="0"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．功率是</a:t>
            </a:r>
            <a:r>
              <a:rPr lang="zh-CN" altLang="en-US" b="1" kern="100" dirty="0">
                <a:latin typeface="+mn-ea"/>
                <a:ea typeface="+mn-ea"/>
                <a:cs typeface="Times New Roman" panose="02020603050405020304" pitchFamily="18" charset="0"/>
              </a:rPr>
              <a:t>描述力对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物体做功</a:t>
            </a:r>
            <a:r>
              <a:rPr lang="en-US" altLang="zh-CN" b="1" u="sng" kern="100" dirty="0">
                <a:latin typeface="+mn-ea"/>
                <a:ea typeface="+mn-ea"/>
                <a:cs typeface="Courier New" panose="02070309020205020404" pitchFamily="49" charset="0"/>
              </a:rPr>
              <a:t>        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的物理量，它由</a:t>
            </a:r>
            <a:r>
              <a:rPr lang="zh-CN" altLang="en-US" b="1" kern="100" dirty="0">
                <a:latin typeface="+mn-ea"/>
                <a:ea typeface="+mn-ea"/>
                <a:cs typeface="Times New Roman" panose="02020603050405020304" pitchFamily="18" charset="0"/>
              </a:rPr>
              <a:t>力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所做的功和做这些功所需的时间共同决定</a:t>
            </a:r>
            <a:r>
              <a:rPr lang="en-US" altLang="zh-CN" b="1" kern="100" dirty="0">
                <a:latin typeface="+mn-ea"/>
                <a:ea typeface="+mn-ea"/>
                <a:cs typeface="Courier New" panose="02070309020205020404" pitchFamily="49" charset="0"/>
              </a:rPr>
              <a:t>,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并不单纯由</a:t>
            </a:r>
            <a:r>
              <a:rPr lang="en-US" altLang="zh-CN" b="1" u="sng" kern="100" dirty="0">
                <a:latin typeface="+mn-ea"/>
                <a:ea typeface="+mn-ea"/>
                <a:cs typeface="Courier New" panose="02070309020205020404" pitchFamily="49" charset="0"/>
              </a:rPr>
              <a:t>                 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决定，也不单纯由做功</a:t>
            </a:r>
            <a:r>
              <a:rPr lang="en-US" altLang="zh-CN" b="1" u="sng" kern="100" dirty="0">
                <a:latin typeface="+mn-ea"/>
                <a:ea typeface="+mn-ea"/>
                <a:cs typeface="Courier New" panose="02070309020205020404" pitchFamily="49" charset="0"/>
              </a:rPr>
              <a:t>                      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决定．</a:t>
            </a:r>
            <a:endParaRPr lang="zh-CN" altLang="zh-CN" sz="900" kern="100" dirty="0">
              <a:latin typeface="+mn-ea"/>
              <a:ea typeface="+mn-ea"/>
              <a:cs typeface="Courier New" panose="02070309020205020404" pitchFamily="49" charset="0"/>
            </a:endParaRPr>
          </a:p>
          <a:p>
            <a:pPr algn="just">
              <a:lnSpc>
                <a:spcPts val="3500"/>
              </a:lnSpc>
            </a:pPr>
            <a:r>
              <a:rPr lang="en-US" altLang="zh-CN" b="1" kern="100" dirty="0">
                <a:latin typeface="+mn-ea"/>
                <a:ea typeface="+mn-ea"/>
                <a:cs typeface="Courier New" panose="02070309020205020404" pitchFamily="49" charset="0"/>
              </a:rPr>
              <a:t>3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．额定功率和实际功率</a:t>
            </a:r>
            <a:endParaRPr lang="zh-CN" altLang="zh-CN" sz="900" kern="100" dirty="0">
              <a:latin typeface="+mn-ea"/>
              <a:ea typeface="+mn-ea"/>
              <a:cs typeface="Courier New" panose="02070309020205020404" pitchFamily="49" charset="0"/>
            </a:endParaRPr>
          </a:p>
          <a:p>
            <a:pPr marL="306705" algn="just">
              <a:lnSpc>
                <a:spcPts val="3500"/>
              </a:lnSpc>
            </a:pPr>
            <a:r>
              <a:rPr lang="en-US" altLang="zh-CN" b="1" kern="100" dirty="0">
                <a:latin typeface="+mn-ea"/>
                <a:ea typeface="+mn-ea"/>
                <a:cs typeface="Courier New" panose="02070309020205020404" pitchFamily="49" charset="0"/>
              </a:rPr>
              <a:t>(1)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额定功率是指电动机、内燃机等动力机械在额定转速下可以较长时间工作时输出的功率．</a:t>
            </a:r>
            <a:endParaRPr lang="zh-CN" altLang="zh-CN" sz="900" kern="100" dirty="0">
              <a:latin typeface="+mn-ea"/>
              <a:ea typeface="+mn-ea"/>
              <a:cs typeface="Courier New" panose="02070309020205020404" pitchFamily="49" charset="0"/>
            </a:endParaRPr>
          </a:p>
          <a:p>
            <a:pPr marL="306705" algn="just">
              <a:lnSpc>
                <a:spcPts val="3500"/>
              </a:lnSpc>
            </a:pPr>
            <a:r>
              <a:rPr lang="en-US" altLang="zh-CN" b="1" kern="100" dirty="0">
                <a:latin typeface="+mn-ea"/>
                <a:ea typeface="+mn-ea"/>
              </a:rPr>
              <a:t>(2)</a:t>
            </a:r>
            <a:r>
              <a:rPr lang="zh-CN" altLang="zh-CN" b="1" kern="100" dirty="0">
                <a:latin typeface="+mn-ea"/>
                <a:ea typeface="+mn-ea"/>
              </a:rPr>
              <a:t>实际输出功率往往</a:t>
            </a:r>
            <a:r>
              <a:rPr lang="en-US" altLang="zh-CN" b="1" u="sng" kern="100" dirty="0">
                <a:latin typeface="+mn-ea"/>
                <a:ea typeface="+mn-ea"/>
              </a:rPr>
              <a:t>        </a:t>
            </a:r>
            <a:r>
              <a:rPr lang="zh-CN" altLang="zh-CN" b="1" kern="100" dirty="0">
                <a:latin typeface="+mn-ea"/>
                <a:ea typeface="+mn-ea"/>
              </a:rPr>
              <a:t>额定功率</a:t>
            </a:r>
            <a:r>
              <a:rPr lang="en-US" altLang="zh-CN" b="1" kern="100" dirty="0">
                <a:latin typeface="+mn-ea"/>
                <a:ea typeface="+mn-ea"/>
              </a:rPr>
              <a:t>,</a:t>
            </a:r>
            <a:r>
              <a:rPr lang="zh-CN" altLang="zh-CN" b="1" kern="100" dirty="0">
                <a:latin typeface="+mn-ea"/>
                <a:ea typeface="+mn-ea"/>
              </a:rPr>
              <a:t>但在特殊情况下</a:t>
            </a:r>
            <a:r>
              <a:rPr lang="en-US" altLang="zh-CN" b="1" kern="100" dirty="0">
                <a:latin typeface="+mn-ea"/>
                <a:ea typeface="+mn-ea"/>
              </a:rPr>
              <a:t>,</a:t>
            </a:r>
            <a:r>
              <a:rPr lang="zh-CN" altLang="zh-CN" b="1" kern="100" dirty="0">
                <a:latin typeface="+mn-ea"/>
                <a:ea typeface="+mn-ea"/>
              </a:rPr>
              <a:t>如汽车越过障碍时，可以使实际输出功率在短时间内大于额定功率</a:t>
            </a:r>
            <a:r>
              <a:rPr lang="en-US" altLang="zh-CN" b="1" kern="100" dirty="0">
                <a:latin typeface="+mn-ea"/>
                <a:ea typeface="+mn-ea"/>
              </a:rPr>
              <a:t>.</a:t>
            </a:r>
            <a:endParaRPr lang="zh-CN" altLang="zh-CN" sz="900" kern="100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26751" y="15668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比值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5523833" y="1419443"/>
                <a:ext cx="292772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833" y="1419443"/>
                <a:ext cx="292772" cy="5167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3349916" y="19802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快慢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19083" y="24255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做功多少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76120" y="242553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所用的时间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942367" y="41693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小于</a:t>
            </a:r>
          </a:p>
        </p:txBody>
      </p:sp>
    </p:spTree>
    <p:extLst>
      <p:ext uri="{BB962C8B-B14F-4D97-AF65-F5344CB8AC3E}">
        <p14:creationId xmlns:p14="http://schemas.microsoft.com/office/powerpoint/2010/main" val="228611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75509" y="775957"/>
            <a:ext cx="5694218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CN" altLang="zh-CN" sz="24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汽车的功率问题</a:t>
            </a:r>
            <a:endParaRPr lang="zh-CN" altLang="zh-CN" sz="2400" kern="100" dirty="0">
              <a:latin typeface="+mn-ea"/>
              <a:ea typeface="+mn-ea"/>
              <a:cs typeface="Courier New" panose="02070309020205020404" pitchFamily="49" charset="0"/>
            </a:endParaRPr>
          </a:p>
          <a:p>
            <a:pPr algn="just">
              <a:lnSpc>
                <a:spcPts val="4000"/>
              </a:lnSpc>
            </a:pPr>
            <a:r>
              <a:rPr lang="en-US" altLang="zh-CN" b="1" kern="100" dirty="0"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．汽车的功率等于汽车的牵引力与汽车速度的乘积．</a:t>
            </a:r>
            <a:endParaRPr lang="zh-CN" altLang="zh-CN" kern="100" dirty="0">
              <a:latin typeface="+mn-ea"/>
              <a:ea typeface="+mn-ea"/>
              <a:cs typeface="Courier New" panose="02070309020205020404" pitchFamily="49" charset="0"/>
            </a:endParaRPr>
          </a:p>
          <a:p>
            <a:pPr algn="just">
              <a:lnSpc>
                <a:spcPts val="4000"/>
              </a:lnSpc>
            </a:pPr>
            <a:r>
              <a:rPr lang="en-US" altLang="zh-CN" b="1" kern="100" dirty="0"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lang="zh-CN" altLang="zh-CN" b="1" kern="100" dirty="0">
                <a:latin typeface="+mn-ea"/>
                <a:ea typeface="+mn-ea"/>
                <a:cs typeface="Times New Roman" panose="02020603050405020304" pitchFamily="18" charset="0"/>
              </a:rPr>
              <a:t>．汽车的两种启动方式</a:t>
            </a:r>
            <a:endParaRPr lang="zh-CN" altLang="zh-CN" kern="100" dirty="0">
              <a:latin typeface="+mn-ea"/>
              <a:ea typeface="+mn-ea"/>
              <a:cs typeface="Courier New" panose="02070309020205020404" pitchFamily="49" charset="0"/>
            </a:endParaRPr>
          </a:p>
          <a:p>
            <a:pPr indent="306070" algn="just">
              <a:lnSpc>
                <a:spcPts val="4000"/>
              </a:lnSpc>
            </a:pPr>
            <a:r>
              <a:rPr lang="en-US" altLang="zh-CN" b="1" kern="100" dirty="0">
                <a:latin typeface="+mn-ea"/>
                <a:ea typeface="+mn-ea"/>
              </a:rPr>
              <a:t>(1)</a:t>
            </a:r>
            <a:r>
              <a:rPr lang="zh-CN" altLang="zh-CN" b="1" kern="100" dirty="0">
                <a:latin typeface="+mn-ea"/>
                <a:ea typeface="+mn-ea"/>
              </a:rPr>
              <a:t>汽车以恒定功率启动的运动过程分析</a:t>
            </a:r>
            <a:endParaRPr lang="zh-CN" altLang="zh-CN" kern="1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0367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2690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90"/>
  <p:tag name="KSO_WM_TEMPLATE_THUMBS_INDEX" val="1、4、6、7、8、9、10、11、12、13、14"/>
  <p:tag name="KSO_WM_TEMPLATE_MASTER_THUMB_INDEX" val="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自定义 98">
      <a:dk1>
        <a:srgbClr val="000000"/>
      </a:dk1>
      <a:lt1>
        <a:srgbClr val="FFFFFF"/>
      </a:lt1>
      <a:dk2>
        <a:srgbClr val="DEEAE0"/>
      </a:dk2>
      <a:lt2>
        <a:srgbClr val="FFFFFF"/>
      </a:lt2>
      <a:accent1>
        <a:srgbClr val="5DAA6E"/>
      </a:accent1>
      <a:accent2>
        <a:srgbClr val="70A764"/>
      </a:accent2>
      <a:accent3>
        <a:srgbClr val="81A25C"/>
      </a:accent3>
      <a:accent4>
        <a:srgbClr val="8E9D57"/>
      </a:accent4>
      <a:accent5>
        <a:srgbClr val="9C9955"/>
      </a:accent5>
      <a:accent6>
        <a:srgbClr val="A69358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942</Words>
  <Application>Microsoft Office PowerPoint</Application>
  <PresentationFormat>全屏显示(16:9)</PresentationFormat>
  <Paragraphs>108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楷体</vt:lpstr>
      <vt:lpstr>微软雅黑</vt:lpstr>
      <vt:lpstr>Arial</vt:lpstr>
      <vt:lpstr>Calibri</vt:lpstr>
      <vt:lpstr>Cambria Math</vt:lpstr>
      <vt:lpstr>Office 主题​​</vt:lpstr>
      <vt:lpstr>为什么汽车上坡时必须使用低速档（二）</vt:lpstr>
      <vt:lpstr>PowerPoint 演示文稿</vt:lpstr>
      <vt:lpstr>PowerPoint 演示文稿</vt:lpstr>
      <vt:lpstr>PowerPoint 演示文稿</vt:lpstr>
      <vt:lpstr>5. 平均功率与瞬时功率</vt:lpstr>
      <vt:lpstr>6. 功率与速度的关系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总结：本节课所涉及的概念较多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王军 ♂</cp:lastModifiedBy>
  <cp:revision>101</cp:revision>
  <dcterms:created xsi:type="dcterms:W3CDTF">2020-02-01T11:21:00Z</dcterms:created>
  <dcterms:modified xsi:type="dcterms:W3CDTF">2020-04-13T06:24:52Z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