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heme/theme2.xml" ContentType="application/vnd.openxmlformats-officedocument.theme+xml"/>
  <Override PartName="/ppt/tags/tag153.xml" ContentType="application/vnd.openxmlformats-officedocument.presentationml.tags+xml"/>
  <Override PartName="/ppt/notesSlides/notesSlide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360" r:id="rId3"/>
    <p:sldId id="329" r:id="rId4"/>
    <p:sldId id="363" r:id="rId5"/>
    <p:sldId id="346" r:id="rId6"/>
    <p:sldId id="347" r:id="rId7"/>
    <p:sldId id="348" r:id="rId8"/>
    <p:sldId id="365" r:id="rId9"/>
    <p:sldId id="355" r:id="rId10"/>
    <p:sldId id="356" r:id="rId11"/>
    <p:sldId id="351" r:id="rId12"/>
    <p:sldId id="352" r:id="rId13"/>
    <p:sldId id="362" r:id="rId14"/>
    <p:sldId id="364" r:id="rId15"/>
    <p:sldId id="299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张玉峰" initials="zhangyf" lastIdx="7" clrIdx="0"/>
  <p:cmAuthor id="2" name="作者" initials="A" lastIdx="0" clrIdx="1"/>
  <p:cmAuthor id="3" name="王军 ♂" initials="王军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1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780639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8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1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10" Type="http://schemas.openxmlformats.org/officeDocument/2006/relationships/image" Target="../media/image2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10" Type="http://schemas.openxmlformats.org/officeDocument/2006/relationships/image" Target="../media/image2.png"/><Relationship Id="rId4" Type="http://schemas.openxmlformats.org/officeDocument/2006/relationships/tags" Target="../tags/tag121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image" Target="../media/image2.png"/><Relationship Id="rId4" Type="http://schemas.openxmlformats.org/officeDocument/2006/relationships/tags" Target="../tags/tag129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8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10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image" Target="../media/image9.png"/><Relationship Id="rId5" Type="http://schemas.openxmlformats.org/officeDocument/2006/relationships/tags" Target="../tags/tag14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7.xml"/><Relationship Id="rId9" Type="http://schemas.openxmlformats.org/officeDocument/2006/relationships/tags" Target="../tags/tag15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3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image" Target="../media/image5.png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2.png"/><Relationship Id="rId5" Type="http://schemas.openxmlformats.org/officeDocument/2006/relationships/tags" Target="../tags/tag4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7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2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image" Target="../media/image2.png"/><Relationship Id="rId4" Type="http://schemas.openxmlformats.org/officeDocument/2006/relationships/tags" Target="../tags/tag75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35293" y="444818"/>
            <a:ext cx="8272939" cy="42538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8559165" y="3168491"/>
            <a:ext cx="286703" cy="1093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3512820" y="1031081"/>
            <a:ext cx="2118360" cy="3081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4834890" y="444818"/>
            <a:ext cx="1585913" cy="1655921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3520292" y="1030870"/>
            <a:ext cx="1196758" cy="3081760"/>
          </a:xfrm>
        </p:spPr>
        <p:txBody>
          <a:bodyPr lIns="90170" tIns="46990" rIns="90170" bIns="46990" anchor="t" anchorCtr="0">
            <a:normAutofit/>
          </a:bodyPr>
          <a:lstStyle>
            <a:lvl1pPr algn="ctr">
              <a:defRPr sz="4950" spc="600" baseline="0"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4972950" y="2365616"/>
            <a:ext cx="334361" cy="1504392"/>
          </a:xfrm>
          <a:ln>
            <a:solidFill>
              <a:schemeClr val="tx1"/>
            </a:solidFill>
          </a:ln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编辑副标题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214789" y="1"/>
            <a:ext cx="8790374" cy="4938712"/>
            <a:chOff x="286385" y="1"/>
            <a:chExt cx="11720499" cy="6584949"/>
          </a:xfrm>
        </p:grpSpPr>
        <p:sp>
          <p:nvSpPr>
            <p:cNvPr id="9" name="矩形 8"/>
            <p:cNvSpPr/>
            <p:nvPr userDrawn="1">
              <p:custDataLst>
                <p:tags r:id="rId6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sz="1350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11159130" y="1"/>
              <a:ext cx="847754" cy="885198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38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8845952" cy="5143500"/>
            <a:chOff x="0" y="0"/>
            <a:chExt cx="11794603" cy="6858000"/>
          </a:xfrm>
        </p:grpSpPr>
        <p:grpSp>
          <p:nvGrpSpPr>
            <p:cNvPr id="6" name="组合 5"/>
            <p:cNvGrpSpPr/>
            <p:nvPr userDrawn="1"/>
          </p:nvGrpSpPr>
          <p:grpSpPr>
            <a:xfrm>
              <a:off x="0" y="0"/>
              <a:ext cx="11794603" cy="6858000"/>
              <a:chOff x="0" y="0"/>
              <a:chExt cx="11794603" cy="6858000"/>
            </a:xfrm>
          </p:grpSpPr>
          <p:sp>
            <p:nvSpPr>
              <p:cNvPr id="7" name="矩形 6"/>
              <p:cNvSpPr/>
              <p:nvPr>
                <p:custDataLst>
                  <p:tags r:id="rId8"/>
                </p:custDataLst>
              </p:nvPr>
            </p:nvSpPr>
            <p:spPr>
              <a:xfrm>
                <a:off x="0" y="0"/>
                <a:ext cx="609600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8" name="矩形 7"/>
              <p:cNvSpPr/>
              <p:nvPr>
                <p:custDataLst>
                  <p:tags r:id="rId9"/>
                </p:custDataLst>
              </p:nvPr>
            </p:nvSpPr>
            <p:spPr>
              <a:xfrm>
                <a:off x="580664" y="593203"/>
                <a:ext cx="11030673" cy="56715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" name="矩形 8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412638" y="4224762"/>
                <a:ext cx="381965" cy="145841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 rotWithShape="1">
              <a:blip r:embed="rId13"/>
              <a:srcRect/>
              <a:stretch>
                <a:fillRect/>
              </a:stretch>
            </p:blipFill>
            <p:spPr>
              <a:xfrm>
                <a:off x="6446372" y="593203"/>
                <a:ext cx="2114479" cy="2207871"/>
              </a:xfrm>
              <a:prstGeom prst="rect">
                <a:avLst/>
              </a:prstGeom>
            </p:spPr>
          </p:pic>
        </p:grpSp>
        <p:sp>
          <p:nvSpPr>
            <p:cNvPr id="11" name="矩形 10"/>
            <p:cNvSpPr/>
            <p:nvPr userDrawn="1">
              <p:custDataLst>
                <p:tags r:id="rId7"/>
              </p:custDataLst>
            </p:nvPr>
          </p:nvSpPr>
          <p:spPr>
            <a:xfrm>
              <a:off x="4683889" y="1374494"/>
              <a:ext cx="2824223" cy="41090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85214" y="1153192"/>
            <a:ext cx="1040639" cy="285683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竖排文字占位符 16"/>
          <p:cNvSpPr>
            <a:spLocks noGrp="1"/>
          </p:cNvSpPr>
          <p:nvPr>
            <p:ph type="body" orient="vert" sz="quarter" idx="13" hasCustomPrompt="1"/>
            <p:custDataLst>
              <p:tags r:id="rId6"/>
            </p:custDataLst>
          </p:nvPr>
        </p:nvSpPr>
        <p:spPr>
          <a:xfrm>
            <a:off x="4946591" y="2236266"/>
            <a:ext cx="378923" cy="1740903"/>
          </a:xfrm>
        </p:spPr>
        <p:txBody>
          <a:bodyPr vert="eaVert" lIns="90000" tIns="46800" rIns="90000" bIns="46800">
            <a:normAutofit/>
          </a:bodyPr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214789" y="1"/>
            <a:ext cx="8790374" cy="4938712"/>
            <a:chOff x="286385" y="1"/>
            <a:chExt cx="11720499" cy="6584949"/>
          </a:xfrm>
        </p:grpSpPr>
        <p:sp>
          <p:nvSpPr>
            <p:cNvPr id="6" name="矩形 5"/>
            <p:cNvSpPr/>
            <p:nvPr userDrawn="1">
              <p:custDataLst>
                <p:tags r:id="rId7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sz="1350" dirty="0">
                <a:sym typeface="+mn-ea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159130" y="1"/>
              <a:ext cx="847754" cy="88519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960835" y="162270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429" y="-3334"/>
            <a:ext cx="3674269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/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00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454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7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00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377190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00"/>
            <a:ext cx="8232300" cy="423900"/>
          </a:xfrm>
        </p:spPr>
        <p:txBody>
          <a:bodyPr anchor="ctr"/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09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300"/>
            <a:ext cx="8251200" cy="7587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4700" y="178200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34700" y="12474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4681800" y="12474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429300" y="361260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4689900" y="360990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8097551" y="0"/>
            <a:ext cx="907612" cy="9476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941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94526" y="2016675"/>
            <a:ext cx="9047094" cy="1422559"/>
            <a:chOff x="126034" y="2688900"/>
            <a:chExt cx="12062792" cy="1896745"/>
          </a:xfrm>
        </p:grpSpPr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26034" y="2716273"/>
              <a:ext cx="1080465" cy="174899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2"/>
            <a:srcRect/>
            <a:stretch>
              <a:fillRect/>
            </a:stretch>
          </p:blipFill>
          <p:spPr>
            <a:xfrm>
              <a:off x="10305416" y="2688900"/>
              <a:ext cx="1883410" cy="18967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40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1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新教材项目\新教材同步课\PPT模板设计\源文件\必修2\必修2物理内页大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321"/>
            <a:ext cx="9143429" cy="514317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005163" cy="5143500"/>
            <a:chOff x="0" y="0"/>
            <a:chExt cx="12006884" cy="6858000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11412638" y="4224762"/>
              <a:ext cx="381965" cy="1458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0" y="0"/>
              <a:ext cx="12006884" cy="6858000"/>
              <a:chOff x="0" y="0"/>
              <a:chExt cx="12006884" cy="6858000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0" y="0"/>
                <a:ext cx="12006884" cy="6858000"/>
                <a:chOff x="0" y="0"/>
                <a:chExt cx="12006884" cy="6858000"/>
              </a:xfrm>
            </p:grpSpPr>
            <p:sp>
              <p:nvSpPr>
                <p:cNvPr id="12" name="矩形 11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0" y="0"/>
                  <a:ext cx="6096000" cy="6858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 dirty="0"/>
                </a:p>
              </p:txBody>
            </p:sp>
            <p:sp>
              <p:nvSpPr>
                <p:cNvPr id="13" name="矩形 12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580664" y="593203"/>
                  <a:ext cx="11030673" cy="567159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pic>
              <p:nvPicPr>
                <p:cNvPr id="14" name="图片 13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 rotWithShape="1">
                <a:blip r:embed="rId13"/>
                <a:srcRect/>
                <a:stretch>
                  <a:fillRect/>
                </a:stretch>
              </p:blipFill>
              <p:spPr>
                <a:xfrm>
                  <a:off x="580664" y="1886673"/>
                  <a:ext cx="4858137" cy="4674726"/>
                </a:xfrm>
                <a:prstGeom prst="rect">
                  <a:avLst/>
                </a:prstGeom>
              </p:spPr>
            </p:pic>
            <p:pic>
              <p:nvPicPr>
                <p:cNvPr id="15" name="图片 14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 rotWithShape="1">
                <a:blip r:embed="rId14"/>
                <a:srcRect/>
                <a:stretch>
                  <a:fillRect/>
                </a:stretch>
              </p:blipFill>
              <p:spPr>
                <a:xfrm>
                  <a:off x="10289803" y="0"/>
                  <a:ext cx="1717081" cy="1792921"/>
                </a:xfrm>
                <a:prstGeom prst="rect">
                  <a:avLst/>
                </a:prstGeom>
              </p:spPr>
            </p:pic>
          </p:grpSp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 rot="19414000" flipH="1">
                <a:off x="4400402" y="3137998"/>
                <a:ext cx="352594" cy="582004"/>
              </a:xfrm>
              <a:prstGeom prst="rect">
                <a:avLst/>
              </a:prstGeom>
            </p:spPr>
          </p:pic>
        </p:grp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679758" y="928211"/>
            <a:ext cx="663416" cy="3334226"/>
          </a:xfrm>
        </p:spPr>
        <p:txBody>
          <a:bodyPr lIns="90000" tIns="46800" rIns="90000" bIns="46800" anchor="ctr" anchorCtr="0">
            <a:normAutofit/>
          </a:bodyPr>
          <a:lstStyle>
            <a:lvl1pPr>
              <a:defRPr sz="2700" u="none" strike="noStrike" kern="1200" cap="none" spc="3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381"/>
            <a:ext cx="3962432" cy="4041680"/>
          </a:xfrm>
        </p:spPr>
        <p:txBody>
          <a:bodyPr lIns="90170" tIns="46990" rIns="90170" bIns="46990"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381"/>
            <a:ext cx="3962432" cy="285752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8845952" cy="5143500"/>
            <a:chOff x="0" y="0"/>
            <a:chExt cx="11794603" cy="6858000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11412638" y="4224762"/>
              <a:ext cx="381965" cy="1458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0" y="0"/>
              <a:ext cx="11611337" cy="6858000"/>
              <a:chOff x="0" y="0"/>
              <a:chExt cx="11611337" cy="685800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0" y="0"/>
                <a:ext cx="11611337" cy="6858000"/>
                <a:chOff x="0" y="0"/>
                <a:chExt cx="11611337" cy="6858000"/>
              </a:xfrm>
            </p:grpSpPr>
            <p:sp>
              <p:nvSpPr>
                <p:cNvPr id="11" name="矩形 10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0" y="0"/>
                  <a:ext cx="6096000" cy="6858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 dirty="0"/>
                </a:p>
              </p:txBody>
            </p:sp>
            <p:sp>
              <p:nvSpPr>
                <p:cNvPr id="12" name="矩形 11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580664" y="593203"/>
                  <a:ext cx="11030673" cy="567159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pic>
              <p:nvPicPr>
                <p:cNvPr id="13" name="图片 12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 rotWithShape="1">
                <a:blip r:embed="rId12" cstate="email"/>
                <a:srcRect/>
                <a:stretch>
                  <a:fillRect/>
                </a:stretch>
              </p:blipFill>
              <p:spPr>
                <a:xfrm>
                  <a:off x="1180616" y="2097979"/>
                  <a:ext cx="3784923" cy="4166820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 flipH="1">
                <a:off x="4476896" y="5150734"/>
                <a:ext cx="518030" cy="855079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714331" y="690108"/>
            <a:ext cx="3702816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8369348" y="1"/>
            <a:ext cx="635816" cy="663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214789" y="1"/>
            <a:ext cx="8790374" cy="4938712"/>
            <a:chOff x="286385" y="1"/>
            <a:chExt cx="11720499" cy="6584949"/>
          </a:xfrm>
        </p:grpSpPr>
        <p:sp>
          <p:nvSpPr>
            <p:cNvPr id="9" name="矩形 8"/>
            <p:cNvSpPr/>
            <p:nvPr userDrawn="1">
              <p:custDataLst>
                <p:tags r:id="rId7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sz="1350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159130" y="1"/>
              <a:ext cx="847754" cy="885198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502412" y="714381"/>
            <a:ext cx="8139178" cy="4041680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3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4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2955924" y="2276157"/>
            <a:ext cx="5677650" cy="591185"/>
          </a:xfrm>
        </p:spPr>
        <p:txBody>
          <a:bodyPr>
            <a:normAutofit fontScale="90000"/>
          </a:bodyPr>
          <a:lstStyle/>
          <a:p>
            <a:r>
              <a:rPr lang="zh-CN" altLang="en-US" sz="355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为什么汽车上坡时必须使用低速档（一）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高一物理</a:t>
            </a:r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55924" y="3635430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  蔡晓勇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31"/>
    </mc:Choice>
    <mc:Fallback xmlns="">
      <p:transition spd="slow" advTm="212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3646" y="366403"/>
            <a:ext cx="7970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/>
              <a:t>解析　</a:t>
            </a:r>
            <a:r>
              <a:rPr lang="en-US" altLang="zh-CN" b="1" dirty="0"/>
              <a:t>(1) </a:t>
            </a:r>
            <a:r>
              <a:rPr lang="zh-CN" altLang="zh-CN" b="1" dirty="0"/>
              <a:t>甲对木箱做的功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b="1" i="1" dirty="0"/>
              <a:t>                W</a:t>
            </a:r>
            <a:r>
              <a:rPr lang="en-US" altLang="zh-CN" b="1" baseline="-25000" dirty="0"/>
              <a:t>1</a:t>
            </a:r>
            <a:r>
              <a:rPr lang="zh-CN" altLang="zh-CN" b="1" dirty="0"/>
              <a:t>＝</a:t>
            </a:r>
            <a:r>
              <a:rPr lang="en-US" altLang="zh-CN" b="1" i="1" dirty="0"/>
              <a:t>F</a:t>
            </a:r>
            <a:r>
              <a:rPr lang="en-US" altLang="zh-CN" b="1" baseline="-25000" dirty="0"/>
              <a:t>1</a:t>
            </a:r>
            <a:r>
              <a:rPr lang="en-US" altLang="zh-CN" b="1" i="1" dirty="0"/>
              <a:t>x</a:t>
            </a:r>
            <a:r>
              <a:rPr lang="en-US" altLang="zh-CN" b="1" dirty="0"/>
              <a:t>cos 37°</a:t>
            </a:r>
            <a:r>
              <a:rPr lang="zh-CN" altLang="zh-CN" b="1" dirty="0"/>
              <a:t>＝</a:t>
            </a:r>
            <a:r>
              <a:rPr lang="en-US" altLang="zh-CN" b="1" dirty="0"/>
              <a:t>60.0×10.0×0.8 J</a:t>
            </a:r>
            <a:r>
              <a:rPr lang="zh-CN" altLang="zh-CN" b="1" dirty="0"/>
              <a:t>＝</a:t>
            </a:r>
            <a:r>
              <a:rPr lang="en-US" altLang="zh-CN" b="1" dirty="0"/>
              <a:t>480 J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                </a:t>
            </a:r>
            <a:r>
              <a:rPr lang="zh-CN" altLang="zh-CN" b="1" dirty="0"/>
              <a:t>乙对木箱做的功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b="1" i="1" dirty="0"/>
              <a:t>                W</a:t>
            </a:r>
            <a:r>
              <a:rPr lang="en-US" altLang="zh-CN" b="1" baseline="-25000" dirty="0"/>
              <a:t>2</a:t>
            </a:r>
            <a:r>
              <a:rPr lang="zh-CN" altLang="zh-CN" b="1" dirty="0"/>
              <a:t>＝</a:t>
            </a:r>
            <a:r>
              <a:rPr lang="en-US" altLang="zh-CN" b="1" i="1" dirty="0"/>
              <a:t>F</a:t>
            </a:r>
            <a:r>
              <a:rPr lang="en-US" altLang="zh-CN" b="1" baseline="-25000" dirty="0"/>
              <a:t>2</a:t>
            </a:r>
            <a:r>
              <a:rPr lang="en-US" altLang="zh-CN" b="1" i="1" dirty="0"/>
              <a:t>x</a:t>
            </a:r>
            <a:r>
              <a:rPr lang="en-US" altLang="zh-CN" b="1" dirty="0"/>
              <a:t>cos (90°</a:t>
            </a:r>
            <a:r>
              <a:rPr lang="zh-CN" altLang="zh-CN" b="1" dirty="0"/>
              <a:t>－</a:t>
            </a:r>
            <a:r>
              <a:rPr lang="en-US" altLang="zh-CN" b="1" dirty="0"/>
              <a:t>37°)</a:t>
            </a:r>
            <a:r>
              <a:rPr lang="zh-CN" altLang="zh-CN" b="1" dirty="0"/>
              <a:t>＝</a:t>
            </a:r>
            <a:r>
              <a:rPr lang="en-US" altLang="zh-CN" b="1" i="1" dirty="0"/>
              <a:t>F</a:t>
            </a:r>
            <a:r>
              <a:rPr lang="en-US" altLang="zh-CN" b="1" baseline="-25000" dirty="0"/>
              <a:t>2</a:t>
            </a:r>
            <a:r>
              <a:rPr lang="en-US" altLang="zh-CN" b="1" i="1" dirty="0"/>
              <a:t>x</a:t>
            </a:r>
            <a:r>
              <a:rPr lang="en-US" altLang="zh-CN" b="1" dirty="0"/>
              <a:t>cos 53°</a:t>
            </a:r>
            <a:r>
              <a:rPr lang="zh-CN" altLang="zh-CN" b="1" dirty="0"/>
              <a:t>＝</a:t>
            </a:r>
            <a:r>
              <a:rPr lang="en-US" altLang="zh-CN" b="1" dirty="0"/>
              <a:t>45.0×10.0×0.6 J</a:t>
            </a:r>
            <a:r>
              <a:rPr lang="zh-CN" altLang="zh-CN" b="1" dirty="0"/>
              <a:t>＝</a:t>
            </a:r>
            <a:r>
              <a:rPr lang="en-US" altLang="zh-CN" b="1" dirty="0"/>
              <a:t>270 J</a:t>
            </a:r>
            <a:endParaRPr lang="zh-CN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1267160" y="3191827"/>
            <a:ext cx="6723460" cy="68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700" b="1" dirty="0">
                <a:solidFill>
                  <a:srgbClr val="000066"/>
                </a:solidFill>
                <a:latin typeface="+mn-ea"/>
                <a:ea typeface="+mn-ea"/>
              </a:rPr>
              <a:t>总结：功是标量，不是矢量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838658" y="2031402"/>
                <a:ext cx="5028941" cy="1210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/>
                  <a:t>(2) </a:t>
                </a:r>
                <a:r>
                  <a:rPr lang="zh-CN" altLang="zh-CN" b="1" dirty="0"/>
                  <a:t>合力对木箱做的功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𝟕𝟓𝟎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𝑱</m:t>
                    </m:r>
                  </m:oMath>
                </a14:m>
                <a:endParaRPr lang="zh-CN" altLang="zh-CN" dirty="0"/>
              </a:p>
              <a:p>
                <a:endParaRPr lang="zh-CN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658" y="2031402"/>
                <a:ext cx="5028941" cy="1210011"/>
              </a:xfrm>
              <a:prstGeom prst="rect">
                <a:avLst/>
              </a:prstGeom>
              <a:blipFill rotWithShape="0">
                <a:blip r:embed="rId2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2118579" y="2679192"/>
            <a:ext cx="395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/>
              <a:t> W</a:t>
            </a:r>
            <a:r>
              <a:rPr lang="zh-CN" altLang="zh-CN" b="1" dirty="0"/>
              <a:t>＝</a:t>
            </a:r>
            <a:r>
              <a:rPr lang="en-US" altLang="zh-CN" b="1" i="1" dirty="0"/>
              <a:t>W</a:t>
            </a:r>
            <a:r>
              <a:rPr lang="en-US" altLang="zh-CN" b="1" baseline="-25000" dirty="0"/>
              <a:t>1</a:t>
            </a:r>
            <a:r>
              <a:rPr lang="zh-CN" altLang="zh-CN" b="1" dirty="0"/>
              <a:t>＋</a:t>
            </a:r>
            <a:r>
              <a:rPr lang="en-US" altLang="zh-CN" b="1" i="1" dirty="0"/>
              <a:t>W</a:t>
            </a:r>
            <a:r>
              <a:rPr lang="en-US" altLang="zh-CN" b="1" baseline="-25000" dirty="0"/>
              <a:t>2</a:t>
            </a:r>
            <a:r>
              <a:rPr lang="zh-CN" altLang="zh-CN" b="1" dirty="0"/>
              <a:t>＝</a:t>
            </a:r>
            <a:r>
              <a:rPr lang="en-US" altLang="zh-CN" b="1" dirty="0"/>
              <a:t>480 J</a:t>
            </a:r>
            <a:r>
              <a:rPr lang="zh-CN" altLang="zh-CN" b="1" dirty="0"/>
              <a:t>＋</a:t>
            </a:r>
            <a:r>
              <a:rPr lang="en-US" altLang="zh-CN" b="1" dirty="0"/>
              <a:t>270 J</a:t>
            </a:r>
            <a:r>
              <a:rPr lang="zh-CN" altLang="zh-CN" b="1" dirty="0"/>
              <a:t>＝</a:t>
            </a:r>
            <a:r>
              <a:rPr lang="en-US" altLang="zh-CN" b="1" dirty="0"/>
              <a:t>750 J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10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27286" y="3882526"/>
            <a:ext cx="50403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5400" b="1" i="1" dirty="0">
                <a:latin typeface="Times New Roman" panose="02020603050405020304" pitchFamily="18" charset="0"/>
              </a:rPr>
              <a:t>W = F x </a:t>
            </a:r>
            <a:r>
              <a:rPr kumimoji="1" lang="en-US" altLang="zh-CN" sz="5400" b="1" i="1" dirty="0" err="1">
                <a:latin typeface="Times New Roman" panose="02020603050405020304" pitchFamily="18" charset="0"/>
              </a:rPr>
              <a:t>cos</a:t>
            </a:r>
            <a:r>
              <a:rPr kumimoji="1" lang="en-US" altLang="zh-CN" sz="5400" b="1" i="1" dirty="0">
                <a:latin typeface="Times New Roman" panose="02020603050405020304" pitchFamily="18" charset="0"/>
              </a:rPr>
              <a:t>α</a:t>
            </a:r>
            <a:endParaRPr kumimoji="1" lang="en-US" altLang="zh-CN" sz="5400" b="1" dirty="0">
              <a:latin typeface="Times New Roman" panose="02020603050405020304" pitchFamily="18" charset="0"/>
            </a:endParaRPr>
          </a:p>
        </p:txBody>
      </p:sp>
      <p:pic>
        <p:nvPicPr>
          <p:cNvPr id="11" name="Picture 8" descr="2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69" y="2770249"/>
            <a:ext cx="2045494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7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893087"/>
              </p:ext>
            </p:extLst>
          </p:nvPr>
        </p:nvGraphicFramePr>
        <p:xfrm>
          <a:off x="1212384" y="415636"/>
          <a:ext cx="6610782" cy="3413084"/>
        </p:xfrm>
        <a:graphic>
          <a:graphicData uri="http://schemas.openxmlformats.org/drawingml/2006/table">
            <a:tbl>
              <a:tblPr/>
              <a:tblGrid>
                <a:gridCol w="1709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力与位移的夹角</a:t>
                      </a:r>
                      <a:r>
                        <a:rPr kumimoji="1" lang="en-US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α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COSα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物理意义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5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4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8813" name="Text Box 29"/>
          <p:cNvSpPr txBox="1">
            <a:spLocks noChangeArrowheads="1"/>
          </p:cNvSpPr>
          <p:nvPr/>
        </p:nvSpPr>
        <p:spPr bwMode="auto">
          <a:xfrm>
            <a:off x="1439466" y="1325195"/>
            <a:ext cx="137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dirty="0">
                <a:latin typeface="+mn-ea"/>
                <a:ea typeface="+mn-ea"/>
              </a:rPr>
              <a:t>α=π/2</a:t>
            </a:r>
          </a:p>
        </p:txBody>
      </p:sp>
      <p:sp>
        <p:nvSpPr>
          <p:cNvPr id="118814" name="Text Box 30"/>
          <p:cNvSpPr txBox="1">
            <a:spLocks noChangeArrowheads="1"/>
          </p:cNvSpPr>
          <p:nvPr/>
        </p:nvSpPr>
        <p:spPr bwMode="auto">
          <a:xfrm>
            <a:off x="1385888" y="2193132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dirty="0">
                <a:latin typeface="+mn-ea"/>
                <a:ea typeface="+mn-ea"/>
              </a:rPr>
              <a:t>α</a:t>
            </a:r>
            <a:r>
              <a:rPr kumimoji="1" lang="zh-CN" altLang="en-US" sz="2000" b="1" dirty="0">
                <a:latin typeface="+mn-ea"/>
                <a:ea typeface="+mn-ea"/>
              </a:rPr>
              <a:t>＜</a:t>
            </a:r>
            <a:r>
              <a:rPr kumimoji="1" lang="en-US" altLang="zh-CN" sz="2000" b="1" dirty="0">
                <a:latin typeface="+mn-ea"/>
                <a:ea typeface="+mn-ea"/>
              </a:rPr>
              <a:t>π/2</a:t>
            </a:r>
          </a:p>
        </p:txBody>
      </p:sp>
      <p:sp>
        <p:nvSpPr>
          <p:cNvPr id="118815" name="Text Box 31"/>
          <p:cNvSpPr txBox="1">
            <a:spLocks noChangeArrowheads="1"/>
          </p:cNvSpPr>
          <p:nvPr/>
        </p:nvSpPr>
        <p:spPr bwMode="auto">
          <a:xfrm>
            <a:off x="1257300" y="3136405"/>
            <a:ext cx="194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dirty="0">
                <a:latin typeface="+mn-ea"/>
                <a:ea typeface="+mn-ea"/>
              </a:rPr>
              <a:t>π/2</a:t>
            </a:r>
            <a:r>
              <a:rPr kumimoji="1" lang="zh-CN" altLang="en-US" sz="2000" b="1" dirty="0">
                <a:latin typeface="+mn-ea"/>
                <a:ea typeface="+mn-ea"/>
              </a:rPr>
              <a:t>＜</a:t>
            </a:r>
            <a:r>
              <a:rPr kumimoji="1" lang="en-US" altLang="zh-CN" sz="2000" b="1" dirty="0">
                <a:latin typeface="+mn-ea"/>
                <a:ea typeface="+mn-ea"/>
              </a:rPr>
              <a:t>α≤π</a:t>
            </a:r>
          </a:p>
        </p:txBody>
      </p:sp>
      <p:sp>
        <p:nvSpPr>
          <p:cNvPr id="118816" name="Text Box 32"/>
          <p:cNvSpPr txBox="1">
            <a:spLocks noChangeArrowheads="1"/>
          </p:cNvSpPr>
          <p:nvPr/>
        </p:nvSpPr>
        <p:spPr bwMode="auto">
          <a:xfrm>
            <a:off x="3006329" y="1325195"/>
            <a:ext cx="13501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400" b="1" dirty="0">
                <a:latin typeface="+mn-ea"/>
                <a:ea typeface="+mn-ea"/>
              </a:rPr>
              <a:t>COS</a:t>
            </a:r>
            <a:r>
              <a:rPr kumimoji="1" lang="en-US" altLang="zh-CN" sz="2000" b="1" dirty="0">
                <a:latin typeface="+mn-ea"/>
                <a:ea typeface="+mn-ea"/>
              </a:rPr>
              <a:t>α= 0</a:t>
            </a:r>
          </a:p>
        </p:txBody>
      </p:sp>
      <p:sp>
        <p:nvSpPr>
          <p:cNvPr id="118817" name="Text Box 33"/>
          <p:cNvSpPr txBox="1">
            <a:spLocks noChangeArrowheads="1"/>
          </p:cNvSpPr>
          <p:nvPr/>
        </p:nvSpPr>
        <p:spPr bwMode="auto">
          <a:xfrm>
            <a:off x="3006329" y="2193132"/>
            <a:ext cx="14585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400" b="1">
                <a:latin typeface="+mn-ea"/>
                <a:ea typeface="+mn-ea"/>
              </a:rPr>
              <a:t>COS</a:t>
            </a:r>
            <a:r>
              <a:rPr kumimoji="1" lang="en-US" altLang="zh-CN" sz="2000" b="1">
                <a:latin typeface="+mn-ea"/>
                <a:ea typeface="+mn-ea"/>
              </a:rPr>
              <a:t>α</a:t>
            </a:r>
            <a:r>
              <a:rPr kumimoji="1" lang="zh-CN" altLang="en-US" sz="2000" b="1">
                <a:latin typeface="+mn-ea"/>
                <a:ea typeface="+mn-ea"/>
              </a:rPr>
              <a:t>＞</a:t>
            </a:r>
            <a:r>
              <a:rPr kumimoji="1" lang="en-US" altLang="zh-CN" sz="2000" b="1">
                <a:latin typeface="+mn-ea"/>
                <a:ea typeface="+mn-ea"/>
              </a:rPr>
              <a:t>0</a:t>
            </a:r>
          </a:p>
        </p:txBody>
      </p:sp>
      <p:sp>
        <p:nvSpPr>
          <p:cNvPr id="118818" name="Rectangle 34"/>
          <p:cNvSpPr>
            <a:spLocks noChangeArrowheads="1"/>
          </p:cNvSpPr>
          <p:nvPr/>
        </p:nvSpPr>
        <p:spPr bwMode="auto">
          <a:xfrm>
            <a:off x="3059907" y="3145632"/>
            <a:ext cx="16740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1400" b="1">
                <a:latin typeface="+mn-ea"/>
                <a:ea typeface="+mn-ea"/>
              </a:rPr>
              <a:t>COS</a:t>
            </a:r>
            <a:r>
              <a:rPr kumimoji="1" lang="en-US" altLang="zh-CN" sz="2000" b="1">
                <a:latin typeface="+mn-ea"/>
                <a:ea typeface="+mn-ea"/>
              </a:rPr>
              <a:t>α</a:t>
            </a:r>
            <a:r>
              <a:rPr kumimoji="1" lang="zh-CN" altLang="en-US" sz="2000" b="1">
                <a:latin typeface="+mn-ea"/>
                <a:ea typeface="+mn-ea"/>
              </a:rPr>
              <a:t>＜</a:t>
            </a:r>
            <a:r>
              <a:rPr kumimoji="1" lang="en-US" altLang="zh-CN" sz="2000" b="1">
                <a:latin typeface="+mn-ea"/>
                <a:ea typeface="+mn-ea"/>
              </a:rPr>
              <a:t>0</a:t>
            </a:r>
          </a:p>
        </p:txBody>
      </p:sp>
      <p:sp>
        <p:nvSpPr>
          <p:cNvPr id="118819" name="Text Box 35"/>
          <p:cNvSpPr txBox="1">
            <a:spLocks noChangeArrowheads="1"/>
          </p:cNvSpPr>
          <p:nvPr/>
        </p:nvSpPr>
        <p:spPr bwMode="auto">
          <a:xfrm>
            <a:off x="4551761" y="1325195"/>
            <a:ext cx="11882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i="1" dirty="0">
                <a:latin typeface="+mn-ea"/>
                <a:ea typeface="+mn-ea"/>
              </a:rPr>
              <a:t>W</a:t>
            </a:r>
            <a:r>
              <a:rPr kumimoji="1" lang="en-US" altLang="zh-CN" sz="2000" b="1" dirty="0">
                <a:latin typeface="+mn-ea"/>
                <a:ea typeface="+mn-ea"/>
              </a:rPr>
              <a:t> = 0</a:t>
            </a:r>
          </a:p>
        </p:txBody>
      </p:sp>
      <p:sp>
        <p:nvSpPr>
          <p:cNvPr id="118820" name="Text Box 36"/>
          <p:cNvSpPr txBox="1">
            <a:spLocks noChangeArrowheads="1"/>
          </p:cNvSpPr>
          <p:nvPr/>
        </p:nvSpPr>
        <p:spPr bwMode="auto">
          <a:xfrm>
            <a:off x="4524376" y="2244737"/>
            <a:ext cx="1243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i="1" dirty="0">
                <a:latin typeface="+mn-ea"/>
                <a:ea typeface="+mn-ea"/>
              </a:rPr>
              <a:t>W </a:t>
            </a:r>
            <a:r>
              <a:rPr kumimoji="1" lang="zh-CN" altLang="en-US" sz="2000" b="1" dirty="0">
                <a:latin typeface="+mn-ea"/>
                <a:ea typeface="+mn-ea"/>
              </a:rPr>
              <a:t>＞ </a:t>
            </a:r>
            <a:r>
              <a:rPr kumimoji="1" lang="en-US" altLang="zh-CN" sz="2000" b="1" dirty="0">
                <a:latin typeface="+mn-ea"/>
                <a:ea typeface="+mn-ea"/>
              </a:rPr>
              <a:t>0</a:t>
            </a:r>
          </a:p>
        </p:txBody>
      </p:sp>
      <p:sp>
        <p:nvSpPr>
          <p:cNvPr id="118821" name="Text Box 37"/>
          <p:cNvSpPr txBox="1">
            <a:spLocks noChangeArrowheads="1"/>
          </p:cNvSpPr>
          <p:nvPr/>
        </p:nvSpPr>
        <p:spPr bwMode="auto">
          <a:xfrm>
            <a:off x="4616054" y="3145632"/>
            <a:ext cx="10596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i="1" dirty="0">
                <a:latin typeface="+mn-ea"/>
                <a:ea typeface="+mn-ea"/>
              </a:rPr>
              <a:t>W</a:t>
            </a:r>
            <a:r>
              <a:rPr kumimoji="1" lang="zh-CN" altLang="en-US" sz="2000" b="1" dirty="0">
                <a:latin typeface="+mn-ea"/>
                <a:ea typeface="+mn-ea"/>
              </a:rPr>
              <a:t>＜</a:t>
            </a:r>
            <a:r>
              <a:rPr kumimoji="1" lang="en-US" altLang="zh-CN" sz="2000" b="1" dirty="0">
                <a:latin typeface="+mn-ea"/>
                <a:ea typeface="+mn-ea"/>
              </a:rPr>
              <a:t>0</a:t>
            </a:r>
          </a:p>
        </p:txBody>
      </p:sp>
      <p:sp>
        <p:nvSpPr>
          <p:cNvPr id="118822" name="Text Box 38"/>
          <p:cNvSpPr txBox="1">
            <a:spLocks noChangeArrowheads="1"/>
          </p:cNvSpPr>
          <p:nvPr/>
        </p:nvSpPr>
        <p:spPr bwMode="auto">
          <a:xfrm>
            <a:off x="6015145" y="1192053"/>
            <a:ext cx="17429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 dirty="0">
                <a:latin typeface="+mn-ea"/>
                <a:ea typeface="+mn-ea"/>
              </a:rPr>
              <a:t>表示力</a:t>
            </a:r>
            <a:r>
              <a:rPr kumimoji="1" lang="en-US" altLang="zh-CN" sz="2000" b="1" dirty="0">
                <a:latin typeface="+mn-ea"/>
                <a:ea typeface="+mn-ea"/>
              </a:rPr>
              <a:t>F</a:t>
            </a:r>
            <a:r>
              <a:rPr kumimoji="1" lang="zh-CN" altLang="en-US" sz="2000" b="1" dirty="0">
                <a:latin typeface="+mn-ea"/>
                <a:ea typeface="+mn-ea"/>
              </a:rPr>
              <a:t>对物体不做功</a:t>
            </a:r>
          </a:p>
        </p:txBody>
      </p:sp>
      <p:sp>
        <p:nvSpPr>
          <p:cNvPr id="118823" name="Text Box 39"/>
          <p:cNvSpPr txBox="1">
            <a:spLocks noChangeArrowheads="1"/>
          </p:cNvSpPr>
          <p:nvPr/>
        </p:nvSpPr>
        <p:spPr bwMode="auto">
          <a:xfrm>
            <a:off x="6015145" y="2121300"/>
            <a:ext cx="17823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 dirty="0">
                <a:latin typeface="+mn-ea"/>
                <a:ea typeface="+mn-ea"/>
              </a:rPr>
              <a:t>表示力</a:t>
            </a:r>
            <a:r>
              <a:rPr kumimoji="1" lang="en-US" altLang="zh-CN" sz="2000" b="1" dirty="0">
                <a:latin typeface="+mn-ea"/>
                <a:ea typeface="+mn-ea"/>
              </a:rPr>
              <a:t>F</a:t>
            </a:r>
            <a:r>
              <a:rPr kumimoji="1" lang="zh-CN" altLang="en-US" sz="2000" b="1" dirty="0">
                <a:latin typeface="+mn-ea"/>
                <a:ea typeface="+mn-ea"/>
              </a:rPr>
              <a:t>对物体做正功</a:t>
            </a:r>
          </a:p>
        </p:txBody>
      </p:sp>
      <p:sp>
        <p:nvSpPr>
          <p:cNvPr id="118824" name="Text Box 40"/>
          <p:cNvSpPr txBox="1">
            <a:spLocks noChangeArrowheads="1"/>
          </p:cNvSpPr>
          <p:nvPr/>
        </p:nvSpPr>
        <p:spPr bwMode="auto">
          <a:xfrm>
            <a:off x="6001942" y="2981577"/>
            <a:ext cx="17275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 dirty="0">
                <a:latin typeface="+mn-ea"/>
                <a:ea typeface="+mn-ea"/>
              </a:rPr>
              <a:t>表示力</a:t>
            </a:r>
            <a:r>
              <a:rPr kumimoji="1" lang="en-US" altLang="zh-CN" sz="2000" b="1" dirty="0">
                <a:latin typeface="+mn-ea"/>
                <a:ea typeface="+mn-ea"/>
              </a:rPr>
              <a:t>F</a:t>
            </a:r>
            <a:r>
              <a:rPr kumimoji="1" lang="zh-CN" altLang="en-US" sz="2000" b="1" dirty="0">
                <a:latin typeface="+mn-ea"/>
                <a:ea typeface="+mn-ea"/>
              </a:rPr>
              <a:t>对物体做负功</a:t>
            </a:r>
          </a:p>
        </p:txBody>
      </p:sp>
      <p:sp>
        <p:nvSpPr>
          <p:cNvPr id="118825" name="Rectangle 41"/>
          <p:cNvSpPr>
            <a:spLocks noChangeArrowheads="1"/>
          </p:cNvSpPr>
          <p:nvPr/>
        </p:nvSpPr>
        <p:spPr bwMode="auto">
          <a:xfrm>
            <a:off x="1257300" y="3910824"/>
            <a:ext cx="7147268" cy="111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 dirty="0">
                <a:solidFill>
                  <a:srgbClr val="F11201"/>
                </a:solidFill>
                <a:latin typeface="+mn-ea"/>
                <a:ea typeface="+mn-ea"/>
              </a:rPr>
              <a:t>思考：</a:t>
            </a:r>
            <a:r>
              <a:rPr lang="zh-CN" altLang="en-US" sz="2000" b="1" dirty="0">
                <a:solidFill>
                  <a:srgbClr val="000066"/>
                </a:solidFill>
                <a:latin typeface="+mn-ea"/>
                <a:ea typeface="+mn-ea"/>
              </a:rPr>
              <a:t>矢量的正、负表示的是方向。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 dirty="0">
                <a:solidFill>
                  <a:srgbClr val="000066"/>
                </a:solidFill>
                <a:latin typeface="+mn-ea"/>
                <a:ea typeface="+mn-ea"/>
              </a:rPr>
              <a:t>功是标量，它的正、负表示什么意思呢？</a:t>
            </a:r>
          </a:p>
        </p:txBody>
      </p:sp>
    </p:spTree>
    <p:extLst>
      <p:ext uri="{BB962C8B-B14F-4D97-AF65-F5344CB8AC3E}">
        <p14:creationId xmlns:p14="http://schemas.microsoft.com/office/powerpoint/2010/main" val="44104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8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8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19" grpId="0"/>
      <p:bldP spid="118820" grpId="0"/>
      <p:bldP spid="118821" grpId="0"/>
      <p:bldP spid="118822" grpId="0"/>
      <p:bldP spid="118823" grpId="0"/>
      <p:bldP spid="118824" grpId="0"/>
      <p:bldP spid="11882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648133" y="960207"/>
            <a:ext cx="74152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zh-CN" altLang="en-US" sz="2000" b="1" dirty="0">
                <a:solidFill>
                  <a:srgbClr val="002060"/>
                </a:solidFill>
                <a:latin typeface="+mn-ea"/>
                <a:ea typeface="+mn-ea"/>
              </a:rPr>
              <a:t>正功的意义：</a:t>
            </a:r>
            <a:r>
              <a:rPr lang="zh-CN" altLang="en-US" sz="2000" b="1" dirty="0">
                <a:latin typeface="+mn-ea"/>
                <a:ea typeface="+mn-ea"/>
              </a:rPr>
              <a:t>表明此力的效果是促进物体的运动，是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动力</a:t>
            </a:r>
            <a:r>
              <a:rPr lang="zh-CN" altLang="en-US" sz="2000" b="1" dirty="0">
                <a:latin typeface="+mn-ea"/>
                <a:ea typeface="+mn-ea"/>
              </a:rPr>
              <a:t>。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648133" y="1799841"/>
            <a:ext cx="7159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zh-CN" altLang="en-US" sz="2000" b="1" dirty="0">
                <a:solidFill>
                  <a:srgbClr val="002060"/>
                </a:solidFill>
                <a:latin typeface="+mn-ea"/>
                <a:ea typeface="+mn-ea"/>
              </a:rPr>
              <a:t>负功的意义：</a:t>
            </a:r>
            <a:r>
              <a:rPr lang="zh-CN" altLang="en-US" sz="2000" b="1" dirty="0">
                <a:latin typeface="+mn-ea"/>
                <a:ea typeface="+mn-ea"/>
              </a:rPr>
              <a:t>表明此力的效果是阻碍了物体运动，是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阻力</a:t>
            </a:r>
            <a:r>
              <a:rPr lang="zh-CN" altLang="en-US" sz="2000" b="1" dirty="0">
                <a:latin typeface="+mn-ea"/>
                <a:ea typeface="+mn-ea"/>
              </a:rPr>
              <a:t>。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7051" y="213244"/>
            <a:ext cx="2698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</a:rPr>
              <a:t>4.</a:t>
            </a:r>
            <a:r>
              <a:rPr lang="zh-CN" altLang="en-US" sz="2800" b="1" dirty="0">
                <a:solidFill>
                  <a:schemeClr val="tx1"/>
                </a:solidFill>
              </a:rPr>
              <a:t>正功与负功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648133" y="2591127"/>
            <a:ext cx="7280131" cy="113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99"/>
                </a:solidFill>
                <a:latin typeface="+mn-ea"/>
                <a:ea typeface="+mn-ea"/>
              </a:rPr>
              <a:t>功是标量，量度能量转化（或转移）的多少。功的正负只是表示做功的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效果</a:t>
            </a:r>
            <a:r>
              <a:rPr lang="zh-CN" altLang="en-US" sz="2400" b="1" dirty="0">
                <a:solidFill>
                  <a:srgbClr val="000099"/>
                </a:solidFill>
                <a:latin typeface="+mn-ea"/>
                <a:ea typeface="+mn-ea"/>
              </a:rPr>
              <a:t>不同。不表示功的大小。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48133" y="4082469"/>
            <a:ext cx="6070997" cy="3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例</a:t>
            </a:r>
            <a:r>
              <a:rPr lang="en-US" altLang="zh-CN" sz="20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 </a:t>
            </a:r>
            <a:r>
              <a:rPr lang="zh-CN" altLang="en-US" sz="20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比较－</a:t>
            </a:r>
            <a:r>
              <a:rPr lang="en-US" altLang="zh-CN" sz="20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8J</a:t>
            </a:r>
            <a:r>
              <a:rPr lang="zh-CN" altLang="en-US" sz="20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的功与</a:t>
            </a:r>
            <a:r>
              <a:rPr lang="en-US" altLang="zh-CN" sz="20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5J</a:t>
            </a:r>
            <a:r>
              <a:rPr lang="zh-CN" altLang="en-US" sz="20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的功谁大？</a:t>
            </a:r>
          </a:p>
        </p:txBody>
      </p:sp>
    </p:spTree>
    <p:extLst>
      <p:ext uri="{BB962C8B-B14F-4D97-AF65-F5344CB8AC3E}">
        <p14:creationId xmlns:p14="http://schemas.microsoft.com/office/powerpoint/2010/main" val="30376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utoUpdateAnimBg="0"/>
      <p:bldP spid="119811" grpId="0" autoUpdateAnimBg="0"/>
      <p:bldP spid="11981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997918" y="3645137"/>
            <a:ext cx="7280131" cy="113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99"/>
                </a:solidFill>
                <a:latin typeface="+mn-ea"/>
                <a:ea typeface="+mn-ea"/>
              </a:rPr>
              <a:t>如果汽车沿着坡向上运动，发生了位移为</a:t>
            </a:r>
            <a:r>
              <a:rPr lang="en-US" altLang="zh-CN" sz="2400" b="1" dirty="0">
                <a:solidFill>
                  <a:srgbClr val="000099"/>
                </a:solidFill>
                <a:latin typeface="+mn-ea"/>
                <a:ea typeface="+mn-ea"/>
              </a:rPr>
              <a:t>x,</a:t>
            </a:r>
            <a:r>
              <a:rPr lang="zh-CN" altLang="en-US" sz="2400" b="1" dirty="0">
                <a:solidFill>
                  <a:srgbClr val="000099"/>
                </a:solidFill>
                <a:latin typeface="+mn-ea"/>
                <a:ea typeface="+mn-ea"/>
              </a:rPr>
              <a:t>求汽车所受到的各个力做的功，及合力所做的功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" y="161232"/>
            <a:ext cx="5830114" cy="3210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5922817" y="715902"/>
                <a:ext cx="822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817" y="715902"/>
                <a:ext cx="82278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5926" r="-5185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5922816" y="1516969"/>
                <a:ext cx="1260794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816" y="1516969"/>
                <a:ext cx="1260794" cy="299249"/>
              </a:xfrm>
              <a:prstGeom prst="rect">
                <a:avLst/>
              </a:prstGeom>
              <a:blipFill rotWithShape="0">
                <a:blip r:embed="rId4"/>
                <a:stretch>
                  <a:fillRect l="-3883" r="-1456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5922816" y="1099617"/>
                <a:ext cx="11244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816" y="1099617"/>
                <a:ext cx="112441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348" r="-1630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5922817" y="1952165"/>
                <a:ext cx="2432717" cy="747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817" y="1952165"/>
                <a:ext cx="2432717" cy="747641"/>
              </a:xfrm>
              <a:prstGeom prst="rect">
                <a:avLst/>
              </a:prstGeom>
              <a:blipFill rotWithShape="0">
                <a:blip r:embed="rId6"/>
                <a:stretch>
                  <a:fillRect b="-32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5526658" y="2870965"/>
                <a:ext cx="3474413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           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zh-CN" altLang="en-US" dirty="0"/>
              </a:p>
              <a:p>
                <a:endParaRPr lang="zh-CN" altLang="en-US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58" y="2870965"/>
                <a:ext cx="3474413" cy="1107996"/>
              </a:xfrm>
              <a:prstGeom prst="rect">
                <a:avLst/>
              </a:prstGeom>
              <a:blipFill rotWithShape="0">
                <a:blip r:embed="rId7"/>
                <a:stretch>
                  <a:fillRect l="-175" r="-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34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295" y="1787151"/>
            <a:ext cx="8139178" cy="331473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总结：本节主要内容</a:t>
            </a:r>
            <a:br>
              <a:rPr lang="en-US" altLang="zh-CN" dirty="0"/>
            </a:br>
            <a:r>
              <a:rPr lang="en-US" altLang="zh-CN" sz="3600" dirty="0">
                <a:latin typeface="+mn-ea"/>
                <a:ea typeface="+mn-ea"/>
              </a:rPr>
              <a:t>1.</a:t>
            </a:r>
            <a:r>
              <a:rPr lang="zh-CN" altLang="en-US" sz="3600" dirty="0">
                <a:latin typeface="+mn-ea"/>
                <a:ea typeface="+mn-ea"/>
              </a:rPr>
              <a:t>理解了能量转化的量度是功</a:t>
            </a:r>
            <a:br>
              <a:rPr lang="en-US" altLang="zh-CN" sz="3600" dirty="0">
                <a:latin typeface="+mn-ea"/>
                <a:ea typeface="+mn-ea"/>
              </a:rPr>
            </a:br>
            <a:r>
              <a:rPr lang="en-US" altLang="zh-CN" sz="3600" dirty="0">
                <a:latin typeface="+mn-ea"/>
                <a:ea typeface="+mn-ea"/>
              </a:rPr>
              <a:t>2.</a:t>
            </a:r>
            <a:r>
              <a:rPr lang="zh-CN" altLang="en-US" sz="3600" dirty="0">
                <a:latin typeface="+mn-ea"/>
                <a:ea typeface="+mn-ea"/>
              </a:rPr>
              <a:t>会计算恒力做功</a:t>
            </a:r>
            <a:br>
              <a:rPr lang="en-US" altLang="zh-CN" sz="3600" dirty="0">
                <a:latin typeface="+mn-ea"/>
                <a:ea typeface="+mn-ea"/>
              </a:rPr>
            </a:br>
            <a:r>
              <a:rPr lang="en-US" altLang="zh-CN" sz="3600" dirty="0">
                <a:latin typeface="+mn-ea"/>
                <a:ea typeface="+mn-ea"/>
              </a:rPr>
              <a:t>3.</a:t>
            </a:r>
            <a:r>
              <a:rPr lang="zh-CN" altLang="en-US" sz="3600" dirty="0">
                <a:latin typeface="+mn-ea"/>
                <a:ea typeface="+mn-ea"/>
              </a:rPr>
              <a:t>理解了功是标量；正功、负功的意义</a:t>
            </a:r>
          </a:p>
        </p:txBody>
      </p:sp>
    </p:spTree>
    <p:extLst>
      <p:ext uri="{BB962C8B-B14F-4D97-AF65-F5344CB8AC3E}">
        <p14:creationId xmlns:p14="http://schemas.microsoft.com/office/powerpoint/2010/main" val="4239843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89708" y="2170361"/>
            <a:ext cx="4534548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kumimoji="1" lang="en-US" altLang="zh-CN" sz="2000" b="1" dirty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kumimoji="1"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、功是能量转化的量度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89708" y="1274407"/>
            <a:ext cx="6473536" cy="1188892"/>
          </a:xfrm>
          <a:prstGeom prst="rect">
            <a:avLst/>
          </a:prstGeom>
          <a:noFill/>
          <a:ln/>
        </p:spPr>
        <p:txBody>
          <a:bodyPr vert="horz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、汽车运动时要消耗化学能（或电能）转化为机械能（有用）和其它形式的能（一般无用）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31706" y="244025"/>
            <a:ext cx="79178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任务一、对汽车运动过程能量转化情况分析</a:t>
            </a:r>
          </a:p>
        </p:txBody>
      </p:sp>
    </p:spTree>
    <p:extLst>
      <p:ext uri="{BB962C8B-B14F-4D97-AF65-F5344CB8AC3E}">
        <p14:creationId xmlns:p14="http://schemas.microsoft.com/office/powerpoint/2010/main" val="111644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1706" y="244025"/>
            <a:ext cx="79178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任务二、对汽车受力情况分析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67" y="1273994"/>
            <a:ext cx="2985717" cy="19974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72" y="1051452"/>
            <a:ext cx="2323070" cy="3410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99"/>
    </mc:Choice>
    <mc:Fallback xmlns="">
      <p:transition spd="slow" advTm="2769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1" y="1014496"/>
            <a:ext cx="3346685" cy="20916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9" y="2003036"/>
            <a:ext cx="4762500" cy="277177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320619" y="3027500"/>
            <a:ext cx="939275" cy="1144265"/>
            <a:chOff x="3855163" y="3638777"/>
            <a:chExt cx="939275" cy="1144265"/>
          </a:xfrm>
        </p:grpSpPr>
        <p:sp>
          <p:nvSpPr>
            <p:cNvPr id="6" name="下箭头 5"/>
            <p:cNvSpPr/>
            <p:nvPr/>
          </p:nvSpPr>
          <p:spPr>
            <a:xfrm>
              <a:off x="3855163" y="3638777"/>
              <a:ext cx="150739" cy="997528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025511" y="4413710"/>
              <a:ext cx="768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G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906707" y="2176807"/>
            <a:ext cx="1828799" cy="552848"/>
            <a:chOff x="4338085" y="2676354"/>
            <a:chExt cx="1828799" cy="552848"/>
          </a:xfrm>
        </p:grpSpPr>
        <p:cxnSp>
          <p:nvCxnSpPr>
            <p:cNvPr id="9" name="直接箭头连接符 8"/>
            <p:cNvCxnSpPr/>
            <p:nvPr/>
          </p:nvCxnSpPr>
          <p:spPr>
            <a:xfrm flipV="1">
              <a:off x="4338085" y="2982190"/>
              <a:ext cx="966354" cy="2470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5304439" y="2676354"/>
              <a:ext cx="86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</a:t>
              </a:r>
              <a:endParaRPr lang="zh-CN" altLang="en-US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001754" y="1513308"/>
            <a:ext cx="516918" cy="973056"/>
            <a:chOff x="5044786" y="1050725"/>
            <a:chExt cx="662934" cy="973056"/>
          </a:xfrm>
        </p:grpSpPr>
        <p:cxnSp>
          <p:nvCxnSpPr>
            <p:cNvPr id="12" name="直接箭头连接符 11"/>
            <p:cNvCxnSpPr/>
            <p:nvPr/>
          </p:nvCxnSpPr>
          <p:spPr>
            <a:xfrm flipH="1" flipV="1">
              <a:off x="5372100" y="1102085"/>
              <a:ext cx="335620" cy="9216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5044786" y="1050725"/>
              <a:ext cx="654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N</a:t>
              </a:r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67242" y="3476662"/>
            <a:ext cx="810447" cy="325771"/>
            <a:chOff x="2300273" y="3620777"/>
            <a:chExt cx="810447" cy="369332"/>
          </a:xfrm>
        </p:grpSpPr>
        <p:cxnSp>
          <p:nvCxnSpPr>
            <p:cNvPr id="15" name="直接箭头连接符 14"/>
            <p:cNvCxnSpPr/>
            <p:nvPr/>
          </p:nvCxnSpPr>
          <p:spPr>
            <a:xfrm flipH="1">
              <a:off x="2492538" y="3721905"/>
              <a:ext cx="618182" cy="2682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300273" y="3620777"/>
              <a:ext cx="550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</a:t>
              </a:r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01565" y="2486363"/>
            <a:ext cx="939275" cy="1144265"/>
            <a:chOff x="3855163" y="3638777"/>
            <a:chExt cx="939275" cy="1144265"/>
          </a:xfrm>
        </p:grpSpPr>
        <p:sp>
          <p:nvSpPr>
            <p:cNvPr id="18" name="下箭头 17"/>
            <p:cNvSpPr/>
            <p:nvPr/>
          </p:nvSpPr>
          <p:spPr>
            <a:xfrm>
              <a:off x="3855163" y="3638777"/>
              <a:ext cx="150739" cy="997528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25511" y="4413710"/>
              <a:ext cx="768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G</a:t>
              </a:r>
              <a:endParaRPr lang="zh-CN" altLang="en-US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087325" y="1380002"/>
            <a:ext cx="775438" cy="1082238"/>
            <a:chOff x="2087325" y="917419"/>
            <a:chExt cx="775438" cy="1082238"/>
          </a:xfrm>
        </p:grpSpPr>
        <p:cxnSp>
          <p:nvCxnSpPr>
            <p:cNvPr id="21" name="直接箭头连接符 20"/>
            <p:cNvCxnSpPr/>
            <p:nvPr/>
          </p:nvCxnSpPr>
          <p:spPr>
            <a:xfrm flipV="1">
              <a:off x="2087325" y="1081249"/>
              <a:ext cx="0" cy="9184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2087325" y="917419"/>
              <a:ext cx="775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N</a:t>
              </a:r>
              <a:endParaRPr lang="zh-CN" altLang="en-US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509579" y="2396722"/>
            <a:ext cx="1530240" cy="494395"/>
            <a:chOff x="1267691" y="3709182"/>
            <a:chExt cx="1530240" cy="494395"/>
          </a:xfrm>
        </p:grpSpPr>
        <p:sp>
          <p:nvSpPr>
            <p:cNvPr id="24" name="右箭头 23"/>
            <p:cNvSpPr/>
            <p:nvPr/>
          </p:nvSpPr>
          <p:spPr>
            <a:xfrm>
              <a:off x="1267691" y="3709182"/>
              <a:ext cx="1101436" cy="1250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314821" y="3834245"/>
              <a:ext cx="483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</a:t>
              </a:r>
              <a:endParaRPr lang="zh-CN" altLang="en-US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618" y="2373283"/>
            <a:ext cx="1408382" cy="369332"/>
            <a:chOff x="774381" y="3942896"/>
            <a:chExt cx="1408382" cy="369332"/>
          </a:xfrm>
        </p:grpSpPr>
        <p:cxnSp>
          <p:nvCxnSpPr>
            <p:cNvPr id="28" name="直接箭头连接符 27"/>
            <p:cNvCxnSpPr/>
            <p:nvPr/>
          </p:nvCxnSpPr>
          <p:spPr>
            <a:xfrm flipH="1" flipV="1">
              <a:off x="945573" y="3948545"/>
              <a:ext cx="1237190" cy="20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774381" y="3942896"/>
              <a:ext cx="576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</a:t>
              </a:r>
              <a:endParaRPr lang="zh-CN" altLang="en-US" dirty="0"/>
            </a:p>
          </p:txBody>
        </p:sp>
      </p:grp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31706" y="244025"/>
            <a:ext cx="79178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任务二、对汽车运动受力情况分析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1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54"/>
    </mc:Choice>
    <mc:Fallback xmlns="">
      <p:transition spd="slow" advTm="63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89708" y="1105188"/>
            <a:ext cx="759575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kumimoji="1" lang="zh-CN" altLang="en-US" sz="2400" b="1" dirty="0">
                <a:solidFill>
                  <a:schemeClr val="tx1"/>
                </a:solidFill>
                <a:latin typeface="+mn-ea"/>
                <a:ea typeface="+mn-ea"/>
              </a:rPr>
              <a:t>功的概念：</a:t>
            </a:r>
            <a:endParaRPr kumimoji="1" lang="en-US" altLang="zh-CN" sz="24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400" b="1" dirty="0">
                <a:solidFill>
                  <a:schemeClr val="tx1"/>
                </a:solidFill>
                <a:latin typeface="+mn-ea"/>
                <a:ea typeface="+mn-ea"/>
              </a:rPr>
              <a:t>     </a:t>
            </a:r>
            <a:r>
              <a:rPr kumimoji="1" lang="zh-CN" altLang="en-US" sz="2400" b="1" dirty="0">
                <a:latin typeface="+mn-ea"/>
                <a:ea typeface="+mn-ea"/>
              </a:rPr>
              <a:t>一个物体受到</a:t>
            </a:r>
            <a:r>
              <a:rPr kumimoji="1"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力</a:t>
            </a:r>
            <a:r>
              <a:rPr kumimoji="1" lang="zh-CN" altLang="en-US" sz="2400" b="1" dirty="0">
                <a:latin typeface="+mn-ea"/>
                <a:ea typeface="+mn-ea"/>
              </a:rPr>
              <a:t>的作用，如果在</a:t>
            </a:r>
            <a:r>
              <a:rPr kumimoji="1"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力的方向</a:t>
            </a:r>
            <a:r>
              <a:rPr kumimoji="1" lang="zh-CN" altLang="en-US" sz="2400" b="1" dirty="0">
                <a:latin typeface="+mn-ea"/>
                <a:ea typeface="+mn-ea"/>
              </a:rPr>
              <a:t>上发生一段</a:t>
            </a:r>
            <a:r>
              <a:rPr kumimoji="1"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位移</a:t>
            </a:r>
            <a:r>
              <a:rPr kumimoji="1" lang="zh-CN" altLang="en-US" sz="2400" b="1" dirty="0">
                <a:latin typeface="+mn-ea"/>
                <a:ea typeface="+mn-ea"/>
              </a:rPr>
              <a:t>，力就对物体做了功。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89708" y="403513"/>
            <a:ext cx="4604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spcBef>
                <a:spcPct val="50000"/>
              </a:spcBef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任务三、对功的深入理解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89708" y="2899066"/>
            <a:ext cx="8001000" cy="644237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2. 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做功的两个要素：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70263" y="3443780"/>
            <a:ext cx="6746298" cy="1554252"/>
          </a:xfrm>
          <a:prstGeom prst="rect">
            <a:avLst/>
          </a:prstGeom>
          <a:noFill/>
          <a:ln/>
        </p:spPr>
        <p:txBody>
          <a:bodyPr/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tx1"/>
                </a:solidFill>
                <a:latin typeface="+mn-ea"/>
                <a:ea typeface="+mn-ea"/>
              </a:rPr>
              <a:t>作用在物体上的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力</a:t>
            </a:r>
            <a:endParaRPr lang="zh-CN" altLang="en-US" sz="2400" b="1" dirty="0">
              <a:latin typeface="+mn-ea"/>
              <a:ea typeface="+mn-ea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+mn-ea"/>
                <a:ea typeface="+mn-ea"/>
              </a:rPr>
              <a:t>物体在力的方向上发生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位移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01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55095" y="511831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spcBef>
                <a:spcPct val="50000"/>
              </a:spcBef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3.</a:t>
            </a:r>
            <a:r>
              <a:rPr lang="zh-CN" altLang="en-US" dirty="0">
                <a:solidFill>
                  <a:schemeClr val="tx1"/>
                </a:solidFill>
              </a:rPr>
              <a:t>功的大小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05653" y="1257012"/>
            <a:ext cx="3209227" cy="332798"/>
          </a:xfrm>
          <a:prstGeom prst="rect">
            <a:avLst/>
          </a:prstGeom>
          <a:noFill/>
          <a:ln/>
        </p:spPr>
        <p:txBody>
          <a:bodyPr/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力与位移方向一致时</a:t>
            </a:r>
            <a:r>
              <a:rPr lang="en-US" altLang="zh-CN" sz="2000" b="1" dirty="0">
                <a:solidFill>
                  <a:schemeClr val="tx1"/>
                </a:solidFill>
                <a:latin typeface="+mj-ea"/>
                <a:ea typeface="+mj-ea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CN" sz="3800" b="1" i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3800" b="1" i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3800" b="1" i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3800" b="1" i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3800" b="1" i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3800" b="1" dirty="0">
                <a:solidFill>
                  <a:schemeClr val="tx1"/>
                </a:solidFill>
                <a:latin typeface="+mj-ea"/>
                <a:ea typeface="+mj-ea"/>
              </a:rPr>
              <a:t>          </a:t>
            </a:r>
            <a:endParaRPr lang="en-US" altLang="zh-CN" sz="3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62153" y="2284557"/>
            <a:ext cx="5616575" cy="1328738"/>
            <a:chOff x="1020" y="2003"/>
            <a:chExt cx="3538" cy="837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280" y="2740"/>
              <a:ext cx="3278" cy="100"/>
              <a:chOff x="2925" y="1661"/>
              <a:chExt cx="1828" cy="56"/>
            </a:xfrm>
          </p:grpSpPr>
          <p:grpSp>
            <p:nvGrpSpPr>
              <p:cNvPr id="19" name="Group 14"/>
              <p:cNvGrpSpPr>
                <a:grpSpLocks/>
              </p:cNvGrpSpPr>
              <p:nvPr/>
            </p:nvGrpSpPr>
            <p:grpSpPr bwMode="auto">
              <a:xfrm>
                <a:off x="2925" y="1661"/>
                <a:ext cx="909" cy="51"/>
                <a:chOff x="2760" y="2640"/>
                <a:chExt cx="1338" cy="130"/>
              </a:xfrm>
            </p:grpSpPr>
            <p:sp>
              <p:nvSpPr>
                <p:cNvPr id="3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3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3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3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3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3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3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4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41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4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4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44" name="Line 26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</p:grpSp>
          <p:grpSp>
            <p:nvGrpSpPr>
              <p:cNvPr id="20" name="Group 27"/>
              <p:cNvGrpSpPr>
                <a:grpSpLocks/>
              </p:cNvGrpSpPr>
              <p:nvPr/>
            </p:nvGrpSpPr>
            <p:grpSpPr bwMode="auto">
              <a:xfrm>
                <a:off x="3742" y="1661"/>
                <a:ext cx="1011" cy="56"/>
                <a:chOff x="2760" y="2640"/>
                <a:chExt cx="1338" cy="130"/>
              </a:xfrm>
            </p:grpSpPr>
            <p:sp>
              <p:nvSpPr>
                <p:cNvPr id="21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22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23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24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25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26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27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28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2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30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31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  <p:sp>
              <p:nvSpPr>
                <p:cNvPr id="32" name="Line 39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ea"/>
                  </a:endParaRPr>
                </a:p>
              </p:txBody>
            </p:sp>
          </p:grpSp>
        </p:grp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1020" y="2300"/>
              <a:ext cx="950" cy="434"/>
              <a:chOff x="5800" y="3440"/>
              <a:chExt cx="1324" cy="607"/>
            </a:xfrm>
          </p:grpSpPr>
          <p:grpSp>
            <p:nvGrpSpPr>
              <p:cNvPr id="13" name="lxq-rw9"/>
              <p:cNvGrpSpPr>
                <a:grpSpLocks/>
              </p:cNvGrpSpPr>
              <p:nvPr/>
            </p:nvGrpSpPr>
            <p:grpSpPr bwMode="auto">
              <a:xfrm>
                <a:off x="5800" y="3440"/>
                <a:ext cx="468" cy="585"/>
                <a:chOff x="3090" y="3391"/>
                <a:chExt cx="780" cy="974"/>
              </a:xfrm>
            </p:grpSpPr>
            <p:sp>
              <p:nvSpPr>
                <p:cNvPr id="15" name="Oval 42"/>
                <p:cNvSpPr>
                  <a:spLocks noChangeArrowheads="1"/>
                </p:cNvSpPr>
                <p:nvPr/>
              </p:nvSpPr>
              <p:spPr bwMode="auto">
                <a:xfrm>
                  <a:off x="3495" y="3391"/>
                  <a:ext cx="223" cy="223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zh-CN">
                    <a:latin typeface="+mj-ea"/>
                    <a:ea typeface="+mj-ea"/>
                  </a:endParaRPr>
                </a:p>
              </p:txBody>
            </p:sp>
            <p:sp>
              <p:nvSpPr>
                <p:cNvPr id="16" name="Freeform 43"/>
                <p:cNvSpPr>
                  <a:spLocks/>
                </p:cNvSpPr>
                <p:nvPr/>
              </p:nvSpPr>
              <p:spPr bwMode="auto">
                <a:xfrm>
                  <a:off x="3090" y="3600"/>
                  <a:ext cx="450" cy="750"/>
                </a:xfrm>
                <a:custGeom>
                  <a:avLst/>
                  <a:gdLst>
                    <a:gd name="T0" fmla="*/ 450 w 450"/>
                    <a:gd name="T1" fmla="*/ 0 h 750"/>
                    <a:gd name="T2" fmla="*/ 390 w 450"/>
                    <a:gd name="T3" fmla="*/ 90 h 750"/>
                    <a:gd name="T4" fmla="*/ 330 w 450"/>
                    <a:gd name="T5" fmla="*/ 210 h 750"/>
                    <a:gd name="T6" fmla="*/ 284 w 450"/>
                    <a:gd name="T7" fmla="*/ 360 h 750"/>
                    <a:gd name="T8" fmla="*/ 284 w 450"/>
                    <a:gd name="T9" fmla="*/ 480 h 750"/>
                    <a:gd name="T10" fmla="*/ 284 w 450"/>
                    <a:gd name="T11" fmla="*/ 600 h 750"/>
                    <a:gd name="T12" fmla="*/ 0 w 450"/>
                    <a:gd name="T13" fmla="*/ 750 h 7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0"/>
                    <a:gd name="T22" fmla="*/ 0 h 750"/>
                    <a:gd name="T23" fmla="*/ 450 w 450"/>
                    <a:gd name="T24" fmla="*/ 750 h 7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0" h="750">
                      <a:moveTo>
                        <a:pt x="450" y="0"/>
                      </a:moveTo>
                      <a:lnTo>
                        <a:pt x="390" y="90"/>
                      </a:lnTo>
                      <a:lnTo>
                        <a:pt x="330" y="210"/>
                      </a:lnTo>
                      <a:lnTo>
                        <a:pt x="284" y="360"/>
                      </a:lnTo>
                      <a:lnTo>
                        <a:pt x="284" y="480"/>
                      </a:lnTo>
                      <a:lnTo>
                        <a:pt x="284" y="600"/>
                      </a:lnTo>
                      <a:lnTo>
                        <a:pt x="0" y="750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zh-CN">
                    <a:latin typeface="+mj-ea"/>
                    <a:ea typeface="+mj-ea"/>
                  </a:endParaRPr>
                </a:p>
              </p:txBody>
            </p:sp>
            <p:sp>
              <p:nvSpPr>
                <p:cNvPr id="17" name="Freeform 44"/>
                <p:cNvSpPr>
                  <a:spLocks/>
                </p:cNvSpPr>
                <p:nvPr/>
              </p:nvSpPr>
              <p:spPr bwMode="auto">
                <a:xfrm>
                  <a:off x="3404" y="4080"/>
                  <a:ext cx="286" cy="285"/>
                </a:xfrm>
                <a:custGeom>
                  <a:avLst/>
                  <a:gdLst>
                    <a:gd name="T0" fmla="*/ 0 w 286"/>
                    <a:gd name="T1" fmla="*/ 0 h 285"/>
                    <a:gd name="T2" fmla="*/ 286 w 286"/>
                    <a:gd name="T3" fmla="*/ 45 h 285"/>
                    <a:gd name="T4" fmla="*/ 240 w 286"/>
                    <a:gd name="T5" fmla="*/ 285 h 285"/>
                    <a:gd name="T6" fmla="*/ 0 60000 65536"/>
                    <a:gd name="T7" fmla="*/ 0 60000 65536"/>
                    <a:gd name="T8" fmla="*/ 0 60000 65536"/>
                    <a:gd name="T9" fmla="*/ 0 w 286"/>
                    <a:gd name="T10" fmla="*/ 0 h 285"/>
                    <a:gd name="T11" fmla="*/ 286 w 286"/>
                    <a:gd name="T12" fmla="*/ 285 h 2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" h="285">
                      <a:moveTo>
                        <a:pt x="0" y="0"/>
                      </a:moveTo>
                      <a:lnTo>
                        <a:pt x="286" y="45"/>
                      </a:lnTo>
                      <a:lnTo>
                        <a:pt x="240" y="285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zh-CN">
                    <a:latin typeface="+mj-ea"/>
                    <a:ea typeface="+mj-ea"/>
                  </a:endParaRPr>
                </a:p>
              </p:txBody>
            </p:sp>
            <p:sp>
              <p:nvSpPr>
                <p:cNvPr id="18" name="Freeform 45"/>
                <p:cNvSpPr>
                  <a:spLocks/>
                </p:cNvSpPr>
                <p:nvPr/>
              </p:nvSpPr>
              <p:spPr bwMode="auto">
                <a:xfrm>
                  <a:off x="3450" y="3660"/>
                  <a:ext cx="420" cy="90"/>
                </a:xfrm>
                <a:custGeom>
                  <a:avLst/>
                  <a:gdLst>
                    <a:gd name="T0" fmla="*/ 0 w 420"/>
                    <a:gd name="T1" fmla="*/ 90 h 90"/>
                    <a:gd name="T2" fmla="*/ 375 w 420"/>
                    <a:gd name="T3" fmla="*/ 90 h 90"/>
                    <a:gd name="T4" fmla="*/ 420 w 420"/>
                    <a:gd name="T5" fmla="*/ 0 h 90"/>
                    <a:gd name="T6" fmla="*/ 0 60000 65536"/>
                    <a:gd name="T7" fmla="*/ 0 60000 65536"/>
                    <a:gd name="T8" fmla="*/ 0 60000 65536"/>
                    <a:gd name="T9" fmla="*/ 0 w 420"/>
                    <a:gd name="T10" fmla="*/ 0 h 90"/>
                    <a:gd name="T11" fmla="*/ 420 w 420"/>
                    <a:gd name="T12" fmla="*/ 90 h 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0" h="90">
                      <a:moveTo>
                        <a:pt x="0" y="90"/>
                      </a:moveTo>
                      <a:cubicBezTo>
                        <a:pt x="125" y="90"/>
                        <a:pt x="250" y="90"/>
                        <a:pt x="375" y="90"/>
                      </a:cubicBezTo>
                      <a:lnTo>
                        <a:pt x="420" y="0"/>
                      </a:ln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zh-CN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4" name="Freeform 46" descr="栎木"/>
              <p:cNvSpPr>
                <a:spLocks/>
              </p:cNvSpPr>
              <p:nvPr/>
            </p:nvSpPr>
            <p:spPr bwMode="auto">
              <a:xfrm>
                <a:off x="6280" y="3480"/>
                <a:ext cx="844" cy="567"/>
              </a:xfrm>
              <a:custGeom>
                <a:avLst/>
                <a:gdLst>
                  <a:gd name="T0" fmla="*/ 0 w 400"/>
                  <a:gd name="T1" fmla="*/ 0 h 400"/>
                  <a:gd name="T2" fmla="*/ 7929 w 400"/>
                  <a:gd name="T3" fmla="*/ 0 h 400"/>
                  <a:gd name="T4" fmla="*/ 7929 w 400"/>
                  <a:gd name="T5" fmla="*/ 1616 h 400"/>
                  <a:gd name="T6" fmla="*/ 0 w 400"/>
                  <a:gd name="T7" fmla="*/ 1616 h 400"/>
                  <a:gd name="T8" fmla="*/ 0 w 400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0"/>
                  <a:gd name="T16" fmla="*/ 0 h 400"/>
                  <a:gd name="T17" fmla="*/ 400 w 400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>
                  <a:latin typeface="+mj-ea"/>
                  <a:ea typeface="+mj-ea"/>
                </a:endParaRPr>
              </a:p>
            </p:txBody>
          </p:sp>
        </p:grpSp>
        <p:sp>
          <p:nvSpPr>
            <p:cNvPr id="8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746" y="2003"/>
              <a:ext cx="145" cy="2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+mj-ea"/>
                </a:rPr>
                <a:t>F</a:t>
              </a:r>
              <a:endParaRPr lang="zh-CN" alt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ea"/>
              </a:endParaRPr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 flipV="1">
              <a:off x="1379" y="2431"/>
              <a:ext cx="406" cy="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j-ea"/>
              </a:endParaRPr>
            </a:p>
          </p:txBody>
        </p:sp>
        <p:sp>
          <p:nvSpPr>
            <p:cNvPr id="11" name="Line 48"/>
            <p:cNvSpPr>
              <a:spLocks noChangeShapeType="1"/>
            </p:cNvSpPr>
            <p:nvPr/>
          </p:nvSpPr>
          <p:spPr bwMode="auto">
            <a:xfrm>
              <a:off x="1957" y="2496"/>
              <a:ext cx="145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j-ea"/>
              </a:endParaRP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209483" y="4009304"/>
            <a:ext cx="2383986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4800" dirty="0">
                <a:latin typeface="+mj-ea"/>
              </a:rPr>
              <a:t> </a:t>
            </a:r>
            <a:r>
              <a:rPr lang="en-US" altLang="zh-CN" sz="4800" b="1" i="1" dirty="0">
                <a:latin typeface="+mj-ea"/>
              </a:rPr>
              <a:t>W=F x</a:t>
            </a:r>
            <a:endParaRPr kumimoji="1" lang="en-US" altLang="zh-CN" sz="4800" b="1" i="1" dirty="0">
              <a:latin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64592" y="2631454"/>
            <a:ext cx="84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ea"/>
              </a:rPr>
              <a:t>x</a:t>
            </a:r>
            <a:endParaRPr lang="zh-CN" alt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369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750" y="260350"/>
            <a:ext cx="413446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2800" b="1" dirty="0"/>
              <a:t>力与位移方向不一致时？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827088" y="1196975"/>
            <a:ext cx="7561262" cy="3087688"/>
            <a:chOff x="521" y="1071"/>
            <a:chExt cx="4763" cy="194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071"/>
              <a:ext cx="4763" cy="1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789" y="2611"/>
              <a:ext cx="40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600" b="1" i="1" dirty="0">
                  <a:latin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1476375" y="908050"/>
            <a:ext cx="4032250" cy="2120900"/>
            <a:chOff x="930" y="572"/>
            <a:chExt cx="2540" cy="1336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519" y="1652"/>
              <a:ext cx="99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1501" y="845"/>
              <a:ext cx="0" cy="78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519" y="863"/>
              <a:ext cx="9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544" y="890"/>
              <a:ext cx="0" cy="7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608" y="1389"/>
              <a:ext cx="86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800">
                  <a:solidFill>
                    <a:srgbClr val="FF0000"/>
                  </a:solidFill>
                </a:rPr>
                <a:t>F</a:t>
              </a:r>
              <a:r>
                <a:rPr lang="en-US" altLang="zh-CN" sz="32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930" y="572"/>
              <a:ext cx="86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800">
                  <a:solidFill>
                    <a:srgbClr val="FF0000"/>
                  </a:solidFill>
                </a:rPr>
                <a:t>F</a:t>
              </a:r>
              <a:r>
                <a:rPr lang="en-US" altLang="zh-CN" sz="320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17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82838" y="4215881"/>
            <a:ext cx="57951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800" b="1" i="1" dirty="0">
                <a:latin typeface="Times New Roman" panose="02020603050405020304" pitchFamily="18" charset="0"/>
              </a:rPr>
              <a:t>W =F</a:t>
            </a:r>
            <a:r>
              <a:rPr kumimoji="1" lang="en-US" altLang="zh-CN" sz="2400" b="1" i="1" dirty="0">
                <a:latin typeface="Times New Roman" panose="02020603050405020304" pitchFamily="18" charset="0"/>
              </a:rPr>
              <a:t>1</a:t>
            </a:r>
            <a:r>
              <a:rPr kumimoji="1" lang="en-US" altLang="zh-CN" sz="4800" b="1" i="1" dirty="0">
                <a:latin typeface="Times New Roman" panose="02020603050405020304" pitchFamily="18" charset="0"/>
              </a:rPr>
              <a:t>x= F x </a:t>
            </a:r>
            <a:r>
              <a:rPr kumimoji="1" lang="en-US" altLang="zh-CN" sz="4800" b="1" i="1" dirty="0" err="1">
                <a:latin typeface="Times New Roman" panose="02020603050405020304" pitchFamily="18" charset="0"/>
              </a:rPr>
              <a:t>cos</a:t>
            </a:r>
            <a:r>
              <a:rPr kumimoji="1" lang="en-US" altLang="zh-CN" sz="4800" b="1" i="1" dirty="0">
                <a:latin typeface="Times New Roman" panose="02020603050405020304" pitchFamily="18" charset="0"/>
              </a:rPr>
              <a:t>α</a:t>
            </a:r>
            <a:endParaRPr kumimoji="1" lang="en-US" altLang="zh-CN" sz="4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2138" y="1123582"/>
            <a:ext cx="8139178" cy="331473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注意：</a:t>
            </a:r>
            <a:r>
              <a:rPr lang="en-US" altLang="zh-CN" dirty="0"/>
              <a:t>1.</a:t>
            </a:r>
            <a:r>
              <a:rPr lang="zh-CN" altLang="en-US" dirty="0"/>
              <a:t>我们在进行功的计算的时候涉及的力是恒力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171254" y="1889570"/>
            <a:ext cx="7470336" cy="675045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 fontScale="825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dirty="0"/>
              <a:t>2.</a:t>
            </a:r>
            <a:r>
              <a:rPr lang="zh-CN" altLang="en-US" dirty="0"/>
              <a:t>没有涉及物体的运动情形</a:t>
            </a:r>
            <a:endParaRPr lang="en-US" altLang="zh-CN" dirty="0"/>
          </a:p>
          <a:p>
            <a:r>
              <a:rPr lang="zh-CN" altLang="en-US" dirty="0"/>
              <a:t>无论物体是加速运动、减速运动还是匀速运动，力对物体做功的求法都一样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171254" y="2811195"/>
            <a:ext cx="7470336" cy="331473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 fontScale="900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dirty="0"/>
              <a:t>3.</a:t>
            </a:r>
            <a:r>
              <a:rPr lang="zh-CN" altLang="en-US" dirty="0"/>
              <a:t> 力对物体做功就是把这么多的能量传递给了物体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160980" y="3389248"/>
            <a:ext cx="7470336" cy="331473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 fontScale="825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dirty="0"/>
              <a:t>4.</a:t>
            </a:r>
            <a:r>
              <a:rPr lang="zh-CN" altLang="en-US" dirty="0"/>
              <a:t> 在求力对物体做功的时候涉及的力和位移是矢量，功是标量还是矢量呢？</a:t>
            </a:r>
          </a:p>
        </p:txBody>
      </p:sp>
    </p:spTree>
    <p:extLst>
      <p:ext uri="{BB962C8B-B14F-4D97-AF65-F5344CB8AC3E}">
        <p14:creationId xmlns:p14="http://schemas.microsoft.com/office/powerpoint/2010/main" val="40110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2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50" y="2585314"/>
            <a:ext cx="2045494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779318" y="404752"/>
            <a:ext cx="687413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cs typeface="Times New Roman" panose="02020603050405020304" pitchFamily="18" charset="0"/>
              </a:rPr>
              <a:t>例：如图所示是甲、乙二人拉一木箱沿直线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cs typeface="Times New Roman" panose="02020603050405020304" pitchFamily="18" charset="0"/>
              </a:rPr>
              <a:t>(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cs typeface="Times New Roman" panose="02020603050405020304" pitchFamily="18" charset="0"/>
              </a:rPr>
              <a:t>图中的虚线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cs typeface="Times New Roman" panose="02020603050405020304" pitchFamily="18" charset="0"/>
              </a:rPr>
              <a:t>)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cs typeface="Times New Roman" panose="02020603050405020304" pitchFamily="18" charset="0"/>
              </a:rPr>
              <a:t>运动的俯视图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cs typeface="Times New Roman" panose="02020603050405020304" pitchFamily="18" charset="0"/>
              </a:rPr>
              <a:t>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cs typeface="Times New Roman" panose="02020603050405020304" pitchFamily="18" charset="0"/>
              </a:rPr>
              <a:t>已知二力互相垂直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cs typeface="Times New Roman" panose="02020603050405020304" pitchFamily="18" charset="0"/>
              </a:rPr>
              <a:t>,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cs typeface="Times New Roman" panose="02020603050405020304" pitchFamily="18" charset="0"/>
              </a:rPr>
              <a:t>甲对木箱的拉力为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cs typeface="Times New Roman" panose="02020603050405020304" pitchFamily="18" charset="0"/>
              </a:rPr>
              <a:t>60.0 N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cs typeface="Times New Roman" panose="02020603050405020304" pitchFamily="18" charset="0"/>
              </a:rPr>
              <a:t>，乙对木箱的拉力为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cs typeface="Times New Roman" panose="02020603050405020304" pitchFamily="18" charset="0"/>
              </a:rPr>
              <a:t>45.0 N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cs typeface="Times New Roman" panose="02020603050405020304" pitchFamily="18" charset="0"/>
              </a:rPr>
              <a:t>，木箱移动的位移为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cs typeface="Times New Roman" panose="02020603050405020304" pitchFamily="18" charset="0"/>
              </a:rPr>
              <a:t>10.0 m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cs typeface="Times New Roman" panose="02020603050405020304" pitchFamily="18" charset="0"/>
              </a:rPr>
              <a:t>．求：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+mj-ea"/>
              </a:rPr>
              <a:t>(1)</a:t>
            </a:r>
            <a:r>
              <a:rPr lang="zh-CN" altLang="zh-CN" b="1" dirty="0">
                <a:latin typeface="+mj-ea"/>
              </a:rPr>
              <a:t>甲、乙对木箱分别做的功；</a:t>
            </a:r>
            <a:endParaRPr lang="zh-CN" altLang="zh-CN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+mj-ea"/>
              </a:rPr>
              <a:t>(2)</a:t>
            </a:r>
            <a:r>
              <a:rPr lang="zh-CN" altLang="zh-CN" b="1" dirty="0">
                <a:latin typeface="+mj-ea"/>
              </a:rPr>
              <a:t>甲、乙二人的合力对木箱做的功．</a:t>
            </a:r>
            <a:endParaRPr lang="zh-CN" altLang="zh-CN" dirty="0">
              <a:latin typeface="+mj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794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2690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2.4|1.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90"/>
  <p:tag name="KSO_WM_TEMPLATE_THUMBS_INDEX" val="1、4、6、7、8、9、10、11、12、13、14"/>
  <p:tag name="KSO_WM_TEMPLATE_MASTER_THUMB_INDEX" val="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自定义 98">
      <a:dk1>
        <a:srgbClr val="000000"/>
      </a:dk1>
      <a:lt1>
        <a:srgbClr val="FFFFFF"/>
      </a:lt1>
      <a:dk2>
        <a:srgbClr val="DEEAE0"/>
      </a:dk2>
      <a:lt2>
        <a:srgbClr val="FFFFFF"/>
      </a:lt2>
      <a:accent1>
        <a:srgbClr val="5DAA6E"/>
      </a:accent1>
      <a:accent2>
        <a:srgbClr val="70A764"/>
      </a:accent2>
      <a:accent3>
        <a:srgbClr val="81A25C"/>
      </a:accent3>
      <a:accent4>
        <a:srgbClr val="8E9D57"/>
      </a:accent4>
      <a:accent5>
        <a:srgbClr val="9C9955"/>
      </a:accent5>
      <a:accent6>
        <a:srgbClr val="A69358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782</Words>
  <Application>Microsoft Office PowerPoint</Application>
  <PresentationFormat>全屏显示(16:9)</PresentationFormat>
  <Paragraphs>91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华文新魏</vt:lpstr>
      <vt:lpstr>楷体</vt:lpstr>
      <vt:lpstr>微软雅黑</vt:lpstr>
      <vt:lpstr>Arial</vt:lpstr>
      <vt:lpstr>Calibri</vt:lpstr>
      <vt:lpstr>Cambria Math</vt:lpstr>
      <vt:lpstr>Times New Roman</vt:lpstr>
      <vt:lpstr>Wingdings</vt:lpstr>
      <vt:lpstr>Office 主题​​</vt:lpstr>
      <vt:lpstr>为什么汽车上坡时必须使用低速档（一）</vt:lpstr>
      <vt:lpstr>PowerPoint 演示文稿</vt:lpstr>
      <vt:lpstr>PowerPoint 演示文稿</vt:lpstr>
      <vt:lpstr>PowerPoint 演示文稿</vt:lpstr>
      <vt:lpstr>2. 做功的两个要素：</vt:lpstr>
      <vt:lpstr>PowerPoint 演示文稿</vt:lpstr>
      <vt:lpstr>PowerPoint 演示文稿</vt:lpstr>
      <vt:lpstr>注意：1.我们在进行功的计算的时候涉及的力是恒力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总结：本节主要内容 1.理解了能量转化的量度是功 2.会计算恒力做功 3.理解了功是标量；正功、负功的意义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王军 ♂</cp:lastModifiedBy>
  <cp:revision>101</cp:revision>
  <dcterms:created xsi:type="dcterms:W3CDTF">2020-02-01T11:21:00Z</dcterms:created>
  <dcterms:modified xsi:type="dcterms:W3CDTF">2020-04-12T13:57:11Z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