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1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46547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06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这个过程当中把二氧化硫的转化应用的非常到位</a:t>
            </a:r>
            <a:r>
              <a:rPr lang="en-US" altLang="zh-CN" dirty="0" smtClean="0"/>
              <a:t>!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我们也可以感受到，</a:t>
            </a:r>
            <a:r>
              <a:rPr lang="zh-CN" altLang="en-US" dirty="0" smtClean="0"/>
              <a:t>这葡萄酒中凝聚着我们广大劳动人民的智慧！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28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655788"/>
            <a:ext cx="5412105" cy="138667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硫及其化合物的转化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SO</a:t>
            </a:r>
            <a:r>
              <a:rPr lang="en-US" altLang="zh-CN" b="1" spc="300" baseline="-25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的转化为例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杨发丽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8"/>
    </mc:Choice>
    <mc:Fallback xmlns="">
      <p:transition spd="slow" advTm="10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700" y="991542"/>
            <a:ext cx="3243904" cy="3617230"/>
          </a:xfrm>
          <a:prstGeom prst="rect">
            <a:avLst/>
          </a:prstGeom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951586" y="3053417"/>
            <a:ext cx="1220519" cy="447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4366607" y="1018127"/>
            <a:ext cx="1712408" cy="1332963"/>
          </a:xfrm>
          <a:prstGeom prst="wedgeRoundRectCallout">
            <a:avLst>
              <a:gd name="adj1" fmla="val -99350"/>
              <a:gd name="adj2" fmla="val 110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原料：葡萄、食品添加剂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焦亚硫酸钾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41835" y="1247640"/>
            <a:ext cx="2954918" cy="830997"/>
            <a:chOff x="9295816" y="1365665"/>
            <a:chExt cx="3939891" cy="1107996"/>
          </a:xfrm>
        </p:grpSpPr>
        <p:sp>
          <p:nvSpPr>
            <p:cNvPr id="8" name="文本框 44"/>
            <p:cNvSpPr txBox="1"/>
            <p:nvPr/>
          </p:nvSpPr>
          <p:spPr>
            <a:xfrm>
              <a:off x="9295816" y="1365665"/>
              <a:ext cx="39398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685743">
                <a:defRPr/>
              </a:pP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SO</a:t>
              </a:r>
              <a:r>
                <a:rPr lang="en-US" altLang="zh-CN" b="1" baseline="-250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+KOH =KHSO</a:t>
              </a:r>
              <a:r>
                <a:rPr lang="en-US" altLang="zh-CN" b="1" baseline="-25000" dirty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zh-CN" b="1" baseline="30000" dirty="0">
                <a:latin typeface="微软雅黑" pitchFamily="34" charset="-122"/>
                <a:ea typeface="微软雅黑" pitchFamily="34" charset="-122"/>
              </a:endParaRPr>
            </a:p>
            <a:p>
              <a:pPr defTabSz="685743">
                <a:defRPr/>
              </a:pPr>
              <a:endParaRPr lang="en-US" altLang="zh-CN" b="1" baseline="-25000" dirty="0">
                <a:latin typeface="微软雅黑" pitchFamily="34" charset="-122"/>
                <a:ea typeface="微软雅黑" pitchFamily="34" charset="-122"/>
              </a:endParaRPr>
            </a:p>
            <a:p>
              <a:pPr defTabSz="685743">
                <a:defRPr/>
              </a:pP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2KHSO</a:t>
              </a:r>
              <a:r>
                <a:rPr lang="en-US" altLang="zh-CN" b="1" baseline="-25000" dirty="0">
                  <a:latin typeface="微软雅黑" pitchFamily="34" charset="-122"/>
                  <a:ea typeface="微软雅黑" pitchFamily="34" charset="-122"/>
                </a:rPr>
                <a:t>3 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= K</a:t>
              </a:r>
              <a:r>
                <a:rPr lang="en-US" altLang="zh-CN" b="1" baseline="-250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S</a:t>
              </a:r>
              <a:r>
                <a:rPr lang="en-US" altLang="zh-CN" b="1" baseline="-250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O</a:t>
              </a:r>
              <a:r>
                <a:rPr lang="en-US" altLang="zh-CN" b="1" baseline="-25000" dirty="0"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 + 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H</a:t>
              </a:r>
              <a:r>
                <a:rPr lang="en-US" altLang="zh-CN" b="1" baseline="-25000" dirty="0" smtClean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O</a:t>
              </a:r>
              <a:endParaRPr lang="en-US" altLang="zh-CN" b="1" baseline="30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601043" y="1886380"/>
              <a:ext cx="547056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△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56715" y="2351090"/>
            <a:ext cx="2549619" cy="1744098"/>
            <a:chOff x="8948702" y="3176987"/>
            <a:chExt cx="3399492" cy="2325465"/>
          </a:xfrm>
        </p:grpSpPr>
        <p:sp>
          <p:nvSpPr>
            <p:cNvPr id="11" name="右弧形箭头 10"/>
            <p:cNvSpPr/>
            <p:nvPr/>
          </p:nvSpPr>
          <p:spPr>
            <a:xfrm rot="19121851">
              <a:off x="11343201" y="3222098"/>
              <a:ext cx="459259" cy="12667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右弧形箭头 11"/>
            <p:cNvSpPr/>
            <p:nvPr/>
          </p:nvSpPr>
          <p:spPr>
            <a:xfrm rot="5400000">
              <a:off x="10336169" y="4443453"/>
              <a:ext cx="551451" cy="15665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右弧形箭头 12"/>
            <p:cNvSpPr/>
            <p:nvPr/>
          </p:nvSpPr>
          <p:spPr>
            <a:xfrm rot="12997079">
              <a:off x="9449218" y="3247226"/>
              <a:ext cx="459259" cy="126675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085838" y="3176987"/>
              <a:ext cx="1092607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SO</a:t>
              </a:r>
              <a:r>
                <a:rPr lang="en-US" altLang="zh-CN" sz="2700" b="1" baseline="-25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7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902926" y="4404111"/>
              <a:ext cx="144526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b="1" dirty="0">
                  <a:latin typeface="微软雅黑" pitchFamily="34" charset="-122"/>
                  <a:ea typeface="微软雅黑" pitchFamily="34" charset="-122"/>
                </a:rPr>
                <a:t>KHSO</a:t>
              </a:r>
              <a:r>
                <a:rPr lang="en-US" altLang="zh-CN" sz="2100" b="1" baseline="-25000" dirty="0"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1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8948702" y="4433325"/>
              <a:ext cx="144526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b="1" dirty="0">
                  <a:latin typeface="微软雅黑" pitchFamily="34" charset="-122"/>
                  <a:ea typeface="微软雅黑" pitchFamily="34" charset="-122"/>
                </a:rPr>
                <a:t>K</a:t>
              </a:r>
              <a:r>
                <a:rPr lang="en-US" altLang="zh-CN" sz="2100" b="1" baseline="-250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sz="2100" b="1" dirty="0">
                  <a:latin typeface="微软雅黑" pitchFamily="34" charset="-122"/>
                  <a:ea typeface="微软雅黑" pitchFamily="34" charset="-122"/>
                </a:rPr>
                <a:t>S</a:t>
              </a:r>
              <a:r>
                <a:rPr lang="en-US" altLang="zh-CN" sz="2100" b="1" baseline="-250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en-US" altLang="zh-CN" sz="2100" b="1" dirty="0">
                  <a:latin typeface="微软雅黑" pitchFamily="34" charset="-122"/>
                  <a:ea typeface="微软雅黑" pitchFamily="34" charset="-122"/>
                </a:rPr>
                <a:t>O</a:t>
              </a:r>
              <a:r>
                <a:rPr lang="en-US" altLang="zh-CN" sz="2100" b="1" baseline="-25000" dirty="0"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2100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546700" y="281222"/>
            <a:ext cx="4116740" cy="406826"/>
          </a:xfrm>
          <a:prstGeom prst="rect">
            <a:avLst/>
          </a:prstGeom>
          <a:solidFill>
            <a:srgbClr val="F3AD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defTabSz="6856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葡萄酒中“</a:t>
            </a:r>
            <a:r>
              <a:rPr lang="zh-CN" altLang="en-US" sz="2000" b="1" kern="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间接</a:t>
            </a:r>
            <a:r>
              <a:rPr lang="zh-CN" altLang="en-US" sz="2000" b="1" kern="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加入的二氧化硫”</a:t>
            </a:r>
            <a:endParaRPr lang="zh-CN" altLang="en-US" sz="2000" b="1" kern="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24811" y="2464985"/>
            <a:ext cx="580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OH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+mn-ea"/>
              </a:rPr>
              <a:t>-</a:t>
            </a:r>
            <a:endParaRPr lang="zh-CN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19255" y="4144892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-H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O</a:t>
            </a:r>
            <a:endParaRPr lang="zh-CN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15585" y="2768149"/>
            <a:ext cx="574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H</a:t>
            </a:r>
            <a:r>
              <a:rPr lang="en-US" altLang="zh-CN" sz="1600" b="1" baseline="30000" dirty="0">
                <a:solidFill>
                  <a:srgbClr val="FF0000"/>
                </a:solidFill>
                <a:latin typeface="+mn-ea"/>
              </a:rPr>
              <a:t>+</a:t>
            </a:r>
            <a:endParaRPr lang="zh-CN" altLang="en-US" sz="1600" baseline="30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2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39"/>
    </mc:Choice>
    <mc:Fallback xmlns="">
      <p:transition spd="slow" advTm="62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50692" y="1172094"/>
            <a:ext cx="4232855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《</a:t>
            </a:r>
            <a:r>
              <a:rPr lang="zh-CN" altLang="en-US" sz="1600" b="1" dirty="0" smtClean="0"/>
              <a:t>化学</a:t>
            </a:r>
            <a:r>
              <a:rPr lang="en-US" altLang="zh-CN" sz="1600" b="1" dirty="0" smtClean="0"/>
              <a:t>·</a:t>
            </a:r>
            <a:r>
              <a:rPr lang="zh-CN" altLang="en-US" sz="1600" b="1" dirty="0" smtClean="0"/>
              <a:t>必修</a:t>
            </a:r>
            <a:r>
              <a:rPr lang="en-US" altLang="zh-CN" sz="1600" b="1" dirty="0" smtClean="0"/>
              <a:t>》</a:t>
            </a:r>
            <a:r>
              <a:rPr lang="zh-CN" altLang="en-US" sz="1600" b="1" dirty="0" smtClean="0"/>
              <a:t>第二册，</a:t>
            </a:r>
            <a:r>
              <a:rPr lang="en-US" altLang="zh-CN" sz="1600" b="1" dirty="0" smtClean="0"/>
              <a:t>P4</a:t>
            </a:r>
            <a:r>
              <a:rPr lang="zh-CN" altLang="en-US" sz="1600" b="1" dirty="0" smtClean="0"/>
              <a:t>，资料卡片</a:t>
            </a:r>
            <a:endParaRPr lang="zh-CN" altLang="en-US" sz="1600" b="1" dirty="0"/>
          </a:p>
        </p:txBody>
      </p:sp>
      <p:sp>
        <p:nvSpPr>
          <p:cNvPr id="7" name="标题 3"/>
          <p:cNvSpPr>
            <a:spLocks noGrp="1" noChangeArrowheads="1"/>
          </p:cNvSpPr>
          <p:nvPr>
            <p:ph type="title"/>
          </p:nvPr>
        </p:nvSpPr>
        <p:spPr bwMode="auto">
          <a:xfrm>
            <a:off x="631766" y="417225"/>
            <a:ext cx="8051781" cy="612077"/>
          </a:xfrm>
          <a:solidFill>
            <a:srgbClr val="FFFFCC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2800" dirty="0" smtClean="0"/>
              <a:t>葡萄酒中</a:t>
            </a:r>
            <a:r>
              <a:rPr lang="en-US" altLang="zh-CN" sz="2800" dirty="0" smtClean="0"/>
              <a:t>SO</a:t>
            </a:r>
            <a:r>
              <a:rPr lang="en-US" altLang="zh-CN" sz="2800" baseline="-25000" dirty="0" smtClean="0"/>
              <a:t>2</a:t>
            </a:r>
            <a:r>
              <a:rPr lang="zh-CN" altLang="en-US" sz="2800" dirty="0" smtClean="0"/>
              <a:t>的用量标准</a:t>
            </a:r>
            <a:endParaRPr lang="zh-CN" altLang="en-US" sz="2800" baseline="-250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"/>
          <a:stretch/>
        </p:blipFill>
        <p:spPr>
          <a:xfrm>
            <a:off x="4508881" y="1510648"/>
            <a:ext cx="4232856" cy="28626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50692" y="3476597"/>
            <a:ext cx="4216231" cy="8780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6" y="1814554"/>
            <a:ext cx="3608530" cy="22548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50692" y="4433586"/>
            <a:ext cx="27478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b="1" noProof="1">
                <a:latin typeface="黑体" panose="02010609060101010101" pitchFamily="49" charset="-122"/>
                <a:ea typeface="黑体" panose="02010609060101010101" pitchFamily="49" charset="-122"/>
              </a:rPr>
              <a:t>残留量不得超过</a:t>
            </a:r>
            <a:r>
              <a:rPr lang="en-US" altLang="zh-CN" b="1" noProof="1">
                <a:latin typeface="黑体" panose="02010609060101010101" pitchFamily="49" charset="-122"/>
                <a:ea typeface="黑体" panose="02010609060101010101" pitchFamily="49" charset="-122"/>
              </a:rPr>
              <a:t>0.05g/kg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0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7"/>
    </mc:Choice>
    <mc:Fallback xmlns="">
      <p:transition spd="slow" advTm="18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9709" y="357809"/>
            <a:ext cx="75812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问题</a:t>
            </a:r>
            <a:r>
              <a:rPr lang="zh-CN" altLang="en-US" sz="2400" b="1" dirty="0">
                <a:latin typeface="+mn-ea"/>
                <a:ea typeface="+mn-ea"/>
              </a:rPr>
              <a:t>三</a:t>
            </a:r>
            <a:r>
              <a:rPr lang="zh-CN" altLang="en-US" sz="2400" b="1" dirty="0" smtClean="0">
                <a:latin typeface="+mn-ea"/>
                <a:ea typeface="+mn-ea"/>
              </a:rPr>
              <a:t>：如何测定二氧化硫的含量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708" y="1076492"/>
            <a:ext cx="7581207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【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思考与讨论</a:t>
            </a:r>
            <a:r>
              <a:rPr lang="en-US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】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可以选择哪些反应测定二氧化硫的含量？请说明原因（可先用</a:t>
            </a:r>
            <a:r>
              <a:rPr lang="en-US" altLang="zh-CN" sz="2000" b="1" dirty="0" smtClean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 smtClean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+mn-ea"/>
                <a:cs typeface="Times New Roman" panose="02020603050405020304" pitchFamily="18" charset="0"/>
              </a:rPr>
              <a:t>水溶液模拟测试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）。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707" y="2349173"/>
            <a:ext cx="7581207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思路</a:t>
            </a:r>
            <a:r>
              <a:rPr lang="en-US" altLang="zh-CN" sz="2000" b="1" dirty="0" smtClean="0">
                <a:latin typeface="+mn-ea"/>
                <a:ea typeface="+mn-ea"/>
              </a:rPr>
              <a:t>1</a:t>
            </a:r>
            <a:r>
              <a:rPr lang="zh-CN" altLang="en-US" sz="2000" b="1" dirty="0" smtClean="0">
                <a:latin typeface="+mn-ea"/>
                <a:ea typeface="+mn-ea"/>
              </a:rPr>
              <a:t>：将二氧化硫转化为沉淀</a:t>
            </a:r>
            <a:endParaRPr lang="zh-CN" altLang="en-US" sz="2000" b="1" dirty="0">
              <a:latin typeface="+mn-ea"/>
              <a:ea typeface="+mn-ea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5" y="3119109"/>
            <a:ext cx="574267" cy="17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4"/>
          <p:cNvSpPr>
            <a:spLocks noChangeArrowheads="1"/>
          </p:cNvSpPr>
          <p:nvPr/>
        </p:nvSpPr>
        <p:spPr bwMode="auto">
          <a:xfrm>
            <a:off x="1818237" y="3119109"/>
            <a:ext cx="1798637" cy="647700"/>
          </a:xfrm>
          <a:prstGeom prst="wedgeRoundRectCallout">
            <a:avLst>
              <a:gd name="adj1" fmla="val -80059"/>
              <a:gd name="adj2" fmla="val 14657"/>
              <a:gd name="adj3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hangingPunct="1"/>
            <a:r>
              <a:rPr lang="zh-CN" altLang="en-US" sz="2000" b="1" dirty="0" smtClean="0">
                <a:latin typeface="+mn-ea"/>
                <a:ea typeface="+mn-ea"/>
              </a:rPr>
              <a:t>含</a:t>
            </a:r>
            <a:r>
              <a:rPr lang="en-US" altLang="zh-CN" sz="2000" b="1" dirty="0" smtClean="0">
                <a:latin typeface="+mn-ea"/>
                <a:ea typeface="+mn-ea"/>
              </a:rPr>
              <a:t>SO</a:t>
            </a:r>
            <a:r>
              <a:rPr lang="en-US" altLang="zh-CN" sz="2000" b="1" baseline="-25000" dirty="0" smtClean="0">
                <a:latin typeface="+mn-ea"/>
                <a:ea typeface="+mn-ea"/>
              </a:rPr>
              <a:t>2</a:t>
            </a:r>
            <a:r>
              <a:rPr lang="zh-CN" altLang="en-US" sz="2000" b="1" dirty="0">
                <a:latin typeface="+mn-ea"/>
                <a:ea typeface="+mn-ea"/>
              </a:rPr>
              <a:t>的</a:t>
            </a:r>
            <a:r>
              <a:rPr lang="zh-CN" altLang="en-US" sz="2000" b="1" dirty="0" smtClean="0">
                <a:latin typeface="+mn-ea"/>
                <a:ea typeface="+mn-ea"/>
              </a:rPr>
              <a:t>溶液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3" name="圆角矩形标注 5"/>
          <p:cNvSpPr>
            <a:spLocks noChangeArrowheads="1"/>
          </p:cNvSpPr>
          <p:nvPr/>
        </p:nvSpPr>
        <p:spPr bwMode="auto">
          <a:xfrm>
            <a:off x="1954760" y="3955741"/>
            <a:ext cx="6264275" cy="830165"/>
          </a:xfrm>
          <a:prstGeom prst="wedgeRoundRectCallout">
            <a:avLst>
              <a:gd name="adj1" fmla="val -60428"/>
              <a:gd name="adj2" fmla="val 12747"/>
              <a:gd name="adj3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5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2190848" y="4075948"/>
          <a:ext cx="5792098" cy="593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749"/>
                <a:gridCol w="1530626"/>
                <a:gridCol w="1063487"/>
                <a:gridCol w="1431236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latin typeface="+mn-ea"/>
                          <a:ea typeface="+mn-ea"/>
                        </a:rPr>
                        <a:t>试剂（溶液）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Ba(OH</a:t>
                      </a:r>
                      <a:r>
                        <a:rPr lang="zh-CN" altLang="en-US" sz="2000" b="1" dirty="0" smtClean="0">
                          <a:latin typeface="+mn-ea"/>
                          <a:ea typeface="+mn-ea"/>
                        </a:rPr>
                        <a:t>）</a:t>
                      </a:r>
                      <a:r>
                        <a:rPr lang="en-US" altLang="zh-CN" sz="2000" b="1" baseline="-250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2000" b="1" dirty="0">
                        <a:latin typeface="+mn-ea"/>
                        <a:ea typeface="+mn-ea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BaCl</a:t>
                      </a:r>
                      <a:r>
                        <a:rPr lang="en-US" altLang="zh-CN" sz="2000" b="1" baseline="-250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2000" b="1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Ba(NO</a:t>
                      </a:r>
                      <a:r>
                        <a:rPr lang="en-US" altLang="zh-CN" sz="2000" b="1" baseline="-250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altLang="zh-CN" sz="2000" b="1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en-US" altLang="zh-CN" sz="2000" b="1" baseline="-25000" dirty="0" smtClean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2000" b="1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32" marB="45732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22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47"/>
    </mc:Choice>
    <mc:Fallback xmlns="">
      <p:transition spd="slow" advTm="70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实验3－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6" y="971623"/>
            <a:ext cx="2111710" cy="15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实验3－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7" y="2878463"/>
            <a:ext cx="2038182" cy="15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F878A1F-61EE-4426-9637-593F92AE68EF}"/>
              </a:ext>
            </a:extLst>
          </p:cNvPr>
          <p:cNvSpPr txBox="1"/>
          <p:nvPr/>
        </p:nvSpPr>
        <p:spPr>
          <a:xfrm>
            <a:off x="597712" y="561135"/>
            <a:ext cx="1566454" cy="400110"/>
          </a:xfrm>
          <a:prstGeom prst="rect">
            <a:avLst/>
          </a:prstGeom>
          <a:solidFill>
            <a:srgbClr val="F0CE8E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Ba(OH)</a:t>
            </a:r>
            <a:r>
              <a:rPr lang="en-US" altLang="zh-CN" sz="2000" b="1" kern="12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2</a:t>
            </a:r>
            <a:r>
              <a:rPr lang="zh-CN" altLang="en-US" sz="20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溶液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F878A1F-61EE-4426-9637-593F92AE68EF}"/>
              </a:ext>
            </a:extLst>
          </p:cNvPr>
          <p:cNvSpPr txBox="1"/>
          <p:nvPr/>
        </p:nvSpPr>
        <p:spPr>
          <a:xfrm>
            <a:off x="448137" y="104985"/>
            <a:ext cx="697627" cy="400110"/>
          </a:xfrm>
          <a:prstGeom prst="rect">
            <a:avLst/>
          </a:prstGeom>
          <a:solidFill>
            <a:srgbClr val="E2CBC5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+mn-ea"/>
                <a:ea typeface="+mn-ea"/>
              </a:rPr>
              <a:t>实验</a:t>
            </a:r>
            <a:endParaRPr lang="en-US" altLang="zh-CN" sz="2000" b="1" dirty="0" smtClean="0">
              <a:latin typeface="+mn-ea"/>
              <a:ea typeface="+mn-ea"/>
            </a:endParaRPr>
          </a:p>
        </p:txBody>
      </p:sp>
      <p:sp>
        <p:nvSpPr>
          <p:cNvPr id="8" name="右箭头 7"/>
          <p:cNvSpPr/>
          <p:nvPr/>
        </p:nvSpPr>
        <p:spPr>
          <a:xfrm rot="5400000">
            <a:off x="1091774" y="2612844"/>
            <a:ext cx="523875" cy="231723"/>
          </a:xfrm>
          <a:prstGeom prst="rightArrow">
            <a:avLst/>
          </a:prstGeom>
          <a:solidFill>
            <a:srgbClr val="E2C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 descr="实验3－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89" y="961245"/>
            <a:ext cx="2180191" cy="15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实验3－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89" y="2874261"/>
            <a:ext cx="2043785" cy="15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F878A1F-61EE-4426-9637-593F92AE68EF}"/>
              </a:ext>
            </a:extLst>
          </p:cNvPr>
          <p:cNvSpPr txBox="1"/>
          <p:nvPr/>
        </p:nvSpPr>
        <p:spPr>
          <a:xfrm>
            <a:off x="6427672" y="561135"/>
            <a:ext cx="1653017" cy="400110"/>
          </a:xfrm>
          <a:prstGeom prst="rect">
            <a:avLst/>
          </a:prstGeom>
          <a:solidFill>
            <a:srgbClr val="F0CE8E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Ba(NO</a:t>
            </a:r>
            <a:r>
              <a:rPr lang="en-US" altLang="zh-CN" sz="2000" b="1" kern="1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3</a:t>
            </a:r>
            <a:r>
              <a:rPr lang="en-US" altLang="zh-CN" sz="20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)</a:t>
            </a:r>
            <a:r>
              <a:rPr lang="en-US" altLang="zh-CN" sz="2000" b="1" kern="1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2</a:t>
            </a:r>
            <a:r>
              <a:rPr lang="zh-CN" altLang="en-US" sz="20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溶液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3" name="右箭头 12"/>
          <p:cNvSpPr/>
          <p:nvPr/>
        </p:nvSpPr>
        <p:spPr>
          <a:xfrm rot="5400000">
            <a:off x="7137826" y="2597188"/>
            <a:ext cx="523875" cy="231723"/>
          </a:xfrm>
          <a:prstGeom prst="rightArrow">
            <a:avLst/>
          </a:prstGeom>
          <a:solidFill>
            <a:srgbClr val="E2C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4" descr="实验3－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26" y="971623"/>
            <a:ext cx="2111711" cy="15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实验1－2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4" b="31989"/>
          <a:stretch/>
        </p:blipFill>
        <p:spPr bwMode="auto">
          <a:xfrm>
            <a:off x="3036603" y="2874261"/>
            <a:ext cx="2176938" cy="153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右箭头 15"/>
          <p:cNvSpPr/>
          <p:nvPr/>
        </p:nvSpPr>
        <p:spPr>
          <a:xfrm rot="5400000">
            <a:off x="3950618" y="2618773"/>
            <a:ext cx="523875" cy="231723"/>
          </a:xfrm>
          <a:prstGeom prst="rightArrow">
            <a:avLst/>
          </a:prstGeom>
          <a:solidFill>
            <a:srgbClr val="E2C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FF878A1F-61EE-4426-9637-593F92AE68EF}"/>
              </a:ext>
            </a:extLst>
          </p:cNvPr>
          <p:cNvSpPr txBox="1"/>
          <p:nvPr/>
        </p:nvSpPr>
        <p:spPr>
          <a:xfrm>
            <a:off x="3531229" y="561135"/>
            <a:ext cx="1306768" cy="400110"/>
          </a:xfrm>
          <a:prstGeom prst="rect">
            <a:avLst/>
          </a:prstGeom>
          <a:solidFill>
            <a:srgbClr val="F0CE8E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BaCl</a:t>
            </a:r>
            <a:r>
              <a:rPr lang="en-US" altLang="zh-CN" sz="2000" b="1" kern="1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2</a:t>
            </a:r>
            <a:r>
              <a:rPr lang="zh-CN" altLang="en-US" sz="20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溶液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8138" y="4497646"/>
            <a:ext cx="7827936" cy="553998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请写出实验中发生反应的化学</a:t>
            </a:r>
            <a:r>
              <a:rPr lang="en-US" altLang="zh-CN" sz="2000" b="1" dirty="0" smtClean="0">
                <a:latin typeface="+mn-ea"/>
                <a:ea typeface="+mn-ea"/>
              </a:rPr>
              <a:t>/</a:t>
            </a:r>
            <a:r>
              <a:rPr lang="zh-CN" altLang="en-US" sz="2000" b="1" dirty="0" smtClean="0">
                <a:latin typeface="+mn-ea"/>
                <a:ea typeface="+mn-ea"/>
              </a:rPr>
              <a:t>离子方程式（</a:t>
            </a:r>
            <a:r>
              <a:rPr lang="en-US" altLang="zh-CN" sz="2000" b="1" dirty="0" smtClean="0">
                <a:latin typeface="+mn-ea"/>
                <a:ea typeface="+mn-ea"/>
              </a:rPr>
              <a:t>NO</a:t>
            </a:r>
            <a:r>
              <a:rPr lang="en-US" altLang="zh-CN" sz="2000" b="1" baseline="-25000" dirty="0" smtClean="0">
                <a:latin typeface="+mn-ea"/>
                <a:ea typeface="+mn-ea"/>
              </a:rPr>
              <a:t>3</a:t>
            </a:r>
            <a:r>
              <a:rPr lang="en-US" altLang="zh-CN" sz="2000" b="1" baseline="30000" dirty="0" smtClean="0">
                <a:latin typeface="+mn-ea"/>
                <a:ea typeface="+mn-ea"/>
              </a:rPr>
              <a:t>-</a:t>
            </a:r>
            <a:r>
              <a:rPr lang="zh-CN" altLang="en-US" sz="2000" b="1" dirty="0" smtClean="0">
                <a:latin typeface="+mn-ea"/>
                <a:ea typeface="+mn-ea"/>
              </a:rPr>
              <a:t>被还原为</a:t>
            </a:r>
            <a:r>
              <a:rPr lang="en-US" altLang="zh-CN" sz="2000" b="1" dirty="0" smtClean="0">
                <a:latin typeface="+mn-ea"/>
                <a:ea typeface="+mn-ea"/>
              </a:rPr>
              <a:t>NO</a:t>
            </a:r>
            <a:r>
              <a:rPr lang="zh-CN" altLang="en-US" sz="2000" b="1" dirty="0" smtClean="0">
                <a:latin typeface="+mn-ea"/>
                <a:ea typeface="+mn-ea"/>
              </a:rPr>
              <a:t>）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7293" y="3393335"/>
            <a:ext cx="7581207" cy="1015663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1"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＋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1"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+ 2OH</a:t>
            </a:r>
            <a:r>
              <a:rPr kumimoji="1"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BaSO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1" lang="en-US" altLang="zh-CN" sz="20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</a:t>
            </a:r>
            <a:r>
              <a:rPr kumimoji="1"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3SO</a:t>
            </a:r>
            <a:r>
              <a:rPr kumimoji="1"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＋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3Ba</a:t>
            </a:r>
            <a:r>
              <a:rPr kumimoji="1"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+ 2NO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1"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3BaSO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+2NO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+ 4H</a:t>
            </a:r>
            <a:r>
              <a:rPr kumimoji="1" lang="en-US" altLang="zh-CN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2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95"/>
    </mc:Choice>
    <mc:Fallback xmlns="">
      <p:transition spd="slow" advTm="146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9708" y="1082263"/>
            <a:ext cx="7581207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思路</a:t>
            </a:r>
            <a:r>
              <a:rPr lang="en-US" altLang="zh-CN" sz="2000" b="1" dirty="0">
                <a:latin typeface="+mn-ea"/>
                <a:ea typeface="+mn-ea"/>
              </a:rPr>
              <a:t>2</a:t>
            </a:r>
            <a:r>
              <a:rPr lang="zh-CN" altLang="en-US" sz="2000" b="1" dirty="0" smtClean="0">
                <a:latin typeface="+mn-ea"/>
                <a:ea typeface="+mn-ea"/>
              </a:rPr>
              <a:t>：将二氧化硫与有色物质反应，利用褪色</a:t>
            </a:r>
            <a:r>
              <a:rPr lang="en-US" altLang="zh-CN" sz="2000" b="1" dirty="0" smtClean="0">
                <a:latin typeface="+mn-ea"/>
                <a:ea typeface="+mn-ea"/>
              </a:rPr>
              <a:t>/</a:t>
            </a:r>
            <a:r>
              <a:rPr lang="zh-CN" altLang="en-US" sz="2000" b="1" dirty="0" smtClean="0">
                <a:latin typeface="+mn-ea"/>
                <a:ea typeface="+mn-ea"/>
              </a:rPr>
              <a:t>显色指示反应终点</a:t>
            </a:r>
            <a:endParaRPr lang="zh-CN" altLang="en-US" sz="2000" b="1" dirty="0">
              <a:latin typeface="+mn-ea"/>
              <a:ea typeface="+mn-ea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8" y="2279524"/>
            <a:ext cx="574267" cy="17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2021717" y="2136751"/>
            <a:ext cx="1798637" cy="647700"/>
          </a:xfrm>
          <a:prstGeom prst="wedgeRoundRectCallout">
            <a:avLst>
              <a:gd name="adj1" fmla="val -82370"/>
              <a:gd name="adj2" fmla="val 8240"/>
              <a:gd name="adj3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+mn-ea"/>
                <a:ea typeface="+mn-ea"/>
              </a:rPr>
              <a:t>SO</a:t>
            </a:r>
            <a:r>
              <a:rPr lang="en-US" altLang="zh-CN" sz="2000" b="1" baseline="-25000" dirty="0">
                <a:latin typeface="+mn-ea"/>
                <a:ea typeface="+mn-ea"/>
              </a:rPr>
              <a:t>2</a:t>
            </a:r>
            <a:r>
              <a:rPr lang="zh-CN" altLang="en-US" sz="2000" b="1" dirty="0">
                <a:latin typeface="+mn-ea"/>
                <a:ea typeface="+mn-ea"/>
              </a:rPr>
              <a:t>溶液</a:t>
            </a: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1597768" y="3167043"/>
            <a:ext cx="6264275" cy="830165"/>
          </a:xfrm>
          <a:prstGeom prst="wedgeRoundRectCallout">
            <a:avLst>
              <a:gd name="adj1" fmla="val -56182"/>
              <a:gd name="adj2" fmla="val 20758"/>
              <a:gd name="adj3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5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1842959" y="3262088"/>
          <a:ext cx="5792098" cy="701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6749"/>
                <a:gridCol w="1136859"/>
                <a:gridCol w="1457254"/>
                <a:gridCol w="1431236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>
                          <a:latin typeface="+mn-ea"/>
                          <a:ea typeface="+mn-ea"/>
                        </a:rPr>
                        <a:t>试剂（溶液）</a:t>
                      </a: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酸性</a:t>
                      </a:r>
                      <a:r>
                        <a:rPr lang="en-US" altLang="zh-CN" sz="20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KMnO</a:t>
                      </a:r>
                      <a:r>
                        <a:rPr lang="en-US" altLang="zh-CN" sz="2000" b="1" i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zh-CN" altLang="en-US" sz="2000" b="1" i="0" dirty="0">
                        <a:latin typeface="+mn-ea"/>
                        <a:ea typeface="+mn-ea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endParaRPr lang="en-US" altLang="zh-CN" sz="2000" b="1" i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I</a:t>
                      </a:r>
                      <a:r>
                        <a:rPr lang="en-US" altLang="zh-CN" sz="2000" b="1" i="0" baseline="-25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2000" b="1" i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水</a:t>
                      </a:r>
                      <a:endParaRPr lang="zh-CN" altLang="en-US" sz="2000" b="1" i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4" marR="91444" marT="45732" marB="45732"/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含酚酞的</a:t>
                      </a:r>
                      <a:r>
                        <a:rPr lang="en-US" altLang="zh-CN" sz="2000" b="1" i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NaOH</a:t>
                      </a:r>
                      <a:endParaRPr lang="zh-CN" altLang="en-US" sz="20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4" marR="91444" marT="45732" marB="45732"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9709" y="357809"/>
            <a:ext cx="75812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问题</a:t>
            </a:r>
            <a:r>
              <a:rPr lang="zh-CN" altLang="en-US" sz="2400" b="1" dirty="0">
                <a:latin typeface="+mn-ea"/>
                <a:ea typeface="+mn-ea"/>
              </a:rPr>
              <a:t>三</a:t>
            </a:r>
            <a:r>
              <a:rPr lang="zh-CN" altLang="en-US" sz="2400" b="1" dirty="0" smtClean="0">
                <a:latin typeface="+mn-ea"/>
                <a:ea typeface="+mn-ea"/>
              </a:rPr>
              <a:t>：如何测定二氧化硫的含量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9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18"/>
    </mc:Choice>
    <mc:Fallback xmlns="">
      <p:transition spd="slow" advTm="43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实验4－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81" y="564658"/>
            <a:ext cx="2309630" cy="17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实验4－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80" y="2694097"/>
            <a:ext cx="2337615" cy="17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实验4－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" y="549937"/>
            <a:ext cx="2287923" cy="17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实验4－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1" y="2683404"/>
            <a:ext cx="2351870" cy="176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F878A1F-61EE-4426-9637-593F92AE68EF}"/>
              </a:ext>
            </a:extLst>
          </p:cNvPr>
          <p:cNvSpPr txBox="1"/>
          <p:nvPr/>
        </p:nvSpPr>
        <p:spPr>
          <a:xfrm>
            <a:off x="1449587" y="1681106"/>
            <a:ext cx="1237346" cy="584775"/>
          </a:xfrm>
          <a:prstGeom prst="rect">
            <a:avLst/>
          </a:prstGeom>
          <a:solidFill>
            <a:srgbClr val="F0CE8E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酸性</a:t>
            </a:r>
            <a:endParaRPr lang="en-US" altLang="zh-CN" sz="16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r>
              <a:rPr lang="en-US" altLang="zh-CN" sz="16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KMnO</a:t>
            </a:r>
            <a:r>
              <a:rPr lang="en-US" altLang="zh-CN" sz="1600" b="1" kern="1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4</a:t>
            </a:r>
            <a:r>
              <a:rPr lang="zh-CN" altLang="en-US" sz="16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溶液</a:t>
            </a:r>
            <a:endParaRPr lang="zh-CN" altLang="en-US" sz="1600" b="1" dirty="0"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F878A1F-61EE-4426-9637-593F92AE68EF}"/>
              </a:ext>
            </a:extLst>
          </p:cNvPr>
          <p:cNvSpPr txBox="1"/>
          <p:nvPr/>
        </p:nvSpPr>
        <p:spPr>
          <a:xfrm>
            <a:off x="3953863" y="1867911"/>
            <a:ext cx="786865" cy="338554"/>
          </a:xfrm>
          <a:prstGeom prst="rect">
            <a:avLst/>
          </a:prstGeom>
          <a:solidFill>
            <a:srgbClr val="F0CE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碘水</a:t>
            </a:r>
            <a:endParaRPr lang="zh-CN" altLang="en-US" sz="1600" b="1" dirty="0">
              <a:latin typeface="+mn-ea"/>
              <a:ea typeface="+mn-ea"/>
            </a:endParaRPr>
          </a:p>
        </p:txBody>
      </p:sp>
      <p:pic>
        <p:nvPicPr>
          <p:cNvPr id="8" name="图片 7" descr="实验1－2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4" b="31989"/>
          <a:stretch/>
        </p:blipFill>
        <p:spPr bwMode="auto">
          <a:xfrm>
            <a:off x="5999567" y="2683405"/>
            <a:ext cx="2512666" cy="176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71" y="564658"/>
            <a:ext cx="2713762" cy="17469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F878A1F-61EE-4426-9637-593F92AE68EF}"/>
              </a:ext>
            </a:extLst>
          </p:cNvPr>
          <p:cNvSpPr txBox="1"/>
          <p:nvPr/>
        </p:nvSpPr>
        <p:spPr>
          <a:xfrm>
            <a:off x="6252199" y="1681106"/>
            <a:ext cx="1170353" cy="584775"/>
          </a:xfrm>
          <a:prstGeom prst="rect">
            <a:avLst/>
          </a:prstGeom>
          <a:solidFill>
            <a:srgbClr val="F0CE8E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kern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NaOH</a:t>
            </a:r>
            <a:r>
              <a:rPr lang="zh-CN" altLang="en-US" sz="16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溶液</a:t>
            </a:r>
            <a:endParaRPr lang="en-US" altLang="zh-CN" sz="1600" b="1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</a:endParaRPr>
          </a:p>
          <a:p>
            <a:r>
              <a:rPr lang="en-US" altLang="zh-CN" sz="16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+</a:t>
            </a:r>
            <a:r>
              <a:rPr lang="zh-CN" altLang="en-US" sz="16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</a:rPr>
              <a:t>酚酞</a:t>
            </a:r>
            <a:endParaRPr lang="zh-CN" altLang="en-US" sz="1600" b="1" dirty="0">
              <a:latin typeface="+mn-ea"/>
              <a:ea typeface="+mn-ea"/>
            </a:endParaRPr>
          </a:p>
        </p:txBody>
      </p:sp>
      <p:sp>
        <p:nvSpPr>
          <p:cNvPr id="11" name="右箭头 10"/>
          <p:cNvSpPr/>
          <p:nvPr/>
        </p:nvSpPr>
        <p:spPr>
          <a:xfrm rot="5400000">
            <a:off x="1560895" y="2411956"/>
            <a:ext cx="523875" cy="231723"/>
          </a:xfrm>
          <a:prstGeom prst="rightArrow">
            <a:avLst/>
          </a:prstGeom>
          <a:solidFill>
            <a:srgbClr val="E2C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5400000">
            <a:off x="7484651" y="2350501"/>
            <a:ext cx="523875" cy="231723"/>
          </a:xfrm>
          <a:prstGeom prst="rightArrow">
            <a:avLst/>
          </a:prstGeom>
          <a:solidFill>
            <a:srgbClr val="E2C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5400000">
            <a:off x="3935163" y="2350501"/>
            <a:ext cx="523875" cy="231723"/>
          </a:xfrm>
          <a:prstGeom prst="rightArrow">
            <a:avLst/>
          </a:prstGeom>
          <a:solidFill>
            <a:srgbClr val="E2C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F878A1F-61EE-4426-9637-593F92AE68EF}"/>
              </a:ext>
            </a:extLst>
          </p:cNvPr>
          <p:cNvSpPr txBox="1"/>
          <p:nvPr/>
        </p:nvSpPr>
        <p:spPr>
          <a:xfrm>
            <a:off x="448137" y="104985"/>
            <a:ext cx="697627" cy="400110"/>
          </a:xfrm>
          <a:prstGeom prst="rect">
            <a:avLst/>
          </a:prstGeom>
          <a:solidFill>
            <a:srgbClr val="E2CBC5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+mn-ea"/>
                <a:ea typeface="+mn-ea"/>
              </a:rPr>
              <a:t>实验</a:t>
            </a:r>
            <a:endParaRPr lang="en-US" altLang="zh-CN" sz="2000" b="1" dirty="0" smtClean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894" y="4447307"/>
            <a:ext cx="7581207" cy="553998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请写出三个实验中发生反应的离子方程式</a:t>
            </a:r>
            <a:r>
              <a:rPr lang="en-US" altLang="zh-CN" sz="2000" b="1" dirty="0" smtClean="0">
                <a:latin typeface="+mn-ea"/>
                <a:ea typeface="+mn-ea"/>
              </a:rPr>
              <a:t>/</a:t>
            </a:r>
            <a:r>
              <a:rPr lang="zh-CN" altLang="en-US" sz="2000" b="1" dirty="0" smtClean="0">
                <a:latin typeface="+mn-ea"/>
                <a:ea typeface="+mn-ea"/>
              </a:rPr>
              <a:t>化学方程式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65727" y="2773356"/>
            <a:ext cx="5956825" cy="1338828"/>
          </a:xfrm>
          <a:prstGeom prst="rect">
            <a:avLst/>
          </a:prstGeom>
          <a:solidFill>
            <a:srgbClr val="F0CE8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>
              <a:lnSpc>
                <a:spcPct val="150000"/>
              </a:lnSpc>
              <a:defRPr/>
            </a:pPr>
            <a:r>
              <a:rPr lang="pt-BR" altLang="zh-CN" b="1" dirty="0" smtClean="0">
                <a:latin typeface="+mn-ea"/>
                <a:ea typeface="+mn-ea"/>
              </a:rPr>
              <a:t>5SO</a:t>
            </a:r>
            <a:r>
              <a:rPr lang="pt-BR" altLang="zh-CN" b="1" baseline="-25000" dirty="0" smtClean="0">
                <a:latin typeface="+mn-ea"/>
                <a:ea typeface="+mn-ea"/>
              </a:rPr>
              <a:t>2</a:t>
            </a:r>
            <a:r>
              <a:rPr lang="pt-BR" altLang="zh-CN" b="1" dirty="0" smtClean="0">
                <a:latin typeface="+mn-ea"/>
                <a:ea typeface="+mn-ea"/>
              </a:rPr>
              <a:t> </a:t>
            </a:r>
            <a:r>
              <a:rPr lang="pt-BR" altLang="zh-CN" b="1" dirty="0">
                <a:latin typeface="+mn-ea"/>
                <a:ea typeface="+mn-ea"/>
              </a:rPr>
              <a:t>+ 2MnO</a:t>
            </a:r>
            <a:r>
              <a:rPr lang="pt-BR" altLang="zh-CN" b="1" baseline="-25000" dirty="0">
                <a:latin typeface="+mn-ea"/>
                <a:ea typeface="+mn-ea"/>
              </a:rPr>
              <a:t>4</a:t>
            </a:r>
            <a:r>
              <a:rPr lang="pt-BR" altLang="zh-CN" b="1" baseline="30000" dirty="0">
                <a:latin typeface="+mn-ea"/>
                <a:ea typeface="+mn-ea"/>
              </a:rPr>
              <a:t>-</a:t>
            </a:r>
            <a:r>
              <a:rPr lang="pt-BR" altLang="zh-CN" b="1" dirty="0">
                <a:latin typeface="+mn-ea"/>
                <a:ea typeface="+mn-ea"/>
              </a:rPr>
              <a:t> + 2H</a:t>
            </a:r>
            <a:r>
              <a:rPr lang="pt-BR" altLang="zh-CN" b="1" baseline="-25000" dirty="0">
                <a:latin typeface="+mn-ea"/>
                <a:ea typeface="+mn-ea"/>
              </a:rPr>
              <a:t>2</a:t>
            </a:r>
            <a:r>
              <a:rPr lang="pt-BR" altLang="zh-CN" b="1" dirty="0">
                <a:latin typeface="+mn-ea"/>
                <a:ea typeface="+mn-ea"/>
              </a:rPr>
              <a:t>O = 5SO</a:t>
            </a:r>
            <a:r>
              <a:rPr lang="pt-BR" altLang="zh-CN" b="1" baseline="-25000" dirty="0">
                <a:latin typeface="+mn-ea"/>
                <a:ea typeface="+mn-ea"/>
              </a:rPr>
              <a:t>4</a:t>
            </a:r>
            <a:r>
              <a:rPr lang="pt-BR" altLang="zh-CN" b="1" baseline="30000" dirty="0">
                <a:latin typeface="+mn-ea"/>
                <a:ea typeface="+mn-ea"/>
              </a:rPr>
              <a:t>2-</a:t>
            </a:r>
            <a:r>
              <a:rPr lang="pt-BR" altLang="zh-CN" b="1" dirty="0">
                <a:latin typeface="+mn-ea"/>
                <a:ea typeface="+mn-ea"/>
              </a:rPr>
              <a:t> + 2Mn</a:t>
            </a:r>
            <a:r>
              <a:rPr lang="pt-BR" altLang="zh-CN" b="1" baseline="30000" dirty="0">
                <a:latin typeface="+mn-ea"/>
                <a:ea typeface="+mn-ea"/>
              </a:rPr>
              <a:t>2+ </a:t>
            </a:r>
            <a:r>
              <a:rPr lang="pt-BR" altLang="zh-CN" b="1" dirty="0">
                <a:latin typeface="+mn-ea"/>
                <a:ea typeface="+mn-ea"/>
              </a:rPr>
              <a:t>+ 4H</a:t>
            </a:r>
            <a:r>
              <a:rPr lang="pt-BR" altLang="zh-CN" b="1" baseline="30000" dirty="0" smtClean="0">
                <a:latin typeface="+mn-ea"/>
                <a:ea typeface="+mn-ea"/>
              </a:rPr>
              <a:t>+</a:t>
            </a:r>
          </a:p>
          <a:p>
            <a:pPr eaLnBrk="0">
              <a:lnSpc>
                <a:spcPct val="150000"/>
              </a:lnSpc>
              <a:defRPr/>
            </a:pPr>
            <a:r>
              <a:rPr lang="en-US" altLang="zh-CN" b="1" dirty="0">
                <a:latin typeface="+mn-ea"/>
              </a:rPr>
              <a:t>SO</a:t>
            </a:r>
            <a:r>
              <a:rPr lang="en-US" altLang="zh-CN" b="1" baseline="-25000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＋</a:t>
            </a:r>
            <a:r>
              <a:rPr lang="en-US" altLang="zh-CN" b="1" dirty="0">
                <a:latin typeface="+mn-ea"/>
              </a:rPr>
              <a:t>I</a:t>
            </a:r>
            <a:r>
              <a:rPr lang="en-US" altLang="zh-CN" b="1" baseline="-25000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＝</a:t>
            </a:r>
            <a:r>
              <a:rPr lang="en-US" altLang="zh-CN" b="1" dirty="0">
                <a:latin typeface="+mn-ea"/>
              </a:rPr>
              <a:t>H</a:t>
            </a:r>
            <a:r>
              <a:rPr lang="en-US" altLang="zh-CN" b="1" baseline="-25000" dirty="0">
                <a:latin typeface="+mn-ea"/>
              </a:rPr>
              <a:t>2</a:t>
            </a:r>
            <a:r>
              <a:rPr lang="en-US" altLang="zh-CN" b="1" dirty="0">
                <a:latin typeface="+mn-ea"/>
              </a:rPr>
              <a:t>SO</a:t>
            </a:r>
            <a:r>
              <a:rPr lang="en-US" altLang="zh-CN" b="1" baseline="-25000" dirty="0">
                <a:latin typeface="+mn-ea"/>
              </a:rPr>
              <a:t>4</a:t>
            </a:r>
            <a:r>
              <a:rPr lang="zh-CN" altLang="en-US" b="1" dirty="0">
                <a:latin typeface="+mn-ea"/>
              </a:rPr>
              <a:t>＋</a:t>
            </a:r>
            <a:r>
              <a:rPr lang="en-US" altLang="zh-CN" b="1" dirty="0" smtClean="0">
                <a:latin typeface="+mn-ea"/>
              </a:rPr>
              <a:t>2HI / </a:t>
            </a:r>
            <a:r>
              <a:rPr lang="en-US" altLang="zh-CN" b="1" dirty="0">
                <a:latin typeface="+mn-ea"/>
              </a:rPr>
              <a:t>SO</a:t>
            </a:r>
            <a:r>
              <a:rPr lang="en-US" altLang="zh-CN" b="1" baseline="-25000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＋</a:t>
            </a:r>
            <a:r>
              <a:rPr lang="en-US" altLang="zh-CN" b="1" dirty="0">
                <a:latin typeface="+mn-ea"/>
              </a:rPr>
              <a:t>I</a:t>
            </a:r>
            <a:r>
              <a:rPr lang="en-US" altLang="zh-CN" b="1" baseline="-25000" dirty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＝</a:t>
            </a:r>
            <a:r>
              <a:rPr lang="en-US" altLang="zh-CN" b="1" dirty="0" smtClean="0">
                <a:latin typeface="+mn-ea"/>
              </a:rPr>
              <a:t>SO</a:t>
            </a:r>
            <a:r>
              <a:rPr lang="en-US" altLang="zh-CN" b="1" baseline="-25000" dirty="0" smtClean="0">
                <a:latin typeface="+mn-ea"/>
              </a:rPr>
              <a:t>4</a:t>
            </a:r>
            <a:r>
              <a:rPr lang="pt-BR" altLang="zh-CN" b="1" baseline="30000" dirty="0">
                <a:latin typeface="+mn-ea"/>
              </a:rPr>
              <a:t>2-</a:t>
            </a:r>
            <a:r>
              <a:rPr lang="zh-CN" altLang="en-US" b="1" dirty="0" smtClean="0">
                <a:latin typeface="+mn-ea"/>
              </a:rPr>
              <a:t>＋</a:t>
            </a:r>
            <a:r>
              <a:rPr lang="en-US" altLang="zh-CN" b="1" dirty="0" smtClean="0">
                <a:latin typeface="+mn-ea"/>
              </a:rPr>
              <a:t>2I</a:t>
            </a:r>
            <a:r>
              <a:rPr lang="pt-BR" altLang="zh-CN" b="1" baseline="30000" dirty="0" smtClean="0">
                <a:latin typeface="+mn-ea"/>
              </a:rPr>
              <a:t>-</a:t>
            </a:r>
            <a:r>
              <a:rPr lang="pt-BR" altLang="zh-CN" b="1" dirty="0">
                <a:latin typeface="+mn-ea"/>
              </a:rPr>
              <a:t>+ 4H</a:t>
            </a:r>
            <a:r>
              <a:rPr lang="pt-BR" altLang="zh-CN" b="1" baseline="30000" dirty="0" smtClean="0">
                <a:latin typeface="+mn-ea"/>
              </a:rPr>
              <a:t>+</a:t>
            </a:r>
            <a:endParaRPr lang="en-US" altLang="zh-CN" b="1" dirty="0">
              <a:latin typeface="+mn-ea"/>
            </a:endParaRPr>
          </a:p>
          <a:p>
            <a:pPr eaLnBrk="0">
              <a:lnSpc>
                <a:spcPct val="150000"/>
              </a:lnSpc>
              <a:defRPr/>
            </a:pPr>
            <a:r>
              <a:rPr lang="en-US" altLang="zh-CN" b="1" dirty="0">
                <a:latin typeface="+mn-ea"/>
              </a:rPr>
              <a:t>SO</a:t>
            </a:r>
            <a:r>
              <a:rPr lang="en-US" altLang="zh-CN" b="1" baseline="-25000" dirty="0">
                <a:latin typeface="+mn-ea"/>
              </a:rPr>
              <a:t>2</a:t>
            </a:r>
            <a:r>
              <a:rPr lang="zh-CN" altLang="zh-CN" b="1" dirty="0">
                <a:latin typeface="+mn-ea"/>
              </a:rPr>
              <a:t>＋</a:t>
            </a:r>
            <a:r>
              <a:rPr lang="en-US" altLang="zh-CN" b="1" dirty="0" err="1">
                <a:latin typeface="+mn-ea"/>
              </a:rPr>
              <a:t>NaOH</a:t>
            </a:r>
            <a:r>
              <a:rPr lang="zh-CN" altLang="zh-CN" b="1" dirty="0">
                <a:latin typeface="+mn-ea"/>
              </a:rPr>
              <a:t>＝</a:t>
            </a:r>
            <a:r>
              <a:rPr lang="en-US" altLang="zh-CN" b="1" dirty="0">
                <a:latin typeface="+mn-ea"/>
              </a:rPr>
              <a:t>NaHSO</a:t>
            </a:r>
            <a:r>
              <a:rPr lang="en-US" altLang="zh-CN" b="1" baseline="-25000" dirty="0">
                <a:latin typeface="+mn-ea"/>
              </a:rPr>
              <a:t>3</a:t>
            </a:r>
            <a:r>
              <a:rPr kumimoji="0" lang="en-US" altLang="zh-CN" b="1" dirty="0" smtClean="0">
                <a:latin typeface="+mn-ea"/>
                <a:ea typeface="+mn-ea"/>
              </a:rPr>
              <a:t> /</a:t>
            </a:r>
            <a:r>
              <a:rPr lang="en-US" altLang="zh-CN" b="1" dirty="0">
                <a:latin typeface="+mn-ea"/>
              </a:rPr>
              <a:t> SO</a:t>
            </a:r>
            <a:r>
              <a:rPr lang="en-US" altLang="zh-CN" b="1" baseline="-25000" dirty="0">
                <a:latin typeface="+mn-ea"/>
              </a:rPr>
              <a:t>2</a:t>
            </a:r>
            <a:r>
              <a:rPr lang="zh-CN" altLang="zh-CN" b="1" dirty="0" smtClean="0">
                <a:latin typeface="+mn-ea"/>
              </a:rPr>
              <a:t>＋</a:t>
            </a:r>
            <a:r>
              <a:rPr lang="en-US" altLang="zh-CN" b="1" dirty="0" smtClean="0">
                <a:latin typeface="+mn-ea"/>
              </a:rPr>
              <a:t>OH</a:t>
            </a:r>
            <a:r>
              <a:rPr lang="pt-BR" altLang="zh-CN" b="1" baseline="30000" dirty="0">
                <a:latin typeface="+mn-ea"/>
              </a:rPr>
              <a:t>-</a:t>
            </a:r>
            <a:r>
              <a:rPr lang="zh-CN" altLang="zh-CN" b="1" dirty="0" smtClean="0">
                <a:latin typeface="+mn-ea"/>
              </a:rPr>
              <a:t>＝</a:t>
            </a:r>
            <a:r>
              <a:rPr lang="en-US" altLang="zh-CN" b="1" dirty="0" smtClean="0">
                <a:latin typeface="+mn-ea"/>
              </a:rPr>
              <a:t>HSO</a:t>
            </a:r>
            <a:r>
              <a:rPr lang="en-US" altLang="zh-CN" b="1" baseline="-25000" dirty="0" smtClean="0">
                <a:latin typeface="+mn-ea"/>
              </a:rPr>
              <a:t>3</a:t>
            </a:r>
            <a:r>
              <a:rPr lang="pt-BR" altLang="zh-CN" b="1" baseline="30000" dirty="0" smtClean="0">
                <a:latin typeface="+mn-ea"/>
              </a:rPr>
              <a:t>-</a:t>
            </a:r>
            <a:endParaRPr kumimoji="0" lang="en-US" altLang="zh-CN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8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27"/>
    </mc:Choice>
    <mc:Fallback xmlns="">
      <p:transition spd="slow" advTm="31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6843" y="1012944"/>
            <a:ext cx="784721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ea typeface="+mn-ea"/>
              </a:rPr>
              <a:t>【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资料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ea typeface="+mn-ea"/>
              </a:rPr>
              <a:t>1】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将</a:t>
            </a:r>
            <a:r>
              <a:rPr lang="zh-CN" altLang="en-US" sz="2000" b="1" dirty="0">
                <a:solidFill>
                  <a:srgbClr val="333333"/>
                </a:solidFill>
                <a:latin typeface="+mn-ea"/>
                <a:ea typeface="+mn-ea"/>
              </a:rPr>
              <a:t>一种已知其准确浓度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的溶液（称为</a:t>
            </a:r>
            <a:r>
              <a:rPr lang="zh-CN" altLang="en-US" sz="2000" b="1" dirty="0" smtClean="0">
                <a:solidFill>
                  <a:srgbClr val="0033CC"/>
                </a:solidFill>
                <a:latin typeface="+mn-ea"/>
                <a:ea typeface="+mn-ea"/>
              </a:rPr>
              <a:t>标准溶液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）滴</a:t>
            </a:r>
            <a:r>
              <a:rPr lang="zh-CN" altLang="en-US" sz="2000" b="1" dirty="0">
                <a:solidFill>
                  <a:srgbClr val="333333"/>
                </a:solidFill>
                <a:latin typeface="+mn-ea"/>
                <a:ea typeface="+mn-ea"/>
              </a:rPr>
              <a:t>加到被测物质的溶液中，直到化学反应完全时为止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，记录</a:t>
            </a:r>
            <a:r>
              <a:rPr lang="zh-CN" altLang="en-US" sz="2000" b="1" dirty="0" smtClean="0">
                <a:solidFill>
                  <a:srgbClr val="0033CC"/>
                </a:solidFill>
                <a:latin typeface="+mn-ea"/>
                <a:ea typeface="+mn-ea"/>
              </a:rPr>
              <a:t>标准溶液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的体积，然后根据</a:t>
            </a:r>
            <a:r>
              <a:rPr lang="zh-CN" altLang="en-US" sz="2000" b="1" dirty="0" smtClean="0">
                <a:solidFill>
                  <a:srgbClr val="0033CC"/>
                </a:solidFill>
                <a:latin typeface="+mn-ea"/>
                <a:ea typeface="+mn-ea"/>
              </a:rPr>
              <a:t>标准溶液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的</a:t>
            </a:r>
            <a:r>
              <a:rPr lang="zh-CN" altLang="en-US" sz="2000" b="1" dirty="0">
                <a:solidFill>
                  <a:srgbClr val="333333"/>
                </a:solidFill>
                <a:latin typeface="+mn-ea"/>
                <a:ea typeface="+mn-ea"/>
              </a:rPr>
              <a:t>浓度和体积可以求得被测组分的含量，这种方法称为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滴定分析法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ea typeface="+mn-ea"/>
              </a:rPr>
              <a:t>。</a:t>
            </a:r>
            <a:endParaRPr lang="zh-CN" altLang="en-US" sz="2000" b="1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6843" y="263025"/>
            <a:ext cx="75812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生活中的常用的</a:t>
            </a:r>
            <a:r>
              <a:rPr lang="en-US" altLang="zh-CN" sz="2400" b="1" dirty="0" smtClean="0">
                <a:latin typeface="+mn-ea"/>
                <a:ea typeface="+mn-ea"/>
              </a:rPr>
              <a:t>SO</a:t>
            </a:r>
            <a:r>
              <a:rPr lang="en-US" altLang="zh-CN" sz="2400" b="1" baseline="-25000" dirty="0" smtClean="0">
                <a:latin typeface="+mn-ea"/>
                <a:ea typeface="+mn-ea"/>
              </a:rPr>
              <a:t>2</a:t>
            </a:r>
            <a:r>
              <a:rPr lang="zh-CN" altLang="en-US" sz="2400" b="1" dirty="0" smtClean="0">
                <a:latin typeface="+mn-ea"/>
                <a:ea typeface="+mn-ea"/>
              </a:rPr>
              <a:t>测定方法</a:t>
            </a:r>
            <a:r>
              <a:rPr lang="en-US" altLang="zh-CN" sz="2400" b="1" dirty="0" smtClean="0">
                <a:latin typeface="+mn-ea"/>
                <a:ea typeface="+mn-ea"/>
              </a:rPr>
              <a:t>——</a:t>
            </a:r>
            <a:r>
              <a:rPr lang="zh-CN" altLang="en-US" sz="2400" b="1" dirty="0" smtClean="0">
                <a:latin typeface="+mn-ea"/>
                <a:ea typeface="+mn-ea"/>
              </a:rPr>
              <a:t>滴定分析法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6" name="Rectangl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6843" y="3524566"/>
            <a:ext cx="7847216" cy="892552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+mn-ea"/>
                <a:ea typeface="+mn-ea"/>
              </a:rPr>
              <a:t>    </a:t>
            </a:r>
            <a:r>
              <a:rPr lang="en-US" altLang="zh-CN" sz="2000" b="1" dirty="0" smtClean="0">
                <a:latin typeface="+mn-ea"/>
                <a:ea typeface="+mn-ea"/>
              </a:rPr>
              <a:t>                  </a:t>
            </a:r>
            <a:r>
              <a:rPr lang="zh-CN" altLang="en-US" sz="2000" b="1" dirty="0" smtClean="0">
                <a:latin typeface="+mn-ea"/>
                <a:ea typeface="+mn-ea"/>
              </a:rPr>
              <a:t>利用</a:t>
            </a:r>
            <a:r>
              <a:rPr lang="en-US" altLang="zh-CN" sz="2000" b="1" dirty="0" smtClean="0">
                <a:latin typeface="+mn-ea"/>
                <a:ea typeface="+mn-ea"/>
              </a:rPr>
              <a:t>I</a:t>
            </a:r>
            <a:r>
              <a:rPr lang="en-US" altLang="zh-CN" sz="2000" b="1" baseline="-25000" dirty="0" smtClean="0">
                <a:latin typeface="+mn-ea"/>
                <a:ea typeface="+mn-ea"/>
              </a:rPr>
              <a:t>2</a:t>
            </a:r>
            <a:r>
              <a:rPr lang="zh-CN" altLang="en-US" sz="2000" b="1" dirty="0" smtClean="0">
                <a:latin typeface="+mn-ea"/>
                <a:ea typeface="+mn-ea"/>
              </a:rPr>
              <a:t>与</a:t>
            </a:r>
            <a:r>
              <a:rPr lang="en-US" altLang="zh-CN" sz="2000" b="1" dirty="0" smtClean="0">
                <a:latin typeface="+mn-ea"/>
                <a:ea typeface="+mn-ea"/>
              </a:rPr>
              <a:t>SO</a:t>
            </a:r>
            <a:r>
              <a:rPr lang="en-US" altLang="zh-CN" sz="2000" b="1" baseline="-25000" dirty="0">
                <a:latin typeface="+mn-ea"/>
                <a:ea typeface="+mn-ea"/>
              </a:rPr>
              <a:t>2</a:t>
            </a:r>
            <a:r>
              <a:rPr lang="zh-CN" altLang="en-US" sz="2000" b="1" dirty="0" smtClean="0">
                <a:latin typeface="+mn-ea"/>
                <a:ea typeface="+mn-ea"/>
              </a:rPr>
              <a:t>的氧化还原反应，</a:t>
            </a:r>
            <a:r>
              <a:rPr lang="zh-CN" altLang="en-US" sz="2000" b="1" dirty="0">
                <a:latin typeface="+mn-ea"/>
                <a:ea typeface="+mn-ea"/>
              </a:rPr>
              <a:t>用碘标准溶液作滴定剂， 淀粉作指示液，测定样品</a:t>
            </a:r>
            <a:r>
              <a:rPr lang="zh-CN" altLang="en-US" sz="2000" b="1" dirty="0" smtClean="0">
                <a:latin typeface="+mn-ea"/>
                <a:ea typeface="+mn-ea"/>
              </a:rPr>
              <a:t>中</a:t>
            </a:r>
            <a:r>
              <a:rPr lang="en-US" altLang="zh-CN" sz="2000" b="1" dirty="0" smtClean="0">
                <a:latin typeface="+mn-ea"/>
                <a:ea typeface="+mn-ea"/>
              </a:rPr>
              <a:t>SO</a:t>
            </a:r>
            <a:r>
              <a:rPr lang="en-US" altLang="zh-CN" sz="2000" b="1" baseline="-25000" dirty="0">
                <a:latin typeface="+mn-ea"/>
                <a:ea typeface="+mn-ea"/>
              </a:rPr>
              <a:t>2</a:t>
            </a:r>
            <a:r>
              <a:rPr lang="zh-CN" altLang="en-US" sz="2000" b="1" dirty="0" smtClean="0">
                <a:latin typeface="+mn-ea"/>
                <a:ea typeface="+mn-ea"/>
              </a:rPr>
              <a:t>的</a:t>
            </a:r>
            <a:r>
              <a:rPr lang="zh-CN" altLang="en-US" sz="2000" b="1" dirty="0">
                <a:latin typeface="+mn-ea"/>
                <a:ea typeface="+mn-ea"/>
              </a:rPr>
              <a:t>含量。</a:t>
            </a:r>
          </a:p>
        </p:txBody>
      </p:sp>
      <p:sp>
        <p:nvSpPr>
          <p:cNvPr id="7" name="流程图: 可选过程 4"/>
          <p:cNvSpPr>
            <a:spLocks noChangeArrowheads="1"/>
          </p:cNvSpPr>
          <p:nvPr/>
        </p:nvSpPr>
        <p:spPr bwMode="auto">
          <a:xfrm>
            <a:off x="884785" y="3261655"/>
            <a:ext cx="1442779" cy="52582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bevel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+mn-ea"/>
                <a:ea typeface="+mn-ea"/>
                <a:sym typeface="+mn-ea"/>
              </a:rPr>
              <a:t>方法1：</a:t>
            </a:r>
            <a:endParaRPr lang="en-US" altLang="zh-CN" sz="2000" b="1" dirty="0">
              <a:latin typeface="+mn-ea"/>
              <a:ea typeface="+mn-ea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76"/>
    </mc:Choice>
    <mc:Fallback xmlns="">
      <p:transition spd="slow" advTm="56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68654" y="384765"/>
            <a:ext cx="7847216" cy="2400657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                       某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学习小组</a:t>
            </a:r>
            <a:r>
              <a:rPr lang="zh-CN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用如下图</a:t>
            </a: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实验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检验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葡萄酒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中二氧化硫含量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（一部分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+4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价的硫可能以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b="1" baseline="30000" dirty="0">
                <a:latin typeface="+mn-ea"/>
                <a:ea typeface="+mn-ea"/>
                <a:cs typeface="Times New Roman" panose="02020603050405020304" pitchFamily="18" charset="0"/>
              </a:rPr>
              <a:t>2-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或</a:t>
            </a:r>
            <a:r>
              <a:rPr lang="en-US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HSO</a:t>
            </a:r>
            <a:r>
              <a:rPr lang="en-US" altLang="zh-CN" sz="2000" b="1" baseline="-25000" dirty="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b="1" baseline="30000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的形式存在，也计入“二氧化硫含量” 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000" b="1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流程图: 可选过程 4"/>
          <p:cNvSpPr>
            <a:spLocks noChangeArrowheads="1"/>
          </p:cNvSpPr>
          <p:nvPr/>
        </p:nvSpPr>
        <p:spPr bwMode="auto">
          <a:xfrm>
            <a:off x="876472" y="194262"/>
            <a:ext cx="1442779" cy="52582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tx1"/>
            </a:solidFill>
            <a:bevel/>
            <a:headEnd/>
            <a:tailEnd/>
          </a:ln>
          <a:effectLst>
            <a:outerShdw dist="38100" dir="2700000" algn="ctr" rotWithShape="0">
              <a:srgbClr val="000000">
                <a:alpha val="39000"/>
              </a:srgbClr>
            </a:outerShdw>
          </a:effec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noProof="1" smtClean="0">
                <a:latin typeface="+mn-ea"/>
                <a:ea typeface="+mn-ea"/>
                <a:sym typeface="+mn-ea"/>
              </a:rPr>
              <a:t>方法</a:t>
            </a:r>
            <a:r>
              <a:rPr lang="en-US" altLang="zh-CN" sz="2000" b="1" noProof="1" smtClean="0"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noProof="1" smtClean="0">
                <a:latin typeface="+mn-ea"/>
                <a:ea typeface="+mn-ea"/>
                <a:sym typeface="+mn-ea"/>
              </a:rPr>
              <a:t>：</a:t>
            </a:r>
            <a:endParaRPr lang="en-US" altLang="zh-CN" sz="2000" b="1" dirty="0">
              <a:latin typeface="+mn-ea"/>
              <a:ea typeface="+mn-ea"/>
              <a:sym typeface="+mn-ea"/>
            </a:endParaRPr>
          </a:p>
        </p:txBody>
      </p:sp>
      <p:pic>
        <p:nvPicPr>
          <p:cNvPr id="6" name="图片 5" descr="fig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2" y="1862690"/>
            <a:ext cx="7303252" cy="8555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668654" y="2906125"/>
            <a:ext cx="7847216" cy="4589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  <a:ea typeface="+mn-ea"/>
              </a:rPr>
              <a:t>Q1</a:t>
            </a:r>
            <a:r>
              <a:rPr lang="zh-CN" altLang="en-US" b="1" dirty="0" smtClean="0">
                <a:latin typeface="+mn-ea"/>
                <a:ea typeface="+mn-ea"/>
              </a:rPr>
              <a:t>：气体</a:t>
            </a:r>
            <a:r>
              <a:rPr lang="en-US" altLang="zh-CN" b="1" dirty="0" smtClean="0">
                <a:latin typeface="+mn-ea"/>
                <a:ea typeface="+mn-ea"/>
              </a:rPr>
              <a:t>A</a:t>
            </a:r>
            <a:r>
              <a:rPr lang="zh-CN" altLang="en-US" b="1" dirty="0" smtClean="0">
                <a:latin typeface="+mn-ea"/>
                <a:ea typeface="+mn-ea"/>
              </a:rPr>
              <a:t>是什么</a:t>
            </a:r>
            <a:r>
              <a:rPr lang="zh-CN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？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654" y="3611056"/>
            <a:ext cx="7847216" cy="5078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+mn-ea"/>
                <a:ea typeface="+mn-ea"/>
              </a:rPr>
              <a:t>Q2</a:t>
            </a:r>
            <a:r>
              <a:rPr lang="zh-CN" altLang="en-US" b="1" dirty="0" smtClean="0">
                <a:latin typeface="+mn-ea"/>
                <a:ea typeface="+mn-ea"/>
              </a:rPr>
              <a:t>：</a:t>
            </a:r>
            <a:r>
              <a:rPr lang="zh-CN" altLang="zh-CN" b="1" kern="100" dirty="0">
                <a:latin typeface="+mn-ea"/>
                <a:cs typeface="宋体" panose="02010600030101010101" pitchFamily="2" charset="-122"/>
              </a:rPr>
              <a:t>②</a:t>
            </a:r>
            <a:r>
              <a:rPr lang="zh-CN" altLang="zh-CN" b="1" kern="100" dirty="0">
                <a:latin typeface="+mn-ea"/>
                <a:cs typeface="Times New Roman" panose="02020603050405020304" pitchFamily="18" charset="0"/>
              </a:rPr>
              <a:t>中</a:t>
            </a:r>
            <a:r>
              <a:rPr lang="zh-CN" altLang="en-US" b="1" kern="100" dirty="0">
                <a:latin typeface="+mn-ea"/>
                <a:cs typeface="Times New Roman" panose="02020603050405020304" pitchFamily="18" charset="0"/>
              </a:rPr>
              <a:t>发生反应的</a:t>
            </a:r>
            <a:r>
              <a:rPr lang="zh-CN" altLang="en-US" b="1" kern="100" dirty="0" smtClean="0">
                <a:latin typeface="+mn-ea"/>
                <a:cs typeface="Times New Roman" panose="02020603050405020304" pitchFamily="18" charset="0"/>
              </a:rPr>
              <a:t>化学方程式</a:t>
            </a:r>
            <a:r>
              <a:rPr lang="zh-CN" altLang="en-US" b="1" kern="100" dirty="0" smtClean="0">
                <a:latin typeface="+mn-ea"/>
                <a:ea typeface="+mn-ea"/>
                <a:cs typeface="Times New Roman" panose="02020603050405020304" pitchFamily="18" charset="0"/>
              </a:rPr>
              <a:t>？</a:t>
            </a:r>
            <a:endParaRPr lang="zh-CN" altLang="zh-CN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57785" y="3606952"/>
            <a:ext cx="2731488" cy="507831"/>
          </a:xfrm>
          <a:prstGeom prst="rect">
            <a:avLst/>
          </a:prstGeom>
          <a:solidFill>
            <a:srgbClr val="F0CE8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>
              <a:lnSpc>
                <a:spcPct val="150000"/>
              </a:lnSpc>
              <a:defRPr/>
            </a:pPr>
            <a:r>
              <a:rPr lang="en-US" altLang="zh-CN" b="1" dirty="0" smtClean="0">
                <a:latin typeface="+mn-ea"/>
              </a:rPr>
              <a:t>SO</a:t>
            </a:r>
            <a:r>
              <a:rPr lang="en-US" altLang="zh-CN" b="1" baseline="-25000" dirty="0" smtClean="0">
                <a:latin typeface="+mn-ea"/>
              </a:rPr>
              <a:t>2</a:t>
            </a:r>
            <a:r>
              <a:rPr lang="zh-CN" altLang="en-US" b="1" dirty="0" smtClean="0">
                <a:latin typeface="+mn-ea"/>
              </a:rPr>
              <a:t>＋</a:t>
            </a:r>
            <a:r>
              <a:rPr lang="en-US" altLang="zh-CN" b="1" dirty="0" smtClean="0">
                <a:latin typeface="+mn-ea"/>
              </a:rPr>
              <a:t>H</a:t>
            </a:r>
            <a:r>
              <a:rPr lang="en-US" altLang="zh-CN" b="1" baseline="-25000" dirty="0" smtClean="0">
                <a:latin typeface="+mn-ea"/>
              </a:rPr>
              <a:t>2</a:t>
            </a:r>
            <a:r>
              <a:rPr lang="en-US" altLang="zh-CN" b="1" dirty="0" smtClean="0">
                <a:latin typeface="+mn-ea"/>
              </a:rPr>
              <a:t>O</a:t>
            </a:r>
            <a:r>
              <a:rPr lang="en-US" altLang="zh-CN" b="1" baseline="-25000" dirty="0" smtClean="0">
                <a:latin typeface="+mn-ea"/>
              </a:rPr>
              <a:t>2</a:t>
            </a:r>
            <a:r>
              <a:rPr lang="en-US" altLang="zh-CN" b="1" dirty="0">
                <a:latin typeface="+mn-ea"/>
              </a:rPr>
              <a:t> </a:t>
            </a:r>
            <a:r>
              <a:rPr lang="zh-CN" altLang="en-US" b="1" dirty="0" smtClean="0">
                <a:latin typeface="+mn-ea"/>
              </a:rPr>
              <a:t>＝</a:t>
            </a:r>
            <a:r>
              <a:rPr lang="en-US" altLang="zh-CN" b="1" dirty="0" smtClean="0">
                <a:latin typeface="+mn-ea"/>
              </a:rPr>
              <a:t>H</a:t>
            </a:r>
            <a:r>
              <a:rPr lang="en-US" altLang="zh-CN" b="1" baseline="-25000" dirty="0" smtClean="0">
                <a:latin typeface="+mn-ea"/>
              </a:rPr>
              <a:t>2</a:t>
            </a:r>
            <a:r>
              <a:rPr lang="en-US" altLang="zh-CN" b="1" dirty="0" smtClean="0">
                <a:latin typeface="+mn-ea"/>
              </a:rPr>
              <a:t>SO</a:t>
            </a:r>
            <a:r>
              <a:rPr lang="en-US" altLang="zh-CN" b="1" baseline="-25000" dirty="0" smtClean="0">
                <a:latin typeface="+mn-ea"/>
              </a:rPr>
              <a:t>4</a:t>
            </a:r>
            <a:endParaRPr lang="en-US" altLang="zh-CN" b="1" dirty="0">
              <a:latin typeface="+mn-ea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11618" y="2904149"/>
            <a:ext cx="927626" cy="458908"/>
          </a:xfrm>
          <a:prstGeom prst="rect">
            <a:avLst/>
          </a:prstGeom>
          <a:solidFill>
            <a:srgbClr val="F0CE8E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>
              <a:lnSpc>
                <a:spcPct val="150000"/>
              </a:lnSpc>
              <a:defRPr/>
            </a:pPr>
            <a:r>
              <a:rPr lang="pt-BR" altLang="zh-CN" b="1" dirty="0" smtClean="0">
                <a:latin typeface="+mn-ea"/>
                <a:ea typeface="+mn-ea"/>
              </a:rPr>
              <a:t>SO</a:t>
            </a:r>
            <a:r>
              <a:rPr lang="pt-BR" altLang="zh-CN" b="1" baseline="-25000" dirty="0" smtClean="0">
                <a:latin typeface="+mn-ea"/>
                <a:ea typeface="+mn-ea"/>
              </a:rPr>
              <a:t>2</a:t>
            </a:r>
            <a:endParaRPr kumimoji="0" lang="en-US" altLang="zh-CN" b="1" dirty="0"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27934" y="2166316"/>
            <a:ext cx="5335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66836" y="2309988"/>
            <a:ext cx="9048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通</a:t>
            </a:r>
            <a:r>
              <a:rPr lang="en-US" altLang="zh-CN" sz="1600" dirty="0" smtClean="0"/>
              <a:t>N</a:t>
            </a:r>
            <a:r>
              <a:rPr lang="en-US" altLang="zh-CN" sz="1600" baseline="-25000" dirty="0" smtClean="0"/>
              <a:t>2</a:t>
            </a:r>
            <a:endParaRPr lang="zh-CN" altLang="en-US" sz="16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5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0"/>
    </mc:Choice>
    <mc:Fallback xmlns="">
      <p:transition spd="slow" advTm="56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65463" y="2389188"/>
            <a:ext cx="585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869950" y="94932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69950" y="3711575"/>
            <a:ext cx="6710363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24038" y="3854450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氢化物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928938" y="382905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单质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762375" y="3829050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氧化物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305550" y="3783013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盐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6713" y="30368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-2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38150" y="2460625"/>
            <a:ext cx="30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0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869950" y="2678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869950" y="33258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2365375" y="36131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3294063" y="35687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4365625" y="3567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651500" y="35417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7508875" y="35687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物质分类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79875" y="1812925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2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6483350" y="1139825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4</a:t>
            </a:r>
            <a:r>
              <a:rPr lang="en-US" altLang="zh-CN" sz="2400" b="1" baseline="30000"/>
              <a:t>2-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6411913" y="1782763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3</a:t>
            </a:r>
            <a:r>
              <a:rPr lang="en-US" altLang="zh-CN" sz="2400" b="1" baseline="30000"/>
              <a:t>2-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293688" y="1812925"/>
            <a:ext cx="53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+4</a:t>
            </a: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293688" y="1165225"/>
            <a:ext cx="53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+6</a:t>
            </a: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>
            <a:off x="869950" y="13811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869950" y="2028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309563" y="4254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价态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7483475" y="1854200"/>
            <a:ext cx="102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HSO</a:t>
            </a:r>
            <a:r>
              <a:rPr lang="en-US" altLang="zh-CN" sz="2400" b="1" baseline="-25000"/>
              <a:t>3</a:t>
            </a:r>
            <a:r>
              <a:rPr lang="en-US" altLang="zh-CN" sz="2400" b="1" baseline="30000"/>
              <a:t>-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794500" y="35687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937125" y="3783013"/>
            <a:ext cx="114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氧化物的水化物</a:t>
            </a: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5138738" y="1139825"/>
            <a:ext cx="94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H</a:t>
            </a:r>
            <a:r>
              <a:rPr lang="en-US" altLang="zh-CN" sz="2400" b="1" baseline="-25000"/>
              <a:t>2</a:t>
            </a:r>
            <a:r>
              <a:rPr lang="en-US" altLang="zh-CN" sz="2400" b="1"/>
              <a:t>SO</a:t>
            </a:r>
            <a:r>
              <a:rPr lang="en-US" altLang="zh-CN" sz="2400" b="1" baseline="-25000"/>
              <a:t>4</a:t>
            </a:r>
            <a:endParaRPr lang="en-US" altLang="zh-CN" sz="2400" b="1" baseline="30000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5138738" y="1782763"/>
            <a:ext cx="94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H</a:t>
            </a:r>
            <a:r>
              <a:rPr lang="en-US" altLang="zh-CN" sz="2400" b="1" baseline="-25000"/>
              <a:t>2</a:t>
            </a:r>
            <a:r>
              <a:rPr lang="en-US" altLang="zh-CN" sz="2400" b="1"/>
              <a:t>SO</a:t>
            </a:r>
            <a:r>
              <a:rPr lang="en-US" altLang="zh-CN" sz="2400" b="1" baseline="-25000"/>
              <a:t>3</a:t>
            </a:r>
            <a:endParaRPr lang="en-US" altLang="zh-CN" sz="2400" b="1" baseline="3000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990722" y="3147219"/>
            <a:ext cx="657226" cy="3571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7400" b="1" noProof="1"/>
              <a:t>H</a:t>
            </a:r>
            <a:r>
              <a:rPr lang="en-US" altLang="zh-CN" sz="7400" b="1" baseline="-25000" noProof="1"/>
              <a:t>2</a:t>
            </a:r>
            <a:r>
              <a:rPr lang="en-US" altLang="zh-CN" sz="7400" b="1" noProof="1"/>
              <a:t>S</a:t>
            </a:r>
            <a:endParaRPr lang="en-US" altLang="zh-CN" sz="2400" b="1" dirty="0">
              <a:latin typeface="+mn-lt"/>
              <a:ea typeface="+mn-ea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079875" y="113982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3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079875" y="1820863"/>
            <a:ext cx="642938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SO</a:t>
            </a:r>
            <a:r>
              <a:rPr lang="en-US" altLang="zh-CN" sz="24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793750" y="3854450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硫化物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079499" y="3176556"/>
            <a:ext cx="771525" cy="357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000" b="1" baseline="-250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000" b="1" baseline="-25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3365500" y="2068513"/>
            <a:ext cx="642938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42"/>
          <p:cNvGrpSpPr>
            <a:grpSpLocks/>
          </p:cNvGrpSpPr>
          <p:nvPr/>
        </p:nvGrpSpPr>
        <p:grpSpPr bwMode="auto">
          <a:xfrm>
            <a:off x="1365250" y="1997075"/>
            <a:ext cx="2571750" cy="857250"/>
            <a:chOff x="1570810" y="2000240"/>
            <a:chExt cx="2429686" cy="1215240"/>
          </a:xfrm>
        </p:grpSpPr>
        <p:cxnSp>
          <p:nvCxnSpPr>
            <p:cNvPr id="38" name="直接连接符 37"/>
            <p:cNvCxnSpPr/>
            <p:nvPr/>
          </p:nvCxnSpPr>
          <p:spPr>
            <a:xfrm rot="5400000" flipH="1" flipV="1">
              <a:off x="963940" y="2607110"/>
              <a:ext cx="1215240" cy="15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1572310" y="2000240"/>
              <a:ext cx="2428186" cy="22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接连接符 39"/>
          <p:cNvCxnSpPr/>
          <p:nvPr/>
        </p:nvCxnSpPr>
        <p:spPr>
          <a:xfrm>
            <a:off x="2508250" y="3282950"/>
            <a:ext cx="18573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5400000" flipH="1" flipV="1">
            <a:off x="3864769" y="2782094"/>
            <a:ext cx="10001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10800000">
            <a:off x="6008688" y="1997075"/>
            <a:ext cx="4286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10800000" flipV="1">
            <a:off x="4722813" y="1997075"/>
            <a:ext cx="50006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100752" y="2754223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 dirty="0"/>
              <a:t>FeS</a:t>
            </a:r>
            <a:r>
              <a:rPr lang="en-US" altLang="zh-CN" sz="2000" b="1" baseline="-25000" dirty="0"/>
              <a:t>2</a:t>
            </a:r>
            <a:endParaRPr lang="zh-CN" altLang="en-US" sz="2000" dirty="0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>
            <a:off x="865188" y="29972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65125" y="271145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-1</a:t>
            </a:r>
          </a:p>
        </p:txBody>
      </p:sp>
      <p:grpSp>
        <p:nvGrpSpPr>
          <p:cNvPr id="47" name="组合 58"/>
          <p:cNvGrpSpPr>
            <a:grpSpLocks/>
          </p:cNvGrpSpPr>
          <p:nvPr/>
        </p:nvGrpSpPr>
        <p:grpSpPr bwMode="auto">
          <a:xfrm>
            <a:off x="1579563" y="2068513"/>
            <a:ext cx="2286000" cy="1143000"/>
            <a:chOff x="1643042" y="2071678"/>
            <a:chExt cx="2286016" cy="1143008"/>
          </a:xfrm>
        </p:grpSpPr>
        <p:cxnSp>
          <p:nvCxnSpPr>
            <p:cNvPr id="48" name="直接连接符 47"/>
            <p:cNvCxnSpPr/>
            <p:nvPr/>
          </p:nvCxnSpPr>
          <p:spPr>
            <a:xfrm rot="5400000" flipH="1" flipV="1">
              <a:off x="1607323" y="2536025"/>
              <a:ext cx="714380" cy="642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V="1">
              <a:off x="2285983" y="2071678"/>
              <a:ext cx="1643075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直接箭头连接符 49"/>
          <p:cNvCxnSpPr/>
          <p:nvPr/>
        </p:nvCxnSpPr>
        <p:spPr>
          <a:xfrm rot="10800000" flipV="1">
            <a:off x="4722813" y="1354138"/>
            <a:ext cx="500062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881187" y="194618"/>
            <a:ext cx="4997450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+mn-ea"/>
                <a:ea typeface="+mn-ea"/>
              </a:rPr>
              <a:t>二氧化硫的含量测定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52" name="Line 144"/>
          <p:cNvSpPr>
            <a:spLocks noChangeShapeType="1"/>
          </p:cNvSpPr>
          <p:nvPr/>
        </p:nvSpPr>
        <p:spPr bwMode="auto">
          <a:xfrm flipV="1">
            <a:off x="4744244" y="1491371"/>
            <a:ext cx="500856" cy="40886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Line 144"/>
          <p:cNvSpPr>
            <a:spLocks noChangeShapeType="1"/>
          </p:cNvSpPr>
          <p:nvPr/>
        </p:nvSpPr>
        <p:spPr bwMode="auto">
          <a:xfrm>
            <a:off x="4768850" y="2121608"/>
            <a:ext cx="5000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Line 144"/>
          <p:cNvSpPr>
            <a:spLocks noChangeShapeType="1"/>
          </p:cNvSpPr>
          <p:nvPr/>
        </p:nvSpPr>
        <p:spPr bwMode="auto">
          <a:xfrm>
            <a:off x="5983288" y="2121608"/>
            <a:ext cx="5000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Line 144"/>
          <p:cNvSpPr>
            <a:spLocks noChangeShapeType="1"/>
          </p:cNvSpPr>
          <p:nvPr/>
        </p:nvSpPr>
        <p:spPr bwMode="auto">
          <a:xfrm flipH="1">
            <a:off x="3414712" y="2193046"/>
            <a:ext cx="568325" cy="44696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" name="Line 144"/>
          <p:cNvSpPr>
            <a:spLocks noChangeShapeType="1"/>
          </p:cNvSpPr>
          <p:nvPr/>
        </p:nvSpPr>
        <p:spPr bwMode="auto">
          <a:xfrm flipV="1">
            <a:off x="4758488" y="1489231"/>
            <a:ext cx="1707824" cy="427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6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5"/>
    </mc:Choice>
    <mc:Fallback xmlns="">
      <p:transition spd="slow" advTm="30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2"/>
          <p:cNvGrpSpPr/>
          <p:nvPr/>
        </p:nvGrpSpPr>
        <p:grpSpPr bwMode="auto">
          <a:xfrm>
            <a:off x="2643188" y="2071664"/>
            <a:ext cx="4286250" cy="1571625"/>
            <a:chOff x="1714480" y="2143116"/>
            <a:chExt cx="5286412" cy="1571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左右箭头 7"/>
            <p:cNvSpPr/>
            <p:nvPr/>
          </p:nvSpPr>
          <p:spPr bwMode="auto">
            <a:xfrm>
              <a:off x="1714480" y="2143116"/>
              <a:ext cx="5286412" cy="1571636"/>
            </a:xfrm>
            <a:prstGeom prst="leftRightArrow">
              <a:avLst/>
            </a:prstGeom>
            <a:grp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CCECFF"/>
              </a:outerShdw>
            </a:effectLst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3004182" y="2571744"/>
              <a:ext cx="2505318" cy="46166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b="1" dirty="0"/>
                <a:t>化学性质研究</a:t>
              </a:r>
              <a:endParaRPr lang="zh-CN" altLang="en-US" sz="2400" dirty="0"/>
            </a:p>
          </p:txBody>
        </p:sp>
      </p:grp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148204" y="1569417"/>
            <a:ext cx="553998" cy="27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/>
              <a:t>物质的组成和性质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875502" y="1322026"/>
            <a:ext cx="553998" cy="30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核心元素的价态</a:t>
            </a:r>
          </a:p>
        </p:txBody>
      </p:sp>
      <p:sp>
        <p:nvSpPr>
          <p:cNvPr id="12" name="左箭头 11"/>
          <p:cNvSpPr/>
          <p:nvPr/>
        </p:nvSpPr>
        <p:spPr bwMode="auto">
          <a:xfrm>
            <a:off x="1214438" y="2071688"/>
            <a:ext cx="857250" cy="1571625"/>
          </a:xfrm>
          <a:prstGeom prst="leftArrow">
            <a:avLst/>
          </a:prstGeom>
          <a:solidFill>
            <a:srgbClr val="CCEC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66FFCC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左箭头 12"/>
          <p:cNvSpPr/>
          <p:nvPr/>
        </p:nvSpPr>
        <p:spPr bwMode="auto">
          <a:xfrm rot="10800000">
            <a:off x="7429500" y="2071688"/>
            <a:ext cx="857250" cy="1571625"/>
          </a:xfrm>
          <a:prstGeom prst="leftArrow">
            <a:avLst/>
          </a:prstGeom>
          <a:solidFill>
            <a:srgbClr val="D2EAFA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66FFCC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660440" y="1302030"/>
            <a:ext cx="553998" cy="310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类别通性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8286750" y="1304526"/>
            <a:ext cx="553998" cy="30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氧化还原</a:t>
            </a: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500029" y="214286"/>
            <a:ext cx="7786721" cy="5635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sym typeface="+mn-ea"/>
              </a:rPr>
              <a:t>物质转化的</a:t>
            </a:r>
            <a:r>
              <a:rPr lang="zh-CN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sym typeface="+mn-ea"/>
              </a:rPr>
              <a:t>研究方法</a:t>
            </a:r>
          </a:p>
          <a:p>
            <a:pPr algn="ctr" eaLnBrk="1" hangingPunct="1">
              <a:defRPr/>
            </a:pPr>
            <a:endParaRPr lang="en-US" altLang="zh-CN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sym typeface="+mn-ea"/>
            </a:endParaRPr>
          </a:p>
          <a:p>
            <a:pPr algn="ctr" eaLnBrk="1" hangingPunct="1">
              <a:defRPr/>
            </a:pPr>
            <a:endParaRPr lang="en-US" altLang="zh-CN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sym typeface="+mn-ea"/>
            </a:endParaRPr>
          </a:p>
          <a:p>
            <a:pPr algn="ctr" eaLnBrk="1" hangingPunct="1"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zh-CN" altLang="en-US" sz="2800" kern="0" dirty="0">
              <a:solidFill>
                <a:schemeClr val="tx2"/>
              </a:solidFill>
              <a:latin typeface="+mj-lt"/>
              <a:ea typeface="宋体" panose="02010600030101010101" pitchFamily="2" charset="-122"/>
              <a:cs typeface="+mj-cs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3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5"/>
    </mc:Choice>
    <mc:Fallback xmlns="">
      <p:transition spd="slow" advTm="28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00B15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6638" r="29749"/>
          <a:stretch>
            <a:fillRect/>
          </a:stretch>
        </p:blipFill>
        <p:spPr bwMode="auto">
          <a:xfrm>
            <a:off x="648077" y="886715"/>
            <a:ext cx="1476994" cy="410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>
            <a:spLocks noChangeArrowheads="1"/>
          </p:cNvSpPr>
          <p:nvPr/>
        </p:nvSpPr>
        <p:spPr bwMode="auto">
          <a:xfrm>
            <a:off x="1894820" y="2588093"/>
            <a:ext cx="538576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34925" cap="sq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/>
            <a:endParaRPr lang="zh-CN" altLang="en-US" sz="5400" b="1"/>
          </a:p>
        </p:txBody>
      </p:sp>
      <p:pic>
        <p:nvPicPr>
          <p:cNvPr id="6" name="Picture 12" descr="100B15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2731" r="3847"/>
          <a:stretch>
            <a:fillRect/>
          </a:stretch>
        </p:blipFill>
        <p:spPr bwMode="auto">
          <a:xfrm>
            <a:off x="2433396" y="1479666"/>
            <a:ext cx="2333268" cy="32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085054" y="2005430"/>
            <a:ext cx="1220519" cy="447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标题 3"/>
          <p:cNvSpPr>
            <a:spLocks noGrp="1" noChangeArrowheads="1"/>
          </p:cNvSpPr>
          <p:nvPr>
            <p:ph type="title"/>
          </p:nvPr>
        </p:nvSpPr>
        <p:spPr bwMode="auto">
          <a:xfrm>
            <a:off x="437322" y="198916"/>
            <a:ext cx="8229600" cy="612077"/>
          </a:xfrm>
          <a:solidFill>
            <a:srgbClr val="FFFFCC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2800" dirty="0" smtClean="0"/>
              <a:t>葡萄酒中的防腐剂、抗氧化剂</a:t>
            </a:r>
            <a:r>
              <a:rPr lang="en-US" altLang="zh-CN" sz="2800" dirty="0" smtClean="0"/>
              <a:t>——SO</a:t>
            </a:r>
            <a:r>
              <a:rPr lang="en-US" altLang="zh-CN" sz="2800" baseline="-25000" dirty="0" smtClean="0"/>
              <a:t>2</a:t>
            </a:r>
            <a:endParaRPr lang="zh-CN" altLang="en-US" sz="2800" baseline="-250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r="2363" b="9333"/>
          <a:stretch/>
        </p:blipFill>
        <p:spPr>
          <a:xfrm>
            <a:off x="4946817" y="1818220"/>
            <a:ext cx="3748950" cy="237829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978058" y="2170288"/>
            <a:ext cx="3707295" cy="19037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57231" y="1479666"/>
            <a:ext cx="3728122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《</a:t>
            </a:r>
            <a:r>
              <a:rPr lang="zh-CN" altLang="en-US" sz="1600" b="1" dirty="0" smtClean="0"/>
              <a:t>化学</a:t>
            </a:r>
            <a:r>
              <a:rPr lang="en-US" altLang="zh-CN" sz="1600" b="1" dirty="0" smtClean="0"/>
              <a:t>·</a:t>
            </a:r>
            <a:r>
              <a:rPr lang="zh-CN" altLang="en-US" sz="1600" b="1" dirty="0" smtClean="0"/>
              <a:t>必修</a:t>
            </a:r>
            <a:r>
              <a:rPr lang="en-US" altLang="zh-CN" sz="1600" b="1" dirty="0" smtClean="0"/>
              <a:t>》</a:t>
            </a:r>
            <a:r>
              <a:rPr lang="zh-CN" altLang="en-US" sz="1600" b="1" dirty="0" smtClean="0"/>
              <a:t>第二册，</a:t>
            </a:r>
            <a:r>
              <a:rPr lang="en-US" altLang="zh-CN" sz="1600" b="1" dirty="0" smtClean="0"/>
              <a:t>P4</a:t>
            </a:r>
            <a:r>
              <a:rPr lang="zh-CN" altLang="en-US" sz="1600" b="1" dirty="0" smtClean="0"/>
              <a:t>，资料卡片</a:t>
            </a:r>
            <a:endParaRPr lang="zh-CN" alt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2"/>
    </mc:Choice>
    <mc:Fallback xmlns="">
      <p:transition spd="slow" advTm="12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2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9709" y="357809"/>
            <a:ext cx="75812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问题一：如何获得二氧化硫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9709" y="1187372"/>
            <a:ext cx="7581207" cy="101566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根据所学知识总结生成二氧化硫的反应</a:t>
            </a: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并说出你的</a:t>
            </a: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依据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书写</a:t>
            </a:r>
            <a:r>
              <a:rPr lang="zh-CN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相应的化学方程式或离子方程式（每类反应书写一个即可</a:t>
            </a: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1"/>
    </mc:Choice>
    <mc:Fallback xmlns="">
      <p:transition spd="slow" advTm="23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9708" y="462961"/>
            <a:ext cx="7581207" cy="49962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生成</a:t>
            </a:r>
            <a:r>
              <a:rPr lang="zh-CN" altLang="zh-CN" sz="2000" b="1" dirty="0">
                <a:latin typeface="+mn-ea"/>
                <a:ea typeface="+mn-ea"/>
                <a:cs typeface="Times New Roman" panose="02020603050405020304" pitchFamily="18" charset="0"/>
              </a:rPr>
              <a:t>二氧化硫的</a:t>
            </a:r>
            <a:r>
              <a:rPr lang="zh-CN" altLang="zh-CN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反应方程式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708" y="1354493"/>
            <a:ext cx="7581207" cy="286232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+ O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== SO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2H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1" lang="zh-CN" alt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（浓）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CuSO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↑</a:t>
            </a:r>
            <a:r>
              <a:rPr kumimoji="1"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2H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+  2H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4(</a:t>
            </a:r>
            <a:r>
              <a:rPr lang="zh-CN" alt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浓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↑ + 2SO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↑ +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2H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O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⇌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+ SO</a:t>
            </a:r>
            <a:r>
              <a:rPr kumimoji="1"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Na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+H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O+SO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↑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1486062" y="1293348"/>
            <a:ext cx="595035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点燃</a:t>
            </a:r>
            <a:endParaRPr kumimoji="1" lang="en-US" altLang="zh-CN" sz="16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61561" y="2222015"/>
            <a:ext cx="573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∆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99571" y="1768689"/>
            <a:ext cx="573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∆</a:t>
            </a:r>
          </a:p>
        </p:txBody>
      </p:sp>
      <p:sp>
        <p:nvSpPr>
          <p:cNvPr id="7" name="矩形 6"/>
          <p:cNvSpPr/>
          <p:nvPr/>
        </p:nvSpPr>
        <p:spPr>
          <a:xfrm>
            <a:off x="5321000" y="3218670"/>
            <a:ext cx="2579552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实验室制备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的常用方法</a:t>
            </a:r>
            <a:endParaRPr kumimoji="1" lang="en-US" altLang="zh-CN" sz="1600" b="1" baseline="-250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6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2"/>
    </mc:Choice>
    <mc:Fallback xmlns="">
      <p:transition spd="slow" advTm="36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/>
      <p:bldP spid="11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65463" y="2389188"/>
            <a:ext cx="585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869950" y="94932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869950" y="3711575"/>
            <a:ext cx="6710363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24038" y="3854450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氢化物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928938" y="382905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单质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762375" y="3829050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氧化物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573124" y="3783013"/>
            <a:ext cx="44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/>
              <a:t>盐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6713" y="30368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-2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38150" y="2460625"/>
            <a:ext cx="309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0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869950" y="26781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869950" y="332581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2365375" y="36131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3294063" y="35687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4365625" y="3567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5651500" y="35417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7508875" y="35687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物质分类</a:t>
            </a: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79875" y="1812925"/>
            <a:ext cx="73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2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6483350" y="1139825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4</a:t>
            </a:r>
            <a:r>
              <a:rPr lang="en-US" altLang="zh-CN" sz="2400" b="1" baseline="30000"/>
              <a:t>2-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6411913" y="1782763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3</a:t>
            </a:r>
            <a:r>
              <a:rPr lang="en-US" altLang="zh-CN" sz="2400" b="1" baseline="30000"/>
              <a:t>2-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293688" y="1812925"/>
            <a:ext cx="53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+4</a:t>
            </a: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293688" y="1165225"/>
            <a:ext cx="531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+6</a:t>
            </a:r>
          </a:p>
        </p:txBody>
      </p:sp>
      <p:sp>
        <p:nvSpPr>
          <p:cNvPr id="23" name="Line 46"/>
          <p:cNvSpPr>
            <a:spLocks noChangeShapeType="1"/>
          </p:cNvSpPr>
          <p:nvPr/>
        </p:nvSpPr>
        <p:spPr bwMode="auto">
          <a:xfrm>
            <a:off x="869950" y="13811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>
            <a:off x="869950" y="2028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309563" y="4254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价态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7483475" y="1854200"/>
            <a:ext cx="102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HSO</a:t>
            </a:r>
            <a:r>
              <a:rPr lang="en-US" altLang="zh-CN" sz="2400" b="1" baseline="-25000"/>
              <a:t>3</a:t>
            </a:r>
            <a:r>
              <a:rPr lang="en-US" altLang="zh-CN" sz="2400" b="1" baseline="30000"/>
              <a:t>-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794500" y="35687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5080000" y="3775411"/>
            <a:ext cx="114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/>
              <a:t>氧化物的水化物</a:t>
            </a: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5138738" y="1139825"/>
            <a:ext cx="94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H</a:t>
            </a:r>
            <a:r>
              <a:rPr lang="en-US" altLang="zh-CN" sz="2400" b="1" baseline="-25000"/>
              <a:t>2</a:t>
            </a:r>
            <a:r>
              <a:rPr lang="en-US" altLang="zh-CN" sz="2400" b="1"/>
              <a:t>SO</a:t>
            </a:r>
            <a:r>
              <a:rPr lang="en-US" altLang="zh-CN" sz="2400" b="1" baseline="-25000"/>
              <a:t>4</a:t>
            </a:r>
            <a:endParaRPr lang="en-US" altLang="zh-CN" sz="2400" b="1" baseline="30000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5138738" y="1782763"/>
            <a:ext cx="941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H</a:t>
            </a:r>
            <a:r>
              <a:rPr lang="en-US" altLang="zh-CN" sz="2400" b="1" baseline="-25000"/>
              <a:t>2</a:t>
            </a:r>
            <a:r>
              <a:rPr lang="en-US" altLang="zh-CN" sz="2400" b="1"/>
              <a:t>SO</a:t>
            </a:r>
            <a:r>
              <a:rPr lang="en-US" altLang="zh-CN" sz="2400" b="1" baseline="-25000"/>
              <a:t>3</a:t>
            </a:r>
            <a:endParaRPr lang="en-US" altLang="zh-CN" sz="2400" b="1" baseline="3000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990721" y="3147219"/>
            <a:ext cx="973141" cy="3571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7400" b="1" noProof="1"/>
              <a:t>H</a:t>
            </a:r>
            <a:r>
              <a:rPr lang="en-US" altLang="zh-CN" sz="7400" b="1" baseline="-25000" noProof="1"/>
              <a:t>2</a:t>
            </a:r>
            <a:r>
              <a:rPr lang="en-US" altLang="zh-CN" sz="7400" b="1" noProof="1"/>
              <a:t>S</a:t>
            </a:r>
            <a:endParaRPr lang="en-US" altLang="zh-CN" sz="2400" b="1" dirty="0">
              <a:latin typeface="+mn-lt"/>
              <a:ea typeface="+mn-ea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079875" y="1139825"/>
            <a:ext cx="64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SO</a:t>
            </a:r>
            <a:r>
              <a:rPr lang="en-US" altLang="zh-CN" sz="2400" b="1" baseline="-25000"/>
              <a:t>3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4079875" y="1820863"/>
            <a:ext cx="642938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SO</a:t>
            </a:r>
            <a:r>
              <a:rPr lang="en-US" altLang="zh-CN" sz="24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793750" y="3854450"/>
            <a:ext cx="958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硫化物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079499" y="3176556"/>
            <a:ext cx="771525" cy="357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000" b="1" baseline="-250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000" b="1" baseline="-25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3365500" y="2068513"/>
            <a:ext cx="642938" cy="500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42"/>
          <p:cNvGrpSpPr>
            <a:grpSpLocks/>
          </p:cNvGrpSpPr>
          <p:nvPr/>
        </p:nvGrpSpPr>
        <p:grpSpPr bwMode="auto">
          <a:xfrm>
            <a:off x="1365250" y="1997075"/>
            <a:ext cx="2571750" cy="857250"/>
            <a:chOff x="1570810" y="2000240"/>
            <a:chExt cx="2429686" cy="1215240"/>
          </a:xfrm>
        </p:grpSpPr>
        <p:cxnSp>
          <p:nvCxnSpPr>
            <p:cNvPr id="38" name="直接连接符 37"/>
            <p:cNvCxnSpPr/>
            <p:nvPr/>
          </p:nvCxnSpPr>
          <p:spPr>
            <a:xfrm rot="5400000" flipH="1" flipV="1">
              <a:off x="963940" y="2607110"/>
              <a:ext cx="1215240" cy="15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1572310" y="2000240"/>
              <a:ext cx="2428186" cy="22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接连接符 39"/>
          <p:cNvCxnSpPr/>
          <p:nvPr/>
        </p:nvCxnSpPr>
        <p:spPr>
          <a:xfrm>
            <a:off x="2508250" y="3282950"/>
            <a:ext cx="185737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5400000" flipH="1" flipV="1">
            <a:off x="3864769" y="2782094"/>
            <a:ext cx="10001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10800000">
            <a:off x="6008688" y="1997075"/>
            <a:ext cx="42862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10800000" flipV="1">
            <a:off x="4722813" y="1997075"/>
            <a:ext cx="50006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100752" y="2754223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 dirty="0"/>
              <a:t>FeS</a:t>
            </a:r>
            <a:r>
              <a:rPr lang="en-US" altLang="zh-CN" sz="2000" b="1" baseline="-25000" dirty="0"/>
              <a:t>2</a:t>
            </a:r>
            <a:endParaRPr lang="zh-CN" altLang="en-US" sz="2000" dirty="0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>
            <a:off x="865188" y="29972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365125" y="271145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-1</a:t>
            </a:r>
          </a:p>
        </p:txBody>
      </p:sp>
      <p:grpSp>
        <p:nvGrpSpPr>
          <p:cNvPr id="47" name="组合 58"/>
          <p:cNvGrpSpPr>
            <a:grpSpLocks/>
          </p:cNvGrpSpPr>
          <p:nvPr/>
        </p:nvGrpSpPr>
        <p:grpSpPr bwMode="auto">
          <a:xfrm>
            <a:off x="1579563" y="2068513"/>
            <a:ext cx="2286000" cy="1143000"/>
            <a:chOff x="1643042" y="2071678"/>
            <a:chExt cx="2286016" cy="1143008"/>
          </a:xfrm>
        </p:grpSpPr>
        <p:cxnSp>
          <p:nvCxnSpPr>
            <p:cNvPr id="48" name="直接连接符 47"/>
            <p:cNvCxnSpPr/>
            <p:nvPr/>
          </p:nvCxnSpPr>
          <p:spPr>
            <a:xfrm rot="5400000" flipH="1" flipV="1">
              <a:off x="1607323" y="2536025"/>
              <a:ext cx="714380" cy="642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V="1">
              <a:off x="2285983" y="2071678"/>
              <a:ext cx="1643075" cy="4286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直接箭头连接符 49"/>
          <p:cNvCxnSpPr/>
          <p:nvPr/>
        </p:nvCxnSpPr>
        <p:spPr>
          <a:xfrm rot="10800000" flipV="1">
            <a:off x="4722813" y="1354138"/>
            <a:ext cx="500062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881187" y="194618"/>
            <a:ext cx="4997450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+mn-ea"/>
                <a:ea typeface="+mn-ea"/>
              </a:rPr>
              <a:t>二氧化硫的来源</a:t>
            </a:r>
            <a:endParaRPr lang="zh-CN" altLang="en-US" sz="2400" b="1" dirty="0">
              <a:latin typeface="+mn-ea"/>
              <a:ea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649788" y="2419004"/>
            <a:ext cx="2150023" cy="33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4665662" y="2293459"/>
            <a:ext cx="1587" cy="144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6794500" y="2208049"/>
            <a:ext cx="0" cy="2277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51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17"/>
    </mc:Choice>
    <mc:Fallback xmlns="">
      <p:transition spd="slow" advTm="10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288" y="861517"/>
            <a:ext cx="758120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资料：煤、石油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和某些金属矿物中含硫或硫的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化合物，因此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燃烧或冶炼</a:t>
            </a:r>
            <a:r>
              <a:rPr lang="zh-CN" altLang="en-US" sz="2000" b="1" dirty="0" smtClean="0">
                <a:latin typeface="+mn-ea"/>
                <a:ea typeface="+mn-ea"/>
                <a:cs typeface="Times New Roman" panose="02020603050405020304" pitchFamily="18" charset="0"/>
              </a:rPr>
              <a:t>时，往往</a:t>
            </a:r>
            <a:r>
              <a:rPr lang="zh-CN" altLang="en-US" sz="2000" b="1" dirty="0">
                <a:latin typeface="+mn-ea"/>
                <a:ea typeface="+mn-ea"/>
                <a:cs typeface="Times New Roman" panose="02020603050405020304" pitchFamily="18" charset="0"/>
              </a:rPr>
              <a:t>会生成二氧化硫。</a:t>
            </a:r>
            <a:endParaRPr lang="zh-CN" altLang="en-US" sz="2000" b="1" dirty="0"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6" y="2617321"/>
            <a:ext cx="3143262" cy="8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9288" y="2037083"/>
            <a:ext cx="6390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 dirty="0" smtClean="0">
                <a:latin typeface="+mn-ea"/>
                <a:ea typeface="+mn-ea"/>
              </a:rPr>
              <a:t>1</a:t>
            </a:r>
            <a:r>
              <a:rPr lang="en-US" altLang="zh-CN" sz="2000" b="1" dirty="0">
                <a:latin typeface="+mn-ea"/>
                <a:ea typeface="+mn-ea"/>
              </a:rPr>
              <a:t>.</a:t>
            </a:r>
            <a:r>
              <a:rPr lang="zh-CN" altLang="en-US" sz="2000" b="1" dirty="0" smtClean="0">
                <a:latin typeface="+mn-ea"/>
                <a:ea typeface="+mn-ea"/>
              </a:rPr>
              <a:t>燃烧</a:t>
            </a:r>
            <a:r>
              <a:rPr lang="zh-CN" altLang="pl-PL" sz="2000" b="1" dirty="0">
                <a:latin typeface="+mn-ea"/>
                <a:ea typeface="+mn-ea"/>
              </a:rPr>
              <a:t>硫铁矿（</a:t>
            </a:r>
            <a:r>
              <a:rPr lang="pl-PL" altLang="zh-CN" sz="2000" b="1" dirty="0">
                <a:latin typeface="+mn-ea"/>
                <a:ea typeface="+mn-ea"/>
              </a:rPr>
              <a:t>FeS</a:t>
            </a:r>
            <a:r>
              <a:rPr lang="pl-PL" altLang="zh-CN" sz="2000" b="1" baseline="-30000" dirty="0">
                <a:latin typeface="+mn-ea"/>
                <a:ea typeface="+mn-ea"/>
              </a:rPr>
              <a:t>2</a:t>
            </a:r>
            <a:r>
              <a:rPr lang="zh-CN" altLang="pl-PL" sz="2000" b="1" dirty="0" smtClean="0">
                <a:latin typeface="+mn-ea"/>
                <a:ea typeface="+mn-ea"/>
              </a:rPr>
              <a:t>）</a:t>
            </a:r>
            <a:endParaRPr lang="zh-CN" altLang="pl-PL" sz="2000" b="1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9276" y="2483428"/>
            <a:ext cx="37607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4FeS</a:t>
            </a:r>
            <a:r>
              <a:rPr lang="en-US" altLang="zh-CN" sz="2000" b="1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+11O</a:t>
            </a:r>
            <a:r>
              <a:rPr lang="en-US" altLang="zh-CN" sz="2000" b="1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==2Fe</a:t>
            </a:r>
            <a:r>
              <a:rPr lang="en-US" altLang="zh-CN" sz="2000" b="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b="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+8SO</a:t>
            </a:r>
            <a:r>
              <a:rPr lang="en-US" altLang="zh-CN" sz="2000" b="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</a:t>
            </a:r>
            <a:endParaRPr lang="zh-CN" altLang="en-US" sz="2000" b="1" baseline="-25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8904" y="3614577"/>
            <a:ext cx="424102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Cu</a:t>
            </a:r>
            <a:r>
              <a:rPr kumimoji="0" lang="zh-CN" altLang="zh-CN" sz="2000" b="1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 2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 S  +  O</a:t>
            </a:r>
            <a:r>
              <a:rPr kumimoji="0" lang="zh-CN" altLang="zh-CN" sz="2000" b="1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 2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  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 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      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2Cu  +SO</a:t>
            </a:r>
            <a:r>
              <a:rPr kumimoji="0" lang="zh-CN" altLang="zh-CN" sz="2000" b="1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 2</a:t>
            </a:r>
            <a:r>
              <a:rPr lang="en-US" altLang="zh-CN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↑ 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zuoyeFont_mathFont"/>
                <a:cs typeface="Times New Roman" panose="02020603050405020304" pitchFamily="18" charset="0"/>
              </a:rPr>
              <a:t> 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hiphotos.baidu.com/zhidao/pic/item/359b033b5bb5c9ea230c2851d639b6003bf3b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10119" y="3629014"/>
            <a:ext cx="489295" cy="2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118034" y="254351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高温</a:t>
            </a:r>
            <a:endParaRPr lang="zh-CN" altLang="en-US" sz="16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29288" y="3611800"/>
            <a:ext cx="6390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000" b="1" dirty="0" smtClean="0">
                <a:latin typeface="+mn-ea"/>
                <a:ea typeface="+mn-ea"/>
              </a:rPr>
              <a:t>2.</a:t>
            </a:r>
            <a:r>
              <a:rPr lang="zh-CN" altLang="en-US" sz="2000" b="1" dirty="0" smtClean="0">
                <a:latin typeface="+mn-ea"/>
                <a:ea typeface="+mn-ea"/>
              </a:rPr>
              <a:t>火法炼铜</a:t>
            </a:r>
            <a:endParaRPr lang="zh-CN" altLang="pl-PL" sz="2000" b="1" dirty="0"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9288" y="268524"/>
            <a:ext cx="75812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生活中的二氧化硫来源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2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86"/>
    </mc:Choice>
    <mc:Fallback xmlns="">
      <p:transition spd="slow" advTm="34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 animBg="1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266" descr="2008111113473441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>
            <a:fillRect/>
          </a:stretch>
        </p:blipFill>
        <p:spPr bwMode="auto">
          <a:xfrm>
            <a:off x="645913" y="1323033"/>
            <a:ext cx="3589135" cy="24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33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18025" r="36566" b="28777"/>
          <a:stretch>
            <a:fillRect/>
          </a:stretch>
        </p:blipFill>
        <p:spPr bwMode="auto">
          <a:xfrm>
            <a:off x="4476115" y="1323033"/>
            <a:ext cx="3944677" cy="249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45913" y="3981388"/>
            <a:ext cx="7774879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根据冰岛环境</a:t>
            </a:r>
            <a:r>
              <a:rPr lang="zh-CN" altLang="en-US" b="1" dirty="0">
                <a:latin typeface="+mn-ea"/>
                <a:ea typeface="+mn-ea"/>
                <a:cs typeface="Times New Roman" panose="02020603050405020304" pitchFamily="18" charset="0"/>
              </a:rPr>
              <a:t>局</a:t>
            </a:r>
            <a:r>
              <a:rPr lang="zh-CN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b="1" dirty="0">
                <a:latin typeface="+mn-ea"/>
                <a:ea typeface="+mn-ea"/>
                <a:cs typeface="Times New Roman" panose="02020603050405020304" pitchFamily="18" charset="0"/>
              </a:rPr>
              <a:t>数据，火山喷发导致每日二氧化硫的排放量高</a:t>
            </a:r>
            <a:r>
              <a:rPr lang="zh-CN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达</a:t>
            </a:r>
            <a:r>
              <a:rPr lang="en-US" altLang="zh-CN" b="1" dirty="0" smtClean="0">
                <a:latin typeface="+mn-ea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+mn-ea"/>
                <a:ea typeface="+mn-ea"/>
                <a:cs typeface="Times New Roman" panose="02020603050405020304" pitchFamily="18" charset="0"/>
              </a:rPr>
              <a:t>万</a:t>
            </a:r>
            <a:r>
              <a:rPr lang="zh-CN" altLang="en-US" b="1" dirty="0" smtClean="0">
                <a:latin typeface="+mn-ea"/>
                <a:ea typeface="+mn-ea"/>
                <a:cs typeface="Times New Roman" panose="02020603050405020304" pitchFamily="18" charset="0"/>
              </a:rPr>
              <a:t>吨！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5913" y="559470"/>
            <a:ext cx="777487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生活中的二氧化硫的来源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8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7"/>
    </mc:Choice>
    <mc:Fallback xmlns="">
      <p:transition spd="slow" advTm="14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8" y="1014152"/>
            <a:ext cx="4484343" cy="35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193033" y="1853738"/>
            <a:ext cx="301746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n-ea"/>
                <a:ea typeface="+mn-ea"/>
              </a:rPr>
              <a:t>葡萄酒保存：</a:t>
            </a:r>
            <a:endParaRPr lang="en-US" altLang="zh-CN" sz="2400" b="1" dirty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n-ea"/>
                <a:ea typeface="+mn-ea"/>
              </a:rPr>
              <a:t>硫磺蜡烛放在酒桶里燃烧后再装葡萄酒。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9288" y="268524"/>
            <a:ext cx="75812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ea"/>
                <a:ea typeface="+mn-ea"/>
              </a:rPr>
              <a:t>生活中的二氧化硫来源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0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3"/>
    </mc:Choice>
    <mc:Fallback xmlns="">
      <p:transition spd="slow" advTm="17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9709" y="357809"/>
            <a:ext cx="758120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n-ea"/>
                <a:ea typeface="+mn-ea"/>
              </a:rPr>
              <a:t>问题</a:t>
            </a:r>
            <a:r>
              <a:rPr lang="zh-CN" altLang="en-US" sz="2400" b="1" dirty="0" smtClean="0">
                <a:latin typeface="+mn-ea"/>
                <a:ea typeface="+mn-ea"/>
              </a:rPr>
              <a:t>二：如何添加二氧化硫</a:t>
            </a:r>
            <a:endParaRPr lang="zh-CN" altLang="en-US" sz="2400" b="1" dirty="0">
              <a:latin typeface="+mn-ea"/>
              <a:ea typeface="+mn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97192" y="1028297"/>
            <a:ext cx="7581207" cy="499624"/>
            <a:chOff x="1451956" y="4203609"/>
            <a:chExt cx="10108271" cy="666165"/>
          </a:xfrm>
        </p:grpSpPr>
        <p:grpSp>
          <p:nvGrpSpPr>
            <p:cNvPr id="66" name="组合 65"/>
            <p:cNvGrpSpPr/>
            <p:nvPr/>
          </p:nvGrpSpPr>
          <p:grpSpPr>
            <a:xfrm>
              <a:off x="1451956" y="4264816"/>
              <a:ext cx="1849363" cy="548316"/>
              <a:chOff x="1128214" y="2224450"/>
              <a:chExt cx="1869292" cy="511985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28214" y="2224450"/>
                <a:ext cx="1740915" cy="506492"/>
              </a:xfrm>
              <a:prstGeom prst="rect">
                <a:avLst/>
              </a:prstGeom>
              <a:solidFill>
                <a:srgbClr val="F3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6856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 ker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242522" y="2276621"/>
                <a:ext cx="1754984" cy="45981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6856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rgbClr val="F8F8F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直接加入</a:t>
                </a:r>
              </a:p>
            </p:txBody>
          </p:sp>
        </p:grpSp>
        <p:sp>
          <p:nvSpPr>
            <p:cNvPr id="69" name="文本框 44"/>
            <p:cNvSpPr txBox="1"/>
            <p:nvPr/>
          </p:nvSpPr>
          <p:spPr>
            <a:xfrm>
              <a:off x="1451956" y="4203609"/>
              <a:ext cx="10108271" cy="6661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685743">
                <a:lnSpc>
                  <a:spcPct val="150000"/>
                </a:lnSpc>
                <a:defRPr/>
              </a:pPr>
              <a:r>
                <a:rPr lang="zh-CN" altLang="en-US" sz="2000" b="1" dirty="0" smtClean="0">
                  <a:solidFill>
                    <a:srgbClr val="181818"/>
                  </a:solidFill>
                  <a:latin typeface="微软雅黑" pitchFamily="34" charset="-122"/>
                  <a:ea typeface="微软雅黑" pitchFamily="34" charset="-122"/>
                </a:rPr>
                <a:t>                  </a:t>
              </a:r>
              <a:endParaRPr lang="zh-CN" altLang="en-US" sz="2000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5" name="文本框 44"/>
          <p:cNvSpPr txBox="1"/>
          <p:nvPr/>
        </p:nvSpPr>
        <p:spPr>
          <a:xfrm>
            <a:off x="2983439" y="2843052"/>
            <a:ext cx="482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defTabSz="685743">
              <a:defRPr/>
            </a:pPr>
            <a:r>
              <a:rPr lang="zh-CN" altLang="en-US" sz="2000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消耗自身体系还原剂</a:t>
            </a:r>
            <a:r>
              <a:rPr lang="zh-CN" altLang="en-US" sz="2000" b="1" dirty="0" smtClean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：加速</a:t>
            </a:r>
            <a:r>
              <a:rPr lang="zh-CN" altLang="en-US" sz="2000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酒的氧化腐败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88371" y="2832682"/>
            <a:ext cx="1373837" cy="1953025"/>
            <a:chOff x="1388371" y="2832682"/>
            <a:chExt cx="1373837" cy="1953025"/>
          </a:xfrm>
        </p:grpSpPr>
        <p:grpSp>
          <p:nvGrpSpPr>
            <p:cNvPr id="82" name="组合 81"/>
            <p:cNvGrpSpPr/>
            <p:nvPr/>
          </p:nvGrpSpPr>
          <p:grpSpPr>
            <a:xfrm>
              <a:off x="1423441" y="2832682"/>
              <a:ext cx="1316066" cy="379821"/>
              <a:chOff x="98322" y="2926016"/>
              <a:chExt cx="1754982" cy="506492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105356" y="2926016"/>
                <a:ext cx="1740918" cy="506492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6856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 ker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98322" y="2940003"/>
                <a:ext cx="1754982" cy="49250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68574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rgbClr val="F8F8F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高价转化</a:t>
                </a: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1388371" y="3585873"/>
              <a:ext cx="1340588" cy="418448"/>
              <a:chOff x="-2042130" y="5001589"/>
              <a:chExt cx="1787683" cy="557998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-1995363" y="5001589"/>
                <a:ext cx="1740916" cy="506492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68569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 kern="0">
                  <a:solidFill>
                    <a:srgbClr val="F8F8F8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-2042130" y="5067086"/>
                <a:ext cx="1787683" cy="49250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68574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rgbClr val="F8F8F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低价转化</a:t>
                </a: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1435591" y="4416375"/>
              <a:ext cx="1326617" cy="3693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68574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平价转化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97192" y="2227526"/>
            <a:ext cx="1354584" cy="406826"/>
            <a:chOff x="-2861967" y="1878084"/>
            <a:chExt cx="1825574" cy="506493"/>
          </a:xfrm>
        </p:grpSpPr>
        <p:sp>
          <p:nvSpPr>
            <p:cNvPr id="86" name="矩形 85"/>
            <p:cNvSpPr/>
            <p:nvPr/>
          </p:nvSpPr>
          <p:spPr>
            <a:xfrm>
              <a:off x="-2861967" y="1878084"/>
              <a:ext cx="1740917" cy="506493"/>
            </a:xfrm>
            <a:prstGeom prst="rect">
              <a:avLst/>
            </a:prstGeom>
            <a:solidFill>
              <a:srgbClr val="F3AD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6856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1" kern="0">
                <a:solidFill>
                  <a:srgbClr val="F8F8F8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-2791378" y="1901424"/>
              <a:ext cx="1754985" cy="4598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defTabSz="68569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间接加入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886304" y="3518608"/>
            <a:ext cx="1798894" cy="551663"/>
            <a:chOff x="5273941" y="3104575"/>
            <a:chExt cx="2398525" cy="735550"/>
          </a:xfrm>
        </p:grpSpPr>
        <p:sp>
          <p:nvSpPr>
            <p:cNvPr id="80" name="文本框 44"/>
            <p:cNvSpPr txBox="1"/>
            <p:nvPr/>
          </p:nvSpPr>
          <p:spPr>
            <a:xfrm>
              <a:off x="5273941" y="3306645"/>
              <a:ext cx="239852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defTabSz="685743">
                <a:defRPr/>
              </a:pPr>
              <a:r>
                <a:rPr lang="en-US" altLang="zh-CN" sz="2000" b="1" dirty="0" smtClean="0">
                  <a:solidFill>
                    <a:srgbClr val="181818"/>
                  </a:solidFill>
                  <a:latin typeface="+mn-ea"/>
                  <a:ea typeface="+mn-ea"/>
                </a:rPr>
                <a:t>S+O</a:t>
              </a:r>
              <a:r>
                <a:rPr lang="en-US" altLang="zh-CN" sz="2000" b="1" baseline="-25000" dirty="0" smtClean="0">
                  <a:solidFill>
                    <a:srgbClr val="181818"/>
                  </a:solidFill>
                  <a:latin typeface="+mn-ea"/>
                  <a:ea typeface="+mn-ea"/>
                </a:rPr>
                <a:t>2  </a:t>
              </a:r>
              <a:r>
                <a:rPr lang="en-US" altLang="zh-CN" sz="2000" b="1" dirty="0" smtClean="0">
                  <a:solidFill>
                    <a:srgbClr val="181818"/>
                  </a:solidFill>
                  <a:latin typeface="+mn-ea"/>
                  <a:ea typeface="+mn-ea"/>
                </a:rPr>
                <a:t>=  SO</a:t>
              </a:r>
              <a:r>
                <a:rPr lang="en-US" altLang="zh-CN" sz="2000" b="1" baseline="-25000" dirty="0" smtClean="0">
                  <a:solidFill>
                    <a:srgbClr val="181818"/>
                  </a:solidFill>
                  <a:latin typeface="+mn-ea"/>
                  <a:ea typeface="+mn-ea"/>
                </a:rPr>
                <a:t>2</a:t>
              </a:r>
              <a:endParaRPr lang="zh-CN" altLang="en-US" sz="2000" b="1" baseline="-25000" dirty="0">
                <a:solidFill>
                  <a:srgbClr val="181818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107489" y="3104575"/>
              <a:ext cx="1204997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+mn-ea"/>
                  <a:ea typeface="+mn-ea"/>
                </a:rPr>
                <a:t>点燃</a:t>
              </a:r>
            </a:p>
          </p:txBody>
        </p:sp>
      </p:grpSp>
      <p:sp>
        <p:nvSpPr>
          <p:cNvPr id="98" name="文本框 44"/>
          <p:cNvSpPr txBox="1"/>
          <p:nvPr/>
        </p:nvSpPr>
        <p:spPr>
          <a:xfrm>
            <a:off x="2762208" y="4416375"/>
            <a:ext cx="5622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defTabSz="685743">
              <a:defRPr/>
            </a:pPr>
            <a:r>
              <a:rPr lang="zh-CN" altLang="en-US" sz="2000" b="1" dirty="0" smtClean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添加焦</a:t>
            </a:r>
            <a:r>
              <a:rPr lang="zh-CN" altLang="en-US" sz="2000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亚硫酸</a:t>
            </a:r>
            <a:r>
              <a:rPr lang="zh-CN" altLang="en-US" sz="2000" b="1" dirty="0" smtClean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钾：</a:t>
            </a:r>
            <a:endParaRPr lang="en-US" altLang="zh-CN" sz="2000" b="1" dirty="0">
              <a:solidFill>
                <a:srgbClr val="1818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89709" y="2177533"/>
            <a:ext cx="7581207" cy="27820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69032" y="1042648"/>
            <a:ext cx="41467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3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直接通气体无法控制二氧化硫的</a:t>
            </a:r>
            <a:r>
              <a:rPr lang="zh-CN" altLang="en-US" b="1" dirty="0" smtClean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量 </a:t>
            </a:r>
            <a:endParaRPr lang="zh-CN" altLang="en-US" b="1" dirty="0">
              <a:solidFill>
                <a:srgbClr val="18181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66318" y="1007417"/>
            <a:ext cx="1569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43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→添加亚硫酸</a:t>
            </a:r>
          </a:p>
        </p:txBody>
      </p:sp>
      <p:sp>
        <p:nvSpPr>
          <p:cNvPr id="5" name="矩形 4"/>
          <p:cNvSpPr/>
          <p:nvPr/>
        </p:nvSpPr>
        <p:spPr>
          <a:xfrm>
            <a:off x="4929990" y="4214346"/>
            <a:ext cx="466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</a:rPr>
              <a:t>+4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5552" y="1510063"/>
            <a:ext cx="22028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1"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kumimoji="1"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SO</a:t>
            </a:r>
            <a:r>
              <a:rPr kumimoji="1"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5029010" y="4400749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b="1" baseline="-25000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b="1" baseline="-25000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en-US" altLang="zh-CN" b="1" baseline="30000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2-</a:t>
            </a:r>
            <a:r>
              <a:rPr lang="en-US" altLang="zh-CN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+2H</a:t>
            </a:r>
            <a:r>
              <a:rPr lang="en-US" altLang="zh-CN" b="1" baseline="30000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en-US" altLang="zh-CN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=H</a:t>
            </a:r>
            <a:r>
              <a:rPr lang="en-US" altLang="zh-CN" b="1" baseline="-25000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="1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O+2SO</a:t>
            </a:r>
            <a:r>
              <a:rPr lang="en-US" altLang="zh-CN" b="1" baseline="-25000" dirty="0">
                <a:solidFill>
                  <a:srgbClr val="181818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81"/>
    </mc:Choice>
    <mc:Fallback xmlns="">
      <p:transition spd="slow" advTm="107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8" grpId="0"/>
      <p:bldP spid="99" grpId="0" animBg="1"/>
      <p:bldP spid="2" grpId="0"/>
      <p:bldP spid="3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3.7|0.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6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2|12.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1.5|6.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0.8|7.8|5.5|4.4|6.8|16.7|9.1|20.8|7.3|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2.3|12.6|1.2|13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.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0.1|19.2|0.7|2.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2|5.9|114.1|8.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1.9|9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3|1.1|4.9|12.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5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7|10.6|4.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861</Words>
  <Application>Microsoft Office PowerPoint</Application>
  <PresentationFormat>全屏显示(16:9)</PresentationFormat>
  <Paragraphs>174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zuoyeFont_mathFont</vt:lpstr>
      <vt:lpstr>汉仪旗黑-85S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1_Office 主题​​</vt:lpstr>
      <vt:lpstr>硫及其化合物的转化 ——以SO2的转化为例</vt:lpstr>
      <vt:lpstr>葡萄酒中的防腐剂、抗氧化剂——SO2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葡萄酒中SO2的用量标准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10</cp:revision>
  <dcterms:created xsi:type="dcterms:W3CDTF">2020-02-01T11:21:51Z</dcterms:created>
  <dcterms:modified xsi:type="dcterms:W3CDTF">2020-03-10T01:08:43Z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