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tags/tag134.xml" ContentType="application/vnd.openxmlformats-officedocument.presentationml.tags+xml"/>
  <Override PartName="/ppt/tags/tag152.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ags/tag112.xml" ContentType="application/vnd.openxmlformats-officedocument.presentationml.tags+xml"/>
  <Override PartName="/ppt/tags/tag123.xml" ContentType="application/vnd.openxmlformats-officedocument.presentationml.tags+xml"/>
  <Override PartName="/ppt/tags/tag141.xml" ContentType="application/vnd.openxmlformats-officedocument.presentationml.tags+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Default Extension="wdp" ContentType="image/vnd.ms-photo"/>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notesSlides/notesSlide4.xml" ContentType="application/vnd.openxmlformats-officedocument.presentationml.notesSlide+xml"/>
  <Override PartName="/ppt/tags/tag153.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Default Extension="fntdata" ContentType="application/x-fontdata"/>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5" r:id="rId2"/>
  </p:sldMasterIdLst>
  <p:notesMasterIdLst>
    <p:notesMasterId r:id="rId22"/>
  </p:notesMasterIdLst>
  <p:handoutMasterIdLst>
    <p:handoutMasterId r:id="rId23"/>
  </p:handoutMasterIdLst>
  <p:sldIdLst>
    <p:sldId id="437" r:id="rId3"/>
    <p:sldId id="501" r:id="rId4"/>
    <p:sldId id="445" r:id="rId5"/>
    <p:sldId id="447" r:id="rId6"/>
    <p:sldId id="451" r:id="rId7"/>
    <p:sldId id="448" r:id="rId8"/>
    <p:sldId id="479" r:id="rId9"/>
    <p:sldId id="449" r:id="rId10"/>
    <p:sldId id="444" r:id="rId11"/>
    <p:sldId id="450" r:id="rId12"/>
    <p:sldId id="453" r:id="rId13"/>
    <p:sldId id="503" r:id="rId14"/>
    <p:sldId id="458" r:id="rId15"/>
    <p:sldId id="459" r:id="rId16"/>
    <p:sldId id="460" r:id="rId17"/>
    <p:sldId id="502" r:id="rId18"/>
    <p:sldId id="492" r:id="rId19"/>
    <p:sldId id="493" r:id="rId20"/>
    <p:sldId id="439" r:id="rId21"/>
  </p:sldIdLst>
  <p:sldSz cx="9144000" cy="5143500" type="screen16x9"/>
  <p:notesSz cx="6858000" cy="9144000"/>
  <p:embeddedFontLst>
    <p:embeddedFont>
      <p:font typeface="微软雅黑" pitchFamily="34" charset="-122"/>
      <p:regular r:id="rId24"/>
      <p:bold r:id="rId25"/>
    </p:embeddedFont>
    <p:embeddedFont>
      <p:font typeface="楷体" pitchFamily="49" charset="-122"/>
      <p:regular r:id="rId26"/>
    </p:embeddedFont>
    <p:embeddedFont>
      <p:font typeface="黑体" pitchFamily="49" charset="-122"/>
      <p:regular r:id="rId27"/>
    </p:embeddedFont>
    <p:embeddedFont>
      <p:font typeface="Calibri" pitchFamily="34" charset="0"/>
      <p:regular r:id="rId28"/>
      <p:bold r:id="rId29"/>
      <p:italic r:id="rId30"/>
      <p:boldItalic r:id="rId31"/>
    </p:embeddedFont>
    <p:embeddedFont>
      <p:font typeface="隶书" charset="-122"/>
      <p:regular r:id="rId32"/>
    </p:embeddedFont>
    <p:embeddedFont>
      <p:font typeface="华文新魏" charset="-122"/>
      <p:regular r:id="rId33"/>
    </p:embeddedFont>
    <p:embeddedFont>
      <p:font typeface="Gulim" pitchFamily="34" charset="-127"/>
      <p:regular r:id="rId34"/>
    </p:embeddedFont>
  </p:embeddedFont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7020304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3CC"/>
    <a:srgbClr val="1A3F6C"/>
    <a:srgbClr val="0E223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5"/>
    <p:restoredTop sz="91371"/>
  </p:normalViewPr>
  <p:slideViewPr>
    <p:cSldViewPr snapToGrid="0" showGuides="1">
      <p:cViewPr varScale="1">
        <p:scale>
          <a:sx n="85" d="100"/>
          <a:sy n="85" d="100"/>
        </p:scale>
        <p:origin x="-120" y="-96"/>
      </p:cViewPr>
      <p:guideLst>
        <p:guide orient="horz" pos="1865"/>
        <p:guide pos="3148"/>
      </p:guideLst>
    </p:cSldViewPr>
  </p:slideViewPr>
  <p:notesTextViewPr>
    <p:cViewPr>
      <p:scale>
        <a:sx n="1" d="1"/>
        <a:sy n="1" d="1"/>
      </p:scale>
      <p:origin x="0" y="0"/>
    </p:cViewPr>
  </p:notesTextViewPr>
  <p:sorterViewPr showFormatting="0">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E4F065-7C0D-4A26-9FCF-0CBDB81903F5}" type="datetimeFigureOut">
              <a:rPr lang="zh-CN" altLang="en-US" smtClean="0"/>
              <a:pPr/>
              <a:t>2020/4/10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4A888C-6049-4449-8E43-D8ADC5C80B6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FABF09FA-C98B-4348-8B7F-EA90CA43A36D}"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2020/4/10</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dirty="0">
                <a:latin typeface="Calibri" panose="020F0702030404030204" pitchFamily="34" charset="0"/>
                <a:ea typeface="宋体" panose="02010600030101010101" pitchFamily="2" charset="-122"/>
                <a:cs typeface="+mn-cs"/>
              </a:rPr>
              <a:pPr lvl="0" algn="r" eaLnBrk="1" fontAlgn="base" hangingPunct="1"/>
              <a:t>‹#›</a:t>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TextEdit="1"/>
          </p:cNvSpPr>
          <p:nvPr>
            <p:ph type="sldImg"/>
          </p:nvPr>
        </p:nvSpPr>
        <p:spPr>
          <a:ln>
            <a:solidFill>
              <a:srgbClr val="000000"/>
            </a:solidFill>
            <a:miter/>
          </a:ln>
        </p:spPr>
      </p:sp>
      <p:sp>
        <p:nvSpPr>
          <p:cNvPr id="18434" name="备注占位符 2"/>
          <p:cNvSpPr>
            <a:spLocks noGrp="1"/>
          </p:cNvSpPr>
          <p:nvPr>
            <p:ph type="body"/>
          </p:nvPr>
        </p:nvSpPr>
        <p:spPr>
          <a:noFill/>
          <a:ln>
            <a:noFill/>
          </a:ln>
        </p:spPr>
        <p:txBody>
          <a:bodyPr wrap="square" lIns="91440" tIns="45720" rIns="91440" bIns="45720" anchor="t"/>
          <a:lstStyle/>
          <a:p>
            <a:pPr lvl="0"/>
            <a:endParaRPr lang="zh-CN" altLang="en-US" dirty="0"/>
          </a:p>
        </p:txBody>
      </p:sp>
      <p:sp>
        <p:nvSpPr>
          <p:cNvPr id="1843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latin typeface="Calibri" panose="020F0702030404030204" pitchFamily="34" charset="0"/>
                <a:ea typeface="宋体" panose="02010600030101010101" pitchFamily="2" charset="-122"/>
              </a:rPr>
              <a:pPr lvl="0" algn="r"/>
              <a:t>1</a:t>
            </a:fld>
            <a:endParaRPr lang="zh-CN" altLang="en-US" sz="1200" dirty="0">
              <a:latin typeface="Calibri" panose="020F07020304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1" dirty="0">
                <a:solidFill>
                  <a:srgbClr val="FF0000"/>
                </a:solidFill>
                <a:latin typeface="华文新魏" panose="02010800040101010101" pitchFamily="2" charset="-122"/>
                <a:ea typeface="华文新魏" panose="02010800040101010101" pitchFamily="2" charset="-122"/>
              </a:rPr>
              <a:t>黄色和绿色、圆</a:t>
            </a:r>
          </a:p>
          <a:p>
            <a:r>
              <a:rPr lang="zh-CN" altLang="en-US" sz="1200" b="1" dirty="0">
                <a:solidFill>
                  <a:srgbClr val="FF0000"/>
                </a:solidFill>
                <a:latin typeface="华文新魏" panose="02010800040101010101" pitchFamily="2" charset="-122"/>
                <a:ea typeface="华文新魏" panose="02010800040101010101" pitchFamily="2" charset="-122"/>
              </a:rPr>
              <a:t>粒和皱粒何为显</a:t>
            </a:r>
          </a:p>
          <a:p>
            <a:r>
              <a:rPr lang="zh-CN" altLang="en-US" sz="1200" b="1" dirty="0">
                <a:solidFill>
                  <a:srgbClr val="FF0000"/>
                </a:solidFill>
                <a:latin typeface="华文新魏" panose="02010800040101010101" pitchFamily="2" charset="-122"/>
                <a:ea typeface="华文新魏" panose="02010800040101010101" pitchFamily="2" charset="-122"/>
              </a:rPr>
              <a:t>性性状</a:t>
            </a:r>
            <a:r>
              <a:rPr lang="en-US" altLang="zh-CN" sz="1200" b="1" dirty="0">
                <a:solidFill>
                  <a:srgbClr val="FF0000"/>
                </a:solidFill>
                <a:latin typeface="华文新魏" panose="02010800040101010101" pitchFamily="2" charset="-122"/>
                <a:ea typeface="华文新魏" panose="02010800040101010101" pitchFamily="2" charset="-122"/>
              </a:rPr>
              <a:t>,</a:t>
            </a:r>
            <a:r>
              <a:rPr lang="zh-CN" altLang="en-US" sz="1200" b="1" dirty="0">
                <a:solidFill>
                  <a:srgbClr val="FF0000"/>
                </a:solidFill>
                <a:latin typeface="华文新魏" panose="02010800040101010101" pitchFamily="2" charset="-122"/>
                <a:ea typeface="华文新魏" panose="02010800040101010101" pitchFamily="2" charset="-122"/>
              </a:rPr>
              <a:t>何为隐性</a:t>
            </a:r>
          </a:p>
          <a:p>
            <a:r>
              <a:rPr lang="zh-CN" altLang="en-US" sz="1200" b="1" dirty="0">
                <a:solidFill>
                  <a:srgbClr val="FF0000"/>
                </a:solidFill>
                <a:latin typeface="华文新魏" panose="02010800040101010101" pitchFamily="2" charset="-122"/>
                <a:ea typeface="华文新魏" panose="02010800040101010101" pitchFamily="2" charset="-122"/>
              </a:rPr>
              <a:t>性状</a:t>
            </a:r>
            <a:r>
              <a:rPr lang="en-US" altLang="zh-CN" sz="1200" b="1" dirty="0">
                <a:solidFill>
                  <a:srgbClr val="FF0000"/>
                </a:solidFill>
                <a:latin typeface="华文新魏" panose="02010800040101010101" pitchFamily="2" charset="-122"/>
                <a:ea typeface="华文新魏" panose="02010800040101010101" pitchFamily="2" charset="-122"/>
              </a:rPr>
              <a:t>?</a:t>
            </a:r>
          </a:p>
          <a:p>
            <a:r>
              <a:rPr lang="en-US" altLang="zh-CN" sz="1200" b="1" dirty="0">
                <a:solidFill>
                  <a:srgbClr val="FF0000"/>
                </a:solidFill>
                <a:latin typeface="Times New Roman" panose="02020703060505090304" pitchFamily="18" charset="0"/>
                <a:ea typeface="华文新魏" panose="02010800040101010101" pitchFamily="2" charset="-122"/>
              </a:rPr>
              <a:t>F</a:t>
            </a:r>
            <a:r>
              <a:rPr lang="en-US" altLang="zh-CN" sz="1200" b="1" baseline="-10000" dirty="0">
                <a:solidFill>
                  <a:srgbClr val="FF0000"/>
                </a:solidFill>
                <a:latin typeface="Times New Roman" panose="02020703060505090304" pitchFamily="18" charset="0"/>
                <a:ea typeface="华文新魏" panose="02010800040101010101" pitchFamily="2" charset="-122"/>
              </a:rPr>
              <a:t>2</a:t>
            </a:r>
            <a:r>
              <a:rPr lang="zh-CN" altLang="en-US" sz="1200" b="1" dirty="0">
                <a:solidFill>
                  <a:srgbClr val="FF0000"/>
                </a:solidFill>
                <a:latin typeface="华文新魏" panose="02010800040101010101" pitchFamily="2" charset="-122"/>
                <a:ea typeface="华文新魏" panose="02010800040101010101" pitchFamily="2" charset="-122"/>
              </a:rPr>
              <a:t>出现新的性状</a:t>
            </a:r>
          </a:p>
          <a:p>
            <a:r>
              <a:rPr lang="zh-CN" altLang="en-US" sz="1200" b="1" dirty="0">
                <a:solidFill>
                  <a:srgbClr val="FF0000"/>
                </a:solidFill>
                <a:latin typeface="华文新魏" panose="02010800040101010101" pitchFamily="2" charset="-122"/>
                <a:ea typeface="华文新魏" panose="02010800040101010101" pitchFamily="2" charset="-122"/>
              </a:rPr>
              <a:t>组合是什么</a:t>
            </a:r>
            <a:r>
              <a:rPr lang="en-US" altLang="zh-CN" sz="1200" b="1" dirty="0">
                <a:solidFill>
                  <a:srgbClr val="FF0000"/>
                </a:solidFill>
                <a:latin typeface="华文新魏" panose="02010800040101010101" pitchFamily="2" charset="-122"/>
                <a:ea typeface="华文新魏" panose="02010800040101010101" pitchFamily="2" charset="-122"/>
              </a:rPr>
              <a:t>?  </a:t>
            </a:r>
            <a:r>
              <a:rPr lang="zh-CN" altLang="en-US" sz="1200" b="1" dirty="0">
                <a:solidFill>
                  <a:srgbClr val="FF0000"/>
                </a:solidFill>
                <a:latin typeface="华文新魏" panose="02010800040101010101" pitchFamily="2" charset="-122"/>
                <a:ea typeface="华文新魏" panose="02010800040101010101" pitchFamily="2" charset="-122"/>
              </a:rPr>
              <a:t>为</a:t>
            </a:r>
          </a:p>
          <a:p>
            <a:r>
              <a:rPr lang="zh-CN" altLang="en-US" sz="1200" b="1" dirty="0">
                <a:solidFill>
                  <a:srgbClr val="FF0000"/>
                </a:solidFill>
                <a:latin typeface="华文新魏" panose="02010800040101010101" pitchFamily="2" charset="-122"/>
                <a:ea typeface="华文新魏" panose="02010800040101010101" pitchFamily="2" charset="-122"/>
              </a:rPr>
              <a:t>什么会出现新的</a:t>
            </a:r>
          </a:p>
          <a:p>
            <a:r>
              <a:rPr lang="zh-CN" altLang="en-US" sz="1200" b="1" dirty="0">
                <a:solidFill>
                  <a:srgbClr val="FF0000"/>
                </a:solidFill>
                <a:latin typeface="华文新魏" panose="02010800040101010101" pitchFamily="2" charset="-122"/>
                <a:ea typeface="华文新魏" panose="02010800040101010101" pitchFamily="2" charset="-122"/>
              </a:rPr>
              <a:t>性状组合</a:t>
            </a:r>
            <a:r>
              <a:rPr lang="en-US" altLang="zh-CN" sz="1200" b="1" dirty="0">
                <a:solidFill>
                  <a:srgbClr val="FF0000"/>
                </a:solidFill>
                <a:latin typeface="华文新魏" panose="02010800040101010101" pitchFamily="2" charset="-122"/>
                <a:ea typeface="华文新魏" panose="02010800040101010101" pitchFamily="2" charset="-122"/>
              </a:rPr>
              <a:t>?</a:t>
            </a:r>
          </a:p>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4FFB46A-8539-4D35-8889-21A74226AD5A}" type="slidenum">
              <a:rPr lang="zh-CN" altLang="en-US" smtClean="0"/>
              <a:pPr>
                <a:defRPr/>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7.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6.png"/><Relationship Id="rId4" Type="http://schemas.openxmlformats.org/officeDocument/2006/relationships/tags" Target="../tags/tag17.xml"/><Relationship Id="rId9"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8.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2.xml"/><Relationship Id="rId5" Type="http://schemas.openxmlformats.org/officeDocument/2006/relationships/tags" Target="../tags/tag26.xml"/><Relationship Id="rId4" Type="http://schemas.openxmlformats.org/officeDocument/2006/relationships/tags" Target="../tags/tag2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7.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6.png"/><Relationship Id="rId5" Type="http://schemas.openxmlformats.org/officeDocument/2006/relationships/tags" Target="../tags/tag31.xml"/><Relationship Id="rId10" Type="http://schemas.openxmlformats.org/officeDocument/2006/relationships/slideMaster" Target="../slideMasters/slideMaster2.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6.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2.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7.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9.xml"/><Relationship Id="rId7" Type="http://schemas.openxmlformats.org/officeDocument/2006/relationships/slideMaster" Target="../slideMasters/slideMaster2.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7.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7.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6.png"/><Relationship Id="rId5" Type="http://schemas.openxmlformats.org/officeDocument/2006/relationships/tags" Target="../tags/tag60.xml"/><Relationship Id="rId10" Type="http://schemas.openxmlformats.org/officeDocument/2006/relationships/slideMaster" Target="../slideMasters/slideMaster2.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7.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6.png"/><Relationship Id="rId4" Type="http://schemas.openxmlformats.org/officeDocument/2006/relationships/tags" Target="../tags/tag68.xml"/><Relationship Id="rId9"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7.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2.xml"/><Relationship Id="rId7"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28.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7.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7.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6.png"/><Relationship Id="rId5" Type="http://schemas.openxmlformats.org/officeDocument/2006/relationships/tags" Target="../tags/tag97.xml"/><Relationship Id="rId10" Type="http://schemas.openxmlformats.org/officeDocument/2006/relationships/slideMaster" Target="../slideMasters/slideMaster2.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6.png"/><Relationship Id="rId4" Type="http://schemas.openxmlformats.org/officeDocument/2006/relationships/tags" Target="../tags/tag105.xml"/><Relationship Id="rId9"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6.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2.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6.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2.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2.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7.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11.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6.png"/><Relationship Id="rId5" Type="http://schemas.openxmlformats.org/officeDocument/2006/relationships/tags" Target="../tags/tag146.xml"/><Relationship Id="rId10" Type="http://schemas.openxmlformats.org/officeDocument/2006/relationships/slideMaster" Target="../slideMasters/slideMaster2.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a:t>单击此处编辑母版副标题样式</a:t>
            </a:r>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8829920-989C-4E42-944A-9A0116A21BB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2020/4/10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trike="noStrike" noProof="1" dirty="0">
                <a:latin typeface="Calibri" panose="020F0702030404030204" pitchFamily="34" charset="0"/>
                <a:ea typeface="宋体" panose="02010600030101010101" pitchFamily="2" charset="-122"/>
                <a:cs typeface="+mn-cs"/>
              </a:rPr>
              <a:pPr algn="r" fontAlgn="base"/>
              <a:t>‹#›</a:t>
            </a:fld>
            <a:endParaRPr lang="zh-CN" altLang="en-US" strike="noStrike" noProof="1"/>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46D7905-3A5B-4CF5-9685-21FB5F4070F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2020/4/10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trike="noStrike" noProof="1" dirty="0">
                <a:latin typeface="Calibri" panose="020F0702030404030204" pitchFamily="34" charset="0"/>
                <a:ea typeface="宋体" panose="02010600030101010101" pitchFamily="2" charset="-122"/>
                <a:cs typeface="+mn-cs"/>
              </a:rPr>
              <a:pPr algn="r" fontAlgn="base"/>
              <a:t>‹#›</a:t>
            </a:fld>
            <a:endParaRPr lang="zh-CN" altLang="en-US" strike="noStrike" noProof="1"/>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60205D2-2166-48CF-9233-B32932F7FEA3}"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2020/4/10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trike="noStrike" noProof="1" dirty="0">
                <a:latin typeface="Calibri" panose="020F0702030404030204" pitchFamily="34" charset="0"/>
                <a:ea typeface="宋体" panose="02010600030101010101" pitchFamily="2" charset="-122"/>
                <a:cs typeface="+mn-cs"/>
              </a:rPr>
              <a:pPr algn="r" fontAlgn="base"/>
              <a:t>‹#›</a:t>
            </a:fld>
            <a:endParaRPr lang="zh-CN" altLang="en-US" strike="noStrike" noProof="1"/>
          </a:p>
        </p:txBody>
      </p:sp>
    </p:spTree>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0"/>
            <a:ext cx="9144000" cy="700088"/>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3315" name="图片 7"/>
          <p:cNvPicPr>
            <a:picLocks noChangeAspect="1"/>
          </p:cNvPicPr>
          <p:nvPr userDrawn="1"/>
        </p:nvPicPr>
        <p:blipFill>
          <a:blip r:embed="rId3" cstate="print"/>
          <a:stretch>
            <a:fillRect/>
          </a:stretch>
        </p:blipFill>
        <p:spPr>
          <a:xfrm>
            <a:off x="179388" y="-20637"/>
            <a:ext cx="1704975" cy="720725"/>
          </a:xfrm>
          <a:prstGeom prst="rect">
            <a:avLst/>
          </a:prstGeom>
          <a:noFill/>
          <a:ln w="9525">
            <a:noFill/>
          </a:ln>
        </p:spPr>
      </p:pic>
      <p:sp>
        <p:nvSpPr>
          <p:cNvPr id="9" name="日期占位符 1"/>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05C3739-027C-4564-A227-8E6DDD869997}"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2020/4/10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页脚占位符 2"/>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灯片编号占位符 3"/>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trike="noStrike" noProof="1" dirty="0">
                <a:latin typeface="Calibri" panose="020F0702030404030204" pitchFamily="34" charset="0"/>
                <a:ea typeface="宋体" panose="02010600030101010101" pitchFamily="2" charset="-122"/>
                <a:cs typeface="+mn-cs"/>
              </a:rPr>
              <a:pPr algn="r" fontAlgn="base"/>
              <a:t>‹#›</a:t>
            </a:fld>
            <a:endParaRPr lang="zh-CN" altLang="en-US" strike="noStrike" noProof="1"/>
          </a:p>
        </p:txBody>
      </p:sp>
    </p:spTree>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740"/>
            <a:ext cx="8229600" cy="857250"/>
          </a:xfrm>
          <a:prstGeom prst="rect">
            <a:avLst/>
          </a:prstGeom>
        </p:spPr>
        <p:txBody>
          <a:bodyPr/>
          <a:lstStyle/>
          <a:p>
            <a:pPr fontAlgn="base"/>
            <a:r>
              <a:rPr lang="zh-CN" altLang="en-US" strike="noStrike" noProof="1"/>
              <a:t>单击此处编辑母版标题样式</a:t>
            </a:r>
          </a:p>
        </p:txBody>
      </p:sp>
      <p:sp>
        <p:nvSpPr>
          <p:cNvPr id="7" name="日期占位符 2"/>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05C3739-027C-4564-A227-8E6DDD869997}"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2020/4/10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3"/>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4"/>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trike="noStrike" noProof="1" dirty="0">
                <a:latin typeface="Calibri" panose="020F0702030404030204" pitchFamily="34" charset="0"/>
                <a:ea typeface="宋体" panose="02010600030101010101" pitchFamily="2" charset="-122"/>
                <a:cs typeface="+mn-cs"/>
              </a:rPr>
              <a:pPr algn="r" fontAlgn="base"/>
              <a:t>‹#›</a:t>
            </a:fld>
            <a:endParaRPr lang="zh-CN" altLang="en-US" strike="noStrike" noProof="1"/>
          </a:p>
        </p:txBody>
      </p:sp>
    </p:spTree>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内容">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457200" y="205979"/>
            <a:ext cx="8229600" cy="438864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2"/>
          <p:cNvSpPr>
            <a:spLocks noGrp="1"/>
          </p:cNvSpPr>
          <p:nvPr>
            <p:ph type="dt" sz="half" idx="2"/>
          </p:nvPr>
        </p:nvSpPr>
        <p:spPr>
          <a:xfrm>
            <a:off x="457200" y="4684713"/>
            <a:ext cx="2133600" cy="35718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3"/>
          <p:cNvSpPr>
            <a:spLocks noGrp="1"/>
          </p:cNvSpPr>
          <p:nvPr>
            <p:ph type="ftr" sz="quarter" idx="3"/>
          </p:nvPr>
        </p:nvSpPr>
        <p:spPr>
          <a:xfrm>
            <a:off x="3124200" y="4684713"/>
            <a:ext cx="2895600" cy="35718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4"/>
          <p:cNvSpPr>
            <a:spLocks noGrp="1"/>
          </p:cNvSpPr>
          <p:nvPr>
            <p:ph type="sldNum" sz="quarter" idx="4"/>
          </p:nvPr>
        </p:nvSpPr>
        <p:spPr>
          <a:xfrm>
            <a:off x="6553200" y="4684713"/>
            <a:ext cx="2133600" cy="357188"/>
          </a:xfrm>
          <a:prstGeom prst="rect">
            <a:avLst/>
          </a:prstGeom>
        </p:spPr>
        <p:txBody>
          <a:bodyPr vert="horz" wrap="square" lIns="91440" tIns="45720" rIns="91440" bIns="45720" numCol="1" anchor="ctr" anchorCtr="0" compatLnSpc="1"/>
          <a:lstStyle/>
          <a:p>
            <a:pPr algn="r" fontAlgn="base"/>
            <a:fld id="{9A0DB2DC-4C9A-4742-B13C-FB6460FD3503}" type="slidenum">
              <a:rPr lang="en-US" altLang="zh-CN" strike="noStrike" noProof="1" dirty="0">
                <a:latin typeface="Calibri" panose="020F0702030404030204" pitchFamily="34" charset="0"/>
                <a:ea typeface="宋体" panose="02010600030101010101" pitchFamily="2" charset="-122"/>
                <a:cs typeface="+mn-cs"/>
              </a:rPr>
              <a:pPr algn="r" fontAlgn="base"/>
              <a:t>‹#›</a:t>
            </a:fld>
            <a:endParaRPr lang="en-US" altLang="zh-CN" strike="noStrike" noProof="1"/>
          </a:p>
        </p:txBody>
      </p:sp>
    </p:spTree>
  </p:cSld>
  <p:clrMapOvr>
    <a:masterClrMapping/>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pic>
        <p:nvPicPr>
          <p:cNvPr id="4" name="图片 6" descr="生物内页（大）"/>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7143" y="-1786"/>
            <a:ext cx="9163049" cy="51899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69" y="619"/>
            <a:ext cx="9139912" cy="5140940"/>
          </a:xfrm>
          <a:prstGeom prst="rect">
            <a:avLst/>
          </a:prstGeom>
        </p:spPr>
      </p:pic>
    </p:spTree>
  </p:cSld>
  <p:clrMapOvr>
    <a:masterClrMapping/>
  </p:clrMapOvr>
  <p:transitio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标题和表格">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p>
            <a:pPr fontAlgn="base"/>
            <a:r>
              <a:rPr lang="zh-CN" altLang="en-US" strike="noStrike" noProof="1"/>
              <a:t>单击此处编辑母版标题样式</a:t>
            </a:r>
          </a:p>
        </p:txBody>
      </p:sp>
      <p:sp>
        <p:nvSpPr>
          <p:cNvPr id="3" name="表格占位符 2"/>
          <p:cNvSpPr>
            <a:spLocks noGrp="1"/>
          </p:cNvSpPr>
          <p:nvPr>
            <p:ph type="tbl" idx="1"/>
          </p:nvPr>
        </p:nvSpPr>
        <p:spPr>
          <a:xfrm>
            <a:off x="457200" y="1200150"/>
            <a:ext cx="8229600" cy="3394472"/>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7" name="Rectangle 4"/>
          <p:cNvSpPr>
            <a:spLocks noGrp="1" noChangeArrowheads="1"/>
          </p:cNvSpPr>
          <p:nvPr>
            <p:ph type="dt" sz="half" idx="2"/>
          </p:nvPr>
        </p:nvSpPr>
        <p:spPr bwMode="auto">
          <a:xfrm>
            <a:off x="457200" y="4683919"/>
            <a:ext cx="2133600" cy="357188"/>
          </a:xfrm>
          <a:prstGeom prst="rect">
            <a:avLst/>
          </a:prstGeom>
          <a:noFill/>
          <a:ln w="9525">
            <a:noFill/>
            <a:miter lim="800000"/>
          </a:ln>
          <a:effectLst/>
        </p:spPr>
        <p:txBody>
          <a:bodyPr vert="horz" wrap="square" lIns="91440" tIns="45720" rIns="91440" bIns="45720" numCol="1" anchor="t" anchorCtr="0" compatLnSpc="1"/>
          <a:lstStyle>
            <a:lvl1pPr>
              <a:buFont typeface="Arial" panose="020B0604020202090204" pitchFamily="34" charset="0"/>
              <a:buNone/>
              <a:defRPr>
                <a:ea typeface="Gulim" panose="020B0600000101010101" pitchFamily="34" charset="-127"/>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fld id="{BA8D47BB-2D08-4409-96EE-57EA1D74E377}" type="datetime1">
              <a:rPr kumimoji="0" lang="zh-CN" altLang="en-US" sz="1400" b="0" i="0" u="none" strike="noStrike" kern="1200" cap="none" spc="0" normalizeH="0" baseline="0" noProof="0">
                <a:ln>
                  <a:noFill/>
                </a:ln>
                <a:solidFill>
                  <a:srgbClr val="000000"/>
                </a:solidFill>
                <a:effectLst/>
                <a:uLnTx/>
                <a:uFillTx/>
                <a:latin typeface="Arial" panose="020B0604020202090204" pitchFamily="34" charset="0"/>
                <a:ea typeface="Gulim" panose="020B0600000101010101" pitchFamily="34" charset="-127"/>
                <a:cs typeface="+mn-cs"/>
              </a:rPr>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t>2020/4/10</a:t>
            </a:fld>
            <a:endParaRPr kumimoji="0" lang="zh-CN" altLang="zh-CN" sz="1400" b="0" i="0" u="none" strike="noStrike" kern="1200" cap="none" spc="0" normalizeH="0" baseline="0" noProof="0">
              <a:ln>
                <a:noFill/>
              </a:ln>
              <a:solidFill>
                <a:srgbClr val="000000"/>
              </a:solidFill>
              <a:effectLst/>
              <a:uLnTx/>
              <a:uFillTx/>
              <a:latin typeface="Arial" panose="020B0604020202090204" pitchFamily="34" charset="0"/>
              <a:ea typeface="Gulim" panose="020B0600000101010101" pitchFamily="34" charset="-127"/>
              <a:cs typeface="+mn-cs"/>
            </a:endParaRPr>
          </a:p>
        </p:txBody>
      </p:sp>
      <p:sp>
        <p:nvSpPr>
          <p:cNvPr id="8" name="Rectangle 5"/>
          <p:cNvSpPr>
            <a:spLocks noGrp="1" noChangeArrowheads="1"/>
          </p:cNvSpPr>
          <p:nvPr>
            <p:ph type="ftr" sz="quarter" idx="3"/>
          </p:nvPr>
        </p:nvSpPr>
        <p:spPr bwMode="auto">
          <a:xfrm>
            <a:off x="3124200" y="4683919"/>
            <a:ext cx="2895600" cy="357188"/>
          </a:xfrm>
          <a:prstGeom prst="rect">
            <a:avLst/>
          </a:prstGeom>
          <a:noFill/>
          <a:ln w="9525">
            <a:noFill/>
            <a:miter lim="800000"/>
          </a:ln>
          <a:effectLst/>
        </p:spPr>
        <p:txBody>
          <a:bodyPr vert="horz" wrap="square" lIns="91440" tIns="45720" rIns="91440" bIns="45720" numCol="1" anchor="t" anchorCtr="0" compatLnSpc="1"/>
          <a:lstStyle>
            <a:lvl1pPr>
              <a:buFont typeface="Arial" panose="020B0604020202090204" pitchFamily="34" charset="0"/>
              <a:buNone/>
              <a:defRPr>
                <a:ea typeface="Gulim" panose="020B0600000101010101" pitchFamily="34" charset="-127"/>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zh-CN" sz="1400" b="0" i="0" u="none" strike="noStrike" kern="1200" cap="none" spc="0" normalizeH="0" baseline="0" noProof="0">
              <a:ln>
                <a:noFill/>
              </a:ln>
              <a:solidFill>
                <a:srgbClr val="000000"/>
              </a:solidFill>
              <a:effectLst/>
              <a:uLnTx/>
              <a:uFillTx/>
              <a:latin typeface="Arial" panose="020B0604020202090204" pitchFamily="34" charset="0"/>
              <a:ea typeface="Gulim" panose="020B0600000101010101" pitchFamily="34" charset="-127"/>
              <a:cs typeface="+mn-cs"/>
            </a:endParaRPr>
          </a:p>
        </p:txBody>
      </p:sp>
      <p:sp>
        <p:nvSpPr>
          <p:cNvPr id="9" name="Rectangle 6"/>
          <p:cNvSpPr>
            <a:spLocks noGrp="1" noChangeArrowheads="1"/>
          </p:cNvSpPr>
          <p:nvPr>
            <p:ph type="sldNum" sz="quarter" idx="4"/>
          </p:nvPr>
        </p:nvSpPr>
        <p:spPr bwMode="auto">
          <a:xfrm>
            <a:off x="6553200" y="4683919"/>
            <a:ext cx="2133600" cy="357188"/>
          </a:xfrm>
          <a:prstGeom prst="rect">
            <a:avLst/>
          </a:prstGeom>
          <a:noFill/>
          <a:ln w="9525">
            <a:noFill/>
            <a:miter lim="800000"/>
          </a:ln>
          <a:effectLst/>
        </p:spPr>
        <p:txBody>
          <a:bodyPr vert="horz" wrap="square" lIns="91440" tIns="45720" rIns="91440" bIns="45720" numCol="1" anchor="t" anchorCtr="0" compatLnSpc="1"/>
          <a:lstStyle/>
          <a:p>
            <a:pPr algn="r" fontAlgn="base"/>
            <a:fld id="{9A0DB2DC-4C9A-4742-B13C-FB6460FD3503}" type="slidenum">
              <a:rPr lang="zh-CN" altLang="zh-CN" strike="noStrike" noProof="1" dirty="0">
                <a:latin typeface="Arial" panose="020B0604020202090204" pitchFamily="34" charset="0"/>
                <a:ea typeface="宋体" panose="02010600030101010101" pitchFamily="2" charset="-122"/>
                <a:cs typeface="+mn-cs"/>
              </a:rPr>
              <a:pPr algn="r" fontAlgn="base"/>
              <a:t>‹#›</a:t>
            </a:fld>
            <a:endParaRPr lang="zh-CN" altLang="zh-CN" strike="noStrike" noProof="1">
              <a:latin typeface="Arial" panose="020B0604020202090204" pitchFamily="34" charset="0"/>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2020/4/10</a:t>
            </a:fld>
            <a:endParaRPr lang="zh-CN" altLang="en-US">
              <a:solidFill>
                <a:srgbClr val="000000">
                  <a:tint val="75000"/>
                </a:srgbClr>
              </a:solidFill>
            </a:endParaRPr>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solidFill>
                <a:srgbClr val="000000">
                  <a:tint val="75000"/>
                </a:srgbClr>
              </a:solidFill>
            </a:endParaRPr>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90204" pitchFamily="34" charset="0"/>
              <a:buNone/>
              <a:defRPr sz="1200" b="0" spc="150">
                <a:solidFill>
                  <a:schemeClr val="tx1"/>
                </a:solidFill>
                <a:latin typeface="Arial" panose="020B060402020209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9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90204" pitchFamily="34" charset="0"/>
              <a:buNone/>
              <a:defRPr sz="1200" b="0" spc="150">
                <a:solidFill>
                  <a:schemeClr val="tx1"/>
                </a:solidFill>
                <a:latin typeface="Arial" panose="020B060402020209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9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90204" pitchFamily="34" charset="0"/>
              <a:buNone/>
              <a:defRPr sz="1350" b="0" spc="200">
                <a:solidFill>
                  <a:schemeClr val="tx1"/>
                </a:solidFill>
                <a:latin typeface="Arial" panose="020B060402020209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90204" pitchFamily="34" charset="0"/>
              <a:buNone/>
              <a:defRPr sz="4050" b="0" spc="600">
                <a:solidFill>
                  <a:schemeClr val="tx1"/>
                </a:solidFill>
                <a:latin typeface="Arial" panose="020B060402020209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2020/4/10</a:t>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2020/4/10</a:t>
            </a:fld>
            <a:endParaRPr lang="zh-CN" altLang="en-US">
              <a:solidFill>
                <a:srgbClr val="000000">
                  <a:tint val="75000"/>
                </a:srgbClr>
              </a:solidFill>
            </a:endParaRPr>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90204" pitchFamily="34" charset="0"/>
              <a:buNone/>
              <a:defRPr sz="3600" b="0" spc="500">
                <a:solidFill>
                  <a:schemeClr val="tx1"/>
                </a:solidFill>
                <a:latin typeface="Arial" panose="020B060402020209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DDF1828-B596-4A80-84CF-2D2B880BA7CB}"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2020/4/10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trike="noStrike" noProof="1" dirty="0">
                <a:latin typeface="Calibri" panose="020F0702030404030204" pitchFamily="34" charset="0"/>
                <a:ea typeface="宋体" panose="02010600030101010101" pitchFamily="2" charset="-122"/>
                <a:cs typeface="+mn-cs"/>
              </a:rPr>
              <a:pPr algn="r" fontAlgn="base"/>
              <a:t>‹#›</a:t>
            </a:fld>
            <a:endParaRPr lang="zh-CN" altLang="en-US" strike="noStrike" noProof="1"/>
          </a:p>
        </p:txBody>
      </p:sp>
    </p:spTree>
  </p:cSld>
  <p:clrMapOvr>
    <a:masterClrMapping/>
  </p:clrMapOvr>
  <p:transition spd="slow">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90204" pitchFamily="34" charset="0"/>
                <a:ea typeface="微软雅黑" panose="020B0503020204020204" charset="-122"/>
              </a:defRPr>
            </a:lvl1pPr>
            <a:lvl2pPr eaLnBrk="1" fontAlgn="auto" latinLnBrk="0" hangingPunct="1">
              <a:defRPr sz="1200">
                <a:solidFill>
                  <a:schemeClr val="tx1"/>
                </a:solidFill>
                <a:latin typeface="Arial" panose="020B0604020202090204" pitchFamily="34" charset="0"/>
                <a:ea typeface="微软雅黑" panose="020B0503020204020204" charset="-122"/>
              </a:defRPr>
            </a:lvl2pPr>
            <a:lvl3pPr eaLnBrk="1" fontAlgn="auto" latinLnBrk="0" hangingPunct="1">
              <a:defRPr sz="1200">
                <a:solidFill>
                  <a:schemeClr val="tx1"/>
                </a:solidFill>
                <a:latin typeface="Arial" panose="020B0604020202090204" pitchFamily="34" charset="0"/>
                <a:ea typeface="微软雅黑" panose="020B0503020204020204" charset="-122"/>
              </a:defRPr>
            </a:lvl3pPr>
            <a:lvl4pPr eaLnBrk="1" fontAlgn="auto" latinLnBrk="0" hangingPunct="1">
              <a:defRPr sz="1200">
                <a:solidFill>
                  <a:schemeClr val="tx1"/>
                </a:solidFill>
                <a:latin typeface="Arial" panose="020B0604020202090204" pitchFamily="34" charset="0"/>
                <a:ea typeface="微软雅黑" panose="020B0503020204020204" charset="-122"/>
              </a:defRPr>
            </a:lvl4pPr>
            <a:lvl5pPr eaLnBrk="1" fontAlgn="auto" latinLnBrk="0" hangingPunct="1">
              <a:defRPr sz="120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2020/4/10</a:t>
            </a:fld>
            <a:endParaRPr lang="zh-CN" altLang="en-US">
              <a:solidFill>
                <a:srgbClr val="000000">
                  <a:tint val="75000"/>
                </a:srgbClr>
              </a:solidFill>
            </a:endParaRPr>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solidFill>
                <a:srgbClr val="000000">
                  <a:tint val="75000"/>
                </a:srgbClr>
              </a:solidFill>
            </a:endParaRPr>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9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90204" pitchFamily="34" charset="0"/>
              <a:buNone/>
              <a:defRPr kumimoji="0" lang="zh-CN" altLang="en-US" sz="15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2020/4/10</a:t>
            </a:fld>
            <a:endParaRPr lang="zh-CN" altLang="en-US">
              <a:solidFill>
                <a:srgbClr val="000000">
                  <a:tint val="75000"/>
                </a:srgbClr>
              </a:solidFill>
            </a:endParaRPr>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solidFill>
                <a:srgbClr val="000000">
                  <a:tint val="75000"/>
                </a:srgbClr>
              </a:solidFill>
            </a:endParaRPr>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2020/4/10</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2020/4/10</a:t>
            </a:fld>
            <a:endParaRPr lang="zh-CN" altLang="en-US">
              <a:solidFill>
                <a:srgbClr val="000000">
                  <a:tint val="75000"/>
                </a:srgbClr>
              </a:solidFill>
            </a:endParaRPr>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solidFill>
                <a:srgbClr val="000000">
                  <a:tint val="75000"/>
                </a:srgbClr>
              </a:solidFill>
            </a:endParaRPr>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9EFD9D74-47D9-4702-A33C-335B63B48DBF}" type="datetimeFigureOut">
              <a:rPr lang="zh-CN" altLang="en-US" smtClean="0">
                <a:solidFill>
                  <a:srgbClr val="000000">
                    <a:tint val="75000"/>
                  </a:srgbClr>
                </a:solidFill>
              </a:rPr>
              <a:pPr/>
              <a:t>2020/4/10</a:t>
            </a:fld>
            <a:endParaRPr lang="zh-CN" altLang="en-US" dirty="0">
              <a:solidFill>
                <a:srgbClr val="000000">
                  <a:tint val="75000"/>
                </a:srgbClr>
              </a:solidFill>
            </a:endParaRPr>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solidFill>
                <a:srgbClr val="000000">
                  <a:tint val="75000"/>
                </a:srgbClr>
              </a:solidFill>
            </a:endParaRPr>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FABC47A4-756D-490B-A52F-7D9E2C9FC05F}" type="slidenum">
              <a:rPr lang="zh-CN" altLang="en-US" smtClean="0">
                <a:solidFill>
                  <a:srgbClr val="000000">
                    <a:tint val="75000"/>
                  </a:srgbClr>
                </a:solidFill>
              </a:rPr>
              <a:pPr/>
              <a:t>‹#›</a:t>
            </a:fld>
            <a:endParaRPr lang="zh-CN" altLang="en-US">
              <a:solidFill>
                <a:srgbClr val="000000">
                  <a:tint val="75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90204" pitchFamily="34" charset="0"/>
                <a:ea typeface="微软雅黑" panose="020B0503020204020204" charset="-122"/>
              </a:defRPr>
            </a:lvl1pPr>
            <a:lvl2pPr indent="0" eaLnBrk="1" fontAlgn="auto" latinLnBrk="0" hangingPunct="1">
              <a:defRPr>
                <a:solidFill>
                  <a:schemeClr val="tx1"/>
                </a:solidFill>
                <a:latin typeface="Arial" panose="020B0604020202090204" pitchFamily="34" charset="0"/>
                <a:ea typeface="微软雅黑" panose="020B0503020204020204" charset="-122"/>
              </a:defRPr>
            </a:lvl2pPr>
            <a:lvl3pPr indent="0" eaLnBrk="1" fontAlgn="auto" latinLnBrk="0" hangingPunct="1">
              <a:defRPr>
                <a:solidFill>
                  <a:schemeClr val="tx1"/>
                </a:solidFill>
                <a:latin typeface="Arial" panose="020B0604020202090204" pitchFamily="34" charset="0"/>
                <a:ea typeface="微软雅黑" panose="020B0503020204020204" charset="-122"/>
              </a:defRPr>
            </a:lvl3pPr>
            <a:lvl4pPr indent="0" eaLnBrk="1" fontAlgn="auto" latinLnBrk="0" hangingPunct="1">
              <a:defRPr>
                <a:solidFill>
                  <a:schemeClr val="tx1"/>
                </a:solidFill>
                <a:latin typeface="Arial" panose="020B0604020202090204" pitchFamily="34" charset="0"/>
                <a:ea typeface="微软雅黑" panose="020B0503020204020204" charset="-122"/>
              </a:defRPr>
            </a:lvl4pPr>
            <a:lvl5pPr indent="0" eaLnBrk="1" fontAlgn="auto" latinLnBrk="0" hangingPunct="1">
              <a:defRPr>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2020/4/10</a:t>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2020/4/10</a:t>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90204" pitchFamily="34" charset="0"/>
                <a:ea typeface="微软雅黑" panose="020B0503020204020204" charset="-122"/>
              </a:defRPr>
            </a:lvl1pPr>
            <a:lvl2pPr>
              <a:defRPr>
                <a:solidFill>
                  <a:schemeClr val="tx1"/>
                </a:solidFill>
                <a:latin typeface="Arial" panose="020B0604020202090204" pitchFamily="34" charset="0"/>
                <a:ea typeface="微软雅黑" panose="020B0503020204020204" charset="-122"/>
              </a:defRPr>
            </a:lvl2pPr>
            <a:lvl3pPr>
              <a:defRPr>
                <a:solidFill>
                  <a:schemeClr val="tx1"/>
                </a:solidFill>
                <a:latin typeface="Arial" panose="020B0604020202090204" pitchFamily="34" charset="0"/>
                <a:ea typeface="微软雅黑" panose="020B0503020204020204" charset="-122"/>
              </a:defRPr>
            </a:lvl3pPr>
            <a:lvl4pPr>
              <a:defRPr>
                <a:solidFill>
                  <a:schemeClr val="tx1"/>
                </a:solidFill>
                <a:latin typeface="Arial" panose="020B0604020202090204" pitchFamily="34" charset="0"/>
                <a:ea typeface="微软雅黑" panose="020B0503020204020204" charset="-122"/>
              </a:defRPr>
            </a:lvl4pPr>
            <a:lvl5pPr>
              <a:defRPr>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cstate="print"/>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2020/4/10</a:t>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90204" pitchFamily="34" charset="0"/>
              <a:buNone/>
              <a:defRPr sz="1350" b="0" spc="200">
                <a:solidFill>
                  <a:schemeClr val="tx1"/>
                </a:solidFill>
                <a:latin typeface="Arial" panose="020B060402020209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9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90204" pitchFamily="34" charset="0"/>
              <a:buNone/>
              <a:defRPr sz="4950" b="0" spc="700">
                <a:solidFill>
                  <a:schemeClr val="tx1"/>
                </a:solidFill>
                <a:latin typeface="Arial" panose="020B060402020209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2020/4/10</a:t>
            </a:fld>
            <a:endParaRPr lang="zh-CN" altLang="en-US">
              <a:solidFill>
                <a:srgbClr val="000000">
                  <a:tint val="75000"/>
                </a:srgbClr>
              </a:solidFill>
            </a:endParaRPr>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hangingPunct="0">
              <a:spcBef>
                <a:spcPts val="0"/>
              </a:spcBef>
              <a:spcAft>
                <a:spcPts val="0"/>
              </a:spcAft>
            </a:pPr>
            <a:endParaRPr lang="zh-CN" altLang="en-US" sz="1350" kern="0">
              <a:solidFill>
                <a:srgbClr val="FFFFFF"/>
              </a:solidFill>
              <a:sym typeface="Calibri" panose="020F0702030404030204"/>
            </a:endParaRPr>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9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2020/4/10</a:t>
            </a:fld>
            <a:endParaRPr lang="zh-CN" altLang="en-US">
              <a:solidFill>
                <a:srgbClr val="000000">
                  <a:tint val="75000"/>
                </a:srgbClr>
              </a:solidFill>
            </a:endParaRPr>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a:t>单击此处编辑母版文本样式</a:t>
            </a:r>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8350619-5858-4FA7-AE10-CB37047D0422}"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2020/4/10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trike="noStrike" noProof="1" dirty="0">
                <a:latin typeface="Calibri" panose="020F0702030404030204" pitchFamily="34" charset="0"/>
                <a:ea typeface="宋体" panose="02010600030101010101" pitchFamily="2" charset="-122"/>
                <a:cs typeface="+mn-cs"/>
              </a:rPr>
              <a:pPr algn="r" fontAlgn="base"/>
              <a:t>‹#›</a:t>
            </a:fld>
            <a:endParaRPr lang="zh-CN" altLang="en-US" strike="noStrike" noProof="1"/>
          </a:p>
        </p:txBody>
      </p:sp>
    </p:spTree>
  </p:cSld>
  <p:clrMapOvr>
    <a:masterClrMapping/>
  </p:clrMapOvr>
  <p:transition spd="slow">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hangingPunct="0">
              <a:spcBef>
                <a:spcPts val="0"/>
              </a:spcBef>
              <a:spcAft>
                <a:spcPts val="0"/>
              </a:spcAft>
            </a:pPr>
            <a:endParaRPr lang="zh-CN" altLang="en-US" sz="1350" kern="0">
              <a:solidFill>
                <a:srgbClr val="FFFFFF"/>
              </a:solidFill>
              <a:sym typeface="Calibri" panose="020F0702030404030204"/>
            </a:endParaRPr>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9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2020/4/10</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hangingPunct="0">
              <a:spcBef>
                <a:spcPts val="0"/>
              </a:spcBef>
              <a:spcAft>
                <a:spcPts val="0"/>
              </a:spcAft>
            </a:pPr>
            <a:endParaRPr lang="zh-CN" altLang="en-US" sz="1350" kern="0">
              <a:solidFill>
                <a:srgbClr val="FFFFFF"/>
              </a:solidFill>
              <a:sym typeface="Calibri" panose="020F0702030404030204"/>
            </a:endParaRPr>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9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2020/4/10</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9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hangingPunct="0">
              <a:spcBef>
                <a:spcPts val="0"/>
              </a:spcBef>
              <a:spcAft>
                <a:spcPts val="0"/>
              </a:spcAft>
            </a:pPr>
            <a:endParaRPr lang="zh-CN" altLang="en-US" sz="1350" kern="0">
              <a:solidFill>
                <a:srgbClr val="FFFFFF"/>
              </a:solidFill>
              <a:sym typeface="Calibri" panose="020F0702030404030204"/>
            </a:endParaRPr>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9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2020/4/10</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hangingPunct="0">
              <a:spcBef>
                <a:spcPts val="0"/>
              </a:spcBef>
              <a:spcAft>
                <a:spcPts val="0"/>
              </a:spcAft>
            </a:pPr>
            <a:endParaRPr lang="zh-CN" altLang="en-US" sz="1350" kern="0">
              <a:solidFill>
                <a:srgbClr val="FFFFFF"/>
              </a:solidFill>
              <a:sym typeface="Calibri" panose="020F0702030404030204"/>
            </a:endParaRPr>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2020/4/10</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hangingPunct="0">
              <a:spcBef>
                <a:spcPts val="0"/>
              </a:spcBef>
              <a:spcAft>
                <a:spcPts val="0"/>
              </a:spcAft>
            </a:pPr>
            <a:endParaRPr lang="zh-CN" altLang="en-US" sz="1350" kern="0">
              <a:solidFill>
                <a:srgbClr val="FFFFFF"/>
              </a:solidFill>
              <a:sym typeface="Calibri" panose="020F0702030404030204"/>
            </a:endParaRPr>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9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2020/4/10</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9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2020/4/10</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3"/>
          <p:cNvSpPr>
            <a:spLocks noGrp="1"/>
          </p:cNvSpPr>
          <p:nvPr>
            <p:ph type="dt" sz="half" idx="1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3F5B291-FAE0-4F15-945F-F24D3F8C596D}"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2020/4/10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trike="noStrike" noProof="1" dirty="0">
                <a:latin typeface="Calibri" panose="020F0702030404030204" pitchFamily="34" charset="0"/>
                <a:ea typeface="宋体" panose="02010600030101010101" pitchFamily="2" charset="-122"/>
                <a:cs typeface="+mn-cs"/>
              </a:rPr>
              <a:pPr algn="r" fontAlgn="base"/>
              <a:t>‹#›</a:t>
            </a:fld>
            <a:endParaRPr lang="zh-CN" altLang="en-US" strike="noStrike" noProof="1"/>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3"/>
          <p:cNvSpPr>
            <a:spLocks noGrp="1"/>
          </p:cNvSpPr>
          <p:nvPr>
            <p:ph type="dt" sz="half" idx="1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8792A42-3F65-44FF-A12F-204BD627069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2020/4/10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1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14"/>
          </p:nvPr>
        </p:nvSpPr>
        <p:spPr>
          <a:xfrm>
            <a:off x="6553200" y="4767263"/>
            <a:ext cx="2133600" cy="274638"/>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trike="noStrike" noProof="1" dirty="0">
                <a:latin typeface="Calibri" panose="020F0702030404030204" pitchFamily="34" charset="0"/>
                <a:ea typeface="宋体" panose="02010600030101010101" pitchFamily="2" charset="-122"/>
                <a:cs typeface="+mn-cs"/>
              </a:rPr>
              <a:pPr algn="r" fontAlgn="base"/>
              <a:t>‹#›</a:t>
            </a:fld>
            <a:endParaRPr lang="zh-CN" altLang="en-US" strike="noStrike" noProof="1"/>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55D6A0C-9037-4B97-A585-AC8345BC9FDD}"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2020/4/10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trike="noStrike" noProof="1" dirty="0">
                <a:latin typeface="Calibri" panose="020F0702030404030204" pitchFamily="34" charset="0"/>
                <a:ea typeface="宋体" panose="02010600030101010101" pitchFamily="2" charset="-122"/>
                <a:cs typeface="+mn-cs"/>
              </a:rPr>
              <a:pPr algn="r" fontAlgn="base"/>
              <a:t>‹#›</a:t>
            </a:fld>
            <a:endParaRPr lang="zh-CN" altLang="en-US" strike="noStrike" noProof="1"/>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DADC2E9-E4C2-43CF-9D26-933B2F3977D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2020/4/10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trike="noStrike" noProof="1" dirty="0">
                <a:latin typeface="Calibri" panose="020F0702030404030204" pitchFamily="34" charset="0"/>
                <a:ea typeface="宋体" panose="02010600030101010101" pitchFamily="2" charset="-122"/>
                <a:cs typeface="+mn-cs"/>
              </a:rPr>
              <a:pPr algn="r" fontAlgn="base"/>
              <a:t>‹#›</a:t>
            </a:fld>
            <a:endParaRPr lang="zh-CN" altLang="en-US" strike="noStrike" noProof="1"/>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
        <p:nvSpPr>
          <p:cNvPr id="7" name="日期占位符 3"/>
          <p:cNvSpPr>
            <a:spLocks noGrp="1"/>
          </p:cNvSpPr>
          <p:nvPr>
            <p:ph type="dt" sz="half" idx="1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506E7A2-0263-47E8-A1EF-CE6CFA3226AB}"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2020/4/10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trike="noStrike" noProof="1" dirty="0">
                <a:latin typeface="Calibri" panose="020F0702030404030204" pitchFamily="34" charset="0"/>
                <a:ea typeface="宋体" panose="02010600030101010101" pitchFamily="2" charset="-122"/>
                <a:cs typeface="+mn-cs"/>
              </a:rPr>
              <a:pPr algn="r" fontAlgn="base"/>
              <a:t>‹#›</a:t>
            </a:fld>
            <a:endParaRPr lang="zh-CN" altLang="en-US" strike="noStrike" noProof="1"/>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9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
        <p:nvSpPr>
          <p:cNvPr id="7" name="日期占位符 3"/>
          <p:cNvSpPr>
            <a:spLocks noGrp="1"/>
          </p:cNvSpPr>
          <p:nvPr>
            <p:ph type="dt" sz="half" idx="1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ED9FD48-3302-44AE-A47B-32D968FDF26C}"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2020/4/10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trike="noStrike" noProof="1" dirty="0">
                <a:latin typeface="Calibri" panose="020F0702030404030204" pitchFamily="34" charset="0"/>
                <a:ea typeface="宋体" panose="02010600030101010101" pitchFamily="2" charset="-122"/>
                <a:cs typeface="+mn-cs"/>
              </a:rPr>
              <a:pPr algn="r" fontAlgn="base"/>
              <a:t>‹#›</a:t>
            </a:fld>
            <a:endParaRPr lang="zh-CN" altLang="en-US" strike="noStrike" noProof="1"/>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tags" Target="../tags/tag6.xml"/><Relationship Id="rId3" Type="http://schemas.openxmlformats.org/officeDocument/2006/relationships/slideLayout" Target="../slideLayouts/slideLayout19.xml"/><Relationship Id="rId21" Type="http://schemas.openxmlformats.org/officeDocument/2006/relationships/tags" Target="../tags/tag1.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tags" Target="../tags/tag5.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tags" Target="../tags/tag4.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tags" Target="../tags/tag3.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8" cstate="prin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p:nvPr>
        </p:nvSpPr>
        <p:spPr>
          <a:xfrm>
            <a:off x="457200" y="1200150"/>
            <a:ext cx="8229600" cy="3394075"/>
          </a:xfrm>
          <a:prstGeom prst="rect">
            <a:avLst/>
          </a:prstGeom>
          <a:noFill/>
          <a:ln w="9525">
            <a:noFill/>
          </a:ln>
        </p:spPr>
        <p:txBody>
          <a:bodyPr anchor="t"/>
          <a:lstStyle/>
          <a:p>
            <a:pPr lvl="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05C3739-027C-4564-A227-8E6DDD869997}"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2020/4/10</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fld id="{9A0DB2DC-4C9A-4742-B13C-FB6460FD3503}" type="slidenum">
              <a:rPr lang="zh-CN" altLang="en-US" strike="noStrike" noProof="1" dirty="0">
                <a:latin typeface="Calibri" panose="020F0702030404030204" pitchFamily="34" charset="0"/>
                <a:ea typeface="宋体" panose="02010600030101010101" pitchFamily="2" charset="-122"/>
                <a:cs typeface="+mn-cs"/>
              </a:rPr>
              <a:pPr lvl="0" eaLnBrk="1" fontAlgn="base" hangingPunct="1"/>
              <a:t>‹#›</a:t>
            </a:fld>
            <a:endParaRPr lang="zh-CN" altLang="en-US" strike="noStrike" noProof="1">
              <a:latin typeface="Calibri" panose="020F07020304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slow">
    <p:pull/>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7020304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7020304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7020304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7020304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7020304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7020304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7020304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7020304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9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9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9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90204" pitchFamily="34" charset="0"/>
                <a:ea typeface="微软雅黑" panose="020B0503020204020204" charset="-122"/>
              </a:defRPr>
            </a:lvl1pPr>
          </a:lstStyle>
          <a:p>
            <a:pPr fontAlgn="auto" hangingPunct="0">
              <a:spcBef>
                <a:spcPts val="0"/>
              </a:spcBef>
              <a:spcAft>
                <a:spcPts val="0"/>
              </a:spcAft>
            </a:pPr>
            <a:fld id="{760FBDFE-C587-4B4C-A407-44438C67B59E}" type="datetimeFigureOut">
              <a:rPr lang="zh-CN" altLang="en-US" kern="0" smtClean="0">
                <a:solidFill>
                  <a:srgbClr val="000000">
                    <a:tint val="75000"/>
                  </a:srgbClr>
                </a:solidFill>
                <a:cs typeface="+mj-cs"/>
                <a:sym typeface="Calibri" panose="020F0702030404030204"/>
              </a:rPr>
              <a:pPr fontAlgn="auto" hangingPunct="0">
                <a:spcBef>
                  <a:spcPts val="0"/>
                </a:spcBef>
                <a:spcAft>
                  <a:spcPts val="0"/>
                </a:spcAft>
              </a:pPr>
              <a:t>2020/4/10</a:t>
            </a:fld>
            <a:endParaRPr lang="zh-CN" altLang="en-US" kern="0">
              <a:solidFill>
                <a:srgbClr val="000000">
                  <a:tint val="75000"/>
                </a:srgbClr>
              </a:solidFill>
              <a:cs typeface="+mj-cs"/>
              <a:sym typeface="Calibri" panose="020F0702030404030204"/>
            </a:endParaRPr>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90204" pitchFamily="34" charset="0"/>
                <a:ea typeface="微软雅黑" panose="020B0503020204020204" charset="-122"/>
              </a:defRPr>
            </a:lvl1pPr>
          </a:lstStyle>
          <a:p>
            <a:pPr fontAlgn="auto" hangingPunct="0">
              <a:spcBef>
                <a:spcPts val="0"/>
              </a:spcBef>
              <a:spcAft>
                <a:spcPts val="0"/>
              </a:spcAft>
            </a:pPr>
            <a:endParaRPr lang="zh-CN" altLang="en-US" kern="0" dirty="0">
              <a:solidFill>
                <a:srgbClr val="000000">
                  <a:tint val="75000"/>
                </a:srgbClr>
              </a:solidFill>
              <a:cs typeface="+mj-cs"/>
              <a:sym typeface="Calibri" panose="020F0702030404030204"/>
            </a:endParaRPr>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90204" pitchFamily="34" charset="0"/>
                <a:ea typeface="微软雅黑" panose="020B0503020204020204" charset="-122"/>
              </a:defRPr>
            </a:lvl1pPr>
          </a:lstStyle>
          <a:p>
            <a:pPr fontAlgn="auto" hangingPunct="0">
              <a:spcBef>
                <a:spcPts val="0"/>
              </a:spcBef>
              <a:spcAft>
                <a:spcPts val="0"/>
              </a:spcAft>
            </a:pPr>
            <a:fld id="{49AE70B2-8BF9-45C0-BB95-33D1B9D3A854}" type="slidenum">
              <a:rPr lang="zh-CN" altLang="en-US" kern="0" smtClean="0">
                <a:solidFill>
                  <a:srgbClr val="000000">
                    <a:tint val="75000"/>
                  </a:srgbClr>
                </a:solidFill>
                <a:cs typeface="+mj-cs"/>
                <a:sym typeface="Calibri" panose="020F0702030404030204"/>
              </a:rPr>
              <a:pPr fontAlgn="auto" hangingPunct="0">
                <a:spcBef>
                  <a:spcPts val="0"/>
                </a:spcBef>
                <a:spcAft>
                  <a:spcPts val="0"/>
                </a:spcAft>
              </a:pPr>
              <a:t>‹#›</a:t>
            </a:fld>
            <a:endParaRPr lang="zh-CN" altLang="en-US" kern="0" dirty="0">
              <a:solidFill>
                <a:srgbClr val="000000">
                  <a:tint val="75000"/>
                </a:srgbClr>
              </a:solidFill>
              <a:cs typeface="+mj-cs"/>
              <a:sym typeface="Calibri" panose="020F0702030404030204"/>
            </a:endParaRPr>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hangingPunct="0">
              <a:spcBef>
                <a:spcPts val="0"/>
              </a:spcBef>
              <a:spcAft>
                <a:spcPts val="0"/>
              </a:spcAft>
            </a:pPr>
            <a:endParaRPr lang="zh-CN" altLang="en-US" sz="1350" kern="0">
              <a:solidFill>
                <a:srgbClr val="FFFFFF"/>
              </a:solidFill>
              <a:sym typeface="Calibri" panose="020F0702030404030204"/>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9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90204" pitchFamily="34" charset="0"/>
        <a:buChar char="•"/>
        <a:defRPr sz="1200" u="none" strike="noStrike" kern="1200" cap="none" spc="150" normalizeH="0" baseline="0">
          <a:solidFill>
            <a:schemeClr val="tx1"/>
          </a:solidFill>
          <a:uFillTx/>
          <a:latin typeface="Arial" panose="020B060402020209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90204" pitchFamily="34" charset="0"/>
        <a:buChar char="•"/>
        <a:tabLst>
          <a:tab pos="1207135" algn="l"/>
        </a:tabLst>
        <a:defRPr sz="1200" u="none" strike="noStrike" kern="1200" cap="none" spc="150" normalizeH="0" baseline="0">
          <a:solidFill>
            <a:schemeClr val="tx1"/>
          </a:solidFill>
          <a:uFillTx/>
          <a:latin typeface="Arial" panose="020B060402020209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90204" pitchFamily="34" charset="0"/>
        <a:buChar char="•"/>
        <a:defRPr sz="1200" u="none" strike="noStrike" kern="1200" cap="none" spc="150" normalizeH="0" baseline="0">
          <a:solidFill>
            <a:schemeClr val="tx1"/>
          </a:solidFill>
          <a:uFillTx/>
          <a:latin typeface="Arial" panose="020B060402020209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90204" pitchFamily="34" charset="0"/>
        <a:buChar char="•"/>
        <a:defRPr sz="1200" u="none" strike="noStrike" kern="1200" cap="none" spc="150" normalizeH="0" baseline="0">
          <a:solidFill>
            <a:schemeClr val="tx1"/>
          </a:solidFill>
          <a:uFillTx/>
          <a:latin typeface="Arial" panose="020B060402020209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90204" pitchFamily="34" charset="0"/>
        <a:buChar char="•"/>
        <a:defRPr sz="1200" u="none" strike="noStrike" kern="1200" cap="none" spc="150" normalizeH="0" baseline="0">
          <a:solidFill>
            <a:schemeClr val="tx1"/>
          </a:solidFill>
          <a:uFillTx/>
          <a:latin typeface="Arial" panose="020B060402020209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图片 3"/>
          <p:cNvPicPr>
            <a:picLocks noChangeAspect="1"/>
          </p:cNvPicPr>
          <p:nvPr/>
        </p:nvPicPr>
        <p:blipFill>
          <a:blip r:embed="rId4" cstate="print"/>
          <a:srcRect r="531"/>
          <a:stretch>
            <a:fillRect/>
          </a:stretch>
        </p:blipFill>
        <p:spPr>
          <a:xfrm>
            <a:off x="0" y="0"/>
            <a:ext cx="9144000" cy="5143500"/>
          </a:xfrm>
          <a:prstGeom prst="rect">
            <a:avLst/>
          </a:prstGeom>
          <a:noFill/>
          <a:ln w="9525">
            <a:noFill/>
          </a:ln>
        </p:spPr>
      </p:pic>
      <p:sp>
        <p:nvSpPr>
          <p:cNvPr id="15" name="标题 14"/>
          <p:cNvSpPr>
            <a:spLocks noGrp="1"/>
          </p:cNvSpPr>
          <p:nvPr>
            <p:ph type="ctrTitle"/>
          </p:nvPr>
        </p:nvSpPr>
        <p:spPr>
          <a:xfrm>
            <a:off x="3014980" y="1969128"/>
            <a:ext cx="6129655" cy="1533525"/>
          </a:xfrm>
        </p:spPr>
        <p:txBody>
          <a:bodyPr vert="horz" wrap="square" lIns="91440" tIns="45720" rIns="91440" bIns="45720" numCol="1" anchor="ctr" anchorCtr="0" compatLnSpc="1">
            <a:noAutofit/>
          </a:bodyPr>
          <a:lstStyle/>
          <a:p>
            <a:pPr lvl="0">
              <a:defRPr/>
            </a:pPr>
            <a:r>
              <a:rPr lang="zh-CN" altLang="en-US" sz="3200" b="1" spc="300" noProof="1">
                <a:solidFill>
                  <a:srgbClr val="FF0000"/>
                </a:solidFill>
                <a:latin typeface="微软雅黑" panose="020B0503020204020204" charset="-122"/>
                <a:ea typeface="微软雅黑" panose="020B0503020204020204" charset="-122"/>
                <a:sym typeface="+mn-ea"/>
              </a:rPr>
              <a:t>寻找基因之路（</a:t>
            </a:r>
            <a:r>
              <a:rPr lang="en-US" altLang="zh-CN" sz="3200" b="1" spc="300" noProof="1">
                <a:solidFill>
                  <a:srgbClr val="FF0000"/>
                </a:solidFill>
                <a:latin typeface="微软雅黑" panose="020B0503020204020204" charset="-122"/>
                <a:ea typeface="微软雅黑" panose="020B0503020204020204" charset="-122"/>
                <a:sym typeface="+mn-ea"/>
              </a:rPr>
              <a:t>4</a:t>
            </a:r>
            <a:r>
              <a:rPr lang="zh-CN" altLang="en-US" sz="3200" b="1" spc="300" noProof="1">
                <a:solidFill>
                  <a:srgbClr val="FF0000"/>
                </a:solidFill>
                <a:latin typeface="微软雅黑" panose="020B0503020204020204" charset="-122"/>
                <a:ea typeface="微软雅黑" panose="020B0503020204020204" charset="-122"/>
                <a:sym typeface="+mn-ea"/>
              </a:rPr>
              <a:t>）</a:t>
            </a:r>
            <a:r>
              <a:rPr lang="en-US" altLang="zh-CN" sz="3200" b="1" spc="300" noProof="1">
                <a:solidFill>
                  <a:srgbClr val="FF0000"/>
                </a:solidFill>
                <a:latin typeface="微软雅黑" panose="020B0503020204020204" charset="-122"/>
                <a:ea typeface="微软雅黑" panose="020B0503020204020204" charset="-122"/>
                <a:sym typeface="+mn-ea"/>
              </a:rPr>
              <a:t/>
            </a:r>
            <a:br>
              <a:rPr lang="en-US" altLang="zh-CN" sz="3200" b="1" spc="300" noProof="1">
                <a:solidFill>
                  <a:srgbClr val="FF0000"/>
                </a:solidFill>
                <a:latin typeface="微软雅黑" panose="020B0503020204020204" charset="-122"/>
                <a:ea typeface="微软雅黑" panose="020B0503020204020204" charset="-122"/>
                <a:sym typeface="+mn-ea"/>
              </a:rPr>
            </a:br>
            <a:r>
              <a:rPr lang="zh-CN" altLang="en-US" sz="3200" b="1" spc="300" noProof="1">
                <a:solidFill>
                  <a:srgbClr val="FF0000"/>
                </a:solidFill>
                <a:latin typeface="微软雅黑" panose="020B0503020204020204" charset="-122"/>
                <a:ea typeface="微软雅黑" panose="020B0503020204020204" charset="-122"/>
                <a:sym typeface="+mn-ea"/>
              </a:rPr>
              <a:t>孟德尔的豌豆杂交实验（二）第</a:t>
            </a:r>
            <a:r>
              <a:rPr lang="en-US" altLang="zh-CN" sz="3200" b="1" spc="300" noProof="1">
                <a:solidFill>
                  <a:srgbClr val="FF0000"/>
                </a:solidFill>
                <a:latin typeface="微软雅黑" panose="020B0503020204020204" charset="-122"/>
                <a:ea typeface="微软雅黑" panose="020B0503020204020204" charset="-122"/>
                <a:sym typeface="+mn-ea"/>
              </a:rPr>
              <a:t>1</a:t>
            </a:r>
            <a:r>
              <a:rPr lang="zh-CN" altLang="en-US" sz="3200" b="1" spc="300" noProof="1">
                <a:solidFill>
                  <a:srgbClr val="FF0000"/>
                </a:solidFill>
                <a:latin typeface="微软雅黑" panose="020B0503020204020204" charset="-122"/>
                <a:ea typeface="微软雅黑" panose="020B0503020204020204" charset="-122"/>
                <a:sym typeface="+mn-ea"/>
              </a:rPr>
              <a:t>课时</a:t>
            </a:r>
            <a:endParaRPr kumimoji="0" lang="zh-CN" altLang="en-US" sz="3200" b="1" i="0" u="none" strike="noStrike" kern="1200" cap="none" spc="300" normalizeH="0" baseline="0" noProof="1">
              <a:ln>
                <a:noFill/>
              </a:ln>
              <a:solidFill>
                <a:srgbClr val="FF0000"/>
              </a:solidFill>
              <a:effectLst/>
              <a:uLnTx/>
              <a:uFillTx/>
              <a:latin typeface="微软雅黑" panose="020B0503020204020204" charset="-122"/>
              <a:ea typeface="微软雅黑" panose="020B0503020204020204" charset="-122"/>
              <a:cs typeface="+mj-cs"/>
              <a:sym typeface="+mn-ea"/>
            </a:endParaRPr>
          </a:p>
        </p:txBody>
      </p:sp>
      <p:sp>
        <p:nvSpPr>
          <p:cNvPr id="10" name="矩形 9"/>
          <p:cNvSpPr/>
          <p:nvPr/>
        </p:nvSpPr>
        <p:spPr>
          <a:xfrm>
            <a:off x="4870450" y="3635375"/>
            <a:ext cx="3602038" cy="55245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800" b="1" i="0" u="none" strike="noStrike" kern="1200" cap="none" spc="226" normalizeH="0" baseline="0" noProof="1">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  </a:t>
            </a:r>
            <a:r>
              <a:rPr kumimoji="0" lang="en-US" altLang="zh-CN" sz="2000" b="0" i="0" u="none" strike="noStrike" kern="1200" cap="none" spc="226" normalizeH="0" baseline="0" noProof="1">
                <a:ln>
                  <a:noFill/>
                </a:ln>
                <a:solidFill>
                  <a:schemeClr val="tx1"/>
                </a:solidFill>
                <a:effectLst/>
                <a:uLnTx/>
                <a:uFillTx/>
                <a:latin typeface="微软雅黑" panose="020B0503020204020204" charset="-122"/>
                <a:ea typeface="微软雅黑" panose="020B0503020204020204" charset="-122"/>
                <a:cs typeface="+mn-cs"/>
              </a:rPr>
              <a:t> </a:t>
            </a:r>
          </a:p>
        </p:txBody>
      </p:sp>
      <p:sp>
        <p:nvSpPr>
          <p:cNvPr id="11" name="文本框 10"/>
          <p:cNvSpPr txBox="1"/>
          <p:nvPr/>
        </p:nvSpPr>
        <p:spPr>
          <a:xfrm>
            <a:off x="4067175" y="1193800"/>
            <a:ext cx="4766724" cy="461665"/>
          </a:xfrm>
          <a:prstGeom prst="rect">
            <a:avLst/>
          </a:prstGeom>
          <a:noFill/>
        </p:spPr>
        <p:txBody>
          <a:bodyPr wrap="square">
            <a:spAutoFit/>
          </a:bodyPr>
          <a:lstStyle/>
          <a:p>
            <a:pPr marR="0" algn="ctr" defTabSz="914400">
              <a:buClrTx/>
              <a:buSzTx/>
              <a:buFontTx/>
              <a:defRPr/>
            </a:pPr>
            <a:r>
              <a:rPr kumimoji="0" lang="zh-CN" altLang="en-US" sz="2000" b="1" kern="1200" cap="none" spc="226" normalizeH="0" baseline="0" noProof="1">
                <a:solidFill>
                  <a:srgbClr val="002060"/>
                </a:solidFill>
                <a:latin typeface="微软雅黑" panose="020B0503020204020204" charset="-122"/>
                <a:ea typeface="微软雅黑" panose="020B0503020204020204" charset="-122"/>
                <a:cs typeface="楷体" panose="02010609060101010101" pitchFamily="49" charset="-122"/>
                <a:sym typeface="+mn-ea"/>
              </a:rPr>
              <a:t>朝阳区线上课堂</a:t>
            </a:r>
            <a:r>
              <a:rPr kumimoji="0" lang="en-US" altLang="zh-CN" sz="2000" b="1" kern="1200" cap="none" spc="226" normalizeH="0" baseline="0" noProof="1">
                <a:solidFill>
                  <a:srgbClr val="002060"/>
                </a:solidFill>
                <a:latin typeface="微软雅黑" panose="020B0503020204020204" charset="-122"/>
                <a:ea typeface="微软雅黑" panose="020B0503020204020204" charset="-122"/>
                <a:cs typeface="楷体" panose="02010609060101010101" pitchFamily="49" charset="-122"/>
                <a:sym typeface="+mn-ea"/>
              </a:rPr>
              <a:t>·</a:t>
            </a:r>
            <a:r>
              <a:rPr kumimoji="0" lang="zh-CN" altLang="en-US" sz="2000" b="1" kern="1200" cap="none" spc="226" normalizeH="0" baseline="0" noProof="1">
                <a:solidFill>
                  <a:srgbClr val="002060"/>
                </a:solidFill>
                <a:latin typeface="微软雅黑" panose="020B0503020204020204" charset="-122"/>
                <a:ea typeface="微软雅黑" panose="020B0503020204020204" charset="-122"/>
                <a:cs typeface="楷体" panose="02010609060101010101" pitchFamily="49" charset="-122"/>
                <a:sym typeface="+mn-ea"/>
              </a:rPr>
              <a:t>高一年级生物学</a:t>
            </a:r>
            <a:r>
              <a:rPr kumimoji="0" lang="zh-CN" altLang="en-US" sz="2400" b="1" kern="1200" cap="none" spc="226" normalizeH="0" baseline="0" noProof="1">
                <a:solidFill>
                  <a:srgbClr val="002060"/>
                </a:solidFill>
                <a:latin typeface="微软雅黑" panose="020B0503020204020204" charset="-122"/>
                <a:ea typeface="微软雅黑" panose="020B0503020204020204" charset="-122"/>
                <a:cs typeface="楷体" panose="02010609060101010101" pitchFamily="49" charset="-122"/>
                <a:sym typeface="+mn-ea"/>
              </a:rPr>
              <a:t> </a:t>
            </a:r>
          </a:p>
        </p:txBody>
      </p:sp>
      <p:sp>
        <p:nvSpPr>
          <p:cNvPr id="9" name="文本框 8"/>
          <p:cNvSpPr txBox="1"/>
          <p:nvPr/>
        </p:nvSpPr>
        <p:spPr>
          <a:xfrm>
            <a:off x="3324225" y="3736975"/>
            <a:ext cx="4835525" cy="553998"/>
          </a:xfrm>
          <a:prstGeom prst="rect">
            <a:avLst/>
          </a:prstGeom>
          <a:noFill/>
        </p:spPr>
        <p:txBody>
          <a:bodyPr>
            <a:spAutoFit/>
          </a:bodyPr>
          <a:lstStyle/>
          <a:p>
            <a:pPr marR="0" algn="ctr" defTabSz="914400">
              <a:lnSpc>
                <a:spcPct val="150000"/>
              </a:lnSpc>
              <a:buClrTx/>
              <a:buSzTx/>
              <a:buFontTx/>
              <a:defRPr/>
            </a:pPr>
            <a:r>
              <a:rPr kumimoji="0" lang="zh-CN" altLang="en-US" sz="2000" kern="1200" cap="none" spc="226" normalizeH="0" baseline="0" noProof="1">
                <a:solidFill>
                  <a:schemeClr val="bg2">
                    <a:lumMod val="10000"/>
                  </a:schemeClr>
                </a:solidFill>
                <a:latin typeface="微软雅黑" panose="020B0503020204020204" charset="-122"/>
                <a:ea typeface="微软雅黑" panose="020B0503020204020204" charset="-122"/>
                <a:cs typeface="+mn-cs"/>
              </a:rPr>
              <a:t>学校：陈经纶中学   姓名：焦春燕</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Group 2"/>
          <p:cNvGraphicFramePr>
            <a:graphicFrameLocks noGrp="1"/>
          </p:cNvGraphicFramePr>
          <p:nvPr/>
        </p:nvGraphicFramePr>
        <p:xfrm>
          <a:off x="2224437" y="1740404"/>
          <a:ext cx="4392613" cy="2905125"/>
        </p:xfrm>
        <a:graphic>
          <a:graphicData uri="http://schemas.openxmlformats.org/drawingml/2006/table">
            <a:tbl>
              <a:tblPr/>
              <a:tblGrid>
                <a:gridCol w="1077913"/>
                <a:gridCol w="1076325"/>
                <a:gridCol w="1150937"/>
                <a:gridCol w="1087438"/>
              </a:tblGrid>
              <a:tr h="71437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a:ln>
                          <a:noFill/>
                        </a:ln>
                        <a:solidFill>
                          <a:schemeClr val="tx1"/>
                        </a:solidFill>
                        <a:effectLst/>
                        <a:latin typeface="Arial" panose="020B0604020202090204" pitchFamily="34" charset="0"/>
                        <a:ea typeface="宋体" panose="02010600030101010101" pitchFamily="2" charset="-122"/>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a:ln>
                          <a:noFill/>
                        </a:ln>
                        <a:solidFill>
                          <a:schemeClr val="tx1"/>
                        </a:solidFill>
                        <a:effectLst/>
                        <a:latin typeface="Arial" panose="020B0604020202090204" pitchFamily="34" charset="0"/>
                        <a:ea typeface="宋体" panose="02010600030101010101" pitchFamily="2" charset="-122"/>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a:ln>
                          <a:noFill/>
                        </a:ln>
                        <a:solidFill>
                          <a:schemeClr val="tx1"/>
                        </a:solidFill>
                        <a:effectLst/>
                        <a:latin typeface="Arial" panose="020B0604020202090204" pitchFamily="34" charset="0"/>
                        <a:ea typeface="宋体" panose="02010600030101010101" pitchFamily="2" charset="-122"/>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a:ln>
                          <a:noFill/>
                        </a:ln>
                        <a:solidFill>
                          <a:schemeClr val="tx1"/>
                        </a:solidFill>
                        <a:effectLst/>
                        <a:latin typeface="Arial" panose="020B0604020202090204" pitchFamily="34" charset="0"/>
                        <a:ea typeface="宋体" panose="02010600030101010101" pitchFamily="2" charset="-122"/>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a:ln>
                          <a:noFill/>
                        </a:ln>
                        <a:solidFill>
                          <a:schemeClr val="tx1"/>
                        </a:solidFill>
                        <a:effectLst/>
                        <a:latin typeface="Arial" panose="020B0604020202090204" pitchFamily="34" charset="0"/>
                        <a:ea typeface="宋体" panose="02010600030101010101" pitchFamily="2" charset="-122"/>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a:ln>
                          <a:noFill/>
                        </a:ln>
                        <a:solidFill>
                          <a:schemeClr val="tx1"/>
                        </a:solidFill>
                        <a:effectLst/>
                        <a:latin typeface="Arial" panose="020B0604020202090204" pitchFamily="34" charset="0"/>
                        <a:ea typeface="宋体" panose="02010600030101010101" pitchFamily="2" charset="-122"/>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a:ln>
                          <a:noFill/>
                        </a:ln>
                        <a:solidFill>
                          <a:schemeClr val="tx1"/>
                        </a:solidFill>
                        <a:effectLst/>
                        <a:latin typeface="Arial" panose="020B0604020202090204" pitchFamily="34" charset="0"/>
                        <a:ea typeface="宋体" panose="02010600030101010101" pitchFamily="2" charset="-122"/>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a:ln>
                          <a:noFill/>
                        </a:ln>
                        <a:solidFill>
                          <a:schemeClr val="tx1"/>
                        </a:solidFill>
                        <a:effectLst/>
                        <a:latin typeface="Arial" panose="020B0604020202090204" pitchFamily="34" charset="0"/>
                        <a:ea typeface="宋体" panose="02010600030101010101" pitchFamily="2" charset="-122"/>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a:ln>
                          <a:noFill/>
                        </a:ln>
                        <a:solidFill>
                          <a:schemeClr val="tx1"/>
                        </a:solidFill>
                        <a:effectLst/>
                        <a:latin typeface="Arial" panose="020B0604020202090204" pitchFamily="34" charset="0"/>
                        <a:ea typeface="宋体" panose="02010600030101010101" pitchFamily="2" charset="-122"/>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a:ln>
                          <a:noFill/>
                        </a:ln>
                        <a:solidFill>
                          <a:schemeClr val="tx1"/>
                        </a:solidFill>
                        <a:effectLst/>
                        <a:latin typeface="Arial" panose="020B0604020202090204" pitchFamily="34" charset="0"/>
                        <a:ea typeface="宋体" panose="02010600030101010101" pitchFamily="2" charset="-122"/>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a:ln>
                          <a:noFill/>
                        </a:ln>
                        <a:solidFill>
                          <a:schemeClr val="tx1"/>
                        </a:solidFill>
                        <a:effectLst/>
                        <a:latin typeface="Arial" panose="020B0604020202090204" pitchFamily="34" charset="0"/>
                        <a:ea typeface="宋体" panose="02010600030101010101" pitchFamily="2" charset="-122"/>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a:ln>
                          <a:noFill/>
                        </a:ln>
                        <a:solidFill>
                          <a:schemeClr val="tx1"/>
                        </a:solidFill>
                        <a:effectLst/>
                        <a:latin typeface="Arial" panose="020B0604020202090204" pitchFamily="34" charset="0"/>
                        <a:ea typeface="宋体" panose="02010600030101010101" pitchFamily="2" charset="-122"/>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a:ln>
                          <a:noFill/>
                        </a:ln>
                        <a:solidFill>
                          <a:schemeClr val="tx1"/>
                        </a:solidFill>
                        <a:effectLst/>
                        <a:latin typeface="Arial" panose="020B0604020202090204" pitchFamily="34" charset="0"/>
                        <a:ea typeface="宋体" panose="02010600030101010101" pitchFamily="2" charset="-122"/>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a:ln>
                          <a:noFill/>
                        </a:ln>
                        <a:solidFill>
                          <a:schemeClr val="tx1"/>
                        </a:solidFill>
                        <a:effectLst/>
                        <a:latin typeface="Arial" panose="020B0604020202090204" pitchFamily="34" charset="0"/>
                        <a:ea typeface="宋体" panose="02010600030101010101" pitchFamily="2" charset="-122"/>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a:ln>
                          <a:noFill/>
                        </a:ln>
                        <a:solidFill>
                          <a:schemeClr val="tx1"/>
                        </a:solidFill>
                        <a:effectLst/>
                        <a:latin typeface="Arial" panose="020B0604020202090204" pitchFamily="34" charset="0"/>
                        <a:ea typeface="宋体" panose="02010600030101010101" pitchFamily="2" charset="-122"/>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a:ln>
                          <a:noFill/>
                        </a:ln>
                        <a:solidFill>
                          <a:schemeClr val="tx1"/>
                        </a:solidFill>
                        <a:effectLst/>
                        <a:latin typeface="Arial" panose="020B0604020202090204" pitchFamily="34" charset="0"/>
                        <a:ea typeface="宋体" panose="02010600030101010101" pitchFamily="2" charset="-122"/>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45" name="Oval 29"/>
          <p:cNvSpPr>
            <a:spLocks noChangeArrowheads="1"/>
          </p:cNvSpPr>
          <p:nvPr/>
        </p:nvSpPr>
        <p:spPr bwMode="auto">
          <a:xfrm>
            <a:off x="2368900" y="1848751"/>
            <a:ext cx="868200" cy="540544"/>
          </a:xfrm>
          <a:prstGeom prst="ellipse">
            <a:avLst/>
          </a:prstGeom>
          <a:solidFill>
            <a:srgbClr val="FFCC00"/>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dirty="0">
                <a:latin typeface="Times New Roman" panose="02020703060505090304" pitchFamily="18" charset="0"/>
              </a:rPr>
              <a:t>YY</a:t>
            </a:r>
          </a:p>
          <a:p>
            <a:pPr algn="ctr"/>
            <a:r>
              <a:rPr lang="en-US" altLang="zh-CN" sz="2400" b="1" dirty="0">
                <a:latin typeface="Times New Roman" panose="02020703060505090304" pitchFamily="18" charset="0"/>
              </a:rPr>
              <a:t>RR</a:t>
            </a:r>
            <a:endParaRPr lang="en-US" altLang="zh-CN" sz="2000" dirty="0">
              <a:latin typeface="Times New Roman" panose="02020703060505090304" pitchFamily="18" charset="0"/>
            </a:endParaRPr>
          </a:p>
        </p:txBody>
      </p:sp>
      <p:sp>
        <p:nvSpPr>
          <p:cNvPr id="9246" name="AutoShape 30"/>
          <p:cNvSpPr>
            <a:spLocks noChangeArrowheads="1"/>
          </p:cNvSpPr>
          <p:nvPr/>
        </p:nvSpPr>
        <p:spPr bwMode="auto">
          <a:xfrm>
            <a:off x="5751862" y="4009735"/>
            <a:ext cx="842963" cy="578644"/>
          </a:xfrm>
          <a:prstGeom prst="star16">
            <a:avLst>
              <a:gd name="adj" fmla="val 37500"/>
            </a:avLst>
          </a:prstGeom>
          <a:solidFill>
            <a:srgbClr val="33CC33"/>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latin typeface="Times New Roman" panose="02020703060505090304" pitchFamily="18" charset="0"/>
              </a:rPr>
              <a:t>yy</a:t>
            </a:r>
          </a:p>
          <a:p>
            <a:pPr algn="ctr"/>
            <a:r>
              <a:rPr lang="en-US" altLang="zh-CN" sz="2400" b="1">
                <a:latin typeface="Times New Roman" panose="02020703060505090304" pitchFamily="18" charset="0"/>
              </a:rPr>
              <a:t>rr</a:t>
            </a:r>
            <a:endParaRPr lang="en-US" altLang="zh-CN" sz="2000">
              <a:latin typeface="Times New Roman" panose="02020703060505090304" pitchFamily="18" charset="0"/>
            </a:endParaRPr>
          </a:p>
        </p:txBody>
      </p:sp>
      <p:sp>
        <p:nvSpPr>
          <p:cNvPr id="9247" name="Oval 31"/>
          <p:cNvSpPr>
            <a:spLocks noChangeArrowheads="1"/>
          </p:cNvSpPr>
          <p:nvPr/>
        </p:nvSpPr>
        <p:spPr bwMode="auto">
          <a:xfrm>
            <a:off x="3475386" y="1839226"/>
            <a:ext cx="719138" cy="540544"/>
          </a:xfrm>
          <a:prstGeom prst="ellipse">
            <a:avLst/>
          </a:prstGeom>
          <a:solidFill>
            <a:srgbClr val="FFCC00"/>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latin typeface="Times New Roman" panose="02020703060505090304" pitchFamily="18" charset="0"/>
              </a:rPr>
              <a:t>Yy</a:t>
            </a:r>
          </a:p>
          <a:p>
            <a:pPr algn="ctr"/>
            <a:r>
              <a:rPr lang="en-US" altLang="zh-CN" sz="2400" b="1">
                <a:latin typeface="Times New Roman" panose="02020703060505090304" pitchFamily="18" charset="0"/>
              </a:rPr>
              <a:t>RR</a:t>
            </a:r>
            <a:endParaRPr lang="en-US" altLang="zh-CN">
              <a:latin typeface="Times New Roman" panose="02020703060505090304" pitchFamily="18" charset="0"/>
            </a:endParaRPr>
          </a:p>
        </p:txBody>
      </p:sp>
      <p:sp>
        <p:nvSpPr>
          <p:cNvPr id="9248" name="Oval 32"/>
          <p:cNvSpPr>
            <a:spLocks noChangeArrowheads="1"/>
          </p:cNvSpPr>
          <p:nvPr/>
        </p:nvSpPr>
        <p:spPr bwMode="auto">
          <a:xfrm>
            <a:off x="4672361" y="1848751"/>
            <a:ext cx="719138" cy="540544"/>
          </a:xfrm>
          <a:prstGeom prst="ellipse">
            <a:avLst/>
          </a:prstGeom>
          <a:solidFill>
            <a:srgbClr val="FFCC00"/>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latin typeface="Times New Roman" panose="02020703060505090304" pitchFamily="18" charset="0"/>
              </a:rPr>
              <a:t>YY</a:t>
            </a:r>
          </a:p>
          <a:p>
            <a:pPr algn="ctr"/>
            <a:r>
              <a:rPr lang="en-US" altLang="zh-CN" sz="2400" b="1">
                <a:latin typeface="Times New Roman" panose="02020703060505090304" pitchFamily="18" charset="0"/>
              </a:rPr>
              <a:t>Rr</a:t>
            </a:r>
            <a:endParaRPr lang="en-US" altLang="zh-CN">
              <a:latin typeface="Times New Roman" panose="02020703060505090304" pitchFamily="18" charset="0"/>
            </a:endParaRPr>
          </a:p>
        </p:txBody>
      </p:sp>
      <p:sp>
        <p:nvSpPr>
          <p:cNvPr id="9249" name="Oval 33"/>
          <p:cNvSpPr>
            <a:spLocks noChangeArrowheads="1"/>
          </p:cNvSpPr>
          <p:nvPr/>
        </p:nvSpPr>
        <p:spPr bwMode="auto">
          <a:xfrm>
            <a:off x="5824886" y="1793982"/>
            <a:ext cx="719138" cy="540544"/>
          </a:xfrm>
          <a:prstGeom prst="ellipse">
            <a:avLst/>
          </a:prstGeom>
          <a:solidFill>
            <a:srgbClr val="FFCC00"/>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latin typeface="Times New Roman" panose="02020703060505090304" pitchFamily="18" charset="0"/>
              </a:rPr>
              <a:t>Yy</a:t>
            </a:r>
          </a:p>
          <a:p>
            <a:pPr algn="ctr"/>
            <a:r>
              <a:rPr lang="en-US" altLang="zh-CN" sz="2400" b="1">
                <a:latin typeface="Times New Roman" panose="02020703060505090304" pitchFamily="18" charset="0"/>
              </a:rPr>
              <a:t>Rr</a:t>
            </a:r>
            <a:endParaRPr lang="en-US" altLang="zh-CN">
              <a:latin typeface="Times New Roman" panose="02020703060505090304" pitchFamily="18" charset="0"/>
            </a:endParaRPr>
          </a:p>
        </p:txBody>
      </p:sp>
      <p:sp>
        <p:nvSpPr>
          <p:cNvPr id="9250" name="Oval 34"/>
          <p:cNvSpPr>
            <a:spLocks noChangeArrowheads="1"/>
          </p:cNvSpPr>
          <p:nvPr/>
        </p:nvSpPr>
        <p:spPr bwMode="auto">
          <a:xfrm>
            <a:off x="4661250" y="2516691"/>
            <a:ext cx="719137" cy="540544"/>
          </a:xfrm>
          <a:prstGeom prst="ellipse">
            <a:avLst/>
          </a:prstGeom>
          <a:solidFill>
            <a:srgbClr val="FFCC00"/>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latin typeface="Times New Roman" panose="02020703060505090304" pitchFamily="18" charset="0"/>
              </a:rPr>
              <a:t>Yy</a:t>
            </a:r>
          </a:p>
          <a:p>
            <a:pPr algn="ctr"/>
            <a:r>
              <a:rPr lang="en-US" altLang="zh-CN" sz="2400" b="1">
                <a:latin typeface="Times New Roman" panose="02020703060505090304" pitchFamily="18" charset="0"/>
              </a:rPr>
              <a:t>Rr</a:t>
            </a:r>
            <a:endParaRPr lang="en-US" altLang="zh-CN">
              <a:latin typeface="Times New Roman" panose="02020703060505090304" pitchFamily="18" charset="0"/>
            </a:endParaRPr>
          </a:p>
        </p:txBody>
      </p:sp>
      <p:sp>
        <p:nvSpPr>
          <p:cNvPr id="9251" name="Oval 35"/>
          <p:cNvSpPr>
            <a:spLocks noChangeArrowheads="1"/>
          </p:cNvSpPr>
          <p:nvPr/>
        </p:nvSpPr>
        <p:spPr bwMode="auto">
          <a:xfrm>
            <a:off x="3521425" y="3262023"/>
            <a:ext cx="719137" cy="540544"/>
          </a:xfrm>
          <a:prstGeom prst="ellipse">
            <a:avLst/>
          </a:prstGeom>
          <a:solidFill>
            <a:srgbClr val="FFCC00"/>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latin typeface="Times New Roman" panose="02020703060505090304" pitchFamily="18" charset="0"/>
              </a:rPr>
              <a:t>Yy</a:t>
            </a:r>
          </a:p>
          <a:p>
            <a:pPr algn="ctr"/>
            <a:r>
              <a:rPr lang="en-US" altLang="zh-CN" sz="2400" b="1">
                <a:latin typeface="Times New Roman" panose="02020703060505090304" pitchFamily="18" charset="0"/>
              </a:rPr>
              <a:t>Rr</a:t>
            </a:r>
            <a:endParaRPr lang="en-US" altLang="zh-CN">
              <a:latin typeface="Times New Roman" panose="02020703060505090304" pitchFamily="18" charset="0"/>
            </a:endParaRPr>
          </a:p>
        </p:txBody>
      </p:sp>
      <p:sp>
        <p:nvSpPr>
          <p:cNvPr id="9252" name="Oval 36"/>
          <p:cNvSpPr>
            <a:spLocks noChangeArrowheads="1"/>
          </p:cNvSpPr>
          <p:nvPr/>
        </p:nvSpPr>
        <p:spPr bwMode="auto">
          <a:xfrm>
            <a:off x="2410175" y="4009735"/>
            <a:ext cx="719137" cy="540544"/>
          </a:xfrm>
          <a:prstGeom prst="ellipse">
            <a:avLst/>
          </a:prstGeom>
          <a:solidFill>
            <a:srgbClr val="FFCC00"/>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latin typeface="Times New Roman" panose="02020703060505090304" pitchFamily="18" charset="0"/>
              </a:rPr>
              <a:t>Yy</a:t>
            </a:r>
          </a:p>
          <a:p>
            <a:pPr algn="ctr"/>
            <a:r>
              <a:rPr lang="en-US" altLang="zh-CN" sz="2400" b="1">
                <a:latin typeface="Times New Roman" panose="02020703060505090304" pitchFamily="18" charset="0"/>
              </a:rPr>
              <a:t>Rr</a:t>
            </a:r>
            <a:endParaRPr lang="en-US" altLang="zh-CN">
              <a:latin typeface="Times New Roman" panose="02020703060505090304" pitchFamily="18" charset="0"/>
            </a:endParaRPr>
          </a:p>
        </p:txBody>
      </p:sp>
      <p:sp>
        <p:nvSpPr>
          <p:cNvPr id="9253" name="Oval 37"/>
          <p:cNvSpPr>
            <a:spLocks noChangeArrowheads="1"/>
          </p:cNvSpPr>
          <p:nvPr/>
        </p:nvSpPr>
        <p:spPr bwMode="auto">
          <a:xfrm>
            <a:off x="2367311" y="2539314"/>
            <a:ext cx="719138" cy="540544"/>
          </a:xfrm>
          <a:prstGeom prst="ellipse">
            <a:avLst/>
          </a:prstGeom>
          <a:solidFill>
            <a:srgbClr val="FFCC00"/>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latin typeface="Times New Roman" panose="02020703060505090304" pitchFamily="18" charset="0"/>
              </a:rPr>
              <a:t>Yy</a:t>
            </a:r>
          </a:p>
          <a:p>
            <a:pPr algn="ctr"/>
            <a:r>
              <a:rPr lang="en-US" altLang="zh-CN" sz="2400" b="1">
                <a:latin typeface="Times New Roman" panose="02020703060505090304" pitchFamily="18" charset="0"/>
              </a:rPr>
              <a:t>RR</a:t>
            </a:r>
            <a:endParaRPr lang="en-US" altLang="zh-CN">
              <a:latin typeface="Times New Roman" panose="02020703060505090304" pitchFamily="18" charset="0"/>
            </a:endParaRPr>
          </a:p>
        </p:txBody>
      </p:sp>
      <p:sp>
        <p:nvSpPr>
          <p:cNvPr id="9254" name="Oval 38"/>
          <p:cNvSpPr>
            <a:spLocks noChangeArrowheads="1"/>
          </p:cNvSpPr>
          <p:nvPr/>
        </p:nvSpPr>
        <p:spPr bwMode="auto">
          <a:xfrm>
            <a:off x="2394300" y="3294170"/>
            <a:ext cx="719137" cy="540544"/>
          </a:xfrm>
          <a:prstGeom prst="ellipse">
            <a:avLst/>
          </a:prstGeom>
          <a:solidFill>
            <a:srgbClr val="FFCC00"/>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latin typeface="Times New Roman" panose="02020703060505090304" pitchFamily="18" charset="0"/>
              </a:rPr>
              <a:t>YY</a:t>
            </a:r>
          </a:p>
          <a:p>
            <a:pPr algn="ctr"/>
            <a:r>
              <a:rPr lang="en-US" altLang="zh-CN" sz="2400" b="1">
                <a:latin typeface="Times New Roman" panose="02020703060505090304" pitchFamily="18" charset="0"/>
              </a:rPr>
              <a:t>Rr</a:t>
            </a:r>
            <a:endParaRPr lang="en-US" altLang="zh-CN">
              <a:latin typeface="Times New Roman" panose="02020703060505090304" pitchFamily="18" charset="0"/>
            </a:endParaRPr>
          </a:p>
        </p:txBody>
      </p:sp>
      <p:sp>
        <p:nvSpPr>
          <p:cNvPr id="9255" name="Oval 39"/>
          <p:cNvSpPr>
            <a:spLocks noChangeArrowheads="1"/>
          </p:cNvSpPr>
          <p:nvPr/>
        </p:nvSpPr>
        <p:spPr bwMode="auto">
          <a:xfrm>
            <a:off x="3523011" y="2540504"/>
            <a:ext cx="719138" cy="540544"/>
          </a:xfrm>
          <a:prstGeom prst="ellipse">
            <a:avLst/>
          </a:prstGeom>
          <a:solidFill>
            <a:srgbClr val="33CC33"/>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latin typeface="Times New Roman" panose="02020703060505090304" pitchFamily="18" charset="0"/>
              </a:rPr>
              <a:t>yy</a:t>
            </a:r>
          </a:p>
          <a:p>
            <a:pPr algn="ctr"/>
            <a:r>
              <a:rPr lang="en-US" altLang="zh-CN" sz="2400" b="1">
                <a:latin typeface="Times New Roman" panose="02020703060505090304" pitchFamily="18" charset="0"/>
              </a:rPr>
              <a:t>RR</a:t>
            </a:r>
            <a:endParaRPr lang="en-US" altLang="zh-CN">
              <a:latin typeface="Times New Roman" panose="02020703060505090304" pitchFamily="18" charset="0"/>
            </a:endParaRPr>
          </a:p>
        </p:txBody>
      </p:sp>
      <p:sp>
        <p:nvSpPr>
          <p:cNvPr id="9256" name="Oval 40"/>
          <p:cNvSpPr>
            <a:spLocks noChangeArrowheads="1"/>
          </p:cNvSpPr>
          <p:nvPr/>
        </p:nvSpPr>
        <p:spPr bwMode="auto">
          <a:xfrm>
            <a:off x="3567461" y="3999020"/>
            <a:ext cx="719138" cy="540544"/>
          </a:xfrm>
          <a:prstGeom prst="ellipse">
            <a:avLst/>
          </a:prstGeom>
          <a:solidFill>
            <a:srgbClr val="33CC33"/>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latin typeface="Times New Roman" panose="02020703060505090304" pitchFamily="18" charset="0"/>
              </a:rPr>
              <a:t>yy</a:t>
            </a:r>
          </a:p>
          <a:p>
            <a:pPr algn="ctr"/>
            <a:r>
              <a:rPr lang="en-US" altLang="zh-CN" sz="2400" b="1">
                <a:latin typeface="Times New Roman" panose="02020703060505090304" pitchFamily="18" charset="0"/>
              </a:rPr>
              <a:t>Rr</a:t>
            </a:r>
            <a:endParaRPr lang="en-US" altLang="zh-CN">
              <a:latin typeface="Times New Roman" panose="02020703060505090304" pitchFamily="18" charset="0"/>
            </a:endParaRPr>
          </a:p>
        </p:txBody>
      </p:sp>
      <p:sp>
        <p:nvSpPr>
          <p:cNvPr id="9257" name="Oval 41"/>
          <p:cNvSpPr>
            <a:spLocks noChangeArrowheads="1"/>
          </p:cNvSpPr>
          <p:nvPr/>
        </p:nvSpPr>
        <p:spPr bwMode="auto">
          <a:xfrm>
            <a:off x="5753450" y="2516691"/>
            <a:ext cx="719137" cy="540544"/>
          </a:xfrm>
          <a:prstGeom prst="ellipse">
            <a:avLst/>
          </a:prstGeom>
          <a:solidFill>
            <a:srgbClr val="33CC33"/>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latin typeface="Times New Roman" panose="02020703060505090304" pitchFamily="18" charset="0"/>
              </a:rPr>
              <a:t>yy</a:t>
            </a:r>
          </a:p>
          <a:p>
            <a:pPr algn="ctr"/>
            <a:r>
              <a:rPr lang="en-US" altLang="zh-CN" sz="2400" b="1">
                <a:latin typeface="Times New Roman" panose="02020703060505090304" pitchFamily="18" charset="0"/>
              </a:rPr>
              <a:t>Rr</a:t>
            </a:r>
            <a:endParaRPr lang="en-US" altLang="zh-CN">
              <a:latin typeface="Times New Roman" panose="02020703060505090304" pitchFamily="18" charset="0"/>
            </a:endParaRPr>
          </a:p>
        </p:txBody>
      </p:sp>
      <p:sp>
        <p:nvSpPr>
          <p:cNvPr id="9258" name="AutoShape 42"/>
          <p:cNvSpPr>
            <a:spLocks noChangeArrowheads="1"/>
          </p:cNvSpPr>
          <p:nvPr/>
        </p:nvSpPr>
        <p:spPr bwMode="auto">
          <a:xfrm>
            <a:off x="4527899" y="3252498"/>
            <a:ext cx="842962" cy="578644"/>
          </a:xfrm>
          <a:prstGeom prst="star16">
            <a:avLst>
              <a:gd name="adj" fmla="val 37500"/>
            </a:avLst>
          </a:prstGeom>
          <a:solidFill>
            <a:srgbClr val="FFCC00"/>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latin typeface="Times New Roman" panose="02020703060505090304" pitchFamily="18" charset="0"/>
              </a:rPr>
              <a:t>YY</a:t>
            </a:r>
          </a:p>
          <a:p>
            <a:pPr algn="ctr"/>
            <a:r>
              <a:rPr lang="en-US" altLang="zh-CN" sz="2400" b="1">
                <a:latin typeface="Times New Roman" panose="02020703060505090304" pitchFamily="18" charset="0"/>
              </a:rPr>
              <a:t>rr</a:t>
            </a:r>
            <a:endParaRPr lang="en-US" altLang="zh-CN">
              <a:latin typeface="Times New Roman" panose="02020703060505090304" pitchFamily="18" charset="0"/>
            </a:endParaRPr>
          </a:p>
        </p:txBody>
      </p:sp>
      <p:sp>
        <p:nvSpPr>
          <p:cNvPr id="9259" name="AutoShape 43"/>
          <p:cNvSpPr>
            <a:spLocks noChangeArrowheads="1"/>
          </p:cNvSpPr>
          <p:nvPr/>
        </p:nvSpPr>
        <p:spPr bwMode="auto">
          <a:xfrm>
            <a:off x="4605687" y="4020451"/>
            <a:ext cx="842963" cy="578644"/>
          </a:xfrm>
          <a:prstGeom prst="star16">
            <a:avLst>
              <a:gd name="adj" fmla="val 37500"/>
            </a:avLst>
          </a:prstGeom>
          <a:solidFill>
            <a:srgbClr val="FFCC00"/>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latin typeface="Times New Roman" panose="02020703060505090304" pitchFamily="18" charset="0"/>
              </a:rPr>
              <a:t>Yy</a:t>
            </a:r>
          </a:p>
          <a:p>
            <a:pPr algn="ctr"/>
            <a:r>
              <a:rPr lang="en-US" altLang="zh-CN" sz="2400" b="1">
                <a:latin typeface="Times New Roman" panose="02020703060505090304" pitchFamily="18" charset="0"/>
              </a:rPr>
              <a:t>rr</a:t>
            </a:r>
            <a:endParaRPr lang="en-US" altLang="zh-CN">
              <a:latin typeface="Times New Roman" panose="02020703060505090304" pitchFamily="18" charset="0"/>
            </a:endParaRPr>
          </a:p>
        </p:txBody>
      </p:sp>
      <p:sp>
        <p:nvSpPr>
          <p:cNvPr id="9260" name="AutoShape 44"/>
          <p:cNvSpPr>
            <a:spLocks noChangeArrowheads="1"/>
          </p:cNvSpPr>
          <p:nvPr/>
        </p:nvSpPr>
        <p:spPr bwMode="auto">
          <a:xfrm>
            <a:off x="5713762" y="3275120"/>
            <a:ext cx="842963" cy="578644"/>
          </a:xfrm>
          <a:prstGeom prst="star16">
            <a:avLst>
              <a:gd name="adj" fmla="val 37500"/>
            </a:avLst>
          </a:prstGeom>
          <a:solidFill>
            <a:srgbClr val="FFCC00"/>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400" b="1">
                <a:latin typeface="Times New Roman" panose="02020703060505090304" pitchFamily="18" charset="0"/>
              </a:rPr>
              <a:t>Yy</a:t>
            </a:r>
          </a:p>
          <a:p>
            <a:pPr algn="ctr"/>
            <a:r>
              <a:rPr lang="en-US" altLang="zh-CN" sz="2400" b="1">
                <a:latin typeface="Times New Roman" panose="02020703060505090304" pitchFamily="18" charset="0"/>
              </a:rPr>
              <a:t>rr</a:t>
            </a:r>
            <a:endParaRPr lang="en-US" altLang="zh-CN">
              <a:latin typeface="Times New Roman" panose="02020703060505090304" pitchFamily="18" charset="0"/>
            </a:endParaRPr>
          </a:p>
        </p:txBody>
      </p:sp>
      <p:sp>
        <p:nvSpPr>
          <p:cNvPr id="9261" name="Text Box 45"/>
          <p:cNvSpPr txBox="1">
            <a:spLocks noChangeArrowheads="1"/>
          </p:cNvSpPr>
          <p:nvPr/>
        </p:nvSpPr>
        <p:spPr bwMode="auto">
          <a:xfrm>
            <a:off x="537775" y="1288837"/>
            <a:ext cx="1655762"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solidFill>
                  <a:srgbClr val="FF0000"/>
                </a:solidFill>
                <a:latin typeface="Times New Roman" panose="02020703060505090304" pitchFamily="18" charset="0"/>
              </a:rPr>
              <a:t>F</a:t>
            </a:r>
            <a:r>
              <a:rPr lang="en-US" altLang="zh-CN" sz="2800" b="1" baseline="-10000" dirty="0">
                <a:solidFill>
                  <a:srgbClr val="FF0000"/>
                </a:solidFill>
                <a:latin typeface="Times New Roman" panose="02020703060505090304" pitchFamily="18" charset="0"/>
              </a:rPr>
              <a:t>1</a:t>
            </a:r>
            <a:r>
              <a:rPr lang="zh-CN" altLang="en-US" sz="2800" b="1" dirty="0">
                <a:solidFill>
                  <a:srgbClr val="FF0000"/>
                </a:solidFill>
              </a:rPr>
              <a:t>配子</a:t>
            </a:r>
          </a:p>
        </p:txBody>
      </p:sp>
      <p:grpSp>
        <p:nvGrpSpPr>
          <p:cNvPr id="2" name="Group 46"/>
          <p:cNvGrpSpPr/>
          <p:nvPr/>
        </p:nvGrpSpPr>
        <p:grpSpPr bwMode="auto">
          <a:xfrm>
            <a:off x="1792636" y="1254629"/>
            <a:ext cx="4681538" cy="485775"/>
            <a:chOff x="1292" y="255"/>
            <a:chExt cx="2949" cy="408"/>
          </a:xfrm>
        </p:grpSpPr>
        <p:grpSp>
          <p:nvGrpSpPr>
            <p:cNvPr id="3" name="Group 47"/>
            <p:cNvGrpSpPr/>
            <p:nvPr/>
          </p:nvGrpSpPr>
          <p:grpSpPr bwMode="auto">
            <a:xfrm>
              <a:off x="1701" y="255"/>
              <a:ext cx="2540" cy="408"/>
              <a:chOff x="1701" y="3793"/>
              <a:chExt cx="2041" cy="318"/>
            </a:xfrm>
          </p:grpSpPr>
          <p:sp>
            <p:nvSpPr>
              <p:cNvPr id="9264" name="Oval 48"/>
              <p:cNvSpPr>
                <a:spLocks noChangeArrowheads="1"/>
              </p:cNvSpPr>
              <p:nvPr/>
            </p:nvSpPr>
            <p:spPr bwMode="auto">
              <a:xfrm>
                <a:off x="1701" y="3793"/>
                <a:ext cx="317" cy="318"/>
              </a:xfrm>
              <a:prstGeom prst="ellipse">
                <a:avLst/>
              </a:prstGeom>
              <a:solidFill>
                <a:schemeClr val="bg1"/>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latin typeface="Times New Roman" panose="02020703060505090304" pitchFamily="18" charset="0"/>
                  </a:rPr>
                  <a:t>YR</a:t>
                </a:r>
              </a:p>
            </p:txBody>
          </p:sp>
          <p:sp>
            <p:nvSpPr>
              <p:cNvPr id="9265" name="Oval 49"/>
              <p:cNvSpPr>
                <a:spLocks noChangeArrowheads="1"/>
              </p:cNvSpPr>
              <p:nvPr/>
            </p:nvSpPr>
            <p:spPr bwMode="auto">
              <a:xfrm>
                <a:off x="3424" y="3793"/>
                <a:ext cx="318" cy="317"/>
              </a:xfrm>
              <a:prstGeom prst="ellipse">
                <a:avLst/>
              </a:prstGeom>
              <a:solidFill>
                <a:schemeClr val="bg1"/>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latin typeface="Times New Roman" panose="02020703060505090304" pitchFamily="18" charset="0"/>
                  </a:rPr>
                  <a:t>yr</a:t>
                </a:r>
              </a:p>
            </p:txBody>
          </p:sp>
          <p:sp>
            <p:nvSpPr>
              <p:cNvPr id="9266" name="Oval 50"/>
              <p:cNvSpPr>
                <a:spLocks noChangeArrowheads="1"/>
              </p:cNvSpPr>
              <p:nvPr/>
            </p:nvSpPr>
            <p:spPr bwMode="auto">
              <a:xfrm>
                <a:off x="2290" y="3793"/>
                <a:ext cx="317" cy="318"/>
              </a:xfrm>
              <a:prstGeom prst="ellipse">
                <a:avLst/>
              </a:prstGeom>
              <a:solidFill>
                <a:schemeClr val="bg1"/>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latin typeface="Times New Roman" panose="02020703060505090304" pitchFamily="18" charset="0"/>
                  </a:rPr>
                  <a:t>yR</a:t>
                </a:r>
              </a:p>
            </p:txBody>
          </p:sp>
          <p:sp>
            <p:nvSpPr>
              <p:cNvPr id="9267" name="Oval 51"/>
              <p:cNvSpPr>
                <a:spLocks noChangeArrowheads="1"/>
              </p:cNvSpPr>
              <p:nvPr/>
            </p:nvSpPr>
            <p:spPr bwMode="auto">
              <a:xfrm>
                <a:off x="2835" y="3793"/>
                <a:ext cx="317" cy="318"/>
              </a:xfrm>
              <a:prstGeom prst="ellipse">
                <a:avLst/>
              </a:prstGeom>
              <a:solidFill>
                <a:schemeClr val="bg1"/>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latin typeface="Times New Roman" panose="02020703060505090304" pitchFamily="18" charset="0"/>
                  </a:rPr>
                  <a:t>Yr</a:t>
                </a:r>
              </a:p>
            </p:txBody>
          </p:sp>
        </p:grpSp>
        <p:sp>
          <p:nvSpPr>
            <p:cNvPr id="9268" name="Line 52"/>
            <p:cNvSpPr>
              <a:spLocks noChangeShapeType="1"/>
            </p:cNvSpPr>
            <p:nvPr/>
          </p:nvSpPr>
          <p:spPr bwMode="auto">
            <a:xfrm>
              <a:off x="1292" y="436"/>
              <a:ext cx="363" cy="0"/>
            </a:xfrm>
            <a:prstGeom prst="line">
              <a:avLst/>
            </a:prstGeom>
            <a:noFill/>
            <a:ln w="38100">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 name="Group 53"/>
          <p:cNvGrpSpPr/>
          <p:nvPr/>
        </p:nvGrpSpPr>
        <p:grpSpPr bwMode="auto">
          <a:xfrm>
            <a:off x="1521174" y="1482039"/>
            <a:ext cx="628650" cy="3131344"/>
            <a:chOff x="1111" y="436"/>
            <a:chExt cx="396" cy="2630"/>
          </a:xfrm>
        </p:grpSpPr>
        <p:sp>
          <p:nvSpPr>
            <p:cNvPr id="9270" name="Oval 54"/>
            <p:cNvSpPr>
              <a:spLocks noChangeArrowheads="1"/>
            </p:cNvSpPr>
            <p:nvPr/>
          </p:nvSpPr>
          <p:spPr bwMode="auto">
            <a:xfrm>
              <a:off x="1111" y="845"/>
              <a:ext cx="395" cy="408"/>
            </a:xfrm>
            <a:prstGeom prst="ellipse">
              <a:avLst/>
            </a:prstGeom>
            <a:solidFill>
              <a:schemeClr val="bg1"/>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latin typeface="Times New Roman" panose="02020703060505090304" pitchFamily="18" charset="0"/>
                </a:rPr>
                <a:t>YR</a:t>
              </a:r>
            </a:p>
          </p:txBody>
        </p:sp>
        <p:sp>
          <p:nvSpPr>
            <p:cNvPr id="9271" name="Oval 55"/>
            <p:cNvSpPr>
              <a:spLocks noChangeArrowheads="1"/>
            </p:cNvSpPr>
            <p:nvPr/>
          </p:nvSpPr>
          <p:spPr bwMode="auto">
            <a:xfrm>
              <a:off x="1111" y="2659"/>
              <a:ext cx="396" cy="407"/>
            </a:xfrm>
            <a:prstGeom prst="ellipse">
              <a:avLst/>
            </a:prstGeom>
            <a:solidFill>
              <a:schemeClr val="bg1"/>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latin typeface="Times New Roman" panose="02020703060505090304" pitchFamily="18" charset="0"/>
                </a:rPr>
                <a:t>yr</a:t>
              </a:r>
            </a:p>
          </p:txBody>
        </p:sp>
        <p:sp>
          <p:nvSpPr>
            <p:cNvPr id="9272" name="Oval 56"/>
            <p:cNvSpPr>
              <a:spLocks noChangeArrowheads="1"/>
            </p:cNvSpPr>
            <p:nvPr/>
          </p:nvSpPr>
          <p:spPr bwMode="auto">
            <a:xfrm>
              <a:off x="1111" y="1434"/>
              <a:ext cx="395" cy="408"/>
            </a:xfrm>
            <a:prstGeom prst="ellipse">
              <a:avLst/>
            </a:prstGeom>
            <a:solidFill>
              <a:schemeClr val="bg1"/>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latin typeface="Times New Roman" panose="02020703060505090304" pitchFamily="18" charset="0"/>
                </a:rPr>
                <a:t>yR</a:t>
              </a:r>
            </a:p>
          </p:txBody>
        </p:sp>
        <p:sp>
          <p:nvSpPr>
            <p:cNvPr id="9273" name="Oval 57"/>
            <p:cNvSpPr>
              <a:spLocks noChangeArrowheads="1"/>
            </p:cNvSpPr>
            <p:nvPr/>
          </p:nvSpPr>
          <p:spPr bwMode="auto">
            <a:xfrm>
              <a:off x="1111" y="2069"/>
              <a:ext cx="395" cy="408"/>
            </a:xfrm>
            <a:prstGeom prst="ellipse">
              <a:avLst/>
            </a:prstGeom>
            <a:solidFill>
              <a:schemeClr val="bg1"/>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a:latin typeface="Times New Roman" panose="02020703060505090304" pitchFamily="18" charset="0"/>
                </a:rPr>
                <a:t>Yr</a:t>
              </a:r>
            </a:p>
          </p:txBody>
        </p:sp>
        <p:sp>
          <p:nvSpPr>
            <p:cNvPr id="9274" name="Line 58"/>
            <p:cNvSpPr>
              <a:spLocks noChangeShapeType="1"/>
            </p:cNvSpPr>
            <p:nvPr/>
          </p:nvSpPr>
          <p:spPr bwMode="auto">
            <a:xfrm>
              <a:off x="1292" y="436"/>
              <a:ext cx="0" cy="363"/>
            </a:xfrm>
            <a:prstGeom prst="line">
              <a:avLst/>
            </a:prstGeom>
            <a:noFill/>
            <a:ln w="38100">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5" name="Group 59"/>
          <p:cNvGrpSpPr/>
          <p:nvPr/>
        </p:nvGrpSpPr>
        <p:grpSpPr bwMode="auto">
          <a:xfrm>
            <a:off x="2178400" y="1686826"/>
            <a:ext cx="574675" cy="432197"/>
            <a:chOff x="1565" y="663"/>
            <a:chExt cx="362" cy="363"/>
          </a:xfrm>
        </p:grpSpPr>
        <p:sp>
          <p:nvSpPr>
            <p:cNvPr id="9276" name="Line 60"/>
            <p:cNvSpPr>
              <a:spLocks noChangeShapeType="1"/>
            </p:cNvSpPr>
            <p:nvPr/>
          </p:nvSpPr>
          <p:spPr bwMode="auto">
            <a:xfrm>
              <a:off x="1565" y="1026"/>
              <a:ext cx="317" cy="0"/>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77" name="Line 61"/>
            <p:cNvSpPr>
              <a:spLocks noChangeShapeType="1"/>
            </p:cNvSpPr>
            <p:nvPr/>
          </p:nvSpPr>
          <p:spPr bwMode="auto">
            <a:xfrm>
              <a:off x="1927" y="663"/>
              <a:ext cx="0" cy="363"/>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6" name="Group 62"/>
          <p:cNvGrpSpPr/>
          <p:nvPr/>
        </p:nvGrpSpPr>
        <p:grpSpPr bwMode="auto">
          <a:xfrm>
            <a:off x="2270474" y="1674919"/>
            <a:ext cx="1655762" cy="432197"/>
            <a:chOff x="1565" y="663"/>
            <a:chExt cx="1043" cy="363"/>
          </a:xfrm>
        </p:grpSpPr>
        <p:sp>
          <p:nvSpPr>
            <p:cNvPr id="9279" name="Line 63"/>
            <p:cNvSpPr>
              <a:spLocks noChangeShapeType="1"/>
            </p:cNvSpPr>
            <p:nvPr/>
          </p:nvSpPr>
          <p:spPr bwMode="auto">
            <a:xfrm>
              <a:off x="1565" y="1026"/>
              <a:ext cx="1043" cy="0"/>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80" name="Line 64"/>
            <p:cNvSpPr>
              <a:spLocks noChangeShapeType="1"/>
            </p:cNvSpPr>
            <p:nvPr/>
          </p:nvSpPr>
          <p:spPr bwMode="auto">
            <a:xfrm>
              <a:off x="2608" y="663"/>
              <a:ext cx="0" cy="363"/>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7" name="Group 65"/>
          <p:cNvGrpSpPr/>
          <p:nvPr/>
        </p:nvGrpSpPr>
        <p:grpSpPr bwMode="auto">
          <a:xfrm>
            <a:off x="2151411" y="1686826"/>
            <a:ext cx="2808288" cy="432197"/>
            <a:chOff x="1519" y="663"/>
            <a:chExt cx="1769" cy="363"/>
          </a:xfrm>
        </p:grpSpPr>
        <p:sp>
          <p:nvSpPr>
            <p:cNvPr id="9282" name="Line 66"/>
            <p:cNvSpPr>
              <a:spLocks noChangeShapeType="1"/>
            </p:cNvSpPr>
            <p:nvPr/>
          </p:nvSpPr>
          <p:spPr bwMode="auto">
            <a:xfrm>
              <a:off x="1519" y="1026"/>
              <a:ext cx="1724" cy="0"/>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83" name="Line 67"/>
            <p:cNvSpPr>
              <a:spLocks noChangeShapeType="1"/>
            </p:cNvSpPr>
            <p:nvPr/>
          </p:nvSpPr>
          <p:spPr bwMode="auto">
            <a:xfrm>
              <a:off x="3288" y="663"/>
              <a:ext cx="0" cy="363"/>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8" name="Group 68"/>
          <p:cNvGrpSpPr/>
          <p:nvPr/>
        </p:nvGrpSpPr>
        <p:grpSpPr bwMode="auto">
          <a:xfrm>
            <a:off x="2226024" y="1674919"/>
            <a:ext cx="3960812" cy="432197"/>
            <a:chOff x="1519" y="663"/>
            <a:chExt cx="1769" cy="363"/>
          </a:xfrm>
        </p:grpSpPr>
        <p:sp>
          <p:nvSpPr>
            <p:cNvPr id="9285" name="Line 69"/>
            <p:cNvSpPr>
              <a:spLocks noChangeShapeType="1"/>
            </p:cNvSpPr>
            <p:nvPr/>
          </p:nvSpPr>
          <p:spPr bwMode="auto">
            <a:xfrm>
              <a:off x="1519" y="1026"/>
              <a:ext cx="1724" cy="0"/>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86" name="Line 70"/>
            <p:cNvSpPr>
              <a:spLocks noChangeShapeType="1"/>
            </p:cNvSpPr>
            <p:nvPr/>
          </p:nvSpPr>
          <p:spPr bwMode="auto">
            <a:xfrm>
              <a:off x="3288" y="663"/>
              <a:ext cx="0" cy="363"/>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9" name="Group 71"/>
          <p:cNvGrpSpPr/>
          <p:nvPr/>
        </p:nvGrpSpPr>
        <p:grpSpPr bwMode="auto">
          <a:xfrm>
            <a:off x="2151412" y="1686826"/>
            <a:ext cx="574675" cy="1133475"/>
            <a:chOff x="1565" y="663"/>
            <a:chExt cx="362" cy="363"/>
          </a:xfrm>
        </p:grpSpPr>
        <p:sp>
          <p:nvSpPr>
            <p:cNvPr id="9288" name="Line 72"/>
            <p:cNvSpPr>
              <a:spLocks noChangeShapeType="1"/>
            </p:cNvSpPr>
            <p:nvPr/>
          </p:nvSpPr>
          <p:spPr bwMode="auto">
            <a:xfrm>
              <a:off x="1565" y="1026"/>
              <a:ext cx="317" cy="0"/>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89" name="Line 73"/>
            <p:cNvSpPr>
              <a:spLocks noChangeShapeType="1"/>
            </p:cNvSpPr>
            <p:nvPr/>
          </p:nvSpPr>
          <p:spPr bwMode="auto">
            <a:xfrm>
              <a:off x="1927" y="663"/>
              <a:ext cx="0" cy="363"/>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0" name="Group 74"/>
          <p:cNvGrpSpPr/>
          <p:nvPr/>
        </p:nvGrpSpPr>
        <p:grpSpPr bwMode="auto">
          <a:xfrm>
            <a:off x="2151411" y="1686826"/>
            <a:ext cx="1728788" cy="1133475"/>
            <a:chOff x="1565" y="663"/>
            <a:chExt cx="362" cy="363"/>
          </a:xfrm>
        </p:grpSpPr>
        <p:sp>
          <p:nvSpPr>
            <p:cNvPr id="9291" name="Line 75"/>
            <p:cNvSpPr>
              <a:spLocks noChangeShapeType="1"/>
            </p:cNvSpPr>
            <p:nvPr/>
          </p:nvSpPr>
          <p:spPr bwMode="auto">
            <a:xfrm>
              <a:off x="1565" y="1026"/>
              <a:ext cx="317" cy="0"/>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92" name="Line 76"/>
            <p:cNvSpPr>
              <a:spLocks noChangeShapeType="1"/>
            </p:cNvSpPr>
            <p:nvPr/>
          </p:nvSpPr>
          <p:spPr bwMode="auto">
            <a:xfrm>
              <a:off x="1927" y="663"/>
              <a:ext cx="0" cy="363"/>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1" name="Group 77"/>
          <p:cNvGrpSpPr/>
          <p:nvPr/>
        </p:nvGrpSpPr>
        <p:grpSpPr bwMode="auto">
          <a:xfrm>
            <a:off x="2368900" y="1686826"/>
            <a:ext cx="2592387" cy="1133475"/>
            <a:chOff x="1565" y="663"/>
            <a:chExt cx="362" cy="363"/>
          </a:xfrm>
        </p:grpSpPr>
        <p:sp>
          <p:nvSpPr>
            <p:cNvPr id="9294" name="Line 78"/>
            <p:cNvSpPr>
              <a:spLocks noChangeShapeType="1"/>
            </p:cNvSpPr>
            <p:nvPr/>
          </p:nvSpPr>
          <p:spPr bwMode="auto">
            <a:xfrm>
              <a:off x="1565" y="1026"/>
              <a:ext cx="317" cy="0"/>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95" name="Line 79"/>
            <p:cNvSpPr>
              <a:spLocks noChangeShapeType="1"/>
            </p:cNvSpPr>
            <p:nvPr/>
          </p:nvSpPr>
          <p:spPr bwMode="auto">
            <a:xfrm>
              <a:off x="1927" y="663"/>
              <a:ext cx="0" cy="363"/>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2" name="Group 80"/>
          <p:cNvGrpSpPr/>
          <p:nvPr/>
        </p:nvGrpSpPr>
        <p:grpSpPr bwMode="auto">
          <a:xfrm>
            <a:off x="2224437" y="1686826"/>
            <a:ext cx="3960813" cy="1133475"/>
            <a:chOff x="1565" y="663"/>
            <a:chExt cx="362" cy="363"/>
          </a:xfrm>
        </p:grpSpPr>
        <p:sp>
          <p:nvSpPr>
            <p:cNvPr id="9297" name="Line 81"/>
            <p:cNvSpPr>
              <a:spLocks noChangeShapeType="1"/>
            </p:cNvSpPr>
            <p:nvPr/>
          </p:nvSpPr>
          <p:spPr bwMode="auto">
            <a:xfrm>
              <a:off x="1565" y="1026"/>
              <a:ext cx="317" cy="0"/>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98" name="Line 82"/>
            <p:cNvSpPr>
              <a:spLocks noChangeShapeType="1"/>
            </p:cNvSpPr>
            <p:nvPr/>
          </p:nvSpPr>
          <p:spPr bwMode="auto">
            <a:xfrm>
              <a:off x="1927" y="663"/>
              <a:ext cx="0" cy="363"/>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3" name="Group 83"/>
          <p:cNvGrpSpPr/>
          <p:nvPr/>
        </p:nvGrpSpPr>
        <p:grpSpPr bwMode="auto">
          <a:xfrm>
            <a:off x="2164112" y="1740404"/>
            <a:ext cx="574675" cy="1835944"/>
            <a:chOff x="1565" y="663"/>
            <a:chExt cx="362" cy="363"/>
          </a:xfrm>
        </p:grpSpPr>
        <p:sp>
          <p:nvSpPr>
            <p:cNvPr id="9300" name="Line 84"/>
            <p:cNvSpPr>
              <a:spLocks noChangeShapeType="1"/>
            </p:cNvSpPr>
            <p:nvPr/>
          </p:nvSpPr>
          <p:spPr bwMode="auto">
            <a:xfrm>
              <a:off x="1565" y="1026"/>
              <a:ext cx="317" cy="0"/>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301" name="Line 85"/>
            <p:cNvSpPr>
              <a:spLocks noChangeShapeType="1"/>
            </p:cNvSpPr>
            <p:nvPr/>
          </p:nvSpPr>
          <p:spPr bwMode="auto">
            <a:xfrm>
              <a:off x="1927" y="663"/>
              <a:ext cx="0" cy="363"/>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4" name="Group 86"/>
          <p:cNvGrpSpPr/>
          <p:nvPr/>
        </p:nvGrpSpPr>
        <p:grpSpPr bwMode="auto">
          <a:xfrm>
            <a:off x="2184750" y="1729689"/>
            <a:ext cx="1728787" cy="1835944"/>
            <a:chOff x="1565" y="663"/>
            <a:chExt cx="362" cy="363"/>
          </a:xfrm>
        </p:grpSpPr>
        <p:sp>
          <p:nvSpPr>
            <p:cNvPr id="9303" name="Line 87"/>
            <p:cNvSpPr>
              <a:spLocks noChangeShapeType="1"/>
            </p:cNvSpPr>
            <p:nvPr/>
          </p:nvSpPr>
          <p:spPr bwMode="auto">
            <a:xfrm>
              <a:off x="1565" y="1026"/>
              <a:ext cx="317" cy="0"/>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304" name="Line 88"/>
            <p:cNvSpPr>
              <a:spLocks noChangeShapeType="1"/>
            </p:cNvSpPr>
            <p:nvPr/>
          </p:nvSpPr>
          <p:spPr bwMode="auto">
            <a:xfrm>
              <a:off x="1927" y="663"/>
              <a:ext cx="0" cy="363"/>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5" name="Group 89"/>
          <p:cNvGrpSpPr/>
          <p:nvPr/>
        </p:nvGrpSpPr>
        <p:grpSpPr bwMode="auto">
          <a:xfrm>
            <a:off x="2151411" y="1740404"/>
            <a:ext cx="2808288" cy="1835944"/>
            <a:chOff x="1565" y="663"/>
            <a:chExt cx="362" cy="363"/>
          </a:xfrm>
        </p:grpSpPr>
        <p:sp>
          <p:nvSpPr>
            <p:cNvPr id="9306" name="Line 90"/>
            <p:cNvSpPr>
              <a:spLocks noChangeShapeType="1"/>
            </p:cNvSpPr>
            <p:nvPr/>
          </p:nvSpPr>
          <p:spPr bwMode="auto">
            <a:xfrm>
              <a:off x="1565" y="1026"/>
              <a:ext cx="317" cy="0"/>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307" name="Line 91"/>
            <p:cNvSpPr>
              <a:spLocks noChangeShapeType="1"/>
            </p:cNvSpPr>
            <p:nvPr/>
          </p:nvSpPr>
          <p:spPr bwMode="auto">
            <a:xfrm>
              <a:off x="1927" y="663"/>
              <a:ext cx="0" cy="363"/>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6" name="Group 92"/>
          <p:cNvGrpSpPr/>
          <p:nvPr/>
        </p:nvGrpSpPr>
        <p:grpSpPr bwMode="auto">
          <a:xfrm>
            <a:off x="2219674" y="1741595"/>
            <a:ext cx="3960812" cy="1835944"/>
            <a:chOff x="1565" y="663"/>
            <a:chExt cx="362" cy="363"/>
          </a:xfrm>
        </p:grpSpPr>
        <p:sp>
          <p:nvSpPr>
            <p:cNvPr id="9309" name="Line 93"/>
            <p:cNvSpPr>
              <a:spLocks noChangeShapeType="1"/>
            </p:cNvSpPr>
            <p:nvPr/>
          </p:nvSpPr>
          <p:spPr bwMode="auto">
            <a:xfrm>
              <a:off x="1565" y="1026"/>
              <a:ext cx="317" cy="0"/>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310" name="Line 94"/>
            <p:cNvSpPr>
              <a:spLocks noChangeShapeType="1"/>
            </p:cNvSpPr>
            <p:nvPr/>
          </p:nvSpPr>
          <p:spPr bwMode="auto">
            <a:xfrm>
              <a:off x="1927" y="663"/>
              <a:ext cx="0" cy="363"/>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7" name="Group 95"/>
          <p:cNvGrpSpPr/>
          <p:nvPr/>
        </p:nvGrpSpPr>
        <p:grpSpPr bwMode="auto">
          <a:xfrm>
            <a:off x="2164112" y="1663014"/>
            <a:ext cx="574675" cy="2645569"/>
            <a:chOff x="1565" y="663"/>
            <a:chExt cx="362" cy="363"/>
          </a:xfrm>
        </p:grpSpPr>
        <p:sp>
          <p:nvSpPr>
            <p:cNvPr id="9312" name="Line 96"/>
            <p:cNvSpPr>
              <a:spLocks noChangeShapeType="1"/>
            </p:cNvSpPr>
            <p:nvPr/>
          </p:nvSpPr>
          <p:spPr bwMode="auto">
            <a:xfrm>
              <a:off x="1565" y="1026"/>
              <a:ext cx="317" cy="0"/>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313" name="Line 97"/>
            <p:cNvSpPr>
              <a:spLocks noChangeShapeType="1"/>
            </p:cNvSpPr>
            <p:nvPr/>
          </p:nvSpPr>
          <p:spPr bwMode="auto">
            <a:xfrm>
              <a:off x="1927" y="663"/>
              <a:ext cx="0" cy="363"/>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8" name="Group 98"/>
          <p:cNvGrpSpPr/>
          <p:nvPr/>
        </p:nvGrpSpPr>
        <p:grpSpPr bwMode="auto">
          <a:xfrm>
            <a:off x="2368900" y="1686826"/>
            <a:ext cx="1512887" cy="2645569"/>
            <a:chOff x="1565" y="663"/>
            <a:chExt cx="362" cy="363"/>
          </a:xfrm>
        </p:grpSpPr>
        <p:sp>
          <p:nvSpPr>
            <p:cNvPr id="9315" name="Line 99"/>
            <p:cNvSpPr>
              <a:spLocks noChangeShapeType="1"/>
            </p:cNvSpPr>
            <p:nvPr/>
          </p:nvSpPr>
          <p:spPr bwMode="auto">
            <a:xfrm>
              <a:off x="1565" y="1026"/>
              <a:ext cx="317" cy="0"/>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316" name="Line 100"/>
            <p:cNvSpPr>
              <a:spLocks noChangeShapeType="1"/>
            </p:cNvSpPr>
            <p:nvPr/>
          </p:nvSpPr>
          <p:spPr bwMode="auto">
            <a:xfrm>
              <a:off x="1927" y="663"/>
              <a:ext cx="0" cy="363"/>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9" name="Group 101"/>
          <p:cNvGrpSpPr/>
          <p:nvPr/>
        </p:nvGrpSpPr>
        <p:grpSpPr bwMode="auto">
          <a:xfrm>
            <a:off x="2368900" y="1686826"/>
            <a:ext cx="2592387" cy="2645569"/>
            <a:chOff x="1565" y="663"/>
            <a:chExt cx="362" cy="363"/>
          </a:xfrm>
        </p:grpSpPr>
        <p:sp>
          <p:nvSpPr>
            <p:cNvPr id="9318" name="Line 102"/>
            <p:cNvSpPr>
              <a:spLocks noChangeShapeType="1"/>
            </p:cNvSpPr>
            <p:nvPr/>
          </p:nvSpPr>
          <p:spPr bwMode="auto">
            <a:xfrm>
              <a:off x="1565" y="1026"/>
              <a:ext cx="317" cy="0"/>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319" name="Line 103"/>
            <p:cNvSpPr>
              <a:spLocks noChangeShapeType="1"/>
            </p:cNvSpPr>
            <p:nvPr/>
          </p:nvSpPr>
          <p:spPr bwMode="auto">
            <a:xfrm>
              <a:off x="1927" y="663"/>
              <a:ext cx="0" cy="363"/>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0" name="Group 104"/>
          <p:cNvGrpSpPr/>
          <p:nvPr/>
        </p:nvGrpSpPr>
        <p:grpSpPr bwMode="auto">
          <a:xfrm>
            <a:off x="2168874" y="1674920"/>
            <a:ext cx="4032250" cy="2645569"/>
            <a:chOff x="1565" y="663"/>
            <a:chExt cx="362" cy="363"/>
          </a:xfrm>
        </p:grpSpPr>
        <p:sp>
          <p:nvSpPr>
            <p:cNvPr id="9321" name="Line 105"/>
            <p:cNvSpPr>
              <a:spLocks noChangeShapeType="1"/>
            </p:cNvSpPr>
            <p:nvPr/>
          </p:nvSpPr>
          <p:spPr bwMode="auto">
            <a:xfrm>
              <a:off x="1565" y="1026"/>
              <a:ext cx="317" cy="0"/>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322" name="Line 106"/>
            <p:cNvSpPr>
              <a:spLocks noChangeShapeType="1"/>
            </p:cNvSpPr>
            <p:nvPr/>
          </p:nvSpPr>
          <p:spPr bwMode="auto">
            <a:xfrm>
              <a:off x="1927" y="663"/>
              <a:ext cx="0" cy="363"/>
            </a:xfrm>
            <a:prstGeom prst="line">
              <a:avLst/>
            </a:prstGeom>
            <a:noFill/>
            <a:ln w="38100">
              <a:solidFill>
                <a:srgbClr val="FF0000"/>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9339" name="Rectangle 123"/>
          <p:cNvSpPr>
            <a:spLocks noChangeArrowheads="1"/>
          </p:cNvSpPr>
          <p:nvPr/>
        </p:nvSpPr>
        <p:spPr bwMode="auto">
          <a:xfrm>
            <a:off x="598636" y="568712"/>
            <a:ext cx="5199997" cy="40011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000" b="1" dirty="0"/>
              <a:t>2</a:t>
            </a:r>
            <a:r>
              <a:rPr lang="en-US" altLang="zh-CN" sz="2000" b="1" dirty="0" smtClean="0"/>
              <a:t>.</a:t>
            </a:r>
            <a:r>
              <a:rPr lang="zh-CN" altLang="en-US" sz="2000" b="1" dirty="0"/>
              <a:t>受精时</a:t>
            </a:r>
            <a:r>
              <a:rPr lang="en-US" altLang="zh-CN" sz="2000" b="1" dirty="0"/>
              <a:t>,</a:t>
            </a:r>
            <a:r>
              <a:rPr lang="zh-CN" altLang="en-US" sz="2000" b="1" dirty="0"/>
              <a:t>雌雄配子的结合是随机的。</a:t>
            </a:r>
          </a:p>
        </p:txBody>
      </p:sp>
      <p:sp>
        <p:nvSpPr>
          <p:cNvPr id="82" name="矩形 15"/>
          <p:cNvSpPr>
            <a:spLocks noChangeArrowheads="1"/>
          </p:cNvSpPr>
          <p:nvPr/>
        </p:nvSpPr>
        <p:spPr bwMode="auto">
          <a:xfrm>
            <a:off x="0" y="0"/>
            <a:ext cx="4137104" cy="5147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1" tIns="17140" rIns="34281" bIns="17140" anchor="ctr">
            <a:spAutoFit/>
          </a:bodyPr>
          <a:lstStyle/>
          <a:p>
            <a:pPr algn="ctr">
              <a:lnSpc>
                <a:spcPct val="130000"/>
              </a:lnSpc>
              <a:spcBef>
                <a:spcPts val="0"/>
              </a:spcBef>
              <a:buClr>
                <a:srgbClr val="FF3300"/>
              </a:buClr>
            </a:pPr>
            <a:r>
              <a:rPr lang="zh-CN" altLang="en-US" sz="2400" b="1" dirty="0">
                <a:latin typeface="微软雅黑" panose="020B0503020204020204" charset="-122"/>
                <a:ea typeface="微软雅黑" panose="020B0503020204020204" charset="-122"/>
              </a:rPr>
              <a:t>二  对自由组合现象的解释</a:t>
            </a:r>
            <a:endParaRPr lang="en-US" altLang="zh-CN" sz="2400" b="1" dirty="0">
              <a:latin typeface="微软雅黑" panose="020B0503020204020204" charset="-122"/>
              <a:ea typeface="微软雅黑" panose="020B050302020402020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4" presetClass="entr" presetSubtype="16" fill="hold" nodeType="afterEffect">
                                  <p:stCondLst>
                                    <p:cond delay="0"/>
                                  </p:stCondLst>
                                  <p:childTnLst>
                                    <p:set>
                                      <p:cBhvr>
                                        <p:cTn id="20" dur="1" fill="hold">
                                          <p:stCondLst>
                                            <p:cond delay="0"/>
                                          </p:stCondLst>
                                        </p:cTn>
                                        <p:tgtEl>
                                          <p:spTgt spid="9218"/>
                                        </p:tgtEl>
                                        <p:attrNameLst>
                                          <p:attrName>style.visibility</p:attrName>
                                        </p:attrNameLst>
                                      </p:cBhvr>
                                      <p:to>
                                        <p:strVal val="visible"/>
                                      </p:to>
                                    </p:set>
                                    <p:animEffect transition="in" filter="box(in)">
                                      <p:cBhvr>
                                        <p:cTn id="21" dur="1000"/>
                                        <p:tgtEl>
                                          <p:spTgt spid="921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remove"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childTnLst>
                          </p:cTn>
                        </p:par>
                        <p:par>
                          <p:cTn id="27" fill="hold">
                            <p:stCondLst>
                              <p:cond delay="500"/>
                            </p:stCondLst>
                            <p:childTnLst>
                              <p:par>
                                <p:cTn id="28" presetID="4" presetClass="entr" presetSubtype="16" fill="hold" grpId="0" nodeType="afterEffect">
                                  <p:stCondLst>
                                    <p:cond delay="1000"/>
                                  </p:stCondLst>
                                  <p:childTnLst>
                                    <p:set>
                                      <p:cBhvr>
                                        <p:cTn id="29" dur="1" fill="hold">
                                          <p:stCondLst>
                                            <p:cond delay="0"/>
                                          </p:stCondLst>
                                        </p:cTn>
                                        <p:tgtEl>
                                          <p:spTgt spid="9245"/>
                                        </p:tgtEl>
                                        <p:attrNameLst>
                                          <p:attrName>style.visibility</p:attrName>
                                        </p:attrNameLst>
                                      </p:cBhvr>
                                      <p:to>
                                        <p:strVal val="visible"/>
                                      </p:to>
                                    </p:set>
                                    <p:animEffect transition="in" filter="box(in)">
                                      <p:cBhvr>
                                        <p:cTn id="30" dur="500"/>
                                        <p:tgtEl>
                                          <p:spTgt spid="9245"/>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remove"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ox(in)">
                                      <p:cBhvr>
                                        <p:cTn id="35" dur="500"/>
                                        <p:tgtEl>
                                          <p:spTgt spid="6"/>
                                        </p:tgtEl>
                                      </p:cBhvr>
                                    </p:animEffect>
                                  </p:childTnLst>
                                </p:cTn>
                              </p:par>
                            </p:childTnLst>
                          </p:cTn>
                        </p:par>
                        <p:par>
                          <p:cTn id="36" fill="hold">
                            <p:stCondLst>
                              <p:cond delay="500"/>
                            </p:stCondLst>
                            <p:childTnLst>
                              <p:par>
                                <p:cTn id="37" presetID="4" presetClass="entr" presetSubtype="16" fill="hold" grpId="0" nodeType="afterEffect">
                                  <p:stCondLst>
                                    <p:cond delay="1000"/>
                                  </p:stCondLst>
                                  <p:childTnLst>
                                    <p:set>
                                      <p:cBhvr>
                                        <p:cTn id="38" dur="1" fill="hold">
                                          <p:stCondLst>
                                            <p:cond delay="0"/>
                                          </p:stCondLst>
                                        </p:cTn>
                                        <p:tgtEl>
                                          <p:spTgt spid="9247"/>
                                        </p:tgtEl>
                                        <p:attrNameLst>
                                          <p:attrName>style.visibility</p:attrName>
                                        </p:attrNameLst>
                                      </p:cBhvr>
                                      <p:to>
                                        <p:strVal val="visible"/>
                                      </p:to>
                                    </p:set>
                                    <p:animEffect transition="in" filter="box(in)">
                                      <p:cBhvr>
                                        <p:cTn id="39" dur="500"/>
                                        <p:tgtEl>
                                          <p:spTgt spid="9247"/>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remove"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ox(in)">
                                      <p:cBhvr>
                                        <p:cTn id="44" dur="500"/>
                                        <p:tgtEl>
                                          <p:spTgt spid="7"/>
                                        </p:tgtEl>
                                      </p:cBhvr>
                                    </p:animEffect>
                                  </p:childTnLst>
                                </p:cTn>
                              </p:par>
                            </p:childTnLst>
                          </p:cTn>
                        </p:par>
                        <p:par>
                          <p:cTn id="45" fill="hold">
                            <p:stCondLst>
                              <p:cond delay="500"/>
                            </p:stCondLst>
                            <p:childTnLst>
                              <p:par>
                                <p:cTn id="46" presetID="4" presetClass="entr" presetSubtype="16" fill="hold" grpId="0" nodeType="afterEffect">
                                  <p:stCondLst>
                                    <p:cond delay="1000"/>
                                  </p:stCondLst>
                                  <p:childTnLst>
                                    <p:set>
                                      <p:cBhvr>
                                        <p:cTn id="47" dur="1" fill="hold">
                                          <p:stCondLst>
                                            <p:cond delay="0"/>
                                          </p:stCondLst>
                                        </p:cTn>
                                        <p:tgtEl>
                                          <p:spTgt spid="9248"/>
                                        </p:tgtEl>
                                        <p:attrNameLst>
                                          <p:attrName>style.visibility</p:attrName>
                                        </p:attrNameLst>
                                      </p:cBhvr>
                                      <p:to>
                                        <p:strVal val="visible"/>
                                      </p:to>
                                    </p:set>
                                    <p:animEffect transition="in" filter="box(in)">
                                      <p:cBhvr>
                                        <p:cTn id="48" dur="500"/>
                                        <p:tgtEl>
                                          <p:spTgt spid="9248"/>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remove"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ox(in)">
                                      <p:cBhvr>
                                        <p:cTn id="53" dur="500"/>
                                        <p:tgtEl>
                                          <p:spTgt spid="8"/>
                                        </p:tgtEl>
                                      </p:cBhvr>
                                    </p:animEffect>
                                  </p:childTnLst>
                                </p:cTn>
                              </p:par>
                            </p:childTnLst>
                          </p:cTn>
                        </p:par>
                        <p:par>
                          <p:cTn id="54" fill="hold">
                            <p:stCondLst>
                              <p:cond delay="500"/>
                            </p:stCondLst>
                            <p:childTnLst>
                              <p:par>
                                <p:cTn id="55" presetID="4" presetClass="entr" presetSubtype="16" fill="hold" grpId="0" nodeType="afterEffect">
                                  <p:stCondLst>
                                    <p:cond delay="1000"/>
                                  </p:stCondLst>
                                  <p:childTnLst>
                                    <p:set>
                                      <p:cBhvr>
                                        <p:cTn id="56" dur="1" fill="hold">
                                          <p:stCondLst>
                                            <p:cond delay="0"/>
                                          </p:stCondLst>
                                        </p:cTn>
                                        <p:tgtEl>
                                          <p:spTgt spid="9249"/>
                                        </p:tgtEl>
                                        <p:attrNameLst>
                                          <p:attrName>style.visibility</p:attrName>
                                        </p:attrNameLst>
                                      </p:cBhvr>
                                      <p:to>
                                        <p:strVal val="visible"/>
                                      </p:to>
                                    </p:set>
                                    <p:animEffect transition="in" filter="box(in)">
                                      <p:cBhvr>
                                        <p:cTn id="57" dur="500"/>
                                        <p:tgtEl>
                                          <p:spTgt spid="9249"/>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remove"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box(in)">
                                      <p:cBhvr>
                                        <p:cTn id="62" dur="500"/>
                                        <p:tgtEl>
                                          <p:spTgt spid="9"/>
                                        </p:tgtEl>
                                      </p:cBhvr>
                                    </p:animEffect>
                                  </p:childTnLst>
                                </p:cTn>
                              </p:par>
                            </p:childTnLst>
                          </p:cTn>
                        </p:par>
                        <p:par>
                          <p:cTn id="63" fill="hold">
                            <p:stCondLst>
                              <p:cond delay="500"/>
                            </p:stCondLst>
                            <p:childTnLst>
                              <p:par>
                                <p:cTn id="64" presetID="4" presetClass="entr" presetSubtype="16" fill="hold" grpId="0" nodeType="afterEffect">
                                  <p:stCondLst>
                                    <p:cond delay="1000"/>
                                  </p:stCondLst>
                                  <p:childTnLst>
                                    <p:set>
                                      <p:cBhvr>
                                        <p:cTn id="65" dur="1" fill="hold">
                                          <p:stCondLst>
                                            <p:cond delay="0"/>
                                          </p:stCondLst>
                                        </p:cTn>
                                        <p:tgtEl>
                                          <p:spTgt spid="9253"/>
                                        </p:tgtEl>
                                        <p:attrNameLst>
                                          <p:attrName>style.visibility</p:attrName>
                                        </p:attrNameLst>
                                      </p:cBhvr>
                                      <p:to>
                                        <p:strVal val="visible"/>
                                      </p:to>
                                    </p:set>
                                    <p:animEffect transition="in" filter="box(in)">
                                      <p:cBhvr>
                                        <p:cTn id="66" dur="500"/>
                                        <p:tgtEl>
                                          <p:spTgt spid="9253"/>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remove"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box(in)">
                                      <p:cBhvr>
                                        <p:cTn id="71" dur="500"/>
                                        <p:tgtEl>
                                          <p:spTgt spid="10"/>
                                        </p:tgtEl>
                                      </p:cBhvr>
                                    </p:animEffect>
                                  </p:childTnLst>
                                </p:cTn>
                              </p:par>
                            </p:childTnLst>
                          </p:cTn>
                        </p:par>
                        <p:par>
                          <p:cTn id="72" fill="hold">
                            <p:stCondLst>
                              <p:cond delay="500"/>
                            </p:stCondLst>
                            <p:childTnLst>
                              <p:par>
                                <p:cTn id="73" presetID="4" presetClass="entr" presetSubtype="16" fill="hold" grpId="0" nodeType="afterEffect">
                                  <p:stCondLst>
                                    <p:cond delay="1000"/>
                                  </p:stCondLst>
                                  <p:childTnLst>
                                    <p:set>
                                      <p:cBhvr>
                                        <p:cTn id="74" dur="1" fill="hold">
                                          <p:stCondLst>
                                            <p:cond delay="0"/>
                                          </p:stCondLst>
                                        </p:cTn>
                                        <p:tgtEl>
                                          <p:spTgt spid="9255"/>
                                        </p:tgtEl>
                                        <p:attrNameLst>
                                          <p:attrName>style.visibility</p:attrName>
                                        </p:attrNameLst>
                                      </p:cBhvr>
                                      <p:to>
                                        <p:strVal val="visible"/>
                                      </p:to>
                                    </p:set>
                                    <p:animEffect transition="in" filter="box(in)">
                                      <p:cBhvr>
                                        <p:cTn id="75" dur="500"/>
                                        <p:tgtEl>
                                          <p:spTgt spid="9255"/>
                                        </p:tgtEl>
                                      </p:cBhvr>
                                    </p:animEffec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remove"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box(in)">
                                      <p:cBhvr>
                                        <p:cTn id="80" dur="500"/>
                                        <p:tgtEl>
                                          <p:spTgt spid="11"/>
                                        </p:tgtEl>
                                      </p:cBhvr>
                                    </p:animEffect>
                                  </p:childTnLst>
                                </p:cTn>
                              </p:par>
                            </p:childTnLst>
                          </p:cTn>
                        </p:par>
                        <p:par>
                          <p:cTn id="81" fill="hold">
                            <p:stCondLst>
                              <p:cond delay="500"/>
                            </p:stCondLst>
                            <p:childTnLst>
                              <p:par>
                                <p:cTn id="82" presetID="4" presetClass="entr" presetSubtype="16" fill="hold" grpId="0" nodeType="afterEffect">
                                  <p:stCondLst>
                                    <p:cond delay="1000"/>
                                  </p:stCondLst>
                                  <p:childTnLst>
                                    <p:set>
                                      <p:cBhvr>
                                        <p:cTn id="83" dur="1" fill="hold">
                                          <p:stCondLst>
                                            <p:cond delay="0"/>
                                          </p:stCondLst>
                                        </p:cTn>
                                        <p:tgtEl>
                                          <p:spTgt spid="9250"/>
                                        </p:tgtEl>
                                        <p:attrNameLst>
                                          <p:attrName>style.visibility</p:attrName>
                                        </p:attrNameLst>
                                      </p:cBhvr>
                                      <p:to>
                                        <p:strVal val="visible"/>
                                      </p:to>
                                    </p:set>
                                    <p:animEffect transition="in" filter="box(in)">
                                      <p:cBhvr>
                                        <p:cTn id="84" dur="500"/>
                                        <p:tgtEl>
                                          <p:spTgt spid="9250"/>
                                        </p:tgtEl>
                                      </p:cBhvr>
                                    </p:animEffect>
                                  </p:childTnLst>
                                </p:cTn>
                              </p:par>
                            </p:childTnLst>
                          </p:cTn>
                        </p:par>
                      </p:childTnLst>
                    </p:cTn>
                  </p:par>
                  <p:par>
                    <p:cTn id="85" fill="hold">
                      <p:stCondLst>
                        <p:cond delay="indefinite"/>
                      </p:stCondLst>
                      <p:childTnLst>
                        <p:par>
                          <p:cTn id="86" fill="hold">
                            <p:stCondLst>
                              <p:cond delay="0"/>
                            </p:stCondLst>
                            <p:childTnLst>
                              <p:par>
                                <p:cTn id="87" presetID="4" presetClass="entr" presetSubtype="16" fill="remove" nodeType="click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box(in)">
                                      <p:cBhvr>
                                        <p:cTn id="89" dur="500"/>
                                        <p:tgtEl>
                                          <p:spTgt spid="12"/>
                                        </p:tgtEl>
                                      </p:cBhvr>
                                    </p:animEffect>
                                  </p:childTnLst>
                                </p:cTn>
                              </p:par>
                            </p:childTnLst>
                          </p:cTn>
                        </p:par>
                        <p:par>
                          <p:cTn id="90" fill="hold">
                            <p:stCondLst>
                              <p:cond delay="500"/>
                            </p:stCondLst>
                            <p:childTnLst>
                              <p:par>
                                <p:cTn id="91" presetID="4" presetClass="entr" presetSubtype="16" fill="hold" grpId="0" nodeType="afterEffect">
                                  <p:stCondLst>
                                    <p:cond delay="1000"/>
                                  </p:stCondLst>
                                  <p:childTnLst>
                                    <p:set>
                                      <p:cBhvr>
                                        <p:cTn id="92" dur="1" fill="hold">
                                          <p:stCondLst>
                                            <p:cond delay="0"/>
                                          </p:stCondLst>
                                        </p:cTn>
                                        <p:tgtEl>
                                          <p:spTgt spid="9257"/>
                                        </p:tgtEl>
                                        <p:attrNameLst>
                                          <p:attrName>style.visibility</p:attrName>
                                        </p:attrNameLst>
                                      </p:cBhvr>
                                      <p:to>
                                        <p:strVal val="visible"/>
                                      </p:to>
                                    </p:set>
                                    <p:animEffect transition="in" filter="box(in)">
                                      <p:cBhvr>
                                        <p:cTn id="93" dur="500"/>
                                        <p:tgtEl>
                                          <p:spTgt spid="9257"/>
                                        </p:tgtEl>
                                      </p:cBhvr>
                                    </p:animEffect>
                                  </p:childTnLst>
                                </p:cTn>
                              </p:par>
                            </p:childTnLst>
                          </p:cTn>
                        </p:par>
                      </p:childTnLst>
                    </p:cTn>
                  </p:par>
                  <p:par>
                    <p:cTn id="94" fill="hold">
                      <p:stCondLst>
                        <p:cond delay="indefinite"/>
                      </p:stCondLst>
                      <p:childTnLst>
                        <p:par>
                          <p:cTn id="95" fill="hold">
                            <p:stCondLst>
                              <p:cond delay="0"/>
                            </p:stCondLst>
                            <p:childTnLst>
                              <p:par>
                                <p:cTn id="96" presetID="4" presetClass="entr" presetSubtype="16" fill="remove" nodeType="click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box(in)">
                                      <p:cBhvr>
                                        <p:cTn id="98" dur="500"/>
                                        <p:tgtEl>
                                          <p:spTgt spid="13"/>
                                        </p:tgtEl>
                                      </p:cBhvr>
                                    </p:animEffect>
                                  </p:childTnLst>
                                </p:cTn>
                              </p:par>
                            </p:childTnLst>
                          </p:cTn>
                        </p:par>
                        <p:par>
                          <p:cTn id="99" fill="hold">
                            <p:stCondLst>
                              <p:cond delay="500"/>
                            </p:stCondLst>
                            <p:childTnLst>
                              <p:par>
                                <p:cTn id="100" presetID="4" presetClass="entr" presetSubtype="16" fill="hold" grpId="0" nodeType="afterEffect">
                                  <p:stCondLst>
                                    <p:cond delay="1000"/>
                                  </p:stCondLst>
                                  <p:childTnLst>
                                    <p:set>
                                      <p:cBhvr>
                                        <p:cTn id="101" dur="1" fill="hold">
                                          <p:stCondLst>
                                            <p:cond delay="0"/>
                                          </p:stCondLst>
                                        </p:cTn>
                                        <p:tgtEl>
                                          <p:spTgt spid="9254"/>
                                        </p:tgtEl>
                                        <p:attrNameLst>
                                          <p:attrName>style.visibility</p:attrName>
                                        </p:attrNameLst>
                                      </p:cBhvr>
                                      <p:to>
                                        <p:strVal val="visible"/>
                                      </p:to>
                                    </p:set>
                                    <p:animEffect transition="in" filter="box(in)">
                                      <p:cBhvr>
                                        <p:cTn id="102" dur="500"/>
                                        <p:tgtEl>
                                          <p:spTgt spid="9254"/>
                                        </p:tgtEl>
                                      </p:cBhvr>
                                    </p:animEffect>
                                  </p:childTnLst>
                                </p:cTn>
                              </p:par>
                            </p:childTnLst>
                          </p:cTn>
                        </p:par>
                      </p:childTnLst>
                    </p:cTn>
                  </p:par>
                  <p:par>
                    <p:cTn id="103" fill="hold">
                      <p:stCondLst>
                        <p:cond delay="indefinite"/>
                      </p:stCondLst>
                      <p:childTnLst>
                        <p:par>
                          <p:cTn id="104" fill="hold">
                            <p:stCondLst>
                              <p:cond delay="0"/>
                            </p:stCondLst>
                            <p:childTnLst>
                              <p:par>
                                <p:cTn id="105" presetID="4" presetClass="entr" presetSubtype="16" fill="remove" nodeType="click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box(in)">
                                      <p:cBhvr>
                                        <p:cTn id="107" dur="500"/>
                                        <p:tgtEl>
                                          <p:spTgt spid="14"/>
                                        </p:tgtEl>
                                      </p:cBhvr>
                                    </p:animEffect>
                                  </p:childTnLst>
                                </p:cTn>
                              </p:par>
                            </p:childTnLst>
                          </p:cTn>
                        </p:par>
                        <p:par>
                          <p:cTn id="108" fill="hold">
                            <p:stCondLst>
                              <p:cond delay="500"/>
                            </p:stCondLst>
                            <p:childTnLst>
                              <p:par>
                                <p:cTn id="109" presetID="4" presetClass="entr" presetSubtype="16" fill="hold" grpId="0" nodeType="afterEffect">
                                  <p:stCondLst>
                                    <p:cond delay="1000"/>
                                  </p:stCondLst>
                                  <p:childTnLst>
                                    <p:set>
                                      <p:cBhvr>
                                        <p:cTn id="110" dur="1" fill="hold">
                                          <p:stCondLst>
                                            <p:cond delay="0"/>
                                          </p:stCondLst>
                                        </p:cTn>
                                        <p:tgtEl>
                                          <p:spTgt spid="9251"/>
                                        </p:tgtEl>
                                        <p:attrNameLst>
                                          <p:attrName>style.visibility</p:attrName>
                                        </p:attrNameLst>
                                      </p:cBhvr>
                                      <p:to>
                                        <p:strVal val="visible"/>
                                      </p:to>
                                    </p:set>
                                    <p:animEffect transition="in" filter="box(in)">
                                      <p:cBhvr>
                                        <p:cTn id="111" dur="500"/>
                                        <p:tgtEl>
                                          <p:spTgt spid="9251"/>
                                        </p:tgtEl>
                                      </p:cBhvr>
                                    </p:animEffect>
                                  </p:childTnLst>
                                </p:cTn>
                              </p:par>
                            </p:childTnLst>
                          </p:cTn>
                        </p:par>
                      </p:childTnLst>
                    </p:cTn>
                  </p:par>
                  <p:par>
                    <p:cTn id="112" fill="hold">
                      <p:stCondLst>
                        <p:cond delay="indefinite"/>
                      </p:stCondLst>
                      <p:childTnLst>
                        <p:par>
                          <p:cTn id="113" fill="hold">
                            <p:stCondLst>
                              <p:cond delay="0"/>
                            </p:stCondLst>
                            <p:childTnLst>
                              <p:par>
                                <p:cTn id="114" presetID="4" presetClass="entr" presetSubtype="16" fill="remove" nodeType="clickEffect">
                                  <p:stCondLst>
                                    <p:cond delay="0"/>
                                  </p:stCondLst>
                                  <p:childTnLst>
                                    <p:set>
                                      <p:cBhvr>
                                        <p:cTn id="115" dur="1" fill="hold">
                                          <p:stCondLst>
                                            <p:cond delay="0"/>
                                          </p:stCondLst>
                                        </p:cTn>
                                        <p:tgtEl>
                                          <p:spTgt spid="15"/>
                                        </p:tgtEl>
                                        <p:attrNameLst>
                                          <p:attrName>style.visibility</p:attrName>
                                        </p:attrNameLst>
                                      </p:cBhvr>
                                      <p:to>
                                        <p:strVal val="visible"/>
                                      </p:to>
                                    </p:set>
                                    <p:animEffect transition="in" filter="box(in)">
                                      <p:cBhvr>
                                        <p:cTn id="116" dur="500"/>
                                        <p:tgtEl>
                                          <p:spTgt spid="15"/>
                                        </p:tgtEl>
                                      </p:cBhvr>
                                    </p:animEffect>
                                  </p:childTnLst>
                                </p:cTn>
                              </p:par>
                            </p:childTnLst>
                          </p:cTn>
                        </p:par>
                        <p:par>
                          <p:cTn id="117" fill="hold">
                            <p:stCondLst>
                              <p:cond delay="500"/>
                            </p:stCondLst>
                            <p:childTnLst>
                              <p:par>
                                <p:cTn id="118" presetID="4" presetClass="entr" presetSubtype="16" fill="hold" grpId="0" nodeType="afterEffect">
                                  <p:stCondLst>
                                    <p:cond delay="1000"/>
                                  </p:stCondLst>
                                  <p:childTnLst>
                                    <p:set>
                                      <p:cBhvr>
                                        <p:cTn id="119" dur="1" fill="hold">
                                          <p:stCondLst>
                                            <p:cond delay="0"/>
                                          </p:stCondLst>
                                        </p:cTn>
                                        <p:tgtEl>
                                          <p:spTgt spid="9258"/>
                                        </p:tgtEl>
                                        <p:attrNameLst>
                                          <p:attrName>style.visibility</p:attrName>
                                        </p:attrNameLst>
                                      </p:cBhvr>
                                      <p:to>
                                        <p:strVal val="visible"/>
                                      </p:to>
                                    </p:set>
                                    <p:animEffect transition="in" filter="box(in)">
                                      <p:cBhvr>
                                        <p:cTn id="120" dur="500"/>
                                        <p:tgtEl>
                                          <p:spTgt spid="9258"/>
                                        </p:tgtEl>
                                      </p:cBhvr>
                                    </p:animEffect>
                                  </p:childTnLst>
                                </p:cTn>
                              </p:par>
                            </p:childTnLst>
                          </p:cTn>
                        </p:par>
                      </p:childTnLst>
                    </p:cTn>
                  </p:par>
                  <p:par>
                    <p:cTn id="121" fill="hold">
                      <p:stCondLst>
                        <p:cond delay="indefinite"/>
                      </p:stCondLst>
                      <p:childTnLst>
                        <p:par>
                          <p:cTn id="122" fill="hold">
                            <p:stCondLst>
                              <p:cond delay="0"/>
                            </p:stCondLst>
                            <p:childTnLst>
                              <p:par>
                                <p:cTn id="123" presetID="4" presetClass="entr" presetSubtype="16" fill="remove" nodeType="clickEffect">
                                  <p:stCondLst>
                                    <p:cond delay="0"/>
                                  </p:stCondLst>
                                  <p:childTnLst>
                                    <p:set>
                                      <p:cBhvr>
                                        <p:cTn id="124" dur="1" fill="hold">
                                          <p:stCondLst>
                                            <p:cond delay="0"/>
                                          </p:stCondLst>
                                        </p:cTn>
                                        <p:tgtEl>
                                          <p:spTgt spid="16"/>
                                        </p:tgtEl>
                                        <p:attrNameLst>
                                          <p:attrName>style.visibility</p:attrName>
                                        </p:attrNameLst>
                                      </p:cBhvr>
                                      <p:to>
                                        <p:strVal val="visible"/>
                                      </p:to>
                                    </p:set>
                                    <p:animEffect transition="in" filter="box(in)">
                                      <p:cBhvr>
                                        <p:cTn id="125" dur="500"/>
                                        <p:tgtEl>
                                          <p:spTgt spid="16"/>
                                        </p:tgtEl>
                                      </p:cBhvr>
                                    </p:animEffect>
                                  </p:childTnLst>
                                </p:cTn>
                              </p:par>
                            </p:childTnLst>
                          </p:cTn>
                        </p:par>
                        <p:par>
                          <p:cTn id="126" fill="hold">
                            <p:stCondLst>
                              <p:cond delay="500"/>
                            </p:stCondLst>
                            <p:childTnLst>
                              <p:par>
                                <p:cTn id="127" presetID="4" presetClass="entr" presetSubtype="16" fill="hold" grpId="0" nodeType="afterEffect">
                                  <p:stCondLst>
                                    <p:cond delay="1000"/>
                                  </p:stCondLst>
                                  <p:childTnLst>
                                    <p:set>
                                      <p:cBhvr>
                                        <p:cTn id="128" dur="1" fill="hold">
                                          <p:stCondLst>
                                            <p:cond delay="0"/>
                                          </p:stCondLst>
                                        </p:cTn>
                                        <p:tgtEl>
                                          <p:spTgt spid="9260"/>
                                        </p:tgtEl>
                                        <p:attrNameLst>
                                          <p:attrName>style.visibility</p:attrName>
                                        </p:attrNameLst>
                                      </p:cBhvr>
                                      <p:to>
                                        <p:strVal val="visible"/>
                                      </p:to>
                                    </p:set>
                                    <p:animEffect transition="in" filter="box(in)">
                                      <p:cBhvr>
                                        <p:cTn id="129" dur="500"/>
                                        <p:tgtEl>
                                          <p:spTgt spid="9260"/>
                                        </p:tgtEl>
                                      </p:cBhvr>
                                    </p:animEffect>
                                  </p:childTnLst>
                                </p:cTn>
                              </p:par>
                            </p:childTnLst>
                          </p:cTn>
                        </p:par>
                      </p:childTnLst>
                    </p:cTn>
                  </p:par>
                  <p:par>
                    <p:cTn id="130" fill="hold">
                      <p:stCondLst>
                        <p:cond delay="indefinite"/>
                      </p:stCondLst>
                      <p:childTnLst>
                        <p:par>
                          <p:cTn id="131" fill="hold">
                            <p:stCondLst>
                              <p:cond delay="0"/>
                            </p:stCondLst>
                            <p:childTnLst>
                              <p:par>
                                <p:cTn id="132" presetID="4" presetClass="entr" presetSubtype="16" fill="remove" nodeType="clickEffect">
                                  <p:stCondLst>
                                    <p:cond delay="0"/>
                                  </p:stCondLst>
                                  <p:childTnLst>
                                    <p:set>
                                      <p:cBhvr>
                                        <p:cTn id="133" dur="1" fill="hold">
                                          <p:stCondLst>
                                            <p:cond delay="0"/>
                                          </p:stCondLst>
                                        </p:cTn>
                                        <p:tgtEl>
                                          <p:spTgt spid="17"/>
                                        </p:tgtEl>
                                        <p:attrNameLst>
                                          <p:attrName>style.visibility</p:attrName>
                                        </p:attrNameLst>
                                      </p:cBhvr>
                                      <p:to>
                                        <p:strVal val="visible"/>
                                      </p:to>
                                    </p:set>
                                    <p:animEffect transition="in" filter="box(in)">
                                      <p:cBhvr>
                                        <p:cTn id="134" dur="500"/>
                                        <p:tgtEl>
                                          <p:spTgt spid="17"/>
                                        </p:tgtEl>
                                      </p:cBhvr>
                                    </p:animEffect>
                                  </p:childTnLst>
                                </p:cTn>
                              </p:par>
                            </p:childTnLst>
                          </p:cTn>
                        </p:par>
                        <p:par>
                          <p:cTn id="135" fill="hold">
                            <p:stCondLst>
                              <p:cond delay="500"/>
                            </p:stCondLst>
                            <p:childTnLst>
                              <p:par>
                                <p:cTn id="136" presetID="4" presetClass="entr" presetSubtype="16" fill="hold" grpId="0" nodeType="afterEffect">
                                  <p:stCondLst>
                                    <p:cond delay="1000"/>
                                  </p:stCondLst>
                                  <p:childTnLst>
                                    <p:set>
                                      <p:cBhvr>
                                        <p:cTn id="137" dur="1" fill="hold">
                                          <p:stCondLst>
                                            <p:cond delay="0"/>
                                          </p:stCondLst>
                                        </p:cTn>
                                        <p:tgtEl>
                                          <p:spTgt spid="9252"/>
                                        </p:tgtEl>
                                        <p:attrNameLst>
                                          <p:attrName>style.visibility</p:attrName>
                                        </p:attrNameLst>
                                      </p:cBhvr>
                                      <p:to>
                                        <p:strVal val="visible"/>
                                      </p:to>
                                    </p:set>
                                    <p:animEffect transition="in" filter="box(in)">
                                      <p:cBhvr>
                                        <p:cTn id="138" dur="500"/>
                                        <p:tgtEl>
                                          <p:spTgt spid="9252"/>
                                        </p:tgtEl>
                                      </p:cBhvr>
                                    </p:animEffect>
                                  </p:childTnLst>
                                </p:cTn>
                              </p:par>
                            </p:childTnLst>
                          </p:cTn>
                        </p:par>
                      </p:childTnLst>
                    </p:cTn>
                  </p:par>
                  <p:par>
                    <p:cTn id="139" fill="hold">
                      <p:stCondLst>
                        <p:cond delay="indefinite"/>
                      </p:stCondLst>
                      <p:childTnLst>
                        <p:par>
                          <p:cTn id="140" fill="hold">
                            <p:stCondLst>
                              <p:cond delay="0"/>
                            </p:stCondLst>
                            <p:childTnLst>
                              <p:par>
                                <p:cTn id="141" presetID="4" presetClass="entr" presetSubtype="16" fill="remove" nodeType="clickEffect">
                                  <p:stCondLst>
                                    <p:cond delay="0"/>
                                  </p:stCondLst>
                                  <p:childTnLst>
                                    <p:set>
                                      <p:cBhvr>
                                        <p:cTn id="142" dur="1" fill="hold">
                                          <p:stCondLst>
                                            <p:cond delay="0"/>
                                          </p:stCondLst>
                                        </p:cTn>
                                        <p:tgtEl>
                                          <p:spTgt spid="18"/>
                                        </p:tgtEl>
                                        <p:attrNameLst>
                                          <p:attrName>style.visibility</p:attrName>
                                        </p:attrNameLst>
                                      </p:cBhvr>
                                      <p:to>
                                        <p:strVal val="visible"/>
                                      </p:to>
                                    </p:set>
                                    <p:animEffect transition="in" filter="box(in)">
                                      <p:cBhvr>
                                        <p:cTn id="143" dur="500"/>
                                        <p:tgtEl>
                                          <p:spTgt spid="18"/>
                                        </p:tgtEl>
                                      </p:cBhvr>
                                    </p:animEffect>
                                  </p:childTnLst>
                                </p:cTn>
                              </p:par>
                            </p:childTnLst>
                          </p:cTn>
                        </p:par>
                        <p:par>
                          <p:cTn id="144" fill="hold">
                            <p:stCondLst>
                              <p:cond delay="500"/>
                            </p:stCondLst>
                            <p:childTnLst>
                              <p:par>
                                <p:cTn id="145" presetID="4" presetClass="entr" presetSubtype="16" fill="hold" grpId="0" nodeType="afterEffect">
                                  <p:stCondLst>
                                    <p:cond delay="1000"/>
                                  </p:stCondLst>
                                  <p:childTnLst>
                                    <p:set>
                                      <p:cBhvr>
                                        <p:cTn id="146" dur="1" fill="hold">
                                          <p:stCondLst>
                                            <p:cond delay="0"/>
                                          </p:stCondLst>
                                        </p:cTn>
                                        <p:tgtEl>
                                          <p:spTgt spid="9256"/>
                                        </p:tgtEl>
                                        <p:attrNameLst>
                                          <p:attrName>style.visibility</p:attrName>
                                        </p:attrNameLst>
                                      </p:cBhvr>
                                      <p:to>
                                        <p:strVal val="visible"/>
                                      </p:to>
                                    </p:set>
                                    <p:animEffect transition="in" filter="box(in)">
                                      <p:cBhvr>
                                        <p:cTn id="147" dur="500"/>
                                        <p:tgtEl>
                                          <p:spTgt spid="9256"/>
                                        </p:tgtEl>
                                      </p:cBhvr>
                                    </p:animEffect>
                                  </p:childTnLst>
                                </p:cTn>
                              </p:par>
                            </p:childTnLst>
                          </p:cTn>
                        </p:par>
                      </p:childTnLst>
                    </p:cTn>
                  </p:par>
                  <p:par>
                    <p:cTn id="148" fill="hold">
                      <p:stCondLst>
                        <p:cond delay="indefinite"/>
                      </p:stCondLst>
                      <p:childTnLst>
                        <p:par>
                          <p:cTn id="149" fill="hold">
                            <p:stCondLst>
                              <p:cond delay="0"/>
                            </p:stCondLst>
                            <p:childTnLst>
                              <p:par>
                                <p:cTn id="150" presetID="4" presetClass="entr" presetSubtype="16" fill="remove" nodeType="clickEffect">
                                  <p:stCondLst>
                                    <p:cond delay="0"/>
                                  </p:stCondLst>
                                  <p:childTnLst>
                                    <p:set>
                                      <p:cBhvr>
                                        <p:cTn id="151" dur="1" fill="hold">
                                          <p:stCondLst>
                                            <p:cond delay="0"/>
                                          </p:stCondLst>
                                        </p:cTn>
                                        <p:tgtEl>
                                          <p:spTgt spid="19"/>
                                        </p:tgtEl>
                                        <p:attrNameLst>
                                          <p:attrName>style.visibility</p:attrName>
                                        </p:attrNameLst>
                                      </p:cBhvr>
                                      <p:to>
                                        <p:strVal val="visible"/>
                                      </p:to>
                                    </p:set>
                                    <p:animEffect transition="in" filter="box(in)">
                                      <p:cBhvr>
                                        <p:cTn id="152" dur="500"/>
                                        <p:tgtEl>
                                          <p:spTgt spid="19"/>
                                        </p:tgtEl>
                                      </p:cBhvr>
                                    </p:animEffect>
                                  </p:childTnLst>
                                </p:cTn>
                              </p:par>
                            </p:childTnLst>
                          </p:cTn>
                        </p:par>
                        <p:par>
                          <p:cTn id="153" fill="hold">
                            <p:stCondLst>
                              <p:cond delay="500"/>
                            </p:stCondLst>
                            <p:childTnLst>
                              <p:par>
                                <p:cTn id="154" presetID="4" presetClass="entr" presetSubtype="16" fill="hold" grpId="0" nodeType="afterEffect">
                                  <p:stCondLst>
                                    <p:cond delay="1000"/>
                                  </p:stCondLst>
                                  <p:childTnLst>
                                    <p:set>
                                      <p:cBhvr>
                                        <p:cTn id="155" dur="1" fill="hold">
                                          <p:stCondLst>
                                            <p:cond delay="0"/>
                                          </p:stCondLst>
                                        </p:cTn>
                                        <p:tgtEl>
                                          <p:spTgt spid="9259"/>
                                        </p:tgtEl>
                                        <p:attrNameLst>
                                          <p:attrName>style.visibility</p:attrName>
                                        </p:attrNameLst>
                                      </p:cBhvr>
                                      <p:to>
                                        <p:strVal val="visible"/>
                                      </p:to>
                                    </p:set>
                                    <p:animEffect transition="in" filter="box(in)">
                                      <p:cBhvr>
                                        <p:cTn id="156" dur="500"/>
                                        <p:tgtEl>
                                          <p:spTgt spid="9259"/>
                                        </p:tgtEl>
                                      </p:cBhvr>
                                    </p:animEffect>
                                  </p:childTnLst>
                                </p:cTn>
                              </p:par>
                            </p:childTnLst>
                          </p:cTn>
                        </p:par>
                      </p:childTnLst>
                    </p:cTn>
                  </p:par>
                  <p:par>
                    <p:cTn id="157" fill="hold">
                      <p:stCondLst>
                        <p:cond delay="indefinite"/>
                      </p:stCondLst>
                      <p:childTnLst>
                        <p:par>
                          <p:cTn id="158" fill="hold">
                            <p:stCondLst>
                              <p:cond delay="0"/>
                            </p:stCondLst>
                            <p:childTnLst>
                              <p:par>
                                <p:cTn id="159" presetID="4" presetClass="entr" presetSubtype="16" fill="remove" nodeType="clickEffect">
                                  <p:stCondLst>
                                    <p:cond delay="0"/>
                                  </p:stCondLst>
                                  <p:childTnLst>
                                    <p:set>
                                      <p:cBhvr>
                                        <p:cTn id="160" dur="1" fill="hold">
                                          <p:stCondLst>
                                            <p:cond delay="0"/>
                                          </p:stCondLst>
                                        </p:cTn>
                                        <p:tgtEl>
                                          <p:spTgt spid="20"/>
                                        </p:tgtEl>
                                        <p:attrNameLst>
                                          <p:attrName>style.visibility</p:attrName>
                                        </p:attrNameLst>
                                      </p:cBhvr>
                                      <p:to>
                                        <p:strVal val="visible"/>
                                      </p:to>
                                    </p:set>
                                    <p:animEffect transition="in" filter="box(in)">
                                      <p:cBhvr>
                                        <p:cTn id="161" dur="500"/>
                                        <p:tgtEl>
                                          <p:spTgt spid="20"/>
                                        </p:tgtEl>
                                      </p:cBhvr>
                                    </p:animEffect>
                                  </p:childTnLst>
                                </p:cTn>
                              </p:par>
                            </p:childTnLst>
                          </p:cTn>
                        </p:par>
                        <p:par>
                          <p:cTn id="162" fill="hold">
                            <p:stCondLst>
                              <p:cond delay="500"/>
                            </p:stCondLst>
                            <p:childTnLst>
                              <p:par>
                                <p:cTn id="163" presetID="4" presetClass="entr" presetSubtype="16" fill="hold" grpId="0" nodeType="afterEffect">
                                  <p:stCondLst>
                                    <p:cond delay="1000"/>
                                  </p:stCondLst>
                                  <p:childTnLst>
                                    <p:set>
                                      <p:cBhvr>
                                        <p:cTn id="164" dur="1" fill="hold">
                                          <p:stCondLst>
                                            <p:cond delay="0"/>
                                          </p:stCondLst>
                                        </p:cTn>
                                        <p:tgtEl>
                                          <p:spTgt spid="9246"/>
                                        </p:tgtEl>
                                        <p:attrNameLst>
                                          <p:attrName>style.visibility</p:attrName>
                                        </p:attrNameLst>
                                      </p:cBhvr>
                                      <p:to>
                                        <p:strVal val="visible"/>
                                      </p:to>
                                    </p:set>
                                    <p:animEffect transition="in" filter="box(in)">
                                      <p:cBhvr>
                                        <p:cTn id="165" dur="500"/>
                                        <p:tgtEl>
                                          <p:spTgt spid="9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5" grpId="0" animBg="1" autoUpdateAnimBg="0"/>
      <p:bldP spid="9246" grpId="0" animBg="1" autoUpdateAnimBg="0"/>
      <p:bldP spid="9247" grpId="0" animBg="1" autoUpdateAnimBg="0"/>
      <p:bldP spid="9248" grpId="0" animBg="1" autoUpdateAnimBg="0"/>
      <p:bldP spid="9249" grpId="0" animBg="1" autoUpdateAnimBg="0"/>
      <p:bldP spid="9250" grpId="0" animBg="1" autoUpdateAnimBg="0"/>
      <p:bldP spid="9251" grpId="0" animBg="1" autoUpdateAnimBg="0"/>
      <p:bldP spid="9252" grpId="0" animBg="1" autoUpdateAnimBg="0"/>
      <p:bldP spid="9253" grpId="0" animBg="1" autoUpdateAnimBg="0"/>
      <p:bldP spid="9254" grpId="0" animBg="1" autoUpdateAnimBg="0"/>
      <p:bldP spid="9255" grpId="0" animBg="1" autoUpdateAnimBg="0"/>
      <p:bldP spid="9256" grpId="0" animBg="1" autoUpdateAnimBg="0"/>
      <p:bldP spid="9257" grpId="0" animBg="1" autoUpdateAnimBg="0"/>
      <p:bldP spid="9258" grpId="0" animBg="1" autoUpdateAnimBg="0"/>
      <p:bldP spid="9259" grpId="0" animBg="1" autoUpdateAnimBg="0"/>
      <p:bldP spid="9260" grpId="0" animBg="1" autoUpdateAnimBg="0"/>
      <p:bldP spid="93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Group 2"/>
          <p:cNvGraphicFramePr>
            <a:graphicFrameLocks noGrp="1"/>
          </p:cNvGraphicFramePr>
          <p:nvPr/>
        </p:nvGraphicFramePr>
        <p:xfrm>
          <a:off x="2124076" y="681038"/>
          <a:ext cx="4354783" cy="2905125"/>
        </p:xfrm>
        <a:graphic>
          <a:graphicData uri="http://schemas.openxmlformats.org/drawingml/2006/table">
            <a:tbl>
              <a:tblPr/>
              <a:tblGrid>
                <a:gridCol w="1077913"/>
                <a:gridCol w="1076325"/>
                <a:gridCol w="1150937"/>
                <a:gridCol w="1049608"/>
              </a:tblGrid>
              <a:tr h="71437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dirty="0">
                        <a:ln>
                          <a:noFill/>
                        </a:ln>
                        <a:solidFill>
                          <a:schemeClr val="tx1"/>
                        </a:solidFill>
                        <a:effectLst/>
                        <a:latin typeface="Arial" panose="020B0604020202090204" pitchFamily="34" charset="0"/>
                        <a:ea typeface="宋体" panose="02010600030101010101" pitchFamily="2" charset="-122"/>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a:ln>
                          <a:noFill/>
                        </a:ln>
                        <a:solidFill>
                          <a:schemeClr val="tx1"/>
                        </a:solidFill>
                        <a:effectLst/>
                        <a:latin typeface="Arial" panose="020B0604020202090204" pitchFamily="34" charset="0"/>
                        <a:ea typeface="宋体" panose="02010600030101010101" pitchFamily="2" charset="-122"/>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dirty="0">
                        <a:ln>
                          <a:noFill/>
                        </a:ln>
                        <a:solidFill>
                          <a:schemeClr val="tx1"/>
                        </a:solidFill>
                        <a:effectLst/>
                        <a:latin typeface="Arial" panose="020B0604020202090204" pitchFamily="34" charset="0"/>
                        <a:ea typeface="宋体" panose="02010600030101010101" pitchFamily="2" charset="-122"/>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a:ln>
                          <a:noFill/>
                        </a:ln>
                        <a:solidFill>
                          <a:schemeClr val="tx1"/>
                        </a:solidFill>
                        <a:effectLst/>
                        <a:latin typeface="Arial" panose="020B0604020202090204" pitchFamily="34" charset="0"/>
                        <a:ea typeface="宋体" panose="02010600030101010101" pitchFamily="2" charset="-122"/>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dirty="0">
                        <a:ln>
                          <a:noFill/>
                        </a:ln>
                        <a:solidFill>
                          <a:schemeClr val="tx1"/>
                        </a:solidFill>
                        <a:effectLst/>
                        <a:latin typeface="Arial" panose="020B0604020202090204" pitchFamily="34" charset="0"/>
                        <a:ea typeface="宋体" panose="02010600030101010101" pitchFamily="2" charset="-122"/>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dirty="0">
                        <a:ln>
                          <a:noFill/>
                        </a:ln>
                        <a:solidFill>
                          <a:schemeClr val="tx1"/>
                        </a:solidFill>
                        <a:effectLst/>
                        <a:latin typeface="Arial" panose="020B0604020202090204" pitchFamily="34" charset="0"/>
                        <a:ea typeface="宋体" panose="02010600030101010101" pitchFamily="2" charset="-122"/>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a:ln>
                          <a:noFill/>
                        </a:ln>
                        <a:solidFill>
                          <a:schemeClr val="tx1"/>
                        </a:solidFill>
                        <a:effectLst/>
                        <a:latin typeface="Arial" panose="020B0604020202090204" pitchFamily="34" charset="0"/>
                        <a:ea typeface="宋体" panose="02010600030101010101" pitchFamily="2" charset="-122"/>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dirty="0">
                        <a:ln>
                          <a:noFill/>
                        </a:ln>
                        <a:solidFill>
                          <a:schemeClr val="tx1"/>
                        </a:solidFill>
                        <a:effectLst/>
                        <a:latin typeface="Arial" panose="020B0604020202090204" pitchFamily="34" charset="0"/>
                        <a:ea typeface="宋体" panose="02010600030101010101" pitchFamily="2" charset="-122"/>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dirty="0">
                        <a:ln>
                          <a:noFill/>
                        </a:ln>
                        <a:solidFill>
                          <a:schemeClr val="tx1"/>
                        </a:solidFill>
                        <a:effectLst/>
                        <a:latin typeface="Arial" panose="020B0604020202090204" pitchFamily="34" charset="0"/>
                        <a:ea typeface="宋体" panose="02010600030101010101" pitchFamily="2" charset="-122"/>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a:ln>
                          <a:noFill/>
                        </a:ln>
                        <a:solidFill>
                          <a:schemeClr val="tx1"/>
                        </a:solidFill>
                        <a:effectLst/>
                        <a:latin typeface="Arial" panose="020B0604020202090204" pitchFamily="34" charset="0"/>
                        <a:ea typeface="宋体" panose="02010600030101010101" pitchFamily="2" charset="-122"/>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dirty="0">
                        <a:ln>
                          <a:noFill/>
                        </a:ln>
                        <a:solidFill>
                          <a:schemeClr val="tx1"/>
                        </a:solidFill>
                        <a:effectLst/>
                        <a:latin typeface="Arial" panose="020B0604020202090204" pitchFamily="34" charset="0"/>
                        <a:ea typeface="宋体" panose="02010600030101010101" pitchFamily="2" charset="-122"/>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a:ln>
                          <a:noFill/>
                        </a:ln>
                        <a:solidFill>
                          <a:schemeClr val="tx1"/>
                        </a:solidFill>
                        <a:effectLst/>
                        <a:latin typeface="Arial" panose="020B0604020202090204" pitchFamily="34" charset="0"/>
                        <a:ea typeface="宋体" panose="02010600030101010101" pitchFamily="2" charset="-122"/>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a:ln>
                          <a:noFill/>
                        </a:ln>
                        <a:solidFill>
                          <a:schemeClr val="tx1"/>
                        </a:solidFill>
                        <a:effectLst/>
                        <a:latin typeface="Arial" panose="020B0604020202090204" pitchFamily="34" charset="0"/>
                        <a:ea typeface="宋体" panose="02010600030101010101" pitchFamily="2" charset="-122"/>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a:ln>
                          <a:noFill/>
                        </a:ln>
                        <a:solidFill>
                          <a:schemeClr val="tx1"/>
                        </a:solidFill>
                        <a:effectLst/>
                        <a:latin typeface="Arial" panose="020B0604020202090204" pitchFamily="34" charset="0"/>
                        <a:ea typeface="宋体" panose="02010600030101010101" pitchFamily="2" charset="-122"/>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dirty="0">
                        <a:ln>
                          <a:noFill/>
                        </a:ln>
                        <a:solidFill>
                          <a:schemeClr val="tx1"/>
                        </a:solidFill>
                        <a:effectLst/>
                        <a:latin typeface="Arial" panose="020B0604020202090204" pitchFamily="34" charset="0"/>
                        <a:ea typeface="宋体" panose="02010600030101010101" pitchFamily="2" charset="-122"/>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dirty="0">
                        <a:ln>
                          <a:noFill/>
                        </a:ln>
                        <a:solidFill>
                          <a:schemeClr val="tx1"/>
                        </a:solidFill>
                        <a:effectLst/>
                        <a:latin typeface="Arial" panose="020B0604020202090204" pitchFamily="34" charset="0"/>
                        <a:ea typeface="宋体" panose="02010600030101010101" pitchFamily="2" charset="-122"/>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45" name="Oval 29"/>
          <p:cNvSpPr>
            <a:spLocks noChangeArrowheads="1"/>
          </p:cNvSpPr>
          <p:nvPr/>
        </p:nvSpPr>
        <p:spPr bwMode="auto">
          <a:xfrm>
            <a:off x="2268539" y="789385"/>
            <a:ext cx="868200" cy="540544"/>
          </a:xfrm>
          <a:prstGeom prst="ellipse">
            <a:avLst/>
          </a:prstGeom>
          <a:solidFill>
            <a:srgbClr val="FFCC00"/>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dirty="0">
                <a:latin typeface="Times New Roman" panose="02020703060505090304" pitchFamily="18" charset="0"/>
              </a:rPr>
              <a:t>YYRR</a:t>
            </a:r>
            <a:endParaRPr lang="en-US" altLang="zh-CN" dirty="0">
              <a:latin typeface="Times New Roman" panose="02020703060505090304" pitchFamily="18" charset="0"/>
            </a:endParaRPr>
          </a:p>
        </p:txBody>
      </p:sp>
      <p:sp>
        <p:nvSpPr>
          <p:cNvPr id="9246" name="AutoShape 30"/>
          <p:cNvSpPr>
            <a:spLocks noChangeArrowheads="1"/>
          </p:cNvSpPr>
          <p:nvPr/>
        </p:nvSpPr>
        <p:spPr bwMode="auto">
          <a:xfrm>
            <a:off x="5651501" y="2950369"/>
            <a:ext cx="842963" cy="578644"/>
          </a:xfrm>
          <a:prstGeom prst="star16">
            <a:avLst>
              <a:gd name="adj" fmla="val 37500"/>
            </a:avLst>
          </a:prstGeom>
          <a:solidFill>
            <a:srgbClr val="33CC33"/>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dirty="0" err="1">
                <a:latin typeface="Times New Roman" panose="02020703060505090304" pitchFamily="18" charset="0"/>
              </a:rPr>
              <a:t>yyrr</a:t>
            </a:r>
            <a:endParaRPr lang="en-US" altLang="zh-CN" dirty="0">
              <a:latin typeface="Times New Roman" panose="02020703060505090304" pitchFamily="18" charset="0"/>
            </a:endParaRPr>
          </a:p>
        </p:txBody>
      </p:sp>
      <p:sp>
        <p:nvSpPr>
          <p:cNvPr id="9247" name="Oval 31"/>
          <p:cNvSpPr>
            <a:spLocks noChangeArrowheads="1"/>
          </p:cNvSpPr>
          <p:nvPr/>
        </p:nvSpPr>
        <p:spPr bwMode="auto">
          <a:xfrm>
            <a:off x="3375025" y="779860"/>
            <a:ext cx="719138" cy="540544"/>
          </a:xfrm>
          <a:prstGeom prst="ellipse">
            <a:avLst/>
          </a:prstGeom>
          <a:solidFill>
            <a:srgbClr val="FFCC00"/>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dirty="0" err="1">
                <a:latin typeface="Times New Roman" panose="02020703060505090304" pitchFamily="18" charset="0"/>
              </a:rPr>
              <a:t>YyRR</a:t>
            </a:r>
            <a:endParaRPr lang="en-US" altLang="zh-CN" dirty="0">
              <a:latin typeface="Times New Roman" panose="02020703060505090304" pitchFamily="18" charset="0"/>
            </a:endParaRPr>
          </a:p>
        </p:txBody>
      </p:sp>
      <p:sp>
        <p:nvSpPr>
          <p:cNvPr id="9248" name="Oval 32"/>
          <p:cNvSpPr>
            <a:spLocks noChangeArrowheads="1"/>
          </p:cNvSpPr>
          <p:nvPr/>
        </p:nvSpPr>
        <p:spPr bwMode="auto">
          <a:xfrm>
            <a:off x="4572000" y="789385"/>
            <a:ext cx="719138" cy="540544"/>
          </a:xfrm>
          <a:prstGeom prst="ellipse">
            <a:avLst/>
          </a:prstGeom>
          <a:solidFill>
            <a:srgbClr val="FFCC00"/>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dirty="0" err="1">
                <a:latin typeface="Times New Roman" panose="02020703060505090304" pitchFamily="18" charset="0"/>
              </a:rPr>
              <a:t>YYRr</a:t>
            </a:r>
            <a:endParaRPr lang="en-US" altLang="zh-CN" dirty="0">
              <a:latin typeface="Times New Roman" panose="02020703060505090304" pitchFamily="18" charset="0"/>
            </a:endParaRPr>
          </a:p>
        </p:txBody>
      </p:sp>
      <p:sp>
        <p:nvSpPr>
          <p:cNvPr id="9249" name="Oval 33"/>
          <p:cNvSpPr>
            <a:spLocks noChangeArrowheads="1"/>
          </p:cNvSpPr>
          <p:nvPr/>
        </p:nvSpPr>
        <p:spPr bwMode="auto">
          <a:xfrm>
            <a:off x="5724525" y="734616"/>
            <a:ext cx="719138" cy="540544"/>
          </a:xfrm>
          <a:prstGeom prst="ellipse">
            <a:avLst/>
          </a:prstGeom>
          <a:solidFill>
            <a:srgbClr val="FFCC00"/>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dirty="0" err="1">
                <a:latin typeface="Times New Roman" panose="02020703060505090304" pitchFamily="18" charset="0"/>
              </a:rPr>
              <a:t>YyRr</a:t>
            </a:r>
            <a:endParaRPr lang="en-US" altLang="zh-CN" dirty="0">
              <a:latin typeface="Times New Roman" panose="02020703060505090304" pitchFamily="18" charset="0"/>
            </a:endParaRPr>
          </a:p>
        </p:txBody>
      </p:sp>
      <p:sp>
        <p:nvSpPr>
          <p:cNvPr id="9250" name="Oval 34"/>
          <p:cNvSpPr>
            <a:spLocks noChangeArrowheads="1"/>
          </p:cNvSpPr>
          <p:nvPr/>
        </p:nvSpPr>
        <p:spPr bwMode="auto">
          <a:xfrm>
            <a:off x="4560889" y="1457325"/>
            <a:ext cx="719137" cy="540544"/>
          </a:xfrm>
          <a:prstGeom prst="ellipse">
            <a:avLst/>
          </a:prstGeom>
          <a:solidFill>
            <a:srgbClr val="FFCC00"/>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dirty="0" err="1">
                <a:latin typeface="Times New Roman" panose="02020703060505090304" pitchFamily="18" charset="0"/>
              </a:rPr>
              <a:t>YyRr</a:t>
            </a:r>
            <a:endParaRPr lang="en-US" altLang="zh-CN" dirty="0">
              <a:latin typeface="Times New Roman" panose="02020703060505090304" pitchFamily="18" charset="0"/>
            </a:endParaRPr>
          </a:p>
        </p:txBody>
      </p:sp>
      <p:sp>
        <p:nvSpPr>
          <p:cNvPr id="9251" name="Oval 35"/>
          <p:cNvSpPr>
            <a:spLocks noChangeArrowheads="1"/>
          </p:cNvSpPr>
          <p:nvPr/>
        </p:nvSpPr>
        <p:spPr bwMode="auto">
          <a:xfrm>
            <a:off x="3421064" y="2202657"/>
            <a:ext cx="719137" cy="540544"/>
          </a:xfrm>
          <a:prstGeom prst="ellipse">
            <a:avLst/>
          </a:prstGeom>
          <a:solidFill>
            <a:srgbClr val="FFCC00"/>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dirty="0" err="1">
                <a:latin typeface="Times New Roman" panose="02020703060505090304" pitchFamily="18" charset="0"/>
              </a:rPr>
              <a:t>YyRr</a:t>
            </a:r>
            <a:endParaRPr lang="en-US" altLang="zh-CN" dirty="0">
              <a:latin typeface="Times New Roman" panose="02020703060505090304" pitchFamily="18" charset="0"/>
            </a:endParaRPr>
          </a:p>
        </p:txBody>
      </p:sp>
      <p:sp>
        <p:nvSpPr>
          <p:cNvPr id="9252" name="Oval 36"/>
          <p:cNvSpPr>
            <a:spLocks noChangeArrowheads="1"/>
          </p:cNvSpPr>
          <p:nvPr/>
        </p:nvSpPr>
        <p:spPr bwMode="auto">
          <a:xfrm>
            <a:off x="2309814" y="2950369"/>
            <a:ext cx="719137" cy="540544"/>
          </a:xfrm>
          <a:prstGeom prst="ellipse">
            <a:avLst/>
          </a:prstGeom>
          <a:solidFill>
            <a:srgbClr val="FFCC00"/>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dirty="0" err="1">
                <a:latin typeface="Times New Roman" panose="02020703060505090304" pitchFamily="18" charset="0"/>
              </a:rPr>
              <a:t>YyRr</a:t>
            </a:r>
            <a:endParaRPr lang="en-US" altLang="zh-CN" dirty="0">
              <a:latin typeface="Times New Roman" panose="02020703060505090304" pitchFamily="18" charset="0"/>
            </a:endParaRPr>
          </a:p>
        </p:txBody>
      </p:sp>
      <p:sp>
        <p:nvSpPr>
          <p:cNvPr id="9253" name="Oval 37"/>
          <p:cNvSpPr>
            <a:spLocks noChangeArrowheads="1"/>
          </p:cNvSpPr>
          <p:nvPr/>
        </p:nvSpPr>
        <p:spPr bwMode="auto">
          <a:xfrm>
            <a:off x="2266950" y="1479948"/>
            <a:ext cx="719138" cy="540544"/>
          </a:xfrm>
          <a:prstGeom prst="ellipse">
            <a:avLst/>
          </a:prstGeom>
          <a:solidFill>
            <a:srgbClr val="FFCC00"/>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dirty="0" err="1">
                <a:latin typeface="Times New Roman" panose="02020703060505090304" pitchFamily="18" charset="0"/>
              </a:rPr>
              <a:t>YyRR</a:t>
            </a:r>
            <a:endParaRPr lang="en-US" altLang="zh-CN" dirty="0">
              <a:latin typeface="Times New Roman" panose="02020703060505090304" pitchFamily="18" charset="0"/>
            </a:endParaRPr>
          </a:p>
        </p:txBody>
      </p:sp>
      <p:sp>
        <p:nvSpPr>
          <p:cNvPr id="9254" name="Oval 38"/>
          <p:cNvSpPr>
            <a:spLocks noChangeArrowheads="1"/>
          </p:cNvSpPr>
          <p:nvPr/>
        </p:nvSpPr>
        <p:spPr bwMode="auto">
          <a:xfrm>
            <a:off x="2293939" y="2234804"/>
            <a:ext cx="719137" cy="540544"/>
          </a:xfrm>
          <a:prstGeom prst="ellipse">
            <a:avLst/>
          </a:prstGeom>
          <a:solidFill>
            <a:srgbClr val="FFCC00"/>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dirty="0" err="1">
                <a:latin typeface="Times New Roman" panose="02020703060505090304" pitchFamily="18" charset="0"/>
              </a:rPr>
              <a:t>YYRr</a:t>
            </a:r>
            <a:endParaRPr lang="en-US" altLang="zh-CN" dirty="0">
              <a:latin typeface="Times New Roman" panose="02020703060505090304" pitchFamily="18" charset="0"/>
            </a:endParaRPr>
          </a:p>
        </p:txBody>
      </p:sp>
      <p:sp>
        <p:nvSpPr>
          <p:cNvPr id="9255" name="Oval 39"/>
          <p:cNvSpPr>
            <a:spLocks noChangeArrowheads="1"/>
          </p:cNvSpPr>
          <p:nvPr/>
        </p:nvSpPr>
        <p:spPr bwMode="auto">
          <a:xfrm>
            <a:off x="3422650" y="1481138"/>
            <a:ext cx="719138" cy="540544"/>
          </a:xfrm>
          <a:prstGeom prst="ellipse">
            <a:avLst/>
          </a:prstGeom>
          <a:solidFill>
            <a:srgbClr val="33CC33"/>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dirty="0" err="1">
                <a:latin typeface="Times New Roman" panose="02020703060505090304" pitchFamily="18" charset="0"/>
              </a:rPr>
              <a:t>yyRR</a:t>
            </a:r>
            <a:endParaRPr lang="en-US" altLang="zh-CN" dirty="0">
              <a:latin typeface="Times New Roman" panose="02020703060505090304" pitchFamily="18" charset="0"/>
            </a:endParaRPr>
          </a:p>
        </p:txBody>
      </p:sp>
      <p:sp>
        <p:nvSpPr>
          <p:cNvPr id="9256" name="Oval 40"/>
          <p:cNvSpPr>
            <a:spLocks noChangeArrowheads="1"/>
          </p:cNvSpPr>
          <p:nvPr/>
        </p:nvSpPr>
        <p:spPr bwMode="auto">
          <a:xfrm>
            <a:off x="3467100" y="2939654"/>
            <a:ext cx="719138" cy="540544"/>
          </a:xfrm>
          <a:prstGeom prst="ellipse">
            <a:avLst/>
          </a:prstGeom>
          <a:solidFill>
            <a:srgbClr val="33CC33"/>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dirty="0" err="1">
                <a:latin typeface="Times New Roman" panose="02020703060505090304" pitchFamily="18" charset="0"/>
              </a:rPr>
              <a:t>yyRr</a:t>
            </a:r>
            <a:endParaRPr lang="en-US" altLang="zh-CN" dirty="0">
              <a:latin typeface="Times New Roman" panose="02020703060505090304" pitchFamily="18" charset="0"/>
            </a:endParaRPr>
          </a:p>
        </p:txBody>
      </p:sp>
      <p:sp>
        <p:nvSpPr>
          <p:cNvPr id="9257" name="Oval 41"/>
          <p:cNvSpPr>
            <a:spLocks noChangeArrowheads="1"/>
          </p:cNvSpPr>
          <p:nvPr/>
        </p:nvSpPr>
        <p:spPr bwMode="auto">
          <a:xfrm>
            <a:off x="5653089" y="1457325"/>
            <a:ext cx="719137" cy="540544"/>
          </a:xfrm>
          <a:prstGeom prst="ellipse">
            <a:avLst/>
          </a:prstGeom>
          <a:solidFill>
            <a:srgbClr val="33CC33"/>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dirty="0" err="1">
                <a:latin typeface="Times New Roman" panose="02020703060505090304" pitchFamily="18" charset="0"/>
              </a:rPr>
              <a:t>yyRr</a:t>
            </a:r>
            <a:endParaRPr lang="en-US" altLang="zh-CN" dirty="0">
              <a:latin typeface="Times New Roman" panose="02020703060505090304" pitchFamily="18" charset="0"/>
            </a:endParaRPr>
          </a:p>
        </p:txBody>
      </p:sp>
      <p:sp>
        <p:nvSpPr>
          <p:cNvPr id="9258" name="AutoShape 42"/>
          <p:cNvSpPr>
            <a:spLocks noChangeArrowheads="1"/>
          </p:cNvSpPr>
          <p:nvPr/>
        </p:nvSpPr>
        <p:spPr bwMode="auto">
          <a:xfrm>
            <a:off x="4427538" y="2193132"/>
            <a:ext cx="842962" cy="578644"/>
          </a:xfrm>
          <a:prstGeom prst="star16">
            <a:avLst>
              <a:gd name="adj" fmla="val 37500"/>
            </a:avLst>
          </a:prstGeom>
          <a:solidFill>
            <a:srgbClr val="FFCC00"/>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dirty="0" err="1">
                <a:latin typeface="Times New Roman" panose="02020703060505090304" pitchFamily="18" charset="0"/>
              </a:rPr>
              <a:t>YYrr</a:t>
            </a:r>
            <a:endParaRPr lang="en-US" altLang="zh-CN" dirty="0">
              <a:latin typeface="Times New Roman" panose="02020703060505090304" pitchFamily="18" charset="0"/>
            </a:endParaRPr>
          </a:p>
        </p:txBody>
      </p:sp>
      <p:sp>
        <p:nvSpPr>
          <p:cNvPr id="9259" name="AutoShape 43"/>
          <p:cNvSpPr>
            <a:spLocks noChangeArrowheads="1"/>
          </p:cNvSpPr>
          <p:nvPr/>
        </p:nvSpPr>
        <p:spPr bwMode="auto">
          <a:xfrm>
            <a:off x="4505326" y="2961085"/>
            <a:ext cx="842963" cy="578644"/>
          </a:xfrm>
          <a:prstGeom prst="star16">
            <a:avLst>
              <a:gd name="adj" fmla="val 37500"/>
            </a:avLst>
          </a:prstGeom>
          <a:solidFill>
            <a:srgbClr val="FFCC00"/>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dirty="0" err="1">
                <a:latin typeface="Times New Roman" panose="02020703060505090304" pitchFamily="18" charset="0"/>
              </a:rPr>
              <a:t>Yyrr</a:t>
            </a:r>
            <a:endParaRPr lang="en-US" altLang="zh-CN" dirty="0">
              <a:latin typeface="Times New Roman" panose="02020703060505090304" pitchFamily="18" charset="0"/>
            </a:endParaRPr>
          </a:p>
        </p:txBody>
      </p:sp>
      <p:sp>
        <p:nvSpPr>
          <p:cNvPr id="9260" name="AutoShape 44"/>
          <p:cNvSpPr>
            <a:spLocks noChangeArrowheads="1"/>
          </p:cNvSpPr>
          <p:nvPr/>
        </p:nvSpPr>
        <p:spPr bwMode="auto">
          <a:xfrm>
            <a:off x="5613401" y="2215754"/>
            <a:ext cx="842963" cy="578644"/>
          </a:xfrm>
          <a:prstGeom prst="star16">
            <a:avLst>
              <a:gd name="adj" fmla="val 37500"/>
            </a:avLst>
          </a:prstGeom>
          <a:solidFill>
            <a:srgbClr val="FFCC00"/>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dirty="0" err="1">
                <a:latin typeface="Times New Roman" panose="02020703060505090304" pitchFamily="18" charset="0"/>
              </a:rPr>
              <a:t>Yyrr</a:t>
            </a:r>
            <a:endParaRPr lang="en-US" altLang="zh-CN" dirty="0">
              <a:latin typeface="Times New Roman" panose="02020703060505090304" pitchFamily="18" charset="0"/>
            </a:endParaRPr>
          </a:p>
        </p:txBody>
      </p:sp>
      <p:sp>
        <p:nvSpPr>
          <p:cNvPr id="9261" name="Text Box 45"/>
          <p:cNvSpPr txBox="1">
            <a:spLocks noChangeArrowheads="1"/>
          </p:cNvSpPr>
          <p:nvPr/>
        </p:nvSpPr>
        <p:spPr bwMode="auto">
          <a:xfrm>
            <a:off x="705044" y="251774"/>
            <a:ext cx="111260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000" b="1" dirty="0">
                <a:solidFill>
                  <a:srgbClr val="FF0000"/>
                </a:solidFill>
                <a:latin typeface="+mn-ea"/>
                <a:ea typeface="+mn-ea"/>
              </a:rPr>
              <a:t>F</a:t>
            </a:r>
            <a:r>
              <a:rPr lang="en-US" altLang="zh-CN" sz="2000" b="1" baseline="-10000" dirty="0">
                <a:solidFill>
                  <a:srgbClr val="FF0000"/>
                </a:solidFill>
                <a:latin typeface="+mn-ea"/>
                <a:ea typeface="+mn-ea"/>
              </a:rPr>
              <a:t>1</a:t>
            </a:r>
            <a:r>
              <a:rPr lang="zh-CN" altLang="en-US" sz="2000" b="1" dirty="0">
                <a:solidFill>
                  <a:srgbClr val="FF0000"/>
                </a:solidFill>
                <a:latin typeface="+mn-ea"/>
                <a:ea typeface="+mn-ea"/>
              </a:rPr>
              <a:t>配子</a:t>
            </a:r>
          </a:p>
        </p:txBody>
      </p:sp>
      <p:grpSp>
        <p:nvGrpSpPr>
          <p:cNvPr id="2" name="Group 46"/>
          <p:cNvGrpSpPr/>
          <p:nvPr/>
        </p:nvGrpSpPr>
        <p:grpSpPr bwMode="auto">
          <a:xfrm>
            <a:off x="1692275" y="195263"/>
            <a:ext cx="4681538" cy="485775"/>
            <a:chOff x="1292" y="255"/>
            <a:chExt cx="2949" cy="408"/>
          </a:xfrm>
        </p:grpSpPr>
        <p:grpSp>
          <p:nvGrpSpPr>
            <p:cNvPr id="3" name="Group 47"/>
            <p:cNvGrpSpPr/>
            <p:nvPr/>
          </p:nvGrpSpPr>
          <p:grpSpPr bwMode="auto">
            <a:xfrm>
              <a:off x="1701" y="255"/>
              <a:ext cx="2540" cy="408"/>
              <a:chOff x="1701" y="3793"/>
              <a:chExt cx="2041" cy="318"/>
            </a:xfrm>
          </p:grpSpPr>
          <p:sp>
            <p:nvSpPr>
              <p:cNvPr id="9264" name="Oval 48"/>
              <p:cNvSpPr>
                <a:spLocks noChangeArrowheads="1"/>
              </p:cNvSpPr>
              <p:nvPr/>
            </p:nvSpPr>
            <p:spPr bwMode="auto">
              <a:xfrm>
                <a:off x="1701" y="3793"/>
                <a:ext cx="317" cy="318"/>
              </a:xfrm>
              <a:prstGeom prst="ellipse">
                <a:avLst/>
              </a:prstGeom>
              <a:solidFill>
                <a:schemeClr val="bg1"/>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dirty="0">
                    <a:latin typeface="Times New Roman" panose="02020703060505090304" pitchFamily="18" charset="0"/>
                  </a:rPr>
                  <a:t>YR</a:t>
                </a:r>
              </a:p>
            </p:txBody>
          </p:sp>
          <p:sp>
            <p:nvSpPr>
              <p:cNvPr id="9265" name="Oval 49"/>
              <p:cNvSpPr>
                <a:spLocks noChangeArrowheads="1"/>
              </p:cNvSpPr>
              <p:nvPr/>
            </p:nvSpPr>
            <p:spPr bwMode="auto">
              <a:xfrm>
                <a:off x="3424" y="3793"/>
                <a:ext cx="318" cy="317"/>
              </a:xfrm>
              <a:prstGeom prst="ellipse">
                <a:avLst/>
              </a:prstGeom>
              <a:solidFill>
                <a:schemeClr val="bg1"/>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latin typeface="Times New Roman" panose="02020703060505090304" pitchFamily="18" charset="0"/>
                  </a:rPr>
                  <a:t>yr</a:t>
                </a:r>
              </a:p>
            </p:txBody>
          </p:sp>
          <p:sp>
            <p:nvSpPr>
              <p:cNvPr id="9266" name="Oval 50"/>
              <p:cNvSpPr>
                <a:spLocks noChangeArrowheads="1"/>
              </p:cNvSpPr>
              <p:nvPr/>
            </p:nvSpPr>
            <p:spPr bwMode="auto">
              <a:xfrm>
                <a:off x="2290" y="3793"/>
                <a:ext cx="317" cy="318"/>
              </a:xfrm>
              <a:prstGeom prst="ellipse">
                <a:avLst/>
              </a:prstGeom>
              <a:solidFill>
                <a:schemeClr val="bg1"/>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dirty="0" err="1">
                    <a:latin typeface="Times New Roman" panose="02020703060505090304" pitchFamily="18" charset="0"/>
                  </a:rPr>
                  <a:t>yR</a:t>
                </a:r>
                <a:endParaRPr lang="en-US" altLang="zh-CN" b="1" dirty="0">
                  <a:latin typeface="Times New Roman" panose="02020703060505090304" pitchFamily="18" charset="0"/>
                </a:endParaRPr>
              </a:p>
            </p:txBody>
          </p:sp>
          <p:sp>
            <p:nvSpPr>
              <p:cNvPr id="9267" name="Oval 51"/>
              <p:cNvSpPr>
                <a:spLocks noChangeArrowheads="1"/>
              </p:cNvSpPr>
              <p:nvPr/>
            </p:nvSpPr>
            <p:spPr bwMode="auto">
              <a:xfrm>
                <a:off x="2835" y="3793"/>
                <a:ext cx="317" cy="318"/>
              </a:xfrm>
              <a:prstGeom prst="ellipse">
                <a:avLst/>
              </a:prstGeom>
              <a:solidFill>
                <a:schemeClr val="bg1"/>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dirty="0">
                    <a:latin typeface="Times New Roman" panose="02020703060505090304" pitchFamily="18" charset="0"/>
                  </a:rPr>
                  <a:t>Yr</a:t>
                </a:r>
              </a:p>
            </p:txBody>
          </p:sp>
        </p:grpSp>
        <p:sp>
          <p:nvSpPr>
            <p:cNvPr id="9268" name="Line 52"/>
            <p:cNvSpPr>
              <a:spLocks noChangeShapeType="1"/>
            </p:cNvSpPr>
            <p:nvPr/>
          </p:nvSpPr>
          <p:spPr bwMode="auto">
            <a:xfrm>
              <a:off x="1292" y="436"/>
              <a:ext cx="363" cy="0"/>
            </a:xfrm>
            <a:prstGeom prst="line">
              <a:avLst/>
            </a:prstGeom>
            <a:noFill/>
            <a:ln w="38100">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 name="Group 53"/>
          <p:cNvGrpSpPr/>
          <p:nvPr/>
        </p:nvGrpSpPr>
        <p:grpSpPr bwMode="auto">
          <a:xfrm>
            <a:off x="1420813" y="422673"/>
            <a:ext cx="628650" cy="3131344"/>
            <a:chOff x="1111" y="436"/>
            <a:chExt cx="396" cy="2630"/>
          </a:xfrm>
        </p:grpSpPr>
        <p:sp>
          <p:nvSpPr>
            <p:cNvPr id="9270" name="Oval 54"/>
            <p:cNvSpPr>
              <a:spLocks noChangeArrowheads="1"/>
            </p:cNvSpPr>
            <p:nvPr/>
          </p:nvSpPr>
          <p:spPr bwMode="auto">
            <a:xfrm>
              <a:off x="1111" y="845"/>
              <a:ext cx="395" cy="408"/>
            </a:xfrm>
            <a:prstGeom prst="ellipse">
              <a:avLst/>
            </a:prstGeom>
            <a:solidFill>
              <a:schemeClr val="bg1"/>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latin typeface="Times New Roman" panose="02020703060505090304" pitchFamily="18" charset="0"/>
                </a:rPr>
                <a:t>YR</a:t>
              </a:r>
            </a:p>
          </p:txBody>
        </p:sp>
        <p:sp>
          <p:nvSpPr>
            <p:cNvPr id="9271" name="Oval 55"/>
            <p:cNvSpPr>
              <a:spLocks noChangeArrowheads="1"/>
            </p:cNvSpPr>
            <p:nvPr/>
          </p:nvSpPr>
          <p:spPr bwMode="auto">
            <a:xfrm>
              <a:off x="1111" y="2659"/>
              <a:ext cx="396" cy="407"/>
            </a:xfrm>
            <a:prstGeom prst="ellipse">
              <a:avLst/>
            </a:prstGeom>
            <a:solidFill>
              <a:schemeClr val="bg1"/>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latin typeface="Times New Roman" panose="02020703060505090304" pitchFamily="18" charset="0"/>
                </a:rPr>
                <a:t>yr</a:t>
              </a:r>
            </a:p>
          </p:txBody>
        </p:sp>
        <p:sp>
          <p:nvSpPr>
            <p:cNvPr id="9272" name="Oval 56"/>
            <p:cNvSpPr>
              <a:spLocks noChangeArrowheads="1"/>
            </p:cNvSpPr>
            <p:nvPr/>
          </p:nvSpPr>
          <p:spPr bwMode="auto">
            <a:xfrm>
              <a:off x="1111" y="1434"/>
              <a:ext cx="395" cy="408"/>
            </a:xfrm>
            <a:prstGeom prst="ellipse">
              <a:avLst/>
            </a:prstGeom>
            <a:solidFill>
              <a:schemeClr val="bg1"/>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latin typeface="Times New Roman" panose="02020703060505090304" pitchFamily="18" charset="0"/>
                </a:rPr>
                <a:t>yR</a:t>
              </a:r>
            </a:p>
          </p:txBody>
        </p:sp>
        <p:sp>
          <p:nvSpPr>
            <p:cNvPr id="9273" name="Oval 57"/>
            <p:cNvSpPr>
              <a:spLocks noChangeArrowheads="1"/>
            </p:cNvSpPr>
            <p:nvPr/>
          </p:nvSpPr>
          <p:spPr bwMode="auto">
            <a:xfrm>
              <a:off x="1111" y="2069"/>
              <a:ext cx="395" cy="408"/>
            </a:xfrm>
            <a:prstGeom prst="ellipse">
              <a:avLst/>
            </a:prstGeom>
            <a:solidFill>
              <a:schemeClr val="bg1"/>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latin typeface="Times New Roman" panose="02020703060505090304" pitchFamily="18" charset="0"/>
                </a:rPr>
                <a:t>Yr</a:t>
              </a:r>
            </a:p>
          </p:txBody>
        </p:sp>
        <p:sp>
          <p:nvSpPr>
            <p:cNvPr id="9274" name="Line 58"/>
            <p:cNvSpPr>
              <a:spLocks noChangeShapeType="1"/>
            </p:cNvSpPr>
            <p:nvPr/>
          </p:nvSpPr>
          <p:spPr bwMode="auto">
            <a:xfrm>
              <a:off x="1292" y="436"/>
              <a:ext cx="0" cy="363"/>
            </a:xfrm>
            <a:prstGeom prst="line">
              <a:avLst/>
            </a:prstGeom>
            <a:noFill/>
            <a:ln w="38100">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94" name="Text Box 83"/>
          <p:cNvSpPr txBox="1">
            <a:spLocks noChangeArrowheads="1"/>
          </p:cNvSpPr>
          <p:nvPr/>
        </p:nvSpPr>
        <p:spPr bwMode="auto">
          <a:xfrm>
            <a:off x="6693977" y="349359"/>
            <a:ext cx="1894437" cy="434724"/>
          </a:xfrm>
          <a:prstGeom prst="rect">
            <a:avLst/>
          </a:prstGeom>
          <a:noFill/>
          <a:ln w="9525">
            <a:noFill/>
            <a:miter lim="800000"/>
          </a:ln>
        </p:spPr>
        <p:txBody>
          <a:bodyPr wrap="square" lIns="34281" tIns="17140" rIns="34281" bIns="17140">
            <a:spAutoFit/>
          </a:bodyPr>
          <a:lstStyle/>
          <a:p>
            <a:pPr>
              <a:lnSpc>
                <a:spcPct val="130000"/>
              </a:lnSpc>
            </a:pPr>
            <a:r>
              <a:rPr lang="zh-CN" altLang="en-US" sz="2000" dirty="0">
                <a:latin typeface="Times New Roman" panose="02020703060505090304" pitchFamily="18" charset="0"/>
                <a:ea typeface="黑体" panose="02010609060101010101" pitchFamily="49" charset="-122"/>
              </a:rPr>
              <a:t>结合方式有</a:t>
            </a:r>
            <a:r>
              <a:rPr lang="en-US" altLang="zh-CN" sz="2000" b="1" u="sng" dirty="0">
                <a:solidFill>
                  <a:srgbClr val="FF0000"/>
                </a:solidFill>
                <a:latin typeface="Times New Roman" panose="02020703060505090304" pitchFamily="18" charset="0"/>
                <a:ea typeface="黑体" panose="02010609060101010101" pitchFamily="49" charset="-122"/>
              </a:rPr>
              <a:t>16</a:t>
            </a:r>
            <a:r>
              <a:rPr lang="zh-CN" altLang="en-US" sz="2000" dirty="0">
                <a:latin typeface="Times New Roman" panose="02020703060505090304" pitchFamily="18" charset="0"/>
                <a:ea typeface="黑体" panose="02010609060101010101" pitchFamily="49" charset="-122"/>
              </a:rPr>
              <a:t>种</a:t>
            </a:r>
            <a:endParaRPr lang="en-US" altLang="zh-CN" sz="2000" dirty="0">
              <a:latin typeface="Times New Roman" panose="02020703060505090304" pitchFamily="18" charset="0"/>
              <a:ea typeface="黑体" panose="02010609060101010101" pitchFamily="49" charset="-122"/>
            </a:endParaRPr>
          </a:p>
        </p:txBody>
      </p:sp>
      <p:sp>
        <p:nvSpPr>
          <p:cNvPr id="95" name="矩形 94"/>
          <p:cNvSpPr/>
          <p:nvPr/>
        </p:nvSpPr>
        <p:spPr>
          <a:xfrm>
            <a:off x="6667366" y="811409"/>
            <a:ext cx="2289810" cy="433070"/>
          </a:xfrm>
          <a:prstGeom prst="rect">
            <a:avLst/>
          </a:prstGeom>
        </p:spPr>
        <p:txBody>
          <a:bodyPr wrap="none" lIns="34281" tIns="17140" rIns="34281" bIns="17140">
            <a:spAutoFit/>
          </a:bodyPr>
          <a:lstStyle/>
          <a:p>
            <a:pPr lvl="0">
              <a:lnSpc>
                <a:spcPct val="130000"/>
              </a:lnSpc>
            </a:pPr>
            <a:r>
              <a:rPr lang="zh-CN" altLang="en-US" sz="2000" dirty="0">
                <a:solidFill>
                  <a:prstClr val="black"/>
                </a:solidFill>
                <a:latin typeface="Times New Roman" panose="02020703060505090304" pitchFamily="18" charset="0"/>
                <a:ea typeface="黑体" panose="02010609060101010101" pitchFamily="49" charset="-122"/>
              </a:rPr>
              <a:t>遗传因子组合</a:t>
            </a:r>
            <a:r>
              <a:rPr lang="zh-CN" altLang="en-US" sz="2000" u="sng" dirty="0">
                <a:solidFill>
                  <a:srgbClr val="FF0000"/>
                </a:solidFill>
                <a:latin typeface="Times New Roman" panose="02020703060505090304" pitchFamily="18" charset="0"/>
                <a:ea typeface="黑体" panose="02010609060101010101" pitchFamily="49" charset="-122"/>
              </a:rPr>
              <a:t>       </a:t>
            </a:r>
            <a:r>
              <a:rPr lang="zh-CN" altLang="en-US" sz="2000" dirty="0">
                <a:solidFill>
                  <a:prstClr val="black"/>
                </a:solidFill>
                <a:latin typeface="Times New Roman" panose="02020703060505090304" pitchFamily="18" charset="0"/>
                <a:ea typeface="黑体" panose="02010609060101010101" pitchFamily="49" charset="-122"/>
              </a:rPr>
              <a:t>种</a:t>
            </a:r>
          </a:p>
        </p:txBody>
      </p:sp>
      <p:sp>
        <p:nvSpPr>
          <p:cNvPr id="5" name="文本框 4"/>
          <p:cNvSpPr txBox="1"/>
          <p:nvPr/>
        </p:nvSpPr>
        <p:spPr>
          <a:xfrm>
            <a:off x="8291195" y="843915"/>
            <a:ext cx="297180" cy="368300"/>
          </a:xfrm>
          <a:prstGeom prst="rect">
            <a:avLst/>
          </a:prstGeom>
          <a:noFill/>
        </p:spPr>
        <p:txBody>
          <a:bodyPr wrap="none" rtlCol="0" anchor="t">
            <a:spAutoFit/>
          </a:bodyPr>
          <a:lstStyle/>
          <a:p>
            <a:r>
              <a:rPr lang="en-US" altLang="zh-CN" b="1" dirty="0">
                <a:solidFill>
                  <a:srgbClr val="FF0000"/>
                </a:solidFill>
                <a:latin typeface="Times New Roman" panose="02020703060505090304" pitchFamily="18" charset="0"/>
                <a:ea typeface="黑体" panose="02010609060101010101" pitchFamily="49" charset="-122"/>
                <a:sym typeface="+mn-ea"/>
              </a:rPr>
              <a:t>9</a:t>
            </a:r>
          </a:p>
        </p:txBody>
      </p:sp>
      <p:sp>
        <p:nvSpPr>
          <p:cNvPr id="58" name="文本框 373763"/>
          <p:cNvSpPr txBox="1">
            <a:spLocks noChangeArrowheads="1"/>
          </p:cNvSpPr>
          <p:nvPr/>
        </p:nvSpPr>
        <p:spPr bwMode="auto">
          <a:xfrm>
            <a:off x="6680881" y="1169872"/>
            <a:ext cx="1074420" cy="1419860"/>
          </a:xfrm>
          <a:prstGeom prst="rect">
            <a:avLst/>
          </a:prstGeom>
          <a:noFill/>
          <a:ln w="9525">
            <a:noFill/>
            <a:miter lim="800000"/>
          </a:ln>
        </p:spPr>
        <p:txBody>
          <a:bodyPr wrap="square">
            <a:spAutoFit/>
          </a:bodyPr>
          <a:lstStyle/>
          <a:p>
            <a:pPr>
              <a:lnSpc>
                <a:spcPct val="120000"/>
              </a:lnSpc>
            </a:pPr>
            <a:r>
              <a:rPr lang="en-US" altLang="zh-CN" sz="1800" b="1" dirty="0">
                <a:solidFill>
                  <a:srgbClr val="FF0000"/>
                </a:solidFill>
                <a:latin typeface="Times New Roman" panose="02020703060505090304" pitchFamily="18" charset="0"/>
                <a:ea typeface="黑体" panose="02010609060101010101" pitchFamily="49" charset="-122"/>
                <a:cs typeface="Times New Roman" panose="02020703060505090304" pitchFamily="18" charset="0"/>
              </a:rPr>
              <a:t>1</a:t>
            </a:r>
            <a:r>
              <a:rPr lang="en-US" altLang="zh-CN" sz="1800" b="1" dirty="0">
                <a:solidFill>
                  <a:schemeClr val="tx1"/>
                </a:solidFill>
                <a:latin typeface="Times New Roman" panose="02020703060505090304" pitchFamily="18" charset="0"/>
                <a:ea typeface="黑体" panose="02010609060101010101" pitchFamily="49" charset="-122"/>
                <a:cs typeface="Times New Roman" panose="02020703060505090304" pitchFamily="18" charset="0"/>
              </a:rPr>
              <a:t>YYRR </a:t>
            </a:r>
          </a:p>
          <a:p>
            <a:pPr>
              <a:lnSpc>
                <a:spcPct val="120000"/>
              </a:lnSpc>
            </a:pPr>
            <a:r>
              <a:rPr lang="en-US" altLang="zh-CN" sz="1800" b="1" dirty="0">
                <a:solidFill>
                  <a:srgbClr val="FF0000"/>
                </a:solidFill>
                <a:latin typeface="Times New Roman" panose="02020703060505090304" pitchFamily="18" charset="0"/>
                <a:ea typeface="黑体" panose="02010609060101010101" pitchFamily="49" charset="-122"/>
                <a:cs typeface="Times New Roman" panose="02020703060505090304" pitchFamily="18" charset="0"/>
              </a:rPr>
              <a:t>2</a:t>
            </a:r>
            <a:r>
              <a:rPr lang="en-US" altLang="zh-CN" sz="1800" b="1" dirty="0">
                <a:solidFill>
                  <a:schemeClr val="tx1"/>
                </a:solidFill>
                <a:latin typeface="Times New Roman" panose="02020703060505090304" pitchFamily="18" charset="0"/>
                <a:ea typeface="黑体" panose="02010609060101010101" pitchFamily="49" charset="-122"/>
                <a:cs typeface="Times New Roman" panose="02020703060505090304" pitchFamily="18" charset="0"/>
              </a:rPr>
              <a:t>YyRR </a:t>
            </a:r>
          </a:p>
          <a:p>
            <a:pPr>
              <a:lnSpc>
                <a:spcPct val="120000"/>
              </a:lnSpc>
            </a:pPr>
            <a:r>
              <a:rPr lang="en-US" altLang="zh-CN" sz="1800" b="1" dirty="0">
                <a:solidFill>
                  <a:srgbClr val="FF0000"/>
                </a:solidFill>
                <a:latin typeface="Times New Roman" panose="02020703060505090304" pitchFamily="18" charset="0"/>
                <a:ea typeface="黑体" panose="02010609060101010101" pitchFamily="49" charset="-122"/>
                <a:cs typeface="Times New Roman" panose="02020703060505090304" pitchFamily="18" charset="0"/>
              </a:rPr>
              <a:t>2</a:t>
            </a:r>
            <a:r>
              <a:rPr lang="en-US" altLang="zh-CN" sz="1800" b="1" dirty="0">
                <a:solidFill>
                  <a:schemeClr val="tx1"/>
                </a:solidFill>
                <a:latin typeface="Times New Roman" panose="02020703060505090304" pitchFamily="18" charset="0"/>
                <a:ea typeface="黑体" panose="02010609060101010101" pitchFamily="49" charset="-122"/>
                <a:cs typeface="Times New Roman" panose="02020703060505090304" pitchFamily="18" charset="0"/>
              </a:rPr>
              <a:t>YYRr </a:t>
            </a:r>
          </a:p>
          <a:p>
            <a:pPr>
              <a:lnSpc>
                <a:spcPct val="120000"/>
              </a:lnSpc>
            </a:pPr>
            <a:r>
              <a:rPr lang="en-US" altLang="zh-CN" sz="1800" b="1" dirty="0">
                <a:solidFill>
                  <a:srgbClr val="FF0000"/>
                </a:solidFill>
                <a:latin typeface="Times New Roman" panose="02020703060505090304" pitchFamily="18" charset="0"/>
                <a:ea typeface="黑体" panose="02010609060101010101" pitchFamily="49" charset="-122"/>
                <a:cs typeface="Times New Roman" panose="02020703060505090304" pitchFamily="18" charset="0"/>
              </a:rPr>
              <a:t>4</a:t>
            </a:r>
            <a:r>
              <a:rPr lang="en-US" altLang="zh-CN" sz="1800" b="1" dirty="0">
                <a:solidFill>
                  <a:schemeClr val="tx1"/>
                </a:solidFill>
                <a:latin typeface="Times New Roman" panose="02020703060505090304" pitchFamily="18" charset="0"/>
                <a:ea typeface="黑体" panose="02010609060101010101" pitchFamily="49" charset="-122"/>
                <a:cs typeface="Times New Roman" panose="02020703060505090304" pitchFamily="18" charset="0"/>
              </a:rPr>
              <a:t>YyRr  </a:t>
            </a:r>
            <a:endParaRPr lang="zh-CN" altLang="en-US" sz="1800" b="1" dirty="0">
              <a:solidFill>
                <a:srgbClr val="FF3300"/>
              </a:solidFill>
              <a:latin typeface="Times New Roman" panose="02020703060505090304" pitchFamily="18" charset="0"/>
              <a:cs typeface="Times New Roman" panose="02020703060505090304" pitchFamily="18" charset="0"/>
            </a:endParaRPr>
          </a:p>
        </p:txBody>
      </p:sp>
      <p:sp>
        <p:nvSpPr>
          <p:cNvPr id="65" name="文本框 373770"/>
          <p:cNvSpPr txBox="1">
            <a:spLocks noChangeArrowheads="1"/>
          </p:cNvSpPr>
          <p:nvPr/>
        </p:nvSpPr>
        <p:spPr bwMode="auto">
          <a:xfrm>
            <a:off x="6743901" y="3281106"/>
            <a:ext cx="875665" cy="755650"/>
          </a:xfrm>
          <a:prstGeom prst="rect">
            <a:avLst/>
          </a:prstGeom>
          <a:noFill/>
          <a:ln w="9525">
            <a:noFill/>
            <a:miter lim="800000"/>
          </a:ln>
        </p:spPr>
        <p:txBody>
          <a:bodyPr wrap="square">
            <a:spAutoFit/>
          </a:bodyPr>
          <a:lstStyle/>
          <a:p>
            <a:pPr>
              <a:lnSpc>
                <a:spcPct val="120000"/>
              </a:lnSpc>
            </a:pPr>
            <a:r>
              <a:rPr lang="en-US" altLang="zh-CN" sz="1800" b="1" dirty="0">
                <a:solidFill>
                  <a:srgbClr val="FF0000"/>
                </a:solidFill>
                <a:latin typeface="Times New Roman" panose="02020703060505090304" pitchFamily="18" charset="0"/>
                <a:cs typeface="Times New Roman" panose="02020703060505090304" pitchFamily="18" charset="0"/>
              </a:rPr>
              <a:t>1</a:t>
            </a:r>
            <a:r>
              <a:rPr lang="en-US" altLang="zh-CN" sz="1800" b="1" dirty="0">
                <a:solidFill>
                  <a:schemeClr val="tx1"/>
                </a:solidFill>
                <a:latin typeface="Times New Roman" panose="02020703060505090304" pitchFamily="18" charset="0"/>
                <a:cs typeface="Times New Roman" panose="02020703060505090304" pitchFamily="18" charset="0"/>
              </a:rPr>
              <a:t>YYrr  </a:t>
            </a:r>
            <a:endParaRPr lang="zh-CN" altLang="en-US" sz="1800" b="1" dirty="0">
              <a:solidFill>
                <a:srgbClr val="FF3300"/>
              </a:solidFill>
              <a:latin typeface="Times New Roman" panose="02020703060505090304" pitchFamily="18" charset="0"/>
              <a:cs typeface="Times New Roman" panose="02020703060505090304" pitchFamily="18" charset="0"/>
            </a:endParaRPr>
          </a:p>
          <a:p>
            <a:pPr>
              <a:lnSpc>
                <a:spcPct val="120000"/>
              </a:lnSpc>
            </a:pPr>
            <a:r>
              <a:rPr lang="en-US" altLang="zh-CN" sz="1800" b="1" dirty="0">
                <a:solidFill>
                  <a:srgbClr val="FF0000"/>
                </a:solidFill>
                <a:latin typeface="Times New Roman" panose="02020703060505090304" pitchFamily="18" charset="0"/>
                <a:cs typeface="Times New Roman" panose="02020703060505090304" pitchFamily="18" charset="0"/>
              </a:rPr>
              <a:t>2</a:t>
            </a:r>
            <a:r>
              <a:rPr lang="en-US" altLang="zh-CN" sz="1800" b="1" dirty="0">
                <a:solidFill>
                  <a:schemeClr val="tx1"/>
                </a:solidFill>
                <a:latin typeface="Times New Roman" panose="02020703060505090304" pitchFamily="18" charset="0"/>
                <a:cs typeface="Times New Roman" panose="02020703060505090304" pitchFamily="18" charset="0"/>
              </a:rPr>
              <a:t>Yyrr  </a:t>
            </a:r>
            <a:endParaRPr lang="zh-CN" altLang="en-US" sz="1800" b="1" dirty="0">
              <a:solidFill>
                <a:srgbClr val="FF3300"/>
              </a:solidFill>
              <a:latin typeface="Times New Roman" panose="02020703060505090304" pitchFamily="18" charset="0"/>
              <a:cs typeface="Times New Roman" panose="02020703060505090304" pitchFamily="18" charset="0"/>
            </a:endParaRPr>
          </a:p>
        </p:txBody>
      </p:sp>
      <p:sp>
        <p:nvSpPr>
          <p:cNvPr id="66" name="文本框 373768"/>
          <p:cNvSpPr txBox="1">
            <a:spLocks noChangeArrowheads="1"/>
          </p:cNvSpPr>
          <p:nvPr/>
        </p:nvSpPr>
        <p:spPr bwMode="auto">
          <a:xfrm>
            <a:off x="6705090" y="2510481"/>
            <a:ext cx="972820" cy="755650"/>
          </a:xfrm>
          <a:prstGeom prst="rect">
            <a:avLst/>
          </a:prstGeom>
          <a:noFill/>
          <a:ln w="9525">
            <a:noFill/>
            <a:miter lim="800000"/>
          </a:ln>
        </p:spPr>
        <p:txBody>
          <a:bodyPr wrap="square">
            <a:spAutoFit/>
          </a:bodyPr>
          <a:lstStyle/>
          <a:p>
            <a:pPr>
              <a:lnSpc>
                <a:spcPct val="120000"/>
              </a:lnSpc>
            </a:pPr>
            <a:r>
              <a:rPr lang="en-US" altLang="zh-CN" sz="1800" b="1" dirty="0">
                <a:solidFill>
                  <a:srgbClr val="FF0000"/>
                </a:solidFill>
                <a:latin typeface="Times New Roman" panose="02020703060505090304" pitchFamily="18" charset="0"/>
                <a:cs typeface="Times New Roman" panose="02020703060505090304" pitchFamily="18" charset="0"/>
              </a:rPr>
              <a:t>1</a:t>
            </a:r>
            <a:r>
              <a:rPr lang="en-US" altLang="zh-CN" sz="1800" b="1" dirty="0">
                <a:solidFill>
                  <a:schemeClr val="tx1"/>
                </a:solidFill>
                <a:latin typeface="Times New Roman" panose="02020703060505090304" pitchFamily="18" charset="0"/>
                <a:cs typeface="Times New Roman" panose="02020703060505090304" pitchFamily="18" charset="0"/>
              </a:rPr>
              <a:t>yyRR  </a:t>
            </a:r>
            <a:endParaRPr lang="zh-CN" altLang="en-US" sz="1800" b="1" dirty="0">
              <a:solidFill>
                <a:srgbClr val="FF3300"/>
              </a:solidFill>
              <a:latin typeface="Times New Roman" panose="02020703060505090304" pitchFamily="18" charset="0"/>
              <a:cs typeface="Times New Roman" panose="02020703060505090304" pitchFamily="18" charset="0"/>
            </a:endParaRPr>
          </a:p>
          <a:p>
            <a:pPr>
              <a:lnSpc>
                <a:spcPct val="120000"/>
              </a:lnSpc>
            </a:pPr>
            <a:r>
              <a:rPr lang="en-US" altLang="zh-CN" sz="1800" b="1" dirty="0">
                <a:solidFill>
                  <a:srgbClr val="FF0000"/>
                </a:solidFill>
                <a:latin typeface="Times New Roman" panose="02020703060505090304" pitchFamily="18" charset="0"/>
                <a:cs typeface="Times New Roman" panose="02020703060505090304" pitchFamily="18" charset="0"/>
              </a:rPr>
              <a:t>2</a:t>
            </a:r>
            <a:r>
              <a:rPr lang="en-US" altLang="zh-CN" sz="1800" b="1" dirty="0">
                <a:solidFill>
                  <a:schemeClr val="tx1"/>
                </a:solidFill>
                <a:latin typeface="Times New Roman" panose="02020703060505090304" pitchFamily="18" charset="0"/>
                <a:cs typeface="Times New Roman" panose="02020703060505090304" pitchFamily="18" charset="0"/>
              </a:rPr>
              <a:t>yyRr  </a:t>
            </a:r>
            <a:endParaRPr lang="zh-CN" altLang="en-US" sz="1800" b="1" dirty="0">
              <a:solidFill>
                <a:srgbClr val="FF3300"/>
              </a:solidFill>
              <a:latin typeface="Times New Roman" panose="02020703060505090304" pitchFamily="18" charset="0"/>
              <a:cs typeface="Times New Roman" panose="02020703060505090304" pitchFamily="18" charset="0"/>
            </a:endParaRPr>
          </a:p>
        </p:txBody>
      </p:sp>
      <p:sp>
        <p:nvSpPr>
          <p:cNvPr id="67" name="文本框 373766"/>
          <p:cNvSpPr txBox="1">
            <a:spLocks noChangeArrowheads="1"/>
          </p:cNvSpPr>
          <p:nvPr/>
        </p:nvSpPr>
        <p:spPr bwMode="auto">
          <a:xfrm>
            <a:off x="6733753" y="4113973"/>
            <a:ext cx="912142" cy="368182"/>
          </a:xfrm>
          <a:prstGeom prst="rect">
            <a:avLst/>
          </a:prstGeom>
          <a:noFill/>
          <a:ln w="9525">
            <a:noFill/>
            <a:miter lim="800000"/>
          </a:ln>
        </p:spPr>
        <p:txBody>
          <a:bodyPr wrap="square">
            <a:spAutoFit/>
          </a:bodyPr>
          <a:lstStyle/>
          <a:p>
            <a:pPr>
              <a:spcBef>
                <a:spcPct val="50000"/>
              </a:spcBef>
            </a:pPr>
            <a:r>
              <a:rPr lang="en-US" altLang="zh-CN" sz="1800" b="1" dirty="0">
                <a:solidFill>
                  <a:srgbClr val="FF0000"/>
                </a:solidFill>
                <a:latin typeface="Times New Roman" panose="02020703060505090304" pitchFamily="18" charset="0"/>
                <a:cs typeface="Times New Roman" panose="02020703060505090304" pitchFamily="18" charset="0"/>
              </a:rPr>
              <a:t>1</a:t>
            </a:r>
            <a:r>
              <a:rPr lang="en-US" altLang="zh-CN" sz="1800" b="1" dirty="0">
                <a:solidFill>
                  <a:schemeClr val="tx1"/>
                </a:solidFill>
                <a:latin typeface="Times New Roman" panose="02020703060505090304" pitchFamily="18" charset="0"/>
                <a:cs typeface="Times New Roman" panose="02020703060505090304" pitchFamily="18" charset="0"/>
              </a:rPr>
              <a:t>yyrr  </a:t>
            </a:r>
            <a:endParaRPr lang="zh-CN" altLang="en-US" sz="1800" b="1" dirty="0">
              <a:solidFill>
                <a:srgbClr val="FF3300"/>
              </a:solidFill>
              <a:latin typeface="Times New Roman" panose="02020703060505090304" pitchFamily="18" charset="0"/>
              <a:cs typeface="Times New Roman" panose="02020703060505090304" pitchFamily="18" charset="0"/>
            </a:endParaRPr>
          </a:p>
        </p:txBody>
      </p:sp>
      <p:sp>
        <p:nvSpPr>
          <p:cNvPr id="68" name="右大括号 67"/>
          <p:cNvSpPr/>
          <p:nvPr/>
        </p:nvSpPr>
        <p:spPr bwMode="auto">
          <a:xfrm>
            <a:off x="7632916" y="1393949"/>
            <a:ext cx="82550" cy="998855"/>
          </a:xfrm>
          <a:prstGeom prst="rightBrace">
            <a:avLst>
              <a:gd name="adj1" fmla="val 66593"/>
              <a:gd name="adj2" fmla="val 50000"/>
            </a:avLst>
          </a:prstGeom>
          <a:noFill/>
          <a:ln w="28575">
            <a:solidFill>
              <a:schemeClr val="accent2"/>
            </a:solidFill>
            <a:round/>
          </a:ln>
        </p:spPr>
        <p:txBody>
          <a:bodyPr wrap="none" anchor="ctr"/>
          <a:lstStyle/>
          <a:p>
            <a:pPr algn="ctr"/>
            <a:endParaRPr lang="zh-CN" altLang="en-US" sz="1800">
              <a:solidFill>
                <a:schemeClr val="tx1"/>
              </a:solidFill>
              <a:latin typeface="Times New Roman" panose="02020703060505090304" pitchFamily="18" charset="0"/>
              <a:ea typeface="黑体" panose="02010609060101010101" pitchFamily="49" charset="-122"/>
              <a:cs typeface="Times New Roman" panose="02020703060505090304" pitchFamily="18" charset="0"/>
            </a:endParaRPr>
          </a:p>
        </p:txBody>
      </p:sp>
      <p:sp>
        <p:nvSpPr>
          <p:cNvPr id="69" name="文本框 373764"/>
          <p:cNvSpPr txBox="1">
            <a:spLocks noChangeArrowheads="1"/>
          </p:cNvSpPr>
          <p:nvPr/>
        </p:nvSpPr>
        <p:spPr bwMode="auto">
          <a:xfrm>
            <a:off x="7712245" y="1659611"/>
            <a:ext cx="1297940" cy="368300"/>
          </a:xfrm>
          <a:prstGeom prst="rect">
            <a:avLst/>
          </a:prstGeom>
          <a:noFill/>
          <a:ln w="9525">
            <a:noFill/>
            <a:miter lim="800000"/>
          </a:ln>
        </p:spPr>
        <p:txBody>
          <a:bodyPr wrap="square">
            <a:spAutoFit/>
          </a:bodyPr>
          <a:lstStyle/>
          <a:p>
            <a:pPr>
              <a:spcBef>
                <a:spcPct val="50000"/>
              </a:spcBef>
            </a:pPr>
            <a:r>
              <a:rPr lang="en-US" altLang="zh-CN" sz="1800" b="1" dirty="0">
                <a:solidFill>
                  <a:srgbClr val="FF0000"/>
                </a:solidFill>
                <a:latin typeface="Times New Roman" panose="02020703060505090304" pitchFamily="18" charset="0"/>
                <a:cs typeface="Times New Roman" panose="02020703060505090304" pitchFamily="18" charset="0"/>
              </a:rPr>
              <a:t>9/16</a:t>
            </a:r>
            <a:r>
              <a:rPr lang="en-US" altLang="zh-CN" sz="1800" b="1" dirty="0">
                <a:solidFill>
                  <a:srgbClr val="0000FF"/>
                </a:solidFill>
                <a:latin typeface="Times New Roman" panose="02020703060505090304" pitchFamily="18" charset="0"/>
                <a:cs typeface="Times New Roman" panose="02020703060505090304" pitchFamily="18" charset="0"/>
              </a:rPr>
              <a:t> Y_R_</a:t>
            </a:r>
            <a:r>
              <a:rPr lang="en-US" altLang="zh-CN" sz="1800" b="0" dirty="0">
                <a:solidFill>
                  <a:srgbClr val="0000FF"/>
                </a:solidFill>
                <a:latin typeface="Times New Roman" panose="02020703060505090304" pitchFamily="18" charset="0"/>
                <a:cs typeface="Times New Roman" panose="02020703060505090304" pitchFamily="18" charset="0"/>
              </a:rPr>
              <a:t> </a:t>
            </a:r>
          </a:p>
        </p:txBody>
      </p:sp>
      <p:sp>
        <p:nvSpPr>
          <p:cNvPr id="70" name="右大括号 69"/>
          <p:cNvSpPr/>
          <p:nvPr/>
        </p:nvSpPr>
        <p:spPr bwMode="auto">
          <a:xfrm>
            <a:off x="7566011" y="2649902"/>
            <a:ext cx="102870" cy="522605"/>
          </a:xfrm>
          <a:prstGeom prst="rightBrace">
            <a:avLst>
              <a:gd name="adj1" fmla="val 50000"/>
              <a:gd name="adj2" fmla="val 50000"/>
            </a:avLst>
          </a:prstGeom>
          <a:noFill/>
          <a:ln w="38100">
            <a:solidFill>
              <a:schemeClr val="accent2"/>
            </a:solidFill>
            <a:round/>
          </a:ln>
        </p:spPr>
        <p:txBody>
          <a:bodyPr/>
          <a:lstStyle/>
          <a:p>
            <a:endParaRPr lang="zh-CN" altLang="en-US" sz="1800">
              <a:latin typeface="Times New Roman" panose="02020703060505090304" pitchFamily="18" charset="0"/>
              <a:cs typeface="Times New Roman" panose="02020703060505090304" pitchFamily="18" charset="0"/>
            </a:endParaRPr>
          </a:p>
        </p:txBody>
      </p:sp>
      <p:sp>
        <p:nvSpPr>
          <p:cNvPr id="71" name="右大括号 70"/>
          <p:cNvSpPr/>
          <p:nvPr/>
        </p:nvSpPr>
        <p:spPr bwMode="auto">
          <a:xfrm>
            <a:off x="7545131" y="3423780"/>
            <a:ext cx="114300" cy="485775"/>
          </a:xfrm>
          <a:prstGeom prst="rightBrace">
            <a:avLst>
              <a:gd name="adj1" fmla="val 23151"/>
              <a:gd name="adj2" fmla="val 50000"/>
            </a:avLst>
          </a:prstGeom>
          <a:noFill/>
          <a:ln w="38100">
            <a:solidFill>
              <a:schemeClr val="accent2"/>
            </a:solidFill>
            <a:round/>
          </a:ln>
        </p:spPr>
        <p:txBody>
          <a:bodyPr wrap="none" anchor="ctr"/>
          <a:lstStyle/>
          <a:p>
            <a:pPr algn="ctr"/>
            <a:endParaRPr lang="zh-CN" altLang="en-US" sz="1800" b="0">
              <a:solidFill>
                <a:schemeClr val="tx1"/>
              </a:solidFill>
              <a:latin typeface="Times New Roman" panose="02020703060505090304" pitchFamily="18" charset="0"/>
              <a:cs typeface="Times New Roman" panose="02020703060505090304" pitchFamily="18" charset="0"/>
            </a:endParaRPr>
          </a:p>
        </p:txBody>
      </p:sp>
      <p:sp>
        <p:nvSpPr>
          <p:cNvPr id="72" name="文本框 373771"/>
          <p:cNvSpPr txBox="1">
            <a:spLocks noChangeArrowheads="1"/>
          </p:cNvSpPr>
          <p:nvPr/>
        </p:nvSpPr>
        <p:spPr bwMode="auto">
          <a:xfrm>
            <a:off x="7694962" y="2691325"/>
            <a:ext cx="1311204" cy="368300"/>
          </a:xfrm>
          <a:prstGeom prst="rect">
            <a:avLst/>
          </a:prstGeom>
          <a:noFill/>
          <a:ln w="9525">
            <a:noFill/>
            <a:miter lim="800000"/>
          </a:ln>
        </p:spPr>
        <p:txBody>
          <a:bodyPr>
            <a:spAutoFit/>
          </a:bodyPr>
          <a:lstStyle/>
          <a:p>
            <a:pPr>
              <a:spcBef>
                <a:spcPct val="50000"/>
              </a:spcBef>
            </a:pPr>
            <a:r>
              <a:rPr lang="en-US" altLang="zh-CN" sz="1800" b="1" dirty="0" smtClean="0">
                <a:solidFill>
                  <a:srgbClr val="FF0000"/>
                </a:solidFill>
                <a:latin typeface="Times New Roman" panose="02020703060505090304" pitchFamily="18" charset="0"/>
                <a:cs typeface="Times New Roman" panose="02020703060505090304" pitchFamily="18" charset="0"/>
              </a:rPr>
              <a:t>3/16</a:t>
            </a:r>
            <a:r>
              <a:rPr lang="en-US" altLang="zh-CN" b="1" dirty="0" smtClean="0">
                <a:solidFill>
                  <a:srgbClr val="0000FF"/>
                </a:solidFill>
                <a:latin typeface="Times New Roman" panose="02020703060505090304" pitchFamily="18" charset="0"/>
                <a:cs typeface="Times New Roman" panose="02020703060505090304" pitchFamily="18" charset="0"/>
              </a:rPr>
              <a:t>yyR_</a:t>
            </a:r>
            <a:endParaRPr lang="en-US" altLang="zh-CN" sz="1800" b="1" dirty="0">
              <a:solidFill>
                <a:srgbClr val="0000FF"/>
              </a:solidFill>
              <a:latin typeface="Times New Roman" panose="02020703060505090304" pitchFamily="18" charset="0"/>
              <a:cs typeface="Times New Roman" panose="02020703060505090304" pitchFamily="18" charset="0"/>
            </a:endParaRPr>
          </a:p>
        </p:txBody>
      </p:sp>
      <p:sp>
        <p:nvSpPr>
          <p:cNvPr id="73" name="文本框 373769"/>
          <p:cNvSpPr txBox="1">
            <a:spLocks noChangeArrowheads="1"/>
          </p:cNvSpPr>
          <p:nvPr/>
        </p:nvSpPr>
        <p:spPr bwMode="auto">
          <a:xfrm>
            <a:off x="7657929" y="3412073"/>
            <a:ext cx="1289050" cy="369332"/>
          </a:xfrm>
          <a:prstGeom prst="rect">
            <a:avLst/>
          </a:prstGeom>
          <a:noFill/>
          <a:ln w="9525">
            <a:noFill/>
            <a:miter lim="800000"/>
          </a:ln>
        </p:spPr>
        <p:txBody>
          <a:bodyPr wrap="square">
            <a:spAutoFit/>
          </a:bodyPr>
          <a:lstStyle/>
          <a:p>
            <a:r>
              <a:rPr lang="en-US" altLang="zh-CN" sz="1800" dirty="0">
                <a:solidFill>
                  <a:srgbClr val="FF0000"/>
                </a:solidFill>
                <a:latin typeface="Times New Roman" panose="02020703060505090304" pitchFamily="18" charset="0"/>
                <a:cs typeface="Times New Roman" panose="02020703060505090304" pitchFamily="18" charset="0"/>
              </a:rPr>
              <a:t> </a:t>
            </a:r>
            <a:r>
              <a:rPr lang="en-US" altLang="zh-CN" sz="1800" b="1" dirty="0">
                <a:solidFill>
                  <a:srgbClr val="FF0000"/>
                </a:solidFill>
                <a:latin typeface="Times New Roman" panose="02020703060505090304" pitchFamily="18" charset="0"/>
                <a:cs typeface="Times New Roman" panose="02020703060505090304" pitchFamily="18" charset="0"/>
              </a:rPr>
              <a:t>3/16 </a:t>
            </a:r>
            <a:r>
              <a:rPr lang="en-US" altLang="zh-CN" b="1" dirty="0" err="1" smtClean="0">
                <a:solidFill>
                  <a:srgbClr val="0000FF"/>
                </a:solidFill>
                <a:latin typeface="Times New Roman" panose="02020703060505090304" pitchFamily="18" charset="0"/>
                <a:cs typeface="Times New Roman" panose="02020703060505090304" pitchFamily="18" charset="0"/>
              </a:rPr>
              <a:t>Y_rr</a:t>
            </a:r>
            <a:endParaRPr lang="en-US" altLang="zh-CN" sz="1800" b="1" dirty="0">
              <a:solidFill>
                <a:srgbClr val="0000FF"/>
              </a:solidFill>
              <a:latin typeface="Times New Roman" panose="02020703060505090304" pitchFamily="18" charset="0"/>
              <a:cs typeface="Times New Roman" panose="02020703060505090304" pitchFamily="18" charset="0"/>
            </a:endParaRPr>
          </a:p>
        </p:txBody>
      </p:sp>
      <p:sp>
        <p:nvSpPr>
          <p:cNvPr id="74" name="文本框 373767"/>
          <p:cNvSpPr txBox="1">
            <a:spLocks noChangeArrowheads="1"/>
          </p:cNvSpPr>
          <p:nvPr/>
        </p:nvSpPr>
        <p:spPr bwMode="auto">
          <a:xfrm>
            <a:off x="7571677" y="4153562"/>
            <a:ext cx="1572323" cy="369332"/>
          </a:xfrm>
          <a:prstGeom prst="rect">
            <a:avLst/>
          </a:prstGeom>
          <a:noFill/>
          <a:ln w="9525">
            <a:noFill/>
            <a:miter lim="800000"/>
          </a:ln>
        </p:spPr>
        <p:txBody>
          <a:bodyPr wrap="square">
            <a:spAutoFit/>
          </a:bodyPr>
          <a:lstStyle/>
          <a:p>
            <a:pPr>
              <a:spcBef>
                <a:spcPct val="50000"/>
              </a:spcBef>
            </a:pPr>
            <a:r>
              <a:rPr lang="en-US" altLang="zh-CN" sz="1800" dirty="0">
                <a:solidFill>
                  <a:srgbClr val="0000FF"/>
                </a:solidFill>
                <a:latin typeface="Times New Roman" panose="02020703060505090304" pitchFamily="18" charset="0"/>
                <a:cs typeface="Times New Roman" panose="02020703060505090304" pitchFamily="18" charset="0"/>
              </a:rPr>
              <a:t> </a:t>
            </a:r>
            <a:r>
              <a:rPr lang="en-US" altLang="zh-CN" sz="1800" b="1" dirty="0">
                <a:solidFill>
                  <a:srgbClr val="FF0000"/>
                </a:solidFill>
                <a:latin typeface="Times New Roman" panose="02020703060505090304" pitchFamily="18" charset="0"/>
                <a:cs typeface="Times New Roman" panose="02020703060505090304" pitchFamily="18" charset="0"/>
              </a:rPr>
              <a:t> 1/16 </a:t>
            </a:r>
            <a:r>
              <a:rPr lang="en-US" altLang="zh-CN" sz="1800" b="1" dirty="0" err="1">
                <a:solidFill>
                  <a:srgbClr val="0000FF"/>
                </a:solidFill>
                <a:latin typeface="Times New Roman" panose="02020703060505090304" pitchFamily="18" charset="0"/>
                <a:cs typeface="Times New Roman" panose="02020703060505090304" pitchFamily="18" charset="0"/>
              </a:rPr>
              <a:t>yyrr</a:t>
            </a:r>
            <a:endParaRPr lang="en-US" altLang="zh-CN" sz="1800" b="1" dirty="0">
              <a:solidFill>
                <a:srgbClr val="0000FF"/>
              </a:solidFill>
              <a:latin typeface="Times New Roman" panose="02020703060505090304" pitchFamily="18" charset="0"/>
              <a:cs typeface="Times New Roman" panose="02020703060505090304" pitchFamily="18" charset="0"/>
            </a:endParaRPr>
          </a:p>
        </p:txBody>
      </p:sp>
      <p:sp>
        <p:nvSpPr>
          <p:cNvPr id="75" name="Text Box 108"/>
          <p:cNvSpPr txBox="1">
            <a:spLocks noChangeArrowheads="1"/>
          </p:cNvSpPr>
          <p:nvPr/>
        </p:nvSpPr>
        <p:spPr bwMode="auto">
          <a:xfrm>
            <a:off x="448284" y="4527695"/>
            <a:ext cx="4439834" cy="461665"/>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2400" b="1" dirty="0">
                <a:solidFill>
                  <a:srgbClr val="0F14D7"/>
                </a:solidFill>
              </a:rPr>
              <a:t>符合</a:t>
            </a:r>
            <a:r>
              <a:rPr lang="zh-CN" altLang="en-US" sz="2400" b="1" dirty="0">
                <a:solidFill>
                  <a:srgbClr val="FF0000"/>
                </a:solidFill>
              </a:rPr>
              <a:t>两对相对性状的</a:t>
            </a:r>
            <a:r>
              <a:rPr lang="zh-CN" altLang="en-US" sz="2400" b="1" dirty="0">
                <a:solidFill>
                  <a:srgbClr val="0F14D7"/>
                </a:solidFill>
              </a:rPr>
              <a:t>杂交实验</a:t>
            </a:r>
          </a:p>
        </p:txBody>
      </p:sp>
      <p:sp>
        <p:nvSpPr>
          <p:cNvPr id="80" name="Text Box 107"/>
          <p:cNvSpPr txBox="1">
            <a:spLocks noChangeArrowheads="1"/>
          </p:cNvSpPr>
          <p:nvPr/>
        </p:nvSpPr>
        <p:spPr bwMode="auto">
          <a:xfrm>
            <a:off x="512956" y="3980942"/>
            <a:ext cx="5408341"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000" b="1" dirty="0"/>
              <a:t>性状表现</a:t>
            </a:r>
            <a:r>
              <a:rPr lang="zh-CN" altLang="en-US" sz="2000" b="1" dirty="0" smtClean="0"/>
              <a:t>：黄圆</a:t>
            </a:r>
            <a:r>
              <a:rPr lang="en-US" altLang="zh-CN" sz="2000" b="1" dirty="0" smtClean="0"/>
              <a:t>:</a:t>
            </a:r>
            <a:r>
              <a:rPr lang="zh-CN" altLang="en-US" sz="2000" b="1" dirty="0" smtClean="0"/>
              <a:t>绿圆</a:t>
            </a:r>
            <a:r>
              <a:rPr lang="en-US" altLang="zh-CN" sz="2000" b="1" dirty="0" smtClean="0"/>
              <a:t>:</a:t>
            </a:r>
            <a:r>
              <a:rPr lang="zh-CN" altLang="en-US" sz="2000" b="1" dirty="0" smtClean="0"/>
              <a:t>黄皱</a:t>
            </a:r>
            <a:r>
              <a:rPr lang="en-US" altLang="zh-CN" sz="2000" b="1" dirty="0" smtClean="0"/>
              <a:t>:</a:t>
            </a:r>
            <a:r>
              <a:rPr lang="zh-CN" altLang="en-US" sz="2000" b="1" dirty="0" smtClean="0"/>
              <a:t>绿皱</a:t>
            </a:r>
            <a:r>
              <a:rPr lang="en-US" altLang="zh-CN" sz="2400" b="1" dirty="0" smtClean="0"/>
              <a:t>=</a:t>
            </a:r>
            <a:r>
              <a:rPr lang="en-US" altLang="zh-CN" sz="2400" b="1" dirty="0">
                <a:solidFill>
                  <a:srgbClr val="FF0000"/>
                </a:solidFill>
              </a:rPr>
              <a:t>9:3:3:1</a:t>
            </a:r>
          </a:p>
        </p:txBody>
      </p:sp>
      <p:sp>
        <p:nvSpPr>
          <p:cNvPr id="81" name="椭圆 373843"/>
          <p:cNvSpPr>
            <a:spLocks noChangeArrowheads="1"/>
          </p:cNvSpPr>
          <p:nvPr/>
        </p:nvSpPr>
        <p:spPr bwMode="auto">
          <a:xfrm>
            <a:off x="8337255" y="2011323"/>
            <a:ext cx="349545" cy="330433"/>
          </a:xfrm>
          <a:prstGeom prst="ellipse">
            <a:avLst/>
          </a:prstGeom>
          <a:solidFill>
            <a:srgbClr val="FFC000"/>
          </a:solidFill>
          <a:ln w="9525">
            <a:solidFill>
              <a:schemeClr val="tx1"/>
            </a:solidFill>
            <a:round/>
          </a:ln>
        </p:spPr>
        <p:txBody>
          <a:bodyPr/>
          <a:lstStyle/>
          <a:p>
            <a:endParaRPr lang="zh-CN" altLang="en-US" sz="100">
              <a:latin typeface="Times New Roman" panose="02020703060505090304" pitchFamily="18" charset="0"/>
              <a:cs typeface="Times New Roman" panose="02020703060505090304" pitchFamily="18" charset="0"/>
            </a:endParaRPr>
          </a:p>
        </p:txBody>
      </p:sp>
      <p:sp>
        <p:nvSpPr>
          <p:cNvPr id="82" name="二十四角星 373846"/>
          <p:cNvSpPr>
            <a:spLocks noChangeArrowheads="1"/>
          </p:cNvSpPr>
          <p:nvPr/>
        </p:nvSpPr>
        <p:spPr bwMode="auto">
          <a:xfrm>
            <a:off x="8342135" y="3760252"/>
            <a:ext cx="411573" cy="376849"/>
          </a:xfrm>
          <a:prstGeom prst="star24">
            <a:avLst>
              <a:gd name="adj" fmla="val 37500"/>
            </a:avLst>
          </a:prstGeom>
          <a:solidFill>
            <a:srgbClr val="FFC000"/>
          </a:solidFill>
          <a:ln w="9525">
            <a:solidFill>
              <a:schemeClr val="tx1"/>
            </a:solidFill>
            <a:miter lim="800000"/>
          </a:ln>
        </p:spPr>
        <p:txBody>
          <a:bodyPr/>
          <a:lstStyle/>
          <a:p>
            <a:endParaRPr lang="zh-CN" altLang="en-US" sz="100">
              <a:latin typeface="Times New Roman" panose="02020703060505090304" pitchFamily="18" charset="0"/>
              <a:cs typeface="Times New Roman" panose="02020703060505090304" pitchFamily="18" charset="0"/>
            </a:endParaRPr>
          </a:p>
        </p:txBody>
      </p:sp>
      <p:sp>
        <p:nvSpPr>
          <p:cNvPr id="83" name="椭圆 373844"/>
          <p:cNvSpPr>
            <a:spLocks noChangeArrowheads="1"/>
          </p:cNvSpPr>
          <p:nvPr/>
        </p:nvSpPr>
        <p:spPr bwMode="auto">
          <a:xfrm>
            <a:off x="8349011" y="3063643"/>
            <a:ext cx="348940" cy="370933"/>
          </a:xfrm>
          <a:prstGeom prst="ellipse">
            <a:avLst/>
          </a:prstGeom>
          <a:solidFill>
            <a:srgbClr val="00B050"/>
          </a:solidFill>
          <a:ln w="9525">
            <a:solidFill>
              <a:schemeClr val="tx1"/>
            </a:solidFill>
            <a:round/>
          </a:ln>
        </p:spPr>
        <p:txBody>
          <a:bodyPr/>
          <a:lstStyle/>
          <a:p>
            <a:endParaRPr lang="zh-CN" altLang="en-US" sz="100">
              <a:latin typeface="Times New Roman" panose="02020703060505090304" pitchFamily="18" charset="0"/>
              <a:cs typeface="Times New Roman" panose="02020703060505090304" pitchFamily="18" charset="0"/>
            </a:endParaRPr>
          </a:p>
        </p:txBody>
      </p:sp>
      <p:sp>
        <p:nvSpPr>
          <p:cNvPr id="84" name="二十四角星 373845"/>
          <p:cNvSpPr>
            <a:spLocks noChangeArrowheads="1"/>
          </p:cNvSpPr>
          <p:nvPr/>
        </p:nvSpPr>
        <p:spPr bwMode="auto">
          <a:xfrm>
            <a:off x="8314164" y="4501762"/>
            <a:ext cx="406090" cy="415925"/>
          </a:xfrm>
          <a:prstGeom prst="star24">
            <a:avLst>
              <a:gd name="adj" fmla="val 37500"/>
            </a:avLst>
          </a:prstGeom>
          <a:solidFill>
            <a:srgbClr val="00B050"/>
          </a:solidFill>
          <a:ln w="9525">
            <a:solidFill>
              <a:schemeClr val="tx1"/>
            </a:solidFill>
            <a:miter lim="800000"/>
          </a:ln>
        </p:spPr>
        <p:txBody>
          <a:bodyPr/>
          <a:lstStyle/>
          <a:p>
            <a:endParaRPr lang="zh-CN" altLang="en-US" sz="100">
              <a:latin typeface="Times New Roman" panose="02020703060505090304" pitchFamily="18" charset="0"/>
              <a:cs typeface="Times New Roman" panose="02020703060505090304" pitchFamily="18" charset="0"/>
            </a:endParaRPr>
          </a:p>
        </p:txBody>
      </p:sp>
      <p:grpSp>
        <p:nvGrpSpPr>
          <p:cNvPr id="89" name="Group 503"/>
          <p:cNvGrpSpPr>
            <a:grpSpLocks/>
          </p:cNvGrpSpPr>
          <p:nvPr/>
        </p:nvGrpSpPr>
        <p:grpSpPr bwMode="auto">
          <a:xfrm>
            <a:off x="2609385" y="1003610"/>
            <a:ext cx="3456878" cy="2497873"/>
            <a:chOff x="1344" y="2352"/>
            <a:chExt cx="1872" cy="1680"/>
          </a:xfrm>
        </p:grpSpPr>
        <p:sp>
          <p:nvSpPr>
            <p:cNvPr id="90" name="Line 504"/>
            <p:cNvSpPr>
              <a:spLocks noChangeShapeType="1"/>
            </p:cNvSpPr>
            <p:nvPr/>
          </p:nvSpPr>
          <p:spPr bwMode="auto">
            <a:xfrm>
              <a:off x="1344" y="2352"/>
              <a:ext cx="0" cy="1680"/>
            </a:xfrm>
            <a:prstGeom prst="line">
              <a:avLst/>
            </a:prstGeom>
            <a:noFill/>
            <a:ln w="38100">
              <a:solidFill>
                <a:srgbClr val="FF3399"/>
              </a:solidFill>
              <a:round/>
              <a:headEnd/>
              <a:tailEnd/>
            </a:ln>
          </p:spPr>
          <p:txBody>
            <a:bodyPr/>
            <a:lstStyle/>
            <a:p>
              <a:endParaRPr lang="zh-CN" altLang="en-US"/>
            </a:p>
          </p:txBody>
        </p:sp>
        <p:sp>
          <p:nvSpPr>
            <p:cNvPr id="91" name="Line 505"/>
            <p:cNvSpPr>
              <a:spLocks noChangeShapeType="1"/>
            </p:cNvSpPr>
            <p:nvPr/>
          </p:nvSpPr>
          <p:spPr bwMode="auto">
            <a:xfrm>
              <a:off x="1344" y="2352"/>
              <a:ext cx="1872" cy="0"/>
            </a:xfrm>
            <a:prstGeom prst="line">
              <a:avLst/>
            </a:prstGeom>
            <a:noFill/>
            <a:ln w="38100">
              <a:solidFill>
                <a:srgbClr val="FF3399"/>
              </a:solidFill>
              <a:round/>
              <a:headEnd/>
              <a:tailEnd/>
            </a:ln>
          </p:spPr>
          <p:txBody>
            <a:bodyPr/>
            <a:lstStyle/>
            <a:p>
              <a:endParaRPr lang="zh-CN" altLang="en-US"/>
            </a:p>
          </p:txBody>
        </p:sp>
        <p:sp>
          <p:nvSpPr>
            <p:cNvPr id="92" name="Line 506"/>
            <p:cNvSpPr>
              <a:spLocks noChangeShapeType="1"/>
            </p:cNvSpPr>
            <p:nvPr/>
          </p:nvSpPr>
          <p:spPr bwMode="auto">
            <a:xfrm flipV="1">
              <a:off x="1344" y="2352"/>
              <a:ext cx="1872" cy="1680"/>
            </a:xfrm>
            <a:prstGeom prst="line">
              <a:avLst/>
            </a:prstGeom>
            <a:noFill/>
            <a:ln w="38100">
              <a:solidFill>
                <a:srgbClr val="FF3399"/>
              </a:solidFill>
              <a:round/>
              <a:headEnd/>
              <a:tailEnd/>
            </a:ln>
          </p:spPr>
          <p:txBody>
            <a:bodyPr/>
            <a:lstStyle/>
            <a:p>
              <a:endParaRPr lang="zh-CN" altLang="en-US"/>
            </a:p>
          </p:txBody>
        </p:sp>
      </p:grpSp>
      <p:grpSp>
        <p:nvGrpSpPr>
          <p:cNvPr id="93" name="Group 507"/>
          <p:cNvGrpSpPr>
            <a:grpSpLocks/>
          </p:cNvGrpSpPr>
          <p:nvPr/>
        </p:nvGrpSpPr>
        <p:grpSpPr bwMode="auto">
          <a:xfrm>
            <a:off x="3888059" y="1779374"/>
            <a:ext cx="2057400" cy="1339454"/>
            <a:chOff x="1920" y="2880"/>
            <a:chExt cx="1296" cy="1152"/>
          </a:xfrm>
        </p:grpSpPr>
        <p:sp>
          <p:nvSpPr>
            <p:cNvPr id="99" name="Line 508"/>
            <p:cNvSpPr>
              <a:spLocks noChangeShapeType="1"/>
            </p:cNvSpPr>
            <p:nvPr/>
          </p:nvSpPr>
          <p:spPr bwMode="auto">
            <a:xfrm>
              <a:off x="1920" y="2880"/>
              <a:ext cx="0" cy="1152"/>
            </a:xfrm>
            <a:prstGeom prst="line">
              <a:avLst/>
            </a:prstGeom>
            <a:noFill/>
            <a:ln w="38100">
              <a:solidFill>
                <a:srgbClr val="000000"/>
              </a:solidFill>
              <a:round/>
              <a:headEnd/>
              <a:tailEnd/>
            </a:ln>
          </p:spPr>
          <p:txBody>
            <a:bodyPr/>
            <a:lstStyle/>
            <a:p>
              <a:endParaRPr lang="zh-CN" altLang="en-US"/>
            </a:p>
          </p:txBody>
        </p:sp>
        <p:sp>
          <p:nvSpPr>
            <p:cNvPr id="100" name="Line 509"/>
            <p:cNvSpPr>
              <a:spLocks noChangeShapeType="1"/>
            </p:cNvSpPr>
            <p:nvPr/>
          </p:nvSpPr>
          <p:spPr bwMode="auto">
            <a:xfrm>
              <a:off x="1920" y="2880"/>
              <a:ext cx="1296" cy="0"/>
            </a:xfrm>
            <a:prstGeom prst="line">
              <a:avLst/>
            </a:prstGeom>
            <a:noFill/>
            <a:ln w="38100">
              <a:solidFill>
                <a:srgbClr val="000000"/>
              </a:solidFill>
              <a:round/>
              <a:headEnd/>
              <a:tailEnd/>
            </a:ln>
          </p:spPr>
          <p:txBody>
            <a:bodyPr/>
            <a:lstStyle/>
            <a:p>
              <a:endParaRPr lang="zh-CN" altLang="en-US"/>
            </a:p>
          </p:txBody>
        </p:sp>
        <p:sp>
          <p:nvSpPr>
            <p:cNvPr id="102" name="Line 510"/>
            <p:cNvSpPr>
              <a:spLocks noChangeShapeType="1"/>
            </p:cNvSpPr>
            <p:nvPr/>
          </p:nvSpPr>
          <p:spPr bwMode="auto">
            <a:xfrm flipV="1">
              <a:off x="1920" y="2880"/>
              <a:ext cx="1296" cy="1152"/>
            </a:xfrm>
            <a:prstGeom prst="line">
              <a:avLst/>
            </a:prstGeom>
            <a:noFill/>
            <a:ln w="38100">
              <a:solidFill>
                <a:srgbClr val="000000"/>
              </a:solidFill>
              <a:round/>
              <a:headEnd/>
              <a:tailEnd/>
            </a:ln>
          </p:spPr>
          <p:txBody>
            <a:bodyPr/>
            <a:lstStyle/>
            <a:p>
              <a:endParaRPr lang="zh-CN" altLang="en-US"/>
            </a:p>
          </p:txBody>
        </p:sp>
      </p:grpSp>
      <p:grpSp>
        <p:nvGrpSpPr>
          <p:cNvPr id="103" name="Group 511"/>
          <p:cNvGrpSpPr>
            <a:grpSpLocks/>
          </p:cNvGrpSpPr>
          <p:nvPr/>
        </p:nvGrpSpPr>
        <p:grpSpPr bwMode="auto">
          <a:xfrm>
            <a:off x="4997605" y="2571577"/>
            <a:ext cx="1143000" cy="726281"/>
            <a:chOff x="2496" y="3408"/>
            <a:chExt cx="720" cy="624"/>
          </a:xfrm>
        </p:grpSpPr>
        <p:sp>
          <p:nvSpPr>
            <p:cNvPr id="104" name="Line 512"/>
            <p:cNvSpPr>
              <a:spLocks noChangeShapeType="1"/>
            </p:cNvSpPr>
            <p:nvPr/>
          </p:nvSpPr>
          <p:spPr bwMode="auto">
            <a:xfrm>
              <a:off x="2496" y="3408"/>
              <a:ext cx="720" cy="0"/>
            </a:xfrm>
            <a:prstGeom prst="line">
              <a:avLst/>
            </a:prstGeom>
            <a:noFill/>
            <a:ln w="38100">
              <a:solidFill>
                <a:schemeClr val="accent2"/>
              </a:solidFill>
              <a:round/>
              <a:headEnd/>
              <a:tailEnd/>
            </a:ln>
          </p:spPr>
          <p:txBody>
            <a:bodyPr/>
            <a:lstStyle/>
            <a:p>
              <a:endParaRPr lang="zh-CN" altLang="en-US"/>
            </a:p>
          </p:txBody>
        </p:sp>
        <p:sp>
          <p:nvSpPr>
            <p:cNvPr id="107" name="Line 513"/>
            <p:cNvSpPr>
              <a:spLocks noChangeShapeType="1"/>
            </p:cNvSpPr>
            <p:nvPr/>
          </p:nvSpPr>
          <p:spPr bwMode="auto">
            <a:xfrm>
              <a:off x="2496" y="3408"/>
              <a:ext cx="48" cy="624"/>
            </a:xfrm>
            <a:prstGeom prst="line">
              <a:avLst/>
            </a:prstGeom>
            <a:noFill/>
            <a:ln w="38100">
              <a:solidFill>
                <a:schemeClr val="accent2"/>
              </a:solidFill>
              <a:round/>
              <a:headEnd/>
              <a:tailEnd/>
            </a:ln>
          </p:spPr>
          <p:txBody>
            <a:bodyPr/>
            <a:lstStyle/>
            <a:p>
              <a:endParaRPr lang="zh-CN" altLang="en-US"/>
            </a:p>
          </p:txBody>
        </p:sp>
        <p:sp>
          <p:nvSpPr>
            <p:cNvPr id="108" name="Line 514"/>
            <p:cNvSpPr>
              <a:spLocks noChangeShapeType="1"/>
            </p:cNvSpPr>
            <p:nvPr/>
          </p:nvSpPr>
          <p:spPr bwMode="auto">
            <a:xfrm flipV="1">
              <a:off x="2544" y="3408"/>
              <a:ext cx="672" cy="624"/>
            </a:xfrm>
            <a:prstGeom prst="line">
              <a:avLst/>
            </a:prstGeom>
            <a:noFill/>
            <a:ln w="38100">
              <a:solidFill>
                <a:schemeClr val="accent2"/>
              </a:solidFill>
              <a:round/>
              <a:headEnd/>
              <a:tailEnd/>
            </a:ln>
          </p:spPr>
          <p:txBody>
            <a:bodyPr/>
            <a:lstStyle/>
            <a:p>
              <a:endParaRPr lang="zh-CN" altLang="en-US"/>
            </a:p>
          </p:txBody>
        </p:sp>
      </p:grpSp>
      <p:sp>
        <p:nvSpPr>
          <p:cNvPr id="125" name="直接连接符 373789"/>
          <p:cNvSpPr>
            <a:spLocks noChangeShapeType="1"/>
          </p:cNvSpPr>
          <p:nvPr/>
        </p:nvSpPr>
        <p:spPr bwMode="auto">
          <a:xfrm>
            <a:off x="1754430" y="422296"/>
            <a:ext cx="397755" cy="302534"/>
          </a:xfrm>
          <a:prstGeom prst="line">
            <a:avLst/>
          </a:prstGeom>
          <a:noFill/>
          <a:ln w="28575">
            <a:solidFill>
              <a:schemeClr val="tx1"/>
            </a:solidFill>
            <a:round/>
            <a:tailEnd type="triangle" w="med" len="med"/>
          </a:ln>
        </p:spPr>
        <p:txBody>
          <a:bodyPr/>
          <a:lstStyle/>
          <a:p>
            <a:endParaRPr lang="zh-CN" altLang="en-US" sz="100"/>
          </a:p>
        </p:txBody>
      </p:sp>
      <p:sp>
        <p:nvSpPr>
          <p:cNvPr id="126" name="文本框 373790"/>
          <p:cNvSpPr txBox="1">
            <a:spLocks noChangeArrowheads="1"/>
          </p:cNvSpPr>
          <p:nvPr/>
        </p:nvSpPr>
        <p:spPr bwMode="auto">
          <a:xfrm>
            <a:off x="1750864" y="390292"/>
            <a:ext cx="457077" cy="400110"/>
          </a:xfrm>
          <a:prstGeom prst="rect">
            <a:avLst/>
          </a:prstGeom>
          <a:noFill/>
          <a:ln w="9525">
            <a:noFill/>
            <a:miter lim="800000"/>
          </a:ln>
        </p:spPr>
        <p:txBody>
          <a:bodyPr wrap="square">
            <a:spAutoFit/>
          </a:bodyPr>
          <a:lstStyle/>
          <a:p>
            <a:pPr>
              <a:spcBef>
                <a:spcPct val="50000"/>
              </a:spcBef>
            </a:pPr>
            <a:r>
              <a:rPr lang="en-US" altLang="zh-CN" sz="2000" dirty="0">
                <a:solidFill>
                  <a:srgbClr val="FF0000"/>
                </a:solidFill>
                <a:latin typeface="Times New Roman" panose="02020703060505090304" pitchFamily="18" charset="0"/>
                <a:ea typeface="黑体" panose="02010609060101010101" pitchFamily="49" charset="-122"/>
                <a:cs typeface="Times New Roman" panose="02020703060505090304" pitchFamily="18" charset="0"/>
              </a:rPr>
              <a:t>F2</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500" fill="hold"/>
                                        <p:tgtEl>
                                          <p:spTgt spid="89"/>
                                        </p:tgtEl>
                                        <p:attrNameLst>
                                          <p:attrName>ppt_x</p:attrName>
                                        </p:attrNameLst>
                                      </p:cBhvr>
                                      <p:tavLst>
                                        <p:tav tm="0">
                                          <p:val>
                                            <p:strVal val="#ppt_x"/>
                                          </p:val>
                                        </p:tav>
                                        <p:tav tm="100000">
                                          <p:val>
                                            <p:strVal val="#ppt_x"/>
                                          </p:val>
                                        </p:tav>
                                      </p:tavLst>
                                    </p:anim>
                                    <p:anim calcmode="lin" valueType="num">
                                      <p:cBhvr additive="base">
                                        <p:cTn id="16"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500" fill="hold"/>
                                        <p:tgtEl>
                                          <p:spTgt spid="58"/>
                                        </p:tgtEl>
                                        <p:attrNameLst>
                                          <p:attrName>ppt_x</p:attrName>
                                        </p:attrNameLst>
                                      </p:cBhvr>
                                      <p:tavLst>
                                        <p:tav tm="0">
                                          <p:val>
                                            <p:strVal val="#ppt_x"/>
                                          </p:val>
                                        </p:tav>
                                        <p:tav tm="100000">
                                          <p:val>
                                            <p:strVal val="#ppt_x"/>
                                          </p:val>
                                        </p:tav>
                                      </p:tavLst>
                                    </p:anim>
                                    <p:anim calcmode="lin" valueType="num">
                                      <p:cBhvr additive="base">
                                        <p:cTn id="2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500" fill="hold"/>
                                        <p:tgtEl>
                                          <p:spTgt spid="68"/>
                                        </p:tgtEl>
                                        <p:attrNameLst>
                                          <p:attrName>ppt_x</p:attrName>
                                        </p:attrNameLst>
                                      </p:cBhvr>
                                      <p:tavLst>
                                        <p:tav tm="0">
                                          <p:val>
                                            <p:strVal val="#ppt_x"/>
                                          </p:val>
                                        </p:tav>
                                        <p:tav tm="100000">
                                          <p:val>
                                            <p:strVal val="#ppt_x"/>
                                          </p:val>
                                        </p:tav>
                                      </p:tavLst>
                                    </p:anim>
                                    <p:anim calcmode="lin" valueType="num">
                                      <p:cBhvr additive="base">
                                        <p:cTn id="2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additive="base">
                                        <p:cTn id="33" dur="500" fill="hold"/>
                                        <p:tgtEl>
                                          <p:spTgt spid="69"/>
                                        </p:tgtEl>
                                        <p:attrNameLst>
                                          <p:attrName>ppt_x</p:attrName>
                                        </p:attrNameLst>
                                      </p:cBhvr>
                                      <p:tavLst>
                                        <p:tav tm="0">
                                          <p:val>
                                            <p:strVal val="#ppt_x"/>
                                          </p:val>
                                        </p:tav>
                                        <p:tav tm="100000">
                                          <p:val>
                                            <p:strVal val="#ppt_x"/>
                                          </p:val>
                                        </p:tav>
                                      </p:tavLst>
                                    </p:anim>
                                    <p:anim calcmode="lin" valueType="num">
                                      <p:cBhvr additive="base">
                                        <p:cTn id="34" dur="500" fill="hold"/>
                                        <p:tgtEl>
                                          <p:spTgt spid="6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1"/>
                                        </p:tgtEl>
                                        <p:attrNameLst>
                                          <p:attrName>style.visibility</p:attrName>
                                        </p:attrNameLst>
                                      </p:cBhvr>
                                      <p:to>
                                        <p:strVal val="visible"/>
                                      </p:to>
                                    </p:set>
                                    <p:anim calcmode="lin" valueType="num">
                                      <p:cBhvr additive="base">
                                        <p:cTn id="37" dur="500" fill="hold"/>
                                        <p:tgtEl>
                                          <p:spTgt spid="81"/>
                                        </p:tgtEl>
                                        <p:attrNameLst>
                                          <p:attrName>ppt_x</p:attrName>
                                        </p:attrNameLst>
                                      </p:cBhvr>
                                      <p:tavLst>
                                        <p:tav tm="0">
                                          <p:val>
                                            <p:strVal val="#ppt_x"/>
                                          </p:val>
                                        </p:tav>
                                        <p:tav tm="100000">
                                          <p:val>
                                            <p:strVal val="#ppt_x"/>
                                          </p:val>
                                        </p:tav>
                                      </p:tavLst>
                                    </p:anim>
                                    <p:anim calcmode="lin" valueType="num">
                                      <p:cBhvr additive="base">
                                        <p:cTn id="38"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
                                        </p:tgtEl>
                                        <p:attrNameLst>
                                          <p:attrName>style.visibility</p:attrName>
                                        </p:attrNameLst>
                                      </p:cBhvr>
                                      <p:to>
                                        <p:strVal val="visible"/>
                                      </p:to>
                                    </p:set>
                                    <p:anim calcmode="lin" valueType="num">
                                      <p:cBhvr additive="base">
                                        <p:cTn id="43" dur="500" fill="hold"/>
                                        <p:tgtEl>
                                          <p:spTgt spid="93"/>
                                        </p:tgtEl>
                                        <p:attrNameLst>
                                          <p:attrName>ppt_x</p:attrName>
                                        </p:attrNameLst>
                                      </p:cBhvr>
                                      <p:tavLst>
                                        <p:tav tm="0">
                                          <p:val>
                                            <p:strVal val="#ppt_x"/>
                                          </p:val>
                                        </p:tav>
                                        <p:tav tm="100000">
                                          <p:val>
                                            <p:strVal val="#ppt_x"/>
                                          </p:val>
                                        </p:tav>
                                      </p:tavLst>
                                    </p:anim>
                                    <p:anim calcmode="lin" valueType="num">
                                      <p:cBhvr additive="base">
                                        <p:cTn id="44"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additive="base">
                                        <p:cTn id="49" dur="500" fill="hold"/>
                                        <p:tgtEl>
                                          <p:spTgt spid="66"/>
                                        </p:tgtEl>
                                        <p:attrNameLst>
                                          <p:attrName>ppt_x</p:attrName>
                                        </p:attrNameLst>
                                      </p:cBhvr>
                                      <p:tavLst>
                                        <p:tav tm="0">
                                          <p:val>
                                            <p:strVal val="#ppt_x"/>
                                          </p:val>
                                        </p:tav>
                                        <p:tav tm="100000">
                                          <p:val>
                                            <p:strVal val="#ppt_x"/>
                                          </p:val>
                                        </p:tav>
                                      </p:tavLst>
                                    </p:anim>
                                    <p:anim calcmode="lin" valueType="num">
                                      <p:cBhvr additive="base">
                                        <p:cTn id="50"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additive="base">
                                        <p:cTn id="61" dur="500" fill="hold"/>
                                        <p:tgtEl>
                                          <p:spTgt spid="72"/>
                                        </p:tgtEl>
                                        <p:attrNameLst>
                                          <p:attrName>ppt_x</p:attrName>
                                        </p:attrNameLst>
                                      </p:cBhvr>
                                      <p:tavLst>
                                        <p:tav tm="0">
                                          <p:val>
                                            <p:strVal val="#ppt_x"/>
                                          </p:val>
                                        </p:tav>
                                        <p:tav tm="100000">
                                          <p:val>
                                            <p:strVal val="#ppt_x"/>
                                          </p:val>
                                        </p:tav>
                                      </p:tavLst>
                                    </p:anim>
                                    <p:anim calcmode="lin" valueType="num">
                                      <p:cBhvr additive="base">
                                        <p:cTn id="62" dur="500" fill="hold"/>
                                        <p:tgtEl>
                                          <p:spTgt spid="7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83"/>
                                        </p:tgtEl>
                                        <p:attrNameLst>
                                          <p:attrName>style.visibility</p:attrName>
                                        </p:attrNameLst>
                                      </p:cBhvr>
                                      <p:to>
                                        <p:strVal val="visible"/>
                                      </p:to>
                                    </p:set>
                                    <p:anim calcmode="lin" valueType="num">
                                      <p:cBhvr additive="base">
                                        <p:cTn id="65" dur="500" fill="hold"/>
                                        <p:tgtEl>
                                          <p:spTgt spid="83"/>
                                        </p:tgtEl>
                                        <p:attrNameLst>
                                          <p:attrName>ppt_x</p:attrName>
                                        </p:attrNameLst>
                                      </p:cBhvr>
                                      <p:tavLst>
                                        <p:tav tm="0">
                                          <p:val>
                                            <p:strVal val="#ppt_x"/>
                                          </p:val>
                                        </p:tav>
                                        <p:tav tm="100000">
                                          <p:val>
                                            <p:strVal val="#ppt_x"/>
                                          </p:val>
                                        </p:tav>
                                      </p:tavLst>
                                    </p:anim>
                                    <p:anim calcmode="lin" valueType="num">
                                      <p:cBhvr additive="base">
                                        <p:cTn id="66"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03"/>
                                        </p:tgtEl>
                                        <p:attrNameLst>
                                          <p:attrName>style.visibility</p:attrName>
                                        </p:attrNameLst>
                                      </p:cBhvr>
                                      <p:to>
                                        <p:strVal val="visible"/>
                                      </p:to>
                                    </p:set>
                                    <p:anim calcmode="lin" valueType="num">
                                      <p:cBhvr additive="base">
                                        <p:cTn id="71" dur="500" fill="hold"/>
                                        <p:tgtEl>
                                          <p:spTgt spid="103"/>
                                        </p:tgtEl>
                                        <p:attrNameLst>
                                          <p:attrName>ppt_x</p:attrName>
                                        </p:attrNameLst>
                                      </p:cBhvr>
                                      <p:tavLst>
                                        <p:tav tm="0">
                                          <p:val>
                                            <p:strVal val="#ppt_x"/>
                                          </p:val>
                                        </p:tav>
                                        <p:tav tm="100000">
                                          <p:val>
                                            <p:strVal val="#ppt_x"/>
                                          </p:val>
                                        </p:tav>
                                      </p:tavLst>
                                    </p:anim>
                                    <p:anim calcmode="lin" valueType="num">
                                      <p:cBhvr additive="base">
                                        <p:cTn id="72"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additive="base">
                                        <p:cTn id="77" dur="500" fill="hold"/>
                                        <p:tgtEl>
                                          <p:spTgt spid="65"/>
                                        </p:tgtEl>
                                        <p:attrNameLst>
                                          <p:attrName>ppt_x</p:attrName>
                                        </p:attrNameLst>
                                      </p:cBhvr>
                                      <p:tavLst>
                                        <p:tav tm="0">
                                          <p:val>
                                            <p:strVal val="#ppt_x"/>
                                          </p:val>
                                        </p:tav>
                                        <p:tav tm="100000">
                                          <p:val>
                                            <p:strVal val="#ppt_x"/>
                                          </p:val>
                                        </p:tav>
                                      </p:tavLst>
                                    </p:anim>
                                    <p:anim calcmode="lin" valueType="num">
                                      <p:cBhvr additive="base">
                                        <p:cTn id="7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71"/>
                                        </p:tgtEl>
                                        <p:attrNameLst>
                                          <p:attrName>style.visibility</p:attrName>
                                        </p:attrNameLst>
                                      </p:cBhvr>
                                      <p:to>
                                        <p:strVal val="visible"/>
                                      </p:to>
                                    </p:set>
                                    <p:anim calcmode="lin" valueType="num">
                                      <p:cBhvr additive="base">
                                        <p:cTn id="83" dur="500" fill="hold"/>
                                        <p:tgtEl>
                                          <p:spTgt spid="71"/>
                                        </p:tgtEl>
                                        <p:attrNameLst>
                                          <p:attrName>ppt_x</p:attrName>
                                        </p:attrNameLst>
                                      </p:cBhvr>
                                      <p:tavLst>
                                        <p:tav tm="0">
                                          <p:val>
                                            <p:strVal val="#ppt_x"/>
                                          </p:val>
                                        </p:tav>
                                        <p:tav tm="100000">
                                          <p:val>
                                            <p:strVal val="#ppt_x"/>
                                          </p:val>
                                        </p:tav>
                                      </p:tavLst>
                                    </p:anim>
                                    <p:anim calcmode="lin" valueType="num">
                                      <p:cBhvr additive="base">
                                        <p:cTn id="84"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73"/>
                                        </p:tgtEl>
                                        <p:attrNameLst>
                                          <p:attrName>style.visibility</p:attrName>
                                        </p:attrNameLst>
                                      </p:cBhvr>
                                      <p:to>
                                        <p:strVal val="visible"/>
                                      </p:to>
                                    </p:set>
                                    <p:anim calcmode="lin" valueType="num">
                                      <p:cBhvr additive="base">
                                        <p:cTn id="89" dur="500" fill="hold"/>
                                        <p:tgtEl>
                                          <p:spTgt spid="73"/>
                                        </p:tgtEl>
                                        <p:attrNameLst>
                                          <p:attrName>ppt_x</p:attrName>
                                        </p:attrNameLst>
                                      </p:cBhvr>
                                      <p:tavLst>
                                        <p:tav tm="0">
                                          <p:val>
                                            <p:strVal val="#ppt_x"/>
                                          </p:val>
                                        </p:tav>
                                        <p:tav tm="100000">
                                          <p:val>
                                            <p:strVal val="#ppt_x"/>
                                          </p:val>
                                        </p:tav>
                                      </p:tavLst>
                                    </p:anim>
                                    <p:anim calcmode="lin" valueType="num">
                                      <p:cBhvr additive="base">
                                        <p:cTn id="90" dur="500" fill="hold"/>
                                        <p:tgtEl>
                                          <p:spTgt spid="73"/>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82"/>
                                        </p:tgtEl>
                                        <p:attrNameLst>
                                          <p:attrName>style.visibility</p:attrName>
                                        </p:attrNameLst>
                                      </p:cBhvr>
                                      <p:to>
                                        <p:strVal val="visible"/>
                                      </p:to>
                                    </p:set>
                                    <p:anim calcmode="lin" valueType="num">
                                      <p:cBhvr additive="base">
                                        <p:cTn id="93" dur="500" fill="hold"/>
                                        <p:tgtEl>
                                          <p:spTgt spid="82"/>
                                        </p:tgtEl>
                                        <p:attrNameLst>
                                          <p:attrName>ppt_x</p:attrName>
                                        </p:attrNameLst>
                                      </p:cBhvr>
                                      <p:tavLst>
                                        <p:tav tm="0">
                                          <p:val>
                                            <p:strVal val="#ppt_x"/>
                                          </p:val>
                                        </p:tav>
                                        <p:tav tm="100000">
                                          <p:val>
                                            <p:strVal val="#ppt_x"/>
                                          </p:val>
                                        </p:tav>
                                      </p:tavLst>
                                    </p:anim>
                                    <p:anim calcmode="lin" valueType="num">
                                      <p:cBhvr additive="base">
                                        <p:cTn id="94"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67"/>
                                        </p:tgtEl>
                                        <p:attrNameLst>
                                          <p:attrName>style.visibility</p:attrName>
                                        </p:attrNameLst>
                                      </p:cBhvr>
                                      <p:to>
                                        <p:strVal val="visible"/>
                                      </p:to>
                                    </p:set>
                                    <p:anim calcmode="lin" valueType="num">
                                      <p:cBhvr additive="base">
                                        <p:cTn id="99" dur="500" fill="hold"/>
                                        <p:tgtEl>
                                          <p:spTgt spid="67"/>
                                        </p:tgtEl>
                                        <p:attrNameLst>
                                          <p:attrName>ppt_x</p:attrName>
                                        </p:attrNameLst>
                                      </p:cBhvr>
                                      <p:tavLst>
                                        <p:tav tm="0">
                                          <p:val>
                                            <p:strVal val="#ppt_x"/>
                                          </p:val>
                                        </p:tav>
                                        <p:tav tm="100000">
                                          <p:val>
                                            <p:strVal val="#ppt_x"/>
                                          </p:val>
                                        </p:tav>
                                      </p:tavLst>
                                    </p:anim>
                                    <p:anim calcmode="lin" valueType="num">
                                      <p:cBhvr additive="base">
                                        <p:cTn id="100"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84"/>
                                        </p:tgtEl>
                                        <p:attrNameLst>
                                          <p:attrName>style.visibility</p:attrName>
                                        </p:attrNameLst>
                                      </p:cBhvr>
                                      <p:to>
                                        <p:strVal val="visible"/>
                                      </p:to>
                                    </p:set>
                                    <p:anim calcmode="lin" valueType="num">
                                      <p:cBhvr additive="base">
                                        <p:cTn id="109" dur="500" fill="hold"/>
                                        <p:tgtEl>
                                          <p:spTgt spid="84"/>
                                        </p:tgtEl>
                                        <p:attrNameLst>
                                          <p:attrName>ppt_x</p:attrName>
                                        </p:attrNameLst>
                                      </p:cBhvr>
                                      <p:tavLst>
                                        <p:tav tm="0">
                                          <p:val>
                                            <p:strVal val="#ppt_x"/>
                                          </p:val>
                                        </p:tav>
                                        <p:tav tm="100000">
                                          <p:val>
                                            <p:strVal val="#ppt_x"/>
                                          </p:val>
                                        </p:tav>
                                      </p:tavLst>
                                    </p:anim>
                                    <p:anim calcmode="lin" valueType="num">
                                      <p:cBhvr additive="base">
                                        <p:cTn id="110"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additive="base">
                                        <p:cTn id="115" dur="500" fill="hold"/>
                                        <p:tgtEl>
                                          <p:spTgt spid="5"/>
                                        </p:tgtEl>
                                        <p:attrNameLst>
                                          <p:attrName>ppt_x</p:attrName>
                                        </p:attrNameLst>
                                      </p:cBhvr>
                                      <p:tavLst>
                                        <p:tav tm="0">
                                          <p:val>
                                            <p:strVal val="#ppt_x"/>
                                          </p:val>
                                        </p:tav>
                                        <p:tav tm="100000">
                                          <p:val>
                                            <p:strVal val="#ppt_x"/>
                                          </p:val>
                                        </p:tav>
                                      </p:tavLst>
                                    </p:anim>
                                    <p:anim calcmode="lin" valueType="num">
                                      <p:cBhvr additive="base">
                                        <p:cTn id="1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80"/>
                                        </p:tgtEl>
                                        <p:attrNameLst>
                                          <p:attrName>style.visibility</p:attrName>
                                        </p:attrNameLst>
                                      </p:cBhvr>
                                      <p:to>
                                        <p:strVal val="visible"/>
                                      </p:to>
                                    </p:set>
                                    <p:anim calcmode="lin" valueType="num">
                                      <p:cBhvr additive="base">
                                        <p:cTn id="121" dur="500" fill="hold"/>
                                        <p:tgtEl>
                                          <p:spTgt spid="80"/>
                                        </p:tgtEl>
                                        <p:attrNameLst>
                                          <p:attrName>ppt_x</p:attrName>
                                        </p:attrNameLst>
                                      </p:cBhvr>
                                      <p:tavLst>
                                        <p:tav tm="0">
                                          <p:val>
                                            <p:strVal val="#ppt_x"/>
                                          </p:val>
                                        </p:tav>
                                        <p:tav tm="100000">
                                          <p:val>
                                            <p:strVal val="#ppt_x"/>
                                          </p:val>
                                        </p:tav>
                                      </p:tavLst>
                                    </p:anim>
                                    <p:anim calcmode="lin" valueType="num">
                                      <p:cBhvr additive="base">
                                        <p:cTn id="122"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75"/>
                                        </p:tgtEl>
                                        <p:attrNameLst>
                                          <p:attrName>style.visibility</p:attrName>
                                        </p:attrNameLst>
                                      </p:cBhvr>
                                      <p:to>
                                        <p:strVal val="visible"/>
                                      </p:to>
                                    </p:set>
                                    <p:anim calcmode="lin" valueType="num">
                                      <p:cBhvr additive="base">
                                        <p:cTn id="127" dur="500" fill="hold"/>
                                        <p:tgtEl>
                                          <p:spTgt spid="75"/>
                                        </p:tgtEl>
                                        <p:attrNameLst>
                                          <p:attrName>ppt_x</p:attrName>
                                        </p:attrNameLst>
                                      </p:cBhvr>
                                      <p:tavLst>
                                        <p:tav tm="0">
                                          <p:val>
                                            <p:strVal val="#ppt_x"/>
                                          </p:val>
                                        </p:tav>
                                        <p:tav tm="100000">
                                          <p:val>
                                            <p:strVal val="#ppt_x"/>
                                          </p:val>
                                        </p:tav>
                                      </p:tavLst>
                                    </p:anim>
                                    <p:anim calcmode="lin" valueType="num">
                                      <p:cBhvr additive="base">
                                        <p:cTn id="128"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5" grpId="0"/>
      <p:bldP spid="58" grpId="0"/>
      <p:bldP spid="65" grpId="0"/>
      <p:bldP spid="66" grpId="0"/>
      <p:bldP spid="67" grpId="0"/>
      <p:bldP spid="68" grpId="0" bldLvl="0" animBg="1"/>
      <p:bldP spid="69" grpId="0"/>
      <p:bldP spid="71" grpId="0" bldLvl="0" animBg="1"/>
      <p:bldP spid="72" grpId="0"/>
      <p:bldP spid="73" grpId="0"/>
      <p:bldP spid="74" grpId="0"/>
      <p:bldP spid="75" grpId="0" animBg="1"/>
      <p:bldP spid="80" grpId="0"/>
      <p:bldP spid="81" grpId="0" animBg="1"/>
      <p:bldP spid="82" grpId="0" animBg="1"/>
      <p:bldP spid="83"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1"/>
          <p:cNvSpPr>
            <a:spLocks noChangeArrowheads="1"/>
          </p:cNvSpPr>
          <p:nvPr/>
        </p:nvSpPr>
        <p:spPr bwMode="auto">
          <a:xfrm>
            <a:off x="199605" y="1661176"/>
            <a:ext cx="9034271" cy="2246769"/>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endParaRPr lang="en-US" altLang="zh-CN" sz="2000" dirty="0"/>
          </a:p>
          <a:p>
            <a:pPr>
              <a:lnSpc>
                <a:spcPct val="150000"/>
              </a:lnSpc>
            </a:pPr>
            <a:r>
              <a:rPr lang="zh-CN" altLang="en-US" sz="2000" b="1" dirty="0"/>
              <a:t>      </a:t>
            </a:r>
            <a:r>
              <a:rPr lang="en-US" altLang="zh-CN" sz="2000" dirty="0">
                <a:latin typeface="Times New Roman" panose="02020703060505090304" pitchFamily="18" charset="0"/>
              </a:rPr>
              <a:t>F</a:t>
            </a:r>
            <a:r>
              <a:rPr lang="en-US" altLang="zh-CN" sz="2000" baseline="-10000" dirty="0">
                <a:latin typeface="Times New Roman" panose="02020703060505090304" pitchFamily="18" charset="0"/>
              </a:rPr>
              <a:t>1</a:t>
            </a:r>
            <a:r>
              <a:rPr lang="zh-CN" altLang="en-US" sz="2000" b="1" dirty="0"/>
              <a:t>产生配子时</a:t>
            </a:r>
            <a:r>
              <a:rPr lang="en-US" altLang="zh-CN" sz="2000" b="1" dirty="0"/>
              <a:t>,</a:t>
            </a:r>
            <a:r>
              <a:rPr lang="zh-CN" altLang="en-US" sz="2000" b="1" dirty="0"/>
              <a:t>每对遗传因子彼此分离</a:t>
            </a:r>
            <a:r>
              <a:rPr lang="en-US" altLang="zh-CN" sz="2000" b="1" dirty="0"/>
              <a:t>,</a:t>
            </a:r>
            <a:r>
              <a:rPr lang="zh-CN" altLang="en-US" sz="2000" b="1" dirty="0">
                <a:solidFill>
                  <a:srgbClr val="FF0000"/>
                </a:solidFill>
              </a:rPr>
              <a:t>不同对的遗传因子</a:t>
            </a:r>
            <a:r>
              <a:rPr lang="zh-CN" altLang="en-US" sz="2000" b="1" dirty="0"/>
              <a:t>可以</a:t>
            </a:r>
            <a:r>
              <a:rPr lang="zh-CN" altLang="en-US" sz="2000" b="1" dirty="0">
                <a:solidFill>
                  <a:srgbClr val="FF0000"/>
                </a:solidFill>
              </a:rPr>
              <a:t>自由组合。</a:t>
            </a:r>
            <a:endParaRPr lang="en-US" altLang="zh-CN" sz="2000" b="1" dirty="0">
              <a:solidFill>
                <a:srgbClr val="FF0000"/>
              </a:solidFill>
            </a:endParaRPr>
          </a:p>
          <a:p>
            <a:pPr>
              <a:lnSpc>
                <a:spcPct val="150000"/>
              </a:lnSpc>
            </a:pPr>
            <a:r>
              <a:rPr lang="zh-CN" altLang="en-US" sz="2000" b="1" dirty="0">
                <a:latin typeface="Times New Roman" panose="02020703060505090304" pitchFamily="18" charset="0"/>
              </a:rPr>
              <a:t>          那么</a:t>
            </a:r>
            <a:r>
              <a:rPr lang="en-US" altLang="zh-CN" sz="2000" b="1" dirty="0">
                <a:latin typeface="Times New Roman" panose="02020703060505090304" pitchFamily="18" charset="0"/>
              </a:rPr>
              <a:t>F</a:t>
            </a:r>
            <a:r>
              <a:rPr lang="en-US" altLang="zh-CN" sz="2000" b="1" baseline="-10000" dirty="0">
                <a:latin typeface="Times New Roman" panose="02020703060505090304" pitchFamily="18" charset="0"/>
              </a:rPr>
              <a:t>1</a:t>
            </a:r>
            <a:r>
              <a:rPr lang="zh-CN" altLang="en-US" sz="2000" b="1" dirty="0">
                <a:latin typeface="Times New Roman" panose="02020703060505090304" pitchFamily="18" charset="0"/>
              </a:rPr>
              <a:t>应该产生四种数量相等的配子 </a:t>
            </a:r>
            <a:endParaRPr lang="en-US" altLang="zh-CN" sz="2000" b="1" dirty="0">
              <a:latin typeface="Times New Roman" panose="02020703060505090304" pitchFamily="18" charset="0"/>
            </a:endParaRPr>
          </a:p>
          <a:p>
            <a:pPr>
              <a:lnSpc>
                <a:spcPct val="150000"/>
              </a:lnSpc>
            </a:pPr>
            <a:r>
              <a:rPr lang="en-US" altLang="zh-CN" sz="2000" b="1" dirty="0">
                <a:latin typeface="Times New Roman" panose="02020703060505090304" pitchFamily="18" charset="0"/>
              </a:rPr>
              <a:t>         </a:t>
            </a:r>
            <a:r>
              <a:rPr lang="zh-CN" altLang="en-US" sz="2000" b="1" dirty="0">
                <a:latin typeface="Times New Roman" panose="02020703060505090304" pitchFamily="18" charset="0"/>
              </a:rPr>
              <a:t>即：</a:t>
            </a:r>
            <a:r>
              <a:rPr lang="zh-CN" altLang="en-US" sz="2000" b="1" dirty="0">
                <a:solidFill>
                  <a:srgbClr val="FF0000"/>
                </a:solidFill>
                <a:latin typeface="Times New Roman" panose="02020703060505090304" pitchFamily="18" charset="0"/>
                <a:ea typeface="黑体" panose="02010609060101010101" pitchFamily="49" charset="-122"/>
                <a:sym typeface="Arial" panose="020B0604020202090204" pitchFamily="34" charset="0"/>
              </a:rPr>
              <a:t>YR：</a:t>
            </a:r>
            <a:r>
              <a:rPr lang="en-US" altLang="zh-CN" sz="2000" b="1" dirty="0" err="1">
                <a:solidFill>
                  <a:srgbClr val="FF0000"/>
                </a:solidFill>
                <a:latin typeface="Times New Roman" panose="02020703060505090304" pitchFamily="18" charset="0"/>
                <a:ea typeface="黑体" panose="02010609060101010101" pitchFamily="49" charset="-122"/>
                <a:sym typeface="Arial" panose="020B0604020202090204" pitchFamily="34" charset="0"/>
              </a:rPr>
              <a:t>Yr</a:t>
            </a:r>
            <a:r>
              <a:rPr lang="zh-CN" altLang="en-US" sz="2000" b="1" dirty="0">
                <a:solidFill>
                  <a:srgbClr val="FF0000"/>
                </a:solidFill>
                <a:latin typeface="Times New Roman" panose="02020703060505090304" pitchFamily="18" charset="0"/>
                <a:ea typeface="黑体" panose="02010609060101010101" pitchFamily="49" charset="-122"/>
                <a:sym typeface="Arial" panose="020B0604020202090204" pitchFamily="34" charset="0"/>
              </a:rPr>
              <a:t>：</a:t>
            </a:r>
            <a:r>
              <a:rPr lang="en-US" altLang="zh-CN" sz="2000" b="1" dirty="0" err="1">
                <a:solidFill>
                  <a:srgbClr val="FF0000"/>
                </a:solidFill>
                <a:latin typeface="Times New Roman" panose="02020703060505090304" pitchFamily="18" charset="0"/>
                <a:ea typeface="黑体" panose="02010609060101010101" pitchFamily="49" charset="-122"/>
                <a:sym typeface="Arial" panose="020B0604020202090204" pitchFamily="34" charset="0"/>
              </a:rPr>
              <a:t>yR</a:t>
            </a:r>
            <a:r>
              <a:rPr lang="zh-CN" altLang="en-US" sz="2000" b="1" dirty="0">
                <a:solidFill>
                  <a:srgbClr val="FF0000"/>
                </a:solidFill>
                <a:latin typeface="Times New Roman" panose="02020703060505090304" pitchFamily="18" charset="0"/>
                <a:ea typeface="黑体" panose="02010609060101010101" pitchFamily="49" charset="-122"/>
                <a:sym typeface="Arial" panose="020B0604020202090204" pitchFamily="34" charset="0"/>
              </a:rPr>
              <a:t>：</a:t>
            </a:r>
            <a:r>
              <a:rPr lang="en-US" altLang="zh-CN" sz="2000" b="1" dirty="0" smtClean="0">
                <a:solidFill>
                  <a:srgbClr val="FF0000"/>
                </a:solidFill>
                <a:latin typeface="Times New Roman" panose="02020703060505090304" pitchFamily="18" charset="0"/>
                <a:ea typeface="黑体" panose="02010609060101010101" pitchFamily="49" charset="-122"/>
                <a:sym typeface="Arial" panose="020B0604020202090204" pitchFamily="34" charset="0"/>
              </a:rPr>
              <a:t>yr</a:t>
            </a:r>
            <a:r>
              <a:rPr lang="en-US" altLang="zh-CN" sz="2000" b="1" dirty="0" smtClean="0">
                <a:latin typeface="Times New Roman" panose="02020703060505090304" pitchFamily="18" charset="0"/>
                <a:ea typeface="黑体" panose="02010609060101010101" pitchFamily="49" charset="-122"/>
                <a:sym typeface="Arial" panose="020B0604020202090204" pitchFamily="34" charset="0"/>
              </a:rPr>
              <a:t>=</a:t>
            </a:r>
            <a:r>
              <a:rPr lang="en-US" altLang="zh-CN" sz="2000" b="1" dirty="0" smtClean="0">
                <a:solidFill>
                  <a:srgbClr val="FF0000"/>
                </a:solidFill>
                <a:latin typeface="Times New Roman" panose="02020703060505090304" pitchFamily="18" charset="0"/>
                <a:ea typeface="黑体" panose="02010609060101010101" pitchFamily="49" charset="-122"/>
                <a:sym typeface="Arial" panose="020B0604020202090204" pitchFamily="34" charset="0"/>
              </a:rPr>
              <a:t>1:1:1:1</a:t>
            </a:r>
            <a:endParaRPr lang="zh-CN" altLang="en-US" sz="2000" b="1" dirty="0">
              <a:solidFill>
                <a:srgbClr val="FF0000"/>
              </a:solidFill>
              <a:latin typeface="Times New Roman" panose="02020703060505090304" pitchFamily="18" charset="0"/>
              <a:ea typeface="黑体" panose="02010609060101010101" pitchFamily="49" charset="-122"/>
              <a:sym typeface="Arial" panose="020B0604020202090204" pitchFamily="34" charset="0"/>
            </a:endParaRPr>
          </a:p>
          <a:p>
            <a:pPr>
              <a:lnSpc>
                <a:spcPct val="150000"/>
              </a:lnSpc>
            </a:pPr>
            <a:endParaRPr lang="zh-CN" altLang="en-US" sz="2000" b="1" dirty="0">
              <a:solidFill>
                <a:srgbClr val="FF0000"/>
              </a:solidFill>
            </a:endParaRPr>
          </a:p>
        </p:txBody>
      </p:sp>
      <p:sp>
        <p:nvSpPr>
          <p:cNvPr id="3" name="矩形 2"/>
          <p:cNvSpPr/>
          <p:nvPr/>
        </p:nvSpPr>
        <p:spPr>
          <a:xfrm>
            <a:off x="3549433" y="913928"/>
            <a:ext cx="1475084" cy="461665"/>
          </a:xfrm>
          <a:prstGeom prst="rect">
            <a:avLst/>
          </a:prstGeom>
        </p:spPr>
        <p:txBody>
          <a:bodyPr wrap="none">
            <a:spAutoFit/>
          </a:bodyPr>
          <a:lstStyle/>
          <a:p>
            <a:r>
              <a:rPr lang="zh-CN" altLang="en-US" b="1" dirty="0">
                <a:solidFill>
                  <a:srgbClr val="FF0000"/>
                </a:solidFill>
              </a:rPr>
              <a:t> </a:t>
            </a:r>
            <a:r>
              <a:rPr lang="zh-CN" altLang="en-US" sz="2400" b="1" dirty="0"/>
              <a:t>假说核心</a:t>
            </a:r>
            <a:endParaRPr lang="zh-CN" altLang="en-US" sz="2400"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 y="300941"/>
            <a:ext cx="8926513" cy="542021"/>
          </a:xfrm>
          <a:noFill/>
        </p:spPr>
        <p:txBody>
          <a:bodyPr anchor="b"/>
          <a:lstStyle/>
          <a:p>
            <a:r>
              <a:rPr lang="zh-CN" altLang="en-US" sz="2400" b="1" dirty="0">
                <a:latin typeface="隶书" pitchFamily="49" charset="-122"/>
                <a:ea typeface="隶书" pitchFamily="49" charset="-122"/>
              </a:rPr>
              <a:t>三、对自由组合现象解释的验证</a:t>
            </a:r>
            <a:r>
              <a:rPr lang="en-US" altLang="zh-CN" sz="2400" b="1" dirty="0">
                <a:latin typeface="Arial" panose="020B0604020202090204"/>
                <a:ea typeface="隶书" pitchFamily="49" charset="-122"/>
              </a:rPr>
              <a:t>—</a:t>
            </a:r>
            <a:r>
              <a:rPr lang="zh-CN" altLang="en-US" sz="2400" b="1" dirty="0">
                <a:latin typeface="隶书" pitchFamily="49" charset="-122"/>
                <a:ea typeface="隶书" pitchFamily="49" charset="-122"/>
              </a:rPr>
              <a:t>测交实验</a:t>
            </a:r>
          </a:p>
        </p:txBody>
      </p:sp>
      <p:sp>
        <p:nvSpPr>
          <p:cNvPr id="13315" name="Oval 3"/>
          <p:cNvSpPr>
            <a:spLocks noChangeArrowheads="1"/>
          </p:cNvSpPr>
          <p:nvPr/>
        </p:nvSpPr>
        <p:spPr bwMode="auto">
          <a:xfrm>
            <a:off x="1763714" y="3868341"/>
            <a:ext cx="719137" cy="611062"/>
          </a:xfrm>
          <a:prstGeom prst="ellipse">
            <a:avLst/>
          </a:prstGeom>
          <a:solidFill>
            <a:srgbClr val="FFCC00"/>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dirty="0" err="1">
                <a:latin typeface="Times New Roman" panose="02020703060505090304" pitchFamily="18" charset="0"/>
              </a:rPr>
              <a:t>Yy</a:t>
            </a:r>
            <a:endParaRPr lang="en-US" altLang="zh-CN" sz="2000" b="1" dirty="0">
              <a:latin typeface="Times New Roman" panose="02020703060505090304" pitchFamily="18" charset="0"/>
            </a:endParaRPr>
          </a:p>
          <a:p>
            <a:pPr algn="ctr"/>
            <a:r>
              <a:rPr lang="en-US" altLang="zh-CN" sz="2000" b="1" dirty="0" err="1">
                <a:latin typeface="Times New Roman" panose="02020703060505090304" pitchFamily="18" charset="0"/>
              </a:rPr>
              <a:t>Rr</a:t>
            </a:r>
            <a:endParaRPr lang="en-US" altLang="zh-CN" sz="2000" dirty="0">
              <a:latin typeface="Times New Roman" panose="02020703060505090304" pitchFamily="18" charset="0"/>
            </a:endParaRPr>
          </a:p>
        </p:txBody>
      </p:sp>
      <p:sp>
        <p:nvSpPr>
          <p:cNvPr id="13316" name="AutoShape 4"/>
          <p:cNvSpPr>
            <a:spLocks noChangeArrowheads="1"/>
          </p:cNvSpPr>
          <p:nvPr/>
        </p:nvSpPr>
        <p:spPr bwMode="auto">
          <a:xfrm>
            <a:off x="4932363" y="3868341"/>
            <a:ext cx="842962" cy="749958"/>
          </a:xfrm>
          <a:prstGeom prst="star16">
            <a:avLst>
              <a:gd name="adj" fmla="val 37500"/>
            </a:avLst>
          </a:prstGeom>
          <a:solidFill>
            <a:srgbClr val="FFCC00"/>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dirty="0" err="1">
                <a:latin typeface="Times New Roman" panose="02020703060505090304" pitchFamily="18" charset="0"/>
              </a:rPr>
              <a:t>Yy</a:t>
            </a:r>
            <a:endParaRPr lang="en-US" altLang="zh-CN" sz="2000" b="1" dirty="0">
              <a:latin typeface="Times New Roman" panose="02020703060505090304" pitchFamily="18" charset="0"/>
            </a:endParaRPr>
          </a:p>
          <a:p>
            <a:pPr algn="ctr"/>
            <a:r>
              <a:rPr lang="en-US" altLang="zh-CN" sz="2000" b="1" dirty="0" err="1">
                <a:latin typeface="Times New Roman" panose="02020703060505090304" pitchFamily="18" charset="0"/>
              </a:rPr>
              <a:t>rr</a:t>
            </a:r>
            <a:endParaRPr lang="en-US" altLang="zh-CN" sz="2000" dirty="0">
              <a:latin typeface="Times New Roman" panose="02020703060505090304" pitchFamily="18" charset="0"/>
            </a:endParaRPr>
          </a:p>
        </p:txBody>
      </p:sp>
      <p:sp>
        <p:nvSpPr>
          <p:cNvPr id="13317" name="Oval 5"/>
          <p:cNvSpPr>
            <a:spLocks noChangeArrowheads="1"/>
          </p:cNvSpPr>
          <p:nvPr/>
        </p:nvSpPr>
        <p:spPr bwMode="auto">
          <a:xfrm>
            <a:off x="3419475" y="3868340"/>
            <a:ext cx="719138" cy="599487"/>
          </a:xfrm>
          <a:prstGeom prst="ellipse">
            <a:avLst/>
          </a:prstGeom>
          <a:solidFill>
            <a:srgbClr val="33CC33"/>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dirty="0" err="1">
                <a:latin typeface="Times New Roman" panose="02020703060505090304" pitchFamily="18" charset="0"/>
              </a:rPr>
              <a:t>yy</a:t>
            </a:r>
            <a:endParaRPr lang="en-US" altLang="zh-CN" sz="2000" b="1" dirty="0">
              <a:latin typeface="Times New Roman" panose="02020703060505090304" pitchFamily="18" charset="0"/>
            </a:endParaRPr>
          </a:p>
          <a:p>
            <a:pPr algn="ctr"/>
            <a:r>
              <a:rPr lang="en-US" altLang="zh-CN" sz="2000" b="1" dirty="0" err="1">
                <a:latin typeface="Times New Roman" panose="02020703060505090304" pitchFamily="18" charset="0"/>
              </a:rPr>
              <a:t>Rr</a:t>
            </a:r>
            <a:endParaRPr lang="en-US" altLang="zh-CN" sz="2000" dirty="0">
              <a:latin typeface="Times New Roman" panose="02020703060505090304" pitchFamily="18" charset="0"/>
            </a:endParaRPr>
          </a:p>
        </p:txBody>
      </p:sp>
      <p:sp>
        <p:nvSpPr>
          <p:cNvPr id="13318" name="AutoShape 6"/>
          <p:cNvSpPr>
            <a:spLocks noChangeArrowheads="1"/>
          </p:cNvSpPr>
          <p:nvPr/>
        </p:nvSpPr>
        <p:spPr bwMode="auto">
          <a:xfrm>
            <a:off x="6588127" y="3813573"/>
            <a:ext cx="831246" cy="677404"/>
          </a:xfrm>
          <a:prstGeom prst="star16">
            <a:avLst>
              <a:gd name="adj" fmla="val 37500"/>
            </a:avLst>
          </a:prstGeom>
          <a:solidFill>
            <a:srgbClr val="33CC33"/>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dirty="0" err="1">
                <a:latin typeface="Times New Roman" panose="02020703060505090304" pitchFamily="18" charset="0"/>
              </a:rPr>
              <a:t>yy</a:t>
            </a:r>
            <a:endParaRPr lang="en-US" altLang="zh-CN" sz="2000" b="1" dirty="0">
              <a:latin typeface="Times New Roman" panose="02020703060505090304" pitchFamily="18" charset="0"/>
            </a:endParaRPr>
          </a:p>
          <a:p>
            <a:pPr algn="ctr"/>
            <a:r>
              <a:rPr lang="en-US" altLang="zh-CN" sz="2000" b="1" dirty="0" err="1">
                <a:latin typeface="Times New Roman" panose="02020703060505090304" pitchFamily="18" charset="0"/>
              </a:rPr>
              <a:t>rr</a:t>
            </a:r>
            <a:endParaRPr lang="en-US" altLang="zh-CN" sz="2000" dirty="0">
              <a:latin typeface="Times New Roman" panose="02020703060505090304" pitchFamily="18" charset="0"/>
            </a:endParaRPr>
          </a:p>
        </p:txBody>
      </p:sp>
      <p:sp>
        <p:nvSpPr>
          <p:cNvPr id="13319" name="Line 7"/>
          <p:cNvSpPr>
            <a:spLocks noChangeShapeType="1"/>
          </p:cNvSpPr>
          <p:nvPr/>
        </p:nvSpPr>
        <p:spPr bwMode="auto">
          <a:xfrm>
            <a:off x="1763713" y="3436144"/>
            <a:ext cx="360362" cy="377429"/>
          </a:xfrm>
          <a:prstGeom prst="line">
            <a:avLst/>
          </a:prstGeom>
          <a:noFill/>
          <a:ln w="2857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20" name="Line 8"/>
          <p:cNvSpPr>
            <a:spLocks noChangeShapeType="1"/>
          </p:cNvSpPr>
          <p:nvPr/>
        </p:nvSpPr>
        <p:spPr bwMode="auto">
          <a:xfrm flipH="1">
            <a:off x="2124076" y="3219451"/>
            <a:ext cx="4752975" cy="594122"/>
          </a:xfrm>
          <a:prstGeom prst="line">
            <a:avLst/>
          </a:prstGeom>
          <a:noFill/>
          <a:ln w="2857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21" name="Line 9"/>
          <p:cNvSpPr>
            <a:spLocks noChangeShapeType="1"/>
          </p:cNvSpPr>
          <p:nvPr/>
        </p:nvSpPr>
        <p:spPr bwMode="auto">
          <a:xfrm>
            <a:off x="3132138" y="3381375"/>
            <a:ext cx="576262" cy="486966"/>
          </a:xfrm>
          <a:prstGeom prst="line">
            <a:avLst/>
          </a:prstGeom>
          <a:noFill/>
          <a:ln w="2857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22" name="Line 10"/>
          <p:cNvSpPr>
            <a:spLocks noChangeShapeType="1"/>
          </p:cNvSpPr>
          <p:nvPr/>
        </p:nvSpPr>
        <p:spPr bwMode="auto">
          <a:xfrm flipH="1">
            <a:off x="3779839" y="3274219"/>
            <a:ext cx="3240087" cy="594122"/>
          </a:xfrm>
          <a:prstGeom prst="line">
            <a:avLst/>
          </a:prstGeom>
          <a:noFill/>
          <a:ln w="2857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23" name="Line 11"/>
          <p:cNvSpPr>
            <a:spLocks noChangeShapeType="1"/>
          </p:cNvSpPr>
          <p:nvPr/>
        </p:nvSpPr>
        <p:spPr bwMode="auto">
          <a:xfrm>
            <a:off x="4211639" y="3327798"/>
            <a:ext cx="1152525" cy="540544"/>
          </a:xfrm>
          <a:prstGeom prst="line">
            <a:avLst/>
          </a:prstGeom>
          <a:noFill/>
          <a:ln w="2857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24" name="Line 12"/>
          <p:cNvSpPr>
            <a:spLocks noChangeShapeType="1"/>
          </p:cNvSpPr>
          <p:nvPr/>
        </p:nvSpPr>
        <p:spPr bwMode="auto">
          <a:xfrm flipH="1">
            <a:off x="5364164" y="3327798"/>
            <a:ext cx="1800225" cy="540544"/>
          </a:xfrm>
          <a:prstGeom prst="line">
            <a:avLst/>
          </a:prstGeom>
          <a:noFill/>
          <a:ln w="2857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25" name="Line 13"/>
          <p:cNvSpPr>
            <a:spLocks noChangeShapeType="1"/>
          </p:cNvSpPr>
          <p:nvPr/>
        </p:nvSpPr>
        <p:spPr bwMode="auto">
          <a:xfrm>
            <a:off x="5364164" y="3327797"/>
            <a:ext cx="1584325" cy="485775"/>
          </a:xfrm>
          <a:prstGeom prst="line">
            <a:avLst/>
          </a:prstGeom>
          <a:noFill/>
          <a:ln w="2857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26" name="Line 14"/>
          <p:cNvSpPr>
            <a:spLocks noChangeShapeType="1"/>
          </p:cNvSpPr>
          <p:nvPr/>
        </p:nvSpPr>
        <p:spPr bwMode="auto">
          <a:xfrm flipH="1">
            <a:off x="6948489" y="3327797"/>
            <a:ext cx="287337" cy="485775"/>
          </a:xfrm>
          <a:prstGeom prst="line">
            <a:avLst/>
          </a:prstGeom>
          <a:noFill/>
          <a:ln w="2857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2" name="Group 15"/>
          <p:cNvGrpSpPr/>
          <p:nvPr/>
        </p:nvGrpSpPr>
        <p:grpSpPr bwMode="auto">
          <a:xfrm>
            <a:off x="1476375" y="2247900"/>
            <a:ext cx="4032250" cy="1079897"/>
            <a:chOff x="930" y="1888"/>
            <a:chExt cx="2540" cy="907"/>
          </a:xfrm>
        </p:grpSpPr>
        <p:grpSp>
          <p:nvGrpSpPr>
            <p:cNvPr id="3" name="Group 16"/>
            <p:cNvGrpSpPr/>
            <p:nvPr/>
          </p:nvGrpSpPr>
          <p:grpSpPr bwMode="auto">
            <a:xfrm>
              <a:off x="930" y="2387"/>
              <a:ext cx="2540" cy="408"/>
              <a:chOff x="1701" y="3793"/>
              <a:chExt cx="2041" cy="318"/>
            </a:xfrm>
          </p:grpSpPr>
          <p:sp>
            <p:nvSpPr>
              <p:cNvPr id="13329" name="Oval 17"/>
              <p:cNvSpPr>
                <a:spLocks noChangeArrowheads="1"/>
              </p:cNvSpPr>
              <p:nvPr/>
            </p:nvSpPr>
            <p:spPr bwMode="auto">
              <a:xfrm>
                <a:off x="1701" y="3793"/>
                <a:ext cx="317" cy="318"/>
              </a:xfrm>
              <a:prstGeom prst="ellipse">
                <a:avLst/>
              </a:prstGeom>
              <a:solidFill>
                <a:schemeClr val="bg1"/>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dirty="0">
                    <a:latin typeface="Times New Roman" panose="02020703060505090304" pitchFamily="18" charset="0"/>
                  </a:rPr>
                  <a:t>YR</a:t>
                </a:r>
              </a:p>
            </p:txBody>
          </p:sp>
          <p:sp>
            <p:nvSpPr>
              <p:cNvPr id="13330" name="Oval 18"/>
              <p:cNvSpPr>
                <a:spLocks noChangeArrowheads="1"/>
              </p:cNvSpPr>
              <p:nvPr/>
            </p:nvSpPr>
            <p:spPr bwMode="auto">
              <a:xfrm>
                <a:off x="3424" y="3793"/>
                <a:ext cx="318" cy="317"/>
              </a:xfrm>
              <a:prstGeom prst="ellipse">
                <a:avLst/>
              </a:prstGeom>
              <a:solidFill>
                <a:schemeClr val="bg1"/>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dirty="0">
                    <a:latin typeface="Times New Roman" panose="02020703060505090304" pitchFamily="18" charset="0"/>
                  </a:rPr>
                  <a:t>yr</a:t>
                </a:r>
              </a:p>
            </p:txBody>
          </p:sp>
          <p:sp>
            <p:nvSpPr>
              <p:cNvPr id="13331" name="Oval 19"/>
              <p:cNvSpPr>
                <a:spLocks noChangeArrowheads="1"/>
              </p:cNvSpPr>
              <p:nvPr/>
            </p:nvSpPr>
            <p:spPr bwMode="auto">
              <a:xfrm>
                <a:off x="2290" y="3793"/>
                <a:ext cx="317" cy="318"/>
              </a:xfrm>
              <a:prstGeom prst="ellipse">
                <a:avLst/>
              </a:prstGeom>
              <a:solidFill>
                <a:schemeClr val="bg1"/>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dirty="0" err="1">
                    <a:latin typeface="Times New Roman" panose="02020703060505090304" pitchFamily="18" charset="0"/>
                  </a:rPr>
                  <a:t>yR</a:t>
                </a:r>
                <a:endParaRPr lang="en-US" altLang="zh-CN" sz="2000" b="1" dirty="0">
                  <a:latin typeface="Times New Roman" panose="02020703060505090304" pitchFamily="18" charset="0"/>
                </a:endParaRPr>
              </a:p>
            </p:txBody>
          </p:sp>
          <p:sp>
            <p:nvSpPr>
              <p:cNvPr id="13332" name="Oval 20"/>
              <p:cNvSpPr>
                <a:spLocks noChangeArrowheads="1"/>
              </p:cNvSpPr>
              <p:nvPr/>
            </p:nvSpPr>
            <p:spPr bwMode="auto">
              <a:xfrm>
                <a:off x="2835" y="3793"/>
                <a:ext cx="317" cy="318"/>
              </a:xfrm>
              <a:prstGeom prst="ellipse">
                <a:avLst/>
              </a:prstGeom>
              <a:solidFill>
                <a:schemeClr val="bg1"/>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dirty="0">
                    <a:latin typeface="Times New Roman" panose="02020703060505090304" pitchFamily="18" charset="0"/>
                  </a:rPr>
                  <a:t>Yr</a:t>
                </a:r>
              </a:p>
            </p:txBody>
          </p:sp>
        </p:grpSp>
        <p:sp>
          <p:nvSpPr>
            <p:cNvPr id="13333" name="Line 21"/>
            <p:cNvSpPr>
              <a:spLocks noChangeShapeType="1"/>
            </p:cNvSpPr>
            <p:nvPr/>
          </p:nvSpPr>
          <p:spPr bwMode="auto">
            <a:xfrm flipH="1">
              <a:off x="1202" y="1979"/>
              <a:ext cx="499" cy="362"/>
            </a:xfrm>
            <a:prstGeom prst="line">
              <a:avLst/>
            </a:prstGeom>
            <a:noFill/>
            <a:ln w="2857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34" name="Line 22"/>
            <p:cNvSpPr>
              <a:spLocks noChangeShapeType="1"/>
            </p:cNvSpPr>
            <p:nvPr/>
          </p:nvSpPr>
          <p:spPr bwMode="auto">
            <a:xfrm flipH="1">
              <a:off x="1837" y="2024"/>
              <a:ext cx="45" cy="317"/>
            </a:xfrm>
            <a:prstGeom prst="line">
              <a:avLst/>
            </a:prstGeom>
            <a:noFill/>
            <a:ln w="2857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35" name="Line 23"/>
            <p:cNvSpPr>
              <a:spLocks noChangeShapeType="1"/>
            </p:cNvSpPr>
            <p:nvPr/>
          </p:nvSpPr>
          <p:spPr bwMode="auto">
            <a:xfrm>
              <a:off x="2018" y="1979"/>
              <a:ext cx="408" cy="408"/>
            </a:xfrm>
            <a:prstGeom prst="line">
              <a:avLst/>
            </a:prstGeom>
            <a:noFill/>
            <a:ln w="2857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36" name="Line 24"/>
            <p:cNvSpPr>
              <a:spLocks noChangeShapeType="1"/>
            </p:cNvSpPr>
            <p:nvPr/>
          </p:nvSpPr>
          <p:spPr bwMode="auto">
            <a:xfrm>
              <a:off x="2109" y="1888"/>
              <a:ext cx="998" cy="544"/>
            </a:xfrm>
            <a:prstGeom prst="line">
              <a:avLst/>
            </a:prstGeom>
            <a:noFill/>
            <a:ln w="2857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 name="Group 25"/>
          <p:cNvGrpSpPr/>
          <p:nvPr/>
        </p:nvGrpSpPr>
        <p:grpSpPr bwMode="auto">
          <a:xfrm>
            <a:off x="6877050" y="2409825"/>
            <a:ext cx="647700" cy="864394"/>
            <a:chOff x="4332" y="2024"/>
            <a:chExt cx="408" cy="726"/>
          </a:xfrm>
        </p:grpSpPr>
        <p:sp>
          <p:nvSpPr>
            <p:cNvPr id="13338" name="Oval 26"/>
            <p:cNvSpPr>
              <a:spLocks noChangeArrowheads="1"/>
            </p:cNvSpPr>
            <p:nvPr/>
          </p:nvSpPr>
          <p:spPr bwMode="auto">
            <a:xfrm>
              <a:off x="4332" y="2341"/>
              <a:ext cx="408" cy="409"/>
            </a:xfrm>
            <a:prstGeom prst="ellipse">
              <a:avLst/>
            </a:prstGeom>
            <a:solidFill>
              <a:schemeClr val="bg1"/>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dirty="0">
                  <a:latin typeface="Times New Roman" panose="02020703060505090304" pitchFamily="18" charset="0"/>
                </a:rPr>
                <a:t>yr</a:t>
              </a:r>
            </a:p>
          </p:txBody>
        </p:sp>
        <p:sp>
          <p:nvSpPr>
            <p:cNvPr id="13339" name="Line 27"/>
            <p:cNvSpPr>
              <a:spLocks noChangeShapeType="1"/>
            </p:cNvSpPr>
            <p:nvPr/>
          </p:nvSpPr>
          <p:spPr bwMode="auto">
            <a:xfrm>
              <a:off x="4513" y="2024"/>
              <a:ext cx="0" cy="272"/>
            </a:xfrm>
            <a:prstGeom prst="line">
              <a:avLst/>
            </a:prstGeom>
            <a:noFill/>
            <a:ln w="2857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3340" name="Text Box 28"/>
          <p:cNvSpPr txBox="1">
            <a:spLocks noChangeArrowheads="1"/>
          </p:cNvSpPr>
          <p:nvPr/>
        </p:nvSpPr>
        <p:spPr bwMode="auto">
          <a:xfrm>
            <a:off x="343423" y="4681835"/>
            <a:ext cx="7090403"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b="1" dirty="0">
                <a:solidFill>
                  <a:srgbClr val="FF0000"/>
                </a:solidFill>
              </a:rPr>
              <a:t>比例：           </a:t>
            </a:r>
            <a:r>
              <a:rPr lang="en-US" altLang="zh-CN" sz="2400" b="1" dirty="0">
                <a:solidFill>
                  <a:srgbClr val="FF0000"/>
                </a:solidFill>
              </a:rPr>
              <a:t>1            :         1         :          1             :          1</a:t>
            </a:r>
          </a:p>
        </p:txBody>
      </p:sp>
      <p:grpSp>
        <p:nvGrpSpPr>
          <p:cNvPr id="5" name="Group 39"/>
          <p:cNvGrpSpPr/>
          <p:nvPr/>
        </p:nvGrpSpPr>
        <p:grpSpPr bwMode="auto">
          <a:xfrm>
            <a:off x="562899" y="1167551"/>
            <a:ext cx="7162800" cy="1038225"/>
            <a:chOff x="340" y="1107"/>
            <a:chExt cx="4512" cy="872"/>
          </a:xfrm>
        </p:grpSpPr>
        <p:grpSp>
          <p:nvGrpSpPr>
            <p:cNvPr id="6" name="Group 30"/>
            <p:cNvGrpSpPr/>
            <p:nvPr/>
          </p:nvGrpSpPr>
          <p:grpSpPr bwMode="auto">
            <a:xfrm>
              <a:off x="1429" y="1107"/>
              <a:ext cx="929" cy="872"/>
              <a:chOff x="2200" y="2331"/>
              <a:chExt cx="929" cy="872"/>
            </a:xfrm>
          </p:grpSpPr>
          <p:sp>
            <p:nvSpPr>
              <p:cNvPr id="13343" name="Oval 31"/>
              <p:cNvSpPr>
                <a:spLocks noChangeArrowheads="1"/>
              </p:cNvSpPr>
              <p:nvPr/>
            </p:nvSpPr>
            <p:spPr bwMode="auto">
              <a:xfrm>
                <a:off x="2426" y="2704"/>
                <a:ext cx="499" cy="499"/>
              </a:xfrm>
              <a:prstGeom prst="ellipse">
                <a:avLst/>
              </a:prstGeom>
              <a:solidFill>
                <a:srgbClr val="FFCC00"/>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dirty="0" err="1">
                    <a:latin typeface="Times New Roman" panose="02020703060505090304" pitchFamily="18" charset="0"/>
                  </a:rPr>
                  <a:t>Yy</a:t>
                </a:r>
                <a:endParaRPr lang="en-US" altLang="zh-CN" sz="2000" b="1" dirty="0">
                  <a:latin typeface="Times New Roman" panose="02020703060505090304" pitchFamily="18" charset="0"/>
                </a:endParaRPr>
              </a:p>
              <a:p>
                <a:pPr algn="ctr"/>
                <a:r>
                  <a:rPr lang="en-US" altLang="zh-CN" sz="2000" b="1" dirty="0" err="1">
                    <a:latin typeface="Times New Roman" panose="02020703060505090304" pitchFamily="18" charset="0"/>
                  </a:rPr>
                  <a:t>Rr</a:t>
                </a:r>
                <a:endParaRPr lang="en-US" altLang="zh-CN" sz="2000" b="1" dirty="0">
                  <a:latin typeface="Times New Roman" panose="02020703060505090304" pitchFamily="18" charset="0"/>
                </a:endParaRPr>
              </a:p>
            </p:txBody>
          </p:sp>
          <p:sp>
            <p:nvSpPr>
              <p:cNvPr id="13344" name="Text Box 32"/>
              <p:cNvSpPr txBox="1">
                <a:spLocks noChangeArrowheads="1"/>
              </p:cNvSpPr>
              <p:nvPr/>
            </p:nvSpPr>
            <p:spPr bwMode="auto">
              <a:xfrm>
                <a:off x="2200" y="2331"/>
                <a:ext cx="929" cy="3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b="1" dirty="0"/>
                  <a:t>杂种子一代</a:t>
                </a:r>
              </a:p>
            </p:txBody>
          </p:sp>
        </p:grpSp>
        <p:grpSp>
          <p:nvGrpSpPr>
            <p:cNvPr id="7" name="Group 33"/>
            <p:cNvGrpSpPr/>
            <p:nvPr/>
          </p:nvGrpSpPr>
          <p:grpSpPr bwMode="auto">
            <a:xfrm>
              <a:off x="3923" y="1117"/>
              <a:ext cx="929" cy="862"/>
              <a:chOff x="2789" y="300"/>
              <a:chExt cx="929" cy="862"/>
            </a:xfrm>
          </p:grpSpPr>
          <p:sp>
            <p:nvSpPr>
              <p:cNvPr id="13346" name="AutoShape 34"/>
              <p:cNvSpPr>
                <a:spLocks noChangeArrowheads="1"/>
              </p:cNvSpPr>
              <p:nvPr/>
            </p:nvSpPr>
            <p:spPr bwMode="auto">
              <a:xfrm>
                <a:off x="3107" y="618"/>
                <a:ext cx="544" cy="544"/>
              </a:xfrm>
              <a:prstGeom prst="star16">
                <a:avLst>
                  <a:gd name="adj" fmla="val 37500"/>
                </a:avLst>
              </a:prstGeom>
              <a:solidFill>
                <a:srgbClr val="33CC33"/>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dirty="0" err="1">
                    <a:latin typeface="Times New Roman" panose="02020703060505090304" pitchFamily="18" charset="0"/>
                  </a:rPr>
                  <a:t>yy</a:t>
                </a:r>
                <a:endParaRPr lang="en-US" altLang="zh-CN" sz="2000" b="1" dirty="0">
                  <a:latin typeface="Times New Roman" panose="02020703060505090304" pitchFamily="18" charset="0"/>
                </a:endParaRPr>
              </a:p>
              <a:p>
                <a:pPr algn="ctr"/>
                <a:r>
                  <a:rPr lang="en-US" altLang="zh-CN" sz="2000" b="1" dirty="0" err="1">
                    <a:latin typeface="Times New Roman" panose="02020703060505090304" pitchFamily="18" charset="0"/>
                  </a:rPr>
                  <a:t>rr</a:t>
                </a:r>
                <a:endParaRPr lang="en-US" altLang="zh-CN" sz="2000" b="1" dirty="0">
                  <a:latin typeface="Times New Roman" panose="02020703060505090304" pitchFamily="18" charset="0"/>
                </a:endParaRPr>
              </a:p>
            </p:txBody>
          </p:sp>
          <p:sp>
            <p:nvSpPr>
              <p:cNvPr id="13347" name="Text Box 35"/>
              <p:cNvSpPr txBox="1">
                <a:spLocks noChangeArrowheads="1"/>
              </p:cNvSpPr>
              <p:nvPr/>
            </p:nvSpPr>
            <p:spPr bwMode="auto">
              <a:xfrm>
                <a:off x="2789" y="300"/>
                <a:ext cx="929" cy="3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b="1" dirty="0"/>
                  <a:t>隐性纯合子</a:t>
                </a:r>
              </a:p>
            </p:txBody>
          </p:sp>
        </p:grpSp>
        <p:sp>
          <p:nvSpPr>
            <p:cNvPr id="13348" name="Text Box 36"/>
            <p:cNvSpPr txBox="1">
              <a:spLocks noChangeArrowheads="1"/>
            </p:cNvSpPr>
            <p:nvPr/>
          </p:nvSpPr>
          <p:spPr bwMode="auto">
            <a:xfrm>
              <a:off x="340" y="1117"/>
              <a:ext cx="680" cy="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b="1" dirty="0">
                  <a:solidFill>
                    <a:srgbClr val="FF0000"/>
                  </a:solidFill>
                </a:rPr>
                <a:t>测交</a:t>
              </a:r>
            </a:p>
          </p:txBody>
        </p:sp>
        <p:sp>
          <p:nvSpPr>
            <p:cNvPr id="13349" name="Text Box 37"/>
            <p:cNvSpPr txBox="1">
              <a:spLocks noChangeArrowheads="1"/>
            </p:cNvSpPr>
            <p:nvPr/>
          </p:nvSpPr>
          <p:spPr bwMode="auto">
            <a:xfrm>
              <a:off x="3106" y="1389"/>
              <a:ext cx="376" cy="4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cs typeface="Arial" panose="020B0604020202090204" pitchFamily="34" charset="0"/>
                </a:rPr>
                <a:t>×</a:t>
              </a:r>
            </a:p>
          </p:txBody>
        </p:sp>
      </p:grpSp>
      <p:sp>
        <p:nvSpPr>
          <p:cNvPr id="13350" name="Text Box 38"/>
          <p:cNvSpPr txBox="1">
            <a:spLocks noChangeArrowheads="1"/>
          </p:cNvSpPr>
          <p:nvPr/>
        </p:nvSpPr>
        <p:spPr bwMode="auto">
          <a:xfrm>
            <a:off x="0" y="3852592"/>
            <a:ext cx="1547813"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2400" b="1" dirty="0">
                <a:solidFill>
                  <a:srgbClr val="FF0000"/>
                </a:solidFill>
              </a:rPr>
              <a:t>测交后代</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350"/>
                                        </p:tgtEl>
                                        <p:attrNameLst>
                                          <p:attrName>style.visibility</p:attrName>
                                        </p:attrNameLst>
                                      </p:cBhvr>
                                      <p:to>
                                        <p:strVal val="visible"/>
                                      </p:to>
                                    </p:set>
                                    <p:animEffect transition="in" filter="blinds(horizontal)">
                                      <p:cBhvr>
                                        <p:cTn id="23" dur="500"/>
                                        <p:tgtEl>
                                          <p:spTgt spid="13350"/>
                                        </p:tgtEl>
                                      </p:cBhvr>
                                    </p:animEffec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13319"/>
                                        </p:tgtEl>
                                        <p:attrNameLst>
                                          <p:attrName>style.visibility</p:attrName>
                                        </p:attrNameLst>
                                      </p:cBhvr>
                                      <p:to>
                                        <p:strVal val="visible"/>
                                      </p:to>
                                    </p:set>
                                    <p:animEffect transition="in" filter="wipe(up)">
                                      <p:cBhvr>
                                        <p:cTn id="27" dur="500"/>
                                        <p:tgtEl>
                                          <p:spTgt spid="13319"/>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3320"/>
                                        </p:tgtEl>
                                        <p:attrNameLst>
                                          <p:attrName>style.visibility</p:attrName>
                                        </p:attrNameLst>
                                      </p:cBhvr>
                                      <p:to>
                                        <p:strVal val="visible"/>
                                      </p:to>
                                    </p:set>
                                    <p:animEffect transition="in" filter="wipe(up)">
                                      <p:cBhvr>
                                        <p:cTn id="31" dur="500"/>
                                        <p:tgtEl>
                                          <p:spTgt spid="13320"/>
                                        </p:tgtEl>
                                      </p:cBhvr>
                                    </p:animEffect>
                                  </p:childTnLst>
                                </p:cTn>
                              </p:par>
                            </p:childTnLst>
                          </p:cTn>
                        </p:par>
                        <p:par>
                          <p:cTn id="32" fill="hold">
                            <p:stCondLst>
                              <p:cond delay="1500"/>
                            </p:stCondLst>
                            <p:childTnLst>
                              <p:par>
                                <p:cTn id="33" presetID="22" presetClass="entr" presetSubtype="1" fill="hold" grpId="0" nodeType="afterEffect">
                                  <p:stCondLst>
                                    <p:cond delay="0"/>
                                  </p:stCondLst>
                                  <p:childTnLst>
                                    <p:set>
                                      <p:cBhvr>
                                        <p:cTn id="34" dur="1" fill="hold">
                                          <p:stCondLst>
                                            <p:cond delay="0"/>
                                          </p:stCondLst>
                                        </p:cTn>
                                        <p:tgtEl>
                                          <p:spTgt spid="13315"/>
                                        </p:tgtEl>
                                        <p:attrNameLst>
                                          <p:attrName>style.visibility</p:attrName>
                                        </p:attrNameLst>
                                      </p:cBhvr>
                                      <p:to>
                                        <p:strVal val="visible"/>
                                      </p:to>
                                    </p:set>
                                    <p:animEffect transition="in" filter="wipe(up)">
                                      <p:cBhvr>
                                        <p:cTn id="35" dur="500"/>
                                        <p:tgtEl>
                                          <p:spTgt spid="133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3321"/>
                                        </p:tgtEl>
                                        <p:attrNameLst>
                                          <p:attrName>style.visibility</p:attrName>
                                        </p:attrNameLst>
                                      </p:cBhvr>
                                      <p:to>
                                        <p:strVal val="visible"/>
                                      </p:to>
                                    </p:set>
                                    <p:animEffect transition="in" filter="wipe(up)">
                                      <p:cBhvr>
                                        <p:cTn id="40" dur="500"/>
                                        <p:tgtEl>
                                          <p:spTgt spid="13321"/>
                                        </p:tgtEl>
                                      </p:cBhvr>
                                    </p:animEffec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13322"/>
                                        </p:tgtEl>
                                        <p:attrNameLst>
                                          <p:attrName>style.visibility</p:attrName>
                                        </p:attrNameLst>
                                      </p:cBhvr>
                                      <p:to>
                                        <p:strVal val="visible"/>
                                      </p:to>
                                    </p:set>
                                    <p:animEffect transition="in" filter="wipe(up)">
                                      <p:cBhvr>
                                        <p:cTn id="44" dur="500"/>
                                        <p:tgtEl>
                                          <p:spTgt spid="13322"/>
                                        </p:tgtEl>
                                      </p:cBhvr>
                                    </p:animEffect>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13317"/>
                                        </p:tgtEl>
                                        <p:attrNameLst>
                                          <p:attrName>style.visibility</p:attrName>
                                        </p:attrNameLst>
                                      </p:cBhvr>
                                      <p:to>
                                        <p:strVal val="visible"/>
                                      </p:to>
                                    </p:set>
                                    <p:animEffect transition="in" filter="wipe(up)">
                                      <p:cBhvr>
                                        <p:cTn id="48" dur="500"/>
                                        <p:tgtEl>
                                          <p:spTgt spid="133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3323"/>
                                        </p:tgtEl>
                                        <p:attrNameLst>
                                          <p:attrName>style.visibility</p:attrName>
                                        </p:attrNameLst>
                                      </p:cBhvr>
                                      <p:to>
                                        <p:strVal val="visible"/>
                                      </p:to>
                                    </p:set>
                                    <p:animEffect transition="in" filter="wipe(up)">
                                      <p:cBhvr>
                                        <p:cTn id="53" dur="500"/>
                                        <p:tgtEl>
                                          <p:spTgt spid="13323"/>
                                        </p:tgtEl>
                                      </p:cBhvr>
                                    </p:animEffect>
                                  </p:childTnLst>
                                </p:cTn>
                              </p:par>
                            </p:childTnLst>
                          </p:cTn>
                        </p:par>
                        <p:par>
                          <p:cTn id="54" fill="hold">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3324"/>
                                        </p:tgtEl>
                                        <p:attrNameLst>
                                          <p:attrName>style.visibility</p:attrName>
                                        </p:attrNameLst>
                                      </p:cBhvr>
                                      <p:to>
                                        <p:strVal val="visible"/>
                                      </p:to>
                                    </p:set>
                                    <p:animEffect transition="in" filter="wipe(up)">
                                      <p:cBhvr>
                                        <p:cTn id="57" dur="500"/>
                                        <p:tgtEl>
                                          <p:spTgt spid="13324"/>
                                        </p:tgtEl>
                                      </p:cBhvr>
                                    </p:animEffect>
                                  </p:childTnLst>
                                </p:cTn>
                              </p:par>
                            </p:childTnLst>
                          </p:cTn>
                        </p:par>
                        <p:par>
                          <p:cTn id="58" fill="hold">
                            <p:stCondLst>
                              <p:cond delay="1000"/>
                            </p:stCondLst>
                            <p:childTnLst>
                              <p:par>
                                <p:cTn id="59" presetID="22" presetClass="entr" presetSubtype="1" fill="hold" grpId="0" nodeType="afterEffect">
                                  <p:stCondLst>
                                    <p:cond delay="0"/>
                                  </p:stCondLst>
                                  <p:childTnLst>
                                    <p:set>
                                      <p:cBhvr>
                                        <p:cTn id="60" dur="1" fill="hold">
                                          <p:stCondLst>
                                            <p:cond delay="0"/>
                                          </p:stCondLst>
                                        </p:cTn>
                                        <p:tgtEl>
                                          <p:spTgt spid="13316"/>
                                        </p:tgtEl>
                                        <p:attrNameLst>
                                          <p:attrName>style.visibility</p:attrName>
                                        </p:attrNameLst>
                                      </p:cBhvr>
                                      <p:to>
                                        <p:strVal val="visible"/>
                                      </p:to>
                                    </p:set>
                                    <p:animEffect transition="in" filter="wipe(up)">
                                      <p:cBhvr>
                                        <p:cTn id="61" dur="500"/>
                                        <p:tgtEl>
                                          <p:spTgt spid="1331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13325"/>
                                        </p:tgtEl>
                                        <p:attrNameLst>
                                          <p:attrName>style.visibility</p:attrName>
                                        </p:attrNameLst>
                                      </p:cBhvr>
                                      <p:to>
                                        <p:strVal val="visible"/>
                                      </p:to>
                                    </p:set>
                                    <p:animEffect transition="in" filter="wipe(up)">
                                      <p:cBhvr>
                                        <p:cTn id="66" dur="500"/>
                                        <p:tgtEl>
                                          <p:spTgt spid="13325"/>
                                        </p:tgtEl>
                                      </p:cBhvr>
                                    </p:animEffect>
                                  </p:childTnLst>
                                </p:cTn>
                              </p:par>
                            </p:childTnLst>
                          </p:cTn>
                        </p:par>
                        <p:par>
                          <p:cTn id="67" fill="hold">
                            <p:stCondLst>
                              <p:cond delay="500"/>
                            </p:stCondLst>
                            <p:childTnLst>
                              <p:par>
                                <p:cTn id="68" presetID="22" presetClass="entr" presetSubtype="1" fill="hold" grpId="0" nodeType="afterEffect">
                                  <p:stCondLst>
                                    <p:cond delay="0"/>
                                  </p:stCondLst>
                                  <p:childTnLst>
                                    <p:set>
                                      <p:cBhvr>
                                        <p:cTn id="69" dur="1" fill="hold">
                                          <p:stCondLst>
                                            <p:cond delay="0"/>
                                          </p:stCondLst>
                                        </p:cTn>
                                        <p:tgtEl>
                                          <p:spTgt spid="13326"/>
                                        </p:tgtEl>
                                        <p:attrNameLst>
                                          <p:attrName>style.visibility</p:attrName>
                                        </p:attrNameLst>
                                      </p:cBhvr>
                                      <p:to>
                                        <p:strVal val="visible"/>
                                      </p:to>
                                    </p:set>
                                    <p:animEffect transition="in" filter="wipe(up)">
                                      <p:cBhvr>
                                        <p:cTn id="70" dur="500"/>
                                        <p:tgtEl>
                                          <p:spTgt spid="13326"/>
                                        </p:tgtEl>
                                      </p:cBhvr>
                                    </p:animEffect>
                                  </p:childTnLst>
                                </p:cTn>
                              </p:par>
                            </p:childTnLst>
                          </p:cTn>
                        </p:par>
                        <p:par>
                          <p:cTn id="71" fill="hold">
                            <p:stCondLst>
                              <p:cond delay="1000"/>
                            </p:stCondLst>
                            <p:childTnLst>
                              <p:par>
                                <p:cTn id="72" presetID="22" presetClass="entr" presetSubtype="1" fill="hold" grpId="0" nodeType="afterEffect">
                                  <p:stCondLst>
                                    <p:cond delay="0"/>
                                  </p:stCondLst>
                                  <p:childTnLst>
                                    <p:set>
                                      <p:cBhvr>
                                        <p:cTn id="73" dur="1" fill="hold">
                                          <p:stCondLst>
                                            <p:cond delay="0"/>
                                          </p:stCondLst>
                                        </p:cTn>
                                        <p:tgtEl>
                                          <p:spTgt spid="13318"/>
                                        </p:tgtEl>
                                        <p:attrNameLst>
                                          <p:attrName>style.visibility</p:attrName>
                                        </p:attrNameLst>
                                      </p:cBhvr>
                                      <p:to>
                                        <p:strVal val="visible"/>
                                      </p:to>
                                    </p:set>
                                    <p:animEffect transition="in" filter="wipe(up)">
                                      <p:cBhvr>
                                        <p:cTn id="74" dur="500"/>
                                        <p:tgtEl>
                                          <p:spTgt spid="1331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3340"/>
                                        </p:tgtEl>
                                        <p:attrNameLst>
                                          <p:attrName>style.visibility</p:attrName>
                                        </p:attrNameLst>
                                      </p:cBhvr>
                                      <p:to>
                                        <p:strVal val="visible"/>
                                      </p:to>
                                    </p:set>
                                    <p:animEffect transition="in" filter="wipe(left)">
                                      <p:cBhvr>
                                        <p:cTn id="79" dur="500"/>
                                        <p:tgtEl>
                                          <p:spTgt spid="13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ldLvl="0" animBg="1"/>
      <p:bldP spid="13316" grpId="0" bldLvl="0" animBg="1"/>
      <p:bldP spid="13317" grpId="0" bldLvl="0" animBg="1"/>
      <p:bldP spid="13318" grpId="0" bldLvl="0" animBg="1"/>
      <p:bldP spid="13319" grpId="0" bldLvl="0" animBg="1"/>
      <p:bldP spid="13320" grpId="0" bldLvl="0" animBg="1"/>
      <p:bldP spid="13321" grpId="0" bldLvl="0" animBg="1"/>
      <p:bldP spid="13322" grpId="0" bldLvl="0" animBg="1"/>
      <p:bldP spid="13323" grpId="0" bldLvl="0" animBg="1"/>
      <p:bldP spid="13324" grpId="0" bldLvl="0" animBg="1"/>
      <p:bldP spid="13325" grpId="0" bldLvl="0" animBg="1"/>
      <p:bldP spid="13326" grpId="0" bldLvl="0" animBg="1"/>
      <p:bldP spid="13340" grpId="0" bldLvl="0" animBg="1"/>
      <p:bldP spid="13350"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nvGraphicFramePr>
        <p:xfrm>
          <a:off x="1460811" y="1410755"/>
          <a:ext cx="5954750" cy="1904984"/>
        </p:xfrm>
        <a:graphic>
          <a:graphicData uri="http://schemas.openxmlformats.org/drawingml/2006/table">
            <a:tbl>
              <a:tblPr firstRow="1" firstCol="1" bandRow="1">
                <a:tableStyleId>{21E4AEA4-8DFA-4A89-87EB-49C32662AFE0}</a:tableStyleId>
              </a:tblPr>
              <a:tblGrid>
                <a:gridCol w="956462"/>
                <a:gridCol w="1357560"/>
                <a:gridCol w="960301"/>
                <a:gridCol w="894329"/>
                <a:gridCol w="850407"/>
                <a:gridCol w="935691"/>
              </a:tblGrid>
              <a:tr h="537148">
                <a:tc gridSpan="2">
                  <a:txBody>
                    <a:bodyPr/>
                    <a:lstStyle/>
                    <a:p>
                      <a:pPr algn="ctr">
                        <a:lnSpc>
                          <a:spcPct val="110000"/>
                        </a:lnSpc>
                      </a:pPr>
                      <a:r>
                        <a:rPr lang="zh-CN" altLang="en-US" sz="2000" baseline="0" dirty="0">
                          <a:solidFill>
                            <a:srgbClr val="FFFF00"/>
                          </a:solidFill>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rPr>
                        <a:t>性状组合</a:t>
                      </a:r>
                      <a:endParaRPr lang="zh-CN" altLang="en-US" sz="2000" b="1" baseline="0" dirty="0">
                        <a:solidFill>
                          <a:srgbClr val="FFFF00"/>
                        </a:solidFill>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endParaRPr>
                    </a:p>
                  </a:txBody>
                  <a:tcPr marL="34288" marR="34288" marT="17143" marB="171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zh-CN"/>
                    </a:p>
                  </a:txBody>
                  <a:tcPr/>
                </a:tc>
                <a:tc>
                  <a:txBody>
                    <a:bodyPr/>
                    <a:lstStyle/>
                    <a:p>
                      <a:pPr algn="ctr">
                        <a:lnSpc>
                          <a:spcPct val="110000"/>
                        </a:lnSpc>
                      </a:pPr>
                      <a:r>
                        <a:rPr lang="zh-CN" altLang="en-US" sz="2000" baseline="0" dirty="0">
                          <a:solidFill>
                            <a:srgbClr val="FFFF00"/>
                          </a:solidFill>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rPr>
                        <a:t>黄色</a:t>
                      </a:r>
                      <a:endParaRPr lang="en-US" altLang="zh-CN" sz="2000" baseline="0" dirty="0">
                        <a:solidFill>
                          <a:srgbClr val="FFFF00"/>
                        </a:solidFill>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endParaRPr>
                    </a:p>
                    <a:p>
                      <a:pPr algn="ctr">
                        <a:lnSpc>
                          <a:spcPct val="110000"/>
                        </a:lnSpc>
                      </a:pPr>
                      <a:r>
                        <a:rPr lang="zh-CN" altLang="en-US" sz="2000" baseline="0" dirty="0">
                          <a:solidFill>
                            <a:srgbClr val="FFFF00"/>
                          </a:solidFill>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rPr>
                        <a:t>圆粒</a:t>
                      </a:r>
                      <a:endParaRPr lang="zh-CN" altLang="en-US" sz="2000" b="1" baseline="0" dirty="0">
                        <a:solidFill>
                          <a:srgbClr val="FFFF00"/>
                        </a:solidFill>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endParaRPr>
                    </a:p>
                  </a:txBody>
                  <a:tcPr marL="34288" marR="34288" marT="17143" marB="171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0000"/>
                        </a:lnSpc>
                      </a:pPr>
                      <a:r>
                        <a:rPr lang="zh-CN" altLang="en-US" sz="2000" baseline="0" dirty="0">
                          <a:solidFill>
                            <a:srgbClr val="FFFF00"/>
                          </a:solidFill>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rPr>
                        <a:t>黄色</a:t>
                      </a:r>
                      <a:endParaRPr lang="en-US" altLang="zh-CN" sz="2000" baseline="0" dirty="0">
                        <a:solidFill>
                          <a:srgbClr val="FFFF00"/>
                        </a:solidFill>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endParaRPr>
                    </a:p>
                    <a:p>
                      <a:pPr algn="ctr">
                        <a:lnSpc>
                          <a:spcPct val="110000"/>
                        </a:lnSpc>
                      </a:pPr>
                      <a:r>
                        <a:rPr lang="zh-CN" altLang="en-US" sz="2000" baseline="0" dirty="0">
                          <a:solidFill>
                            <a:srgbClr val="FFFF00"/>
                          </a:solidFill>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rPr>
                        <a:t>皱粒</a:t>
                      </a:r>
                      <a:endParaRPr lang="zh-CN" altLang="en-US" sz="2000" b="1" baseline="0" dirty="0">
                        <a:solidFill>
                          <a:srgbClr val="FFFF00"/>
                        </a:solidFill>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endParaRPr>
                    </a:p>
                  </a:txBody>
                  <a:tcPr marL="34288" marR="34288" marT="17143" marB="171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0000"/>
                        </a:lnSpc>
                      </a:pPr>
                      <a:r>
                        <a:rPr lang="zh-CN" altLang="en-US" sz="2000" baseline="0" dirty="0">
                          <a:solidFill>
                            <a:srgbClr val="FFFF00"/>
                          </a:solidFill>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rPr>
                        <a:t>绿色</a:t>
                      </a:r>
                      <a:endParaRPr lang="en-US" altLang="zh-CN" sz="2000" baseline="0" dirty="0">
                        <a:solidFill>
                          <a:srgbClr val="FFFF00"/>
                        </a:solidFill>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endParaRPr>
                    </a:p>
                    <a:p>
                      <a:pPr algn="ctr">
                        <a:lnSpc>
                          <a:spcPct val="110000"/>
                        </a:lnSpc>
                      </a:pPr>
                      <a:r>
                        <a:rPr lang="zh-CN" altLang="en-US" sz="2000" baseline="0" dirty="0">
                          <a:solidFill>
                            <a:srgbClr val="FFFF00"/>
                          </a:solidFill>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rPr>
                        <a:t>圆粒</a:t>
                      </a:r>
                      <a:endParaRPr lang="zh-CN" altLang="en-US" sz="2000" b="1" baseline="0" dirty="0">
                        <a:solidFill>
                          <a:srgbClr val="FFFF00"/>
                        </a:solidFill>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endParaRPr>
                    </a:p>
                  </a:txBody>
                  <a:tcPr marL="34288" marR="34288" marT="17143" marB="171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0000"/>
                        </a:lnSpc>
                      </a:pPr>
                      <a:r>
                        <a:rPr lang="zh-CN" altLang="en-US" sz="2000" baseline="0" dirty="0">
                          <a:solidFill>
                            <a:srgbClr val="FFFF00"/>
                          </a:solidFill>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rPr>
                        <a:t>绿色</a:t>
                      </a:r>
                      <a:endParaRPr lang="en-US" altLang="zh-CN" sz="2000" baseline="0" dirty="0">
                        <a:solidFill>
                          <a:srgbClr val="FFFF00"/>
                        </a:solidFill>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endParaRPr>
                    </a:p>
                    <a:p>
                      <a:pPr algn="ctr">
                        <a:lnSpc>
                          <a:spcPct val="110000"/>
                        </a:lnSpc>
                      </a:pPr>
                      <a:r>
                        <a:rPr lang="zh-CN" altLang="en-US" sz="2000" baseline="0" dirty="0">
                          <a:solidFill>
                            <a:srgbClr val="FFFF00"/>
                          </a:solidFill>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rPr>
                        <a:t>皱粒</a:t>
                      </a:r>
                      <a:endParaRPr lang="zh-CN" altLang="en-US" sz="2000" b="1" baseline="0" dirty="0">
                        <a:solidFill>
                          <a:srgbClr val="FFFF00"/>
                        </a:solidFill>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endParaRPr>
                    </a:p>
                  </a:txBody>
                  <a:tcPr marL="34288" marR="34288" marT="17143" marB="171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8574">
                <a:tc rowSpan="2">
                  <a:txBody>
                    <a:bodyPr/>
                    <a:lstStyle/>
                    <a:p>
                      <a:pPr algn="ctr">
                        <a:lnSpc>
                          <a:spcPct val="120000"/>
                        </a:lnSpc>
                      </a:pPr>
                      <a:r>
                        <a:rPr lang="zh-CN" altLang="en-US" sz="2000" baseline="0" dirty="0">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rPr>
                        <a:t>实际籽</a:t>
                      </a:r>
                      <a:endParaRPr lang="en-US" altLang="zh-CN" sz="2000" baseline="0" dirty="0">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endParaRPr>
                    </a:p>
                    <a:p>
                      <a:pPr algn="ctr">
                        <a:lnSpc>
                          <a:spcPct val="120000"/>
                        </a:lnSpc>
                      </a:pPr>
                      <a:r>
                        <a:rPr lang="zh-CN" altLang="en-US" sz="2000" baseline="0" dirty="0">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rPr>
                        <a:t>粒数</a:t>
                      </a:r>
                      <a:endParaRPr lang="zh-CN" altLang="en-US" sz="2000" b="0" baseline="0" dirty="0">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endParaRPr>
                    </a:p>
                  </a:txBody>
                  <a:tcPr marL="34288" marR="34288" marT="17143" marB="171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ctr" defTabSz="2176145" rtl="0" eaLnBrk="1" fontAlgn="auto" latinLnBrk="0" hangingPunct="1">
                        <a:lnSpc>
                          <a:spcPct val="120000"/>
                        </a:lnSpc>
                        <a:spcBef>
                          <a:spcPts val="0"/>
                        </a:spcBef>
                        <a:spcAft>
                          <a:spcPts val="0"/>
                        </a:spcAft>
                        <a:buClrTx/>
                        <a:buSzTx/>
                        <a:buFontTx/>
                        <a:buNone/>
                        <a:defRPr/>
                      </a:pPr>
                      <a:r>
                        <a:rPr lang="en-US" altLang="zh-CN" sz="2000" b="1" baseline="0" dirty="0">
                          <a:latin typeface="Times New Roman" panose="02020703060505090304" pitchFamily="18" charset="0"/>
                          <a:ea typeface="黑体" panose="02010609060101010101" pitchFamily="49" charset="-122"/>
                        </a:rPr>
                        <a:t>F</a:t>
                      </a:r>
                      <a:r>
                        <a:rPr lang="en-US" altLang="zh-CN" sz="2000" b="1" baseline="-25000" dirty="0">
                          <a:latin typeface="Times New Roman" panose="02020703060505090304" pitchFamily="18" charset="0"/>
                          <a:ea typeface="黑体" panose="02010609060101010101" pitchFamily="49" charset="-122"/>
                        </a:rPr>
                        <a:t>1</a:t>
                      </a:r>
                      <a:r>
                        <a:rPr lang="zh-CN" altLang="en-US" sz="2000" baseline="0" dirty="0">
                          <a:latin typeface="Times New Roman" panose="02020703060505090304" pitchFamily="18" charset="0"/>
                          <a:ea typeface="黑体" panose="02010609060101010101" pitchFamily="49" charset="-122"/>
                        </a:rPr>
                        <a:t>作母本</a:t>
                      </a:r>
                      <a:endParaRPr lang="zh-CN" altLang="en-US" sz="2000" b="0" baseline="0" dirty="0">
                        <a:latin typeface="Times New Roman" panose="02020703060505090304" pitchFamily="18" charset="0"/>
                        <a:ea typeface="黑体" panose="02010609060101010101" pitchFamily="49" charset="-122"/>
                      </a:endParaRPr>
                    </a:p>
                  </a:txBody>
                  <a:tcPr marL="34288" marR="34288" marT="17143" marB="171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20000"/>
                        </a:lnSpc>
                      </a:pPr>
                      <a:r>
                        <a:rPr lang="en-US" altLang="zh-CN" sz="2000" b="1" baseline="0" dirty="0">
                          <a:latin typeface="Times New Roman" panose="02020703060505090304" pitchFamily="18" charset="0"/>
                          <a:ea typeface="黑体" panose="02010609060101010101" pitchFamily="49" charset="-122"/>
                        </a:rPr>
                        <a:t>31</a:t>
                      </a:r>
                      <a:endParaRPr lang="zh-CN" altLang="en-US" sz="2000" b="1" baseline="0" dirty="0">
                        <a:latin typeface="Times New Roman" panose="02020703060505090304" pitchFamily="18" charset="0"/>
                        <a:ea typeface="黑体" panose="02010609060101010101" pitchFamily="49" charset="-122"/>
                      </a:endParaRPr>
                    </a:p>
                  </a:txBody>
                  <a:tcPr marL="34288" marR="34288" marT="17143" marB="171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20000"/>
                        </a:lnSpc>
                      </a:pPr>
                      <a:r>
                        <a:rPr lang="en-US" altLang="zh-CN" sz="2000" b="1" baseline="0" dirty="0">
                          <a:latin typeface="Times New Roman" panose="02020703060505090304" pitchFamily="18" charset="0"/>
                          <a:ea typeface="黑体" panose="02010609060101010101" pitchFamily="49" charset="-122"/>
                        </a:rPr>
                        <a:t>27</a:t>
                      </a:r>
                      <a:endParaRPr lang="zh-CN" altLang="en-US" sz="2000" b="1" baseline="0" dirty="0">
                        <a:latin typeface="Times New Roman" panose="02020703060505090304" pitchFamily="18" charset="0"/>
                        <a:ea typeface="黑体" panose="02010609060101010101" pitchFamily="49" charset="-122"/>
                      </a:endParaRPr>
                    </a:p>
                  </a:txBody>
                  <a:tcPr marL="34288" marR="34288" marT="17143" marB="171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20000"/>
                        </a:lnSpc>
                      </a:pPr>
                      <a:r>
                        <a:rPr lang="en-US" altLang="zh-CN" sz="2000" b="1" baseline="0" dirty="0">
                          <a:latin typeface="Times New Roman" panose="02020703060505090304" pitchFamily="18" charset="0"/>
                          <a:ea typeface="黑体" panose="02010609060101010101" pitchFamily="49" charset="-122"/>
                        </a:rPr>
                        <a:t>26</a:t>
                      </a:r>
                      <a:endParaRPr lang="zh-CN" altLang="en-US" sz="2000" b="1" baseline="0" dirty="0">
                        <a:latin typeface="Times New Roman" panose="02020703060505090304" pitchFamily="18" charset="0"/>
                        <a:ea typeface="黑体" panose="02010609060101010101" pitchFamily="49" charset="-122"/>
                      </a:endParaRPr>
                    </a:p>
                  </a:txBody>
                  <a:tcPr marL="34288" marR="34288" marT="17143" marB="171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20000"/>
                        </a:lnSpc>
                      </a:pPr>
                      <a:r>
                        <a:rPr lang="en-US" altLang="zh-CN" sz="2000" b="1" baseline="0" dirty="0">
                          <a:latin typeface="Times New Roman" panose="02020703060505090304" pitchFamily="18" charset="0"/>
                          <a:ea typeface="黑体" panose="02010609060101010101" pitchFamily="49" charset="-122"/>
                        </a:rPr>
                        <a:t>26</a:t>
                      </a:r>
                      <a:endParaRPr lang="zh-CN" altLang="en-US" sz="2000" b="1" baseline="0" dirty="0">
                        <a:latin typeface="Times New Roman" panose="02020703060505090304" pitchFamily="18" charset="0"/>
                        <a:ea typeface="黑体" panose="02010609060101010101" pitchFamily="49" charset="-122"/>
                      </a:endParaRPr>
                    </a:p>
                  </a:txBody>
                  <a:tcPr marL="34288" marR="34288" marT="17143" marB="171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8574">
                <a:tc vMerge="1">
                  <a:txBody>
                    <a:bodyPr/>
                    <a:lstStyle/>
                    <a:p>
                      <a:endParaRPr lang="zh-CN"/>
                    </a:p>
                  </a:txBody>
                  <a:tcPr>
                    <a:lnL w="12700" cmpd="sng">
                      <a:noFill/>
                    </a:lnL>
                  </a:tcPr>
                </a:tc>
                <a:tc>
                  <a:txBody>
                    <a:bodyPr/>
                    <a:lstStyle/>
                    <a:p>
                      <a:pPr marL="0" marR="0" indent="0" algn="ctr" defTabSz="2176145" rtl="0" eaLnBrk="1" fontAlgn="auto" latinLnBrk="0" hangingPunct="1">
                        <a:lnSpc>
                          <a:spcPct val="120000"/>
                        </a:lnSpc>
                        <a:spcBef>
                          <a:spcPts val="0"/>
                        </a:spcBef>
                        <a:spcAft>
                          <a:spcPts val="0"/>
                        </a:spcAft>
                        <a:buClrTx/>
                        <a:buSzTx/>
                        <a:buFontTx/>
                        <a:buNone/>
                        <a:defRPr/>
                      </a:pPr>
                      <a:r>
                        <a:rPr lang="en-US" altLang="zh-CN" sz="2000" b="1" baseline="0" dirty="0">
                          <a:latin typeface="Times New Roman" panose="02020703060505090304" pitchFamily="18" charset="0"/>
                          <a:ea typeface="黑体" panose="02010609060101010101" pitchFamily="49" charset="-122"/>
                        </a:rPr>
                        <a:t>F</a:t>
                      </a:r>
                      <a:r>
                        <a:rPr lang="en-US" altLang="zh-CN" sz="2000" b="1" baseline="-25000" dirty="0">
                          <a:latin typeface="Times New Roman" panose="02020703060505090304" pitchFamily="18" charset="0"/>
                          <a:ea typeface="黑体" panose="02010609060101010101" pitchFamily="49" charset="-122"/>
                        </a:rPr>
                        <a:t>1</a:t>
                      </a:r>
                      <a:r>
                        <a:rPr lang="zh-CN" altLang="en-US" sz="2000" baseline="0" dirty="0">
                          <a:latin typeface="Times New Roman" panose="02020703060505090304" pitchFamily="18" charset="0"/>
                          <a:ea typeface="黑体" panose="02010609060101010101" pitchFamily="49" charset="-122"/>
                        </a:rPr>
                        <a:t>作父本</a:t>
                      </a:r>
                      <a:endParaRPr lang="zh-CN" altLang="en-US" sz="2000" b="0" baseline="0" dirty="0">
                        <a:latin typeface="Times New Roman" panose="02020703060505090304" pitchFamily="18" charset="0"/>
                        <a:ea typeface="黑体" panose="02010609060101010101" pitchFamily="49" charset="-122"/>
                      </a:endParaRPr>
                    </a:p>
                  </a:txBody>
                  <a:tcPr marL="34288" marR="34288" marT="17143" marB="171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20000"/>
                        </a:lnSpc>
                      </a:pPr>
                      <a:r>
                        <a:rPr lang="en-US" altLang="zh-CN" sz="2000" b="1" baseline="0" dirty="0">
                          <a:latin typeface="Times New Roman" panose="02020703060505090304" pitchFamily="18" charset="0"/>
                          <a:ea typeface="黑体" panose="02010609060101010101" pitchFamily="49" charset="-122"/>
                        </a:rPr>
                        <a:t>24</a:t>
                      </a:r>
                      <a:endParaRPr lang="zh-CN" altLang="en-US" sz="2000" b="1" baseline="0" dirty="0">
                        <a:latin typeface="Times New Roman" panose="02020703060505090304" pitchFamily="18" charset="0"/>
                        <a:ea typeface="黑体" panose="02010609060101010101" pitchFamily="49" charset="-122"/>
                      </a:endParaRPr>
                    </a:p>
                  </a:txBody>
                  <a:tcPr marL="34288" marR="34288" marT="17143" marB="171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20000"/>
                        </a:lnSpc>
                      </a:pPr>
                      <a:r>
                        <a:rPr lang="en-US" altLang="zh-CN" sz="2000" b="1" baseline="0" dirty="0">
                          <a:latin typeface="Times New Roman" panose="02020703060505090304" pitchFamily="18" charset="0"/>
                          <a:ea typeface="黑体" panose="02010609060101010101" pitchFamily="49" charset="-122"/>
                        </a:rPr>
                        <a:t>22</a:t>
                      </a:r>
                      <a:endParaRPr lang="zh-CN" altLang="en-US" sz="2000" b="1" baseline="0" dirty="0">
                        <a:latin typeface="Times New Roman" panose="02020703060505090304" pitchFamily="18" charset="0"/>
                        <a:ea typeface="黑体" panose="02010609060101010101" pitchFamily="49" charset="-122"/>
                      </a:endParaRPr>
                    </a:p>
                  </a:txBody>
                  <a:tcPr marL="34288" marR="34288" marT="17143" marB="171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20000"/>
                        </a:lnSpc>
                      </a:pPr>
                      <a:r>
                        <a:rPr lang="en-US" altLang="zh-CN" sz="2000" b="1" baseline="0" dirty="0">
                          <a:latin typeface="Times New Roman" panose="02020703060505090304" pitchFamily="18" charset="0"/>
                          <a:ea typeface="黑体" panose="02010609060101010101" pitchFamily="49" charset="-122"/>
                        </a:rPr>
                        <a:t>25</a:t>
                      </a:r>
                      <a:endParaRPr lang="zh-CN" altLang="en-US" sz="2000" b="1" baseline="0" dirty="0">
                        <a:latin typeface="Times New Roman" panose="02020703060505090304" pitchFamily="18" charset="0"/>
                        <a:ea typeface="黑体" panose="02010609060101010101" pitchFamily="49" charset="-122"/>
                      </a:endParaRPr>
                    </a:p>
                  </a:txBody>
                  <a:tcPr marL="34288" marR="34288" marT="17143" marB="171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20000"/>
                        </a:lnSpc>
                      </a:pPr>
                      <a:r>
                        <a:rPr lang="en-US" altLang="zh-CN" sz="2000" b="1" baseline="0" dirty="0">
                          <a:latin typeface="Times New Roman" panose="02020703060505090304" pitchFamily="18" charset="0"/>
                          <a:ea typeface="黑体" panose="02010609060101010101" pitchFamily="49" charset="-122"/>
                        </a:rPr>
                        <a:t>26</a:t>
                      </a:r>
                      <a:endParaRPr lang="zh-CN" altLang="en-US" sz="2000" b="1" baseline="0" dirty="0">
                        <a:latin typeface="Times New Roman" panose="02020703060505090304" pitchFamily="18" charset="0"/>
                        <a:ea typeface="黑体" panose="02010609060101010101" pitchFamily="49" charset="-122"/>
                      </a:endParaRPr>
                    </a:p>
                  </a:txBody>
                  <a:tcPr marL="34288" marR="34288" marT="17143" marB="171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8574">
                <a:tc gridSpan="2">
                  <a:txBody>
                    <a:bodyPr/>
                    <a:lstStyle/>
                    <a:p>
                      <a:pPr algn="ctr">
                        <a:lnSpc>
                          <a:spcPct val="120000"/>
                        </a:lnSpc>
                      </a:pPr>
                      <a:r>
                        <a:rPr lang="zh-CN" altLang="en-US" sz="2000" baseline="0" dirty="0">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rPr>
                        <a:t>不同性状的数量比</a:t>
                      </a:r>
                      <a:endParaRPr lang="zh-CN" altLang="en-US" sz="2000" b="0" baseline="0" dirty="0">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endParaRPr>
                    </a:p>
                  </a:txBody>
                  <a:tcPr marL="34288" marR="34288" marT="17143" marB="171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zh-CN"/>
                    </a:p>
                  </a:txBody>
                  <a:tcPr/>
                </a:tc>
                <a:tc gridSpan="4">
                  <a:txBody>
                    <a:bodyPr/>
                    <a:lstStyle/>
                    <a:p>
                      <a:pPr algn="ctr">
                        <a:lnSpc>
                          <a:spcPct val="120000"/>
                        </a:lnSpc>
                      </a:pPr>
                      <a:r>
                        <a:rPr lang="en-US" altLang="zh-CN" sz="2000" b="1" baseline="0" dirty="0">
                          <a:latin typeface="Times New Roman" panose="02020703060505090304" pitchFamily="18" charset="0"/>
                          <a:ea typeface="黑体" panose="02010609060101010101" pitchFamily="49" charset="-122"/>
                        </a:rPr>
                        <a:t> 1     </a:t>
                      </a:r>
                      <a:r>
                        <a:rPr lang="zh-CN" altLang="en-US" sz="2000" b="1" baseline="0" dirty="0">
                          <a:latin typeface="Times New Roman" panose="02020703060505090304" pitchFamily="18" charset="0"/>
                          <a:ea typeface="黑体" panose="02010609060101010101" pitchFamily="49" charset="-122"/>
                        </a:rPr>
                        <a:t>∶     </a:t>
                      </a:r>
                      <a:r>
                        <a:rPr lang="en-US" altLang="zh-CN" sz="2000" b="1" baseline="0" dirty="0">
                          <a:latin typeface="Times New Roman" panose="02020703060505090304" pitchFamily="18" charset="0"/>
                          <a:ea typeface="黑体" panose="02010609060101010101" pitchFamily="49" charset="-122"/>
                        </a:rPr>
                        <a:t>1     </a:t>
                      </a:r>
                      <a:r>
                        <a:rPr lang="zh-CN" altLang="en-US" sz="2000" b="1" baseline="0" dirty="0">
                          <a:latin typeface="Times New Roman" panose="02020703060505090304" pitchFamily="18" charset="0"/>
                          <a:ea typeface="黑体" panose="02010609060101010101" pitchFamily="49" charset="-122"/>
                        </a:rPr>
                        <a:t>∶     </a:t>
                      </a:r>
                      <a:r>
                        <a:rPr lang="en-US" altLang="zh-CN" sz="2000" b="1" baseline="0" dirty="0">
                          <a:latin typeface="Times New Roman" panose="02020703060505090304" pitchFamily="18" charset="0"/>
                          <a:ea typeface="黑体" panose="02010609060101010101" pitchFamily="49" charset="-122"/>
                        </a:rPr>
                        <a:t>1    </a:t>
                      </a:r>
                      <a:r>
                        <a:rPr lang="zh-CN" altLang="en-US" sz="2000" b="1" baseline="0" dirty="0">
                          <a:latin typeface="Times New Roman" panose="02020703060505090304" pitchFamily="18" charset="0"/>
                          <a:ea typeface="黑体" panose="02010609060101010101" pitchFamily="49" charset="-122"/>
                        </a:rPr>
                        <a:t>∶  </a:t>
                      </a:r>
                      <a:r>
                        <a:rPr lang="en-US" altLang="zh-CN" sz="2000" b="1" baseline="0" dirty="0">
                          <a:latin typeface="Times New Roman" panose="02020703060505090304" pitchFamily="18" charset="0"/>
                          <a:ea typeface="黑体" panose="02010609060101010101" pitchFamily="49" charset="-122"/>
                        </a:rPr>
                        <a:t>1</a:t>
                      </a:r>
                      <a:endParaRPr lang="zh-CN" altLang="en-US" sz="2000" b="1" baseline="0" dirty="0">
                        <a:latin typeface="Times New Roman" panose="02020703060505090304" pitchFamily="18" charset="0"/>
                        <a:ea typeface="黑体" panose="02010609060101010101" pitchFamily="49" charset="-122"/>
                      </a:endParaRPr>
                    </a:p>
                  </a:txBody>
                  <a:tcPr marL="34288" marR="34288" marT="17143" marB="1714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r>
            </a:tbl>
          </a:graphicData>
        </a:graphic>
      </p:graphicFrame>
      <p:sp>
        <p:nvSpPr>
          <p:cNvPr id="9" name="Rectangle 5"/>
          <p:cNvSpPr>
            <a:spLocks noChangeArrowheads="1"/>
          </p:cNvSpPr>
          <p:nvPr/>
        </p:nvSpPr>
        <p:spPr bwMode="auto">
          <a:xfrm>
            <a:off x="1787432" y="687069"/>
            <a:ext cx="5440895" cy="434724"/>
          </a:xfrm>
          <a:prstGeom prst="rect">
            <a:avLst/>
          </a:prstGeom>
          <a:noFill/>
          <a:ln w="9525">
            <a:noFill/>
            <a:miter lim="800000"/>
          </a:ln>
        </p:spPr>
        <p:txBody>
          <a:bodyPr wrap="none" lIns="34281" tIns="17140" rIns="34281" bIns="17140">
            <a:spAutoFit/>
          </a:bodyPr>
          <a:lstStyle/>
          <a:p>
            <a:pPr>
              <a:lnSpc>
                <a:spcPct val="130000"/>
              </a:lnSpc>
            </a:pPr>
            <a:r>
              <a:rPr kumimoji="1" lang="en-US" altLang="zh-CN" sz="2000" b="1" dirty="0" smtClean="0">
                <a:solidFill>
                  <a:srgbClr val="0000FF"/>
                </a:solidFill>
                <a:latin typeface="Times New Roman" panose="02020703060505090304" pitchFamily="18" charset="0"/>
                <a:ea typeface="黑体" panose="02010609060101010101" pitchFamily="49" charset="-122"/>
              </a:rPr>
              <a:t>F</a:t>
            </a:r>
            <a:r>
              <a:rPr kumimoji="1" lang="en-US" altLang="zh-CN" sz="2000" b="1" baseline="-25000" dirty="0" smtClean="0">
                <a:solidFill>
                  <a:srgbClr val="0000FF"/>
                </a:solidFill>
                <a:latin typeface="Times New Roman" panose="02020703060505090304" pitchFamily="18" charset="0"/>
                <a:ea typeface="黑体" panose="02010609060101010101" pitchFamily="49" charset="-122"/>
              </a:rPr>
              <a:t>1</a:t>
            </a:r>
            <a:r>
              <a:rPr kumimoji="1" lang="zh-CN" altLang="en-US" sz="2000" dirty="0" smtClean="0">
                <a:solidFill>
                  <a:srgbClr val="0000FF"/>
                </a:solidFill>
                <a:latin typeface="Times New Roman" panose="02020703060505090304" pitchFamily="18" charset="0"/>
                <a:ea typeface="黑体" panose="02010609060101010101" pitchFamily="49" charset="-122"/>
              </a:rPr>
              <a:t>黄</a:t>
            </a:r>
            <a:r>
              <a:rPr kumimoji="1" lang="zh-CN" altLang="en-US" sz="2000" dirty="0">
                <a:solidFill>
                  <a:srgbClr val="0000FF"/>
                </a:solidFill>
                <a:latin typeface="Times New Roman" panose="02020703060505090304" pitchFamily="18" charset="0"/>
                <a:ea typeface="黑体" panose="02010609060101010101" pitchFamily="49" charset="-122"/>
              </a:rPr>
              <a:t>色圆粒豌豆与绿色皱粒豌豆</a:t>
            </a:r>
            <a:r>
              <a:rPr kumimoji="1" lang="zh-CN" altLang="en-US" sz="2000" dirty="0" smtClean="0">
                <a:solidFill>
                  <a:srgbClr val="0000FF"/>
                </a:solidFill>
                <a:latin typeface="Times New Roman" panose="02020703060505090304" pitchFamily="18" charset="0"/>
                <a:ea typeface="黑体" panose="02010609060101010101" pitchFamily="49" charset="-122"/>
              </a:rPr>
              <a:t>的测交实验</a:t>
            </a:r>
            <a:r>
              <a:rPr kumimoji="1" lang="zh-CN" altLang="en-US" sz="2000" dirty="0">
                <a:solidFill>
                  <a:srgbClr val="0000FF"/>
                </a:solidFill>
                <a:latin typeface="Times New Roman" panose="02020703060505090304" pitchFamily="18" charset="0"/>
                <a:ea typeface="黑体" panose="02010609060101010101" pitchFamily="49" charset="-122"/>
              </a:rPr>
              <a:t>结果</a:t>
            </a:r>
          </a:p>
        </p:txBody>
      </p:sp>
      <p:sp>
        <p:nvSpPr>
          <p:cNvPr id="10" name="TextBox 9"/>
          <p:cNvSpPr txBox="1"/>
          <p:nvPr/>
        </p:nvSpPr>
        <p:spPr>
          <a:xfrm>
            <a:off x="507365" y="3784600"/>
            <a:ext cx="8129270" cy="833120"/>
          </a:xfrm>
          <a:prstGeom prst="rect">
            <a:avLst/>
          </a:prstGeom>
          <a:noFill/>
        </p:spPr>
        <p:txBody>
          <a:bodyPr wrap="square" lIns="34281" tIns="17140" rIns="34281" bIns="17140" rtlCol="0">
            <a:spAutoFit/>
          </a:bodyPr>
          <a:lstStyle/>
          <a:p>
            <a:pPr>
              <a:lnSpc>
                <a:spcPct val="130000"/>
              </a:lnSpc>
            </a:pPr>
            <a:r>
              <a:rPr lang="zh-CN" altLang="en-US" sz="1500" dirty="0">
                <a:latin typeface="Times New Roman" panose="02020703060505090304" pitchFamily="18" charset="0"/>
                <a:ea typeface="黑体" panose="02010609060101010101" pitchFamily="49" charset="-122"/>
              </a:rPr>
              <a:t>　　</a:t>
            </a:r>
            <a:r>
              <a:rPr lang="zh-CN" altLang="en-US" sz="2000" dirty="0">
                <a:latin typeface="Times New Roman" panose="02020703060505090304" pitchFamily="18" charset="0"/>
                <a:ea typeface="黑体" panose="02010609060101010101" pitchFamily="49" charset="-122"/>
              </a:rPr>
              <a:t>在测交实验中，</a:t>
            </a:r>
            <a:r>
              <a:rPr lang="en-US" altLang="zh-CN" sz="2000" b="1" dirty="0">
                <a:latin typeface="Times New Roman" panose="02020703060505090304" pitchFamily="18" charset="0"/>
                <a:ea typeface="黑体" panose="02010609060101010101" pitchFamily="49" charset="-122"/>
              </a:rPr>
              <a:t> F</a:t>
            </a:r>
            <a:r>
              <a:rPr lang="en-US" altLang="zh-CN" sz="2000" b="1" baseline="-25000" dirty="0">
                <a:latin typeface="Times New Roman" panose="02020703060505090304" pitchFamily="18" charset="0"/>
                <a:ea typeface="黑体" panose="02010609060101010101" pitchFamily="49" charset="-122"/>
              </a:rPr>
              <a:t>1</a:t>
            </a:r>
            <a:r>
              <a:rPr lang="zh-CN" altLang="en-US" sz="2000" dirty="0">
                <a:latin typeface="Times New Roman" panose="02020703060505090304" pitchFamily="18" charset="0"/>
                <a:ea typeface="黑体" panose="02010609060101010101" pitchFamily="49" charset="-122"/>
              </a:rPr>
              <a:t>不论作母本，还是作父本，</a:t>
            </a:r>
            <a:r>
              <a:rPr lang="zh-CN" altLang="en-US" sz="2000" dirty="0">
                <a:solidFill>
                  <a:srgbClr val="000000"/>
                </a:solidFill>
                <a:latin typeface="Times New Roman" panose="02020703060505090304" pitchFamily="18" charset="0"/>
                <a:ea typeface="黑体" panose="02010609060101010101" pitchFamily="49" charset="-122"/>
              </a:rPr>
              <a:t>结果都符合预期的设想。</a:t>
            </a:r>
            <a:endParaRPr lang="en-US" altLang="zh-CN" sz="2000" dirty="0">
              <a:solidFill>
                <a:srgbClr val="000000"/>
              </a:solidFill>
              <a:latin typeface="Times New Roman" panose="02020703060505090304" pitchFamily="18" charset="0"/>
              <a:ea typeface="黑体" panose="02010609060101010101" pitchFamily="49" charset="-122"/>
            </a:endParaRPr>
          </a:p>
          <a:p>
            <a:pPr>
              <a:lnSpc>
                <a:spcPct val="130000"/>
              </a:lnSpc>
            </a:pPr>
            <a:r>
              <a:rPr lang="en-US" altLang="zh-CN" sz="2000" dirty="0">
                <a:solidFill>
                  <a:srgbClr val="000000"/>
                </a:solidFill>
                <a:latin typeface="Times New Roman" panose="02020703060505090304" pitchFamily="18" charset="0"/>
                <a:ea typeface="黑体" panose="02010609060101010101" pitchFamily="49" charset="-122"/>
              </a:rPr>
              <a:t>        </a:t>
            </a:r>
            <a:r>
              <a:rPr lang="zh-CN" altLang="en-US" sz="2000" dirty="0">
                <a:solidFill>
                  <a:srgbClr val="000000"/>
                </a:solidFill>
                <a:latin typeface="Times New Roman" panose="02020703060505090304" pitchFamily="18" charset="0"/>
                <a:ea typeface="黑体" panose="02010609060101010101" pitchFamily="49" charset="-122"/>
              </a:rPr>
              <a:t>因此，上述对</a:t>
            </a:r>
            <a:r>
              <a:rPr lang="zh-CN" altLang="en-US" sz="2000" dirty="0">
                <a:latin typeface="Times New Roman" panose="02020703060505090304" pitchFamily="18" charset="0"/>
                <a:ea typeface="黑体" panose="02010609060101010101" pitchFamily="49" charset="-122"/>
              </a:rPr>
              <a:t>自由组合现象</a:t>
            </a:r>
            <a:r>
              <a:rPr lang="zh-CN" altLang="en-US" sz="2000" dirty="0">
                <a:solidFill>
                  <a:srgbClr val="000000"/>
                </a:solidFill>
                <a:latin typeface="Times New Roman" panose="02020703060505090304" pitchFamily="18" charset="0"/>
                <a:ea typeface="黑体" panose="02010609060101010101" pitchFamily="49" charset="-122"/>
              </a:rPr>
              <a:t>的解释是正确的。</a:t>
            </a:r>
            <a:endParaRPr lang="zh-CN" altLang="en-US" sz="2000" dirty="0">
              <a:latin typeface="Times New Roman" panose="02020703060505090304" pitchFamily="18" charset="0"/>
              <a:ea typeface="黑体" panose="02010609060101010101" pitchFamily="49"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5" name="矩形 3"/>
          <p:cNvSpPr>
            <a:spLocks noChangeArrowheads="1"/>
          </p:cNvSpPr>
          <p:nvPr/>
        </p:nvSpPr>
        <p:spPr bwMode="auto">
          <a:xfrm>
            <a:off x="3361081" y="1230579"/>
            <a:ext cx="2002453" cy="40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34281" tIns="17140" rIns="34281" bIns="17140">
            <a:spAutoFit/>
          </a:bodyPr>
          <a:lstStyle/>
          <a:p>
            <a:pPr>
              <a:buClr>
                <a:srgbClr val="FF3300"/>
              </a:buClr>
              <a:buFont typeface="Wingdings" panose="05000000000000000000" pitchFamily="2" charset="2"/>
              <a:buNone/>
            </a:pPr>
            <a:r>
              <a:rPr lang="zh-CN" altLang="en-US" sz="2400" b="1" dirty="0">
                <a:latin typeface="Times New Roman" panose="02020703060505090304" pitchFamily="18" charset="0"/>
                <a:ea typeface="黑体" panose="02010609060101010101" pitchFamily="49" charset="-122"/>
              </a:rPr>
              <a:t>自由组合定律 </a:t>
            </a:r>
            <a:endParaRPr lang="en-US" altLang="zh-CN" sz="2400" b="1" dirty="0">
              <a:latin typeface="Times New Roman" panose="02020703060505090304" pitchFamily="18" charset="0"/>
              <a:ea typeface="黑体" panose="02010609060101010101" pitchFamily="49" charset="-122"/>
            </a:endParaRPr>
          </a:p>
        </p:txBody>
      </p:sp>
      <p:sp>
        <p:nvSpPr>
          <p:cNvPr id="6" name="Text Box 32"/>
          <p:cNvSpPr txBox="1">
            <a:spLocks noChangeArrowheads="1"/>
          </p:cNvSpPr>
          <p:nvPr/>
        </p:nvSpPr>
        <p:spPr bwMode="auto">
          <a:xfrm>
            <a:off x="872830" y="2172630"/>
            <a:ext cx="7344338" cy="1465776"/>
          </a:xfrm>
          <a:prstGeom prst="rect">
            <a:avLst/>
          </a:prstGeom>
          <a:noFill/>
          <a:ln w="9525">
            <a:noFill/>
            <a:miter lim="800000"/>
          </a:ln>
        </p:spPr>
        <p:txBody>
          <a:bodyPr wrap="square" lIns="34281" tIns="17140" rIns="34281" bIns="17140">
            <a:spAutoFit/>
          </a:bodyPr>
          <a:lstStyle/>
          <a:p>
            <a:pPr>
              <a:lnSpc>
                <a:spcPct val="155000"/>
              </a:lnSpc>
              <a:spcBef>
                <a:spcPct val="50000"/>
              </a:spcBef>
            </a:pPr>
            <a:r>
              <a:rPr lang="zh-CN" altLang="en-US" sz="1500" dirty="0">
                <a:solidFill>
                  <a:srgbClr val="000000"/>
                </a:solidFill>
                <a:latin typeface="黑体" panose="02010609060101010101" pitchFamily="49" charset="-122"/>
                <a:ea typeface="黑体" panose="02010609060101010101" pitchFamily="49" charset="-122"/>
              </a:rPr>
              <a:t>　</a:t>
            </a:r>
            <a:r>
              <a:rPr lang="zh-CN" altLang="en-US" sz="2000" dirty="0">
                <a:solidFill>
                  <a:srgbClr val="000000"/>
                </a:solidFill>
                <a:latin typeface="黑体" panose="02010609060101010101" pitchFamily="49" charset="-122"/>
                <a:ea typeface="黑体" panose="02010609060101010101" pitchFamily="49" charset="-122"/>
              </a:rPr>
              <a:t>　控制不同性状的遗传因子的</a:t>
            </a:r>
            <a:r>
              <a:rPr lang="zh-CN" altLang="en-US" sz="2000" dirty="0">
                <a:latin typeface="黑体" panose="02010609060101010101" pitchFamily="49" charset="-122"/>
                <a:ea typeface="黑体" panose="02010609060101010101" pitchFamily="49" charset="-122"/>
              </a:rPr>
              <a:t>分离和组合</a:t>
            </a:r>
            <a:r>
              <a:rPr lang="zh-CN" altLang="en-US" sz="2000" dirty="0" smtClean="0">
                <a:solidFill>
                  <a:srgbClr val="000000"/>
                </a:solidFill>
                <a:latin typeface="黑体" panose="02010609060101010101" pitchFamily="49" charset="-122"/>
                <a:ea typeface="黑体" panose="02010609060101010101" pitchFamily="49" charset="-122"/>
              </a:rPr>
              <a:t>是</a:t>
            </a:r>
            <a:r>
              <a:rPr lang="zh-CN" altLang="en-US" sz="2000" u="sng" dirty="0" smtClean="0">
                <a:solidFill>
                  <a:srgbClr val="000000"/>
                </a:solidFill>
                <a:latin typeface="黑体" panose="02010609060101010101" pitchFamily="49" charset="-122"/>
                <a:ea typeface="黑体" panose="02010609060101010101" pitchFamily="49" charset="-122"/>
              </a:rPr>
              <a:t>            </a:t>
            </a:r>
            <a:r>
              <a:rPr lang="zh-CN" altLang="en-US" sz="2000" dirty="0" smtClean="0">
                <a:solidFill>
                  <a:srgbClr val="000000"/>
                </a:solidFill>
                <a:latin typeface="黑体" panose="02010609060101010101" pitchFamily="49" charset="-122"/>
                <a:ea typeface="黑体" panose="02010609060101010101" pitchFamily="49" charset="-122"/>
              </a:rPr>
              <a:t>的</a:t>
            </a:r>
            <a:r>
              <a:rPr lang="zh-CN" altLang="en-US" sz="2000" dirty="0">
                <a:solidFill>
                  <a:srgbClr val="000000"/>
                </a:solidFill>
                <a:latin typeface="黑体" panose="02010609060101010101" pitchFamily="49" charset="-122"/>
                <a:ea typeface="黑体" panose="02010609060101010101" pitchFamily="49" charset="-122"/>
              </a:rPr>
              <a:t>；在形成</a:t>
            </a:r>
            <a:r>
              <a:rPr lang="zh-CN" altLang="en-US" sz="2000" dirty="0">
                <a:latin typeface="黑体" panose="02010609060101010101" pitchFamily="49" charset="-122"/>
                <a:ea typeface="黑体" panose="02010609060101010101" pitchFamily="49" charset="-122"/>
              </a:rPr>
              <a:t>配子</a:t>
            </a:r>
            <a:r>
              <a:rPr lang="zh-CN" altLang="en-US" sz="2000" dirty="0">
                <a:solidFill>
                  <a:srgbClr val="000000"/>
                </a:solidFill>
                <a:latin typeface="黑体" panose="02010609060101010101" pitchFamily="49" charset="-122"/>
                <a:ea typeface="黑体" panose="02010609060101010101" pitchFamily="49" charset="-122"/>
              </a:rPr>
              <a:t>时，决定同一性状的成对的遗传因子彼</a:t>
            </a:r>
            <a:r>
              <a:rPr lang="zh-CN" altLang="en-US" sz="2000" dirty="0" smtClean="0">
                <a:solidFill>
                  <a:srgbClr val="000000"/>
                </a:solidFill>
                <a:latin typeface="黑体" panose="02010609060101010101" pitchFamily="49" charset="-122"/>
                <a:ea typeface="黑体" panose="02010609060101010101" pitchFamily="49" charset="-122"/>
              </a:rPr>
              <a:t>此</a:t>
            </a:r>
            <a:r>
              <a:rPr lang="zh-CN" altLang="en-US" sz="2000" u="sng" dirty="0" smtClean="0">
                <a:latin typeface="黑体" panose="02010609060101010101" pitchFamily="49" charset="-122"/>
                <a:ea typeface="黑体" panose="02010609060101010101" pitchFamily="49" charset="-122"/>
              </a:rPr>
              <a:t>          </a:t>
            </a:r>
            <a:r>
              <a:rPr lang="zh-CN" altLang="en-US" sz="2000" dirty="0" smtClean="0">
                <a:solidFill>
                  <a:srgbClr val="000000"/>
                </a:solidFill>
                <a:latin typeface="黑体" panose="02010609060101010101" pitchFamily="49" charset="-122"/>
                <a:ea typeface="黑体" panose="02010609060101010101" pitchFamily="49" charset="-122"/>
              </a:rPr>
              <a:t>，</a:t>
            </a:r>
            <a:r>
              <a:rPr lang="zh-CN" altLang="en-US" sz="2000" dirty="0">
                <a:solidFill>
                  <a:srgbClr val="000000"/>
                </a:solidFill>
                <a:latin typeface="黑体" panose="02010609060101010101" pitchFamily="49" charset="-122"/>
                <a:ea typeface="黑体" panose="02010609060101010101" pitchFamily="49" charset="-122"/>
              </a:rPr>
              <a:t>决定不同性</a:t>
            </a:r>
            <a:r>
              <a:rPr lang="zh-CN" altLang="en-US" sz="2000" dirty="0" smtClean="0">
                <a:solidFill>
                  <a:srgbClr val="000000"/>
                </a:solidFill>
                <a:latin typeface="黑体" panose="02010609060101010101" pitchFamily="49" charset="-122"/>
                <a:ea typeface="黑体" panose="02010609060101010101" pitchFamily="49" charset="-122"/>
              </a:rPr>
              <a:t>状的</a:t>
            </a:r>
            <a:r>
              <a:rPr lang="zh-CN" altLang="en-US" sz="2000" dirty="0">
                <a:solidFill>
                  <a:srgbClr val="000000"/>
                </a:solidFill>
                <a:latin typeface="黑体" panose="02010609060101010101" pitchFamily="49" charset="-122"/>
                <a:ea typeface="黑体" panose="02010609060101010101" pitchFamily="49" charset="-122"/>
              </a:rPr>
              <a:t>遗传因</a:t>
            </a:r>
            <a:r>
              <a:rPr lang="zh-CN" altLang="en-US" sz="2000" dirty="0" smtClean="0">
                <a:solidFill>
                  <a:srgbClr val="000000"/>
                </a:solidFill>
                <a:latin typeface="黑体" panose="02010609060101010101" pitchFamily="49" charset="-122"/>
                <a:ea typeface="黑体" panose="02010609060101010101" pitchFamily="49" charset="-122"/>
              </a:rPr>
              <a:t>子</a:t>
            </a:r>
            <a:r>
              <a:rPr lang="zh-CN" altLang="en-US" sz="2000" u="sng" dirty="0" smtClean="0">
                <a:solidFill>
                  <a:srgbClr val="000000"/>
                </a:solidFill>
                <a:latin typeface="黑体" panose="02010609060101010101" pitchFamily="49" charset="-122"/>
                <a:ea typeface="黑体" panose="02010609060101010101" pitchFamily="49" charset="-122"/>
              </a:rPr>
              <a:t>        </a:t>
            </a:r>
            <a:r>
              <a:rPr lang="zh-CN" altLang="en-US" sz="2000" dirty="0" smtClean="0">
                <a:solidFill>
                  <a:srgbClr val="000000"/>
                </a:solidFill>
                <a:latin typeface="黑体" panose="02010609060101010101" pitchFamily="49" charset="-122"/>
                <a:ea typeface="黑体" panose="02010609060101010101" pitchFamily="49" charset="-122"/>
              </a:rPr>
              <a:t>。</a:t>
            </a:r>
            <a:endParaRPr lang="zh-CN" altLang="en-US" sz="2000" dirty="0">
              <a:solidFill>
                <a:srgbClr val="000000"/>
              </a:solidFill>
              <a:latin typeface="黑体" panose="02010609060101010101" pitchFamily="49" charset="-122"/>
              <a:ea typeface="黑体" panose="02010609060101010101" pitchFamily="49" charset="-122"/>
            </a:endParaRPr>
          </a:p>
        </p:txBody>
      </p:sp>
      <p:sp>
        <p:nvSpPr>
          <p:cNvPr id="7" name="矩形 6"/>
          <p:cNvSpPr/>
          <p:nvPr/>
        </p:nvSpPr>
        <p:spPr>
          <a:xfrm>
            <a:off x="6147885" y="2219816"/>
            <a:ext cx="1107996" cy="369332"/>
          </a:xfrm>
          <a:prstGeom prst="rect">
            <a:avLst/>
          </a:prstGeom>
        </p:spPr>
        <p:txBody>
          <a:bodyPr wrap="none">
            <a:spAutoFit/>
          </a:bodyPr>
          <a:lstStyle/>
          <a:p>
            <a:r>
              <a:rPr lang="zh-CN" altLang="en-US" dirty="0" smtClean="0">
                <a:solidFill>
                  <a:srgbClr val="FF0000"/>
                </a:solidFill>
                <a:latin typeface="黑体" panose="02010609060101010101" pitchFamily="49" charset="-122"/>
                <a:ea typeface="黑体" panose="02010609060101010101" pitchFamily="49" charset="-122"/>
              </a:rPr>
              <a:t>互不干扰</a:t>
            </a:r>
            <a:endParaRPr lang="zh-CN" altLang="en-US" dirty="0"/>
          </a:p>
        </p:txBody>
      </p:sp>
      <p:sp>
        <p:nvSpPr>
          <p:cNvPr id="8" name="矩形 7"/>
          <p:cNvSpPr/>
          <p:nvPr/>
        </p:nvSpPr>
        <p:spPr>
          <a:xfrm>
            <a:off x="6969732" y="2677015"/>
            <a:ext cx="646331" cy="369332"/>
          </a:xfrm>
          <a:prstGeom prst="rect">
            <a:avLst/>
          </a:prstGeom>
        </p:spPr>
        <p:txBody>
          <a:bodyPr wrap="none">
            <a:spAutoFit/>
          </a:bodyPr>
          <a:lstStyle/>
          <a:p>
            <a:r>
              <a:rPr lang="zh-CN" altLang="en-US" dirty="0" smtClean="0">
                <a:solidFill>
                  <a:srgbClr val="FF0000"/>
                </a:solidFill>
                <a:latin typeface="黑体" panose="02010609060101010101" pitchFamily="49" charset="-122"/>
                <a:ea typeface="黑体" panose="02010609060101010101" pitchFamily="49" charset="-122"/>
              </a:rPr>
              <a:t>分离</a:t>
            </a:r>
            <a:endParaRPr lang="zh-CN" altLang="en-US" dirty="0"/>
          </a:p>
        </p:txBody>
      </p:sp>
      <p:sp>
        <p:nvSpPr>
          <p:cNvPr id="9" name="矩形 8"/>
          <p:cNvSpPr/>
          <p:nvPr/>
        </p:nvSpPr>
        <p:spPr>
          <a:xfrm>
            <a:off x="3694616" y="3145366"/>
            <a:ext cx="1107996" cy="369332"/>
          </a:xfrm>
          <a:prstGeom prst="rect">
            <a:avLst/>
          </a:prstGeom>
        </p:spPr>
        <p:txBody>
          <a:bodyPr wrap="none">
            <a:spAutoFit/>
          </a:bodyPr>
          <a:lstStyle/>
          <a:p>
            <a:r>
              <a:rPr lang="zh-CN" altLang="en-US" dirty="0" smtClean="0">
                <a:solidFill>
                  <a:srgbClr val="FF0000"/>
                </a:solidFill>
                <a:latin typeface="黑体" panose="02010609060101010101" pitchFamily="49" charset="-122"/>
                <a:ea typeface="黑体" panose="02010609060101010101" pitchFamily="49" charset="-122"/>
              </a:rPr>
              <a:t>自由组合</a:t>
            </a:r>
            <a:endParaRPr lang="zh-CN" altLang="en-US"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30480" y="1200150"/>
            <a:ext cx="9189085" cy="3394075"/>
          </a:xfrm>
        </p:spPr>
        <p:txBody>
          <a:bodyPr/>
          <a:lstStyle/>
          <a:p>
            <a:pPr eaLnBrk="0" hangingPunct="0">
              <a:lnSpc>
                <a:spcPct val="150000"/>
              </a:lnSpc>
            </a:pPr>
            <a:r>
              <a:rPr lang="en-US" altLang="zh-CN" sz="24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sym typeface="+mn-ea"/>
              </a:rPr>
              <a:t>1. </a:t>
            </a:r>
            <a:r>
              <a:rPr lang="zh-CN" altLang="en-US" sz="2400"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sym typeface="+mn-ea"/>
              </a:rPr>
              <a:t>下列哪项组合表示的是</a:t>
            </a:r>
            <a:r>
              <a:rPr lang="en-US" altLang="zh-CN" sz="2400" b="1" dirty="0" err="1">
                <a:solidFill>
                  <a:srgbClr val="000000"/>
                </a:solidFill>
                <a:latin typeface="Times New Roman" panose="02020703060505090304" pitchFamily="18" charset="0"/>
                <a:ea typeface="黑体" panose="02010609060101010101" pitchFamily="49" charset="-122"/>
                <a:cs typeface="Times New Roman" panose="02020703060505090304" pitchFamily="18" charset="0"/>
                <a:sym typeface="+mn-ea"/>
              </a:rPr>
              <a:t>AaBb</a:t>
            </a:r>
            <a:r>
              <a:rPr lang="zh-CN" altLang="en-US" sz="2400"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sym typeface="+mn-ea"/>
              </a:rPr>
              <a:t>的个体产生的配子（　　）</a:t>
            </a:r>
            <a:endParaRPr lang="zh-CN" altLang="en-US" sz="2400"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endParaRPr>
          </a:p>
          <a:p>
            <a:pPr marL="0" indent="0" eaLnBrk="0" hangingPunct="0">
              <a:lnSpc>
                <a:spcPct val="150000"/>
              </a:lnSpc>
              <a:buNone/>
            </a:pPr>
            <a:r>
              <a:rPr lang="zh-CN" altLang="en-US" sz="24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sym typeface="+mn-ea"/>
              </a:rPr>
              <a:t>　　    </a:t>
            </a:r>
            <a:r>
              <a:rPr lang="en-US" altLang="zh-CN" sz="24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sym typeface="+mn-ea"/>
              </a:rPr>
              <a:t>A. Aa	            B. </a:t>
            </a:r>
            <a:r>
              <a:rPr lang="en-US" altLang="zh-CN" sz="2400" b="1" dirty="0" err="1">
                <a:solidFill>
                  <a:srgbClr val="000000"/>
                </a:solidFill>
                <a:latin typeface="Times New Roman" panose="02020703060505090304" pitchFamily="18" charset="0"/>
                <a:ea typeface="黑体" panose="02010609060101010101" pitchFamily="49" charset="-122"/>
                <a:cs typeface="Times New Roman" panose="02020703060505090304" pitchFamily="18" charset="0"/>
                <a:sym typeface="+mn-ea"/>
              </a:rPr>
              <a:t>Aabb</a:t>
            </a:r>
            <a:r>
              <a:rPr lang="en-US" altLang="zh-CN" sz="24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sym typeface="+mn-ea"/>
              </a:rPr>
              <a:t>	        C. Ab	        D. </a:t>
            </a:r>
            <a:r>
              <a:rPr lang="en-US" altLang="zh-CN" sz="2400" b="1" dirty="0" err="1">
                <a:solidFill>
                  <a:srgbClr val="000000"/>
                </a:solidFill>
                <a:latin typeface="Times New Roman" panose="02020703060505090304" pitchFamily="18" charset="0"/>
                <a:ea typeface="黑体" panose="02010609060101010101" pitchFamily="49" charset="-122"/>
                <a:cs typeface="Times New Roman" panose="02020703060505090304" pitchFamily="18" charset="0"/>
                <a:sym typeface="+mn-ea"/>
              </a:rPr>
              <a:t>AaBb</a:t>
            </a:r>
            <a:endParaRPr lang="en-US" altLang="zh-CN" sz="24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endParaRPr>
          </a:p>
          <a:p>
            <a:endParaRPr lang="zh-CN" altLang="en-US" sz="2400" dirty="0"/>
          </a:p>
        </p:txBody>
      </p:sp>
      <p:sp>
        <p:nvSpPr>
          <p:cNvPr id="5" name="矩形 3"/>
          <p:cNvSpPr>
            <a:spLocks noChangeArrowheads="1"/>
          </p:cNvSpPr>
          <p:nvPr/>
        </p:nvSpPr>
        <p:spPr bwMode="auto">
          <a:xfrm>
            <a:off x="892201" y="544779"/>
            <a:ext cx="1367790" cy="401955"/>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34281" tIns="17140" rIns="34281" bIns="17140">
            <a:spAutoFit/>
          </a:bodyPr>
          <a:lstStyle/>
          <a:p>
            <a:pPr>
              <a:buClr>
                <a:srgbClr val="FF3300"/>
              </a:buClr>
              <a:buFont typeface="Wingdings" panose="05000000000000000000" pitchFamily="2" charset="2"/>
              <a:buNone/>
            </a:pPr>
            <a:r>
              <a:rPr lang="zh-CN" altLang="en-US" sz="2400" b="1" dirty="0">
                <a:latin typeface="Times New Roman" panose="02020703060505090304" pitchFamily="18" charset="0"/>
                <a:ea typeface="黑体" panose="02010609060101010101" pitchFamily="49" charset="-122"/>
              </a:rPr>
              <a:t>巩固</a:t>
            </a:r>
            <a:r>
              <a:rPr lang="zh-CN" altLang="en-US" sz="2400" b="1" dirty="0">
                <a:solidFill>
                  <a:schemeClr val="tx1"/>
                </a:solidFill>
                <a:latin typeface="Times New Roman" panose="02020703060505090304" pitchFamily="18" charset="0"/>
                <a:ea typeface="黑体" panose="02010609060101010101" pitchFamily="49" charset="-122"/>
              </a:rPr>
              <a:t>练习</a:t>
            </a:r>
            <a:r>
              <a:rPr lang="zh-CN" altLang="en-US" sz="2400" b="1" dirty="0">
                <a:latin typeface="Times New Roman" panose="02020703060505090304" pitchFamily="18" charset="0"/>
                <a:ea typeface="黑体" panose="02010609060101010101" pitchFamily="49" charset="-122"/>
              </a:rPr>
              <a:t> </a:t>
            </a:r>
            <a:endParaRPr lang="en-US" altLang="zh-CN" sz="2400" b="1" dirty="0">
              <a:latin typeface="Times New Roman" panose="02020703060505090304" pitchFamily="18" charset="0"/>
              <a:ea typeface="黑体" panose="02010609060101010101" pitchFamily="49" charset="-122"/>
            </a:endParaRPr>
          </a:p>
        </p:txBody>
      </p:sp>
      <p:sp>
        <p:nvSpPr>
          <p:cNvPr id="14" name="矩形 13"/>
          <p:cNvSpPr/>
          <p:nvPr/>
        </p:nvSpPr>
        <p:spPr>
          <a:xfrm>
            <a:off x="7444551" y="1322070"/>
            <a:ext cx="271153" cy="521970"/>
          </a:xfrm>
          <a:prstGeom prst="rect">
            <a:avLst/>
          </a:prstGeom>
        </p:spPr>
        <p:txBody>
          <a:bodyPr wrap="square">
            <a:spAutoFit/>
          </a:bodyPr>
          <a:lstStyle/>
          <a:p>
            <a:r>
              <a:rPr lang="en-US" altLang="zh-CN" sz="2800" b="1" dirty="0">
                <a:solidFill>
                  <a:srgbClr val="FF0000"/>
                </a:solidFill>
                <a:latin typeface="Times New Roman" panose="02020703060505090304" pitchFamily="18" charset="0"/>
                <a:ea typeface="黑体" panose="02010609060101010101" pitchFamily="49" charset="-122"/>
              </a:rPr>
              <a:t>c</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997585" y="1189990"/>
            <a:ext cx="7720330" cy="3291840"/>
          </a:xfrm>
          <a:prstGeom prst="rect">
            <a:avLst/>
          </a:prstGeom>
        </p:spPr>
        <p:txBody>
          <a:bodyPr wrap="square">
            <a:spAutoFit/>
          </a:bodyPr>
          <a:lstStyle/>
          <a:p>
            <a:pPr eaLnBrk="0" hangingPunct="0">
              <a:lnSpc>
                <a:spcPct val="130000"/>
              </a:lnSpc>
            </a:pPr>
            <a:r>
              <a:rPr lang="zh-CN" altLang="en-US" sz="15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　</a:t>
            </a:r>
            <a:r>
              <a:rPr lang="zh-CN" altLang="en-US" sz="20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　</a:t>
            </a:r>
            <a:r>
              <a:rPr lang="en-US" altLang="zh-CN" sz="20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2. </a:t>
            </a:r>
            <a:r>
              <a:rPr lang="zh-CN" altLang="en-US" sz="2000"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孟德尔的两对相对性状的遗传实验中，具有</a:t>
            </a:r>
            <a:r>
              <a:rPr lang="en-US" altLang="zh-CN" sz="20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1</a:t>
            </a:r>
            <a:r>
              <a:rPr lang="zh-CN" altLang="en-US" sz="20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a:t>
            </a:r>
            <a:r>
              <a:rPr lang="en-US" altLang="zh-CN" sz="20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1</a:t>
            </a:r>
            <a:r>
              <a:rPr lang="zh-CN" altLang="en-US" sz="20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a:t>
            </a:r>
            <a:r>
              <a:rPr lang="en-US" altLang="zh-CN" sz="20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1</a:t>
            </a:r>
            <a:r>
              <a:rPr lang="zh-CN" altLang="en-US" sz="20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a:t>
            </a:r>
            <a:r>
              <a:rPr lang="en-US" altLang="zh-CN" sz="20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1 </a:t>
            </a:r>
            <a:r>
              <a:rPr lang="zh-CN" altLang="en-US" sz="2000"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比例的是（　　　）  </a:t>
            </a:r>
          </a:p>
          <a:p>
            <a:pPr eaLnBrk="0" hangingPunct="0">
              <a:lnSpc>
                <a:spcPct val="130000"/>
              </a:lnSpc>
            </a:pPr>
            <a:r>
              <a:rPr lang="zh-CN" altLang="en-US" sz="2000"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　　</a:t>
            </a:r>
            <a:r>
              <a:rPr lang="zh-CN" altLang="en-US" sz="20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①</a:t>
            </a:r>
            <a:r>
              <a:rPr lang="en-US" altLang="zh-CN" sz="20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F</a:t>
            </a:r>
            <a:r>
              <a:rPr lang="en-US" altLang="zh-CN" sz="2000" b="1" baseline="-25000"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1</a:t>
            </a:r>
            <a:r>
              <a:rPr lang="zh-CN" altLang="en-US" sz="2000"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产生配子类型的比例  　</a:t>
            </a:r>
            <a:endParaRPr lang="en-US" altLang="zh-CN" sz="2000"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endParaRPr>
          </a:p>
          <a:p>
            <a:pPr eaLnBrk="0" hangingPunct="0">
              <a:lnSpc>
                <a:spcPct val="130000"/>
              </a:lnSpc>
            </a:pPr>
            <a:r>
              <a:rPr lang="zh-CN" altLang="en-US" sz="2000"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　　</a:t>
            </a:r>
            <a:r>
              <a:rPr lang="zh-CN" altLang="en-US" sz="20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②</a:t>
            </a:r>
            <a:r>
              <a:rPr lang="en-US" altLang="zh-CN" sz="20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F</a:t>
            </a:r>
            <a:r>
              <a:rPr lang="en-US" altLang="zh-CN" sz="2000" b="1" baseline="-25000"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2</a:t>
            </a:r>
            <a:r>
              <a:rPr lang="zh-CN" altLang="en-US" sz="2000"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表现型的比例  </a:t>
            </a:r>
            <a:endParaRPr lang="en-US" altLang="zh-CN" sz="2000"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endParaRPr>
          </a:p>
          <a:p>
            <a:pPr eaLnBrk="0" hangingPunct="0">
              <a:lnSpc>
                <a:spcPct val="130000"/>
              </a:lnSpc>
            </a:pPr>
            <a:r>
              <a:rPr lang="zh-CN" altLang="en-US" sz="2000"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　　</a:t>
            </a:r>
            <a:r>
              <a:rPr lang="zh-CN" altLang="en-US" sz="20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③</a:t>
            </a:r>
            <a:r>
              <a:rPr lang="en-US" altLang="zh-CN" sz="20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F</a:t>
            </a:r>
            <a:r>
              <a:rPr lang="en-US" altLang="zh-CN" sz="2000" b="1" baseline="-25000"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1</a:t>
            </a:r>
            <a:r>
              <a:rPr lang="zh-CN" altLang="en-US" sz="2000"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测交后代类型的比例  </a:t>
            </a:r>
            <a:endParaRPr lang="en-US" altLang="zh-CN" sz="2000"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endParaRPr>
          </a:p>
          <a:p>
            <a:pPr eaLnBrk="0" hangingPunct="0">
              <a:lnSpc>
                <a:spcPct val="130000"/>
              </a:lnSpc>
            </a:pPr>
            <a:r>
              <a:rPr lang="zh-CN" altLang="en-US" sz="2000"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　</a:t>
            </a:r>
            <a:r>
              <a:rPr lang="zh-CN" altLang="en-US" sz="20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　④</a:t>
            </a:r>
            <a:r>
              <a:rPr lang="en-US" altLang="zh-CN" sz="20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F</a:t>
            </a:r>
            <a:r>
              <a:rPr lang="en-US" altLang="zh-CN" sz="2000" b="1" baseline="-25000"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1</a:t>
            </a:r>
            <a:r>
              <a:rPr lang="zh-CN" altLang="en-US" sz="2000"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表现型的比例  </a:t>
            </a:r>
            <a:endParaRPr lang="en-US" altLang="zh-CN" sz="2000"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endParaRPr>
          </a:p>
          <a:p>
            <a:pPr eaLnBrk="0" hangingPunct="0">
              <a:lnSpc>
                <a:spcPct val="130000"/>
              </a:lnSpc>
            </a:pPr>
            <a:r>
              <a:rPr lang="zh-CN" altLang="en-US" sz="2000"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　　</a:t>
            </a:r>
            <a:r>
              <a:rPr lang="zh-CN" altLang="en-US" sz="20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⑤</a:t>
            </a:r>
            <a:r>
              <a:rPr lang="en-US" altLang="zh-CN" sz="20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F</a:t>
            </a:r>
            <a:r>
              <a:rPr lang="en-US" altLang="zh-CN" sz="2000" b="1" baseline="-25000"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2</a:t>
            </a:r>
            <a:r>
              <a:rPr lang="zh-CN" altLang="en-US" sz="2000"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的遗传因子组成比例</a:t>
            </a:r>
            <a:endParaRPr lang="en-US" altLang="zh-CN" sz="2000"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endParaRPr>
          </a:p>
          <a:p>
            <a:pPr eaLnBrk="0" hangingPunct="0">
              <a:lnSpc>
                <a:spcPct val="130000"/>
              </a:lnSpc>
            </a:pPr>
            <a:r>
              <a:rPr lang="en-US" altLang="zh-CN" sz="20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A. </a:t>
            </a:r>
            <a:r>
              <a:rPr lang="zh-CN" altLang="en-US" sz="20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②④	    　      </a:t>
            </a:r>
            <a:r>
              <a:rPr lang="en-US" altLang="zh-CN" sz="20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B. </a:t>
            </a:r>
            <a:r>
              <a:rPr lang="zh-CN" altLang="en-US" sz="20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①③        	  </a:t>
            </a:r>
            <a:r>
              <a:rPr lang="en-US" altLang="zh-CN" sz="20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C. </a:t>
            </a:r>
            <a:r>
              <a:rPr lang="zh-CN" altLang="en-US" sz="20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④⑤	   </a:t>
            </a:r>
            <a:r>
              <a:rPr lang="en-US" altLang="zh-CN" sz="20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D. </a:t>
            </a:r>
            <a:r>
              <a:rPr lang="zh-CN" altLang="en-US" sz="2000" b="1" dirty="0">
                <a:solidFill>
                  <a:srgbClr val="000000"/>
                </a:solidFill>
                <a:latin typeface="Times New Roman" panose="02020703060505090304" pitchFamily="18" charset="0"/>
                <a:ea typeface="黑体" panose="02010609060101010101" pitchFamily="49" charset="-122"/>
                <a:cs typeface="Times New Roman" panose="02020703060505090304" pitchFamily="18" charset="0"/>
              </a:rPr>
              <a:t>②⑤</a:t>
            </a:r>
          </a:p>
        </p:txBody>
      </p:sp>
      <p:sp>
        <p:nvSpPr>
          <p:cNvPr id="14" name="矩形 13"/>
          <p:cNvSpPr/>
          <p:nvPr/>
        </p:nvSpPr>
        <p:spPr>
          <a:xfrm>
            <a:off x="2064831" y="1679635"/>
            <a:ext cx="271153" cy="368300"/>
          </a:xfrm>
          <a:prstGeom prst="rect">
            <a:avLst/>
          </a:prstGeom>
        </p:spPr>
        <p:txBody>
          <a:bodyPr wrap="square">
            <a:spAutoFit/>
          </a:bodyPr>
          <a:lstStyle/>
          <a:p>
            <a:r>
              <a:rPr lang="en-US" altLang="zh-CN" sz="1800" b="1" dirty="0">
                <a:solidFill>
                  <a:srgbClr val="FF0000"/>
                </a:solidFill>
                <a:latin typeface="Times New Roman" panose="02020703060505090304" pitchFamily="18" charset="0"/>
                <a:ea typeface="黑体" panose="02010609060101010101" pitchFamily="49" charset="-122"/>
              </a:rPr>
              <a:t>B</a:t>
            </a:r>
            <a:endParaRPr lang="zh-CN" altLang="en-US" sz="1800" b="1" dirty="0">
              <a:solidFill>
                <a:srgbClr val="FF0000"/>
              </a:solidFill>
              <a:latin typeface="Times New Roman" panose="02020703060505090304" pitchFamily="18" charset="0"/>
              <a:ea typeface="黑体" panose="02010609060101010101" pitchFamily="49" charset="-122"/>
            </a:endParaRPr>
          </a:p>
        </p:txBody>
      </p:sp>
      <p:sp>
        <p:nvSpPr>
          <p:cNvPr id="2" name="矩形 3"/>
          <p:cNvSpPr>
            <a:spLocks noChangeArrowheads="1"/>
          </p:cNvSpPr>
          <p:nvPr/>
        </p:nvSpPr>
        <p:spPr bwMode="auto">
          <a:xfrm>
            <a:off x="374041" y="407619"/>
            <a:ext cx="1367790" cy="401955"/>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34281" tIns="17140" rIns="34281" bIns="17140">
            <a:spAutoFit/>
          </a:bodyPr>
          <a:lstStyle/>
          <a:p>
            <a:pPr>
              <a:buClr>
                <a:srgbClr val="FF3300"/>
              </a:buClr>
              <a:buFont typeface="Wingdings" panose="05000000000000000000" pitchFamily="2" charset="2"/>
              <a:buNone/>
            </a:pPr>
            <a:r>
              <a:rPr lang="zh-CN" altLang="en-US" sz="2400" b="1" dirty="0">
                <a:latin typeface="Times New Roman" panose="02020703060505090304" pitchFamily="18" charset="0"/>
                <a:ea typeface="黑体" panose="02010609060101010101" pitchFamily="49" charset="-122"/>
              </a:rPr>
              <a:t>巩固</a:t>
            </a:r>
            <a:r>
              <a:rPr lang="zh-CN" altLang="en-US" sz="2400" b="1" dirty="0">
                <a:solidFill>
                  <a:schemeClr val="tx1"/>
                </a:solidFill>
                <a:latin typeface="Times New Roman" panose="02020703060505090304" pitchFamily="18" charset="0"/>
                <a:ea typeface="黑体" panose="02010609060101010101" pitchFamily="49" charset="-122"/>
              </a:rPr>
              <a:t>练习</a:t>
            </a:r>
            <a:r>
              <a:rPr lang="zh-CN" altLang="en-US" sz="2400" b="1" dirty="0">
                <a:latin typeface="Times New Roman" panose="02020703060505090304" pitchFamily="18" charset="0"/>
                <a:ea typeface="黑体" panose="02010609060101010101" pitchFamily="49" charset="-122"/>
              </a:rPr>
              <a:t> </a:t>
            </a:r>
            <a:endParaRPr lang="en-US" altLang="zh-CN" sz="2400" b="1" dirty="0">
              <a:latin typeface="Times New Roman" panose="02020703060505090304" pitchFamily="18" charset="0"/>
              <a:ea typeface="黑体" panose="02010609060101010101" pitchFamily="49"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fontAlgn="auto" hangingPunct="0">
              <a:spcBef>
                <a:spcPts val="0"/>
              </a:spcBef>
              <a:spcAft>
                <a:spcPts val="0"/>
              </a:spcAft>
            </a:pPr>
            <a:r>
              <a:rPr lang="zh-CN" altLang="en-US" sz="5400" b="1" kern="0" spc="300" dirty="0">
                <a:solidFill>
                  <a:srgbClr val="002060"/>
                </a:solidFill>
                <a:latin typeface="微软雅黑" panose="020B0503020204020204" charset="-122"/>
                <a:ea typeface="微软雅黑" panose="020B0503020204020204" charset="-122"/>
                <a:cs typeface="+mj-cs"/>
                <a:sym typeface="Calibri" panose="020F0702030404030204"/>
              </a:rPr>
              <a:t>谢谢您的观看</a:t>
            </a:r>
          </a:p>
        </p:txBody>
      </p:sp>
      <p:sp>
        <p:nvSpPr>
          <p:cNvPr id="7" name="矩形 6"/>
          <p:cNvSpPr/>
          <p:nvPr/>
        </p:nvSpPr>
        <p:spPr>
          <a:xfrm>
            <a:off x="2632710" y="3507740"/>
            <a:ext cx="4205412" cy="442878"/>
          </a:xfrm>
          <a:prstGeom prst="rect">
            <a:avLst/>
          </a:prstGeom>
        </p:spPr>
        <p:txBody>
          <a:bodyPr wrap="square">
            <a:spAutoFit/>
          </a:bodyPr>
          <a:lstStyle/>
          <a:p>
            <a:pPr fontAlgn="auto" hangingPunct="0">
              <a:lnSpc>
                <a:spcPct val="150000"/>
              </a:lnSpc>
              <a:spcBef>
                <a:spcPts val="0"/>
              </a:spcBef>
              <a:spcAft>
                <a:spcPts val="0"/>
              </a:spcAft>
            </a:pPr>
            <a:r>
              <a:rPr lang="zh-CN" altLang="en-US" kern="0" spc="226" dirty="0">
                <a:solidFill>
                  <a:srgbClr val="002060"/>
                </a:solidFill>
                <a:latin typeface="楷体" panose="02010609060101010101" pitchFamily="49" charset="-122"/>
                <a:ea typeface="楷体" panose="02010609060101010101" pitchFamily="49" charset="-122"/>
                <a:cs typeface="+mj-cs"/>
                <a:sym typeface="Calibri" panose="020F0702030404030204"/>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19J34.eps" descr="id:2147492802;FounderCES"/>
          <p:cNvPicPr/>
          <p:nvPr/>
        </p:nvPicPr>
        <p:blipFill>
          <a:blip r:embed="rId2" cstate="print"/>
          <a:stretch>
            <a:fillRect/>
          </a:stretch>
        </p:blipFill>
        <p:spPr>
          <a:xfrm>
            <a:off x="1691933" y="71567"/>
            <a:ext cx="5760640" cy="4999154"/>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190924174055.jpg"/>
          <p:cNvPicPr>
            <a:picLocks noChangeAspect="1"/>
          </p:cNvPicPr>
          <p:nvPr/>
        </p:nvPicPr>
        <p:blipFill rotWithShape="1">
          <a:blip r:embed="rId2" cstate="print">
            <a:clrChange>
              <a:clrFrom>
                <a:srgbClr val="FFFFFF"/>
              </a:clrFrom>
              <a:clrTo>
                <a:srgbClr val="FFFFFF">
                  <a:alpha val="0"/>
                </a:srgbClr>
              </a:clrTo>
            </a:clrChange>
            <a:extLst>
              <a:ext uri="{BEBA8EAE-BF5A-486C-A8C5-ECC9F3942E4B}">
                <a14:imgProps xmlns="" xmlns:a14="http://schemas.microsoft.com/office/drawing/2010/main">
                  <a14:imgLayer r:embed="rId3">
                    <a14:imgEffect>
                      <a14:brightnessContrast bright="20000" contrast="-20000"/>
                    </a14:imgEffect>
                  </a14:imgLayer>
                </a14:imgProps>
              </a:ext>
            </a:extLst>
          </a:blip>
          <a:srcRect l="8372" t="6909" r="11570" b="15613"/>
          <a:stretch>
            <a:fillRect/>
          </a:stretch>
        </p:blipFill>
        <p:spPr>
          <a:xfrm>
            <a:off x="6207294" y="724829"/>
            <a:ext cx="2412599" cy="3102399"/>
          </a:xfrm>
          <a:prstGeom prst="rect">
            <a:avLst/>
          </a:prstGeom>
          <a:ln w="19050">
            <a:solidFill>
              <a:schemeClr val="tx1"/>
            </a:solidFill>
          </a:ln>
        </p:spPr>
      </p:pic>
      <p:sp>
        <p:nvSpPr>
          <p:cNvPr id="6" name="矩形 2"/>
          <p:cNvSpPr>
            <a:spLocks noChangeArrowheads="1"/>
          </p:cNvSpPr>
          <p:nvPr/>
        </p:nvSpPr>
        <p:spPr bwMode="auto">
          <a:xfrm>
            <a:off x="312234" y="800337"/>
            <a:ext cx="5787483" cy="1234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1" tIns="17140" rIns="34281" bIns="17140">
            <a:spAutoFit/>
          </a:bodyPr>
          <a:lstStyle/>
          <a:p>
            <a:pPr>
              <a:lnSpc>
                <a:spcPct val="130000"/>
              </a:lnSpc>
            </a:pPr>
            <a:r>
              <a:rPr lang="zh-CN" altLang="en-US" sz="1500" dirty="0">
                <a:latin typeface="Times New Roman" panose="02020703060505090304" pitchFamily="18" charset="0"/>
                <a:ea typeface="黑体" panose="02010609060101010101" pitchFamily="49" charset="-122"/>
              </a:rPr>
              <a:t>　　</a:t>
            </a:r>
            <a:r>
              <a:rPr lang="zh-CN" altLang="en-US" sz="2000" b="1" dirty="0">
                <a:latin typeface="微软雅黑" panose="020B0503020204020204" charset="-122"/>
                <a:ea typeface="微软雅黑" panose="020B0503020204020204" charset="-122"/>
              </a:rPr>
              <a:t>观察花园里的豌豆植株，孟德尔发现就</a:t>
            </a:r>
            <a:r>
              <a:rPr lang="zh-CN" altLang="en-US" sz="2000" b="1" dirty="0">
                <a:solidFill>
                  <a:srgbClr val="FF0000"/>
                </a:solidFill>
                <a:latin typeface="微软雅黑" panose="020B0503020204020204" charset="-122"/>
                <a:ea typeface="微软雅黑" panose="020B0503020204020204" charset="-122"/>
              </a:rPr>
              <a:t>子叶颜色</a:t>
            </a:r>
            <a:r>
              <a:rPr lang="zh-CN" altLang="en-US" sz="2000" b="1" dirty="0">
                <a:latin typeface="微软雅黑" panose="020B0503020204020204" charset="-122"/>
                <a:ea typeface="微软雅黑" panose="020B0503020204020204" charset="-122"/>
              </a:rPr>
              <a:t>和</a:t>
            </a:r>
            <a:r>
              <a:rPr lang="zh-CN" altLang="en-US" sz="2000" b="1" dirty="0">
                <a:solidFill>
                  <a:srgbClr val="FF0000"/>
                </a:solidFill>
                <a:latin typeface="微软雅黑" panose="020B0503020204020204" charset="-122"/>
                <a:ea typeface="微软雅黑" panose="020B0503020204020204" charset="-122"/>
              </a:rPr>
              <a:t>种子形状</a:t>
            </a:r>
            <a:r>
              <a:rPr lang="zh-CN" altLang="en-US" sz="2000" b="1" dirty="0">
                <a:latin typeface="微软雅黑" panose="020B0503020204020204" charset="-122"/>
                <a:ea typeface="微软雅黑" panose="020B0503020204020204" charset="-122"/>
              </a:rPr>
              <a:t>来看，包括两种类型：一种是黄色圆粒的，一种是绿色皱粒的。</a:t>
            </a:r>
            <a:endParaRPr lang="en-US" altLang="zh-CN" sz="2000" b="1" dirty="0">
              <a:latin typeface="微软雅黑" panose="020B0503020204020204" charset="-122"/>
              <a:ea typeface="微软雅黑" panose="020B0503020204020204" charset="-122"/>
            </a:endParaRPr>
          </a:p>
        </p:txBody>
      </p:sp>
      <p:sp>
        <p:nvSpPr>
          <p:cNvPr id="7" name="矩形 2"/>
          <p:cNvSpPr>
            <a:spLocks noChangeArrowheads="1"/>
          </p:cNvSpPr>
          <p:nvPr/>
        </p:nvSpPr>
        <p:spPr bwMode="auto">
          <a:xfrm>
            <a:off x="557561" y="2204856"/>
            <a:ext cx="5267647" cy="1132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1" tIns="17140" rIns="34281" bIns="17140">
            <a:spAutoFit/>
          </a:bodyPr>
          <a:lstStyle/>
          <a:p>
            <a:pPr>
              <a:lnSpc>
                <a:spcPct val="130000"/>
              </a:lnSpc>
            </a:pPr>
            <a:r>
              <a:rPr lang="zh-CN" altLang="en-US" sz="1500" b="1" dirty="0">
                <a:solidFill>
                  <a:srgbClr val="FF0000"/>
                </a:solidFill>
                <a:latin typeface="Times New Roman" panose="02020703060505090304" pitchFamily="18" charset="0"/>
                <a:ea typeface="黑体" panose="02010609060101010101" pitchFamily="49" charset="-122"/>
              </a:rPr>
              <a:t>　　</a:t>
            </a:r>
            <a:endParaRPr lang="en-US" altLang="zh-CN" sz="2000" dirty="0">
              <a:solidFill>
                <a:srgbClr val="FF0000"/>
              </a:solidFill>
              <a:latin typeface="微软雅黑" panose="020B0503020204020204" charset="-122"/>
              <a:ea typeface="微软雅黑" panose="020B0503020204020204" charset="-122"/>
            </a:endParaRPr>
          </a:p>
          <a:p>
            <a:pPr>
              <a:lnSpc>
                <a:spcPct val="130000"/>
              </a:lnSpc>
            </a:pPr>
            <a:r>
              <a:rPr lang="zh-CN" altLang="en-US" sz="2000" dirty="0">
                <a:solidFill>
                  <a:srgbClr val="0000FF"/>
                </a:solidFill>
                <a:latin typeface="微软雅黑" panose="020B0503020204020204" charset="-122"/>
                <a:ea typeface="微软雅黑" panose="020B0503020204020204" charset="-122"/>
              </a:rPr>
              <a:t>　　</a:t>
            </a:r>
            <a:r>
              <a:rPr lang="en-US" altLang="zh-CN" sz="2000" b="1" dirty="0">
                <a:solidFill>
                  <a:srgbClr val="0000FF"/>
                </a:solidFill>
                <a:latin typeface="微软雅黑" panose="020B0503020204020204" charset="-122"/>
                <a:ea typeface="微软雅黑" panose="020B0503020204020204" charset="-122"/>
              </a:rPr>
              <a:t>1. </a:t>
            </a:r>
            <a:r>
              <a:rPr lang="zh-CN" altLang="en-US" sz="2000" b="1" dirty="0">
                <a:solidFill>
                  <a:srgbClr val="0000FF"/>
                </a:solidFill>
                <a:latin typeface="微软雅黑" panose="020B0503020204020204" charset="-122"/>
                <a:ea typeface="微软雅黑" panose="020B0503020204020204" charset="-122"/>
              </a:rPr>
              <a:t>决定子叶颜色的遗传因子对决定种子形状的遗传因子会不会有影响呢？</a:t>
            </a:r>
            <a:endParaRPr lang="en-US" altLang="zh-CN" sz="2000" b="1" dirty="0">
              <a:solidFill>
                <a:srgbClr val="0000FF"/>
              </a:solidFill>
              <a:latin typeface="微软雅黑" panose="020B0503020204020204" charset="-122"/>
              <a:ea typeface="微软雅黑" panose="020B0503020204020204" charset="-122"/>
            </a:endParaRPr>
          </a:p>
        </p:txBody>
      </p:sp>
      <p:sp>
        <p:nvSpPr>
          <p:cNvPr id="8" name="矩形 2"/>
          <p:cNvSpPr>
            <a:spLocks noChangeArrowheads="1"/>
          </p:cNvSpPr>
          <p:nvPr/>
        </p:nvSpPr>
        <p:spPr bwMode="auto">
          <a:xfrm>
            <a:off x="579864" y="3508292"/>
            <a:ext cx="5234194" cy="7958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1" tIns="17140" rIns="34281" bIns="17140">
            <a:spAutoFit/>
          </a:bodyPr>
          <a:lstStyle/>
          <a:p>
            <a:pPr>
              <a:lnSpc>
                <a:spcPct val="130000"/>
              </a:lnSpc>
            </a:pPr>
            <a:r>
              <a:rPr lang="zh-CN" altLang="en-US" sz="1500" b="1" dirty="0">
                <a:solidFill>
                  <a:srgbClr val="0000FF"/>
                </a:solidFill>
                <a:latin typeface="Times New Roman" panose="02020703060505090304" pitchFamily="18" charset="0"/>
                <a:ea typeface="黑体" panose="02010609060101010101" pitchFamily="49" charset="-122"/>
              </a:rPr>
              <a:t>　　</a:t>
            </a:r>
            <a:r>
              <a:rPr lang="en-US" altLang="zh-CN" sz="2000" b="1" dirty="0">
                <a:solidFill>
                  <a:srgbClr val="0000FF"/>
                </a:solidFill>
                <a:latin typeface="微软雅黑" panose="020B0503020204020204" charset="-122"/>
                <a:ea typeface="微软雅黑" panose="020B0503020204020204" charset="-122"/>
              </a:rPr>
              <a:t>2. </a:t>
            </a:r>
            <a:r>
              <a:rPr lang="zh-CN" altLang="en-US" sz="2000" b="1" dirty="0">
                <a:solidFill>
                  <a:srgbClr val="0000FF"/>
                </a:solidFill>
                <a:latin typeface="微软雅黑" panose="020B0503020204020204" charset="-122"/>
                <a:ea typeface="微软雅黑" panose="020B0503020204020204" charset="-122"/>
              </a:rPr>
              <a:t>黄色的豌豆一定是饱满的、绿色的豌豆一定是皱缩的吗？</a:t>
            </a:r>
          </a:p>
        </p:txBody>
      </p:sp>
      <p:sp>
        <p:nvSpPr>
          <p:cNvPr id="9" name="矩形 8"/>
          <p:cNvSpPr/>
          <p:nvPr/>
        </p:nvSpPr>
        <p:spPr>
          <a:xfrm>
            <a:off x="6586812" y="3880349"/>
            <a:ext cx="1696280" cy="311614"/>
          </a:xfrm>
          <a:prstGeom prst="rect">
            <a:avLst/>
          </a:prstGeom>
        </p:spPr>
        <p:txBody>
          <a:bodyPr wrap="none" lIns="34281" tIns="17140" rIns="34281" bIns="17140">
            <a:spAutoFit/>
          </a:bodyPr>
          <a:lstStyle/>
          <a:p>
            <a:r>
              <a:rPr lang="zh-CN" altLang="en-US" b="1" dirty="0">
                <a:latin typeface="楷体" panose="02010609060101010101" pitchFamily="49" charset="-122"/>
                <a:ea typeface="楷体" panose="02010609060101010101" pitchFamily="49" charset="-122"/>
              </a:rPr>
              <a:t>性状不同的豌豆</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1763713" y="668978"/>
            <a:ext cx="3934431" cy="908506"/>
            <a:chOff x="278" y="1017"/>
            <a:chExt cx="2655" cy="1019"/>
          </a:xfrm>
        </p:grpSpPr>
        <p:sp>
          <p:nvSpPr>
            <p:cNvPr id="5123" name="Text Box 3"/>
            <p:cNvSpPr txBox="1">
              <a:spLocks noChangeArrowheads="1"/>
            </p:cNvSpPr>
            <p:nvPr/>
          </p:nvSpPr>
          <p:spPr bwMode="auto">
            <a:xfrm>
              <a:off x="2112" y="1587"/>
              <a:ext cx="821" cy="4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b="1" dirty="0">
                  <a:latin typeface="微软雅黑" panose="020B0503020204020204" charset="-122"/>
                  <a:ea typeface="微软雅黑" panose="020B0503020204020204" charset="-122"/>
                </a:rPr>
                <a:t>绿色皱粒</a:t>
              </a:r>
            </a:p>
          </p:txBody>
        </p:sp>
        <p:sp>
          <p:nvSpPr>
            <p:cNvPr id="5124" name="Oval 4"/>
            <p:cNvSpPr>
              <a:spLocks noChangeArrowheads="1"/>
            </p:cNvSpPr>
            <p:nvPr/>
          </p:nvSpPr>
          <p:spPr bwMode="auto">
            <a:xfrm>
              <a:off x="1008" y="1017"/>
              <a:ext cx="307" cy="488"/>
            </a:xfrm>
            <a:prstGeom prst="ellipse">
              <a:avLst/>
            </a:prstGeom>
            <a:solidFill>
              <a:srgbClr val="FFFF66"/>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25" name="Text Box 5"/>
            <p:cNvSpPr txBox="1">
              <a:spLocks noChangeArrowheads="1"/>
            </p:cNvSpPr>
            <p:nvPr/>
          </p:nvSpPr>
          <p:spPr bwMode="auto">
            <a:xfrm>
              <a:off x="278" y="1164"/>
              <a:ext cx="278" cy="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dirty="0">
                  <a:latin typeface="Times New Roman" panose="02020703060505090304" pitchFamily="18" charset="0"/>
                </a:rPr>
                <a:t>P</a:t>
              </a:r>
              <a:endParaRPr lang="en-US" altLang="zh-CN" dirty="0"/>
            </a:p>
          </p:txBody>
        </p:sp>
        <p:sp>
          <p:nvSpPr>
            <p:cNvPr id="5126" name="Text Box 6"/>
            <p:cNvSpPr txBox="1">
              <a:spLocks noChangeArrowheads="1"/>
            </p:cNvSpPr>
            <p:nvPr/>
          </p:nvSpPr>
          <p:spPr bwMode="auto">
            <a:xfrm>
              <a:off x="1718" y="1120"/>
              <a:ext cx="402" cy="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a:t>×</a:t>
              </a:r>
            </a:p>
          </p:txBody>
        </p:sp>
        <p:sp>
          <p:nvSpPr>
            <p:cNvPr id="5127" name="Text Box 7"/>
            <p:cNvSpPr txBox="1">
              <a:spLocks noChangeArrowheads="1"/>
            </p:cNvSpPr>
            <p:nvPr/>
          </p:nvSpPr>
          <p:spPr bwMode="auto">
            <a:xfrm>
              <a:off x="774" y="1583"/>
              <a:ext cx="1152" cy="4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zh-CN" altLang="en-US" sz="2000" b="1" dirty="0">
                  <a:latin typeface="微软雅黑" panose="020B0503020204020204" charset="-122"/>
                  <a:ea typeface="微软雅黑" panose="020B0503020204020204" charset="-122"/>
                </a:rPr>
                <a:t>黄色圆粒</a:t>
              </a:r>
            </a:p>
          </p:txBody>
        </p:sp>
      </p:grpSp>
      <p:sp>
        <p:nvSpPr>
          <p:cNvPr id="5130" name="Oval 10"/>
          <p:cNvSpPr>
            <a:spLocks noChangeArrowheads="1"/>
          </p:cNvSpPr>
          <p:nvPr/>
        </p:nvSpPr>
        <p:spPr bwMode="auto">
          <a:xfrm>
            <a:off x="3936381" y="1694985"/>
            <a:ext cx="457200" cy="412595"/>
          </a:xfrm>
          <a:prstGeom prst="ellipse">
            <a:avLst/>
          </a:prstGeom>
          <a:solidFill>
            <a:srgbClr val="FFFF66"/>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31" name="Text Box 11"/>
          <p:cNvSpPr txBox="1">
            <a:spLocks noChangeArrowheads="1"/>
          </p:cNvSpPr>
          <p:nvPr/>
        </p:nvSpPr>
        <p:spPr bwMode="auto">
          <a:xfrm>
            <a:off x="1763714" y="1801416"/>
            <a:ext cx="54854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dirty="0">
                <a:latin typeface="Times New Roman" panose="02020703060505090304" pitchFamily="18" charset="0"/>
              </a:rPr>
              <a:t>F</a:t>
            </a:r>
            <a:r>
              <a:rPr lang="en-US" altLang="zh-CN" sz="3200" baseline="-10000" dirty="0">
                <a:latin typeface="Times New Roman" panose="02020703060505090304" pitchFamily="18" charset="0"/>
              </a:rPr>
              <a:t>1</a:t>
            </a:r>
          </a:p>
        </p:txBody>
      </p:sp>
      <p:sp>
        <p:nvSpPr>
          <p:cNvPr id="5132" name="Text Box 12"/>
          <p:cNvSpPr txBox="1">
            <a:spLocks noChangeArrowheads="1"/>
          </p:cNvSpPr>
          <p:nvPr/>
        </p:nvSpPr>
        <p:spPr bwMode="auto">
          <a:xfrm>
            <a:off x="3516313" y="2145506"/>
            <a:ext cx="1210588"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b="1" dirty="0">
                <a:latin typeface="微软雅黑" panose="020B0503020204020204" charset="-122"/>
                <a:ea typeface="微软雅黑" panose="020B0503020204020204" charset="-122"/>
              </a:rPr>
              <a:t>黄色圆粒</a:t>
            </a:r>
          </a:p>
        </p:txBody>
      </p:sp>
      <p:sp>
        <p:nvSpPr>
          <p:cNvPr id="5133" name="Line 13"/>
          <p:cNvSpPr>
            <a:spLocks noChangeShapeType="1"/>
          </p:cNvSpPr>
          <p:nvPr/>
        </p:nvSpPr>
        <p:spPr bwMode="auto">
          <a:xfrm>
            <a:off x="4162503" y="1229568"/>
            <a:ext cx="0" cy="400050"/>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34" name="Text Box 14"/>
          <p:cNvSpPr txBox="1">
            <a:spLocks noChangeArrowheads="1"/>
          </p:cNvSpPr>
          <p:nvPr/>
        </p:nvSpPr>
        <p:spPr bwMode="auto">
          <a:xfrm>
            <a:off x="1797051" y="2925366"/>
            <a:ext cx="54854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dirty="0">
                <a:latin typeface="Times New Roman" panose="02020703060505090304" pitchFamily="18" charset="0"/>
              </a:rPr>
              <a:t>F</a:t>
            </a:r>
            <a:r>
              <a:rPr lang="en-US" altLang="zh-CN" sz="3200" baseline="-10000" dirty="0">
                <a:latin typeface="Times New Roman" panose="02020703060505090304" pitchFamily="18" charset="0"/>
              </a:rPr>
              <a:t>2</a:t>
            </a:r>
          </a:p>
        </p:txBody>
      </p:sp>
      <p:grpSp>
        <p:nvGrpSpPr>
          <p:cNvPr id="3" name="Group 15"/>
          <p:cNvGrpSpPr/>
          <p:nvPr/>
        </p:nvGrpSpPr>
        <p:grpSpPr bwMode="auto">
          <a:xfrm>
            <a:off x="1187450" y="4137419"/>
            <a:ext cx="4451350" cy="521493"/>
            <a:chOff x="748" y="3475"/>
            <a:chExt cx="2804" cy="438"/>
          </a:xfrm>
        </p:grpSpPr>
        <p:sp>
          <p:nvSpPr>
            <p:cNvPr id="5136" name="Text Box 16"/>
            <p:cNvSpPr txBox="1">
              <a:spLocks noChangeArrowheads="1"/>
            </p:cNvSpPr>
            <p:nvPr/>
          </p:nvSpPr>
          <p:spPr bwMode="auto">
            <a:xfrm>
              <a:off x="748" y="3475"/>
              <a:ext cx="907" cy="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b="1" dirty="0">
                  <a:latin typeface="微软雅黑" panose="020B0503020204020204" charset="-122"/>
                  <a:ea typeface="微软雅黑" panose="020B0503020204020204" charset="-122"/>
                </a:rPr>
                <a:t>个体数</a:t>
              </a:r>
              <a:r>
                <a:rPr lang="zh-CN" altLang="en-US" sz="2400" dirty="0">
                  <a:latin typeface="Times New Roman" panose="02020703060505090304" pitchFamily="18" charset="0"/>
                </a:rPr>
                <a:t>：</a:t>
              </a:r>
              <a:endParaRPr lang="zh-CN" altLang="en-US" dirty="0"/>
            </a:p>
          </p:txBody>
        </p:sp>
        <p:grpSp>
          <p:nvGrpSpPr>
            <p:cNvPr id="4" name="Group 17"/>
            <p:cNvGrpSpPr/>
            <p:nvPr/>
          </p:nvGrpSpPr>
          <p:grpSpPr bwMode="auto">
            <a:xfrm>
              <a:off x="1519" y="3521"/>
              <a:ext cx="2033" cy="392"/>
              <a:chOff x="1519" y="3521"/>
              <a:chExt cx="2033" cy="392"/>
            </a:xfrm>
          </p:grpSpPr>
          <p:sp>
            <p:nvSpPr>
              <p:cNvPr id="5138" name="Text Box 18"/>
              <p:cNvSpPr txBox="1">
                <a:spLocks noChangeArrowheads="1"/>
              </p:cNvSpPr>
              <p:nvPr/>
            </p:nvSpPr>
            <p:spPr bwMode="auto">
              <a:xfrm>
                <a:off x="1519" y="3521"/>
                <a:ext cx="408" cy="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b="1" dirty="0">
                    <a:latin typeface="Times New Roman" panose="02020703060505090304" pitchFamily="18" charset="0"/>
                  </a:rPr>
                  <a:t>315</a:t>
                </a:r>
                <a:endParaRPr lang="en-US" altLang="zh-CN" b="1" dirty="0"/>
              </a:p>
            </p:txBody>
          </p:sp>
          <p:sp>
            <p:nvSpPr>
              <p:cNvPr id="5139" name="Text Box 19"/>
              <p:cNvSpPr txBox="1">
                <a:spLocks noChangeArrowheads="1"/>
              </p:cNvSpPr>
              <p:nvPr/>
            </p:nvSpPr>
            <p:spPr bwMode="auto">
              <a:xfrm>
                <a:off x="2744" y="3521"/>
                <a:ext cx="408" cy="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b="1" dirty="0">
                    <a:latin typeface="Times New Roman" panose="02020703060505090304" pitchFamily="18" charset="0"/>
                  </a:rPr>
                  <a:t>101</a:t>
                </a:r>
                <a:endParaRPr lang="en-US" altLang="zh-CN" b="1" dirty="0"/>
              </a:p>
            </p:txBody>
          </p:sp>
          <p:sp>
            <p:nvSpPr>
              <p:cNvPr id="5140" name="Text Box 20"/>
              <p:cNvSpPr txBox="1">
                <a:spLocks noChangeArrowheads="1"/>
              </p:cNvSpPr>
              <p:nvPr/>
            </p:nvSpPr>
            <p:spPr bwMode="auto">
              <a:xfrm>
                <a:off x="2154" y="3521"/>
                <a:ext cx="408" cy="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b="1" dirty="0">
                    <a:latin typeface="Times New Roman" panose="02020703060505090304" pitchFamily="18" charset="0"/>
                  </a:rPr>
                  <a:t>108</a:t>
                </a:r>
                <a:endParaRPr lang="en-US" altLang="zh-CN" b="1" dirty="0"/>
              </a:p>
            </p:txBody>
          </p:sp>
          <p:sp>
            <p:nvSpPr>
              <p:cNvPr id="5141" name="Text Box 21"/>
              <p:cNvSpPr txBox="1">
                <a:spLocks noChangeArrowheads="1"/>
              </p:cNvSpPr>
              <p:nvPr/>
            </p:nvSpPr>
            <p:spPr bwMode="auto">
              <a:xfrm>
                <a:off x="3241" y="3525"/>
                <a:ext cx="311" cy="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b="1" dirty="0">
                    <a:latin typeface="Times New Roman" panose="02020703060505090304" pitchFamily="18" charset="0"/>
                  </a:rPr>
                  <a:t>32</a:t>
                </a:r>
                <a:endParaRPr lang="en-US" altLang="zh-CN" b="1" dirty="0"/>
              </a:p>
            </p:txBody>
          </p:sp>
        </p:grpSp>
      </p:grpSp>
      <p:grpSp>
        <p:nvGrpSpPr>
          <p:cNvPr id="5" name="Group 22"/>
          <p:cNvGrpSpPr/>
          <p:nvPr/>
        </p:nvGrpSpPr>
        <p:grpSpPr bwMode="auto">
          <a:xfrm>
            <a:off x="2479676" y="4557717"/>
            <a:ext cx="3173413" cy="503635"/>
            <a:chOff x="1503" y="3828"/>
            <a:chExt cx="1999" cy="423"/>
          </a:xfrm>
        </p:grpSpPr>
        <p:sp>
          <p:nvSpPr>
            <p:cNvPr id="5143" name="Text Box 23"/>
            <p:cNvSpPr txBox="1">
              <a:spLocks noChangeArrowheads="1"/>
            </p:cNvSpPr>
            <p:nvPr/>
          </p:nvSpPr>
          <p:spPr bwMode="auto">
            <a:xfrm>
              <a:off x="1503" y="3841"/>
              <a:ext cx="213" cy="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dirty="0">
                  <a:solidFill>
                    <a:srgbClr val="FF0000"/>
                  </a:solidFill>
                  <a:latin typeface="Times New Roman" panose="02020703060505090304" pitchFamily="18" charset="0"/>
                </a:rPr>
                <a:t>9</a:t>
              </a:r>
              <a:endParaRPr lang="en-US" altLang="zh-CN" b="1" dirty="0"/>
            </a:p>
          </p:txBody>
        </p:sp>
        <p:sp>
          <p:nvSpPr>
            <p:cNvPr id="5144" name="Text Box 24"/>
            <p:cNvSpPr txBox="1">
              <a:spLocks noChangeArrowheads="1"/>
            </p:cNvSpPr>
            <p:nvPr/>
          </p:nvSpPr>
          <p:spPr bwMode="auto">
            <a:xfrm>
              <a:off x="2137" y="3863"/>
              <a:ext cx="213" cy="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dirty="0">
                  <a:solidFill>
                    <a:srgbClr val="FF0000"/>
                  </a:solidFill>
                  <a:latin typeface="Times New Roman" panose="02020703060505090304" pitchFamily="18" charset="0"/>
                </a:rPr>
                <a:t>3</a:t>
              </a:r>
              <a:endParaRPr lang="en-US" altLang="zh-CN" b="1" dirty="0"/>
            </a:p>
          </p:txBody>
        </p:sp>
        <p:sp>
          <p:nvSpPr>
            <p:cNvPr id="5145" name="Text Box 25"/>
            <p:cNvSpPr txBox="1">
              <a:spLocks noChangeArrowheads="1"/>
            </p:cNvSpPr>
            <p:nvPr/>
          </p:nvSpPr>
          <p:spPr bwMode="auto">
            <a:xfrm>
              <a:off x="2761" y="3863"/>
              <a:ext cx="202" cy="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b="1" dirty="0">
                  <a:solidFill>
                    <a:srgbClr val="FF0000"/>
                  </a:solidFill>
                  <a:latin typeface="Times New Roman" panose="02020703060505090304" pitchFamily="18" charset="0"/>
                </a:rPr>
                <a:t>3</a:t>
              </a:r>
              <a:endParaRPr lang="en-US" altLang="zh-CN" b="1" dirty="0"/>
            </a:p>
          </p:txBody>
        </p:sp>
        <p:sp>
          <p:nvSpPr>
            <p:cNvPr id="5146" name="Text Box 26"/>
            <p:cNvSpPr txBox="1">
              <a:spLocks noChangeArrowheads="1"/>
            </p:cNvSpPr>
            <p:nvPr/>
          </p:nvSpPr>
          <p:spPr bwMode="auto">
            <a:xfrm>
              <a:off x="3289" y="3863"/>
              <a:ext cx="213" cy="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dirty="0">
                  <a:solidFill>
                    <a:srgbClr val="FF0000"/>
                  </a:solidFill>
                  <a:latin typeface="Times New Roman" panose="02020703060505090304" pitchFamily="18" charset="0"/>
                </a:rPr>
                <a:t>1</a:t>
              </a:r>
              <a:endParaRPr lang="en-US" altLang="zh-CN" b="1" dirty="0"/>
            </a:p>
          </p:txBody>
        </p:sp>
        <p:sp>
          <p:nvSpPr>
            <p:cNvPr id="5147" name="Text Box 27"/>
            <p:cNvSpPr txBox="1">
              <a:spLocks noChangeArrowheads="1"/>
            </p:cNvSpPr>
            <p:nvPr/>
          </p:nvSpPr>
          <p:spPr bwMode="auto">
            <a:xfrm>
              <a:off x="1791" y="3828"/>
              <a:ext cx="310" cy="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a:latin typeface="Times New Roman" panose="02020703060505090304" pitchFamily="18" charset="0"/>
                </a:rPr>
                <a:t>：</a:t>
              </a:r>
              <a:endParaRPr lang="zh-CN" altLang="en-US"/>
            </a:p>
          </p:txBody>
        </p:sp>
        <p:sp>
          <p:nvSpPr>
            <p:cNvPr id="5148" name="Text Box 28"/>
            <p:cNvSpPr txBox="1">
              <a:spLocks noChangeArrowheads="1"/>
            </p:cNvSpPr>
            <p:nvPr/>
          </p:nvSpPr>
          <p:spPr bwMode="auto">
            <a:xfrm>
              <a:off x="2415" y="3828"/>
              <a:ext cx="310" cy="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dirty="0">
                  <a:latin typeface="Times New Roman" panose="02020703060505090304" pitchFamily="18" charset="0"/>
                </a:rPr>
                <a:t>：</a:t>
              </a:r>
              <a:endParaRPr lang="zh-CN" altLang="en-US" dirty="0"/>
            </a:p>
          </p:txBody>
        </p:sp>
        <p:sp>
          <p:nvSpPr>
            <p:cNvPr id="5149" name="Text Box 29"/>
            <p:cNvSpPr txBox="1">
              <a:spLocks noChangeArrowheads="1"/>
            </p:cNvSpPr>
            <p:nvPr/>
          </p:nvSpPr>
          <p:spPr bwMode="auto">
            <a:xfrm>
              <a:off x="3049" y="3863"/>
              <a:ext cx="310" cy="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a:latin typeface="Times New Roman" panose="02020703060505090304" pitchFamily="18" charset="0"/>
                </a:rPr>
                <a:t>：</a:t>
              </a:r>
              <a:endParaRPr lang="zh-CN" altLang="en-US"/>
            </a:p>
          </p:txBody>
        </p:sp>
      </p:grpSp>
      <p:sp>
        <p:nvSpPr>
          <p:cNvPr id="5150" name="Line 30"/>
          <p:cNvSpPr>
            <a:spLocks noChangeShapeType="1"/>
          </p:cNvSpPr>
          <p:nvPr/>
        </p:nvSpPr>
        <p:spPr bwMode="auto">
          <a:xfrm>
            <a:off x="4154488" y="2571750"/>
            <a:ext cx="0" cy="400050"/>
          </a:xfrm>
          <a:prstGeom prst="line">
            <a:avLst/>
          </a:prstGeom>
          <a:noFill/>
          <a:ln w="9525">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51" name="Text Box 31"/>
          <p:cNvSpPr txBox="1">
            <a:spLocks noChangeArrowheads="1"/>
          </p:cNvSpPr>
          <p:nvPr/>
        </p:nvSpPr>
        <p:spPr bwMode="auto">
          <a:xfrm>
            <a:off x="5703888" y="2197894"/>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zh-CN"/>
          </a:p>
        </p:txBody>
      </p:sp>
      <p:sp>
        <p:nvSpPr>
          <p:cNvPr id="5154" name="Text Box 34"/>
          <p:cNvSpPr txBox="1">
            <a:spLocks noChangeArrowheads="1"/>
          </p:cNvSpPr>
          <p:nvPr/>
        </p:nvSpPr>
        <p:spPr bwMode="auto">
          <a:xfrm>
            <a:off x="4840288" y="1712119"/>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zh-CN"/>
          </a:p>
        </p:txBody>
      </p:sp>
      <p:sp>
        <p:nvSpPr>
          <p:cNvPr id="5155" name="AutoShape 35"/>
          <p:cNvSpPr>
            <a:spLocks noChangeArrowheads="1"/>
          </p:cNvSpPr>
          <p:nvPr/>
        </p:nvSpPr>
        <p:spPr bwMode="auto">
          <a:xfrm>
            <a:off x="4356100" y="2625329"/>
            <a:ext cx="304800" cy="228600"/>
          </a:xfrm>
          <a:prstGeom prst="flowChartSummingJunction">
            <a:avLst/>
          </a:prstGeom>
          <a:solidFill>
            <a:schemeClr val="bg1"/>
          </a:solidFill>
          <a:ln w="28575">
            <a:solidFill>
              <a:srgbClr val="FF0000"/>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7" name="Group 36"/>
          <p:cNvGrpSpPr/>
          <p:nvPr/>
        </p:nvGrpSpPr>
        <p:grpSpPr bwMode="auto">
          <a:xfrm>
            <a:off x="3348038" y="3057527"/>
            <a:ext cx="1657350" cy="1194198"/>
            <a:chOff x="2109" y="2568"/>
            <a:chExt cx="1044" cy="1003"/>
          </a:xfrm>
        </p:grpSpPr>
        <p:sp>
          <p:nvSpPr>
            <p:cNvPr id="5157" name="Text Box 37"/>
            <p:cNvSpPr txBox="1">
              <a:spLocks noChangeArrowheads="1"/>
            </p:cNvSpPr>
            <p:nvPr/>
          </p:nvSpPr>
          <p:spPr bwMode="auto">
            <a:xfrm>
              <a:off x="2653" y="2976"/>
              <a:ext cx="500" cy="5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zh-CN" altLang="en-US" sz="2000" b="1" dirty="0">
                  <a:latin typeface="微软雅黑" panose="020B0503020204020204" charset="-122"/>
                  <a:ea typeface="微软雅黑" panose="020B0503020204020204" charset="-122"/>
                </a:rPr>
                <a:t>黄色</a:t>
              </a:r>
            </a:p>
            <a:p>
              <a:r>
                <a:rPr lang="zh-CN" altLang="en-US" sz="2000" b="1" dirty="0">
                  <a:latin typeface="微软雅黑" panose="020B0503020204020204" charset="-122"/>
                  <a:ea typeface="微软雅黑" panose="020B0503020204020204" charset="-122"/>
                </a:rPr>
                <a:t>皱粒</a:t>
              </a:r>
            </a:p>
          </p:txBody>
        </p:sp>
        <p:sp>
          <p:nvSpPr>
            <p:cNvPr id="5158" name="Text Box 38"/>
            <p:cNvSpPr txBox="1">
              <a:spLocks noChangeArrowheads="1"/>
            </p:cNvSpPr>
            <p:nvPr/>
          </p:nvSpPr>
          <p:spPr bwMode="auto">
            <a:xfrm>
              <a:off x="2109" y="2976"/>
              <a:ext cx="439" cy="5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b="1" dirty="0">
                  <a:latin typeface="微软雅黑" panose="020B0503020204020204" charset="-122"/>
                  <a:ea typeface="微软雅黑" panose="020B0503020204020204" charset="-122"/>
                </a:rPr>
                <a:t>绿色</a:t>
              </a:r>
            </a:p>
            <a:p>
              <a:r>
                <a:rPr lang="zh-CN" altLang="en-US" sz="2000" b="1" dirty="0">
                  <a:latin typeface="微软雅黑" panose="020B0503020204020204" charset="-122"/>
                  <a:ea typeface="微软雅黑" panose="020B0503020204020204" charset="-122"/>
                </a:rPr>
                <a:t>圆粒</a:t>
              </a:r>
            </a:p>
          </p:txBody>
        </p:sp>
        <p:sp>
          <p:nvSpPr>
            <p:cNvPr id="5159" name="Oval 39"/>
            <p:cNvSpPr>
              <a:spLocks noChangeArrowheads="1"/>
            </p:cNvSpPr>
            <p:nvPr/>
          </p:nvSpPr>
          <p:spPr bwMode="auto">
            <a:xfrm>
              <a:off x="2241" y="2568"/>
              <a:ext cx="297" cy="381"/>
            </a:xfrm>
            <a:prstGeom prst="ellipse">
              <a:avLst/>
            </a:prstGeom>
            <a:solidFill>
              <a:srgbClr val="99FF66"/>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 name="Group 49"/>
          <p:cNvGrpSpPr/>
          <p:nvPr/>
        </p:nvGrpSpPr>
        <p:grpSpPr bwMode="auto">
          <a:xfrm>
            <a:off x="2479676" y="3057525"/>
            <a:ext cx="3228975" cy="1164432"/>
            <a:chOff x="1562" y="2568"/>
            <a:chExt cx="2034" cy="978"/>
          </a:xfrm>
        </p:grpSpPr>
        <p:sp>
          <p:nvSpPr>
            <p:cNvPr id="5162" name="Text Box 42"/>
            <p:cNvSpPr txBox="1">
              <a:spLocks noChangeArrowheads="1"/>
            </p:cNvSpPr>
            <p:nvPr/>
          </p:nvSpPr>
          <p:spPr bwMode="auto">
            <a:xfrm>
              <a:off x="1562" y="2951"/>
              <a:ext cx="635" cy="5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zh-CN" altLang="en-US" sz="2000" b="1" dirty="0">
                  <a:latin typeface="微软雅黑" panose="020B0503020204020204" charset="-122"/>
                  <a:ea typeface="微软雅黑" panose="020B0503020204020204" charset="-122"/>
                </a:rPr>
                <a:t>黄色</a:t>
              </a:r>
            </a:p>
            <a:p>
              <a:r>
                <a:rPr lang="zh-CN" altLang="en-US" sz="2000" b="1" dirty="0">
                  <a:latin typeface="微软雅黑" panose="020B0503020204020204" charset="-122"/>
                  <a:ea typeface="微软雅黑" panose="020B0503020204020204" charset="-122"/>
                </a:rPr>
                <a:t>圆粒</a:t>
              </a:r>
            </a:p>
          </p:txBody>
        </p:sp>
        <p:grpSp>
          <p:nvGrpSpPr>
            <p:cNvPr id="9" name="Group 48"/>
            <p:cNvGrpSpPr/>
            <p:nvPr/>
          </p:nvGrpSpPr>
          <p:grpSpPr bwMode="auto">
            <a:xfrm>
              <a:off x="1623" y="2568"/>
              <a:ext cx="1973" cy="978"/>
              <a:chOff x="1623" y="2568"/>
              <a:chExt cx="1973" cy="978"/>
            </a:xfrm>
          </p:grpSpPr>
          <p:sp>
            <p:nvSpPr>
              <p:cNvPr id="5163" name="Text Box 43"/>
              <p:cNvSpPr txBox="1">
                <a:spLocks noChangeArrowheads="1"/>
              </p:cNvSpPr>
              <p:nvPr/>
            </p:nvSpPr>
            <p:spPr bwMode="auto">
              <a:xfrm>
                <a:off x="3157" y="2951"/>
                <a:ext cx="439" cy="5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b="1" dirty="0">
                    <a:latin typeface="微软雅黑" panose="020B0503020204020204" charset="-122"/>
                    <a:ea typeface="微软雅黑" panose="020B0503020204020204" charset="-122"/>
                  </a:rPr>
                  <a:t>绿色</a:t>
                </a:r>
              </a:p>
              <a:p>
                <a:r>
                  <a:rPr lang="zh-CN" altLang="en-US" sz="2000" b="1" dirty="0">
                    <a:latin typeface="微软雅黑" panose="020B0503020204020204" charset="-122"/>
                    <a:ea typeface="微软雅黑" panose="020B0503020204020204" charset="-122"/>
                  </a:rPr>
                  <a:t>皱粒</a:t>
                </a:r>
              </a:p>
            </p:txBody>
          </p:sp>
          <p:sp>
            <p:nvSpPr>
              <p:cNvPr id="5165" name="Oval 45"/>
              <p:cNvSpPr>
                <a:spLocks noChangeArrowheads="1"/>
              </p:cNvSpPr>
              <p:nvPr/>
            </p:nvSpPr>
            <p:spPr bwMode="auto">
              <a:xfrm>
                <a:off x="1623" y="2568"/>
                <a:ext cx="259" cy="363"/>
              </a:xfrm>
              <a:prstGeom prst="ellipse">
                <a:avLst/>
              </a:prstGeom>
              <a:solidFill>
                <a:srgbClr val="FFFF66"/>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5167" name="Text Box 47"/>
          <p:cNvSpPr txBox="1">
            <a:spLocks noChangeArrowheads="1"/>
          </p:cNvSpPr>
          <p:nvPr/>
        </p:nvSpPr>
        <p:spPr bwMode="auto">
          <a:xfrm>
            <a:off x="323850" y="205979"/>
            <a:ext cx="4185761"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b="1" dirty="0">
                <a:latin typeface="微软雅黑" panose="020B0503020204020204" charset="-122"/>
                <a:ea typeface="微软雅黑" panose="020B0503020204020204" charset="-122"/>
              </a:rPr>
              <a:t>一、两对相对性状的杂交实验</a:t>
            </a:r>
          </a:p>
        </p:txBody>
      </p:sp>
      <p:sp>
        <p:nvSpPr>
          <p:cNvPr id="49" name="AutoShape 22"/>
          <p:cNvSpPr>
            <a:spLocks noChangeArrowheads="1"/>
          </p:cNvSpPr>
          <p:nvPr/>
        </p:nvSpPr>
        <p:spPr bwMode="auto">
          <a:xfrm>
            <a:off x="4721070" y="680051"/>
            <a:ext cx="520003" cy="523875"/>
          </a:xfrm>
          <a:prstGeom prst="star16">
            <a:avLst>
              <a:gd name="adj" fmla="val 37500"/>
            </a:avLst>
          </a:prstGeom>
          <a:solidFill>
            <a:srgbClr val="33CC33"/>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zh-CN" sz="2000" b="1" dirty="0">
              <a:latin typeface="Times New Roman" panose="02020703060505090304" pitchFamily="18" charset="0"/>
            </a:endParaRPr>
          </a:p>
        </p:txBody>
      </p:sp>
      <p:sp>
        <p:nvSpPr>
          <p:cNvPr id="50" name="AutoShape 22"/>
          <p:cNvSpPr>
            <a:spLocks noChangeArrowheads="1"/>
          </p:cNvSpPr>
          <p:nvPr/>
        </p:nvSpPr>
        <p:spPr bwMode="auto">
          <a:xfrm>
            <a:off x="5074194" y="2988527"/>
            <a:ext cx="512568" cy="531135"/>
          </a:xfrm>
          <a:prstGeom prst="star16">
            <a:avLst>
              <a:gd name="adj" fmla="val 37500"/>
            </a:avLst>
          </a:prstGeom>
          <a:solidFill>
            <a:srgbClr val="33CC33"/>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zh-CN" sz="2000" b="1" dirty="0">
              <a:latin typeface="Times New Roman" panose="02020703060505090304" pitchFamily="18" charset="0"/>
            </a:endParaRPr>
          </a:p>
        </p:txBody>
      </p:sp>
      <p:sp>
        <p:nvSpPr>
          <p:cNvPr id="51" name="AutoShape 120"/>
          <p:cNvSpPr>
            <a:spLocks noChangeArrowheads="1"/>
          </p:cNvSpPr>
          <p:nvPr/>
        </p:nvSpPr>
        <p:spPr bwMode="auto">
          <a:xfrm>
            <a:off x="4337824" y="3010829"/>
            <a:ext cx="505832" cy="520100"/>
          </a:xfrm>
          <a:prstGeom prst="star16">
            <a:avLst>
              <a:gd name="adj" fmla="val 37500"/>
            </a:avLst>
          </a:prstGeom>
          <a:solidFill>
            <a:srgbClr val="FFCC00"/>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sp>
        <p:nvSpPr>
          <p:cNvPr id="52" name="AutoShape 13"/>
          <p:cNvSpPr>
            <a:spLocks noChangeArrowheads="1"/>
          </p:cNvSpPr>
          <p:nvPr/>
        </p:nvSpPr>
        <p:spPr bwMode="auto">
          <a:xfrm>
            <a:off x="5504070" y="1535713"/>
            <a:ext cx="2212574" cy="616472"/>
          </a:xfrm>
          <a:prstGeom prst="wedgeRoundRectCallout">
            <a:avLst>
              <a:gd name="adj1" fmla="val -97804"/>
              <a:gd name="adj2" fmla="val 33282"/>
              <a:gd name="adj3" fmla="val 16667"/>
            </a:avLst>
          </a:prstGeom>
          <a:solidFill>
            <a:srgbClr val="0070C0"/>
          </a:solidFill>
          <a:ln w="9525">
            <a:noFill/>
            <a:bevel/>
          </a:ln>
          <a:effectLst/>
        </p:spPr>
        <p:txBody>
          <a:bodyPr lIns="25354" tIns="13213" rIns="25354" bIns="13213"/>
          <a:lstStyle/>
          <a:p>
            <a:pPr algn="ctr">
              <a:lnSpc>
                <a:spcPct val="110000"/>
              </a:lnSpc>
              <a:buFont typeface="Arial" panose="020B0604020202090204" pitchFamily="34" charset="0"/>
              <a:buNone/>
            </a:pPr>
            <a:r>
              <a:rPr lang="zh-CN" altLang="zh-CN" dirty="0">
                <a:solidFill>
                  <a:srgbClr val="FFFF00"/>
                </a:solidFill>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rPr>
              <a:t>根据</a:t>
            </a:r>
            <a:r>
              <a:rPr lang="zh-CN" altLang="zh-CN" b="1" dirty="0">
                <a:solidFill>
                  <a:srgbClr val="FFFF00"/>
                </a:solidFill>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rPr>
              <a:t>F</a:t>
            </a:r>
            <a:r>
              <a:rPr lang="zh-CN" altLang="zh-CN" b="1" baseline="-25000" dirty="0">
                <a:solidFill>
                  <a:srgbClr val="FFFF00"/>
                </a:solidFill>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rPr>
              <a:t>1</a:t>
            </a:r>
            <a:r>
              <a:rPr lang="zh-CN" altLang="zh-CN" dirty="0">
                <a:solidFill>
                  <a:srgbClr val="FFFF00"/>
                </a:solidFill>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rPr>
              <a:t>的表现型判断显隐性关系</a:t>
            </a:r>
          </a:p>
        </p:txBody>
      </p:sp>
      <p:sp>
        <p:nvSpPr>
          <p:cNvPr id="53" name="矩形 52"/>
          <p:cNvSpPr/>
          <p:nvPr/>
        </p:nvSpPr>
        <p:spPr>
          <a:xfrm>
            <a:off x="3211552" y="2966224"/>
            <a:ext cx="1784194" cy="12823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4281" tIns="17140" rIns="34281" bIns="17140" rtlCol="0" anchor="ctr"/>
          <a:lstStyle/>
          <a:p>
            <a:pPr algn="ctr"/>
            <a:endParaRPr lang="zh-CN" altLang="en-US"/>
          </a:p>
        </p:txBody>
      </p:sp>
      <p:sp>
        <p:nvSpPr>
          <p:cNvPr id="54" name="AutoShape 14"/>
          <p:cNvSpPr>
            <a:spLocks noChangeArrowheads="1"/>
          </p:cNvSpPr>
          <p:nvPr/>
        </p:nvSpPr>
        <p:spPr bwMode="auto">
          <a:xfrm>
            <a:off x="6126480" y="3381375"/>
            <a:ext cx="1984375" cy="870585"/>
          </a:xfrm>
          <a:prstGeom prst="wedgeRoundRectCallout">
            <a:avLst>
              <a:gd name="adj1" fmla="val -77328"/>
              <a:gd name="adj2" fmla="val 95441"/>
              <a:gd name="adj3" fmla="val 16667"/>
            </a:avLst>
          </a:prstGeom>
          <a:solidFill>
            <a:srgbClr val="0070C0"/>
          </a:solidFill>
          <a:ln w="9525">
            <a:noFill/>
            <a:bevel/>
          </a:ln>
          <a:effectLst/>
        </p:spPr>
        <p:txBody>
          <a:bodyPr lIns="25354" tIns="13213" rIns="25354" bIns="13213"/>
          <a:lstStyle/>
          <a:p>
            <a:pPr algn="ctr">
              <a:lnSpc>
                <a:spcPct val="110000"/>
              </a:lnSpc>
              <a:buFont typeface="Arial" panose="020B0604020202090204" pitchFamily="34" charset="0"/>
              <a:buNone/>
            </a:pPr>
            <a:r>
              <a:rPr lang="zh-CN" altLang="en-US" sz="1600" dirty="0">
                <a:solidFill>
                  <a:srgbClr val="FFFF00"/>
                </a:solidFill>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rPr>
              <a:t>这与一对相对性状的杂交实验中</a:t>
            </a:r>
            <a:r>
              <a:rPr lang="en-US" altLang="zh-CN" sz="1600" dirty="0">
                <a:solidFill>
                  <a:srgbClr val="FFFF00"/>
                </a:solidFill>
                <a:latin typeface="Times New Roman" panose="02020703060505090304" pitchFamily="18" charset="0"/>
                <a:sym typeface="+mn-ea"/>
              </a:rPr>
              <a:t>F</a:t>
            </a:r>
            <a:r>
              <a:rPr lang="en-US" altLang="zh-CN" sz="1600" baseline="-10000" dirty="0">
                <a:solidFill>
                  <a:srgbClr val="FFFF00"/>
                </a:solidFill>
                <a:latin typeface="Times New Roman" panose="02020703060505090304" pitchFamily="18" charset="0"/>
                <a:sym typeface="+mn-ea"/>
              </a:rPr>
              <a:t>2</a:t>
            </a:r>
            <a:r>
              <a:rPr lang="zh-CN" altLang="en-US" sz="1600" dirty="0">
                <a:solidFill>
                  <a:srgbClr val="FFFF00"/>
                </a:solidFill>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rPr>
              <a:t>的</a:t>
            </a:r>
            <a:r>
              <a:rPr lang="en-US" altLang="zh-CN" sz="1600" dirty="0">
                <a:solidFill>
                  <a:srgbClr val="FFFF00"/>
                </a:solidFill>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rPr>
              <a:t>3</a:t>
            </a:r>
            <a:r>
              <a:rPr lang="zh-CN" altLang="en-US" sz="1600" dirty="0">
                <a:solidFill>
                  <a:srgbClr val="FFFF00"/>
                </a:solidFill>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rPr>
              <a:t>：</a:t>
            </a:r>
            <a:r>
              <a:rPr lang="en-US" altLang="zh-CN" sz="1600" dirty="0">
                <a:solidFill>
                  <a:srgbClr val="FFFF00"/>
                </a:solidFill>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rPr>
              <a:t>1</a:t>
            </a:r>
            <a:r>
              <a:rPr lang="zh-CN" altLang="en-US" sz="1600" dirty="0">
                <a:solidFill>
                  <a:srgbClr val="FFFF00"/>
                </a:solidFill>
                <a:effectLst>
                  <a:outerShdw blurRad="38100" dist="38100" dir="2700000" algn="tl">
                    <a:srgbClr val="000000">
                      <a:alpha val="43137"/>
                    </a:srgbClr>
                  </a:outerShdw>
                </a:effectLst>
                <a:latin typeface="Times New Roman" panose="02020703060505090304" pitchFamily="18" charset="0"/>
                <a:ea typeface="黑体" panose="02010609060101010101" pitchFamily="49" charset="-122"/>
              </a:rPr>
              <a:t>的数量比有联系吗</a:t>
            </a:r>
          </a:p>
        </p:txBody>
      </p:sp>
      <p:sp>
        <p:nvSpPr>
          <p:cNvPr id="55" name="AutoShape 12"/>
          <p:cNvSpPr>
            <a:spLocks noChangeArrowheads="1"/>
          </p:cNvSpPr>
          <p:nvPr/>
        </p:nvSpPr>
        <p:spPr bwMode="auto">
          <a:xfrm>
            <a:off x="4978400" y="2454275"/>
            <a:ext cx="1617980" cy="311785"/>
          </a:xfrm>
          <a:prstGeom prst="wedgeRoundRectCallout">
            <a:avLst>
              <a:gd name="adj1" fmla="val -55337"/>
              <a:gd name="adj2" fmla="val 113951"/>
              <a:gd name="adj3" fmla="val 16667"/>
            </a:avLst>
          </a:prstGeom>
          <a:solidFill>
            <a:srgbClr val="0070C0"/>
          </a:solidFill>
          <a:ln w="9525">
            <a:noFill/>
            <a:bevel/>
          </a:ln>
          <a:effectLst/>
        </p:spPr>
        <p:txBody>
          <a:bodyPr lIns="25354" tIns="13213" rIns="25354" bIns="13213"/>
          <a:lstStyle/>
          <a:p>
            <a:pPr algn="ctr">
              <a:buFont typeface="Arial" panose="020B0604020202090204" pitchFamily="34" charset="0"/>
              <a:buNone/>
            </a:pPr>
            <a:r>
              <a:rPr lang="zh-CN" altLang="zh-CN" sz="1600" b="1" dirty="0">
                <a:solidFill>
                  <a:srgbClr val="FFFF00"/>
                </a:solidFill>
                <a:latin typeface="Times New Roman" panose="02020703060505090304" pitchFamily="18" charset="0"/>
                <a:ea typeface="黑体" panose="02010609060101010101" pitchFamily="49" charset="-122"/>
              </a:rPr>
              <a:t>新的性状组合</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33"/>
                                        </p:tgtEl>
                                        <p:attrNameLst>
                                          <p:attrName>style.visibility</p:attrName>
                                        </p:attrNameLst>
                                      </p:cBhvr>
                                      <p:to>
                                        <p:strVal val="visible"/>
                                      </p:to>
                                    </p:set>
                                    <p:anim calcmode="lin" valueType="num">
                                      <p:cBhvr additive="base">
                                        <p:cTn id="7" dur="500" fill="hold"/>
                                        <p:tgtEl>
                                          <p:spTgt spid="5133"/>
                                        </p:tgtEl>
                                        <p:attrNameLst>
                                          <p:attrName>ppt_x</p:attrName>
                                        </p:attrNameLst>
                                      </p:cBhvr>
                                      <p:tavLst>
                                        <p:tav tm="0">
                                          <p:val>
                                            <p:strVal val="#ppt_x"/>
                                          </p:val>
                                        </p:tav>
                                        <p:tav tm="100000">
                                          <p:val>
                                            <p:strVal val="#ppt_x"/>
                                          </p:val>
                                        </p:tav>
                                      </p:tavLst>
                                    </p:anim>
                                    <p:anim calcmode="lin" valueType="num">
                                      <p:cBhvr additive="base">
                                        <p:cTn id="8" dur="500" fill="hold"/>
                                        <p:tgtEl>
                                          <p:spTgt spid="51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5131"/>
                                        </p:tgtEl>
                                        <p:attrNameLst>
                                          <p:attrName>style.visibility</p:attrName>
                                        </p:attrNameLst>
                                      </p:cBhvr>
                                      <p:to>
                                        <p:strVal val="visible"/>
                                      </p:to>
                                    </p:set>
                                    <p:anim calcmode="lin" valueType="num">
                                      <p:cBhvr additive="base">
                                        <p:cTn id="13" dur="500" fill="hold"/>
                                        <p:tgtEl>
                                          <p:spTgt spid="5131"/>
                                        </p:tgtEl>
                                        <p:attrNameLst>
                                          <p:attrName>ppt_x</p:attrName>
                                        </p:attrNameLst>
                                      </p:cBhvr>
                                      <p:tavLst>
                                        <p:tav tm="0">
                                          <p:val>
                                            <p:strVal val="#ppt_x"/>
                                          </p:val>
                                        </p:tav>
                                        <p:tav tm="100000">
                                          <p:val>
                                            <p:strVal val="#ppt_x"/>
                                          </p:val>
                                        </p:tav>
                                      </p:tavLst>
                                    </p:anim>
                                    <p:anim calcmode="lin" valueType="num">
                                      <p:cBhvr additive="base">
                                        <p:cTn id="14" dur="500" fill="hold"/>
                                        <p:tgtEl>
                                          <p:spTgt spid="513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130"/>
                                        </p:tgtEl>
                                        <p:attrNameLst>
                                          <p:attrName>style.visibility</p:attrName>
                                        </p:attrNameLst>
                                      </p:cBhvr>
                                      <p:to>
                                        <p:strVal val="visible"/>
                                      </p:to>
                                    </p:set>
                                    <p:anim calcmode="lin" valueType="num">
                                      <p:cBhvr additive="base">
                                        <p:cTn id="17" dur="500" fill="hold"/>
                                        <p:tgtEl>
                                          <p:spTgt spid="5130"/>
                                        </p:tgtEl>
                                        <p:attrNameLst>
                                          <p:attrName>ppt_x</p:attrName>
                                        </p:attrNameLst>
                                      </p:cBhvr>
                                      <p:tavLst>
                                        <p:tav tm="0">
                                          <p:val>
                                            <p:strVal val="#ppt_x"/>
                                          </p:val>
                                        </p:tav>
                                        <p:tav tm="100000">
                                          <p:val>
                                            <p:strVal val="#ppt_x"/>
                                          </p:val>
                                        </p:tav>
                                      </p:tavLst>
                                    </p:anim>
                                    <p:anim calcmode="lin" valueType="num">
                                      <p:cBhvr additive="base">
                                        <p:cTn id="18" dur="500" fill="hold"/>
                                        <p:tgtEl>
                                          <p:spTgt spid="513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132"/>
                                        </p:tgtEl>
                                        <p:attrNameLst>
                                          <p:attrName>style.visibility</p:attrName>
                                        </p:attrNameLst>
                                      </p:cBhvr>
                                      <p:to>
                                        <p:strVal val="visible"/>
                                      </p:to>
                                    </p:set>
                                    <p:anim calcmode="lin" valueType="num">
                                      <p:cBhvr additive="base">
                                        <p:cTn id="21" dur="500" fill="hold"/>
                                        <p:tgtEl>
                                          <p:spTgt spid="5132"/>
                                        </p:tgtEl>
                                        <p:attrNameLst>
                                          <p:attrName>ppt_x</p:attrName>
                                        </p:attrNameLst>
                                      </p:cBhvr>
                                      <p:tavLst>
                                        <p:tav tm="0">
                                          <p:val>
                                            <p:strVal val="#ppt_x"/>
                                          </p:val>
                                        </p:tav>
                                        <p:tav tm="100000">
                                          <p:val>
                                            <p:strVal val="#ppt_x"/>
                                          </p:val>
                                        </p:tav>
                                      </p:tavLst>
                                    </p:anim>
                                    <p:anim calcmode="lin" valueType="num">
                                      <p:cBhvr additive="base">
                                        <p:cTn id="22" dur="500" fill="hold"/>
                                        <p:tgtEl>
                                          <p:spTgt spid="513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ppt_x"/>
                                          </p:val>
                                        </p:tav>
                                        <p:tav tm="100000">
                                          <p:val>
                                            <p:strVal val="#ppt_x"/>
                                          </p:val>
                                        </p:tav>
                                      </p:tavLst>
                                    </p:anim>
                                    <p:anim calcmode="lin" valueType="num">
                                      <p:cBhvr additive="base">
                                        <p:cTn id="2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150"/>
                                        </p:tgtEl>
                                        <p:attrNameLst>
                                          <p:attrName>style.visibility</p:attrName>
                                        </p:attrNameLst>
                                      </p:cBhvr>
                                      <p:to>
                                        <p:strVal val="visible"/>
                                      </p:to>
                                    </p:set>
                                    <p:anim calcmode="lin" valueType="num">
                                      <p:cBhvr additive="base">
                                        <p:cTn id="33" dur="500" fill="hold"/>
                                        <p:tgtEl>
                                          <p:spTgt spid="5150"/>
                                        </p:tgtEl>
                                        <p:attrNameLst>
                                          <p:attrName>ppt_x</p:attrName>
                                        </p:attrNameLst>
                                      </p:cBhvr>
                                      <p:tavLst>
                                        <p:tav tm="0">
                                          <p:val>
                                            <p:strVal val="#ppt_x"/>
                                          </p:val>
                                        </p:tav>
                                        <p:tav tm="100000">
                                          <p:val>
                                            <p:strVal val="#ppt_x"/>
                                          </p:val>
                                        </p:tav>
                                      </p:tavLst>
                                    </p:anim>
                                    <p:anim calcmode="lin" valueType="num">
                                      <p:cBhvr additive="base">
                                        <p:cTn id="34" dur="500" fill="hold"/>
                                        <p:tgtEl>
                                          <p:spTgt spid="515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155"/>
                                        </p:tgtEl>
                                        <p:attrNameLst>
                                          <p:attrName>style.visibility</p:attrName>
                                        </p:attrNameLst>
                                      </p:cBhvr>
                                      <p:to>
                                        <p:strVal val="visible"/>
                                      </p:to>
                                    </p:set>
                                    <p:anim calcmode="lin" valueType="num">
                                      <p:cBhvr additive="base">
                                        <p:cTn id="37" dur="500" fill="hold"/>
                                        <p:tgtEl>
                                          <p:spTgt spid="5155"/>
                                        </p:tgtEl>
                                        <p:attrNameLst>
                                          <p:attrName>ppt_x</p:attrName>
                                        </p:attrNameLst>
                                      </p:cBhvr>
                                      <p:tavLst>
                                        <p:tav tm="0">
                                          <p:val>
                                            <p:strVal val="#ppt_x"/>
                                          </p:val>
                                        </p:tav>
                                        <p:tav tm="100000">
                                          <p:val>
                                            <p:strVal val="#ppt_x"/>
                                          </p:val>
                                        </p:tav>
                                      </p:tavLst>
                                    </p:anim>
                                    <p:anim calcmode="lin" valueType="num">
                                      <p:cBhvr additive="base">
                                        <p:cTn id="38" dur="500" fill="hold"/>
                                        <p:tgtEl>
                                          <p:spTgt spid="515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34"/>
                                        </p:tgtEl>
                                        <p:attrNameLst>
                                          <p:attrName>style.visibility</p:attrName>
                                        </p:attrNameLst>
                                      </p:cBhvr>
                                      <p:to>
                                        <p:strVal val="visible"/>
                                      </p:to>
                                    </p:set>
                                    <p:anim calcmode="lin" valueType="num">
                                      <p:cBhvr additive="base">
                                        <p:cTn id="43" dur="500" fill="hold"/>
                                        <p:tgtEl>
                                          <p:spTgt spid="5134"/>
                                        </p:tgtEl>
                                        <p:attrNameLst>
                                          <p:attrName>ppt_x</p:attrName>
                                        </p:attrNameLst>
                                      </p:cBhvr>
                                      <p:tavLst>
                                        <p:tav tm="0">
                                          <p:val>
                                            <p:strVal val="#ppt_x"/>
                                          </p:val>
                                        </p:tav>
                                        <p:tav tm="100000">
                                          <p:val>
                                            <p:strVal val="#ppt_x"/>
                                          </p:val>
                                        </p:tav>
                                      </p:tavLst>
                                    </p:anim>
                                    <p:anim calcmode="lin" valueType="num">
                                      <p:cBhvr additive="base">
                                        <p:cTn id="44" dur="500" fill="hold"/>
                                        <p:tgtEl>
                                          <p:spTgt spid="513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fill="hold"/>
                                        <p:tgtEl>
                                          <p:spTgt spid="51"/>
                                        </p:tgtEl>
                                        <p:attrNameLst>
                                          <p:attrName>ppt_x</p:attrName>
                                        </p:attrNameLst>
                                      </p:cBhvr>
                                      <p:tavLst>
                                        <p:tav tm="0">
                                          <p:val>
                                            <p:strVal val="#ppt_x"/>
                                          </p:val>
                                        </p:tav>
                                        <p:tav tm="100000">
                                          <p:val>
                                            <p:strVal val="#ppt_x"/>
                                          </p:val>
                                        </p:tav>
                                      </p:tavLst>
                                    </p:anim>
                                    <p:anim calcmode="lin" valueType="num">
                                      <p:cBhvr additive="base">
                                        <p:cTn id="52" dur="500" fill="hold"/>
                                        <p:tgtEl>
                                          <p:spTgt spid="5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ppt_x"/>
                                          </p:val>
                                        </p:tav>
                                        <p:tav tm="100000">
                                          <p:val>
                                            <p:strVal val="#ppt_x"/>
                                          </p:val>
                                        </p:tav>
                                      </p:tavLst>
                                    </p:anim>
                                    <p:anim calcmode="lin" valueType="num">
                                      <p:cBhvr additive="base">
                                        <p:cTn id="6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additive="base">
                                        <p:cTn id="65" dur="500" fill="hold"/>
                                        <p:tgtEl>
                                          <p:spTgt spid="53"/>
                                        </p:tgtEl>
                                        <p:attrNameLst>
                                          <p:attrName>ppt_x</p:attrName>
                                        </p:attrNameLst>
                                      </p:cBhvr>
                                      <p:tavLst>
                                        <p:tav tm="0">
                                          <p:val>
                                            <p:strVal val="#ppt_x"/>
                                          </p:val>
                                        </p:tav>
                                        <p:tav tm="100000">
                                          <p:val>
                                            <p:strVal val="#ppt_x"/>
                                          </p:val>
                                        </p:tav>
                                      </p:tavLst>
                                    </p:anim>
                                    <p:anim calcmode="lin" valueType="num">
                                      <p:cBhvr additive="base">
                                        <p:cTn id="66" dur="500" fill="hold"/>
                                        <p:tgtEl>
                                          <p:spTgt spid="53"/>
                                        </p:tgtEl>
                                        <p:attrNameLst>
                                          <p:attrName>ppt_y</p:attrName>
                                        </p:attrNameLst>
                                      </p:cBhvr>
                                      <p:tavLst>
                                        <p:tav tm="0">
                                          <p:val>
                                            <p:strVal val="1+#ppt_h/2"/>
                                          </p:val>
                                        </p:tav>
                                        <p:tav tm="100000">
                                          <p:val>
                                            <p:strVal val="#ppt_y"/>
                                          </p:val>
                                        </p:tav>
                                      </p:tavLst>
                                    </p:anim>
                                  </p:childTnLst>
                                </p:cTn>
                              </p:par>
                              <p:par>
                                <p:cTn id="67" presetID="2" presetClass="entr" presetSubtype="4" fill="hold" grpId="1" nodeType="withEffect">
                                  <p:stCondLst>
                                    <p:cond delay="0"/>
                                  </p:stCondLst>
                                  <p:childTnLst>
                                    <p:set>
                                      <p:cBhvr>
                                        <p:cTn id="68" dur="1" fill="hold">
                                          <p:stCondLst>
                                            <p:cond delay="0"/>
                                          </p:stCondLst>
                                        </p:cTn>
                                        <p:tgtEl>
                                          <p:spTgt spid="55"/>
                                        </p:tgtEl>
                                        <p:attrNameLst>
                                          <p:attrName>style.visibility</p:attrName>
                                        </p:attrNameLst>
                                      </p:cBhvr>
                                      <p:to>
                                        <p:strVal val="visible"/>
                                      </p:to>
                                    </p:set>
                                    <p:anim calcmode="lin" valueType="num">
                                      <p:cBhvr additive="base">
                                        <p:cTn id="69" dur="500" fill="hold"/>
                                        <p:tgtEl>
                                          <p:spTgt spid="55"/>
                                        </p:tgtEl>
                                        <p:attrNameLst>
                                          <p:attrName>ppt_x</p:attrName>
                                        </p:attrNameLst>
                                      </p:cBhvr>
                                      <p:tavLst>
                                        <p:tav tm="0">
                                          <p:val>
                                            <p:strVal val="#ppt_x"/>
                                          </p:val>
                                        </p:tav>
                                        <p:tav tm="100000">
                                          <p:val>
                                            <p:strVal val="#ppt_x"/>
                                          </p:val>
                                        </p:tav>
                                      </p:tavLst>
                                    </p:anim>
                                    <p:anim calcmode="lin" valueType="num">
                                      <p:cBhvr additive="base">
                                        <p:cTn id="7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ppt_x"/>
                                          </p:val>
                                        </p:tav>
                                        <p:tav tm="100000">
                                          <p:val>
                                            <p:strVal val="#ppt_x"/>
                                          </p:val>
                                        </p:tav>
                                      </p:tavLst>
                                    </p:anim>
                                    <p:anim calcmode="lin" valueType="num">
                                      <p:cBhvr additive="base">
                                        <p:cTn id="7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additive="base">
                                        <p:cTn id="81" dur="500" fill="hold"/>
                                        <p:tgtEl>
                                          <p:spTgt spid="5"/>
                                        </p:tgtEl>
                                        <p:attrNameLst>
                                          <p:attrName>ppt_x</p:attrName>
                                        </p:attrNameLst>
                                      </p:cBhvr>
                                      <p:tavLst>
                                        <p:tav tm="0">
                                          <p:val>
                                            <p:strVal val="#ppt_x"/>
                                          </p:val>
                                        </p:tav>
                                        <p:tav tm="100000">
                                          <p:val>
                                            <p:strVal val="#ppt_x"/>
                                          </p:val>
                                        </p:tav>
                                      </p:tavLst>
                                    </p:anim>
                                    <p:anim calcmode="lin" valueType="num">
                                      <p:cBhvr additive="base">
                                        <p:cTn id="8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animBg="1"/>
      <p:bldP spid="5131" grpId="1"/>
      <p:bldP spid="5132" grpId="0"/>
      <p:bldP spid="5133" grpId="0" animBg="1"/>
      <p:bldP spid="5134" grpId="0"/>
      <p:bldP spid="5150" grpId="0" animBg="1"/>
      <p:bldP spid="5155" grpId="0" animBg="1"/>
      <p:bldP spid="50" grpId="0" animBg="1"/>
      <p:bldP spid="51" grpId="0" animBg="1"/>
      <p:bldP spid="52" grpId="0" animBg="1"/>
      <p:bldP spid="53" grpId="0" animBg="1"/>
      <p:bldP spid="54" grpId="0" bldLvl="0" animBg="1" autoUpdateAnimBg="0"/>
      <p:bldP spid="55" grpId="1" bldLvl="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圆角矩形 38"/>
          <p:cNvSpPr/>
          <p:nvPr/>
        </p:nvSpPr>
        <p:spPr>
          <a:xfrm>
            <a:off x="1761894" y="2670260"/>
            <a:ext cx="2486722" cy="342263"/>
          </a:xfrm>
          <a:prstGeom prst="roundRect">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4281" tIns="17140" rIns="34281" bIns="17140" rtlCol="0" anchor="ctr"/>
          <a:lstStyle/>
          <a:p>
            <a:pPr algn="ctr"/>
            <a:r>
              <a:rPr lang="zh-CN" altLang="en-US" sz="1600" dirty="0">
                <a:solidFill>
                  <a:schemeClr val="tx1"/>
                </a:solidFill>
                <a:latin typeface="Times New Roman" panose="02020703060505090304" pitchFamily="18" charset="0"/>
                <a:ea typeface="黑体" panose="02010609060101010101" pitchFamily="49" charset="-122"/>
              </a:rPr>
              <a:t>圆粒种子数</a:t>
            </a:r>
            <a:r>
              <a:rPr lang="en-US" altLang="zh-CN" sz="1600" b="1" dirty="0">
                <a:solidFill>
                  <a:schemeClr val="tx1"/>
                </a:solidFill>
                <a:latin typeface="Times New Roman" panose="02020703060505090304" pitchFamily="18" charset="0"/>
                <a:ea typeface="黑体" panose="02010609060101010101" pitchFamily="49" charset="-122"/>
              </a:rPr>
              <a:t>315+108=423</a:t>
            </a:r>
            <a:endParaRPr lang="zh-CN" altLang="en-US" sz="1600" b="1" dirty="0">
              <a:solidFill>
                <a:schemeClr val="tx1"/>
              </a:solidFill>
              <a:latin typeface="Times New Roman" panose="02020703060505090304" pitchFamily="18" charset="0"/>
              <a:ea typeface="黑体" panose="02010609060101010101" pitchFamily="49" charset="-122"/>
            </a:endParaRPr>
          </a:p>
        </p:txBody>
      </p:sp>
      <p:sp>
        <p:nvSpPr>
          <p:cNvPr id="40" name="圆角矩形 39"/>
          <p:cNvSpPr/>
          <p:nvPr/>
        </p:nvSpPr>
        <p:spPr>
          <a:xfrm>
            <a:off x="1728438" y="3246345"/>
            <a:ext cx="2542159" cy="326279"/>
          </a:xfrm>
          <a:prstGeom prst="roundRect">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4281" tIns="17140" rIns="34281" bIns="17140" rtlCol="0" anchor="ctr"/>
          <a:lstStyle/>
          <a:p>
            <a:pPr algn="ctr"/>
            <a:r>
              <a:rPr lang="zh-CN" altLang="en-US" sz="1600" dirty="0">
                <a:solidFill>
                  <a:schemeClr val="tx1"/>
                </a:solidFill>
                <a:latin typeface="Times New Roman" panose="02020703060505090304" pitchFamily="18" charset="0"/>
                <a:ea typeface="黑体" panose="02010609060101010101" pitchFamily="49" charset="-122"/>
              </a:rPr>
              <a:t>皱粒种子数</a:t>
            </a:r>
            <a:r>
              <a:rPr lang="en-US" altLang="zh-CN" sz="1600" b="1" dirty="0">
                <a:solidFill>
                  <a:schemeClr val="tx1"/>
                </a:solidFill>
                <a:latin typeface="Times New Roman" panose="02020703060505090304" pitchFamily="18" charset="0"/>
                <a:ea typeface="黑体" panose="02010609060101010101" pitchFamily="49" charset="-122"/>
              </a:rPr>
              <a:t>101+32=133</a:t>
            </a:r>
            <a:endParaRPr lang="zh-CN" altLang="en-US" sz="1600" b="1" dirty="0">
              <a:solidFill>
                <a:schemeClr val="tx1"/>
              </a:solidFill>
              <a:latin typeface="Times New Roman" panose="02020703060505090304" pitchFamily="18" charset="0"/>
              <a:ea typeface="黑体" panose="02010609060101010101" pitchFamily="49" charset="-122"/>
            </a:endParaRPr>
          </a:p>
        </p:txBody>
      </p:sp>
      <p:sp>
        <p:nvSpPr>
          <p:cNvPr id="41" name="圆角矩形 40"/>
          <p:cNvSpPr/>
          <p:nvPr/>
        </p:nvSpPr>
        <p:spPr>
          <a:xfrm>
            <a:off x="5848983" y="2657839"/>
            <a:ext cx="2855179" cy="328429"/>
          </a:xfrm>
          <a:prstGeom prst="roundRect">
            <a:avLst/>
          </a:prstGeom>
          <a:solidFill>
            <a:srgbClr val="92D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4281" tIns="17140" rIns="34281" bIns="17140" rtlCol="0" anchor="ctr"/>
          <a:lstStyle/>
          <a:p>
            <a:pPr algn="ctr"/>
            <a:r>
              <a:rPr lang="zh-CN" altLang="en-US" sz="1600" dirty="0">
                <a:solidFill>
                  <a:schemeClr val="tx1"/>
                </a:solidFill>
                <a:latin typeface="微软雅黑" panose="020B0503020204020204" charset="-122"/>
                <a:ea typeface="微软雅黑" panose="020B0503020204020204" charset="-122"/>
              </a:rPr>
              <a:t>黄色种子数</a:t>
            </a:r>
            <a:r>
              <a:rPr lang="en-US" altLang="zh-CN" sz="1600" b="1" dirty="0">
                <a:solidFill>
                  <a:schemeClr val="tx1"/>
                </a:solidFill>
                <a:latin typeface="微软雅黑" panose="020B0503020204020204" charset="-122"/>
                <a:ea typeface="微软雅黑" panose="020B0503020204020204" charset="-122"/>
              </a:rPr>
              <a:t>315+101=416</a:t>
            </a:r>
            <a:endParaRPr lang="zh-CN" altLang="en-US" sz="1600" b="1" dirty="0">
              <a:solidFill>
                <a:schemeClr val="tx1"/>
              </a:solidFill>
              <a:latin typeface="微软雅黑" panose="020B0503020204020204" charset="-122"/>
              <a:ea typeface="微软雅黑" panose="020B0503020204020204" charset="-122"/>
            </a:endParaRPr>
          </a:p>
        </p:txBody>
      </p:sp>
      <p:sp>
        <p:nvSpPr>
          <p:cNvPr id="42" name="圆角矩形 41"/>
          <p:cNvSpPr/>
          <p:nvPr/>
        </p:nvSpPr>
        <p:spPr>
          <a:xfrm>
            <a:off x="5787060" y="3296597"/>
            <a:ext cx="2905528" cy="303130"/>
          </a:xfrm>
          <a:prstGeom prst="roundRect">
            <a:avLst/>
          </a:prstGeom>
          <a:solidFill>
            <a:srgbClr val="92D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4281" tIns="17140" rIns="34281" bIns="17140" rtlCol="0" anchor="ctr"/>
          <a:lstStyle/>
          <a:p>
            <a:pPr algn="ctr"/>
            <a:r>
              <a:rPr lang="zh-CN" altLang="en-US" sz="1600" dirty="0">
                <a:solidFill>
                  <a:schemeClr val="tx1"/>
                </a:solidFill>
                <a:latin typeface="微软雅黑" panose="020B0503020204020204" charset="-122"/>
                <a:ea typeface="微软雅黑" panose="020B0503020204020204" charset="-122"/>
              </a:rPr>
              <a:t>绿色种子数</a:t>
            </a:r>
            <a:r>
              <a:rPr lang="en-US" altLang="zh-CN" sz="1600" b="1" dirty="0">
                <a:solidFill>
                  <a:schemeClr val="tx1"/>
                </a:solidFill>
                <a:latin typeface="微软雅黑" panose="020B0503020204020204" charset="-122"/>
                <a:ea typeface="微软雅黑" panose="020B0503020204020204" charset="-122"/>
              </a:rPr>
              <a:t>108+32=140</a:t>
            </a:r>
            <a:endParaRPr lang="zh-CN" altLang="en-US" sz="1600" b="1" dirty="0">
              <a:solidFill>
                <a:schemeClr val="tx1"/>
              </a:solidFill>
              <a:latin typeface="微软雅黑" panose="020B0503020204020204" charset="-122"/>
              <a:ea typeface="微软雅黑" panose="020B0503020204020204" charset="-122"/>
            </a:endParaRPr>
          </a:p>
        </p:txBody>
      </p:sp>
      <p:sp>
        <p:nvSpPr>
          <p:cNvPr id="43" name="矩形 42"/>
          <p:cNvSpPr/>
          <p:nvPr/>
        </p:nvSpPr>
        <p:spPr>
          <a:xfrm>
            <a:off x="2391515" y="532385"/>
            <a:ext cx="3659959" cy="342391"/>
          </a:xfrm>
          <a:prstGeom prst="rect">
            <a:avLst/>
          </a:prstGeom>
        </p:spPr>
        <p:txBody>
          <a:bodyPr wrap="none" lIns="34281" tIns="17140" rIns="34281" bIns="17140">
            <a:spAutoFit/>
          </a:bodyPr>
          <a:lstStyle/>
          <a:p>
            <a:pPr algn="ctr">
              <a:spcBef>
                <a:spcPct val="50000"/>
              </a:spcBef>
            </a:pPr>
            <a:r>
              <a:rPr kumimoji="1" lang="zh-CN" altLang="en-US" sz="2000" dirty="0">
                <a:latin typeface="微软雅黑" panose="020B0503020204020204" charset="-122"/>
                <a:ea typeface="微软雅黑" panose="020B0503020204020204" charset="-122"/>
              </a:rPr>
              <a:t>对每一对相对性状单独进行分析</a:t>
            </a:r>
          </a:p>
        </p:txBody>
      </p:sp>
      <p:sp>
        <p:nvSpPr>
          <p:cNvPr id="44" name="右大括号 43"/>
          <p:cNvSpPr/>
          <p:nvPr/>
        </p:nvSpPr>
        <p:spPr bwMode="auto">
          <a:xfrm rot="10800000">
            <a:off x="5653667" y="2768034"/>
            <a:ext cx="122663" cy="744599"/>
          </a:xfrm>
          <a:prstGeom prst="rightBrace">
            <a:avLst>
              <a:gd name="adj1" fmla="val 41005"/>
              <a:gd name="adj2" fmla="val 51146"/>
            </a:avLst>
          </a:prstGeom>
          <a:ln w="38100">
            <a:solidFill>
              <a:srgbClr val="006600"/>
            </a:solidFill>
          </a:ln>
        </p:spPr>
        <p:style>
          <a:lnRef idx="1">
            <a:schemeClr val="accent1"/>
          </a:lnRef>
          <a:fillRef idx="0">
            <a:schemeClr val="accent1"/>
          </a:fillRef>
          <a:effectRef idx="0">
            <a:schemeClr val="accent1"/>
          </a:effectRef>
          <a:fontRef idx="minor">
            <a:schemeClr val="tx1"/>
          </a:fontRef>
        </p:style>
        <p:txBody>
          <a:bodyPr lIns="34281" tIns="17140" rIns="34281" bIns="17140" anchor="ctr"/>
          <a:lstStyle/>
          <a:p>
            <a:pPr algn="ctr">
              <a:defRPr/>
            </a:pPr>
            <a:endParaRPr lang="zh-CN" altLang="en-US" sz="1500" b="1" dirty="0">
              <a:latin typeface="Times New Roman" panose="02020703060505090304" pitchFamily="18" charset="0"/>
              <a:ea typeface="黑体" panose="02010609060101010101" pitchFamily="49" charset="-122"/>
            </a:endParaRPr>
          </a:p>
        </p:txBody>
      </p:sp>
      <p:sp>
        <p:nvSpPr>
          <p:cNvPr id="45" name="右大括号 44"/>
          <p:cNvSpPr/>
          <p:nvPr/>
        </p:nvSpPr>
        <p:spPr bwMode="auto">
          <a:xfrm rot="10800000">
            <a:off x="1633454" y="2765501"/>
            <a:ext cx="50379" cy="680226"/>
          </a:xfrm>
          <a:prstGeom prst="rightBrace">
            <a:avLst>
              <a:gd name="adj1" fmla="val 41005"/>
              <a:gd name="adj2" fmla="val 5114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lIns="34281" tIns="17140" rIns="34281" bIns="17140" anchor="ctr"/>
          <a:lstStyle/>
          <a:p>
            <a:pPr algn="ctr">
              <a:defRPr/>
            </a:pPr>
            <a:endParaRPr lang="zh-CN" altLang="en-US" sz="1500" b="1" dirty="0">
              <a:latin typeface="Times New Roman" panose="02020703060505090304" pitchFamily="18" charset="0"/>
              <a:ea typeface="黑体" panose="02010609060101010101" pitchFamily="49" charset="-122"/>
            </a:endParaRPr>
          </a:p>
        </p:txBody>
      </p:sp>
      <p:sp>
        <p:nvSpPr>
          <p:cNvPr id="12" name="TextBox 11"/>
          <p:cNvSpPr txBox="1"/>
          <p:nvPr/>
        </p:nvSpPr>
        <p:spPr>
          <a:xfrm>
            <a:off x="1295400" y="2620010"/>
            <a:ext cx="344170" cy="1075055"/>
          </a:xfrm>
          <a:prstGeom prst="rect">
            <a:avLst/>
          </a:prstGeom>
          <a:noFill/>
        </p:spPr>
        <p:txBody>
          <a:bodyPr vert="eaVert" wrap="square" lIns="34281" tIns="17140" rIns="34281" bIns="17140" rtlCol="0">
            <a:spAutoFit/>
          </a:bodyPr>
          <a:lstStyle/>
          <a:p>
            <a:r>
              <a:rPr lang="zh-CN" altLang="en-US" b="1" dirty="0">
                <a:solidFill>
                  <a:srgbClr val="FF0000"/>
                </a:solidFill>
                <a:latin typeface="Times New Roman" panose="02020703060505090304" pitchFamily="18" charset="0"/>
                <a:ea typeface="黑体" panose="02010609060101010101" pitchFamily="49" charset="-122"/>
              </a:rPr>
              <a:t>种子形状</a:t>
            </a:r>
          </a:p>
        </p:txBody>
      </p:sp>
      <p:sp>
        <p:nvSpPr>
          <p:cNvPr id="13" name="TextBox 12"/>
          <p:cNvSpPr txBox="1"/>
          <p:nvPr/>
        </p:nvSpPr>
        <p:spPr>
          <a:xfrm>
            <a:off x="5264845" y="2638646"/>
            <a:ext cx="346230" cy="974350"/>
          </a:xfrm>
          <a:prstGeom prst="rect">
            <a:avLst/>
          </a:prstGeom>
          <a:noFill/>
        </p:spPr>
        <p:txBody>
          <a:bodyPr vert="eaVert" wrap="square" lIns="34281" tIns="17140" rIns="34281" bIns="17140" rtlCol="0">
            <a:spAutoFit/>
          </a:bodyPr>
          <a:lstStyle/>
          <a:p>
            <a:r>
              <a:rPr lang="zh-CN" altLang="en-US" b="1" dirty="0">
                <a:solidFill>
                  <a:srgbClr val="006600"/>
                </a:solidFill>
                <a:latin typeface="Times New Roman" panose="02020703060505090304" pitchFamily="18" charset="0"/>
                <a:ea typeface="黑体" panose="02010609060101010101" pitchFamily="49" charset="-122"/>
              </a:rPr>
              <a:t>子叶颜色</a:t>
            </a:r>
          </a:p>
        </p:txBody>
      </p:sp>
      <p:sp>
        <p:nvSpPr>
          <p:cNvPr id="14" name="Text Box 2"/>
          <p:cNvSpPr txBox="1">
            <a:spLocks noChangeArrowheads="1"/>
          </p:cNvSpPr>
          <p:nvPr/>
        </p:nvSpPr>
        <p:spPr bwMode="auto">
          <a:xfrm>
            <a:off x="144966" y="4270963"/>
            <a:ext cx="8999034" cy="434724"/>
          </a:xfrm>
          <a:prstGeom prst="rect">
            <a:avLst/>
          </a:prstGeom>
          <a:solidFill>
            <a:srgbClr val="FFFF00"/>
          </a:solidFill>
          <a:ln w="38100">
            <a:solidFill>
              <a:srgbClr val="0070C0"/>
            </a:solidFill>
            <a:prstDash val="sysDash"/>
            <a:miter lim="800000"/>
          </a:ln>
        </p:spPr>
        <p:txBody>
          <a:bodyPr wrap="square" lIns="34281" tIns="17140" rIns="34281" bIns="17140">
            <a:spAutoFit/>
          </a:bodyPr>
          <a:lstStyle/>
          <a:p>
            <a:pPr>
              <a:lnSpc>
                <a:spcPct val="130000"/>
              </a:lnSpc>
              <a:spcBef>
                <a:spcPts val="0"/>
              </a:spcBef>
            </a:pPr>
            <a:r>
              <a:rPr kumimoji="1" lang="zh-CN" altLang="en-US" sz="1400" dirty="0">
                <a:latin typeface="Times New Roman" panose="02020703060505090304" pitchFamily="18" charset="0"/>
                <a:ea typeface="黑体" panose="02010609060101010101" pitchFamily="49" charset="-122"/>
              </a:rPr>
              <a:t>　　</a:t>
            </a:r>
            <a:r>
              <a:rPr kumimoji="1" lang="zh-CN" altLang="en-US" sz="2000" dirty="0">
                <a:latin typeface="Times New Roman" panose="02020703060505090304" pitchFamily="18" charset="0"/>
                <a:ea typeface="黑体" panose="02010609060101010101" pitchFamily="49" charset="-122"/>
              </a:rPr>
              <a:t>表明，豌豆的种子形状和子叶颜色，只看一对相对性状，分别遵循</a:t>
            </a:r>
            <a:r>
              <a:rPr lang="zh-CN" altLang="en-US" sz="2000" b="1" dirty="0">
                <a:solidFill>
                  <a:srgbClr val="FF0000"/>
                </a:solidFill>
                <a:latin typeface="Times New Roman" panose="02020703060505090304" pitchFamily="18" charset="0"/>
                <a:ea typeface="黑体" panose="02010609060101010101" pitchFamily="49" charset="-122"/>
              </a:rPr>
              <a:t>分离定律。</a:t>
            </a:r>
            <a:endParaRPr kumimoji="1" lang="zh-CN" altLang="en-US" sz="2000" dirty="0">
              <a:latin typeface="Times New Roman" panose="02020703060505090304" pitchFamily="18" charset="0"/>
              <a:ea typeface="黑体" panose="02010609060101010101" pitchFamily="49" charset="-122"/>
            </a:endParaRPr>
          </a:p>
        </p:txBody>
      </p:sp>
      <p:sp>
        <p:nvSpPr>
          <p:cNvPr id="15" name="Text Box 3"/>
          <p:cNvSpPr txBox="1">
            <a:spLocks noChangeArrowheads="1"/>
          </p:cNvSpPr>
          <p:nvPr/>
        </p:nvSpPr>
        <p:spPr bwMode="auto">
          <a:xfrm>
            <a:off x="4248689" y="2795292"/>
            <a:ext cx="100159" cy="173216"/>
          </a:xfrm>
          <a:prstGeom prst="rect">
            <a:avLst/>
          </a:prstGeom>
          <a:noFill/>
          <a:ln w="9525">
            <a:noFill/>
            <a:miter lim="800000"/>
          </a:ln>
        </p:spPr>
        <p:txBody>
          <a:bodyPr wrap="square" lIns="34281" tIns="17140" rIns="34281" bIns="17140">
            <a:spAutoFit/>
          </a:bodyPr>
          <a:lstStyle/>
          <a:p>
            <a:endParaRPr kumimoji="1" lang="zh-CN" altLang="zh-CN" sz="900" dirty="0">
              <a:latin typeface="Times New Roman" panose="02020703060505090304" pitchFamily="18" charset="0"/>
              <a:ea typeface="黑体" panose="02010609060101010101" pitchFamily="49" charset="-122"/>
            </a:endParaRPr>
          </a:p>
        </p:txBody>
      </p:sp>
      <p:pic>
        <p:nvPicPr>
          <p:cNvPr id="16" name="图片 15" descr="637049454338977408.png"/>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 xmlns:a14="http://schemas.microsoft.com/office/drawing/2010/main">
                  <a14:imgLayer r:embed="rId4">
                    <a14:imgEffect>
                      <a14:brightnessContrast bright="20000" contrast="-20000"/>
                    </a14:imgEffect>
                    <a14:imgEffect>
                      <a14:saturation sat="300000"/>
                    </a14:imgEffect>
                    <a14:imgEffect>
                      <a14:sharpenSoften amount="25000"/>
                    </a14:imgEffect>
                  </a14:imgLayer>
                </a14:imgProps>
              </a:ext>
            </a:extLst>
          </a:blip>
          <a:srcRect l="2093"/>
          <a:stretch>
            <a:fillRect/>
          </a:stretch>
        </p:blipFill>
        <p:spPr>
          <a:xfrm>
            <a:off x="2318183" y="1181759"/>
            <a:ext cx="3246276" cy="839280"/>
          </a:xfrm>
          <a:prstGeom prst="rect">
            <a:avLst/>
          </a:prstGeom>
        </p:spPr>
      </p:pic>
      <p:pic>
        <p:nvPicPr>
          <p:cNvPr id="17" name="图片 16" descr="637049454480975530.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318182" y="2102038"/>
            <a:ext cx="3121919" cy="458998"/>
          </a:xfrm>
          <a:prstGeom prst="rect">
            <a:avLst/>
          </a:prstGeom>
        </p:spPr>
      </p:pic>
      <p:sp>
        <p:nvSpPr>
          <p:cNvPr id="18" name="AutoShape 120"/>
          <p:cNvSpPr>
            <a:spLocks noChangeArrowheads="1"/>
          </p:cNvSpPr>
          <p:nvPr/>
        </p:nvSpPr>
        <p:spPr bwMode="auto">
          <a:xfrm>
            <a:off x="4087703" y="1165207"/>
            <a:ext cx="516480" cy="415528"/>
          </a:xfrm>
          <a:prstGeom prst="star16">
            <a:avLst>
              <a:gd name="adj" fmla="val 37500"/>
            </a:avLst>
          </a:prstGeom>
          <a:solidFill>
            <a:srgbClr val="FFCC00"/>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sp>
        <p:nvSpPr>
          <p:cNvPr id="19" name="Oval 121"/>
          <p:cNvSpPr>
            <a:spLocks noChangeArrowheads="1"/>
          </p:cNvSpPr>
          <p:nvPr/>
        </p:nvSpPr>
        <p:spPr bwMode="auto">
          <a:xfrm>
            <a:off x="2748040" y="1186240"/>
            <a:ext cx="418906" cy="377428"/>
          </a:xfrm>
          <a:prstGeom prst="ellipse">
            <a:avLst/>
          </a:prstGeom>
          <a:solidFill>
            <a:srgbClr val="FFCC00"/>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sp>
        <p:nvSpPr>
          <p:cNvPr id="21" name="AutoShape 22"/>
          <p:cNvSpPr>
            <a:spLocks noChangeArrowheads="1"/>
          </p:cNvSpPr>
          <p:nvPr/>
        </p:nvSpPr>
        <p:spPr bwMode="auto">
          <a:xfrm>
            <a:off x="4821431" y="1159553"/>
            <a:ext cx="453096" cy="401618"/>
          </a:xfrm>
          <a:prstGeom prst="star16">
            <a:avLst>
              <a:gd name="adj" fmla="val 37500"/>
            </a:avLst>
          </a:prstGeom>
          <a:solidFill>
            <a:srgbClr val="33CC33"/>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zh-CN" sz="2000" b="1" dirty="0">
              <a:latin typeface="Times New Roman" panose="02020703060505090304" pitchFamily="18" charset="0"/>
            </a:endParaRPr>
          </a:p>
        </p:txBody>
      </p:sp>
      <p:sp>
        <p:nvSpPr>
          <p:cNvPr id="22" name="Oval 122"/>
          <p:cNvSpPr>
            <a:spLocks noChangeArrowheads="1"/>
          </p:cNvSpPr>
          <p:nvPr/>
        </p:nvSpPr>
        <p:spPr bwMode="auto">
          <a:xfrm>
            <a:off x="3483980" y="1159985"/>
            <a:ext cx="382890" cy="378619"/>
          </a:xfrm>
          <a:prstGeom prst="ellipse">
            <a:avLst/>
          </a:prstGeom>
          <a:solidFill>
            <a:srgbClr val="33CC33"/>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sp>
        <p:nvSpPr>
          <p:cNvPr id="23" name="Text Box 5"/>
          <p:cNvSpPr txBox="1">
            <a:spLocks noChangeArrowheads="1"/>
          </p:cNvSpPr>
          <p:nvPr/>
        </p:nvSpPr>
        <p:spPr bwMode="auto">
          <a:xfrm>
            <a:off x="1720739" y="3639222"/>
            <a:ext cx="2349456" cy="36933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b="1" dirty="0">
                <a:latin typeface="Times New Roman" panose="02020703060505090304" pitchFamily="18" charset="0"/>
              </a:rPr>
              <a:t>圆粒</a:t>
            </a:r>
            <a:r>
              <a:rPr lang="en-US" altLang="zh-CN" b="1" dirty="0">
                <a:latin typeface="Times New Roman" panose="02020703060505090304" pitchFamily="18" charset="0"/>
              </a:rPr>
              <a:t>:  </a:t>
            </a:r>
            <a:r>
              <a:rPr lang="zh-CN" altLang="en-US" b="1" dirty="0">
                <a:latin typeface="Times New Roman" panose="02020703060505090304" pitchFamily="18" charset="0"/>
              </a:rPr>
              <a:t>皱粒接近</a:t>
            </a:r>
            <a:r>
              <a:rPr lang="en-US" altLang="zh-CN" b="1" dirty="0">
                <a:latin typeface="Times New Roman" panose="02020703060505090304" pitchFamily="18" charset="0"/>
              </a:rPr>
              <a:t>3</a:t>
            </a:r>
            <a:r>
              <a:rPr lang="zh-CN" altLang="en-US" b="1" dirty="0">
                <a:latin typeface="Times New Roman" panose="02020703060505090304" pitchFamily="18" charset="0"/>
              </a:rPr>
              <a:t>：</a:t>
            </a:r>
            <a:r>
              <a:rPr lang="en-US" altLang="zh-CN" b="1" dirty="0">
                <a:latin typeface="Times New Roman" panose="02020703060505090304" pitchFamily="18" charset="0"/>
              </a:rPr>
              <a:t>1</a:t>
            </a:r>
            <a:endParaRPr lang="en-US" altLang="zh-CN" b="1" dirty="0"/>
          </a:p>
        </p:txBody>
      </p:sp>
      <p:sp>
        <p:nvSpPr>
          <p:cNvPr id="24" name="Text Box 6"/>
          <p:cNvSpPr txBox="1">
            <a:spLocks noChangeArrowheads="1"/>
          </p:cNvSpPr>
          <p:nvPr/>
        </p:nvSpPr>
        <p:spPr bwMode="auto">
          <a:xfrm>
            <a:off x="6012405" y="3695163"/>
            <a:ext cx="2306406" cy="369332"/>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b="1" dirty="0">
                <a:latin typeface="Times New Roman" panose="02020703060505090304" pitchFamily="18" charset="0"/>
              </a:rPr>
              <a:t>黄色：绿色接近</a:t>
            </a:r>
            <a:r>
              <a:rPr lang="en-US" altLang="zh-CN" b="1" dirty="0">
                <a:latin typeface="Times New Roman" panose="02020703060505090304" pitchFamily="18" charset="0"/>
              </a:rPr>
              <a:t>3</a:t>
            </a:r>
            <a:r>
              <a:rPr lang="zh-CN" altLang="en-US" b="1" dirty="0">
                <a:latin typeface="Times New Roman" panose="02020703060505090304" pitchFamily="18" charset="0"/>
              </a:rPr>
              <a:t>：</a:t>
            </a:r>
            <a:r>
              <a:rPr lang="en-US" altLang="zh-CN" b="1" dirty="0">
                <a:latin typeface="Times New Roman" panose="02020703060505090304" pitchFamily="18" charset="0"/>
              </a:rPr>
              <a:t>1</a:t>
            </a:r>
            <a:endParaRPr lang="en-US" altLang="zh-CN" b="1"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499"/>
                                          </p:stCondLst>
                                        </p:cTn>
                                        <p:tgtEl>
                                          <p:spTgt spid="2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499"/>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4" grpId="0" animBg="1"/>
      <p:bldP spid="45" grpId="0" animBg="1"/>
      <p:bldP spid="12" grpId="0"/>
      <p:bldP spid="13" grpId="0"/>
      <p:bldP spid="14" grpId="0" animBg="1"/>
      <p:bldP spid="23" grpId="0" animBg="1" autoUpdateAnimBg="0"/>
      <p:bldP spid="24"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50826" y="0"/>
            <a:ext cx="8569325" cy="9179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b"/>
          <a:lstStyle/>
          <a:p>
            <a:r>
              <a:rPr lang="en-US" altLang="zh-CN" sz="3200" dirty="0">
                <a:solidFill>
                  <a:schemeClr val="tx2"/>
                </a:solidFill>
              </a:rPr>
              <a:t>        </a:t>
            </a:r>
            <a:r>
              <a:rPr lang="zh-CN" altLang="en-US" sz="2000" b="1" dirty="0"/>
              <a:t>从数学角度分析</a:t>
            </a:r>
            <a:r>
              <a:rPr lang="en-US" altLang="zh-CN" sz="2000" b="1" dirty="0"/>
              <a:t>,9:3:3:1</a:t>
            </a:r>
            <a:r>
              <a:rPr lang="zh-CN" altLang="en-US" sz="2000" b="1" dirty="0"/>
              <a:t>与</a:t>
            </a:r>
            <a:r>
              <a:rPr lang="en-US" altLang="zh-CN" sz="2000" b="1" dirty="0"/>
              <a:t>3:1</a:t>
            </a:r>
            <a:r>
              <a:rPr lang="zh-CN" altLang="en-US" sz="2000" b="1" dirty="0"/>
              <a:t>能否建立数学联系</a:t>
            </a:r>
            <a:r>
              <a:rPr lang="en-US" altLang="zh-CN" sz="2000" b="1" dirty="0"/>
              <a:t>,</a:t>
            </a:r>
            <a:r>
              <a:rPr lang="zh-CN" altLang="en-US" sz="2000" b="1" dirty="0"/>
              <a:t>这对理解两对相对性状的遗传结果有什么启示</a:t>
            </a:r>
            <a:r>
              <a:rPr lang="en-US" altLang="zh-CN" sz="2000" b="1" dirty="0"/>
              <a:t>?</a:t>
            </a:r>
          </a:p>
        </p:txBody>
      </p:sp>
      <p:sp>
        <p:nvSpPr>
          <p:cNvPr id="6148" name="Text Box 4"/>
          <p:cNvSpPr txBox="1">
            <a:spLocks noChangeArrowheads="1"/>
          </p:cNvSpPr>
          <p:nvPr/>
        </p:nvSpPr>
        <p:spPr bwMode="auto">
          <a:xfrm>
            <a:off x="2268538" y="2349104"/>
            <a:ext cx="72231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zh-CN" altLang="zh-CN"/>
          </a:p>
        </p:txBody>
      </p:sp>
      <p:sp>
        <p:nvSpPr>
          <p:cNvPr id="6151" name="Text Box 7"/>
          <p:cNvSpPr txBox="1">
            <a:spLocks noChangeArrowheads="1"/>
          </p:cNvSpPr>
          <p:nvPr/>
        </p:nvSpPr>
        <p:spPr bwMode="auto">
          <a:xfrm>
            <a:off x="3611797" y="1031952"/>
            <a:ext cx="1696184"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2000" b="1" dirty="0">
                <a:solidFill>
                  <a:srgbClr val="3333CC"/>
                </a:solidFill>
                <a:latin typeface="Times New Roman" panose="02020703060505090304" pitchFamily="18" charset="0"/>
              </a:rPr>
              <a:t>种子形状：</a:t>
            </a:r>
            <a:endParaRPr lang="zh-CN" altLang="en-US" sz="2000" b="1" dirty="0"/>
          </a:p>
        </p:txBody>
      </p:sp>
      <p:sp>
        <p:nvSpPr>
          <p:cNvPr id="6156" name="Text Box 12"/>
          <p:cNvSpPr txBox="1">
            <a:spLocks noChangeArrowheads="1"/>
          </p:cNvSpPr>
          <p:nvPr/>
        </p:nvSpPr>
        <p:spPr bwMode="auto">
          <a:xfrm>
            <a:off x="1371601" y="1027016"/>
            <a:ext cx="155001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2000" b="1" dirty="0">
                <a:solidFill>
                  <a:srgbClr val="3333CC"/>
                </a:solidFill>
                <a:latin typeface="Times New Roman" panose="02020703060505090304" pitchFamily="18" charset="0"/>
              </a:rPr>
              <a:t>子叶颜色：</a:t>
            </a:r>
            <a:endParaRPr lang="zh-CN" altLang="en-US" sz="2000" b="1" dirty="0"/>
          </a:p>
        </p:txBody>
      </p:sp>
      <p:sp>
        <p:nvSpPr>
          <p:cNvPr id="20" name="上弧形箭头 19"/>
          <p:cNvSpPr/>
          <p:nvPr/>
        </p:nvSpPr>
        <p:spPr>
          <a:xfrm>
            <a:off x="1416204" y="1561171"/>
            <a:ext cx="2453269" cy="546411"/>
          </a:xfrm>
          <a:prstGeom prst="curvedDownArrow">
            <a:avLst/>
          </a:prstGeom>
          <a:ln w="3175">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上弧形箭头 20"/>
          <p:cNvSpPr/>
          <p:nvPr/>
        </p:nvSpPr>
        <p:spPr>
          <a:xfrm>
            <a:off x="2520176" y="1761891"/>
            <a:ext cx="1248937" cy="370963"/>
          </a:xfrm>
          <a:prstGeom prst="curved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下弧形箭头 21"/>
          <p:cNvSpPr/>
          <p:nvPr/>
        </p:nvSpPr>
        <p:spPr>
          <a:xfrm>
            <a:off x="1616928" y="2430965"/>
            <a:ext cx="3166946" cy="468351"/>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下弧形箭头 23"/>
          <p:cNvSpPr/>
          <p:nvPr/>
        </p:nvSpPr>
        <p:spPr>
          <a:xfrm>
            <a:off x="2694879" y="2393795"/>
            <a:ext cx="1877121" cy="327102"/>
          </a:xfrm>
          <a:prstGeom prst="curved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 name="矩形 49"/>
          <p:cNvSpPr/>
          <p:nvPr/>
        </p:nvSpPr>
        <p:spPr>
          <a:xfrm>
            <a:off x="7232898" y="1952186"/>
            <a:ext cx="893193" cy="984885"/>
          </a:xfrm>
          <a:prstGeom prst="rect">
            <a:avLst/>
          </a:prstGeom>
        </p:spPr>
        <p:txBody>
          <a:bodyPr wrap="none">
            <a:spAutoFit/>
          </a:bodyPr>
          <a:lstStyle/>
          <a:p>
            <a:pPr>
              <a:spcBef>
                <a:spcPct val="50000"/>
              </a:spcBef>
            </a:pPr>
            <a:r>
              <a:rPr lang="zh-CN" altLang="en-US" sz="2800" b="1" dirty="0">
                <a:solidFill>
                  <a:srgbClr val="FF3300"/>
                </a:solidFill>
                <a:latin typeface="Times New Roman" panose="02020703060505090304" pitchFamily="18" charset="0"/>
              </a:rPr>
              <a:t>：</a:t>
            </a:r>
            <a:r>
              <a:rPr lang="en-US" altLang="zh-CN" sz="2800" b="1" dirty="0">
                <a:latin typeface="Times New Roman" panose="02020703060505090304" pitchFamily="18" charset="0"/>
              </a:rPr>
              <a:t>1</a:t>
            </a:r>
          </a:p>
          <a:p>
            <a:pPr>
              <a:spcBef>
                <a:spcPct val="50000"/>
              </a:spcBef>
            </a:pPr>
            <a:r>
              <a:rPr lang="zh-CN" altLang="en-US" sz="2000" b="1" dirty="0">
                <a:latin typeface="Times New Roman" panose="02020703060505090304" pitchFamily="18" charset="0"/>
              </a:rPr>
              <a:t>   绿皱</a:t>
            </a:r>
            <a:endParaRPr lang="en-US" altLang="zh-CN" sz="2000" b="1" dirty="0">
              <a:latin typeface="Times New Roman" panose="02020703060505090304" pitchFamily="18" charset="0"/>
            </a:endParaRPr>
          </a:p>
        </p:txBody>
      </p:sp>
      <p:sp>
        <p:nvSpPr>
          <p:cNvPr id="51" name="矩形 50"/>
          <p:cNvSpPr/>
          <p:nvPr/>
        </p:nvSpPr>
        <p:spPr>
          <a:xfrm>
            <a:off x="5045659" y="1985640"/>
            <a:ext cx="918841" cy="954107"/>
          </a:xfrm>
          <a:prstGeom prst="rect">
            <a:avLst/>
          </a:prstGeom>
        </p:spPr>
        <p:txBody>
          <a:bodyPr wrap="none">
            <a:spAutoFit/>
          </a:bodyPr>
          <a:lstStyle/>
          <a:p>
            <a:r>
              <a:rPr lang="en-US" altLang="zh-CN" sz="2800" b="1" dirty="0">
                <a:solidFill>
                  <a:srgbClr val="FF3300"/>
                </a:solidFill>
                <a:latin typeface="Times New Roman" panose="02020703060505090304" pitchFamily="18" charset="0"/>
              </a:rPr>
              <a:t>= </a:t>
            </a:r>
            <a:r>
              <a:rPr lang="en-US" altLang="zh-CN" sz="2800" b="1" dirty="0">
                <a:solidFill>
                  <a:srgbClr val="0070C0"/>
                </a:solidFill>
                <a:latin typeface="Times New Roman" panose="02020703060505090304" pitchFamily="18" charset="0"/>
              </a:rPr>
              <a:t>9</a:t>
            </a:r>
          </a:p>
          <a:p>
            <a:r>
              <a:rPr lang="zh-CN" altLang="en-US" sz="2000" b="1" dirty="0">
                <a:latin typeface="Times New Roman" panose="02020703060505090304" pitchFamily="18" charset="0"/>
              </a:rPr>
              <a:t>  </a:t>
            </a:r>
            <a:r>
              <a:rPr lang="zh-CN" altLang="en-US" sz="2000" b="1" dirty="0">
                <a:solidFill>
                  <a:srgbClr val="0070C0"/>
                </a:solidFill>
                <a:latin typeface="Times New Roman" panose="02020703060505090304" pitchFamily="18" charset="0"/>
              </a:rPr>
              <a:t>黄圆</a:t>
            </a:r>
            <a:r>
              <a:rPr lang="en-US" altLang="zh-CN" sz="2800" b="1" dirty="0">
                <a:solidFill>
                  <a:srgbClr val="FF3300"/>
                </a:solidFill>
                <a:latin typeface="Times New Roman" panose="02020703060505090304" pitchFamily="18" charset="0"/>
              </a:rPr>
              <a:t> </a:t>
            </a:r>
            <a:endParaRPr lang="zh-CN" altLang="en-US" sz="2800" dirty="0"/>
          </a:p>
        </p:txBody>
      </p:sp>
      <p:sp>
        <p:nvSpPr>
          <p:cNvPr id="53" name="矩形 52"/>
          <p:cNvSpPr/>
          <p:nvPr/>
        </p:nvSpPr>
        <p:spPr>
          <a:xfrm>
            <a:off x="6504865" y="1996791"/>
            <a:ext cx="918841" cy="954107"/>
          </a:xfrm>
          <a:prstGeom prst="rect">
            <a:avLst/>
          </a:prstGeom>
        </p:spPr>
        <p:txBody>
          <a:bodyPr wrap="none">
            <a:spAutoFit/>
          </a:bodyPr>
          <a:lstStyle/>
          <a:p>
            <a:r>
              <a:rPr lang="en-US" altLang="zh-CN" sz="2800" b="1" dirty="0">
                <a:solidFill>
                  <a:srgbClr val="FF3300"/>
                </a:solidFill>
                <a:latin typeface="Times New Roman" panose="02020703060505090304" pitchFamily="18" charset="0"/>
              </a:rPr>
              <a:t>:  3</a:t>
            </a:r>
          </a:p>
          <a:p>
            <a:r>
              <a:rPr lang="zh-CN" altLang="en-US" sz="2000" b="1" dirty="0">
                <a:solidFill>
                  <a:srgbClr val="FF3300"/>
                </a:solidFill>
                <a:latin typeface="Times New Roman" panose="02020703060505090304" pitchFamily="18" charset="0"/>
              </a:rPr>
              <a:t>  黄皱</a:t>
            </a:r>
            <a:r>
              <a:rPr lang="en-US" altLang="zh-CN" sz="2800" b="1" dirty="0">
                <a:solidFill>
                  <a:srgbClr val="FF3300"/>
                </a:solidFill>
                <a:latin typeface="Times New Roman" panose="02020703060505090304" pitchFamily="18" charset="0"/>
              </a:rPr>
              <a:t> </a:t>
            </a:r>
            <a:endParaRPr lang="zh-CN" altLang="en-US" sz="2800" dirty="0"/>
          </a:p>
        </p:txBody>
      </p:sp>
      <p:sp>
        <p:nvSpPr>
          <p:cNvPr id="55" name="Text Box 6"/>
          <p:cNvSpPr txBox="1">
            <a:spLocks noChangeArrowheads="1"/>
          </p:cNvSpPr>
          <p:nvPr/>
        </p:nvSpPr>
        <p:spPr bwMode="auto">
          <a:xfrm>
            <a:off x="869796" y="2009165"/>
            <a:ext cx="263168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2000" b="1" dirty="0">
                <a:solidFill>
                  <a:srgbClr val="FF0000"/>
                </a:solidFill>
                <a:latin typeface="Times New Roman" panose="02020703060505090304" pitchFamily="18" charset="0"/>
              </a:rPr>
              <a:t>   （</a:t>
            </a:r>
            <a:r>
              <a:rPr lang="en-US" altLang="zh-CN" sz="2000" b="1" dirty="0">
                <a:solidFill>
                  <a:srgbClr val="FF0000"/>
                </a:solidFill>
                <a:latin typeface="Times New Roman" panose="02020703060505090304" pitchFamily="18" charset="0"/>
              </a:rPr>
              <a:t> </a:t>
            </a:r>
            <a:r>
              <a:rPr lang="en-US" altLang="zh-CN" sz="2400" b="1" dirty="0">
                <a:solidFill>
                  <a:srgbClr val="FF0000"/>
                </a:solidFill>
                <a:latin typeface="Times New Roman" panose="02020703060505090304" pitchFamily="18" charset="0"/>
              </a:rPr>
              <a:t>3</a:t>
            </a:r>
            <a:r>
              <a:rPr lang="zh-CN" altLang="en-US" sz="2000" b="1" dirty="0">
                <a:latin typeface="Times New Roman" panose="02020703060505090304" pitchFamily="18" charset="0"/>
              </a:rPr>
              <a:t>黄</a:t>
            </a:r>
            <a:r>
              <a:rPr lang="zh-CN" altLang="en-US" sz="2000" b="1" dirty="0">
                <a:solidFill>
                  <a:srgbClr val="FF0000"/>
                </a:solidFill>
                <a:latin typeface="Times New Roman" panose="02020703060505090304" pitchFamily="18" charset="0"/>
              </a:rPr>
              <a:t>   ： </a:t>
            </a:r>
            <a:r>
              <a:rPr lang="en-US" altLang="zh-CN" sz="2400" b="1" dirty="0">
                <a:solidFill>
                  <a:srgbClr val="FF0000"/>
                </a:solidFill>
                <a:latin typeface="Times New Roman" panose="02020703060505090304" pitchFamily="18" charset="0"/>
              </a:rPr>
              <a:t>1</a:t>
            </a:r>
            <a:r>
              <a:rPr lang="zh-CN" altLang="en-US" sz="2000" b="1" dirty="0">
                <a:latin typeface="Times New Roman" panose="02020703060505090304" pitchFamily="18" charset="0"/>
              </a:rPr>
              <a:t>绿</a:t>
            </a:r>
            <a:r>
              <a:rPr lang="zh-CN" altLang="en-US" sz="2000" b="1" dirty="0">
                <a:solidFill>
                  <a:srgbClr val="FF0000"/>
                </a:solidFill>
                <a:latin typeface="Times New Roman" panose="02020703060505090304" pitchFamily="18" charset="0"/>
              </a:rPr>
              <a:t>）</a:t>
            </a:r>
            <a:endParaRPr lang="en-US" altLang="zh-CN" sz="2000" b="1" dirty="0">
              <a:solidFill>
                <a:srgbClr val="FF0000"/>
              </a:solidFill>
            </a:endParaRPr>
          </a:p>
        </p:txBody>
      </p:sp>
      <p:sp>
        <p:nvSpPr>
          <p:cNvPr id="56" name="Text Box 6"/>
          <p:cNvSpPr txBox="1">
            <a:spLocks noChangeArrowheads="1"/>
          </p:cNvSpPr>
          <p:nvPr/>
        </p:nvSpPr>
        <p:spPr bwMode="auto">
          <a:xfrm>
            <a:off x="2951354" y="2027751"/>
            <a:ext cx="263168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2000" b="1" dirty="0">
                <a:solidFill>
                  <a:srgbClr val="FF0000"/>
                </a:solidFill>
                <a:latin typeface="Times New Roman" panose="02020703060505090304" pitchFamily="18" charset="0"/>
              </a:rPr>
              <a:t>   （</a:t>
            </a:r>
            <a:r>
              <a:rPr lang="en-US" altLang="zh-CN" sz="2000" b="1" dirty="0">
                <a:solidFill>
                  <a:srgbClr val="FF0000"/>
                </a:solidFill>
                <a:latin typeface="Times New Roman" panose="02020703060505090304" pitchFamily="18" charset="0"/>
              </a:rPr>
              <a:t> </a:t>
            </a:r>
            <a:r>
              <a:rPr lang="en-US" altLang="zh-CN" sz="2400" b="1" dirty="0">
                <a:solidFill>
                  <a:srgbClr val="FF0000"/>
                </a:solidFill>
                <a:latin typeface="Times New Roman" panose="02020703060505090304" pitchFamily="18" charset="0"/>
              </a:rPr>
              <a:t>3</a:t>
            </a:r>
            <a:r>
              <a:rPr lang="zh-CN" altLang="en-US" sz="2000" b="1" dirty="0">
                <a:latin typeface="Times New Roman" panose="02020703060505090304" pitchFamily="18" charset="0"/>
              </a:rPr>
              <a:t>圆</a:t>
            </a:r>
            <a:r>
              <a:rPr lang="zh-CN" altLang="en-US" sz="2000" b="1" dirty="0">
                <a:solidFill>
                  <a:srgbClr val="FF0000"/>
                </a:solidFill>
                <a:latin typeface="Times New Roman" panose="02020703060505090304" pitchFamily="18" charset="0"/>
              </a:rPr>
              <a:t>  ： </a:t>
            </a:r>
            <a:r>
              <a:rPr lang="en-US" altLang="zh-CN" sz="2400" b="1" dirty="0">
                <a:solidFill>
                  <a:srgbClr val="FF0000"/>
                </a:solidFill>
                <a:latin typeface="Times New Roman" panose="02020703060505090304" pitchFamily="18" charset="0"/>
              </a:rPr>
              <a:t>1</a:t>
            </a:r>
            <a:r>
              <a:rPr lang="zh-CN" altLang="en-US" sz="2000" b="1" dirty="0">
                <a:latin typeface="Times New Roman" panose="02020703060505090304" pitchFamily="18" charset="0"/>
              </a:rPr>
              <a:t>皱</a:t>
            </a:r>
            <a:r>
              <a:rPr lang="zh-CN" altLang="en-US" sz="2000" b="1" dirty="0">
                <a:solidFill>
                  <a:srgbClr val="FF0000"/>
                </a:solidFill>
                <a:latin typeface="Times New Roman" panose="02020703060505090304" pitchFamily="18" charset="0"/>
              </a:rPr>
              <a:t>）</a:t>
            </a:r>
            <a:endParaRPr lang="en-US" altLang="zh-CN" sz="2000" b="1" dirty="0">
              <a:solidFill>
                <a:srgbClr val="FF0000"/>
              </a:solidFill>
            </a:endParaRPr>
          </a:p>
        </p:txBody>
      </p:sp>
      <p:sp>
        <p:nvSpPr>
          <p:cNvPr id="57" name="矩形 56"/>
          <p:cNvSpPr/>
          <p:nvPr/>
        </p:nvSpPr>
        <p:spPr>
          <a:xfrm>
            <a:off x="5798621" y="1993073"/>
            <a:ext cx="918841" cy="954107"/>
          </a:xfrm>
          <a:prstGeom prst="rect">
            <a:avLst/>
          </a:prstGeom>
        </p:spPr>
        <p:txBody>
          <a:bodyPr wrap="none">
            <a:spAutoFit/>
          </a:bodyPr>
          <a:lstStyle/>
          <a:p>
            <a:r>
              <a:rPr lang="en-US" altLang="zh-CN" sz="2800" b="1" dirty="0">
                <a:solidFill>
                  <a:srgbClr val="FF3300"/>
                </a:solidFill>
                <a:latin typeface="Times New Roman" panose="02020703060505090304" pitchFamily="18" charset="0"/>
              </a:rPr>
              <a:t>:  </a:t>
            </a:r>
            <a:r>
              <a:rPr lang="en-US" altLang="zh-CN" sz="2800" b="1" dirty="0">
                <a:solidFill>
                  <a:srgbClr val="00B050"/>
                </a:solidFill>
                <a:latin typeface="Times New Roman" panose="02020703060505090304" pitchFamily="18" charset="0"/>
              </a:rPr>
              <a:t>3</a:t>
            </a:r>
          </a:p>
          <a:p>
            <a:r>
              <a:rPr lang="zh-CN" altLang="en-US" sz="2000" b="1" dirty="0">
                <a:solidFill>
                  <a:srgbClr val="00B050"/>
                </a:solidFill>
                <a:latin typeface="Times New Roman" panose="02020703060505090304" pitchFamily="18" charset="0"/>
              </a:rPr>
              <a:t>  绿圆</a:t>
            </a:r>
            <a:r>
              <a:rPr lang="en-US" altLang="zh-CN" sz="2800" b="1" dirty="0">
                <a:solidFill>
                  <a:srgbClr val="FF3300"/>
                </a:solidFill>
                <a:latin typeface="Times New Roman" panose="02020703060505090304" pitchFamily="18" charset="0"/>
              </a:rPr>
              <a:t> </a:t>
            </a:r>
            <a:endParaRPr lang="zh-CN" altLang="en-US" sz="2800"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56"/>
                                        </p:tgtEl>
                                        <p:attrNameLst>
                                          <p:attrName>style.visibility</p:attrName>
                                        </p:attrNameLst>
                                      </p:cBhvr>
                                      <p:to>
                                        <p:strVal val="visible"/>
                                      </p:to>
                                    </p:set>
                                    <p:animEffect transition="in" filter="wipe(left)">
                                      <p:cBhvr>
                                        <p:cTn id="7" dur="500"/>
                                        <p:tgtEl>
                                          <p:spTgt spid="615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151"/>
                                        </p:tgtEl>
                                        <p:attrNameLst>
                                          <p:attrName>style.visibility</p:attrName>
                                        </p:attrNameLst>
                                      </p:cBhvr>
                                      <p:to>
                                        <p:strVal val="visible"/>
                                      </p:to>
                                    </p:set>
                                    <p:animEffect transition="in" filter="wipe(left)">
                                      <p:cBhvr>
                                        <p:cTn id="15" dur="500"/>
                                        <p:tgtEl>
                                          <p:spTgt spid="6151"/>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ppt_x"/>
                                          </p:val>
                                        </p:tav>
                                        <p:tav tm="100000">
                                          <p:val>
                                            <p:strVal val="#ppt_x"/>
                                          </p:val>
                                        </p:tav>
                                      </p:tavLst>
                                    </p:anim>
                                    <p:anim calcmode="lin" valueType="num">
                                      <p:cBhvr additive="base">
                                        <p:cTn id="3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additive="base">
                                        <p:cTn id="41" dur="500" fill="hold"/>
                                        <p:tgtEl>
                                          <p:spTgt spid="57"/>
                                        </p:tgtEl>
                                        <p:attrNameLst>
                                          <p:attrName>ppt_x</p:attrName>
                                        </p:attrNameLst>
                                      </p:cBhvr>
                                      <p:tavLst>
                                        <p:tav tm="0">
                                          <p:val>
                                            <p:strVal val="#ppt_x"/>
                                          </p:val>
                                        </p:tav>
                                        <p:tav tm="100000">
                                          <p:val>
                                            <p:strVal val="#ppt_x"/>
                                          </p:val>
                                        </p:tav>
                                      </p:tavLst>
                                    </p:anim>
                                    <p:anim calcmode="lin" valueType="num">
                                      <p:cBhvr additive="base">
                                        <p:cTn id="4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1"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ppt_x"/>
                                          </p:val>
                                        </p:tav>
                                        <p:tav tm="100000">
                                          <p:val>
                                            <p:strVal val="#ppt_x"/>
                                          </p:val>
                                        </p:tav>
                                      </p:tavLst>
                                    </p:anim>
                                    <p:anim calcmode="lin" valueType="num">
                                      <p:cBhvr additive="base">
                                        <p:cTn id="5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6" grpId="0"/>
      <p:bldP spid="20" grpId="0" animBg="1"/>
      <p:bldP spid="21" grpId="0" animBg="1"/>
      <p:bldP spid="22" grpId="1" animBg="1"/>
      <p:bldP spid="24" grpId="0" animBg="1"/>
      <p:bldP spid="50" grpId="0"/>
      <p:bldP spid="51" grpId="0"/>
      <p:bldP spid="53" grpId="0"/>
      <p:bldP spid="55" grpId="0" autoUpdateAnimBg="0"/>
      <p:bldP spid="56" grpId="0" autoUpdateAnimBg="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624205" y="1631315"/>
            <a:ext cx="7997825" cy="111376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a:lnSpc>
                <a:spcPct val="150000"/>
              </a:lnSpc>
            </a:pPr>
            <a:r>
              <a:rPr lang="en-US" altLang="zh-CN" sz="2400" b="1" dirty="0">
                <a:solidFill>
                  <a:srgbClr val="FF0000"/>
                </a:solidFill>
                <a:latin typeface="黑体" panose="02010609060101010101" pitchFamily="49" charset="-122"/>
                <a:ea typeface="黑体" panose="02010609060101010101" pitchFamily="49" charset="-122"/>
                <a:sym typeface="+mn-ea"/>
              </a:rPr>
              <a:t>    </a:t>
            </a:r>
            <a:r>
              <a:rPr lang="zh-CN" altLang="en-US" sz="2400" b="1" dirty="0">
                <a:latin typeface="黑体" panose="02010609060101010101" pitchFamily="49" charset="-122"/>
                <a:ea typeface="黑体" panose="02010609060101010101" pitchFamily="49" charset="-122"/>
                <a:sym typeface="+mn-ea"/>
              </a:rPr>
              <a:t>将两对性状的遗传一并考虑，不同性状之间发生了新的组合，是否</a:t>
            </a:r>
            <a:r>
              <a:rPr lang="zh-CN" altLang="en-US" sz="2400" b="1" dirty="0">
                <a:solidFill>
                  <a:srgbClr val="FF0000"/>
                </a:solidFill>
                <a:latin typeface="黑体" panose="02010609060101010101" pitchFamily="49" charset="-122"/>
                <a:ea typeface="黑体" panose="02010609060101010101" pitchFamily="49" charset="-122"/>
                <a:sym typeface="+mn-ea"/>
              </a:rPr>
              <a:t>控制相对性状的遗传因子也发生了组合</a:t>
            </a:r>
            <a:r>
              <a:rPr lang="zh-CN" altLang="en-US" sz="2400" b="1" dirty="0">
                <a:latin typeface="黑体" panose="02010609060101010101" pitchFamily="49" charset="-122"/>
                <a:ea typeface="黑体" panose="02010609060101010101" pitchFamily="49" charset="-122"/>
                <a:sym typeface="+mn-ea"/>
              </a:rPr>
              <a:t>呢？</a:t>
            </a:r>
            <a:endParaRPr kumimoji="0" lang="zh-CN" altLang="en-US" sz="2400" b="1" i="0" u="none" strike="noStrike" cap="none" spc="0" normalizeH="0" baseline="0" dirty="0">
              <a:ln>
                <a:noFill/>
              </a:ln>
              <a:effectLst/>
              <a:uFillTx/>
              <a:latin typeface="黑体" panose="02010609060101010101" pitchFamily="49" charset="-122"/>
              <a:ea typeface="黑体" panose="02010609060101010101" pitchFamily="49" charset="-122"/>
              <a:cs typeface="Arial" panose="020B0604020202090204"/>
              <a:sym typeface="+mn-ea"/>
            </a:endParaRPr>
          </a:p>
        </p:txBody>
      </p:sp>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Oval 3"/>
          <p:cNvSpPr>
            <a:spLocks noChangeArrowheads="1"/>
          </p:cNvSpPr>
          <p:nvPr/>
        </p:nvSpPr>
        <p:spPr bwMode="auto">
          <a:xfrm>
            <a:off x="2251270" y="3031651"/>
            <a:ext cx="503237" cy="378619"/>
          </a:xfrm>
          <a:prstGeom prst="ellipse">
            <a:avLst/>
          </a:prstGeom>
          <a:solidFill>
            <a:schemeClr val="bg1"/>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dirty="0">
                <a:latin typeface="Times New Roman" panose="02020703060505090304" pitchFamily="18" charset="0"/>
              </a:rPr>
              <a:t>YR</a:t>
            </a:r>
          </a:p>
        </p:txBody>
      </p:sp>
      <p:sp>
        <p:nvSpPr>
          <p:cNvPr id="8196" name="Oval 4"/>
          <p:cNvSpPr>
            <a:spLocks noChangeArrowheads="1"/>
          </p:cNvSpPr>
          <p:nvPr/>
        </p:nvSpPr>
        <p:spPr bwMode="auto">
          <a:xfrm>
            <a:off x="4078327" y="3020501"/>
            <a:ext cx="504825" cy="377428"/>
          </a:xfrm>
          <a:prstGeom prst="ellipse">
            <a:avLst/>
          </a:prstGeom>
          <a:solidFill>
            <a:schemeClr val="bg1"/>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dirty="0">
                <a:latin typeface="Times New Roman" panose="02020703060505090304" pitchFamily="18" charset="0"/>
              </a:rPr>
              <a:t>yr</a:t>
            </a:r>
          </a:p>
        </p:txBody>
      </p:sp>
      <p:sp>
        <p:nvSpPr>
          <p:cNvPr id="8197" name="Oval 5"/>
          <p:cNvSpPr>
            <a:spLocks noChangeArrowheads="1"/>
          </p:cNvSpPr>
          <p:nvPr/>
        </p:nvSpPr>
        <p:spPr bwMode="auto">
          <a:xfrm>
            <a:off x="3132138" y="4100396"/>
            <a:ext cx="647700" cy="485775"/>
          </a:xfrm>
          <a:prstGeom prst="ellipse">
            <a:avLst/>
          </a:prstGeom>
          <a:solidFill>
            <a:srgbClr val="FFCC00"/>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dirty="0" err="1">
                <a:latin typeface="Times New Roman" panose="02020703060505090304" pitchFamily="18" charset="0"/>
              </a:rPr>
              <a:t>YyRr</a:t>
            </a:r>
            <a:endParaRPr lang="en-US" altLang="zh-CN" sz="2000" b="1" dirty="0">
              <a:latin typeface="Times New Roman" panose="02020703060505090304" pitchFamily="18" charset="0"/>
            </a:endParaRPr>
          </a:p>
        </p:txBody>
      </p:sp>
      <p:sp>
        <p:nvSpPr>
          <p:cNvPr id="8198" name="Line 6"/>
          <p:cNvSpPr>
            <a:spLocks noChangeShapeType="1"/>
          </p:cNvSpPr>
          <p:nvPr/>
        </p:nvSpPr>
        <p:spPr bwMode="auto">
          <a:xfrm>
            <a:off x="2478320" y="2492298"/>
            <a:ext cx="0" cy="485775"/>
          </a:xfrm>
          <a:prstGeom prst="line">
            <a:avLst/>
          </a:prstGeom>
          <a:noFill/>
          <a:ln w="38100">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199" name="Line 7"/>
          <p:cNvSpPr>
            <a:spLocks noChangeShapeType="1"/>
          </p:cNvSpPr>
          <p:nvPr/>
        </p:nvSpPr>
        <p:spPr bwMode="auto">
          <a:xfrm>
            <a:off x="4329268" y="2447693"/>
            <a:ext cx="0" cy="539354"/>
          </a:xfrm>
          <a:prstGeom prst="line">
            <a:avLst/>
          </a:prstGeom>
          <a:noFill/>
          <a:ln w="38100">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2" name="Group 29"/>
          <p:cNvGrpSpPr/>
          <p:nvPr/>
        </p:nvGrpSpPr>
        <p:grpSpPr bwMode="auto">
          <a:xfrm>
            <a:off x="2578177" y="3463848"/>
            <a:ext cx="1728788" cy="594122"/>
            <a:chOff x="1610" y="2160"/>
            <a:chExt cx="1089" cy="499"/>
          </a:xfrm>
        </p:grpSpPr>
        <p:sp>
          <p:nvSpPr>
            <p:cNvPr id="8201" name="Line 9"/>
            <p:cNvSpPr>
              <a:spLocks noChangeShapeType="1"/>
            </p:cNvSpPr>
            <p:nvPr/>
          </p:nvSpPr>
          <p:spPr bwMode="auto">
            <a:xfrm>
              <a:off x="1610" y="2160"/>
              <a:ext cx="499" cy="499"/>
            </a:xfrm>
            <a:prstGeom prst="line">
              <a:avLst/>
            </a:prstGeom>
            <a:noFill/>
            <a:ln w="38100">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02" name="Line 10"/>
            <p:cNvSpPr>
              <a:spLocks noChangeShapeType="1"/>
            </p:cNvSpPr>
            <p:nvPr/>
          </p:nvSpPr>
          <p:spPr bwMode="auto">
            <a:xfrm flipH="1">
              <a:off x="2245" y="2160"/>
              <a:ext cx="454" cy="499"/>
            </a:xfrm>
            <a:prstGeom prst="line">
              <a:avLst/>
            </a:prstGeom>
            <a:noFill/>
            <a:ln w="38100">
              <a:solidFill>
                <a:schemeClr val="tx1"/>
              </a:solidFill>
              <a:rou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8203" name="Text Box 11"/>
          <p:cNvSpPr txBox="1">
            <a:spLocks noChangeArrowheads="1"/>
          </p:cNvSpPr>
          <p:nvPr/>
        </p:nvSpPr>
        <p:spPr bwMode="auto">
          <a:xfrm>
            <a:off x="830186" y="4074929"/>
            <a:ext cx="505267"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dirty="0">
                <a:latin typeface="Times New Roman" panose="02020703060505090304" pitchFamily="18" charset="0"/>
              </a:rPr>
              <a:t>F</a:t>
            </a:r>
            <a:r>
              <a:rPr lang="en-US" altLang="zh-CN" sz="2800" baseline="-10000" dirty="0">
                <a:latin typeface="Times New Roman" panose="02020703060505090304" pitchFamily="18" charset="0"/>
              </a:rPr>
              <a:t>1</a:t>
            </a:r>
          </a:p>
        </p:txBody>
      </p:sp>
      <p:sp>
        <p:nvSpPr>
          <p:cNvPr id="8204" name="Text Box 12"/>
          <p:cNvSpPr txBox="1">
            <a:spLocks noChangeArrowheads="1"/>
          </p:cNvSpPr>
          <p:nvPr/>
        </p:nvSpPr>
        <p:spPr bwMode="auto">
          <a:xfrm>
            <a:off x="529606" y="2940460"/>
            <a:ext cx="12954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b="1" dirty="0"/>
              <a:t>配子</a:t>
            </a:r>
          </a:p>
        </p:txBody>
      </p:sp>
      <p:grpSp>
        <p:nvGrpSpPr>
          <p:cNvPr id="4" name="Group 28"/>
          <p:cNvGrpSpPr/>
          <p:nvPr/>
        </p:nvGrpSpPr>
        <p:grpSpPr bwMode="auto">
          <a:xfrm>
            <a:off x="752591" y="1416177"/>
            <a:ext cx="4140200" cy="1063228"/>
            <a:chOff x="453" y="488"/>
            <a:chExt cx="2608" cy="893"/>
          </a:xfrm>
        </p:grpSpPr>
        <p:sp>
          <p:nvSpPr>
            <p:cNvPr id="8214" name="AutoShape 22"/>
            <p:cNvSpPr>
              <a:spLocks noChangeArrowheads="1"/>
            </p:cNvSpPr>
            <p:nvPr/>
          </p:nvSpPr>
          <p:spPr bwMode="auto">
            <a:xfrm>
              <a:off x="2426" y="488"/>
              <a:ext cx="503" cy="571"/>
            </a:xfrm>
            <a:prstGeom prst="star16">
              <a:avLst>
                <a:gd name="adj" fmla="val 37500"/>
              </a:avLst>
            </a:prstGeom>
            <a:solidFill>
              <a:srgbClr val="33CC33"/>
            </a:solidFill>
            <a:ln w="9525">
              <a:solidFill>
                <a:schemeClr val="tx1"/>
              </a:solidFill>
              <a:miter lim="800000"/>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000" b="1" dirty="0" err="1">
                  <a:latin typeface="Times New Roman" panose="02020703060505090304" pitchFamily="18" charset="0"/>
                </a:rPr>
                <a:t>yyrr</a:t>
              </a:r>
              <a:endParaRPr lang="en-US" altLang="zh-CN" sz="2000" b="1" dirty="0">
                <a:latin typeface="Times New Roman" panose="02020703060505090304" pitchFamily="18" charset="0"/>
              </a:endParaRPr>
            </a:p>
          </p:txBody>
        </p:sp>
        <p:sp>
          <p:nvSpPr>
            <p:cNvPr id="8215" name="Oval 23"/>
            <p:cNvSpPr>
              <a:spLocks noChangeArrowheads="1"/>
            </p:cNvSpPr>
            <p:nvPr/>
          </p:nvSpPr>
          <p:spPr bwMode="auto">
            <a:xfrm>
              <a:off x="1377" y="488"/>
              <a:ext cx="513" cy="539"/>
            </a:xfrm>
            <a:prstGeom prst="ellipse">
              <a:avLst/>
            </a:prstGeom>
            <a:solidFill>
              <a:srgbClr val="FFCC00"/>
            </a:solidFill>
            <a:ln w="9525">
              <a:solidFill>
                <a:schemeClr val="tx1"/>
              </a:solidFill>
              <a:rou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dirty="0">
                  <a:latin typeface="Times New Roman" panose="02020703060505090304" pitchFamily="18" charset="0"/>
                </a:rPr>
                <a:t>YYRR</a:t>
              </a:r>
            </a:p>
          </p:txBody>
        </p:sp>
        <p:sp>
          <p:nvSpPr>
            <p:cNvPr id="8216" name="Text Box 24"/>
            <p:cNvSpPr txBox="1">
              <a:spLocks noChangeArrowheads="1"/>
            </p:cNvSpPr>
            <p:nvPr/>
          </p:nvSpPr>
          <p:spPr bwMode="auto">
            <a:xfrm>
              <a:off x="1284" y="1045"/>
              <a:ext cx="767" cy="3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b="1" dirty="0"/>
                <a:t>黄色圆粒</a:t>
              </a:r>
            </a:p>
          </p:txBody>
        </p:sp>
        <p:sp>
          <p:nvSpPr>
            <p:cNvPr id="8217" name="Text Box 25"/>
            <p:cNvSpPr txBox="1">
              <a:spLocks noChangeArrowheads="1"/>
            </p:cNvSpPr>
            <p:nvPr/>
          </p:nvSpPr>
          <p:spPr bwMode="auto">
            <a:xfrm>
              <a:off x="2294" y="1045"/>
              <a:ext cx="767" cy="3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000" b="1" dirty="0"/>
                <a:t>绿色皱粒</a:t>
              </a:r>
            </a:p>
          </p:txBody>
        </p:sp>
        <p:sp>
          <p:nvSpPr>
            <p:cNvPr id="8218" name="Text Box 26"/>
            <p:cNvSpPr txBox="1">
              <a:spLocks noChangeArrowheads="1"/>
            </p:cNvSpPr>
            <p:nvPr/>
          </p:nvSpPr>
          <p:spPr bwMode="auto">
            <a:xfrm>
              <a:off x="453" y="571"/>
              <a:ext cx="243" cy="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dirty="0">
                  <a:latin typeface="Times New Roman" panose="02020703060505090304" pitchFamily="18" charset="0"/>
                </a:rPr>
                <a:t>P</a:t>
              </a:r>
            </a:p>
          </p:txBody>
        </p:sp>
        <p:sp>
          <p:nvSpPr>
            <p:cNvPr id="8219" name="Text Box 27"/>
            <p:cNvSpPr txBox="1">
              <a:spLocks noChangeArrowheads="1"/>
            </p:cNvSpPr>
            <p:nvPr/>
          </p:nvSpPr>
          <p:spPr bwMode="auto">
            <a:xfrm>
              <a:off x="1927" y="664"/>
              <a:ext cx="344" cy="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cs typeface="Arial" panose="020B0604020202090204" pitchFamily="34" charset="0"/>
                </a:rPr>
                <a:t>×</a:t>
              </a:r>
            </a:p>
          </p:txBody>
        </p:sp>
      </p:grpSp>
      <p:sp>
        <p:nvSpPr>
          <p:cNvPr id="8222" name="Rectangle 30"/>
          <p:cNvSpPr>
            <a:spLocks noChangeArrowheads="1"/>
          </p:cNvSpPr>
          <p:nvPr/>
        </p:nvSpPr>
        <p:spPr bwMode="auto">
          <a:xfrm>
            <a:off x="245327" y="597577"/>
            <a:ext cx="8329961" cy="70788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000" b="1" dirty="0" smtClean="0">
                <a:solidFill>
                  <a:srgbClr val="FF0000"/>
                </a:solidFill>
              </a:rPr>
              <a:t>假设豌</a:t>
            </a:r>
            <a:r>
              <a:rPr lang="zh-CN" altLang="en-US" sz="2000" b="1" dirty="0">
                <a:solidFill>
                  <a:srgbClr val="FF0000"/>
                </a:solidFill>
              </a:rPr>
              <a:t>豆的黄色和绿色分别由遗传因子</a:t>
            </a:r>
            <a:r>
              <a:rPr lang="en-US" altLang="zh-CN" sz="2000" b="1" dirty="0">
                <a:solidFill>
                  <a:srgbClr val="FF0000"/>
                </a:solidFill>
              </a:rPr>
              <a:t>Y</a:t>
            </a:r>
            <a:r>
              <a:rPr lang="zh-CN" altLang="en-US" sz="2000" b="1" dirty="0">
                <a:solidFill>
                  <a:srgbClr val="FF0000"/>
                </a:solidFill>
              </a:rPr>
              <a:t>、</a:t>
            </a:r>
            <a:r>
              <a:rPr lang="en-US" altLang="zh-CN" sz="2000" b="1" dirty="0">
                <a:solidFill>
                  <a:srgbClr val="FF0000"/>
                </a:solidFill>
              </a:rPr>
              <a:t>y</a:t>
            </a:r>
            <a:r>
              <a:rPr lang="zh-CN" altLang="en-US" sz="2000" b="1" dirty="0">
                <a:solidFill>
                  <a:srgbClr val="FF0000"/>
                </a:solidFill>
              </a:rPr>
              <a:t>控制，圆粒和皱粒分别由遗传因子</a:t>
            </a:r>
            <a:r>
              <a:rPr lang="en-US" altLang="zh-CN" sz="2000" b="1" dirty="0">
                <a:solidFill>
                  <a:srgbClr val="FF0000"/>
                </a:solidFill>
              </a:rPr>
              <a:t>R</a:t>
            </a:r>
            <a:r>
              <a:rPr lang="zh-CN" altLang="en-US" sz="2000" b="1" dirty="0">
                <a:solidFill>
                  <a:srgbClr val="FF0000"/>
                </a:solidFill>
              </a:rPr>
              <a:t>、</a:t>
            </a:r>
            <a:r>
              <a:rPr lang="en-US" altLang="zh-CN" sz="2000" b="1" dirty="0">
                <a:solidFill>
                  <a:srgbClr val="FF0000"/>
                </a:solidFill>
              </a:rPr>
              <a:t>r</a:t>
            </a:r>
            <a:r>
              <a:rPr lang="zh-CN" altLang="en-US" sz="2000" b="1" dirty="0">
                <a:solidFill>
                  <a:srgbClr val="FF0000"/>
                </a:solidFill>
              </a:rPr>
              <a:t>控制。</a:t>
            </a:r>
          </a:p>
        </p:txBody>
      </p:sp>
      <p:sp>
        <p:nvSpPr>
          <p:cNvPr id="3" name="Text Box 12"/>
          <p:cNvSpPr txBox="1">
            <a:spLocks noChangeArrowheads="1"/>
          </p:cNvSpPr>
          <p:nvPr/>
        </p:nvSpPr>
        <p:spPr bwMode="auto">
          <a:xfrm>
            <a:off x="2754630" y="4598035"/>
            <a:ext cx="1661160" cy="460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400" b="1" dirty="0"/>
              <a:t>黄色圆粒</a:t>
            </a:r>
          </a:p>
        </p:txBody>
      </p:sp>
      <p:sp>
        <p:nvSpPr>
          <p:cNvPr id="22" name="矩形 15"/>
          <p:cNvSpPr>
            <a:spLocks noChangeArrowheads="1"/>
          </p:cNvSpPr>
          <p:nvPr/>
        </p:nvSpPr>
        <p:spPr bwMode="auto">
          <a:xfrm>
            <a:off x="0" y="168369"/>
            <a:ext cx="4137104" cy="4679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1" tIns="17140" rIns="34281" bIns="17140" anchor="ctr">
            <a:spAutoFit/>
          </a:bodyPr>
          <a:lstStyle/>
          <a:p>
            <a:pPr algn="ctr">
              <a:lnSpc>
                <a:spcPct val="130000"/>
              </a:lnSpc>
              <a:spcBef>
                <a:spcPts val="0"/>
              </a:spcBef>
              <a:buClr>
                <a:srgbClr val="FF3300"/>
              </a:buClr>
            </a:pPr>
            <a:r>
              <a:rPr lang="zh-CN" altLang="en-US" sz="2400" dirty="0">
                <a:latin typeface="微软雅黑" panose="020B0503020204020204" charset="-122"/>
                <a:ea typeface="微软雅黑" panose="020B0503020204020204" charset="-122"/>
              </a:rPr>
              <a:t>二  对自由组合现象的解释</a:t>
            </a:r>
            <a:endParaRPr lang="en-US" altLang="zh-CN" sz="2400" dirty="0">
              <a:latin typeface="微软雅黑" panose="020B0503020204020204" charset="-122"/>
              <a:ea typeface="微软雅黑" panose="020B050302020402020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8204"/>
                                        </p:tgtEl>
                                        <p:attrNameLst>
                                          <p:attrName>style.visibility</p:attrName>
                                        </p:attrNameLst>
                                      </p:cBhvr>
                                      <p:to>
                                        <p:strVal val="visible"/>
                                      </p:to>
                                    </p:set>
                                    <p:animEffect transition="in" filter="box(in)">
                                      <p:cBhvr>
                                        <p:cTn id="13" dur="500"/>
                                        <p:tgtEl>
                                          <p:spTgt spid="8204"/>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8198"/>
                                        </p:tgtEl>
                                        <p:attrNameLst>
                                          <p:attrName>style.visibility</p:attrName>
                                        </p:attrNameLst>
                                      </p:cBhvr>
                                      <p:to>
                                        <p:strVal val="visible"/>
                                      </p:to>
                                    </p:set>
                                    <p:animEffect transition="in" filter="wipe(up)">
                                      <p:cBhvr>
                                        <p:cTn id="17" dur="500"/>
                                        <p:tgtEl>
                                          <p:spTgt spid="8198"/>
                                        </p:tgtEl>
                                      </p:cBhvr>
                                    </p:animEffect>
                                  </p:childTnLst>
                                </p:cTn>
                              </p:par>
                            </p:childTnLst>
                          </p:cTn>
                        </p:par>
                        <p:par>
                          <p:cTn id="18" fill="hold">
                            <p:stCondLst>
                              <p:cond delay="1000"/>
                            </p:stCondLst>
                            <p:childTnLst>
                              <p:par>
                                <p:cTn id="19" presetID="4" presetClass="entr" presetSubtype="16" fill="hold" grpId="0" nodeType="afterEffect">
                                  <p:stCondLst>
                                    <p:cond delay="0"/>
                                  </p:stCondLst>
                                  <p:childTnLst>
                                    <p:set>
                                      <p:cBhvr>
                                        <p:cTn id="20" dur="1" fill="hold">
                                          <p:stCondLst>
                                            <p:cond delay="0"/>
                                          </p:stCondLst>
                                        </p:cTn>
                                        <p:tgtEl>
                                          <p:spTgt spid="8195"/>
                                        </p:tgtEl>
                                        <p:attrNameLst>
                                          <p:attrName>style.visibility</p:attrName>
                                        </p:attrNameLst>
                                      </p:cBhvr>
                                      <p:to>
                                        <p:strVal val="visible"/>
                                      </p:to>
                                    </p:set>
                                    <p:animEffect transition="in" filter="box(in)">
                                      <p:cBhvr>
                                        <p:cTn id="21" dur="1000"/>
                                        <p:tgtEl>
                                          <p:spTgt spid="8195"/>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8199"/>
                                        </p:tgtEl>
                                        <p:attrNameLst>
                                          <p:attrName>style.visibility</p:attrName>
                                        </p:attrNameLst>
                                      </p:cBhvr>
                                      <p:to>
                                        <p:strVal val="visible"/>
                                      </p:to>
                                    </p:set>
                                    <p:animEffect transition="in" filter="wipe(up)">
                                      <p:cBhvr>
                                        <p:cTn id="25" dur="500"/>
                                        <p:tgtEl>
                                          <p:spTgt spid="8199"/>
                                        </p:tgtEl>
                                      </p:cBhvr>
                                    </p:animEffect>
                                  </p:childTnLst>
                                </p:cTn>
                              </p:par>
                            </p:childTnLst>
                          </p:cTn>
                        </p:par>
                        <p:par>
                          <p:cTn id="26" fill="hold">
                            <p:stCondLst>
                              <p:cond delay="2500"/>
                            </p:stCondLst>
                            <p:childTnLst>
                              <p:par>
                                <p:cTn id="27" presetID="4" presetClass="entr" presetSubtype="16" fill="hold" grpId="0" nodeType="afterEffect">
                                  <p:stCondLst>
                                    <p:cond delay="0"/>
                                  </p:stCondLst>
                                  <p:childTnLst>
                                    <p:set>
                                      <p:cBhvr>
                                        <p:cTn id="28" dur="1" fill="hold">
                                          <p:stCondLst>
                                            <p:cond delay="0"/>
                                          </p:stCondLst>
                                        </p:cTn>
                                        <p:tgtEl>
                                          <p:spTgt spid="8196"/>
                                        </p:tgtEl>
                                        <p:attrNameLst>
                                          <p:attrName>style.visibility</p:attrName>
                                        </p:attrNameLst>
                                      </p:cBhvr>
                                      <p:to>
                                        <p:strVal val="visible"/>
                                      </p:to>
                                    </p:set>
                                    <p:animEffect transition="in" filter="box(in)">
                                      <p:cBhvr>
                                        <p:cTn id="29" dur="1000"/>
                                        <p:tgtEl>
                                          <p:spTgt spid="819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up)">
                                      <p:cBhvr>
                                        <p:cTn id="34" dur="500"/>
                                        <p:tgtEl>
                                          <p:spTgt spid="2"/>
                                        </p:tgtEl>
                                      </p:cBhvr>
                                    </p:animEffec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820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197"/>
                                        </p:tgtEl>
                                        <p:attrNameLst>
                                          <p:attrName>style.visibility</p:attrName>
                                        </p:attrNameLst>
                                      </p:cBhvr>
                                      <p:to>
                                        <p:strVal val="visible"/>
                                      </p:to>
                                    </p:set>
                                    <p:anim calcmode="lin" valueType="num">
                                      <p:cBhvr additive="base">
                                        <p:cTn id="42" dur="500" fill="hold"/>
                                        <p:tgtEl>
                                          <p:spTgt spid="8197"/>
                                        </p:tgtEl>
                                        <p:attrNameLst>
                                          <p:attrName>ppt_x</p:attrName>
                                        </p:attrNameLst>
                                      </p:cBhvr>
                                      <p:tavLst>
                                        <p:tav tm="0">
                                          <p:val>
                                            <p:strVal val="#ppt_x"/>
                                          </p:val>
                                        </p:tav>
                                        <p:tav tm="100000">
                                          <p:val>
                                            <p:strVal val="#ppt_x"/>
                                          </p:val>
                                        </p:tav>
                                      </p:tavLst>
                                    </p:anim>
                                    <p:anim calcmode="lin" valueType="num">
                                      <p:cBhvr additive="base">
                                        <p:cTn id="43" dur="500" fill="hold"/>
                                        <p:tgtEl>
                                          <p:spTgt spid="8197"/>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500" fill="hold"/>
                                        <p:tgtEl>
                                          <p:spTgt spid="3"/>
                                        </p:tgtEl>
                                        <p:attrNameLst>
                                          <p:attrName>ppt_x</p:attrName>
                                        </p:attrNameLst>
                                      </p:cBhvr>
                                      <p:tavLst>
                                        <p:tav tm="0">
                                          <p:val>
                                            <p:strVal val="#ppt_x"/>
                                          </p:val>
                                        </p:tav>
                                        <p:tav tm="100000">
                                          <p:val>
                                            <p:strVal val="#ppt_x"/>
                                          </p:val>
                                        </p:tav>
                                      </p:tavLst>
                                    </p:anim>
                                    <p:anim calcmode="lin" valueType="num">
                                      <p:cBhvr additive="base">
                                        <p:cTn id="4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P spid="8196" grpId="0" animBg="1"/>
      <p:bldP spid="8197" grpId="0" animBg="1"/>
      <p:bldP spid="8198" grpId="0" animBg="1"/>
      <p:bldP spid="8199" grpId="0" animBg="1"/>
      <p:bldP spid="8203" grpId="0"/>
      <p:bldP spid="8204" grpId="0" bldLvl="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 name="Text Box 22"/>
          <p:cNvSpPr txBox="1">
            <a:spLocks noChangeArrowheads="1"/>
          </p:cNvSpPr>
          <p:nvPr/>
        </p:nvSpPr>
        <p:spPr bwMode="auto">
          <a:xfrm>
            <a:off x="3734961" y="2401636"/>
            <a:ext cx="1043696" cy="37719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67485" tIns="35093" rIns="67485" bIns="35093">
            <a:spAutoFit/>
          </a:bodyPr>
          <a:lstStyle/>
          <a:p>
            <a:pPr eaLnBrk="1" hangingPunct="1">
              <a:spcBef>
                <a:spcPct val="50000"/>
              </a:spcBef>
            </a:pPr>
            <a:r>
              <a:rPr lang="zh-CN" altLang="en-US" sz="2000" b="1" dirty="0">
                <a:solidFill>
                  <a:srgbClr val="FF0000"/>
                </a:solidFill>
                <a:latin typeface="Times New Roman" panose="02020703060505090304" pitchFamily="18" charset="0"/>
                <a:ea typeface="黑体" panose="02010609060101010101" pitchFamily="49" charset="-122"/>
                <a:sym typeface="Arial" panose="020B0604020202090204" pitchFamily="34" charset="0"/>
              </a:rPr>
              <a:t>Y        y</a:t>
            </a:r>
            <a:endParaRPr lang="zh-CN" altLang="en-US" sz="2000" dirty="0">
              <a:solidFill>
                <a:srgbClr val="FF0000"/>
              </a:solidFill>
              <a:latin typeface="Times New Roman" panose="02020703060505090304" pitchFamily="18" charset="0"/>
              <a:ea typeface="黑体" panose="02010609060101010101" pitchFamily="49" charset="-122"/>
            </a:endParaRPr>
          </a:p>
        </p:txBody>
      </p:sp>
      <p:sp>
        <p:nvSpPr>
          <p:cNvPr id="51" name="Text Box 22"/>
          <p:cNvSpPr txBox="1">
            <a:spLocks noChangeArrowheads="1"/>
          </p:cNvSpPr>
          <p:nvPr/>
        </p:nvSpPr>
        <p:spPr bwMode="auto">
          <a:xfrm>
            <a:off x="4977130" y="2397125"/>
            <a:ext cx="1325880" cy="37719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67485" tIns="35093" rIns="67485" bIns="35093">
            <a:spAutoFit/>
          </a:bodyPr>
          <a:lstStyle/>
          <a:p>
            <a:pPr eaLnBrk="1" hangingPunct="1">
              <a:spcBef>
                <a:spcPct val="50000"/>
              </a:spcBef>
            </a:pPr>
            <a:r>
              <a:rPr lang="zh-CN" altLang="en-US" sz="2000" b="1" dirty="0">
                <a:solidFill>
                  <a:srgbClr val="0033CC"/>
                </a:solidFill>
                <a:latin typeface="Times New Roman" panose="02020703060505090304" pitchFamily="18" charset="0"/>
                <a:ea typeface="黑体" panose="02010609060101010101" pitchFamily="49" charset="-122"/>
                <a:sym typeface="Arial" panose="020B0604020202090204" pitchFamily="34" charset="0"/>
              </a:rPr>
              <a:t>R        r</a:t>
            </a:r>
          </a:p>
        </p:txBody>
      </p:sp>
      <p:sp>
        <p:nvSpPr>
          <p:cNvPr id="58" name="Text Box 19"/>
          <p:cNvSpPr txBox="1">
            <a:spLocks noChangeArrowheads="1"/>
          </p:cNvSpPr>
          <p:nvPr/>
        </p:nvSpPr>
        <p:spPr bwMode="auto">
          <a:xfrm>
            <a:off x="4074160" y="1687195"/>
            <a:ext cx="704215" cy="3676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defRPr>
                <a:solidFill>
                  <a:schemeClr val="tx1"/>
                </a:solidFill>
                <a:latin typeface="Arial" panose="020B0604020202090204" pitchFamily="34" charset="0"/>
                <a:ea typeface="宋体" panose="02010600030101010101" pitchFamily="2" charset="-122"/>
              </a:defRPr>
            </a:lvl1pPr>
            <a:lvl2pPr marL="742950" indent="-285750">
              <a:defRPr>
                <a:solidFill>
                  <a:schemeClr val="tx1"/>
                </a:solidFill>
                <a:latin typeface="Arial" panose="020B0604020202090204" pitchFamily="34" charset="0"/>
                <a:ea typeface="宋体" panose="02010600030101010101" pitchFamily="2" charset="-122"/>
              </a:defRPr>
            </a:lvl2pPr>
            <a:lvl3pPr marL="1143000" indent="-228600">
              <a:defRPr>
                <a:solidFill>
                  <a:schemeClr val="tx1"/>
                </a:solidFill>
                <a:latin typeface="Arial" panose="020B0604020202090204" pitchFamily="34" charset="0"/>
                <a:ea typeface="宋体" panose="02010600030101010101" pitchFamily="2" charset="-122"/>
              </a:defRPr>
            </a:lvl3pPr>
            <a:lvl4pPr marL="1600200" indent="-228600">
              <a:defRPr>
                <a:solidFill>
                  <a:schemeClr val="tx1"/>
                </a:solidFill>
                <a:latin typeface="Arial" panose="020B0604020202090204" pitchFamily="34" charset="0"/>
                <a:ea typeface="宋体" panose="02010600030101010101" pitchFamily="2" charset="-122"/>
              </a:defRPr>
            </a:lvl4pPr>
            <a:lvl5pPr marL="2057400" indent="-22860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9pPr>
          </a:lstStyle>
          <a:p>
            <a:pPr>
              <a:defRPr/>
            </a:pPr>
            <a:r>
              <a:rPr lang="zh-CN" altLang="en-US" b="1" dirty="0">
                <a:solidFill>
                  <a:srgbClr val="FF0000"/>
                </a:solidFill>
                <a:latin typeface="Times New Roman" panose="02020703060505090304" pitchFamily="18" charset="0"/>
                <a:ea typeface="黑体" panose="02010609060101010101" pitchFamily="49" charset="-122"/>
                <a:sym typeface="Arial" panose="020B0604020202090204" pitchFamily="34" charset="0"/>
              </a:rPr>
              <a:t>YR</a:t>
            </a:r>
          </a:p>
        </p:txBody>
      </p:sp>
      <p:sp>
        <p:nvSpPr>
          <p:cNvPr id="61" name="Text Box 22"/>
          <p:cNvSpPr txBox="1">
            <a:spLocks noChangeArrowheads="1"/>
          </p:cNvSpPr>
          <p:nvPr/>
        </p:nvSpPr>
        <p:spPr bwMode="auto">
          <a:xfrm>
            <a:off x="5166205" y="1753916"/>
            <a:ext cx="525145" cy="36957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defRPr>
                <a:solidFill>
                  <a:schemeClr val="tx1"/>
                </a:solidFill>
                <a:latin typeface="Arial" panose="020B0604020202090204" pitchFamily="34" charset="0"/>
                <a:ea typeface="宋体" panose="02010600030101010101" pitchFamily="2" charset="-122"/>
              </a:defRPr>
            </a:lvl1pPr>
            <a:lvl2pPr marL="742950" indent="-285750">
              <a:defRPr>
                <a:solidFill>
                  <a:schemeClr val="tx1"/>
                </a:solidFill>
                <a:latin typeface="Arial" panose="020B0604020202090204" pitchFamily="34" charset="0"/>
                <a:ea typeface="宋体" panose="02010600030101010101" pitchFamily="2" charset="-122"/>
              </a:defRPr>
            </a:lvl2pPr>
            <a:lvl3pPr marL="1143000" indent="-228600">
              <a:defRPr>
                <a:solidFill>
                  <a:schemeClr val="tx1"/>
                </a:solidFill>
                <a:latin typeface="Arial" panose="020B0604020202090204" pitchFamily="34" charset="0"/>
                <a:ea typeface="宋体" panose="02010600030101010101" pitchFamily="2" charset="-122"/>
              </a:defRPr>
            </a:lvl3pPr>
            <a:lvl4pPr marL="1600200" indent="-228600">
              <a:defRPr>
                <a:solidFill>
                  <a:schemeClr val="tx1"/>
                </a:solidFill>
                <a:latin typeface="Arial" panose="020B0604020202090204" pitchFamily="34" charset="0"/>
                <a:ea typeface="宋体" panose="02010600030101010101" pitchFamily="2" charset="-122"/>
              </a:defRPr>
            </a:lvl4pPr>
            <a:lvl5pPr marL="2057400" indent="-22860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9pPr>
          </a:lstStyle>
          <a:p>
            <a:pPr>
              <a:defRPr/>
            </a:pPr>
            <a:r>
              <a:rPr lang="zh-CN" altLang="en-US" b="1" dirty="0">
                <a:solidFill>
                  <a:srgbClr val="FF0000"/>
                </a:solidFill>
                <a:latin typeface="Times New Roman" panose="02020703060505090304" pitchFamily="18" charset="0"/>
                <a:ea typeface="黑体" panose="02010609060101010101" pitchFamily="49" charset="-122"/>
                <a:sym typeface="Arial" panose="020B0604020202090204" pitchFamily="34" charset="0"/>
              </a:rPr>
              <a:t>Yr</a:t>
            </a:r>
          </a:p>
        </p:txBody>
      </p:sp>
      <p:sp>
        <p:nvSpPr>
          <p:cNvPr id="79" name="Text Box 28"/>
          <p:cNvSpPr txBox="1">
            <a:spLocks noChangeArrowheads="1"/>
          </p:cNvSpPr>
          <p:nvPr/>
        </p:nvSpPr>
        <p:spPr bwMode="auto">
          <a:xfrm>
            <a:off x="5369127" y="2989177"/>
            <a:ext cx="485140" cy="36957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defRPr>
                <a:solidFill>
                  <a:schemeClr val="tx1"/>
                </a:solidFill>
                <a:latin typeface="Arial" panose="020B0604020202090204" pitchFamily="34" charset="0"/>
                <a:ea typeface="宋体" panose="02010600030101010101" pitchFamily="2" charset="-122"/>
              </a:defRPr>
            </a:lvl1pPr>
            <a:lvl2pPr marL="742950" indent="-285750">
              <a:defRPr>
                <a:solidFill>
                  <a:schemeClr val="tx1"/>
                </a:solidFill>
                <a:latin typeface="Arial" panose="020B0604020202090204" pitchFamily="34" charset="0"/>
                <a:ea typeface="宋体" panose="02010600030101010101" pitchFamily="2" charset="-122"/>
              </a:defRPr>
            </a:lvl2pPr>
            <a:lvl3pPr marL="1143000" indent="-228600">
              <a:defRPr>
                <a:solidFill>
                  <a:schemeClr val="tx1"/>
                </a:solidFill>
                <a:latin typeface="Arial" panose="020B0604020202090204" pitchFamily="34" charset="0"/>
                <a:ea typeface="宋体" panose="02010600030101010101" pitchFamily="2" charset="-122"/>
              </a:defRPr>
            </a:lvl3pPr>
            <a:lvl4pPr marL="1600200" indent="-228600">
              <a:defRPr>
                <a:solidFill>
                  <a:schemeClr val="tx1"/>
                </a:solidFill>
                <a:latin typeface="Arial" panose="020B0604020202090204" pitchFamily="34" charset="0"/>
                <a:ea typeface="宋体" panose="02010600030101010101" pitchFamily="2" charset="-122"/>
              </a:defRPr>
            </a:lvl4pPr>
            <a:lvl5pPr marL="2057400" indent="-22860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9pPr>
          </a:lstStyle>
          <a:p>
            <a:pPr>
              <a:defRPr/>
            </a:pPr>
            <a:r>
              <a:rPr lang="zh-CN" altLang="en-US" b="1" dirty="0">
                <a:solidFill>
                  <a:srgbClr val="FF0000"/>
                </a:solidFill>
                <a:latin typeface="Times New Roman" panose="02020703060505090304" pitchFamily="18" charset="0"/>
                <a:ea typeface="黑体" panose="02010609060101010101" pitchFamily="49" charset="-122"/>
                <a:sym typeface="Arial" panose="020B0604020202090204" pitchFamily="34" charset="0"/>
              </a:rPr>
              <a:t>yr</a:t>
            </a:r>
          </a:p>
        </p:txBody>
      </p:sp>
      <p:sp>
        <p:nvSpPr>
          <p:cNvPr id="92" name="Text Box 43"/>
          <p:cNvSpPr txBox="1">
            <a:spLocks noChangeArrowheads="1"/>
          </p:cNvSpPr>
          <p:nvPr/>
        </p:nvSpPr>
        <p:spPr bwMode="auto">
          <a:xfrm>
            <a:off x="3385820" y="3700145"/>
            <a:ext cx="3379470" cy="705485"/>
          </a:xfrm>
          <a:prstGeom prst="rect">
            <a:avLst/>
          </a:prstGeom>
          <a:noFill/>
          <a:ln>
            <a:noFill/>
          </a:ln>
          <a:effectLst/>
        </p:spPr>
        <p:txBody>
          <a:bodyPr wrap="square" lIns="91420" tIns="45710" rIns="91420" bIns="45710">
            <a:spAutoFit/>
          </a:bodyPr>
          <a:lstStyle/>
          <a:p>
            <a:pPr>
              <a:defRPr/>
            </a:pPr>
            <a:r>
              <a:rPr lang="en-US" altLang="zh-CN" sz="2000" b="1" dirty="0">
                <a:solidFill>
                  <a:srgbClr val="FF0000"/>
                </a:solidFill>
                <a:latin typeface="Times New Roman" panose="02020703060505090304" pitchFamily="18" charset="0"/>
                <a:ea typeface="黑体" panose="02010609060101010101" pitchFamily="49" charset="-122"/>
                <a:sym typeface="Arial" panose="020B0604020202090204" pitchFamily="34" charset="0"/>
              </a:rPr>
              <a:t>YR      Yr        yR        yr</a:t>
            </a:r>
            <a:endParaRPr lang="zh-CN" altLang="en-US" sz="2000" b="1" dirty="0">
              <a:solidFill>
                <a:srgbClr val="FF0000"/>
              </a:solidFill>
              <a:latin typeface="Times New Roman" panose="02020703060505090304" pitchFamily="18" charset="0"/>
              <a:ea typeface="黑体" panose="02010609060101010101" pitchFamily="49" charset="-122"/>
              <a:sym typeface="Arial" panose="020B0604020202090204" pitchFamily="34" charset="0"/>
            </a:endParaRPr>
          </a:p>
          <a:p>
            <a:pPr>
              <a:defRPr/>
            </a:pPr>
            <a:r>
              <a:rPr lang="zh-CN" altLang="en-US" sz="2000" b="1" dirty="0">
                <a:latin typeface="Times New Roman" panose="02020703060505090304" pitchFamily="18" charset="0"/>
                <a:ea typeface="黑体" panose="02010609060101010101" pitchFamily="49" charset="-122"/>
                <a:sym typeface="Arial" panose="020B0604020202090204" pitchFamily="34" charset="0"/>
              </a:rPr>
              <a:t>1     :    1     :      1    :    1</a:t>
            </a:r>
            <a:endParaRPr lang="zh-CN" altLang="en-US" sz="2000" b="1" dirty="0">
              <a:latin typeface="Times New Roman" panose="02020703060505090304" pitchFamily="18" charset="0"/>
              <a:ea typeface="黑体" panose="02010609060101010101" pitchFamily="49" charset="-122"/>
            </a:endParaRPr>
          </a:p>
        </p:txBody>
      </p:sp>
      <p:sp>
        <p:nvSpPr>
          <p:cNvPr id="93" name="TextBox 92"/>
          <p:cNvSpPr txBox="1"/>
          <p:nvPr/>
        </p:nvSpPr>
        <p:spPr>
          <a:xfrm>
            <a:off x="2326779" y="3700323"/>
            <a:ext cx="835597" cy="434724"/>
          </a:xfrm>
          <a:prstGeom prst="rect">
            <a:avLst/>
          </a:prstGeom>
          <a:noFill/>
        </p:spPr>
        <p:txBody>
          <a:bodyPr wrap="square" lIns="34281" tIns="17140" rIns="34281" bIns="17140" rtlCol="0">
            <a:spAutoFit/>
          </a:bodyPr>
          <a:lstStyle/>
          <a:p>
            <a:pPr>
              <a:lnSpc>
                <a:spcPct val="130000"/>
              </a:lnSpc>
              <a:spcBef>
                <a:spcPts val="0"/>
              </a:spcBef>
            </a:pPr>
            <a:r>
              <a:rPr lang="zh-CN" altLang="en-US" sz="2000" dirty="0">
                <a:latin typeface="Times New Roman" panose="02020703060505090304" pitchFamily="18" charset="0"/>
                <a:ea typeface="黑体" panose="02010609060101010101" pitchFamily="49" charset="-122"/>
              </a:rPr>
              <a:t>配子</a:t>
            </a:r>
          </a:p>
        </p:txBody>
      </p:sp>
      <p:sp>
        <p:nvSpPr>
          <p:cNvPr id="94" name="矩形 93"/>
          <p:cNvSpPr/>
          <p:nvPr/>
        </p:nvSpPr>
        <p:spPr>
          <a:xfrm>
            <a:off x="2490531" y="2362699"/>
            <a:ext cx="471248" cy="342391"/>
          </a:xfrm>
          <a:prstGeom prst="rect">
            <a:avLst/>
          </a:prstGeom>
        </p:spPr>
        <p:txBody>
          <a:bodyPr wrap="square" lIns="34281" tIns="17140" rIns="34281" bIns="17140">
            <a:spAutoFit/>
          </a:bodyPr>
          <a:lstStyle/>
          <a:p>
            <a:r>
              <a:rPr lang="en-US" altLang="zh-CN" sz="2000" b="1" dirty="0">
                <a:latin typeface="Times New Roman" panose="02020703060505090304" pitchFamily="18" charset="0"/>
                <a:ea typeface="黑体" panose="02010609060101010101" pitchFamily="49" charset="-122"/>
              </a:rPr>
              <a:t>F</a:t>
            </a:r>
            <a:r>
              <a:rPr lang="en-US" altLang="zh-CN" sz="2000" b="1" baseline="-25000" dirty="0">
                <a:latin typeface="Times New Roman" panose="02020703060505090304" pitchFamily="18" charset="0"/>
                <a:ea typeface="黑体" panose="02010609060101010101" pitchFamily="49" charset="-122"/>
              </a:rPr>
              <a:t>1</a:t>
            </a:r>
            <a:endParaRPr lang="zh-CN" altLang="en-US" sz="2000" dirty="0">
              <a:latin typeface="Times New Roman" panose="02020703060505090304" pitchFamily="18" charset="0"/>
            </a:endParaRPr>
          </a:p>
        </p:txBody>
      </p:sp>
      <p:sp>
        <p:nvSpPr>
          <p:cNvPr id="39" name="Rectangle 31"/>
          <p:cNvSpPr>
            <a:spLocks noChangeArrowheads="1"/>
          </p:cNvSpPr>
          <p:nvPr/>
        </p:nvSpPr>
        <p:spPr bwMode="auto">
          <a:xfrm>
            <a:off x="691375" y="732205"/>
            <a:ext cx="7527074" cy="707886"/>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000" dirty="0" smtClean="0"/>
              <a:t>1.</a:t>
            </a:r>
            <a:r>
              <a:rPr lang="zh-CN" altLang="en-US" sz="2000" b="1" dirty="0"/>
              <a:t>在</a:t>
            </a:r>
            <a:r>
              <a:rPr lang="en-US" altLang="zh-CN" sz="2000" dirty="0">
                <a:latin typeface="Times New Roman" panose="02020703060505090304" pitchFamily="18" charset="0"/>
              </a:rPr>
              <a:t>F</a:t>
            </a:r>
            <a:r>
              <a:rPr lang="en-US" altLang="zh-CN" sz="2000" baseline="-10000" dirty="0">
                <a:latin typeface="Times New Roman" panose="02020703060505090304" pitchFamily="18" charset="0"/>
              </a:rPr>
              <a:t>1</a:t>
            </a:r>
            <a:r>
              <a:rPr lang="zh-CN" altLang="en-US" sz="2000" b="1" dirty="0"/>
              <a:t>产生配子时</a:t>
            </a:r>
            <a:r>
              <a:rPr lang="en-US" altLang="zh-CN" sz="2000" b="1" dirty="0"/>
              <a:t>,</a:t>
            </a:r>
            <a:r>
              <a:rPr lang="zh-CN" altLang="en-US" sz="2000" b="1" dirty="0"/>
              <a:t>每对遗传因子彼此分离</a:t>
            </a:r>
            <a:r>
              <a:rPr lang="en-US" altLang="zh-CN" sz="2000" b="1" dirty="0"/>
              <a:t>,</a:t>
            </a:r>
            <a:r>
              <a:rPr lang="zh-CN" altLang="en-US" sz="2000" b="1" dirty="0">
                <a:solidFill>
                  <a:srgbClr val="FF0000"/>
                </a:solidFill>
              </a:rPr>
              <a:t>不同对的遗传因子</a:t>
            </a:r>
            <a:r>
              <a:rPr lang="zh-CN" altLang="en-US" sz="2000" b="1" dirty="0"/>
              <a:t>可以</a:t>
            </a:r>
            <a:r>
              <a:rPr lang="zh-CN" altLang="en-US" sz="2000" b="1" dirty="0">
                <a:solidFill>
                  <a:srgbClr val="FF0000"/>
                </a:solidFill>
              </a:rPr>
              <a:t>自由组合。</a:t>
            </a:r>
          </a:p>
        </p:txBody>
      </p:sp>
      <p:cxnSp>
        <p:nvCxnSpPr>
          <p:cNvPr id="11" name="直接连接符 10"/>
          <p:cNvCxnSpPr/>
          <p:nvPr/>
        </p:nvCxnSpPr>
        <p:spPr>
          <a:xfrm flipH="1">
            <a:off x="4220210" y="2297151"/>
            <a:ext cx="17253" cy="6086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384165" y="2297430"/>
            <a:ext cx="0" cy="6248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右弧形箭头 12"/>
          <p:cNvSpPr/>
          <p:nvPr/>
        </p:nvSpPr>
        <p:spPr>
          <a:xfrm rot="16200000">
            <a:off x="4385310" y="1527810"/>
            <a:ext cx="298450" cy="1352550"/>
          </a:xfrm>
          <a:prstGeom prst="curvedLeftArrow">
            <a:avLst>
              <a:gd name="adj1" fmla="val 25000"/>
              <a:gd name="adj2" fmla="val 50000"/>
              <a:gd name="adj3" fmla="val 0"/>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右弧形箭头 13"/>
          <p:cNvSpPr/>
          <p:nvPr/>
        </p:nvSpPr>
        <p:spPr>
          <a:xfrm rot="16380000">
            <a:off x="4669105" y="1200608"/>
            <a:ext cx="412611" cy="2016125"/>
          </a:xfrm>
          <a:prstGeom prst="curvedLeftArrow">
            <a:avLst>
              <a:gd name="adj1" fmla="val 25000"/>
              <a:gd name="adj2" fmla="val 50000"/>
              <a:gd name="adj3" fmla="val 0"/>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右弧形箭头 14"/>
          <p:cNvSpPr/>
          <p:nvPr/>
        </p:nvSpPr>
        <p:spPr>
          <a:xfrm rot="5580000">
            <a:off x="4668520" y="2567305"/>
            <a:ext cx="307975" cy="762000"/>
          </a:xfrm>
          <a:prstGeom prst="curvedLeftArrow">
            <a:avLst>
              <a:gd name="adj1" fmla="val 25000"/>
              <a:gd name="adj2" fmla="val 50000"/>
              <a:gd name="adj3" fmla="val 0"/>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右弧形箭头 15"/>
          <p:cNvSpPr/>
          <p:nvPr/>
        </p:nvSpPr>
        <p:spPr>
          <a:xfrm rot="5400000">
            <a:off x="4938092" y="2245662"/>
            <a:ext cx="350489" cy="1358265"/>
          </a:xfrm>
          <a:prstGeom prst="curvedLeftArrow">
            <a:avLst>
              <a:gd name="adj1" fmla="val 25000"/>
              <a:gd name="adj2" fmla="val 50000"/>
              <a:gd name="adj3" fmla="val 0"/>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Text Box 19"/>
          <p:cNvSpPr txBox="1">
            <a:spLocks noChangeArrowheads="1"/>
          </p:cNvSpPr>
          <p:nvPr/>
        </p:nvSpPr>
        <p:spPr bwMode="auto">
          <a:xfrm>
            <a:off x="4470400" y="3057525"/>
            <a:ext cx="704215"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defRPr>
                <a:solidFill>
                  <a:schemeClr val="tx1"/>
                </a:solidFill>
                <a:latin typeface="Arial" panose="020B0604020202090204" pitchFamily="34" charset="0"/>
                <a:ea typeface="宋体" panose="02010600030101010101" pitchFamily="2" charset="-122"/>
              </a:defRPr>
            </a:lvl1pPr>
            <a:lvl2pPr marL="742950" indent="-285750">
              <a:defRPr>
                <a:solidFill>
                  <a:schemeClr val="tx1"/>
                </a:solidFill>
                <a:latin typeface="Arial" panose="020B0604020202090204" pitchFamily="34" charset="0"/>
                <a:ea typeface="宋体" panose="02010600030101010101" pitchFamily="2" charset="-122"/>
              </a:defRPr>
            </a:lvl2pPr>
            <a:lvl3pPr marL="1143000" indent="-228600">
              <a:defRPr>
                <a:solidFill>
                  <a:schemeClr val="tx1"/>
                </a:solidFill>
                <a:latin typeface="Arial" panose="020B0604020202090204" pitchFamily="34" charset="0"/>
                <a:ea typeface="宋体" panose="02010600030101010101" pitchFamily="2" charset="-122"/>
              </a:defRPr>
            </a:lvl3pPr>
            <a:lvl4pPr marL="1600200" indent="-228600">
              <a:defRPr>
                <a:solidFill>
                  <a:schemeClr val="tx1"/>
                </a:solidFill>
                <a:latin typeface="Arial" panose="020B0604020202090204" pitchFamily="34" charset="0"/>
                <a:ea typeface="宋体" panose="02010600030101010101" pitchFamily="2" charset="-122"/>
              </a:defRPr>
            </a:lvl4pPr>
            <a:lvl5pPr marL="2057400" indent="-22860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9pPr>
          </a:lstStyle>
          <a:p>
            <a:pPr>
              <a:defRPr/>
            </a:pPr>
            <a:r>
              <a:rPr lang="en-US" altLang="zh-CN" b="1" dirty="0">
                <a:solidFill>
                  <a:srgbClr val="FF0000"/>
                </a:solidFill>
                <a:latin typeface="Times New Roman" panose="02020703060505090304" pitchFamily="18" charset="0"/>
                <a:ea typeface="黑体" panose="02010609060101010101" pitchFamily="49" charset="-122"/>
                <a:sym typeface="Arial" panose="020B0604020202090204" pitchFamily="34" charset="0"/>
              </a:rPr>
              <a:t>y</a:t>
            </a:r>
            <a:r>
              <a:rPr lang="zh-CN" altLang="en-US" b="1" dirty="0">
                <a:solidFill>
                  <a:srgbClr val="FF0000"/>
                </a:solidFill>
                <a:latin typeface="Times New Roman" panose="02020703060505090304" pitchFamily="18" charset="0"/>
                <a:ea typeface="黑体" panose="02010609060101010101" pitchFamily="49" charset="-122"/>
                <a:sym typeface="Arial" panose="020B0604020202090204" pitchFamily="34" charset="0"/>
              </a:rPr>
              <a:t>R</a:t>
            </a:r>
          </a:p>
        </p:txBody>
      </p:sp>
      <p:sp>
        <p:nvSpPr>
          <p:cNvPr id="19" name="矩形 15"/>
          <p:cNvSpPr>
            <a:spLocks noChangeArrowheads="1"/>
          </p:cNvSpPr>
          <p:nvPr/>
        </p:nvSpPr>
        <p:spPr bwMode="auto">
          <a:xfrm>
            <a:off x="0" y="144966"/>
            <a:ext cx="4137104" cy="5147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1" tIns="17140" rIns="34281" bIns="17140" anchor="ctr">
            <a:spAutoFit/>
          </a:bodyPr>
          <a:lstStyle/>
          <a:p>
            <a:pPr algn="ctr">
              <a:lnSpc>
                <a:spcPct val="130000"/>
              </a:lnSpc>
              <a:spcBef>
                <a:spcPts val="0"/>
              </a:spcBef>
              <a:buClr>
                <a:srgbClr val="FF3300"/>
              </a:buClr>
            </a:pPr>
            <a:r>
              <a:rPr lang="zh-CN" altLang="en-US" sz="2400" b="1" dirty="0">
                <a:latin typeface="微软雅黑" panose="020B0503020204020204" charset="-122"/>
                <a:ea typeface="微软雅黑" panose="020B0503020204020204" charset="-122"/>
              </a:rPr>
              <a:t>二  对自由组合现象的解释</a:t>
            </a:r>
            <a:endParaRPr lang="en-US" altLang="zh-CN" sz="2400" b="1" dirty="0">
              <a:latin typeface="微软雅黑" panose="020B0503020204020204" charset="-122"/>
              <a:ea typeface="微软雅黑" panose="020B050302020402020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ppt_x"/>
                                          </p:val>
                                        </p:tav>
                                        <p:tav tm="100000">
                                          <p:val>
                                            <p:strVal val="#ppt_x"/>
                                          </p:val>
                                        </p:tav>
                                      </p:tavLst>
                                    </p:anim>
                                    <p:anim calcmode="lin" valueType="num">
                                      <p:cBhvr additive="base">
                                        <p:cTn id="12"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fill="hold"/>
                                        <p:tgtEl>
                                          <p:spTgt spid="50"/>
                                        </p:tgtEl>
                                        <p:attrNameLst>
                                          <p:attrName>ppt_x</p:attrName>
                                        </p:attrNameLst>
                                      </p:cBhvr>
                                      <p:tavLst>
                                        <p:tav tm="0">
                                          <p:val>
                                            <p:strVal val="#ppt_x"/>
                                          </p:val>
                                        </p:tav>
                                        <p:tav tm="100000">
                                          <p:val>
                                            <p:strVal val="#ppt_x"/>
                                          </p:val>
                                        </p:tav>
                                      </p:tavLst>
                                    </p:anim>
                                    <p:anim calcmode="lin" valueType="num">
                                      <p:cBhvr additive="base">
                                        <p:cTn id="18" dur="500" fill="hold"/>
                                        <p:tgtEl>
                                          <p:spTgt spid="5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ppt_x"/>
                                          </p:val>
                                        </p:tav>
                                        <p:tav tm="100000">
                                          <p:val>
                                            <p:strVal val="#ppt_x"/>
                                          </p:val>
                                        </p:tav>
                                      </p:tavLst>
                                    </p:anim>
                                    <p:anim calcmode="lin" valueType="num">
                                      <p:cBhvr additive="base">
                                        <p:cTn id="2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cBhvr additive="base">
                                        <p:cTn id="49" dur="500" fill="hold"/>
                                        <p:tgtEl>
                                          <p:spTgt spid="58"/>
                                        </p:tgtEl>
                                        <p:attrNameLst>
                                          <p:attrName>ppt_x</p:attrName>
                                        </p:attrNameLst>
                                      </p:cBhvr>
                                      <p:tavLst>
                                        <p:tav tm="0">
                                          <p:val>
                                            <p:strVal val="#ppt_x"/>
                                          </p:val>
                                        </p:tav>
                                        <p:tav tm="100000">
                                          <p:val>
                                            <p:strVal val="#ppt_x"/>
                                          </p:val>
                                        </p:tav>
                                      </p:tavLst>
                                    </p:anim>
                                    <p:anim calcmode="lin" valueType="num">
                                      <p:cBhvr additive="base">
                                        <p:cTn id="5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1"/>
                                        </p:tgtEl>
                                        <p:attrNameLst>
                                          <p:attrName>style.visibility</p:attrName>
                                        </p:attrNameLst>
                                      </p:cBhvr>
                                      <p:to>
                                        <p:strVal val="visible"/>
                                      </p:to>
                                    </p:set>
                                    <p:anim calcmode="lin" valueType="num">
                                      <p:cBhvr additive="base">
                                        <p:cTn id="61" dur="500" fill="hold"/>
                                        <p:tgtEl>
                                          <p:spTgt spid="61"/>
                                        </p:tgtEl>
                                        <p:attrNameLst>
                                          <p:attrName>ppt_x</p:attrName>
                                        </p:attrNameLst>
                                      </p:cBhvr>
                                      <p:tavLst>
                                        <p:tav tm="0">
                                          <p:val>
                                            <p:strVal val="#ppt_x"/>
                                          </p:val>
                                        </p:tav>
                                        <p:tav tm="100000">
                                          <p:val>
                                            <p:strVal val="#ppt_x"/>
                                          </p:val>
                                        </p:tav>
                                      </p:tavLst>
                                    </p:anim>
                                    <p:anim calcmode="lin" valueType="num">
                                      <p:cBhvr additive="base">
                                        <p:cTn id="6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9"/>
                                        </p:tgtEl>
                                        <p:attrNameLst>
                                          <p:attrName>style.visibility</p:attrName>
                                        </p:attrNameLst>
                                      </p:cBhvr>
                                      <p:to>
                                        <p:strVal val="visible"/>
                                      </p:to>
                                    </p:set>
                                    <p:anim calcmode="lin" valueType="num">
                                      <p:cBhvr additive="base">
                                        <p:cTn id="85" dur="500" fill="hold"/>
                                        <p:tgtEl>
                                          <p:spTgt spid="79"/>
                                        </p:tgtEl>
                                        <p:attrNameLst>
                                          <p:attrName>ppt_x</p:attrName>
                                        </p:attrNameLst>
                                      </p:cBhvr>
                                      <p:tavLst>
                                        <p:tav tm="0">
                                          <p:val>
                                            <p:strVal val="#ppt_x"/>
                                          </p:val>
                                        </p:tav>
                                        <p:tav tm="100000">
                                          <p:val>
                                            <p:strVal val="#ppt_x"/>
                                          </p:val>
                                        </p:tav>
                                      </p:tavLst>
                                    </p:anim>
                                    <p:anim calcmode="lin" valueType="num">
                                      <p:cBhvr additive="base">
                                        <p:cTn id="86"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8" grpId="0" animBg="1"/>
      <p:bldP spid="61" grpId="0" animBg="1"/>
      <p:bldP spid="79" grpId="0" animBg="1"/>
      <p:bldP spid="92" grpId="0" bldLvl="0" animBg="1"/>
      <p:bldP spid="93" grpId="0"/>
      <p:bldP spid="94" grpId="0"/>
      <p:bldP spid="39" grpId="0" animBg="1"/>
      <p:bldP spid="13" grpId="0" animBg="1"/>
      <p:bldP spid="14" grpId="0" animBg="1"/>
      <p:bldP spid="15" grpId="0" animBg="1"/>
      <p:bldP spid="16"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993</Words>
  <Application>Microsoft Office PowerPoint</Application>
  <PresentationFormat>全屏显示(16:9)</PresentationFormat>
  <Paragraphs>262</Paragraphs>
  <Slides>19</Slides>
  <Notes>6</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19</vt:i4>
      </vt:variant>
    </vt:vector>
  </HeadingPairs>
  <TitlesOfParts>
    <vt:vector size="33" baseType="lpstr">
      <vt:lpstr>Arial</vt:lpstr>
      <vt:lpstr>宋体</vt:lpstr>
      <vt:lpstr>微软雅黑</vt:lpstr>
      <vt:lpstr>楷体</vt:lpstr>
      <vt:lpstr>Times New Roman</vt:lpstr>
      <vt:lpstr>黑体</vt:lpstr>
      <vt:lpstr>Calibri</vt:lpstr>
      <vt:lpstr>隶书</vt:lpstr>
      <vt:lpstr>Wingdings</vt:lpstr>
      <vt:lpstr>华文新魏</vt:lpstr>
      <vt:lpstr>Gulim</vt:lpstr>
      <vt:lpstr>汉仪旗黑-85S</vt:lpstr>
      <vt:lpstr>Office 主题​​</vt:lpstr>
      <vt:lpstr>1_Office 主题​​</vt:lpstr>
      <vt:lpstr>寻找基因之路（4） 孟德尔的豌豆杂交实验（二）第1课时</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三、对自由组合现象解释的验证—测交实验</vt:lpstr>
      <vt:lpstr>幻灯片 14</vt:lpstr>
      <vt:lpstr>幻灯片 15</vt:lpstr>
      <vt:lpstr>幻灯片 16</vt:lpstr>
      <vt:lpstr>幻灯片 17</vt:lpstr>
      <vt:lpstr>幻灯片 18</vt:lpstr>
      <vt:lpstr>幻灯片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dc:title>
  <dc:creator>bai</dc:creator>
  <cp:lastModifiedBy>Administrator</cp:lastModifiedBy>
  <cp:revision>204</cp:revision>
  <dcterms:created xsi:type="dcterms:W3CDTF">2020-04-10T04:49:09Z</dcterms:created>
  <dcterms:modified xsi:type="dcterms:W3CDTF">2020-04-10T08:58:47Z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2052-2.0.1.3256</vt:lpwstr>
  </property>
</Properties>
</file>