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1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3" r:id="rId1"/>
  </p:sldMasterIdLst>
  <p:notesMasterIdLst>
    <p:notesMasterId r:id="rId25"/>
  </p:notesMasterIdLst>
  <p:handoutMasterIdLst>
    <p:handoutMasterId r:id="rId26"/>
  </p:handoutMasterIdLst>
  <p:sldIdLst>
    <p:sldId id="437" r:id="rId2"/>
    <p:sldId id="451" r:id="rId3"/>
    <p:sldId id="1576" r:id="rId4"/>
    <p:sldId id="1589" r:id="rId5"/>
    <p:sldId id="1590" r:id="rId6"/>
    <p:sldId id="1591" r:id="rId7"/>
    <p:sldId id="1593" r:id="rId8"/>
    <p:sldId id="1594" r:id="rId9"/>
    <p:sldId id="413" r:id="rId10"/>
    <p:sldId id="1595" r:id="rId11"/>
    <p:sldId id="440" r:id="rId12"/>
    <p:sldId id="449" r:id="rId13"/>
    <p:sldId id="1596" r:id="rId14"/>
    <p:sldId id="1587" r:id="rId15"/>
    <p:sldId id="1584" r:id="rId16"/>
    <p:sldId id="1597" r:id="rId17"/>
    <p:sldId id="416" r:id="rId18"/>
    <p:sldId id="1582" r:id="rId19"/>
    <p:sldId id="434" r:id="rId20"/>
    <p:sldId id="1583" r:id="rId21"/>
    <p:sldId id="1598" r:id="rId22"/>
    <p:sldId id="1588" r:id="rId23"/>
    <p:sldId id="439" r:id="rId24"/>
  </p:sldIdLst>
  <p:sldSz cx="9144000" cy="5143500" type="screen16x9"/>
  <p:notesSz cx="6858000" cy="9144000"/>
  <p:embeddedFontLst>
    <p:embeddedFont>
      <p:font typeface="Calibri" panose="020F0502020204030204" pitchFamily="34" charset="0"/>
      <p:regular r:id="rId27"/>
      <p:bold r:id="rId28"/>
      <p:italic r:id="rId29"/>
      <p:boldItalic r:id="rId30"/>
    </p:embeddedFont>
    <p:embeddedFont>
      <p:font typeface="黑体" panose="02010609060101010101" pitchFamily="49" charset="-122"/>
      <p:regular r:id="rId31"/>
    </p:embeddedFont>
    <p:embeddedFont>
      <p:font typeface="华文楷体" panose="02010600040101010101" pitchFamily="2" charset="-122"/>
      <p:regular r:id="rId32"/>
    </p:embeddedFont>
    <p:embeddedFont>
      <p:font typeface="华文细黑" panose="02010600040101010101" pitchFamily="2" charset="-122"/>
      <p:regular r:id="rId33"/>
    </p:embeddedFont>
    <p:embeddedFont>
      <p:font typeface="楷体" panose="02010609060101010101" pitchFamily="49" charset="-122"/>
      <p:regular r:id="rId34"/>
    </p:embeddedFont>
    <p:embeddedFont>
      <p:font typeface="微软雅黑" panose="020B0503020204020204" pitchFamily="34" charset="-122"/>
      <p:regular r:id="rId35"/>
      <p:bold r:id="rId36"/>
    </p:embeddedFont>
  </p:embeddedFontLst>
  <p:custDataLst>
    <p:tags r:id="rId37"/>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765">
          <p15:clr>
            <a:srgbClr val="A4A3A4"/>
          </p15:clr>
        </p15:guide>
        <p15:guide id="2" pos="3097">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媛媛 刘" initials="媛媛" lastIdx="1" clrIdx="0">
    <p:extLst>
      <p:ext uri="{19B8F6BF-5375-455C-9EA6-DF929625EA0E}">
        <p15:presenceInfo xmlns:p15="http://schemas.microsoft.com/office/powerpoint/2012/main" userId="e9ebec8bb71ff18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1A3F6C"/>
    <a:srgbClr val="0E22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1371"/>
  </p:normalViewPr>
  <p:slideViewPr>
    <p:cSldViewPr snapToGrid="0" showGuides="1">
      <p:cViewPr varScale="1">
        <p:scale>
          <a:sx n="114" d="100"/>
          <a:sy n="114" d="100"/>
        </p:scale>
        <p:origin x="590" y="82"/>
      </p:cViewPr>
      <p:guideLst>
        <p:guide orient="horz" pos="1765"/>
        <p:guide pos="3097"/>
      </p:guideLst>
    </p:cSldViewPr>
  </p:slideViewPr>
  <p:notesTextViewPr>
    <p:cViewPr>
      <p:scale>
        <a:sx n="1" d="1"/>
        <a:sy n="1" d="1"/>
      </p:scale>
      <p:origin x="0" y="0"/>
    </p:cViewPr>
  </p:notesTextViewPr>
  <p:sorterViewPr showFormatting="0">
    <p:cViewPr varScale="1">
      <p:scale>
        <a:sx n="100" d="100"/>
        <a:sy n="100" d="100"/>
      </p:scale>
      <p:origin x="0" y="0"/>
    </p:cViewPr>
  </p:sorterViewPr>
  <p:notesViewPr>
    <p:cSldViewPr snapToGrid="0">
      <p:cViewPr varScale="1">
        <p:scale>
          <a:sx n="65" d="100"/>
          <a:sy n="65" d="100"/>
        </p:scale>
        <p:origin x="3154" y="5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2B1F067B-E0C3-4C82-95DA-843B53E2C61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54D03400-97A2-40C7-A636-F6BB6FE49E5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2C29BEE-A0AF-4238-A424-D1F0F4E7E960}" type="datetimeFigureOut">
              <a:rPr lang="zh-CN" altLang="en-US" smtClean="0"/>
              <a:t>2020/4/6</a:t>
            </a:fld>
            <a:endParaRPr lang="zh-CN" altLang="en-US"/>
          </a:p>
        </p:txBody>
      </p:sp>
      <p:sp>
        <p:nvSpPr>
          <p:cNvPr id="4" name="页脚占位符 3">
            <a:extLst>
              <a:ext uri="{FF2B5EF4-FFF2-40B4-BE49-F238E27FC236}">
                <a16:creationId xmlns:a16="http://schemas.microsoft.com/office/drawing/2014/main" id="{8EE7C578-85FA-440C-8311-874D6BCA648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8362FCA0-6707-4830-82C1-0E66374A830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2779F6-E20E-4929-BEE4-9396E5746D72}" type="slidenum">
              <a:rPr lang="zh-CN" altLang="en-US" smtClean="0"/>
              <a:t>‹#›</a:t>
            </a:fld>
            <a:endParaRPr lang="zh-CN" altLang="en-US"/>
          </a:p>
        </p:txBody>
      </p:sp>
    </p:spTree>
    <p:extLst>
      <p:ext uri="{BB962C8B-B14F-4D97-AF65-F5344CB8AC3E}">
        <p14:creationId xmlns:p14="http://schemas.microsoft.com/office/powerpoint/2010/main" val="15598554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FABF09FA-C98B-4348-8B7F-EA90CA43A36D}" type="datetimeFigureOut">
              <a:rPr kumimoji="0" lang="zh-CN" altLang="en-US" sz="1200" b="0" i="0" u="none" strike="noStrike" kern="1200" cap="none" spc="0" normalizeH="0" baseline="0" noProof="0">
                <a:ln>
                  <a:noFill/>
                </a:ln>
                <a:solidFill>
                  <a:schemeClr val="tx1"/>
                </a:solidFill>
                <a:effectLst/>
                <a:uLnTx/>
                <a:uFillTx/>
                <a:latin typeface="+mn-lt"/>
                <a:ea typeface="+mn-ea"/>
                <a:cs typeface="+mn-cs"/>
              </a:rPr>
              <a:t>2020/4/6</a:t>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单击此处编辑母版文本样式</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p>
            <a:pPr lvl="0" algn="r" eaLnBrk="1" fontAlgn="base" hangingPunct="1"/>
            <a:fld id="{9A0DB2DC-4C9A-4742-B13C-FB6460FD3503}" type="slidenum">
              <a:rPr lang="zh-CN" altLang="en-US" sz="1200" strike="noStrike" noProof="1" dirty="0">
                <a:latin typeface="Calibri" panose="020F0502020204030204" pitchFamily="34" charset="0"/>
                <a:ea typeface="宋体" panose="02010600030101010101" pitchFamily="2" charset="-122"/>
                <a:cs typeface="+mn-cs"/>
              </a:rPr>
              <a:t>‹#›</a:t>
            </a:fld>
            <a:endParaRPr lang="zh-CN" altLang="en-US" sz="1200" strike="noStrike" noProof="1"/>
          </a:p>
        </p:txBody>
      </p:sp>
    </p:spTree>
    <p:extLst>
      <p:ext uri="{BB962C8B-B14F-4D97-AF65-F5344CB8AC3E}">
        <p14:creationId xmlns:p14="http://schemas.microsoft.com/office/powerpoint/2010/main" val="840761214"/>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幻灯片图像占位符 1"/>
          <p:cNvSpPr>
            <a:spLocks noGrp="1" noRot="1" noChangeAspect="1" noTextEdit="1"/>
          </p:cNvSpPr>
          <p:nvPr>
            <p:ph type="sldImg"/>
          </p:nvPr>
        </p:nvSpPr>
        <p:spPr>
          <a:ln>
            <a:solidFill>
              <a:srgbClr val="000000"/>
            </a:solidFill>
            <a:miter/>
          </a:ln>
        </p:spPr>
      </p:sp>
      <p:sp>
        <p:nvSpPr>
          <p:cNvPr id="18434" name="备注占位符 2"/>
          <p:cNvSpPr>
            <a:spLocks noGrp="1"/>
          </p:cNvSpPr>
          <p:nvPr>
            <p:ph type="body"/>
          </p:nvPr>
        </p:nvSpPr>
        <p:spPr>
          <a:noFill/>
          <a:ln>
            <a:noFill/>
          </a:ln>
        </p:spPr>
        <p:txBody>
          <a:bodyPr wrap="square" lIns="91440" tIns="45720" rIns="91440" bIns="45720" anchor="t"/>
          <a:lstStyle/>
          <a:p>
            <a:pPr lvl="0"/>
            <a:endParaRPr lang="zh-CN" altLang="en-US" dirty="0"/>
          </a:p>
        </p:txBody>
      </p:sp>
      <p:sp>
        <p:nvSpPr>
          <p:cNvPr id="18435"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algn="r"/>
            <a:fld id="{9A0DB2DC-4C9A-4742-B13C-FB6460FD3503}" type="slidenum">
              <a:rPr lang="zh-CN" altLang="en-US" sz="1200" dirty="0">
                <a:latin typeface="Calibri" panose="020F0502020204030204" pitchFamily="34" charset="0"/>
                <a:ea typeface="宋体" panose="02010600030101010101" pitchFamily="2" charset="-122"/>
              </a:rPr>
              <a:t>1</a:t>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0837588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image" Target="../media/image2.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2.xml"/><Relationship Id="rId10" Type="http://schemas.openxmlformats.org/officeDocument/2006/relationships/image" Target="../media/image1.png"/><Relationship Id="rId4" Type="http://schemas.openxmlformats.org/officeDocument/2006/relationships/tags" Target="../tags/tag11.xml"/><Relationship Id="rId9"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tags" Target="../tags/tag80.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image" Target="../media/image1.png"/><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slideMaster" Target="../slideMasters/slideMaster1.xml"/><Relationship Id="rId5" Type="http://schemas.openxmlformats.org/officeDocument/2006/relationships/tags" Target="../tags/tag77.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82.xml"/><Relationship Id="rId4" Type="http://schemas.openxmlformats.org/officeDocument/2006/relationships/tags" Target="../tags/tag76.xml"/><Relationship Id="rId9" Type="http://schemas.openxmlformats.org/officeDocument/2006/relationships/tags" Target="../tags/tag81.xml"/><Relationship Id="rId1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90.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85.xml"/><Relationship Id="rId7" Type="http://schemas.openxmlformats.org/officeDocument/2006/relationships/tags" Target="../tags/tag89.xml"/><Relationship Id="rId12" Type="http://schemas.openxmlformats.org/officeDocument/2006/relationships/image" Target="../media/image1.png"/><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tags" Target="../tags/tag88.xml"/><Relationship Id="rId11" Type="http://schemas.openxmlformats.org/officeDocument/2006/relationships/slideMaster" Target="../slideMasters/slideMaster1.xml"/><Relationship Id="rId5" Type="http://schemas.openxmlformats.org/officeDocument/2006/relationships/tags" Target="../tags/tag87.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92.xml"/><Relationship Id="rId4" Type="http://schemas.openxmlformats.org/officeDocument/2006/relationships/tags" Target="../tags/tag86.xml"/><Relationship Id="rId9" Type="http://schemas.openxmlformats.org/officeDocument/2006/relationships/tags" Target="../tags/tag91.xml"/><Relationship Id="rId1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100.xml"/><Relationship Id="rId13" Type="http://schemas.openxmlformats.org/officeDocument/2006/relationships/slideMaster" Target="../slideMasters/slideMaster1.xml"/><Relationship Id="rId3" Type="http://schemas.openxmlformats.org/officeDocument/2006/relationships/tags" Target="../tags/tag95.xml"/><Relationship Id="rId7" Type="http://schemas.openxmlformats.org/officeDocument/2006/relationships/tags" Target="../tags/tag99.xml"/><Relationship Id="rId12" Type="http://schemas.openxmlformats.org/officeDocument/2006/relationships/tags" Target="../tags/tag104.xml"/><Relationship Id="rId17"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94.xml"/><Relationship Id="rId16" Type="http://schemas.openxmlformats.org/officeDocument/2006/relationships/image" Target="../media/image2.png"/><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tags" Target="../tags/tag103.xml"/><Relationship Id="rId5" Type="http://schemas.openxmlformats.org/officeDocument/2006/relationships/tags" Target="../tags/tag97.xml"/><Relationship Id="rId15" Type="http://schemas.openxmlformats.org/officeDocument/2006/relationships/image" Target="file:///C:\Users\1V994W2\PycharmProjects\PPT_Background_Generation/pic_temp/0_pic_quater_left_up.png" TargetMode="External"/><Relationship Id="rId10" Type="http://schemas.openxmlformats.org/officeDocument/2006/relationships/tags" Target="../tags/tag102.xml"/><Relationship Id="rId4" Type="http://schemas.openxmlformats.org/officeDocument/2006/relationships/tags" Target="../tags/tag96.xml"/><Relationship Id="rId9" Type="http://schemas.openxmlformats.org/officeDocument/2006/relationships/tags" Target="../tags/tag101.xml"/><Relationship Id="rId1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112.xml"/><Relationship Id="rId13" Type="http://schemas.openxmlformats.org/officeDocument/2006/relationships/image" Target="../media/image4.png"/><Relationship Id="rId3" Type="http://schemas.openxmlformats.org/officeDocument/2006/relationships/tags" Target="../tags/tag107.xml"/><Relationship Id="rId7" Type="http://schemas.openxmlformats.org/officeDocument/2006/relationships/tags" Target="../tags/tag111.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tags" Target="../tags/tag110.xml"/><Relationship Id="rId11" Type="http://schemas.openxmlformats.org/officeDocument/2006/relationships/image" Target="../media/image1.png"/><Relationship Id="rId5" Type="http://schemas.openxmlformats.org/officeDocument/2006/relationships/tags" Target="../tags/tag109.xml"/><Relationship Id="rId10" Type="http://schemas.openxmlformats.org/officeDocument/2006/relationships/slideMaster" Target="../slideMasters/slideMaster1.xml"/><Relationship Id="rId4" Type="http://schemas.openxmlformats.org/officeDocument/2006/relationships/tags" Target="../tags/tag108.xml"/><Relationship Id="rId9" Type="http://schemas.openxmlformats.org/officeDocument/2006/relationships/tags" Target="../tags/tag113.xml"/><Relationship Id="rId14" Type="http://schemas.openxmlformats.org/officeDocument/2006/relationships/image" Target="file:///C:\Users\1V994W2\PycharmProjects\PPT_Background_Generation/pic_temp/1_pic_quater_left_down.png" TargetMode="Externa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23.xml"/><Relationship Id="rId13" Type="http://schemas.openxmlformats.org/officeDocument/2006/relationships/image" Target="../media/image2.png"/><Relationship Id="rId3" Type="http://schemas.openxmlformats.org/officeDocument/2006/relationships/tags" Target="../tags/tag18.xml"/><Relationship Id="rId7" Type="http://schemas.openxmlformats.org/officeDocument/2006/relationships/tags" Target="../tags/tag22.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image" Target="../media/image1.png"/><Relationship Id="rId5" Type="http://schemas.openxmlformats.org/officeDocument/2006/relationships/tags" Target="../tags/tag20.xml"/><Relationship Id="rId10" Type="http://schemas.openxmlformats.org/officeDocument/2006/relationships/slideMaster" Target="../slideMasters/slideMaster1.xml"/><Relationship Id="rId4" Type="http://schemas.openxmlformats.org/officeDocument/2006/relationships/tags" Target="../tags/tag19.xml"/><Relationship Id="rId9" Type="http://schemas.openxmlformats.org/officeDocument/2006/relationships/tags" Target="../tags/tag24.xml"/><Relationship Id="rId14" Type="http://schemas.openxmlformats.org/officeDocument/2006/relationships/image" Target="file:///C:\Users\1V994W2\PycharmProjects\PPT_Background_Generation/pic_temp/1_pic_quater_right_up.png" TargetMode="External"/></Relationships>
</file>

<file path=ppt/slideLayouts/_rels/slideLayout3.xml.rels><?xml version="1.0" encoding="UTF-8" standalone="yes"?>
<Relationships xmlns="http://schemas.openxmlformats.org/package/2006/relationships"><Relationship Id="rId8"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27.xml"/><Relationship Id="rId7" Type="http://schemas.openxmlformats.org/officeDocument/2006/relationships/image" Target="../media/image2.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file:///C:\Users\1V994W2\PycharmProjects\PPT_Background_Generation/pic_temp/0_pic_quater_left_up.png" TargetMode="External"/><Relationship Id="rId5" Type="http://schemas.openxmlformats.org/officeDocument/2006/relationships/image" Target="../media/image1.png"/><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35.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30.xml"/><Relationship Id="rId7" Type="http://schemas.openxmlformats.org/officeDocument/2006/relationships/tags" Target="../tags/tag34.xml"/><Relationship Id="rId12" Type="http://schemas.openxmlformats.org/officeDocument/2006/relationships/image" Target="../media/image2.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32.xml"/><Relationship Id="rId10" Type="http://schemas.openxmlformats.org/officeDocument/2006/relationships/image" Target="../media/image1.png"/><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image" Target="../media/image2.png"/><Relationship Id="rId5" Type="http://schemas.openxmlformats.org/officeDocument/2006/relationships/tags" Target="../tags/tag40.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39.xml"/><Relationship Id="rId9"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 Id="rId9" Type="http://schemas.openxmlformats.org/officeDocument/2006/relationships/image" Target="file:///C:\Users\1V994W2\PycharmProjects\PPT_Background_Generation/pic_temp/pic_sup.png" TargetMode="External"/></Relationships>
</file>

<file path=ppt/slideLayouts/_rels/slideLayout7.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51.xml"/><Relationship Id="rId7" Type="http://schemas.openxmlformats.org/officeDocument/2006/relationships/tags" Target="../tags/tag55.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tags" Target="../tags/tag54.xml"/><Relationship Id="rId11" Type="http://schemas.openxmlformats.org/officeDocument/2006/relationships/image" Target="../media/image2.png"/><Relationship Id="rId5" Type="http://schemas.openxmlformats.org/officeDocument/2006/relationships/tags" Target="../tags/tag53.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52.xml"/><Relationship Id="rId9"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image" Target="../media/image2.png"/><Relationship Id="rId3" Type="http://schemas.openxmlformats.org/officeDocument/2006/relationships/tags" Target="../tags/tag58.xml"/><Relationship Id="rId7" Type="http://schemas.openxmlformats.org/officeDocument/2006/relationships/tags" Target="../tags/tag62.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image" Target="../media/image1.png"/><Relationship Id="rId5" Type="http://schemas.openxmlformats.org/officeDocument/2006/relationships/tags" Target="../tags/tag60.xml"/><Relationship Id="rId10" Type="http://schemas.openxmlformats.org/officeDocument/2006/relationships/slideMaster" Target="../slideMasters/slideMaster1.xml"/><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image" Target="file:///C:\Users\1V994W2\PycharmProjects\PPT_Background_Generation/pic_temp/1_pic_quater_right_up.png" TargetMode="Externa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72.xml"/><Relationship Id="rId3" Type="http://schemas.openxmlformats.org/officeDocument/2006/relationships/tags" Target="../tags/tag67.xml"/><Relationship Id="rId7" Type="http://schemas.openxmlformats.org/officeDocument/2006/relationships/tags" Target="../tags/tag71.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69.xml"/><Relationship Id="rId10" Type="http://schemas.openxmlformats.org/officeDocument/2006/relationships/image" Target="../media/image1.png"/><Relationship Id="rId4" Type="http://schemas.openxmlformats.org/officeDocument/2006/relationships/tags" Target="../tags/tag68.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3"/>
            </p:custDataLst>
          </p:nvPr>
        </p:nvSpPr>
        <p:spPr>
          <a:xfrm>
            <a:off x="502412" y="714469"/>
            <a:ext cx="8139178"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2020/4/6</a:t>
            </a:fld>
            <a:endParaRPr lang="zh-CN" altLang="en-US">
              <a:solidFill>
                <a:srgbClr val="000000">
                  <a:tint val="75000"/>
                </a:srgbClr>
              </a:solidFill>
            </a:endParaRPr>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solidFill>
                <a:srgbClr val="000000">
                  <a:tint val="75000"/>
                </a:srgbClr>
              </a:solidFill>
            </a:endParaRPr>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937879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0"/>
            <a:ext cx="9144000" cy="1998496"/>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fontAlgn="auto" hangingPunct="0">
              <a:spcBef>
                <a:spcPts val="0"/>
              </a:spcBef>
              <a:spcAft>
                <a:spcPts val="0"/>
              </a:spcAft>
            </a:pPr>
            <a:endParaRPr lang="zh-CN" altLang="en-US" sz="1350" kern="0">
              <a:solidFill>
                <a:srgbClr val="FFFFFF"/>
              </a:solidFill>
              <a:sym typeface="Calibri" panose="020F0502020204030204"/>
            </a:endParaRPr>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9000" y="585972"/>
            <a:ext cx="8232300" cy="469858"/>
          </a:xfrm>
        </p:spPr>
        <p:txBody>
          <a:bodyPr wrap="square" anchor="ctr">
            <a:normAutofit/>
          </a:bodyPr>
          <a:lstStyle>
            <a:lvl1pPr algn="ctr">
              <a:defRPr sz="27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2020/4/6</a:t>
            </a:fld>
            <a:endParaRPr lang="zh-CN" altLang="en-US">
              <a:solidFill>
                <a:srgbClr val="000000">
                  <a:tint val="75000"/>
                </a:srgbClr>
              </a:solidFill>
            </a:endParaRPr>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solidFill>
                <a:srgbClr val="000000">
                  <a:tint val="75000"/>
                </a:srgbClr>
              </a:solidFill>
            </a:endParaRPr>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
        <p:nvSpPr>
          <p:cNvPr id="7" name="文本占位符 6"/>
          <p:cNvSpPr>
            <a:spLocks noGrp="1"/>
          </p:cNvSpPr>
          <p:nvPr>
            <p:ph type="body" sz="quarter" idx="13"/>
            <p:custDataLst>
              <p:tags r:id="rId7"/>
            </p:custDataLst>
          </p:nvPr>
        </p:nvSpPr>
        <p:spPr>
          <a:xfrm>
            <a:off x="459000" y="1244854"/>
            <a:ext cx="8231981" cy="621077"/>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9" name="内容占位符 8"/>
          <p:cNvSpPr>
            <a:spLocks noGrp="1"/>
          </p:cNvSpPr>
          <p:nvPr>
            <p:ph sz="quarter" idx="14"/>
            <p:custDataLst>
              <p:tags r:id="rId8"/>
            </p:custDataLst>
          </p:nvPr>
        </p:nvSpPr>
        <p:spPr>
          <a:xfrm>
            <a:off x="459581" y="2106260"/>
            <a:ext cx="8224200" cy="257341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027193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3772194"/>
            <a:ext cx="9144000" cy="1371941"/>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fontAlgn="auto" hangingPunct="0">
              <a:spcBef>
                <a:spcPts val="0"/>
              </a:spcBef>
              <a:spcAft>
                <a:spcPts val="0"/>
              </a:spcAft>
            </a:pPr>
            <a:endParaRPr lang="zh-CN" altLang="en-US" sz="1350" kern="0">
              <a:solidFill>
                <a:srgbClr val="FFFFFF"/>
              </a:solidFill>
              <a:sym typeface="Calibri" panose="020F0502020204030204"/>
            </a:endParaRPr>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3600" y="502262"/>
            <a:ext cx="8232300" cy="423952"/>
          </a:xfrm>
        </p:spPr>
        <p:txBody>
          <a:bodyPr wrap="square" anchor="ctr" anchorCtr="0">
            <a:normAutofit/>
          </a:bodyPr>
          <a:lstStyle>
            <a:lvl1pPr algn="ct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2020/4/6</a:t>
            </a:fld>
            <a:endParaRPr lang="zh-CN" altLang="en-US">
              <a:solidFill>
                <a:srgbClr val="000000">
                  <a:tint val="75000"/>
                </a:srgbClr>
              </a:solidFill>
            </a:endParaRPr>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solidFill>
                <a:srgbClr val="000000">
                  <a:tint val="75000"/>
                </a:srgbClr>
              </a:solidFill>
            </a:endParaRPr>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
        <p:nvSpPr>
          <p:cNvPr id="7" name="内容占位符 6"/>
          <p:cNvSpPr>
            <a:spLocks noGrp="1"/>
          </p:cNvSpPr>
          <p:nvPr>
            <p:ph sz="quarter" idx="13"/>
            <p:custDataLst>
              <p:tags r:id="rId7"/>
            </p:custDataLst>
          </p:nvPr>
        </p:nvSpPr>
        <p:spPr>
          <a:xfrm>
            <a:off x="453628" y="1261056"/>
            <a:ext cx="8243100" cy="240869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8"/>
            </p:custDataLst>
          </p:nvPr>
        </p:nvSpPr>
        <p:spPr>
          <a:xfrm>
            <a:off x="445500" y="3885780"/>
            <a:ext cx="8251200" cy="75879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extLst>
      <p:ext uri="{BB962C8B-B14F-4D97-AF65-F5344CB8AC3E}">
        <p14:creationId xmlns:p14="http://schemas.microsoft.com/office/powerpoint/2010/main" val="1093205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p:custDataLst>
              <p:tags r:id="rId1"/>
            </p:custDataLst>
          </p:nvPr>
        </p:nvSpPr>
        <p:spPr>
          <a:xfrm>
            <a:off x="0" y="0"/>
            <a:ext cx="9144000" cy="68588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fontAlgn="auto" hangingPunct="0">
              <a:spcBef>
                <a:spcPts val="0"/>
              </a:spcBef>
              <a:spcAft>
                <a:spcPts val="0"/>
              </a:spcAft>
            </a:pPr>
            <a:endParaRPr lang="zh-CN" altLang="en-US" sz="1350" kern="0">
              <a:solidFill>
                <a:srgbClr val="FFFFFF"/>
              </a:solidFill>
              <a:sym typeface="Calibri" panose="020F0502020204030204"/>
            </a:endParaRPr>
          </a:p>
        </p:txBody>
      </p:sp>
      <p:grpSp>
        <p:nvGrpSpPr>
          <p:cNvPr id="6" name="组合 5"/>
          <p:cNvGrpSpPr/>
          <p:nvPr>
            <p:custDataLst>
              <p:tags r:id="rId2"/>
            </p:custDataLst>
          </p:nvPr>
        </p:nvGrpSpPr>
        <p:grpSpPr>
          <a:xfrm>
            <a:off x="0" y="4702505"/>
            <a:ext cx="9144000" cy="441630"/>
            <a:chOff x="0" y="6269233"/>
            <a:chExt cx="12192000" cy="588767"/>
          </a:xfrm>
        </p:grpSpPr>
        <p:pic>
          <p:nvPicPr>
            <p:cNvPr id="12" name="图片 11"/>
            <p:cNvPicPr/>
            <p:nvPr userDrawn="1">
              <p:custDataLst>
                <p:tags r:id="rId11"/>
              </p:custDataLst>
            </p:nvPr>
          </p:nvPicPr>
          <p:blipFill>
            <a:blip r:embed="rId14" r:link="rId15" cstate="screen"/>
            <a:stretch>
              <a:fillRect/>
            </a:stretch>
          </p:blipFill>
          <p:spPr>
            <a:xfrm>
              <a:off x="11471910" y="6269233"/>
              <a:ext cx="720090" cy="588767"/>
            </a:xfrm>
            <a:prstGeom prst="rect">
              <a:avLst/>
            </a:prstGeom>
          </p:spPr>
        </p:pic>
        <p:pic>
          <p:nvPicPr>
            <p:cNvPr id="10" name="图片 9"/>
            <p:cNvPicPr/>
            <p:nvPr userDrawn="1">
              <p:custDataLst>
                <p:tags r:id="rId12"/>
              </p:custDataLst>
            </p:nvPr>
          </p:nvPicPr>
          <p:blipFill>
            <a:blip r:embed="rId16" r:link="rId17" cstate="screen"/>
            <a:stretch>
              <a:fillRect/>
            </a:stretch>
          </p:blipFill>
          <p:spPr>
            <a:xfrm>
              <a:off x="0" y="6269233"/>
              <a:ext cx="720090" cy="588767"/>
            </a:xfrm>
            <a:prstGeom prst="rect">
              <a:avLst/>
            </a:prstGeom>
          </p:spPr>
        </p:pic>
      </p:grpSp>
      <p:sp>
        <p:nvSpPr>
          <p:cNvPr id="2" name="标题 1"/>
          <p:cNvSpPr>
            <a:spLocks noGrp="1"/>
          </p:cNvSpPr>
          <p:nvPr>
            <p:ph type="title"/>
            <p:custDataLst>
              <p:tags r:id="rId3"/>
            </p:custDataLst>
          </p:nvPr>
        </p:nvSpPr>
        <p:spPr>
          <a:xfrm>
            <a:off x="434700" y="178222"/>
            <a:ext cx="8278200"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2020/4/6</a:t>
            </a:fld>
            <a:endParaRPr lang="zh-CN" altLang="en-US">
              <a:solidFill>
                <a:srgbClr val="000000">
                  <a:tint val="75000"/>
                </a:srgbClr>
              </a:solidFill>
            </a:endParaRPr>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solidFill>
                <a:srgbClr val="000000">
                  <a:tint val="75000"/>
                </a:srgbClr>
              </a:solidFill>
            </a:endParaRPr>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
        <p:nvSpPr>
          <p:cNvPr id="7" name="内容占位符 6"/>
          <p:cNvSpPr>
            <a:spLocks noGrp="1"/>
          </p:cNvSpPr>
          <p:nvPr>
            <p:ph sz="quarter" idx="13"/>
            <p:custDataLst>
              <p:tags r:id="rId7"/>
            </p:custDataLst>
          </p:nvPr>
        </p:nvSpPr>
        <p:spPr>
          <a:xfrm>
            <a:off x="434700" y="1247554"/>
            <a:ext cx="40068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4681800" y="1247554"/>
            <a:ext cx="40257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9"/>
            </p:custDataLst>
          </p:nvPr>
        </p:nvSpPr>
        <p:spPr>
          <a:xfrm>
            <a:off x="429300" y="3613046"/>
            <a:ext cx="40068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0"/>
            </p:custDataLst>
          </p:nvPr>
        </p:nvSpPr>
        <p:spPr>
          <a:xfrm>
            <a:off x="4689900" y="3610346"/>
            <a:ext cx="40257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extLst>
      <p:ext uri="{BB962C8B-B14F-4D97-AF65-F5344CB8AC3E}">
        <p14:creationId xmlns:p14="http://schemas.microsoft.com/office/powerpoint/2010/main" val="4736959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715357"/>
            <a:ext cx="9144000" cy="371342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fontAlgn="auto" hangingPunct="0">
              <a:spcBef>
                <a:spcPts val="0"/>
              </a:spcBef>
              <a:spcAft>
                <a:spcPts val="0"/>
              </a:spcAft>
            </a:pPr>
            <a:endParaRPr lang="zh-CN" altLang="en-US" sz="1350" kern="0">
              <a:solidFill>
                <a:srgbClr val="FFFFFF"/>
              </a:solidFill>
              <a:sym typeface="Calibri" panose="020F0502020204030204"/>
            </a:endParaRPr>
          </a:p>
        </p:txBody>
      </p:sp>
      <p:grpSp>
        <p:nvGrpSpPr>
          <p:cNvPr id="6" name="组合 5"/>
          <p:cNvGrpSpPr/>
          <p:nvPr>
            <p:custDataLst>
              <p:tags r:id="rId2"/>
            </p:custDataLst>
          </p:nvPr>
        </p:nvGrpSpPr>
        <p:grpSpPr>
          <a:xfrm>
            <a:off x="0" y="4150469"/>
            <a:ext cx="9143999" cy="993666"/>
            <a:chOff x="0" y="5533275"/>
            <a:chExt cx="12191999" cy="1324725"/>
          </a:xfrm>
        </p:grpSpPr>
        <p:pic>
          <p:nvPicPr>
            <p:cNvPr id="9" name="图片 8"/>
            <p:cNvPicPr/>
            <p:nvPr userDrawn="1">
              <p:custDataLst>
                <p:tags r:id="rId8"/>
              </p:custDataLst>
            </p:nvPr>
          </p:nvPicPr>
          <p:blipFill>
            <a:blip r:embed="rId11" r:link="rId12" cstate="screen"/>
            <a:stretch>
              <a:fillRect/>
            </a:stretch>
          </p:blipFill>
          <p:spPr>
            <a:xfrm>
              <a:off x="10571797" y="5533275"/>
              <a:ext cx="1620202" cy="1324725"/>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0" y="5533275"/>
              <a:ext cx="1620202" cy="1324725"/>
            </a:xfrm>
            <a:prstGeom prst="rect">
              <a:avLst/>
            </a:prstGeom>
          </p:spPr>
        </p:pic>
      </p:grpSp>
      <p:sp>
        <p:nvSpPr>
          <p:cNvPr id="2" name="标题 1"/>
          <p:cNvSpPr>
            <a:spLocks noGrp="1"/>
          </p:cNvSpPr>
          <p:nvPr>
            <p:ph type="title" hasCustomPrompt="1"/>
            <p:custDataLst>
              <p:tags r:id="rId3"/>
            </p:custDataLst>
          </p:nvPr>
        </p:nvSpPr>
        <p:spPr>
          <a:xfrm>
            <a:off x="1142100" y="1004524"/>
            <a:ext cx="6858000" cy="1790321"/>
          </a:xfrm>
        </p:spPr>
        <p:txBody>
          <a:bodyPr wrap="square" anchor="b">
            <a:normAutofit/>
          </a:bodyPr>
          <a:lstStyle>
            <a:lvl1pPr algn="ctr">
              <a:defRPr sz="45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2020/4/6</a:t>
            </a:fld>
            <a:endParaRPr lang="zh-CN" altLang="en-US">
              <a:solidFill>
                <a:srgbClr val="000000">
                  <a:tint val="75000"/>
                </a:srgbClr>
              </a:solidFill>
            </a:endParaRPr>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solidFill>
                <a:srgbClr val="000000">
                  <a:tint val="75000"/>
                </a:srgbClr>
              </a:solidFill>
            </a:endParaRPr>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
        <p:nvSpPr>
          <p:cNvPr id="7" name="文本占位符 6"/>
          <p:cNvSpPr>
            <a:spLocks noGrp="1"/>
          </p:cNvSpPr>
          <p:nvPr>
            <p:ph type="body" sz="quarter" idx="13"/>
            <p:custDataLst>
              <p:tags r:id="rId7"/>
            </p:custDataLst>
          </p:nvPr>
        </p:nvSpPr>
        <p:spPr>
          <a:xfrm>
            <a:off x="1141810" y="2897458"/>
            <a:ext cx="6858000" cy="1242153"/>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extLst>
      <p:ext uri="{BB962C8B-B14F-4D97-AF65-F5344CB8AC3E}">
        <p14:creationId xmlns:p14="http://schemas.microsoft.com/office/powerpoint/2010/main" val="27643800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solidFill>
                  <a:srgbClr val="000000">
                    <a:tint val="75000"/>
                  </a:srgbClr>
                </a:solidFill>
              </a:rPr>
              <a:pPr/>
              <a:t>2020/4/6</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dirty="0">
              <a:solidFill>
                <a:srgbClr val="000000">
                  <a:tint val="75000"/>
                </a:srgbClr>
              </a:solidFill>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Tree>
    <p:extLst>
      <p:ext uri="{BB962C8B-B14F-4D97-AF65-F5344CB8AC3E}">
        <p14:creationId xmlns:p14="http://schemas.microsoft.com/office/powerpoint/2010/main" val="249939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pPr fontAlgn="base"/>
            <a:r>
              <a:rPr lang="zh-CN" altLang="en-US" strike="noStrike" noProof="1"/>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r>
              <a:rPr lang="zh-CN" altLang="en-US" strike="noStrike" noProof="1"/>
              <a:t>单击此处编辑母版副标题样式</a:t>
            </a:r>
          </a:p>
        </p:txBody>
      </p:sp>
      <p:sp>
        <p:nvSpPr>
          <p:cNvPr id="7" name="日期占位符 3"/>
          <p:cNvSpPr>
            <a:spLocks noGrp="1"/>
          </p:cNvSpPr>
          <p:nvPr>
            <p:ph type="dt" sz="half" idx="2"/>
          </p:nvPr>
        </p:nvSpPr>
        <p:spPr>
          <a:xfrm>
            <a:off x="457200" y="4767263"/>
            <a:ext cx="2133600" cy="274638"/>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F8829920-989C-4E42-944A-9A0116A21BB0}"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2020/4/6</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lstStyle/>
          <a:p>
            <a:pPr algn="r" fontAlgn="base"/>
            <a:fld id="{9A0DB2DC-4C9A-4742-B13C-FB6460FD3503}" type="slidenum">
              <a:rPr lang="zh-CN" altLang="en-US" strike="noStrike" noProof="1" dirty="0">
                <a:latin typeface="Calibri" panose="020F0502020204030204" pitchFamily="34" charset="0"/>
                <a:ea typeface="宋体" panose="02010600030101010101" pitchFamily="2" charset="-122"/>
                <a:cs typeface="+mn-cs"/>
              </a:rPr>
              <a:t>‹#›</a:t>
            </a:fld>
            <a:endParaRPr lang="zh-CN" altLang="en-US" strike="noStrike" noProof="1"/>
          </a:p>
        </p:txBody>
      </p:sp>
    </p:spTree>
    <p:extLst>
      <p:ext uri="{BB962C8B-B14F-4D97-AF65-F5344CB8AC3E}">
        <p14:creationId xmlns:p14="http://schemas.microsoft.com/office/powerpoint/2010/main" val="4195286457"/>
      </p:ext>
    </p:extLst>
  </p:cSld>
  <p:clrMapOvr>
    <a:masterClrMapping/>
  </p:clrMapOvr>
  <p:transition spd="slow">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7" name="矩形 6"/>
          <p:cNvSpPr/>
          <p:nvPr/>
        </p:nvSpPr>
        <p:spPr>
          <a:xfrm>
            <a:off x="0" y="0"/>
            <a:ext cx="9144000" cy="700088"/>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13315" name="图片 7"/>
          <p:cNvPicPr>
            <a:picLocks noChangeAspect="1"/>
          </p:cNvPicPr>
          <p:nvPr userDrawn="1"/>
        </p:nvPicPr>
        <p:blipFill>
          <a:blip r:embed="rId3"/>
          <a:stretch>
            <a:fillRect/>
          </a:stretch>
        </p:blipFill>
        <p:spPr>
          <a:xfrm>
            <a:off x="179388" y="-20637"/>
            <a:ext cx="1704975" cy="720725"/>
          </a:xfrm>
          <a:prstGeom prst="rect">
            <a:avLst/>
          </a:prstGeom>
          <a:noFill/>
          <a:ln w="9525">
            <a:noFill/>
          </a:ln>
        </p:spPr>
      </p:pic>
      <p:sp>
        <p:nvSpPr>
          <p:cNvPr id="9" name="日期占位符 1"/>
          <p:cNvSpPr>
            <a:spLocks noGrp="1"/>
          </p:cNvSpPr>
          <p:nvPr>
            <p:ph type="dt" sz="half" idx="2"/>
          </p:nvPr>
        </p:nvSpPr>
        <p:spPr>
          <a:xfrm>
            <a:off x="457200" y="4767263"/>
            <a:ext cx="2133600" cy="274638"/>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05C3739-027C-4564-A227-8E6DDD869997}"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2020/4/6</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0" name="页脚占位符 2"/>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1" name="灯片编号占位符 3"/>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lstStyle/>
          <a:p>
            <a:pPr algn="r" fontAlgn="base"/>
            <a:fld id="{9A0DB2DC-4C9A-4742-B13C-FB6460FD3503}" type="slidenum">
              <a:rPr lang="zh-CN" altLang="en-US" strike="noStrike" noProof="1" dirty="0">
                <a:latin typeface="Calibri" panose="020F0502020204030204" pitchFamily="34" charset="0"/>
                <a:ea typeface="宋体" panose="02010600030101010101" pitchFamily="2" charset="-122"/>
                <a:cs typeface="+mn-cs"/>
              </a:rPr>
              <a:t>‹#›</a:t>
            </a:fld>
            <a:endParaRPr lang="zh-CN" alt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3"/>
            </p:custDataLst>
          </p:nvPr>
        </p:nvSpPr>
        <p:spPr>
          <a:xfrm>
            <a:off x="502448"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4"/>
            </p:custDataLst>
          </p:nvPr>
        </p:nvSpPr>
        <p:spPr>
          <a:xfrm>
            <a:off x="4679158" y="714469"/>
            <a:ext cx="3962432" cy="4042179"/>
          </a:xfrm>
        </p:spPr>
        <p:txBody>
          <a:bodyPr wrap="square"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charset="-122"/>
              </a:defRPr>
            </a:lvl1pPr>
            <a:lvl2pPr eaLnBrk="1" fontAlgn="auto" latinLnBrk="0" hangingPunct="1">
              <a:defRPr sz="1200">
                <a:solidFill>
                  <a:schemeClr val="tx1"/>
                </a:solidFill>
                <a:latin typeface="Arial" panose="020B0604020202020204" pitchFamily="34" charset="0"/>
                <a:ea typeface="微软雅黑" panose="020B0503020204020204" charset="-122"/>
              </a:defRPr>
            </a:lvl2pPr>
            <a:lvl3pPr eaLnBrk="1" fontAlgn="auto" latinLnBrk="0" hangingPunct="1">
              <a:defRPr sz="1200">
                <a:solidFill>
                  <a:schemeClr val="tx1"/>
                </a:solidFill>
                <a:latin typeface="Arial" panose="020B0604020202020204" pitchFamily="34" charset="0"/>
                <a:ea typeface="微软雅黑" panose="020B0503020204020204" charset="-122"/>
              </a:defRPr>
            </a:lvl3pPr>
            <a:lvl4pPr eaLnBrk="1" fontAlgn="auto" latinLnBrk="0" hangingPunct="1">
              <a:defRPr sz="1200">
                <a:solidFill>
                  <a:schemeClr val="tx1"/>
                </a:solidFill>
                <a:latin typeface="Arial" panose="020B0604020202020204" pitchFamily="34" charset="0"/>
                <a:ea typeface="微软雅黑" panose="020B0503020204020204" charset="-122"/>
              </a:defRPr>
            </a:lvl4pPr>
            <a:lvl5pPr eaLnBrk="1" fontAlgn="auto" latinLnBrk="0" hangingPunct="1">
              <a:defRPr sz="12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2020/4/6</a:t>
            </a:fld>
            <a:endParaRPr lang="zh-CN" altLang="en-US">
              <a:solidFill>
                <a:srgbClr val="000000">
                  <a:tint val="75000"/>
                </a:srgbClr>
              </a:solidFill>
            </a:endParaRPr>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solidFill>
                <a:srgbClr val="000000">
                  <a:tint val="75000"/>
                </a:srgbClr>
              </a:solidFill>
            </a:endParaRPr>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619777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48A4A153-B33E-4C9F-A576-7ADF661BD2E2}"/>
              </a:ext>
            </a:extLst>
          </p:cNvPr>
          <p:cNvGrpSpPr/>
          <p:nvPr userDrawn="1">
            <p:custDataLst>
              <p:tags r:id="rId1"/>
            </p:custDataLst>
          </p:nvPr>
        </p:nvGrpSpPr>
        <p:grpSpPr>
          <a:xfrm>
            <a:off x="0" y="0"/>
            <a:ext cx="9144000" cy="441630"/>
            <a:chOff x="0" y="0"/>
            <a:chExt cx="12192000" cy="588767"/>
          </a:xfrm>
        </p:grpSpPr>
        <p:pic>
          <p:nvPicPr>
            <p:cNvPr id="6" name="图片 5">
              <a:extLst>
                <a:ext uri="{FF2B5EF4-FFF2-40B4-BE49-F238E27FC236}">
                  <a16:creationId xmlns:a16="http://schemas.microsoft.com/office/drawing/2014/main" id="{B01D3959-3B36-4BB7-9AB6-1AC834A8C7B0}"/>
                </a:ext>
              </a:extLst>
            </p:cNvPr>
            <p:cNvPicPr/>
            <p:nvPr userDrawn="1">
              <p:custDataLst>
                <p:tags r:id="rId2"/>
              </p:custDataLst>
            </p:nvPr>
          </p:nvPicPr>
          <p:blipFill>
            <a:blip r:embed="rId5" r:link="rId6" cstate="screen"/>
            <a:stretch>
              <a:fillRect/>
            </a:stretch>
          </p:blipFill>
          <p:spPr>
            <a:xfrm>
              <a:off x="0" y="0"/>
              <a:ext cx="720090" cy="588767"/>
            </a:xfrm>
            <a:prstGeom prst="rect">
              <a:avLst/>
            </a:prstGeom>
          </p:spPr>
        </p:pic>
        <p:pic>
          <p:nvPicPr>
            <p:cNvPr id="7" name="图片 6">
              <a:extLst>
                <a:ext uri="{FF2B5EF4-FFF2-40B4-BE49-F238E27FC236}">
                  <a16:creationId xmlns:a16="http://schemas.microsoft.com/office/drawing/2014/main" id="{120894FC-84D8-4C9D-B16A-5C6354869FAC}"/>
                </a:ext>
              </a:extLst>
            </p:cNvPr>
            <p:cNvPicPr/>
            <p:nvPr userDrawn="1">
              <p:custDataLst>
                <p:tags r:id="rId3"/>
              </p:custDataLst>
            </p:nvPr>
          </p:nvPicPr>
          <p:blipFill>
            <a:blip r:embed="rId7" r:link="rId8" cstate="screen"/>
            <a:stretch>
              <a:fillRect/>
            </a:stretch>
          </p:blipFill>
          <p:spPr>
            <a:xfrm>
              <a:off x="11471910" y="0"/>
              <a:ext cx="720090" cy="588767"/>
            </a:xfrm>
            <a:prstGeom prst="rect">
              <a:avLst/>
            </a:prstGeom>
          </p:spPr>
        </p:pic>
      </p:grpSp>
    </p:spTree>
    <p:extLst>
      <p:ext uri="{BB962C8B-B14F-4D97-AF65-F5344CB8AC3E}">
        <p14:creationId xmlns:p14="http://schemas.microsoft.com/office/powerpoint/2010/main" val="1033900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竖排标题 1"/>
          <p:cNvSpPr>
            <a:spLocks noGrp="1"/>
          </p:cNvSpPr>
          <p:nvPr>
            <p:ph type="title" orient="vert"/>
            <p:custDataLst>
              <p:tags r:id="rId2"/>
            </p:custDataLst>
          </p:nvPr>
        </p:nvSpPr>
        <p:spPr>
          <a:xfrm>
            <a:off x="7928351" y="714469"/>
            <a:ext cx="713238" cy="4042179"/>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3"/>
            </p:custDataLst>
          </p:nvPr>
        </p:nvSpPr>
        <p:spPr>
          <a:xfrm>
            <a:off x="502444" y="714463"/>
            <a:ext cx="7371076" cy="4042179"/>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2020/4/6</a:t>
            </a:fld>
            <a:endParaRPr lang="zh-CN" altLang="en-US">
              <a:solidFill>
                <a:srgbClr val="000000">
                  <a:tint val="75000"/>
                </a:srgbClr>
              </a:solidFill>
            </a:endParaRPr>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solidFill>
                <a:srgbClr val="000000">
                  <a:tint val="75000"/>
                </a:srgbClr>
              </a:solidFill>
            </a:endParaRPr>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169302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0" y="0"/>
            <a:ext cx="9144000" cy="441630"/>
            <a:chOff x="0" y="0"/>
            <a:chExt cx="12192000" cy="588767"/>
          </a:xfrm>
        </p:grpSpPr>
        <p:pic>
          <p:nvPicPr>
            <p:cNvPr id="8" name="图片 7"/>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2020/4/6</a:t>
            </a:fld>
            <a:endParaRPr lang="zh-CN" altLang="en-US">
              <a:solidFill>
                <a:srgbClr val="000000">
                  <a:tint val="75000"/>
                </a:srgbClr>
              </a:solidFill>
            </a:endParaRPr>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solidFill>
                <a:srgbClr val="000000">
                  <a:tint val="75000"/>
                </a:srgbClr>
              </a:solidFill>
            </a:endParaRPr>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7" name="内容占位符 6"/>
          <p:cNvSpPr>
            <a:spLocks noGrp="1"/>
          </p:cNvSpPr>
          <p:nvPr>
            <p:ph sz="quarter" idx="13"/>
            <p:custDataLst>
              <p:tags r:id="rId5"/>
            </p:custDataLst>
          </p:nvPr>
        </p:nvSpPr>
        <p:spPr>
          <a:xfrm>
            <a:off x="502448" y="714469"/>
            <a:ext cx="8139178" cy="4042179"/>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4095327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8" r:link="rId9"/>
          <a:stretch>
            <a:fillRect/>
          </a:stretch>
        </p:blipFill>
        <p:spPr>
          <a:xfrm>
            <a:off x="0" y="0"/>
            <a:ext cx="9144000" cy="5144135"/>
          </a:xfrm>
          <a:prstGeom prst="rect">
            <a:avLst/>
          </a:prstGeom>
        </p:spPr>
      </p:pic>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2020/4/6</a:t>
            </a:fld>
            <a:endParaRPr lang="zh-CN" altLang="en-US">
              <a:solidFill>
                <a:srgbClr val="000000">
                  <a:tint val="75000"/>
                </a:srgbClr>
              </a:solidFill>
            </a:endParaRPr>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solidFill>
                <a:srgbClr val="000000">
                  <a:tint val="75000"/>
                </a:srgbClr>
              </a:solidFill>
            </a:endParaRPr>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7" name="文本占位符 6"/>
          <p:cNvSpPr>
            <a:spLocks noGrp="1"/>
          </p:cNvSpPr>
          <p:nvPr>
            <p:ph type="body" idx="14" hasCustomPrompt="1"/>
            <p:custDataLst>
              <p:tags r:id="rId5"/>
            </p:custDataLst>
          </p:nvPr>
        </p:nvSpPr>
        <p:spPr>
          <a:xfrm>
            <a:off x="4953000" y="2739014"/>
            <a:ext cx="3619500" cy="833540"/>
          </a:xfrm>
        </p:spPr>
        <p:txBody>
          <a:bodyPr vert="horz" wrap="square" lIns="0" tIns="0" rIns="0" bIns="0" anchor="t" anchorCtr="0">
            <a:normAutofit/>
          </a:bodyPr>
          <a:lstStyle>
            <a:lvl1pPr marL="257175" marR="0" indent="-257175" algn="l" rtl="0" eaLnBrk="1" fontAlgn="auto">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20000"/>
              </a:lnSpc>
              <a:spcBef>
                <a:spcPts val="0"/>
              </a:spcBef>
              <a:spcAft>
                <a:spcPts val="0"/>
              </a:spcAft>
              <a:buClr>
                <a:schemeClr val="tx1">
                  <a:lumMod val="65000"/>
                  <a:lumOff val="35000"/>
                </a:schemeClr>
              </a:buClr>
              <a:buSzPts val="1800"/>
              <a:buFont typeface="Arial" panose="020B0604020202020204" pitchFamily="34" charset="0"/>
              <a:buNone/>
            </a:pPr>
            <a:r>
              <a:rPr lang="zh-CN" altLang="en-US"/>
              <a:t>单击此处编辑副标题</a:t>
            </a:r>
          </a:p>
        </p:txBody>
      </p:sp>
      <p:sp>
        <p:nvSpPr>
          <p:cNvPr id="2" name="标题 1"/>
          <p:cNvSpPr>
            <a:spLocks noGrp="1"/>
          </p:cNvSpPr>
          <p:nvPr>
            <p:ph type="title" idx="13" hasCustomPrompt="1"/>
            <p:custDataLst>
              <p:tags r:id="rId6"/>
            </p:custDataLst>
          </p:nvPr>
        </p:nvSpPr>
        <p:spPr>
          <a:xfrm>
            <a:off x="4953000" y="1571581"/>
            <a:ext cx="3619024" cy="1014061"/>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4950" b="0" spc="700">
                <a:solidFill>
                  <a:schemeClr val="tx1"/>
                </a:solidFill>
                <a:latin typeface="Arial" panose="020B0604020202020204" pitchFamily="34" charset="0"/>
                <a:ea typeface="汉仪旗黑-85S" panose="00020600040101010101" pitchFamily="18" charset="-122"/>
              </a:defRPr>
            </a:lvl1pPr>
          </a:lstStyle>
          <a:p>
            <a:r>
              <a:rPr lang="zh-CN" altLang="en-US"/>
              <a:t>编辑标题</a:t>
            </a:r>
          </a:p>
        </p:txBody>
      </p:sp>
    </p:spTree>
    <p:extLst>
      <p:ext uri="{BB962C8B-B14F-4D97-AF65-F5344CB8AC3E}">
        <p14:creationId xmlns:p14="http://schemas.microsoft.com/office/powerpoint/2010/main" val="2703891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8" name="组合 7"/>
          <p:cNvGrpSpPr/>
          <p:nvPr>
            <p:custDataLst>
              <p:tags r:id="rId1"/>
            </p:custDataLst>
          </p:nvPr>
        </p:nvGrpSpPr>
        <p:grpSpPr>
          <a:xfrm>
            <a:off x="0" y="0"/>
            <a:ext cx="9144000" cy="441630"/>
            <a:chOff x="0" y="0"/>
            <a:chExt cx="12192000" cy="588767"/>
          </a:xfrm>
        </p:grpSpPr>
        <p:pic>
          <p:nvPicPr>
            <p:cNvPr id="7" name="图片 6"/>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4"/>
            <a:ext cx="8139178"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2020/4/6</a:t>
            </a:fld>
            <a:endParaRPr lang="zh-CN" altLang="en-US">
              <a:solidFill>
                <a:srgbClr val="000000">
                  <a:tint val="75000"/>
                </a:srgbClr>
              </a:solidFill>
            </a:endParaRPr>
          </a:p>
        </p:txBody>
      </p:sp>
      <p:sp>
        <p:nvSpPr>
          <p:cNvPr id="4" name="页脚占位符 3"/>
          <p:cNvSpPr>
            <a:spLocks noGrp="1"/>
          </p:cNvSpPr>
          <p:nvPr>
            <p:ph type="ftr" sz="quarter" idx="11"/>
            <p:custDataLst>
              <p:tags r:id="rId4"/>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solidFill>
                <a:srgbClr val="000000">
                  <a:tint val="75000"/>
                </a:srgbClr>
              </a:solidFill>
            </a:endParaRPr>
          </a:p>
        </p:txBody>
      </p:sp>
      <p:sp>
        <p:nvSpPr>
          <p:cNvPr id="5" name="灯片编号占位符 4"/>
          <p:cNvSpPr>
            <a:spLocks noGrp="1"/>
          </p:cNvSpPr>
          <p:nvPr>
            <p:ph type="sldNum" sz="quarter" idx="12"/>
            <p:custDataLst>
              <p:tags r:id="rId5"/>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Tree>
    <p:extLst>
      <p:ext uri="{BB962C8B-B14F-4D97-AF65-F5344CB8AC3E}">
        <p14:creationId xmlns:p14="http://schemas.microsoft.com/office/powerpoint/2010/main" val="3145062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219056" y="227885"/>
            <a:ext cx="8705888" cy="468836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fontAlgn="auto" hangingPunct="0">
              <a:spcBef>
                <a:spcPts val="0"/>
              </a:spcBef>
              <a:spcAft>
                <a:spcPts val="0"/>
              </a:spcAft>
            </a:pPr>
            <a:endParaRPr lang="zh-CN" altLang="en-US" sz="1350" kern="0">
              <a:solidFill>
                <a:srgbClr val="FFFFFF"/>
              </a:solidFill>
              <a:sym typeface="Calibri" panose="020F0502020204030204"/>
            </a:endParaRPr>
          </a:p>
        </p:txBody>
      </p:sp>
      <p:grpSp>
        <p:nvGrpSpPr>
          <p:cNvPr id="6" name="组合 5"/>
          <p:cNvGrpSpPr/>
          <p:nvPr>
            <p:custDataLst>
              <p:tags r:id="rId2"/>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hasCustomPrompt="1"/>
            <p:custDataLst>
              <p:tags r:id="rId3"/>
            </p:custDataLst>
          </p:nvPr>
        </p:nvSpPr>
        <p:spPr>
          <a:xfrm>
            <a:off x="961200" y="937016"/>
            <a:ext cx="7219800" cy="542767"/>
          </a:xfrm>
        </p:spPr>
        <p:txBody>
          <a:bodyPr wrap="square" anchor="ctr">
            <a:normAutofit/>
          </a:bodyPr>
          <a:lstStyle>
            <a:lvl1pP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7" name="内容占位符 6"/>
          <p:cNvSpPr>
            <a:spLocks noGrp="1"/>
          </p:cNvSpPr>
          <p:nvPr>
            <p:ph sz="quarter" idx="13"/>
            <p:custDataLst>
              <p:tags r:id="rId4"/>
            </p:custDataLst>
          </p:nvPr>
        </p:nvSpPr>
        <p:spPr>
          <a:xfrm>
            <a:off x="960835" y="1622900"/>
            <a:ext cx="7219950" cy="258421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2020/4/6</a:t>
            </a:fld>
            <a:endParaRPr lang="zh-CN" altLang="en-US">
              <a:solidFill>
                <a:srgbClr val="000000">
                  <a:tint val="75000"/>
                </a:srgbClr>
              </a:solidFill>
            </a:endParaRPr>
          </a:p>
        </p:txBody>
      </p:sp>
      <p:sp>
        <p:nvSpPr>
          <p:cNvPr id="4" name="页脚占位符 3"/>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solidFill>
                <a:srgbClr val="000000">
                  <a:tint val="75000"/>
                </a:srgbClr>
              </a:solidFill>
            </a:endParaRPr>
          </a:p>
        </p:txBody>
      </p:sp>
      <p:sp>
        <p:nvSpPr>
          <p:cNvPr id="5" name="灯片编号占位符 4"/>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Tree>
    <p:extLst>
      <p:ext uri="{BB962C8B-B14F-4D97-AF65-F5344CB8AC3E}">
        <p14:creationId xmlns:p14="http://schemas.microsoft.com/office/powerpoint/2010/main" val="3355288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0"/>
            <a:ext cx="3618452" cy="514413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fontAlgn="auto" hangingPunct="0">
              <a:spcBef>
                <a:spcPts val="0"/>
              </a:spcBef>
              <a:spcAft>
                <a:spcPts val="0"/>
              </a:spcAft>
            </a:pPr>
            <a:endParaRPr lang="zh-CN" altLang="en-US" sz="1350" kern="0">
              <a:solidFill>
                <a:srgbClr val="FFFFFF"/>
              </a:solidFill>
              <a:sym typeface="Calibri" panose="020F0502020204030204"/>
            </a:endParaRPr>
          </a:p>
        </p:txBody>
      </p:sp>
      <p:pic>
        <p:nvPicPr>
          <p:cNvPr id="8" name="图片 7"/>
          <p:cNvPicPr/>
          <p:nvPr>
            <p:custDataLst>
              <p:tags r:id="rId2"/>
            </p:custDataLst>
          </p:nvPr>
        </p:nvPicPr>
        <p:blipFill>
          <a:blip r:embed="rId10" r:link="rId11" cstate="screen"/>
          <a:stretch>
            <a:fillRect/>
          </a:stretch>
        </p:blipFill>
        <p:spPr>
          <a:xfrm>
            <a:off x="8603933" y="0"/>
            <a:ext cx="540068" cy="441630"/>
          </a:xfrm>
          <a:prstGeom prst="rect">
            <a:avLst/>
          </a:prstGeom>
        </p:spPr>
      </p:pic>
      <p:sp>
        <p:nvSpPr>
          <p:cNvPr id="2" name="标题 1"/>
          <p:cNvSpPr>
            <a:spLocks noGrp="1"/>
          </p:cNvSpPr>
          <p:nvPr>
            <p:ph type="title" hasCustomPrompt="1"/>
            <p:custDataLst>
              <p:tags r:id="rId3"/>
            </p:custDataLst>
          </p:nvPr>
        </p:nvSpPr>
        <p:spPr>
          <a:xfrm>
            <a:off x="437400" y="577871"/>
            <a:ext cx="2970000" cy="661582"/>
          </a:xfrm>
        </p:spPr>
        <p:txBody>
          <a:bodyPr wrap="square" anchor="ctr" anchorCtr="0">
            <a:normAutofit/>
          </a:bodyPr>
          <a:lstStyle>
            <a:lvl1pPr>
              <a:defRPr sz="27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2020/4/6</a:t>
            </a:fld>
            <a:endParaRPr lang="zh-CN" altLang="en-US">
              <a:solidFill>
                <a:srgbClr val="000000">
                  <a:tint val="75000"/>
                </a:srgbClr>
              </a:solidFill>
            </a:endParaRPr>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solidFill>
                <a:srgbClr val="000000">
                  <a:tint val="75000"/>
                </a:srgbClr>
              </a:solidFill>
            </a:endParaRPr>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
        <p:nvSpPr>
          <p:cNvPr id="7" name="文本占位符 6"/>
          <p:cNvSpPr>
            <a:spLocks noGrp="1"/>
          </p:cNvSpPr>
          <p:nvPr>
            <p:ph type="body" sz="quarter" idx="13"/>
            <p:custDataLst>
              <p:tags r:id="rId7"/>
            </p:custDataLst>
          </p:nvPr>
        </p:nvSpPr>
        <p:spPr>
          <a:xfrm>
            <a:off x="440100" y="1323163"/>
            <a:ext cx="2967300" cy="307027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3825900" y="577525"/>
            <a:ext cx="4860000" cy="381642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238233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tags" Target="../tags/tag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7.xml"/><Relationship Id="rId10" Type="http://schemas.openxmlformats.org/officeDocument/2006/relationships/slideLayout" Target="../slideLayouts/slideLayout10.xml"/><Relationship Id="rId19"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8"/>
            </p:custDataLst>
          </p:nvPr>
        </p:nvSpPr>
        <p:spPr>
          <a:xfrm>
            <a:off x="502412" y="332464"/>
            <a:ext cx="8139178" cy="331514"/>
          </a:xfrm>
          <a:prstGeom prst="rect">
            <a:avLst/>
          </a:prstGeom>
        </p:spPr>
        <p:txBody>
          <a:bodyPr vert="horz" wrap="square"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9"/>
            </p:custDataLst>
          </p:nvPr>
        </p:nvSpPr>
        <p:spPr>
          <a:xfrm>
            <a:off x="502412" y="721138"/>
            <a:ext cx="8139178" cy="4042179"/>
          </a:xfrm>
          <a:prstGeom prst="rect">
            <a:avLst/>
          </a:prstGeom>
        </p:spPr>
        <p:txBody>
          <a:bodyPr vert="horz" wrap="square" lIns="90170" tIns="46990" rIns="90170" bIns="4699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0"/>
            </p:custDataLst>
          </p:nvPr>
        </p:nvSpPr>
        <p:spPr>
          <a:xfrm>
            <a:off x="659807" y="4762963"/>
            <a:ext cx="2025000" cy="237629"/>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charset="-122"/>
              </a:defRPr>
            </a:lvl1pPr>
          </a:lstStyle>
          <a:p>
            <a:pPr fontAlgn="auto" hangingPunct="0">
              <a:spcBef>
                <a:spcPts val="0"/>
              </a:spcBef>
              <a:spcAft>
                <a:spcPts val="0"/>
              </a:spcAft>
            </a:pPr>
            <a:fld id="{760FBDFE-C587-4B4C-A407-44438C67B59E}" type="datetimeFigureOut">
              <a:rPr lang="zh-CN" altLang="en-US" kern="0" smtClean="0">
                <a:solidFill>
                  <a:srgbClr val="000000">
                    <a:tint val="75000"/>
                  </a:srgbClr>
                </a:solidFill>
                <a:cs typeface="+mj-cs"/>
                <a:sym typeface="Calibri" panose="020F0502020204030204"/>
              </a:rPr>
              <a:pPr fontAlgn="auto" hangingPunct="0">
                <a:spcBef>
                  <a:spcPts val="0"/>
                </a:spcBef>
                <a:spcAft>
                  <a:spcPts val="0"/>
                </a:spcAft>
              </a:pPr>
              <a:t>2020/4/6</a:t>
            </a:fld>
            <a:endParaRPr lang="zh-CN" altLang="en-US" kern="0">
              <a:solidFill>
                <a:srgbClr val="000000">
                  <a:tint val="75000"/>
                </a:srgbClr>
              </a:solidFill>
              <a:cs typeface="+mj-cs"/>
              <a:sym typeface="Calibri" panose="020F0502020204030204"/>
            </a:endParaRPr>
          </a:p>
        </p:txBody>
      </p:sp>
      <p:sp>
        <p:nvSpPr>
          <p:cNvPr id="5" name="页脚占位符 4"/>
          <p:cNvSpPr>
            <a:spLocks noGrp="1"/>
          </p:cNvSpPr>
          <p:nvPr>
            <p:ph type="ftr" sz="quarter" idx="3"/>
            <p:custDataLst>
              <p:tags r:id="rId21"/>
            </p:custDataLst>
          </p:nvPr>
        </p:nvSpPr>
        <p:spPr>
          <a:xfrm>
            <a:off x="3087000" y="4762963"/>
            <a:ext cx="2970000" cy="237629"/>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charset="-122"/>
              </a:defRPr>
            </a:lvl1pPr>
          </a:lstStyle>
          <a:p>
            <a:pPr fontAlgn="auto" hangingPunct="0">
              <a:spcBef>
                <a:spcPts val="0"/>
              </a:spcBef>
              <a:spcAft>
                <a:spcPts val="0"/>
              </a:spcAft>
            </a:pPr>
            <a:endParaRPr lang="zh-CN" altLang="en-US" kern="0" dirty="0">
              <a:solidFill>
                <a:srgbClr val="000000">
                  <a:tint val="75000"/>
                </a:srgbClr>
              </a:solidFill>
              <a:cs typeface="+mj-cs"/>
              <a:sym typeface="Calibri" panose="020F0502020204030204"/>
            </a:endParaRPr>
          </a:p>
        </p:txBody>
      </p:sp>
      <p:sp>
        <p:nvSpPr>
          <p:cNvPr id="6" name="灯片编号占位符 5"/>
          <p:cNvSpPr>
            <a:spLocks noGrp="1"/>
          </p:cNvSpPr>
          <p:nvPr>
            <p:ph type="sldNum" sz="quarter" idx="4"/>
            <p:custDataLst>
              <p:tags r:id="rId22"/>
            </p:custDataLst>
          </p:nvPr>
        </p:nvSpPr>
        <p:spPr>
          <a:xfrm>
            <a:off x="6457950" y="4762963"/>
            <a:ext cx="2025000" cy="237629"/>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charset="-122"/>
              </a:defRPr>
            </a:lvl1pPr>
          </a:lstStyle>
          <a:p>
            <a:pPr fontAlgn="auto" hangingPunct="0">
              <a:spcBef>
                <a:spcPts val="0"/>
              </a:spcBef>
              <a:spcAft>
                <a:spcPts val="0"/>
              </a:spcAft>
            </a:pPr>
            <a:fld id="{49AE70B2-8BF9-45C0-BB95-33D1B9D3A854}" type="slidenum">
              <a:rPr lang="zh-CN" altLang="en-US" kern="0" smtClean="0">
                <a:solidFill>
                  <a:srgbClr val="000000">
                    <a:tint val="75000"/>
                  </a:srgbClr>
                </a:solidFill>
                <a:cs typeface="+mj-cs"/>
                <a:sym typeface="Calibri" panose="020F0502020204030204"/>
              </a:rPr>
              <a:pPr fontAlgn="auto" hangingPunct="0">
                <a:spcBef>
                  <a:spcPts val="0"/>
                </a:spcBef>
                <a:spcAft>
                  <a:spcPts val="0"/>
                </a:spcAft>
              </a:pPr>
              <a:t>‹#›</a:t>
            </a:fld>
            <a:endParaRPr lang="zh-CN" altLang="en-US" kern="0" dirty="0">
              <a:solidFill>
                <a:srgbClr val="000000">
                  <a:tint val="75000"/>
                </a:srgbClr>
              </a:solidFill>
              <a:cs typeface="+mj-cs"/>
              <a:sym typeface="Calibri" panose="020F0502020204030204"/>
            </a:endParaRPr>
          </a:p>
        </p:txBody>
      </p:sp>
      <p:sp>
        <p:nvSpPr>
          <p:cNvPr id="7" name="KSO_TEMPLATE" hidden="1"/>
          <p:cNvSpPr/>
          <p:nvPr>
            <p:custDataLst>
              <p:tags r:id="rId2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hangingPunct="0">
              <a:spcBef>
                <a:spcPts val="0"/>
              </a:spcBef>
              <a:spcAft>
                <a:spcPts val="0"/>
              </a:spcAft>
            </a:pPr>
            <a:endParaRPr lang="zh-CN" altLang="en-US" sz="1350" kern="0">
              <a:solidFill>
                <a:srgbClr val="FFFFFF"/>
              </a:solidFill>
              <a:sym typeface="Calibri" panose="020F0502020204030204"/>
            </a:endParaRPr>
          </a:p>
        </p:txBody>
      </p:sp>
    </p:spTree>
    <p:extLst>
      <p:ext uri="{BB962C8B-B14F-4D97-AF65-F5344CB8AC3E}">
        <p14:creationId xmlns:p14="http://schemas.microsoft.com/office/powerpoint/2010/main" val="4188179064"/>
      </p:ext>
    </p:extLst>
  </p:cSld>
  <p:clrMap bg1="lt1" tx1="dk1" bg2="lt2" tx2="dk2" accent1="accent1" accent2="accent2" accent3="accent3" accent4="accent4" accent5="accent5" accent6="accent6" hlink="hlink" folHlink="folHlink"/>
  <p:sldLayoutIdLst>
    <p:sldLayoutId id="2147483665" r:id="rId1"/>
    <p:sldLayoutId id="2147483667" r:id="rId2"/>
    <p:sldLayoutId id="2147483670"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4" r:id="rId15"/>
    <p:sldLayoutId id="2147483660" r:id="rId16"/>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5.xml"/><Relationship Id="rId1" Type="http://schemas.openxmlformats.org/officeDocument/2006/relationships/tags" Target="../tags/tag114.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image" Target="../media/image10.emf"/></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6.xml"/><Relationship Id="rId1" Type="http://schemas.openxmlformats.org/officeDocument/2006/relationships/tags" Target="../tags/tag115.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图片 3"/>
          <p:cNvPicPr>
            <a:picLocks noChangeAspect="1"/>
          </p:cNvPicPr>
          <p:nvPr/>
        </p:nvPicPr>
        <p:blipFill>
          <a:blip r:embed="rId4"/>
          <a:srcRect r="531"/>
          <a:stretch>
            <a:fillRect/>
          </a:stretch>
        </p:blipFill>
        <p:spPr>
          <a:xfrm>
            <a:off x="0" y="0"/>
            <a:ext cx="9144000" cy="5143500"/>
          </a:xfrm>
          <a:prstGeom prst="rect">
            <a:avLst/>
          </a:prstGeom>
          <a:noFill/>
          <a:ln w="9525">
            <a:noFill/>
          </a:ln>
        </p:spPr>
      </p:pic>
      <p:sp>
        <p:nvSpPr>
          <p:cNvPr id="15" name="标题 14"/>
          <p:cNvSpPr>
            <a:spLocks noGrp="1"/>
          </p:cNvSpPr>
          <p:nvPr>
            <p:ph type="ctrTitle"/>
          </p:nvPr>
        </p:nvSpPr>
        <p:spPr>
          <a:xfrm>
            <a:off x="2770094" y="1954511"/>
            <a:ext cx="6535905" cy="1533525"/>
          </a:xfrm>
        </p:spPr>
        <p:txBody>
          <a:bodyPr vert="horz" wrap="square" lIns="91440" tIns="45720" rIns="91440" bIns="45720" numCol="1" anchor="ctr" anchorCtr="0" compatLnSpc="1">
            <a:noAutofit/>
          </a:bodyPr>
          <a:lstStyle/>
          <a:p>
            <a:pPr lvl="0" algn="ctr">
              <a:defRPr/>
            </a:pPr>
            <a:r>
              <a:rPr lang="zh-CN" altLang="en-US" sz="3200" b="1" spc="300" noProof="1">
                <a:solidFill>
                  <a:srgbClr val="FF0000"/>
                </a:solidFill>
                <a:latin typeface="微软雅黑" panose="020B0503020204020204" pitchFamily="34" charset="-122"/>
                <a:ea typeface="微软雅黑" panose="020B0503020204020204" pitchFamily="34" charset="-122"/>
                <a:sym typeface="+mn-ea"/>
              </a:rPr>
              <a:t>寻找基因之路（</a:t>
            </a:r>
            <a:r>
              <a:rPr lang="en-US" altLang="zh-CN" sz="3200" b="1" spc="300" noProof="1">
                <a:solidFill>
                  <a:srgbClr val="FF0000"/>
                </a:solidFill>
                <a:latin typeface="微软雅黑" panose="020B0503020204020204" pitchFamily="34" charset="-122"/>
                <a:ea typeface="微软雅黑" panose="020B0503020204020204" pitchFamily="34" charset="-122"/>
                <a:sym typeface="+mn-ea"/>
              </a:rPr>
              <a:t>3</a:t>
            </a:r>
            <a:r>
              <a:rPr lang="zh-CN" altLang="en-US" sz="3200" b="1" spc="300" noProof="1">
                <a:solidFill>
                  <a:srgbClr val="FF0000"/>
                </a:solidFill>
                <a:latin typeface="微软雅黑" panose="020B0503020204020204" pitchFamily="34" charset="-122"/>
                <a:ea typeface="微软雅黑" panose="020B0503020204020204" pitchFamily="34" charset="-122"/>
                <a:sym typeface="+mn-ea"/>
              </a:rPr>
              <a:t>）</a:t>
            </a:r>
            <a:br>
              <a:rPr lang="en-US" altLang="zh-CN" sz="3200" b="1" spc="300" noProof="1">
                <a:solidFill>
                  <a:srgbClr val="FF0000"/>
                </a:solidFill>
                <a:latin typeface="微软雅黑" panose="020B0503020204020204" pitchFamily="34" charset="-122"/>
                <a:ea typeface="微软雅黑" panose="020B0503020204020204" pitchFamily="34" charset="-122"/>
                <a:sym typeface="+mn-ea"/>
              </a:rPr>
            </a:br>
            <a:r>
              <a:rPr lang="en-US" altLang="zh-CN" sz="3200" b="1" spc="300" noProof="1">
                <a:solidFill>
                  <a:srgbClr val="FF0000"/>
                </a:solidFill>
                <a:latin typeface="微软雅黑" panose="020B0503020204020204" pitchFamily="34" charset="-122"/>
                <a:ea typeface="微软雅黑" panose="020B0503020204020204" pitchFamily="34" charset="-122"/>
                <a:sym typeface="+mn-ea"/>
              </a:rPr>
              <a:t>——</a:t>
            </a:r>
            <a:r>
              <a:rPr lang="zh-CN" altLang="en-US" sz="3200" b="1" spc="300" noProof="1">
                <a:solidFill>
                  <a:srgbClr val="FF0000"/>
                </a:solidFill>
                <a:latin typeface="微软雅黑" panose="020B0503020204020204" pitchFamily="34" charset="-122"/>
                <a:ea typeface="微软雅黑" panose="020B0503020204020204" pitchFamily="34" charset="-122"/>
                <a:sym typeface="+mn-ea"/>
              </a:rPr>
              <a:t>孟德尔的豌豆杂交实验（一）第</a:t>
            </a:r>
            <a:r>
              <a:rPr lang="en-US" altLang="zh-CN" sz="3200" b="1" spc="300" noProof="1">
                <a:solidFill>
                  <a:srgbClr val="FF0000"/>
                </a:solidFill>
                <a:latin typeface="微软雅黑" panose="020B0503020204020204" pitchFamily="34" charset="-122"/>
                <a:ea typeface="微软雅黑" panose="020B0503020204020204" pitchFamily="34" charset="-122"/>
                <a:sym typeface="+mn-ea"/>
              </a:rPr>
              <a:t>3</a:t>
            </a:r>
            <a:r>
              <a:rPr lang="zh-CN" altLang="en-US" sz="3200" b="1" spc="300" noProof="1">
                <a:solidFill>
                  <a:srgbClr val="FF0000"/>
                </a:solidFill>
                <a:latin typeface="微软雅黑" panose="020B0503020204020204" pitchFamily="34" charset="-122"/>
                <a:ea typeface="微软雅黑" panose="020B0503020204020204" pitchFamily="34" charset="-122"/>
                <a:sym typeface="+mn-ea"/>
              </a:rPr>
              <a:t>课时</a:t>
            </a:r>
            <a:endParaRPr kumimoji="0" lang="zh-CN" altLang="en-US" sz="3200" b="1" i="0" u="none" strike="noStrike" kern="1200" cap="none" spc="30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mj-cs"/>
              <a:sym typeface="+mn-ea"/>
            </a:endParaRPr>
          </a:p>
        </p:txBody>
      </p:sp>
      <p:sp>
        <p:nvSpPr>
          <p:cNvPr id="10" name="矩形 9"/>
          <p:cNvSpPr/>
          <p:nvPr/>
        </p:nvSpPr>
        <p:spPr>
          <a:xfrm>
            <a:off x="4870450" y="3635375"/>
            <a:ext cx="3602038" cy="552450"/>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1800" b="1" i="0" u="none" strike="noStrike" kern="1200" cap="none" spc="226" normalizeH="0" baseline="0" noProof="1">
                <a:ln>
                  <a:noFill/>
                </a:ln>
                <a:solidFill>
                  <a:schemeClr val="tx1"/>
                </a:solidFill>
                <a:effectLst/>
                <a:uLnTx/>
                <a:uFillTx/>
                <a:latin typeface="楷体" panose="02010609060101010101" pitchFamily="49" charset="-122"/>
                <a:ea typeface="楷体" panose="02010609060101010101" pitchFamily="49" charset="-122"/>
                <a:cs typeface="楷体" panose="02010609060101010101" pitchFamily="49" charset="-122"/>
              </a:rPr>
              <a:t>  </a:t>
            </a:r>
            <a:r>
              <a:rPr kumimoji="0" lang="en-US" altLang="zh-CN" sz="2000" b="0" i="0" u="none" strike="noStrike" kern="1200" cap="none" spc="226"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 </a:t>
            </a:r>
          </a:p>
        </p:txBody>
      </p:sp>
      <p:sp>
        <p:nvSpPr>
          <p:cNvPr id="11" name="文本框 10"/>
          <p:cNvSpPr txBox="1"/>
          <p:nvPr/>
        </p:nvSpPr>
        <p:spPr>
          <a:xfrm>
            <a:off x="4067175" y="1193800"/>
            <a:ext cx="4766724" cy="461665"/>
          </a:xfrm>
          <a:prstGeom prst="rect">
            <a:avLst/>
          </a:prstGeom>
          <a:noFill/>
        </p:spPr>
        <p:txBody>
          <a:bodyPr wrap="square">
            <a:spAutoFit/>
          </a:bodyPr>
          <a:lstStyle/>
          <a:p>
            <a:pPr marR="0" algn="ctr" defTabSz="914400">
              <a:buClrTx/>
              <a:buSzTx/>
              <a:buFontTx/>
              <a:defRPr/>
            </a:pPr>
            <a:r>
              <a:rPr kumimoji="0" lang="zh-CN" altLang="en-US" sz="2000" b="1" kern="1200" cap="none" spc="226" normalizeH="0" baseline="0" noProof="1">
                <a:solidFill>
                  <a:srgbClr val="002060"/>
                </a:solidFill>
                <a:latin typeface="微软雅黑" panose="020B0503020204020204" pitchFamily="34" charset="-122"/>
                <a:ea typeface="微软雅黑" panose="020B0503020204020204" pitchFamily="34" charset="-122"/>
                <a:cs typeface="楷体" panose="02010609060101010101" pitchFamily="49" charset="-122"/>
                <a:sym typeface="+mn-ea"/>
              </a:rPr>
              <a:t>朝阳区线上课堂</a:t>
            </a:r>
            <a:r>
              <a:rPr kumimoji="0" lang="en-US" altLang="zh-CN" sz="2000" b="1" kern="1200" cap="none" spc="226" normalizeH="0" baseline="0" noProof="1">
                <a:solidFill>
                  <a:srgbClr val="002060"/>
                </a:solidFill>
                <a:latin typeface="微软雅黑" panose="020B0503020204020204" pitchFamily="34" charset="-122"/>
                <a:ea typeface="微软雅黑" panose="020B0503020204020204" pitchFamily="34" charset="-122"/>
                <a:cs typeface="楷体" panose="02010609060101010101" pitchFamily="49" charset="-122"/>
                <a:sym typeface="+mn-ea"/>
              </a:rPr>
              <a:t>·</a:t>
            </a:r>
            <a:r>
              <a:rPr kumimoji="0" lang="zh-CN" altLang="en-US" sz="2000" b="1" kern="1200" cap="none" spc="226" normalizeH="0" baseline="0" noProof="1">
                <a:solidFill>
                  <a:srgbClr val="002060"/>
                </a:solidFill>
                <a:latin typeface="微软雅黑" panose="020B0503020204020204" pitchFamily="34" charset="-122"/>
                <a:ea typeface="微软雅黑" panose="020B0503020204020204" pitchFamily="34" charset="-122"/>
                <a:cs typeface="楷体" panose="02010609060101010101" pitchFamily="49" charset="-122"/>
                <a:sym typeface="+mn-ea"/>
              </a:rPr>
              <a:t>高一年级生物学</a:t>
            </a:r>
            <a:r>
              <a:rPr kumimoji="0" lang="zh-CN" altLang="en-US" sz="2400" b="1" kern="1200" cap="none" spc="226" normalizeH="0" baseline="0" noProof="1">
                <a:solidFill>
                  <a:srgbClr val="002060"/>
                </a:solidFill>
                <a:latin typeface="微软雅黑" panose="020B0503020204020204" pitchFamily="34" charset="-122"/>
                <a:ea typeface="微软雅黑" panose="020B0503020204020204" pitchFamily="34" charset="-122"/>
                <a:cs typeface="楷体" panose="02010609060101010101" pitchFamily="49" charset="-122"/>
                <a:sym typeface="+mn-ea"/>
              </a:rPr>
              <a:t> </a:t>
            </a:r>
          </a:p>
        </p:txBody>
      </p:sp>
      <p:sp>
        <p:nvSpPr>
          <p:cNvPr id="9" name="文本框 8"/>
          <p:cNvSpPr txBox="1"/>
          <p:nvPr/>
        </p:nvSpPr>
        <p:spPr>
          <a:xfrm>
            <a:off x="3324225" y="3736975"/>
            <a:ext cx="4835525" cy="499624"/>
          </a:xfrm>
          <a:prstGeom prst="rect">
            <a:avLst/>
          </a:prstGeom>
          <a:noFill/>
        </p:spPr>
        <p:txBody>
          <a:bodyPr>
            <a:spAutoFit/>
          </a:bodyPr>
          <a:lstStyle/>
          <a:p>
            <a:pPr marR="0" algn="ctr" defTabSz="914400">
              <a:lnSpc>
                <a:spcPct val="150000"/>
              </a:lnSpc>
              <a:buClrTx/>
              <a:buSzTx/>
              <a:buFontTx/>
              <a:defRPr/>
            </a:pPr>
            <a:r>
              <a:rPr lang="zh-CN" altLang="en-US" sz="2000" spc="226" noProof="1">
                <a:solidFill>
                  <a:schemeClr val="bg2">
                    <a:lumMod val="10000"/>
                  </a:schemeClr>
                </a:solidFill>
                <a:latin typeface="微软雅黑" panose="020B0503020204020204" pitchFamily="34" charset="-122"/>
                <a:ea typeface="微软雅黑" panose="020B0503020204020204" pitchFamily="34" charset="-122"/>
              </a:rPr>
              <a:t>北京市第八十中学</a:t>
            </a:r>
            <a:r>
              <a:rPr kumimoji="0" lang="zh-CN" altLang="en-US" sz="2000" kern="1200" cap="none" spc="226" normalizeH="0" baseline="0" noProof="1">
                <a:solidFill>
                  <a:schemeClr val="bg2">
                    <a:lumMod val="10000"/>
                  </a:schemeClr>
                </a:solidFill>
                <a:latin typeface="微软雅黑" panose="020B0503020204020204" pitchFamily="34" charset="-122"/>
                <a:ea typeface="微软雅黑" panose="020B0503020204020204" pitchFamily="34" charset="-122"/>
                <a:cs typeface="+mn-cs"/>
              </a:rPr>
              <a:t>    刘媛媛</a:t>
            </a:r>
          </a:p>
        </p:txBody>
      </p:sp>
    </p:spTree>
    <p:custDataLst>
      <p:tags r:id="rId1"/>
    </p:custData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69D10C7E-22C8-435A-8485-F3D13DE1482A}"/>
              </a:ext>
            </a:extLst>
          </p:cNvPr>
          <p:cNvSpPr>
            <a:spLocks noChangeArrowheads="1"/>
          </p:cNvSpPr>
          <p:nvPr/>
        </p:nvSpPr>
        <p:spPr bwMode="auto">
          <a:xfrm>
            <a:off x="1940446" y="246143"/>
            <a:ext cx="48526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楷体_GB2312" pitchFamily="49" charset="-122"/>
                <a:ea typeface="楷体_GB2312" pitchFamily="49" charset="-122"/>
              </a:defRPr>
            </a:lvl1pPr>
            <a:lvl2pPr marL="742950" indent="-285750" eaLnBrk="0" hangingPunct="0">
              <a:defRPr sz="3200" b="1">
                <a:solidFill>
                  <a:schemeClr val="tx1"/>
                </a:solidFill>
                <a:latin typeface="楷体_GB2312" pitchFamily="49" charset="-122"/>
                <a:ea typeface="楷体_GB2312" pitchFamily="49" charset="-122"/>
              </a:defRPr>
            </a:lvl2pPr>
            <a:lvl3pPr marL="1143000" indent="-228600" eaLnBrk="0" hangingPunct="0">
              <a:defRPr sz="3200" b="1">
                <a:solidFill>
                  <a:schemeClr val="tx1"/>
                </a:solidFill>
                <a:latin typeface="楷体_GB2312" pitchFamily="49" charset="-122"/>
                <a:ea typeface="楷体_GB2312" pitchFamily="49" charset="-122"/>
              </a:defRPr>
            </a:lvl3pPr>
            <a:lvl4pPr marL="1600200" indent="-228600" eaLnBrk="0" hangingPunct="0">
              <a:defRPr sz="3200" b="1">
                <a:solidFill>
                  <a:schemeClr val="tx1"/>
                </a:solidFill>
                <a:latin typeface="楷体_GB2312" pitchFamily="49" charset="-122"/>
                <a:ea typeface="楷体_GB2312" pitchFamily="49" charset="-122"/>
              </a:defRPr>
            </a:lvl4pPr>
            <a:lvl5pPr marL="2057400" indent="-228600" eaLnBrk="0" hangingPunct="0">
              <a:defRPr sz="32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9pPr>
          </a:lstStyle>
          <a:p>
            <a:pPr algn="ctr" eaLnBrk="1" hangingPunct="1"/>
            <a:r>
              <a:rPr lang="zh-CN" altLang="en-US" sz="2800" b="0" dirty="0">
                <a:latin typeface="黑体" panose="02010609060101010101" pitchFamily="49" charset="-122"/>
                <a:ea typeface="黑体" panose="02010609060101010101" pitchFamily="49" charset="-122"/>
              </a:rPr>
              <a:t>纯合子、杂合子的比较与鉴定</a:t>
            </a:r>
          </a:p>
        </p:txBody>
      </p:sp>
      <p:grpSp>
        <p:nvGrpSpPr>
          <p:cNvPr id="10" name="组合 9">
            <a:extLst>
              <a:ext uri="{FF2B5EF4-FFF2-40B4-BE49-F238E27FC236}">
                <a16:creationId xmlns:a16="http://schemas.microsoft.com/office/drawing/2014/main" id="{CD35DEF3-07A9-40CA-A768-68886BA4A4C3}"/>
              </a:ext>
            </a:extLst>
          </p:cNvPr>
          <p:cNvGrpSpPr/>
          <p:nvPr/>
        </p:nvGrpSpPr>
        <p:grpSpPr>
          <a:xfrm>
            <a:off x="222016" y="1156922"/>
            <a:ext cx="9558260" cy="1526941"/>
            <a:chOff x="222016" y="1156922"/>
            <a:chExt cx="9558260" cy="1526941"/>
          </a:xfrm>
        </p:grpSpPr>
        <p:sp>
          <p:nvSpPr>
            <p:cNvPr id="3" name="矩形 3">
              <a:extLst>
                <a:ext uri="{FF2B5EF4-FFF2-40B4-BE49-F238E27FC236}">
                  <a16:creationId xmlns:a16="http://schemas.microsoft.com/office/drawing/2014/main" id="{C5F56016-DE4E-47C7-B179-8631688734AB}"/>
                </a:ext>
              </a:extLst>
            </p:cNvPr>
            <p:cNvSpPr>
              <a:spLocks noChangeArrowheads="1"/>
            </p:cNvSpPr>
            <p:nvPr/>
          </p:nvSpPr>
          <p:spPr bwMode="auto">
            <a:xfrm>
              <a:off x="222016" y="1156922"/>
              <a:ext cx="75009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楷体_GB2312" pitchFamily="49" charset="-122"/>
                  <a:ea typeface="楷体_GB2312" pitchFamily="49" charset="-122"/>
                </a:defRPr>
              </a:lvl1pPr>
              <a:lvl2pPr marL="742950" indent="-285750" eaLnBrk="0" hangingPunct="0">
                <a:defRPr sz="3200" b="1">
                  <a:solidFill>
                    <a:schemeClr val="tx1"/>
                  </a:solidFill>
                  <a:latin typeface="楷体_GB2312" pitchFamily="49" charset="-122"/>
                  <a:ea typeface="楷体_GB2312" pitchFamily="49" charset="-122"/>
                </a:defRPr>
              </a:lvl2pPr>
              <a:lvl3pPr marL="1143000" indent="-228600" eaLnBrk="0" hangingPunct="0">
                <a:defRPr sz="3200" b="1">
                  <a:solidFill>
                    <a:schemeClr val="tx1"/>
                  </a:solidFill>
                  <a:latin typeface="楷体_GB2312" pitchFamily="49" charset="-122"/>
                  <a:ea typeface="楷体_GB2312" pitchFamily="49" charset="-122"/>
                </a:defRPr>
              </a:lvl3pPr>
              <a:lvl4pPr marL="1600200" indent="-228600" eaLnBrk="0" hangingPunct="0">
                <a:defRPr sz="3200" b="1">
                  <a:solidFill>
                    <a:schemeClr val="tx1"/>
                  </a:solidFill>
                  <a:latin typeface="楷体_GB2312" pitchFamily="49" charset="-122"/>
                  <a:ea typeface="楷体_GB2312" pitchFamily="49" charset="-122"/>
                </a:defRPr>
              </a:lvl4pPr>
              <a:lvl5pPr marL="2057400" indent="-228600" eaLnBrk="0" hangingPunct="0">
                <a:defRPr sz="32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9pPr>
            </a:lstStyle>
            <a:p>
              <a:pPr eaLnBrk="1" hangingPunct="1"/>
              <a:r>
                <a:rPr lang="zh-CN" altLang="en-US" sz="2400" dirty="0">
                  <a:solidFill>
                    <a:srgbClr val="0000FF"/>
                  </a:solidFill>
                  <a:latin typeface="华文楷体" panose="02010600040101010101" pitchFamily="2" charset="-122"/>
                  <a:ea typeface="华文楷体" panose="02010600040101010101" pitchFamily="2" charset="-122"/>
                </a:rPr>
                <a:t>方法二、</a:t>
              </a:r>
              <a:r>
                <a:rPr lang="zh-CN" altLang="en-US" sz="2400" dirty="0">
                  <a:latin typeface="华文楷体" panose="02010600040101010101" pitchFamily="2" charset="-122"/>
                  <a:ea typeface="华文楷体" panose="02010600040101010101" pitchFamily="2" charset="-122"/>
                </a:rPr>
                <a:t>自交（最简便，适用于植物）</a:t>
              </a:r>
              <a:endParaRPr lang="en-US" altLang="zh-CN" sz="2400" dirty="0">
                <a:latin typeface="华文楷体" panose="02010600040101010101" pitchFamily="2" charset="-122"/>
                <a:ea typeface="华文楷体" panose="02010600040101010101" pitchFamily="2" charset="-122"/>
              </a:endParaRPr>
            </a:p>
          </p:txBody>
        </p:sp>
        <p:sp>
          <p:nvSpPr>
            <p:cNvPr id="4" name="矩形 3">
              <a:extLst>
                <a:ext uri="{FF2B5EF4-FFF2-40B4-BE49-F238E27FC236}">
                  <a16:creationId xmlns:a16="http://schemas.microsoft.com/office/drawing/2014/main" id="{8C564606-7992-4A59-A3AA-4D683433243E}"/>
                </a:ext>
              </a:extLst>
            </p:cNvPr>
            <p:cNvSpPr/>
            <p:nvPr/>
          </p:nvSpPr>
          <p:spPr>
            <a:xfrm>
              <a:off x="897446" y="1775313"/>
              <a:ext cx="1415772" cy="461665"/>
            </a:xfrm>
            <a:prstGeom prst="rect">
              <a:avLst/>
            </a:prstGeom>
          </p:spPr>
          <p:txBody>
            <a:bodyPr wrap="none">
              <a:spAutoFit/>
            </a:bodyPr>
            <a:lstStyle/>
            <a:p>
              <a:pPr>
                <a:defRPr/>
              </a:pPr>
              <a:r>
                <a:rPr lang="zh-CN" altLang="en-US" sz="2400" kern="0" dirty="0">
                  <a:solidFill>
                    <a:srgbClr val="000000"/>
                  </a:solidFill>
                  <a:latin typeface="华文楷体" pitchFamily="2" charset="-122"/>
                  <a:ea typeface="华文楷体" pitchFamily="2" charset="-122"/>
                </a:rPr>
                <a:t>结果分析</a:t>
              </a:r>
              <a:endParaRPr lang="zh-CN" altLang="en-US" sz="2400" dirty="0">
                <a:latin typeface="华文楷体" pitchFamily="2" charset="-122"/>
                <a:ea typeface="华文楷体" pitchFamily="2" charset="-122"/>
              </a:endParaRPr>
            </a:p>
          </p:txBody>
        </p:sp>
        <p:sp>
          <p:nvSpPr>
            <p:cNvPr id="6" name="矩形 6">
              <a:extLst>
                <a:ext uri="{FF2B5EF4-FFF2-40B4-BE49-F238E27FC236}">
                  <a16:creationId xmlns:a16="http://schemas.microsoft.com/office/drawing/2014/main" id="{BCCB520D-CFED-4D9A-A48C-37F105CE0578}"/>
                </a:ext>
              </a:extLst>
            </p:cNvPr>
            <p:cNvSpPr>
              <a:spLocks noChangeArrowheads="1"/>
            </p:cNvSpPr>
            <p:nvPr/>
          </p:nvSpPr>
          <p:spPr bwMode="auto">
            <a:xfrm>
              <a:off x="2583678" y="1673692"/>
              <a:ext cx="6000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楷体_GB2312" pitchFamily="49" charset="-122"/>
                  <a:ea typeface="楷体_GB2312" pitchFamily="49" charset="-122"/>
                </a:defRPr>
              </a:lvl1pPr>
              <a:lvl2pPr marL="742950" indent="-285750" eaLnBrk="0" hangingPunct="0">
                <a:defRPr sz="3200" b="1">
                  <a:solidFill>
                    <a:schemeClr val="tx1"/>
                  </a:solidFill>
                  <a:latin typeface="楷体_GB2312" pitchFamily="49" charset="-122"/>
                  <a:ea typeface="楷体_GB2312" pitchFamily="49" charset="-122"/>
                </a:defRPr>
              </a:lvl2pPr>
              <a:lvl3pPr marL="1143000" indent="-228600" eaLnBrk="0" hangingPunct="0">
                <a:defRPr sz="3200" b="1">
                  <a:solidFill>
                    <a:schemeClr val="tx1"/>
                  </a:solidFill>
                  <a:latin typeface="楷体_GB2312" pitchFamily="49" charset="-122"/>
                  <a:ea typeface="楷体_GB2312" pitchFamily="49" charset="-122"/>
                </a:defRPr>
              </a:lvl3pPr>
              <a:lvl4pPr marL="1600200" indent="-228600" eaLnBrk="0" hangingPunct="0">
                <a:defRPr sz="3200" b="1">
                  <a:solidFill>
                    <a:schemeClr val="tx1"/>
                  </a:solidFill>
                  <a:latin typeface="楷体_GB2312" pitchFamily="49" charset="-122"/>
                  <a:ea typeface="楷体_GB2312" pitchFamily="49" charset="-122"/>
                </a:defRPr>
              </a:lvl4pPr>
              <a:lvl5pPr marL="2057400" indent="-228600" eaLnBrk="0" hangingPunct="0">
                <a:defRPr sz="32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9pPr>
            </a:lstStyle>
            <a:p>
              <a:pPr eaLnBrk="1" hangingPunct="1"/>
              <a:r>
                <a:rPr lang="zh-CN" altLang="en-US" sz="2400" dirty="0">
                  <a:latin typeface="华文楷体" panose="02010600040101010101" pitchFamily="2" charset="-122"/>
                  <a:ea typeface="华文楷体" panose="02010600040101010101" pitchFamily="2" charset="-122"/>
                </a:rPr>
                <a:t>若</a:t>
              </a:r>
              <a:r>
                <a:rPr lang="zh-CN" altLang="en-US" sz="2400" dirty="0">
                  <a:solidFill>
                    <a:srgbClr val="0000FF"/>
                  </a:solidFill>
                  <a:latin typeface="华文楷体" panose="02010600040101010101" pitchFamily="2" charset="-122"/>
                  <a:ea typeface="华文楷体" panose="02010600040101010101" pitchFamily="2" charset="-122"/>
                </a:rPr>
                <a:t>不发生</a:t>
              </a:r>
              <a:r>
                <a:rPr lang="zh-CN" altLang="en-US" sz="2400" dirty="0">
                  <a:solidFill>
                    <a:srgbClr val="FF0000"/>
                  </a:solidFill>
                  <a:latin typeface="华文楷体" panose="02010600040101010101" pitchFamily="2" charset="-122"/>
                  <a:ea typeface="华文楷体" panose="02010600040101010101" pitchFamily="2" charset="-122"/>
                </a:rPr>
                <a:t>性状分离</a:t>
              </a:r>
              <a:r>
                <a:rPr lang="zh-CN" altLang="en-US" sz="2400" dirty="0">
                  <a:latin typeface="华文楷体" panose="02010600040101010101" pitchFamily="2" charset="-122"/>
                  <a:ea typeface="华文楷体" panose="02010600040101010101" pitchFamily="2" charset="-122"/>
                </a:rPr>
                <a:t>，为</a:t>
              </a:r>
              <a:r>
                <a:rPr lang="zh-CN" altLang="en-US" sz="2400" dirty="0">
                  <a:solidFill>
                    <a:srgbClr val="FF0000"/>
                  </a:solidFill>
                  <a:latin typeface="华文楷体" panose="02010600040101010101" pitchFamily="2" charset="-122"/>
                  <a:ea typeface="华文楷体" panose="02010600040101010101" pitchFamily="2" charset="-122"/>
                </a:rPr>
                <a:t>纯合子</a:t>
              </a:r>
              <a:endParaRPr lang="zh-CN" altLang="en-US" sz="2400" dirty="0">
                <a:latin typeface="华文楷体" panose="02010600040101010101" pitchFamily="2" charset="-122"/>
                <a:ea typeface="华文楷体" panose="02010600040101010101" pitchFamily="2" charset="-122"/>
              </a:endParaRPr>
            </a:p>
          </p:txBody>
        </p:sp>
        <p:sp>
          <p:nvSpPr>
            <p:cNvPr id="7" name="矩形 7">
              <a:extLst>
                <a:ext uri="{FF2B5EF4-FFF2-40B4-BE49-F238E27FC236}">
                  <a16:creationId xmlns:a16="http://schemas.microsoft.com/office/drawing/2014/main" id="{B033342B-D3F6-45C5-BDFA-167DC6AE6F5A}"/>
                </a:ext>
              </a:extLst>
            </p:cNvPr>
            <p:cNvSpPr>
              <a:spLocks noChangeArrowheads="1"/>
            </p:cNvSpPr>
            <p:nvPr/>
          </p:nvSpPr>
          <p:spPr bwMode="auto">
            <a:xfrm>
              <a:off x="2598426" y="2222198"/>
              <a:ext cx="71818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楷体_GB2312" pitchFamily="49" charset="-122"/>
                  <a:ea typeface="楷体_GB2312" pitchFamily="49" charset="-122"/>
                </a:defRPr>
              </a:lvl1pPr>
              <a:lvl2pPr marL="742950" indent="-285750" eaLnBrk="0" hangingPunct="0">
                <a:defRPr sz="3200" b="1">
                  <a:solidFill>
                    <a:schemeClr val="tx1"/>
                  </a:solidFill>
                  <a:latin typeface="楷体_GB2312" pitchFamily="49" charset="-122"/>
                  <a:ea typeface="楷体_GB2312" pitchFamily="49" charset="-122"/>
                </a:defRPr>
              </a:lvl2pPr>
              <a:lvl3pPr marL="1143000" indent="-228600" eaLnBrk="0" hangingPunct="0">
                <a:defRPr sz="3200" b="1">
                  <a:solidFill>
                    <a:schemeClr val="tx1"/>
                  </a:solidFill>
                  <a:latin typeface="楷体_GB2312" pitchFamily="49" charset="-122"/>
                  <a:ea typeface="楷体_GB2312" pitchFamily="49" charset="-122"/>
                </a:defRPr>
              </a:lvl3pPr>
              <a:lvl4pPr marL="1600200" indent="-228600" eaLnBrk="0" hangingPunct="0">
                <a:defRPr sz="3200" b="1">
                  <a:solidFill>
                    <a:schemeClr val="tx1"/>
                  </a:solidFill>
                  <a:latin typeface="楷体_GB2312" pitchFamily="49" charset="-122"/>
                  <a:ea typeface="楷体_GB2312" pitchFamily="49" charset="-122"/>
                </a:defRPr>
              </a:lvl4pPr>
              <a:lvl5pPr marL="2057400" indent="-228600" eaLnBrk="0" hangingPunct="0">
                <a:defRPr sz="32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9pPr>
            </a:lstStyle>
            <a:p>
              <a:pPr eaLnBrk="1" hangingPunct="1"/>
              <a:r>
                <a:rPr lang="zh-CN" altLang="en-US" sz="2400" dirty="0">
                  <a:latin typeface="华文楷体" panose="02010600040101010101" pitchFamily="2" charset="-122"/>
                  <a:ea typeface="华文楷体" panose="02010600040101010101" pitchFamily="2" charset="-122"/>
                </a:rPr>
                <a:t>若</a:t>
              </a:r>
              <a:r>
                <a:rPr lang="zh-CN" altLang="en-US" sz="2400" dirty="0">
                  <a:solidFill>
                    <a:srgbClr val="0000FF"/>
                  </a:solidFill>
                  <a:latin typeface="华文楷体" panose="02010600040101010101" pitchFamily="2" charset="-122"/>
                  <a:ea typeface="华文楷体" panose="02010600040101010101" pitchFamily="2" charset="-122"/>
                </a:rPr>
                <a:t>发生</a:t>
              </a:r>
              <a:r>
                <a:rPr lang="zh-CN" altLang="en-US" sz="2400" dirty="0">
                  <a:solidFill>
                    <a:srgbClr val="FF0000"/>
                  </a:solidFill>
                  <a:latin typeface="华文楷体" panose="02010600040101010101" pitchFamily="2" charset="-122"/>
                  <a:ea typeface="华文楷体" panose="02010600040101010101" pitchFamily="2" charset="-122"/>
                </a:rPr>
                <a:t>性状分离</a:t>
              </a:r>
              <a:r>
                <a:rPr lang="zh-CN" altLang="en-US" sz="2400" dirty="0">
                  <a:latin typeface="华文楷体" panose="02010600040101010101" pitchFamily="2" charset="-122"/>
                  <a:ea typeface="华文楷体" panose="02010600040101010101" pitchFamily="2" charset="-122"/>
                </a:rPr>
                <a:t>（</a:t>
              </a:r>
              <a:r>
                <a:rPr lang="en-US" altLang="zh-CN" sz="2400" dirty="0">
                  <a:latin typeface="华文楷体" panose="02010600040101010101" pitchFamily="2" charset="-122"/>
                  <a:ea typeface="华文楷体" panose="02010600040101010101" pitchFamily="2" charset="-122"/>
                </a:rPr>
                <a:t>3</a:t>
              </a:r>
              <a:r>
                <a:rPr lang="zh-CN" altLang="en-US" sz="2400" dirty="0">
                  <a:latin typeface="华文楷体" panose="02010600040101010101" pitchFamily="2" charset="-122"/>
                  <a:ea typeface="华文楷体" panose="02010600040101010101" pitchFamily="2" charset="-122"/>
                </a:rPr>
                <a:t>：</a:t>
              </a:r>
              <a:r>
                <a:rPr lang="en-US" altLang="zh-CN" sz="2400" dirty="0">
                  <a:latin typeface="华文楷体" panose="02010600040101010101" pitchFamily="2" charset="-122"/>
                  <a:ea typeface="华文楷体" panose="02010600040101010101" pitchFamily="2" charset="-122"/>
                </a:rPr>
                <a:t>1</a:t>
              </a:r>
              <a:r>
                <a:rPr lang="zh-CN" altLang="en-US" sz="2400" dirty="0">
                  <a:latin typeface="华文楷体" panose="02010600040101010101" pitchFamily="2" charset="-122"/>
                  <a:ea typeface="华文楷体" panose="02010600040101010101" pitchFamily="2" charset="-122"/>
                </a:rPr>
                <a:t>），为</a:t>
              </a:r>
              <a:r>
                <a:rPr lang="zh-CN" altLang="en-US" sz="2400" dirty="0">
                  <a:solidFill>
                    <a:srgbClr val="FF0000"/>
                  </a:solidFill>
                  <a:latin typeface="华文楷体" panose="02010600040101010101" pitchFamily="2" charset="-122"/>
                  <a:ea typeface="华文楷体" panose="02010600040101010101" pitchFamily="2" charset="-122"/>
                </a:rPr>
                <a:t>杂合子</a:t>
              </a:r>
            </a:p>
          </p:txBody>
        </p:sp>
        <p:sp>
          <p:nvSpPr>
            <p:cNvPr id="9" name="左大括号 8">
              <a:extLst>
                <a:ext uri="{FF2B5EF4-FFF2-40B4-BE49-F238E27FC236}">
                  <a16:creationId xmlns:a16="http://schemas.microsoft.com/office/drawing/2014/main" id="{2F82D0C3-4560-479F-857C-CBCF4E918F5E}"/>
                </a:ext>
              </a:extLst>
            </p:cNvPr>
            <p:cNvSpPr/>
            <p:nvPr/>
          </p:nvSpPr>
          <p:spPr>
            <a:xfrm>
              <a:off x="2554181" y="1881113"/>
              <a:ext cx="58993" cy="682169"/>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p>
          </p:txBody>
        </p:sp>
      </p:grpSp>
      <p:sp>
        <p:nvSpPr>
          <p:cNvPr id="11" name="矩形 4">
            <a:extLst>
              <a:ext uri="{FF2B5EF4-FFF2-40B4-BE49-F238E27FC236}">
                <a16:creationId xmlns:a16="http://schemas.microsoft.com/office/drawing/2014/main" id="{AC0B52C1-0D0A-42A2-AF6F-F8EBBE9B040D}"/>
              </a:ext>
            </a:extLst>
          </p:cNvPr>
          <p:cNvSpPr>
            <a:spLocks noChangeArrowheads="1"/>
          </p:cNvSpPr>
          <p:nvPr/>
        </p:nvSpPr>
        <p:spPr bwMode="auto">
          <a:xfrm>
            <a:off x="4962833" y="801706"/>
            <a:ext cx="44220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楷体_GB2312" pitchFamily="49" charset="-122"/>
                <a:ea typeface="楷体_GB2312" pitchFamily="49" charset="-122"/>
              </a:defRPr>
            </a:lvl1pPr>
            <a:lvl2pPr marL="742950" indent="-285750" eaLnBrk="0" hangingPunct="0">
              <a:defRPr sz="3200" b="1">
                <a:solidFill>
                  <a:schemeClr val="tx1"/>
                </a:solidFill>
                <a:latin typeface="楷体_GB2312" pitchFamily="49" charset="-122"/>
                <a:ea typeface="楷体_GB2312" pitchFamily="49" charset="-122"/>
              </a:defRPr>
            </a:lvl2pPr>
            <a:lvl3pPr marL="1143000" indent="-228600" eaLnBrk="0" hangingPunct="0">
              <a:defRPr sz="3200" b="1">
                <a:solidFill>
                  <a:schemeClr val="tx1"/>
                </a:solidFill>
                <a:latin typeface="楷体_GB2312" pitchFamily="49" charset="-122"/>
                <a:ea typeface="楷体_GB2312" pitchFamily="49" charset="-122"/>
              </a:defRPr>
            </a:lvl3pPr>
            <a:lvl4pPr marL="1600200" indent="-228600" eaLnBrk="0" hangingPunct="0">
              <a:defRPr sz="3200" b="1">
                <a:solidFill>
                  <a:schemeClr val="tx1"/>
                </a:solidFill>
                <a:latin typeface="楷体_GB2312" pitchFamily="49" charset="-122"/>
                <a:ea typeface="楷体_GB2312" pitchFamily="49" charset="-122"/>
              </a:defRPr>
            </a:lvl4pPr>
            <a:lvl5pPr marL="2057400" indent="-228600" eaLnBrk="0" hangingPunct="0">
              <a:defRPr sz="32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9pPr>
          </a:lstStyle>
          <a:p>
            <a:pPr eaLnBrk="1" hangingPunct="1"/>
            <a:r>
              <a:rPr lang="zh-CN" altLang="en-US" sz="2400" dirty="0">
                <a:solidFill>
                  <a:srgbClr val="FF0000"/>
                </a:solidFill>
                <a:latin typeface="华文楷体" panose="02010600040101010101" pitchFamily="2" charset="-122"/>
                <a:ea typeface="华文楷体" panose="02010600040101010101" pitchFamily="2" charset="-122"/>
              </a:rPr>
              <a:t>（暂停，回顾前面内容、总结）</a:t>
            </a:r>
            <a:endParaRPr lang="en-US" altLang="zh-CN" sz="2400" dirty="0">
              <a:solidFill>
                <a:srgbClr val="FF0000"/>
              </a:solidFill>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291579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10">
            <a:extLst>
              <a:ext uri="{FF2B5EF4-FFF2-40B4-BE49-F238E27FC236}">
                <a16:creationId xmlns:a16="http://schemas.microsoft.com/office/drawing/2014/main" id="{A3B75D2E-5F48-41DC-8907-3FFA99AE24BA}"/>
              </a:ext>
            </a:extLst>
          </p:cNvPr>
          <p:cNvSpPr>
            <a:spLocks noChangeArrowheads="1"/>
          </p:cNvSpPr>
          <p:nvPr/>
        </p:nvSpPr>
        <p:spPr bwMode="auto">
          <a:xfrm>
            <a:off x="179438" y="1009650"/>
            <a:ext cx="8964561"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楷体_GB2312" pitchFamily="49" charset="-122"/>
                <a:ea typeface="楷体_GB2312" pitchFamily="49" charset="-122"/>
              </a:defRPr>
            </a:lvl1pPr>
            <a:lvl2pPr marL="742950" indent="-285750" eaLnBrk="0" hangingPunct="0">
              <a:defRPr sz="3200" b="1">
                <a:solidFill>
                  <a:schemeClr val="tx1"/>
                </a:solidFill>
                <a:latin typeface="楷体_GB2312" pitchFamily="49" charset="-122"/>
                <a:ea typeface="楷体_GB2312" pitchFamily="49" charset="-122"/>
              </a:defRPr>
            </a:lvl2pPr>
            <a:lvl3pPr marL="1143000" indent="-228600" eaLnBrk="0" hangingPunct="0">
              <a:defRPr sz="3200" b="1">
                <a:solidFill>
                  <a:schemeClr val="tx1"/>
                </a:solidFill>
                <a:latin typeface="楷体_GB2312" pitchFamily="49" charset="-122"/>
                <a:ea typeface="楷体_GB2312" pitchFamily="49" charset="-122"/>
              </a:defRPr>
            </a:lvl3pPr>
            <a:lvl4pPr marL="1600200" indent="-228600" eaLnBrk="0" hangingPunct="0">
              <a:defRPr sz="3200" b="1">
                <a:solidFill>
                  <a:schemeClr val="tx1"/>
                </a:solidFill>
                <a:latin typeface="楷体_GB2312" pitchFamily="49" charset="-122"/>
                <a:ea typeface="楷体_GB2312" pitchFamily="49" charset="-122"/>
              </a:defRPr>
            </a:lvl4pPr>
            <a:lvl5pPr marL="2057400" indent="-228600" eaLnBrk="0" hangingPunct="0">
              <a:defRPr sz="32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9pPr>
          </a:lstStyle>
          <a:p>
            <a:pPr eaLnBrk="1" hangingPunct="1">
              <a:spcBef>
                <a:spcPts val="600"/>
              </a:spcBef>
            </a:pPr>
            <a:r>
              <a:rPr lang="zh-CN" altLang="en-US" sz="24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例</a:t>
            </a:r>
            <a:r>
              <a:rPr lang="en-US" altLang="zh-CN" sz="24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6. </a:t>
            </a:r>
            <a:r>
              <a:rPr lang="zh-CN" altLang="en-US" sz="2400" dirty="0">
                <a:latin typeface="Times New Roman" panose="02020603050405020304" pitchFamily="18" charset="0"/>
                <a:ea typeface="华文楷体" panose="02010600040101010101" pitchFamily="2" charset="-122"/>
                <a:cs typeface="Times New Roman" panose="02020603050405020304" pitchFamily="18" charset="0"/>
              </a:rPr>
              <a:t>水稻的非糯性和糯性是一对相对性状，非糯性花粉中所含的淀粉为直链淀粉，遇碘变蓝黑色，而糯性花粉中所含的是支链淀粉，遇碘变橙红色。现在用纯种的非糯性水稻和纯种的糯性水稻杂交，取</a:t>
            </a:r>
            <a:r>
              <a:rPr lang="en-US" altLang="zh-CN" sz="2400" dirty="0">
                <a:latin typeface="Times New Roman" panose="02020603050405020304" pitchFamily="18" charset="0"/>
                <a:ea typeface="华文楷体" panose="02010600040101010101" pitchFamily="2" charset="-122"/>
                <a:cs typeface="Times New Roman" panose="02020603050405020304" pitchFamily="18" charset="0"/>
              </a:rPr>
              <a:t>F</a:t>
            </a:r>
            <a:r>
              <a:rPr lang="en-US" altLang="zh-CN" sz="2400" baseline="-25000" dirty="0">
                <a:latin typeface="Times New Roman" panose="02020603050405020304" pitchFamily="18" charset="0"/>
                <a:ea typeface="华文楷体" panose="02010600040101010101" pitchFamily="2" charset="-122"/>
                <a:cs typeface="Times New Roman" panose="02020603050405020304" pitchFamily="18" charset="0"/>
              </a:rPr>
              <a:t>1</a:t>
            </a:r>
            <a:r>
              <a:rPr lang="zh-CN" altLang="en-US" sz="2400" dirty="0">
                <a:latin typeface="Times New Roman" panose="02020603050405020304" pitchFamily="18" charset="0"/>
                <a:ea typeface="华文楷体" panose="02010600040101010101" pitchFamily="2" charset="-122"/>
                <a:cs typeface="Times New Roman" panose="02020603050405020304" pitchFamily="18" charset="0"/>
              </a:rPr>
              <a:t>花粉加碘液染色，在显微镜下观察，半数花粉呈蓝黑色，半数呈橙红色。请回答：</a:t>
            </a:r>
            <a:br>
              <a:rPr lang="zh-CN" altLang="en-US" sz="2400" dirty="0">
                <a:latin typeface="Times New Roman" panose="02020603050405020304" pitchFamily="18" charset="0"/>
                <a:ea typeface="华文楷体" panose="02010600040101010101" pitchFamily="2" charset="-122"/>
                <a:cs typeface="Times New Roman" panose="02020603050405020304" pitchFamily="18" charset="0"/>
              </a:rPr>
            </a:br>
            <a:r>
              <a:rPr lang="zh-CN" altLang="en-US" sz="2400" dirty="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400" dirty="0">
                <a:latin typeface="Times New Roman" panose="02020603050405020304" pitchFamily="18" charset="0"/>
                <a:ea typeface="华文楷体" panose="02010600040101010101" pitchFamily="2" charset="-122"/>
                <a:cs typeface="Times New Roman" panose="02020603050405020304" pitchFamily="18" charset="0"/>
              </a:rPr>
              <a:t>1</a:t>
            </a:r>
            <a:r>
              <a:rPr lang="zh-CN" altLang="en-US" sz="2400" dirty="0">
                <a:latin typeface="Times New Roman" panose="02020603050405020304" pitchFamily="18" charset="0"/>
                <a:ea typeface="华文楷体" panose="02010600040101010101" pitchFamily="2" charset="-122"/>
                <a:cs typeface="Times New Roman" panose="02020603050405020304" pitchFamily="18" charset="0"/>
              </a:rPr>
              <a:t>）花粉中出现这种比例的原因是什么？</a:t>
            </a:r>
            <a:r>
              <a:rPr lang="zh-CN" altLang="en-US" sz="2400" u="sng" dirty="0">
                <a:latin typeface="Times New Roman" panose="02020603050405020304" pitchFamily="18" charset="0"/>
                <a:ea typeface="华文楷体" panose="02010600040101010101" pitchFamily="2" charset="-122"/>
                <a:cs typeface="Times New Roman" panose="02020603050405020304" pitchFamily="18" charset="0"/>
              </a:rPr>
              <a:t>       </a:t>
            </a:r>
            <a:br>
              <a:rPr lang="zh-CN" altLang="en-US" sz="2400" dirty="0">
                <a:latin typeface="Times New Roman" panose="02020603050405020304" pitchFamily="18" charset="0"/>
                <a:ea typeface="华文楷体" panose="02010600040101010101" pitchFamily="2" charset="-122"/>
                <a:cs typeface="Times New Roman" panose="02020603050405020304" pitchFamily="18" charset="0"/>
              </a:rPr>
            </a:br>
            <a:r>
              <a:rPr lang="zh-CN" altLang="en-US" sz="2400" dirty="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400" dirty="0">
                <a:latin typeface="Times New Roman" panose="02020603050405020304" pitchFamily="18" charset="0"/>
                <a:ea typeface="华文楷体" panose="02010600040101010101" pitchFamily="2" charset="-122"/>
                <a:cs typeface="Times New Roman" panose="02020603050405020304" pitchFamily="18" charset="0"/>
              </a:rPr>
              <a:t>2</a:t>
            </a:r>
            <a:r>
              <a:rPr lang="zh-CN" altLang="en-US" sz="2400" dirty="0">
                <a:latin typeface="Times New Roman" panose="02020603050405020304" pitchFamily="18" charset="0"/>
                <a:ea typeface="华文楷体" panose="02010600040101010101" pitchFamily="2" charset="-122"/>
                <a:cs typeface="Times New Roman" panose="02020603050405020304" pitchFamily="18" charset="0"/>
              </a:rPr>
              <a:t>）实验结果验证了什么？</a:t>
            </a:r>
            <a:br>
              <a:rPr lang="zh-CN" altLang="en-US" sz="2400" dirty="0">
                <a:latin typeface="Times New Roman" panose="02020603050405020304" pitchFamily="18" charset="0"/>
                <a:ea typeface="华文楷体" panose="02010600040101010101" pitchFamily="2" charset="-122"/>
                <a:cs typeface="Times New Roman" panose="02020603050405020304" pitchFamily="18" charset="0"/>
              </a:rPr>
            </a:br>
            <a:r>
              <a:rPr lang="zh-CN" altLang="en-US" sz="2400" dirty="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400" dirty="0">
                <a:latin typeface="Times New Roman" panose="02020603050405020304" pitchFamily="18" charset="0"/>
                <a:ea typeface="华文楷体" panose="02010600040101010101" pitchFamily="2" charset="-122"/>
                <a:cs typeface="Times New Roman" panose="02020603050405020304" pitchFamily="18" charset="0"/>
              </a:rPr>
              <a:t>3</a:t>
            </a:r>
            <a:r>
              <a:rPr lang="zh-CN" altLang="en-US" sz="2400" dirty="0">
                <a:latin typeface="Times New Roman" panose="02020603050405020304" pitchFamily="18" charset="0"/>
                <a:ea typeface="华文楷体" panose="02010600040101010101" pitchFamily="2" charset="-122"/>
                <a:cs typeface="Times New Roman" panose="02020603050405020304" pitchFamily="18" charset="0"/>
              </a:rPr>
              <a:t>）如果让</a:t>
            </a:r>
            <a:r>
              <a:rPr lang="en-US" altLang="zh-CN" sz="2400" dirty="0">
                <a:latin typeface="Times New Roman" panose="02020603050405020304" pitchFamily="18" charset="0"/>
                <a:ea typeface="华文楷体" panose="02010600040101010101" pitchFamily="2" charset="-122"/>
                <a:cs typeface="Times New Roman" panose="02020603050405020304" pitchFamily="18" charset="0"/>
              </a:rPr>
              <a:t>F</a:t>
            </a:r>
            <a:r>
              <a:rPr lang="en-US" altLang="zh-CN" sz="2400" baseline="-25000" dirty="0">
                <a:latin typeface="Times New Roman" panose="02020603050405020304" pitchFamily="18" charset="0"/>
                <a:ea typeface="华文楷体" panose="02010600040101010101" pitchFamily="2" charset="-122"/>
                <a:cs typeface="Times New Roman" panose="02020603050405020304" pitchFamily="18" charset="0"/>
              </a:rPr>
              <a:t>1</a:t>
            </a:r>
            <a:r>
              <a:rPr lang="zh-CN" altLang="en-US" sz="2400" dirty="0">
                <a:latin typeface="Times New Roman" panose="02020603050405020304" pitchFamily="18" charset="0"/>
                <a:ea typeface="华文楷体" panose="02010600040101010101" pitchFamily="2" charset="-122"/>
                <a:cs typeface="Times New Roman" panose="02020603050405020304" pitchFamily="18" charset="0"/>
              </a:rPr>
              <a:t>自交，</a:t>
            </a:r>
            <a:r>
              <a:rPr lang="en-US" altLang="zh-CN" sz="2400" dirty="0">
                <a:latin typeface="Times New Roman" panose="02020603050405020304" pitchFamily="18" charset="0"/>
                <a:ea typeface="华文楷体" panose="02010600040101010101" pitchFamily="2" charset="-122"/>
                <a:cs typeface="Times New Roman" panose="02020603050405020304" pitchFamily="18" charset="0"/>
              </a:rPr>
              <a:t> F</a:t>
            </a:r>
            <a:r>
              <a:rPr lang="en-US" altLang="zh-CN" sz="2400" baseline="-25000" dirty="0">
                <a:latin typeface="Times New Roman" panose="02020603050405020304" pitchFamily="18" charset="0"/>
                <a:ea typeface="华文楷体" panose="02010600040101010101" pitchFamily="2" charset="-122"/>
                <a:cs typeface="Times New Roman" panose="02020603050405020304" pitchFamily="18" charset="0"/>
              </a:rPr>
              <a:t>2</a:t>
            </a:r>
            <a:r>
              <a:rPr lang="zh-CN" altLang="en-US" sz="2400" dirty="0">
                <a:latin typeface="Times New Roman" panose="02020603050405020304" pitchFamily="18" charset="0"/>
                <a:ea typeface="华文楷体" panose="02010600040101010101" pitchFamily="2" charset="-122"/>
                <a:cs typeface="Times New Roman" panose="02020603050405020304" pitchFamily="18" charset="0"/>
              </a:rPr>
              <a:t>中花粉有</a:t>
            </a:r>
            <a:r>
              <a:rPr lang="zh-CN" altLang="en-US" sz="2400" u="sng" dirty="0">
                <a:latin typeface="Times New Roman" panose="02020603050405020304" pitchFamily="18" charset="0"/>
                <a:ea typeface="华文楷体" panose="02010600040101010101" pitchFamily="2" charset="-122"/>
                <a:cs typeface="Times New Roman" panose="02020603050405020304" pitchFamily="18" charset="0"/>
              </a:rPr>
              <a:t>             </a:t>
            </a:r>
            <a:r>
              <a:rPr lang="zh-CN" altLang="en-US" sz="2400" dirty="0">
                <a:latin typeface="Times New Roman" panose="02020603050405020304" pitchFamily="18" charset="0"/>
                <a:ea typeface="华文楷体" panose="02010600040101010101" pitchFamily="2" charset="-122"/>
                <a:cs typeface="Times New Roman" panose="02020603050405020304" pitchFamily="18" charset="0"/>
              </a:rPr>
              <a:t>类型。</a:t>
            </a:r>
          </a:p>
        </p:txBody>
      </p:sp>
      <p:sp>
        <p:nvSpPr>
          <p:cNvPr id="16387" name="矩形 4">
            <a:extLst>
              <a:ext uri="{FF2B5EF4-FFF2-40B4-BE49-F238E27FC236}">
                <a16:creationId xmlns:a16="http://schemas.microsoft.com/office/drawing/2014/main" id="{C985B6BE-98FB-4AEA-9EDB-BE04A4C4E23E}"/>
              </a:ext>
            </a:extLst>
          </p:cNvPr>
          <p:cNvSpPr>
            <a:spLocks noChangeArrowheads="1"/>
          </p:cNvSpPr>
          <p:nvPr/>
        </p:nvSpPr>
        <p:spPr bwMode="auto">
          <a:xfrm>
            <a:off x="3645310" y="64524"/>
            <a:ext cx="5638800" cy="830263"/>
          </a:xfrm>
          <a:prstGeom prst="rect">
            <a:avLst/>
          </a:prstGeom>
          <a:noFill/>
          <a:ln>
            <a:noFill/>
          </a:ln>
        </p:spPr>
        <p:txBody>
          <a:bodyPr>
            <a:spAutoFit/>
          </a:bodyPr>
          <a:lstStyle>
            <a:lvl1pPr eaLnBrk="0" hangingPunct="0">
              <a:defRPr sz="3200" b="1">
                <a:solidFill>
                  <a:schemeClr val="tx1"/>
                </a:solidFill>
                <a:latin typeface="楷体_GB2312" pitchFamily="49" charset="-122"/>
                <a:ea typeface="楷体_GB2312" pitchFamily="49" charset="-122"/>
              </a:defRPr>
            </a:lvl1pPr>
            <a:lvl2pPr marL="742950" indent="-285750" eaLnBrk="0" hangingPunct="0">
              <a:defRPr sz="3200" b="1">
                <a:solidFill>
                  <a:schemeClr val="tx1"/>
                </a:solidFill>
                <a:latin typeface="楷体_GB2312" pitchFamily="49" charset="-122"/>
                <a:ea typeface="楷体_GB2312" pitchFamily="49" charset="-122"/>
              </a:defRPr>
            </a:lvl2pPr>
            <a:lvl3pPr marL="1143000" indent="-228600" eaLnBrk="0" hangingPunct="0">
              <a:defRPr sz="3200" b="1">
                <a:solidFill>
                  <a:schemeClr val="tx1"/>
                </a:solidFill>
                <a:latin typeface="楷体_GB2312" pitchFamily="49" charset="-122"/>
                <a:ea typeface="楷体_GB2312" pitchFamily="49" charset="-122"/>
              </a:defRPr>
            </a:lvl3pPr>
            <a:lvl4pPr marL="1600200" indent="-228600" eaLnBrk="0" hangingPunct="0">
              <a:defRPr sz="3200" b="1">
                <a:solidFill>
                  <a:schemeClr val="tx1"/>
                </a:solidFill>
                <a:latin typeface="楷体_GB2312" pitchFamily="49" charset="-122"/>
                <a:ea typeface="楷体_GB2312" pitchFamily="49" charset="-122"/>
              </a:defRPr>
            </a:lvl4pPr>
            <a:lvl5pPr marL="2057400" indent="-228600" eaLnBrk="0" hangingPunct="0">
              <a:defRPr sz="32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9pPr>
          </a:lstStyle>
          <a:p>
            <a:pPr algn="ctr" eaLnBrk="1" hangingPunct="1">
              <a:defRPr/>
            </a:pPr>
            <a:r>
              <a:rPr lang="zh-CN" altLang="en-US" sz="2400" dirty="0">
                <a:solidFill>
                  <a:srgbClr val="FF0000"/>
                </a:solidFill>
                <a:latin typeface="Times New Roman" panose="02020603050405020304" pitchFamily="18" charset="0"/>
                <a:ea typeface="华文楷体" pitchFamily="2" charset="-122"/>
                <a:cs typeface="Times New Roman" panose="02020603050405020304" pitchFamily="18" charset="0"/>
              </a:rPr>
              <a:t>（暂停，阅读教材</a:t>
            </a:r>
            <a:r>
              <a:rPr lang="en-US" altLang="zh-CN" sz="2400" dirty="0">
                <a:solidFill>
                  <a:srgbClr val="FF0000"/>
                </a:solidFill>
                <a:latin typeface="Times New Roman" panose="02020603050405020304" pitchFamily="18" charset="0"/>
                <a:ea typeface="华文楷体" pitchFamily="2" charset="-122"/>
                <a:cs typeface="Times New Roman" panose="02020603050405020304" pitchFamily="18" charset="0"/>
              </a:rPr>
              <a:t>p8</a:t>
            </a:r>
            <a:endParaRPr lang="en-US" altLang="zh-CN" sz="2400" strike="sngStrike" dirty="0">
              <a:solidFill>
                <a:srgbClr val="FF0000"/>
              </a:solidFill>
              <a:latin typeface="Times New Roman" panose="02020603050405020304" pitchFamily="18" charset="0"/>
              <a:ea typeface="华文楷体" pitchFamily="2" charset="-122"/>
              <a:cs typeface="Times New Roman" panose="02020603050405020304" pitchFamily="18" charset="0"/>
            </a:endParaRPr>
          </a:p>
          <a:p>
            <a:pPr algn="ctr" eaLnBrk="1" hangingPunct="1">
              <a:defRPr/>
            </a:pPr>
            <a:r>
              <a:rPr lang="zh-CN" altLang="en-US" sz="2400" dirty="0">
                <a:solidFill>
                  <a:srgbClr val="FF0000"/>
                </a:solidFill>
                <a:latin typeface="Times New Roman" panose="02020603050405020304" pitchFamily="18" charset="0"/>
                <a:ea typeface="华文楷体" pitchFamily="2" charset="-122"/>
                <a:cs typeface="Times New Roman" panose="02020603050405020304" pitchFamily="18" charset="0"/>
              </a:rPr>
              <a:t>练习与应用二、拓展应用</a:t>
            </a:r>
            <a:r>
              <a:rPr lang="en-US" altLang="zh-CN" sz="2400" dirty="0">
                <a:solidFill>
                  <a:srgbClr val="FF0000"/>
                </a:solidFill>
                <a:latin typeface="Times New Roman" panose="02020603050405020304" pitchFamily="18" charset="0"/>
                <a:ea typeface="华文楷体" pitchFamily="2" charset="-122"/>
                <a:cs typeface="Times New Roman" panose="02020603050405020304" pitchFamily="18" charset="0"/>
              </a:rPr>
              <a:t>1</a:t>
            </a:r>
            <a:r>
              <a:rPr lang="zh-CN" altLang="en-US" sz="2400" dirty="0">
                <a:solidFill>
                  <a:srgbClr val="FF0000"/>
                </a:solidFill>
                <a:latin typeface="Times New Roman" panose="02020603050405020304" pitchFamily="18" charset="0"/>
                <a:ea typeface="华文楷体" pitchFamily="2" charset="-122"/>
                <a:cs typeface="Times New Roman" panose="02020603050405020304" pitchFamily="18" charset="0"/>
              </a:rPr>
              <a:t>，分析作答）</a:t>
            </a:r>
            <a:endParaRPr lang="en-US" altLang="zh-CN" sz="2400" dirty="0">
              <a:solidFill>
                <a:srgbClr val="FF0000"/>
              </a:solidFill>
              <a:latin typeface="Times New Roman" panose="02020603050405020304" pitchFamily="18" charset="0"/>
              <a:ea typeface="华文楷体" pitchFamily="2" charset="-122"/>
              <a:cs typeface="Times New Roman" panose="02020603050405020304" pitchFamily="18" charset="0"/>
            </a:endParaRPr>
          </a:p>
        </p:txBody>
      </p:sp>
    </p:spTree>
    <p:extLst>
      <p:ext uri="{BB962C8B-B14F-4D97-AF65-F5344CB8AC3E}">
        <p14:creationId xmlns:p14="http://schemas.microsoft.com/office/powerpoint/2010/main" val="227527897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矩形 10">
            <a:extLst>
              <a:ext uri="{FF2B5EF4-FFF2-40B4-BE49-F238E27FC236}">
                <a16:creationId xmlns:a16="http://schemas.microsoft.com/office/drawing/2014/main" id="{FBF10CD5-AC55-4249-BA3C-6C6E0E7DADD5}"/>
              </a:ext>
            </a:extLst>
          </p:cNvPr>
          <p:cNvSpPr>
            <a:spLocks noChangeArrowheads="1"/>
          </p:cNvSpPr>
          <p:nvPr/>
        </p:nvSpPr>
        <p:spPr bwMode="auto">
          <a:xfrm>
            <a:off x="106068" y="782984"/>
            <a:ext cx="8763448"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3200" b="1">
                <a:solidFill>
                  <a:schemeClr val="tx1"/>
                </a:solidFill>
                <a:latin typeface="楷体_GB2312" pitchFamily="49" charset="-122"/>
                <a:ea typeface="楷体_GB2312" pitchFamily="49" charset="-122"/>
              </a:defRPr>
            </a:lvl1pPr>
            <a:lvl2pPr marL="742950" indent="-285750" eaLnBrk="0" hangingPunct="0">
              <a:defRPr sz="3200" b="1">
                <a:solidFill>
                  <a:schemeClr val="tx1"/>
                </a:solidFill>
                <a:latin typeface="楷体_GB2312" pitchFamily="49" charset="-122"/>
                <a:ea typeface="楷体_GB2312" pitchFamily="49" charset="-122"/>
              </a:defRPr>
            </a:lvl2pPr>
            <a:lvl3pPr marL="1143000" indent="-228600" eaLnBrk="0" hangingPunct="0">
              <a:defRPr sz="3200" b="1">
                <a:solidFill>
                  <a:schemeClr val="tx1"/>
                </a:solidFill>
                <a:latin typeface="楷体_GB2312" pitchFamily="49" charset="-122"/>
                <a:ea typeface="楷体_GB2312" pitchFamily="49" charset="-122"/>
              </a:defRPr>
            </a:lvl3pPr>
            <a:lvl4pPr marL="1600200" indent="-228600" eaLnBrk="0" hangingPunct="0">
              <a:defRPr sz="3200" b="1">
                <a:solidFill>
                  <a:schemeClr val="tx1"/>
                </a:solidFill>
                <a:latin typeface="楷体_GB2312" pitchFamily="49" charset="-122"/>
                <a:ea typeface="楷体_GB2312" pitchFamily="49" charset="-122"/>
              </a:defRPr>
            </a:lvl4pPr>
            <a:lvl5pPr marL="2057400" indent="-228600" eaLnBrk="0" hangingPunct="0">
              <a:defRPr sz="32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9pPr>
          </a:lstStyle>
          <a:p>
            <a:pPr eaLnBrk="1" hangingPunct="1"/>
            <a:r>
              <a:rPr lang="zh-CN" altLang="en-US" sz="20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例</a:t>
            </a:r>
            <a:r>
              <a:rPr lang="en-US" altLang="zh-CN" sz="20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6.</a:t>
            </a:r>
            <a:r>
              <a:rPr lang="zh-CN" altLang="en-US" sz="20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 参考答案</a:t>
            </a:r>
            <a:endParaRPr lang="en-US" altLang="zh-CN" sz="20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endParaRPr>
          </a:p>
          <a:p>
            <a:pPr eaLnBrk="1" hangingPunct="1"/>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1</a:t>
            </a:r>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F</a:t>
            </a:r>
            <a:r>
              <a:rPr lang="en-US" altLang="zh-CN" sz="2000" baseline="-25000" dirty="0">
                <a:latin typeface="Times New Roman" panose="02020603050405020304" pitchFamily="18" charset="0"/>
                <a:ea typeface="华文楷体" panose="02010600040101010101" pitchFamily="2" charset="-122"/>
                <a:cs typeface="Times New Roman" panose="02020603050405020304" pitchFamily="18" charset="0"/>
              </a:rPr>
              <a:t>1</a:t>
            </a:r>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rPr>
              <a:t>水稻细胞含有一个控制支链淀粉合成的遗传因子和控制直链淀粉合成的遗传因子。在</a:t>
            </a:r>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F</a:t>
            </a:r>
            <a:r>
              <a:rPr lang="en-US" altLang="zh-CN" sz="2000" baseline="-25000" dirty="0">
                <a:latin typeface="Times New Roman" panose="02020603050405020304" pitchFamily="18" charset="0"/>
                <a:ea typeface="华文楷体" panose="02010600040101010101" pitchFamily="2" charset="-122"/>
                <a:cs typeface="Times New Roman" panose="02020603050405020304" pitchFamily="18" charset="0"/>
              </a:rPr>
              <a:t>1</a:t>
            </a:r>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rPr>
              <a:t>形成配子时，两个遗传因子分离，分别进入不同配子中，含支链淀粉遗传因子的配子合成支链淀粉，遇碘变橙红色；含直链淀粉遗传因子的配子合成直链淀粉，遇碘变蓝黑色， 其比例为</a:t>
            </a:r>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1</a:t>
            </a:r>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1 </a:t>
            </a:r>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p:txBody>
      </p:sp>
      <p:sp>
        <p:nvSpPr>
          <p:cNvPr id="17413" name="矩形 11">
            <a:extLst>
              <a:ext uri="{FF2B5EF4-FFF2-40B4-BE49-F238E27FC236}">
                <a16:creationId xmlns:a16="http://schemas.microsoft.com/office/drawing/2014/main" id="{9A8D69A8-155F-4E0A-8951-EB5A0EED3EB1}"/>
              </a:ext>
            </a:extLst>
          </p:cNvPr>
          <p:cNvSpPr>
            <a:spLocks noChangeArrowheads="1"/>
          </p:cNvSpPr>
          <p:nvPr/>
        </p:nvSpPr>
        <p:spPr bwMode="auto">
          <a:xfrm>
            <a:off x="86032" y="2420880"/>
            <a:ext cx="8077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楷体_GB2312" pitchFamily="49" charset="-122"/>
                <a:ea typeface="楷体_GB2312" pitchFamily="49" charset="-122"/>
              </a:defRPr>
            </a:lvl1pPr>
            <a:lvl2pPr marL="742950" indent="-285750" eaLnBrk="0" hangingPunct="0">
              <a:defRPr sz="3200" b="1">
                <a:solidFill>
                  <a:schemeClr val="tx1"/>
                </a:solidFill>
                <a:latin typeface="楷体_GB2312" pitchFamily="49" charset="-122"/>
                <a:ea typeface="楷体_GB2312" pitchFamily="49" charset="-122"/>
              </a:defRPr>
            </a:lvl2pPr>
            <a:lvl3pPr marL="1143000" indent="-228600" eaLnBrk="0" hangingPunct="0">
              <a:defRPr sz="3200" b="1">
                <a:solidFill>
                  <a:schemeClr val="tx1"/>
                </a:solidFill>
                <a:latin typeface="楷体_GB2312" pitchFamily="49" charset="-122"/>
                <a:ea typeface="楷体_GB2312" pitchFamily="49" charset="-122"/>
              </a:defRPr>
            </a:lvl3pPr>
            <a:lvl4pPr marL="1600200" indent="-228600" eaLnBrk="0" hangingPunct="0">
              <a:defRPr sz="3200" b="1">
                <a:solidFill>
                  <a:schemeClr val="tx1"/>
                </a:solidFill>
                <a:latin typeface="楷体_GB2312" pitchFamily="49" charset="-122"/>
                <a:ea typeface="楷体_GB2312" pitchFamily="49" charset="-122"/>
              </a:defRPr>
            </a:lvl4pPr>
            <a:lvl5pPr marL="2057400" indent="-228600" eaLnBrk="0" hangingPunct="0">
              <a:defRPr sz="32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9pPr>
          </a:lstStyle>
          <a:p>
            <a:pPr eaLnBrk="1" hangingPunct="1"/>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2</a:t>
            </a:r>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rPr>
              <a:t>）孟德尔的分离定律。</a:t>
            </a:r>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F</a:t>
            </a:r>
            <a:r>
              <a:rPr lang="en-US" altLang="zh-CN" sz="2000" baseline="-25000" dirty="0">
                <a:latin typeface="Times New Roman" panose="02020603050405020304" pitchFamily="18" charset="0"/>
                <a:ea typeface="华文楷体" panose="02010600040101010101" pitchFamily="2" charset="-122"/>
                <a:cs typeface="Times New Roman" panose="02020603050405020304" pitchFamily="18" charset="0"/>
              </a:rPr>
              <a:t>1</a:t>
            </a:r>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rPr>
              <a:t>形成配子时，成对的遗传因子发生分离，</a:t>
            </a:r>
            <a:endParaRPr lang="en-US" altLang="zh-CN" sz="2000" dirty="0">
              <a:latin typeface="Times New Roman" panose="02020603050405020304" pitchFamily="18" charset="0"/>
              <a:ea typeface="华文楷体" panose="02010600040101010101" pitchFamily="2" charset="-122"/>
              <a:cs typeface="Times New Roman" panose="02020603050405020304" pitchFamily="18" charset="0"/>
            </a:endParaRPr>
          </a:p>
          <a:p>
            <a:pPr eaLnBrk="1" hangingPunct="1"/>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        </a:t>
            </a:r>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rPr>
              <a:t> 分离后的遗传因子分别进入不同的配子中。</a:t>
            </a:r>
            <a:endParaRPr lang="zh-CN" altLang="en-US" sz="2000" dirty="0">
              <a:latin typeface="Times New Roman" panose="02020603050405020304" pitchFamily="18" charset="0"/>
              <a:cs typeface="Times New Roman" panose="02020603050405020304" pitchFamily="18" charset="0"/>
            </a:endParaRPr>
          </a:p>
        </p:txBody>
      </p:sp>
      <p:sp>
        <p:nvSpPr>
          <p:cNvPr id="17414" name="矩形 12">
            <a:extLst>
              <a:ext uri="{FF2B5EF4-FFF2-40B4-BE49-F238E27FC236}">
                <a16:creationId xmlns:a16="http://schemas.microsoft.com/office/drawing/2014/main" id="{019E36B2-866B-44C4-9DA3-7913BACCD013}"/>
              </a:ext>
            </a:extLst>
          </p:cNvPr>
          <p:cNvSpPr>
            <a:spLocks noChangeArrowheads="1"/>
          </p:cNvSpPr>
          <p:nvPr/>
        </p:nvSpPr>
        <p:spPr bwMode="auto">
          <a:xfrm>
            <a:off x="106068" y="3107910"/>
            <a:ext cx="9541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楷体_GB2312" pitchFamily="49" charset="-122"/>
                <a:ea typeface="楷体_GB2312" pitchFamily="49" charset="-122"/>
              </a:defRPr>
            </a:lvl1pPr>
            <a:lvl2pPr marL="742950" indent="-285750" eaLnBrk="0" hangingPunct="0">
              <a:defRPr sz="3200" b="1">
                <a:solidFill>
                  <a:schemeClr val="tx1"/>
                </a:solidFill>
                <a:latin typeface="楷体_GB2312" pitchFamily="49" charset="-122"/>
                <a:ea typeface="楷体_GB2312" pitchFamily="49" charset="-122"/>
              </a:defRPr>
            </a:lvl2pPr>
            <a:lvl3pPr marL="1143000" indent="-228600" eaLnBrk="0" hangingPunct="0">
              <a:defRPr sz="3200" b="1">
                <a:solidFill>
                  <a:schemeClr val="tx1"/>
                </a:solidFill>
                <a:latin typeface="楷体_GB2312" pitchFamily="49" charset="-122"/>
                <a:ea typeface="楷体_GB2312" pitchFamily="49" charset="-122"/>
              </a:defRPr>
            </a:lvl3pPr>
            <a:lvl4pPr marL="1600200" indent="-228600" eaLnBrk="0" hangingPunct="0">
              <a:defRPr sz="3200" b="1">
                <a:solidFill>
                  <a:schemeClr val="tx1"/>
                </a:solidFill>
                <a:latin typeface="楷体_GB2312" pitchFamily="49" charset="-122"/>
                <a:ea typeface="楷体_GB2312" pitchFamily="49" charset="-122"/>
              </a:defRPr>
            </a:lvl4pPr>
            <a:lvl5pPr marL="2057400" indent="-228600" eaLnBrk="0" hangingPunct="0">
              <a:defRPr sz="32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9pPr>
          </a:lstStyle>
          <a:p>
            <a:pPr eaLnBrk="1" hangingPunct="1"/>
            <a:r>
              <a:rPr lang="zh-CN" altLang="en-US" sz="20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0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3</a:t>
            </a:r>
            <a:r>
              <a:rPr lang="zh-CN" altLang="en-US" sz="20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0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2</a:t>
            </a:r>
            <a:endParaRPr lang="zh-CN" altLang="en-US" sz="20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nvGrpSpPr>
          <p:cNvPr id="2" name="组合 1">
            <a:extLst>
              <a:ext uri="{FF2B5EF4-FFF2-40B4-BE49-F238E27FC236}">
                <a16:creationId xmlns:a16="http://schemas.microsoft.com/office/drawing/2014/main" id="{059503E0-8649-4C31-BBDA-7FB3729E18F4}"/>
              </a:ext>
            </a:extLst>
          </p:cNvPr>
          <p:cNvGrpSpPr/>
          <p:nvPr/>
        </p:nvGrpSpPr>
        <p:grpSpPr>
          <a:xfrm>
            <a:off x="171939" y="3620845"/>
            <a:ext cx="8414493" cy="1183885"/>
            <a:chOff x="0" y="3530574"/>
            <a:chExt cx="8414493" cy="1183885"/>
          </a:xfrm>
        </p:grpSpPr>
        <p:sp>
          <p:nvSpPr>
            <p:cNvPr id="9" name="矩形 8">
              <a:extLst>
                <a:ext uri="{FF2B5EF4-FFF2-40B4-BE49-F238E27FC236}">
                  <a16:creationId xmlns:a16="http://schemas.microsoft.com/office/drawing/2014/main" id="{701CA923-1D5C-4E9B-8E3C-5707B13C3D35}"/>
                </a:ext>
              </a:extLst>
            </p:cNvPr>
            <p:cNvSpPr>
              <a:spLocks noChangeArrowheads="1"/>
            </p:cNvSpPr>
            <p:nvPr/>
          </p:nvSpPr>
          <p:spPr bwMode="auto">
            <a:xfrm>
              <a:off x="0" y="3530574"/>
              <a:ext cx="551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楷体_GB2312" pitchFamily="49" charset="-122"/>
                  <a:ea typeface="楷体_GB2312" pitchFamily="49" charset="-122"/>
                </a:defRPr>
              </a:lvl1pPr>
              <a:lvl2pPr marL="742950" indent="-285750" eaLnBrk="0" hangingPunct="0">
                <a:defRPr sz="3200" b="1">
                  <a:solidFill>
                    <a:schemeClr val="tx1"/>
                  </a:solidFill>
                  <a:latin typeface="楷体_GB2312" pitchFamily="49" charset="-122"/>
                  <a:ea typeface="楷体_GB2312" pitchFamily="49" charset="-122"/>
                </a:defRPr>
              </a:lvl2pPr>
              <a:lvl3pPr marL="1143000" indent="-228600" eaLnBrk="0" hangingPunct="0">
                <a:defRPr sz="3200" b="1">
                  <a:solidFill>
                    <a:schemeClr val="tx1"/>
                  </a:solidFill>
                  <a:latin typeface="楷体_GB2312" pitchFamily="49" charset="-122"/>
                  <a:ea typeface="楷体_GB2312" pitchFamily="49" charset="-122"/>
                </a:defRPr>
              </a:lvl3pPr>
              <a:lvl4pPr marL="1600200" indent="-228600" eaLnBrk="0" hangingPunct="0">
                <a:defRPr sz="3200" b="1">
                  <a:solidFill>
                    <a:schemeClr val="tx1"/>
                  </a:solidFill>
                  <a:latin typeface="楷体_GB2312" pitchFamily="49" charset="-122"/>
                  <a:ea typeface="楷体_GB2312" pitchFamily="49" charset="-122"/>
                </a:defRPr>
              </a:lvl4pPr>
              <a:lvl5pPr marL="2057400" indent="-228600" eaLnBrk="0" hangingPunct="0">
                <a:defRPr sz="32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9pPr>
            </a:lstStyle>
            <a:p>
              <a:pPr eaLnBrk="1" hangingPunct="1"/>
              <a:r>
                <a:rPr lang="zh-CN" altLang="en-US" sz="2400" dirty="0">
                  <a:solidFill>
                    <a:srgbClr val="0000FF"/>
                  </a:solidFill>
                  <a:latin typeface="华文楷体" panose="02010600040101010101" pitchFamily="2" charset="-122"/>
                  <a:ea typeface="华文楷体" panose="02010600040101010101" pitchFamily="2" charset="-122"/>
                </a:rPr>
                <a:t>方法三、</a:t>
              </a:r>
              <a:r>
                <a:rPr lang="zh-CN" altLang="en-US" sz="2400" dirty="0">
                  <a:latin typeface="华文楷体" panose="02010600040101010101" pitchFamily="2" charset="-122"/>
                  <a:ea typeface="华文楷体" panose="02010600040101010101" pitchFamily="2" charset="-122"/>
                </a:rPr>
                <a:t>花粉鉴定法</a:t>
              </a:r>
            </a:p>
          </p:txBody>
        </p:sp>
        <p:sp>
          <p:nvSpPr>
            <p:cNvPr id="14" name="矩形 13">
              <a:extLst>
                <a:ext uri="{FF2B5EF4-FFF2-40B4-BE49-F238E27FC236}">
                  <a16:creationId xmlns:a16="http://schemas.microsoft.com/office/drawing/2014/main" id="{FBAB9BAF-5256-4A64-B0B9-0CF4D0F15F58}"/>
                </a:ext>
              </a:extLst>
            </p:cNvPr>
            <p:cNvSpPr>
              <a:spLocks noChangeArrowheads="1"/>
            </p:cNvSpPr>
            <p:nvPr/>
          </p:nvSpPr>
          <p:spPr bwMode="auto">
            <a:xfrm>
              <a:off x="535413" y="4006573"/>
              <a:ext cx="78790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楷体_GB2312" pitchFamily="49" charset="-122"/>
                  <a:ea typeface="楷体_GB2312" pitchFamily="49" charset="-122"/>
                </a:defRPr>
              </a:lvl1pPr>
              <a:lvl2pPr marL="742950" indent="-285750" eaLnBrk="0" hangingPunct="0">
                <a:defRPr sz="3200" b="1">
                  <a:solidFill>
                    <a:schemeClr val="tx1"/>
                  </a:solidFill>
                  <a:latin typeface="楷体_GB2312" pitchFamily="49" charset="-122"/>
                  <a:ea typeface="楷体_GB2312" pitchFamily="49" charset="-122"/>
                </a:defRPr>
              </a:lvl2pPr>
              <a:lvl3pPr marL="1143000" indent="-228600" eaLnBrk="0" hangingPunct="0">
                <a:defRPr sz="3200" b="1">
                  <a:solidFill>
                    <a:schemeClr val="tx1"/>
                  </a:solidFill>
                  <a:latin typeface="楷体_GB2312" pitchFamily="49" charset="-122"/>
                  <a:ea typeface="楷体_GB2312" pitchFamily="49" charset="-122"/>
                </a:defRPr>
              </a:lvl3pPr>
              <a:lvl4pPr marL="1600200" indent="-228600" eaLnBrk="0" hangingPunct="0">
                <a:defRPr sz="3200" b="1">
                  <a:solidFill>
                    <a:schemeClr val="tx1"/>
                  </a:solidFill>
                  <a:latin typeface="楷体_GB2312" pitchFamily="49" charset="-122"/>
                  <a:ea typeface="楷体_GB2312" pitchFamily="49" charset="-122"/>
                </a:defRPr>
              </a:lvl4pPr>
              <a:lvl5pPr marL="2057400" indent="-228600" eaLnBrk="0" hangingPunct="0">
                <a:defRPr sz="32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9pPr>
            </a:lstStyle>
            <a:p>
              <a:pPr eaLnBrk="1" hangingPunct="1"/>
              <a:r>
                <a:rPr lang="zh-CN" altLang="en-US" sz="2000"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若某个体产生的花粉只有一种类型，则该个体为纯合子；</a:t>
              </a:r>
              <a:endParaRPr lang="en-US" altLang="zh-CN" sz="2000"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endParaRPr>
            </a:p>
            <a:p>
              <a:pPr eaLnBrk="1" hangingPunct="1"/>
              <a:r>
                <a:rPr lang="zh-CN" altLang="en-US" sz="2000"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若某个体产生的花粉有两种类型，比例为</a:t>
              </a:r>
              <a:r>
                <a:rPr lang="en-US" altLang="zh-CN" sz="2000"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1</a:t>
              </a:r>
              <a:r>
                <a:rPr lang="zh-CN" altLang="en-US" sz="2000"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000"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1</a:t>
              </a:r>
              <a:r>
                <a:rPr lang="zh-CN" altLang="en-US" sz="2000"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，则该个体为杂合子。</a:t>
              </a:r>
            </a:p>
          </p:txBody>
        </p:sp>
      </p:grpSp>
      <p:sp>
        <p:nvSpPr>
          <p:cNvPr id="17416" name="矩形 4">
            <a:extLst>
              <a:ext uri="{FF2B5EF4-FFF2-40B4-BE49-F238E27FC236}">
                <a16:creationId xmlns:a16="http://schemas.microsoft.com/office/drawing/2014/main" id="{667663F8-A1AC-4BBB-8519-FC3E53FA05F7}"/>
              </a:ext>
            </a:extLst>
          </p:cNvPr>
          <p:cNvSpPr>
            <a:spLocks noChangeArrowheads="1"/>
          </p:cNvSpPr>
          <p:nvPr/>
        </p:nvSpPr>
        <p:spPr bwMode="auto">
          <a:xfrm>
            <a:off x="6032910" y="634222"/>
            <a:ext cx="3271684"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楷体_GB2312" pitchFamily="49" charset="-122"/>
                <a:ea typeface="楷体_GB2312" pitchFamily="49" charset="-122"/>
              </a:defRPr>
            </a:lvl1pPr>
            <a:lvl2pPr marL="742950" indent="-285750" eaLnBrk="0" hangingPunct="0">
              <a:defRPr sz="3200" b="1">
                <a:solidFill>
                  <a:schemeClr val="tx1"/>
                </a:solidFill>
                <a:latin typeface="楷体_GB2312" pitchFamily="49" charset="-122"/>
                <a:ea typeface="楷体_GB2312" pitchFamily="49" charset="-122"/>
              </a:defRPr>
            </a:lvl2pPr>
            <a:lvl3pPr marL="1143000" indent="-228600" eaLnBrk="0" hangingPunct="0">
              <a:defRPr sz="3200" b="1">
                <a:solidFill>
                  <a:schemeClr val="tx1"/>
                </a:solidFill>
                <a:latin typeface="楷体_GB2312" pitchFamily="49" charset="-122"/>
                <a:ea typeface="楷体_GB2312" pitchFamily="49" charset="-122"/>
              </a:defRPr>
            </a:lvl3pPr>
            <a:lvl4pPr marL="1600200" indent="-228600" eaLnBrk="0" hangingPunct="0">
              <a:defRPr sz="3200" b="1">
                <a:solidFill>
                  <a:schemeClr val="tx1"/>
                </a:solidFill>
                <a:latin typeface="楷体_GB2312" pitchFamily="49" charset="-122"/>
                <a:ea typeface="楷体_GB2312" pitchFamily="49" charset="-122"/>
              </a:defRPr>
            </a:lvl4pPr>
            <a:lvl5pPr marL="2057400" indent="-228600" eaLnBrk="0" hangingPunct="0">
              <a:defRPr sz="32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9pPr>
          </a:lstStyle>
          <a:p>
            <a:pPr eaLnBrk="1" hangingPunct="1"/>
            <a:r>
              <a:rPr lang="zh-CN" altLang="en-US" sz="2400" dirty="0">
                <a:solidFill>
                  <a:srgbClr val="FF0000"/>
                </a:solidFill>
                <a:latin typeface="华文楷体" panose="02010600040101010101" pitchFamily="2" charset="-122"/>
                <a:ea typeface="华文楷体" panose="02010600040101010101" pitchFamily="2" charset="-122"/>
              </a:rPr>
              <a:t>（暂停，分析、总结）</a:t>
            </a:r>
            <a:endParaRPr lang="en-US" altLang="zh-CN" sz="2400" dirty="0">
              <a:solidFill>
                <a:srgbClr val="FF0000"/>
              </a:solidFill>
              <a:latin typeface="华文楷体" panose="02010600040101010101" pitchFamily="2" charset="-122"/>
              <a:ea typeface="华文楷体" panose="02010600040101010101" pitchFamily="2" charset="-122"/>
            </a:endParaRPr>
          </a:p>
        </p:txBody>
      </p:sp>
      <p:sp>
        <p:nvSpPr>
          <p:cNvPr id="11" name="矩形 2">
            <a:extLst>
              <a:ext uri="{FF2B5EF4-FFF2-40B4-BE49-F238E27FC236}">
                <a16:creationId xmlns:a16="http://schemas.microsoft.com/office/drawing/2014/main" id="{0E12277E-0358-4517-8BE0-188138D58C09}"/>
              </a:ext>
            </a:extLst>
          </p:cNvPr>
          <p:cNvSpPr>
            <a:spLocks noChangeArrowheads="1"/>
          </p:cNvSpPr>
          <p:nvPr/>
        </p:nvSpPr>
        <p:spPr bwMode="auto">
          <a:xfrm>
            <a:off x="1940446" y="246143"/>
            <a:ext cx="48526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楷体_GB2312" pitchFamily="49" charset="-122"/>
                <a:ea typeface="楷体_GB2312" pitchFamily="49" charset="-122"/>
              </a:defRPr>
            </a:lvl1pPr>
            <a:lvl2pPr marL="742950" indent="-285750" eaLnBrk="0" hangingPunct="0">
              <a:defRPr sz="3200" b="1">
                <a:solidFill>
                  <a:schemeClr val="tx1"/>
                </a:solidFill>
                <a:latin typeface="楷体_GB2312" pitchFamily="49" charset="-122"/>
                <a:ea typeface="楷体_GB2312" pitchFamily="49" charset="-122"/>
              </a:defRPr>
            </a:lvl2pPr>
            <a:lvl3pPr marL="1143000" indent="-228600" eaLnBrk="0" hangingPunct="0">
              <a:defRPr sz="3200" b="1">
                <a:solidFill>
                  <a:schemeClr val="tx1"/>
                </a:solidFill>
                <a:latin typeface="楷体_GB2312" pitchFamily="49" charset="-122"/>
                <a:ea typeface="楷体_GB2312" pitchFamily="49" charset="-122"/>
              </a:defRPr>
            </a:lvl3pPr>
            <a:lvl4pPr marL="1600200" indent="-228600" eaLnBrk="0" hangingPunct="0">
              <a:defRPr sz="3200" b="1">
                <a:solidFill>
                  <a:schemeClr val="tx1"/>
                </a:solidFill>
                <a:latin typeface="楷体_GB2312" pitchFamily="49" charset="-122"/>
                <a:ea typeface="楷体_GB2312" pitchFamily="49" charset="-122"/>
              </a:defRPr>
            </a:lvl4pPr>
            <a:lvl5pPr marL="2057400" indent="-228600" eaLnBrk="0" hangingPunct="0">
              <a:defRPr sz="32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9pPr>
          </a:lstStyle>
          <a:p>
            <a:pPr algn="ctr" eaLnBrk="1" hangingPunct="1"/>
            <a:r>
              <a:rPr lang="zh-CN" altLang="en-US" sz="2800" b="0" dirty="0">
                <a:latin typeface="黑体" panose="02010609060101010101" pitchFamily="49" charset="-122"/>
                <a:ea typeface="黑体" panose="02010609060101010101" pitchFamily="49" charset="-122"/>
              </a:rPr>
              <a:t>纯合子、杂合子的比较与鉴定</a:t>
            </a:r>
          </a:p>
        </p:txBody>
      </p:sp>
    </p:spTree>
    <p:extLst>
      <p:ext uri="{BB962C8B-B14F-4D97-AF65-F5344CB8AC3E}">
        <p14:creationId xmlns:p14="http://schemas.microsoft.com/office/powerpoint/2010/main" val="13474913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207C98F0-9C6C-445C-AF97-05FB10591EF8}"/>
              </a:ext>
            </a:extLst>
          </p:cNvPr>
          <p:cNvSpPr/>
          <p:nvPr/>
        </p:nvSpPr>
        <p:spPr>
          <a:xfrm>
            <a:off x="0" y="772906"/>
            <a:ext cx="9033447" cy="3914533"/>
          </a:xfrm>
          <a:prstGeom prst="rect">
            <a:avLst/>
          </a:prstGeom>
        </p:spPr>
        <p:txBody>
          <a:bodyPr wrap="square">
            <a:spAutoFit/>
          </a:bodyPr>
          <a:lstStyle/>
          <a:p>
            <a:pPr indent="100013" algn="just">
              <a:lnSpc>
                <a:spcPct val="150000"/>
              </a:lnSpc>
              <a:spcAft>
                <a:spcPts val="0"/>
              </a:spcAft>
              <a:defRPr/>
            </a:pPr>
            <a:r>
              <a:rPr lang="zh-CN" altLang="zh-CN" sz="2400" b="1"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例</a:t>
            </a:r>
            <a:r>
              <a:rPr lang="en-US" altLang="zh-CN" sz="2400" b="1"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7. </a:t>
            </a:r>
            <a:r>
              <a:rPr lang="zh-CN" altLang="en-US" sz="2400" b="1" dirty="0">
                <a:latin typeface="Times New Roman" panose="02020603050405020304" pitchFamily="18" charset="0"/>
                <a:ea typeface="华文楷体" panose="02010600040101010101" pitchFamily="2" charset="-122"/>
                <a:cs typeface="Times New Roman" panose="02020603050405020304" pitchFamily="18" charset="0"/>
              </a:rPr>
              <a:t>通过饲养灰鼠和白鼠</a:t>
            </a:r>
            <a:r>
              <a:rPr lang="en-US" altLang="zh-CN" sz="2400" b="1" dirty="0">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400" b="1" dirty="0">
                <a:latin typeface="Times New Roman" panose="02020603050405020304" pitchFamily="18" charset="0"/>
                <a:ea typeface="华文楷体" panose="02010600040101010101" pitchFamily="2" charset="-122"/>
                <a:cs typeface="Times New Roman" panose="02020603050405020304" pitchFamily="18" charset="0"/>
              </a:rPr>
              <a:t>遗传因子组成未知</a:t>
            </a:r>
            <a:r>
              <a:rPr lang="en-US" altLang="zh-CN" sz="2400" b="1" dirty="0">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400" b="1" dirty="0">
                <a:latin typeface="Times New Roman" panose="02020603050405020304" pitchFamily="18" charset="0"/>
                <a:ea typeface="华文楷体" panose="02010600040101010101" pitchFamily="2" charset="-122"/>
                <a:cs typeface="Times New Roman" panose="02020603050405020304" pitchFamily="18" charset="0"/>
              </a:rPr>
              <a:t>的实验，得到实验结果见下表，如果杂交</a:t>
            </a:r>
            <a:r>
              <a:rPr lang="en-US" altLang="zh-CN" sz="2400" b="1" dirty="0">
                <a:latin typeface="Times New Roman" panose="02020603050405020304" pitchFamily="18" charset="0"/>
                <a:ea typeface="华文楷体" panose="02010600040101010101" pitchFamily="2" charset="-122"/>
                <a:cs typeface="Times New Roman" panose="02020603050405020304" pitchFamily="18" charset="0"/>
              </a:rPr>
              <a:t>Ⅳ</a:t>
            </a:r>
            <a:r>
              <a:rPr lang="zh-CN" altLang="en-US" sz="2400" b="1" dirty="0">
                <a:latin typeface="Times New Roman" panose="02020603050405020304" pitchFamily="18" charset="0"/>
                <a:ea typeface="华文楷体" panose="02010600040101010101" pitchFamily="2" charset="-122"/>
                <a:cs typeface="Times New Roman" panose="02020603050405020304" pitchFamily="18" charset="0"/>
              </a:rPr>
              <a:t>亲本中灰色雌鼠和杂交</a:t>
            </a:r>
            <a:r>
              <a:rPr lang="en-US" altLang="zh-CN" sz="2400" b="1" dirty="0">
                <a:latin typeface="Times New Roman" panose="02020603050405020304" pitchFamily="18" charset="0"/>
                <a:ea typeface="华文楷体" panose="02010600040101010101" pitchFamily="2" charset="-122"/>
                <a:cs typeface="Times New Roman" panose="02020603050405020304" pitchFamily="18" charset="0"/>
              </a:rPr>
              <a:t>Ⅱ</a:t>
            </a:r>
            <a:r>
              <a:rPr lang="zh-CN" altLang="en-US" sz="2400" b="1" dirty="0">
                <a:latin typeface="Times New Roman" panose="02020603050405020304" pitchFamily="18" charset="0"/>
                <a:ea typeface="华文楷体" panose="02010600040101010101" pitchFamily="2" charset="-122"/>
                <a:cs typeface="Times New Roman" panose="02020603050405020304" pitchFamily="18" charset="0"/>
              </a:rPr>
              <a:t>亲本中的灰色雄鼠杂交，结果最可能是（   ）</a:t>
            </a:r>
            <a:endParaRPr lang="en-US" altLang="zh-CN" sz="2400" b="1" dirty="0">
              <a:latin typeface="Times New Roman" panose="02020603050405020304" pitchFamily="18" charset="0"/>
              <a:ea typeface="华文楷体" panose="02010600040101010101" pitchFamily="2" charset="-122"/>
              <a:cs typeface="Times New Roman" panose="02020603050405020304" pitchFamily="18" charset="0"/>
            </a:endParaRPr>
          </a:p>
          <a:p>
            <a:pPr indent="100013" algn="just">
              <a:lnSpc>
                <a:spcPct val="150000"/>
              </a:lnSpc>
              <a:spcAft>
                <a:spcPts val="0"/>
              </a:spcAft>
              <a:defRPr/>
            </a:pPr>
            <a:r>
              <a:rPr lang="en-US" altLang="zh-CN" sz="2400" b="1" dirty="0">
                <a:latin typeface="Times New Roman" panose="02020603050405020304" pitchFamily="18" charset="0"/>
                <a:ea typeface="华文楷体" panose="02010600040101010101" pitchFamily="2" charset="-122"/>
                <a:cs typeface="Times New Roman" panose="02020603050405020304" pitchFamily="18" charset="0"/>
              </a:rPr>
              <a:t> A.</a:t>
            </a:r>
            <a:r>
              <a:rPr lang="zh-CN" altLang="en-US" sz="2400" b="1" dirty="0">
                <a:latin typeface="Times New Roman" panose="02020603050405020304" pitchFamily="18" charset="0"/>
                <a:ea typeface="华文楷体" panose="02010600040101010101" pitchFamily="2" charset="-122"/>
                <a:cs typeface="Times New Roman" panose="02020603050405020304" pitchFamily="18" charset="0"/>
              </a:rPr>
              <a:t>都是灰色                    </a:t>
            </a:r>
            <a:endParaRPr lang="en-US" altLang="zh-CN" sz="2400" b="1" dirty="0">
              <a:latin typeface="Times New Roman" panose="02020603050405020304" pitchFamily="18" charset="0"/>
              <a:ea typeface="华文楷体" panose="02010600040101010101" pitchFamily="2" charset="-122"/>
              <a:cs typeface="Times New Roman" panose="02020603050405020304" pitchFamily="18" charset="0"/>
            </a:endParaRPr>
          </a:p>
          <a:p>
            <a:pPr indent="100013" algn="just">
              <a:lnSpc>
                <a:spcPct val="150000"/>
              </a:lnSpc>
              <a:spcAft>
                <a:spcPts val="0"/>
              </a:spcAft>
              <a:defRPr/>
            </a:pPr>
            <a:r>
              <a:rPr lang="en-US" altLang="zh-CN" sz="2400" b="1" dirty="0">
                <a:latin typeface="Times New Roman" panose="02020603050405020304" pitchFamily="18" charset="0"/>
                <a:ea typeface="华文楷体" panose="02010600040101010101" pitchFamily="2" charset="-122"/>
                <a:cs typeface="Times New Roman" panose="02020603050405020304" pitchFamily="18" charset="0"/>
              </a:rPr>
              <a:t> B.</a:t>
            </a:r>
            <a:r>
              <a:rPr lang="zh-CN" altLang="en-US" sz="2400" b="1" dirty="0">
                <a:latin typeface="Times New Roman" panose="02020603050405020304" pitchFamily="18" charset="0"/>
                <a:ea typeface="华文楷体" panose="02010600040101010101" pitchFamily="2" charset="-122"/>
                <a:cs typeface="Times New Roman" panose="02020603050405020304" pitchFamily="18" charset="0"/>
              </a:rPr>
              <a:t>都是白色	</a:t>
            </a:r>
            <a:endParaRPr lang="en-US" altLang="zh-CN" sz="2400" b="1" dirty="0">
              <a:latin typeface="Times New Roman" panose="02020603050405020304" pitchFamily="18" charset="0"/>
              <a:ea typeface="华文楷体" panose="02010600040101010101" pitchFamily="2" charset="-122"/>
              <a:cs typeface="Times New Roman" panose="02020603050405020304" pitchFamily="18" charset="0"/>
            </a:endParaRPr>
          </a:p>
          <a:p>
            <a:pPr indent="100013" algn="just">
              <a:lnSpc>
                <a:spcPct val="150000"/>
              </a:lnSpc>
              <a:spcAft>
                <a:spcPts val="0"/>
              </a:spcAft>
              <a:defRPr/>
            </a:pPr>
            <a:r>
              <a:rPr lang="en-US" altLang="zh-CN" sz="2400" b="1" dirty="0">
                <a:latin typeface="Times New Roman" panose="02020603050405020304" pitchFamily="18" charset="0"/>
                <a:ea typeface="华文楷体" panose="02010600040101010101" pitchFamily="2" charset="-122"/>
                <a:cs typeface="Times New Roman" panose="02020603050405020304" pitchFamily="18" charset="0"/>
              </a:rPr>
              <a:t> C.1/2</a:t>
            </a:r>
            <a:r>
              <a:rPr lang="zh-CN" altLang="en-US" sz="2400" b="1" dirty="0">
                <a:latin typeface="Times New Roman" panose="02020603050405020304" pitchFamily="18" charset="0"/>
                <a:ea typeface="华文楷体" panose="02010600040101010101" pitchFamily="2" charset="-122"/>
                <a:cs typeface="Times New Roman" panose="02020603050405020304" pitchFamily="18" charset="0"/>
              </a:rPr>
              <a:t>是灰色       	      </a:t>
            </a:r>
            <a:endParaRPr lang="en-US" altLang="zh-CN" sz="2400" b="1" dirty="0">
              <a:latin typeface="Times New Roman" panose="02020603050405020304" pitchFamily="18" charset="0"/>
              <a:ea typeface="华文楷体" panose="02010600040101010101" pitchFamily="2" charset="-122"/>
              <a:cs typeface="Times New Roman" panose="02020603050405020304" pitchFamily="18" charset="0"/>
            </a:endParaRPr>
          </a:p>
          <a:p>
            <a:pPr indent="100013" algn="just">
              <a:lnSpc>
                <a:spcPct val="150000"/>
              </a:lnSpc>
              <a:spcAft>
                <a:spcPts val="0"/>
              </a:spcAft>
              <a:defRPr/>
            </a:pPr>
            <a:r>
              <a:rPr lang="en-US" altLang="zh-CN" sz="2400" b="1" dirty="0">
                <a:latin typeface="Times New Roman" panose="02020603050405020304" pitchFamily="18" charset="0"/>
                <a:ea typeface="华文楷体" panose="02010600040101010101" pitchFamily="2" charset="-122"/>
                <a:cs typeface="Times New Roman" panose="02020603050405020304" pitchFamily="18" charset="0"/>
              </a:rPr>
              <a:t> D. 1/4</a:t>
            </a:r>
            <a:r>
              <a:rPr lang="zh-CN" altLang="en-US" sz="2400" b="1" dirty="0">
                <a:latin typeface="Times New Roman" panose="02020603050405020304" pitchFamily="18" charset="0"/>
                <a:ea typeface="华文楷体" panose="02010600040101010101" pitchFamily="2" charset="-122"/>
                <a:cs typeface="Times New Roman" panose="02020603050405020304" pitchFamily="18" charset="0"/>
              </a:rPr>
              <a:t>是白色</a:t>
            </a:r>
            <a:endParaRPr lang="zh-CN" altLang="zh-CN" sz="2400" b="1" dirty="0">
              <a:latin typeface="Times New Roman" panose="02020603050405020304" pitchFamily="18" charset="0"/>
              <a:ea typeface="华文楷体" panose="02010600040101010101" pitchFamily="2" charset="-122"/>
              <a:cs typeface="Times New Roman" panose="02020603050405020304" pitchFamily="18" charset="0"/>
            </a:endParaRPr>
          </a:p>
        </p:txBody>
      </p:sp>
      <p:graphicFrame>
        <p:nvGraphicFramePr>
          <p:cNvPr id="3" name="对象 5">
            <a:extLst>
              <a:ext uri="{FF2B5EF4-FFF2-40B4-BE49-F238E27FC236}">
                <a16:creationId xmlns:a16="http://schemas.microsoft.com/office/drawing/2014/main" id="{AE8D903A-E964-4726-80FD-977C88C22E56}"/>
              </a:ext>
            </a:extLst>
          </p:cNvPr>
          <p:cNvGraphicFramePr>
            <a:graphicFrameLocks noChangeAspect="1"/>
          </p:cNvGraphicFramePr>
          <p:nvPr>
            <p:extLst>
              <p:ext uri="{D42A27DB-BD31-4B8C-83A1-F6EECF244321}">
                <p14:modId xmlns:p14="http://schemas.microsoft.com/office/powerpoint/2010/main" val="1800722904"/>
              </p:ext>
            </p:extLst>
          </p:nvPr>
        </p:nvGraphicFramePr>
        <p:xfrm>
          <a:off x="4516723" y="2365065"/>
          <a:ext cx="6193826" cy="2109955"/>
        </p:xfrm>
        <a:graphic>
          <a:graphicData uri="http://schemas.openxmlformats.org/presentationml/2006/ole">
            <mc:AlternateContent xmlns:mc="http://schemas.openxmlformats.org/markup-compatibility/2006">
              <mc:Choice xmlns:v="urn:schemas-microsoft-com:vml" Requires="v">
                <p:oleObj spid="_x0000_s5139" name="Document" r:id="rId3" imgW="5273046" imgH="1808640" progId="Word.Document.12">
                  <p:embed/>
                </p:oleObj>
              </mc:Choice>
              <mc:Fallback>
                <p:oleObj name="Document" r:id="rId3" imgW="5273046" imgH="1808640" progId="Word.Document.12">
                  <p:embed/>
                  <p:pic>
                    <p:nvPicPr>
                      <p:cNvPr id="7" name="对象 5">
                        <a:extLst>
                          <a:ext uri="{FF2B5EF4-FFF2-40B4-BE49-F238E27FC236}">
                            <a16:creationId xmlns:a16="http://schemas.microsoft.com/office/drawing/2014/main" id="{F97683FC-8DC0-4727-BC35-10D3E47C6C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6723" y="2365065"/>
                        <a:ext cx="6193826" cy="2109955"/>
                      </a:xfrm>
                      <a:prstGeom prst="rect">
                        <a:avLst/>
                      </a:prstGeom>
                      <a:noFill/>
                      <a:ln>
                        <a:noFill/>
                      </a:ln>
                    </p:spPr>
                  </p:pic>
                </p:oleObj>
              </mc:Fallback>
            </mc:AlternateContent>
          </a:graphicData>
        </a:graphic>
      </p:graphicFrame>
      <p:sp>
        <p:nvSpPr>
          <p:cNvPr id="4" name="矩形 2">
            <a:extLst>
              <a:ext uri="{FF2B5EF4-FFF2-40B4-BE49-F238E27FC236}">
                <a16:creationId xmlns:a16="http://schemas.microsoft.com/office/drawing/2014/main" id="{3D708B38-725B-4943-81C4-323C9D05ED3B}"/>
              </a:ext>
            </a:extLst>
          </p:cNvPr>
          <p:cNvSpPr>
            <a:spLocks noChangeArrowheads="1"/>
          </p:cNvSpPr>
          <p:nvPr/>
        </p:nvSpPr>
        <p:spPr bwMode="auto">
          <a:xfrm>
            <a:off x="2429860" y="168033"/>
            <a:ext cx="41344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楷体_GB2312" pitchFamily="49" charset="-122"/>
                <a:ea typeface="楷体_GB2312" pitchFamily="49" charset="-122"/>
              </a:defRPr>
            </a:lvl1pPr>
            <a:lvl2pPr marL="742950" indent="-285750" eaLnBrk="0" hangingPunct="0">
              <a:defRPr sz="3200" b="1">
                <a:solidFill>
                  <a:schemeClr val="tx1"/>
                </a:solidFill>
                <a:latin typeface="楷体_GB2312" pitchFamily="49" charset="-122"/>
                <a:ea typeface="楷体_GB2312" pitchFamily="49" charset="-122"/>
              </a:defRPr>
            </a:lvl2pPr>
            <a:lvl3pPr marL="1143000" indent="-228600" eaLnBrk="0" hangingPunct="0">
              <a:defRPr sz="3200" b="1">
                <a:solidFill>
                  <a:schemeClr val="tx1"/>
                </a:solidFill>
                <a:latin typeface="楷体_GB2312" pitchFamily="49" charset="-122"/>
                <a:ea typeface="楷体_GB2312" pitchFamily="49" charset="-122"/>
              </a:defRPr>
            </a:lvl3pPr>
            <a:lvl4pPr marL="1600200" indent="-228600" eaLnBrk="0" hangingPunct="0">
              <a:defRPr sz="3200" b="1">
                <a:solidFill>
                  <a:schemeClr val="tx1"/>
                </a:solidFill>
                <a:latin typeface="楷体_GB2312" pitchFamily="49" charset="-122"/>
                <a:ea typeface="楷体_GB2312" pitchFamily="49" charset="-122"/>
              </a:defRPr>
            </a:lvl4pPr>
            <a:lvl5pPr marL="2057400" indent="-228600" eaLnBrk="0" hangingPunct="0">
              <a:defRPr sz="32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9pPr>
          </a:lstStyle>
          <a:p>
            <a:pPr algn="ctr" eaLnBrk="1" hangingPunct="1"/>
            <a:r>
              <a:rPr lang="zh-CN" altLang="en-US" sz="2800" b="0" dirty="0">
                <a:latin typeface="黑体" panose="02010609060101010101" pitchFamily="49" charset="-122"/>
                <a:ea typeface="黑体" panose="02010609060101010101" pitchFamily="49" charset="-122"/>
              </a:rPr>
              <a:t>表型和基因型的相互推导</a:t>
            </a:r>
          </a:p>
        </p:txBody>
      </p:sp>
    </p:spTree>
    <p:extLst>
      <p:ext uri="{BB962C8B-B14F-4D97-AF65-F5344CB8AC3E}">
        <p14:creationId xmlns:p14="http://schemas.microsoft.com/office/powerpoint/2010/main" val="4215764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46">
            <a:extLst>
              <a:ext uri="{FF2B5EF4-FFF2-40B4-BE49-F238E27FC236}">
                <a16:creationId xmlns:a16="http://schemas.microsoft.com/office/drawing/2014/main" id="{607D36DB-F825-485A-80D8-DADE7A579C48}"/>
              </a:ext>
            </a:extLst>
          </p:cNvPr>
          <p:cNvGraphicFramePr>
            <a:graphicFrameLocks/>
          </p:cNvGraphicFramePr>
          <p:nvPr/>
        </p:nvGraphicFramePr>
        <p:xfrm>
          <a:off x="942974" y="1649976"/>
          <a:ext cx="7258051" cy="2743200"/>
        </p:xfrm>
        <a:graphic>
          <a:graphicData uri="http://schemas.openxmlformats.org/drawingml/2006/table">
            <a:tbl>
              <a:tblPr/>
              <a:tblGrid>
                <a:gridCol w="1447800">
                  <a:extLst>
                    <a:ext uri="{9D8B030D-6E8A-4147-A177-3AD203B41FA5}">
                      <a16:colId xmlns:a16="http://schemas.microsoft.com/office/drawing/2014/main" val="20000"/>
                    </a:ext>
                  </a:extLst>
                </a:gridCol>
                <a:gridCol w="2914649">
                  <a:extLst>
                    <a:ext uri="{9D8B030D-6E8A-4147-A177-3AD203B41FA5}">
                      <a16:colId xmlns:a16="http://schemas.microsoft.com/office/drawing/2014/main" val="20001"/>
                    </a:ext>
                  </a:extLst>
                </a:gridCol>
                <a:gridCol w="2895602">
                  <a:extLst>
                    <a:ext uri="{9D8B030D-6E8A-4147-A177-3AD203B41FA5}">
                      <a16:colId xmlns:a16="http://schemas.microsoft.com/office/drawing/2014/main" val="20002"/>
                    </a:ext>
                  </a:extLst>
                </a:gridCol>
              </a:tblGrid>
              <a:tr h="411210">
                <a:tc>
                  <a:txBody>
                    <a:bodyPr/>
                    <a:lstStyle/>
                    <a:p>
                      <a:pPr marL="342900" marR="0" lvl="0" indent="-342900" algn="l" defTabSz="914400" rtl="0" eaLnBrk="1" fontAlgn="t" latinLnBrk="0" hangingPunct="1">
                        <a:lnSpc>
                          <a:spcPct val="100000"/>
                        </a:lnSpc>
                        <a:spcBef>
                          <a:spcPct val="0"/>
                        </a:spcBef>
                        <a:spcAft>
                          <a:spcPct val="0"/>
                        </a:spcAft>
                        <a:buClr>
                          <a:schemeClr val="accent1"/>
                        </a:buClr>
                        <a:buSzPct val="65000"/>
                        <a:buFont typeface="Wingdings" pitchFamily="2" charset="2"/>
                        <a:buNone/>
                        <a:tabLst/>
                      </a:pPr>
                      <a:r>
                        <a:rPr kumimoji="0" lang="zh-CN" altLang="en-US" sz="2000" b="1" i="0" u="none" strike="noStrike" cap="none" normalizeH="0" baseline="0" dirty="0">
                          <a:ln>
                            <a:noFill/>
                          </a:ln>
                          <a:solidFill>
                            <a:srgbClr val="333333"/>
                          </a:solidFill>
                          <a:effectLst/>
                          <a:latin typeface="华文楷体" pitchFamily="2" charset="-122"/>
                          <a:ea typeface="华文楷体" pitchFamily="2" charset="-122"/>
                        </a:rPr>
                        <a:t>亲本组合</a:t>
                      </a:r>
                      <a:endParaRPr kumimoji="0" lang="zh-CN" altLang="en-US" sz="2000" b="1" i="0" u="none" strike="noStrike" cap="none" normalizeH="0" baseline="0" dirty="0">
                        <a:ln>
                          <a:noFill/>
                        </a:ln>
                        <a:solidFill>
                          <a:schemeClr val="tx1"/>
                        </a:solidFill>
                        <a:effectLst/>
                        <a:latin typeface="华文楷体" pitchFamily="2" charset="-122"/>
                        <a:ea typeface="华文楷体" pitchFamily="2" charset="-122"/>
                      </a:endParaRPr>
                    </a:p>
                  </a:txBody>
                  <a:tcPr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
                          <a:schemeClr val="accent1"/>
                        </a:buClr>
                        <a:buSzPct val="65000"/>
                        <a:buFont typeface="Wingdings" pitchFamily="2" charset="2"/>
                        <a:buNone/>
                        <a:tabLst/>
                      </a:pPr>
                      <a:r>
                        <a:rPr kumimoji="0" lang="zh-CN" altLang="en-US" sz="2000" b="1" i="0" u="none" strike="noStrike" cap="none" normalizeH="0" baseline="0" dirty="0">
                          <a:ln>
                            <a:noFill/>
                          </a:ln>
                          <a:solidFill>
                            <a:srgbClr val="333333"/>
                          </a:solidFill>
                          <a:effectLst/>
                          <a:latin typeface="华文楷体" pitchFamily="2" charset="-122"/>
                          <a:ea typeface="华文楷体" pitchFamily="2" charset="-122"/>
                        </a:rPr>
                        <a:t>子代基因型及比例</a:t>
                      </a:r>
                      <a:endParaRPr kumimoji="0" lang="zh-CN" altLang="en-US" sz="2000" b="1" i="0" u="none" strike="noStrike" cap="none" normalizeH="0" baseline="0" dirty="0">
                        <a:ln>
                          <a:noFill/>
                        </a:ln>
                        <a:solidFill>
                          <a:schemeClr val="tx1"/>
                        </a:solidFill>
                        <a:effectLst/>
                        <a:latin typeface="华文楷体" pitchFamily="2" charset="-122"/>
                        <a:ea typeface="华文楷体" pitchFamily="2" charset="-122"/>
                      </a:endParaRPr>
                    </a:p>
                  </a:txBody>
                  <a:tcPr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
                          <a:schemeClr val="accent1"/>
                        </a:buClr>
                        <a:buSzPct val="65000"/>
                        <a:buFont typeface="Wingdings" pitchFamily="2" charset="2"/>
                        <a:buNone/>
                        <a:tabLst/>
                      </a:pPr>
                      <a:r>
                        <a:rPr kumimoji="0" lang="zh-CN" altLang="en-US" sz="2000" b="1" i="0" u="none" strike="noStrike" cap="none" normalizeH="0" baseline="0" dirty="0">
                          <a:ln>
                            <a:noFill/>
                          </a:ln>
                          <a:solidFill>
                            <a:srgbClr val="333333"/>
                          </a:solidFill>
                          <a:effectLst/>
                          <a:latin typeface="华文楷体" pitchFamily="2" charset="-122"/>
                          <a:ea typeface="华文楷体" pitchFamily="2" charset="-122"/>
                        </a:rPr>
                        <a:t>子代表型及比例</a:t>
                      </a:r>
                      <a:endParaRPr kumimoji="0" lang="zh-CN" altLang="en-US" sz="2000" b="1" i="0" u="none" strike="noStrike" cap="none" normalizeH="0" baseline="0" dirty="0">
                        <a:ln>
                          <a:noFill/>
                        </a:ln>
                        <a:solidFill>
                          <a:schemeClr val="tx1"/>
                        </a:solidFill>
                        <a:effectLst/>
                        <a:latin typeface="华文楷体" pitchFamily="2" charset="-122"/>
                        <a:ea typeface="华文楷体" pitchFamily="2" charset="-122"/>
                      </a:endParaRPr>
                    </a:p>
                  </a:txBody>
                  <a:tcPr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8665">
                <a:tc>
                  <a:txBody>
                    <a:bodyPr/>
                    <a:lstStyle/>
                    <a:p>
                      <a:pPr marL="342900" marR="0" lvl="0" indent="-342900" algn="l" defTabSz="914400" rtl="0" eaLnBrk="1" fontAlgn="t"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2000" b="1" i="0" u="none" strike="noStrike" cap="none" normalizeH="0" baseline="0" dirty="0">
                          <a:ln>
                            <a:noFill/>
                          </a:ln>
                          <a:solidFill>
                            <a:srgbClr val="000000"/>
                          </a:solidFill>
                          <a:effectLst/>
                          <a:latin typeface="华文楷体" pitchFamily="2" charset="-122"/>
                          <a:ea typeface="华文楷体" pitchFamily="2" charset="-122"/>
                          <a:cs typeface="Times New Roman" pitchFamily="18" charset="0"/>
                        </a:rPr>
                        <a:t>DD×DD</a:t>
                      </a:r>
                      <a:endParaRPr kumimoji="0" lang="en-US" altLang="zh-CN" sz="2000" b="1" i="0" u="none" strike="noStrike" cap="none" normalizeH="0" baseline="0" dirty="0">
                        <a:ln>
                          <a:noFill/>
                        </a:ln>
                        <a:solidFill>
                          <a:schemeClr val="tx1"/>
                        </a:solidFill>
                        <a:effectLst/>
                        <a:latin typeface="华文楷体" pitchFamily="2" charset="-122"/>
                        <a:ea typeface="华文楷体" pitchFamily="2" charset="-122"/>
                        <a:cs typeface="Times New Roman" pitchFamily="18" charset="0"/>
                      </a:endParaRPr>
                    </a:p>
                  </a:txBody>
                  <a:tcPr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2000" b="1" i="0" u="none" strike="noStrike" cap="none" normalizeH="0" baseline="0" dirty="0">
                          <a:ln>
                            <a:noFill/>
                          </a:ln>
                          <a:solidFill>
                            <a:srgbClr val="000000"/>
                          </a:solidFill>
                          <a:effectLst/>
                          <a:latin typeface="华文楷体" pitchFamily="2" charset="-122"/>
                          <a:ea typeface="华文楷体" pitchFamily="2" charset="-122"/>
                        </a:rPr>
                        <a:t>DD</a:t>
                      </a:r>
                      <a:endParaRPr kumimoji="0" lang="en-US" altLang="zh-CN" sz="2000" b="1" i="0" u="none" strike="noStrike" cap="none" normalizeH="0" baseline="0" dirty="0">
                        <a:ln>
                          <a:noFill/>
                        </a:ln>
                        <a:solidFill>
                          <a:schemeClr val="tx1"/>
                        </a:solidFill>
                        <a:effectLst/>
                        <a:latin typeface="华文楷体" pitchFamily="2" charset="-122"/>
                        <a:ea typeface="华文楷体" pitchFamily="2" charset="-122"/>
                      </a:endParaRPr>
                    </a:p>
                  </a:txBody>
                  <a:tcPr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
                          <a:schemeClr val="accent1"/>
                        </a:buClr>
                        <a:buSzPct val="65000"/>
                        <a:buFont typeface="Wingdings" pitchFamily="2" charset="2"/>
                        <a:buNone/>
                        <a:tabLst/>
                      </a:pPr>
                      <a:r>
                        <a:rPr kumimoji="0" lang="zh-CN" altLang="en-US" sz="2000" b="1" i="0" u="none" strike="noStrike" cap="none" normalizeH="0" baseline="0" dirty="0">
                          <a:ln>
                            <a:noFill/>
                          </a:ln>
                          <a:solidFill>
                            <a:srgbClr val="333333"/>
                          </a:solidFill>
                          <a:effectLst/>
                          <a:latin typeface="华文楷体" pitchFamily="2" charset="-122"/>
                          <a:ea typeface="华文楷体" pitchFamily="2" charset="-122"/>
                        </a:rPr>
                        <a:t>全是显性</a:t>
                      </a:r>
                      <a:endParaRPr kumimoji="0" lang="zh-CN" altLang="en-US" sz="2000" b="1" i="0" u="none" strike="noStrike" cap="none" normalizeH="0" baseline="0" dirty="0">
                        <a:ln>
                          <a:noFill/>
                        </a:ln>
                        <a:solidFill>
                          <a:schemeClr val="tx1"/>
                        </a:solidFill>
                        <a:effectLst/>
                        <a:latin typeface="华文楷体" pitchFamily="2" charset="-122"/>
                        <a:ea typeface="华文楷体" pitchFamily="2" charset="-122"/>
                      </a:endParaRPr>
                    </a:p>
                  </a:txBody>
                  <a:tcPr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8665">
                <a:tc>
                  <a:txBody>
                    <a:bodyPr/>
                    <a:lstStyle/>
                    <a:p>
                      <a:pPr marL="342900" marR="0" lvl="0" indent="-342900" algn="l" defTabSz="914400" rtl="0" eaLnBrk="1" fontAlgn="t"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2000" b="1" i="0" u="none" strike="noStrike" cap="none" normalizeH="0" baseline="0">
                          <a:ln>
                            <a:noFill/>
                          </a:ln>
                          <a:solidFill>
                            <a:srgbClr val="000000"/>
                          </a:solidFill>
                          <a:effectLst/>
                          <a:latin typeface="华文楷体" pitchFamily="2" charset="-122"/>
                          <a:ea typeface="华文楷体" pitchFamily="2" charset="-122"/>
                          <a:cs typeface="Times New Roman" pitchFamily="18" charset="0"/>
                        </a:rPr>
                        <a:t>DD×Dd</a:t>
                      </a:r>
                      <a:endParaRPr kumimoji="0" lang="en-US" altLang="zh-CN" sz="2000" b="1" i="0" u="none" strike="noStrike" cap="none" normalizeH="0" baseline="0">
                        <a:ln>
                          <a:noFill/>
                        </a:ln>
                        <a:solidFill>
                          <a:schemeClr val="tx1"/>
                        </a:solidFill>
                        <a:effectLst/>
                        <a:latin typeface="华文楷体" pitchFamily="2" charset="-122"/>
                        <a:ea typeface="华文楷体" pitchFamily="2" charset="-122"/>
                        <a:cs typeface="Times New Roman" pitchFamily="18" charset="0"/>
                      </a:endParaRPr>
                    </a:p>
                  </a:txBody>
                  <a:tcPr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2000" b="1" i="0" u="none" strike="noStrike" cap="none" normalizeH="0" baseline="0" dirty="0">
                          <a:ln>
                            <a:noFill/>
                          </a:ln>
                          <a:solidFill>
                            <a:srgbClr val="000000"/>
                          </a:solidFill>
                          <a:effectLst/>
                          <a:latin typeface="华文楷体" pitchFamily="2" charset="-122"/>
                          <a:ea typeface="华文楷体" pitchFamily="2" charset="-122"/>
                          <a:cs typeface="Times New Roman" pitchFamily="18" charset="0"/>
                        </a:rPr>
                        <a:t>DD</a:t>
                      </a:r>
                      <a:r>
                        <a:rPr kumimoji="0" lang="zh-CN" altLang="en-US" sz="2000" b="1" i="0" u="none" strike="noStrike" cap="none" normalizeH="0" baseline="0" dirty="0">
                          <a:ln>
                            <a:noFill/>
                          </a:ln>
                          <a:solidFill>
                            <a:srgbClr val="000000"/>
                          </a:solidFill>
                          <a:effectLst/>
                          <a:latin typeface="华文楷体" pitchFamily="2" charset="-122"/>
                          <a:ea typeface="华文楷体" pitchFamily="2" charset="-122"/>
                          <a:cs typeface="Times New Roman" pitchFamily="18" charset="0"/>
                        </a:rPr>
                        <a:t>：</a:t>
                      </a:r>
                      <a:r>
                        <a:rPr kumimoji="0" lang="en-US" altLang="zh-CN" sz="2000" b="1" i="0" u="none" strike="noStrike" cap="none" normalizeH="0" baseline="0" dirty="0" err="1">
                          <a:ln>
                            <a:noFill/>
                          </a:ln>
                          <a:solidFill>
                            <a:srgbClr val="000000"/>
                          </a:solidFill>
                          <a:effectLst/>
                          <a:latin typeface="华文楷体" pitchFamily="2" charset="-122"/>
                          <a:ea typeface="华文楷体" pitchFamily="2" charset="-122"/>
                          <a:cs typeface="Times New Roman" pitchFamily="18" charset="0"/>
                        </a:rPr>
                        <a:t>Dd</a:t>
                      </a:r>
                      <a:r>
                        <a:rPr kumimoji="0" lang="en-US" altLang="zh-CN" sz="2000" b="1" i="0" u="none" strike="noStrike" cap="none" normalizeH="0" baseline="0" dirty="0">
                          <a:ln>
                            <a:noFill/>
                          </a:ln>
                          <a:solidFill>
                            <a:srgbClr val="000000"/>
                          </a:solidFill>
                          <a:effectLst/>
                          <a:latin typeface="华文楷体" pitchFamily="2" charset="-122"/>
                          <a:ea typeface="华文楷体" pitchFamily="2" charset="-122"/>
                          <a:cs typeface="Times New Roman" pitchFamily="18" charset="0"/>
                        </a:rPr>
                        <a:t>=1</a:t>
                      </a:r>
                      <a:r>
                        <a:rPr kumimoji="0" lang="zh-CN" altLang="en-US" sz="2000" b="1" i="0" u="none" strike="noStrike" cap="none" normalizeH="0" baseline="0" dirty="0">
                          <a:ln>
                            <a:noFill/>
                          </a:ln>
                          <a:solidFill>
                            <a:srgbClr val="000000"/>
                          </a:solidFill>
                          <a:effectLst/>
                          <a:latin typeface="华文楷体" pitchFamily="2" charset="-122"/>
                          <a:ea typeface="华文楷体" pitchFamily="2" charset="-122"/>
                          <a:cs typeface="Times New Roman" pitchFamily="18" charset="0"/>
                        </a:rPr>
                        <a:t>：</a:t>
                      </a:r>
                      <a:r>
                        <a:rPr kumimoji="0" lang="en-US" altLang="zh-CN" sz="2000" b="1" i="0" u="none" strike="noStrike" cap="none" normalizeH="0" baseline="0" dirty="0">
                          <a:ln>
                            <a:noFill/>
                          </a:ln>
                          <a:solidFill>
                            <a:srgbClr val="000000"/>
                          </a:solidFill>
                          <a:effectLst/>
                          <a:latin typeface="华文楷体" pitchFamily="2" charset="-122"/>
                          <a:ea typeface="华文楷体" pitchFamily="2" charset="-122"/>
                          <a:cs typeface="Times New Roman" pitchFamily="18" charset="0"/>
                        </a:rPr>
                        <a:t>1</a:t>
                      </a:r>
                      <a:endParaRPr kumimoji="0" lang="en-US" altLang="zh-CN" sz="2000" b="1" i="0" u="none" strike="noStrike" cap="none" normalizeH="0" baseline="0" dirty="0">
                        <a:ln>
                          <a:noFill/>
                        </a:ln>
                        <a:solidFill>
                          <a:schemeClr val="tx1"/>
                        </a:solidFill>
                        <a:effectLst/>
                        <a:latin typeface="华文楷体" pitchFamily="2" charset="-122"/>
                        <a:ea typeface="华文楷体" pitchFamily="2" charset="-122"/>
                        <a:cs typeface="Times New Roman" pitchFamily="18" charset="0"/>
                      </a:endParaRPr>
                    </a:p>
                  </a:txBody>
                  <a:tcPr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
                          <a:schemeClr val="accent1"/>
                        </a:buClr>
                        <a:buSzPct val="65000"/>
                        <a:buFont typeface="Wingdings" pitchFamily="2" charset="2"/>
                        <a:buNone/>
                        <a:tabLst/>
                      </a:pPr>
                      <a:r>
                        <a:rPr kumimoji="0" lang="zh-CN" altLang="en-US" sz="2000" b="1" i="0" u="none" strike="noStrike" cap="none" normalizeH="0" baseline="0" dirty="0">
                          <a:ln>
                            <a:noFill/>
                          </a:ln>
                          <a:solidFill>
                            <a:srgbClr val="333333"/>
                          </a:solidFill>
                          <a:effectLst/>
                          <a:latin typeface="华文楷体" pitchFamily="2" charset="-122"/>
                          <a:ea typeface="华文楷体" pitchFamily="2" charset="-122"/>
                        </a:rPr>
                        <a:t>全是显性</a:t>
                      </a:r>
                      <a:endParaRPr kumimoji="0" lang="zh-CN" altLang="en-US" sz="2000" b="1" i="0" u="none" strike="noStrike" cap="none" normalizeH="0" baseline="0" dirty="0">
                        <a:ln>
                          <a:noFill/>
                        </a:ln>
                        <a:solidFill>
                          <a:schemeClr val="tx1"/>
                        </a:solidFill>
                        <a:effectLst/>
                        <a:latin typeface="华文楷体" pitchFamily="2" charset="-122"/>
                        <a:ea typeface="华文楷体" pitchFamily="2" charset="-122"/>
                      </a:endParaRPr>
                    </a:p>
                  </a:txBody>
                  <a:tcPr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88665">
                <a:tc>
                  <a:txBody>
                    <a:bodyPr/>
                    <a:lstStyle/>
                    <a:p>
                      <a:pPr marL="342900" marR="0" lvl="0" indent="-342900" algn="l" defTabSz="914400" rtl="0" eaLnBrk="1" fontAlgn="t"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2000" b="1" i="0" u="none" strike="noStrike" cap="none" normalizeH="0" baseline="0">
                          <a:ln>
                            <a:noFill/>
                          </a:ln>
                          <a:solidFill>
                            <a:srgbClr val="000000"/>
                          </a:solidFill>
                          <a:effectLst/>
                          <a:latin typeface="华文楷体" pitchFamily="2" charset="-122"/>
                          <a:ea typeface="华文楷体" pitchFamily="2" charset="-122"/>
                          <a:cs typeface="Times New Roman" pitchFamily="18" charset="0"/>
                        </a:rPr>
                        <a:t>DD×dd</a:t>
                      </a:r>
                      <a:endParaRPr kumimoji="0" lang="en-US" altLang="zh-CN" sz="2000" b="1" i="0" u="none" strike="noStrike" cap="none" normalizeH="0" baseline="0">
                        <a:ln>
                          <a:noFill/>
                        </a:ln>
                        <a:solidFill>
                          <a:schemeClr val="tx1"/>
                        </a:solidFill>
                        <a:effectLst/>
                        <a:latin typeface="华文楷体" pitchFamily="2" charset="-122"/>
                        <a:ea typeface="华文楷体" pitchFamily="2" charset="-122"/>
                        <a:cs typeface="Times New Roman" pitchFamily="18" charset="0"/>
                      </a:endParaRPr>
                    </a:p>
                  </a:txBody>
                  <a:tcPr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2000" b="1" i="0" u="none" strike="noStrike" cap="none" normalizeH="0" baseline="0">
                          <a:ln>
                            <a:noFill/>
                          </a:ln>
                          <a:solidFill>
                            <a:srgbClr val="000000"/>
                          </a:solidFill>
                          <a:effectLst/>
                          <a:latin typeface="华文楷体" pitchFamily="2" charset="-122"/>
                          <a:ea typeface="华文楷体" pitchFamily="2" charset="-122"/>
                        </a:rPr>
                        <a:t>Dd</a:t>
                      </a:r>
                      <a:endParaRPr kumimoji="0" lang="en-US" altLang="zh-CN" sz="2000" b="1" i="0" u="none" strike="noStrike" cap="none" normalizeH="0" baseline="0">
                        <a:ln>
                          <a:noFill/>
                        </a:ln>
                        <a:solidFill>
                          <a:schemeClr val="tx1"/>
                        </a:solidFill>
                        <a:effectLst/>
                        <a:latin typeface="华文楷体" pitchFamily="2" charset="-122"/>
                        <a:ea typeface="华文楷体" pitchFamily="2" charset="-122"/>
                      </a:endParaRPr>
                    </a:p>
                  </a:txBody>
                  <a:tcPr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
                          <a:schemeClr val="accent1"/>
                        </a:buClr>
                        <a:buSzPct val="65000"/>
                        <a:buFont typeface="Wingdings" pitchFamily="2" charset="2"/>
                        <a:buNone/>
                        <a:tabLst/>
                      </a:pPr>
                      <a:r>
                        <a:rPr kumimoji="0" lang="zh-CN" altLang="en-US" sz="2000" b="1" i="0" u="none" strike="noStrike" cap="none" normalizeH="0" baseline="0" dirty="0">
                          <a:ln>
                            <a:noFill/>
                          </a:ln>
                          <a:solidFill>
                            <a:srgbClr val="333333"/>
                          </a:solidFill>
                          <a:effectLst/>
                          <a:latin typeface="华文楷体" pitchFamily="2" charset="-122"/>
                          <a:ea typeface="华文楷体" pitchFamily="2" charset="-122"/>
                        </a:rPr>
                        <a:t>全是显性</a:t>
                      </a:r>
                      <a:endParaRPr kumimoji="0" lang="zh-CN" altLang="en-US" sz="2000" b="1" i="0" u="none" strike="noStrike" cap="none" normalizeH="0" baseline="0" dirty="0">
                        <a:ln>
                          <a:noFill/>
                        </a:ln>
                        <a:solidFill>
                          <a:schemeClr val="tx1"/>
                        </a:solidFill>
                        <a:effectLst/>
                        <a:latin typeface="华文楷体" pitchFamily="2" charset="-122"/>
                        <a:ea typeface="华文楷体" pitchFamily="2" charset="-122"/>
                      </a:endParaRPr>
                    </a:p>
                  </a:txBody>
                  <a:tcPr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88665">
                <a:tc>
                  <a:txBody>
                    <a:bodyPr/>
                    <a:lstStyle/>
                    <a:p>
                      <a:pPr marL="342900" marR="0" lvl="0" indent="-342900" algn="l" defTabSz="914400" rtl="0" eaLnBrk="1" fontAlgn="t"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2000" b="1" i="0" u="none" strike="noStrike" cap="none" normalizeH="0" baseline="0">
                          <a:ln>
                            <a:noFill/>
                          </a:ln>
                          <a:solidFill>
                            <a:srgbClr val="000000"/>
                          </a:solidFill>
                          <a:effectLst/>
                          <a:latin typeface="华文楷体" pitchFamily="2" charset="-122"/>
                          <a:ea typeface="华文楷体" pitchFamily="2" charset="-122"/>
                          <a:cs typeface="Times New Roman" pitchFamily="18" charset="0"/>
                        </a:rPr>
                        <a:t>Dd</a:t>
                      </a:r>
                      <a:r>
                        <a:rPr kumimoji="0" lang="en-US" altLang="zh-CN" sz="2000" b="1" i="0" u="none" strike="noStrike" cap="none" normalizeH="0" baseline="0">
                          <a:ln>
                            <a:noFill/>
                          </a:ln>
                          <a:solidFill>
                            <a:srgbClr val="333333"/>
                          </a:solidFill>
                          <a:effectLst/>
                          <a:latin typeface="华文楷体" pitchFamily="2" charset="-122"/>
                          <a:ea typeface="华文楷体" pitchFamily="2" charset="-122"/>
                          <a:cs typeface="Times New Roman" pitchFamily="18" charset="0"/>
                        </a:rPr>
                        <a:t> </a:t>
                      </a:r>
                      <a:r>
                        <a:rPr kumimoji="0" lang="en-US" altLang="zh-CN" sz="2000" b="1" i="0" u="none" strike="noStrike" cap="none" normalizeH="0" baseline="0">
                          <a:ln>
                            <a:noFill/>
                          </a:ln>
                          <a:solidFill>
                            <a:srgbClr val="000000"/>
                          </a:solidFill>
                          <a:effectLst/>
                          <a:latin typeface="华文楷体" pitchFamily="2" charset="-122"/>
                          <a:ea typeface="华文楷体" pitchFamily="2" charset="-122"/>
                          <a:cs typeface="Times New Roman" pitchFamily="18" charset="0"/>
                        </a:rPr>
                        <a:t>×Dd</a:t>
                      </a:r>
                      <a:endParaRPr kumimoji="0" lang="en-US" altLang="zh-CN" sz="2000" b="1" i="0" u="none" strike="noStrike" cap="none" normalizeH="0" baseline="0">
                        <a:ln>
                          <a:noFill/>
                        </a:ln>
                        <a:solidFill>
                          <a:schemeClr val="tx1"/>
                        </a:solidFill>
                        <a:effectLst/>
                        <a:latin typeface="华文楷体" pitchFamily="2" charset="-122"/>
                        <a:ea typeface="华文楷体" pitchFamily="2" charset="-122"/>
                        <a:cs typeface="Times New Roman" pitchFamily="18" charset="0"/>
                      </a:endParaRPr>
                    </a:p>
                  </a:txBody>
                  <a:tcPr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2000" b="1" i="0" u="none" strike="noStrike" cap="none" normalizeH="0" baseline="0">
                          <a:ln>
                            <a:noFill/>
                          </a:ln>
                          <a:solidFill>
                            <a:srgbClr val="000000"/>
                          </a:solidFill>
                          <a:effectLst/>
                          <a:latin typeface="华文楷体" pitchFamily="2" charset="-122"/>
                          <a:ea typeface="华文楷体" pitchFamily="2" charset="-122"/>
                          <a:cs typeface="Times New Roman" pitchFamily="18" charset="0"/>
                        </a:rPr>
                        <a:t>DD</a:t>
                      </a:r>
                      <a:r>
                        <a:rPr kumimoji="0" lang="zh-CN" altLang="en-US" sz="2000" b="1" i="0" u="none" strike="noStrike" cap="none" normalizeH="0" baseline="0">
                          <a:ln>
                            <a:noFill/>
                          </a:ln>
                          <a:solidFill>
                            <a:srgbClr val="000000"/>
                          </a:solidFill>
                          <a:effectLst/>
                          <a:latin typeface="华文楷体" pitchFamily="2" charset="-122"/>
                          <a:ea typeface="华文楷体" pitchFamily="2" charset="-122"/>
                          <a:cs typeface="Times New Roman" pitchFamily="18" charset="0"/>
                        </a:rPr>
                        <a:t>：</a:t>
                      </a:r>
                      <a:r>
                        <a:rPr kumimoji="0" lang="en-US" altLang="zh-CN" sz="2000" b="1" i="0" u="none" strike="noStrike" cap="none" normalizeH="0" baseline="0">
                          <a:ln>
                            <a:noFill/>
                          </a:ln>
                          <a:solidFill>
                            <a:srgbClr val="000000"/>
                          </a:solidFill>
                          <a:effectLst/>
                          <a:latin typeface="华文楷体" pitchFamily="2" charset="-122"/>
                          <a:ea typeface="华文楷体" pitchFamily="2" charset="-122"/>
                          <a:cs typeface="Times New Roman" pitchFamily="18" charset="0"/>
                        </a:rPr>
                        <a:t>Dd</a:t>
                      </a:r>
                      <a:r>
                        <a:rPr kumimoji="0" lang="zh-CN" altLang="en-US" sz="2000" b="1" i="0" u="none" strike="noStrike" cap="none" normalizeH="0" baseline="0">
                          <a:ln>
                            <a:noFill/>
                          </a:ln>
                          <a:solidFill>
                            <a:srgbClr val="000000"/>
                          </a:solidFill>
                          <a:effectLst/>
                          <a:latin typeface="华文楷体" pitchFamily="2" charset="-122"/>
                          <a:ea typeface="华文楷体" pitchFamily="2" charset="-122"/>
                          <a:cs typeface="Times New Roman" pitchFamily="18" charset="0"/>
                        </a:rPr>
                        <a:t>：</a:t>
                      </a:r>
                      <a:r>
                        <a:rPr kumimoji="0" lang="en-US" altLang="zh-CN" sz="2000" b="1" i="0" u="none" strike="noStrike" cap="none" normalizeH="0" baseline="0">
                          <a:ln>
                            <a:noFill/>
                          </a:ln>
                          <a:solidFill>
                            <a:srgbClr val="000000"/>
                          </a:solidFill>
                          <a:effectLst/>
                          <a:latin typeface="华文楷体" pitchFamily="2" charset="-122"/>
                          <a:ea typeface="华文楷体" pitchFamily="2" charset="-122"/>
                          <a:cs typeface="Times New Roman" pitchFamily="18" charset="0"/>
                        </a:rPr>
                        <a:t>dd=1</a:t>
                      </a:r>
                      <a:r>
                        <a:rPr kumimoji="0" lang="zh-CN" altLang="en-US" sz="2000" b="1" i="0" u="none" strike="noStrike" cap="none" normalizeH="0" baseline="0">
                          <a:ln>
                            <a:noFill/>
                          </a:ln>
                          <a:solidFill>
                            <a:srgbClr val="000000"/>
                          </a:solidFill>
                          <a:effectLst/>
                          <a:latin typeface="华文楷体" pitchFamily="2" charset="-122"/>
                          <a:ea typeface="华文楷体" pitchFamily="2" charset="-122"/>
                          <a:cs typeface="Times New Roman" pitchFamily="18" charset="0"/>
                        </a:rPr>
                        <a:t>：</a:t>
                      </a:r>
                      <a:r>
                        <a:rPr kumimoji="0" lang="en-US" altLang="zh-CN" sz="2000" b="1" i="0" u="none" strike="noStrike" cap="none" normalizeH="0" baseline="0">
                          <a:ln>
                            <a:noFill/>
                          </a:ln>
                          <a:solidFill>
                            <a:srgbClr val="000000"/>
                          </a:solidFill>
                          <a:effectLst/>
                          <a:latin typeface="华文楷体" pitchFamily="2" charset="-122"/>
                          <a:ea typeface="华文楷体" pitchFamily="2" charset="-122"/>
                          <a:cs typeface="Times New Roman" pitchFamily="18" charset="0"/>
                        </a:rPr>
                        <a:t>2</a:t>
                      </a:r>
                      <a:r>
                        <a:rPr kumimoji="0" lang="zh-CN" altLang="en-US" sz="2000" b="1" i="0" u="none" strike="noStrike" cap="none" normalizeH="0" baseline="0">
                          <a:ln>
                            <a:noFill/>
                          </a:ln>
                          <a:solidFill>
                            <a:srgbClr val="000000"/>
                          </a:solidFill>
                          <a:effectLst/>
                          <a:latin typeface="华文楷体" pitchFamily="2" charset="-122"/>
                          <a:ea typeface="华文楷体" pitchFamily="2" charset="-122"/>
                          <a:cs typeface="Times New Roman" pitchFamily="18" charset="0"/>
                        </a:rPr>
                        <a:t>：</a:t>
                      </a:r>
                      <a:r>
                        <a:rPr kumimoji="0" lang="en-US" altLang="zh-CN" sz="2000" b="1" i="0" u="none" strike="noStrike" cap="none" normalizeH="0" baseline="0">
                          <a:ln>
                            <a:noFill/>
                          </a:ln>
                          <a:solidFill>
                            <a:srgbClr val="000000"/>
                          </a:solidFill>
                          <a:effectLst/>
                          <a:latin typeface="华文楷体" pitchFamily="2" charset="-122"/>
                          <a:ea typeface="华文楷体" pitchFamily="2" charset="-122"/>
                          <a:cs typeface="Times New Roman" pitchFamily="18" charset="0"/>
                        </a:rPr>
                        <a:t>1</a:t>
                      </a:r>
                      <a:endParaRPr kumimoji="0" lang="en-US" altLang="zh-CN" sz="2000" b="1" i="0" u="none" strike="noStrike" cap="none" normalizeH="0" baseline="0">
                        <a:ln>
                          <a:noFill/>
                        </a:ln>
                        <a:solidFill>
                          <a:schemeClr val="tx1"/>
                        </a:solidFill>
                        <a:effectLst/>
                        <a:latin typeface="华文楷体" pitchFamily="2" charset="-122"/>
                        <a:ea typeface="华文楷体" pitchFamily="2" charset="-122"/>
                        <a:cs typeface="Times New Roman" pitchFamily="18" charset="0"/>
                      </a:endParaRPr>
                    </a:p>
                  </a:txBody>
                  <a:tcPr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
                          <a:schemeClr val="accent1"/>
                        </a:buClr>
                        <a:buSzPct val="65000"/>
                        <a:buFont typeface="Wingdings" pitchFamily="2" charset="2"/>
                        <a:buNone/>
                        <a:tabLst/>
                      </a:pPr>
                      <a:r>
                        <a:rPr kumimoji="0" lang="zh-CN" altLang="en-US" sz="2000" b="1" i="0" u="none" strike="noStrike" cap="none" normalizeH="0" baseline="0" dirty="0">
                          <a:ln>
                            <a:noFill/>
                          </a:ln>
                          <a:solidFill>
                            <a:srgbClr val="333333"/>
                          </a:solidFill>
                          <a:effectLst/>
                          <a:latin typeface="华文楷体" pitchFamily="2" charset="-122"/>
                          <a:ea typeface="华文楷体" pitchFamily="2" charset="-122"/>
                        </a:rPr>
                        <a:t>显性：隐性</a:t>
                      </a:r>
                      <a:r>
                        <a:rPr kumimoji="0" lang="en-US" altLang="zh-CN" sz="2000" b="1" i="0" u="none" strike="noStrike" cap="none" normalizeH="0" baseline="0" dirty="0">
                          <a:ln>
                            <a:noFill/>
                          </a:ln>
                          <a:solidFill>
                            <a:srgbClr val="333333"/>
                          </a:solidFill>
                          <a:effectLst/>
                          <a:latin typeface="华文楷体" pitchFamily="2" charset="-122"/>
                          <a:ea typeface="华文楷体" pitchFamily="2" charset="-122"/>
                        </a:rPr>
                        <a:t>=3</a:t>
                      </a:r>
                      <a:r>
                        <a:rPr kumimoji="0" lang="zh-CN" altLang="en-US" sz="2000" b="1" i="0" u="none" strike="noStrike" cap="none" normalizeH="0" baseline="0" dirty="0">
                          <a:ln>
                            <a:noFill/>
                          </a:ln>
                          <a:solidFill>
                            <a:srgbClr val="333333"/>
                          </a:solidFill>
                          <a:effectLst/>
                          <a:latin typeface="华文楷体" pitchFamily="2" charset="-122"/>
                          <a:ea typeface="华文楷体" pitchFamily="2" charset="-122"/>
                        </a:rPr>
                        <a:t>：</a:t>
                      </a:r>
                      <a:r>
                        <a:rPr kumimoji="0" lang="en-US" altLang="zh-CN" sz="2000" b="1" i="0" u="none" strike="noStrike" cap="none" normalizeH="0" baseline="0" dirty="0">
                          <a:ln>
                            <a:noFill/>
                          </a:ln>
                          <a:solidFill>
                            <a:srgbClr val="333333"/>
                          </a:solidFill>
                          <a:effectLst/>
                          <a:latin typeface="华文楷体" pitchFamily="2" charset="-122"/>
                          <a:ea typeface="华文楷体" pitchFamily="2" charset="-122"/>
                        </a:rPr>
                        <a:t>1</a:t>
                      </a:r>
                      <a:endParaRPr kumimoji="0" lang="en-US" altLang="zh-CN" sz="2000" b="1" i="0" u="none" strike="noStrike" cap="none" normalizeH="0" baseline="0" dirty="0">
                        <a:ln>
                          <a:noFill/>
                        </a:ln>
                        <a:solidFill>
                          <a:schemeClr val="tx1"/>
                        </a:solidFill>
                        <a:effectLst/>
                        <a:latin typeface="华文楷体" pitchFamily="2" charset="-122"/>
                        <a:ea typeface="华文楷体" pitchFamily="2" charset="-122"/>
                      </a:endParaRPr>
                    </a:p>
                  </a:txBody>
                  <a:tcPr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88665">
                <a:tc>
                  <a:txBody>
                    <a:bodyPr/>
                    <a:lstStyle/>
                    <a:p>
                      <a:pPr marL="342900" marR="0" lvl="0" indent="-342900" algn="l" defTabSz="914400" rtl="0" eaLnBrk="1" fontAlgn="t"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2000" b="1" i="0" u="none" strike="noStrike" cap="none" normalizeH="0" baseline="0">
                          <a:ln>
                            <a:noFill/>
                          </a:ln>
                          <a:solidFill>
                            <a:srgbClr val="000000"/>
                          </a:solidFill>
                          <a:effectLst/>
                          <a:latin typeface="华文楷体" pitchFamily="2" charset="-122"/>
                          <a:ea typeface="华文楷体" pitchFamily="2" charset="-122"/>
                          <a:cs typeface="Times New Roman" pitchFamily="18" charset="0"/>
                        </a:rPr>
                        <a:t>Dd×dd</a:t>
                      </a:r>
                      <a:endParaRPr kumimoji="0" lang="en-US" altLang="zh-CN" sz="2000" b="1" i="0" u="none" strike="noStrike" cap="none" normalizeH="0" baseline="0">
                        <a:ln>
                          <a:noFill/>
                        </a:ln>
                        <a:solidFill>
                          <a:schemeClr val="tx1"/>
                        </a:solidFill>
                        <a:effectLst/>
                        <a:latin typeface="华文楷体" pitchFamily="2" charset="-122"/>
                        <a:ea typeface="华文楷体" pitchFamily="2" charset="-122"/>
                        <a:cs typeface="Times New Roman" pitchFamily="18" charset="0"/>
                      </a:endParaRPr>
                    </a:p>
                  </a:txBody>
                  <a:tcPr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2000" b="1" i="0" u="none" strike="noStrike" cap="none" normalizeH="0" baseline="0">
                          <a:ln>
                            <a:noFill/>
                          </a:ln>
                          <a:solidFill>
                            <a:srgbClr val="000000"/>
                          </a:solidFill>
                          <a:effectLst/>
                          <a:latin typeface="华文楷体" pitchFamily="2" charset="-122"/>
                          <a:ea typeface="华文楷体" pitchFamily="2" charset="-122"/>
                          <a:cs typeface="Times New Roman" pitchFamily="18" charset="0"/>
                        </a:rPr>
                        <a:t>Dd</a:t>
                      </a:r>
                      <a:r>
                        <a:rPr kumimoji="0" lang="zh-CN" altLang="en-US" sz="2000" b="1" i="0" u="none" strike="noStrike" cap="none" normalizeH="0" baseline="0">
                          <a:ln>
                            <a:noFill/>
                          </a:ln>
                          <a:solidFill>
                            <a:srgbClr val="000000"/>
                          </a:solidFill>
                          <a:effectLst/>
                          <a:latin typeface="华文楷体" pitchFamily="2" charset="-122"/>
                          <a:ea typeface="华文楷体" pitchFamily="2" charset="-122"/>
                          <a:cs typeface="Times New Roman" pitchFamily="18" charset="0"/>
                        </a:rPr>
                        <a:t>：</a:t>
                      </a:r>
                      <a:r>
                        <a:rPr kumimoji="0" lang="en-US" altLang="zh-CN" sz="2000" b="1" i="0" u="none" strike="noStrike" cap="none" normalizeH="0" baseline="0">
                          <a:ln>
                            <a:noFill/>
                          </a:ln>
                          <a:solidFill>
                            <a:srgbClr val="000000"/>
                          </a:solidFill>
                          <a:effectLst/>
                          <a:latin typeface="华文楷体" pitchFamily="2" charset="-122"/>
                          <a:ea typeface="华文楷体" pitchFamily="2" charset="-122"/>
                          <a:cs typeface="Times New Roman" pitchFamily="18" charset="0"/>
                        </a:rPr>
                        <a:t>dd=1</a:t>
                      </a:r>
                      <a:r>
                        <a:rPr kumimoji="0" lang="zh-CN" altLang="en-US" sz="2000" b="1" i="0" u="none" strike="noStrike" cap="none" normalizeH="0" baseline="0">
                          <a:ln>
                            <a:noFill/>
                          </a:ln>
                          <a:solidFill>
                            <a:srgbClr val="000000"/>
                          </a:solidFill>
                          <a:effectLst/>
                          <a:latin typeface="华文楷体" pitchFamily="2" charset="-122"/>
                          <a:ea typeface="华文楷体" pitchFamily="2" charset="-122"/>
                          <a:cs typeface="Times New Roman" pitchFamily="18" charset="0"/>
                        </a:rPr>
                        <a:t>：</a:t>
                      </a:r>
                      <a:r>
                        <a:rPr kumimoji="0" lang="en-US" altLang="zh-CN" sz="2000" b="1" i="0" u="none" strike="noStrike" cap="none" normalizeH="0" baseline="0">
                          <a:ln>
                            <a:noFill/>
                          </a:ln>
                          <a:solidFill>
                            <a:srgbClr val="000000"/>
                          </a:solidFill>
                          <a:effectLst/>
                          <a:latin typeface="华文楷体" pitchFamily="2" charset="-122"/>
                          <a:ea typeface="华文楷体" pitchFamily="2" charset="-122"/>
                          <a:cs typeface="Times New Roman" pitchFamily="18" charset="0"/>
                        </a:rPr>
                        <a:t>1</a:t>
                      </a:r>
                      <a:endParaRPr kumimoji="0" lang="en-US" altLang="zh-CN" sz="2000" b="1" i="0" u="none" strike="noStrike" cap="none" normalizeH="0" baseline="0">
                        <a:ln>
                          <a:noFill/>
                        </a:ln>
                        <a:solidFill>
                          <a:schemeClr val="tx1"/>
                        </a:solidFill>
                        <a:effectLst/>
                        <a:latin typeface="华文楷体" pitchFamily="2" charset="-122"/>
                        <a:ea typeface="华文楷体" pitchFamily="2" charset="-122"/>
                        <a:cs typeface="Times New Roman" pitchFamily="18" charset="0"/>
                      </a:endParaRPr>
                    </a:p>
                  </a:txBody>
                  <a:tcPr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
                          <a:schemeClr val="accent1"/>
                        </a:buClr>
                        <a:buSzPct val="65000"/>
                        <a:buFont typeface="Wingdings" pitchFamily="2" charset="2"/>
                        <a:buNone/>
                        <a:tabLst/>
                      </a:pPr>
                      <a:r>
                        <a:rPr kumimoji="0" lang="zh-CN" altLang="en-US" sz="2000" b="1" i="0" u="none" strike="noStrike" cap="none" normalizeH="0" baseline="0" dirty="0">
                          <a:ln>
                            <a:noFill/>
                          </a:ln>
                          <a:solidFill>
                            <a:srgbClr val="333333"/>
                          </a:solidFill>
                          <a:effectLst/>
                          <a:latin typeface="华文楷体" pitchFamily="2" charset="-122"/>
                          <a:ea typeface="华文楷体" pitchFamily="2" charset="-122"/>
                        </a:rPr>
                        <a:t>显性：隐性</a:t>
                      </a:r>
                      <a:r>
                        <a:rPr kumimoji="0" lang="en-US" altLang="zh-CN" sz="2000" b="1" i="0" u="none" strike="noStrike" cap="none" normalizeH="0" baseline="0" dirty="0">
                          <a:ln>
                            <a:noFill/>
                          </a:ln>
                          <a:solidFill>
                            <a:srgbClr val="333333"/>
                          </a:solidFill>
                          <a:effectLst/>
                          <a:latin typeface="华文楷体" pitchFamily="2" charset="-122"/>
                          <a:ea typeface="华文楷体" pitchFamily="2" charset="-122"/>
                        </a:rPr>
                        <a:t>=1</a:t>
                      </a:r>
                      <a:r>
                        <a:rPr kumimoji="0" lang="zh-CN" altLang="en-US" sz="2000" b="1" i="0" u="none" strike="noStrike" cap="none" normalizeH="0" baseline="0" dirty="0">
                          <a:ln>
                            <a:noFill/>
                          </a:ln>
                          <a:solidFill>
                            <a:srgbClr val="333333"/>
                          </a:solidFill>
                          <a:effectLst/>
                          <a:latin typeface="华文楷体" pitchFamily="2" charset="-122"/>
                          <a:ea typeface="华文楷体" pitchFamily="2" charset="-122"/>
                        </a:rPr>
                        <a:t>：</a:t>
                      </a:r>
                      <a:r>
                        <a:rPr kumimoji="0" lang="en-US" altLang="zh-CN" sz="2000" b="1" i="0" u="none" strike="noStrike" cap="none" normalizeH="0" baseline="0" dirty="0">
                          <a:ln>
                            <a:noFill/>
                          </a:ln>
                          <a:solidFill>
                            <a:srgbClr val="333333"/>
                          </a:solidFill>
                          <a:effectLst/>
                          <a:latin typeface="华文楷体" pitchFamily="2" charset="-122"/>
                          <a:ea typeface="华文楷体" pitchFamily="2" charset="-122"/>
                        </a:rPr>
                        <a:t>1</a:t>
                      </a:r>
                      <a:endParaRPr kumimoji="0" lang="en-US" altLang="zh-CN" sz="2000" b="1" i="0" u="none" strike="noStrike" cap="none" normalizeH="0" baseline="0" dirty="0">
                        <a:ln>
                          <a:noFill/>
                        </a:ln>
                        <a:solidFill>
                          <a:schemeClr val="tx1"/>
                        </a:solidFill>
                        <a:effectLst/>
                        <a:latin typeface="华文楷体" pitchFamily="2" charset="-122"/>
                        <a:ea typeface="华文楷体" pitchFamily="2" charset="-122"/>
                      </a:endParaRPr>
                    </a:p>
                  </a:txBody>
                  <a:tcPr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88665">
                <a:tc>
                  <a:txBody>
                    <a:bodyPr/>
                    <a:lstStyle/>
                    <a:p>
                      <a:pPr marL="342900" marR="0" lvl="0" indent="-342900" algn="l" defTabSz="914400" rtl="0" eaLnBrk="1" fontAlgn="t"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2000" b="1" i="0" u="none" strike="noStrike" cap="none" normalizeH="0" baseline="0">
                          <a:ln>
                            <a:noFill/>
                          </a:ln>
                          <a:solidFill>
                            <a:srgbClr val="000000"/>
                          </a:solidFill>
                          <a:effectLst/>
                          <a:latin typeface="华文楷体" pitchFamily="2" charset="-122"/>
                          <a:ea typeface="华文楷体" pitchFamily="2" charset="-122"/>
                          <a:cs typeface="Times New Roman" pitchFamily="18" charset="0"/>
                        </a:rPr>
                        <a:t>dd×dd</a:t>
                      </a:r>
                      <a:endParaRPr kumimoji="0" lang="en-US" altLang="zh-CN" sz="2000" b="1" i="0" u="none" strike="noStrike" cap="none" normalizeH="0" baseline="0">
                        <a:ln>
                          <a:noFill/>
                        </a:ln>
                        <a:solidFill>
                          <a:schemeClr val="tx1"/>
                        </a:solidFill>
                        <a:effectLst/>
                        <a:latin typeface="华文楷体" pitchFamily="2" charset="-122"/>
                        <a:ea typeface="华文楷体" pitchFamily="2" charset="-122"/>
                        <a:cs typeface="Times New Roman" pitchFamily="18" charset="0"/>
                      </a:endParaRPr>
                    </a:p>
                  </a:txBody>
                  <a:tcPr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2000" b="1" i="0" u="none" strike="noStrike" cap="none" normalizeH="0" baseline="0" dirty="0">
                          <a:ln>
                            <a:noFill/>
                          </a:ln>
                          <a:solidFill>
                            <a:srgbClr val="000000"/>
                          </a:solidFill>
                          <a:effectLst/>
                          <a:latin typeface="华文楷体" pitchFamily="2" charset="-122"/>
                          <a:ea typeface="华文楷体" pitchFamily="2" charset="-122"/>
                        </a:rPr>
                        <a:t>dd</a:t>
                      </a:r>
                      <a:endParaRPr kumimoji="0" lang="en-US" altLang="zh-CN" sz="2000" b="1" i="0" u="none" strike="noStrike" cap="none" normalizeH="0" baseline="0" dirty="0">
                        <a:ln>
                          <a:noFill/>
                        </a:ln>
                        <a:solidFill>
                          <a:schemeClr val="tx1"/>
                        </a:solidFill>
                        <a:effectLst/>
                        <a:latin typeface="华文楷体" pitchFamily="2" charset="-122"/>
                        <a:ea typeface="华文楷体" pitchFamily="2" charset="-122"/>
                      </a:endParaRPr>
                    </a:p>
                  </a:txBody>
                  <a:tcPr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
                          <a:schemeClr val="accent1"/>
                        </a:buClr>
                        <a:buSzPct val="65000"/>
                        <a:buFont typeface="Wingdings" pitchFamily="2" charset="2"/>
                        <a:buNone/>
                        <a:tabLst/>
                      </a:pPr>
                      <a:r>
                        <a:rPr kumimoji="0" lang="zh-CN" altLang="en-US" sz="2000" b="1" i="0" u="none" strike="noStrike" cap="none" normalizeH="0" baseline="0" dirty="0">
                          <a:ln>
                            <a:noFill/>
                          </a:ln>
                          <a:solidFill>
                            <a:srgbClr val="333333"/>
                          </a:solidFill>
                          <a:effectLst/>
                          <a:latin typeface="华文楷体" pitchFamily="2" charset="-122"/>
                          <a:ea typeface="华文楷体" pitchFamily="2" charset="-122"/>
                        </a:rPr>
                        <a:t>全是隐性</a:t>
                      </a:r>
                      <a:endParaRPr kumimoji="0" lang="zh-CN" altLang="en-US" sz="2000" b="1" i="0" u="none" strike="noStrike" cap="none" normalizeH="0" baseline="0" dirty="0">
                        <a:ln>
                          <a:noFill/>
                        </a:ln>
                        <a:solidFill>
                          <a:schemeClr val="tx1"/>
                        </a:solidFill>
                        <a:effectLst/>
                        <a:latin typeface="华文楷体" pitchFamily="2" charset="-122"/>
                        <a:ea typeface="华文楷体" pitchFamily="2" charset="-122"/>
                      </a:endParaRPr>
                    </a:p>
                  </a:txBody>
                  <a:tcPr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3" name="Text Box 36">
            <a:extLst>
              <a:ext uri="{FF2B5EF4-FFF2-40B4-BE49-F238E27FC236}">
                <a16:creationId xmlns:a16="http://schemas.microsoft.com/office/drawing/2014/main" id="{53E3C501-0C9D-4AC6-A9CB-3B699D087711}"/>
              </a:ext>
            </a:extLst>
          </p:cNvPr>
          <p:cNvSpPr txBox="1">
            <a:spLocks noChangeArrowheads="1"/>
          </p:cNvSpPr>
          <p:nvPr/>
        </p:nvSpPr>
        <p:spPr bwMode="auto">
          <a:xfrm>
            <a:off x="866774" y="4120126"/>
            <a:ext cx="64770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楷体_GB2312" pitchFamily="49" charset="-122"/>
                <a:ea typeface="楷体_GB2312" pitchFamily="49" charset="-122"/>
              </a:defRPr>
            </a:lvl1pPr>
            <a:lvl2pPr marL="742950" indent="-285750" eaLnBrk="0" hangingPunct="0">
              <a:defRPr sz="3200" b="1">
                <a:solidFill>
                  <a:schemeClr val="tx1"/>
                </a:solidFill>
                <a:latin typeface="楷体_GB2312" pitchFamily="49" charset="-122"/>
                <a:ea typeface="楷体_GB2312" pitchFamily="49" charset="-122"/>
              </a:defRPr>
            </a:lvl2pPr>
            <a:lvl3pPr marL="1143000" indent="-228600" eaLnBrk="0" hangingPunct="0">
              <a:defRPr sz="3200" b="1">
                <a:solidFill>
                  <a:schemeClr val="tx1"/>
                </a:solidFill>
                <a:latin typeface="楷体_GB2312" pitchFamily="49" charset="-122"/>
                <a:ea typeface="楷体_GB2312" pitchFamily="49" charset="-122"/>
              </a:defRPr>
            </a:lvl3pPr>
            <a:lvl4pPr marL="1600200" indent="-228600" eaLnBrk="0" hangingPunct="0">
              <a:defRPr sz="3200" b="1">
                <a:solidFill>
                  <a:schemeClr val="tx1"/>
                </a:solidFill>
                <a:latin typeface="楷体_GB2312" pitchFamily="49" charset="-122"/>
                <a:ea typeface="楷体_GB2312" pitchFamily="49" charset="-122"/>
              </a:defRPr>
            </a:lvl4pPr>
            <a:lvl5pPr marL="2057400" indent="-228600" eaLnBrk="0" hangingPunct="0">
              <a:defRPr sz="32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9pPr>
          </a:lstStyle>
          <a:p>
            <a:pPr eaLnBrk="1" hangingPunct="1">
              <a:spcBef>
                <a:spcPct val="50000"/>
              </a:spcBef>
            </a:pPr>
            <a:endParaRPr lang="zh-CN" altLang="zh-CN">
              <a:latin typeface="黑体" panose="02010609060101010101" pitchFamily="49" charset="-122"/>
              <a:ea typeface="黑体" panose="02010609060101010101" pitchFamily="49" charset="-122"/>
            </a:endParaRPr>
          </a:p>
        </p:txBody>
      </p:sp>
      <p:sp>
        <p:nvSpPr>
          <p:cNvPr id="4" name="Rectangle 38">
            <a:extLst>
              <a:ext uri="{FF2B5EF4-FFF2-40B4-BE49-F238E27FC236}">
                <a16:creationId xmlns:a16="http://schemas.microsoft.com/office/drawing/2014/main" id="{1326BB5D-F08B-4580-88EF-1BB5A1C3A22C}"/>
              </a:ext>
            </a:extLst>
          </p:cNvPr>
          <p:cNvSpPr>
            <a:spLocks noChangeArrowheads="1"/>
          </p:cNvSpPr>
          <p:nvPr/>
        </p:nvSpPr>
        <p:spPr bwMode="auto">
          <a:xfrm>
            <a:off x="-133350" y="904875"/>
            <a:ext cx="8572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楷体_GB2312" pitchFamily="49" charset="-122"/>
                <a:ea typeface="楷体_GB2312" pitchFamily="49" charset="-122"/>
              </a:defRPr>
            </a:lvl1pPr>
            <a:lvl2pPr marL="742950" indent="-285750" eaLnBrk="0" hangingPunct="0">
              <a:defRPr sz="3200" b="1">
                <a:solidFill>
                  <a:schemeClr val="tx1"/>
                </a:solidFill>
                <a:latin typeface="楷体_GB2312" pitchFamily="49" charset="-122"/>
                <a:ea typeface="楷体_GB2312" pitchFamily="49" charset="-122"/>
              </a:defRPr>
            </a:lvl2pPr>
            <a:lvl3pPr marL="1143000" indent="-228600" eaLnBrk="0" hangingPunct="0">
              <a:defRPr sz="3200" b="1">
                <a:solidFill>
                  <a:schemeClr val="tx1"/>
                </a:solidFill>
                <a:latin typeface="楷体_GB2312" pitchFamily="49" charset="-122"/>
                <a:ea typeface="楷体_GB2312" pitchFamily="49" charset="-122"/>
              </a:defRPr>
            </a:lvl3pPr>
            <a:lvl4pPr marL="1600200" indent="-228600" eaLnBrk="0" hangingPunct="0">
              <a:defRPr sz="3200" b="1">
                <a:solidFill>
                  <a:schemeClr val="tx1"/>
                </a:solidFill>
                <a:latin typeface="楷体_GB2312" pitchFamily="49" charset="-122"/>
                <a:ea typeface="楷体_GB2312" pitchFamily="49" charset="-122"/>
              </a:defRPr>
            </a:lvl4pPr>
            <a:lvl5pPr marL="2057400" indent="-228600" eaLnBrk="0" hangingPunct="0">
              <a:defRPr sz="32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9pPr>
          </a:lstStyle>
          <a:p>
            <a:pPr eaLnBrk="1" hangingPunct="1"/>
            <a:r>
              <a:rPr lang="zh-CN" altLang="en-US" sz="2800" dirty="0">
                <a:latin typeface="华文楷体" panose="02010600040101010101" pitchFamily="2" charset="-122"/>
                <a:ea typeface="华文楷体" panose="02010600040101010101" pitchFamily="2" charset="-122"/>
              </a:rPr>
              <a:t>（一）由</a:t>
            </a:r>
            <a:r>
              <a:rPr lang="zh-CN" altLang="en-US" sz="2800" dirty="0">
                <a:solidFill>
                  <a:srgbClr val="3333CC"/>
                </a:solidFill>
                <a:latin typeface="华文楷体" panose="02010600040101010101" pitchFamily="2" charset="-122"/>
                <a:ea typeface="华文楷体" panose="02010600040101010101" pitchFamily="2" charset="-122"/>
              </a:rPr>
              <a:t>亲代推子代</a:t>
            </a:r>
            <a:r>
              <a:rPr lang="zh-CN" altLang="en-US" sz="2800" dirty="0">
                <a:latin typeface="华文楷体" panose="02010600040101010101" pitchFamily="2" charset="-122"/>
                <a:ea typeface="华文楷体" panose="02010600040101010101" pitchFamily="2" charset="-122"/>
              </a:rPr>
              <a:t>的基因型、表型</a:t>
            </a:r>
            <a:r>
              <a:rPr lang="zh-CN" altLang="en-US" sz="2800" dirty="0">
                <a:solidFill>
                  <a:srgbClr val="0000FF"/>
                </a:solidFill>
                <a:latin typeface="华文楷体" panose="02010600040101010101" pitchFamily="2" charset="-122"/>
                <a:ea typeface="华文楷体" panose="02010600040101010101" pitchFamily="2" charset="-122"/>
              </a:rPr>
              <a:t>（正推法）</a:t>
            </a:r>
          </a:p>
        </p:txBody>
      </p:sp>
      <p:sp>
        <p:nvSpPr>
          <p:cNvPr id="5" name="矩形 4">
            <a:extLst>
              <a:ext uri="{FF2B5EF4-FFF2-40B4-BE49-F238E27FC236}">
                <a16:creationId xmlns:a16="http://schemas.microsoft.com/office/drawing/2014/main" id="{71C0C928-DF51-429D-8D19-68FDD4013311}"/>
              </a:ext>
            </a:extLst>
          </p:cNvPr>
          <p:cNvSpPr>
            <a:spLocks noChangeArrowheads="1"/>
          </p:cNvSpPr>
          <p:nvPr/>
        </p:nvSpPr>
        <p:spPr bwMode="auto">
          <a:xfrm>
            <a:off x="5306038" y="4388413"/>
            <a:ext cx="36803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楷体_GB2312" pitchFamily="49" charset="-122"/>
                <a:ea typeface="楷体_GB2312" pitchFamily="49" charset="-122"/>
              </a:defRPr>
            </a:lvl1pPr>
            <a:lvl2pPr marL="742950" indent="-285750" eaLnBrk="0" hangingPunct="0">
              <a:defRPr sz="3200" b="1">
                <a:solidFill>
                  <a:schemeClr val="tx1"/>
                </a:solidFill>
                <a:latin typeface="楷体_GB2312" pitchFamily="49" charset="-122"/>
                <a:ea typeface="楷体_GB2312" pitchFamily="49" charset="-122"/>
              </a:defRPr>
            </a:lvl2pPr>
            <a:lvl3pPr marL="1143000" indent="-228600" eaLnBrk="0" hangingPunct="0">
              <a:defRPr sz="3200" b="1">
                <a:solidFill>
                  <a:schemeClr val="tx1"/>
                </a:solidFill>
                <a:latin typeface="楷体_GB2312" pitchFamily="49" charset="-122"/>
                <a:ea typeface="楷体_GB2312" pitchFamily="49" charset="-122"/>
              </a:defRPr>
            </a:lvl3pPr>
            <a:lvl4pPr marL="1600200" indent="-228600" eaLnBrk="0" hangingPunct="0">
              <a:defRPr sz="3200" b="1">
                <a:solidFill>
                  <a:schemeClr val="tx1"/>
                </a:solidFill>
                <a:latin typeface="楷体_GB2312" pitchFamily="49" charset="-122"/>
                <a:ea typeface="楷体_GB2312" pitchFamily="49" charset="-122"/>
              </a:defRPr>
            </a:lvl4pPr>
            <a:lvl5pPr marL="2057400" indent="-228600" eaLnBrk="0" hangingPunct="0">
              <a:defRPr sz="32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9pPr>
          </a:lstStyle>
          <a:p>
            <a:pPr eaLnBrk="1" hangingPunct="1"/>
            <a:r>
              <a:rPr lang="zh-CN" altLang="en-US" sz="2400" dirty="0">
                <a:solidFill>
                  <a:srgbClr val="FF0000"/>
                </a:solidFill>
                <a:latin typeface="华文楷体" panose="02010600040101010101" pitchFamily="2" charset="-122"/>
                <a:ea typeface="华文楷体" panose="02010600040101010101" pitchFamily="2" charset="-122"/>
              </a:rPr>
              <a:t>（暂停，回顾、分析总结）</a:t>
            </a:r>
            <a:endParaRPr lang="en-US" altLang="zh-CN" sz="2400" dirty="0">
              <a:solidFill>
                <a:srgbClr val="FF0000"/>
              </a:solidFill>
              <a:latin typeface="华文楷体" panose="02010600040101010101" pitchFamily="2" charset="-122"/>
              <a:ea typeface="华文楷体" panose="02010600040101010101" pitchFamily="2" charset="-122"/>
            </a:endParaRPr>
          </a:p>
        </p:txBody>
      </p:sp>
      <p:sp>
        <p:nvSpPr>
          <p:cNvPr id="6" name="矩形 2">
            <a:extLst>
              <a:ext uri="{FF2B5EF4-FFF2-40B4-BE49-F238E27FC236}">
                <a16:creationId xmlns:a16="http://schemas.microsoft.com/office/drawing/2014/main" id="{08E09BA8-7705-4D62-BD3B-3A60E37738F1}"/>
              </a:ext>
            </a:extLst>
          </p:cNvPr>
          <p:cNvSpPr>
            <a:spLocks noChangeArrowheads="1"/>
          </p:cNvSpPr>
          <p:nvPr/>
        </p:nvSpPr>
        <p:spPr bwMode="auto">
          <a:xfrm>
            <a:off x="2329015" y="223034"/>
            <a:ext cx="41344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楷体_GB2312" pitchFamily="49" charset="-122"/>
                <a:ea typeface="楷体_GB2312" pitchFamily="49" charset="-122"/>
              </a:defRPr>
            </a:lvl1pPr>
            <a:lvl2pPr marL="742950" indent="-285750" eaLnBrk="0" hangingPunct="0">
              <a:defRPr sz="3200" b="1">
                <a:solidFill>
                  <a:schemeClr val="tx1"/>
                </a:solidFill>
                <a:latin typeface="楷体_GB2312" pitchFamily="49" charset="-122"/>
                <a:ea typeface="楷体_GB2312" pitchFamily="49" charset="-122"/>
              </a:defRPr>
            </a:lvl2pPr>
            <a:lvl3pPr marL="1143000" indent="-228600" eaLnBrk="0" hangingPunct="0">
              <a:defRPr sz="3200" b="1">
                <a:solidFill>
                  <a:schemeClr val="tx1"/>
                </a:solidFill>
                <a:latin typeface="楷体_GB2312" pitchFamily="49" charset="-122"/>
                <a:ea typeface="楷体_GB2312" pitchFamily="49" charset="-122"/>
              </a:defRPr>
            </a:lvl3pPr>
            <a:lvl4pPr marL="1600200" indent="-228600" eaLnBrk="0" hangingPunct="0">
              <a:defRPr sz="3200" b="1">
                <a:solidFill>
                  <a:schemeClr val="tx1"/>
                </a:solidFill>
                <a:latin typeface="楷体_GB2312" pitchFamily="49" charset="-122"/>
                <a:ea typeface="楷体_GB2312" pitchFamily="49" charset="-122"/>
              </a:defRPr>
            </a:lvl4pPr>
            <a:lvl5pPr marL="2057400" indent="-228600" eaLnBrk="0" hangingPunct="0">
              <a:defRPr sz="32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9pPr>
          </a:lstStyle>
          <a:p>
            <a:pPr algn="ctr" eaLnBrk="1" hangingPunct="1"/>
            <a:r>
              <a:rPr lang="zh-CN" altLang="en-US" sz="2800" b="0" dirty="0">
                <a:latin typeface="黑体" panose="02010609060101010101" pitchFamily="49" charset="-122"/>
                <a:ea typeface="黑体" panose="02010609060101010101" pitchFamily="49" charset="-122"/>
              </a:rPr>
              <a:t>表型和基因型的相互推导</a:t>
            </a:r>
          </a:p>
        </p:txBody>
      </p:sp>
      <p:sp>
        <p:nvSpPr>
          <p:cNvPr id="7" name="矩形 6">
            <a:extLst>
              <a:ext uri="{FF2B5EF4-FFF2-40B4-BE49-F238E27FC236}">
                <a16:creationId xmlns:a16="http://schemas.microsoft.com/office/drawing/2014/main" id="{A74FCE37-DF7E-4FA6-AE4F-5C572F8884C0}"/>
              </a:ext>
            </a:extLst>
          </p:cNvPr>
          <p:cNvSpPr/>
          <p:nvPr/>
        </p:nvSpPr>
        <p:spPr>
          <a:xfrm>
            <a:off x="2430103" y="2109020"/>
            <a:ext cx="5751871" cy="2284156"/>
          </a:xfrm>
          <a:prstGeom prst="rect">
            <a:avLst/>
          </a:prstGeom>
          <a:solidFill>
            <a:srgbClr val="FC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FDFD"/>
              </a:solidFill>
            </a:endParaRPr>
          </a:p>
        </p:txBody>
      </p:sp>
    </p:spTree>
    <p:extLst>
      <p:ext uri="{BB962C8B-B14F-4D97-AF65-F5344CB8AC3E}">
        <p14:creationId xmlns:p14="http://schemas.microsoft.com/office/powerpoint/2010/main" val="407434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FADA8E8B-00F3-4251-803A-30D1DC907FDA}"/>
              </a:ext>
            </a:extLst>
          </p:cNvPr>
          <p:cNvSpPr txBox="1">
            <a:spLocks noChangeArrowheads="1"/>
          </p:cNvSpPr>
          <p:nvPr/>
        </p:nvSpPr>
        <p:spPr>
          <a:xfrm>
            <a:off x="-55003" y="922649"/>
            <a:ext cx="8160849" cy="523219"/>
          </a:xfrm>
          <a:prstGeom prst="rect">
            <a:avLst/>
          </a:prstGeom>
        </p:spPr>
        <p:txBody>
          <a:bodyPr>
            <a:normAutofit/>
          </a:bodyPr>
          <a:lst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Wingdings" pitchFamily="2" charset="2"/>
              <a:buNone/>
              <a:defRPr/>
            </a:pPr>
            <a:r>
              <a:rPr lang="zh-CN" altLang="en-US" sz="2000" b="1" dirty="0">
                <a:latin typeface="华文楷体" panose="02010600040101010101" pitchFamily="2" charset="-122"/>
                <a:ea typeface="华文楷体" panose="02010600040101010101" pitchFamily="2" charset="-122"/>
                <a:cs typeface="Times New Roman" panose="02020603050405020304" pitchFamily="18" charset="0"/>
              </a:rPr>
              <a:t>（二）由</a:t>
            </a:r>
            <a:r>
              <a:rPr lang="zh-CN" altLang="en-US" sz="2000" b="1" dirty="0">
                <a:solidFill>
                  <a:srgbClr val="3333CC"/>
                </a:solidFill>
                <a:latin typeface="华文楷体" panose="02010600040101010101" pitchFamily="2" charset="-122"/>
                <a:ea typeface="华文楷体" panose="02010600040101010101" pitchFamily="2" charset="-122"/>
                <a:cs typeface="Times New Roman" panose="02020603050405020304" pitchFamily="18" charset="0"/>
              </a:rPr>
              <a:t>子代推亲代</a:t>
            </a:r>
            <a:r>
              <a:rPr lang="zh-CN" altLang="en-US" sz="2000" b="1" dirty="0">
                <a:latin typeface="华文楷体" panose="02010600040101010101" pitchFamily="2" charset="-122"/>
                <a:ea typeface="华文楷体" panose="02010600040101010101" pitchFamily="2" charset="-122"/>
                <a:cs typeface="Times New Roman" panose="02020603050405020304" pitchFamily="18" charset="0"/>
              </a:rPr>
              <a:t>的基因型、表型</a:t>
            </a:r>
            <a:r>
              <a:rPr lang="zh-CN" altLang="en-US" sz="2000" b="1" dirty="0">
                <a:solidFill>
                  <a:srgbClr val="0000FF"/>
                </a:solidFill>
                <a:latin typeface="华文楷体" panose="02010600040101010101" pitchFamily="2" charset="-122"/>
                <a:ea typeface="华文楷体" panose="02010600040101010101" pitchFamily="2" charset="-122"/>
                <a:cs typeface="Times New Roman" panose="02020603050405020304" pitchFamily="18" charset="0"/>
              </a:rPr>
              <a:t>（逆推法）</a:t>
            </a:r>
          </a:p>
        </p:txBody>
      </p:sp>
      <p:graphicFrame>
        <p:nvGraphicFramePr>
          <p:cNvPr id="3" name="Group 43">
            <a:extLst>
              <a:ext uri="{FF2B5EF4-FFF2-40B4-BE49-F238E27FC236}">
                <a16:creationId xmlns:a16="http://schemas.microsoft.com/office/drawing/2014/main" id="{4537CD7C-E998-4AAC-B568-FFCAA0F1BF42}"/>
              </a:ext>
            </a:extLst>
          </p:cNvPr>
          <p:cNvGraphicFramePr>
            <a:graphicFrameLocks/>
          </p:cNvGraphicFramePr>
          <p:nvPr>
            <p:extLst>
              <p:ext uri="{D42A27DB-BD31-4B8C-83A1-F6EECF244321}">
                <p14:modId xmlns:p14="http://schemas.microsoft.com/office/powerpoint/2010/main" val="551812918"/>
              </p:ext>
            </p:extLst>
          </p:nvPr>
        </p:nvGraphicFramePr>
        <p:xfrm>
          <a:off x="471765" y="2111068"/>
          <a:ext cx="8367435" cy="2730500"/>
        </p:xfrm>
        <a:graphic>
          <a:graphicData uri="http://schemas.openxmlformats.org/drawingml/2006/table">
            <a:tbl>
              <a:tblPr/>
              <a:tblGrid>
                <a:gridCol w="1533167">
                  <a:extLst>
                    <a:ext uri="{9D8B030D-6E8A-4147-A177-3AD203B41FA5}">
                      <a16:colId xmlns:a16="http://schemas.microsoft.com/office/drawing/2014/main" val="20000"/>
                    </a:ext>
                  </a:extLst>
                </a:gridCol>
                <a:gridCol w="2064830">
                  <a:extLst>
                    <a:ext uri="{9D8B030D-6E8A-4147-A177-3AD203B41FA5}">
                      <a16:colId xmlns:a16="http://schemas.microsoft.com/office/drawing/2014/main" val="20001"/>
                    </a:ext>
                  </a:extLst>
                </a:gridCol>
                <a:gridCol w="4769438">
                  <a:extLst>
                    <a:ext uri="{9D8B030D-6E8A-4147-A177-3AD203B41FA5}">
                      <a16:colId xmlns:a16="http://schemas.microsoft.com/office/drawing/2014/main" val="20002"/>
                    </a:ext>
                  </a:extLst>
                </a:gridCol>
              </a:tblGrid>
              <a:tr h="457107">
                <a:tc>
                  <a:txBody>
                    <a:bodyPr/>
                    <a:lstStyle/>
                    <a:p>
                      <a:pPr marL="342900" marR="0" lvl="0" indent="-342900" algn="l" defTabSz="914400" rtl="0" eaLnBrk="1" fontAlgn="t" latinLnBrk="0" hangingPunct="1">
                        <a:lnSpc>
                          <a:spcPct val="100000"/>
                        </a:lnSpc>
                        <a:spcBef>
                          <a:spcPct val="0"/>
                        </a:spcBef>
                        <a:spcAft>
                          <a:spcPct val="0"/>
                        </a:spcAft>
                        <a:buClr>
                          <a:schemeClr val="accent1"/>
                        </a:buClr>
                        <a:buSzPct val="65000"/>
                        <a:buFont typeface="Wingdings" pitchFamily="2" charset="2"/>
                        <a:buNone/>
                        <a:tabLst/>
                      </a:pPr>
                      <a:r>
                        <a:rPr kumimoji="0" lang="zh-CN" altLang="en-US" sz="2000" b="1" i="0" u="none" strike="noStrike" cap="none" normalizeH="0" baseline="0" dirty="0">
                          <a:ln>
                            <a:noFill/>
                          </a:ln>
                          <a:solidFill>
                            <a:srgbClr val="333333"/>
                          </a:solidFill>
                          <a:effectLst/>
                          <a:latin typeface="华文楷体" pitchFamily="2" charset="-122"/>
                          <a:ea typeface="华文楷体" pitchFamily="2" charset="-122"/>
                        </a:rPr>
                        <a:t>后代表型</a:t>
                      </a:r>
                      <a:endParaRPr kumimoji="0" lang="zh-CN" altLang="en-US" sz="2000" b="1" i="0" u="none" strike="noStrike" cap="none" normalizeH="0" baseline="0" dirty="0">
                        <a:ln>
                          <a:noFill/>
                        </a:ln>
                        <a:solidFill>
                          <a:schemeClr val="tx1"/>
                        </a:solidFill>
                        <a:effectLst/>
                        <a:latin typeface="华文楷体" pitchFamily="2" charset="-122"/>
                        <a:ea typeface="华文楷体" pitchFamily="2" charset="-122"/>
                      </a:endParaRPr>
                    </a:p>
                  </a:txBody>
                  <a:tcPr marT="34283" marB="34283"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
                          <a:schemeClr val="accent1"/>
                        </a:buClr>
                        <a:buSzPct val="65000"/>
                        <a:buFont typeface="Wingdings" pitchFamily="2" charset="2"/>
                        <a:buNone/>
                        <a:tabLst/>
                      </a:pPr>
                      <a:r>
                        <a:rPr kumimoji="0" lang="zh-CN" altLang="en-US" sz="2000" b="1" i="0" u="none" strike="noStrike" cap="none" normalizeH="0" baseline="0" dirty="0">
                          <a:ln>
                            <a:noFill/>
                          </a:ln>
                          <a:solidFill>
                            <a:srgbClr val="333333"/>
                          </a:solidFill>
                          <a:effectLst/>
                          <a:latin typeface="华文楷体" pitchFamily="2" charset="-122"/>
                          <a:ea typeface="华文楷体" pitchFamily="2" charset="-122"/>
                        </a:rPr>
                        <a:t>亲本基因型组合</a:t>
                      </a:r>
                      <a:endParaRPr kumimoji="0" lang="zh-CN" altLang="en-US" sz="2000" b="1" i="0" u="none" strike="noStrike" cap="none" normalizeH="0" baseline="0" dirty="0">
                        <a:ln>
                          <a:noFill/>
                        </a:ln>
                        <a:solidFill>
                          <a:schemeClr val="tx1"/>
                        </a:solidFill>
                        <a:effectLst/>
                        <a:latin typeface="华文楷体" pitchFamily="2" charset="-122"/>
                        <a:ea typeface="华文楷体" pitchFamily="2" charset="-122"/>
                      </a:endParaRPr>
                    </a:p>
                  </a:txBody>
                  <a:tcPr marT="34283" marB="342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
                          <a:schemeClr val="accent1"/>
                        </a:buClr>
                        <a:buSzPct val="65000"/>
                        <a:buFont typeface="Wingdings" pitchFamily="2" charset="2"/>
                        <a:buNone/>
                        <a:tabLst/>
                      </a:pPr>
                      <a:r>
                        <a:rPr kumimoji="0" lang="zh-CN" altLang="en-US" sz="2000" b="1" i="0" u="none" strike="noStrike" cap="none" normalizeH="0" baseline="0" dirty="0">
                          <a:ln>
                            <a:noFill/>
                          </a:ln>
                          <a:solidFill>
                            <a:srgbClr val="333333"/>
                          </a:solidFill>
                          <a:effectLst/>
                          <a:latin typeface="华文楷体" pitchFamily="2" charset="-122"/>
                          <a:ea typeface="华文楷体" pitchFamily="2" charset="-122"/>
                        </a:rPr>
                        <a:t>亲本表型</a:t>
                      </a:r>
                      <a:endParaRPr kumimoji="0" lang="zh-CN" altLang="en-US" sz="2000" b="1" i="0" u="none" strike="noStrike" cap="none" normalizeH="0" baseline="0" dirty="0">
                        <a:ln>
                          <a:noFill/>
                        </a:ln>
                        <a:solidFill>
                          <a:schemeClr val="tx1"/>
                        </a:solidFill>
                        <a:effectLst/>
                        <a:latin typeface="华文楷体" pitchFamily="2" charset="-122"/>
                        <a:ea typeface="华文楷体" pitchFamily="2" charset="-122"/>
                      </a:endParaRPr>
                    </a:p>
                  </a:txBody>
                  <a:tcPr marT="34283" marB="342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67820">
                <a:tc>
                  <a:txBody>
                    <a:bodyPr/>
                    <a:lstStyle/>
                    <a:p>
                      <a:pPr marL="342900" marR="0" lvl="0" indent="-342900" algn="l" defTabSz="914400" rtl="0" eaLnBrk="1" fontAlgn="t" latinLnBrk="0" hangingPunct="1">
                        <a:lnSpc>
                          <a:spcPct val="100000"/>
                        </a:lnSpc>
                        <a:spcBef>
                          <a:spcPct val="0"/>
                        </a:spcBef>
                        <a:spcAft>
                          <a:spcPct val="0"/>
                        </a:spcAft>
                        <a:buClr>
                          <a:schemeClr val="accent1"/>
                        </a:buClr>
                        <a:buSzPct val="65000"/>
                        <a:buFont typeface="Wingdings" pitchFamily="2" charset="2"/>
                        <a:buNone/>
                        <a:tabLst/>
                      </a:pPr>
                      <a:r>
                        <a:rPr kumimoji="0" lang="zh-CN" altLang="en-US" sz="2000" b="1" i="0" u="none" strike="noStrike" cap="none" normalizeH="0" baseline="0" dirty="0">
                          <a:ln>
                            <a:noFill/>
                          </a:ln>
                          <a:solidFill>
                            <a:srgbClr val="333333"/>
                          </a:solidFill>
                          <a:effectLst/>
                          <a:latin typeface="华文楷体" pitchFamily="2" charset="-122"/>
                          <a:ea typeface="华文楷体" pitchFamily="2" charset="-122"/>
                        </a:rPr>
                        <a:t>全是显性</a:t>
                      </a:r>
                      <a:endParaRPr kumimoji="0" lang="zh-CN" altLang="en-US" sz="2000" b="1" i="0" u="none" strike="noStrike" cap="none" normalizeH="0" baseline="0" dirty="0">
                        <a:ln>
                          <a:noFill/>
                        </a:ln>
                        <a:solidFill>
                          <a:schemeClr val="tx1"/>
                        </a:solidFill>
                        <a:effectLst/>
                        <a:latin typeface="华文楷体" pitchFamily="2" charset="-122"/>
                        <a:ea typeface="华文楷体" pitchFamily="2" charset="-122"/>
                      </a:endParaRPr>
                    </a:p>
                  </a:txBody>
                  <a:tcPr marT="34283" marB="34283"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
                          <a:schemeClr val="accent1"/>
                        </a:buClr>
                        <a:buSzPct val="65000"/>
                        <a:buFont typeface="Wingdings" pitchFamily="2" charset="2"/>
                        <a:buNone/>
                        <a:tabLst/>
                      </a:pPr>
                      <a:endParaRPr kumimoji="0" lang="en-US" altLang="zh-CN" sz="2000" b="1" i="0" u="none" strike="noStrike" cap="none" normalizeH="0" baseline="0" dirty="0">
                        <a:ln>
                          <a:noFill/>
                        </a:ln>
                        <a:solidFill>
                          <a:schemeClr val="tx1"/>
                        </a:solidFill>
                        <a:effectLst/>
                        <a:latin typeface="华文楷体" pitchFamily="2" charset="-122"/>
                        <a:ea typeface="华文楷体" pitchFamily="2" charset="-122"/>
                        <a:cs typeface="Times New Roman" pitchFamily="18" charset="0"/>
                      </a:endParaRPr>
                    </a:p>
                  </a:txBody>
                  <a:tcPr marT="34283" marB="342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
                          <a:schemeClr val="accent1"/>
                        </a:buClr>
                        <a:buSzPct val="65000"/>
                        <a:buFont typeface="Wingdings" pitchFamily="2" charset="2"/>
                        <a:buNone/>
                        <a:tabLst/>
                      </a:pPr>
                      <a:endParaRPr kumimoji="0" lang="zh-CN" altLang="en-US" sz="2000" b="1" i="0" u="none" strike="noStrike" cap="none" normalizeH="0" baseline="0" dirty="0">
                        <a:ln>
                          <a:noFill/>
                        </a:ln>
                        <a:solidFill>
                          <a:schemeClr val="tx1"/>
                        </a:solidFill>
                        <a:effectLst/>
                        <a:latin typeface="华文楷体" pitchFamily="2" charset="-122"/>
                        <a:ea typeface="华文楷体" pitchFamily="2" charset="-122"/>
                      </a:endParaRPr>
                    </a:p>
                  </a:txBody>
                  <a:tcPr marT="34283" marB="342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8541">
                <a:tc>
                  <a:txBody>
                    <a:bodyPr/>
                    <a:lstStyle/>
                    <a:p>
                      <a:pPr marL="342900" marR="0" lvl="0" indent="-342900" algn="l" defTabSz="914400" rtl="0" eaLnBrk="1" fontAlgn="t" latinLnBrk="0" hangingPunct="1">
                        <a:lnSpc>
                          <a:spcPct val="100000"/>
                        </a:lnSpc>
                        <a:spcBef>
                          <a:spcPct val="0"/>
                        </a:spcBef>
                        <a:spcAft>
                          <a:spcPct val="0"/>
                        </a:spcAft>
                        <a:buClr>
                          <a:schemeClr val="accent1"/>
                        </a:buClr>
                        <a:buSzPct val="65000"/>
                        <a:buFont typeface="Wingdings" pitchFamily="2" charset="2"/>
                        <a:buNone/>
                        <a:tabLst/>
                      </a:pPr>
                      <a:r>
                        <a:rPr kumimoji="0" lang="zh-CN" altLang="en-US" sz="2000" b="1" i="0" u="none" strike="noStrike" cap="none" normalizeH="0" baseline="0">
                          <a:ln>
                            <a:noFill/>
                          </a:ln>
                          <a:solidFill>
                            <a:srgbClr val="333333"/>
                          </a:solidFill>
                          <a:effectLst/>
                          <a:latin typeface="华文楷体" pitchFamily="2" charset="-122"/>
                          <a:ea typeface="华文楷体" pitchFamily="2" charset="-122"/>
                        </a:rPr>
                        <a:t>全是隐性</a:t>
                      </a:r>
                      <a:endParaRPr kumimoji="0" lang="zh-CN" altLang="en-US" sz="2000" b="1" i="0" u="none" strike="noStrike" cap="none" normalizeH="0" baseline="0">
                        <a:ln>
                          <a:noFill/>
                        </a:ln>
                        <a:solidFill>
                          <a:schemeClr val="tx1"/>
                        </a:solidFill>
                        <a:effectLst/>
                        <a:latin typeface="华文楷体" pitchFamily="2" charset="-122"/>
                        <a:ea typeface="华文楷体" pitchFamily="2" charset="-122"/>
                      </a:endParaRPr>
                    </a:p>
                  </a:txBody>
                  <a:tcPr marT="34283" marB="34283"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
                          <a:schemeClr val="accent1"/>
                        </a:buClr>
                        <a:buSzPct val="65000"/>
                        <a:buFont typeface="Wingdings" pitchFamily="2" charset="2"/>
                        <a:buNone/>
                        <a:tabLst/>
                      </a:pPr>
                      <a:endParaRPr kumimoji="0" lang="en-US" altLang="zh-CN" sz="2000" b="1" i="0" u="none" strike="noStrike" cap="none" normalizeH="0" baseline="0" dirty="0">
                        <a:ln>
                          <a:noFill/>
                        </a:ln>
                        <a:solidFill>
                          <a:schemeClr val="tx1"/>
                        </a:solidFill>
                        <a:effectLst/>
                        <a:latin typeface="华文楷体" pitchFamily="2" charset="-122"/>
                        <a:ea typeface="华文楷体" pitchFamily="2" charset="-122"/>
                        <a:cs typeface="Times New Roman" pitchFamily="18" charset="0"/>
                      </a:endParaRPr>
                    </a:p>
                  </a:txBody>
                  <a:tcPr marT="34283" marB="342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
                          <a:schemeClr val="accent1"/>
                        </a:buClr>
                        <a:buSzPct val="65000"/>
                        <a:buFont typeface="Wingdings" pitchFamily="2" charset="2"/>
                        <a:buNone/>
                        <a:tabLst/>
                      </a:pPr>
                      <a:endParaRPr kumimoji="0" lang="zh-CN" altLang="en-US" sz="2000" b="1" i="0" u="none" strike="noStrike" cap="none" normalizeH="0" baseline="0" dirty="0">
                        <a:ln>
                          <a:noFill/>
                        </a:ln>
                        <a:solidFill>
                          <a:schemeClr val="tx1"/>
                        </a:solidFill>
                        <a:effectLst/>
                        <a:latin typeface="华文楷体" pitchFamily="2" charset="-122"/>
                        <a:ea typeface="华文楷体" pitchFamily="2" charset="-122"/>
                      </a:endParaRPr>
                    </a:p>
                  </a:txBody>
                  <a:tcPr marT="34283" marB="342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08516">
                <a:tc>
                  <a:txBody>
                    <a:bodyPr/>
                    <a:lstStyle/>
                    <a:p>
                      <a:pPr marL="342900" marR="0" lvl="0" indent="-342900" algn="l" defTabSz="914400" rtl="0" eaLnBrk="1" fontAlgn="t" latinLnBrk="0" hangingPunct="1">
                        <a:lnSpc>
                          <a:spcPct val="100000"/>
                        </a:lnSpc>
                        <a:spcBef>
                          <a:spcPct val="0"/>
                        </a:spcBef>
                        <a:spcAft>
                          <a:spcPct val="0"/>
                        </a:spcAft>
                        <a:buClr>
                          <a:schemeClr val="accent1"/>
                        </a:buClr>
                        <a:buSzPct val="65000"/>
                        <a:buFont typeface="Wingdings" pitchFamily="2" charset="2"/>
                        <a:buNone/>
                        <a:tabLst/>
                      </a:pPr>
                      <a:r>
                        <a:rPr kumimoji="0" lang="zh-CN" altLang="en-US" sz="2000" b="1" i="0" u="none" strike="noStrike" cap="none" normalizeH="0" baseline="0" dirty="0">
                          <a:ln>
                            <a:noFill/>
                          </a:ln>
                          <a:solidFill>
                            <a:srgbClr val="333333"/>
                          </a:solidFill>
                          <a:effectLst/>
                          <a:latin typeface="华文楷体" pitchFamily="2" charset="-122"/>
                          <a:ea typeface="华文楷体" pitchFamily="2" charset="-122"/>
                        </a:rPr>
                        <a:t>显性：隐性</a:t>
                      </a:r>
                      <a:r>
                        <a:rPr kumimoji="0" lang="en-US" altLang="zh-CN" sz="2000" b="1" i="0" u="none" strike="noStrike" cap="none" normalizeH="0" baseline="0" dirty="0">
                          <a:ln>
                            <a:noFill/>
                          </a:ln>
                          <a:solidFill>
                            <a:srgbClr val="333333"/>
                          </a:solidFill>
                          <a:effectLst/>
                          <a:latin typeface="华文楷体" pitchFamily="2" charset="-122"/>
                          <a:ea typeface="华文楷体" pitchFamily="2" charset="-122"/>
                        </a:rPr>
                        <a:t>=1</a:t>
                      </a:r>
                      <a:r>
                        <a:rPr kumimoji="0" lang="zh-CN" altLang="en-US" sz="2000" b="1" i="0" u="none" strike="noStrike" cap="none" normalizeH="0" baseline="0" dirty="0">
                          <a:ln>
                            <a:noFill/>
                          </a:ln>
                          <a:solidFill>
                            <a:srgbClr val="333333"/>
                          </a:solidFill>
                          <a:effectLst/>
                          <a:latin typeface="华文楷体" pitchFamily="2" charset="-122"/>
                          <a:ea typeface="华文楷体" pitchFamily="2" charset="-122"/>
                        </a:rPr>
                        <a:t>：</a:t>
                      </a:r>
                      <a:r>
                        <a:rPr kumimoji="0" lang="en-US" altLang="zh-CN" sz="2000" b="1" i="0" u="none" strike="noStrike" cap="none" normalizeH="0" baseline="0" dirty="0">
                          <a:ln>
                            <a:noFill/>
                          </a:ln>
                          <a:solidFill>
                            <a:srgbClr val="333333"/>
                          </a:solidFill>
                          <a:effectLst/>
                          <a:latin typeface="华文楷体" pitchFamily="2" charset="-122"/>
                          <a:ea typeface="华文楷体" pitchFamily="2" charset="-122"/>
                        </a:rPr>
                        <a:t>1</a:t>
                      </a:r>
                      <a:endParaRPr kumimoji="0" lang="en-US" altLang="zh-CN" sz="2000" b="1" i="0" u="none" strike="noStrike" cap="none" normalizeH="0" baseline="0" dirty="0">
                        <a:ln>
                          <a:noFill/>
                        </a:ln>
                        <a:solidFill>
                          <a:schemeClr val="tx1"/>
                        </a:solidFill>
                        <a:effectLst/>
                        <a:latin typeface="华文楷体" pitchFamily="2" charset="-122"/>
                        <a:ea typeface="华文楷体" pitchFamily="2" charset="-122"/>
                      </a:endParaRPr>
                    </a:p>
                  </a:txBody>
                  <a:tcPr marT="34283" marB="34283"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
                          <a:schemeClr val="accent1"/>
                        </a:buClr>
                        <a:buSzPct val="65000"/>
                        <a:buFont typeface="Wingdings" pitchFamily="2" charset="2"/>
                        <a:buNone/>
                        <a:tabLst/>
                      </a:pPr>
                      <a:endParaRPr kumimoji="0" lang="en-US" altLang="zh-CN" sz="2000" b="1" i="0" u="none" strike="noStrike" cap="none" normalizeH="0" baseline="0" dirty="0">
                        <a:ln>
                          <a:noFill/>
                        </a:ln>
                        <a:solidFill>
                          <a:schemeClr val="tx1"/>
                        </a:solidFill>
                        <a:effectLst/>
                        <a:latin typeface="华文楷体" pitchFamily="2" charset="-122"/>
                        <a:ea typeface="华文楷体" pitchFamily="2" charset="-122"/>
                        <a:cs typeface="Times New Roman" pitchFamily="18" charset="0"/>
                      </a:endParaRPr>
                    </a:p>
                  </a:txBody>
                  <a:tcPr marT="34283" marB="342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
                          <a:schemeClr val="accent1"/>
                        </a:buClr>
                        <a:buSzPct val="65000"/>
                        <a:buFont typeface="Wingdings" pitchFamily="2" charset="2"/>
                        <a:buNone/>
                        <a:tabLst/>
                      </a:pPr>
                      <a:endParaRPr kumimoji="0" lang="zh-CN" altLang="en-US" sz="2000" b="1" i="0" u="none" strike="noStrike" cap="none" normalizeH="0" baseline="0" dirty="0">
                        <a:ln>
                          <a:noFill/>
                        </a:ln>
                        <a:solidFill>
                          <a:schemeClr val="tx1"/>
                        </a:solidFill>
                        <a:effectLst/>
                        <a:latin typeface="华文楷体" pitchFamily="2" charset="-122"/>
                        <a:ea typeface="华文楷体" pitchFamily="2" charset="-122"/>
                      </a:endParaRPr>
                    </a:p>
                  </a:txBody>
                  <a:tcPr marT="34283" marB="342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08516">
                <a:tc>
                  <a:txBody>
                    <a:bodyPr/>
                    <a:lstStyle/>
                    <a:p>
                      <a:pPr marL="342900" marR="0" lvl="0" indent="-342900" algn="l" defTabSz="914400" rtl="0" eaLnBrk="1" fontAlgn="t" latinLnBrk="0" hangingPunct="1">
                        <a:lnSpc>
                          <a:spcPct val="100000"/>
                        </a:lnSpc>
                        <a:spcBef>
                          <a:spcPct val="0"/>
                        </a:spcBef>
                        <a:spcAft>
                          <a:spcPct val="0"/>
                        </a:spcAft>
                        <a:buClr>
                          <a:schemeClr val="accent1"/>
                        </a:buClr>
                        <a:buSzPct val="65000"/>
                        <a:buFont typeface="Wingdings" pitchFamily="2" charset="2"/>
                        <a:buNone/>
                        <a:tabLst/>
                      </a:pPr>
                      <a:r>
                        <a:rPr kumimoji="0" lang="zh-CN" altLang="en-US" sz="2000" b="1" i="0" u="none" strike="noStrike" cap="none" normalizeH="0" baseline="0" dirty="0">
                          <a:ln>
                            <a:noFill/>
                          </a:ln>
                          <a:solidFill>
                            <a:srgbClr val="333333"/>
                          </a:solidFill>
                          <a:effectLst/>
                          <a:latin typeface="华文楷体" pitchFamily="2" charset="-122"/>
                          <a:ea typeface="华文楷体" pitchFamily="2" charset="-122"/>
                        </a:rPr>
                        <a:t>显性：隐性</a:t>
                      </a:r>
                      <a:r>
                        <a:rPr kumimoji="0" lang="en-US" altLang="zh-CN" sz="2000" b="1" i="0" u="none" strike="noStrike" cap="none" normalizeH="0" baseline="0" dirty="0">
                          <a:ln>
                            <a:noFill/>
                          </a:ln>
                          <a:solidFill>
                            <a:srgbClr val="333333"/>
                          </a:solidFill>
                          <a:effectLst/>
                          <a:latin typeface="华文楷体" pitchFamily="2" charset="-122"/>
                          <a:ea typeface="华文楷体" pitchFamily="2" charset="-122"/>
                        </a:rPr>
                        <a:t>=3</a:t>
                      </a:r>
                      <a:r>
                        <a:rPr kumimoji="0" lang="zh-CN" altLang="en-US" sz="2000" b="1" i="0" u="none" strike="noStrike" cap="none" normalizeH="0" baseline="0" dirty="0">
                          <a:ln>
                            <a:noFill/>
                          </a:ln>
                          <a:solidFill>
                            <a:srgbClr val="333333"/>
                          </a:solidFill>
                          <a:effectLst/>
                          <a:latin typeface="华文楷体" pitchFamily="2" charset="-122"/>
                          <a:ea typeface="华文楷体" pitchFamily="2" charset="-122"/>
                        </a:rPr>
                        <a:t>：</a:t>
                      </a:r>
                      <a:r>
                        <a:rPr kumimoji="0" lang="en-US" altLang="zh-CN" sz="2000" b="1" i="0" u="none" strike="noStrike" cap="none" normalizeH="0" baseline="0" dirty="0">
                          <a:ln>
                            <a:noFill/>
                          </a:ln>
                          <a:solidFill>
                            <a:srgbClr val="333333"/>
                          </a:solidFill>
                          <a:effectLst/>
                          <a:latin typeface="华文楷体" pitchFamily="2" charset="-122"/>
                          <a:ea typeface="华文楷体" pitchFamily="2" charset="-122"/>
                        </a:rPr>
                        <a:t>1</a:t>
                      </a:r>
                      <a:endParaRPr kumimoji="0" lang="en-US" altLang="zh-CN" sz="2000" b="1" i="0" u="none" strike="noStrike" cap="none" normalizeH="0" baseline="0" dirty="0">
                        <a:ln>
                          <a:noFill/>
                        </a:ln>
                        <a:solidFill>
                          <a:schemeClr val="tx1"/>
                        </a:solidFill>
                        <a:effectLst/>
                        <a:latin typeface="华文楷体" pitchFamily="2" charset="-122"/>
                        <a:ea typeface="华文楷体" pitchFamily="2" charset="-122"/>
                      </a:endParaRPr>
                    </a:p>
                  </a:txBody>
                  <a:tcPr marT="34283" marB="34283"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
                          <a:schemeClr val="accent1"/>
                        </a:buClr>
                        <a:buSzPct val="65000"/>
                        <a:buFont typeface="Wingdings" pitchFamily="2" charset="2"/>
                        <a:buNone/>
                        <a:tabLst/>
                      </a:pPr>
                      <a:endParaRPr kumimoji="0" lang="en-US" altLang="zh-CN" sz="2000" b="1" i="0" u="none" strike="noStrike" cap="none" normalizeH="0" baseline="0" dirty="0">
                        <a:ln>
                          <a:noFill/>
                        </a:ln>
                        <a:solidFill>
                          <a:schemeClr val="tx1"/>
                        </a:solidFill>
                        <a:effectLst/>
                        <a:latin typeface="华文楷体" pitchFamily="2" charset="-122"/>
                        <a:ea typeface="华文楷体" pitchFamily="2" charset="-122"/>
                        <a:cs typeface="Times New Roman" pitchFamily="18" charset="0"/>
                      </a:endParaRPr>
                    </a:p>
                  </a:txBody>
                  <a:tcPr marT="34283" marB="342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
                          <a:schemeClr val="accent1"/>
                        </a:buClr>
                        <a:buSzPct val="65000"/>
                        <a:buFont typeface="Wingdings" pitchFamily="2" charset="2"/>
                        <a:buNone/>
                        <a:tabLst/>
                      </a:pPr>
                      <a:endParaRPr kumimoji="0" lang="zh-CN" altLang="en-US" sz="2000" b="1" i="0" u="none" strike="noStrike" cap="none" normalizeH="0" baseline="0" dirty="0">
                        <a:ln>
                          <a:noFill/>
                        </a:ln>
                        <a:solidFill>
                          <a:schemeClr val="tx1"/>
                        </a:solidFill>
                        <a:effectLst/>
                        <a:latin typeface="华文楷体" pitchFamily="2" charset="-122"/>
                        <a:ea typeface="华文楷体" pitchFamily="2" charset="-122"/>
                      </a:endParaRPr>
                    </a:p>
                  </a:txBody>
                  <a:tcPr marT="34283" marB="342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4" name="矩形 6">
            <a:extLst>
              <a:ext uri="{FF2B5EF4-FFF2-40B4-BE49-F238E27FC236}">
                <a16:creationId xmlns:a16="http://schemas.microsoft.com/office/drawing/2014/main" id="{358B72D0-E515-4366-BFB1-35B907778154}"/>
              </a:ext>
            </a:extLst>
          </p:cNvPr>
          <p:cNvSpPr>
            <a:spLocks noChangeArrowheads="1"/>
          </p:cNvSpPr>
          <p:nvPr/>
        </p:nvSpPr>
        <p:spPr bwMode="auto">
          <a:xfrm>
            <a:off x="289384" y="1472893"/>
            <a:ext cx="8213725"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5113" indent="-265113" eaLnBrk="0" hangingPunct="0">
              <a:tabLst>
                <a:tab pos="450850" algn="l"/>
              </a:tabLst>
              <a:defRPr sz="3200" b="1">
                <a:solidFill>
                  <a:schemeClr val="tx1"/>
                </a:solidFill>
                <a:latin typeface="楷体_GB2312" pitchFamily="49" charset="-122"/>
                <a:ea typeface="楷体_GB2312" pitchFamily="49" charset="-122"/>
              </a:defRPr>
            </a:lvl1pPr>
            <a:lvl2pPr marL="742950" indent="-285750" eaLnBrk="0" hangingPunct="0">
              <a:tabLst>
                <a:tab pos="450850" algn="l"/>
              </a:tabLst>
              <a:defRPr sz="3200" b="1">
                <a:solidFill>
                  <a:schemeClr val="tx1"/>
                </a:solidFill>
                <a:latin typeface="楷体_GB2312" pitchFamily="49" charset="-122"/>
                <a:ea typeface="楷体_GB2312" pitchFamily="49" charset="-122"/>
              </a:defRPr>
            </a:lvl2pPr>
            <a:lvl3pPr marL="1143000" indent="-228600" eaLnBrk="0" hangingPunct="0">
              <a:tabLst>
                <a:tab pos="450850" algn="l"/>
              </a:tabLst>
              <a:defRPr sz="3200" b="1">
                <a:solidFill>
                  <a:schemeClr val="tx1"/>
                </a:solidFill>
                <a:latin typeface="楷体_GB2312" pitchFamily="49" charset="-122"/>
                <a:ea typeface="楷体_GB2312" pitchFamily="49" charset="-122"/>
              </a:defRPr>
            </a:lvl3pPr>
            <a:lvl4pPr marL="1600200" indent="-228600" eaLnBrk="0" hangingPunct="0">
              <a:tabLst>
                <a:tab pos="450850" algn="l"/>
              </a:tabLst>
              <a:defRPr sz="3200" b="1">
                <a:solidFill>
                  <a:schemeClr val="tx1"/>
                </a:solidFill>
                <a:latin typeface="楷体_GB2312" pitchFamily="49" charset="-122"/>
                <a:ea typeface="楷体_GB2312" pitchFamily="49" charset="-122"/>
              </a:defRPr>
            </a:lvl4pPr>
            <a:lvl5pPr marL="2057400" indent="-228600" eaLnBrk="0" hangingPunct="0">
              <a:tabLst>
                <a:tab pos="450850" algn="l"/>
              </a:tabLst>
              <a:defRPr sz="32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tabLst>
                <a:tab pos="450850" algn="l"/>
              </a:tabLst>
              <a:defRPr sz="32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tabLst>
                <a:tab pos="450850" algn="l"/>
              </a:tabLst>
              <a:defRPr sz="32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tabLst>
                <a:tab pos="450850" algn="l"/>
              </a:tabLst>
              <a:defRPr sz="32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tabLst>
                <a:tab pos="450850" algn="l"/>
              </a:tabLst>
              <a:defRPr sz="3200" b="1">
                <a:solidFill>
                  <a:schemeClr val="tx1"/>
                </a:solidFill>
                <a:latin typeface="楷体_GB2312" pitchFamily="49" charset="-122"/>
                <a:ea typeface="楷体_GB2312" pitchFamily="49" charset="-122"/>
              </a:defRPr>
            </a:lvl9pPr>
          </a:lstStyle>
          <a:p>
            <a:pPr algn="just" eaLnBrk="1" hangingPunct="1">
              <a:lnSpc>
                <a:spcPct val="80000"/>
              </a:lnSpc>
            </a:pPr>
            <a:r>
              <a:rPr lang="zh-CN" altLang="en-US" sz="2800" dirty="0">
                <a:latin typeface="华文楷体" panose="02010600040101010101" pitchFamily="2" charset="-122"/>
                <a:ea typeface="华文楷体" panose="02010600040101010101" pitchFamily="2" charset="-122"/>
              </a:rPr>
              <a:t>*据规律性比值直接判断： </a:t>
            </a:r>
          </a:p>
        </p:txBody>
      </p:sp>
      <p:sp>
        <p:nvSpPr>
          <p:cNvPr id="5" name="矩形 4">
            <a:extLst>
              <a:ext uri="{FF2B5EF4-FFF2-40B4-BE49-F238E27FC236}">
                <a16:creationId xmlns:a16="http://schemas.microsoft.com/office/drawing/2014/main" id="{78A6D3E3-CE3D-4F08-A35F-45CD70DDBAE0}"/>
              </a:ext>
            </a:extLst>
          </p:cNvPr>
          <p:cNvSpPr>
            <a:spLocks noChangeArrowheads="1"/>
          </p:cNvSpPr>
          <p:nvPr/>
        </p:nvSpPr>
        <p:spPr bwMode="auto">
          <a:xfrm>
            <a:off x="6141243" y="911483"/>
            <a:ext cx="2890684"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楷体_GB2312" pitchFamily="49" charset="-122"/>
                <a:ea typeface="楷体_GB2312" pitchFamily="49" charset="-122"/>
              </a:defRPr>
            </a:lvl1pPr>
            <a:lvl2pPr marL="742950" indent="-285750" eaLnBrk="0" hangingPunct="0">
              <a:defRPr sz="3200" b="1">
                <a:solidFill>
                  <a:schemeClr val="tx1"/>
                </a:solidFill>
                <a:latin typeface="楷体_GB2312" pitchFamily="49" charset="-122"/>
                <a:ea typeface="楷体_GB2312" pitchFamily="49" charset="-122"/>
              </a:defRPr>
            </a:lvl2pPr>
            <a:lvl3pPr marL="1143000" indent="-228600" eaLnBrk="0" hangingPunct="0">
              <a:defRPr sz="3200" b="1">
                <a:solidFill>
                  <a:schemeClr val="tx1"/>
                </a:solidFill>
                <a:latin typeface="楷体_GB2312" pitchFamily="49" charset="-122"/>
                <a:ea typeface="楷体_GB2312" pitchFamily="49" charset="-122"/>
              </a:defRPr>
            </a:lvl3pPr>
            <a:lvl4pPr marL="1600200" indent="-228600" eaLnBrk="0" hangingPunct="0">
              <a:defRPr sz="3200" b="1">
                <a:solidFill>
                  <a:schemeClr val="tx1"/>
                </a:solidFill>
                <a:latin typeface="楷体_GB2312" pitchFamily="49" charset="-122"/>
                <a:ea typeface="楷体_GB2312" pitchFamily="49" charset="-122"/>
              </a:defRPr>
            </a:lvl4pPr>
            <a:lvl5pPr marL="2057400" indent="-228600" eaLnBrk="0" hangingPunct="0">
              <a:defRPr sz="32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9pPr>
          </a:lstStyle>
          <a:p>
            <a:pPr eaLnBrk="1" hangingPunct="1"/>
            <a:r>
              <a:rPr lang="zh-CN" altLang="en-US" sz="2400" dirty="0">
                <a:solidFill>
                  <a:srgbClr val="FF0000"/>
                </a:solidFill>
                <a:latin typeface="华文楷体" panose="02010600040101010101" pitchFamily="2" charset="-122"/>
                <a:ea typeface="华文楷体" panose="02010600040101010101" pitchFamily="2" charset="-122"/>
              </a:rPr>
              <a:t>（暂停，分析总结）</a:t>
            </a:r>
            <a:endParaRPr lang="en-US" altLang="zh-CN" sz="2400" dirty="0">
              <a:solidFill>
                <a:srgbClr val="FF0000"/>
              </a:solidFill>
              <a:latin typeface="华文楷体" panose="02010600040101010101" pitchFamily="2" charset="-122"/>
              <a:ea typeface="华文楷体" panose="02010600040101010101" pitchFamily="2" charset="-122"/>
            </a:endParaRPr>
          </a:p>
        </p:txBody>
      </p:sp>
      <p:sp>
        <p:nvSpPr>
          <p:cNvPr id="6" name="矩形 5">
            <a:extLst>
              <a:ext uri="{FF2B5EF4-FFF2-40B4-BE49-F238E27FC236}">
                <a16:creationId xmlns:a16="http://schemas.microsoft.com/office/drawing/2014/main" id="{E9952077-51CC-4C56-AD79-B3082563E1C9}"/>
              </a:ext>
            </a:extLst>
          </p:cNvPr>
          <p:cNvSpPr>
            <a:spLocks noChangeArrowheads="1"/>
          </p:cNvSpPr>
          <p:nvPr/>
        </p:nvSpPr>
        <p:spPr bwMode="auto">
          <a:xfrm>
            <a:off x="2329015" y="2659475"/>
            <a:ext cx="1171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3200" b="1">
                <a:solidFill>
                  <a:schemeClr val="tx1"/>
                </a:solidFill>
                <a:latin typeface="楷体_GB2312" pitchFamily="49" charset="-122"/>
                <a:ea typeface="楷体_GB2312" pitchFamily="49" charset="-122"/>
              </a:defRPr>
            </a:lvl1pPr>
            <a:lvl2pPr marL="742950" indent="-285750" eaLnBrk="0" hangingPunct="0">
              <a:defRPr sz="3200" b="1">
                <a:solidFill>
                  <a:schemeClr val="tx1"/>
                </a:solidFill>
                <a:latin typeface="楷体_GB2312" pitchFamily="49" charset="-122"/>
                <a:ea typeface="楷体_GB2312" pitchFamily="49" charset="-122"/>
              </a:defRPr>
            </a:lvl2pPr>
            <a:lvl3pPr marL="1143000" indent="-228600" eaLnBrk="0" hangingPunct="0">
              <a:defRPr sz="3200" b="1">
                <a:solidFill>
                  <a:schemeClr val="tx1"/>
                </a:solidFill>
                <a:latin typeface="楷体_GB2312" pitchFamily="49" charset="-122"/>
                <a:ea typeface="楷体_GB2312" pitchFamily="49" charset="-122"/>
              </a:defRPr>
            </a:lvl3pPr>
            <a:lvl4pPr marL="1600200" indent="-228600" eaLnBrk="0" hangingPunct="0">
              <a:defRPr sz="3200" b="1">
                <a:solidFill>
                  <a:schemeClr val="tx1"/>
                </a:solidFill>
                <a:latin typeface="楷体_GB2312" pitchFamily="49" charset="-122"/>
                <a:ea typeface="楷体_GB2312" pitchFamily="49" charset="-122"/>
              </a:defRPr>
            </a:lvl4pPr>
            <a:lvl5pPr marL="2057400" indent="-228600" eaLnBrk="0" hangingPunct="0">
              <a:defRPr sz="32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9pPr>
          </a:lstStyle>
          <a:p>
            <a:pPr algn="ctr" eaLnBrk="1" fontAlgn="t" hangingPunct="1">
              <a:buClr>
                <a:schemeClr val="accent1"/>
              </a:buClr>
              <a:buSzPct val="65000"/>
            </a:pPr>
            <a:r>
              <a:rPr lang="en-US" altLang="zh-CN" sz="2000" dirty="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AA×</a:t>
            </a:r>
            <a:r>
              <a:rPr lang="en-US" altLang="zh-CN" sz="2000" u="sng" dirty="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     </a:t>
            </a:r>
            <a:r>
              <a:rPr lang="en-US" altLang="zh-CN" sz="2000" dirty="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 </a:t>
            </a:r>
          </a:p>
        </p:txBody>
      </p:sp>
      <p:sp>
        <p:nvSpPr>
          <p:cNvPr id="7" name="矩形 6">
            <a:extLst>
              <a:ext uri="{FF2B5EF4-FFF2-40B4-BE49-F238E27FC236}">
                <a16:creationId xmlns:a16="http://schemas.microsoft.com/office/drawing/2014/main" id="{10ECE742-8F96-4425-B97B-50F11CB0827C}"/>
              </a:ext>
            </a:extLst>
          </p:cNvPr>
          <p:cNvSpPr>
            <a:spLocks noChangeArrowheads="1"/>
          </p:cNvSpPr>
          <p:nvPr/>
        </p:nvSpPr>
        <p:spPr bwMode="auto">
          <a:xfrm>
            <a:off x="3926527" y="2659475"/>
            <a:ext cx="510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200" b="1">
                <a:solidFill>
                  <a:schemeClr val="tx1"/>
                </a:solidFill>
                <a:latin typeface="楷体_GB2312" pitchFamily="49" charset="-122"/>
                <a:ea typeface="楷体_GB2312" pitchFamily="49" charset="-122"/>
              </a:defRPr>
            </a:lvl1pPr>
            <a:lvl2pPr marL="742950" indent="-285750" eaLnBrk="0" hangingPunct="0">
              <a:defRPr sz="3200" b="1">
                <a:solidFill>
                  <a:schemeClr val="tx1"/>
                </a:solidFill>
                <a:latin typeface="楷体_GB2312" pitchFamily="49" charset="-122"/>
                <a:ea typeface="楷体_GB2312" pitchFamily="49" charset="-122"/>
              </a:defRPr>
            </a:lvl2pPr>
            <a:lvl3pPr marL="1143000" indent="-228600" eaLnBrk="0" hangingPunct="0">
              <a:defRPr sz="3200" b="1">
                <a:solidFill>
                  <a:schemeClr val="tx1"/>
                </a:solidFill>
                <a:latin typeface="楷体_GB2312" pitchFamily="49" charset="-122"/>
                <a:ea typeface="楷体_GB2312" pitchFamily="49" charset="-122"/>
              </a:defRPr>
            </a:lvl3pPr>
            <a:lvl4pPr marL="1600200" indent="-228600" eaLnBrk="0" hangingPunct="0">
              <a:defRPr sz="3200" b="1">
                <a:solidFill>
                  <a:schemeClr val="tx1"/>
                </a:solidFill>
                <a:latin typeface="楷体_GB2312" pitchFamily="49" charset="-122"/>
                <a:ea typeface="楷体_GB2312" pitchFamily="49" charset="-122"/>
              </a:defRPr>
            </a:lvl4pPr>
            <a:lvl5pPr marL="2057400" indent="-228600" eaLnBrk="0" hangingPunct="0">
              <a:defRPr sz="32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9pPr>
          </a:lstStyle>
          <a:p>
            <a:pPr algn="ctr" eaLnBrk="1" fontAlgn="t" hangingPunct="1">
              <a:buClr>
                <a:schemeClr val="accent1"/>
              </a:buClr>
              <a:buSzPct val="65000"/>
            </a:pPr>
            <a:r>
              <a:rPr lang="zh-CN" altLang="en-US" sz="2000" dirty="0">
                <a:solidFill>
                  <a:srgbClr val="FF0000"/>
                </a:solidFill>
                <a:latin typeface="华文楷体" panose="02010600040101010101" pitchFamily="2" charset="-122"/>
                <a:ea typeface="华文楷体" panose="02010600040101010101" pitchFamily="2" charset="-122"/>
              </a:rPr>
              <a:t>亲本中一定有一个是显性性状（纯合子）</a:t>
            </a:r>
          </a:p>
        </p:txBody>
      </p:sp>
      <p:sp>
        <p:nvSpPr>
          <p:cNvPr id="8" name="矩形 7">
            <a:extLst>
              <a:ext uri="{FF2B5EF4-FFF2-40B4-BE49-F238E27FC236}">
                <a16:creationId xmlns:a16="http://schemas.microsoft.com/office/drawing/2014/main" id="{AD417E27-9D8B-45F4-9834-B18787696176}"/>
              </a:ext>
            </a:extLst>
          </p:cNvPr>
          <p:cNvSpPr>
            <a:spLocks noChangeArrowheads="1"/>
          </p:cNvSpPr>
          <p:nvPr/>
        </p:nvSpPr>
        <p:spPr bwMode="auto">
          <a:xfrm>
            <a:off x="2357438" y="3076268"/>
            <a:ext cx="857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3200" b="1">
                <a:solidFill>
                  <a:schemeClr val="tx1"/>
                </a:solidFill>
                <a:latin typeface="楷体_GB2312" pitchFamily="49" charset="-122"/>
                <a:ea typeface="楷体_GB2312" pitchFamily="49" charset="-122"/>
              </a:defRPr>
            </a:lvl1pPr>
            <a:lvl2pPr marL="742950" indent="-285750" eaLnBrk="0" hangingPunct="0">
              <a:defRPr sz="3200" b="1">
                <a:solidFill>
                  <a:schemeClr val="tx1"/>
                </a:solidFill>
                <a:latin typeface="楷体_GB2312" pitchFamily="49" charset="-122"/>
                <a:ea typeface="楷体_GB2312" pitchFamily="49" charset="-122"/>
              </a:defRPr>
            </a:lvl2pPr>
            <a:lvl3pPr marL="1143000" indent="-228600" eaLnBrk="0" hangingPunct="0">
              <a:defRPr sz="3200" b="1">
                <a:solidFill>
                  <a:schemeClr val="tx1"/>
                </a:solidFill>
                <a:latin typeface="楷体_GB2312" pitchFamily="49" charset="-122"/>
                <a:ea typeface="楷体_GB2312" pitchFamily="49" charset="-122"/>
              </a:defRPr>
            </a:lvl3pPr>
            <a:lvl4pPr marL="1600200" indent="-228600" eaLnBrk="0" hangingPunct="0">
              <a:defRPr sz="3200" b="1">
                <a:solidFill>
                  <a:schemeClr val="tx1"/>
                </a:solidFill>
                <a:latin typeface="楷体_GB2312" pitchFamily="49" charset="-122"/>
                <a:ea typeface="楷体_GB2312" pitchFamily="49" charset="-122"/>
              </a:defRPr>
            </a:lvl4pPr>
            <a:lvl5pPr marL="2057400" indent="-228600" eaLnBrk="0" hangingPunct="0">
              <a:defRPr sz="32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9pPr>
          </a:lstStyle>
          <a:p>
            <a:pPr algn="ctr" eaLnBrk="1" fontAlgn="t" hangingPunct="1">
              <a:buClr>
                <a:schemeClr val="accent1"/>
              </a:buClr>
              <a:buSzPct val="65000"/>
            </a:pPr>
            <a:r>
              <a:rPr lang="en-US" altLang="zh-CN" sz="2000" dirty="0" err="1">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aa×aa</a:t>
            </a:r>
            <a:endParaRPr lang="en-US" altLang="zh-CN" sz="2000" dirty="0">
              <a:solidFill>
                <a:srgbClr val="FF0000"/>
              </a:solidFill>
              <a:latin typeface="华文楷体" panose="02010600040101010101" pitchFamily="2" charset="-122"/>
              <a:ea typeface="华文楷体" panose="02010600040101010101" pitchFamily="2" charset="-122"/>
              <a:cs typeface="Times New Roman" panose="02020603050405020304" pitchFamily="18" charset="0"/>
            </a:endParaRPr>
          </a:p>
        </p:txBody>
      </p:sp>
      <p:sp>
        <p:nvSpPr>
          <p:cNvPr id="9" name="矩形 8">
            <a:extLst>
              <a:ext uri="{FF2B5EF4-FFF2-40B4-BE49-F238E27FC236}">
                <a16:creationId xmlns:a16="http://schemas.microsoft.com/office/drawing/2014/main" id="{F60795C9-3A3E-4583-A4A6-C5571E72DE9B}"/>
              </a:ext>
            </a:extLst>
          </p:cNvPr>
          <p:cNvSpPr>
            <a:spLocks noChangeArrowheads="1"/>
          </p:cNvSpPr>
          <p:nvPr/>
        </p:nvSpPr>
        <p:spPr bwMode="auto">
          <a:xfrm>
            <a:off x="4586358" y="3076268"/>
            <a:ext cx="35194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3200" b="1">
                <a:solidFill>
                  <a:schemeClr val="tx1"/>
                </a:solidFill>
                <a:latin typeface="楷体_GB2312" pitchFamily="49" charset="-122"/>
                <a:ea typeface="楷体_GB2312" pitchFamily="49" charset="-122"/>
              </a:defRPr>
            </a:lvl1pPr>
            <a:lvl2pPr marL="742950" indent="-285750" eaLnBrk="0" hangingPunct="0">
              <a:defRPr sz="3200" b="1">
                <a:solidFill>
                  <a:schemeClr val="tx1"/>
                </a:solidFill>
                <a:latin typeface="楷体_GB2312" pitchFamily="49" charset="-122"/>
                <a:ea typeface="楷体_GB2312" pitchFamily="49" charset="-122"/>
              </a:defRPr>
            </a:lvl2pPr>
            <a:lvl3pPr marL="1143000" indent="-228600" eaLnBrk="0" hangingPunct="0">
              <a:defRPr sz="3200" b="1">
                <a:solidFill>
                  <a:schemeClr val="tx1"/>
                </a:solidFill>
                <a:latin typeface="楷体_GB2312" pitchFamily="49" charset="-122"/>
                <a:ea typeface="楷体_GB2312" pitchFamily="49" charset="-122"/>
              </a:defRPr>
            </a:lvl3pPr>
            <a:lvl4pPr marL="1600200" indent="-228600" eaLnBrk="0" hangingPunct="0">
              <a:defRPr sz="3200" b="1">
                <a:solidFill>
                  <a:schemeClr val="tx1"/>
                </a:solidFill>
                <a:latin typeface="楷体_GB2312" pitchFamily="49" charset="-122"/>
                <a:ea typeface="楷体_GB2312" pitchFamily="49" charset="-122"/>
              </a:defRPr>
            </a:lvl4pPr>
            <a:lvl5pPr marL="2057400" indent="-228600" eaLnBrk="0" hangingPunct="0">
              <a:defRPr sz="32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9pPr>
          </a:lstStyle>
          <a:p>
            <a:pPr algn="ctr" eaLnBrk="1" fontAlgn="t" hangingPunct="1">
              <a:buClr>
                <a:schemeClr val="accent1"/>
              </a:buClr>
              <a:buSzPct val="65000"/>
            </a:pPr>
            <a:r>
              <a:rPr lang="zh-CN" altLang="en-US" sz="2000" dirty="0">
                <a:solidFill>
                  <a:srgbClr val="FF0000"/>
                </a:solidFill>
                <a:latin typeface="华文楷体" panose="02010600040101010101" pitchFamily="2" charset="-122"/>
                <a:ea typeface="华文楷体" panose="02010600040101010101" pitchFamily="2" charset="-122"/>
              </a:rPr>
              <a:t>双亲均为隐性性状（纯合子）</a:t>
            </a:r>
          </a:p>
        </p:txBody>
      </p:sp>
      <p:sp>
        <p:nvSpPr>
          <p:cNvPr id="10" name="矩形 9">
            <a:extLst>
              <a:ext uri="{FF2B5EF4-FFF2-40B4-BE49-F238E27FC236}">
                <a16:creationId xmlns:a16="http://schemas.microsoft.com/office/drawing/2014/main" id="{17789263-CECC-4FB3-8577-FE3C437742C4}"/>
              </a:ext>
            </a:extLst>
          </p:cNvPr>
          <p:cNvSpPr>
            <a:spLocks noChangeArrowheads="1"/>
          </p:cNvSpPr>
          <p:nvPr/>
        </p:nvSpPr>
        <p:spPr bwMode="auto">
          <a:xfrm>
            <a:off x="2329015" y="3597122"/>
            <a:ext cx="927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3200" b="1">
                <a:solidFill>
                  <a:schemeClr val="tx1"/>
                </a:solidFill>
                <a:latin typeface="楷体_GB2312" pitchFamily="49" charset="-122"/>
                <a:ea typeface="楷体_GB2312" pitchFamily="49" charset="-122"/>
              </a:defRPr>
            </a:lvl1pPr>
            <a:lvl2pPr marL="742950" indent="-285750" eaLnBrk="0" hangingPunct="0">
              <a:defRPr sz="3200" b="1">
                <a:solidFill>
                  <a:schemeClr val="tx1"/>
                </a:solidFill>
                <a:latin typeface="楷体_GB2312" pitchFamily="49" charset="-122"/>
                <a:ea typeface="楷体_GB2312" pitchFamily="49" charset="-122"/>
              </a:defRPr>
            </a:lvl2pPr>
            <a:lvl3pPr marL="1143000" indent="-228600" eaLnBrk="0" hangingPunct="0">
              <a:defRPr sz="3200" b="1">
                <a:solidFill>
                  <a:schemeClr val="tx1"/>
                </a:solidFill>
                <a:latin typeface="楷体_GB2312" pitchFamily="49" charset="-122"/>
                <a:ea typeface="楷体_GB2312" pitchFamily="49" charset="-122"/>
              </a:defRPr>
            </a:lvl3pPr>
            <a:lvl4pPr marL="1600200" indent="-228600" eaLnBrk="0" hangingPunct="0">
              <a:defRPr sz="3200" b="1">
                <a:solidFill>
                  <a:schemeClr val="tx1"/>
                </a:solidFill>
                <a:latin typeface="楷体_GB2312" pitchFamily="49" charset="-122"/>
                <a:ea typeface="楷体_GB2312" pitchFamily="49" charset="-122"/>
              </a:defRPr>
            </a:lvl4pPr>
            <a:lvl5pPr marL="2057400" indent="-228600" eaLnBrk="0" hangingPunct="0">
              <a:defRPr sz="32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9pPr>
          </a:lstStyle>
          <a:p>
            <a:pPr algn="ctr" eaLnBrk="1" fontAlgn="t" hangingPunct="1">
              <a:buClr>
                <a:schemeClr val="accent1"/>
              </a:buClr>
              <a:buSzPct val="65000"/>
            </a:pPr>
            <a:r>
              <a:rPr lang="en-US" altLang="zh-CN" sz="2000" dirty="0" err="1">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Aa×aa</a:t>
            </a:r>
            <a:endParaRPr lang="en-US" altLang="zh-CN" sz="2000" dirty="0">
              <a:solidFill>
                <a:srgbClr val="FF0000"/>
              </a:solidFill>
              <a:latin typeface="华文楷体" panose="02010600040101010101" pitchFamily="2" charset="-122"/>
              <a:ea typeface="华文楷体" panose="02010600040101010101" pitchFamily="2" charset="-122"/>
              <a:cs typeface="Times New Roman" panose="02020603050405020304" pitchFamily="18" charset="0"/>
            </a:endParaRPr>
          </a:p>
        </p:txBody>
      </p:sp>
      <p:sp>
        <p:nvSpPr>
          <p:cNvPr id="11" name="矩形 10">
            <a:extLst>
              <a:ext uri="{FF2B5EF4-FFF2-40B4-BE49-F238E27FC236}">
                <a16:creationId xmlns:a16="http://schemas.microsoft.com/office/drawing/2014/main" id="{EC716739-E46F-4D55-B4A5-2A789D234E56}"/>
              </a:ext>
            </a:extLst>
          </p:cNvPr>
          <p:cNvSpPr>
            <a:spLocks noChangeArrowheads="1"/>
          </p:cNvSpPr>
          <p:nvPr/>
        </p:nvSpPr>
        <p:spPr bwMode="auto">
          <a:xfrm>
            <a:off x="4193227" y="3450917"/>
            <a:ext cx="4572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200" b="1">
                <a:solidFill>
                  <a:schemeClr val="tx1"/>
                </a:solidFill>
                <a:latin typeface="楷体_GB2312" pitchFamily="49" charset="-122"/>
                <a:ea typeface="楷体_GB2312" pitchFamily="49" charset="-122"/>
              </a:defRPr>
            </a:lvl1pPr>
            <a:lvl2pPr marL="742950" indent="-285750" eaLnBrk="0" hangingPunct="0">
              <a:defRPr sz="3200" b="1">
                <a:solidFill>
                  <a:schemeClr val="tx1"/>
                </a:solidFill>
                <a:latin typeface="楷体_GB2312" pitchFamily="49" charset="-122"/>
                <a:ea typeface="楷体_GB2312" pitchFamily="49" charset="-122"/>
              </a:defRPr>
            </a:lvl2pPr>
            <a:lvl3pPr marL="1143000" indent="-228600" eaLnBrk="0" hangingPunct="0">
              <a:defRPr sz="3200" b="1">
                <a:solidFill>
                  <a:schemeClr val="tx1"/>
                </a:solidFill>
                <a:latin typeface="楷体_GB2312" pitchFamily="49" charset="-122"/>
                <a:ea typeface="楷体_GB2312" pitchFamily="49" charset="-122"/>
              </a:defRPr>
            </a:lvl3pPr>
            <a:lvl4pPr marL="1600200" indent="-228600" eaLnBrk="0" hangingPunct="0">
              <a:defRPr sz="3200" b="1">
                <a:solidFill>
                  <a:schemeClr val="tx1"/>
                </a:solidFill>
                <a:latin typeface="楷体_GB2312" pitchFamily="49" charset="-122"/>
                <a:ea typeface="楷体_GB2312" pitchFamily="49" charset="-122"/>
              </a:defRPr>
            </a:lvl4pPr>
            <a:lvl5pPr marL="2057400" indent="-228600" eaLnBrk="0" hangingPunct="0">
              <a:defRPr sz="32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9pPr>
          </a:lstStyle>
          <a:p>
            <a:pPr algn="ctr" eaLnBrk="1" fontAlgn="t" hangingPunct="1">
              <a:buClr>
                <a:schemeClr val="accent1"/>
              </a:buClr>
              <a:buSzPct val="65000"/>
            </a:pPr>
            <a:r>
              <a:rPr lang="zh-CN" altLang="en-US" sz="2000" dirty="0">
                <a:solidFill>
                  <a:srgbClr val="FF0000"/>
                </a:solidFill>
                <a:latin typeface="华文楷体" panose="02010600040101010101" pitchFamily="2" charset="-122"/>
                <a:ea typeface="华文楷体" panose="02010600040101010101" pitchFamily="2" charset="-122"/>
              </a:rPr>
              <a:t>亲本一方是显性性状（杂合子）</a:t>
            </a:r>
            <a:endParaRPr lang="en-US" altLang="zh-CN" sz="2000" dirty="0">
              <a:solidFill>
                <a:srgbClr val="FF0000"/>
              </a:solidFill>
              <a:latin typeface="华文楷体" panose="02010600040101010101" pitchFamily="2" charset="-122"/>
              <a:ea typeface="华文楷体" panose="02010600040101010101" pitchFamily="2" charset="-122"/>
            </a:endParaRPr>
          </a:p>
          <a:p>
            <a:pPr algn="ctr" eaLnBrk="1" fontAlgn="t" hangingPunct="1">
              <a:buClr>
                <a:schemeClr val="accent1"/>
              </a:buClr>
              <a:buSzPct val="65000"/>
            </a:pPr>
            <a:r>
              <a:rPr lang="zh-CN" altLang="en-US" sz="2000" dirty="0">
                <a:solidFill>
                  <a:srgbClr val="FF0000"/>
                </a:solidFill>
                <a:latin typeface="华文楷体" panose="02010600040101010101" pitchFamily="2" charset="-122"/>
                <a:ea typeface="华文楷体" panose="02010600040101010101" pitchFamily="2" charset="-122"/>
              </a:rPr>
              <a:t>一方是隐性性状（纯合子）</a:t>
            </a:r>
          </a:p>
        </p:txBody>
      </p:sp>
      <p:sp>
        <p:nvSpPr>
          <p:cNvPr id="12" name="矩形 11">
            <a:extLst>
              <a:ext uri="{FF2B5EF4-FFF2-40B4-BE49-F238E27FC236}">
                <a16:creationId xmlns:a16="http://schemas.microsoft.com/office/drawing/2014/main" id="{27EE4B70-2252-431D-AE5F-C2D134321941}"/>
              </a:ext>
            </a:extLst>
          </p:cNvPr>
          <p:cNvSpPr>
            <a:spLocks noChangeArrowheads="1"/>
          </p:cNvSpPr>
          <p:nvPr/>
        </p:nvSpPr>
        <p:spPr bwMode="auto">
          <a:xfrm>
            <a:off x="2357438" y="4220851"/>
            <a:ext cx="1060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3200" b="1">
                <a:solidFill>
                  <a:schemeClr val="tx1"/>
                </a:solidFill>
                <a:latin typeface="楷体_GB2312" pitchFamily="49" charset="-122"/>
                <a:ea typeface="楷体_GB2312" pitchFamily="49" charset="-122"/>
              </a:defRPr>
            </a:lvl1pPr>
            <a:lvl2pPr marL="742950" indent="-285750" eaLnBrk="0" hangingPunct="0">
              <a:defRPr sz="3200" b="1">
                <a:solidFill>
                  <a:schemeClr val="tx1"/>
                </a:solidFill>
                <a:latin typeface="楷体_GB2312" pitchFamily="49" charset="-122"/>
                <a:ea typeface="楷体_GB2312" pitchFamily="49" charset="-122"/>
              </a:defRPr>
            </a:lvl2pPr>
            <a:lvl3pPr marL="1143000" indent="-228600" eaLnBrk="0" hangingPunct="0">
              <a:defRPr sz="3200" b="1">
                <a:solidFill>
                  <a:schemeClr val="tx1"/>
                </a:solidFill>
                <a:latin typeface="楷体_GB2312" pitchFamily="49" charset="-122"/>
                <a:ea typeface="楷体_GB2312" pitchFamily="49" charset="-122"/>
              </a:defRPr>
            </a:lvl3pPr>
            <a:lvl4pPr marL="1600200" indent="-228600" eaLnBrk="0" hangingPunct="0">
              <a:defRPr sz="3200" b="1">
                <a:solidFill>
                  <a:schemeClr val="tx1"/>
                </a:solidFill>
                <a:latin typeface="楷体_GB2312" pitchFamily="49" charset="-122"/>
                <a:ea typeface="楷体_GB2312" pitchFamily="49" charset="-122"/>
              </a:defRPr>
            </a:lvl4pPr>
            <a:lvl5pPr marL="2057400" indent="-228600" eaLnBrk="0" hangingPunct="0">
              <a:defRPr sz="32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9pPr>
          </a:lstStyle>
          <a:p>
            <a:pPr algn="ctr" eaLnBrk="1" fontAlgn="t" hangingPunct="1">
              <a:buClr>
                <a:schemeClr val="accent1"/>
              </a:buClr>
              <a:buSzPct val="65000"/>
            </a:pPr>
            <a:r>
              <a:rPr lang="en-US" altLang="zh-CN" sz="2000" dirty="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Aa ×Aa</a:t>
            </a:r>
          </a:p>
        </p:txBody>
      </p:sp>
      <p:sp>
        <p:nvSpPr>
          <p:cNvPr id="13" name="矩形 12">
            <a:extLst>
              <a:ext uri="{FF2B5EF4-FFF2-40B4-BE49-F238E27FC236}">
                <a16:creationId xmlns:a16="http://schemas.microsoft.com/office/drawing/2014/main" id="{EE0E7C51-DC63-48FA-A2BE-1C2B023E92B2}"/>
              </a:ext>
            </a:extLst>
          </p:cNvPr>
          <p:cNvSpPr>
            <a:spLocks noChangeArrowheads="1"/>
          </p:cNvSpPr>
          <p:nvPr/>
        </p:nvSpPr>
        <p:spPr bwMode="auto">
          <a:xfrm>
            <a:off x="4787135" y="4300230"/>
            <a:ext cx="35194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3200" b="1">
                <a:solidFill>
                  <a:schemeClr val="tx1"/>
                </a:solidFill>
                <a:latin typeface="楷体_GB2312" pitchFamily="49" charset="-122"/>
                <a:ea typeface="楷体_GB2312" pitchFamily="49" charset="-122"/>
              </a:defRPr>
            </a:lvl1pPr>
            <a:lvl2pPr marL="742950" indent="-285750" eaLnBrk="0" hangingPunct="0">
              <a:defRPr sz="3200" b="1">
                <a:solidFill>
                  <a:schemeClr val="tx1"/>
                </a:solidFill>
                <a:latin typeface="楷体_GB2312" pitchFamily="49" charset="-122"/>
                <a:ea typeface="楷体_GB2312" pitchFamily="49" charset="-122"/>
              </a:defRPr>
            </a:lvl2pPr>
            <a:lvl3pPr marL="1143000" indent="-228600" eaLnBrk="0" hangingPunct="0">
              <a:defRPr sz="3200" b="1">
                <a:solidFill>
                  <a:schemeClr val="tx1"/>
                </a:solidFill>
                <a:latin typeface="楷体_GB2312" pitchFamily="49" charset="-122"/>
                <a:ea typeface="楷体_GB2312" pitchFamily="49" charset="-122"/>
              </a:defRPr>
            </a:lvl3pPr>
            <a:lvl4pPr marL="1600200" indent="-228600" eaLnBrk="0" hangingPunct="0">
              <a:defRPr sz="3200" b="1">
                <a:solidFill>
                  <a:schemeClr val="tx1"/>
                </a:solidFill>
                <a:latin typeface="楷体_GB2312" pitchFamily="49" charset="-122"/>
                <a:ea typeface="楷体_GB2312" pitchFamily="49" charset="-122"/>
              </a:defRPr>
            </a:lvl4pPr>
            <a:lvl5pPr marL="2057400" indent="-228600" eaLnBrk="0" hangingPunct="0">
              <a:defRPr sz="32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9pPr>
          </a:lstStyle>
          <a:p>
            <a:pPr algn="ctr" eaLnBrk="1" fontAlgn="t" hangingPunct="1">
              <a:buClr>
                <a:schemeClr val="accent1"/>
              </a:buClr>
              <a:buSzPct val="65000"/>
            </a:pPr>
            <a:r>
              <a:rPr lang="zh-CN" altLang="en-US" sz="2000" dirty="0">
                <a:solidFill>
                  <a:srgbClr val="FF0000"/>
                </a:solidFill>
                <a:latin typeface="华文楷体" panose="02010600040101010101" pitchFamily="2" charset="-122"/>
                <a:ea typeface="华文楷体" panose="02010600040101010101" pitchFamily="2" charset="-122"/>
              </a:rPr>
              <a:t>双亲均为显性性状（杂合子）</a:t>
            </a:r>
          </a:p>
        </p:txBody>
      </p:sp>
      <p:sp>
        <p:nvSpPr>
          <p:cNvPr id="15" name="矩形 2">
            <a:extLst>
              <a:ext uri="{FF2B5EF4-FFF2-40B4-BE49-F238E27FC236}">
                <a16:creationId xmlns:a16="http://schemas.microsoft.com/office/drawing/2014/main" id="{F14CC6F1-34EB-42DF-A808-1A05ABB2B403}"/>
              </a:ext>
            </a:extLst>
          </p:cNvPr>
          <p:cNvSpPr>
            <a:spLocks noChangeArrowheads="1"/>
          </p:cNvSpPr>
          <p:nvPr/>
        </p:nvSpPr>
        <p:spPr bwMode="auto">
          <a:xfrm>
            <a:off x="2329015" y="223034"/>
            <a:ext cx="41344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楷体_GB2312" pitchFamily="49" charset="-122"/>
                <a:ea typeface="楷体_GB2312" pitchFamily="49" charset="-122"/>
              </a:defRPr>
            </a:lvl1pPr>
            <a:lvl2pPr marL="742950" indent="-285750" eaLnBrk="0" hangingPunct="0">
              <a:defRPr sz="3200" b="1">
                <a:solidFill>
                  <a:schemeClr val="tx1"/>
                </a:solidFill>
                <a:latin typeface="楷体_GB2312" pitchFamily="49" charset="-122"/>
                <a:ea typeface="楷体_GB2312" pitchFamily="49" charset="-122"/>
              </a:defRPr>
            </a:lvl2pPr>
            <a:lvl3pPr marL="1143000" indent="-228600" eaLnBrk="0" hangingPunct="0">
              <a:defRPr sz="3200" b="1">
                <a:solidFill>
                  <a:schemeClr val="tx1"/>
                </a:solidFill>
                <a:latin typeface="楷体_GB2312" pitchFamily="49" charset="-122"/>
                <a:ea typeface="楷体_GB2312" pitchFamily="49" charset="-122"/>
              </a:defRPr>
            </a:lvl3pPr>
            <a:lvl4pPr marL="1600200" indent="-228600" eaLnBrk="0" hangingPunct="0">
              <a:defRPr sz="3200" b="1">
                <a:solidFill>
                  <a:schemeClr val="tx1"/>
                </a:solidFill>
                <a:latin typeface="楷体_GB2312" pitchFamily="49" charset="-122"/>
                <a:ea typeface="楷体_GB2312" pitchFamily="49" charset="-122"/>
              </a:defRPr>
            </a:lvl4pPr>
            <a:lvl5pPr marL="2057400" indent="-228600" eaLnBrk="0" hangingPunct="0">
              <a:defRPr sz="32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9pPr>
          </a:lstStyle>
          <a:p>
            <a:pPr algn="ctr" eaLnBrk="1" hangingPunct="1"/>
            <a:r>
              <a:rPr lang="zh-CN" altLang="en-US" sz="2800" b="0" dirty="0">
                <a:latin typeface="黑体" panose="02010609060101010101" pitchFamily="49" charset="-122"/>
                <a:ea typeface="黑体" panose="02010609060101010101" pitchFamily="49" charset="-122"/>
              </a:rPr>
              <a:t>表型和基因型的相互推导</a:t>
            </a:r>
          </a:p>
        </p:txBody>
      </p:sp>
    </p:spTree>
    <p:extLst>
      <p:ext uri="{BB962C8B-B14F-4D97-AF65-F5344CB8AC3E}">
        <p14:creationId xmlns:p14="http://schemas.microsoft.com/office/powerpoint/2010/main" val="1558529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 calcmode="lin" valueType="num">
                                      <p:cBhvr additive="base">
                                        <p:cTn id="3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3">
                                            <p:txEl>
                                              <p:pRg st="0" end="0"/>
                                            </p:txEl>
                                          </p:spTgt>
                                        </p:tgtEl>
                                        <p:attrNameLst>
                                          <p:attrName>style.visibility</p:attrName>
                                        </p:attrNameLst>
                                      </p:cBhvr>
                                      <p:to>
                                        <p:strVal val="visible"/>
                                      </p:to>
                                    </p:set>
                                    <p:anim calcmode="lin" valueType="num">
                                      <p:cBhvr additive="base">
                                        <p:cTn id="49"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207C98F0-9C6C-445C-AF97-05FB10591EF8}"/>
              </a:ext>
            </a:extLst>
          </p:cNvPr>
          <p:cNvSpPr/>
          <p:nvPr/>
        </p:nvSpPr>
        <p:spPr>
          <a:xfrm>
            <a:off x="0" y="772906"/>
            <a:ext cx="9033447" cy="3914533"/>
          </a:xfrm>
          <a:prstGeom prst="rect">
            <a:avLst/>
          </a:prstGeom>
        </p:spPr>
        <p:txBody>
          <a:bodyPr wrap="square">
            <a:spAutoFit/>
          </a:bodyPr>
          <a:lstStyle/>
          <a:p>
            <a:pPr indent="100013" algn="just">
              <a:lnSpc>
                <a:spcPct val="150000"/>
              </a:lnSpc>
              <a:spcAft>
                <a:spcPts val="0"/>
              </a:spcAft>
              <a:defRPr/>
            </a:pPr>
            <a:r>
              <a:rPr lang="zh-CN" altLang="zh-CN" sz="2400" b="1"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例</a:t>
            </a:r>
            <a:r>
              <a:rPr lang="en-US" altLang="zh-CN" sz="2400" b="1"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7. </a:t>
            </a:r>
            <a:r>
              <a:rPr lang="zh-CN" altLang="en-US" sz="2400" b="1" dirty="0">
                <a:latin typeface="Times New Roman" panose="02020603050405020304" pitchFamily="18" charset="0"/>
                <a:ea typeface="华文楷体" panose="02010600040101010101" pitchFamily="2" charset="-122"/>
                <a:cs typeface="Times New Roman" panose="02020603050405020304" pitchFamily="18" charset="0"/>
              </a:rPr>
              <a:t>通过饲养灰鼠和白鼠</a:t>
            </a:r>
            <a:r>
              <a:rPr lang="en-US" altLang="zh-CN" sz="2400" b="1" dirty="0">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400" b="1" dirty="0">
                <a:latin typeface="Times New Roman" panose="02020603050405020304" pitchFamily="18" charset="0"/>
                <a:ea typeface="华文楷体" panose="02010600040101010101" pitchFamily="2" charset="-122"/>
                <a:cs typeface="Times New Roman" panose="02020603050405020304" pitchFamily="18" charset="0"/>
              </a:rPr>
              <a:t>遗传因子组成未知</a:t>
            </a:r>
            <a:r>
              <a:rPr lang="en-US" altLang="zh-CN" sz="2400" b="1" dirty="0">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400" b="1" dirty="0">
                <a:latin typeface="Times New Roman" panose="02020603050405020304" pitchFamily="18" charset="0"/>
                <a:ea typeface="华文楷体" panose="02010600040101010101" pitchFamily="2" charset="-122"/>
                <a:cs typeface="Times New Roman" panose="02020603050405020304" pitchFamily="18" charset="0"/>
              </a:rPr>
              <a:t>的实验，得到实验结果见下表，如果杂交</a:t>
            </a:r>
            <a:r>
              <a:rPr lang="en-US" altLang="zh-CN" sz="2400" b="1" dirty="0">
                <a:latin typeface="Times New Roman" panose="02020603050405020304" pitchFamily="18" charset="0"/>
                <a:ea typeface="华文楷体" panose="02010600040101010101" pitchFamily="2" charset="-122"/>
                <a:cs typeface="Times New Roman" panose="02020603050405020304" pitchFamily="18" charset="0"/>
              </a:rPr>
              <a:t>Ⅳ</a:t>
            </a:r>
            <a:r>
              <a:rPr lang="zh-CN" altLang="en-US" sz="2400" b="1" dirty="0">
                <a:latin typeface="Times New Roman" panose="02020603050405020304" pitchFamily="18" charset="0"/>
                <a:ea typeface="华文楷体" panose="02010600040101010101" pitchFamily="2" charset="-122"/>
                <a:cs typeface="Times New Roman" panose="02020603050405020304" pitchFamily="18" charset="0"/>
              </a:rPr>
              <a:t>亲本中灰色雌鼠和杂交</a:t>
            </a:r>
            <a:r>
              <a:rPr lang="en-US" altLang="zh-CN" sz="2400" b="1" dirty="0">
                <a:latin typeface="Times New Roman" panose="02020603050405020304" pitchFamily="18" charset="0"/>
                <a:ea typeface="华文楷体" panose="02010600040101010101" pitchFamily="2" charset="-122"/>
                <a:cs typeface="Times New Roman" panose="02020603050405020304" pitchFamily="18" charset="0"/>
              </a:rPr>
              <a:t>Ⅱ</a:t>
            </a:r>
            <a:r>
              <a:rPr lang="zh-CN" altLang="en-US" sz="2400" b="1" dirty="0">
                <a:latin typeface="Times New Roman" panose="02020603050405020304" pitchFamily="18" charset="0"/>
                <a:ea typeface="华文楷体" panose="02010600040101010101" pitchFamily="2" charset="-122"/>
                <a:cs typeface="Times New Roman" panose="02020603050405020304" pitchFamily="18" charset="0"/>
              </a:rPr>
              <a:t>亲本中的灰色雄鼠杂交，结果最可能是（  ）</a:t>
            </a:r>
            <a:endParaRPr lang="en-US" altLang="zh-CN" sz="2400" b="1" dirty="0">
              <a:latin typeface="Times New Roman" panose="02020603050405020304" pitchFamily="18" charset="0"/>
              <a:ea typeface="华文楷体" panose="02010600040101010101" pitchFamily="2" charset="-122"/>
              <a:cs typeface="Times New Roman" panose="02020603050405020304" pitchFamily="18" charset="0"/>
            </a:endParaRPr>
          </a:p>
          <a:p>
            <a:pPr indent="100013" algn="just">
              <a:lnSpc>
                <a:spcPct val="150000"/>
              </a:lnSpc>
              <a:spcAft>
                <a:spcPts val="0"/>
              </a:spcAft>
              <a:defRPr/>
            </a:pPr>
            <a:r>
              <a:rPr lang="en-US" altLang="zh-CN" sz="2400" b="1" dirty="0">
                <a:latin typeface="Times New Roman" panose="02020603050405020304" pitchFamily="18" charset="0"/>
                <a:ea typeface="华文楷体" panose="02010600040101010101" pitchFamily="2" charset="-122"/>
                <a:cs typeface="Times New Roman" panose="02020603050405020304" pitchFamily="18" charset="0"/>
              </a:rPr>
              <a:t> A.</a:t>
            </a:r>
            <a:r>
              <a:rPr lang="zh-CN" altLang="en-US" sz="2400" b="1" dirty="0">
                <a:latin typeface="Times New Roman" panose="02020603050405020304" pitchFamily="18" charset="0"/>
                <a:ea typeface="华文楷体" panose="02010600040101010101" pitchFamily="2" charset="-122"/>
                <a:cs typeface="Times New Roman" panose="02020603050405020304" pitchFamily="18" charset="0"/>
              </a:rPr>
              <a:t>都是灰色                    </a:t>
            </a:r>
            <a:endParaRPr lang="en-US" altLang="zh-CN" sz="2400" b="1" dirty="0">
              <a:latin typeface="Times New Roman" panose="02020603050405020304" pitchFamily="18" charset="0"/>
              <a:ea typeface="华文楷体" panose="02010600040101010101" pitchFamily="2" charset="-122"/>
              <a:cs typeface="Times New Roman" panose="02020603050405020304" pitchFamily="18" charset="0"/>
            </a:endParaRPr>
          </a:p>
          <a:p>
            <a:pPr indent="100013" algn="just">
              <a:lnSpc>
                <a:spcPct val="150000"/>
              </a:lnSpc>
              <a:spcAft>
                <a:spcPts val="0"/>
              </a:spcAft>
              <a:defRPr/>
            </a:pPr>
            <a:r>
              <a:rPr lang="en-US" altLang="zh-CN" sz="2400" b="1" dirty="0">
                <a:latin typeface="Times New Roman" panose="02020603050405020304" pitchFamily="18" charset="0"/>
                <a:ea typeface="华文楷体" panose="02010600040101010101" pitchFamily="2" charset="-122"/>
                <a:cs typeface="Times New Roman" panose="02020603050405020304" pitchFamily="18" charset="0"/>
              </a:rPr>
              <a:t> B.</a:t>
            </a:r>
            <a:r>
              <a:rPr lang="zh-CN" altLang="en-US" sz="2400" b="1" dirty="0">
                <a:latin typeface="Times New Roman" panose="02020603050405020304" pitchFamily="18" charset="0"/>
                <a:ea typeface="华文楷体" panose="02010600040101010101" pitchFamily="2" charset="-122"/>
                <a:cs typeface="Times New Roman" panose="02020603050405020304" pitchFamily="18" charset="0"/>
              </a:rPr>
              <a:t>都是白色	</a:t>
            </a:r>
            <a:endParaRPr lang="en-US" altLang="zh-CN" sz="2400" b="1" dirty="0">
              <a:latin typeface="Times New Roman" panose="02020603050405020304" pitchFamily="18" charset="0"/>
              <a:ea typeface="华文楷体" panose="02010600040101010101" pitchFamily="2" charset="-122"/>
              <a:cs typeface="Times New Roman" panose="02020603050405020304" pitchFamily="18" charset="0"/>
            </a:endParaRPr>
          </a:p>
          <a:p>
            <a:pPr indent="100013" algn="just">
              <a:lnSpc>
                <a:spcPct val="150000"/>
              </a:lnSpc>
              <a:spcAft>
                <a:spcPts val="0"/>
              </a:spcAft>
              <a:defRPr/>
            </a:pPr>
            <a:r>
              <a:rPr lang="en-US" altLang="zh-CN" sz="2400" b="1" dirty="0">
                <a:latin typeface="Times New Roman" panose="02020603050405020304" pitchFamily="18" charset="0"/>
                <a:ea typeface="华文楷体" panose="02010600040101010101" pitchFamily="2" charset="-122"/>
                <a:cs typeface="Times New Roman" panose="02020603050405020304" pitchFamily="18" charset="0"/>
              </a:rPr>
              <a:t> C.1/2</a:t>
            </a:r>
            <a:r>
              <a:rPr lang="zh-CN" altLang="en-US" sz="2400" b="1" dirty="0">
                <a:latin typeface="Times New Roman" panose="02020603050405020304" pitchFamily="18" charset="0"/>
                <a:ea typeface="华文楷体" panose="02010600040101010101" pitchFamily="2" charset="-122"/>
                <a:cs typeface="Times New Roman" panose="02020603050405020304" pitchFamily="18" charset="0"/>
              </a:rPr>
              <a:t>是灰色       	      </a:t>
            </a:r>
            <a:endParaRPr lang="en-US" altLang="zh-CN" sz="2400" b="1" dirty="0">
              <a:latin typeface="Times New Roman" panose="02020603050405020304" pitchFamily="18" charset="0"/>
              <a:ea typeface="华文楷体" panose="02010600040101010101" pitchFamily="2" charset="-122"/>
              <a:cs typeface="Times New Roman" panose="02020603050405020304" pitchFamily="18" charset="0"/>
            </a:endParaRPr>
          </a:p>
          <a:p>
            <a:pPr indent="100013" algn="just">
              <a:lnSpc>
                <a:spcPct val="150000"/>
              </a:lnSpc>
              <a:spcAft>
                <a:spcPts val="0"/>
              </a:spcAft>
              <a:defRPr/>
            </a:pPr>
            <a:r>
              <a:rPr lang="en-US" altLang="zh-CN" sz="2400" b="1" dirty="0">
                <a:latin typeface="Times New Roman" panose="02020603050405020304" pitchFamily="18" charset="0"/>
                <a:ea typeface="华文楷体" panose="02010600040101010101" pitchFamily="2" charset="-122"/>
                <a:cs typeface="Times New Roman" panose="02020603050405020304" pitchFamily="18" charset="0"/>
              </a:rPr>
              <a:t> D. 1/4</a:t>
            </a:r>
            <a:r>
              <a:rPr lang="zh-CN" altLang="en-US" sz="2400" b="1" dirty="0">
                <a:latin typeface="Times New Roman" panose="02020603050405020304" pitchFamily="18" charset="0"/>
                <a:ea typeface="华文楷体" panose="02010600040101010101" pitchFamily="2" charset="-122"/>
                <a:cs typeface="Times New Roman" panose="02020603050405020304" pitchFamily="18" charset="0"/>
              </a:rPr>
              <a:t>是白色</a:t>
            </a:r>
            <a:endParaRPr lang="zh-CN" altLang="zh-CN" sz="2400" b="1" dirty="0">
              <a:latin typeface="Times New Roman" panose="02020603050405020304" pitchFamily="18" charset="0"/>
              <a:ea typeface="华文楷体" panose="02010600040101010101" pitchFamily="2" charset="-122"/>
              <a:cs typeface="Times New Roman" panose="02020603050405020304" pitchFamily="18" charset="0"/>
            </a:endParaRPr>
          </a:p>
        </p:txBody>
      </p:sp>
      <p:graphicFrame>
        <p:nvGraphicFramePr>
          <p:cNvPr id="3" name="对象 5">
            <a:extLst>
              <a:ext uri="{FF2B5EF4-FFF2-40B4-BE49-F238E27FC236}">
                <a16:creationId xmlns:a16="http://schemas.microsoft.com/office/drawing/2014/main" id="{AE8D903A-E964-4726-80FD-977C88C22E56}"/>
              </a:ext>
            </a:extLst>
          </p:cNvPr>
          <p:cNvGraphicFramePr>
            <a:graphicFrameLocks noChangeAspect="1"/>
          </p:cNvGraphicFramePr>
          <p:nvPr>
            <p:extLst>
              <p:ext uri="{D42A27DB-BD31-4B8C-83A1-F6EECF244321}">
                <p14:modId xmlns:p14="http://schemas.microsoft.com/office/powerpoint/2010/main" val="2161678106"/>
              </p:ext>
            </p:extLst>
          </p:nvPr>
        </p:nvGraphicFramePr>
        <p:xfrm>
          <a:off x="4386095" y="2378815"/>
          <a:ext cx="6193826" cy="2109955"/>
        </p:xfrm>
        <a:graphic>
          <a:graphicData uri="http://schemas.openxmlformats.org/presentationml/2006/ole">
            <mc:AlternateContent xmlns:mc="http://schemas.openxmlformats.org/markup-compatibility/2006">
              <mc:Choice xmlns:v="urn:schemas-microsoft-com:vml" Requires="v">
                <p:oleObj spid="_x0000_s6163" name="Document" r:id="rId3" imgW="5273046" imgH="1808640" progId="Word.Document.12">
                  <p:embed/>
                </p:oleObj>
              </mc:Choice>
              <mc:Fallback>
                <p:oleObj name="Document" r:id="rId3" imgW="5273046" imgH="1808640" progId="Word.Document.12">
                  <p:embed/>
                  <p:pic>
                    <p:nvPicPr>
                      <p:cNvPr id="3" name="对象 5">
                        <a:extLst>
                          <a:ext uri="{FF2B5EF4-FFF2-40B4-BE49-F238E27FC236}">
                            <a16:creationId xmlns:a16="http://schemas.microsoft.com/office/drawing/2014/main" id="{AE8D903A-E964-4726-80FD-977C88C22E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6095" y="2378815"/>
                        <a:ext cx="6193826" cy="2109955"/>
                      </a:xfrm>
                      <a:prstGeom prst="rect">
                        <a:avLst/>
                      </a:prstGeom>
                      <a:noFill/>
                      <a:ln>
                        <a:noFill/>
                      </a:ln>
                    </p:spPr>
                  </p:pic>
                </p:oleObj>
              </mc:Fallback>
            </mc:AlternateContent>
          </a:graphicData>
        </a:graphic>
      </p:graphicFrame>
      <p:sp>
        <p:nvSpPr>
          <p:cNvPr id="4" name="矩形 2">
            <a:extLst>
              <a:ext uri="{FF2B5EF4-FFF2-40B4-BE49-F238E27FC236}">
                <a16:creationId xmlns:a16="http://schemas.microsoft.com/office/drawing/2014/main" id="{3D708B38-725B-4943-81C4-323C9D05ED3B}"/>
              </a:ext>
            </a:extLst>
          </p:cNvPr>
          <p:cNvSpPr>
            <a:spLocks noChangeArrowheads="1"/>
          </p:cNvSpPr>
          <p:nvPr/>
        </p:nvSpPr>
        <p:spPr bwMode="auto">
          <a:xfrm>
            <a:off x="2429860" y="168033"/>
            <a:ext cx="41344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楷体_GB2312" pitchFamily="49" charset="-122"/>
                <a:ea typeface="楷体_GB2312" pitchFamily="49" charset="-122"/>
              </a:defRPr>
            </a:lvl1pPr>
            <a:lvl2pPr marL="742950" indent="-285750" eaLnBrk="0" hangingPunct="0">
              <a:defRPr sz="3200" b="1">
                <a:solidFill>
                  <a:schemeClr val="tx1"/>
                </a:solidFill>
                <a:latin typeface="楷体_GB2312" pitchFamily="49" charset="-122"/>
                <a:ea typeface="楷体_GB2312" pitchFamily="49" charset="-122"/>
              </a:defRPr>
            </a:lvl2pPr>
            <a:lvl3pPr marL="1143000" indent="-228600" eaLnBrk="0" hangingPunct="0">
              <a:defRPr sz="3200" b="1">
                <a:solidFill>
                  <a:schemeClr val="tx1"/>
                </a:solidFill>
                <a:latin typeface="楷体_GB2312" pitchFamily="49" charset="-122"/>
                <a:ea typeface="楷体_GB2312" pitchFamily="49" charset="-122"/>
              </a:defRPr>
            </a:lvl3pPr>
            <a:lvl4pPr marL="1600200" indent="-228600" eaLnBrk="0" hangingPunct="0">
              <a:defRPr sz="3200" b="1">
                <a:solidFill>
                  <a:schemeClr val="tx1"/>
                </a:solidFill>
                <a:latin typeface="楷体_GB2312" pitchFamily="49" charset="-122"/>
                <a:ea typeface="楷体_GB2312" pitchFamily="49" charset="-122"/>
              </a:defRPr>
            </a:lvl4pPr>
            <a:lvl5pPr marL="2057400" indent="-228600" eaLnBrk="0" hangingPunct="0">
              <a:defRPr sz="32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9pPr>
          </a:lstStyle>
          <a:p>
            <a:pPr algn="ctr" eaLnBrk="1" hangingPunct="1"/>
            <a:r>
              <a:rPr lang="zh-CN" altLang="en-US" sz="2800" b="0" dirty="0">
                <a:latin typeface="黑体" panose="02010609060101010101" pitchFamily="49" charset="-122"/>
                <a:ea typeface="黑体" panose="02010609060101010101" pitchFamily="49" charset="-122"/>
              </a:rPr>
              <a:t>表型和基因型的相互推导</a:t>
            </a:r>
          </a:p>
        </p:txBody>
      </p:sp>
      <p:sp>
        <p:nvSpPr>
          <p:cNvPr id="5" name="矩形 4">
            <a:extLst>
              <a:ext uri="{FF2B5EF4-FFF2-40B4-BE49-F238E27FC236}">
                <a16:creationId xmlns:a16="http://schemas.microsoft.com/office/drawing/2014/main" id="{C82B5DA4-5515-4860-9977-5BF9F400199B}"/>
              </a:ext>
            </a:extLst>
          </p:cNvPr>
          <p:cNvSpPr>
            <a:spLocks noChangeArrowheads="1"/>
          </p:cNvSpPr>
          <p:nvPr/>
        </p:nvSpPr>
        <p:spPr bwMode="auto">
          <a:xfrm>
            <a:off x="0" y="0"/>
            <a:ext cx="9120211" cy="1938992"/>
          </a:xfrm>
          <a:prstGeom prst="rect">
            <a:avLst/>
          </a:prstGeom>
          <a:solidFill>
            <a:srgbClr val="FFFF00"/>
          </a:solidFill>
          <a:ln>
            <a:noFill/>
          </a:ln>
        </p:spPr>
        <p:txBody>
          <a:bodyPr wrap="square">
            <a:spAutoFit/>
          </a:bodyPr>
          <a:lstStyle>
            <a:lvl1pPr>
              <a:defRPr sz="3200" b="1">
                <a:solidFill>
                  <a:schemeClr val="tx1"/>
                </a:solidFill>
                <a:latin typeface="楷体_GB2312" pitchFamily="49" charset="-122"/>
                <a:ea typeface="楷体_GB2312" pitchFamily="49" charset="-122"/>
              </a:defRPr>
            </a:lvl1pPr>
            <a:lvl2pPr marL="742950" indent="-285750">
              <a:defRPr sz="3200" b="1">
                <a:solidFill>
                  <a:schemeClr val="tx1"/>
                </a:solidFill>
                <a:latin typeface="楷体_GB2312" pitchFamily="49" charset="-122"/>
                <a:ea typeface="楷体_GB2312" pitchFamily="49" charset="-122"/>
              </a:defRPr>
            </a:lvl2pPr>
            <a:lvl3pPr marL="1143000" indent="-228600">
              <a:defRPr sz="3200" b="1">
                <a:solidFill>
                  <a:schemeClr val="tx1"/>
                </a:solidFill>
                <a:latin typeface="楷体_GB2312" pitchFamily="49" charset="-122"/>
                <a:ea typeface="楷体_GB2312" pitchFamily="49" charset="-122"/>
              </a:defRPr>
            </a:lvl3pPr>
            <a:lvl4pPr marL="1600200" indent="-228600">
              <a:defRPr sz="3200" b="1">
                <a:solidFill>
                  <a:schemeClr val="tx1"/>
                </a:solidFill>
                <a:latin typeface="楷体_GB2312" pitchFamily="49" charset="-122"/>
                <a:ea typeface="楷体_GB2312" pitchFamily="49" charset="-122"/>
              </a:defRPr>
            </a:lvl4pPr>
            <a:lvl5pPr marL="2057400" indent="-228600">
              <a:defRPr sz="32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9pPr>
          </a:lstStyle>
          <a:p>
            <a:r>
              <a:rPr lang="en-US" altLang="zh-CN" sz="2000" spc="150" dirty="0">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000" spc="150" dirty="0">
                <a:latin typeface="Times New Roman" panose="02020603050405020304" pitchFamily="18" charset="0"/>
                <a:ea typeface="华文楷体" panose="02010600040101010101" pitchFamily="2" charset="-122"/>
                <a:cs typeface="Times New Roman" panose="02020603050405020304" pitchFamily="18" charset="0"/>
              </a:rPr>
              <a:t>解析</a:t>
            </a:r>
            <a:r>
              <a:rPr lang="en-US" altLang="zh-CN" sz="2000" spc="150" dirty="0">
                <a:latin typeface="Times New Roman" panose="02020603050405020304" pitchFamily="18" charset="0"/>
                <a:ea typeface="华文楷体" panose="02010600040101010101" pitchFamily="2" charset="-122"/>
                <a:cs typeface="Times New Roman" panose="02020603050405020304" pitchFamily="18" charset="0"/>
              </a:rPr>
              <a:t>】 </a:t>
            </a:r>
            <a:r>
              <a:rPr lang="zh-CN" altLang="en-US" sz="2000" spc="150" dirty="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000" spc="150" dirty="0">
                <a:latin typeface="Times New Roman" panose="02020603050405020304" pitchFamily="18" charset="0"/>
                <a:ea typeface="华文楷体" panose="02010600040101010101" pitchFamily="2" charset="-122"/>
                <a:cs typeface="Times New Roman" panose="02020603050405020304" pitchFamily="18" charset="0"/>
              </a:rPr>
              <a:t>1</a:t>
            </a:r>
            <a:r>
              <a:rPr lang="zh-CN" altLang="en-US" sz="2000" spc="150" dirty="0">
                <a:latin typeface="Times New Roman" panose="02020603050405020304" pitchFamily="18" charset="0"/>
                <a:ea typeface="华文楷体" panose="02010600040101010101" pitchFamily="2" charset="-122"/>
                <a:cs typeface="Times New Roman" panose="02020603050405020304" pitchFamily="18" charset="0"/>
              </a:rPr>
              <a:t>）根据杂交</a:t>
            </a:r>
            <a:r>
              <a:rPr lang="en-US" altLang="zh-CN" sz="2000" spc="150" dirty="0">
                <a:latin typeface="Times New Roman" panose="02020603050405020304" pitchFamily="18" charset="0"/>
                <a:ea typeface="华文楷体" panose="02010600040101010101" pitchFamily="2" charset="-122"/>
                <a:cs typeface="Times New Roman" panose="02020603050405020304" pitchFamily="18" charset="0"/>
              </a:rPr>
              <a:t>II</a:t>
            </a:r>
            <a:r>
              <a:rPr lang="zh-CN" altLang="en-US" sz="2000" spc="150" dirty="0">
                <a:latin typeface="Times New Roman" panose="02020603050405020304" pitchFamily="18" charset="0"/>
                <a:ea typeface="华文楷体" panose="02010600040101010101" pitchFamily="2" charset="-122"/>
                <a:cs typeface="Times New Roman" panose="02020603050405020304" pitchFamily="18" charset="0"/>
              </a:rPr>
              <a:t>和</a:t>
            </a:r>
            <a:r>
              <a:rPr lang="en-US" altLang="zh-CN" sz="2000" spc="150" dirty="0">
                <a:latin typeface="Times New Roman" panose="02020603050405020304" pitchFamily="18" charset="0"/>
                <a:ea typeface="华文楷体" panose="02010600040101010101" pitchFamily="2" charset="-122"/>
                <a:cs typeface="Times New Roman" panose="02020603050405020304" pitchFamily="18" charset="0"/>
              </a:rPr>
              <a:t>IV</a:t>
            </a:r>
            <a:r>
              <a:rPr lang="zh-CN" altLang="en-US" sz="2000" spc="150" dirty="0">
                <a:latin typeface="Times New Roman" panose="02020603050405020304" pitchFamily="18" charset="0"/>
                <a:ea typeface="华文楷体" panose="02010600040101010101" pitchFamily="2" charset="-122"/>
                <a:cs typeface="Times New Roman" panose="02020603050405020304" pitchFamily="18" charset="0"/>
              </a:rPr>
              <a:t>，得灰色对白色为显性。假设灰色性状由</a:t>
            </a:r>
            <a:r>
              <a:rPr lang="en-US" altLang="zh-CN" sz="2000" spc="150" dirty="0">
                <a:latin typeface="Times New Roman" panose="02020603050405020304" pitchFamily="18" charset="0"/>
                <a:ea typeface="华文楷体" panose="02010600040101010101" pitchFamily="2" charset="-122"/>
                <a:cs typeface="Times New Roman" panose="02020603050405020304" pitchFamily="18" charset="0"/>
              </a:rPr>
              <a:t>A</a:t>
            </a:r>
            <a:r>
              <a:rPr lang="zh-CN" altLang="en-US" sz="2000" spc="150" dirty="0">
                <a:latin typeface="Times New Roman" panose="02020603050405020304" pitchFamily="18" charset="0"/>
                <a:ea typeface="华文楷体" panose="02010600040101010101" pitchFamily="2" charset="-122"/>
                <a:cs typeface="Times New Roman" panose="02020603050405020304" pitchFamily="18" charset="0"/>
              </a:rPr>
              <a:t>控制，白色性状由</a:t>
            </a:r>
            <a:r>
              <a:rPr lang="en-US" altLang="zh-CN" sz="2000" spc="150" dirty="0">
                <a:latin typeface="Times New Roman" panose="02020603050405020304" pitchFamily="18" charset="0"/>
                <a:ea typeface="华文楷体" panose="02010600040101010101" pitchFamily="2" charset="-122"/>
                <a:cs typeface="Times New Roman" panose="02020603050405020304" pitchFamily="18" charset="0"/>
              </a:rPr>
              <a:t>a</a:t>
            </a:r>
            <a:r>
              <a:rPr lang="zh-CN" altLang="en-US" sz="2000" spc="150" dirty="0">
                <a:latin typeface="Times New Roman" panose="02020603050405020304" pitchFamily="18" charset="0"/>
                <a:ea typeface="华文楷体" panose="02010600040101010101" pitchFamily="2" charset="-122"/>
                <a:cs typeface="Times New Roman" panose="02020603050405020304" pitchFamily="18" charset="0"/>
              </a:rPr>
              <a:t>控制。</a:t>
            </a:r>
            <a:endParaRPr lang="en-US" altLang="zh-CN" sz="2000" spc="150" dirty="0">
              <a:latin typeface="Times New Roman" panose="02020603050405020304" pitchFamily="18" charset="0"/>
              <a:ea typeface="华文楷体" panose="02010600040101010101" pitchFamily="2" charset="-122"/>
              <a:cs typeface="Times New Roman" panose="02020603050405020304" pitchFamily="18" charset="0"/>
            </a:endParaRPr>
          </a:p>
          <a:p>
            <a:r>
              <a:rPr lang="zh-CN" altLang="en-US" sz="2000" spc="150" dirty="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000" spc="150" dirty="0">
                <a:latin typeface="Times New Roman" panose="02020603050405020304" pitchFamily="18" charset="0"/>
                <a:ea typeface="华文楷体" panose="02010600040101010101" pitchFamily="2" charset="-122"/>
                <a:cs typeface="Times New Roman" panose="02020603050405020304" pitchFamily="18" charset="0"/>
              </a:rPr>
              <a:t>2</a:t>
            </a:r>
            <a:r>
              <a:rPr lang="zh-CN" altLang="en-US" sz="2000" spc="150" dirty="0">
                <a:latin typeface="Times New Roman" panose="02020603050405020304" pitchFamily="18" charset="0"/>
                <a:ea typeface="华文楷体" panose="02010600040101010101" pitchFamily="2" charset="-122"/>
                <a:cs typeface="Times New Roman" panose="02020603050405020304" pitchFamily="18" charset="0"/>
              </a:rPr>
              <a:t>）写出遗传图解：杂交组合</a:t>
            </a:r>
            <a:r>
              <a:rPr lang="en-US" altLang="zh-CN" sz="2000" spc="150" dirty="0">
                <a:latin typeface="Times New Roman" panose="02020603050405020304" pitchFamily="18" charset="0"/>
                <a:ea typeface="华文楷体" panose="02010600040101010101" pitchFamily="2" charset="-122"/>
                <a:cs typeface="Times New Roman" panose="02020603050405020304" pitchFamily="18" charset="0"/>
              </a:rPr>
              <a:t>I</a:t>
            </a:r>
            <a:r>
              <a:rPr lang="zh-CN" altLang="en-US" sz="2000" spc="150" dirty="0">
                <a:latin typeface="Times New Roman" panose="02020603050405020304" pitchFamily="18" charset="0"/>
                <a:ea typeface="华文楷体" panose="02010600040101010101" pitchFamily="2" charset="-122"/>
                <a:cs typeface="Times New Roman" panose="02020603050405020304" pitchFamily="18" charset="0"/>
              </a:rPr>
              <a:t>为</a:t>
            </a:r>
            <a:r>
              <a:rPr lang="en-US" altLang="zh-CN" sz="2000" spc="150" dirty="0" err="1">
                <a:latin typeface="Times New Roman" panose="02020603050405020304" pitchFamily="18" charset="0"/>
                <a:ea typeface="华文楷体" panose="02010600040101010101" pitchFamily="2" charset="-122"/>
                <a:cs typeface="Times New Roman" panose="02020603050405020304" pitchFamily="18" charset="0"/>
              </a:rPr>
              <a:t>Aa×aa</a:t>
            </a:r>
            <a:r>
              <a:rPr lang="zh-CN" altLang="en-US" sz="2000" spc="150" dirty="0">
                <a:latin typeface="Times New Roman" panose="02020603050405020304" pitchFamily="18" charset="0"/>
                <a:ea typeface="华文楷体" panose="02010600040101010101" pitchFamily="2" charset="-122"/>
                <a:cs typeface="Times New Roman" panose="02020603050405020304" pitchFamily="18" charset="0"/>
              </a:rPr>
              <a:t>、杂交组合</a:t>
            </a:r>
            <a:r>
              <a:rPr lang="en-US" altLang="zh-CN" sz="2000" spc="150" dirty="0">
                <a:latin typeface="Times New Roman" panose="02020603050405020304" pitchFamily="18" charset="0"/>
                <a:ea typeface="华文楷体" panose="02010600040101010101" pitchFamily="2" charset="-122"/>
                <a:cs typeface="Times New Roman" panose="02020603050405020304" pitchFamily="18" charset="0"/>
              </a:rPr>
              <a:t>II</a:t>
            </a:r>
            <a:r>
              <a:rPr lang="zh-CN" altLang="en-US" sz="2000" spc="150" dirty="0">
                <a:latin typeface="Times New Roman" panose="02020603050405020304" pitchFamily="18" charset="0"/>
                <a:ea typeface="华文楷体" panose="02010600040101010101" pitchFamily="2" charset="-122"/>
                <a:cs typeface="Times New Roman" panose="02020603050405020304" pitchFamily="18" charset="0"/>
              </a:rPr>
              <a:t>为</a:t>
            </a:r>
            <a:r>
              <a:rPr lang="en-US" altLang="zh-CN" sz="2000" spc="150" dirty="0" err="1">
                <a:latin typeface="Times New Roman" panose="02020603050405020304" pitchFamily="18" charset="0"/>
                <a:ea typeface="华文楷体" panose="02010600040101010101" pitchFamily="2" charset="-122"/>
                <a:cs typeface="Times New Roman" panose="02020603050405020304" pitchFamily="18" charset="0"/>
              </a:rPr>
              <a:t>Aa×Aa</a:t>
            </a:r>
            <a:r>
              <a:rPr lang="zh-CN" altLang="en-US" sz="2000" spc="150" dirty="0">
                <a:latin typeface="Times New Roman" panose="02020603050405020304" pitchFamily="18" charset="0"/>
                <a:ea typeface="华文楷体" panose="02010600040101010101" pitchFamily="2" charset="-122"/>
                <a:cs typeface="Times New Roman" panose="02020603050405020304" pitchFamily="18" charset="0"/>
              </a:rPr>
              <a:t>、杂交组合</a:t>
            </a:r>
            <a:r>
              <a:rPr lang="en-US" altLang="zh-CN" sz="2000" spc="150" dirty="0">
                <a:latin typeface="Times New Roman" panose="02020603050405020304" pitchFamily="18" charset="0"/>
                <a:ea typeface="华文楷体" panose="02010600040101010101" pitchFamily="2" charset="-122"/>
                <a:cs typeface="Times New Roman" panose="02020603050405020304" pitchFamily="18" charset="0"/>
              </a:rPr>
              <a:t>III</a:t>
            </a:r>
            <a:r>
              <a:rPr lang="zh-CN" altLang="en-US" sz="2000" spc="150" dirty="0">
                <a:latin typeface="Times New Roman" panose="02020603050405020304" pitchFamily="18" charset="0"/>
                <a:ea typeface="华文楷体" panose="02010600040101010101" pitchFamily="2" charset="-122"/>
                <a:cs typeface="Times New Roman" panose="02020603050405020304" pitchFamily="18" charset="0"/>
              </a:rPr>
              <a:t>为</a:t>
            </a:r>
            <a:r>
              <a:rPr lang="en-US" altLang="zh-CN" sz="2000" spc="150" dirty="0" err="1">
                <a:latin typeface="Times New Roman" panose="02020603050405020304" pitchFamily="18" charset="0"/>
                <a:ea typeface="华文楷体" panose="02010600040101010101" pitchFamily="2" charset="-122"/>
                <a:cs typeface="Times New Roman" panose="02020603050405020304" pitchFamily="18" charset="0"/>
              </a:rPr>
              <a:t>aa×aa</a:t>
            </a:r>
            <a:r>
              <a:rPr lang="zh-CN" altLang="en-US" sz="2000" spc="150" dirty="0">
                <a:latin typeface="Times New Roman" panose="02020603050405020304" pitchFamily="18" charset="0"/>
                <a:ea typeface="华文楷体" panose="02010600040101010101" pitchFamily="2" charset="-122"/>
                <a:cs typeface="Times New Roman" panose="02020603050405020304" pitchFamily="18" charset="0"/>
              </a:rPr>
              <a:t>、杂交组合</a:t>
            </a:r>
            <a:r>
              <a:rPr lang="en-US" altLang="zh-CN" sz="2000" spc="150" dirty="0">
                <a:latin typeface="Times New Roman" panose="02020603050405020304" pitchFamily="18" charset="0"/>
                <a:ea typeface="华文楷体" panose="02010600040101010101" pitchFamily="2" charset="-122"/>
                <a:cs typeface="Times New Roman" panose="02020603050405020304" pitchFamily="18" charset="0"/>
              </a:rPr>
              <a:t>IV</a:t>
            </a:r>
            <a:r>
              <a:rPr lang="zh-CN" altLang="en-US" sz="2000" spc="150" dirty="0">
                <a:latin typeface="Times New Roman" panose="02020603050405020304" pitchFamily="18" charset="0"/>
                <a:ea typeface="华文楷体" panose="02010600040101010101" pitchFamily="2" charset="-122"/>
                <a:cs typeface="Times New Roman" panose="02020603050405020304" pitchFamily="18" charset="0"/>
              </a:rPr>
              <a:t>为</a:t>
            </a:r>
            <a:r>
              <a:rPr lang="en-US" altLang="zh-CN" sz="2000" spc="150" dirty="0" err="1">
                <a:latin typeface="Times New Roman" panose="02020603050405020304" pitchFamily="18" charset="0"/>
                <a:ea typeface="华文楷体" panose="02010600040101010101" pitchFamily="2" charset="-122"/>
                <a:cs typeface="Times New Roman" panose="02020603050405020304" pitchFamily="18" charset="0"/>
              </a:rPr>
              <a:t>AA×aa</a:t>
            </a:r>
            <a:r>
              <a:rPr lang="zh-CN" altLang="en-US" sz="2000" spc="150" dirty="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000" spc="15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000" spc="15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逆推法</a:t>
            </a:r>
            <a:r>
              <a:rPr lang="en-US" altLang="zh-CN" sz="2000" spc="15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a:t>
            </a:r>
          </a:p>
          <a:p>
            <a:r>
              <a:rPr lang="zh-CN" altLang="en-US" sz="2000" spc="150" dirty="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000" spc="150" dirty="0">
                <a:latin typeface="Times New Roman" panose="02020603050405020304" pitchFamily="18" charset="0"/>
                <a:ea typeface="华文楷体" panose="02010600040101010101" pitchFamily="2" charset="-122"/>
                <a:cs typeface="Times New Roman" panose="02020603050405020304" pitchFamily="18" charset="0"/>
              </a:rPr>
              <a:t>3</a:t>
            </a:r>
            <a:r>
              <a:rPr lang="zh-CN" altLang="en-US" sz="2000" spc="150" dirty="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000" spc="150" dirty="0">
                <a:latin typeface="Times New Roman" panose="02020603050405020304" pitchFamily="18" charset="0"/>
                <a:ea typeface="华文楷体" panose="02010600040101010101" pitchFamily="2" charset="-122"/>
                <a:cs typeface="Times New Roman" panose="02020603050405020304" pitchFamily="18" charset="0"/>
              </a:rPr>
              <a:t>Ⅳ</a:t>
            </a:r>
            <a:r>
              <a:rPr lang="zh-CN" altLang="en-US" sz="2000" spc="150" dirty="0">
                <a:latin typeface="Times New Roman" panose="02020603050405020304" pitchFamily="18" charset="0"/>
                <a:ea typeface="华文楷体" panose="02010600040101010101" pitchFamily="2" charset="-122"/>
                <a:cs typeface="Times New Roman" panose="02020603050405020304" pitchFamily="18" charset="0"/>
              </a:rPr>
              <a:t>亲本中灰色雌鼠</a:t>
            </a:r>
            <a:r>
              <a:rPr lang="en-US" altLang="zh-CN" sz="2000" spc="150" dirty="0">
                <a:latin typeface="Times New Roman" panose="02020603050405020304" pitchFamily="18" charset="0"/>
                <a:ea typeface="华文楷体" panose="02010600040101010101" pitchFamily="2" charset="-122"/>
                <a:cs typeface="Times New Roman" panose="02020603050405020304" pitchFamily="18" charset="0"/>
              </a:rPr>
              <a:t>AA</a:t>
            </a:r>
            <a:r>
              <a:rPr lang="zh-CN" altLang="en-US" sz="2000" spc="150" dirty="0">
                <a:latin typeface="Times New Roman" panose="02020603050405020304" pitchFamily="18" charset="0"/>
                <a:ea typeface="华文楷体" panose="02010600040101010101" pitchFamily="2" charset="-122"/>
                <a:cs typeface="Times New Roman" panose="02020603050405020304" pitchFamily="18" charset="0"/>
              </a:rPr>
              <a:t>和</a:t>
            </a:r>
            <a:r>
              <a:rPr lang="en-US" altLang="zh-CN" sz="2000" spc="150" dirty="0">
                <a:latin typeface="Times New Roman" panose="02020603050405020304" pitchFamily="18" charset="0"/>
                <a:ea typeface="华文楷体" panose="02010600040101010101" pitchFamily="2" charset="-122"/>
                <a:cs typeface="Times New Roman" panose="02020603050405020304" pitchFamily="18" charset="0"/>
              </a:rPr>
              <a:t>Ⅱ</a:t>
            </a:r>
            <a:r>
              <a:rPr lang="zh-CN" altLang="en-US" sz="2000" spc="150" dirty="0">
                <a:latin typeface="Times New Roman" panose="02020603050405020304" pitchFamily="18" charset="0"/>
                <a:ea typeface="华文楷体" panose="02010600040101010101" pitchFamily="2" charset="-122"/>
                <a:cs typeface="Times New Roman" panose="02020603050405020304" pitchFamily="18" charset="0"/>
              </a:rPr>
              <a:t>亲本中的灰色雄鼠</a:t>
            </a:r>
            <a:r>
              <a:rPr lang="en-US" altLang="zh-CN" sz="2000" spc="150" dirty="0">
                <a:latin typeface="Times New Roman" panose="02020603050405020304" pitchFamily="18" charset="0"/>
                <a:ea typeface="华文楷体" panose="02010600040101010101" pitchFamily="2" charset="-122"/>
                <a:cs typeface="Times New Roman" panose="02020603050405020304" pitchFamily="18" charset="0"/>
              </a:rPr>
              <a:t>Aa</a:t>
            </a:r>
            <a:r>
              <a:rPr lang="zh-CN" altLang="en-US" sz="2000" spc="150" dirty="0">
                <a:latin typeface="Times New Roman" panose="02020603050405020304" pitchFamily="18" charset="0"/>
                <a:ea typeface="华文楷体" panose="02010600040101010101" pitchFamily="2" charset="-122"/>
                <a:cs typeface="Times New Roman" panose="02020603050405020304" pitchFamily="18" charset="0"/>
              </a:rPr>
              <a:t>杂交下一代的基因型及表型：</a:t>
            </a:r>
            <a:r>
              <a:rPr lang="en-US" altLang="zh-CN" sz="2000" spc="150" dirty="0">
                <a:latin typeface="Times New Roman" panose="02020603050405020304" pitchFamily="18" charset="0"/>
                <a:ea typeface="华文楷体" panose="02010600040101010101" pitchFamily="2" charset="-122"/>
                <a:cs typeface="Times New Roman" panose="02020603050405020304" pitchFamily="18" charset="0"/>
              </a:rPr>
              <a:t>AA</a:t>
            </a:r>
            <a:r>
              <a:rPr lang="zh-CN" altLang="en-US" sz="2000" spc="150" dirty="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000" spc="150" dirty="0">
                <a:latin typeface="Times New Roman" panose="02020603050405020304" pitchFamily="18" charset="0"/>
                <a:ea typeface="华文楷体" panose="02010600040101010101" pitchFamily="2" charset="-122"/>
                <a:cs typeface="Times New Roman" panose="02020603050405020304" pitchFamily="18" charset="0"/>
              </a:rPr>
              <a:t>Aa=1</a:t>
            </a:r>
            <a:r>
              <a:rPr lang="zh-CN" altLang="en-US" sz="2000" spc="150" dirty="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000" spc="150" dirty="0">
                <a:latin typeface="Times New Roman" panose="02020603050405020304" pitchFamily="18" charset="0"/>
                <a:ea typeface="华文楷体" panose="02010600040101010101" pitchFamily="2" charset="-122"/>
                <a:cs typeface="Times New Roman" panose="02020603050405020304" pitchFamily="18" charset="0"/>
              </a:rPr>
              <a:t>1</a:t>
            </a:r>
            <a:r>
              <a:rPr lang="zh-CN" altLang="en-US" sz="2000" spc="150" dirty="0">
                <a:latin typeface="Times New Roman" panose="02020603050405020304" pitchFamily="18" charset="0"/>
                <a:ea typeface="华文楷体" panose="02010600040101010101" pitchFamily="2" charset="-122"/>
                <a:cs typeface="Times New Roman" panose="02020603050405020304" pitchFamily="18" charset="0"/>
              </a:rPr>
              <a:t>，全为灰色。</a:t>
            </a:r>
            <a:r>
              <a:rPr lang="en-US" altLang="zh-CN" sz="2000" spc="15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000" spc="15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正推法</a:t>
            </a:r>
            <a:r>
              <a:rPr lang="en-US" altLang="zh-CN" sz="2000" spc="15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a:t>
            </a:r>
          </a:p>
        </p:txBody>
      </p:sp>
      <p:sp>
        <p:nvSpPr>
          <p:cNvPr id="6" name="Text Box 4">
            <a:extLst>
              <a:ext uri="{FF2B5EF4-FFF2-40B4-BE49-F238E27FC236}">
                <a16:creationId xmlns:a16="http://schemas.microsoft.com/office/drawing/2014/main" id="{CA57FCA6-CB71-4467-B2EF-9295D6AD5015}"/>
              </a:ext>
            </a:extLst>
          </p:cNvPr>
          <p:cNvSpPr txBox="1">
            <a:spLocks noChangeArrowheads="1"/>
          </p:cNvSpPr>
          <p:nvPr/>
        </p:nvSpPr>
        <p:spPr bwMode="auto">
          <a:xfrm>
            <a:off x="3038474" y="1994867"/>
            <a:ext cx="5048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楷体_GB2312" pitchFamily="49" charset="-122"/>
                <a:ea typeface="楷体_GB2312" pitchFamily="49" charset="-122"/>
              </a:defRPr>
            </a:lvl1pPr>
            <a:lvl2pPr marL="742950" indent="-285750" eaLnBrk="0" hangingPunct="0">
              <a:defRPr sz="3200" b="1">
                <a:solidFill>
                  <a:schemeClr val="tx1"/>
                </a:solidFill>
                <a:latin typeface="楷体_GB2312" pitchFamily="49" charset="-122"/>
                <a:ea typeface="楷体_GB2312" pitchFamily="49" charset="-122"/>
              </a:defRPr>
            </a:lvl2pPr>
            <a:lvl3pPr marL="1143000" indent="-228600" eaLnBrk="0" hangingPunct="0">
              <a:defRPr sz="3200" b="1">
                <a:solidFill>
                  <a:schemeClr val="tx1"/>
                </a:solidFill>
                <a:latin typeface="楷体_GB2312" pitchFamily="49" charset="-122"/>
                <a:ea typeface="楷体_GB2312" pitchFamily="49" charset="-122"/>
              </a:defRPr>
            </a:lvl3pPr>
            <a:lvl4pPr marL="1600200" indent="-228600" eaLnBrk="0" hangingPunct="0">
              <a:defRPr sz="3200" b="1">
                <a:solidFill>
                  <a:schemeClr val="tx1"/>
                </a:solidFill>
                <a:latin typeface="楷体_GB2312" pitchFamily="49" charset="-122"/>
                <a:ea typeface="楷体_GB2312" pitchFamily="49" charset="-122"/>
              </a:defRPr>
            </a:lvl4pPr>
            <a:lvl5pPr marL="2057400" indent="-228600" eaLnBrk="0" hangingPunct="0">
              <a:defRPr sz="32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9pPr>
          </a:lstStyle>
          <a:p>
            <a:pPr eaLnBrk="1" hangingPunct="1">
              <a:spcBef>
                <a:spcPct val="50000"/>
              </a:spcBef>
            </a:pPr>
            <a:r>
              <a:rPr lang="en-US" altLang="zh-CN" sz="2400" dirty="0">
                <a:solidFill>
                  <a:srgbClr val="FF0000"/>
                </a:solidFill>
                <a:latin typeface="华文楷体" panose="02010600040101010101" pitchFamily="2" charset="-122"/>
                <a:ea typeface="华文楷体" panose="02010600040101010101" pitchFamily="2" charset="-122"/>
              </a:rPr>
              <a:t>A</a:t>
            </a:r>
          </a:p>
        </p:txBody>
      </p:sp>
      <p:sp>
        <p:nvSpPr>
          <p:cNvPr id="7" name="矩形 6">
            <a:extLst>
              <a:ext uri="{FF2B5EF4-FFF2-40B4-BE49-F238E27FC236}">
                <a16:creationId xmlns:a16="http://schemas.microsoft.com/office/drawing/2014/main" id="{BA1D4D54-C5C8-48D0-BA39-8FBBAEB0A48F}"/>
              </a:ext>
            </a:extLst>
          </p:cNvPr>
          <p:cNvSpPr/>
          <p:nvPr/>
        </p:nvSpPr>
        <p:spPr>
          <a:xfrm>
            <a:off x="6751319" y="3947159"/>
            <a:ext cx="417473" cy="267603"/>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ADC52950-BB93-4415-8FC1-EF40527F3B9B}"/>
              </a:ext>
            </a:extLst>
          </p:cNvPr>
          <p:cNvSpPr/>
          <p:nvPr/>
        </p:nvSpPr>
        <p:spPr>
          <a:xfrm>
            <a:off x="7376159" y="3299990"/>
            <a:ext cx="417473" cy="267603"/>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96124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2">
            <a:extLst>
              <a:ext uri="{FF2B5EF4-FFF2-40B4-BE49-F238E27FC236}">
                <a16:creationId xmlns:a16="http://schemas.microsoft.com/office/drawing/2014/main" id="{6BF5C925-7C6C-4CE5-81ED-8731E86A3E66}"/>
              </a:ext>
            </a:extLst>
          </p:cNvPr>
          <p:cNvSpPr>
            <a:spLocks noChangeArrowheads="1"/>
          </p:cNvSpPr>
          <p:nvPr/>
        </p:nvSpPr>
        <p:spPr bwMode="auto">
          <a:xfrm>
            <a:off x="2464303" y="142630"/>
            <a:ext cx="37753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楷体_GB2312" pitchFamily="49" charset="-122"/>
                <a:ea typeface="楷体_GB2312" pitchFamily="49" charset="-122"/>
              </a:defRPr>
            </a:lvl1pPr>
            <a:lvl2pPr marL="742950" indent="-285750" eaLnBrk="0" hangingPunct="0">
              <a:defRPr sz="3200" b="1">
                <a:solidFill>
                  <a:schemeClr val="tx1"/>
                </a:solidFill>
                <a:latin typeface="楷体_GB2312" pitchFamily="49" charset="-122"/>
                <a:ea typeface="楷体_GB2312" pitchFamily="49" charset="-122"/>
              </a:defRPr>
            </a:lvl2pPr>
            <a:lvl3pPr marL="1143000" indent="-228600" eaLnBrk="0" hangingPunct="0">
              <a:defRPr sz="3200" b="1">
                <a:solidFill>
                  <a:schemeClr val="tx1"/>
                </a:solidFill>
                <a:latin typeface="楷体_GB2312" pitchFamily="49" charset="-122"/>
                <a:ea typeface="楷体_GB2312" pitchFamily="49" charset="-122"/>
              </a:defRPr>
            </a:lvl3pPr>
            <a:lvl4pPr marL="1600200" indent="-228600" eaLnBrk="0" hangingPunct="0">
              <a:defRPr sz="3200" b="1">
                <a:solidFill>
                  <a:schemeClr val="tx1"/>
                </a:solidFill>
                <a:latin typeface="楷体_GB2312" pitchFamily="49" charset="-122"/>
                <a:ea typeface="楷体_GB2312" pitchFamily="49" charset="-122"/>
              </a:defRPr>
            </a:lvl4pPr>
            <a:lvl5pPr marL="2057400" indent="-228600" eaLnBrk="0" hangingPunct="0">
              <a:defRPr sz="32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9pPr>
          </a:lstStyle>
          <a:p>
            <a:pPr algn="ctr" eaLnBrk="1" hangingPunct="1"/>
            <a:r>
              <a:rPr lang="zh-CN" altLang="en-US" sz="2800" b="0" dirty="0">
                <a:latin typeface="黑体" panose="02010609060101010101" pitchFamily="49" charset="-122"/>
                <a:ea typeface="黑体" panose="02010609060101010101" pitchFamily="49" charset="-122"/>
              </a:rPr>
              <a:t>人类的某些遗传病分析</a:t>
            </a:r>
          </a:p>
        </p:txBody>
      </p:sp>
      <p:pic>
        <p:nvPicPr>
          <p:cNvPr id="23554" name="Picture 4" descr="生7">
            <a:extLst>
              <a:ext uri="{FF2B5EF4-FFF2-40B4-BE49-F238E27FC236}">
                <a16:creationId xmlns:a16="http://schemas.microsoft.com/office/drawing/2014/main" id="{325EFC95-F876-4124-B5E7-D4EB4CB951AF}"/>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l="-3555" r="-3087" b="-4562"/>
          <a:stretch>
            <a:fillRect/>
          </a:stretch>
        </p:blipFill>
        <p:spPr>
          <a:xfrm>
            <a:off x="4881267" y="1290236"/>
            <a:ext cx="4221163" cy="1962150"/>
          </a:xfrm>
          <a:noFill/>
        </p:spPr>
      </p:pic>
      <p:sp>
        <p:nvSpPr>
          <p:cNvPr id="23555" name="Rectangle 8">
            <a:extLst>
              <a:ext uri="{FF2B5EF4-FFF2-40B4-BE49-F238E27FC236}">
                <a16:creationId xmlns:a16="http://schemas.microsoft.com/office/drawing/2014/main" id="{A7BFB941-6204-4AB8-B7D6-AC43341CA0CC}"/>
              </a:ext>
            </a:extLst>
          </p:cNvPr>
          <p:cNvSpPr>
            <a:spLocks noChangeArrowheads="1"/>
          </p:cNvSpPr>
          <p:nvPr/>
        </p:nvSpPr>
        <p:spPr bwMode="auto">
          <a:xfrm>
            <a:off x="66226" y="806478"/>
            <a:ext cx="8497888"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楷体_GB2312" pitchFamily="49" charset="-122"/>
                <a:ea typeface="楷体_GB2312" pitchFamily="49" charset="-122"/>
              </a:defRPr>
            </a:lvl1pPr>
            <a:lvl2pPr marL="742950" indent="-285750" eaLnBrk="0" hangingPunct="0">
              <a:defRPr sz="3200" b="1">
                <a:solidFill>
                  <a:schemeClr val="tx1"/>
                </a:solidFill>
                <a:latin typeface="楷体_GB2312" pitchFamily="49" charset="-122"/>
                <a:ea typeface="楷体_GB2312" pitchFamily="49" charset="-122"/>
              </a:defRPr>
            </a:lvl2pPr>
            <a:lvl3pPr marL="1143000" indent="-228600" eaLnBrk="0" hangingPunct="0">
              <a:defRPr sz="3200" b="1">
                <a:solidFill>
                  <a:schemeClr val="tx1"/>
                </a:solidFill>
                <a:latin typeface="楷体_GB2312" pitchFamily="49" charset="-122"/>
                <a:ea typeface="楷体_GB2312" pitchFamily="49" charset="-122"/>
              </a:defRPr>
            </a:lvl3pPr>
            <a:lvl4pPr marL="1600200" indent="-228600" eaLnBrk="0" hangingPunct="0">
              <a:defRPr sz="3200" b="1">
                <a:solidFill>
                  <a:schemeClr val="tx1"/>
                </a:solidFill>
                <a:latin typeface="楷体_GB2312" pitchFamily="49" charset="-122"/>
                <a:ea typeface="楷体_GB2312" pitchFamily="49" charset="-122"/>
              </a:defRPr>
            </a:lvl4pPr>
            <a:lvl5pPr marL="2057400" indent="-228600" eaLnBrk="0" hangingPunct="0">
              <a:defRPr sz="32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9pPr>
          </a:lstStyle>
          <a:p>
            <a:pPr eaLnBrk="1" hangingPunct="1">
              <a:spcBef>
                <a:spcPct val="20000"/>
              </a:spcBef>
            </a:pPr>
            <a:r>
              <a:rPr lang="zh-CN" altLang="en-US" sz="24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例</a:t>
            </a:r>
            <a:r>
              <a:rPr lang="en-US" altLang="zh-CN" sz="24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8. </a:t>
            </a:r>
            <a:r>
              <a:rPr lang="zh-CN" altLang="en-US" sz="2400" dirty="0">
                <a:latin typeface="Times New Roman" panose="02020603050405020304" pitchFamily="18" charset="0"/>
                <a:ea typeface="华文楷体" panose="02010600040101010101" pitchFamily="2" charset="-122"/>
                <a:cs typeface="Times New Roman" panose="02020603050405020304" pitchFamily="18" charset="0"/>
              </a:rPr>
              <a:t>右图为某家族患白化病的遗传系谱图，已知</a:t>
            </a:r>
            <a:r>
              <a:rPr lang="en-US" altLang="zh-CN" sz="2400" dirty="0">
                <a:latin typeface="Times New Roman" panose="02020603050405020304" pitchFamily="18" charset="0"/>
                <a:ea typeface="华文楷体" panose="02010600040101010101" pitchFamily="2" charset="-122"/>
                <a:cs typeface="Times New Roman" panose="02020603050405020304" pitchFamily="18" charset="0"/>
              </a:rPr>
              <a:t>6</a:t>
            </a:r>
            <a:r>
              <a:rPr lang="zh-CN" altLang="en-US" sz="2400" dirty="0">
                <a:latin typeface="Times New Roman" panose="02020603050405020304" pitchFamily="18" charset="0"/>
                <a:ea typeface="华文楷体" panose="02010600040101010101" pitchFamily="2" charset="-122"/>
                <a:cs typeface="Times New Roman" panose="02020603050405020304" pitchFamily="18" charset="0"/>
              </a:rPr>
              <a:t>与</a:t>
            </a:r>
            <a:r>
              <a:rPr lang="en-US" altLang="zh-CN" sz="2400" dirty="0">
                <a:latin typeface="Times New Roman" panose="02020603050405020304" pitchFamily="18" charset="0"/>
                <a:ea typeface="华文楷体" panose="02010600040101010101" pitchFamily="2" charset="-122"/>
                <a:cs typeface="Times New Roman" panose="02020603050405020304" pitchFamily="18" charset="0"/>
              </a:rPr>
              <a:t>7</a:t>
            </a:r>
            <a:r>
              <a:rPr lang="zh-CN" altLang="en-US" sz="2400" dirty="0">
                <a:latin typeface="Times New Roman" panose="02020603050405020304" pitchFamily="18" charset="0"/>
                <a:ea typeface="华文楷体" panose="02010600040101010101" pitchFamily="2" charset="-122"/>
                <a:cs typeface="Times New Roman" panose="02020603050405020304" pitchFamily="18" charset="0"/>
              </a:rPr>
              <a:t>为同卵双胞胎，</a:t>
            </a:r>
            <a:r>
              <a:rPr lang="en-US" altLang="zh-CN" sz="2400" dirty="0">
                <a:latin typeface="Times New Roman" panose="02020603050405020304" pitchFamily="18" charset="0"/>
                <a:ea typeface="华文楷体" panose="02010600040101010101" pitchFamily="2" charset="-122"/>
                <a:cs typeface="Times New Roman" panose="02020603050405020304" pitchFamily="18" charset="0"/>
              </a:rPr>
              <a:t>8</a:t>
            </a:r>
            <a:r>
              <a:rPr lang="zh-CN" altLang="en-US" sz="2400" dirty="0">
                <a:latin typeface="Times New Roman" panose="02020603050405020304" pitchFamily="18" charset="0"/>
                <a:ea typeface="华文楷体" panose="02010600040101010101" pitchFamily="2" charset="-122"/>
                <a:cs typeface="Times New Roman" panose="02020603050405020304" pitchFamily="18" charset="0"/>
              </a:rPr>
              <a:t>与</a:t>
            </a:r>
            <a:r>
              <a:rPr lang="en-US" altLang="zh-CN" sz="2400" dirty="0">
                <a:latin typeface="Times New Roman" panose="02020603050405020304" pitchFamily="18" charset="0"/>
                <a:ea typeface="华文楷体" panose="02010600040101010101" pitchFamily="2" charset="-122"/>
                <a:cs typeface="Times New Roman" panose="02020603050405020304" pitchFamily="18" charset="0"/>
              </a:rPr>
              <a:t>9</a:t>
            </a:r>
            <a:r>
              <a:rPr lang="zh-CN" altLang="en-US" sz="2400" dirty="0">
                <a:latin typeface="Times New Roman" panose="02020603050405020304" pitchFamily="18" charset="0"/>
                <a:ea typeface="华文楷体" panose="02010600040101010101" pitchFamily="2" charset="-122"/>
                <a:cs typeface="Times New Roman" panose="02020603050405020304" pitchFamily="18" charset="0"/>
              </a:rPr>
              <a:t>为异卵双胞胎。</a:t>
            </a:r>
            <a:endParaRPr lang="en-US" altLang="zh-CN" sz="2400" dirty="0">
              <a:latin typeface="Times New Roman" panose="02020603050405020304" pitchFamily="18" charset="0"/>
              <a:ea typeface="华文楷体" panose="02010600040101010101" pitchFamily="2" charset="-122"/>
              <a:cs typeface="Times New Roman" panose="02020603050405020304" pitchFamily="18" charset="0"/>
            </a:endParaRPr>
          </a:p>
          <a:p>
            <a:pPr eaLnBrk="1" hangingPunct="1">
              <a:spcBef>
                <a:spcPct val="20000"/>
              </a:spcBef>
            </a:pPr>
            <a:r>
              <a:rPr lang="zh-CN" altLang="en-US" sz="2400" dirty="0">
                <a:latin typeface="Times New Roman" panose="02020603050405020304" pitchFamily="18" charset="0"/>
                <a:ea typeface="华文楷体" panose="02010600040101010101" pitchFamily="2" charset="-122"/>
                <a:cs typeface="Times New Roman" panose="02020603050405020304" pitchFamily="18" charset="0"/>
              </a:rPr>
              <a:t>请回答下列问题。</a:t>
            </a:r>
            <a:endParaRPr lang="en-US" altLang="zh-CN" sz="2400" dirty="0">
              <a:latin typeface="Times New Roman" panose="02020603050405020304" pitchFamily="18" charset="0"/>
              <a:ea typeface="华文楷体" panose="02010600040101010101" pitchFamily="2" charset="-122"/>
              <a:cs typeface="Times New Roman" panose="02020603050405020304" pitchFamily="18" charset="0"/>
            </a:endParaRPr>
          </a:p>
          <a:p>
            <a:pPr eaLnBrk="1" hangingPunct="1">
              <a:spcBef>
                <a:spcPct val="20000"/>
              </a:spcBef>
            </a:pPr>
            <a:r>
              <a:rPr lang="zh-CN" altLang="en-US" sz="2400" dirty="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400" dirty="0">
                <a:latin typeface="Times New Roman" panose="02020603050405020304" pitchFamily="18" charset="0"/>
                <a:ea typeface="华文楷体" panose="02010600040101010101" pitchFamily="2" charset="-122"/>
                <a:cs typeface="Times New Roman" panose="02020603050405020304" pitchFamily="18" charset="0"/>
              </a:rPr>
              <a:t>1</a:t>
            </a:r>
            <a:r>
              <a:rPr lang="zh-CN" altLang="en-US" sz="2400" dirty="0">
                <a:latin typeface="Times New Roman" panose="02020603050405020304" pitchFamily="18" charset="0"/>
                <a:ea typeface="华文楷体" panose="02010600040101010101" pitchFamily="2" charset="-122"/>
                <a:cs typeface="Times New Roman" panose="02020603050405020304" pitchFamily="18" charset="0"/>
              </a:rPr>
              <a:t>）写出</a:t>
            </a:r>
            <a:r>
              <a:rPr lang="en-US" altLang="zh-CN" sz="2400" dirty="0">
                <a:latin typeface="Times New Roman" panose="02020603050405020304" pitchFamily="18" charset="0"/>
                <a:ea typeface="华文楷体" panose="02010600040101010101" pitchFamily="2" charset="-122"/>
                <a:cs typeface="Times New Roman" panose="02020603050405020304" pitchFamily="18" charset="0"/>
              </a:rPr>
              <a:t>1~11</a:t>
            </a:r>
            <a:r>
              <a:rPr lang="zh-CN" altLang="en-US" sz="2400" dirty="0">
                <a:latin typeface="Times New Roman" panose="02020603050405020304" pitchFamily="18" charset="0"/>
                <a:ea typeface="华文楷体" panose="02010600040101010101" pitchFamily="2" charset="-122"/>
                <a:cs typeface="Times New Roman" panose="02020603050405020304" pitchFamily="18" charset="0"/>
              </a:rPr>
              <a:t>号个体的基因型。</a:t>
            </a:r>
          </a:p>
          <a:p>
            <a:pPr eaLnBrk="1" hangingPunct="1">
              <a:spcBef>
                <a:spcPct val="20000"/>
              </a:spcBef>
            </a:pPr>
            <a:r>
              <a:rPr lang="zh-CN" altLang="en-US" sz="2400" dirty="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400" dirty="0">
                <a:latin typeface="Times New Roman" panose="02020603050405020304" pitchFamily="18" charset="0"/>
                <a:ea typeface="华文楷体" panose="02010600040101010101" pitchFamily="2" charset="-122"/>
                <a:cs typeface="Times New Roman" panose="02020603050405020304" pitchFamily="18" charset="0"/>
              </a:rPr>
              <a:t>2</a:t>
            </a:r>
            <a:r>
              <a:rPr lang="zh-CN" altLang="en-US" sz="2400" dirty="0">
                <a:latin typeface="Times New Roman" panose="02020603050405020304" pitchFamily="18" charset="0"/>
                <a:ea typeface="华文楷体" panose="02010600040101010101" pitchFamily="2" charset="-122"/>
                <a:cs typeface="Times New Roman" panose="02020603050405020304" pitchFamily="18" charset="0"/>
              </a:rPr>
              <a:t>）若</a:t>
            </a:r>
            <a:r>
              <a:rPr lang="en-US" altLang="zh-CN" sz="2400" dirty="0">
                <a:latin typeface="Times New Roman" panose="02020603050405020304" pitchFamily="18" charset="0"/>
                <a:ea typeface="华文楷体" panose="02010600040101010101" pitchFamily="2" charset="-122"/>
                <a:cs typeface="Times New Roman" panose="02020603050405020304" pitchFamily="18" charset="0"/>
              </a:rPr>
              <a:t>9</a:t>
            </a:r>
            <a:r>
              <a:rPr lang="zh-CN" altLang="en-US" sz="2400" dirty="0">
                <a:latin typeface="Times New Roman" panose="02020603050405020304" pitchFamily="18" charset="0"/>
                <a:ea typeface="华文楷体" panose="02010600040101010101" pitchFamily="2" charset="-122"/>
                <a:cs typeface="Times New Roman" panose="02020603050405020304" pitchFamily="18" charset="0"/>
              </a:rPr>
              <a:t>号与</a:t>
            </a:r>
            <a:r>
              <a:rPr lang="en-US" altLang="zh-CN" sz="2400" dirty="0">
                <a:latin typeface="Times New Roman" panose="02020603050405020304" pitchFamily="18" charset="0"/>
                <a:ea typeface="华文楷体" panose="02010600040101010101" pitchFamily="2" charset="-122"/>
                <a:cs typeface="Times New Roman" panose="02020603050405020304" pitchFamily="18" charset="0"/>
              </a:rPr>
              <a:t>6</a:t>
            </a:r>
            <a:r>
              <a:rPr lang="zh-CN" altLang="en-US" sz="2400" dirty="0">
                <a:latin typeface="Times New Roman" panose="02020603050405020304" pitchFamily="18" charset="0"/>
                <a:ea typeface="华文楷体" panose="02010600040101010101" pitchFamily="2" charset="-122"/>
                <a:cs typeface="Times New Roman" panose="02020603050405020304" pitchFamily="18" charset="0"/>
              </a:rPr>
              <a:t>号婚配，则生出</a:t>
            </a:r>
            <a:endParaRPr lang="en-US" altLang="zh-CN" sz="2400" dirty="0">
              <a:latin typeface="Times New Roman" panose="02020603050405020304" pitchFamily="18" charset="0"/>
              <a:ea typeface="华文楷体" panose="02010600040101010101" pitchFamily="2" charset="-122"/>
              <a:cs typeface="Times New Roman" panose="02020603050405020304" pitchFamily="18" charset="0"/>
            </a:endParaRPr>
          </a:p>
          <a:p>
            <a:pPr eaLnBrk="1" hangingPunct="1">
              <a:spcBef>
                <a:spcPct val="20000"/>
              </a:spcBef>
            </a:pPr>
            <a:r>
              <a:rPr lang="en-US" altLang="zh-CN" sz="2400" dirty="0">
                <a:latin typeface="Times New Roman" panose="02020603050405020304" pitchFamily="18" charset="0"/>
                <a:ea typeface="华文楷体" panose="02010600040101010101" pitchFamily="2" charset="-122"/>
                <a:cs typeface="Times New Roman" panose="02020603050405020304" pitchFamily="18" charset="0"/>
              </a:rPr>
              <a:t>          </a:t>
            </a:r>
            <a:r>
              <a:rPr lang="zh-CN" altLang="en-US" sz="2400" dirty="0">
                <a:latin typeface="Times New Roman" panose="02020603050405020304" pitchFamily="18" charset="0"/>
                <a:ea typeface="华文楷体" panose="02010600040101010101" pitchFamily="2" charset="-122"/>
                <a:cs typeface="Times New Roman" panose="02020603050405020304" pitchFamily="18" charset="0"/>
              </a:rPr>
              <a:t>白化病孩子的概率为：</a:t>
            </a:r>
            <a:r>
              <a:rPr lang="zh-CN" altLang="en-US" sz="2400" u="sng" dirty="0">
                <a:latin typeface="Times New Roman" panose="02020603050405020304" pitchFamily="18" charset="0"/>
                <a:ea typeface="华文楷体" panose="02010600040101010101" pitchFamily="2" charset="-122"/>
                <a:cs typeface="Times New Roman" panose="02020603050405020304" pitchFamily="18" charset="0"/>
              </a:rPr>
              <a:t>        </a:t>
            </a:r>
            <a:r>
              <a:rPr lang="zh-CN" altLang="en-US" sz="2400" dirty="0">
                <a:latin typeface="Times New Roman" panose="02020603050405020304" pitchFamily="18" charset="0"/>
                <a:ea typeface="华文楷体" panose="02010600040101010101" pitchFamily="2" charset="-122"/>
                <a:cs typeface="Times New Roman" panose="02020603050405020304" pitchFamily="18" charset="0"/>
              </a:rPr>
              <a:t>。</a:t>
            </a:r>
          </a:p>
          <a:p>
            <a:pPr eaLnBrk="1" hangingPunct="1">
              <a:spcBef>
                <a:spcPct val="20000"/>
              </a:spcBef>
            </a:pPr>
            <a:r>
              <a:rPr lang="zh-CN" altLang="en-US" sz="2400" dirty="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400" dirty="0">
                <a:latin typeface="Times New Roman" panose="02020603050405020304" pitchFamily="18" charset="0"/>
                <a:ea typeface="华文楷体" panose="02010600040101010101" pitchFamily="2" charset="-122"/>
                <a:cs typeface="Times New Roman" panose="02020603050405020304" pitchFamily="18" charset="0"/>
              </a:rPr>
              <a:t>3</a:t>
            </a:r>
            <a:r>
              <a:rPr lang="zh-CN" altLang="en-US" sz="2400" dirty="0">
                <a:latin typeface="Times New Roman" panose="02020603050405020304" pitchFamily="18" charset="0"/>
                <a:ea typeface="华文楷体" panose="02010600040101010101" pitchFamily="2" charset="-122"/>
                <a:cs typeface="Times New Roman" panose="02020603050405020304" pitchFamily="18" charset="0"/>
              </a:rPr>
              <a:t>）若</a:t>
            </a:r>
            <a:r>
              <a:rPr lang="en-US" altLang="zh-CN" sz="2400" dirty="0">
                <a:latin typeface="Times New Roman" panose="02020603050405020304" pitchFamily="18" charset="0"/>
                <a:ea typeface="华文楷体" panose="02010600040101010101" pitchFamily="2" charset="-122"/>
                <a:cs typeface="Times New Roman" panose="02020603050405020304" pitchFamily="18" charset="0"/>
              </a:rPr>
              <a:t>9</a:t>
            </a:r>
            <a:r>
              <a:rPr lang="zh-CN" altLang="en-US" sz="2400" dirty="0">
                <a:latin typeface="Times New Roman" panose="02020603050405020304" pitchFamily="18" charset="0"/>
                <a:ea typeface="华文楷体" panose="02010600040101010101" pitchFamily="2" charset="-122"/>
                <a:cs typeface="Times New Roman" panose="02020603050405020304" pitchFamily="18" charset="0"/>
              </a:rPr>
              <a:t>号与</a:t>
            </a:r>
            <a:r>
              <a:rPr lang="en-US" altLang="zh-CN" sz="2400" dirty="0">
                <a:latin typeface="Times New Roman" panose="02020603050405020304" pitchFamily="18" charset="0"/>
                <a:ea typeface="华文楷体" panose="02010600040101010101" pitchFamily="2" charset="-122"/>
                <a:cs typeface="Times New Roman" panose="02020603050405020304" pitchFamily="18" charset="0"/>
              </a:rPr>
              <a:t>6</a:t>
            </a:r>
            <a:r>
              <a:rPr lang="zh-CN" altLang="en-US" sz="2400" dirty="0">
                <a:latin typeface="Times New Roman" panose="02020603050405020304" pitchFamily="18" charset="0"/>
                <a:ea typeface="华文楷体" panose="02010600040101010101" pitchFamily="2" charset="-122"/>
                <a:cs typeface="Times New Roman" panose="02020603050405020304" pitchFamily="18" charset="0"/>
              </a:rPr>
              <a:t>号婚配，则生出白化病男孩的概率为</a:t>
            </a:r>
            <a:r>
              <a:rPr lang="zh-CN" altLang="en-US" sz="2400" u="sng" dirty="0">
                <a:latin typeface="Times New Roman" panose="02020603050405020304" pitchFamily="18" charset="0"/>
                <a:ea typeface="华文楷体" panose="02010600040101010101" pitchFamily="2" charset="-122"/>
                <a:cs typeface="Times New Roman" panose="02020603050405020304" pitchFamily="18" charset="0"/>
              </a:rPr>
              <a:t>            </a:t>
            </a:r>
            <a:r>
              <a:rPr lang="zh-CN" altLang="en-US" sz="2400" dirty="0">
                <a:latin typeface="Times New Roman" panose="02020603050405020304" pitchFamily="18" charset="0"/>
                <a:ea typeface="华文楷体" panose="02010600040101010101" pitchFamily="2" charset="-122"/>
                <a:cs typeface="Times New Roman" panose="02020603050405020304" pitchFamily="18" charset="0"/>
              </a:rPr>
              <a:t>。</a:t>
            </a:r>
          </a:p>
        </p:txBody>
      </p:sp>
      <p:sp>
        <p:nvSpPr>
          <p:cNvPr id="23557" name="矩形 4">
            <a:extLst>
              <a:ext uri="{FF2B5EF4-FFF2-40B4-BE49-F238E27FC236}">
                <a16:creationId xmlns:a16="http://schemas.microsoft.com/office/drawing/2014/main" id="{5B47D9E5-4E8B-4112-895C-9A915940F735}"/>
              </a:ext>
            </a:extLst>
          </p:cNvPr>
          <p:cNvSpPr>
            <a:spLocks noChangeArrowheads="1"/>
          </p:cNvSpPr>
          <p:nvPr/>
        </p:nvSpPr>
        <p:spPr bwMode="auto">
          <a:xfrm>
            <a:off x="6086861" y="339647"/>
            <a:ext cx="3886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楷体_GB2312" pitchFamily="49" charset="-122"/>
                <a:ea typeface="楷体_GB2312" pitchFamily="49" charset="-122"/>
              </a:defRPr>
            </a:lvl1pPr>
            <a:lvl2pPr marL="742950" indent="-285750" eaLnBrk="0" hangingPunct="0">
              <a:defRPr sz="3200" b="1">
                <a:solidFill>
                  <a:schemeClr val="tx1"/>
                </a:solidFill>
                <a:latin typeface="楷体_GB2312" pitchFamily="49" charset="-122"/>
                <a:ea typeface="楷体_GB2312" pitchFamily="49" charset="-122"/>
              </a:defRPr>
            </a:lvl2pPr>
            <a:lvl3pPr marL="1143000" indent="-228600" eaLnBrk="0" hangingPunct="0">
              <a:defRPr sz="3200" b="1">
                <a:solidFill>
                  <a:schemeClr val="tx1"/>
                </a:solidFill>
                <a:latin typeface="楷体_GB2312" pitchFamily="49" charset="-122"/>
                <a:ea typeface="楷体_GB2312" pitchFamily="49" charset="-122"/>
              </a:defRPr>
            </a:lvl3pPr>
            <a:lvl4pPr marL="1600200" indent="-228600" eaLnBrk="0" hangingPunct="0">
              <a:defRPr sz="3200" b="1">
                <a:solidFill>
                  <a:schemeClr val="tx1"/>
                </a:solidFill>
                <a:latin typeface="楷体_GB2312" pitchFamily="49" charset="-122"/>
                <a:ea typeface="楷体_GB2312" pitchFamily="49" charset="-122"/>
              </a:defRPr>
            </a:lvl4pPr>
            <a:lvl5pPr marL="2057400" indent="-228600" eaLnBrk="0" hangingPunct="0">
              <a:defRPr sz="32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9pPr>
          </a:lstStyle>
          <a:p>
            <a:pPr eaLnBrk="1" hangingPunct="1"/>
            <a:r>
              <a:rPr lang="zh-CN" altLang="en-US" sz="2400" dirty="0">
                <a:solidFill>
                  <a:srgbClr val="FF0000"/>
                </a:solidFill>
                <a:latin typeface="华文楷体" panose="02010600040101010101" pitchFamily="2" charset="-122"/>
                <a:ea typeface="华文楷体" panose="02010600040101010101" pitchFamily="2" charset="-122"/>
              </a:rPr>
              <a:t>（暂停，审题、作答）</a:t>
            </a:r>
            <a:endParaRPr lang="en-US" altLang="zh-CN" sz="2400" dirty="0">
              <a:solidFill>
                <a:srgbClr val="FF0000"/>
              </a:solidFill>
              <a:latin typeface="华文楷体" panose="02010600040101010101" pitchFamily="2" charset="-122"/>
              <a:ea typeface="华文楷体" panose="02010600040101010101" pitchFamily="2" charset="-122"/>
            </a:endParaRPr>
          </a:p>
        </p:txBody>
      </p:sp>
      <p:sp>
        <p:nvSpPr>
          <p:cNvPr id="6" name="矩形 5">
            <a:extLst>
              <a:ext uri="{FF2B5EF4-FFF2-40B4-BE49-F238E27FC236}">
                <a16:creationId xmlns:a16="http://schemas.microsoft.com/office/drawing/2014/main" id="{B924715F-313A-4C05-9F0A-EE79E82CE828}"/>
              </a:ext>
            </a:extLst>
          </p:cNvPr>
          <p:cNvSpPr>
            <a:spLocks noChangeArrowheads="1"/>
          </p:cNvSpPr>
          <p:nvPr/>
        </p:nvSpPr>
        <p:spPr bwMode="auto">
          <a:xfrm>
            <a:off x="517230" y="3993519"/>
            <a:ext cx="84582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楷体_GB2312" pitchFamily="49" charset="-122"/>
                <a:ea typeface="楷体_GB2312" pitchFamily="49" charset="-122"/>
              </a:defRPr>
            </a:lvl1pPr>
            <a:lvl2pPr marL="742950" indent="-285750" eaLnBrk="0" hangingPunct="0">
              <a:defRPr sz="3200" b="1">
                <a:solidFill>
                  <a:schemeClr val="tx1"/>
                </a:solidFill>
                <a:latin typeface="楷体_GB2312" pitchFamily="49" charset="-122"/>
                <a:ea typeface="楷体_GB2312" pitchFamily="49" charset="-122"/>
              </a:defRPr>
            </a:lvl2pPr>
            <a:lvl3pPr marL="1143000" indent="-228600" eaLnBrk="0" hangingPunct="0">
              <a:defRPr sz="3200" b="1">
                <a:solidFill>
                  <a:schemeClr val="tx1"/>
                </a:solidFill>
                <a:latin typeface="楷体_GB2312" pitchFamily="49" charset="-122"/>
                <a:ea typeface="楷体_GB2312" pitchFamily="49" charset="-122"/>
              </a:defRPr>
            </a:lvl3pPr>
            <a:lvl4pPr marL="1600200" indent="-228600" eaLnBrk="0" hangingPunct="0">
              <a:defRPr sz="3200" b="1">
                <a:solidFill>
                  <a:schemeClr val="tx1"/>
                </a:solidFill>
                <a:latin typeface="楷体_GB2312" pitchFamily="49" charset="-122"/>
                <a:ea typeface="楷体_GB2312" pitchFamily="49" charset="-122"/>
              </a:defRPr>
            </a:lvl4pPr>
            <a:lvl5pPr marL="2057400" indent="-228600" eaLnBrk="0" hangingPunct="0">
              <a:defRPr sz="32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9pPr>
          </a:lstStyle>
          <a:p>
            <a:pPr eaLnBrk="1" hangingPunct="1"/>
            <a:r>
              <a:rPr lang="zh-CN" altLang="en-US" sz="24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4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1</a:t>
            </a:r>
            <a:r>
              <a:rPr lang="zh-CN" altLang="en-US" sz="24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4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1-4</a:t>
            </a:r>
            <a:r>
              <a:rPr lang="zh-CN" altLang="en-US" sz="24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4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6-8</a:t>
            </a:r>
            <a:r>
              <a:rPr lang="zh-CN" altLang="en-US" sz="24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号：</a:t>
            </a:r>
            <a:r>
              <a:rPr lang="en-US" altLang="zh-CN" sz="24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Aa</a:t>
            </a:r>
            <a:r>
              <a:rPr lang="zh-CN" altLang="en-US" sz="24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4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9</a:t>
            </a:r>
            <a:r>
              <a:rPr lang="zh-CN" altLang="en-US" sz="24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号：</a:t>
            </a:r>
            <a:r>
              <a:rPr lang="en-US" altLang="zh-CN" sz="24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AA</a:t>
            </a:r>
            <a:r>
              <a:rPr lang="zh-CN" altLang="en-US" sz="24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或</a:t>
            </a:r>
            <a:r>
              <a:rPr lang="en-US" altLang="zh-CN" sz="24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Aa</a:t>
            </a:r>
            <a:r>
              <a:rPr lang="zh-CN" altLang="en-US" sz="24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4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5</a:t>
            </a:r>
            <a:r>
              <a:rPr lang="zh-CN" altLang="en-US" sz="24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4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10</a:t>
            </a:r>
            <a:r>
              <a:rPr lang="zh-CN" altLang="en-US" sz="24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4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11</a:t>
            </a:r>
            <a:r>
              <a:rPr lang="zh-CN" altLang="en-US" sz="24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号：</a:t>
            </a:r>
            <a:r>
              <a:rPr lang="en-US" altLang="zh-CN" sz="24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aa</a:t>
            </a:r>
            <a:endParaRPr lang="zh-CN" altLang="en-US" sz="24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endParaRPr>
          </a:p>
          <a:p>
            <a:pPr eaLnBrk="1" hangingPunct="1"/>
            <a:endParaRPr lang="zh-CN" altLang="en-US" sz="2800" dirty="0">
              <a:solidFill>
                <a:srgbClr val="FF0000"/>
              </a:solidFill>
              <a:latin typeface="Times New Roman" panose="02020603050405020304" pitchFamily="18" charset="0"/>
              <a:cs typeface="Times New Roman" panose="02020603050405020304" pitchFamily="18" charset="0"/>
            </a:endParaRPr>
          </a:p>
        </p:txBody>
      </p:sp>
      <p:sp>
        <p:nvSpPr>
          <p:cNvPr id="7" name="矩形 6">
            <a:extLst>
              <a:ext uri="{FF2B5EF4-FFF2-40B4-BE49-F238E27FC236}">
                <a16:creationId xmlns:a16="http://schemas.microsoft.com/office/drawing/2014/main" id="{6984377D-489B-4FBA-B697-A5ED65517C8B}"/>
              </a:ext>
            </a:extLst>
          </p:cNvPr>
          <p:cNvSpPr>
            <a:spLocks noChangeArrowheads="1"/>
          </p:cNvSpPr>
          <p:nvPr/>
        </p:nvSpPr>
        <p:spPr bwMode="auto">
          <a:xfrm>
            <a:off x="3962284" y="2895883"/>
            <a:ext cx="5774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楷体_GB2312" pitchFamily="49" charset="-122"/>
                <a:ea typeface="楷体_GB2312" pitchFamily="49" charset="-122"/>
              </a:defRPr>
            </a:lvl1pPr>
            <a:lvl2pPr marL="742950" indent="-285750" eaLnBrk="0" hangingPunct="0">
              <a:defRPr sz="3200" b="1">
                <a:solidFill>
                  <a:schemeClr val="tx1"/>
                </a:solidFill>
                <a:latin typeface="楷体_GB2312" pitchFamily="49" charset="-122"/>
                <a:ea typeface="楷体_GB2312" pitchFamily="49" charset="-122"/>
              </a:defRPr>
            </a:lvl2pPr>
            <a:lvl3pPr marL="1143000" indent="-228600" eaLnBrk="0" hangingPunct="0">
              <a:defRPr sz="3200" b="1">
                <a:solidFill>
                  <a:schemeClr val="tx1"/>
                </a:solidFill>
                <a:latin typeface="楷体_GB2312" pitchFamily="49" charset="-122"/>
                <a:ea typeface="楷体_GB2312" pitchFamily="49" charset="-122"/>
              </a:defRPr>
            </a:lvl3pPr>
            <a:lvl4pPr marL="1600200" indent="-228600" eaLnBrk="0" hangingPunct="0">
              <a:defRPr sz="3200" b="1">
                <a:solidFill>
                  <a:schemeClr val="tx1"/>
                </a:solidFill>
                <a:latin typeface="楷体_GB2312" pitchFamily="49" charset="-122"/>
                <a:ea typeface="楷体_GB2312" pitchFamily="49" charset="-122"/>
              </a:defRPr>
            </a:lvl4pPr>
            <a:lvl5pPr marL="2057400" indent="-228600" eaLnBrk="0" hangingPunct="0">
              <a:defRPr sz="32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9pPr>
          </a:lstStyle>
          <a:p>
            <a:pPr eaLnBrk="1" hangingPunct="1"/>
            <a:r>
              <a:rPr lang="en-US" altLang="zh-CN" sz="24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1/6</a:t>
            </a:r>
            <a:endParaRPr lang="zh-CN" altLang="en-US" sz="24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8" name="矩形 7">
            <a:extLst>
              <a:ext uri="{FF2B5EF4-FFF2-40B4-BE49-F238E27FC236}">
                <a16:creationId xmlns:a16="http://schemas.microsoft.com/office/drawing/2014/main" id="{26728815-58CA-4E38-A3C1-B68A1C847643}"/>
              </a:ext>
            </a:extLst>
          </p:cNvPr>
          <p:cNvSpPr>
            <a:spLocks noChangeArrowheads="1"/>
          </p:cNvSpPr>
          <p:nvPr/>
        </p:nvSpPr>
        <p:spPr bwMode="auto">
          <a:xfrm>
            <a:off x="7090908" y="3357548"/>
            <a:ext cx="7312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楷体_GB2312" pitchFamily="49" charset="-122"/>
                <a:ea typeface="楷体_GB2312" pitchFamily="49" charset="-122"/>
              </a:defRPr>
            </a:lvl1pPr>
            <a:lvl2pPr marL="742950" indent="-285750" eaLnBrk="0" hangingPunct="0">
              <a:defRPr sz="3200" b="1">
                <a:solidFill>
                  <a:schemeClr val="tx1"/>
                </a:solidFill>
                <a:latin typeface="楷体_GB2312" pitchFamily="49" charset="-122"/>
                <a:ea typeface="楷体_GB2312" pitchFamily="49" charset="-122"/>
              </a:defRPr>
            </a:lvl2pPr>
            <a:lvl3pPr marL="1143000" indent="-228600" eaLnBrk="0" hangingPunct="0">
              <a:defRPr sz="3200" b="1">
                <a:solidFill>
                  <a:schemeClr val="tx1"/>
                </a:solidFill>
                <a:latin typeface="楷体_GB2312" pitchFamily="49" charset="-122"/>
                <a:ea typeface="楷体_GB2312" pitchFamily="49" charset="-122"/>
              </a:defRPr>
            </a:lvl3pPr>
            <a:lvl4pPr marL="1600200" indent="-228600" eaLnBrk="0" hangingPunct="0">
              <a:defRPr sz="3200" b="1">
                <a:solidFill>
                  <a:schemeClr val="tx1"/>
                </a:solidFill>
                <a:latin typeface="楷体_GB2312" pitchFamily="49" charset="-122"/>
                <a:ea typeface="楷体_GB2312" pitchFamily="49" charset="-122"/>
              </a:defRPr>
            </a:lvl4pPr>
            <a:lvl5pPr marL="2057400" indent="-228600" eaLnBrk="0" hangingPunct="0">
              <a:defRPr sz="32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9pPr>
          </a:lstStyle>
          <a:p>
            <a:pPr eaLnBrk="1" hangingPunct="1"/>
            <a:r>
              <a:rPr lang="en-US" altLang="zh-CN" sz="24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1/12</a:t>
            </a:r>
            <a:endParaRPr lang="zh-CN" altLang="en-US" sz="24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9" name="矩形 8">
            <a:extLst>
              <a:ext uri="{FF2B5EF4-FFF2-40B4-BE49-F238E27FC236}">
                <a16:creationId xmlns:a16="http://schemas.microsoft.com/office/drawing/2014/main" id="{8C1A5689-0235-4F39-A12C-BFFC4366CC51}"/>
              </a:ext>
            </a:extLst>
          </p:cNvPr>
          <p:cNvSpPr>
            <a:spLocks noChangeArrowheads="1"/>
          </p:cNvSpPr>
          <p:nvPr/>
        </p:nvSpPr>
        <p:spPr bwMode="auto">
          <a:xfrm>
            <a:off x="-8386" y="0"/>
            <a:ext cx="4648200" cy="29860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楷体_GB2312" pitchFamily="49" charset="-122"/>
                <a:ea typeface="楷体_GB2312" pitchFamily="49" charset="-122"/>
              </a:defRPr>
            </a:lvl1pPr>
            <a:lvl2pPr marL="742950" indent="-285750" eaLnBrk="0" hangingPunct="0">
              <a:defRPr sz="3200" b="1">
                <a:solidFill>
                  <a:schemeClr val="tx1"/>
                </a:solidFill>
                <a:latin typeface="楷体_GB2312" pitchFamily="49" charset="-122"/>
                <a:ea typeface="楷体_GB2312" pitchFamily="49" charset="-122"/>
              </a:defRPr>
            </a:lvl2pPr>
            <a:lvl3pPr marL="1143000" indent="-228600" eaLnBrk="0" hangingPunct="0">
              <a:defRPr sz="3200" b="1">
                <a:solidFill>
                  <a:schemeClr val="tx1"/>
                </a:solidFill>
                <a:latin typeface="楷体_GB2312" pitchFamily="49" charset="-122"/>
                <a:ea typeface="楷体_GB2312" pitchFamily="49" charset="-122"/>
              </a:defRPr>
            </a:lvl3pPr>
            <a:lvl4pPr marL="1600200" indent="-228600" eaLnBrk="0" hangingPunct="0">
              <a:defRPr sz="3200" b="1">
                <a:solidFill>
                  <a:schemeClr val="tx1"/>
                </a:solidFill>
                <a:latin typeface="楷体_GB2312" pitchFamily="49" charset="-122"/>
                <a:ea typeface="楷体_GB2312" pitchFamily="49" charset="-122"/>
              </a:defRPr>
            </a:lvl4pPr>
            <a:lvl5pPr marL="2057400" indent="-228600" eaLnBrk="0" hangingPunct="0">
              <a:defRPr sz="32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9pPr>
          </a:lstStyle>
          <a:p>
            <a:pPr eaLnBrk="1" hangingPunct="1"/>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rPr>
              <a:t>解析</a:t>
            </a:r>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sym typeface="Wingdings" panose="05000000000000000000" pitchFamily="2" charset="2"/>
              </a:rPr>
              <a:t>：</a:t>
            </a:r>
            <a:endParaRPr lang="en-US" altLang="zh-CN" sz="2000" dirty="0">
              <a:latin typeface="Times New Roman" panose="02020603050405020304" pitchFamily="18" charset="0"/>
              <a:ea typeface="华文楷体" panose="02010600040101010101" pitchFamily="2" charset="-122"/>
              <a:cs typeface="Times New Roman" panose="02020603050405020304" pitchFamily="18" charset="0"/>
              <a:sym typeface="Wingdings" panose="05000000000000000000" pitchFamily="2" charset="2"/>
            </a:endParaRPr>
          </a:p>
          <a:p>
            <a:pPr eaLnBrk="1" hangingPunct="1"/>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sym typeface="Wingdings" panose="05000000000000000000" pitchFamily="2" charset="2"/>
              </a:rPr>
              <a:t>（</a:t>
            </a:r>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sym typeface="Wingdings" panose="05000000000000000000" pitchFamily="2" charset="2"/>
              </a:rPr>
              <a:t>2</a:t>
            </a:r>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sym typeface="Wingdings" panose="05000000000000000000" pitchFamily="2" charset="2"/>
              </a:rPr>
              <a:t>）</a:t>
            </a:r>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9</a:t>
            </a:r>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rPr>
              <a:t>号：</a:t>
            </a:r>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AA</a:t>
            </a:r>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rPr>
              <a:t>或</a:t>
            </a:r>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2Aa</a:t>
            </a:r>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rPr>
              <a:t>，产生两种配子：</a:t>
            </a:r>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2/3A</a:t>
            </a:r>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1/3a</a:t>
            </a:r>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6</a:t>
            </a:r>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rPr>
              <a:t>号：</a:t>
            </a:r>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Aa</a:t>
            </a:r>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rPr>
              <a:t>，产生两种配子：</a:t>
            </a:r>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1/2A</a:t>
            </a:r>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1/2a</a:t>
            </a:r>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rPr>
              <a:t>。后代患白化病（</a:t>
            </a:r>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 aa </a:t>
            </a:r>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rPr>
              <a:t>）的概率：</a:t>
            </a:r>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1/3a × 1/2a=1/6aa </a:t>
            </a:r>
          </a:p>
          <a:p>
            <a:pPr eaLnBrk="1" hangingPunct="1">
              <a:spcBef>
                <a:spcPct val="20000"/>
              </a:spcBef>
            </a:pPr>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3</a:t>
            </a:r>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rPr>
              <a:t>）若</a:t>
            </a:r>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9</a:t>
            </a:r>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rPr>
              <a:t>号与</a:t>
            </a:r>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6</a:t>
            </a:r>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rPr>
              <a:t>号婚配，生出白化病孩子的概率为</a:t>
            </a:r>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1/6</a:t>
            </a:r>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rPr>
              <a:t>；生男孩或女孩概率各</a:t>
            </a:r>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1/2</a:t>
            </a:r>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rPr>
              <a:t>。所以，生出白化病男孩的概率为：</a:t>
            </a:r>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 </a:t>
            </a:r>
          </a:p>
          <a:p>
            <a:pPr eaLnBrk="1" hangingPunct="1">
              <a:spcBef>
                <a:spcPct val="20000"/>
              </a:spcBef>
            </a:pPr>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1/6× 1/2=1/12 </a:t>
            </a:r>
          </a:p>
        </p:txBody>
      </p:sp>
    </p:spTree>
    <p:extLst>
      <p:ext uri="{BB962C8B-B14F-4D97-AF65-F5344CB8AC3E}">
        <p14:creationId xmlns:p14="http://schemas.microsoft.com/office/powerpoint/2010/main" val="2623156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9">
            <a:extLst>
              <a:ext uri="{FF2B5EF4-FFF2-40B4-BE49-F238E27FC236}">
                <a16:creationId xmlns:a16="http://schemas.microsoft.com/office/drawing/2014/main" id="{43906AA5-13A2-455E-AB9B-589D10F0E8C9}"/>
              </a:ext>
            </a:extLst>
          </p:cNvPr>
          <p:cNvSpPr>
            <a:spLocks noChangeArrowheads="1"/>
          </p:cNvSpPr>
          <p:nvPr/>
        </p:nvSpPr>
        <p:spPr bwMode="auto">
          <a:xfrm>
            <a:off x="1595464" y="3625744"/>
            <a:ext cx="92884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楷体_GB2312" pitchFamily="49" charset="-122"/>
                <a:ea typeface="楷体_GB2312" pitchFamily="49" charset="-122"/>
              </a:defRPr>
            </a:lvl1pPr>
            <a:lvl2pPr marL="742950" indent="-285750" eaLnBrk="0" hangingPunct="0">
              <a:defRPr sz="3200" b="1">
                <a:solidFill>
                  <a:schemeClr val="tx1"/>
                </a:solidFill>
                <a:latin typeface="楷体_GB2312" pitchFamily="49" charset="-122"/>
                <a:ea typeface="楷体_GB2312" pitchFamily="49" charset="-122"/>
              </a:defRPr>
            </a:lvl2pPr>
            <a:lvl3pPr marL="1143000" indent="-228600" eaLnBrk="0" hangingPunct="0">
              <a:defRPr sz="3200" b="1">
                <a:solidFill>
                  <a:schemeClr val="tx1"/>
                </a:solidFill>
                <a:latin typeface="楷体_GB2312" pitchFamily="49" charset="-122"/>
                <a:ea typeface="楷体_GB2312" pitchFamily="49" charset="-122"/>
              </a:defRPr>
            </a:lvl3pPr>
            <a:lvl4pPr marL="1600200" indent="-228600" eaLnBrk="0" hangingPunct="0">
              <a:defRPr sz="3200" b="1">
                <a:solidFill>
                  <a:schemeClr val="tx1"/>
                </a:solidFill>
                <a:latin typeface="楷体_GB2312" pitchFamily="49" charset="-122"/>
                <a:ea typeface="楷体_GB2312" pitchFamily="49" charset="-122"/>
              </a:defRPr>
            </a:lvl4pPr>
            <a:lvl5pPr marL="2057400" indent="-228600" eaLnBrk="0" hangingPunct="0">
              <a:defRPr sz="32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9pPr>
          </a:lstStyle>
          <a:p>
            <a:pPr eaLnBrk="1" hangingPunct="1"/>
            <a:r>
              <a:rPr lang="zh-CN" altLang="en-US" sz="2800" dirty="0">
                <a:solidFill>
                  <a:srgbClr val="3333CC"/>
                </a:solidFill>
                <a:latin typeface="华文楷体" panose="02010600040101010101" pitchFamily="2" charset="-122"/>
                <a:ea typeface="华文楷体" panose="02010600040101010101" pitchFamily="2" charset="-122"/>
              </a:rPr>
              <a:t>“隐性遗传病”       “显性遗传病”</a:t>
            </a:r>
            <a:endParaRPr lang="en-US" altLang="zh-CN" sz="2800" dirty="0">
              <a:solidFill>
                <a:srgbClr val="3333CC"/>
              </a:solidFill>
              <a:latin typeface="华文楷体" panose="02010600040101010101" pitchFamily="2" charset="-122"/>
              <a:ea typeface="华文楷体" panose="02010600040101010101" pitchFamily="2" charset="-122"/>
            </a:endParaRPr>
          </a:p>
          <a:p>
            <a:pPr eaLnBrk="1" hangingPunct="1"/>
            <a:endParaRPr lang="en-US" altLang="zh-CN" sz="2800" dirty="0">
              <a:solidFill>
                <a:srgbClr val="3333CC"/>
              </a:solidFill>
              <a:latin typeface="华文楷体" panose="02010600040101010101" pitchFamily="2" charset="-122"/>
              <a:ea typeface="华文楷体" panose="02010600040101010101" pitchFamily="2" charset="-122"/>
            </a:endParaRPr>
          </a:p>
        </p:txBody>
      </p:sp>
      <p:sp>
        <p:nvSpPr>
          <p:cNvPr id="24579" name="Rectangle 11">
            <a:extLst>
              <a:ext uri="{FF2B5EF4-FFF2-40B4-BE49-F238E27FC236}">
                <a16:creationId xmlns:a16="http://schemas.microsoft.com/office/drawing/2014/main" id="{3B2A33E5-C3FA-4EE0-A408-501BB9688147}"/>
              </a:ext>
            </a:extLst>
          </p:cNvPr>
          <p:cNvSpPr>
            <a:spLocks noChangeArrowheads="1"/>
          </p:cNvSpPr>
          <p:nvPr/>
        </p:nvSpPr>
        <p:spPr bwMode="auto">
          <a:xfrm>
            <a:off x="-88490" y="666750"/>
            <a:ext cx="61722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楷体_GB2312" pitchFamily="49" charset="-122"/>
                <a:ea typeface="楷体_GB2312" pitchFamily="49" charset="-122"/>
              </a:defRPr>
            </a:lvl1pPr>
            <a:lvl2pPr marL="742950" indent="-285750" eaLnBrk="0" hangingPunct="0">
              <a:defRPr sz="3200" b="1">
                <a:solidFill>
                  <a:schemeClr val="tx1"/>
                </a:solidFill>
                <a:latin typeface="楷体_GB2312" pitchFamily="49" charset="-122"/>
                <a:ea typeface="楷体_GB2312" pitchFamily="49" charset="-122"/>
              </a:defRPr>
            </a:lvl2pPr>
            <a:lvl3pPr marL="1143000" indent="-228600" eaLnBrk="0" hangingPunct="0">
              <a:defRPr sz="3200" b="1">
                <a:solidFill>
                  <a:schemeClr val="tx1"/>
                </a:solidFill>
                <a:latin typeface="楷体_GB2312" pitchFamily="49" charset="-122"/>
                <a:ea typeface="楷体_GB2312" pitchFamily="49" charset="-122"/>
              </a:defRPr>
            </a:lvl3pPr>
            <a:lvl4pPr marL="1600200" indent="-228600" eaLnBrk="0" hangingPunct="0">
              <a:defRPr sz="3200" b="1">
                <a:solidFill>
                  <a:schemeClr val="tx1"/>
                </a:solidFill>
                <a:latin typeface="楷体_GB2312" pitchFamily="49" charset="-122"/>
                <a:ea typeface="楷体_GB2312" pitchFamily="49" charset="-122"/>
              </a:defRPr>
            </a:lvl4pPr>
            <a:lvl5pPr marL="2057400" indent="-228600" eaLnBrk="0" hangingPunct="0">
              <a:defRPr sz="32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9pPr>
          </a:lstStyle>
          <a:p>
            <a:pPr eaLnBrk="1" hangingPunct="1">
              <a:lnSpc>
                <a:spcPct val="150000"/>
              </a:lnSpc>
            </a:pPr>
            <a:r>
              <a:rPr lang="zh-CN" altLang="en-US" sz="2800" dirty="0">
                <a:solidFill>
                  <a:srgbClr val="0000FF"/>
                </a:solidFill>
                <a:latin typeface="华文楷体" panose="02010600040101010101" pitchFamily="2" charset="-122"/>
                <a:ea typeface="华文楷体" panose="02010600040101010101" pitchFamily="2" charset="-122"/>
              </a:rPr>
              <a:t>（一）确定遗传病显隐性的方法</a:t>
            </a:r>
            <a:endParaRPr lang="en-US" altLang="zh-CN" sz="2800" dirty="0">
              <a:solidFill>
                <a:srgbClr val="0000FF"/>
              </a:solidFill>
              <a:latin typeface="华文楷体" panose="02010600040101010101" pitchFamily="2" charset="-122"/>
              <a:ea typeface="华文楷体" panose="02010600040101010101" pitchFamily="2" charset="-122"/>
            </a:endParaRPr>
          </a:p>
          <a:p>
            <a:pPr eaLnBrk="1" hangingPunct="1"/>
            <a:endParaRPr lang="zh-CN" altLang="en-US" sz="2800" dirty="0">
              <a:solidFill>
                <a:srgbClr val="FF0000"/>
              </a:solidFill>
              <a:latin typeface="华文楷体" panose="02010600040101010101" pitchFamily="2" charset="-122"/>
              <a:ea typeface="华文楷体" panose="02010600040101010101" pitchFamily="2" charset="-122"/>
            </a:endParaRPr>
          </a:p>
        </p:txBody>
      </p:sp>
      <p:sp>
        <p:nvSpPr>
          <p:cNvPr id="9" name="矩形 8">
            <a:extLst>
              <a:ext uri="{FF2B5EF4-FFF2-40B4-BE49-F238E27FC236}">
                <a16:creationId xmlns:a16="http://schemas.microsoft.com/office/drawing/2014/main" id="{BAB3DDB9-E25F-496E-8BE4-FCF58E8430B8}"/>
              </a:ext>
            </a:extLst>
          </p:cNvPr>
          <p:cNvSpPr>
            <a:spLocks noChangeArrowheads="1"/>
          </p:cNvSpPr>
          <p:nvPr/>
        </p:nvSpPr>
        <p:spPr bwMode="auto">
          <a:xfrm>
            <a:off x="1038154" y="4210738"/>
            <a:ext cx="754380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楷体_GB2312" pitchFamily="49" charset="-122"/>
                <a:ea typeface="楷体_GB2312" pitchFamily="49" charset="-122"/>
              </a:defRPr>
            </a:lvl1pPr>
            <a:lvl2pPr marL="742950" indent="-285750" eaLnBrk="0" hangingPunct="0">
              <a:defRPr sz="3200" b="1">
                <a:solidFill>
                  <a:schemeClr val="tx1"/>
                </a:solidFill>
                <a:latin typeface="楷体_GB2312" pitchFamily="49" charset="-122"/>
                <a:ea typeface="楷体_GB2312" pitchFamily="49" charset="-122"/>
              </a:defRPr>
            </a:lvl2pPr>
            <a:lvl3pPr marL="1143000" indent="-228600" eaLnBrk="0" hangingPunct="0">
              <a:defRPr sz="3200" b="1">
                <a:solidFill>
                  <a:schemeClr val="tx1"/>
                </a:solidFill>
                <a:latin typeface="楷体_GB2312" pitchFamily="49" charset="-122"/>
                <a:ea typeface="楷体_GB2312" pitchFamily="49" charset="-122"/>
              </a:defRPr>
            </a:lvl3pPr>
            <a:lvl4pPr marL="1600200" indent="-228600" eaLnBrk="0" hangingPunct="0">
              <a:defRPr sz="3200" b="1">
                <a:solidFill>
                  <a:schemeClr val="tx1"/>
                </a:solidFill>
                <a:latin typeface="楷体_GB2312" pitchFamily="49" charset="-122"/>
                <a:ea typeface="楷体_GB2312" pitchFamily="49" charset="-122"/>
              </a:defRPr>
            </a:lvl4pPr>
            <a:lvl5pPr marL="2057400" indent="-228600" eaLnBrk="0" hangingPunct="0">
              <a:defRPr sz="32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9pPr>
          </a:lstStyle>
          <a:p>
            <a:pPr eaLnBrk="1" hangingPunct="1">
              <a:lnSpc>
                <a:spcPct val="150000"/>
              </a:lnSpc>
            </a:pPr>
            <a:r>
              <a:rPr lang="zh-CN" altLang="en-US" sz="2800" dirty="0">
                <a:solidFill>
                  <a:srgbClr val="FF0000"/>
                </a:solidFill>
                <a:latin typeface="华文楷体" panose="02010600040101010101" pitchFamily="2" charset="-122"/>
                <a:ea typeface="华文楷体" panose="02010600040101010101" pitchFamily="2" charset="-122"/>
              </a:rPr>
              <a:t>“无中生有”为隐性    “有中生无”为显性 </a:t>
            </a:r>
          </a:p>
        </p:txBody>
      </p:sp>
      <p:sp>
        <p:nvSpPr>
          <p:cNvPr id="24583" name="矩形 4">
            <a:extLst>
              <a:ext uri="{FF2B5EF4-FFF2-40B4-BE49-F238E27FC236}">
                <a16:creationId xmlns:a16="http://schemas.microsoft.com/office/drawing/2014/main" id="{8144AC41-D97C-4A58-B840-62FD6D46C847}"/>
              </a:ext>
            </a:extLst>
          </p:cNvPr>
          <p:cNvSpPr>
            <a:spLocks noChangeArrowheads="1"/>
          </p:cNvSpPr>
          <p:nvPr/>
        </p:nvSpPr>
        <p:spPr bwMode="auto">
          <a:xfrm>
            <a:off x="6297562" y="789781"/>
            <a:ext cx="2934929"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楷体_GB2312" pitchFamily="49" charset="-122"/>
                <a:ea typeface="楷体_GB2312" pitchFamily="49" charset="-122"/>
              </a:defRPr>
            </a:lvl1pPr>
            <a:lvl2pPr marL="742950" indent="-285750" eaLnBrk="0" hangingPunct="0">
              <a:defRPr sz="3200" b="1">
                <a:solidFill>
                  <a:schemeClr val="tx1"/>
                </a:solidFill>
                <a:latin typeface="楷体_GB2312" pitchFamily="49" charset="-122"/>
                <a:ea typeface="楷体_GB2312" pitchFamily="49" charset="-122"/>
              </a:defRPr>
            </a:lvl2pPr>
            <a:lvl3pPr marL="1143000" indent="-228600" eaLnBrk="0" hangingPunct="0">
              <a:defRPr sz="3200" b="1">
                <a:solidFill>
                  <a:schemeClr val="tx1"/>
                </a:solidFill>
                <a:latin typeface="楷体_GB2312" pitchFamily="49" charset="-122"/>
                <a:ea typeface="楷体_GB2312" pitchFamily="49" charset="-122"/>
              </a:defRPr>
            </a:lvl3pPr>
            <a:lvl4pPr marL="1600200" indent="-228600" eaLnBrk="0" hangingPunct="0">
              <a:defRPr sz="3200" b="1">
                <a:solidFill>
                  <a:schemeClr val="tx1"/>
                </a:solidFill>
                <a:latin typeface="楷体_GB2312" pitchFamily="49" charset="-122"/>
                <a:ea typeface="楷体_GB2312" pitchFamily="49" charset="-122"/>
              </a:defRPr>
            </a:lvl4pPr>
            <a:lvl5pPr marL="2057400" indent="-228600" eaLnBrk="0" hangingPunct="0">
              <a:defRPr sz="32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9pPr>
          </a:lstStyle>
          <a:p>
            <a:pPr eaLnBrk="1" hangingPunct="1"/>
            <a:r>
              <a:rPr lang="zh-CN" altLang="en-US" sz="2400" dirty="0">
                <a:solidFill>
                  <a:srgbClr val="FF0000"/>
                </a:solidFill>
                <a:latin typeface="华文楷体" panose="02010600040101010101" pitchFamily="2" charset="-122"/>
                <a:ea typeface="华文楷体" panose="02010600040101010101" pitchFamily="2" charset="-122"/>
              </a:rPr>
              <a:t>（暂停，分析总结）</a:t>
            </a:r>
            <a:endParaRPr lang="en-US" altLang="zh-CN" sz="2400" dirty="0">
              <a:solidFill>
                <a:srgbClr val="FF0000"/>
              </a:solidFill>
              <a:latin typeface="华文楷体" panose="02010600040101010101" pitchFamily="2" charset="-122"/>
              <a:ea typeface="华文楷体" panose="02010600040101010101" pitchFamily="2" charset="-122"/>
            </a:endParaRPr>
          </a:p>
        </p:txBody>
      </p:sp>
      <p:pic>
        <p:nvPicPr>
          <p:cNvPr id="10" name="Picture 2" descr="\\司瑞晴\e\2018 源文件！！\人教 生物 必修2 16省！！\2-184.TIF">
            <a:extLst>
              <a:ext uri="{FF2B5EF4-FFF2-40B4-BE49-F238E27FC236}">
                <a16:creationId xmlns:a16="http://schemas.microsoft.com/office/drawing/2014/main" id="{A073C5EB-A348-4742-88EA-4BD9F54CB7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7224" y="1441547"/>
            <a:ext cx="4321277" cy="2084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2">
            <a:extLst>
              <a:ext uri="{FF2B5EF4-FFF2-40B4-BE49-F238E27FC236}">
                <a16:creationId xmlns:a16="http://schemas.microsoft.com/office/drawing/2014/main" id="{E6B3435B-3D10-4D42-85CE-24053155163F}"/>
              </a:ext>
            </a:extLst>
          </p:cNvPr>
          <p:cNvSpPr>
            <a:spLocks noChangeArrowheads="1"/>
          </p:cNvSpPr>
          <p:nvPr/>
        </p:nvSpPr>
        <p:spPr bwMode="auto">
          <a:xfrm>
            <a:off x="2464303" y="142630"/>
            <a:ext cx="37753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楷体_GB2312" pitchFamily="49" charset="-122"/>
                <a:ea typeface="楷体_GB2312" pitchFamily="49" charset="-122"/>
              </a:defRPr>
            </a:lvl1pPr>
            <a:lvl2pPr marL="742950" indent="-285750" eaLnBrk="0" hangingPunct="0">
              <a:defRPr sz="3200" b="1">
                <a:solidFill>
                  <a:schemeClr val="tx1"/>
                </a:solidFill>
                <a:latin typeface="楷体_GB2312" pitchFamily="49" charset="-122"/>
                <a:ea typeface="楷体_GB2312" pitchFamily="49" charset="-122"/>
              </a:defRPr>
            </a:lvl2pPr>
            <a:lvl3pPr marL="1143000" indent="-228600" eaLnBrk="0" hangingPunct="0">
              <a:defRPr sz="3200" b="1">
                <a:solidFill>
                  <a:schemeClr val="tx1"/>
                </a:solidFill>
                <a:latin typeface="楷体_GB2312" pitchFamily="49" charset="-122"/>
                <a:ea typeface="楷体_GB2312" pitchFamily="49" charset="-122"/>
              </a:defRPr>
            </a:lvl3pPr>
            <a:lvl4pPr marL="1600200" indent="-228600" eaLnBrk="0" hangingPunct="0">
              <a:defRPr sz="3200" b="1">
                <a:solidFill>
                  <a:schemeClr val="tx1"/>
                </a:solidFill>
                <a:latin typeface="楷体_GB2312" pitchFamily="49" charset="-122"/>
                <a:ea typeface="楷体_GB2312" pitchFamily="49" charset="-122"/>
              </a:defRPr>
            </a:lvl4pPr>
            <a:lvl5pPr marL="2057400" indent="-228600" eaLnBrk="0" hangingPunct="0">
              <a:defRPr sz="32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9pPr>
          </a:lstStyle>
          <a:p>
            <a:pPr algn="ctr" eaLnBrk="1" hangingPunct="1"/>
            <a:r>
              <a:rPr lang="zh-CN" altLang="en-US" sz="2800" b="0" dirty="0">
                <a:latin typeface="黑体" panose="02010609060101010101" pitchFamily="49" charset="-122"/>
                <a:ea typeface="黑体" panose="02010609060101010101" pitchFamily="49" charset="-122"/>
              </a:rPr>
              <a:t>人类的某些遗传病分析</a:t>
            </a:r>
          </a:p>
        </p:txBody>
      </p:sp>
    </p:spTree>
    <p:extLst>
      <p:ext uri="{BB962C8B-B14F-4D97-AF65-F5344CB8AC3E}">
        <p14:creationId xmlns:p14="http://schemas.microsoft.com/office/powerpoint/2010/main" val="17416274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a:extLst>
              <a:ext uri="{FF2B5EF4-FFF2-40B4-BE49-F238E27FC236}">
                <a16:creationId xmlns:a16="http://schemas.microsoft.com/office/drawing/2014/main" id="{B43832FC-85B5-4EA8-B129-2FD88C124C28}"/>
              </a:ext>
            </a:extLst>
          </p:cNvPr>
          <p:cNvSpPr>
            <a:spLocks noChangeArrowheads="1"/>
          </p:cNvSpPr>
          <p:nvPr/>
        </p:nvSpPr>
        <p:spPr bwMode="auto">
          <a:xfrm>
            <a:off x="-81116" y="517945"/>
            <a:ext cx="61722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楷体_GB2312" pitchFamily="49" charset="-122"/>
                <a:ea typeface="楷体_GB2312" pitchFamily="49" charset="-122"/>
              </a:defRPr>
            </a:lvl1pPr>
            <a:lvl2pPr marL="742950" indent="-285750" eaLnBrk="0" hangingPunct="0">
              <a:defRPr sz="3200" b="1">
                <a:solidFill>
                  <a:schemeClr val="tx1"/>
                </a:solidFill>
                <a:latin typeface="楷体_GB2312" pitchFamily="49" charset="-122"/>
                <a:ea typeface="楷体_GB2312" pitchFamily="49" charset="-122"/>
              </a:defRPr>
            </a:lvl2pPr>
            <a:lvl3pPr marL="1143000" indent="-228600" eaLnBrk="0" hangingPunct="0">
              <a:defRPr sz="3200" b="1">
                <a:solidFill>
                  <a:schemeClr val="tx1"/>
                </a:solidFill>
                <a:latin typeface="楷体_GB2312" pitchFamily="49" charset="-122"/>
                <a:ea typeface="楷体_GB2312" pitchFamily="49" charset="-122"/>
              </a:defRPr>
            </a:lvl3pPr>
            <a:lvl4pPr marL="1600200" indent="-228600" eaLnBrk="0" hangingPunct="0">
              <a:defRPr sz="3200" b="1">
                <a:solidFill>
                  <a:schemeClr val="tx1"/>
                </a:solidFill>
                <a:latin typeface="楷体_GB2312" pitchFamily="49" charset="-122"/>
                <a:ea typeface="楷体_GB2312" pitchFamily="49" charset="-122"/>
              </a:defRPr>
            </a:lvl4pPr>
            <a:lvl5pPr marL="2057400" indent="-228600" eaLnBrk="0" hangingPunct="0">
              <a:defRPr sz="32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9pPr>
          </a:lstStyle>
          <a:p>
            <a:pPr eaLnBrk="1" hangingPunct="1">
              <a:lnSpc>
                <a:spcPct val="150000"/>
              </a:lnSpc>
            </a:pPr>
            <a:r>
              <a:rPr lang="zh-CN" altLang="en-US" sz="2800" dirty="0">
                <a:solidFill>
                  <a:srgbClr val="0000FF"/>
                </a:solidFill>
                <a:latin typeface="华文楷体" panose="02010600040101010101" pitchFamily="2" charset="-122"/>
                <a:ea typeface="华文楷体" panose="02010600040101010101" pitchFamily="2" charset="-122"/>
              </a:rPr>
              <a:t>（二）概率计算</a:t>
            </a:r>
            <a:endParaRPr lang="en-US" altLang="zh-CN" sz="2800" dirty="0">
              <a:solidFill>
                <a:srgbClr val="0000FF"/>
              </a:solidFill>
              <a:latin typeface="华文楷体" panose="02010600040101010101" pitchFamily="2" charset="-122"/>
              <a:ea typeface="华文楷体" panose="02010600040101010101" pitchFamily="2" charset="-122"/>
            </a:endParaRPr>
          </a:p>
          <a:p>
            <a:pPr eaLnBrk="1" hangingPunct="1"/>
            <a:endParaRPr lang="zh-CN" altLang="en-US" sz="2800" dirty="0">
              <a:solidFill>
                <a:srgbClr val="FF0000"/>
              </a:solidFill>
              <a:latin typeface="华文楷体" panose="02010600040101010101" pitchFamily="2" charset="-122"/>
              <a:ea typeface="华文楷体" panose="02010600040101010101" pitchFamily="2" charset="-122"/>
            </a:endParaRPr>
          </a:p>
        </p:txBody>
      </p:sp>
      <p:sp>
        <p:nvSpPr>
          <p:cNvPr id="25605" name="Rectangle 3">
            <a:extLst>
              <a:ext uri="{FF2B5EF4-FFF2-40B4-BE49-F238E27FC236}">
                <a16:creationId xmlns:a16="http://schemas.microsoft.com/office/drawing/2014/main" id="{A4531245-9FA7-4EF6-85D0-E4E56DE45DEF}"/>
              </a:ext>
            </a:extLst>
          </p:cNvPr>
          <p:cNvSpPr>
            <a:spLocks noChangeArrowheads="1"/>
          </p:cNvSpPr>
          <p:nvPr/>
        </p:nvSpPr>
        <p:spPr bwMode="auto">
          <a:xfrm>
            <a:off x="87597" y="1102939"/>
            <a:ext cx="3887788"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楷体_GB2312" pitchFamily="49" charset="-122"/>
                <a:ea typeface="楷体_GB2312" pitchFamily="49" charset="-122"/>
              </a:defRPr>
            </a:lvl1pPr>
            <a:lvl2pPr marL="742950" indent="-285750" eaLnBrk="0" hangingPunct="0">
              <a:defRPr sz="3200" b="1">
                <a:solidFill>
                  <a:schemeClr val="tx1"/>
                </a:solidFill>
                <a:latin typeface="楷体_GB2312" pitchFamily="49" charset="-122"/>
                <a:ea typeface="楷体_GB2312" pitchFamily="49" charset="-122"/>
              </a:defRPr>
            </a:lvl2pPr>
            <a:lvl3pPr marL="1143000" indent="-228600" eaLnBrk="0" hangingPunct="0">
              <a:defRPr sz="3200" b="1">
                <a:solidFill>
                  <a:schemeClr val="tx1"/>
                </a:solidFill>
                <a:latin typeface="楷体_GB2312" pitchFamily="49" charset="-122"/>
                <a:ea typeface="楷体_GB2312" pitchFamily="49" charset="-122"/>
              </a:defRPr>
            </a:lvl3pPr>
            <a:lvl4pPr marL="1600200" indent="-228600" eaLnBrk="0" hangingPunct="0">
              <a:defRPr sz="3200" b="1">
                <a:solidFill>
                  <a:schemeClr val="tx1"/>
                </a:solidFill>
                <a:latin typeface="楷体_GB2312" pitchFamily="49" charset="-122"/>
                <a:ea typeface="楷体_GB2312" pitchFamily="49" charset="-122"/>
              </a:defRPr>
            </a:lvl4pPr>
            <a:lvl5pPr marL="2057400" indent="-228600" eaLnBrk="0" hangingPunct="0">
              <a:defRPr sz="32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9pPr>
          </a:lstStyle>
          <a:p>
            <a:pPr eaLnBrk="1" hangingPunct="1">
              <a:lnSpc>
                <a:spcPct val="150000"/>
              </a:lnSpc>
            </a:pPr>
            <a:r>
              <a:rPr lang="en-US" altLang="zh-CN" sz="2400" dirty="0">
                <a:latin typeface="Times New Roman" panose="02020603050405020304" pitchFamily="18" charset="0"/>
                <a:ea typeface="华文楷体" panose="02010600040101010101" pitchFamily="2" charset="-122"/>
                <a:cs typeface="Times New Roman" panose="02020603050405020304" pitchFamily="18" charset="0"/>
              </a:rPr>
              <a:t>1.</a:t>
            </a:r>
            <a:r>
              <a:rPr lang="zh-CN" altLang="en-US" sz="2400" dirty="0">
                <a:latin typeface="Times New Roman" panose="02020603050405020304" pitchFamily="18" charset="0"/>
                <a:ea typeface="华文楷体" panose="02010600040101010101" pitchFamily="2" charset="-122"/>
                <a:cs typeface="Times New Roman" panose="02020603050405020304" pitchFamily="18" charset="0"/>
              </a:rPr>
              <a:t>用分离比直接计算</a:t>
            </a:r>
            <a:endParaRPr lang="en-US" altLang="zh-CN" sz="2400" dirty="0">
              <a:latin typeface="Times New Roman" panose="02020603050405020304" pitchFamily="18" charset="0"/>
              <a:ea typeface="华文楷体" panose="02010600040101010101" pitchFamily="2" charset="-122"/>
              <a:cs typeface="Times New Roman" panose="02020603050405020304" pitchFamily="18" charset="0"/>
            </a:endParaRPr>
          </a:p>
          <a:p>
            <a:pPr eaLnBrk="1" hangingPunct="1">
              <a:lnSpc>
                <a:spcPct val="150000"/>
              </a:lnSpc>
            </a:pPr>
            <a:endParaRPr lang="en-US" altLang="zh-CN" sz="2400" dirty="0">
              <a:latin typeface="Times New Roman" panose="02020603050405020304" pitchFamily="18" charset="0"/>
              <a:ea typeface="华文楷体" panose="02010600040101010101" pitchFamily="2" charset="-122"/>
              <a:cs typeface="Times New Roman" panose="02020603050405020304" pitchFamily="18" charset="0"/>
            </a:endParaRPr>
          </a:p>
          <a:p>
            <a:pPr eaLnBrk="1" hangingPunct="1">
              <a:lnSpc>
                <a:spcPct val="140000"/>
              </a:lnSpc>
            </a:pPr>
            <a:endParaRPr lang="en-US" altLang="zh-CN" sz="2400" dirty="0">
              <a:latin typeface="Times New Roman" panose="02020603050405020304" pitchFamily="18" charset="0"/>
              <a:ea typeface="华文楷体" panose="02010600040101010101" pitchFamily="2" charset="-122"/>
              <a:cs typeface="Times New Roman" panose="02020603050405020304" pitchFamily="18" charset="0"/>
            </a:endParaRPr>
          </a:p>
          <a:p>
            <a:pPr eaLnBrk="1" hangingPunct="1">
              <a:lnSpc>
                <a:spcPct val="140000"/>
              </a:lnSpc>
            </a:pPr>
            <a:endParaRPr lang="zh-CN" altLang="en-US" sz="2400" dirty="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8" name="矩形 17">
            <a:extLst>
              <a:ext uri="{FF2B5EF4-FFF2-40B4-BE49-F238E27FC236}">
                <a16:creationId xmlns:a16="http://schemas.microsoft.com/office/drawing/2014/main" id="{0ED204D7-65E1-491E-9A00-E51B7FFA1B91}"/>
              </a:ext>
            </a:extLst>
          </p:cNvPr>
          <p:cNvSpPr/>
          <p:nvPr/>
        </p:nvSpPr>
        <p:spPr>
          <a:xfrm>
            <a:off x="87597" y="1689784"/>
            <a:ext cx="8738419" cy="1200329"/>
          </a:xfrm>
          <a:prstGeom prst="rect">
            <a:avLst/>
          </a:prstGeom>
        </p:spPr>
        <p:txBody>
          <a:bodyPr wrap="square">
            <a:spAutoFit/>
          </a:bodyPr>
          <a:lstStyle/>
          <a:p>
            <a:pPr>
              <a:defRPr/>
            </a:pPr>
            <a:r>
              <a:rPr lang="zh-CN" altLang="en-US" sz="2400" dirty="0">
                <a:solidFill>
                  <a:srgbClr val="000000"/>
                </a:solidFill>
                <a:latin typeface="Times New Roman" panose="02020603050405020304" pitchFamily="18" charset="0"/>
                <a:ea typeface="华文楷体" pitchFamily="2" charset="-122"/>
                <a:cs typeface="Times New Roman" panose="02020603050405020304" pitchFamily="18" charset="0"/>
              </a:rPr>
              <a:t>        如人类白化病遗传： </a:t>
            </a:r>
            <a:r>
              <a:rPr lang="en-US" altLang="zh-CN" sz="2400" dirty="0">
                <a:solidFill>
                  <a:srgbClr val="000000"/>
                </a:solidFill>
                <a:latin typeface="Times New Roman" panose="02020603050405020304" pitchFamily="18" charset="0"/>
                <a:ea typeface="华文楷体" pitchFamily="2" charset="-122"/>
                <a:cs typeface="Times New Roman" panose="02020603050405020304" pitchFamily="18" charset="0"/>
              </a:rPr>
              <a:t>Aa×Aa→1AA :</a:t>
            </a:r>
            <a:r>
              <a:rPr lang="en-US" altLang="zh-CN" sz="2400" dirty="0">
                <a:solidFill>
                  <a:srgbClr val="00B050"/>
                </a:solidFill>
                <a:latin typeface="Times New Roman" panose="02020603050405020304" pitchFamily="18" charset="0"/>
                <a:ea typeface="华文楷体" pitchFamily="2" charset="-122"/>
                <a:cs typeface="Times New Roman" panose="02020603050405020304" pitchFamily="18" charset="0"/>
              </a:rPr>
              <a:t> </a:t>
            </a:r>
            <a:r>
              <a:rPr lang="en-US" altLang="zh-CN" sz="2400" dirty="0">
                <a:solidFill>
                  <a:srgbClr val="000000"/>
                </a:solidFill>
                <a:latin typeface="Times New Roman" panose="02020603050405020304" pitchFamily="18" charset="0"/>
                <a:ea typeface="华文楷体" pitchFamily="2" charset="-122"/>
                <a:cs typeface="Times New Roman" panose="02020603050405020304" pitchFamily="18" charset="0"/>
              </a:rPr>
              <a:t>2Aa : 1aa</a:t>
            </a:r>
            <a:r>
              <a:rPr lang="zh-CN" altLang="en-US" sz="2400" dirty="0">
                <a:solidFill>
                  <a:srgbClr val="000000"/>
                </a:solidFill>
                <a:latin typeface="Times New Roman" panose="02020603050405020304" pitchFamily="18" charset="0"/>
                <a:ea typeface="华文楷体" pitchFamily="2" charset="-122"/>
                <a:cs typeface="Times New Roman" panose="02020603050405020304" pitchFamily="18" charset="0"/>
              </a:rPr>
              <a:t>，则杂合双亲生</a:t>
            </a:r>
            <a:r>
              <a:rPr lang="zh-CN" altLang="en-US" sz="2400" dirty="0">
                <a:latin typeface="Times New Roman" panose="02020603050405020304" pitchFamily="18" charset="0"/>
                <a:ea typeface="华文楷体" pitchFamily="2" charset="-122"/>
                <a:cs typeface="Times New Roman" panose="02020603050405020304" pitchFamily="18" charset="0"/>
              </a:rPr>
              <a:t>出</a:t>
            </a:r>
            <a:r>
              <a:rPr lang="zh-CN" altLang="en-US" sz="2400" dirty="0">
                <a:solidFill>
                  <a:srgbClr val="000000"/>
                </a:solidFill>
                <a:latin typeface="Times New Roman" panose="02020603050405020304" pitchFamily="18" charset="0"/>
                <a:ea typeface="华文楷体" pitchFamily="2" charset="-122"/>
                <a:cs typeface="Times New Roman" panose="02020603050405020304" pitchFamily="18" charset="0"/>
              </a:rPr>
              <a:t>正常孩子的概率是</a:t>
            </a:r>
            <a:r>
              <a:rPr lang="en-US" altLang="zh-CN" sz="2400" dirty="0">
                <a:solidFill>
                  <a:srgbClr val="000000"/>
                </a:solidFill>
                <a:latin typeface="Times New Roman" panose="02020603050405020304" pitchFamily="18" charset="0"/>
                <a:ea typeface="华文楷体" pitchFamily="2" charset="-122"/>
                <a:cs typeface="Times New Roman" panose="02020603050405020304" pitchFamily="18" charset="0"/>
              </a:rPr>
              <a:t>3/4</a:t>
            </a:r>
            <a:r>
              <a:rPr lang="zh-CN" altLang="en-US" sz="2400" dirty="0">
                <a:solidFill>
                  <a:srgbClr val="000000"/>
                </a:solidFill>
                <a:latin typeface="Times New Roman" panose="02020603050405020304" pitchFamily="18" charset="0"/>
                <a:ea typeface="华文楷体" pitchFamily="2" charset="-122"/>
                <a:cs typeface="Times New Roman" panose="02020603050405020304" pitchFamily="18" charset="0"/>
              </a:rPr>
              <a:t>，生白化病孩子的概率为</a:t>
            </a:r>
            <a:r>
              <a:rPr lang="en-US" altLang="zh-CN" sz="2400" dirty="0">
                <a:solidFill>
                  <a:srgbClr val="000000"/>
                </a:solidFill>
                <a:latin typeface="Times New Roman" panose="02020603050405020304" pitchFamily="18" charset="0"/>
                <a:ea typeface="华文楷体" pitchFamily="2" charset="-122"/>
                <a:cs typeface="Times New Roman" panose="02020603050405020304" pitchFamily="18" charset="0"/>
              </a:rPr>
              <a:t>1/4</a:t>
            </a:r>
            <a:r>
              <a:rPr lang="zh-CN" altLang="en-US" sz="2400" dirty="0">
                <a:solidFill>
                  <a:srgbClr val="000000"/>
                </a:solidFill>
                <a:latin typeface="Times New Roman" panose="02020603050405020304" pitchFamily="18" charset="0"/>
                <a:ea typeface="华文楷体" pitchFamily="2" charset="-122"/>
                <a:cs typeface="Times New Roman" panose="02020603050405020304" pitchFamily="18" charset="0"/>
              </a:rPr>
              <a:t>，生</a:t>
            </a:r>
            <a:r>
              <a:rPr lang="zh-CN" altLang="en-US" sz="2400" dirty="0">
                <a:latin typeface="Times New Roman" panose="02020603050405020304" pitchFamily="18" charset="0"/>
                <a:ea typeface="华文楷体" pitchFamily="2" charset="-122"/>
                <a:cs typeface="Times New Roman" panose="02020603050405020304" pitchFamily="18" charset="0"/>
              </a:rPr>
              <a:t>的</a:t>
            </a:r>
            <a:r>
              <a:rPr lang="zh-CN" altLang="en-US" sz="2400" dirty="0">
                <a:solidFill>
                  <a:srgbClr val="000000"/>
                </a:solidFill>
                <a:latin typeface="Times New Roman" panose="02020603050405020304" pitchFamily="18" charset="0"/>
                <a:ea typeface="华文楷体" pitchFamily="2" charset="-122"/>
                <a:cs typeface="Times New Roman" panose="02020603050405020304" pitchFamily="18" charset="0"/>
              </a:rPr>
              <a:t>正常孩子是杂合子的概率为</a:t>
            </a:r>
            <a:r>
              <a:rPr lang="en-US" altLang="zh-CN" sz="2400" dirty="0">
                <a:solidFill>
                  <a:srgbClr val="000000"/>
                </a:solidFill>
                <a:latin typeface="Times New Roman" panose="02020603050405020304" pitchFamily="18" charset="0"/>
                <a:ea typeface="华文楷体" pitchFamily="2" charset="-122"/>
                <a:cs typeface="Times New Roman" panose="02020603050405020304" pitchFamily="18" charset="0"/>
              </a:rPr>
              <a:t>2/3</a:t>
            </a:r>
            <a:r>
              <a:rPr lang="zh-CN" altLang="en-US" sz="2400" dirty="0">
                <a:solidFill>
                  <a:srgbClr val="000000"/>
                </a:solidFill>
                <a:latin typeface="Times New Roman" panose="02020603050405020304" pitchFamily="18" charset="0"/>
                <a:ea typeface="华文楷体" pitchFamily="2" charset="-122"/>
                <a:cs typeface="Times New Roman" panose="02020603050405020304" pitchFamily="18" charset="0"/>
              </a:rPr>
              <a:t>。</a:t>
            </a:r>
            <a:endParaRPr lang="zh-CN" altLang="en-US" sz="2400" dirty="0">
              <a:latin typeface="Times New Roman" panose="02020603050405020304" pitchFamily="18" charset="0"/>
              <a:ea typeface="华文楷体" pitchFamily="2" charset="-122"/>
              <a:cs typeface="Times New Roman" panose="02020603050405020304" pitchFamily="18" charset="0"/>
            </a:endParaRPr>
          </a:p>
        </p:txBody>
      </p:sp>
      <p:sp>
        <p:nvSpPr>
          <p:cNvPr id="7" name="矩形 4">
            <a:extLst>
              <a:ext uri="{FF2B5EF4-FFF2-40B4-BE49-F238E27FC236}">
                <a16:creationId xmlns:a16="http://schemas.microsoft.com/office/drawing/2014/main" id="{47634CCB-0AF6-4204-9CB6-981852F59CF2}"/>
              </a:ext>
            </a:extLst>
          </p:cNvPr>
          <p:cNvSpPr>
            <a:spLocks noChangeArrowheads="1"/>
          </p:cNvSpPr>
          <p:nvPr/>
        </p:nvSpPr>
        <p:spPr bwMode="auto">
          <a:xfrm>
            <a:off x="6297562" y="789781"/>
            <a:ext cx="2934929"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楷体_GB2312" pitchFamily="49" charset="-122"/>
                <a:ea typeface="楷体_GB2312" pitchFamily="49" charset="-122"/>
              </a:defRPr>
            </a:lvl1pPr>
            <a:lvl2pPr marL="742950" indent="-285750" eaLnBrk="0" hangingPunct="0">
              <a:defRPr sz="3200" b="1">
                <a:solidFill>
                  <a:schemeClr val="tx1"/>
                </a:solidFill>
                <a:latin typeface="楷体_GB2312" pitchFamily="49" charset="-122"/>
                <a:ea typeface="楷体_GB2312" pitchFamily="49" charset="-122"/>
              </a:defRPr>
            </a:lvl2pPr>
            <a:lvl3pPr marL="1143000" indent="-228600" eaLnBrk="0" hangingPunct="0">
              <a:defRPr sz="3200" b="1">
                <a:solidFill>
                  <a:schemeClr val="tx1"/>
                </a:solidFill>
                <a:latin typeface="楷体_GB2312" pitchFamily="49" charset="-122"/>
                <a:ea typeface="楷体_GB2312" pitchFamily="49" charset="-122"/>
              </a:defRPr>
            </a:lvl3pPr>
            <a:lvl4pPr marL="1600200" indent="-228600" eaLnBrk="0" hangingPunct="0">
              <a:defRPr sz="3200" b="1">
                <a:solidFill>
                  <a:schemeClr val="tx1"/>
                </a:solidFill>
                <a:latin typeface="楷体_GB2312" pitchFamily="49" charset="-122"/>
                <a:ea typeface="楷体_GB2312" pitchFamily="49" charset="-122"/>
              </a:defRPr>
            </a:lvl4pPr>
            <a:lvl5pPr marL="2057400" indent="-228600" eaLnBrk="0" hangingPunct="0">
              <a:defRPr sz="32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9pPr>
          </a:lstStyle>
          <a:p>
            <a:pPr eaLnBrk="1" hangingPunct="1"/>
            <a:r>
              <a:rPr lang="zh-CN" altLang="en-US" sz="2400" dirty="0">
                <a:solidFill>
                  <a:srgbClr val="FF0000"/>
                </a:solidFill>
                <a:latin typeface="华文楷体" panose="02010600040101010101" pitchFamily="2" charset="-122"/>
                <a:ea typeface="华文楷体" panose="02010600040101010101" pitchFamily="2" charset="-122"/>
              </a:rPr>
              <a:t>（暂停，分析总结）</a:t>
            </a:r>
            <a:endParaRPr lang="en-US" altLang="zh-CN" sz="2400" dirty="0">
              <a:solidFill>
                <a:srgbClr val="FF0000"/>
              </a:solidFill>
              <a:latin typeface="华文楷体" panose="02010600040101010101" pitchFamily="2" charset="-122"/>
              <a:ea typeface="华文楷体" panose="02010600040101010101" pitchFamily="2" charset="-122"/>
            </a:endParaRPr>
          </a:p>
        </p:txBody>
      </p:sp>
      <p:sp>
        <p:nvSpPr>
          <p:cNvPr id="9" name="矩形 2">
            <a:extLst>
              <a:ext uri="{FF2B5EF4-FFF2-40B4-BE49-F238E27FC236}">
                <a16:creationId xmlns:a16="http://schemas.microsoft.com/office/drawing/2014/main" id="{4246488A-C16B-41FF-BD84-830DF65F1CA4}"/>
              </a:ext>
            </a:extLst>
          </p:cNvPr>
          <p:cNvSpPr>
            <a:spLocks noChangeArrowheads="1"/>
          </p:cNvSpPr>
          <p:nvPr/>
        </p:nvSpPr>
        <p:spPr bwMode="auto">
          <a:xfrm>
            <a:off x="2464303" y="142630"/>
            <a:ext cx="37753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楷体_GB2312" pitchFamily="49" charset="-122"/>
                <a:ea typeface="楷体_GB2312" pitchFamily="49" charset="-122"/>
              </a:defRPr>
            </a:lvl1pPr>
            <a:lvl2pPr marL="742950" indent="-285750" eaLnBrk="0" hangingPunct="0">
              <a:defRPr sz="3200" b="1">
                <a:solidFill>
                  <a:schemeClr val="tx1"/>
                </a:solidFill>
                <a:latin typeface="楷体_GB2312" pitchFamily="49" charset="-122"/>
                <a:ea typeface="楷体_GB2312" pitchFamily="49" charset="-122"/>
              </a:defRPr>
            </a:lvl2pPr>
            <a:lvl3pPr marL="1143000" indent="-228600" eaLnBrk="0" hangingPunct="0">
              <a:defRPr sz="3200" b="1">
                <a:solidFill>
                  <a:schemeClr val="tx1"/>
                </a:solidFill>
                <a:latin typeface="楷体_GB2312" pitchFamily="49" charset="-122"/>
                <a:ea typeface="楷体_GB2312" pitchFamily="49" charset="-122"/>
              </a:defRPr>
            </a:lvl3pPr>
            <a:lvl4pPr marL="1600200" indent="-228600" eaLnBrk="0" hangingPunct="0">
              <a:defRPr sz="3200" b="1">
                <a:solidFill>
                  <a:schemeClr val="tx1"/>
                </a:solidFill>
                <a:latin typeface="楷体_GB2312" pitchFamily="49" charset="-122"/>
                <a:ea typeface="楷体_GB2312" pitchFamily="49" charset="-122"/>
              </a:defRPr>
            </a:lvl4pPr>
            <a:lvl5pPr marL="2057400" indent="-228600" eaLnBrk="0" hangingPunct="0">
              <a:defRPr sz="32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9pPr>
          </a:lstStyle>
          <a:p>
            <a:pPr algn="ctr" eaLnBrk="1" hangingPunct="1"/>
            <a:r>
              <a:rPr lang="zh-CN" altLang="en-US" sz="2800" b="0" dirty="0">
                <a:latin typeface="黑体" panose="02010609060101010101" pitchFamily="49" charset="-122"/>
                <a:ea typeface="黑体" panose="02010609060101010101" pitchFamily="49" charset="-122"/>
              </a:rPr>
              <a:t>人类的某些遗传病分析</a:t>
            </a:r>
          </a:p>
        </p:txBody>
      </p:sp>
      <p:sp>
        <p:nvSpPr>
          <p:cNvPr id="10" name="Rectangle 3">
            <a:extLst>
              <a:ext uri="{FF2B5EF4-FFF2-40B4-BE49-F238E27FC236}">
                <a16:creationId xmlns:a16="http://schemas.microsoft.com/office/drawing/2014/main" id="{7D044CA8-CE26-4C59-B91E-F31AEBBEC007}"/>
              </a:ext>
            </a:extLst>
          </p:cNvPr>
          <p:cNvSpPr>
            <a:spLocks noChangeArrowheads="1"/>
          </p:cNvSpPr>
          <p:nvPr/>
        </p:nvSpPr>
        <p:spPr bwMode="auto">
          <a:xfrm>
            <a:off x="87597" y="2896552"/>
            <a:ext cx="3887788"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楷体_GB2312" pitchFamily="49" charset="-122"/>
                <a:ea typeface="楷体_GB2312" pitchFamily="49" charset="-122"/>
              </a:defRPr>
            </a:lvl1pPr>
            <a:lvl2pPr marL="742950" indent="-285750" eaLnBrk="0" hangingPunct="0">
              <a:defRPr sz="3200" b="1">
                <a:solidFill>
                  <a:schemeClr val="tx1"/>
                </a:solidFill>
                <a:latin typeface="楷体_GB2312" pitchFamily="49" charset="-122"/>
                <a:ea typeface="楷体_GB2312" pitchFamily="49" charset="-122"/>
              </a:defRPr>
            </a:lvl2pPr>
            <a:lvl3pPr marL="1143000" indent="-228600" eaLnBrk="0" hangingPunct="0">
              <a:defRPr sz="3200" b="1">
                <a:solidFill>
                  <a:schemeClr val="tx1"/>
                </a:solidFill>
                <a:latin typeface="楷体_GB2312" pitchFamily="49" charset="-122"/>
                <a:ea typeface="楷体_GB2312" pitchFamily="49" charset="-122"/>
              </a:defRPr>
            </a:lvl3pPr>
            <a:lvl4pPr marL="1600200" indent="-228600" eaLnBrk="0" hangingPunct="0">
              <a:defRPr sz="3200" b="1">
                <a:solidFill>
                  <a:schemeClr val="tx1"/>
                </a:solidFill>
                <a:latin typeface="楷体_GB2312" pitchFamily="49" charset="-122"/>
                <a:ea typeface="楷体_GB2312" pitchFamily="49" charset="-122"/>
              </a:defRPr>
            </a:lvl4pPr>
            <a:lvl5pPr marL="2057400" indent="-228600" eaLnBrk="0" hangingPunct="0">
              <a:defRPr sz="32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9pPr>
          </a:lstStyle>
          <a:p>
            <a:pPr eaLnBrk="1" hangingPunct="1">
              <a:lnSpc>
                <a:spcPct val="150000"/>
              </a:lnSpc>
            </a:pPr>
            <a:r>
              <a:rPr lang="en-US" altLang="zh-CN" sz="2400" dirty="0">
                <a:latin typeface="Times New Roman" panose="02020603050405020304" pitchFamily="18" charset="0"/>
                <a:ea typeface="华文楷体" panose="02010600040101010101" pitchFamily="2" charset="-122"/>
                <a:cs typeface="Times New Roman" panose="02020603050405020304" pitchFamily="18" charset="0"/>
              </a:rPr>
              <a:t>2.</a:t>
            </a:r>
            <a:r>
              <a:rPr lang="zh-CN" altLang="en-US" sz="2400" dirty="0">
                <a:latin typeface="Times New Roman" panose="02020603050405020304" pitchFamily="18" charset="0"/>
                <a:ea typeface="华文楷体" panose="02010600040101010101" pitchFamily="2" charset="-122"/>
                <a:cs typeface="Times New Roman" panose="02020603050405020304" pitchFamily="18" charset="0"/>
              </a:rPr>
              <a:t>用配子的概率计算</a:t>
            </a:r>
          </a:p>
        </p:txBody>
      </p:sp>
      <p:sp>
        <p:nvSpPr>
          <p:cNvPr id="11" name="矩形 16">
            <a:extLst>
              <a:ext uri="{FF2B5EF4-FFF2-40B4-BE49-F238E27FC236}">
                <a16:creationId xmlns:a16="http://schemas.microsoft.com/office/drawing/2014/main" id="{C506B322-C41D-46A6-95AB-EE3D702E5FF8}"/>
              </a:ext>
            </a:extLst>
          </p:cNvPr>
          <p:cNvSpPr>
            <a:spLocks noChangeArrowheads="1"/>
          </p:cNvSpPr>
          <p:nvPr/>
        </p:nvSpPr>
        <p:spPr bwMode="auto">
          <a:xfrm>
            <a:off x="87597" y="3496716"/>
            <a:ext cx="843346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楷体_GB2312" pitchFamily="49" charset="-122"/>
                <a:ea typeface="楷体_GB2312" pitchFamily="49" charset="-122"/>
              </a:defRPr>
            </a:lvl1pPr>
            <a:lvl2pPr marL="742950" indent="-285750" eaLnBrk="0" hangingPunct="0">
              <a:defRPr sz="3200" b="1">
                <a:solidFill>
                  <a:schemeClr val="tx1"/>
                </a:solidFill>
                <a:latin typeface="楷体_GB2312" pitchFamily="49" charset="-122"/>
                <a:ea typeface="楷体_GB2312" pitchFamily="49" charset="-122"/>
              </a:defRPr>
            </a:lvl2pPr>
            <a:lvl3pPr marL="1143000" indent="-228600" eaLnBrk="0" hangingPunct="0">
              <a:defRPr sz="3200" b="1">
                <a:solidFill>
                  <a:schemeClr val="tx1"/>
                </a:solidFill>
                <a:latin typeface="楷体_GB2312" pitchFamily="49" charset="-122"/>
                <a:ea typeface="楷体_GB2312" pitchFamily="49" charset="-122"/>
              </a:defRPr>
            </a:lvl3pPr>
            <a:lvl4pPr marL="1600200" indent="-228600" eaLnBrk="0" hangingPunct="0">
              <a:defRPr sz="3200" b="1">
                <a:solidFill>
                  <a:schemeClr val="tx1"/>
                </a:solidFill>
                <a:latin typeface="楷体_GB2312" pitchFamily="49" charset="-122"/>
                <a:ea typeface="楷体_GB2312" pitchFamily="49" charset="-122"/>
              </a:defRPr>
            </a:lvl4pPr>
            <a:lvl5pPr marL="2057400" indent="-228600" eaLnBrk="0" hangingPunct="0">
              <a:defRPr sz="32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9pPr>
          </a:lstStyle>
          <a:p>
            <a:pPr eaLnBrk="1" hangingPunct="1"/>
            <a:r>
              <a:rPr lang="zh-CN" altLang="en-US" sz="2400" dirty="0">
                <a:solidFill>
                  <a:srgbClr val="000000"/>
                </a:solidFill>
                <a:latin typeface="Times New Roman" panose="02020603050405020304" pitchFamily="18" charset="0"/>
                <a:ea typeface="华文楷体" panose="02010600040101010101" pitchFamily="2" charset="-122"/>
                <a:cs typeface="Times New Roman" panose="02020603050405020304" pitchFamily="18" charset="0"/>
              </a:rPr>
              <a:t>        </a:t>
            </a:r>
            <a:r>
              <a:rPr lang="zh-CN" altLang="en-US" sz="2400" b="0" dirty="0">
                <a:solidFill>
                  <a:srgbClr val="000000"/>
                </a:solidFill>
                <a:latin typeface="Times New Roman" panose="02020603050405020304" pitchFamily="18" charset="0"/>
                <a:ea typeface="华文楷体" pitchFamily="2" charset="-122"/>
                <a:cs typeface="Times New Roman" panose="02020603050405020304" pitchFamily="18" charset="0"/>
              </a:rPr>
              <a:t>先算出亲本产生几种配子，求出每种配子产生的概率，再用相关的两种配子的概率相乘。</a:t>
            </a:r>
            <a:r>
              <a:rPr kumimoji="1" lang="zh-CN" altLang="en-US" sz="2400" b="0" dirty="0">
                <a:solidFill>
                  <a:srgbClr val="FF0000"/>
                </a:solidFill>
                <a:latin typeface="Times New Roman" panose="02020603050405020304" pitchFamily="18" charset="0"/>
                <a:ea typeface="华文楷体" pitchFamily="2" charset="-122"/>
                <a:cs typeface="Times New Roman" panose="02020603050405020304" pitchFamily="18" charset="0"/>
              </a:rPr>
              <a:t>请</a:t>
            </a:r>
            <a:r>
              <a:rPr lang="zh-CN" altLang="en-US" sz="2400" b="0" dirty="0">
                <a:solidFill>
                  <a:srgbClr val="FF0000"/>
                </a:solidFill>
                <a:latin typeface="Times New Roman" panose="02020603050405020304" pitchFamily="18" charset="0"/>
                <a:ea typeface="华文楷体" pitchFamily="2" charset="-122"/>
                <a:cs typeface="Times New Roman" panose="02020603050405020304" pitchFamily="18" charset="0"/>
              </a:rPr>
              <a:t>回看例</a:t>
            </a:r>
            <a:r>
              <a:rPr lang="en-US" altLang="zh-CN" sz="2400" b="0" dirty="0">
                <a:solidFill>
                  <a:srgbClr val="FF0000"/>
                </a:solidFill>
                <a:latin typeface="Times New Roman" panose="02020603050405020304" pitchFamily="18" charset="0"/>
                <a:ea typeface="华文楷体" pitchFamily="2" charset="-122"/>
                <a:cs typeface="Times New Roman" panose="02020603050405020304" pitchFamily="18" charset="0"/>
              </a:rPr>
              <a:t>8</a:t>
            </a:r>
            <a:r>
              <a:rPr lang="zh-CN" altLang="en-US" sz="2400" b="0" dirty="0">
                <a:solidFill>
                  <a:srgbClr val="FF0000"/>
                </a:solidFill>
                <a:latin typeface="Times New Roman" panose="02020603050405020304" pitchFamily="18" charset="0"/>
                <a:ea typeface="华文楷体" pitchFamily="2" charset="-122"/>
                <a:cs typeface="Times New Roman" panose="02020603050405020304" pitchFamily="18" charset="0"/>
              </a:rPr>
              <a:t>解析。</a:t>
            </a:r>
            <a:endParaRPr lang="zh-CN" altLang="en-US" sz="2400" b="0" dirty="0">
              <a:solidFill>
                <a:srgbClr val="000000"/>
              </a:solidFill>
              <a:latin typeface="Times New Roman" panose="02020603050405020304" pitchFamily="18" charset="0"/>
              <a:ea typeface="华文楷体" pitchFamily="2" charset="-122"/>
              <a:cs typeface="Times New Roman" panose="02020603050405020304" pitchFamily="18" charset="0"/>
            </a:endParaRPr>
          </a:p>
        </p:txBody>
      </p:sp>
    </p:spTree>
    <p:extLst>
      <p:ext uri="{BB962C8B-B14F-4D97-AF65-F5344CB8AC3E}">
        <p14:creationId xmlns:p14="http://schemas.microsoft.com/office/powerpoint/2010/main" val="36085876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2018 源文件！！\人教 生物 必修2 16省！！\2-16拆.tif">
            <a:extLst>
              <a:ext uri="{FF2B5EF4-FFF2-40B4-BE49-F238E27FC236}">
                <a16:creationId xmlns:a16="http://schemas.microsoft.com/office/drawing/2014/main" id="{11B5105B-E91D-42DF-8086-D43F4A3E0FD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4086" y="781958"/>
            <a:ext cx="6500509" cy="4117467"/>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a:extLst>
              <a:ext uri="{FF2B5EF4-FFF2-40B4-BE49-F238E27FC236}">
                <a16:creationId xmlns:a16="http://schemas.microsoft.com/office/drawing/2014/main" id="{7868905C-C475-4AD0-B0B1-C78B210E6F25}"/>
              </a:ext>
            </a:extLst>
          </p:cNvPr>
          <p:cNvSpPr/>
          <p:nvPr/>
        </p:nvSpPr>
        <p:spPr>
          <a:xfrm>
            <a:off x="1510733" y="1922802"/>
            <a:ext cx="684803" cy="392287"/>
          </a:xfrm>
          <a:prstGeom prst="rect">
            <a:avLst/>
          </a:prstGeom>
        </p:spPr>
        <p:txBody>
          <a:bodyPr wrap="none">
            <a:spAutoFit/>
          </a:bodyPr>
          <a:lstStyle/>
          <a:p>
            <a:r>
              <a:rPr lang="zh-CN" altLang="en-US" sz="1949" kern="100" dirty="0">
                <a:solidFill>
                  <a:srgbClr val="C00000"/>
                </a:solidFill>
                <a:latin typeface="Times New Roman"/>
                <a:ea typeface="华文细黑"/>
                <a:cs typeface="Times New Roman"/>
              </a:rPr>
              <a:t>测交</a:t>
            </a:r>
          </a:p>
        </p:txBody>
      </p:sp>
      <p:sp>
        <p:nvSpPr>
          <p:cNvPr id="5" name="矩形 4">
            <a:extLst>
              <a:ext uri="{FF2B5EF4-FFF2-40B4-BE49-F238E27FC236}">
                <a16:creationId xmlns:a16="http://schemas.microsoft.com/office/drawing/2014/main" id="{44896A7D-9B51-4E7A-86A9-BEA20F316565}"/>
              </a:ext>
            </a:extLst>
          </p:cNvPr>
          <p:cNvSpPr/>
          <p:nvPr/>
        </p:nvSpPr>
        <p:spPr>
          <a:xfrm>
            <a:off x="6748103" y="4361217"/>
            <a:ext cx="684803" cy="392287"/>
          </a:xfrm>
          <a:prstGeom prst="rect">
            <a:avLst/>
          </a:prstGeom>
        </p:spPr>
        <p:txBody>
          <a:bodyPr wrap="none">
            <a:spAutoFit/>
          </a:bodyPr>
          <a:lstStyle/>
          <a:p>
            <a:r>
              <a:rPr lang="en-US" altLang="zh-CN" sz="1949" kern="100" dirty="0">
                <a:solidFill>
                  <a:srgbClr val="C00000"/>
                </a:solidFill>
                <a:latin typeface="Times New Roman"/>
                <a:ea typeface="华文细黑"/>
                <a:cs typeface="Times New Roman"/>
              </a:rPr>
              <a:t>1</a:t>
            </a:r>
            <a:r>
              <a:rPr lang="zh-CN" altLang="en-US" sz="1949" kern="100" dirty="0">
                <a:solidFill>
                  <a:srgbClr val="C00000"/>
                </a:solidFill>
                <a:latin typeface="Times New Roman"/>
                <a:ea typeface="华文细黑"/>
                <a:cs typeface="Times New Roman"/>
              </a:rPr>
              <a:t>：</a:t>
            </a:r>
            <a:r>
              <a:rPr lang="en-US" altLang="zh-CN" sz="1949" kern="100" dirty="0">
                <a:solidFill>
                  <a:srgbClr val="C00000"/>
                </a:solidFill>
                <a:latin typeface="Times New Roman"/>
                <a:ea typeface="华文细黑"/>
                <a:cs typeface="Times New Roman"/>
              </a:rPr>
              <a:t>1</a:t>
            </a:r>
            <a:endParaRPr lang="zh-CN" altLang="en-US" sz="1949" kern="100" dirty="0">
              <a:solidFill>
                <a:srgbClr val="C00000"/>
              </a:solidFill>
              <a:latin typeface="Times New Roman"/>
              <a:ea typeface="华文细黑"/>
              <a:cs typeface="Times New Roman"/>
            </a:endParaRPr>
          </a:p>
        </p:txBody>
      </p:sp>
      <p:sp>
        <p:nvSpPr>
          <p:cNvPr id="6" name="矩形 7">
            <a:extLst>
              <a:ext uri="{FF2B5EF4-FFF2-40B4-BE49-F238E27FC236}">
                <a16:creationId xmlns:a16="http://schemas.microsoft.com/office/drawing/2014/main" id="{782AE15E-A6BE-4768-822C-7585E35F8BB8}"/>
              </a:ext>
            </a:extLst>
          </p:cNvPr>
          <p:cNvSpPr>
            <a:spLocks noChangeArrowheads="1"/>
          </p:cNvSpPr>
          <p:nvPr/>
        </p:nvSpPr>
        <p:spPr bwMode="auto">
          <a:xfrm>
            <a:off x="5715000" y="124123"/>
            <a:ext cx="30492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楷体_GB2312" pitchFamily="49" charset="-122"/>
                <a:ea typeface="楷体_GB2312" pitchFamily="49" charset="-122"/>
              </a:defRPr>
            </a:lvl1pPr>
            <a:lvl2pPr marL="742950" indent="-285750" eaLnBrk="0" hangingPunct="0">
              <a:defRPr sz="3200" b="1">
                <a:solidFill>
                  <a:schemeClr val="tx1"/>
                </a:solidFill>
                <a:latin typeface="楷体_GB2312" pitchFamily="49" charset="-122"/>
                <a:ea typeface="楷体_GB2312" pitchFamily="49" charset="-122"/>
              </a:defRPr>
            </a:lvl2pPr>
            <a:lvl3pPr marL="1143000" indent="-228600" eaLnBrk="0" hangingPunct="0">
              <a:defRPr sz="3200" b="1">
                <a:solidFill>
                  <a:schemeClr val="tx1"/>
                </a:solidFill>
                <a:latin typeface="楷体_GB2312" pitchFamily="49" charset="-122"/>
                <a:ea typeface="楷体_GB2312" pitchFamily="49" charset="-122"/>
              </a:defRPr>
            </a:lvl3pPr>
            <a:lvl4pPr marL="1600200" indent="-228600" eaLnBrk="0" hangingPunct="0">
              <a:defRPr sz="3200" b="1">
                <a:solidFill>
                  <a:schemeClr val="tx1"/>
                </a:solidFill>
                <a:latin typeface="楷体_GB2312" pitchFamily="49" charset="-122"/>
                <a:ea typeface="楷体_GB2312" pitchFamily="49" charset="-122"/>
              </a:defRPr>
            </a:lvl4pPr>
            <a:lvl5pPr marL="2057400" indent="-228600" eaLnBrk="0" hangingPunct="0">
              <a:defRPr sz="32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9pPr>
          </a:lstStyle>
          <a:p>
            <a:pPr algn="ctr" eaLnBrk="1" hangingPunct="1"/>
            <a:r>
              <a:rPr lang="zh-CN" altLang="en-US" sz="24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（暂停、回顾、思考）</a:t>
            </a:r>
            <a:endParaRPr lang="zh-CN"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8210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1">
            <a:extLst>
              <a:ext uri="{FF2B5EF4-FFF2-40B4-BE49-F238E27FC236}">
                <a16:creationId xmlns:a16="http://schemas.microsoft.com/office/drawing/2014/main" id="{AE3B4E1A-9FAF-4AB9-BE95-2998C6570F0F}"/>
              </a:ext>
            </a:extLst>
          </p:cNvPr>
          <p:cNvSpPr>
            <a:spLocks noChangeArrowheads="1"/>
          </p:cNvSpPr>
          <p:nvPr/>
        </p:nvSpPr>
        <p:spPr bwMode="auto">
          <a:xfrm>
            <a:off x="0" y="789781"/>
            <a:ext cx="61722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楷体_GB2312" pitchFamily="49" charset="-122"/>
                <a:ea typeface="楷体_GB2312" pitchFamily="49" charset="-122"/>
              </a:defRPr>
            </a:lvl1pPr>
            <a:lvl2pPr marL="742950" indent="-285750" eaLnBrk="0" hangingPunct="0">
              <a:defRPr sz="3200" b="1">
                <a:solidFill>
                  <a:schemeClr val="tx1"/>
                </a:solidFill>
                <a:latin typeface="楷体_GB2312" pitchFamily="49" charset="-122"/>
                <a:ea typeface="楷体_GB2312" pitchFamily="49" charset="-122"/>
              </a:defRPr>
            </a:lvl2pPr>
            <a:lvl3pPr marL="1143000" indent="-228600" eaLnBrk="0" hangingPunct="0">
              <a:defRPr sz="3200" b="1">
                <a:solidFill>
                  <a:schemeClr val="tx1"/>
                </a:solidFill>
                <a:latin typeface="楷体_GB2312" pitchFamily="49" charset="-122"/>
                <a:ea typeface="楷体_GB2312" pitchFamily="49" charset="-122"/>
              </a:defRPr>
            </a:lvl3pPr>
            <a:lvl4pPr marL="1600200" indent="-228600" eaLnBrk="0" hangingPunct="0">
              <a:defRPr sz="3200" b="1">
                <a:solidFill>
                  <a:schemeClr val="tx1"/>
                </a:solidFill>
                <a:latin typeface="楷体_GB2312" pitchFamily="49" charset="-122"/>
                <a:ea typeface="楷体_GB2312" pitchFamily="49" charset="-122"/>
              </a:defRPr>
            </a:lvl4pPr>
            <a:lvl5pPr marL="2057400" indent="-228600" eaLnBrk="0" hangingPunct="0">
              <a:defRPr sz="32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9pPr>
          </a:lstStyle>
          <a:p>
            <a:pPr eaLnBrk="1" hangingPunct="1">
              <a:lnSpc>
                <a:spcPct val="150000"/>
              </a:lnSpc>
            </a:pPr>
            <a:r>
              <a:rPr lang="zh-CN" altLang="en-US" sz="2800" dirty="0">
                <a:solidFill>
                  <a:srgbClr val="0000FF"/>
                </a:solidFill>
                <a:latin typeface="华文楷体" panose="02010600040101010101" pitchFamily="2" charset="-122"/>
                <a:ea typeface="华文楷体" panose="02010600040101010101" pitchFamily="2" charset="-122"/>
              </a:rPr>
              <a:t>（二）概率计算</a:t>
            </a:r>
            <a:endParaRPr lang="en-US" altLang="zh-CN" sz="2800" dirty="0">
              <a:solidFill>
                <a:srgbClr val="0000FF"/>
              </a:solidFill>
              <a:latin typeface="华文楷体" panose="02010600040101010101" pitchFamily="2" charset="-122"/>
              <a:ea typeface="华文楷体" panose="02010600040101010101" pitchFamily="2" charset="-122"/>
            </a:endParaRPr>
          </a:p>
          <a:p>
            <a:pPr eaLnBrk="1" hangingPunct="1"/>
            <a:endParaRPr lang="zh-CN" altLang="en-US" sz="2800" dirty="0">
              <a:solidFill>
                <a:srgbClr val="FF0000"/>
              </a:solidFill>
              <a:latin typeface="华文楷体" panose="02010600040101010101" pitchFamily="2" charset="-122"/>
              <a:ea typeface="华文楷体" panose="02010600040101010101" pitchFamily="2" charset="-122"/>
            </a:endParaRPr>
          </a:p>
        </p:txBody>
      </p:sp>
      <p:sp>
        <p:nvSpPr>
          <p:cNvPr id="18" name="Rectangle 2">
            <a:extLst>
              <a:ext uri="{FF2B5EF4-FFF2-40B4-BE49-F238E27FC236}">
                <a16:creationId xmlns:a16="http://schemas.microsoft.com/office/drawing/2014/main" id="{05EF2CCD-72DF-459F-AA34-1FAB3A0B15E4}"/>
              </a:ext>
            </a:extLst>
          </p:cNvPr>
          <p:cNvSpPr>
            <a:spLocks noChangeArrowheads="1"/>
          </p:cNvSpPr>
          <p:nvPr/>
        </p:nvSpPr>
        <p:spPr bwMode="auto">
          <a:xfrm>
            <a:off x="240890" y="1626393"/>
            <a:ext cx="8903110" cy="830263"/>
          </a:xfrm>
          <a:prstGeom prst="rect">
            <a:avLst/>
          </a:prstGeom>
          <a:noFill/>
          <a:ln w="9525">
            <a:noFill/>
            <a:miter lim="800000"/>
            <a:headEnd/>
            <a:tailEnd/>
          </a:ln>
          <a:effectLst/>
        </p:spPr>
        <p:txBody>
          <a:bodyPr wrap="square">
            <a:spAutoFit/>
          </a:bodyPr>
          <a:lstStyle/>
          <a:p>
            <a:pPr>
              <a:defRPr/>
            </a:pPr>
            <a:r>
              <a:rPr kumimoji="1" lang="en-US" altLang="zh-CN" sz="2400" dirty="0">
                <a:effectLst>
                  <a:outerShdw blurRad="38100" dist="38100" dir="2700000" algn="tl">
                    <a:srgbClr val="C0C0C0"/>
                  </a:outerShdw>
                </a:effectLst>
                <a:latin typeface="Times New Roman" panose="02020603050405020304" pitchFamily="18" charset="0"/>
                <a:ea typeface="华文楷体" pitchFamily="2" charset="-122"/>
                <a:cs typeface="Times New Roman" panose="02020603050405020304" pitchFamily="18" charset="0"/>
              </a:rPr>
              <a:t>3.</a:t>
            </a:r>
            <a:r>
              <a:rPr kumimoji="1" lang="zh-CN" altLang="en-US" sz="2400" dirty="0">
                <a:latin typeface="Times New Roman" panose="02020603050405020304" pitchFamily="18" charset="0"/>
                <a:ea typeface="华文楷体" pitchFamily="2" charset="-122"/>
                <a:cs typeface="Times New Roman" panose="02020603050405020304" pitchFamily="18" charset="0"/>
              </a:rPr>
              <a:t>若求“患病男（女）孩”与“男（女）孩患病”概率时，则要看</a:t>
            </a:r>
            <a:r>
              <a:rPr kumimoji="1" lang="zh-CN" altLang="en-US" sz="2400" dirty="0">
                <a:solidFill>
                  <a:srgbClr val="FF0000"/>
                </a:solidFill>
                <a:latin typeface="Times New Roman" panose="02020603050405020304" pitchFamily="18" charset="0"/>
                <a:ea typeface="华文楷体" pitchFamily="2" charset="-122"/>
                <a:cs typeface="Times New Roman" panose="02020603050405020304" pitchFamily="18" charset="0"/>
              </a:rPr>
              <a:t>“病名”和“性别”的先后顺序：</a:t>
            </a:r>
            <a:endParaRPr kumimoji="1" lang="zh-CN" altLang="en-US" sz="2400" dirty="0">
              <a:solidFill>
                <a:srgbClr val="00B050"/>
              </a:solidFill>
              <a:effectLst>
                <a:outerShdw blurRad="38100" dist="38100" dir="2700000" algn="tl">
                  <a:srgbClr val="C0C0C0"/>
                </a:outerShdw>
              </a:effectLst>
              <a:latin typeface="Times New Roman" panose="02020603050405020304" pitchFamily="18" charset="0"/>
              <a:ea typeface="华文楷体" pitchFamily="2" charset="-122"/>
              <a:cs typeface="Times New Roman" panose="02020603050405020304" pitchFamily="18" charset="0"/>
            </a:endParaRPr>
          </a:p>
        </p:txBody>
      </p:sp>
      <p:sp>
        <p:nvSpPr>
          <p:cNvPr id="19" name="Rectangle 4">
            <a:extLst>
              <a:ext uri="{FF2B5EF4-FFF2-40B4-BE49-F238E27FC236}">
                <a16:creationId xmlns:a16="http://schemas.microsoft.com/office/drawing/2014/main" id="{766B5F8E-2B95-421D-B583-0B9584ACE3D6}"/>
              </a:ext>
            </a:extLst>
          </p:cNvPr>
          <p:cNvSpPr>
            <a:spLocks noChangeArrowheads="1"/>
          </p:cNvSpPr>
          <p:nvPr/>
        </p:nvSpPr>
        <p:spPr bwMode="auto">
          <a:xfrm>
            <a:off x="380999" y="2571750"/>
            <a:ext cx="8711382" cy="1938992"/>
          </a:xfrm>
          <a:prstGeom prst="rect">
            <a:avLst/>
          </a:prstGeom>
          <a:noFill/>
          <a:ln w="9525">
            <a:noFill/>
            <a:miter lim="800000"/>
            <a:headEnd/>
            <a:tailEnd/>
          </a:ln>
          <a:effectLst/>
        </p:spPr>
        <p:txBody>
          <a:bodyPr wrap="square">
            <a:spAutoFit/>
          </a:bodyPr>
          <a:lstStyle/>
          <a:p>
            <a:pPr>
              <a:defRPr/>
            </a:pPr>
            <a:r>
              <a:rPr kumimoji="1" lang="zh-CN" altLang="en-US" sz="2400" dirty="0">
                <a:latin typeface="Times New Roman" panose="02020603050405020304" pitchFamily="18" charset="0"/>
                <a:ea typeface="华文楷体" pitchFamily="2" charset="-122"/>
                <a:cs typeface="Times New Roman" panose="02020603050405020304" pitchFamily="18" charset="0"/>
              </a:rPr>
              <a:t>①若病名在前而性别在后，则性别未知，如</a:t>
            </a:r>
            <a:r>
              <a:rPr kumimoji="1" lang="en-US" altLang="zh-CN" sz="2400" dirty="0">
                <a:latin typeface="Times New Roman" panose="02020603050405020304" pitchFamily="18" charset="0"/>
                <a:ea typeface="华文楷体" pitchFamily="2" charset="-122"/>
                <a:cs typeface="Times New Roman" panose="02020603050405020304" pitchFamily="18" charset="0"/>
              </a:rPr>
              <a:t>“</a:t>
            </a:r>
            <a:r>
              <a:rPr kumimoji="1" lang="zh-CN" altLang="en-US" sz="2400" dirty="0">
                <a:latin typeface="Times New Roman" panose="02020603050405020304" pitchFamily="18" charset="0"/>
                <a:ea typeface="华文楷体" pitchFamily="2" charset="-122"/>
                <a:cs typeface="Times New Roman" panose="02020603050405020304" pitchFamily="18" charset="0"/>
              </a:rPr>
              <a:t>患病男（女）孩”概率</a:t>
            </a:r>
            <a:r>
              <a:rPr kumimoji="1" lang="en-US" altLang="zh-CN" sz="2400" dirty="0">
                <a:latin typeface="Times New Roman" panose="02020603050405020304" pitchFamily="18" charset="0"/>
                <a:ea typeface="华文楷体" pitchFamily="2" charset="-122"/>
                <a:cs typeface="Times New Roman" panose="02020603050405020304" pitchFamily="18" charset="0"/>
              </a:rPr>
              <a:t>=</a:t>
            </a:r>
            <a:r>
              <a:rPr kumimoji="1" lang="zh-CN" altLang="en-US" sz="2400" dirty="0">
                <a:latin typeface="Times New Roman" panose="02020603050405020304" pitchFamily="18" charset="0"/>
                <a:ea typeface="华文楷体" pitchFamily="2" charset="-122"/>
                <a:cs typeface="Times New Roman" panose="02020603050405020304" pitchFamily="18" charset="0"/>
              </a:rPr>
              <a:t>后代中患病孩子概率</a:t>
            </a:r>
            <a:r>
              <a:rPr kumimoji="1" lang="en-US" altLang="zh-CN" sz="2400" dirty="0">
                <a:latin typeface="Times New Roman" panose="02020603050405020304" pitchFamily="18" charset="0"/>
                <a:ea typeface="华文楷体" pitchFamily="2" charset="-122"/>
                <a:cs typeface="Times New Roman" panose="02020603050405020304" pitchFamily="18" charset="0"/>
              </a:rPr>
              <a:t>×1/2</a:t>
            </a:r>
            <a:r>
              <a:rPr kumimoji="1" lang="zh-CN" altLang="en-US" sz="2400" dirty="0">
                <a:latin typeface="Times New Roman" panose="02020603050405020304" pitchFamily="18" charset="0"/>
                <a:ea typeface="华文楷体" pitchFamily="2" charset="-122"/>
                <a:cs typeface="Times New Roman" panose="02020603050405020304" pitchFamily="18" charset="0"/>
              </a:rPr>
              <a:t>。</a:t>
            </a:r>
            <a:endParaRPr kumimoji="1" lang="en-US" altLang="zh-CN" sz="2400" dirty="0">
              <a:latin typeface="Times New Roman" panose="02020603050405020304" pitchFamily="18" charset="0"/>
              <a:ea typeface="华文楷体" pitchFamily="2" charset="-122"/>
              <a:cs typeface="Times New Roman" panose="02020603050405020304" pitchFamily="18" charset="0"/>
            </a:endParaRPr>
          </a:p>
          <a:p>
            <a:pPr>
              <a:defRPr/>
            </a:pPr>
            <a:r>
              <a:rPr kumimoji="1" lang="zh-CN" altLang="en-US" sz="2400" dirty="0">
                <a:latin typeface="Times New Roman" panose="02020603050405020304" pitchFamily="18" charset="0"/>
                <a:ea typeface="华文楷体" pitchFamily="2" charset="-122"/>
                <a:cs typeface="Times New Roman" panose="02020603050405020304" pitchFamily="18" charset="0"/>
              </a:rPr>
              <a:t>②若性别在前而病名在后，则性别已知，如</a:t>
            </a:r>
            <a:r>
              <a:rPr kumimoji="1" lang="en-US" altLang="zh-CN" sz="2400" dirty="0">
                <a:latin typeface="Times New Roman" panose="02020603050405020304" pitchFamily="18" charset="0"/>
                <a:ea typeface="华文楷体" pitchFamily="2" charset="-122"/>
                <a:cs typeface="Times New Roman" panose="02020603050405020304" pitchFamily="18" charset="0"/>
              </a:rPr>
              <a:t>“</a:t>
            </a:r>
            <a:r>
              <a:rPr kumimoji="1" lang="zh-CN" altLang="en-US" sz="2400" dirty="0">
                <a:latin typeface="Times New Roman" panose="02020603050405020304" pitchFamily="18" charset="0"/>
                <a:ea typeface="华文楷体" pitchFamily="2" charset="-122"/>
                <a:cs typeface="Times New Roman" panose="02020603050405020304" pitchFamily="18" charset="0"/>
              </a:rPr>
              <a:t>男孩（女）患病”概率</a:t>
            </a:r>
            <a:r>
              <a:rPr kumimoji="1" lang="en-US" altLang="zh-CN" sz="2400" dirty="0">
                <a:latin typeface="Times New Roman" panose="02020603050405020304" pitchFamily="18" charset="0"/>
                <a:ea typeface="华文楷体" pitchFamily="2" charset="-122"/>
                <a:cs typeface="Times New Roman" panose="02020603050405020304" pitchFamily="18" charset="0"/>
              </a:rPr>
              <a:t>=</a:t>
            </a:r>
            <a:r>
              <a:rPr kumimoji="1" lang="zh-CN" altLang="en-US" sz="2400" dirty="0">
                <a:latin typeface="Times New Roman" panose="02020603050405020304" pitchFamily="18" charset="0"/>
                <a:ea typeface="华文楷体" pitchFamily="2" charset="-122"/>
                <a:cs typeface="Times New Roman" panose="02020603050405020304" pitchFamily="18" charset="0"/>
              </a:rPr>
              <a:t>后代中患病孩子概率。</a:t>
            </a:r>
            <a:endParaRPr kumimoji="1" lang="en-US" altLang="zh-CN" sz="2400" dirty="0">
              <a:latin typeface="Times New Roman" panose="02020603050405020304" pitchFamily="18" charset="0"/>
              <a:ea typeface="华文楷体" pitchFamily="2" charset="-122"/>
              <a:cs typeface="Times New Roman" panose="02020603050405020304" pitchFamily="18" charset="0"/>
            </a:endParaRPr>
          </a:p>
          <a:p>
            <a:pPr>
              <a:defRPr/>
            </a:pPr>
            <a:r>
              <a:rPr kumimoji="1" lang="en-US" altLang="zh-CN" sz="2400" dirty="0">
                <a:solidFill>
                  <a:srgbClr val="FF0000"/>
                </a:solidFill>
                <a:latin typeface="Times New Roman" panose="02020603050405020304" pitchFamily="18" charset="0"/>
                <a:ea typeface="华文楷体" pitchFamily="2" charset="-122"/>
                <a:cs typeface="Times New Roman" panose="02020603050405020304" pitchFamily="18" charset="0"/>
              </a:rPr>
              <a:t>    </a:t>
            </a:r>
            <a:r>
              <a:rPr kumimoji="1" lang="zh-CN" altLang="en-US" sz="2400" dirty="0">
                <a:solidFill>
                  <a:srgbClr val="FF0000"/>
                </a:solidFill>
                <a:latin typeface="Times New Roman" panose="02020603050405020304" pitchFamily="18" charset="0"/>
                <a:ea typeface="华文楷体" pitchFamily="2" charset="-122"/>
                <a:cs typeface="Times New Roman" panose="02020603050405020304" pitchFamily="18" charset="0"/>
              </a:rPr>
              <a:t>请</a:t>
            </a:r>
            <a:r>
              <a:rPr lang="zh-CN" altLang="en-US" sz="2400" dirty="0">
                <a:solidFill>
                  <a:srgbClr val="FF0000"/>
                </a:solidFill>
                <a:latin typeface="Times New Roman" panose="02020603050405020304" pitchFamily="18" charset="0"/>
                <a:ea typeface="华文楷体" pitchFamily="2" charset="-122"/>
                <a:cs typeface="Times New Roman" panose="02020603050405020304" pitchFamily="18" charset="0"/>
              </a:rPr>
              <a:t>回看例</a:t>
            </a:r>
            <a:r>
              <a:rPr lang="en-US" altLang="zh-CN" sz="2400" dirty="0">
                <a:solidFill>
                  <a:srgbClr val="FF0000"/>
                </a:solidFill>
                <a:latin typeface="Times New Roman" panose="02020603050405020304" pitchFamily="18" charset="0"/>
                <a:ea typeface="华文楷体" pitchFamily="2" charset="-122"/>
                <a:cs typeface="Times New Roman" panose="02020603050405020304" pitchFamily="18" charset="0"/>
              </a:rPr>
              <a:t>8</a:t>
            </a:r>
            <a:r>
              <a:rPr lang="zh-CN" altLang="en-US" sz="2400" dirty="0">
                <a:solidFill>
                  <a:srgbClr val="FF0000"/>
                </a:solidFill>
                <a:latin typeface="Times New Roman" panose="02020603050405020304" pitchFamily="18" charset="0"/>
                <a:ea typeface="华文楷体" pitchFamily="2" charset="-122"/>
                <a:cs typeface="Times New Roman" panose="02020603050405020304" pitchFamily="18" charset="0"/>
              </a:rPr>
              <a:t>解析。</a:t>
            </a:r>
            <a:endParaRPr kumimoji="1" lang="zh-CN" altLang="en-US" sz="2400" dirty="0">
              <a:latin typeface="Times New Roman" panose="02020603050405020304" pitchFamily="18" charset="0"/>
              <a:ea typeface="华文楷体" pitchFamily="2" charset="-122"/>
              <a:cs typeface="Times New Roman" panose="02020603050405020304" pitchFamily="18" charset="0"/>
            </a:endParaRPr>
          </a:p>
        </p:txBody>
      </p:sp>
      <p:sp>
        <p:nvSpPr>
          <p:cNvPr id="7" name="矩形 4">
            <a:extLst>
              <a:ext uri="{FF2B5EF4-FFF2-40B4-BE49-F238E27FC236}">
                <a16:creationId xmlns:a16="http://schemas.microsoft.com/office/drawing/2014/main" id="{766EAE25-0862-4765-BE21-A5FE327020D9}"/>
              </a:ext>
            </a:extLst>
          </p:cNvPr>
          <p:cNvSpPr>
            <a:spLocks noChangeArrowheads="1"/>
          </p:cNvSpPr>
          <p:nvPr/>
        </p:nvSpPr>
        <p:spPr bwMode="auto">
          <a:xfrm>
            <a:off x="6297562" y="789781"/>
            <a:ext cx="2934929"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楷体_GB2312" pitchFamily="49" charset="-122"/>
                <a:ea typeface="楷体_GB2312" pitchFamily="49" charset="-122"/>
              </a:defRPr>
            </a:lvl1pPr>
            <a:lvl2pPr marL="742950" indent="-285750" eaLnBrk="0" hangingPunct="0">
              <a:defRPr sz="3200" b="1">
                <a:solidFill>
                  <a:schemeClr val="tx1"/>
                </a:solidFill>
                <a:latin typeface="楷体_GB2312" pitchFamily="49" charset="-122"/>
                <a:ea typeface="楷体_GB2312" pitchFamily="49" charset="-122"/>
              </a:defRPr>
            </a:lvl2pPr>
            <a:lvl3pPr marL="1143000" indent="-228600" eaLnBrk="0" hangingPunct="0">
              <a:defRPr sz="3200" b="1">
                <a:solidFill>
                  <a:schemeClr val="tx1"/>
                </a:solidFill>
                <a:latin typeface="楷体_GB2312" pitchFamily="49" charset="-122"/>
                <a:ea typeface="楷体_GB2312" pitchFamily="49" charset="-122"/>
              </a:defRPr>
            </a:lvl3pPr>
            <a:lvl4pPr marL="1600200" indent="-228600" eaLnBrk="0" hangingPunct="0">
              <a:defRPr sz="3200" b="1">
                <a:solidFill>
                  <a:schemeClr val="tx1"/>
                </a:solidFill>
                <a:latin typeface="楷体_GB2312" pitchFamily="49" charset="-122"/>
                <a:ea typeface="楷体_GB2312" pitchFamily="49" charset="-122"/>
              </a:defRPr>
            </a:lvl4pPr>
            <a:lvl5pPr marL="2057400" indent="-228600" eaLnBrk="0" hangingPunct="0">
              <a:defRPr sz="32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9pPr>
          </a:lstStyle>
          <a:p>
            <a:pPr eaLnBrk="1" hangingPunct="1"/>
            <a:r>
              <a:rPr lang="zh-CN" altLang="en-US" sz="2400" dirty="0">
                <a:solidFill>
                  <a:srgbClr val="FF0000"/>
                </a:solidFill>
                <a:latin typeface="华文楷体" panose="02010600040101010101" pitchFamily="2" charset="-122"/>
                <a:ea typeface="华文楷体" panose="02010600040101010101" pitchFamily="2" charset="-122"/>
              </a:rPr>
              <a:t>（暂停，分析总结）</a:t>
            </a:r>
            <a:endParaRPr lang="en-US" altLang="zh-CN" sz="2400" dirty="0">
              <a:solidFill>
                <a:srgbClr val="FF0000"/>
              </a:solidFill>
              <a:latin typeface="华文楷体" panose="02010600040101010101" pitchFamily="2" charset="-122"/>
              <a:ea typeface="华文楷体" panose="02010600040101010101" pitchFamily="2" charset="-122"/>
            </a:endParaRPr>
          </a:p>
        </p:txBody>
      </p:sp>
      <p:sp>
        <p:nvSpPr>
          <p:cNvPr id="9" name="矩形 2">
            <a:extLst>
              <a:ext uri="{FF2B5EF4-FFF2-40B4-BE49-F238E27FC236}">
                <a16:creationId xmlns:a16="http://schemas.microsoft.com/office/drawing/2014/main" id="{9E11E994-D4D4-47A6-BFD8-CB65E4151C51}"/>
              </a:ext>
            </a:extLst>
          </p:cNvPr>
          <p:cNvSpPr>
            <a:spLocks noChangeArrowheads="1"/>
          </p:cNvSpPr>
          <p:nvPr/>
        </p:nvSpPr>
        <p:spPr bwMode="auto">
          <a:xfrm>
            <a:off x="2464303" y="142630"/>
            <a:ext cx="37753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楷体_GB2312" pitchFamily="49" charset="-122"/>
                <a:ea typeface="楷体_GB2312" pitchFamily="49" charset="-122"/>
              </a:defRPr>
            </a:lvl1pPr>
            <a:lvl2pPr marL="742950" indent="-285750" eaLnBrk="0" hangingPunct="0">
              <a:defRPr sz="3200" b="1">
                <a:solidFill>
                  <a:schemeClr val="tx1"/>
                </a:solidFill>
                <a:latin typeface="楷体_GB2312" pitchFamily="49" charset="-122"/>
                <a:ea typeface="楷体_GB2312" pitchFamily="49" charset="-122"/>
              </a:defRPr>
            </a:lvl2pPr>
            <a:lvl3pPr marL="1143000" indent="-228600" eaLnBrk="0" hangingPunct="0">
              <a:defRPr sz="3200" b="1">
                <a:solidFill>
                  <a:schemeClr val="tx1"/>
                </a:solidFill>
                <a:latin typeface="楷体_GB2312" pitchFamily="49" charset="-122"/>
                <a:ea typeface="楷体_GB2312" pitchFamily="49" charset="-122"/>
              </a:defRPr>
            </a:lvl3pPr>
            <a:lvl4pPr marL="1600200" indent="-228600" eaLnBrk="0" hangingPunct="0">
              <a:defRPr sz="3200" b="1">
                <a:solidFill>
                  <a:schemeClr val="tx1"/>
                </a:solidFill>
                <a:latin typeface="楷体_GB2312" pitchFamily="49" charset="-122"/>
                <a:ea typeface="楷体_GB2312" pitchFamily="49" charset="-122"/>
              </a:defRPr>
            </a:lvl4pPr>
            <a:lvl5pPr marL="2057400" indent="-228600" eaLnBrk="0" hangingPunct="0">
              <a:defRPr sz="32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9pPr>
          </a:lstStyle>
          <a:p>
            <a:pPr algn="ctr" eaLnBrk="1" hangingPunct="1"/>
            <a:r>
              <a:rPr lang="zh-CN" altLang="en-US" sz="2800" b="0" dirty="0">
                <a:latin typeface="黑体" panose="02010609060101010101" pitchFamily="49" charset="-122"/>
                <a:ea typeface="黑体" panose="02010609060101010101" pitchFamily="49" charset="-122"/>
              </a:rPr>
              <a:t>人类的某些遗传病分析</a:t>
            </a:r>
          </a:p>
        </p:txBody>
      </p:sp>
    </p:spTree>
    <p:extLst>
      <p:ext uri="{BB962C8B-B14F-4D97-AF65-F5344CB8AC3E}">
        <p14:creationId xmlns:p14="http://schemas.microsoft.com/office/powerpoint/2010/main" val="333178997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19" name="Rectangle 4">
            <a:extLst>
              <a:ext uri="{FF2B5EF4-FFF2-40B4-BE49-F238E27FC236}">
                <a16:creationId xmlns:a16="http://schemas.microsoft.com/office/drawing/2014/main" id="{48E509A1-9C1B-4E8A-9231-0AED49AC01FC}"/>
              </a:ext>
            </a:extLst>
          </p:cNvPr>
          <p:cNvSpPr>
            <a:spLocks noChangeArrowheads="1"/>
          </p:cNvSpPr>
          <p:nvPr/>
        </p:nvSpPr>
        <p:spPr bwMode="auto">
          <a:xfrm>
            <a:off x="113378" y="230981"/>
            <a:ext cx="8917243" cy="5247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3200" b="1">
                <a:solidFill>
                  <a:schemeClr val="tx1"/>
                </a:solidFill>
                <a:latin typeface="楷体_GB2312" pitchFamily="49" charset="-122"/>
                <a:ea typeface="楷体_GB2312" pitchFamily="49" charset="-122"/>
              </a:defRPr>
            </a:lvl1pPr>
            <a:lvl2pPr marL="742950" indent="-285750" eaLnBrk="0" hangingPunct="0">
              <a:defRPr sz="3200" b="1">
                <a:solidFill>
                  <a:schemeClr val="tx1"/>
                </a:solidFill>
                <a:latin typeface="楷体_GB2312" pitchFamily="49" charset="-122"/>
                <a:ea typeface="楷体_GB2312" pitchFamily="49" charset="-122"/>
              </a:defRPr>
            </a:lvl2pPr>
            <a:lvl3pPr marL="1143000" indent="-228600" eaLnBrk="0" hangingPunct="0">
              <a:defRPr sz="3200" b="1">
                <a:solidFill>
                  <a:schemeClr val="tx1"/>
                </a:solidFill>
                <a:latin typeface="楷体_GB2312" pitchFamily="49" charset="-122"/>
                <a:ea typeface="楷体_GB2312" pitchFamily="49" charset="-122"/>
              </a:defRPr>
            </a:lvl3pPr>
            <a:lvl4pPr marL="1600200" indent="-228600" eaLnBrk="0" hangingPunct="0">
              <a:defRPr sz="3200" b="1">
                <a:solidFill>
                  <a:schemeClr val="tx1"/>
                </a:solidFill>
                <a:latin typeface="楷体_GB2312" pitchFamily="49" charset="-122"/>
                <a:ea typeface="楷体_GB2312" pitchFamily="49" charset="-122"/>
              </a:defRPr>
            </a:lvl4pPr>
            <a:lvl5pPr marL="2057400" indent="-228600" eaLnBrk="0" hangingPunct="0">
              <a:defRPr sz="32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9pPr>
          </a:lstStyle>
          <a:p>
            <a:pPr eaLnBrk="1" hangingPunct="1"/>
            <a:r>
              <a:rPr lang="en-US" altLang="zh-CN" sz="2400" dirty="0">
                <a:latin typeface="Times New Roman" panose="02020603050405020304" pitchFamily="18" charset="0"/>
                <a:ea typeface="华文楷体" panose="02010600040101010101" pitchFamily="2" charset="-122"/>
                <a:cs typeface="Times New Roman" panose="02020603050405020304" pitchFamily="18" charset="0"/>
              </a:rPr>
              <a:t> </a:t>
            </a:r>
            <a:r>
              <a:rPr lang="zh-CN" altLang="en-US" sz="24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练习</a:t>
            </a:r>
            <a:endParaRPr lang="en-US" altLang="zh-CN" sz="24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endParaRPr>
          </a:p>
          <a:p>
            <a:pPr eaLnBrk="1" hangingPunct="1"/>
            <a:r>
              <a:rPr lang="zh-CN" altLang="en-US" sz="2400" dirty="0">
                <a:latin typeface="Times New Roman" panose="02020603050405020304" pitchFamily="18" charset="0"/>
                <a:ea typeface="华文楷体" panose="02010600040101010101" pitchFamily="2" charset="-122"/>
                <a:cs typeface="Times New Roman" panose="02020603050405020304" pitchFamily="18" charset="0"/>
              </a:rPr>
              <a:t>    黑尿病是由一对等位基因（</a:t>
            </a:r>
            <a:r>
              <a:rPr lang="en-US" altLang="zh-CN" sz="2400" dirty="0">
                <a:latin typeface="Times New Roman" panose="02020603050405020304" pitchFamily="18" charset="0"/>
                <a:ea typeface="华文楷体" panose="02010600040101010101" pitchFamily="2" charset="-122"/>
                <a:cs typeface="Times New Roman" panose="02020603050405020304" pitchFamily="18" charset="0"/>
              </a:rPr>
              <a:t>A</a:t>
            </a:r>
            <a:r>
              <a:rPr lang="zh-CN" altLang="en-US" sz="2400" dirty="0">
                <a:latin typeface="Times New Roman" panose="02020603050405020304" pitchFamily="18" charset="0"/>
                <a:ea typeface="华文楷体" panose="02010600040101010101" pitchFamily="2" charset="-122"/>
                <a:cs typeface="Times New Roman" panose="02020603050405020304" pitchFamily="18" charset="0"/>
              </a:rPr>
              <a:t>表示显性基因，</a:t>
            </a:r>
            <a:r>
              <a:rPr lang="en-US" altLang="zh-CN" sz="2400" dirty="0">
                <a:latin typeface="Times New Roman" panose="02020603050405020304" pitchFamily="18" charset="0"/>
                <a:ea typeface="华文楷体" panose="02010600040101010101" pitchFamily="2" charset="-122"/>
                <a:cs typeface="Times New Roman" panose="02020603050405020304" pitchFamily="18" charset="0"/>
              </a:rPr>
              <a:t>a</a:t>
            </a:r>
            <a:r>
              <a:rPr lang="zh-CN" altLang="en-US" sz="2400" dirty="0">
                <a:latin typeface="Times New Roman" panose="02020603050405020304" pitchFamily="18" charset="0"/>
                <a:ea typeface="华文楷体" panose="02010600040101010101" pitchFamily="2" charset="-122"/>
                <a:cs typeface="Times New Roman" panose="02020603050405020304" pitchFamily="18" charset="0"/>
              </a:rPr>
              <a:t>表示隐性基因）控制的人类遗传病，患者的尿液在空气中放置一段时间会变黑。下面是有关黑尿病的系谱图。请回答下列问题。</a:t>
            </a:r>
            <a:endParaRPr lang="en-US" altLang="zh-CN" sz="2400" dirty="0">
              <a:latin typeface="Times New Roman" panose="02020603050405020304" pitchFamily="18" charset="0"/>
              <a:ea typeface="华文楷体" panose="02010600040101010101" pitchFamily="2" charset="-122"/>
              <a:cs typeface="Times New Roman" panose="02020603050405020304" pitchFamily="18" charset="0"/>
            </a:endParaRPr>
          </a:p>
          <a:p>
            <a:pPr eaLnBrk="1" hangingPunct="1"/>
            <a:r>
              <a:rPr lang="en-US" altLang="zh-CN" sz="2400" dirty="0">
                <a:latin typeface="Times New Roman" panose="02020603050405020304" pitchFamily="18" charset="0"/>
                <a:ea typeface="华文楷体" panose="02010600040101010101" pitchFamily="2" charset="-122"/>
                <a:cs typeface="Times New Roman" panose="02020603050405020304" pitchFamily="18" charset="0"/>
              </a:rPr>
              <a:t> </a:t>
            </a:r>
          </a:p>
          <a:p>
            <a:pPr eaLnBrk="1" hangingPunct="1"/>
            <a:endParaRPr lang="en-US" altLang="zh-CN" sz="2400" dirty="0">
              <a:latin typeface="Times New Roman" panose="02020603050405020304" pitchFamily="18" charset="0"/>
              <a:ea typeface="华文楷体" panose="02010600040101010101" pitchFamily="2" charset="-122"/>
              <a:cs typeface="Times New Roman" panose="02020603050405020304" pitchFamily="18" charset="0"/>
            </a:endParaRPr>
          </a:p>
          <a:p>
            <a:pPr eaLnBrk="1" hangingPunct="1"/>
            <a:endParaRPr lang="en-US" altLang="zh-CN" sz="2400" dirty="0">
              <a:latin typeface="Times New Roman" panose="02020603050405020304" pitchFamily="18" charset="0"/>
              <a:ea typeface="华文楷体" panose="02010600040101010101" pitchFamily="2" charset="-122"/>
              <a:cs typeface="Times New Roman" panose="02020603050405020304" pitchFamily="18" charset="0"/>
            </a:endParaRPr>
          </a:p>
          <a:p>
            <a:pPr eaLnBrk="1" hangingPunct="1"/>
            <a:endParaRPr lang="en-US" altLang="zh-CN" sz="2400" dirty="0">
              <a:latin typeface="Times New Roman" panose="02020603050405020304" pitchFamily="18" charset="0"/>
              <a:ea typeface="华文楷体" panose="02010600040101010101" pitchFamily="2" charset="-122"/>
              <a:cs typeface="Times New Roman" panose="02020603050405020304" pitchFamily="18" charset="0"/>
            </a:endParaRPr>
          </a:p>
          <a:p>
            <a:pPr eaLnBrk="1" hangingPunct="1"/>
            <a:endParaRPr lang="en-US" altLang="zh-CN" sz="2400" dirty="0">
              <a:latin typeface="Times New Roman" panose="02020603050405020304" pitchFamily="18" charset="0"/>
              <a:ea typeface="华文楷体" panose="02010600040101010101" pitchFamily="2" charset="-122"/>
              <a:cs typeface="Times New Roman" panose="02020603050405020304" pitchFamily="18" charset="0"/>
            </a:endParaRPr>
          </a:p>
          <a:p>
            <a:pPr eaLnBrk="1" hangingPunct="1"/>
            <a:endParaRPr lang="en-US" altLang="zh-CN" sz="2400" dirty="0">
              <a:latin typeface="Times New Roman" panose="02020603050405020304" pitchFamily="18" charset="0"/>
              <a:ea typeface="华文楷体" panose="02010600040101010101" pitchFamily="2" charset="-122"/>
              <a:cs typeface="Times New Roman" panose="02020603050405020304" pitchFamily="18" charset="0"/>
            </a:endParaRPr>
          </a:p>
          <a:p>
            <a:pPr indent="266700" algn="just">
              <a:lnSpc>
                <a:spcPct val="125000"/>
              </a:lnSpc>
              <a:spcAft>
                <a:spcPts val="0"/>
              </a:spcAft>
            </a:pPr>
            <a:r>
              <a:rPr lang="zh-CN" altLang="zh-CN" sz="2000" b="0" kern="100" dirty="0">
                <a:solidFill>
                  <a:srgbClr val="000000"/>
                </a:solidFill>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000" b="0" kern="100" dirty="0">
                <a:solidFill>
                  <a:srgbClr val="000000"/>
                </a:solidFill>
                <a:latin typeface="Times New Roman" panose="02020603050405020304" pitchFamily="18" charset="0"/>
                <a:ea typeface="华文楷体" panose="02010600040101010101" pitchFamily="2" charset="-122"/>
                <a:cs typeface="Times New Roman" panose="02020603050405020304" pitchFamily="18" charset="0"/>
              </a:rPr>
              <a:t>1</a:t>
            </a:r>
            <a:r>
              <a:rPr lang="zh-CN" altLang="zh-CN" sz="2000" b="0" kern="100" dirty="0">
                <a:solidFill>
                  <a:srgbClr val="000000"/>
                </a:solidFill>
                <a:latin typeface="Times New Roman" panose="02020603050405020304" pitchFamily="18" charset="0"/>
                <a:ea typeface="华文楷体" panose="02010600040101010101" pitchFamily="2" charset="-122"/>
                <a:cs typeface="Times New Roman" panose="02020603050405020304" pitchFamily="18" charset="0"/>
              </a:rPr>
              <a:t>）控制黑尿病的基因是</a:t>
            </a:r>
            <a:r>
              <a:rPr lang="en-US" altLang="zh-CN" sz="2000" b="0" u="sng" kern="100" dirty="0">
                <a:solidFill>
                  <a:srgbClr val="000000"/>
                </a:solidFill>
                <a:latin typeface="Times New Roman" panose="02020603050405020304" pitchFamily="18" charset="0"/>
                <a:ea typeface="华文楷体" panose="02010600040101010101" pitchFamily="2" charset="-122"/>
                <a:cs typeface="Times New Roman" panose="02020603050405020304" pitchFamily="18" charset="0"/>
              </a:rPr>
              <a:t>       </a:t>
            </a:r>
            <a:r>
              <a:rPr lang="zh-CN" altLang="zh-CN" sz="2000" b="0" kern="100" dirty="0">
                <a:solidFill>
                  <a:srgbClr val="000000"/>
                </a:solidFill>
                <a:latin typeface="Times New Roman" panose="02020603050405020304" pitchFamily="18" charset="0"/>
                <a:ea typeface="华文楷体" panose="02010600040101010101" pitchFamily="2" charset="-122"/>
                <a:cs typeface="Times New Roman" panose="02020603050405020304" pitchFamily="18" charset="0"/>
              </a:rPr>
              <a:t>性基因。</a:t>
            </a:r>
            <a:endParaRPr lang="zh-CN" altLang="zh-CN" sz="2000" b="0" kern="100" dirty="0">
              <a:latin typeface="Times New Roman" panose="02020603050405020304" pitchFamily="18" charset="0"/>
              <a:ea typeface="华文楷体" panose="02010600040101010101" pitchFamily="2" charset="-122"/>
              <a:cs typeface="Times New Roman" panose="02020603050405020304" pitchFamily="18" charset="0"/>
            </a:endParaRPr>
          </a:p>
          <a:p>
            <a:pPr indent="266700" algn="just">
              <a:lnSpc>
                <a:spcPct val="125000"/>
              </a:lnSpc>
              <a:spcAft>
                <a:spcPts val="0"/>
              </a:spcAft>
            </a:pPr>
            <a:r>
              <a:rPr lang="zh-CN" altLang="zh-CN" sz="2000" b="0" kern="100" dirty="0">
                <a:solidFill>
                  <a:srgbClr val="000000"/>
                </a:solidFill>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000" b="0" kern="100" dirty="0">
                <a:solidFill>
                  <a:srgbClr val="000000"/>
                </a:solidFill>
                <a:latin typeface="Times New Roman" panose="02020603050405020304" pitchFamily="18" charset="0"/>
                <a:ea typeface="华文楷体" panose="02010600040101010101" pitchFamily="2" charset="-122"/>
                <a:cs typeface="Times New Roman" panose="02020603050405020304" pitchFamily="18" charset="0"/>
              </a:rPr>
              <a:t>2</a:t>
            </a:r>
            <a:r>
              <a:rPr lang="zh-CN" altLang="zh-CN" sz="2000" b="0" kern="100" dirty="0">
                <a:solidFill>
                  <a:srgbClr val="000000"/>
                </a:solidFill>
                <a:latin typeface="Times New Roman" panose="02020603050405020304" pitchFamily="18" charset="0"/>
                <a:ea typeface="华文楷体" panose="02010600040101010101" pitchFamily="2" charset="-122"/>
                <a:cs typeface="Times New Roman" panose="02020603050405020304" pitchFamily="18" charset="0"/>
              </a:rPr>
              <a:t>）图中</a:t>
            </a:r>
            <a:r>
              <a:rPr lang="en-US" altLang="zh-CN" sz="2000" b="0" kern="100" dirty="0">
                <a:solidFill>
                  <a:srgbClr val="000000"/>
                </a:solidFill>
                <a:latin typeface="Times New Roman" panose="02020603050405020304" pitchFamily="18" charset="0"/>
                <a:ea typeface="华文楷体" panose="02010600040101010101" pitchFamily="2" charset="-122"/>
                <a:cs typeface="Times New Roman" panose="02020603050405020304" pitchFamily="18" charset="0"/>
              </a:rPr>
              <a:t>I</a:t>
            </a:r>
            <a:r>
              <a:rPr lang="en-US" altLang="zh-CN" sz="2000" b="0" kern="100" baseline="-25000" dirty="0">
                <a:solidFill>
                  <a:srgbClr val="000000"/>
                </a:solidFill>
                <a:latin typeface="Times New Roman" panose="02020603050405020304" pitchFamily="18" charset="0"/>
                <a:ea typeface="华文楷体" panose="02010600040101010101" pitchFamily="2" charset="-122"/>
                <a:cs typeface="Times New Roman" panose="02020603050405020304" pitchFamily="18" charset="0"/>
              </a:rPr>
              <a:t>1</a:t>
            </a:r>
            <a:r>
              <a:rPr lang="zh-CN" altLang="zh-CN" sz="2000" b="0" kern="100" dirty="0">
                <a:solidFill>
                  <a:srgbClr val="000000"/>
                </a:solidFill>
                <a:latin typeface="Times New Roman" panose="02020603050405020304" pitchFamily="18" charset="0"/>
                <a:ea typeface="华文楷体" panose="02010600040101010101" pitchFamily="2" charset="-122"/>
                <a:cs typeface="Times New Roman" panose="02020603050405020304" pitchFamily="18" charset="0"/>
              </a:rPr>
              <a:t>的基因型是</a:t>
            </a:r>
            <a:r>
              <a:rPr lang="en-US" altLang="zh-CN" sz="2000" b="0" u="sng" kern="100" dirty="0">
                <a:solidFill>
                  <a:srgbClr val="000000"/>
                </a:solidFill>
                <a:latin typeface="Times New Roman" panose="02020603050405020304" pitchFamily="18" charset="0"/>
                <a:ea typeface="华文楷体" panose="02010600040101010101" pitchFamily="2" charset="-122"/>
                <a:cs typeface="Times New Roman" panose="02020603050405020304" pitchFamily="18" charset="0"/>
              </a:rPr>
              <a:t>        </a:t>
            </a:r>
            <a:r>
              <a:rPr lang="zh-CN" altLang="zh-CN" sz="2000" b="0" kern="100" dirty="0">
                <a:solidFill>
                  <a:srgbClr val="000000"/>
                </a:solidFill>
                <a:latin typeface="Times New Roman" panose="02020603050405020304" pitchFamily="18" charset="0"/>
                <a:ea typeface="华文楷体" panose="02010600040101010101" pitchFamily="2" charset="-122"/>
                <a:cs typeface="Times New Roman" panose="02020603050405020304" pitchFamily="18" charset="0"/>
              </a:rPr>
              <a:t>，判断依据是</a:t>
            </a:r>
            <a:r>
              <a:rPr lang="en-US" altLang="zh-CN" sz="2000" b="0" u="sng" kern="100" dirty="0">
                <a:solidFill>
                  <a:srgbClr val="000000"/>
                </a:solidFill>
                <a:latin typeface="Times New Roman" panose="02020603050405020304" pitchFamily="18" charset="0"/>
                <a:ea typeface="华文楷体" panose="02010600040101010101" pitchFamily="2" charset="-122"/>
                <a:cs typeface="Times New Roman" panose="02020603050405020304" pitchFamily="18" charset="0"/>
              </a:rPr>
              <a:t>                      </a:t>
            </a:r>
            <a:r>
              <a:rPr lang="zh-CN" altLang="en-US" sz="2000" b="0" u="sng" kern="100" dirty="0">
                <a:solidFill>
                  <a:srgbClr val="000000"/>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000" b="0" u="sng" kern="100" dirty="0">
                <a:solidFill>
                  <a:srgbClr val="000000"/>
                </a:solidFill>
                <a:latin typeface="Times New Roman" panose="02020603050405020304" pitchFamily="18" charset="0"/>
                <a:ea typeface="华文楷体" panose="02010600040101010101" pitchFamily="2" charset="-122"/>
                <a:cs typeface="Times New Roman" panose="02020603050405020304" pitchFamily="18" charset="0"/>
              </a:rPr>
              <a:t>   </a:t>
            </a:r>
            <a:r>
              <a:rPr lang="zh-CN" altLang="zh-CN" sz="2000" b="0" kern="100" dirty="0">
                <a:solidFill>
                  <a:srgbClr val="000000"/>
                </a:solidFill>
                <a:latin typeface="Times New Roman" panose="02020603050405020304" pitchFamily="18" charset="0"/>
                <a:ea typeface="华文楷体" panose="02010600040101010101" pitchFamily="2" charset="-122"/>
                <a:cs typeface="Times New Roman" panose="02020603050405020304" pitchFamily="18" charset="0"/>
              </a:rPr>
              <a:t>。</a:t>
            </a:r>
            <a:endParaRPr lang="zh-CN" altLang="zh-CN" sz="2000" b="0" kern="100" dirty="0">
              <a:latin typeface="Times New Roman" panose="02020603050405020304" pitchFamily="18" charset="0"/>
              <a:ea typeface="华文楷体" panose="02010600040101010101" pitchFamily="2" charset="-122"/>
              <a:cs typeface="Times New Roman" panose="02020603050405020304" pitchFamily="18" charset="0"/>
            </a:endParaRPr>
          </a:p>
          <a:p>
            <a:pPr marL="600075" indent="-333375" algn="just">
              <a:lnSpc>
                <a:spcPct val="125000"/>
              </a:lnSpc>
              <a:spcAft>
                <a:spcPts val="0"/>
              </a:spcAft>
            </a:pPr>
            <a:r>
              <a:rPr lang="zh-CN" altLang="zh-CN" sz="2000" b="0" kern="100" dirty="0">
                <a:solidFill>
                  <a:srgbClr val="000000"/>
                </a:solidFill>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000" b="0" kern="100" dirty="0">
                <a:solidFill>
                  <a:srgbClr val="000000"/>
                </a:solidFill>
                <a:latin typeface="Times New Roman" panose="02020603050405020304" pitchFamily="18" charset="0"/>
                <a:ea typeface="华文楷体" panose="02010600040101010101" pitchFamily="2" charset="-122"/>
                <a:cs typeface="Times New Roman" panose="02020603050405020304" pitchFamily="18" charset="0"/>
              </a:rPr>
              <a:t>3</a:t>
            </a:r>
            <a:r>
              <a:rPr lang="zh-CN" altLang="zh-CN" sz="2000" b="0" kern="100" dirty="0">
                <a:solidFill>
                  <a:srgbClr val="000000"/>
                </a:solidFill>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000" b="0" kern="100" dirty="0">
                <a:solidFill>
                  <a:srgbClr val="000000"/>
                </a:solidFill>
                <a:latin typeface="Times New Roman" panose="02020603050405020304" pitchFamily="18" charset="0"/>
                <a:ea typeface="华文楷体" panose="02010600040101010101" pitchFamily="2" charset="-122"/>
                <a:cs typeface="Times New Roman" panose="02020603050405020304" pitchFamily="18" charset="0"/>
              </a:rPr>
              <a:t>II</a:t>
            </a:r>
            <a:r>
              <a:rPr lang="en-US" altLang="zh-CN" sz="2000" b="0" kern="100" baseline="-25000" dirty="0">
                <a:solidFill>
                  <a:srgbClr val="000000"/>
                </a:solidFill>
                <a:latin typeface="Times New Roman" panose="02020603050405020304" pitchFamily="18" charset="0"/>
                <a:ea typeface="华文楷体" panose="02010600040101010101" pitchFamily="2" charset="-122"/>
                <a:cs typeface="Times New Roman" panose="02020603050405020304" pitchFamily="18" charset="0"/>
              </a:rPr>
              <a:t>4</a:t>
            </a:r>
            <a:r>
              <a:rPr lang="zh-CN" altLang="zh-CN" sz="2000" b="0" kern="100" dirty="0">
                <a:solidFill>
                  <a:srgbClr val="000000"/>
                </a:solidFill>
                <a:latin typeface="Times New Roman" panose="02020603050405020304" pitchFamily="18" charset="0"/>
                <a:ea typeface="华文楷体" panose="02010600040101010101" pitchFamily="2" charset="-122"/>
                <a:cs typeface="Times New Roman" panose="02020603050405020304" pitchFamily="18" charset="0"/>
              </a:rPr>
              <a:t>与</a:t>
            </a:r>
            <a:r>
              <a:rPr lang="en-US" altLang="zh-CN" sz="2000" b="0" kern="100" dirty="0">
                <a:solidFill>
                  <a:srgbClr val="000000"/>
                </a:solidFill>
                <a:latin typeface="Times New Roman" panose="02020603050405020304" pitchFamily="18" charset="0"/>
                <a:ea typeface="华文楷体" panose="02010600040101010101" pitchFamily="2" charset="-122"/>
                <a:cs typeface="Times New Roman" panose="02020603050405020304" pitchFamily="18" charset="0"/>
              </a:rPr>
              <a:t>II</a:t>
            </a:r>
            <a:r>
              <a:rPr lang="en-US" altLang="zh-CN" sz="2000" b="0" kern="100" baseline="-25000" dirty="0">
                <a:solidFill>
                  <a:srgbClr val="000000"/>
                </a:solidFill>
                <a:latin typeface="Times New Roman" panose="02020603050405020304" pitchFamily="18" charset="0"/>
                <a:ea typeface="华文楷体" panose="02010600040101010101" pitchFamily="2" charset="-122"/>
                <a:cs typeface="Times New Roman" panose="02020603050405020304" pitchFamily="18" charset="0"/>
              </a:rPr>
              <a:t>5</a:t>
            </a:r>
            <a:r>
              <a:rPr lang="zh-CN" altLang="zh-CN" sz="2000" b="0" kern="100" dirty="0">
                <a:solidFill>
                  <a:srgbClr val="000000"/>
                </a:solidFill>
                <a:latin typeface="Times New Roman" panose="02020603050405020304" pitchFamily="18" charset="0"/>
                <a:ea typeface="华文楷体" panose="02010600040101010101" pitchFamily="2" charset="-122"/>
                <a:cs typeface="Times New Roman" panose="02020603050405020304" pitchFamily="18" charset="0"/>
              </a:rPr>
              <a:t>的孩子不患黑尿病的概率为</a:t>
            </a:r>
            <a:r>
              <a:rPr lang="en-US" altLang="zh-CN" sz="2000" b="0" u="sng" kern="100" dirty="0">
                <a:solidFill>
                  <a:srgbClr val="000000"/>
                </a:solidFill>
                <a:latin typeface="Times New Roman" panose="02020603050405020304" pitchFamily="18" charset="0"/>
                <a:ea typeface="华文楷体" panose="02010600040101010101" pitchFamily="2" charset="-122"/>
                <a:cs typeface="Times New Roman" panose="02020603050405020304" pitchFamily="18" charset="0"/>
              </a:rPr>
              <a:t>           </a:t>
            </a:r>
            <a:r>
              <a:rPr lang="zh-CN" altLang="zh-CN" sz="2000" b="0" kern="100" dirty="0">
                <a:solidFill>
                  <a:srgbClr val="000000"/>
                </a:solidFill>
                <a:latin typeface="Times New Roman" panose="02020603050405020304" pitchFamily="18" charset="0"/>
                <a:ea typeface="华文楷体" panose="02010600040101010101" pitchFamily="2" charset="-122"/>
                <a:cs typeface="Times New Roman" panose="02020603050405020304" pitchFamily="18" charset="0"/>
              </a:rPr>
              <a:t>。</a:t>
            </a:r>
            <a:endParaRPr lang="zh-CN" altLang="zh-CN" sz="2000" b="0" kern="100" dirty="0">
              <a:latin typeface="Times New Roman" panose="02020603050405020304" pitchFamily="18" charset="0"/>
              <a:ea typeface="华文楷体" panose="02010600040101010101" pitchFamily="2" charset="-122"/>
              <a:cs typeface="Times New Roman" panose="02020603050405020304" pitchFamily="18" charset="0"/>
            </a:endParaRPr>
          </a:p>
          <a:p>
            <a:pPr eaLnBrk="1" hangingPunct="1"/>
            <a:endParaRPr lang="zh-CN" altLang="en-US" sz="2000" dirty="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5" name="矩形 4">
            <a:extLst>
              <a:ext uri="{FF2B5EF4-FFF2-40B4-BE49-F238E27FC236}">
                <a16:creationId xmlns:a16="http://schemas.microsoft.com/office/drawing/2014/main" id="{C30FE6E3-47FE-4557-8FF3-C5DE135EC0AF}"/>
              </a:ext>
            </a:extLst>
          </p:cNvPr>
          <p:cNvSpPr>
            <a:spLocks noChangeArrowheads="1"/>
          </p:cNvSpPr>
          <p:nvPr/>
        </p:nvSpPr>
        <p:spPr bwMode="auto">
          <a:xfrm>
            <a:off x="5039032" y="4708195"/>
            <a:ext cx="5116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楷体_GB2312" pitchFamily="49" charset="-122"/>
                <a:ea typeface="楷体_GB2312" pitchFamily="49" charset="-122"/>
              </a:defRPr>
            </a:lvl1pPr>
            <a:lvl2pPr marL="742950" indent="-285750" eaLnBrk="0" hangingPunct="0">
              <a:defRPr sz="3200" b="1">
                <a:solidFill>
                  <a:schemeClr val="tx1"/>
                </a:solidFill>
                <a:latin typeface="楷体_GB2312" pitchFamily="49" charset="-122"/>
                <a:ea typeface="楷体_GB2312" pitchFamily="49" charset="-122"/>
              </a:defRPr>
            </a:lvl2pPr>
            <a:lvl3pPr marL="1143000" indent="-228600" eaLnBrk="0" hangingPunct="0">
              <a:defRPr sz="3200" b="1">
                <a:solidFill>
                  <a:schemeClr val="tx1"/>
                </a:solidFill>
                <a:latin typeface="楷体_GB2312" pitchFamily="49" charset="-122"/>
                <a:ea typeface="楷体_GB2312" pitchFamily="49" charset="-122"/>
              </a:defRPr>
            </a:lvl3pPr>
            <a:lvl4pPr marL="1600200" indent="-228600" eaLnBrk="0" hangingPunct="0">
              <a:defRPr sz="3200" b="1">
                <a:solidFill>
                  <a:schemeClr val="tx1"/>
                </a:solidFill>
                <a:latin typeface="楷体_GB2312" pitchFamily="49" charset="-122"/>
                <a:ea typeface="楷体_GB2312" pitchFamily="49" charset="-122"/>
              </a:defRPr>
            </a:lvl4pPr>
            <a:lvl5pPr marL="2057400" indent="-228600" eaLnBrk="0" hangingPunct="0">
              <a:defRPr sz="32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9pPr>
          </a:lstStyle>
          <a:p>
            <a:pPr eaLnBrk="1" hangingPunct="1"/>
            <a:r>
              <a:rPr lang="en-US" altLang="zh-CN" sz="20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2/3</a:t>
            </a:r>
            <a:endParaRPr lang="zh-CN" altLang="en-US" sz="20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6" name="矩形 5">
            <a:extLst>
              <a:ext uri="{FF2B5EF4-FFF2-40B4-BE49-F238E27FC236}">
                <a16:creationId xmlns:a16="http://schemas.microsoft.com/office/drawing/2014/main" id="{631CB7A7-3952-4C7F-99B8-5AE154124B52}"/>
              </a:ext>
            </a:extLst>
          </p:cNvPr>
          <p:cNvSpPr>
            <a:spLocks noChangeArrowheads="1"/>
          </p:cNvSpPr>
          <p:nvPr/>
        </p:nvSpPr>
        <p:spPr bwMode="auto">
          <a:xfrm>
            <a:off x="3400272" y="3947729"/>
            <a:ext cx="4427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楷体_GB2312" pitchFamily="49" charset="-122"/>
                <a:ea typeface="楷体_GB2312" pitchFamily="49" charset="-122"/>
              </a:defRPr>
            </a:lvl1pPr>
            <a:lvl2pPr marL="742950" indent="-285750" eaLnBrk="0" hangingPunct="0">
              <a:defRPr sz="3200" b="1">
                <a:solidFill>
                  <a:schemeClr val="tx1"/>
                </a:solidFill>
                <a:latin typeface="楷体_GB2312" pitchFamily="49" charset="-122"/>
                <a:ea typeface="楷体_GB2312" pitchFamily="49" charset="-122"/>
              </a:defRPr>
            </a:lvl2pPr>
            <a:lvl3pPr marL="1143000" indent="-228600" eaLnBrk="0" hangingPunct="0">
              <a:defRPr sz="3200" b="1">
                <a:solidFill>
                  <a:schemeClr val="tx1"/>
                </a:solidFill>
                <a:latin typeface="楷体_GB2312" pitchFamily="49" charset="-122"/>
                <a:ea typeface="楷体_GB2312" pitchFamily="49" charset="-122"/>
              </a:defRPr>
            </a:lvl3pPr>
            <a:lvl4pPr marL="1600200" indent="-228600" eaLnBrk="0" hangingPunct="0">
              <a:defRPr sz="3200" b="1">
                <a:solidFill>
                  <a:schemeClr val="tx1"/>
                </a:solidFill>
                <a:latin typeface="楷体_GB2312" pitchFamily="49" charset="-122"/>
                <a:ea typeface="楷体_GB2312" pitchFamily="49" charset="-122"/>
              </a:defRPr>
            </a:lvl4pPr>
            <a:lvl5pPr marL="2057400" indent="-228600" eaLnBrk="0" hangingPunct="0">
              <a:defRPr sz="32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9pPr>
          </a:lstStyle>
          <a:p>
            <a:pPr eaLnBrk="1" hangingPunct="1"/>
            <a:r>
              <a:rPr lang="zh-CN" altLang="en-US" sz="2000" dirty="0">
                <a:solidFill>
                  <a:srgbClr val="FF0000"/>
                </a:solidFill>
                <a:latin typeface="宋体" panose="02010600030101010101" pitchFamily="2" charset="-122"/>
                <a:ea typeface="宋体" panose="02010600030101010101" pitchFamily="2" charset="-122"/>
              </a:rPr>
              <a:t>隐</a:t>
            </a:r>
            <a:endParaRPr lang="zh-CN" altLang="en-US" sz="2000" dirty="0">
              <a:solidFill>
                <a:srgbClr val="FF0000"/>
              </a:solidFill>
              <a:latin typeface="华文楷体" panose="02010600040101010101" pitchFamily="2" charset="-122"/>
              <a:ea typeface="华文楷体" panose="02010600040101010101" pitchFamily="2" charset="-122"/>
            </a:endParaRPr>
          </a:p>
        </p:txBody>
      </p:sp>
      <p:sp>
        <p:nvSpPr>
          <p:cNvPr id="7" name="矩形 6">
            <a:extLst>
              <a:ext uri="{FF2B5EF4-FFF2-40B4-BE49-F238E27FC236}">
                <a16:creationId xmlns:a16="http://schemas.microsoft.com/office/drawing/2014/main" id="{FE5E0F37-189A-4F42-8E29-2E591CB21CC2}"/>
              </a:ext>
            </a:extLst>
          </p:cNvPr>
          <p:cNvSpPr>
            <a:spLocks noChangeArrowheads="1"/>
          </p:cNvSpPr>
          <p:nvPr/>
        </p:nvSpPr>
        <p:spPr bwMode="auto">
          <a:xfrm>
            <a:off x="3131628" y="4347839"/>
            <a:ext cx="5629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楷体_GB2312" pitchFamily="49" charset="-122"/>
                <a:ea typeface="楷体_GB2312" pitchFamily="49" charset="-122"/>
              </a:defRPr>
            </a:lvl1pPr>
            <a:lvl2pPr marL="742950" indent="-285750" eaLnBrk="0" hangingPunct="0">
              <a:defRPr sz="3200" b="1">
                <a:solidFill>
                  <a:schemeClr val="tx1"/>
                </a:solidFill>
                <a:latin typeface="楷体_GB2312" pitchFamily="49" charset="-122"/>
                <a:ea typeface="楷体_GB2312" pitchFamily="49" charset="-122"/>
              </a:defRPr>
            </a:lvl2pPr>
            <a:lvl3pPr marL="1143000" indent="-228600" eaLnBrk="0" hangingPunct="0">
              <a:defRPr sz="3200" b="1">
                <a:solidFill>
                  <a:schemeClr val="tx1"/>
                </a:solidFill>
                <a:latin typeface="楷体_GB2312" pitchFamily="49" charset="-122"/>
                <a:ea typeface="楷体_GB2312" pitchFamily="49" charset="-122"/>
              </a:defRPr>
            </a:lvl3pPr>
            <a:lvl4pPr marL="1600200" indent="-228600" eaLnBrk="0" hangingPunct="0">
              <a:defRPr sz="3200" b="1">
                <a:solidFill>
                  <a:schemeClr val="tx1"/>
                </a:solidFill>
                <a:latin typeface="楷体_GB2312" pitchFamily="49" charset="-122"/>
                <a:ea typeface="楷体_GB2312" pitchFamily="49" charset="-122"/>
              </a:defRPr>
            </a:lvl4pPr>
            <a:lvl5pPr marL="2057400" indent="-228600" eaLnBrk="0" hangingPunct="0">
              <a:defRPr sz="32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9pPr>
          </a:lstStyle>
          <a:p>
            <a:pPr eaLnBrk="1" hangingPunct="1"/>
            <a:r>
              <a:rPr lang="en-US" altLang="zh-CN" sz="20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Aa </a:t>
            </a:r>
            <a:endParaRPr lang="zh-CN" altLang="en-US" sz="20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2324" name="矩形 4">
            <a:extLst>
              <a:ext uri="{FF2B5EF4-FFF2-40B4-BE49-F238E27FC236}">
                <a16:creationId xmlns:a16="http://schemas.microsoft.com/office/drawing/2014/main" id="{24D19FF4-AFFE-48C1-AB94-5DC1B7E8D34D}"/>
              </a:ext>
            </a:extLst>
          </p:cNvPr>
          <p:cNvSpPr>
            <a:spLocks noChangeArrowheads="1"/>
          </p:cNvSpPr>
          <p:nvPr/>
        </p:nvSpPr>
        <p:spPr bwMode="auto">
          <a:xfrm>
            <a:off x="5039032" y="0"/>
            <a:ext cx="4953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楷体_GB2312" pitchFamily="49" charset="-122"/>
                <a:ea typeface="楷体_GB2312" pitchFamily="49" charset="-122"/>
              </a:defRPr>
            </a:lvl1pPr>
            <a:lvl2pPr marL="742950" indent="-285750" eaLnBrk="0" hangingPunct="0">
              <a:defRPr sz="3200" b="1">
                <a:solidFill>
                  <a:schemeClr val="tx1"/>
                </a:solidFill>
                <a:latin typeface="楷体_GB2312" pitchFamily="49" charset="-122"/>
                <a:ea typeface="楷体_GB2312" pitchFamily="49" charset="-122"/>
              </a:defRPr>
            </a:lvl2pPr>
            <a:lvl3pPr marL="1143000" indent="-228600" eaLnBrk="0" hangingPunct="0">
              <a:defRPr sz="3200" b="1">
                <a:solidFill>
                  <a:schemeClr val="tx1"/>
                </a:solidFill>
                <a:latin typeface="楷体_GB2312" pitchFamily="49" charset="-122"/>
                <a:ea typeface="楷体_GB2312" pitchFamily="49" charset="-122"/>
              </a:defRPr>
            </a:lvl3pPr>
            <a:lvl4pPr marL="1600200" indent="-228600" eaLnBrk="0" hangingPunct="0">
              <a:defRPr sz="3200" b="1">
                <a:solidFill>
                  <a:schemeClr val="tx1"/>
                </a:solidFill>
                <a:latin typeface="楷体_GB2312" pitchFamily="49" charset="-122"/>
                <a:ea typeface="楷体_GB2312" pitchFamily="49" charset="-122"/>
              </a:defRPr>
            </a:lvl4pPr>
            <a:lvl5pPr marL="2057400" indent="-228600" eaLnBrk="0" hangingPunct="0">
              <a:defRPr sz="32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9pPr>
          </a:lstStyle>
          <a:p>
            <a:pPr eaLnBrk="1" hangingPunct="1"/>
            <a:r>
              <a:rPr lang="zh-CN" altLang="en-US" sz="2400" dirty="0">
                <a:solidFill>
                  <a:srgbClr val="FF0000"/>
                </a:solidFill>
                <a:latin typeface="华文楷体" panose="02010600040101010101" pitchFamily="2" charset="-122"/>
                <a:ea typeface="华文楷体" panose="02010600040101010101" pitchFamily="2" charset="-122"/>
              </a:rPr>
              <a:t>（暂停，审题、分析作答）</a:t>
            </a:r>
            <a:endParaRPr lang="en-US" altLang="zh-CN" sz="2400" dirty="0">
              <a:solidFill>
                <a:srgbClr val="FF0000"/>
              </a:solidFill>
              <a:latin typeface="华文楷体" panose="02010600040101010101" pitchFamily="2" charset="-122"/>
              <a:ea typeface="华文楷体" panose="02010600040101010101" pitchFamily="2" charset="-122"/>
            </a:endParaRPr>
          </a:p>
        </p:txBody>
      </p:sp>
      <p:sp>
        <p:nvSpPr>
          <p:cNvPr id="2" name="矩形 1">
            <a:extLst>
              <a:ext uri="{FF2B5EF4-FFF2-40B4-BE49-F238E27FC236}">
                <a16:creationId xmlns:a16="http://schemas.microsoft.com/office/drawing/2014/main" id="{E4EF2D76-A5B5-463C-A284-CA68A96B7DBC}"/>
              </a:ext>
            </a:extLst>
          </p:cNvPr>
          <p:cNvSpPr/>
          <p:nvPr/>
        </p:nvSpPr>
        <p:spPr>
          <a:xfrm>
            <a:off x="5039032" y="4307937"/>
            <a:ext cx="3743332" cy="369332"/>
          </a:xfrm>
          <a:prstGeom prst="rect">
            <a:avLst/>
          </a:prstGeom>
        </p:spPr>
        <p:txBody>
          <a:bodyPr wrap="none">
            <a:spAutoFit/>
          </a:bodyPr>
          <a:lstStyle/>
          <a:p>
            <a:r>
              <a:rPr lang="en-US" altLang="zh-CN" b="1" kern="1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I</a:t>
            </a:r>
            <a:r>
              <a:rPr lang="en-US" altLang="zh-CN" b="1" kern="100" baseline="-250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1</a:t>
            </a:r>
            <a:r>
              <a:rPr lang="zh-CN" altLang="en-US" b="1" kern="1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表型正常</a:t>
            </a:r>
            <a:r>
              <a:rPr lang="en-US" altLang="zh-CN" b="1" kern="1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b="1" kern="1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且</a:t>
            </a:r>
            <a:r>
              <a:rPr lang="en-US" altLang="zh-CN" b="1" kern="1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I</a:t>
            </a:r>
            <a:r>
              <a:rPr lang="en-US" altLang="zh-CN" b="1" kern="100" baseline="-250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1</a:t>
            </a:r>
            <a:r>
              <a:rPr lang="zh-CN" altLang="en-US" b="1"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和</a:t>
            </a:r>
            <a:r>
              <a:rPr lang="en-US" altLang="zh-CN" b="1" kern="1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I</a:t>
            </a:r>
            <a:r>
              <a:rPr lang="en-US" altLang="zh-CN" b="1" kern="100" baseline="-250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2</a:t>
            </a:r>
            <a:r>
              <a:rPr lang="zh-CN" altLang="en-US" b="1"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的后代中有患者</a:t>
            </a:r>
            <a:endParaRPr lang="zh-CN" altLang="en-US" sz="1600" b="1" dirty="0">
              <a:latin typeface="Times New Roman" panose="02020603050405020304" pitchFamily="18" charset="0"/>
              <a:ea typeface="华文楷体" panose="02010600040101010101" pitchFamily="2" charset="-122"/>
              <a:cs typeface="Times New Roman" panose="02020603050405020304" pitchFamily="18" charset="0"/>
            </a:endParaRPr>
          </a:p>
        </p:txBody>
      </p:sp>
      <p:pic>
        <p:nvPicPr>
          <p:cNvPr id="10" name="图片 9">
            <a:extLst>
              <a:ext uri="{FF2B5EF4-FFF2-40B4-BE49-F238E27FC236}">
                <a16:creationId xmlns:a16="http://schemas.microsoft.com/office/drawing/2014/main" id="{34965564-A496-41C4-837B-0354038FAF7E}"/>
              </a:ext>
            </a:extLst>
          </p:cNvPr>
          <p:cNvPicPr/>
          <p:nvPr/>
        </p:nvPicPr>
        <p:blipFill>
          <a:blip r:embed="rId2" cstate="print"/>
          <a:srcRect/>
          <a:stretch>
            <a:fillRect/>
          </a:stretch>
        </p:blipFill>
        <p:spPr bwMode="auto">
          <a:xfrm>
            <a:off x="228250" y="1837129"/>
            <a:ext cx="3429484" cy="2016248"/>
          </a:xfrm>
          <a:prstGeom prst="rect">
            <a:avLst/>
          </a:prstGeom>
          <a:noFill/>
          <a:ln w="9525">
            <a:noFill/>
            <a:miter lim="800000"/>
            <a:headEnd/>
            <a:tailEnd/>
          </a:ln>
        </p:spPr>
      </p:pic>
      <p:sp>
        <p:nvSpPr>
          <p:cNvPr id="9" name="矩形 8">
            <a:extLst>
              <a:ext uri="{FF2B5EF4-FFF2-40B4-BE49-F238E27FC236}">
                <a16:creationId xmlns:a16="http://schemas.microsoft.com/office/drawing/2014/main" id="{117B85B1-D49F-4606-B25F-D807A70766C2}"/>
              </a:ext>
            </a:extLst>
          </p:cNvPr>
          <p:cNvSpPr>
            <a:spLocks noChangeArrowheads="1"/>
          </p:cNvSpPr>
          <p:nvPr/>
        </p:nvSpPr>
        <p:spPr bwMode="auto">
          <a:xfrm>
            <a:off x="4737272" y="1902446"/>
            <a:ext cx="4419950" cy="241912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楷体_GB2312" pitchFamily="49" charset="-122"/>
                <a:ea typeface="楷体_GB2312" pitchFamily="49" charset="-122"/>
              </a:defRPr>
            </a:lvl1pPr>
            <a:lvl2pPr marL="742950" indent="-285750" eaLnBrk="0" hangingPunct="0">
              <a:defRPr sz="3200" b="1">
                <a:solidFill>
                  <a:schemeClr val="tx1"/>
                </a:solidFill>
                <a:latin typeface="楷体_GB2312" pitchFamily="49" charset="-122"/>
                <a:ea typeface="楷体_GB2312" pitchFamily="49" charset="-122"/>
              </a:defRPr>
            </a:lvl2pPr>
            <a:lvl3pPr marL="1143000" indent="-228600" eaLnBrk="0" hangingPunct="0">
              <a:defRPr sz="3200" b="1">
                <a:solidFill>
                  <a:schemeClr val="tx1"/>
                </a:solidFill>
                <a:latin typeface="楷体_GB2312" pitchFamily="49" charset="-122"/>
                <a:ea typeface="楷体_GB2312" pitchFamily="49" charset="-122"/>
              </a:defRPr>
            </a:lvl3pPr>
            <a:lvl4pPr marL="1600200" indent="-228600" eaLnBrk="0" hangingPunct="0">
              <a:defRPr sz="3200" b="1">
                <a:solidFill>
                  <a:schemeClr val="tx1"/>
                </a:solidFill>
                <a:latin typeface="楷体_GB2312" pitchFamily="49" charset="-122"/>
                <a:ea typeface="楷体_GB2312" pitchFamily="49" charset="-122"/>
              </a:defRPr>
            </a:lvl4pPr>
            <a:lvl5pPr marL="2057400" indent="-228600" eaLnBrk="0" hangingPunct="0">
              <a:defRPr sz="32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9pPr>
          </a:lstStyle>
          <a:p>
            <a:pPr eaLnBrk="1" hangingPunct="1"/>
            <a:r>
              <a:rPr lang="zh-CN" altLang="en-US" sz="1800" dirty="0">
                <a:latin typeface="华文楷体" panose="02010600040101010101" pitchFamily="2" charset="-122"/>
                <a:ea typeface="华文楷体" panose="02010600040101010101" pitchFamily="2" charset="-122"/>
              </a:rPr>
              <a:t>解析</a:t>
            </a:r>
            <a:r>
              <a:rPr lang="zh-CN" altLang="en-US" sz="1800" dirty="0">
                <a:latin typeface="华文楷体" panose="02010600040101010101" pitchFamily="2" charset="-122"/>
                <a:ea typeface="华文楷体" panose="02010600040101010101" pitchFamily="2" charset="-122"/>
                <a:sym typeface="Wingdings" panose="05000000000000000000" pitchFamily="2" charset="2"/>
              </a:rPr>
              <a:t>：</a:t>
            </a:r>
            <a:endParaRPr lang="en-US" altLang="zh-CN" sz="1800" dirty="0">
              <a:latin typeface="华文楷体" panose="02010600040101010101" pitchFamily="2" charset="-122"/>
              <a:ea typeface="华文楷体" panose="02010600040101010101" pitchFamily="2" charset="-122"/>
              <a:sym typeface="Wingdings" panose="05000000000000000000" pitchFamily="2" charset="2"/>
            </a:endParaRPr>
          </a:p>
          <a:p>
            <a:pPr eaLnBrk="1" hangingPunct="1"/>
            <a:r>
              <a:rPr lang="zh-CN" altLang="en-US" sz="1800" dirty="0">
                <a:latin typeface="Times New Roman" panose="02020603050405020304" pitchFamily="18" charset="0"/>
                <a:ea typeface="华文楷体" panose="02010600040101010101" pitchFamily="2" charset="-122"/>
                <a:cs typeface="Times New Roman" panose="02020603050405020304" pitchFamily="18" charset="0"/>
                <a:sym typeface="Wingdings" panose="05000000000000000000" pitchFamily="2" charset="2"/>
              </a:rPr>
              <a:t>（</a:t>
            </a:r>
            <a:r>
              <a:rPr lang="en-US" altLang="zh-CN" sz="1800" dirty="0">
                <a:latin typeface="Times New Roman" panose="02020603050405020304" pitchFamily="18" charset="0"/>
                <a:ea typeface="华文楷体" panose="02010600040101010101" pitchFamily="2" charset="-122"/>
                <a:cs typeface="Times New Roman" panose="02020603050405020304" pitchFamily="18" charset="0"/>
                <a:sym typeface="Wingdings" panose="05000000000000000000" pitchFamily="2" charset="2"/>
              </a:rPr>
              <a:t>3</a:t>
            </a:r>
            <a:r>
              <a:rPr lang="zh-CN" altLang="en-US" sz="1800" dirty="0">
                <a:latin typeface="Times New Roman" panose="02020603050405020304" pitchFamily="18" charset="0"/>
                <a:ea typeface="华文楷体" panose="02010600040101010101" pitchFamily="2" charset="-122"/>
                <a:cs typeface="Times New Roman" panose="02020603050405020304" pitchFamily="18" charset="0"/>
                <a:sym typeface="Wingdings" panose="05000000000000000000" pitchFamily="2" charset="2"/>
              </a:rPr>
              <a:t>）</a:t>
            </a:r>
            <a:r>
              <a:rPr lang="en-US" altLang="zh-CN" sz="1800" kern="100" dirty="0">
                <a:solidFill>
                  <a:srgbClr val="000000"/>
                </a:solidFill>
                <a:latin typeface="Times New Roman" panose="02020603050405020304" pitchFamily="18" charset="0"/>
                <a:ea typeface="华文楷体" panose="02010600040101010101" pitchFamily="2" charset="-122"/>
                <a:cs typeface="Times New Roman" panose="02020603050405020304" pitchFamily="18" charset="0"/>
              </a:rPr>
              <a:t> II</a:t>
            </a:r>
            <a:r>
              <a:rPr lang="en-US" altLang="zh-CN" sz="1800" kern="100" baseline="-25000" dirty="0">
                <a:solidFill>
                  <a:srgbClr val="000000"/>
                </a:solidFill>
                <a:latin typeface="Times New Roman" panose="02020603050405020304" pitchFamily="18" charset="0"/>
                <a:ea typeface="华文楷体" panose="02010600040101010101" pitchFamily="2" charset="-122"/>
                <a:cs typeface="Times New Roman" panose="02020603050405020304" pitchFamily="18" charset="0"/>
              </a:rPr>
              <a:t>4 </a:t>
            </a:r>
            <a:r>
              <a:rPr lang="zh-CN" altLang="en-US" sz="1800" dirty="0">
                <a:latin typeface="Times New Roman" panose="02020603050405020304" pitchFamily="18" charset="0"/>
                <a:ea typeface="华文楷体" panose="02010600040101010101" pitchFamily="2" charset="-122"/>
                <a:cs typeface="Times New Roman" panose="02020603050405020304" pitchFamily="18" charset="0"/>
              </a:rPr>
              <a:t>为患者，基因型为</a:t>
            </a:r>
            <a:r>
              <a:rPr lang="en-US" altLang="zh-CN" sz="1800" dirty="0">
                <a:latin typeface="Times New Roman" panose="02020603050405020304" pitchFamily="18" charset="0"/>
                <a:ea typeface="华文楷体" panose="02010600040101010101" pitchFamily="2" charset="-122"/>
                <a:cs typeface="Times New Roman" panose="02020603050405020304" pitchFamily="18" charset="0"/>
              </a:rPr>
              <a:t>aa</a:t>
            </a:r>
            <a:r>
              <a:rPr lang="zh-CN" altLang="en-US" sz="1800" dirty="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1800" kern="100" dirty="0">
                <a:solidFill>
                  <a:srgbClr val="000000"/>
                </a:solidFill>
                <a:latin typeface="Times New Roman" panose="02020603050405020304" pitchFamily="18" charset="0"/>
                <a:ea typeface="华文楷体" panose="02010600040101010101" pitchFamily="2" charset="-122"/>
                <a:cs typeface="Times New Roman" panose="02020603050405020304" pitchFamily="18" charset="0"/>
              </a:rPr>
              <a:t> II</a:t>
            </a:r>
            <a:r>
              <a:rPr lang="en-US" altLang="zh-CN" sz="1800" kern="100" baseline="-25000" dirty="0">
                <a:solidFill>
                  <a:srgbClr val="000000"/>
                </a:solidFill>
                <a:latin typeface="Times New Roman" panose="02020603050405020304" pitchFamily="18" charset="0"/>
                <a:ea typeface="华文楷体" panose="02010600040101010101" pitchFamily="2" charset="-122"/>
                <a:cs typeface="Times New Roman" panose="02020603050405020304" pitchFamily="18" charset="0"/>
              </a:rPr>
              <a:t>5 </a:t>
            </a:r>
            <a:r>
              <a:rPr lang="zh-CN" altLang="en-US" sz="1800" dirty="0">
                <a:latin typeface="Times New Roman" panose="02020603050405020304" pitchFamily="18" charset="0"/>
                <a:ea typeface="华文楷体" panose="02010600040101010101" pitchFamily="2" charset="-122"/>
                <a:cs typeface="Times New Roman" panose="02020603050405020304" pitchFamily="18" charset="0"/>
              </a:rPr>
              <a:t>表型正常，但</a:t>
            </a:r>
            <a:r>
              <a:rPr lang="en-US" altLang="zh-CN" sz="1800" kern="100" dirty="0">
                <a:solidFill>
                  <a:srgbClr val="000000"/>
                </a:solidFill>
                <a:latin typeface="Times New Roman" panose="02020603050405020304" pitchFamily="18" charset="0"/>
                <a:ea typeface="华文楷体" panose="02010600040101010101" pitchFamily="2" charset="-122"/>
                <a:cs typeface="Times New Roman" panose="02020603050405020304" pitchFamily="18" charset="0"/>
              </a:rPr>
              <a:t>II</a:t>
            </a:r>
            <a:r>
              <a:rPr lang="en-US" altLang="zh-CN" sz="1800" kern="100" baseline="-25000" dirty="0">
                <a:solidFill>
                  <a:srgbClr val="000000"/>
                </a:solidFill>
                <a:latin typeface="Times New Roman" panose="02020603050405020304" pitchFamily="18" charset="0"/>
                <a:ea typeface="华文楷体" panose="02010600040101010101" pitchFamily="2" charset="-122"/>
                <a:cs typeface="Times New Roman" panose="02020603050405020304" pitchFamily="18" charset="0"/>
              </a:rPr>
              <a:t>6 </a:t>
            </a:r>
            <a:r>
              <a:rPr lang="zh-CN" altLang="en-US" sz="1800" dirty="0">
                <a:latin typeface="Times New Roman" panose="02020603050405020304" pitchFamily="18" charset="0"/>
                <a:ea typeface="华文楷体" panose="02010600040101010101" pitchFamily="2" charset="-122"/>
                <a:cs typeface="Times New Roman" panose="02020603050405020304" pitchFamily="18" charset="0"/>
              </a:rPr>
              <a:t>为患者，则双亲（</a:t>
            </a:r>
            <a:r>
              <a:rPr lang="en-US" altLang="zh-CN" sz="1800" dirty="0">
                <a:latin typeface="Times New Roman" panose="02020603050405020304" pitchFamily="18" charset="0"/>
                <a:ea typeface="华文楷体" panose="02010600040101010101" pitchFamily="2" charset="-122"/>
                <a:cs typeface="Times New Roman" panose="02020603050405020304" pitchFamily="18" charset="0"/>
              </a:rPr>
              <a:t>I</a:t>
            </a:r>
            <a:r>
              <a:rPr lang="en-US" altLang="zh-CN" sz="1800" baseline="-25000" dirty="0">
                <a:latin typeface="Times New Roman" panose="02020603050405020304" pitchFamily="18" charset="0"/>
                <a:ea typeface="华文楷体" panose="02010600040101010101" pitchFamily="2" charset="-122"/>
                <a:cs typeface="Times New Roman" panose="02020603050405020304" pitchFamily="18" charset="0"/>
              </a:rPr>
              <a:t>3</a:t>
            </a:r>
            <a:r>
              <a:rPr lang="zh-CN" altLang="en-US" sz="1800" dirty="0">
                <a:latin typeface="Times New Roman" panose="02020603050405020304" pitchFamily="18" charset="0"/>
                <a:ea typeface="华文楷体" panose="02010600040101010101" pitchFamily="2" charset="-122"/>
                <a:cs typeface="Times New Roman" panose="02020603050405020304" pitchFamily="18" charset="0"/>
              </a:rPr>
              <a:t>和</a:t>
            </a:r>
            <a:r>
              <a:rPr lang="en-US" altLang="zh-CN" sz="1800" dirty="0">
                <a:solidFill>
                  <a:srgbClr val="000000"/>
                </a:solidFill>
                <a:latin typeface="Times New Roman" panose="02020603050405020304" pitchFamily="18" charset="0"/>
                <a:ea typeface="华文楷体" panose="02010600040101010101" pitchFamily="2" charset="-122"/>
                <a:cs typeface="Times New Roman" panose="02020603050405020304" pitchFamily="18" charset="0"/>
              </a:rPr>
              <a:t>I</a:t>
            </a:r>
            <a:r>
              <a:rPr lang="en-US" altLang="zh-CN" sz="1800" baseline="-25000" dirty="0">
                <a:solidFill>
                  <a:srgbClr val="000000"/>
                </a:solidFill>
                <a:latin typeface="Times New Roman" panose="02020603050405020304" pitchFamily="18" charset="0"/>
                <a:ea typeface="华文楷体" panose="02010600040101010101" pitchFamily="2" charset="-122"/>
                <a:cs typeface="Times New Roman" panose="02020603050405020304" pitchFamily="18" charset="0"/>
              </a:rPr>
              <a:t>4</a:t>
            </a:r>
            <a:r>
              <a:rPr lang="zh-CN" altLang="en-US" sz="1800" dirty="0">
                <a:latin typeface="Times New Roman" panose="02020603050405020304" pitchFamily="18" charset="0"/>
                <a:ea typeface="华文楷体" panose="02010600040101010101" pitchFamily="2" charset="-122"/>
                <a:cs typeface="Times New Roman" panose="02020603050405020304" pitchFamily="18" charset="0"/>
              </a:rPr>
              <a:t>）基因型都是</a:t>
            </a:r>
            <a:r>
              <a:rPr lang="en-US" altLang="zh-CN" sz="1800" dirty="0">
                <a:latin typeface="Times New Roman" panose="02020603050405020304" pitchFamily="18" charset="0"/>
                <a:ea typeface="华文楷体" panose="02010600040101010101" pitchFamily="2" charset="-122"/>
                <a:cs typeface="Times New Roman" panose="02020603050405020304" pitchFamily="18" charset="0"/>
              </a:rPr>
              <a:t>Aa</a:t>
            </a:r>
            <a:r>
              <a:rPr lang="zh-CN" altLang="en-US" sz="1800" dirty="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1800" kern="100" dirty="0">
                <a:solidFill>
                  <a:srgbClr val="000000"/>
                </a:solidFill>
                <a:latin typeface="Times New Roman" panose="02020603050405020304" pitchFamily="18" charset="0"/>
                <a:ea typeface="华文楷体" panose="02010600040101010101" pitchFamily="2" charset="-122"/>
                <a:cs typeface="Times New Roman" panose="02020603050405020304" pitchFamily="18" charset="0"/>
              </a:rPr>
              <a:t> II</a:t>
            </a:r>
            <a:r>
              <a:rPr lang="en-US" altLang="zh-CN" sz="1800" kern="100" baseline="-25000" dirty="0">
                <a:solidFill>
                  <a:srgbClr val="000000"/>
                </a:solidFill>
                <a:latin typeface="Times New Roman" panose="02020603050405020304" pitchFamily="18" charset="0"/>
                <a:ea typeface="华文楷体" panose="02010600040101010101" pitchFamily="2" charset="-122"/>
                <a:cs typeface="Times New Roman" panose="02020603050405020304" pitchFamily="18" charset="0"/>
              </a:rPr>
              <a:t>5 </a:t>
            </a:r>
            <a:r>
              <a:rPr lang="zh-CN" altLang="en-US" sz="1800" dirty="0">
                <a:solidFill>
                  <a:srgbClr val="000000"/>
                </a:solidFill>
                <a:latin typeface="Times New Roman" panose="02020603050405020304" pitchFamily="18" charset="0"/>
                <a:ea typeface="华文楷体" panose="02010600040101010101" pitchFamily="2" charset="-122"/>
                <a:cs typeface="Times New Roman" panose="02020603050405020304" pitchFamily="18" charset="0"/>
              </a:rPr>
              <a:t>基因型为</a:t>
            </a:r>
            <a:r>
              <a:rPr lang="en-US" altLang="zh-CN" sz="1800" dirty="0">
                <a:solidFill>
                  <a:srgbClr val="000000"/>
                </a:solidFill>
                <a:latin typeface="Times New Roman" panose="02020603050405020304" pitchFamily="18" charset="0"/>
                <a:ea typeface="华文楷体" panose="02010600040101010101" pitchFamily="2" charset="-122"/>
                <a:cs typeface="Times New Roman" panose="02020603050405020304" pitchFamily="18" charset="0"/>
              </a:rPr>
              <a:t>Aa</a:t>
            </a:r>
            <a:r>
              <a:rPr lang="zh-CN" altLang="en-US" sz="1800" dirty="0">
                <a:solidFill>
                  <a:srgbClr val="000000"/>
                </a:solidFill>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1800" dirty="0">
                <a:solidFill>
                  <a:srgbClr val="000000"/>
                </a:solidFill>
                <a:latin typeface="Times New Roman" panose="02020603050405020304" pitchFamily="18" charset="0"/>
                <a:ea typeface="华文楷体" panose="02010600040101010101" pitchFamily="2" charset="-122"/>
                <a:cs typeface="Times New Roman" panose="02020603050405020304" pitchFamily="18" charset="0"/>
              </a:rPr>
              <a:t>2/3</a:t>
            </a:r>
            <a:r>
              <a:rPr lang="zh-CN" altLang="en-US" sz="1800" dirty="0">
                <a:solidFill>
                  <a:srgbClr val="000000"/>
                </a:solidFill>
                <a:latin typeface="Times New Roman" panose="02020603050405020304" pitchFamily="18" charset="0"/>
                <a:ea typeface="华文楷体" panose="02010600040101010101" pitchFamily="2" charset="-122"/>
                <a:cs typeface="Times New Roman" panose="02020603050405020304" pitchFamily="18" charset="0"/>
              </a:rPr>
              <a:t>）或</a:t>
            </a:r>
            <a:r>
              <a:rPr lang="en-US" altLang="zh-CN" sz="1800" dirty="0">
                <a:solidFill>
                  <a:srgbClr val="000000"/>
                </a:solidFill>
                <a:latin typeface="Times New Roman" panose="02020603050405020304" pitchFamily="18" charset="0"/>
                <a:ea typeface="华文楷体" panose="02010600040101010101" pitchFamily="2" charset="-122"/>
                <a:cs typeface="Times New Roman" panose="02020603050405020304" pitchFamily="18" charset="0"/>
              </a:rPr>
              <a:t>AA</a:t>
            </a:r>
            <a:r>
              <a:rPr lang="zh-CN" altLang="en-US" sz="1800" dirty="0">
                <a:solidFill>
                  <a:srgbClr val="000000"/>
                </a:solidFill>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1800" dirty="0">
                <a:solidFill>
                  <a:srgbClr val="000000"/>
                </a:solidFill>
                <a:latin typeface="Times New Roman" panose="02020603050405020304" pitchFamily="18" charset="0"/>
                <a:ea typeface="华文楷体" panose="02010600040101010101" pitchFamily="2" charset="-122"/>
                <a:cs typeface="Times New Roman" panose="02020603050405020304" pitchFamily="18" charset="0"/>
              </a:rPr>
              <a:t>1/3</a:t>
            </a:r>
            <a:r>
              <a:rPr lang="zh-CN" altLang="en-US" sz="1800" dirty="0">
                <a:solidFill>
                  <a:srgbClr val="000000"/>
                </a:solidFill>
                <a:latin typeface="Times New Roman" panose="02020603050405020304" pitchFamily="18" charset="0"/>
                <a:ea typeface="华文楷体" panose="02010600040101010101" pitchFamily="2" charset="-122"/>
                <a:cs typeface="Times New Roman" panose="02020603050405020304" pitchFamily="18" charset="0"/>
              </a:rPr>
              <a:t>）</a:t>
            </a:r>
            <a:endParaRPr lang="en-US" altLang="zh-CN" sz="1800" dirty="0">
              <a:latin typeface="Times New Roman" panose="02020603050405020304" pitchFamily="18" charset="0"/>
              <a:ea typeface="华文楷体" panose="02010600040101010101" pitchFamily="2" charset="-122"/>
              <a:cs typeface="Times New Roman" panose="02020603050405020304" pitchFamily="18" charset="0"/>
            </a:endParaRPr>
          </a:p>
          <a:p>
            <a:pPr eaLnBrk="1" hangingPunct="1">
              <a:spcBef>
                <a:spcPct val="20000"/>
              </a:spcBef>
            </a:pPr>
            <a:r>
              <a:rPr lang="zh-CN" altLang="en-US" sz="1800" dirty="0">
                <a:latin typeface="Times New Roman" panose="02020603050405020304" pitchFamily="18" charset="0"/>
                <a:ea typeface="华文楷体" panose="02010600040101010101" pitchFamily="2" charset="-122"/>
                <a:cs typeface="Times New Roman" panose="02020603050405020304" pitchFamily="18" charset="0"/>
              </a:rPr>
              <a:t>若</a:t>
            </a:r>
            <a:r>
              <a:rPr lang="en-US" altLang="zh-CN" sz="1800" kern="100" dirty="0">
                <a:solidFill>
                  <a:srgbClr val="000000"/>
                </a:solidFill>
                <a:latin typeface="Times New Roman" panose="02020603050405020304" pitchFamily="18" charset="0"/>
                <a:ea typeface="华文楷体" panose="02010600040101010101" pitchFamily="2" charset="-122"/>
                <a:cs typeface="Times New Roman" panose="02020603050405020304" pitchFamily="18" charset="0"/>
              </a:rPr>
              <a:t>II</a:t>
            </a:r>
            <a:r>
              <a:rPr lang="en-US" altLang="zh-CN" sz="1800" kern="100" baseline="-25000" dirty="0">
                <a:solidFill>
                  <a:srgbClr val="000000"/>
                </a:solidFill>
                <a:latin typeface="Times New Roman" panose="02020603050405020304" pitchFamily="18" charset="0"/>
                <a:ea typeface="华文楷体" panose="02010600040101010101" pitchFamily="2" charset="-122"/>
                <a:cs typeface="Times New Roman" panose="02020603050405020304" pitchFamily="18" charset="0"/>
              </a:rPr>
              <a:t>4</a:t>
            </a:r>
            <a:r>
              <a:rPr lang="zh-CN" altLang="en-US" sz="1800" dirty="0">
                <a:latin typeface="Times New Roman" panose="02020603050405020304" pitchFamily="18" charset="0"/>
                <a:ea typeface="华文楷体" panose="02010600040101010101" pitchFamily="2" charset="-122"/>
                <a:cs typeface="Times New Roman" panose="02020603050405020304" pitchFamily="18" charset="0"/>
              </a:rPr>
              <a:t>与</a:t>
            </a:r>
            <a:r>
              <a:rPr lang="en-US" altLang="zh-CN" sz="1800" kern="100" dirty="0">
                <a:solidFill>
                  <a:srgbClr val="000000"/>
                </a:solidFill>
                <a:latin typeface="Times New Roman" panose="02020603050405020304" pitchFamily="18" charset="0"/>
                <a:ea typeface="华文楷体" panose="02010600040101010101" pitchFamily="2" charset="-122"/>
                <a:cs typeface="Times New Roman" panose="02020603050405020304" pitchFamily="18" charset="0"/>
              </a:rPr>
              <a:t>II</a:t>
            </a:r>
            <a:r>
              <a:rPr lang="en-US" altLang="zh-CN" sz="1800" kern="100" baseline="-25000" dirty="0">
                <a:solidFill>
                  <a:srgbClr val="000000"/>
                </a:solidFill>
                <a:latin typeface="Times New Roman" panose="02020603050405020304" pitchFamily="18" charset="0"/>
                <a:ea typeface="华文楷体" panose="02010600040101010101" pitchFamily="2" charset="-122"/>
                <a:cs typeface="Times New Roman" panose="02020603050405020304" pitchFamily="18" charset="0"/>
              </a:rPr>
              <a:t>5 </a:t>
            </a:r>
            <a:r>
              <a:rPr lang="zh-CN" altLang="en-US" sz="1800" dirty="0">
                <a:latin typeface="Times New Roman" panose="02020603050405020304" pitchFamily="18" charset="0"/>
                <a:ea typeface="华文楷体" panose="02010600040101010101" pitchFamily="2" charset="-122"/>
                <a:cs typeface="Times New Roman" panose="02020603050405020304" pitchFamily="18" charset="0"/>
              </a:rPr>
              <a:t>婚配，生出黑尿病孩子的概率为：</a:t>
            </a:r>
            <a:r>
              <a:rPr lang="en-US" altLang="zh-CN" sz="1800" dirty="0">
                <a:latin typeface="Times New Roman" panose="02020603050405020304" pitchFamily="18" charset="0"/>
                <a:ea typeface="华文楷体" panose="02010600040101010101" pitchFamily="2" charset="-122"/>
                <a:cs typeface="Times New Roman" panose="02020603050405020304" pitchFamily="18" charset="0"/>
              </a:rPr>
              <a:t> 1× 2/3×1/2=1/3</a:t>
            </a:r>
            <a:r>
              <a:rPr lang="zh-CN" altLang="en-US" sz="1800" dirty="0">
                <a:latin typeface="Times New Roman" panose="02020603050405020304" pitchFamily="18" charset="0"/>
                <a:ea typeface="华文楷体" panose="02010600040101010101" pitchFamily="2" charset="-122"/>
                <a:cs typeface="Times New Roman" panose="02020603050405020304" pitchFamily="18" charset="0"/>
              </a:rPr>
              <a:t>；不患病的概率为：</a:t>
            </a:r>
            <a:endParaRPr lang="en-US" altLang="zh-CN" sz="1800" dirty="0">
              <a:latin typeface="Times New Roman" panose="02020603050405020304" pitchFamily="18" charset="0"/>
              <a:ea typeface="华文楷体" panose="02010600040101010101" pitchFamily="2" charset="-122"/>
              <a:cs typeface="Times New Roman" panose="02020603050405020304" pitchFamily="18" charset="0"/>
            </a:endParaRPr>
          </a:p>
          <a:p>
            <a:pPr eaLnBrk="1" hangingPunct="1">
              <a:spcBef>
                <a:spcPct val="20000"/>
              </a:spcBef>
            </a:pPr>
            <a:r>
              <a:rPr lang="en-US" altLang="zh-CN" sz="1800" dirty="0">
                <a:latin typeface="Times New Roman" panose="02020603050405020304" pitchFamily="18" charset="0"/>
                <a:ea typeface="华文楷体" panose="02010600040101010101" pitchFamily="2" charset="-122"/>
                <a:cs typeface="Times New Roman" panose="02020603050405020304" pitchFamily="18" charset="0"/>
              </a:rPr>
              <a:t>1-1/3=2/3</a:t>
            </a:r>
          </a:p>
        </p:txBody>
      </p:sp>
    </p:spTree>
    <p:extLst>
      <p:ext uri="{BB962C8B-B14F-4D97-AF65-F5344CB8AC3E}">
        <p14:creationId xmlns:p14="http://schemas.microsoft.com/office/powerpoint/2010/main" val="33278248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2" grpId="0"/>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a16="http://schemas.microsoft.com/office/drawing/2014/main" id="{E74535B3-70D2-4FF1-9B8B-2FBDFA40352D}"/>
              </a:ext>
            </a:extLst>
          </p:cNvPr>
          <p:cNvGraphicFramePr>
            <a:graphicFrameLocks noGrp="1"/>
          </p:cNvGraphicFramePr>
          <p:nvPr>
            <p:extLst>
              <p:ext uri="{D42A27DB-BD31-4B8C-83A1-F6EECF244321}">
                <p14:modId xmlns:p14="http://schemas.microsoft.com/office/powerpoint/2010/main" val="588997581"/>
              </p:ext>
            </p:extLst>
          </p:nvPr>
        </p:nvGraphicFramePr>
        <p:xfrm>
          <a:off x="317906" y="772031"/>
          <a:ext cx="8126362" cy="3881391"/>
        </p:xfrm>
        <a:graphic>
          <a:graphicData uri="http://schemas.openxmlformats.org/drawingml/2006/table">
            <a:tbl>
              <a:tblPr/>
              <a:tblGrid>
                <a:gridCol w="1212284">
                  <a:extLst>
                    <a:ext uri="{9D8B030D-6E8A-4147-A177-3AD203B41FA5}">
                      <a16:colId xmlns:a16="http://schemas.microsoft.com/office/drawing/2014/main" val="20000"/>
                    </a:ext>
                  </a:extLst>
                </a:gridCol>
                <a:gridCol w="5230043">
                  <a:extLst>
                    <a:ext uri="{9D8B030D-6E8A-4147-A177-3AD203B41FA5}">
                      <a16:colId xmlns:a16="http://schemas.microsoft.com/office/drawing/2014/main" val="20001"/>
                    </a:ext>
                  </a:extLst>
                </a:gridCol>
                <a:gridCol w="1684035">
                  <a:extLst>
                    <a:ext uri="{9D8B030D-6E8A-4147-A177-3AD203B41FA5}">
                      <a16:colId xmlns:a16="http://schemas.microsoft.com/office/drawing/2014/main" val="20002"/>
                    </a:ext>
                  </a:extLst>
                </a:gridCol>
              </a:tblGrid>
              <a:tr h="534276">
                <a:tc gridSpan="2">
                  <a:txBody>
                    <a:bodyPr/>
                    <a:lstStyle/>
                    <a:p>
                      <a:pPr algn="ctr">
                        <a:lnSpc>
                          <a:spcPct val="150000"/>
                        </a:lnSpc>
                        <a:spcAft>
                          <a:spcPts val="0"/>
                        </a:spcAft>
                      </a:pPr>
                      <a:r>
                        <a:rPr lang="zh-CN" altLang="en-US" sz="2400" b="1" kern="100" dirty="0">
                          <a:solidFill>
                            <a:srgbClr val="000000"/>
                          </a:solidFill>
                          <a:latin typeface="Times New Roman"/>
                          <a:ea typeface="微软雅黑"/>
                          <a:cs typeface="Times New Roman"/>
                        </a:rPr>
                        <a:t>考点</a:t>
                      </a:r>
                      <a:endParaRPr lang="zh-CN" sz="2400" b="1" kern="100" dirty="0">
                        <a:solidFill>
                          <a:srgbClr val="000000"/>
                        </a:solidFill>
                        <a:latin typeface="NEU-BZ-S92"/>
                        <a:ea typeface="方正书宋_GBK"/>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lnSpc>
                          <a:spcPct val="150000"/>
                        </a:lnSpc>
                        <a:spcAft>
                          <a:spcPts val="0"/>
                        </a:spcAft>
                      </a:pPr>
                      <a:r>
                        <a:rPr lang="zh-CN" altLang="en-US" sz="2400" b="1" kern="100" dirty="0">
                          <a:solidFill>
                            <a:srgbClr val="000000"/>
                          </a:solidFill>
                          <a:latin typeface="Times New Roman"/>
                          <a:ea typeface="微软雅黑"/>
                          <a:cs typeface="Times New Roman"/>
                        </a:rPr>
                        <a:t>例题</a:t>
                      </a:r>
                      <a:endParaRPr lang="zh-CN" sz="2400" b="1" kern="100" dirty="0">
                        <a:solidFill>
                          <a:srgbClr val="000000"/>
                        </a:solidFill>
                        <a:latin typeface="NEU-BZ-S92"/>
                        <a:ea typeface="方正书宋_GBK"/>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61805">
                <a:tc rowSpan="5">
                  <a:txBody>
                    <a:bodyPr/>
                    <a:lstStyle/>
                    <a:p>
                      <a:pPr algn="ctr">
                        <a:lnSpc>
                          <a:spcPct val="150000"/>
                        </a:lnSpc>
                        <a:spcAft>
                          <a:spcPts val="0"/>
                        </a:spcAft>
                      </a:pPr>
                      <a:r>
                        <a:rPr lang="zh-CN" sz="2000" b="1" kern="100" dirty="0">
                          <a:solidFill>
                            <a:srgbClr val="000000"/>
                          </a:solidFill>
                          <a:latin typeface="Times New Roman"/>
                          <a:ea typeface="微软雅黑"/>
                          <a:cs typeface="Times New Roman"/>
                        </a:rPr>
                        <a:t>分离定律</a:t>
                      </a:r>
                      <a:endParaRPr lang="zh-CN" sz="2000" b="1" kern="100" dirty="0">
                        <a:solidFill>
                          <a:srgbClr val="000000"/>
                        </a:solidFill>
                        <a:latin typeface="NEU-BZ-S92"/>
                        <a:ea typeface="方正书宋_GBK"/>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altLang="en-US" sz="2000" kern="100" dirty="0">
                          <a:solidFill>
                            <a:srgbClr val="000000"/>
                          </a:solidFill>
                          <a:latin typeface="Times New Roman"/>
                          <a:ea typeface="+mn-ea"/>
                          <a:cs typeface="Times New Roman"/>
                        </a:rPr>
                        <a:t>一对相对性状的杂交实验的过程和方法</a:t>
                      </a:r>
                      <a:endParaRPr lang="zh-CN" sz="2000" kern="100" dirty="0">
                        <a:solidFill>
                          <a:srgbClr val="000000"/>
                        </a:solidFill>
                        <a:latin typeface="NEU-BZ-S92"/>
                        <a:ea typeface="方正书宋_GBK"/>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altLang="en-US" sz="1600" b="1" kern="100" dirty="0">
                          <a:solidFill>
                            <a:srgbClr val="000000"/>
                          </a:solidFill>
                          <a:latin typeface="Times New Roman" panose="02020603050405020304" pitchFamily="18" charset="0"/>
                          <a:ea typeface="方正书宋_GBK"/>
                          <a:cs typeface="Times New Roman" panose="02020603050405020304" pitchFamily="18" charset="0"/>
                        </a:rPr>
                        <a:t>例</a:t>
                      </a:r>
                      <a:r>
                        <a:rPr lang="en-US" altLang="zh-CN" sz="1600" b="1" kern="100" dirty="0">
                          <a:solidFill>
                            <a:srgbClr val="000000"/>
                          </a:solidFill>
                          <a:latin typeface="Times New Roman" panose="02020603050405020304" pitchFamily="18" charset="0"/>
                          <a:ea typeface="方正书宋_GBK"/>
                          <a:cs typeface="Times New Roman" panose="02020603050405020304" pitchFamily="18" charset="0"/>
                        </a:rPr>
                        <a:t>1</a:t>
                      </a:r>
                      <a:r>
                        <a:rPr lang="zh-CN" altLang="en-US" sz="1600" b="1" kern="100" dirty="0">
                          <a:solidFill>
                            <a:srgbClr val="000000"/>
                          </a:solidFill>
                          <a:latin typeface="Times New Roman" panose="02020603050405020304" pitchFamily="18" charset="0"/>
                          <a:ea typeface="方正书宋_GBK"/>
                          <a:cs typeface="Times New Roman" panose="02020603050405020304" pitchFamily="18" charset="0"/>
                        </a:rPr>
                        <a:t>、例</a:t>
                      </a:r>
                      <a:r>
                        <a:rPr lang="en-US" altLang="zh-CN" sz="1600" b="1" kern="100" dirty="0">
                          <a:solidFill>
                            <a:srgbClr val="000000"/>
                          </a:solidFill>
                          <a:latin typeface="Times New Roman" panose="02020603050405020304" pitchFamily="18" charset="0"/>
                          <a:ea typeface="方正书宋_GBK"/>
                          <a:cs typeface="Times New Roman" panose="02020603050405020304" pitchFamily="18" charset="0"/>
                        </a:rPr>
                        <a:t>2</a:t>
                      </a:r>
                      <a:r>
                        <a:rPr lang="zh-CN" altLang="en-US" sz="1600" b="1" kern="100" dirty="0">
                          <a:solidFill>
                            <a:srgbClr val="000000"/>
                          </a:solidFill>
                          <a:latin typeface="Times New Roman" panose="02020603050405020304" pitchFamily="18" charset="0"/>
                          <a:ea typeface="方正书宋_GBK"/>
                          <a:cs typeface="Times New Roman" panose="02020603050405020304" pitchFamily="18" charset="0"/>
                        </a:rPr>
                        <a:t>、例</a:t>
                      </a:r>
                      <a:r>
                        <a:rPr lang="en-US" altLang="zh-CN" sz="1600" b="1" kern="100" dirty="0">
                          <a:solidFill>
                            <a:srgbClr val="000000"/>
                          </a:solidFill>
                          <a:latin typeface="Times New Roman" panose="02020603050405020304" pitchFamily="18" charset="0"/>
                          <a:ea typeface="方正书宋_GBK"/>
                          <a:cs typeface="Times New Roman" panose="02020603050405020304" pitchFamily="18" charset="0"/>
                        </a:rPr>
                        <a:t>3</a:t>
                      </a:r>
                      <a:endParaRPr lang="zh-CN" sz="1600" b="1" kern="100" dirty="0">
                        <a:solidFill>
                          <a:srgbClr val="000000"/>
                        </a:solidFill>
                        <a:latin typeface="Times New Roman" panose="02020603050405020304" pitchFamily="18" charset="0"/>
                        <a:ea typeface="方正书宋_GBK"/>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93090">
                <a:tc vMerge="1">
                  <a:txBody>
                    <a:bodyPr/>
                    <a:lstStyle/>
                    <a:p>
                      <a:endParaRPr lang="zh-CN" altLang="en-US"/>
                    </a:p>
                  </a:txBody>
                  <a:tcPr/>
                </a:tc>
                <a:tc>
                  <a:txBody>
                    <a:bodyPr/>
                    <a:lstStyle/>
                    <a:p>
                      <a:pPr algn="ctr">
                        <a:lnSpc>
                          <a:spcPct val="150000"/>
                        </a:lnSpc>
                        <a:spcAft>
                          <a:spcPts val="0"/>
                        </a:spcAft>
                      </a:pPr>
                      <a:r>
                        <a:rPr lang="zh-CN" altLang="en-US" sz="2000" kern="100" dirty="0">
                          <a:solidFill>
                            <a:srgbClr val="000000"/>
                          </a:solidFill>
                          <a:latin typeface="Times New Roman"/>
                          <a:ea typeface="+mn-ea"/>
                          <a:cs typeface="Times New Roman"/>
                        </a:rPr>
                        <a:t>判断相对性状的显隐性</a:t>
                      </a:r>
                      <a:endParaRPr lang="zh-CN" sz="2000" kern="100" dirty="0">
                        <a:solidFill>
                          <a:srgbClr val="000000"/>
                        </a:solidFill>
                        <a:latin typeface="NEU-BZ-S92"/>
                        <a:ea typeface="方正书宋_GBK"/>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altLang="en-US" sz="1600" b="1" kern="100" dirty="0">
                          <a:solidFill>
                            <a:srgbClr val="000000"/>
                          </a:solidFill>
                          <a:latin typeface="Times New Roman" panose="02020603050405020304" pitchFamily="18" charset="0"/>
                          <a:ea typeface="方正书宋_GBK"/>
                          <a:cs typeface="Times New Roman" panose="02020603050405020304" pitchFamily="18" charset="0"/>
                        </a:rPr>
                        <a:t>例</a:t>
                      </a:r>
                      <a:r>
                        <a:rPr lang="en-US" altLang="zh-CN" sz="1600" b="1" kern="100" dirty="0">
                          <a:solidFill>
                            <a:srgbClr val="000000"/>
                          </a:solidFill>
                          <a:latin typeface="Times New Roman" panose="02020603050405020304" pitchFamily="18" charset="0"/>
                          <a:ea typeface="方正书宋_GBK"/>
                          <a:cs typeface="Times New Roman" panose="02020603050405020304" pitchFamily="18" charset="0"/>
                        </a:rPr>
                        <a:t>4</a:t>
                      </a:r>
                      <a:endParaRPr lang="zh-CN" sz="1600" b="1" kern="100" dirty="0">
                        <a:solidFill>
                          <a:srgbClr val="000000"/>
                        </a:solidFill>
                        <a:latin typeface="Times New Roman" panose="02020603050405020304" pitchFamily="18" charset="0"/>
                        <a:ea typeface="方正书宋_GBK"/>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62013">
                <a:tc vMerge="1">
                  <a:txBody>
                    <a:bodyPr/>
                    <a:lstStyle/>
                    <a:p>
                      <a:endParaRPr lang="zh-CN" altLang="en-US"/>
                    </a:p>
                  </a:txBody>
                  <a:tcPr/>
                </a:tc>
                <a:tc>
                  <a:txBody>
                    <a:bodyPr/>
                    <a:lstStyle/>
                    <a:p>
                      <a:pPr algn="ctr">
                        <a:lnSpc>
                          <a:spcPct val="150000"/>
                        </a:lnSpc>
                        <a:spcAft>
                          <a:spcPts val="0"/>
                        </a:spcAft>
                      </a:pPr>
                      <a:r>
                        <a:rPr lang="zh-CN" altLang="en-US" sz="2000" kern="100" dirty="0">
                          <a:solidFill>
                            <a:srgbClr val="000000"/>
                          </a:solidFill>
                          <a:latin typeface="Times New Roman"/>
                          <a:ea typeface="+mn-ea"/>
                          <a:cs typeface="Times New Roman"/>
                        </a:rPr>
                        <a:t>纯合子、杂合子的比较与鉴定</a:t>
                      </a:r>
                      <a:endParaRPr lang="zh-CN" sz="2000" kern="100" dirty="0">
                        <a:solidFill>
                          <a:srgbClr val="000000"/>
                        </a:solidFill>
                        <a:latin typeface="NEU-BZ-S92"/>
                        <a:ea typeface="方正书宋_GBK"/>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altLang="en-US" sz="1600" b="1" kern="100" dirty="0">
                          <a:solidFill>
                            <a:srgbClr val="000000"/>
                          </a:solidFill>
                          <a:latin typeface="Times New Roman" panose="02020603050405020304" pitchFamily="18" charset="0"/>
                          <a:ea typeface="方正书宋_GBK"/>
                          <a:cs typeface="Times New Roman" panose="02020603050405020304" pitchFamily="18" charset="0"/>
                        </a:rPr>
                        <a:t>例</a:t>
                      </a:r>
                      <a:r>
                        <a:rPr lang="en-US" altLang="zh-CN" sz="1600" b="1" kern="100" dirty="0">
                          <a:solidFill>
                            <a:srgbClr val="000000"/>
                          </a:solidFill>
                          <a:latin typeface="Times New Roman" panose="02020603050405020304" pitchFamily="18" charset="0"/>
                          <a:ea typeface="方正书宋_GBK"/>
                          <a:cs typeface="Times New Roman" panose="02020603050405020304" pitchFamily="18" charset="0"/>
                        </a:rPr>
                        <a:t>5</a:t>
                      </a:r>
                      <a:r>
                        <a:rPr lang="zh-CN" altLang="en-US" sz="1600" b="1" kern="100" dirty="0">
                          <a:solidFill>
                            <a:srgbClr val="000000"/>
                          </a:solidFill>
                          <a:latin typeface="Times New Roman" panose="02020603050405020304" pitchFamily="18" charset="0"/>
                          <a:ea typeface="方正书宋_GBK"/>
                          <a:cs typeface="Times New Roman" panose="02020603050405020304" pitchFamily="18" charset="0"/>
                        </a:rPr>
                        <a:t>、例</a:t>
                      </a:r>
                      <a:r>
                        <a:rPr lang="en-US" altLang="zh-CN" sz="1600" b="1" kern="100" dirty="0">
                          <a:solidFill>
                            <a:srgbClr val="000000"/>
                          </a:solidFill>
                          <a:latin typeface="Times New Roman" panose="02020603050405020304" pitchFamily="18" charset="0"/>
                          <a:ea typeface="方正书宋_GBK"/>
                          <a:cs typeface="Times New Roman" panose="02020603050405020304" pitchFamily="18" charset="0"/>
                        </a:rPr>
                        <a:t>6</a:t>
                      </a:r>
                      <a:endParaRPr lang="zh-CN" sz="1600" b="1" kern="100" dirty="0">
                        <a:solidFill>
                          <a:srgbClr val="000000"/>
                        </a:solidFill>
                        <a:latin typeface="Times New Roman" panose="02020603050405020304" pitchFamily="18" charset="0"/>
                        <a:ea typeface="方正书宋_GBK"/>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73440">
                <a:tc vMerge="1">
                  <a:txBody>
                    <a:bodyPr/>
                    <a:lstStyle/>
                    <a:p>
                      <a:endParaRPr lang="zh-CN" altLang="en-US"/>
                    </a:p>
                  </a:txBody>
                  <a:tcPr/>
                </a:tc>
                <a:tc>
                  <a:txBody>
                    <a:bodyPr/>
                    <a:lstStyle/>
                    <a:p>
                      <a:pPr algn="ctr">
                        <a:lnSpc>
                          <a:spcPct val="150000"/>
                        </a:lnSpc>
                        <a:spcAft>
                          <a:spcPts val="0"/>
                        </a:spcAft>
                      </a:pPr>
                      <a:r>
                        <a:rPr lang="zh-CN" altLang="en-US" sz="2000" kern="100" dirty="0">
                          <a:solidFill>
                            <a:srgbClr val="000000"/>
                          </a:solidFill>
                          <a:latin typeface="Times New Roman"/>
                          <a:ea typeface="+mn-ea"/>
                          <a:cs typeface="Times New Roman"/>
                        </a:rPr>
                        <a:t>表型和基因型的相互推导</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altLang="en-US" sz="1600" b="1" kern="100" dirty="0">
                          <a:solidFill>
                            <a:srgbClr val="000000"/>
                          </a:solidFill>
                          <a:latin typeface="Times New Roman" panose="02020603050405020304" pitchFamily="18" charset="0"/>
                          <a:ea typeface="方正书宋_GBK"/>
                          <a:cs typeface="Times New Roman" panose="02020603050405020304" pitchFamily="18" charset="0"/>
                        </a:rPr>
                        <a:t>例</a:t>
                      </a:r>
                      <a:r>
                        <a:rPr lang="en-US" altLang="zh-CN" sz="1600" b="1" kern="100" dirty="0">
                          <a:solidFill>
                            <a:srgbClr val="000000"/>
                          </a:solidFill>
                          <a:latin typeface="Times New Roman" panose="02020603050405020304" pitchFamily="18" charset="0"/>
                          <a:ea typeface="方正书宋_GBK"/>
                          <a:cs typeface="Times New Roman" panose="02020603050405020304" pitchFamily="18" charset="0"/>
                        </a:rPr>
                        <a:t>7</a:t>
                      </a:r>
                      <a:endParaRPr lang="zh-CN" sz="1600" b="1" kern="100" dirty="0">
                        <a:solidFill>
                          <a:srgbClr val="000000"/>
                        </a:solidFill>
                        <a:latin typeface="Times New Roman" panose="02020603050405020304" pitchFamily="18" charset="0"/>
                        <a:ea typeface="方正书宋_GBK"/>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56767">
                <a:tc vMerge="1">
                  <a:txBody>
                    <a:bodyPr/>
                    <a:lstStyle/>
                    <a:p>
                      <a:endParaRPr lang="zh-CN" altLang="en-US"/>
                    </a:p>
                  </a:txBody>
                  <a:tcPr/>
                </a:tc>
                <a:tc>
                  <a:txBody>
                    <a:bodyPr/>
                    <a:lstStyle/>
                    <a:p>
                      <a:pPr algn="ctr">
                        <a:lnSpc>
                          <a:spcPct val="150000"/>
                        </a:lnSpc>
                        <a:spcAft>
                          <a:spcPts val="0"/>
                        </a:spcAft>
                      </a:pPr>
                      <a:r>
                        <a:rPr lang="zh-CN" altLang="en-US" sz="2000" kern="100" dirty="0">
                          <a:solidFill>
                            <a:srgbClr val="000000"/>
                          </a:solidFill>
                          <a:latin typeface="Times New Roman"/>
                          <a:ea typeface="+mn-ea"/>
                          <a:cs typeface="Times New Roman"/>
                        </a:rPr>
                        <a:t>人类的某些遗传病分析</a:t>
                      </a:r>
                      <a:endParaRPr lang="zh-CN" sz="2000" kern="100" dirty="0">
                        <a:solidFill>
                          <a:srgbClr val="000000"/>
                        </a:solidFill>
                        <a:latin typeface="NEU-BZ-S92"/>
                        <a:ea typeface="方正书宋_GBK"/>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altLang="en-US" sz="1600" b="1" kern="100" dirty="0">
                          <a:solidFill>
                            <a:srgbClr val="000000"/>
                          </a:solidFill>
                          <a:latin typeface="Times New Roman" panose="02020603050405020304" pitchFamily="18" charset="0"/>
                          <a:ea typeface="方正书宋_GBK"/>
                          <a:cs typeface="Times New Roman" panose="02020603050405020304" pitchFamily="18" charset="0"/>
                        </a:rPr>
                        <a:t>例</a:t>
                      </a:r>
                      <a:r>
                        <a:rPr lang="en-US" altLang="zh-CN" sz="1600" b="1" kern="100" dirty="0">
                          <a:solidFill>
                            <a:srgbClr val="000000"/>
                          </a:solidFill>
                          <a:latin typeface="Times New Roman" panose="02020603050405020304" pitchFamily="18" charset="0"/>
                          <a:ea typeface="方正书宋_GBK"/>
                          <a:cs typeface="Times New Roman" panose="02020603050405020304" pitchFamily="18" charset="0"/>
                        </a:rPr>
                        <a:t>8</a:t>
                      </a:r>
                      <a:endParaRPr lang="zh-CN" sz="1600" b="1" kern="100" dirty="0">
                        <a:solidFill>
                          <a:srgbClr val="000000"/>
                        </a:solidFill>
                        <a:latin typeface="Times New Roman" panose="02020603050405020304" pitchFamily="18" charset="0"/>
                        <a:ea typeface="方正书宋_GBK"/>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3" name="矩形 4">
            <a:extLst>
              <a:ext uri="{FF2B5EF4-FFF2-40B4-BE49-F238E27FC236}">
                <a16:creationId xmlns:a16="http://schemas.microsoft.com/office/drawing/2014/main" id="{D3F61FDA-88A9-40AA-A616-57CD9B2F4769}"/>
              </a:ext>
            </a:extLst>
          </p:cNvPr>
          <p:cNvSpPr>
            <a:spLocks noChangeArrowheads="1"/>
          </p:cNvSpPr>
          <p:nvPr/>
        </p:nvSpPr>
        <p:spPr bwMode="auto">
          <a:xfrm>
            <a:off x="317906" y="56964"/>
            <a:ext cx="100540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华文楷体" panose="02010600040101010101" pitchFamily="2" charset="-122"/>
                <a:ea typeface="华文楷体" panose="0201060004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华文楷体" panose="02010600040101010101" pitchFamily="2" charset="-122"/>
                <a:ea typeface="华文楷体" panose="0201060004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华文楷体" panose="02010600040101010101" pitchFamily="2" charset="-122"/>
                <a:ea typeface="华文楷体" panose="02010600040101010101" pitchFamily="2" charset="-122"/>
              </a:defRPr>
            </a:lvl3pPr>
            <a:lvl4pPr marL="1600200" indent="-228600">
              <a:lnSpc>
                <a:spcPct val="90000"/>
              </a:lnSpc>
              <a:spcBef>
                <a:spcPts val="375"/>
              </a:spcBef>
              <a:buFont typeface="Arial" panose="020B0604020202020204" pitchFamily="34" charset="0"/>
              <a:buChar char="•"/>
              <a:defRPr sz="1400">
                <a:solidFill>
                  <a:schemeClr val="tx1"/>
                </a:solidFill>
                <a:latin typeface="华文楷体" panose="02010600040101010101" pitchFamily="2" charset="-122"/>
                <a:ea typeface="华文楷体" panose="02010600040101010101" pitchFamily="2" charset="-122"/>
              </a:defRPr>
            </a:lvl4pPr>
            <a:lvl5pPr marL="2057400" indent="-228600">
              <a:lnSpc>
                <a:spcPct val="90000"/>
              </a:lnSpc>
              <a:spcBef>
                <a:spcPts val="375"/>
              </a:spcBef>
              <a:buFont typeface="Arial" panose="020B0604020202020204" pitchFamily="34" charset="0"/>
              <a:buChar char="•"/>
              <a:defRPr sz="1400">
                <a:solidFill>
                  <a:schemeClr val="tx1"/>
                </a:solidFill>
                <a:latin typeface="华文楷体" panose="02010600040101010101" pitchFamily="2" charset="-122"/>
                <a:ea typeface="华文楷体" panose="0201060004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400">
                <a:solidFill>
                  <a:schemeClr val="tx1"/>
                </a:solidFill>
                <a:latin typeface="华文楷体" panose="02010600040101010101" pitchFamily="2" charset="-122"/>
                <a:ea typeface="华文楷体" panose="0201060004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400">
                <a:solidFill>
                  <a:schemeClr val="tx1"/>
                </a:solidFill>
                <a:latin typeface="华文楷体" panose="02010600040101010101" pitchFamily="2" charset="-122"/>
                <a:ea typeface="华文楷体" panose="0201060004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400">
                <a:solidFill>
                  <a:schemeClr val="tx1"/>
                </a:solidFill>
                <a:latin typeface="华文楷体" panose="02010600040101010101" pitchFamily="2" charset="-122"/>
                <a:ea typeface="华文楷体" panose="0201060004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400">
                <a:solidFill>
                  <a:schemeClr val="tx1"/>
                </a:solidFill>
                <a:latin typeface="华文楷体" panose="02010600040101010101" pitchFamily="2" charset="-122"/>
                <a:ea typeface="华文楷体" panose="02010600040101010101" pitchFamily="2" charset="-122"/>
              </a:defRPr>
            </a:lvl9pPr>
          </a:lstStyle>
          <a:p>
            <a:pPr eaLnBrk="1" hangingPunct="1">
              <a:lnSpc>
                <a:spcPct val="100000"/>
              </a:lnSpc>
              <a:spcBef>
                <a:spcPct val="0"/>
              </a:spcBef>
              <a:buFontTx/>
              <a:buNone/>
            </a:pPr>
            <a:r>
              <a:rPr lang="zh-CN" altLang="en-US" sz="3200" b="1" dirty="0">
                <a:solidFill>
                  <a:srgbClr val="FF0000"/>
                </a:solidFill>
              </a:rPr>
              <a:t>小结</a:t>
            </a:r>
          </a:p>
        </p:txBody>
      </p:sp>
    </p:spTree>
    <p:extLst>
      <p:ext uri="{BB962C8B-B14F-4D97-AF65-F5344CB8AC3E}">
        <p14:creationId xmlns:p14="http://schemas.microsoft.com/office/powerpoint/2010/main" val="19791284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2"/>
            </p:custDataLst>
          </p:nvPr>
        </p:nvPicPr>
        <p:blipFill>
          <a:blip r:embed="rId4">
            <a:clrChange>
              <a:clrFrom>
                <a:srgbClr val="FFFFFF">
                  <a:alpha val="100000"/>
                </a:srgbClr>
              </a:clrFrom>
              <a:clrTo>
                <a:srgbClr val="FFFFFF">
                  <a:alpha val="100000"/>
                  <a:alpha val="0"/>
                </a:srgbClr>
              </a:clrTo>
            </a:clrChange>
          </a:blip>
          <a:stretch>
            <a:fillRect/>
          </a:stretch>
        </p:blipFill>
        <p:spPr>
          <a:xfrm>
            <a:off x="3954780" y="793833"/>
            <a:ext cx="1234440" cy="1223010"/>
          </a:xfrm>
          <a:prstGeom prst="rect">
            <a:avLst/>
          </a:prstGeom>
        </p:spPr>
      </p:pic>
      <p:sp>
        <p:nvSpPr>
          <p:cNvPr id="19" name="矩形 18"/>
          <p:cNvSpPr/>
          <p:nvPr/>
        </p:nvSpPr>
        <p:spPr>
          <a:xfrm>
            <a:off x="2376805" y="2360295"/>
            <a:ext cx="4658995" cy="922020"/>
          </a:xfrm>
          <a:prstGeom prst="rect">
            <a:avLst/>
          </a:prstGeom>
        </p:spPr>
        <p:txBody>
          <a:bodyPr wrap="square">
            <a:spAutoFit/>
          </a:bodyPr>
          <a:lstStyle/>
          <a:p>
            <a:pPr algn="r" fontAlgn="auto" hangingPunct="0">
              <a:spcBef>
                <a:spcPts val="0"/>
              </a:spcBef>
              <a:spcAft>
                <a:spcPts val="0"/>
              </a:spcAft>
            </a:pPr>
            <a:r>
              <a:rPr lang="zh-CN" altLang="en-US" sz="5400" b="1" kern="0" spc="300" dirty="0">
                <a:solidFill>
                  <a:srgbClr val="002060"/>
                </a:solidFill>
                <a:latin typeface="微软雅黑" panose="020B0503020204020204" charset="-122"/>
                <a:ea typeface="微软雅黑" panose="020B0503020204020204" charset="-122"/>
                <a:cs typeface="+mj-cs"/>
                <a:sym typeface="Calibri" panose="020F0502020204030204"/>
              </a:rPr>
              <a:t>谢谢您的观看</a:t>
            </a:r>
          </a:p>
        </p:txBody>
      </p:sp>
      <p:sp>
        <p:nvSpPr>
          <p:cNvPr id="7" name="矩形 6"/>
          <p:cNvSpPr/>
          <p:nvPr/>
        </p:nvSpPr>
        <p:spPr>
          <a:xfrm>
            <a:off x="2632710" y="3507740"/>
            <a:ext cx="4205412" cy="442878"/>
          </a:xfrm>
          <a:prstGeom prst="rect">
            <a:avLst/>
          </a:prstGeom>
        </p:spPr>
        <p:txBody>
          <a:bodyPr wrap="square">
            <a:spAutoFit/>
          </a:bodyPr>
          <a:lstStyle/>
          <a:p>
            <a:pPr fontAlgn="auto" hangingPunct="0">
              <a:lnSpc>
                <a:spcPct val="150000"/>
              </a:lnSpc>
              <a:spcBef>
                <a:spcPts val="0"/>
              </a:spcBef>
              <a:spcAft>
                <a:spcPts val="0"/>
              </a:spcAft>
            </a:pPr>
            <a:r>
              <a:rPr lang="zh-CN" altLang="en-US" kern="0" spc="226" dirty="0">
                <a:solidFill>
                  <a:srgbClr val="002060"/>
                </a:solidFill>
                <a:latin typeface="楷体" panose="02010609060101010101" charset="-122"/>
                <a:ea typeface="楷体" panose="02010609060101010101" charset="-122"/>
                <a:cs typeface="+mj-cs"/>
                <a:sym typeface="Calibri" panose="020F0502020204030204"/>
              </a:rPr>
              <a:t>北京市朝阳区教育研究中心  制作</a:t>
            </a:r>
          </a:p>
        </p:txBody>
      </p:sp>
    </p:spTree>
    <p:custDataLst>
      <p:tags r:id="rId1"/>
    </p:custDataLst>
    <p:extLst>
      <p:ext uri="{BB962C8B-B14F-4D97-AF65-F5344CB8AC3E}">
        <p14:creationId xmlns:p14="http://schemas.microsoft.com/office/powerpoint/2010/main" val="402681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4">
            <a:extLst>
              <a:ext uri="{FF2B5EF4-FFF2-40B4-BE49-F238E27FC236}">
                <a16:creationId xmlns:a16="http://schemas.microsoft.com/office/drawing/2014/main" id="{84694FAE-AF92-4316-B7CD-193D8B55BDD7}"/>
              </a:ext>
            </a:extLst>
          </p:cNvPr>
          <p:cNvSpPr>
            <a:spLocks noChangeArrowheads="1"/>
          </p:cNvSpPr>
          <p:nvPr/>
        </p:nvSpPr>
        <p:spPr bwMode="auto">
          <a:xfrm>
            <a:off x="317906" y="56964"/>
            <a:ext cx="14157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华文楷体" panose="02010600040101010101" pitchFamily="2" charset="-122"/>
                <a:ea typeface="华文楷体" panose="0201060004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华文楷体" panose="02010600040101010101" pitchFamily="2" charset="-122"/>
                <a:ea typeface="华文楷体" panose="0201060004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华文楷体" panose="02010600040101010101" pitchFamily="2" charset="-122"/>
                <a:ea typeface="华文楷体" panose="02010600040101010101" pitchFamily="2" charset="-122"/>
              </a:defRPr>
            </a:lvl3pPr>
            <a:lvl4pPr marL="1600200" indent="-228600">
              <a:lnSpc>
                <a:spcPct val="90000"/>
              </a:lnSpc>
              <a:spcBef>
                <a:spcPts val="375"/>
              </a:spcBef>
              <a:buFont typeface="Arial" panose="020B0604020202020204" pitchFamily="34" charset="0"/>
              <a:buChar char="•"/>
              <a:defRPr sz="1400">
                <a:solidFill>
                  <a:schemeClr val="tx1"/>
                </a:solidFill>
                <a:latin typeface="华文楷体" panose="02010600040101010101" pitchFamily="2" charset="-122"/>
                <a:ea typeface="华文楷体" panose="02010600040101010101" pitchFamily="2" charset="-122"/>
              </a:defRPr>
            </a:lvl4pPr>
            <a:lvl5pPr marL="2057400" indent="-228600">
              <a:lnSpc>
                <a:spcPct val="90000"/>
              </a:lnSpc>
              <a:spcBef>
                <a:spcPts val="375"/>
              </a:spcBef>
              <a:buFont typeface="Arial" panose="020B0604020202020204" pitchFamily="34" charset="0"/>
              <a:buChar char="•"/>
              <a:defRPr sz="1400">
                <a:solidFill>
                  <a:schemeClr val="tx1"/>
                </a:solidFill>
                <a:latin typeface="华文楷体" panose="02010600040101010101" pitchFamily="2" charset="-122"/>
                <a:ea typeface="华文楷体" panose="0201060004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400">
                <a:solidFill>
                  <a:schemeClr val="tx1"/>
                </a:solidFill>
                <a:latin typeface="华文楷体" panose="02010600040101010101" pitchFamily="2" charset="-122"/>
                <a:ea typeface="华文楷体" panose="0201060004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400">
                <a:solidFill>
                  <a:schemeClr val="tx1"/>
                </a:solidFill>
                <a:latin typeface="华文楷体" panose="02010600040101010101" pitchFamily="2" charset="-122"/>
                <a:ea typeface="华文楷体" panose="0201060004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400">
                <a:solidFill>
                  <a:schemeClr val="tx1"/>
                </a:solidFill>
                <a:latin typeface="华文楷体" panose="02010600040101010101" pitchFamily="2" charset="-122"/>
                <a:ea typeface="华文楷体" panose="0201060004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400">
                <a:solidFill>
                  <a:schemeClr val="tx1"/>
                </a:solidFill>
                <a:latin typeface="华文楷体" panose="02010600040101010101" pitchFamily="2" charset="-122"/>
                <a:ea typeface="华文楷体" panose="02010600040101010101" pitchFamily="2" charset="-122"/>
              </a:defRPr>
            </a:lvl9pPr>
          </a:lstStyle>
          <a:p>
            <a:pPr eaLnBrk="1" hangingPunct="1">
              <a:lnSpc>
                <a:spcPct val="100000"/>
              </a:lnSpc>
              <a:spcBef>
                <a:spcPct val="0"/>
              </a:spcBef>
              <a:buFontTx/>
              <a:buNone/>
            </a:pPr>
            <a:r>
              <a:rPr lang="zh-CN" altLang="en-US" sz="3200" b="1" dirty="0">
                <a:solidFill>
                  <a:srgbClr val="FF0000"/>
                </a:solidFill>
                <a:latin typeface="Times New Roman" panose="02020603050405020304" pitchFamily="18" charset="0"/>
                <a:cs typeface="Times New Roman" panose="02020603050405020304" pitchFamily="18" charset="0"/>
              </a:rPr>
              <a:t>概念图</a:t>
            </a:r>
          </a:p>
        </p:txBody>
      </p:sp>
      <p:sp>
        <p:nvSpPr>
          <p:cNvPr id="21" name="矩形 7">
            <a:extLst>
              <a:ext uri="{FF2B5EF4-FFF2-40B4-BE49-F238E27FC236}">
                <a16:creationId xmlns:a16="http://schemas.microsoft.com/office/drawing/2014/main" id="{07F7D6B2-6DEE-4229-B1EC-A65A2692DF41}"/>
              </a:ext>
            </a:extLst>
          </p:cNvPr>
          <p:cNvSpPr>
            <a:spLocks noChangeArrowheads="1"/>
          </p:cNvSpPr>
          <p:nvPr/>
        </p:nvSpPr>
        <p:spPr bwMode="auto">
          <a:xfrm>
            <a:off x="5715000" y="124123"/>
            <a:ext cx="30492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楷体_GB2312" pitchFamily="49" charset="-122"/>
                <a:ea typeface="楷体_GB2312" pitchFamily="49" charset="-122"/>
              </a:defRPr>
            </a:lvl1pPr>
            <a:lvl2pPr marL="742950" indent="-285750" eaLnBrk="0" hangingPunct="0">
              <a:defRPr sz="3200" b="1">
                <a:solidFill>
                  <a:schemeClr val="tx1"/>
                </a:solidFill>
                <a:latin typeface="楷体_GB2312" pitchFamily="49" charset="-122"/>
                <a:ea typeface="楷体_GB2312" pitchFamily="49" charset="-122"/>
              </a:defRPr>
            </a:lvl2pPr>
            <a:lvl3pPr marL="1143000" indent="-228600" eaLnBrk="0" hangingPunct="0">
              <a:defRPr sz="3200" b="1">
                <a:solidFill>
                  <a:schemeClr val="tx1"/>
                </a:solidFill>
                <a:latin typeface="楷体_GB2312" pitchFamily="49" charset="-122"/>
                <a:ea typeface="楷体_GB2312" pitchFamily="49" charset="-122"/>
              </a:defRPr>
            </a:lvl3pPr>
            <a:lvl4pPr marL="1600200" indent="-228600" eaLnBrk="0" hangingPunct="0">
              <a:defRPr sz="3200" b="1">
                <a:solidFill>
                  <a:schemeClr val="tx1"/>
                </a:solidFill>
                <a:latin typeface="楷体_GB2312" pitchFamily="49" charset="-122"/>
                <a:ea typeface="楷体_GB2312" pitchFamily="49" charset="-122"/>
              </a:defRPr>
            </a:lvl4pPr>
            <a:lvl5pPr marL="2057400" indent="-228600" eaLnBrk="0" hangingPunct="0">
              <a:defRPr sz="32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9pPr>
          </a:lstStyle>
          <a:p>
            <a:pPr algn="ctr" eaLnBrk="1" hangingPunct="1"/>
            <a:r>
              <a:rPr lang="zh-CN" altLang="en-US" sz="24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（暂停、回顾、思考）</a:t>
            </a:r>
            <a:endParaRPr lang="zh-CN" altLang="en-US" sz="2400" dirty="0">
              <a:latin typeface="Times New Roman" panose="02020603050405020304" pitchFamily="18" charset="0"/>
              <a:cs typeface="Times New Roman" panose="02020603050405020304" pitchFamily="18" charset="0"/>
            </a:endParaRPr>
          </a:p>
        </p:txBody>
      </p:sp>
      <p:sp>
        <p:nvSpPr>
          <p:cNvPr id="23" name="矩形 10">
            <a:extLst>
              <a:ext uri="{FF2B5EF4-FFF2-40B4-BE49-F238E27FC236}">
                <a16:creationId xmlns:a16="http://schemas.microsoft.com/office/drawing/2014/main" id="{D919D4E4-93AE-4898-AB79-81B311715141}"/>
              </a:ext>
            </a:extLst>
          </p:cNvPr>
          <p:cNvSpPr>
            <a:spLocks noChangeArrowheads="1"/>
          </p:cNvSpPr>
          <p:nvPr/>
        </p:nvSpPr>
        <p:spPr bwMode="auto">
          <a:xfrm>
            <a:off x="3235046" y="2407059"/>
            <a:ext cx="6969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楷体_GB2312" pitchFamily="49" charset="-122"/>
                <a:ea typeface="楷体_GB2312" pitchFamily="49" charset="-122"/>
              </a:defRPr>
            </a:lvl1pPr>
            <a:lvl2pPr marL="742950" indent="-285750" eaLnBrk="0" hangingPunct="0">
              <a:defRPr sz="3200" b="1">
                <a:solidFill>
                  <a:schemeClr val="tx1"/>
                </a:solidFill>
                <a:latin typeface="楷体_GB2312" pitchFamily="49" charset="-122"/>
                <a:ea typeface="楷体_GB2312" pitchFamily="49" charset="-122"/>
              </a:defRPr>
            </a:lvl2pPr>
            <a:lvl3pPr marL="1143000" indent="-228600" eaLnBrk="0" hangingPunct="0">
              <a:defRPr sz="3200" b="1">
                <a:solidFill>
                  <a:schemeClr val="tx1"/>
                </a:solidFill>
                <a:latin typeface="楷体_GB2312" pitchFamily="49" charset="-122"/>
                <a:ea typeface="楷体_GB2312" pitchFamily="49" charset="-122"/>
              </a:defRPr>
            </a:lvl3pPr>
            <a:lvl4pPr marL="1600200" indent="-228600" eaLnBrk="0" hangingPunct="0">
              <a:defRPr sz="3200" b="1">
                <a:solidFill>
                  <a:schemeClr val="tx1"/>
                </a:solidFill>
                <a:latin typeface="楷体_GB2312" pitchFamily="49" charset="-122"/>
                <a:ea typeface="楷体_GB2312" pitchFamily="49" charset="-122"/>
              </a:defRPr>
            </a:lvl4pPr>
            <a:lvl5pPr marL="2057400" indent="-228600" eaLnBrk="0" hangingPunct="0">
              <a:defRPr sz="32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9pPr>
          </a:lstStyle>
          <a:p>
            <a:pPr eaLnBrk="1" hangingPunct="1"/>
            <a:r>
              <a:rPr lang="zh-CN" altLang="en-US" sz="200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决定</a:t>
            </a:r>
          </a:p>
        </p:txBody>
      </p:sp>
      <p:sp>
        <p:nvSpPr>
          <p:cNvPr id="24" name="矩形 10">
            <a:extLst>
              <a:ext uri="{FF2B5EF4-FFF2-40B4-BE49-F238E27FC236}">
                <a16:creationId xmlns:a16="http://schemas.microsoft.com/office/drawing/2014/main" id="{C3B25D30-D9E5-4498-9502-55C93F052EB5}"/>
              </a:ext>
            </a:extLst>
          </p:cNvPr>
          <p:cNvSpPr>
            <a:spLocks noChangeArrowheads="1"/>
          </p:cNvSpPr>
          <p:nvPr/>
        </p:nvSpPr>
        <p:spPr bwMode="auto">
          <a:xfrm>
            <a:off x="3158846" y="1740309"/>
            <a:ext cx="6969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楷体_GB2312" pitchFamily="49" charset="-122"/>
                <a:ea typeface="楷体_GB2312" pitchFamily="49" charset="-122"/>
              </a:defRPr>
            </a:lvl1pPr>
            <a:lvl2pPr marL="742950" indent="-285750" eaLnBrk="0" hangingPunct="0">
              <a:defRPr sz="3200" b="1">
                <a:solidFill>
                  <a:schemeClr val="tx1"/>
                </a:solidFill>
                <a:latin typeface="楷体_GB2312" pitchFamily="49" charset="-122"/>
                <a:ea typeface="楷体_GB2312" pitchFamily="49" charset="-122"/>
              </a:defRPr>
            </a:lvl2pPr>
            <a:lvl3pPr marL="1143000" indent="-228600" eaLnBrk="0" hangingPunct="0">
              <a:defRPr sz="3200" b="1">
                <a:solidFill>
                  <a:schemeClr val="tx1"/>
                </a:solidFill>
                <a:latin typeface="楷体_GB2312" pitchFamily="49" charset="-122"/>
                <a:ea typeface="楷体_GB2312" pitchFamily="49" charset="-122"/>
              </a:defRPr>
            </a:lvl3pPr>
            <a:lvl4pPr marL="1600200" indent="-228600" eaLnBrk="0" hangingPunct="0">
              <a:defRPr sz="3200" b="1">
                <a:solidFill>
                  <a:schemeClr val="tx1"/>
                </a:solidFill>
                <a:latin typeface="楷体_GB2312" pitchFamily="49" charset="-122"/>
                <a:ea typeface="楷体_GB2312" pitchFamily="49" charset="-122"/>
              </a:defRPr>
            </a:lvl4pPr>
            <a:lvl5pPr marL="2057400" indent="-228600" eaLnBrk="0" hangingPunct="0">
              <a:defRPr sz="32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9pPr>
          </a:lstStyle>
          <a:p>
            <a:pPr eaLnBrk="1" hangingPunct="1"/>
            <a:r>
              <a:rPr lang="zh-CN" altLang="en-US" sz="200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决定</a:t>
            </a:r>
          </a:p>
        </p:txBody>
      </p:sp>
      <p:grpSp>
        <p:nvGrpSpPr>
          <p:cNvPr id="25" name="组合 90">
            <a:extLst>
              <a:ext uri="{FF2B5EF4-FFF2-40B4-BE49-F238E27FC236}">
                <a16:creationId xmlns:a16="http://schemas.microsoft.com/office/drawing/2014/main" id="{DC7663BE-4F1E-4347-AE15-E02DB75B666D}"/>
              </a:ext>
            </a:extLst>
          </p:cNvPr>
          <p:cNvGrpSpPr>
            <a:grpSpLocks/>
          </p:cNvGrpSpPr>
          <p:nvPr/>
        </p:nvGrpSpPr>
        <p:grpSpPr bwMode="auto">
          <a:xfrm>
            <a:off x="187046" y="883059"/>
            <a:ext cx="9067800" cy="3967163"/>
            <a:chOff x="228600" y="1295406"/>
            <a:chExt cx="9067800" cy="5288726"/>
          </a:xfrm>
        </p:grpSpPr>
        <p:sp>
          <p:nvSpPr>
            <p:cNvPr id="26" name="文本框 16387">
              <a:extLst>
                <a:ext uri="{FF2B5EF4-FFF2-40B4-BE49-F238E27FC236}">
                  <a16:creationId xmlns:a16="http://schemas.microsoft.com/office/drawing/2014/main" id="{6A71AD24-9E08-40E3-9168-3BC4B4C813B9}"/>
                </a:ext>
              </a:extLst>
            </p:cNvPr>
            <p:cNvSpPr txBox="1">
              <a:spLocks noChangeArrowheads="1"/>
            </p:cNvSpPr>
            <p:nvPr/>
          </p:nvSpPr>
          <p:spPr bwMode="auto">
            <a:xfrm>
              <a:off x="609600" y="1904955"/>
              <a:ext cx="1312863" cy="697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楷体_GB2312" pitchFamily="49" charset="-122"/>
                  <a:ea typeface="楷体_GB2312" pitchFamily="49" charset="-122"/>
                </a:defRPr>
              </a:lvl1pPr>
              <a:lvl2pPr marL="742950" indent="-285750" eaLnBrk="0" hangingPunct="0">
                <a:defRPr sz="3200" b="1">
                  <a:solidFill>
                    <a:schemeClr val="tx1"/>
                  </a:solidFill>
                  <a:latin typeface="楷体_GB2312" pitchFamily="49" charset="-122"/>
                  <a:ea typeface="楷体_GB2312" pitchFamily="49" charset="-122"/>
                </a:defRPr>
              </a:lvl2pPr>
              <a:lvl3pPr marL="1143000" indent="-228600" eaLnBrk="0" hangingPunct="0">
                <a:defRPr sz="3200" b="1">
                  <a:solidFill>
                    <a:schemeClr val="tx1"/>
                  </a:solidFill>
                  <a:latin typeface="楷体_GB2312" pitchFamily="49" charset="-122"/>
                  <a:ea typeface="楷体_GB2312" pitchFamily="49" charset="-122"/>
                </a:defRPr>
              </a:lvl3pPr>
              <a:lvl4pPr marL="1600200" indent="-228600" eaLnBrk="0" hangingPunct="0">
                <a:defRPr sz="3200" b="1">
                  <a:solidFill>
                    <a:schemeClr val="tx1"/>
                  </a:solidFill>
                  <a:latin typeface="楷体_GB2312" pitchFamily="49" charset="-122"/>
                  <a:ea typeface="楷体_GB2312" pitchFamily="49" charset="-122"/>
                </a:defRPr>
              </a:lvl4pPr>
              <a:lvl5pPr marL="2057400" indent="-228600" eaLnBrk="0" hangingPunct="0">
                <a:defRPr sz="32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9pPr>
            </a:lstStyle>
            <a:p>
              <a:pPr eaLnBrk="1" hangingPunct="1">
                <a:buFont typeface="Arial" panose="020B0604020202020204" pitchFamily="34" charset="0"/>
                <a:buNone/>
              </a:pPr>
              <a:r>
                <a:rPr lang="zh-CN" altLang="en-US" sz="2800">
                  <a:latin typeface="Times New Roman" panose="02020603050405020304" pitchFamily="18" charset="0"/>
                  <a:ea typeface="华文楷体" panose="02010600040101010101" pitchFamily="2" charset="-122"/>
                  <a:cs typeface="Times New Roman" panose="02020603050405020304" pitchFamily="18" charset="0"/>
                </a:rPr>
                <a:t>性状</a:t>
              </a:r>
            </a:p>
          </p:txBody>
        </p:sp>
        <p:sp>
          <p:nvSpPr>
            <p:cNvPr id="27" name="矩形 5">
              <a:extLst>
                <a:ext uri="{FF2B5EF4-FFF2-40B4-BE49-F238E27FC236}">
                  <a16:creationId xmlns:a16="http://schemas.microsoft.com/office/drawing/2014/main" id="{98869FC6-BBA5-4D31-8648-0E3058446E26}"/>
                </a:ext>
              </a:extLst>
            </p:cNvPr>
            <p:cNvSpPr>
              <a:spLocks noChangeArrowheads="1"/>
            </p:cNvSpPr>
            <p:nvPr/>
          </p:nvSpPr>
          <p:spPr bwMode="auto">
            <a:xfrm>
              <a:off x="228600" y="2971800"/>
              <a:ext cx="1620957" cy="697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楷体_GB2312" pitchFamily="49" charset="-122"/>
                  <a:ea typeface="楷体_GB2312" pitchFamily="49" charset="-122"/>
                </a:defRPr>
              </a:lvl1pPr>
              <a:lvl2pPr marL="742950" indent="-285750" eaLnBrk="0" hangingPunct="0">
                <a:defRPr sz="3200" b="1">
                  <a:solidFill>
                    <a:schemeClr val="tx1"/>
                  </a:solidFill>
                  <a:latin typeface="楷体_GB2312" pitchFamily="49" charset="-122"/>
                  <a:ea typeface="楷体_GB2312" pitchFamily="49" charset="-122"/>
                </a:defRPr>
              </a:lvl2pPr>
              <a:lvl3pPr marL="1143000" indent="-228600" eaLnBrk="0" hangingPunct="0">
                <a:defRPr sz="3200" b="1">
                  <a:solidFill>
                    <a:schemeClr val="tx1"/>
                  </a:solidFill>
                  <a:latin typeface="楷体_GB2312" pitchFamily="49" charset="-122"/>
                  <a:ea typeface="楷体_GB2312" pitchFamily="49" charset="-122"/>
                </a:defRPr>
              </a:lvl3pPr>
              <a:lvl4pPr marL="1600200" indent="-228600" eaLnBrk="0" hangingPunct="0">
                <a:defRPr sz="3200" b="1">
                  <a:solidFill>
                    <a:schemeClr val="tx1"/>
                  </a:solidFill>
                  <a:latin typeface="楷体_GB2312" pitchFamily="49" charset="-122"/>
                  <a:ea typeface="楷体_GB2312" pitchFamily="49" charset="-122"/>
                </a:defRPr>
              </a:lvl4pPr>
              <a:lvl5pPr marL="2057400" indent="-228600" eaLnBrk="0" hangingPunct="0">
                <a:defRPr sz="32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9pPr>
            </a:lstStyle>
            <a:p>
              <a:pPr eaLnBrk="1" hangingPunct="1"/>
              <a:r>
                <a:rPr lang="zh-CN" altLang="en-US" sz="2800">
                  <a:latin typeface="Times New Roman" panose="02020603050405020304" pitchFamily="18" charset="0"/>
                  <a:ea typeface="华文楷体" panose="02010600040101010101" pitchFamily="2" charset="-122"/>
                  <a:cs typeface="Times New Roman" panose="02020603050405020304" pitchFamily="18" charset="0"/>
                </a:rPr>
                <a:t>相对性状</a:t>
              </a:r>
            </a:p>
          </p:txBody>
        </p:sp>
        <p:sp>
          <p:nvSpPr>
            <p:cNvPr id="28" name="矩形 6">
              <a:extLst>
                <a:ext uri="{FF2B5EF4-FFF2-40B4-BE49-F238E27FC236}">
                  <a16:creationId xmlns:a16="http://schemas.microsoft.com/office/drawing/2014/main" id="{61617BE5-A710-481E-ACDB-5D382808477D}"/>
                </a:ext>
              </a:extLst>
            </p:cNvPr>
            <p:cNvSpPr>
              <a:spLocks noChangeArrowheads="1"/>
            </p:cNvSpPr>
            <p:nvPr/>
          </p:nvSpPr>
          <p:spPr bwMode="auto">
            <a:xfrm>
              <a:off x="1905000" y="2743200"/>
              <a:ext cx="1415772" cy="615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楷体_GB2312" pitchFamily="49" charset="-122"/>
                  <a:ea typeface="楷体_GB2312" pitchFamily="49" charset="-122"/>
                </a:defRPr>
              </a:lvl1pPr>
              <a:lvl2pPr marL="742950" indent="-285750" eaLnBrk="0" hangingPunct="0">
                <a:defRPr sz="3200" b="1">
                  <a:solidFill>
                    <a:schemeClr val="tx1"/>
                  </a:solidFill>
                  <a:latin typeface="楷体_GB2312" pitchFamily="49" charset="-122"/>
                  <a:ea typeface="楷体_GB2312" pitchFamily="49" charset="-122"/>
                </a:defRPr>
              </a:lvl2pPr>
              <a:lvl3pPr marL="1143000" indent="-228600" eaLnBrk="0" hangingPunct="0">
                <a:defRPr sz="3200" b="1">
                  <a:solidFill>
                    <a:schemeClr val="tx1"/>
                  </a:solidFill>
                  <a:latin typeface="楷体_GB2312" pitchFamily="49" charset="-122"/>
                  <a:ea typeface="楷体_GB2312" pitchFamily="49" charset="-122"/>
                </a:defRPr>
              </a:lvl3pPr>
              <a:lvl4pPr marL="1600200" indent="-228600" eaLnBrk="0" hangingPunct="0">
                <a:defRPr sz="3200" b="1">
                  <a:solidFill>
                    <a:schemeClr val="tx1"/>
                  </a:solidFill>
                  <a:latin typeface="楷体_GB2312" pitchFamily="49" charset="-122"/>
                  <a:ea typeface="楷体_GB2312" pitchFamily="49" charset="-122"/>
                </a:defRPr>
              </a:lvl4pPr>
              <a:lvl5pPr marL="2057400" indent="-228600" eaLnBrk="0" hangingPunct="0">
                <a:defRPr sz="32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9pPr>
            </a:lstStyle>
            <a:p>
              <a:pPr eaLnBrk="1" latinLnBrk="1" hangingPunct="1">
                <a:spcBef>
                  <a:spcPct val="50000"/>
                </a:spcBef>
              </a:pPr>
              <a:r>
                <a:rPr lang="zh-CN" altLang="en-US" sz="2400">
                  <a:latin typeface="Times New Roman" panose="02020603050405020304" pitchFamily="18" charset="0"/>
                  <a:ea typeface="华文楷体" panose="02010600040101010101" pitchFamily="2" charset="-122"/>
                  <a:cs typeface="Times New Roman" panose="02020603050405020304" pitchFamily="18" charset="0"/>
                </a:rPr>
                <a:t>显性性状</a:t>
              </a:r>
              <a:endParaRPr lang="en-US" altLang="zh-CN" sz="240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29" name="矩形 7">
              <a:extLst>
                <a:ext uri="{FF2B5EF4-FFF2-40B4-BE49-F238E27FC236}">
                  <a16:creationId xmlns:a16="http://schemas.microsoft.com/office/drawing/2014/main" id="{20493CAC-8964-4891-AB14-9C90C27754D2}"/>
                </a:ext>
              </a:extLst>
            </p:cNvPr>
            <p:cNvSpPr>
              <a:spLocks noChangeArrowheads="1"/>
            </p:cNvSpPr>
            <p:nvPr/>
          </p:nvSpPr>
          <p:spPr bwMode="auto">
            <a:xfrm>
              <a:off x="1905000" y="3657599"/>
              <a:ext cx="1415772" cy="615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楷体_GB2312" pitchFamily="49" charset="-122"/>
                  <a:ea typeface="楷体_GB2312" pitchFamily="49" charset="-122"/>
                </a:defRPr>
              </a:lvl1pPr>
              <a:lvl2pPr marL="742950" indent="-285750" eaLnBrk="0" hangingPunct="0">
                <a:defRPr sz="3200" b="1">
                  <a:solidFill>
                    <a:schemeClr val="tx1"/>
                  </a:solidFill>
                  <a:latin typeface="楷体_GB2312" pitchFamily="49" charset="-122"/>
                  <a:ea typeface="楷体_GB2312" pitchFamily="49" charset="-122"/>
                </a:defRPr>
              </a:lvl2pPr>
              <a:lvl3pPr marL="1143000" indent="-228600" eaLnBrk="0" hangingPunct="0">
                <a:defRPr sz="3200" b="1">
                  <a:solidFill>
                    <a:schemeClr val="tx1"/>
                  </a:solidFill>
                  <a:latin typeface="楷体_GB2312" pitchFamily="49" charset="-122"/>
                  <a:ea typeface="楷体_GB2312" pitchFamily="49" charset="-122"/>
                </a:defRPr>
              </a:lvl3pPr>
              <a:lvl4pPr marL="1600200" indent="-228600" eaLnBrk="0" hangingPunct="0">
                <a:defRPr sz="3200" b="1">
                  <a:solidFill>
                    <a:schemeClr val="tx1"/>
                  </a:solidFill>
                  <a:latin typeface="楷体_GB2312" pitchFamily="49" charset="-122"/>
                  <a:ea typeface="楷体_GB2312" pitchFamily="49" charset="-122"/>
                </a:defRPr>
              </a:lvl4pPr>
              <a:lvl5pPr marL="2057400" indent="-228600" eaLnBrk="0" hangingPunct="0">
                <a:defRPr sz="32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9pPr>
            </a:lstStyle>
            <a:p>
              <a:pPr eaLnBrk="1" latinLnBrk="1" hangingPunct="1">
                <a:spcBef>
                  <a:spcPct val="50000"/>
                </a:spcBef>
              </a:pPr>
              <a:r>
                <a:rPr lang="zh-CN" altLang="en-US" sz="2400">
                  <a:latin typeface="Times New Roman" panose="02020603050405020304" pitchFamily="18" charset="0"/>
                  <a:ea typeface="华文楷体" panose="02010600040101010101" pitchFamily="2" charset="-122"/>
                  <a:cs typeface="Times New Roman" panose="02020603050405020304" pitchFamily="18" charset="0"/>
                </a:rPr>
                <a:t>隐性性状</a:t>
              </a:r>
              <a:endParaRPr lang="en-US" altLang="zh-CN" sz="240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30" name="矩形 8">
              <a:extLst>
                <a:ext uri="{FF2B5EF4-FFF2-40B4-BE49-F238E27FC236}">
                  <a16:creationId xmlns:a16="http://schemas.microsoft.com/office/drawing/2014/main" id="{04D16C6D-7286-4E6F-BD30-2CC026E822B6}"/>
                </a:ext>
              </a:extLst>
            </p:cNvPr>
            <p:cNvSpPr>
              <a:spLocks noChangeArrowheads="1"/>
            </p:cNvSpPr>
            <p:nvPr/>
          </p:nvSpPr>
          <p:spPr bwMode="auto">
            <a:xfrm>
              <a:off x="1600200" y="5562249"/>
              <a:ext cx="1620957" cy="697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楷体_GB2312" pitchFamily="49" charset="-122"/>
                  <a:ea typeface="楷体_GB2312" pitchFamily="49" charset="-122"/>
                </a:defRPr>
              </a:lvl1pPr>
              <a:lvl2pPr marL="742950" indent="-285750" eaLnBrk="0" hangingPunct="0">
                <a:defRPr sz="3200" b="1">
                  <a:solidFill>
                    <a:schemeClr val="tx1"/>
                  </a:solidFill>
                  <a:latin typeface="楷体_GB2312" pitchFamily="49" charset="-122"/>
                  <a:ea typeface="楷体_GB2312" pitchFamily="49" charset="-122"/>
                </a:defRPr>
              </a:lvl2pPr>
              <a:lvl3pPr marL="1143000" indent="-228600" eaLnBrk="0" hangingPunct="0">
                <a:defRPr sz="3200" b="1">
                  <a:solidFill>
                    <a:schemeClr val="tx1"/>
                  </a:solidFill>
                  <a:latin typeface="楷体_GB2312" pitchFamily="49" charset="-122"/>
                  <a:ea typeface="楷体_GB2312" pitchFamily="49" charset="-122"/>
                </a:defRPr>
              </a:lvl3pPr>
              <a:lvl4pPr marL="1600200" indent="-228600" eaLnBrk="0" hangingPunct="0">
                <a:defRPr sz="3200" b="1">
                  <a:solidFill>
                    <a:schemeClr val="tx1"/>
                  </a:solidFill>
                  <a:latin typeface="楷体_GB2312" pitchFamily="49" charset="-122"/>
                  <a:ea typeface="楷体_GB2312" pitchFamily="49" charset="-122"/>
                </a:defRPr>
              </a:lvl4pPr>
              <a:lvl5pPr marL="2057400" indent="-228600" eaLnBrk="0" hangingPunct="0">
                <a:defRPr sz="32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9pPr>
            </a:lstStyle>
            <a:p>
              <a:pPr eaLnBrk="1" latinLnBrk="1" hangingPunct="1">
                <a:spcBef>
                  <a:spcPct val="50000"/>
                </a:spcBef>
              </a:pPr>
              <a:r>
                <a:rPr lang="zh-CN" altLang="en-US" sz="2800">
                  <a:latin typeface="Times New Roman" panose="02020603050405020304" pitchFamily="18" charset="0"/>
                  <a:ea typeface="华文楷体" panose="02010600040101010101" pitchFamily="2" charset="-122"/>
                  <a:cs typeface="Times New Roman" panose="02020603050405020304" pitchFamily="18" charset="0"/>
                </a:rPr>
                <a:t>性状分离</a:t>
              </a:r>
              <a:endParaRPr lang="en-US" altLang="zh-CN" sz="280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31" name="矩形 9">
              <a:extLst>
                <a:ext uri="{FF2B5EF4-FFF2-40B4-BE49-F238E27FC236}">
                  <a16:creationId xmlns:a16="http://schemas.microsoft.com/office/drawing/2014/main" id="{83272BA9-3379-4334-98AE-C711A0B8DB7C}"/>
                </a:ext>
              </a:extLst>
            </p:cNvPr>
            <p:cNvSpPr>
              <a:spLocks noChangeArrowheads="1"/>
            </p:cNvSpPr>
            <p:nvPr/>
          </p:nvSpPr>
          <p:spPr bwMode="auto">
            <a:xfrm>
              <a:off x="6477000" y="1396998"/>
              <a:ext cx="2819400" cy="1025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楷体_GB2312" pitchFamily="49" charset="-122"/>
                  <a:ea typeface="楷体_GB2312" pitchFamily="49" charset="-122"/>
                </a:defRPr>
              </a:lvl1pPr>
              <a:lvl2pPr marL="742950" indent="-285750" eaLnBrk="0" hangingPunct="0">
                <a:defRPr sz="3200" b="1">
                  <a:solidFill>
                    <a:schemeClr val="tx1"/>
                  </a:solidFill>
                  <a:latin typeface="楷体_GB2312" pitchFamily="49" charset="-122"/>
                  <a:ea typeface="楷体_GB2312" pitchFamily="49" charset="-122"/>
                </a:defRPr>
              </a:lvl2pPr>
              <a:lvl3pPr marL="1143000" indent="-228600" eaLnBrk="0" hangingPunct="0">
                <a:defRPr sz="3200" b="1">
                  <a:solidFill>
                    <a:schemeClr val="tx1"/>
                  </a:solidFill>
                  <a:latin typeface="楷体_GB2312" pitchFamily="49" charset="-122"/>
                  <a:ea typeface="楷体_GB2312" pitchFamily="49" charset="-122"/>
                </a:defRPr>
              </a:lvl3pPr>
              <a:lvl4pPr marL="1600200" indent="-228600" eaLnBrk="0" hangingPunct="0">
                <a:defRPr sz="3200" b="1">
                  <a:solidFill>
                    <a:schemeClr val="tx1"/>
                  </a:solidFill>
                  <a:latin typeface="楷体_GB2312" pitchFamily="49" charset="-122"/>
                  <a:ea typeface="楷体_GB2312" pitchFamily="49" charset="-122"/>
                </a:defRPr>
              </a:lvl4pPr>
              <a:lvl5pPr marL="2057400" indent="-228600" eaLnBrk="0" hangingPunct="0">
                <a:defRPr sz="32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9pPr>
            </a:lstStyle>
            <a:p>
              <a:pPr eaLnBrk="1" hangingPunct="1"/>
              <a:r>
                <a:rPr lang="zh-CN" altLang="en-US" sz="2400">
                  <a:solidFill>
                    <a:srgbClr val="002A00"/>
                  </a:solidFill>
                  <a:latin typeface="Times New Roman" panose="02020603050405020304" pitchFamily="18" charset="0"/>
                  <a:ea typeface="华文楷体" panose="02010600040101010101" pitchFamily="2" charset="-122"/>
                  <a:cs typeface="Times New Roman" panose="02020603050405020304" pitchFamily="18" charset="0"/>
                </a:rPr>
                <a:t>      纯合子</a:t>
              </a:r>
              <a:endParaRPr lang="en-US" altLang="zh-CN" sz="2400">
                <a:solidFill>
                  <a:srgbClr val="002A00"/>
                </a:solidFill>
                <a:latin typeface="Times New Roman" panose="02020603050405020304" pitchFamily="18" charset="0"/>
                <a:ea typeface="华文楷体" panose="02010600040101010101" pitchFamily="2" charset="-122"/>
                <a:cs typeface="Times New Roman" panose="02020603050405020304" pitchFamily="18" charset="0"/>
              </a:endParaRPr>
            </a:p>
            <a:p>
              <a:pPr eaLnBrk="1" hangingPunct="1"/>
              <a:r>
                <a:rPr lang="zh-CN" altLang="en-US" sz="2000">
                  <a:solidFill>
                    <a:srgbClr val="002A00"/>
                  </a:solidFill>
                  <a:latin typeface="Times New Roman" panose="02020603050405020304" pitchFamily="18" charset="0"/>
                  <a:ea typeface="华文楷体" panose="02010600040101010101" pitchFamily="2" charset="-122"/>
                  <a:cs typeface="Times New Roman" panose="02020603050405020304" pitchFamily="18" charset="0"/>
                </a:rPr>
                <a:t>（如</a:t>
              </a:r>
              <a:r>
                <a:rPr lang="en-US" altLang="zh-CN" sz="2000">
                  <a:latin typeface="Times New Roman" panose="02020603050405020304" pitchFamily="18" charset="0"/>
                  <a:ea typeface="华文楷体" panose="02010600040101010101" pitchFamily="2" charset="-122"/>
                  <a:cs typeface="Times New Roman" panose="02020603050405020304" pitchFamily="18" charset="0"/>
                </a:rPr>
                <a:t>DD</a:t>
              </a:r>
              <a:r>
                <a:rPr lang="zh-CN" altLang="en-US" sz="200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000">
                  <a:solidFill>
                    <a:srgbClr val="002A00"/>
                  </a:solidFill>
                  <a:latin typeface="Times New Roman" panose="02020603050405020304" pitchFamily="18" charset="0"/>
                  <a:ea typeface="华文楷体" panose="02010600040101010101" pitchFamily="2" charset="-122"/>
                  <a:cs typeface="Times New Roman" panose="02020603050405020304" pitchFamily="18" charset="0"/>
                </a:rPr>
                <a:t> dd</a:t>
              </a:r>
              <a:r>
                <a:rPr lang="zh-CN" altLang="en-US" sz="2000">
                  <a:solidFill>
                    <a:srgbClr val="002A00"/>
                  </a:solidFill>
                  <a:latin typeface="Times New Roman" panose="02020603050405020304" pitchFamily="18" charset="0"/>
                  <a:ea typeface="华文楷体" panose="02010600040101010101" pitchFamily="2" charset="-122"/>
                  <a:cs typeface="Times New Roman" panose="02020603050405020304" pitchFamily="18" charset="0"/>
                </a:rPr>
                <a:t>）</a:t>
              </a:r>
              <a:endParaRPr lang="zh-CN" altLang="en-US" sz="200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32" name="矩形 10">
              <a:extLst>
                <a:ext uri="{FF2B5EF4-FFF2-40B4-BE49-F238E27FC236}">
                  <a16:creationId xmlns:a16="http://schemas.microsoft.com/office/drawing/2014/main" id="{D1B07929-65AA-4D9B-965D-40D2D68FC183}"/>
                </a:ext>
              </a:extLst>
            </p:cNvPr>
            <p:cNvSpPr>
              <a:spLocks noChangeArrowheads="1"/>
            </p:cNvSpPr>
            <p:nvPr/>
          </p:nvSpPr>
          <p:spPr bwMode="auto">
            <a:xfrm>
              <a:off x="6858000" y="3225645"/>
              <a:ext cx="1281120" cy="1025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楷体_GB2312" pitchFamily="49" charset="-122"/>
                  <a:ea typeface="楷体_GB2312" pitchFamily="49" charset="-122"/>
                </a:defRPr>
              </a:lvl1pPr>
              <a:lvl2pPr marL="742950" indent="-285750" eaLnBrk="0" hangingPunct="0">
                <a:defRPr sz="3200" b="1">
                  <a:solidFill>
                    <a:schemeClr val="tx1"/>
                  </a:solidFill>
                  <a:latin typeface="楷体_GB2312" pitchFamily="49" charset="-122"/>
                  <a:ea typeface="楷体_GB2312" pitchFamily="49" charset="-122"/>
                </a:defRPr>
              </a:lvl2pPr>
              <a:lvl3pPr marL="1143000" indent="-228600" eaLnBrk="0" hangingPunct="0">
                <a:defRPr sz="3200" b="1">
                  <a:solidFill>
                    <a:schemeClr val="tx1"/>
                  </a:solidFill>
                  <a:latin typeface="楷体_GB2312" pitchFamily="49" charset="-122"/>
                  <a:ea typeface="楷体_GB2312" pitchFamily="49" charset="-122"/>
                </a:defRPr>
              </a:lvl3pPr>
              <a:lvl4pPr marL="1600200" indent="-228600" eaLnBrk="0" hangingPunct="0">
                <a:defRPr sz="3200" b="1">
                  <a:solidFill>
                    <a:schemeClr val="tx1"/>
                  </a:solidFill>
                  <a:latin typeface="楷体_GB2312" pitchFamily="49" charset="-122"/>
                  <a:ea typeface="楷体_GB2312" pitchFamily="49" charset="-122"/>
                </a:defRPr>
              </a:lvl4pPr>
              <a:lvl5pPr marL="2057400" indent="-228600" eaLnBrk="0" hangingPunct="0">
                <a:defRPr sz="32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9pPr>
            </a:lstStyle>
            <a:p>
              <a:pPr eaLnBrk="1" hangingPunct="1"/>
              <a:r>
                <a:rPr lang="zh-CN" altLang="en-US" sz="2400">
                  <a:solidFill>
                    <a:srgbClr val="002A00"/>
                  </a:solidFill>
                  <a:latin typeface="Times New Roman" panose="02020603050405020304" pitchFamily="18" charset="0"/>
                  <a:ea typeface="华文楷体" panose="02010600040101010101" pitchFamily="2" charset="-122"/>
                  <a:cs typeface="Times New Roman" panose="02020603050405020304" pitchFamily="18" charset="0"/>
                </a:rPr>
                <a:t>杂合子</a:t>
              </a:r>
              <a:endParaRPr lang="en-US" altLang="zh-CN" sz="2400">
                <a:solidFill>
                  <a:srgbClr val="002A00"/>
                </a:solidFill>
                <a:latin typeface="Times New Roman" panose="02020603050405020304" pitchFamily="18" charset="0"/>
                <a:ea typeface="华文楷体" panose="02010600040101010101" pitchFamily="2" charset="-122"/>
                <a:cs typeface="Times New Roman" panose="02020603050405020304" pitchFamily="18" charset="0"/>
              </a:endParaRPr>
            </a:p>
            <a:p>
              <a:pPr eaLnBrk="1" hangingPunct="1"/>
              <a:r>
                <a:rPr lang="zh-CN" altLang="en-US" sz="2000">
                  <a:solidFill>
                    <a:srgbClr val="002A00"/>
                  </a:solidFill>
                  <a:latin typeface="Times New Roman" panose="02020603050405020304" pitchFamily="18" charset="0"/>
                  <a:ea typeface="华文楷体" panose="02010600040101010101" pitchFamily="2" charset="-122"/>
                  <a:cs typeface="Times New Roman" panose="02020603050405020304" pitchFamily="18" charset="0"/>
                </a:rPr>
                <a:t>（如</a:t>
              </a:r>
              <a:r>
                <a:rPr lang="en-US" altLang="zh-CN" sz="2000">
                  <a:solidFill>
                    <a:srgbClr val="002A00"/>
                  </a:solidFill>
                  <a:latin typeface="Times New Roman" panose="02020603050405020304" pitchFamily="18" charset="0"/>
                  <a:ea typeface="华文楷体" panose="02010600040101010101" pitchFamily="2" charset="-122"/>
                  <a:cs typeface="Times New Roman" panose="02020603050405020304" pitchFamily="18" charset="0"/>
                </a:rPr>
                <a:t>Dd</a:t>
              </a:r>
              <a:r>
                <a:rPr lang="zh-CN" altLang="en-US" sz="2000">
                  <a:solidFill>
                    <a:srgbClr val="002A00"/>
                  </a:solidFill>
                  <a:latin typeface="Times New Roman" panose="02020603050405020304" pitchFamily="18" charset="0"/>
                  <a:ea typeface="华文楷体" panose="02010600040101010101" pitchFamily="2" charset="-122"/>
                  <a:cs typeface="Times New Roman" panose="02020603050405020304" pitchFamily="18" charset="0"/>
                </a:rPr>
                <a:t>）</a:t>
              </a:r>
              <a:endParaRPr lang="zh-CN" altLang="en-US" sz="200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33" name="矩形 11">
              <a:extLst>
                <a:ext uri="{FF2B5EF4-FFF2-40B4-BE49-F238E27FC236}">
                  <a16:creationId xmlns:a16="http://schemas.microsoft.com/office/drawing/2014/main" id="{528F232A-9579-402F-99FC-706F970C3217}"/>
                </a:ext>
              </a:extLst>
            </p:cNvPr>
            <p:cNvSpPr>
              <a:spLocks noChangeArrowheads="1"/>
            </p:cNvSpPr>
            <p:nvPr/>
          </p:nvSpPr>
          <p:spPr bwMode="auto">
            <a:xfrm>
              <a:off x="3886200" y="2590604"/>
              <a:ext cx="2032000" cy="1026424"/>
            </a:xfrm>
            <a:prstGeom prst="rect">
              <a:avLst/>
            </a:prstGeom>
            <a:noFill/>
            <a:ln w="9525">
              <a:noFill/>
              <a:miter lim="800000"/>
              <a:headEnd/>
              <a:tailEnd/>
            </a:ln>
          </p:spPr>
          <p:txBody>
            <a:bodyPr wrap="none">
              <a:spAutoFit/>
            </a:bodyPr>
            <a:lstStyle/>
            <a:p>
              <a:pPr>
                <a:defRPr/>
              </a:pPr>
              <a:r>
                <a:rPr lang="zh-CN" altLang="en-US" sz="2400" b="1" dirty="0">
                  <a:latin typeface="Times New Roman" panose="02020603050405020304" pitchFamily="18" charset="0"/>
                  <a:ea typeface="华文楷体" pitchFamily="2" charset="-122"/>
                  <a:cs typeface="Times New Roman" panose="02020603050405020304" pitchFamily="18" charset="0"/>
                </a:rPr>
                <a:t>显性遗传因子</a:t>
              </a:r>
              <a:endParaRPr lang="en-US" altLang="zh-CN" sz="2400" b="1" dirty="0">
                <a:latin typeface="Times New Roman" panose="02020603050405020304" pitchFamily="18" charset="0"/>
                <a:ea typeface="华文楷体" pitchFamily="2" charset="-122"/>
                <a:cs typeface="Times New Roman" panose="02020603050405020304" pitchFamily="18" charset="0"/>
              </a:endParaRPr>
            </a:p>
            <a:p>
              <a:pPr>
                <a:defRPr/>
              </a:pPr>
              <a:r>
                <a:rPr lang="zh-CN" altLang="en-US" sz="2000" b="1" dirty="0">
                  <a:latin typeface="Times New Roman" panose="02020603050405020304" pitchFamily="18" charset="0"/>
                  <a:ea typeface="华文楷体" panose="02010600040101010101" pitchFamily="2" charset="-122"/>
                  <a:cs typeface="Times New Roman" panose="02020603050405020304" pitchFamily="18" charset="0"/>
                </a:rPr>
                <a:t>（大写，如</a:t>
              </a:r>
              <a:r>
                <a:rPr lang="en-US" altLang="zh-CN" sz="2000" b="1" dirty="0">
                  <a:latin typeface="Times New Roman" panose="02020603050405020304" pitchFamily="18" charset="0"/>
                  <a:ea typeface="华文楷体" panose="02010600040101010101" pitchFamily="2" charset="-122"/>
                  <a:cs typeface="Times New Roman" panose="02020603050405020304" pitchFamily="18" charset="0"/>
                </a:rPr>
                <a:t>D </a:t>
              </a:r>
              <a:r>
                <a:rPr lang="zh-CN" altLang="en-US" sz="2000" b="1" dirty="0">
                  <a:latin typeface="Times New Roman" panose="02020603050405020304" pitchFamily="18" charset="0"/>
                  <a:ea typeface="华文楷体" panose="02010600040101010101" pitchFamily="2" charset="-122"/>
                  <a:cs typeface="Times New Roman" panose="02020603050405020304" pitchFamily="18" charset="0"/>
                </a:rPr>
                <a:t>）</a:t>
              </a:r>
            </a:p>
          </p:txBody>
        </p:sp>
        <p:sp>
          <p:nvSpPr>
            <p:cNvPr id="34" name="矩形 12">
              <a:extLst>
                <a:ext uri="{FF2B5EF4-FFF2-40B4-BE49-F238E27FC236}">
                  <a16:creationId xmlns:a16="http://schemas.microsoft.com/office/drawing/2014/main" id="{0C8217C7-F711-41F2-8CE5-8E8ACAA2A415}"/>
                </a:ext>
              </a:extLst>
            </p:cNvPr>
            <p:cNvSpPr>
              <a:spLocks noChangeArrowheads="1"/>
            </p:cNvSpPr>
            <p:nvPr/>
          </p:nvSpPr>
          <p:spPr bwMode="auto">
            <a:xfrm>
              <a:off x="3886200" y="3581401"/>
              <a:ext cx="2031325" cy="1025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楷体_GB2312" pitchFamily="49" charset="-122"/>
                  <a:ea typeface="楷体_GB2312" pitchFamily="49" charset="-122"/>
                </a:defRPr>
              </a:lvl1pPr>
              <a:lvl2pPr marL="742950" indent="-285750" eaLnBrk="0" hangingPunct="0">
                <a:defRPr sz="3200" b="1">
                  <a:solidFill>
                    <a:schemeClr val="tx1"/>
                  </a:solidFill>
                  <a:latin typeface="楷体_GB2312" pitchFamily="49" charset="-122"/>
                  <a:ea typeface="楷体_GB2312" pitchFamily="49" charset="-122"/>
                </a:defRPr>
              </a:lvl2pPr>
              <a:lvl3pPr marL="1143000" indent="-228600" eaLnBrk="0" hangingPunct="0">
                <a:defRPr sz="3200" b="1">
                  <a:solidFill>
                    <a:schemeClr val="tx1"/>
                  </a:solidFill>
                  <a:latin typeface="楷体_GB2312" pitchFamily="49" charset="-122"/>
                  <a:ea typeface="楷体_GB2312" pitchFamily="49" charset="-122"/>
                </a:defRPr>
              </a:lvl3pPr>
              <a:lvl4pPr marL="1600200" indent="-228600" eaLnBrk="0" hangingPunct="0">
                <a:defRPr sz="3200" b="1">
                  <a:solidFill>
                    <a:schemeClr val="tx1"/>
                  </a:solidFill>
                  <a:latin typeface="楷体_GB2312" pitchFamily="49" charset="-122"/>
                  <a:ea typeface="楷体_GB2312" pitchFamily="49" charset="-122"/>
                </a:defRPr>
              </a:lvl4pPr>
              <a:lvl5pPr marL="2057400" indent="-228600" eaLnBrk="0" hangingPunct="0">
                <a:defRPr sz="32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9pPr>
            </a:lstStyle>
            <a:p>
              <a:pPr eaLnBrk="1" hangingPunct="1"/>
              <a:r>
                <a:rPr lang="zh-CN" altLang="en-US" sz="2400" dirty="0">
                  <a:latin typeface="Times New Roman" panose="02020603050405020304" pitchFamily="18" charset="0"/>
                  <a:ea typeface="华文楷体" panose="02010600040101010101" pitchFamily="2" charset="-122"/>
                  <a:cs typeface="Times New Roman" panose="02020603050405020304" pitchFamily="18" charset="0"/>
                </a:rPr>
                <a:t>隐性遗传因子</a:t>
              </a:r>
              <a:endParaRPr lang="en-US" altLang="zh-CN" sz="2400" dirty="0">
                <a:latin typeface="Times New Roman" panose="02020603050405020304" pitchFamily="18" charset="0"/>
                <a:ea typeface="华文楷体" panose="02010600040101010101" pitchFamily="2" charset="-122"/>
                <a:cs typeface="Times New Roman" panose="02020603050405020304" pitchFamily="18" charset="0"/>
              </a:endParaRPr>
            </a:p>
            <a:p>
              <a:pPr eaLnBrk="1" hangingPunct="1"/>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rPr>
                <a:t>（小写，如</a:t>
              </a:r>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d </a:t>
              </a:r>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rPr>
                <a:t>）</a:t>
              </a:r>
            </a:p>
          </p:txBody>
        </p:sp>
        <p:sp>
          <p:nvSpPr>
            <p:cNvPr id="35" name="矩形 13">
              <a:extLst>
                <a:ext uri="{FF2B5EF4-FFF2-40B4-BE49-F238E27FC236}">
                  <a16:creationId xmlns:a16="http://schemas.microsoft.com/office/drawing/2014/main" id="{52E82096-25A4-4367-BF65-8F88766A523C}"/>
                </a:ext>
              </a:extLst>
            </p:cNvPr>
            <p:cNvSpPr>
              <a:spLocks noChangeArrowheads="1"/>
            </p:cNvSpPr>
            <p:nvPr/>
          </p:nvSpPr>
          <p:spPr bwMode="auto">
            <a:xfrm>
              <a:off x="3276600" y="1904955"/>
              <a:ext cx="2819400" cy="69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楷体_GB2312" pitchFamily="49" charset="-122"/>
                  <a:ea typeface="楷体_GB2312" pitchFamily="49" charset="-122"/>
                </a:defRPr>
              </a:lvl1pPr>
              <a:lvl2pPr marL="742950" indent="-285750" eaLnBrk="0" hangingPunct="0">
                <a:defRPr sz="3200" b="1">
                  <a:solidFill>
                    <a:schemeClr val="tx1"/>
                  </a:solidFill>
                  <a:latin typeface="楷体_GB2312" pitchFamily="49" charset="-122"/>
                  <a:ea typeface="楷体_GB2312" pitchFamily="49" charset="-122"/>
                </a:defRPr>
              </a:lvl2pPr>
              <a:lvl3pPr marL="1143000" indent="-228600" eaLnBrk="0" hangingPunct="0">
                <a:defRPr sz="3200" b="1">
                  <a:solidFill>
                    <a:schemeClr val="tx1"/>
                  </a:solidFill>
                  <a:latin typeface="楷体_GB2312" pitchFamily="49" charset="-122"/>
                  <a:ea typeface="楷体_GB2312" pitchFamily="49" charset="-122"/>
                </a:defRPr>
              </a:lvl3pPr>
              <a:lvl4pPr marL="1600200" indent="-228600" eaLnBrk="0" hangingPunct="0">
                <a:defRPr sz="3200" b="1">
                  <a:solidFill>
                    <a:schemeClr val="tx1"/>
                  </a:solidFill>
                  <a:latin typeface="楷体_GB2312" pitchFamily="49" charset="-122"/>
                  <a:ea typeface="楷体_GB2312" pitchFamily="49" charset="-122"/>
                </a:defRPr>
              </a:lvl4pPr>
              <a:lvl5pPr marL="2057400" indent="-228600" eaLnBrk="0" hangingPunct="0">
                <a:defRPr sz="32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9pPr>
            </a:lstStyle>
            <a:p>
              <a:pPr eaLnBrk="1" hangingPunct="1"/>
              <a:r>
                <a:rPr lang="zh-CN" altLang="en-US" sz="2800" dirty="0">
                  <a:latin typeface="Times New Roman" panose="02020603050405020304" pitchFamily="18" charset="0"/>
                  <a:ea typeface="华文楷体" panose="02010600040101010101" pitchFamily="2" charset="-122"/>
                  <a:cs typeface="Times New Roman" panose="02020603050405020304" pitchFamily="18" charset="0"/>
                </a:rPr>
                <a:t>遗传因子（基因）</a:t>
              </a:r>
              <a:endParaRPr lang="zh-CN" altLang="en-US" sz="2800" dirty="0">
                <a:latin typeface="Times New Roman" panose="02020603050405020304" pitchFamily="18" charset="0"/>
                <a:cs typeface="Times New Roman" panose="02020603050405020304" pitchFamily="18" charset="0"/>
              </a:endParaRPr>
            </a:p>
          </p:txBody>
        </p:sp>
        <p:sp>
          <p:nvSpPr>
            <p:cNvPr id="36" name="AutoShape 4">
              <a:extLst>
                <a:ext uri="{FF2B5EF4-FFF2-40B4-BE49-F238E27FC236}">
                  <a16:creationId xmlns:a16="http://schemas.microsoft.com/office/drawing/2014/main" id="{B0C07782-E056-4E56-8D59-34C28B317914}"/>
                </a:ext>
              </a:extLst>
            </p:cNvPr>
            <p:cNvSpPr>
              <a:spLocks/>
            </p:cNvSpPr>
            <p:nvPr/>
          </p:nvSpPr>
          <p:spPr bwMode="auto">
            <a:xfrm>
              <a:off x="1752600" y="2895600"/>
              <a:ext cx="228600" cy="990600"/>
            </a:xfrm>
            <a:prstGeom prst="leftBrace">
              <a:avLst>
                <a:gd name="adj1" fmla="val 85403"/>
                <a:gd name="adj2"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3200" b="1">
                  <a:solidFill>
                    <a:schemeClr val="tx1"/>
                  </a:solidFill>
                  <a:latin typeface="楷体_GB2312" pitchFamily="49" charset="-122"/>
                  <a:ea typeface="楷体_GB2312" pitchFamily="49" charset="-122"/>
                </a:defRPr>
              </a:lvl1pPr>
              <a:lvl2pPr marL="742950" indent="-285750" eaLnBrk="0" hangingPunct="0">
                <a:defRPr sz="3200" b="1">
                  <a:solidFill>
                    <a:schemeClr val="tx1"/>
                  </a:solidFill>
                  <a:latin typeface="楷体_GB2312" pitchFamily="49" charset="-122"/>
                  <a:ea typeface="楷体_GB2312" pitchFamily="49" charset="-122"/>
                </a:defRPr>
              </a:lvl2pPr>
              <a:lvl3pPr marL="1143000" indent="-228600" eaLnBrk="0" hangingPunct="0">
                <a:defRPr sz="3200" b="1">
                  <a:solidFill>
                    <a:schemeClr val="tx1"/>
                  </a:solidFill>
                  <a:latin typeface="楷体_GB2312" pitchFamily="49" charset="-122"/>
                  <a:ea typeface="楷体_GB2312" pitchFamily="49" charset="-122"/>
                </a:defRPr>
              </a:lvl3pPr>
              <a:lvl4pPr marL="1600200" indent="-228600" eaLnBrk="0" hangingPunct="0">
                <a:defRPr sz="3200" b="1">
                  <a:solidFill>
                    <a:schemeClr val="tx1"/>
                  </a:solidFill>
                  <a:latin typeface="楷体_GB2312" pitchFamily="49" charset="-122"/>
                  <a:ea typeface="楷体_GB2312" pitchFamily="49" charset="-122"/>
                </a:defRPr>
              </a:lvl4pPr>
              <a:lvl5pPr marL="2057400" indent="-228600" eaLnBrk="0" hangingPunct="0">
                <a:defRPr sz="32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9pPr>
            </a:lstStyle>
            <a:p>
              <a:pPr eaLnBrk="1" hangingPunct="1">
                <a:buFont typeface="Arial" panose="020B0604020202020204" pitchFamily="34" charset="0"/>
                <a:buNone/>
              </a:pP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7" name="矩形 10">
              <a:extLst>
                <a:ext uri="{FF2B5EF4-FFF2-40B4-BE49-F238E27FC236}">
                  <a16:creationId xmlns:a16="http://schemas.microsoft.com/office/drawing/2014/main" id="{90928FE0-9ADD-4A31-A0E3-CFBA3433B836}"/>
                </a:ext>
              </a:extLst>
            </p:cNvPr>
            <p:cNvSpPr>
              <a:spLocks noChangeArrowheads="1"/>
            </p:cNvSpPr>
            <p:nvPr/>
          </p:nvSpPr>
          <p:spPr bwMode="auto">
            <a:xfrm>
              <a:off x="2057400" y="1701772"/>
              <a:ext cx="800219" cy="615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楷体_GB2312" pitchFamily="49" charset="-122"/>
                  <a:ea typeface="楷体_GB2312" pitchFamily="49" charset="-122"/>
                </a:defRPr>
              </a:lvl1pPr>
              <a:lvl2pPr marL="742950" indent="-285750" eaLnBrk="0" hangingPunct="0">
                <a:defRPr sz="3200" b="1">
                  <a:solidFill>
                    <a:schemeClr val="tx1"/>
                  </a:solidFill>
                  <a:latin typeface="楷体_GB2312" pitchFamily="49" charset="-122"/>
                  <a:ea typeface="楷体_GB2312" pitchFamily="49" charset="-122"/>
                </a:defRPr>
              </a:lvl2pPr>
              <a:lvl3pPr marL="1143000" indent="-228600" eaLnBrk="0" hangingPunct="0">
                <a:defRPr sz="3200" b="1">
                  <a:solidFill>
                    <a:schemeClr val="tx1"/>
                  </a:solidFill>
                  <a:latin typeface="楷体_GB2312" pitchFamily="49" charset="-122"/>
                  <a:ea typeface="楷体_GB2312" pitchFamily="49" charset="-122"/>
                </a:defRPr>
              </a:lvl3pPr>
              <a:lvl4pPr marL="1600200" indent="-228600" eaLnBrk="0" hangingPunct="0">
                <a:defRPr sz="3200" b="1">
                  <a:solidFill>
                    <a:schemeClr val="tx1"/>
                  </a:solidFill>
                  <a:latin typeface="楷体_GB2312" pitchFamily="49" charset="-122"/>
                  <a:ea typeface="楷体_GB2312" pitchFamily="49" charset="-122"/>
                </a:defRPr>
              </a:lvl4pPr>
              <a:lvl5pPr marL="2057400" indent="-228600" eaLnBrk="0" hangingPunct="0">
                <a:defRPr sz="32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9pPr>
            </a:lstStyle>
            <a:p>
              <a:pPr eaLnBrk="1" hangingPunct="1"/>
              <a:r>
                <a:rPr lang="zh-CN" altLang="en-US" sz="240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决定</a:t>
              </a:r>
            </a:p>
          </p:txBody>
        </p:sp>
        <p:sp>
          <p:nvSpPr>
            <p:cNvPr id="38" name="矩形 10">
              <a:extLst>
                <a:ext uri="{FF2B5EF4-FFF2-40B4-BE49-F238E27FC236}">
                  <a16:creationId xmlns:a16="http://schemas.microsoft.com/office/drawing/2014/main" id="{51CCD02E-B4F2-4483-8737-EBE7FDC3155B}"/>
                </a:ext>
              </a:extLst>
            </p:cNvPr>
            <p:cNvSpPr>
              <a:spLocks noChangeArrowheads="1"/>
            </p:cNvSpPr>
            <p:nvPr/>
          </p:nvSpPr>
          <p:spPr bwMode="auto">
            <a:xfrm>
              <a:off x="5181600" y="1295406"/>
              <a:ext cx="1415772" cy="615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楷体_GB2312" pitchFamily="49" charset="-122"/>
                  <a:ea typeface="楷体_GB2312" pitchFamily="49" charset="-122"/>
                </a:defRPr>
              </a:lvl1pPr>
              <a:lvl2pPr marL="742950" indent="-285750" eaLnBrk="0" hangingPunct="0">
                <a:defRPr sz="3200" b="1">
                  <a:solidFill>
                    <a:schemeClr val="tx1"/>
                  </a:solidFill>
                  <a:latin typeface="楷体_GB2312" pitchFamily="49" charset="-122"/>
                  <a:ea typeface="楷体_GB2312" pitchFamily="49" charset="-122"/>
                </a:defRPr>
              </a:lvl2pPr>
              <a:lvl3pPr marL="1143000" indent="-228600" eaLnBrk="0" hangingPunct="0">
                <a:defRPr sz="3200" b="1">
                  <a:solidFill>
                    <a:schemeClr val="tx1"/>
                  </a:solidFill>
                  <a:latin typeface="楷体_GB2312" pitchFamily="49" charset="-122"/>
                  <a:ea typeface="楷体_GB2312" pitchFamily="49" charset="-122"/>
                </a:defRPr>
              </a:lvl3pPr>
              <a:lvl4pPr marL="1600200" indent="-228600" eaLnBrk="0" hangingPunct="0">
                <a:defRPr sz="3200" b="1">
                  <a:solidFill>
                    <a:schemeClr val="tx1"/>
                  </a:solidFill>
                  <a:latin typeface="楷体_GB2312" pitchFamily="49" charset="-122"/>
                  <a:ea typeface="楷体_GB2312" pitchFamily="49" charset="-122"/>
                </a:defRPr>
              </a:lvl4pPr>
              <a:lvl5pPr marL="2057400" indent="-228600" eaLnBrk="0" hangingPunct="0">
                <a:defRPr sz="32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9pPr>
            </a:lstStyle>
            <a:p>
              <a:pPr eaLnBrk="1" hangingPunct="1"/>
              <a:r>
                <a:rPr lang="zh-CN" altLang="en-US" sz="2400"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组成相同</a:t>
              </a:r>
            </a:p>
          </p:txBody>
        </p:sp>
        <p:sp>
          <p:nvSpPr>
            <p:cNvPr id="39" name="矩形 10">
              <a:extLst>
                <a:ext uri="{FF2B5EF4-FFF2-40B4-BE49-F238E27FC236}">
                  <a16:creationId xmlns:a16="http://schemas.microsoft.com/office/drawing/2014/main" id="{52EA90BC-9FA9-4DAE-A3BC-88C185758B3D}"/>
                </a:ext>
              </a:extLst>
            </p:cNvPr>
            <p:cNvSpPr>
              <a:spLocks noChangeArrowheads="1"/>
            </p:cNvSpPr>
            <p:nvPr/>
          </p:nvSpPr>
          <p:spPr bwMode="auto">
            <a:xfrm>
              <a:off x="6629400" y="2616096"/>
              <a:ext cx="1415772" cy="615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楷体_GB2312" pitchFamily="49" charset="-122"/>
                  <a:ea typeface="楷体_GB2312" pitchFamily="49" charset="-122"/>
                </a:defRPr>
              </a:lvl1pPr>
              <a:lvl2pPr marL="742950" indent="-285750" eaLnBrk="0" hangingPunct="0">
                <a:defRPr sz="3200" b="1">
                  <a:solidFill>
                    <a:schemeClr val="tx1"/>
                  </a:solidFill>
                  <a:latin typeface="楷体_GB2312" pitchFamily="49" charset="-122"/>
                  <a:ea typeface="楷体_GB2312" pitchFamily="49" charset="-122"/>
                </a:defRPr>
              </a:lvl2pPr>
              <a:lvl3pPr marL="1143000" indent="-228600" eaLnBrk="0" hangingPunct="0">
                <a:defRPr sz="3200" b="1">
                  <a:solidFill>
                    <a:schemeClr val="tx1"/>
                  </a:solidFill>
                  <a:latin typeface="楷体_GB2312" pitchFamily="49" charset="-122"/>
                  <a:ea typeface="楷体_GB2312" pitchFamily="49" charset="-122"/>
                </a:defRPr>
              </a:lvl3pPr>
              <a:lvl4pPr marL="1600200" indent="-228600" eaLnBrk="0" hangingPunct="0">
                <a:defRPr sz="3200" b="1">
                  <a:solidFill>
                    <a:schemeClr val="tx1"/>
                  </a:solidFill>
                  <a:latin typeface="楷体_GB2312" pitchFamily="49" charset="-122"/>
                  <a:ea typeface="楷体_GB2312" pitchFamily="49" charset="-122"/>
                </a:defRPr>
              </a:lvl4pPr>
              <a:lvl5pPr marL="2057400" indent="-228600" eaLnBrk="0" hangingPunct="0">
                <a:defRPr sz="32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9pPr>
            </a:lstStyle>
            <a:p>
              <a:pPr eaLnBrk="1" hangingPunct="1"/>
              <a:r>
                <a:rPr lang="zh-CN" altLang="en-US" sz="240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组成不同</a:t>
              </a:r>
            </a:p>
          </p:txBody>
        </p:sp>
        <p:sp>
          <p:nvSpPr>
            <p:cNvPr id="40" name="矩形 10">
              <a:extLst>
                <a:ext uri="{FF2B5EF4-FFF2-40B4-BE49-F238E27FC236}">
                  <a16:creationId xmlns:a16="http://schemas.microsoft.com/office/drawing/2014/main" id="{5E632886-B0DE-45A3-8B16-99FD6F57CD5B}"/>
                </a:ext>
              </a:extLst>
            </p:cNvPr>
            <p:cNvSpPr>
              <a:spLocks noChangeArrowheads="1"/>
            </p:cNvSpPr>
            <p:nvPr/>
          </p:nvSpPr>
          <p:spPr bwMode="auto">
            <a:xfrm>
              <a:off x="838200" y="4444743"/>
              <a:ext cx="2723823" cy="615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楷体_GB2312" pitchFamily="49" charset="-122"/>
                  <a:ea typeface="楷体_GB2312" pitchFamily="49" charset="-122"/>
                </a:defRPr>
              </a:lvl1pPr>
              <a:lvl2pPr marL="742950" indent="-285750" eaLnBrk="0" hangingPunct="0">
                <a:defRPr sz="3200" b="1">
                  <a:solidFill>
                    <a:schemeClr val="tx1"/>
                  </a:solidFill>
                  <a:latin typeface="楷体_GB2312" pitchFamily="49" charset="-122"/>
                  <a:ea typeface="楷体_GB2312" pitchFamily="49" charset="-122"/>
                </a:defRPr>
              </a:lvl2pPr>
              <a:lvl3pPr marL="1143000" indent="-228600" eaLnBrk="0" hangingPunct="0">
                <a:defRPr sz="3200" b="1">
                  <a:solidFill>
                    <a:schemeClr val="tx1"/>
                  </a:solidFill>
                  <a:latin typeface="楷体_GB2312" pitchFamily="49" charset="-122"/>
                  <a:ea typeface="楷体_GB2312" pitchFamily="49" charset="-122"/>
                </a:defRPr>
              </a:lvl3pPr>
              <a:lvl4pPr marL="1600200" indent="-228600" eaLnBrk="0" hangingPunct="0">
                <a:defRPr sz="3200" b="1">
                  <a:solidFill>
                    <a:schemeClr val="tx1"/>
                  </a:solidFill>
                  <a:latin typeface="楷体_GB2312" pitchFamily="49" charset="-122"/>
                  <a:ea typeface="楷体_GB2312" pitchFamily="49" charset="-122"/>
                </a:defRPr>
              </a:lvl4pPr>
              <a:lvl5pPr marL="2057400" indent="-228600" eaLnBrk="0" hangingPunct="0">
                <a:defRPr sz="32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9pPr>
            </a:lstStyle>
            <a:p>
              <a:pPr eaLnBrk="1" hangingPunct="1"/>
              <a:r>
                <a:rPr lang="zh-CN" altLang="en-US" sz="240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杂种后代 同时出现</a:t>
              </a:r>
            </a:p>
          </p:txBody>
        </p:sp>
        <p:sp>
          <p:nvSpPr>
            <p:cNvPr id="41" name="矩形 10">
              <a:extLst>
                <a:ext uri="{FF2B5EF4-FFF2-40B4-BE49-F238E27FC236}">
                  <a16:creationId xmlns:a16="http://schemas.microsoft.com/office/drawing/2014/main" id="{BE5B6074-2C82-4B21-ADB4-306BF87C46A5}"/>
                </a:ext>
              </a:extLst>
            </p:cNvPr>
            <p:cNvSpPr>
              <a:spLocks noChangeArrowheads="1"/>
            </p:cNvSpPr>
            <p:nvPr/>
          </p:nvSpPr>
          <p:spPr bwMode="auto">
            <a:xfrm>
              <a:off x="4114800" y="5155884"/>
              <a:ext cx="3200400" cy="615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楷体_GB2312" pitchFamily="49" charset="-122"/>
                  <a:ea typeface="楷体_GB2312" pitchFamily="49" charset="-122"/>
                </a:defRPr>
              </a:lvl1pPr>
              <a:lvl2pPr marL="742950" indent="-285750" eaLnBrk="0" hangingPunct="0">
                <a:defRPr sz="3200" b="1">
                  <a:solidFill>
                    <a:schemeClr val="tx1"/>
                  </a:solidFill>
                  <a:latin typeface="楷体_GB2312" pitchFamily="49" charset="-122"/>
                  <a:ea typeface="楷体_GB2312" pitchFamily="49" charset="-122"/>
                </a:defRPr>
              </a:lvl2pPr>
              <a:lvl3pPr marL="1143000" indent="-228600" eaLnBrk="0" hangingPunct="0">
                <a:defRPr sz="3200" b="1">
                  <a:solidFill>
                    <a:schemeClr val="tx1"/>
                  </a:solidFill>
                  <a:latin typeface="楷体_GB2312" pitchFamily="49" charset="-122"/>
                  <a:ea typeface="楷体_GB2312" pitchFamily="49" charset="-122"/>
                </a:defRPr>
              </a:lvl3pPr>
              <a:lvl4pPr marL="1600200" indent="-228600" eaLnBrk="0" hangingPunct="0">
                <a:defRPr sz="3200" b="1">
                  <a:solidFill>
                    <a:schemeClr val="tx1"/>
                  </a:solidFill>
                  <a:latin typeface="楷体_GB2312" pitchFamily="49" charset="-122"/>
                  <a:ea typeface="楷体_GB2312" pitchFamily="49" charset="-122"/>
                </a:defRPr>
              </a:lvl4pPr>
              <a:lvl5pPr marL="2057400" indent="-228600" eaLnBrk="0" hangingPunct="0">
                <a:defRPr sz="32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9pPr>
            </a:lstStyle>
            <a:p>
              <a:pPr eaLnBrk="1" hangingPunct="1"/>
              <a:r>
                <a:rPr lang="zh-CN" altLang="en-US" sz="240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自交后代不出现</a:t>
              </a:r>
            </a:p>
          </p:txBody>
        </p:sp>
        <p:sp>
          <p:nvSpPr>
            <p:cNvPr id="42" name="矩形 10">
              <a:extLst>
                <a:ext uri="{FF2B5EF4-FFF2-40B4-BE49-F238E27FC236}">
                  <a16:creationId xmlns:a16="http://schemas.microsoft.com/office/drawing/2014/main" id="{4DCC58B6-B0A2-41AD-8D05-738A11708068}"/>
                </a:ext>
              </a:extLst>
            </p:cNvPr>
            <p:cNvSpPr>
              <a:spLocks noChangeArrowheads="1"/>
            </p:cNvSpPr>
            <p:nvPr/>
          </p:nvSpPr>
          <p:spPr bwMode="auto">
            <a:xfrm>
              <a:off x="4114800" y="5968615"/>
              <a:ext cx="3200400" cy="615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楷体_GB2312" pitchFamily="49" charset="-122"/>
                  <a:ea typeface="楷体_GB2312" pitchFamily="49" charset="-122"/>
                </a:defRPr>
              </a:lvl1pPr>
              <a:lvl2pPr marL="742950" indent="-285750" eaLnBrk="0" hangingPunct="0">
                <a:defRPr sz="3200" b="1">
                  <a:solidFill>
                    <a:schemeClr val="tx1"/>
                  </a:solidFill>
                  <a:latin typeface="楷体_GB2312" pitchFamily="49" charset="-122"/>
                  <a:ea typeface="楷体_GB2312" pitchFamily="49" charset="-122"/>
                </a:defRPr>
              </a:lvl2pPr>
              <a:lvl3pPr marL="1143000" indent="-228600" eaLnBrk="0" hangingPunct="0">
                <a:defRPr sz="3200" b="1">
                  <a:solidFill>
                    <a:schemeClr val="tx1"/>
                  </a:solidFill>
                  <a:latin typeface="楷体_GB2312" pitchFamily="49" charset="-122"/>
                  <a:ea typeface="楷体_GB2312" pitchFamily="49" charset="-122"/>
                </a:defRPr>
              </a:lvl3pPr>
              <a:lvl4pPr marL="1600200" indent="-228600" eaLnBrk="0" hangingPunct="0">
                <a:defRPr sz="3200" b="1">
                  <a:solidFill>
                    <a:schemeClr val="tx1"/>
                  </a:solidFill>
                  <a:latin typeface="楷体_GB2312" pitchFamily="49" charset="-122"/>
                  <a:ea typeface="楷体_GB2312" pitchFamily="49" charset="-122"/>
                </a:defRPr>
              </a:lvl4pPr>
              <a:lvl5pPr marL="2057400" indent="-228600" eaLnBrk="0" hangingPunct="0">
                <a:defRPr sz="32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9pPr>
            </a:lstStyle>
            <a:p>
              <a:pPr eaLnBrk="1" hangingPunct="1"/>
              <a:r>
                <a:rPr lang="zh-CN" altLang="en-US" sz="240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自交后代出现</a:t>
              </a:r>
            </a:p>
          </p:txBody>
        </p:sp>
      </p:grpSp>
      <p:cxnSp>
        <p:nvCxnSpPr>
          <p:cNvPr id="43" name="直接箭头连接符 42">
            <a:extLst>
              <a:ext uri="{FF2B5EF4-FFF2-40B4-BE49-F238E27FC236}">
                <a16:creationId xmlns:a16="http://schemas.microsoft.com/office/drawing/2014/main" id="{3FB93578-FDB6-4C06-9326-F8F0073D2348}"/>
              </a:ext>
            </a:extLst>
          </p:cNvPr>
          <p:cNvCxnSpPr/>
          <p:nvPr/>
        </p:nvCxnSpPr>
        <p:spPr>
          <a:xfrm rot="5400000">
            <a:off x="797440" y="2026853"/>
            <a:ext cx="455613" cy="3175"/>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直接箭头连接符 43">
            <a:extLst>
              <a:ext uri="{FF2B5EF4-FFF2-40B4-BE49-F238E27FC236}">
                <a16:creationId xmlns:a16="http://schemas.microsoft.com/office/drawing/2014/main" id="{804741B3-7D2E-42B3-85E4-81BF96BF78D7}"/>
              </a:ext>
            </a:extLst>
          </p:cNvPr>
          <p:cNvCxnSpPr/>
          <p:nvPr/>
        </p:nvCxnSpPr>
        <p:spPr>
          <a:xfrm rot="5400000">
            <a:off x="1673740" y="3587365"/>
            <a:ext cx="990600" cy="1588"/>
          </a:xfrm>
          <a:prstGeom prst="straightConnector1">
            <a:avLst/>
          </a:prstGeom>
          <a:ln w="317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5" name="直接箭头连接符 44">
            <a:extLst>
              <a:ext uri="{FF2B5EF4-FFF2-40B4-BE49-F238E27FC236}">
                <a16:creationId xmlns:a16="http://schemas.microsoft.com/office/drawing/2014/main" id="{52B6501D-8A64-4213-9B61-D5E8DD32B071}"/>
              </a:ext>
            </a:extLst>
          </p:cNvPr>
          <p:cNvCxnSpPr/>
          <p:nvPr/>
        </p:nvCxnSpPr>
        <p:spPr>
          <a:xfrm rot="10800000">
            <a:off x="1482446" y="1645059"/>
            <a:ext cx="1676400" cy="158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直接箭头连接符 45">
            <a:extLst>
              <a:ext uri="{FF2B5EF4-FFF2-40B4-BE49-F238E27FC236}">
                <a16:creationId xmlns:a16="http://schemas.microsoft.com/office/drawing/2014/main" id="{1DBC4C3D-3843-47F1-9B25-72FD81C63B0C}"/>
              </a:ext>
            </a:extLst>
          </p:cNvPr>
          <p:cNvCxnSpPr/>
          <p:nvPr/>
        </p:nvCxnSpPr>
        <p:spPr>
          <a:xfrm rot="10800000" flipV="1">
            <a:off x="3235046" y="4159659"/>
            <a:ext cx="5257800" cy="762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直接箭头连接符 46">
            <a:extLst>
              <a:ext uri="{FF2B5EF4-FFF2-40B4-BE49-F238E27FC236}">
                <a16:creationId xmlns:a16="http://schemas.microsoft.com/office/drawing/2014/main" id="{61A3609F-959D-4A9C-B1B7-AA0BA0690131}"/>
              </a:ext>
            </a:extLst>
          </p:cNvPr>
          <p:cNvCxnSpPr>
            <a:cxnSpLocks/>
            <a:stCxn id="35" idx="3"/>
          </p:cNvCxnSpPr>
          <p:nvPr/>
        </p:nvCxnSpPr>
        <p:spPr>
          <a:xfrm>
            <a:off x="6054446" y="1601921"/>
            <a:ext cx="838200" cy="916263"/>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直接箭头连接符 47">
            <a:extLst>
              <a:ext uri="{FF2B5EF4-FFF2-40B4-BE49-F238E27FC236}">
                <a16:creationId xmlns:a16="http://schemas.microsoft.com/office/drawing/2014/main" id="{E1B89F83-A9A9-466F-8C34-CB67E9E215E5}"/>
              </a:ext>
            </a:extLst>
          </p:cNvPr>
          <p:cNvCxnSpPr/>
          <p:nvPr/>
        </p:nvCxnSpPr>
        <p:spPr>
          <a:xfrm rot="10800000" flipV="1">
            <a:off x="3235046" y="4388259"/>
            <a:ext cx="5562600" cy="762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id="{AD430C5B-4992-47B7-9F50-FFDE81B01B08}"/>
              </a:ext>
            </a:extLst>
          </p:cNvPr>
          <p:cNvCxnSpPr/>
          <p:nvPr/>
        </p:nvCxnSpPr>
        <p:spPr>
          <a:xfrm>
            <a:off x="7959446" y="1187859"/>
            <a:ext cx="53340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id="{3AE92E77-7BD0-400C-BE5E-FC12A3DBCEFD}"/>
              </a:ext>
            </a:extLst>
          </p:cNvPr>
          <p:cNvCxnSpPr/>
          <p:nvPr/>
        </p:nvCxnSpPr>
        <p:spPr>
          <a:xfrm>
            <a:off x="7959446" y="2559459"/>
            <a:ext cx="83820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8A016416-0ECE-4F02-857E-CC8266F3A798}"/>
              </a:ext>
            </a:extLst>
          </p:cNvPr>
          <p:cNvCxnSpPr/>
          <p:nvPr/>
        </p:nvCxnSpPr>
        <p:spPr>
          <a:xfrm rot="5400000">
            <a:off x="7881659" y="3473859"/>
            <a:ext cx="1830388" cy="158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id="{D2578558-2029-44E8-967C-669E840193F9}"/>
              </a:ext>
            </a:extLst>
          </p:cNvPr>
          <p:cNvCxnSpPr/>
          <p:nvPr/>
        </p:nvCxnSpPr>
        <p:spPr>
          <a:xfrm rot="5400000">
            <a:off x="7006947" y="2673759"/>
            <a:ext cx="2971800" cy="3175"/>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接箭头连接符 52">
            <a:extLst>
              <a:ext uri="{FF2B5EF4-FFF2-40B4-BE49-F238E27FC236}">
                <a16:creationId xmlns:a16="http://schemas.microsoft.com/office/drawing/2014/main" id="{85E196D9-474B-4D32-9840-BCA51C5F6834}"/>
              </a:ext>
            </a:extLst>
          </p:cNvPr>
          <p:cNvCxnSpPr>
            <a:cxnSpLocks/>
            <a:stCxn id="35" idx="3"/>
          </p:cNvCxnSpPr>
          <p:nvPr/>
        </p:nvCxnSpPr>
        <p:spPr>
          <a:xfrm flipV="1">
            <a:off x="6054446" y="1187859"/>
            <a:ext cx="914400" cy="414062"/>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直接箭头连接符 53">
            <a:extLst>
              <a:ext uri="{FF2B5EF4-FFF2-40B4-BE49-F238E27FC236}">
                <a16:creationId xmlns:a16="http://schemas.microsoft.com/office/drawing/2014/main" id="{31ABA976-CF98-4044-8F07-5FF188D86ADF}"/>
              </a:ext>
            </a:extLst>
          </p:cNvPr>
          <p:cNvCxnSpPr/>
          <p:nvPr/>
        </p:nvCxnSpPr>
        <p:spPr>
          <a:xfrm rot="10800000">
            <a:off x="3235046" y="2864259"/>
            <a:ext cx="609600" cy="3175"/>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直接箭头连接符 54">
            <a:extLst>
              <a:ext uri="{FF2B5EF4-FFF2-40B4-BE49-F238E27FC236}">
                <a16:creationId xmlns:a16="http://schemas.microsoft.com/office/drawing/2014/main" id="{FCA1DDA6-DE30-49BB-90A9-EBAAFFCE1D20}"/>
              </a:ext>
            </a:extLst>
          </p:cNvPr>
          <p:cNvCxnSpPr/>
          <p:nvPr/>
        </p:nvCxnSpPr>
        <p:spPr>
          <a:xfrm rot="10800000">
            <a:off x="3235046" y="2178459"/>
            <a:ext cx="609600" cy="158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直接箭头连接符 55">
            <a:extLst>
              <a:ext uri="{FF2B5EF4-FFF2-40B4-BE49-F238E27FC236}">
                <a16:creationId xmlns:a16="http://schemas.microsoft.com/office/drawing/2014/main" id="{5D910361-8955-4675-8591-D261EE663EA1}"/>
              </a:ext>
            </a:extLst>
          </p:cNvPr>
          <p:cNvCxnSpPr/>
          <p:nvPr/>
        </p:nvCxnSpPr>
        <p:spPr>
          <a:xfrm rot="5400000">
            <a:off x="1978540" y="3206365"/>
            <a:ext cx="1752600" cy="1588"/>
          </a:xfrm>
          <a:prstGeom prst="straightConnector1">
            <a:avLst/>
          </a:prstGeom>
          <a:ln w="317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57" name="矩形 4">
            <a:extLst>
              <a:ext uri="{FF2B5EF4-FFF2-40B4-BE49-F238E27FC236}">
                <a16:creationId xmlns:a16="http://schemas.microsoft.com/office/drawing/2014/main" id="{2944BA09-569C-4619-8630-96FCF374A052}"/>
              </a:ext>
            </a:extLst>
          </p:cNvPr>
          <p:cNvSpPr>
            <a:spLocks noChangeArrowheads="1"/>
          </p:cNvSpPr>
          <p:nvPr/>
        </p:nvSpPr>
        <p:spPr bwMode="auto">
          <a:xfrm>
            <a:off x="384590" y="780307"/>
            <a:ext cx="26981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楷体_GB2312" pitchFamily="49" charset="-122"/>
                <a:ea typeface="楷体_GB2312" pitchFamily="49" charset="-122"/>
              </a:defRPr>
            </a:lvl1pPr>
            <a:lvl2pPr marL="742950" indent="-285750" eaLnBrk="0" hangingPunct="0">
              <a:defRPr sz="3200" b="1">
                <a:solidFill>
                  <a:schemeClr val="tx1"/>
                </a:solidFill>
                <a:latin typeface="楷体_GB2312" pitchFamily="49" charset="-122"/>
                <a:ea typeface="楷体_GB2312" pitchFamily="49" charset="-122"/>
              </a:defRPr>
            </a:lvl2pPr>
            <a:lvl3pPr marL="1143000" indent="-228600" eaLnBrk="0" hangingPunct="0">
              <a:defRPr sz="3200" b="1">
                <a:solidFill>
                  <a:schemeClr val="tx1"/>
                </a:solidFill>
                <a:latin typeface="楷体_GB2312" pitchFamily="49" charset="-122"/>
                <a:ea typeface="楷体_GB2312" pitchFamily="49" charset="-122"/>
              </a:defRPr>
            </a:lvl3pPr>
            <a:lvl4pPr marL="1600200" indent="-228600" eaLnBrk="0" hangingPunct="0">
              <a:defRPr sz="3200" b="1">
                <a:solidFill>
                  <a:schemeClr val="tx1"/>
                </a:solidFill>
                <a:latin typeface="楷体_GB2312" pitchFamily="49" charset="-122"/>
                <a:ea typeface="楷体_GB2312" pitchFamily="49" charset="-122"/>
              </a:defRPr>
            </a:lvl4pPr>
            <a:lvl5pPr marL="2057400" indent="-228600" eaLnBrk="0" hangingPunct="0">
              <a:defRPr sz="32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9pPr>
          </a:lstStyle>
          <a:p>
            <a:pPr>
              <a:spcBef>
                <a:spcPct val="20000"/>
              </a:spcBef>
            </a:pPr>
            <a:r>
              <a:rPr lang="zh-CN" altLang="en-US" sz="28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表型（表现型）</a:t>
            </a:r>
          </a:p>
        </p:txBody>
      </p:sp>
      <p:sp>
        <p:nvSpPr>
          <p:cNvPr id="58" name="矩形 6">
            <a:extLst>
              <a:ext uri="{FF2B5EF4-FFF2-40B4-BE49-F238E27FC236}">
                <a16:creationId xmlns:a16="http://schemas.microsoft.com/office/drawing/2014/main" id="{9E1EB3C1-23AA-40FF-B689-E4E72F5043B0}"/>
              </a:ext>
            </a:extLst>
          </p:cNvPr>
          <p:cNvSpPr>
            <a:spLocks noChangeArrowheads="1"/>
          </p:cNvSpPr>
          <p:nvPr/>
        </p:nvSpPr>
        <p:spPr bwMode="auto">
          <a:xfrm>
            <a:off x="3697009" y="775271"/>
            <a:ext cx="1266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楷体_GB2312" pitchFamily="49" charset="-122"/>
                <a:ea typeface="楷体_GB2312" pitchFamily="49" charset="-122"/>
              </a:defRPr>
            </a:lvl1pPr>
            <a:lvl2pPr marL="742950" indent="-285750" eaLnBrk="0" hangingPunct="0">
              <a:defRPr sz="3200" b="1">
                <a:solidFill>
                  <a:schemeClr val="tx1"/>
                </a:solidFill>
                <a:latin typeface="楷体_GB2312" pitchFamily="49" charset="-122"/>
                <a:ea typeface="楷体_GB2312" pitchFamily="49" charset="-122"/>
              </a:defRPr>
            </a:lvl2pPr>
            <a:lvl3pPr marL="1143000" indent="-228600" eaLnBrk="0" hangingPunct="0">
              <a:defRPr sz="3200" b="1">
                <a:solidFill>
                  <a:schemeClr val="tx1"/>
                </a:solidFill>
                <a:latin typeface="楷体_GB2312" pitchFamily="49" charset="-122"/>
                <a:ea typeface="楷体_GB2312" pitchFamily="49" charset="-122"/>
              </a:defRPr>
            </a:lvl3pPr>
            <a:lvl4pPr marL="1600200" indent="-228600" eaLnBrk="0" hangingPunct="0">
              <a:defRPr sz="3200" b="1">
                <a:solidFill>
                  <a:schemeClr val="tx1"/>
                </a:solidFill>
                <a:latin typeface="楷体_GB2312" pitchFamily="49" charset="-122"/>
                <a:ea typeface="楷体_GB2312" pitchFamily="49" charset="-122"/>
              </a:defRPr>
            </a:lvl4pPr>
            <a:lvl5pPr marL="2057400" indent="-228600" eaLnBrk="0" hangingPunct="0">
              <a:defRPr sz="32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9pPr>
          </a:lstStyle>
          <a:p>
            <a:pPr>
              <a:spcBef>
                <a:spcPct val="20000"/>
              </a:spcBef>
            </a:pPr>
            <a:r>
              <a:rPr lang="zh-CN" altLang="en-US" sz="28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基因型</a:t>
            </a:r>
          </a:p>
        </p:txBody>
      </p:sp>
    </p:spTree>
    <p:extLst>
      <p:ext uri="{BB962C8B-B14F-4D97-AF65-F5344CB8AC3E}">
        <p14:creationId xmlns:p14="http://schemas.microsoft.com/office/powerpoint/2010/main" val="36596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57" grpId="0"/>
      <p:bldP spid="5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2F46E5DF-1328-41DD-AB17-D12FA8E659D8}"/>
              </a:ext>
            </a:extLst>
          </p:cNvPr>
          <p:cNvSpPr>
            <a:spLocks noChangeArrowheads="1"/>
          </p:cNvSpPr>
          <p:nvPr/>
        </p:nvSpPr>
        <p:spPr bwMode="auto">
          <a:xfrm>
            <a:off x="1249145" y="86411"/>
            <a:ext cx="62889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楷体_GB2312" pitchFamily="49" charset="-122"/>
                <a:ea typeface="楷体_GB2312" pitchFamily="49" charset="-122"/>
              </a:defRPr>
            </a:lvl1pPr>
            <a:lvl2pPr marL="742950" indent="-285750" eaLnBrk="0" hangingPunct="0">
              <a:defRPr sz="3200" b="1">
                <a:solidFill>
                  <a:schemeClr val="tx1"/>
                </a:solidFill>
                <a:latin typeface="楷体_GB2312" pitchFamily="49" charset="-122"/>
                <a:ea typeface="楷体_GB2312" pitchFamily="49" charset="-122"/>
              </a:defRPr>
            </a:lvl2pPr>
            <a:lvl3pPr marL="1143000" indent="-228600" eaLnBrk="0" hangingPunct="0">
              <a:defRPr sz="3200" b="1">
                <a:solidFill>
                  <a:schemeClr val="tx1"/>
                </a:solidFill>
                <a:latin typeface="楷体_GB2312" pitchFamily="49" charset="-122"/>
                <a:ea typeface="楷体_GB2312" pitchFamily="49" charset="-122"/>
              </a:defRPr>
            </a:lvl3pPr>
            <a:lvl4pPr marL="1600200" indent="-228600" eaLnBrk="0" hangingPunct="0">
              <a:defRPr sz="3200" b="1">
                <a:solidFill>
                  <a:schemeClr val="tx1"/>
                </a:solidFill>
                <a:latin typeface="楷体_GB2312" pitchFamily="49" charset="-122"/>
                <a:ea typeface="楷体_GB2312" pitchFamily="49" charset="-122"/>
              </a:defRPr>
            </a:lvl4pPr>
            <a:lvl5pPr marL="2057400" indent="-228600" eaLnBrk="0" hangingPunct="0">
              <a:defRPr sz="32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9pPr>
          </a:lstStyle>
          <a:p>
            <a:pPr eaLnBrk="1" hangingPunct="1"/>
            <a:r>
              <a:rPr lang="zh-CN" altLang="en-US" sz="2800" b="0" dirty="0">
                <a:latin typeface="黑体" panose="02010609060101010101" pitchFamily="49" charset="-122"/>
                <a:ea typeface="黑体" panose="02010609060101010101" pitchFamily="49" charset="-122"/>
              </a:rPr>
              <a:t>一对相对性状的杂交实验的过程和方法</a:t>
            </a:r>
            <a:endParaRPr lang="en-US" altLang="zh-CN" sz="2800" b="0" dirty="0">
              <a:latin typeface="黑体" panose="02010609060101010101" pitchFamily="49" charset="-122"/>
              <a:ea typeface="黑体" panose="02010609060101010101" pitchFamily="49" charset="-122"/>
            </a:endParaRPr>
          </a:p>
        </p:txBody>
      </p:sp>
      <p:sp>
        <p:nvSpPr>
          <p:cNvPr id="4" name="矩形 3">
            <a:extLst>
              <a:ext uri="{FF2B5EF4-FFF2-40B4-BE49-F238E27FC236}">
                <a16:creationId xmlns:a16="http://schemas.microsoft.com/office/drawing/2014/main" id="{3046E8D4-036F-4D06-9D09-0E809CAEE55B}"/>
              </a:ext>
            </a:extLst>
          </p:cNvPr>
          <p:cNvSpPr/>
          <p:nvPr/>
        </p:nvSpPr>
        <p:spPr>
          <a:xfrm>
            <a:off x="76120" y="880522"/>
            <a:ext cx="10297164" cy="2356671"/>
          </a:xfrm>
          <a:prstGeom prst="rect">
            <a:avLst/>
          </a:prstGeom>
        </p:spPr>
        <p:txBody>
          <a:bodyPr wrap="square">
            <a:spAutoFit/>
          </a:bodyPr>
          <a:lstStyle/>
          <a:p>
            <a:pPr>
              <a:lnSpc>
                <a:spcPct val="150000"/>
              </a:lnSpc>
              <a:spcAft>
                <a:spcPts val="0"/>
              </a:spcAft>
            </a:pPr>
            <a:r>
              <a:rPr lang="zh-CN" altLang="en-US" sz="2000" b="1" spc="150" noProof="1">
                <a:solidFill>
                  <a:srgbClr val="FF0000"/>
                </a:solidFill>
                <a:latin typeface="Times New Roman" panose="02020603050405020304" pitchFamily="18" charset="0"/>
                <a:ea typeface="华文楷体" panose="02010600040101010101" pitchFamily="2" charset="-122"/>
                <a:cs typeface="Times New Roman" panose="02020603050405020304" pitchFamily="18" charset="0"/>
                <a:sym typeface="+mn-ea"/>
              </a:rPr>
              <a:t>例</a:t>
            </a:r>
            <a:r>
              <a:rPr lang="en-US" altLang="zh-CN" sz="2000" b="1" spc="150" noProof="1">
                <a:solidFill>
                  <a:srgbClr val="FF0000"/>
                </a:solidFill>
                <a:latin typeface="Times New Roman" panose="02020603050405020304" pitchFamily="18" charset="0"/>
                <a:ea typeface="华文楷体" panose="02010600040101010101" pitchFamily="2" charset="-122"/>
                <a:cs typeface="Times New Roman" panose="02020603050405020304" pitchFamily="18" charset="0"/>
                <a:sym typeface="+mn-ea"/>
              </a:rPr>
              <a:t>1.</a:t>
            </a:r>
            <a:r>
              <a:rPr lang="zh-CN" altLang="en-US" sz="2000" b="1" spc="150" noProof="1">
                <a:latin typeface="Times New Roman" panose="02020603050405020304" pitchFamily="18" charset="0"/>
                <a:ea typeface="华文楷体" panose="02010600040101010101" pitchFamily="2" charset="-122"/>
                <a:cs typeface="Times New Roman" panose="02020603050405020304" pitchFamily="18" charset="0"/>
                <a:sym typeface="+mn-ea"/>
              </a:rPr>
              <a:t>用纯种高茎豌豆和纯种矮茎豌豆做杂交实验时，需要（     ）                       </a:t>
            </a:r>
            <a:endParaRPr lang="en-US" altLang="zh-CN" sz="2000" b="1" spc="150" noProof="1">
              <a:latin typeface="Times New Roman" panose="02020603050405020304" pitchFamily="18" charset="0"/>
              <a:ea typeface="华文楷体" panose="02010600040101010101" pitchFamily="2" charset="-122"/>
              <a:cs typeface="Times New Roman" panose="02020603050405020304" pitchFamily="18" charset="0"/>
              <a:sym typeface="+mn-ea"/>
            </a:endParaRPr>
          </a:p>
          <a:p>
            <a:pPr>
              <a:lnSpc>
                <a:spcPct val="150000"/>
              </a:lnSpc>
              <a:spcAft>
                <a:spcPts val="0"/>
              </a:spcAft>
            </a:pPr>
            <a:r>
              <a:rPr lang="en-US" altLang="zh-CN" sz="2000" b="1" spc="150" noProof="1">
                <a:latin typeface="Times New Roman" panose="02020603050405020304" pitchFamily="18" charset="0"/>
                <a:ea typeface="华文楷体" panose="02010600040101010101" pitchFamily="2" charset="-122"/>
                <a:cs typeface="Times New Roman" panose="02020603050405020304" pitchFamily="18" charset="0"/>
                <a:sym typeface="+mn-ea"/>
              </a:rPr>
              <a:t>     A</a:t>
            </a:r>
            <a:r>
              <a:rPr lang="zh-CN" altLang="en-US" sz="2000" b="1" spc="150" noProof="1">
                <a:latin typeface="Times New Roman" panose="02020603050405020304" pitchFamily="18" charset="0"/>
                <a:ea typeface="华文楷体" panose="02010600040101010101" pitchFamily="2" charset="-122"/>
                <a:cs typeface="Times New Roman" panose="02020603050405020304" pitchFamily="18" charset="0"/>
                <a:sym typeface="+mn-ea"/>
              </a:rPr>
              <a:t>．以高茎做父本，矮茎做母本           </a:t>
            </a:r>
            <a:endParaRPr lang="en-US" altLang="zh-CN" sz="2000" b="1" spc="150" noProof="1">
              <a:latin typeface="Times New Roman" panose="02020603050405020304" pitchFamily="18" charset="0"/>
              <a:ea typeface="华文楷体" panose="02010600040101010101" pitchFamily="2" charset="-122"/>
              <a:cs typeface="Times New Roman" panose="02020603050405020304" pitchFamily="18" charset="0"/>
              <a:sym typeface="+mn-ea"/>
            </a:endParaRPr>
          </a:p>
          <a:p>
            <a:pPr>
              <a:lnSpc>
                <a:spcPct val="150000"/>
              </a:lnSpc>
              <a:spcAft>
                <a:spcPts val="0"/>
              </a:spcAft>
            </a:pPr>
            <a:r>
              <a:rPr lang="en-US" altLang="zh-CN" sz="2000" b="1" spc="150" noProof="1">
                <a:latin typeface="Times New Roman" panose="02020603050405020304" pitchFamily="18" charset="0"/>
                <a:ea typeface="华文楷体" panose="02010600040101010101" pitchFamily="2" charset="-122"/>
                <a:cs typeface="Times New Roman" panose="02020603050405020304" pitchFamily="18" charset="0"/>
                <a:sym typeface="+mn-ea"/>
              </a:rPr>
              <a:t>     B</a:t>
            </a:r>
            <a:r>
              <a:rPr lang="zh-CN" altLang="en-US" sz="2000" b="1" spc="150" noProof="1">
                <a:latin typeface="Times New Roman" panose="02020603050405020304" pitchFamily="18" charset="0"/>
                <a:ea typeface="华文楷体" panose="02010600040101010101" pitchFamily="2" charset="-122"/>
                <a:cs typeface="Times New Roman" panose="02020603050405020304" pitchFamily="18" charset="0"/>
                <a:sym typeface="+mn-ea"/>
              </a:rPr>
              <a:t>．以矮茎做父本，高茎做母本</a:t>
            </a:r>
            <a:endParaRPr lang="en-US" altLang="zh-CN" sz="2000" b="1" spc="150" noProof="1">
              <a:latin typeface="Times New Roman" panose="02020603050405020304" pitchFamily="18" charset="0"/>
              <a:ea typeface="华文楷体" panose="02010600040101010101" pitchFamily="2" charset="-122"/>
              <a:cs typeface="Times New Roman" panose="02020603050405020304" pitchFamily="18" charset="0"/>
              <a:sym typeface="+mn-ea"/>
            </a:endParaRPr>
          </a:p>
          <a:p>
            <a:pPr>
              <a:lnSpc>
                <a:spcPct val="150000"/>
              </a:lnSpc>
              <a:spcAft>
                <a:spcPts val="0"/>
              </a:spcAft>
            </a:pPr>
            <a:r>
              <a:rPr lang="en-US" altLang="zh-CN" sz="2000" b="1" spc="150" noProof="1">
                <a:latin typeface="Times New Roman" panose="02020603050405020304" pitchFamily="18" charset="0"/>
                <a:ea typeface="华文楷体" panose="02010600040101010101" pitchFamily="2" charset="-122"/>
                <a:cs typeface="Times New Roman" panose="02020603050405020304" pitchFamily="18" charset="0"/>
                <a:sym typeface="+mn-ea"/>
              </a:rPr>
              <a:t>     C</a:t>
            </a:r>
            <a:r>
              <a:rPr lang="zh-CN" altLang="en-US" sz="2000" b="1" spc="150" noProof="1">
                <a:latin typeface="Times New Roman" panose="02020603050405020304" pitchFamily="18" charset="0"/>
                <a:ea typeface="华文楷体" panose="02010600040101010101" pitchFamily="2" charset="-122"/>
                <a:cs typeface="Times New Roman" panose="02020603050405020304" pitchFamily="18" charset="0"/>
                <a:sym typeface="+mn-ea"/>
              </a:rPr>
              <a:t>．对母本去雄，授以父本花粉           </a:t>
            </a:r>
            <a:endParaRPr lang="en-US" altLang="zh-CN" sz="2000" b="1" spc="150" noProof="1">
              <a:latin typeface="Times New Roman" panose="02020603050405020304" pitchFamily="18" charset="0"/>
              <a:ea typeface="华文楷体" panose="02010600040101010101" pitchFamily="2" charset="-122"/>
              <a:cs typeface="Times New Roman" panose="02020603050405020304" pitchFamily="18" charset="0"/>
              <a:sym typeface="+mn-ea"/>
            </a:endParaRPr>
          </a:p>
          <a:p>
            <a:pPr>
              <a:lnSpc>
                <a:spcPct val="150000"/>
              </a:lnSpc>
              <a:spcAft>
                <a:spcPts val="0"/>
              </a:spcAft>
            </a:pPr>
            <a:r>
              <a:rPr lang="en-US" altLang="zh-CN" sz="2000" b="1" spc="150" noProof="1">
                <a:latin typeface="Times New Roman" panose="02020603050405020304" pitchFamily="18" charset="0"/>
                <a:ea typeface="华文楷体" panose="02010600040101010101" pitchFamily="2" charset="-122"/>
                <a:cs typeface="Times New Roman" panose="02020603050405020304" pitchFamily="18" charset="0"/>
                <a:sym typeface="+mn-ea"/>
              </a:rPr>
              <a:t>     D</a:t>
            </a:r>
            <a:r>
              <a:rPr lang="zh-CN" altLang="en-US" sz="2000" b="1" spc="150" noProof="1">
                <a:latin typeface="Times New Roman" panose="02020603050405020304" pitchFamily="18" charset="0"/>
                <a:ea typeface="华文楷体" panose="02010600040101010101" pitchFamily="2" charset="-122"/>
                <a:cs typeface="Times New Roman" panose="02020603050405020304" pitchFamily="18" charset="0"/>
                <a:sym typeface="+mn-ea"/>
              </a:rPr>
              <a:t>．对母本不去雄，授以父本花粉</a:t>
            </a:r>
            <a:endParaRPr lang="zh-CN" altLang="en-US" sz="2000" b="1" dirty="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5" name="Text Box 4">
            <a:extLst>
              <a:ext uri="{FF2B5EF4-FFF2-40B4-BE49-F238E27FC236}">
                <a16:creationId xmlns:a16="http://schemas.microsoft.com/office/drawing/2014/main" id="{A746C8F1-ED22-4569-94C7-D1FD44AFC40A}"/>
              </a:ext>
            </a:extLst>
          </p:cNvPr>
          <p:cNvSpPr txBox="1">
            <a:spLocks noChangeArrowheads="1"/>
          </p:cNvSpPr>
          <p:nvPr/>
        </p:nvSpPr>
        <p:spPr bwMode="auto">
          <a:xfrm>
            <a:off x="7177683" y="959775"/>
            <a:ext cx="3603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楷体_GB2312" pitchFamily="49" charset="-122"/>
                <a:ea typeface="楷体_GB2312" pitchFamily="49" charset="-122"/>
              </a:defRPr>
            </a:lvl1pPr>
            <a:lvl2pPr marL="742950" indent="-285750" eaLnBrk="0" hangingPunct="0">
              <a:defRPr sz="3200" b="1">
                <a:solidFill>
                  <a:schemeClr val="tx1"/>
                </a:solidFill>
                <a:latin typeface="楷体_GB2312" pitchFamily="49" charset="-122"/>
                <a:ea typeface="楷体_GB2312" pitchFamily="49" charset="-122"/>
              </a:defRPr>
            </a:lvl2pPr>
            <a:lvl3pPr marL="1143000" indent="-228600" eaLnBrk="0" hangingPunct="0">
              <a:defRPr sz="3200" b="1">
                <a:solidFill>
                  <a:schemeClr val="tx1"/>
                </a:solidFill>
                <a:latin typeface="楷体_GB2312" pitchFamily="49" charset="-122"/>
                <a:ea typeface="楷体_GB2312" pitchFamily="49" charset="-122"/>
              </a:defRPr>
            </a:lvl3pPr>
            <a:lvl4pPr marL="1600200" indent="-228600" eaLnBrk="0" hangingPunct="0">
              <a:defRPr sz="3200" b="1">
                <a:solidFill>
                  <a:schemeClr val="tx1"/>
                </a:solidFill>
                <a:latin typeface="楷体_GB2312" pitchFamily="49" charset="-122"/>
                <a:ea typeface="楷体_GB2312" pitchFamily="49" charset="-122"/>
              </a:defRPr>
            </a:lvl4pPr>
            <a:lvl5pPr marL="2057400" indent="-228600" eaLnBrk="0" hangingPunct="0">
              <a:defRPr sz="32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9pPr>
          </a:lstStyle>
          <a:p>
            <a:pPr eaLnBrk="1" hangingPunct="1">
              <a:spcBef>
                <a:spcPct val="50000"/>
              </a:spcBef>
            </a:pPr>
            <a:r>
              <a:rPr lang="en-US" altLang="zh-CN" sz="2400" dirty="0">
                <a:solidFill>
                  <a:srgbClr val="FF0000"/>
                </a:solidFill>
                <a:latin typeface="华文楷体" panose="02010600040101010101" pitchFamily="2" charset="-122"/>
                <a:ea typeface="华文楷体" panose="02010600040101010101" pitchFamily="2" charset="-122"/>
              </a:rPr>
              <a:t>C</a:t>
            </a:r>
          </a:p>
        </p:txBody>
      </p:sp>
      <p:sp>
        <p:nvSpPr>
          <p:cNvPr id="10" name="矩形 4">
            <a:extLst>
              <a:ext uri="{FF2B5EF4-FFF2-40B4-BE49-F238E27FC236}">
                <a16:creationId xmlns:a16="http://schemas.microsoft.com/office/drawing/2014/main" id="{43DFD17D-B325-450F-A970-398CDB1C0C56}"/>
              </a:ext>
            </a:extLst>
          </p:cNvPr>
          <p:cNvSpPr>
            <a:spLocks noChangeArrowheads="1"/>
          </p:cNvSpPr>
          <p:nvPr/>
        </p:nvSpPr>
        <p:spPr bwMode="auto">
          <a:xfrm>
            <a:off x="6066307" y="572220"/>
            <a:ext cx="33195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楷体_GB2312" pitchFamily="49" charset="-122"/>
                <a:ea typeface="楷体_GB2312" pitchFamily="49" charset="-122"/>
              </a:defRPr>
            </a:lvl1pPr>
            <a:lvl2pPr marL="742950" indent="-285750" eaLnBrk="0" hangingPunct="0">
              <a:defRPr sz="3200" b="1">
                <a:solidFill>
                  <a:schemeClr val="tx1"/>
                </a:solidFill>
                <a:latin typeface="楷体_GB2312" pitchFamily="49" charset="-122"/>
                <a:ea typeface="楷体_GB2312" pitchFamily="49" charset="-122"/>
              </a:defRPr>
            </a:lvl2pPr>
            <a:lvl3pPr marL="1143000" indent="-228600" eaLnBrk="0" hangingPunct="0">
              <a:defRPr sz="3200" b="1">
                <a:solidFill>
                  <a:schemeClr val="tx1"/>
                </a:solidFill>
                <a:latin typeface="楷体_GB2312" pitchFamily="49" charset="-122"/>
                <a:ea typeface="楷体_GB2312" pitchFamily="49" charset="-122"/>
              </a:defRPr>
            </a:lvl3pPr>
            <a:lvl4pPr marL="1600200" indent="-228600" eaLnBrk="0" hangingPunct="0">
              <a:defRPr sz="3200" b="1">
                <a:solidFill>
                  <a:schemeClr val="tx1"/>
                </a:solidFill>
                <a:latin typeface="楷体_GB2312" pitchFamily="49" charset="-122"/>
                <a:ea typeface="楷体_GB2312" pitchFamily="49" charset="-122"/>
              </a:defRPr>
            </a:lvl4pPr>
            <a:lvl5pPr marL="2057400" indent="-228600" eaLnBrk="0" hangingPunct="0">
              <a:defRPr sz="32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9pPr>
          </a:lstStyle>
          <a:p>
            <a:pPr eaLnBrk="1" hangingPunct="1"/>
            <a:r>
              <a:rPr lang="zh-CN" altLang="en-US" sz="2400" dirty="0">
                <a:solidFill>
                  <a:srgbClr val="FF0000"/>
                </a:solidFill>
                <a:latin typeface="华文楷体" panose="02010600040101010101" pitchFamily="2" charset="-122"/>
                <a:ea typeface="华文楷体" panose="02010600040101010101" pitchFamily="2" charset="-122"/>
              </a:rPr>
              <a:t>（暂停，审题、作答）</a:t>
            </a:r>
            <a:endParaRPr lang="en-US" altLang="zh-CN" sz="2400" dirty="0">
              <a:solidFill>
                <a:srgbClr val="FF0000"/>
              </a:solidFill>
              <a:latin typeface="华文楷体" panose="02010600040101010101" pitchFamily="2" charset="-122"/>
              <a:ea typeface="华文楷体" panose="02010600040101010101" pitchFamily="2" charset="-122"/>
            </a:endParaRPr>
          </a:p>
        </p:txBody>
      </p:sp>
      <p:sp>
        <p:nvSpPr>
          <p:cNvPr id="11" name="矩形 10">
            <a:extLst>
              <a:ext uri="{FF2B5EF4-FFF2-40B4-BE49-F238E27FC236}">
                <a16:creationId xmlns:a16="http://schemas.microsoft.com/office/drawing/2014/main" id="{9CB3FF66-BCAA-4664-A920-BB3D1A0ED8D9}"/>
              </a:ext>
            </a:extLst>
          </p:cNvPr>
          <p:cNvSpPr/>
          <p:nvPr/>
        </p:nvSpPr>
        <p:spPr>
          <a:xfrm>
            <a:off x="557158" y="2402364"/>
            <a:ext cx="3922382" cy="338771"/>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a:extLst>
              <a:ext uri="{FF2B5EF4-FFF2-40B4-BE49-F238E27FC236}">
                <a16:creationId xmlns:a16="http://schemas.microsoft.com/office/drawing/2014/main" id="{B6D42F1F-3082-442E-9E8F-EA9B0E804DA1}"/>
              </a:ext>
            </a:extLst>
          </p:cNvPr>
          <p:cNvGrpSpPr/>
          <p:nvPr/>
        </p:nvGrpSpPr>
        <p:grpSpPr>
          <a:xfrm>
            <a:off x="444029" y="3587337"/>
            <a:ext cx="7793385" cy="1147558"/>
            <a:chOff x="444029" y="3587337"/>
            <a:chExt cx="7793385" cy="1147558"/>
          </a:xfrm>
        </p:grpSpPr>
        <p:sp>
          <p:nvSpPr>
            <p:cNvPr id="8" name="矩形 7">
              <a:extLst>
                <a:ext uri="{FF2B5EF4-FFF2-40B4-BE49-F238E27FC236}">
                  <a16:creationId xmlns:a16="http://schemas.microsoft.com/office/drawing/2014/main" id="{9A544872-72C5-4306-8CFA-66A1915A6D2D}"/>
                </a:ext>
              </a:extLst>
            </p:cNvPr>
            <p:cNvSpPr/>
            <p:nvPr/>
          </p:nvSpPr>
          <p:spPr>
            <a:xfrm>
              <a:off x="444029" y="3587337"/>
              <a:ext cx="7793385" cy="114755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50000"/>
                </a:lnSpc>
                <a:spcAft>
                  <a:spcPts val="0"/>
                </a:spcAft>
              </a:pPr>
              <a:r>
                <a:rPr lang="zh-CN" altLang="en-US" sz="2400" b="1" spc="150" noProof="1">
                  <a:solidFill>
                    <a:srgbClr val="FF0000"/>
                  </a:solidFill>
                  <a:latin typeface="Times New Roman" panose="02020603050405020304" pitchFamily="18" charset="0"/>
                  <a:ea typeface="华文楷体" panose="02010600040101010101" pitchFamily="2" charset="-122"/>
                  <a:cs typeface="Times New Roman" panose="02020603050405020304" pitchFamily="18" charset="0"/>
                  <a:sym typeface="+mn-ea"/>
                </a:rPr>
                <a:t>考点</a:t>
              </a:r>
              <a:r>
                <a:rPr lang="en-US" altLang="zh-CN" sz="2400" b="1" spc="150" noProof="1">
                  <a:solidFill>
                    <a:srgbClr val="FF0000"/>
                  </a:solidFill>
                  <a:latin typeface="Times New Roman" panose="02020603050405020304" pitchFamily="18" charset="0"/>
                  <a:ea typeface="华文楷体" panose="02010600040101010101" pitchFamily="2" charset="-122"/>
                  <a:cs typeface="Times New Roman" panose="02020603050405020304" pitchFamily="18" charset="0"/>
                  <a:sym typeface="+mn-ea"/>
                </a:rPr>
                <a:t>.</a:t>
              </a:r>
              <a:r>
                <a:rPr lang="zh-CN" altLang="en-US" sz="2400" b="1" noProof="1">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人工异花传粉</a:t>
              </a:r>
              <a:endParaRPr lang="zh-CN" altLang="zh-CN" sz="1000" b="1" dirty="0">
                <a:solidFill>
                  <a:srgbClr val="000000"/>
                </a:solidFill>
                <a:latin typeface="Times New Roman" panose="02020603050405020304" pitchFamily="18" charset="0"/>
                <a:ea typeface="华文楷体" panose="02010600040101010101" pitchFamily="2" charset="-122"/>
                <a:cs typeface="Times New Roman" panose="02020603050405020304" pitchFamily="18" charset="0"/>
              </a:endParaRPr>
            </a:p>
            <a:p>
              <a:pPr>
                <a:lnSpc>
                  <a:spcPct val="150000"/>
                </a:lnSpc>
                <a:spcAft>
                  <a:spcPts val="0"/>
                </a:spcAft>
              </a:pPr>
              <a:r>
                <a:rPr lang="en-US" altLang="zh-CN" sz="2400" b="1" dirty="0">
                  <a:solidFill>
                    <a:srgbClr val="000000"/>
                  </a:solidFill>
                  <a:latin typeface="Times New Roman" panose="02020603050405020304" pitchFamily="18" charset="0"/>
                  <a:ea typeface="华文楷体" panose="02010600040101010101" pitchFamily="2" charset="-122"/>
                  <a:cs typeface="Times New Roman" panose="02020603050405020304" pitchFamily="18" charset="0"/>
                </a:rPr>
                <a:t>          </a:t>
              </a:r>
              <a:endParaRPr lang="zh-CN" altLang="zh-CN" sz="1000" b="1" dirty="0">
                <a:solidFill>
                  <a:srgbClr val="000000"/>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5" name="Text Box 8">
              <a:extLst>
                <a:ext uri="{FF2B5EF4-FFF2-40B4-BE49-F238E27FC236}">
                  <a16:creationId xmlns:a16="http://schemas.microsoft.com/office/drawing/2014/main" id="{958F6364-D002-457A-9D4F-3838B6F477FC}"/>
                </a:ext>
              </a:extLst>
            </p:cNvPr>
            <p:cNvSpPr txBox="1"/>
            <p:nvPr/>
          </p:nvSpPr>
          <p:spPr>
            <a:xfrm>
              <a:off x="1139537" y="4172500"/>
              <a:ext cx="6508115" cy="461665"/>
            </a:xfrm>
            <a:prstGeom prst="rect">
              <a:avLst/>
            </a:prstGeom>
            <a:noFill/>
            <a:ln w="9525">
              <a:noFill/>
            </a:ln>
          </p:spPr>
          <p:txBody>
            <a:bodyPr wrap="square">
              <a:spAutoFit/>
            </a:bodyPr>
            <a:lstStyle/>
            <a:p>
              <a:pPr>
                <a:spcBef>
                  <a:spcPts val="600"/>
                </a:spcBef>
                <a:buFont typeface="Arial" panose="020B0604020202020204" pitchFamily="34" charset="0"/>
              </a:pPr>
              <a:r>
                <a:rPr lang="zh-CN" altLang="en-US" sz="2400" dirty="0">
                  <a:solidFill>
                    <a:srgbClr val="0000FF"/>
                  </a:solidFill>
                  <a:latin typeface="华文楷体" panose="02010600040101010101" pitchFamily="2" charset="-122"/>
                  <a:ea typeface="华文楷体" panose="02010600040101010101" pitchFamily="2" charset="-122"/>
                </a:rPr>
                <a:t>去雄</a:t>
              </a:r>
              <a:r>
                <a:rPr lang="en-US" altLang="zh-CN" sz="2400" dirty="0">
                  <a:solidFill>
                    <a:srgbClr val="0000FF"/>
                  </a:solidFill>
                  <a:latin typeface="华文楷体" panose="02010600040101010101" pitchFamily="2" charset="-122"/>
                  <a:ea typeface="华文楷体" panose="02010600040101010101" pitchFamily="2" charset="-122"/>
                </a:rPr>
                <a:t>—</a:t>
              </a:r>
              <a:r>
                <a:rPr lang="zh-CN" altLang="en-US" sz="2400" dirty="0">
                  <a:solidFill>
                    <a:srgbClr val="0000FF"/>
                  </a:solidFill>
                  <a:latin typeface="华文楷体" panose="02010600040101010101" pitchFamily="2" charset="-122"/>
                  <a:ea typeface="华文楷体" panose="02010600040101010101" pitchFamily="2" charset="-122"/>
                </a:rPr>
                <a:t>套上纸袋</a:t>
              </a:r>
              <a:r>
                <a:rPr lang="en-US" altLang="zh-CN" sz="2400" dirty="0">
                  <a:solidFill>
                    <a:srgbClr val="0000FF"/>
                  </a:solidFill>
                  <a:latin typeface="华文楷体" panose="02010600040101010101" pitchFamily="2" charset="-122"/>
                  <a:ea typeface="华文楷体" panose="02010600040101010101" pitchFamily="2" charset="-122"/>
                </a:rPr>
                <a:t>—</a:t>
              </a:r>
              <a:r>
                <a:rPr lang="zh-CN" altLang="en-US" sz="2400" dirty="0">
                  <a:solidFill>
                    <a:srgbClr val="0000FF"/>
                  </a:solidFill>
                  <a:latin typeface="华文楷体" panose="02010600040101010101" pitchFamily="2" charset="-122"/>
                  <a:ea typeface="华文楷体" panose="02010600040101010101" pitchFamily="2" charset="-122"/>
                </a:rPr>
                <a:t>采集花粉</a:t>
              </a:r>
              <a:r>
                <a:rPr lang="en-US" altLang="zh-CN" sz="2400" dirty="0">
                  <a:solidFill>
                    <a:srgbClr val="0000FF"/>
                  </a:solidFill>
                  <a:latin typeface="华文楷体" panose="02010600040101010101" pitchFamily="2" charset="-122"/>
                  <a:ea typeface="华文楷体" panose="02010600040101010101" pitchFamily="2" charset="-122"/>
                  <a:sym typeface="+mn-ea"/>
                </a:rPr>
                <a:t>—</a:t>
              </a:r>
              <a:r>
                <a:rPr lang="zh-CN" altLang="en-US" sz="2400" dirty="0">
                  <a:solidFill>
                    <a:srgbClr val="0000FF"/>
                  </a:solidFill>
                  <a:latin typeface="华文楷体" panose="02010600040101010101" pitchFamily="2" charset="-122"/>
                  <a:ea typeface="华文楷体" panose="02010600040101010101" pitchFamily="2" charset="-122"/>
                </a:rPr>
                <a:t>传粉</a:t>
              </a:r>
              <a:r>
                <a:rPr lang="en-US" altLang="zh-CN" sz="2400" dirty="0">
                  <a:solidFill>
                    <a:srgbClr val="0000FF"/>
                  </a:solidFill>
                  <a:latin typeface="华文楷体" panose="02010600040101010101" pitchFamily="2" charset="-122"/>
                  <a:ea typeface="华文楷体" panose="02010600040101010101" pitchFamily="2" charset="-122"/>
                </a:rPr>
                <a:t>—</a:t>
              </a:r>
              <a:r>
                <a:rPr lang="zh-CN" altLang="en-US" sz="2400" dirty="0">
                  <a:solidFill>
                    <a:srgbClr val="0000FF"/>
                  </a:solidFill>
                  <a:latin typeface="华文楷体" panose="02010600040101010101" pitchFamily="2" charset="-122"/>
                  <a:ea typeface="华文楷体" panose="02010600040101010101" pitchFamily="2" charset="-122"/>
                </a:rPr>
                <a:t>套上纸袋</a:t>
              </a:r>
            </a:p>
          </p:txBody>
        </p:sp>
      </p:grpSp>
    </p:spTree>
    <p:extLst>
      <p:ext uri="{BB962C8B-B14F-4D97-AF65-F5344CB8AC3E}">
        <p14:creationId xmlns:p14="http://schemas.microsoft.com/office/powerpoint/2010/main" val="3646716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10" grpId="0"/>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883AE1F5-39DA-4495-99DF-B1DA9B526196}"/>
              </a:ext>
            </a:extLst>
          </p:cNvPr>
          <p:cNvSpPr/>
          <p:nvPr/>
        </p:nvSpPr>
        <p:spPr>
          <a:xfrm>
            <a:off x="213851" y="870287"/>
            <a:ext cx="8723672" cy="2815771"/>
          </a:xfrm>
          <a:prstGeom prst="rect">
            <a:avLst/>
          </a:prstGeom>
        </p:spPr>
        <p:txBody>
          <a:bodyPr wrap="square">
            <a:spAutoFit/>
          </a:bodyPr>
          <a:lstStyle/>
          <a:p>
            <a:pPr>
              <a:lnSpc>
                <a:spcPct val="150000"/>
              </a:lnSpc>
            </a:pPr>
            <a:r>
              <a:rPr lang="zh-CN" altLang="en-US" sz="2000" b="1" spc="15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例</a:t>
            </a:r>
            <a:r>
              <a:rPr lang="en-US" altLang="zh-CN" sz="2000" b="1" spc="15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2.</a:t>
            </a:r>
            <a:r>
              <a:rPr lang="zh-CN" altLang="en-US" sz="2000" b="1" spc="150" dirty="0">
                <a:latin typeface="Times New Roman" panose="02020603050405020304" pitchFamily="18" charset="0"/>
                <a:ea typeface="华文楷体" panose="02010600040101010101" pitchFamily="2" charset="-122"/>
                <a:cs typeface="Times New Roman" panose="02020603050405020304" pitchFamily="18" charset="0"/>
              </a:rPr>
              <a:t>下列是对“一对相对性状的杂交实验”中性状分离现象的各项假设性解释，其中错误的是（    ） </a:t>
            </a:r>
            <a:endParaRPr lang="en-US" altLang="zh-CN" sz="2000" b="1" spc="150" dirty="0">
              <a:latin typeface="Times New Roman" panose="02020603050405020304" pitchFamily="18" charset="0"/>
              <a:ea typeface="华文楷体" panose="02010600040101010101" pitchFamily="2" charset="-122"/>
              <a:cs typeface="Times New Roman" panose="02020603050405020304" pitchFamily="18" charset="0"/>
            </a:endParaRPr>
          </a:p>
          <a:p>
            <a:pPr>
              <a:lnSpc>
                <a:spcPct val="150000"/>
              </a:lnSpc>
            </a:pPr>
            <a:r>
              <a:rPr lang="en-US" altLang="zh-CN" sz="2000" b="1" spc="150" dirty="0">
                <a:latin typeface="Times New Roman" panose="02020603050405020304" pitchFamily="18" charset="0"/>
                <a:ea typeface="华文楷体" panose="02010600040101010101" pitchFamily="2" charset="-122"/>
                <a:cs typeface="Times New Roman" panose="02020603050405020304" pitchFamily="18" charset="0"/>
              </a:rPr>
              <a:t>    A.</a:t>
            </a:r>
            <a:r>
              <a:rPr lang="zh-CN" altLang="en-US" sz="2000" b="1" spc="150" dirty="0">
                <a:latin typeface="Times New Roman" panose="02020603050405020304" pitchFamily="18" charset="0"/>
                <a:ea typeface="华文楷体" panose="02010600040101010101" pitchFamily="2" charset="-122"/>
                <a:cs typeface="Times New Roman" panose="02020603050405020304" pitchFamily="18" charset="0"/>
              </a:rPr>
              <a:t>生物的性状是由细胞中的遗传因子决定的 </a:t>
            </a:r>
            <a:endParaRPr lang="en-US" altLang="zh-CN" sz="2000" b="1" spc="150" dirty="0">
              <a:latin typeface="Times New Roman" panose="02020603050405020304" pitchFamily="18" charset="0"/>
              <a:ea typeface="华文楷体" panose="02010600040101010101" pitchFamily="2" charset="-122"/>
              <a:cs typeface="Times New Roman" panose="02020603050405020304" pitchFamily="18" charset="0"/>
            </a:endParaRPr>
          </a:p>
          <a:p>
            <a:pPr>
              <a:lnSpc>
                <a:spcPct val="150000"/>
              </a:lnSpc>
            </a:pPr>
            <a:r>
              <a:rPr lang="en-US" altLang="zh-CN" sz="2000" b="1" spc="150" dirty="0">
                <a:latin typeface="Times New Roman" panose="02020603050405020304" pitchFamily="18" charset="0"/>
                <a:ea typeface="华文楷体" panose="02010600040101010101" pitchFamily="2" charset="-122"/>
                <a:cs typeface="Times New Roman" panose="02020603050405020304" pitchFamily="18" charset="0"/>
              </a:rPr>
              <a:t>    B.</a:t>
            </a:r>
            <a:r>
              <a:rPr lang="zh-CN" altLang="en-US" sz="2000" b="1" spc="150" dirty="0">
                <a:latin typeface="Times New Roman" panose="02020603050405020304" pitchFamily="18" charset="0"/>
                <a:ea typeface="华文楷体" panose="02010600040101010101" pitchFamily="2" charset="-122"/>
                <a:cs typeface="Times New Roman" panose="02020603050405020304" pitchFamily="18" charset="0"/>
              </a:rPr>
              <a:t>体细胞中的遗传因子成对存在，互不融合</a:t>
            </a:r>
            <a:endParaRPr lang="en-US" altLang="zh-CN" sz="2000" b="1" spc="150" dirty="0">
              <a:latin typeface="Times New Roman" panose="02020603050405020304" pitchFamily="18" charset="0"/>
              <a:ea typeface="华文楷体" panose="02010600040101010101" pitchFamily="2" charset="-122"/>
              <a:cs typeface="Times New Roman" panose="02020603050405020304" pitchFamily="18" charset="0"/>
            </a:endParaRPr>
          </a:p>
          <a:p>
            <a:pPr>
              <a:lnSpc>
                <a:spcPct val="150000"/>
              </a:lnSpc>
            </a:pPr>
            <a:r>
              <a:rPr lang="en-US" altLang="zh-CN" sz="2000" b="1" spc="150" dirty="0">
                <a:latin typeface="Times New Roman" panose="02020603050405020304" pitchFamily="18" charset="0"/>
                <a:ea typeface="华文楷体" panose="02010600040101010101" pitchFamily="2" charset="-122"/>
                <a:cs typeface="Times New Roman" panose="02020603050405020304" pitchFamily="18" charset="0"/>
              </a:rPr>
              <a:t>    C.</a:t>
            </a:r>
            <a:r>
              <a:rPr lang="zh-CN" altLang="en-US" sz="2000" b="1" spc="150" dirty="0">
                <a:latin typeface="Times New Roman" panose="02020603050405020304" pitchFamily="18" charset="0"/>
                <a:ea typeface="华文楷体" panose="02010600040101010101" pitchFamily="2" charset="-122"/>
                <a:cs typeface="Times New Roman" panose="02020603050405020304" pitchFamily="18" charset="0"/>
              </a:rPr>
              <a:t>在配子中只含有每对遗传因子中的一个</a:t>
            </a:r>
            <a:endParaRPr lang="en-US" altLang="zh-CN" sz="2000" b="1" spc="150" dirty="0">
              <a:latin typeface="Times New Roman" panose="02020603050405020304" pitchFamily="18" charset="0"/>
              <a:ea typeface="华文楷体" panose="02010600040101010101" pitchFamily="2" charset="-122"/>
              <a:cs typeface="Times New Roman" panose="02020603050405020304" pitchFamily="18" charset="0"/>
            </a:endParaRPr>
          </a:p>
          <a:p>
            <a:pPr>
              <a:lnSpc>
                <a:spcPct val="150000"/>
              </a:lnSpc>
            </a:pPr>
            <a:r>
              <a:rPr lang="en-US" altLang="zh-CN" sz="2000" b="1" spc="150" dirty="0">
                <a:latin typeface="Times New Roman" panose="02020603050405020304" pitchFamily="18" charset="0"/>
                <a:ea typeface="华文楷体" panose="02010600040101010101" pitchFamily="2" charset="-122"/>
                <a:cs typeface="Times New Roman" panose="02020603050405020304" pitchFamily="18" charset="0"/>
              </a:rPr>
              <a:t>    D.</a:t>
            </a:r>
            <a:r>
              <a:rPr lang="zh-CN" altLang="en-US" sz="2000" b="1" spc="150" dirty="0">
                <a:latin typeface="Times New Roman" panose="02020603050405020304" pitchFamily="18" charset="0"/>
                <a:ea typeface="华文楷体" panose="02010600040101010101" pitchFamily="2" charset="-122"/>
                <a:cs typeface="Times New Roman" panose="02020603050405020304" pitchFamily="18" charset="0"/>
              </a:rPr>
              <a:t>生物的雌雄配子数量相等，且随机结合</a:t>
            </a:r>
          </a:p>
        </p:txBody>
      </p:sp>
      <p:sp>
        <p:nvSpPr>
          <p:cNvPr id="3" name="矩形 2">
            <a:extLst>
              <a:ext uri="{FF2B5EF4-FFF2-40B4-BE49-F238E27FC236}">
                <a16:creationId xmlns:a16="http://schemas.microsoft.com/office/drawing/2014/main" id="{1822F743-9E05-48FD-BD95-2F8E5643576C}"/>
              </a:ext>
            </a:extLst>
          </p:cNvPr>
          <p:cNvSpPr>
            <a:spLocks noChangeArrowheads="1"/>
          </p:cNvSpPr>
          <p:nvPr/>
        </p:nvSpPr>
        <p:spPr bwMode="auto">
          <a:xfrm>
            <a:off x="1249145" y="86411"/>
            <a:ext cx="62889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楷体_GB2312" pitchFamily="49" charset="-122"/>
                <a:ea typeface="楷体_GB2312" pitchFamily="49" charset="-122"/>
              </a:defRPr>
            </a:lvl1pPr>
            <a:lvl2pPr marL="742950" indent="-285750" eaLnBrk="0" hangingPunct="0">
              <a:defRPr sz="3200" b="1">
                <a:solidFill>
                  <a:schemeClr val="tx1"/>
                </a:solidFill>
                <a:latin typeface="楷体_GB2312" pitchFamily="49" charset="-122"/>
                <a:ea typeface="楷体_GB2312" pitchFamily="49" charset="-122"/>
              </a:defRPr>
            </a:lvl2pPr>
            <a:lvl3pPr marL="1143000" indent="-228600" eaLnBrk="0" hangingPunct="0">
              <a:defRPr sz="3200" b="1">
                <a:solidFill>
                  <a:schemeClr val="tx1"/>
                </a:solidFill>
                <a:latin typeface="楷体_GB2312" pitchFamily="49" charset="-122"/>
                <a:ea typeface="楷体_GB2312" pitchFamily="49" charset="-122"/>
              </a:defRPr>
            </a:lvl3pPr>
            <a:lvl4pPr marL="1600200" indent="-228600" eaLnBrk="0" hangingPunct="0">
              <a:defRPr sz="3200" b="1">
                <a:solidFill>
                  <a:schemeClr val="tx1"/>
                </a:solidFill>
                <a:latin typeface="楷体_GB2312" pitchFamily="49" charset="-122"/>
                <a:ea typeface="楷体_GB2312" pitchFamily="49" charset="-122"/>
              </a:defRPr>
            </a:lvl4pPr>
            <a:lvl5pPr marL="2057400" indent="-228600" eaLnBrk="0" hangingPunct="0">
              <a:defRPr sz="32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9pPr>
          </a:lstStyle>
          <a:p>
            <a:pPr eaLnBrk="1" hangingPunct="1"/>
            <a:r>
              <a:rPr lang="zh-CN" altLang="en-US" sz="2800" b="0" dirty="0">
                <a:latin typeface="黑体" panose="02010609060101010101" pitchFamily="49" charset="-122"/>
                <a:ea typeface="黑体" panose="02010609060101010101" pitchFamily="49" charset="-122"/>
              </a:rPr>
              <a:t>一对相对性状的杂交实验的过程和方法</a:t>
            </a:r>
            <a:endParaRPr lang="en-US" altLang="zh-CN" sz="2800" b="0" dirty="0">
              <a:latin typeface="黑体" panose="02010609060101010101" pitchFamily="49" charset="-122"/>
              <a:ea typeface="黑体" panose="02010609060101010101" pitchFamily="49" charset="-122"/>
            </a:endParaRPr>
          </a:p>
        </p:txBody>
      </p:sp>
      <p:sp>
        <p:nvSpPr>
          <p:cNvPr id="4" name="矩形 3">
            <a:extLst>
              <a:ext uri="{FF2B5EF4-FFF2-40B4-BE49-F238E27FC236}">
                <a16:creationId xmlns:a16="http://schemas.microsoft.com/office/drawing/2014/main" id="{25D9FE82-0E7C-44DF-B6B8-42BF5A9FA0BA}"/>
              </a:ext>
            </a:extLst>
          </p:cNvPr>
          <p:cNvSpPr/>
          <p:nvPr/>
        </p:nvSpPr>
        <p:spPr>
          <a:xfrm>
            <a:off x="0" y="3946714"/>
            <a:ext cx="9081477"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zh-CN" altLang="en-US" sz="2400" b="1" dirty="0">
                <a:solidFill>
                  <a:srgbClr val="FF0000"/>
                </a:solidFill>
                <a:latin typeface="华文楷体" panose="02010600040101010101" pitchFamily="2" charset="-122"/>
                <a:ea typeface="华文楷体" panose="02010600040101010101" pitchFamily="2" charset="-122"/>
                <a:cs typeface="Times New Roman"/>
              </a:rPr>
              <a:t>考点：</a:t>
            </a:r>
            <a:r>
              <a:rPr lang="zh-CN" altLang="zh-CN" sz="2400" b="1" dirty="0">
                <a:solidFill>
                  <a:srgbClr val="000000"/>
                </a:solidFill>
                <a:latin typeface="华文楷体" panose="02010600040101010101" pitchFamily="2" charset="-122"/>
                <a:ea typeface="华文楷体" panose="02010600040101010101" pitchFamily="2" charset="-122"/>
                <a:cs typeface="Times New Roman"/>
              </a:rPr>
              <a:t>假说</a:t>
            </a:r>
            <a:r>
              <a:rPr lang="en-US" altLang="zh-CN" sz="2400" b="1" dirty="0">
                <a:solidFill>
                  <a:srgbClr val="000000"/>
                </a:solidFill>
                <a:latin typeface="华文楷体" panose="02010600040101010101" pitchFamily="2" charset="-122"/>
                <a:ea typeface="华文楷体" panose="02010600040101010101" pitchFamily="2" charset="-122"/>
                <a:cs typeface="Times New Roman"/>
              </a:rPr>
              <a:t>-</a:t>
            </a:r>
            <a:r>
              <a:rPr lang="zh-CN" altLang="zh-CN" sz="2400" b="1" dirty="0">
                <a:solidFill>
                  <a:srgbClr val="000000"/>
                </a:solidFill>
                <a:latin typeface="华文楷体" panose="02010600040101010101" pitchFamily="2" charset="-122"/>
                <a:ea typeface="华文楷体" panose="02010600040101010101" pitchFamily="2" charset="-122"/>
                <a:cs typeface="Times New Roman"/>
              </a:rPr>
              <a:t>演绎法</a:t>
            </a:r>
            <a:endParaRPr lang="en-US" altLang="zh-CN" sz="2400" b="1" dirty="0">
              <a:solidFill>
                <a:srgbClr val="000000"/>
              </a:solidFill>
              <a:latin typeface="华文楷体" panose="02010600040101010101" pitchFamily="2" charset="-122"/>
              <a:ea typeface="华文楷体" panose="02010600040101010101" pitchFamily="2" charset="-122"/>
              <a:cs typeface="Times New Roman"/>
            </a:endParaRPr>
          </a:p>
          <a:p>
            <a:r>
              <a:rPr lang="zh-CN" altLang="zh-CN" sz="2400" b="1" dirty="0">
                <a:solidFill>
                  <a:srgbClr val="000000"/>
                </a:solidFill>
                <a:latin typeface="华文楷体" panose="02010600040101010101" pitchFamily="2" charset="-122"/>
                <a:ea typeface="华文楷体" panose="02010600040101010101" pitchFamily="2" charset="-122"/>
                <a:cs typeface="Times New Roman"/>
              </a:rPr>
              <a:t>观察现象</a:t>
            </a:r>
            <a:r>
              <a:rPr lang="zh-CN" altLang="en-US" sz="2400" b="1" dirty="0">
                <a:solidFill>
                  <a:srgbClr val="000000"/>
                </a:solidFill>
                <a:latin typeface="华文楷体" panose="02010600040101010101" pitchFamily="2" charset="-122"/>
                <a:ea typeface="华文楷体" panose="02010600040101010101" pitchFamily="2" charset="-122"/>
                <a:cs typeface="Times New Roman"/>
              </a:rPr>
              <a:t>→</a:t>
            </a:r>
            <a:r>
              <a:rPr lang="zh-CN" altLang="zh-CN" sz="2400" b="1" dirty="0">
                <a:solidFill>
                  <a:srgbClr val="000000"/>
                </a:solidFill>
                <a:latin typeface="华文楷体" panose="02010600040101010101" pitchFamily="2" charset="-122"/>
                <a:ea typeface="华文楷体" panose="02010600040101010101" pitchFamily="2" charset="-122"/>
                <a:cs typeface="Times New Roman"/>
              </a:rPr>
              <a:t>提出问题</a:t>
            </a:r>
            <a:r>
              <a:rPr lang="zh-CN" altLang="en-US" sz="2400" b="1" dirty="0">
                <a:solidFill>
                  <a:srgbClr val="000000"/>
                </a:solidFill>
                <a:latin typeface="华文楷体" panose="02010600040101010101" pitchFamily="2" charset="-122"/>
                <a:ea typeface="华文楷体" panose="02010600040101010101" pitchFamily="2" charset="-122"/>
                <a:cs typeface="Times New Roman"/>
              </a:rPr>
              <a:t>→</a:t>
            </a:r>
            <a:r>
              <a:rPr lang="zh-CN" altLang="zh-CN" sz="2400" b="1" dirty="0">
                <a:solidFill>
                  <a:srgbClr val="000000"/>
                </a:solidFill>
                <a:latin typeface="华文楷体" panose="02010600040101010101" pitchFamily="2" charset="-122"/>
                <a:ea typeface="华文楷体" panose="02010600040101010101" pitchFamily="2" charset="-122"/>
                <a:cs typeface="Times New Roman"/>
              </a:rPr>
              <a:t>作出假设</a:t>
            </a:r>
            <a:r>
              <a:rPr lang="zh-CN" altLang="en-US" sz="2400" b="1" dirty="0">
                <a:solidFill>
                  <a:srgbClr val="000000"/>
                </a:solidFill>
                <a:latin typeface="华文楷体" panose="02010600040101010101" pitchFamily="2" charset="-122"/>
                <a:ea typeface="华文楷体" panose="02010600040101010101" pitchFamily="2" charset="-122"/>
                <a:cs typeface="Times New Roman"/>
              </a:rPr>
              <a:t>→</a:t>
            </a:r>
            <a:r>
              <a:rPr lang="zh-CN" altLang="zh-CN" sz="2400" b="1" dirty="0">
                <a:solidFill>
                  <a:srgbClr val="000000"/>
                </a:solidFill>
                <a:latin typeface="华文楷体" panose="02010600040101010101" pitchFamily="2" charset="-122"/>
                <a:ea typeface="华文楷体" panose="02010600040101010101" pitchFamily="2" charset="-122"/>
                <a:cs typeface="Times New Roman"/>
              </a:rPr>
              <a:t>演绎推理</a:t>
            </a:r>
            <a:r>
              <a:rPr lang="zh-CN" altLang="en-US" sz="2400" b="1" dirty="0">
                <a:solidFill>
                  <a:srgbClr val="000000"/>
                </a:solidFill>
                <a:latin typeface="华文楷体" panose="02010600040101010101" pitchFamily="2" charset="-122"/>
                <a:ea typeface="华文楷体" panose="02010600040101010101" pitchFamily="2" charset="-122"/>
                <a:cs typeface="Times New Roman"/>
              </a:rPr>
              <a:t>→</a:t>
            </a:r>
            <a:r>
              <a:rPr lang="zh-CN" altLang="zh-CN" sz="2400" b="1" dirty="0">
                <a:solidFill>
                  <a:srgbClr val="000000"/>
                </a:solidFill>
                <a:latin typeface="华文楷体" panose="02010600040101010101" pitchFamily="2" charset="-122"/>
                <a:ea typeface="华文楷体" panose="02010600040101010101" pitchFamily="2" charset="-122"/>
                <a:cs typeface="Times New Roman"/>
              </a:rPr>
              <a:t>检验假设</a:t>
            </a:r>
            <a:r>
              <a:rPr lang="zh-CN" altLang="en-US" sz="2400" b="1" dirty="0">
                <a:solidFill>
                  <a:srgbClr val="000000"/>
                </a:solidFill>
                <a:latin typeface="华文楷体" panose="02010600040101010101" pitchFamily="2" charset="-122"/>
                <a:ea typeface="华文楷体" panose="02010600040101010101" pitchFamily="2" charset="-122"/>
                <a:cs typeface="Times New Roman"/>
              </a:rPr>
              <a:t>→</a:t>
            </a:r>
            <a:r>
              <a:rPr lang="zh-CN" altLang="zh-CN" sz="2400" b="1" dirty="0">
                <a:solidFill>
                  <a:srgbClr val="000000"/>
                </a:solidFill>
                <a:latin typeface="华文楷体" panose="02010600040101010101" pitchFamily="2" charset="-122"/>
                <a:ea typeface="华文楷体" panose="02010600040101010101" pitchFamily="2" charset="-122"/>
                <a:cs typeface="Times New Roman"/>
              </a:rPr>
              <a:t>得出结论</a:t>
            </a:r>
            <a:endParaRPr lang="zh-CN" altLang="en-US" sz="2400" b="1" dirty="0">
              <a:latin typeface="华文楷体" panose="02010600040101010101" pitchFamily="2" charset="-122"/>
              <a:ea typeface="华文楷体" panose="02010600040101010101" pitchFamily="2" charset="-122"/>
            </a:endParaRPr>
          </a:p>
        </p:txBody>
      </p:sp>
      <p:sp>
        <p:nvSpPr>
          <p:cNvPr id="5" name="矩形 4">
            <a:extLst>
              <a:ext uri="{FF2B5EF4-FFF2-40B4-BE49-F238E27FC236}">
                <a16:creationId xmlns:a16="http://schemas.microsoft.com/office/drawing/2014/main" id="{C38A7A05-D3F1-4485-ABA4-0A5F11F90436}"/>
              </a:ext>
            </a:extLst>
          </p:cNvPr>
          <p:cNvSpPr/>
          <p:nvPr/>
        </p:nvSpPr>
        <p:spPr>
          <a:xfrm>
            <a:off x="3150956" y="4376616"/>
            <a:ext cx="1264736" cy="346012"/>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83134A97-9611-496B-A053-85191681228A}"/>
              </a:ext>
            </a:extLst>
          </p:cNvPr>
          <p:cNvSpPr/>
          <p:nvPr/>
        </p:nvSpPr>
        <p:spPr>
          <a:xfrm>
            <a:off x="6157452" y="1569657"/>
            <a:ext cx="2924025" cy="2246729"/>
          </a:xfrm>
          <a:prstGeom prst="rect">
            <a:avLst/>
          </a:prstGeom>
          <a:solidFill>
            <a:srgbClr val="FFFF00"/>
          </a:solidFill>
        </p:spPr>
        <p:txBody>
          <a:bodyPr wrap="square" lIns="91402" tIns="45700" rIns="91402" bIns="45700">
            <a:spAutoFit/>
          </a:bodyPr>
          <a:lstStyle/>
          <a:p>
            <a:r>
              <a:rPr lang="en-US" altLang="zh-CN" sz="2000" b="1" spc="150" dirty="0">
                <a:latin typeface="Times New Roman" panose="02020603050405020304" pitchFamily="18" charset="0"/>
                <a:ea typeface="华文楷体" panose="02010600040101010101" pitchFamily="2" charset="-122"/>
                <a:cs typeface="Times New Roman" panose="02020603050405020304" pitchFamily="18" charset="0"/>
              </a:rPr>
              <a:t>【</a:t>
            </a:r>
            <a:r>
              <a:rPr lang="zh-CN" altLang="zh-CN" sz="2000" b="1" spc="150" dirty="0">
                <a:latin typeface="Times New Roman" panose="02020603050405020304" pitchFamily="18" charset="0"/>
                <a:ea typeface="华文楷体" panose="02010600040101010101" pitchFamily="2" charset="-122"/>
                <a:cs typeface="Times New Roman" panose="02020603050405020304" pitchFamily="18" charset="0"/>
              </a:rPr>
              <a:t>解析</a:t>
            </a:r>
            <a:r>
              <a:rPr lang="en-US" altLang="zh-CN" sz="2000" b="1" spc="150" dirty="0">
                <a:latin typeface="Times New Roman" panose="02020603050405020304" pitchFamily="18" charset="0"/>
                <a:ea typeface="华文楷体" panose="02010600040101010101" pitchFamily="2" charset="-122"/>
                <a:cs typeface="Times New Roman" panose="02020603050405020304" pitchFamily="18" charset="0"/>
              </a:rPr>
              <a:t>】D.</a:t>
            </a:r>
            <a:r>
              <a:rPr lang="zh-CN" altLang="en-US" sz="2000" b="1" spc="150" dirty="0">
                <a:latin typeface="Times New Roman" panose="02020603050405020304" pitchFamily="18" charset="0"/>
                <a:ea typeface="华文楷体" panose="02010600040101010101" pitchFamily="2" charset="-122"/>
                <a:cs typeface="Times New Roman" panose="02020603050405020304" pitchFamily="18" charset="0"/>
              </a:rPr>
              <a:t>雌配子与雄配子的数量没有任何关系，在豌豆中，雄配子多于雌配子。分离定律强调的是，雌配子中不同类型的比例和雄配子中不同类型的比例</a:t>
            </a:r>
            <a:r>
              <a:rPr lang="zh-CN" altLang="zh-CN" sz="2000" b="1" spc="150" dirty="0">
                <a:latin typeface="Times New Roman" panose="02020603050405020304" pitchFamily="18" charset="0"/>
                <a:ea typeface="华文楷体" panose="02010600040101010101" pitchFamily="2" charset="-122"/>
                <a:cs typeface="Times New Roman" panose="02020603050405020304" pitchFamily="18" charset="0"/>
              </a:rPr>
              <a:t>。</a:t>
            </a:r>
          </a:p>
        </p:txBody>
      </p:sp>
      <p:sp>
        <p:nvSpPr>
          <p:cNvPr id="7" name="Text Box 4">
            <a:extLst>
              <a:ext uri="{FF2B5EF4-FFF2-40B4-BE49-F238E27FC236}">
                <a16:creationId xmlns:a16="http://schemas.microsoft.com/office/drawing/2014/main" id="{18ABE03C-2506-4713-86BF-2835C76DB5F7}"/>
              </a:ext>
            </a:extLst>
          </p:cNvPr>
          <p:cNvSpPr txBox="1">
            <a:spLocks noChangeArrowheads="1"/>
          </p:cNvSpPr>
          <p:nvPr/>
        </p:nvSpPr>
        <p:spPr bwMode="auto">
          <a:xfrm>
            <a:off x="3284109" y="1420254"/>
            <a:ext cx="3603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楷体_GB2312" pitchFamily="49" charset="-122"/>
                <a:ea typeface="楷体_GB2312" pitchFamily="49" charset="-122"/>
              </a:defRPr>
            </a:lvl1pPr>
            <a:lvl2pPr marL="742950" indent="-285750" eaLnBrk="0" hangingPunct="0">
              <a:defRPr sz="3200" b="1">
                <a:solidFill>
                  <a:schemeClr val="tx1"/>
                </a:solidFill>
                <a:latin typeface="楷体_GB2312" pitchFamily="49" charset="-122"/>
                <a:ea typeface="楷体_GB2312" pitchFamily="49" charset="-122"/>
              </a:defRPr>
            </a:lvl2pPr>
            <a:lvl3pPr marL="1143000" indent="-228600" eaLnBrk="0" hangingPunct="0">
              <a:defRPr sz="3200" b="1">
                <a:solidFill>
                  <a:schemeClr val="tx1"/>
                </a:solidFill>
                <a:latin typeface="楷体_GB2312" pitchFamily="49" charset="-122"/>
                <a:ea typeface="楷体_GB2312" pitchFamily="49" charset="-122"/>
              </a:defRPr>
            </a:lvl3pPr>
            <a:lvl4pPr marL="1600200" indent="-228600" eaLnBrk="0" hangingPunct="0">
              <a:defRPr sz="3200" b="1">
                <a:solidFill>
                  <a:schemeClr val="tx1"/>
                </a:solidFill>
                <a:latin typeface="楷体_GB2312" pitchFamily="49" charset="-122"/>
                <a:ea typeface="楷体_GB2312" pitchFamily="49" charset="-122"/>
              </a:defRPr>
            </a:lvl4pPr>
            <a:lvl5pPr marL="2057400" indent="-228600" eaLnBrk="0" hangingPunct="0">
              <a:defRPr sz="32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9pPr>
          </a:lstStyle>
          <a:p>
            <a:pPr eaLnBrk="1" hangingPunct="1">
              <a:spcBef>
                <a:spcPct val="50000"/>
              </a:spcBef>
            </a:pPr>
            <a:r>
              <a:rPr lang="en-US" altLang="zh-CN" sz="2400" dirty="0">
                <a:solidFill>
                  <a:srgbClr val="FF0000"/>
                </a:solidFill>
                <a:latin typeface="华文楷体" panose="02010600040101010101" pitchFamily="2" charset="-122"/>
                <a:ea typeface="华文楷体" panose="02010600040101010101" pitchFamily="2" charset="-122"/>
              </a:rPr>
              <a:t>D</a:t>
            </a:r>
          </a:p>
        </p:txBody>
      </p:sp>
      <p:sp>
        <p:nvSpPr>
          <p:cNvPr id="8" name="矩形 7">
            <a:extLst>
              <a:ext uri="{FF2B5EF4-FFF2-40B4-BE49-F238E27FC236}">
                <a16:creationId xmlns:a16="http://schemas.microsoft.com/office/drawing/2014/main" id="{66AED3F7-403B-457C-99DC-6AF51A855D7D}"/>
              </a:ext>
            </a:extLst>
          </p:cNvPr>
          <p:cNvSpPr/>
          <p:nvPr/>
        </p:nvSpPr>
        <p:spPr>
          <a:xfrm>
            <a:off x="527003" y="1941001"/>
            <a:ext cx="5401849" cy="1266773"/>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4">
            <a:extLst>
              <a:ext uri="{FF2B5EF4-FFF2-40B4-BE49-F238E27FC236}">
                <a16:creationId xmlns:a16="http://schemas.microsoft.com/office/drawing/2014/main" id="{31277D61-EE7B-45E9-968C-1B9F1ABD8696}"/>
              </a:ext>
            </a:extLst>
          </p:cNvPr>
          <p:cNvSpPr>
            <a:spLocks noChangeArrowheads="1"/>
          </p:cNvSpPr>
          <p:nvPr/>
        </p:nvSpPr>
        <p:spPr bwMode="auto">
          <a:xfrm>
            <a:off x="5089074" y="569382"/>
            <a:ext cx="4218039"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楷体_GB2312" pitchFamily="49" charset="-122"/>
                <a:ea typeface="楷体_GB2312" pitchFamily="49" charset="-122"/>
              </a:defRPr>
            </a:lvl1pPr>
            <a:lvl2pPr marL="742950" indent="-285750" eaLnBrk="0" hangingPunct="0">
              <a:defRPr sz="3200" b="1">
                <a:solidFill>
                  <a:schemeClr val="tx1"/>
                </a:solidFill>
                <a:latin typeface="楷体_GB2312" pitchFamily="49" charset="-122"/>
                <a:ea typeface="楷体_GB2312" pitchFamily="49" charset="-122"/>
              </a:defRPr>
            </a:lvl2pPr>
            <a:lvl3pPr marL="1143000" indent="-228600" eaLnBrk="0" hangingPunct="0">
              <a:defRPr sz="3200" b="1">
                <a:solidFill>
                  <a:schemeClr val="tx1"/>
                </a:solidFill>
                <a:latin typeface="楷体_GB2312" pitchFamily="49" charset="-122"/>
                <a:ea typeface="楷体_GB2312" pitchFamily="49" charset="-122"/>
              </a:defRPr>
            </a:lvl3pPr>
            <a:lvl4pPr marL="1600200" indent="-228600" eaLnBrk="0" hangingPunct="0">
              <a:defRPr sz="3200" b="1">
                <a:solidFill>
                  <a:schemeClr val="tx1"/>
                </a:solidFill>
                <a:latin typeface="楷体_GB2312" pitchFamily="49" charset="-122"/>
                <a:ea typeface="楷体_GB2312" pitchFamily="49" charset="-122"/>
              </a:defRPr>
            </a:lvl4pPr>
            <a:lvl5pPr marL="2057400" indent="-228600" eaLnBrk="0" hangingPunct="0">
              <a:defRPr sz="32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9pPr>
          </a:lstStyle>
          <a:p>
            <a:pPr eaLnBrk="1" hangingPunct="1"/>
            <a:r>
              <a:rPr lang="zh-CN" altLang="en-US" sz="2400" dirty="0">
                <a:solidFill>
                  <a:srgbClr val="FF0000"/>
                </a:solidFill>
                <a:latin typeface="华文楷体" panose="02010600040101010101" pitchFamily="2" charset="-122"/>
                <a:ea typeface="华文楷体" panose="02010600040101010101" pitchFamily="2" charset="-122"/>
              </a:rPr>
              <a:t>（暂停，审题、分析、作答</a:t>
            </a:r>
            <a:r>
              <a:rPr lang="zh-CN" altLang="en-US" sz="2800" dirty="0">
                <a:solidFill>
                  <a:srgbClr val="FF0000"/>
                </a:solidFill>
                <a:latin typeface="华文楷体" panose="02010600040101010101" pitchFamily="2" charset="-122"/>
                <a:ea typeface="华文楷体" panose="02010600040101010101" pitchFamily="2" charset="-122"/>
              </a:rPr>
              <a:t>）</a:t>
            </a:r>
            <a:endParaRPr lang="en-US" altLang="zh-CN" sz="2800" dirty="0">
              <a:solidFill>
                <a:srgbClr val="FF0000"/>
              </a:solidFill>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3657943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linds(horizontal)">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p:bldP spid="8"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E0642CB-3BAF-4A9F-82B4-FD4493B571A7}"/>
              </a:ext>
            </a:extLst>
          </p:cNvPr>
          <p:cNvSpPr>
            <a:spLocks noChangeArrowheads="1"/>
          </p:cNvSpPr>
          <p:nvPr/>
        </p:nvSpPr>
        <p:spPr bwMode="auto">
          <a:xfrm>
            <a:off x="1249145" y="86411"/>
            <a:ext cx="62889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楷体_GB2312" pitchFamily="49" charset="-122"/>
                <a:ea typeface="楷体_GB2312" pitchFamily="49" charset="-122"/>
              </a:defRPr>
            </a:lvl1pPr>
            <a:lvl2pPr marL="742950" indent="-285750" eaLnBrk="0" hangingPunct="0">
              <a:defRPr sz="3200" b="1">
                <a:solidFill>
                  <a:schemeClr val="tx1"/>
                </a:solidFill>
                <a:latin typeface="楷体_GB2312" pitchFamily="49" charset="-122"/>
                <a:ea typeface="楷体_GB2312" pitchFamily="49" charset="-122"/>
              </a:defRPr>
            </a:lvl2pPr>
            <a:lvl3pPr marL="1143000" indent="-228600" eaLnBrk="0" hangingPunct="0">
              <a:defRPr sz="3200" b="1">
                <a:solidFill>
                  <a:schemeClr val="tx1"/>
                </a:solidFill>
                <a:latin typeface="楷体_GB2312" pitchFamily="49" charset="-122"/>
                <a:ea typeface="楷体_GB2312" pitchFamily="49" charset="-122"/>
              </a:defRPr>
            </a:lvl3pPr>
            <a:lvl4pPr marL="1600200" indent="-228600" eaLnBrk="0" hangingPunct="0">
              <a:defRPr sz="3200" b="1">
                <a:solidFill>
                  <a:schemeClr val="tx1"/>
                </a:solidFill>
                <a:latin typeface="楷体_GB2312" pitchFamily="49" charset="-122"/>
                <a:ea typeface="楷体_GB2312" pitchFamily="49" charset="-122"/>
              </a:defRPr>
            </a:lvl4pPr>
            <a:lvl5pPr marL="2057400" indent="-228600" eaLnBrk="0" hangingPunct="0">
              <a:defRPr sz="32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9pPr>
          </a:lstStyle>
          <a:p>
            <a:pPr eaLnBrk="1" hangingPunct="1"/>
            <a:r>
              <a:rPr lang="zh-CN" altLang="en-US" sz="2800" b="0" dirty="0">
                <a:latin typeface="黑体" panose="02010609060101010101" pitchFamily="49" charset="-122"/>
                <a:ea typeface="黑体" panose="02010609060101010101" pitchFamily="49" charset="-122"/>
              </a:rPr>
              <a:t>一对相对性状的杂交实验的过程和方法</a:t>
            </a:r>
            <a:endParaRPr lang="en-US" altLang="zh-CN" sz="2800" b="0" dirty="0">
              <a:latin typeface="黑体" panose="02010609060101010101" pitchFamily="49" charset="-122"/>
              <a:ea typeface="黑体" panose="02010609060101010101" pitchFamily="49" charset="-122"/>
            </a:endParaRPr>
          </a:p>
        </p:txBody>
      </p:sp>
      <p:sp>
        <p:nvSpPr>
          <p:cNvPr id="3" name="矩形 2">
            <a:extLst>
              <a:ext uri="{FF2B5EF4-FFF2-40B4-BE49-F238E27FC236}">
                <a16:creationId xmlns:a16="http://schemas.microsoft.com/office/drawing/2014/main" id="{3549E934-FAB7-4F4E-8FA7-47A2A004D27F}"/>
              </a:ext>
            </a:extLst>
          </p:cNvPr>
          <p:cNvSpPr/>
          <p:nvPr/>
        </p:nvSpPr>
        <p:spPr>
          <a:xfrm>
            <a:off x="132734" y="1092602"/>
            <a:ext cx="8729467" cy="2354106"/>
          </a:xfrm>
          <a:prstGeom prst="rect">
            <a:avLst/>
          </a:prstGeom>
        </p:spPr>
        <p:txBody>
          <a:bodyPr wrap="square">
            <a:spAutoFit/>
          </a:bodyPr>
          <a:lstStyle/>
          <a:p>
            <a:pPr>
              <a:lnSpc>
                <a:spcPct val="150000"/>
              </a:lnSpc>
            </a:pPr>
            <a:r>
              <a:rPr lang="zh-CN" altLang="en-US" sz="2000" b="1" spc="15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例</a:t>
            </a:r>
            <a:r>
              <a:rPr lang="en-US" altLang="zh-CN" sz="2000" b="1" spc="15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3.</a:t>
            </a:r>
            <a:r>
              <a:rPr lang="zh-CN" altLang="en-US" sz="2000" b="1" spc="150" dirty="0">
                <a:latin typeface="Times New Roman" panose="02020603050405020304" pitchFamily="18" charset="0"/>
                <a:ea typeface="华文楷体" panose="02010600040101010101" pitchFamily="2" charset="-122"/>
                <a:cs typeface="Times New Roman" panose="02020603050405020304" pitchFamily="18" charset="0"/>
              </a:rPr>
              <a:t> 在孟德尔的一对相对性状的豌豆杂交实验中，</a:t>
            </a:r>
            <a:r>
              <a:rPr lang="en-US" altLang="zh-CN" sz="2000" b="1" spc="150" dirty="0">
                <a:latin typeface="Times New Roman" panose="02020603050405020304" pitchFamily="18" charset="0"/>
                <a:ea typeface="华文楷体" panose="02010600040101010101" pitchFamily="2" charset="-122"/>
                <a:cs typeface="Times New Roman" panose="02020603050405020304" pitchFamily="18" charset="0"/>
              </a:rPr>
              <a:t>F</a:t>
            </a:r>
            <a:r>
              <a:rPr lang="en-US" altLang="zh-CN" sz="2000" b="1" spc="150" baseline="-25000" dirty="0">
                <a:latin typeface="Times New Roman" panose="02020603050405020304" pitchFamily="18" charset="0"/>
                <a:ea typeface="华文楷体" panose="02010600040101010101" pitchFamily="2" charset="-122"/>
                <a:cs typeface="Times New Roman" panose="02020603050405020304" pitchFamily="18" charset="0"/>
              </a:rPr>
              <a:t>1</a:t>
            </a:r>
            <a:r>
              <a:rPr lang="zh-CN" altLang="en-US" sz="2000" b="1" spc="150" dirty="0">
                <a:latin typeface="Times New Roman" panose="02020603050405020304" pitchFamily="18" charset="0"/>
                <a:ea typeface="华文楷体" panose="02010600040101010101" pitchFamily="2" charset="-122"/>
                <a:cs typeface="Times New Roman" panose="02020603050405020304" pitchFamily="18" charset="0"/>
              </a:rPr>
              <a:t>都表现为显性性状，</a:t>
            </a:r>
            <a:r>
              <a:rPr lang="en-US" altLang="zh-CN" sz="2000" b="1" spc="150" dirty="0">
                <a:latin typeface="Times New Roman" panose="02020603050405020304" pitchFamily="18" charset="0"/>
                <a:ea typeface="华文楷体" panose="02010600040101010101" pitchFamily="2" charset="-122"/>
                <a:cs typeface="Times New Roman" panose="02020603050405020304" pitchFamily="18" charset="0"/>
              </a:rPr>
              <a:t>F</a:t>
            </a:r>
            <a:r>
              <a:rPr lang="en-US" altLang="zh-CN" sz="2000" b="1" spc="150" baseline="-25000" dirty="0">
                <a:latin typeface="Times New Roman" panose="02020603050405020304" pitchFamily="18" charset="0"/>
                <a:ea typeface="华文楷体" panose="02010600040101010101" pitchFamily="2" charset="-122"/>
                <a:cs typeface="Times New Roman" panose="02020603050405020304" pitchFamily="18" charset="0"/>
              </a:rPr>
              <a:t>1</a:t>
            </a:r>
            <a:r>
              <a:rPr lang="zh-CN" altLang="en-US" sz="2000" b="1" spc="150" dirty="0">
                <a:latin typeface="Times New Roman" panose="02020603050405020304" pitchFamily="18" charset="0"/>
                <a:ea typeface="华文楷体" panose="02010600040101010101" pitchFamily="2" charset="-122"/>
                <a:cs typeface="Times New Roman" panose="02020603050405020304" pitchFamily="18" charset="0"/>
              </a:rPr>
              <a:t>的自交后代却出现了性状分离。据此判断下列相关表述是否正确。</a:t>
            </a:r>
            <a:endParaRPr lang="en-US" altLang="zh-CN" sz="2000" b="1" spc="150" dirty="0">
              <a:latin typeface="Times New Roman" panose="02020603050405020304" pitchFamily="18" charset="0"/>
              <a:ea typeface="华文楷体" panose="02010600040101010101" pitchFamily="2" charset="-122"/>
              <a:cs typeface="Times New Roman" panose="02020603050405020304" pitchFamily="18" charset="0"/>
            </a:endParaRPr>
          </a:p>
          <a:p>
            <a:pPr>
              <a:lnSpc>
                <a:spcPct val="150000"/>
              </a:lnSpc>
            </a:pPr>
            <a:r>
              <a:rPr lang="zh-CN" altLang="en-US" sz="2000" b="1" spc="150" dirty="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000" b="1" spc="150" dirty="0">
                <a:latin typeface="Times New Roman" panose="02020603050405020304" pitchFamily="18" charset="0"/>
                <a:ea typeface="华文楷体" panose="02010600040101010101" pitchFamily="2" charset="-122"/>
                <a:cs typeface="Times New Roman" panose="02020603050405020304" pitchFamily="18" charset="0"/>
              </a:rPr>
              <a:t>1</a:t>
            </a:r>
            <a:r>
              <a:rPr lang="zh-CN" altLang="en-US" sz="2000" b="1" spc="150" dirty="0">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000" b="1" spc="15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隐性性状</a:t>
            </a:r>
            <a:r>
              <a:rPr lang="zh-CN" altLang="en-US" sz="2000" b="1" spc="150" dirty="0">
                <a:latin typeface="Times New Roman" panose="02020603050405020304" pitchFamily="18" charset="0"/>
                <a:ea typeface="华文楷体" panose="02010600040101010101" pitchFamily="2" charset="-122"/>
                <a:cs typeface="Times New Roman" panose="02020603050405020304" pitchFamily="18" charset="0"/>
              </a:rPr>
              <a:t>是指生物体不能表现出来的性状。                      （   ）</a:t>
            </a:r>
            <a:endParaRPr lang="en-US" altLang="zh-CN" sz="2000" b="1" spc="150" dirty="0">
              <a:latin typeface="Times New Roman" panose="02020603050405020304" pitchFamily="18" charset="0"/>
              <a:ea typeface="华文楷体" panose="02010600040101010101" pitchFamily="2" charset="-122"/>
              <a:cs typeface="Times New Roman" panose="02020603050405020304" pitchFamily="18" charset="0"/>
            </a:endParaRPr>
          </a:p>
          <a:p>
            <a:pPr>
              <a:lnSpc>
                <a:spcPct val="150000"/>
              </a:lnSpc>
            </a:pPr>
            <a:r>
              <a:rPr lang="zh-CN" altLang="en-US" sz="2000" b="1" spc="150" dirty="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000" b="1" spc="150" dirty="0">
                <a:latin typeface="Times New Roman" panose="02020603050405020304" pitchFamily="18" charset="0"/>
                <a:ea typeface="华文楷体" panose="02010600040101010101" pitchFamily="2" charset="-122"/>
                <a:cs typeface="Times New Roman" panose="02020603050405020304" pitchFamily="18" charset="0"/>
              </a:rPr>
              <a:t>2</a:t>
            </a:r>
            <a:r>
              <a:rPr lang="zh-CN" altLang="en-US" sz="2000" b="1" spc="150" dirty="0">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000" b="1" spc="15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纯合子</a:t>
            </a:r>
            <a:r>
              <a:rPr lang="zh-CN" altLang="en-US" sz="2000" b="1" spc="150" dirty="0">
                <a:latin typeface="Times New Roman" panose="02020603050405020304" pitchFamily="18" charset="0"/>
                <a:ea typeface="华文楷体" panose="02010600040101010101" pitchFamily="2" charset="-122"/>
                <a:cs typeface="Times New Roman" panose="02020603050405020304" pitchFamily="18" charset="0"/>
              </a:rPr>
              <a:t>的自交后代不会发生性状分离，</a:t>
            </a:r>
            <a:r>
              <a:rPr lang="zh-CN" altLang="en-US" sz="2000" b="1" spc="15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杂合子</a:t>
            </a:r>
            <a:r>
              <a:rPr lang="zh-CN" altLang="en-US" sz="2000" b="1" spc="150" dirty="0">
                <a:latin typeface="Times New Roman" panose="02020603050405020304" pitchFamily="18" charset="0"/>
                <a:ea typeface="华文楷体" panose="02010600040101010101" pitchFamily="2" charset="-122"/>
                <a:cs typeface="Times New Roman" panose="02020603050405020304" pitchFamily="18" charset="0"/>
              </a:rPr>
              <a:t>的自交后代不会出现纯合子。                                                                             （   ）</a:t>
            </a:r>
          </a:p>
        </p:txBody>
      </p:sp>
      <p:sp>
        <p:nvSpPr>
          <p:cNvPr id="4" name="矩形 4">
            <a:extLst>
              <a:ext uri="{FF2B5EF4-FFF2-40B4-BE49-F238E27FC236}">
                <a16:creationId xmlns:a16="http://schemas.microsoft.com/office/drawing/2014/main" id="{4CE10FC9-8E0A-445E-92E3-6813CEAE7414}"/>
              </a:ext>
            </a:extLst>
          </p:cNvPr>
          <p:cNvSpPr>
            <a:spLocks noChangeArrowheads="1"/>
          </p:cNvSpPr>
          <p:nvPr/>
        </p:nvSpPr>
        <p:spPr bwMode="auto">
          <a:xfrm>
            <a:off x="5089074" y="569382"/>
            <a:ext cx="4218039"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楷体_GB2312" pitchFamily="49" charset="-122"/>
                <a:ea typeface="楷体_GB2312" pitchFamily="49" charset="-122"/>
              </a:defRPr>
            </a:lvl1pPr>
            <a:lvl2pPr marL="742950" indent="-285750" eaLnBrk="0" hangingPunct="0">
              <a:defRPr sz="3200" b="1">
                <a:solidFill>
                  <a:schemeClr val="tx1"/>
                </a:solidFill>
                <a:latin typeface="楷体_GB2312" pitchFamily="49" charset="-122"/>
                <a:ea typeface="楷体_GB2312" pitchFamily="49" charset="-122"/>
              </a:defRPr>
            </a:lvl2pPr>
            <a:lvl3pPr marL="1143000" indent="-228600" eaLnBrk="0" hangingPunct="0">
              <a:defRPr sz="3200" b="1">
                <a:solidFill>
                  <a:schemeClr val="tx1"/>
                </a:solidFill>
                <a:latin typeface="楷体_GB2312" pitchFamily="49" charset="-122"/>
                <a:ea typeface="楷体_GB2312" pitchFamily="49" charset="-122"/>
              </a:defRPr>
            </a:lvl3pPr>
            <a:lvl4pPr marL="1600200" indent="-228600" eaLnBrk="0" hangingPunct="0">
              <a:defRPr sz="3200" b="1">
                <a:solidFill>
                  <a:schemeClr val="tx1"/>
                </a:solidFill>
                <a:latin typeface="楷体_GB2312" pitchFamily="49" charset="-122"/>
                <a:ea typeface="楷体_GB2312" pitchFamily="49" charset="-122"/>
              </a:defRPr>
            </a:lvl4pPr>
            <a:lvl5pPr marL="2057400" indent="-228600" eaLnBrk="0" hangingPunct="0">
              <a:defRPr sz="32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9pPr>
          </a:lstStyle>
          <a:p>
            <a:pPr eaLnBrk="1" hangingPunct="1"/>
            <a:r>
              <a:rPr lang="zh-CN" altLang="en-US" sz="2400" dirty="0">
                <a:solidFill>
                  <a:srgbClr val="FF0000"/>
                </a:solidFill>
                <a:latin typeface="华文楷体" panose="02010600040101010101" pitchFamily="2" charset="-122"/>
                <a:ea typeface="华文楷体" panose="02010600040101010101" pitchFamily="2" charset="-122"/>
              </a:rPr>
              <a:t>（暂停，审题、分析、作答</a:t>
            </a:r>
            <a:r>
              <a:rPr lang="zh-CN" altLang="en-US" sz="2800" dirty="0">
                <a:solidFill>
                  <a:srgbClr val="FF0000"/>
                </a:solidFill>
                <a:latin typeface="华文楷体" panose="02010600040101010101" pitchFamily="2" charset="-122"/>
                <a:ea typeface="华文楷体" panose="02010600040101010101" pitchFamily="2" charset="-122"/>
              </a:rPr>
              <a:t>）</a:t>
            </a:r>
            <a:endParaRPr lang="en-US" altLang="zh-CN" sz="2800" dirty="0">
              <a:solidFill>
                <a:srgbClr val="FF0000"/>
              </a:solidFill>
              <a:latin typeface="华文楷体" panose="02010600040101010101" pitchFamily="2" charset="-122"/>
              <a:ea typeface="华文楷体" panose="02010600040101010101" pitchFamily="2" charset="-122"/>
            </a:endParaRPr>
          </a:p>
        </p:txBody>
      </p:sp>
      <p:sp>
        <p:nvSpPr>
          <p:cNvPr id="5" name="矩形 4">
            <a:extLst>
              <a:ext uri="{FF2B5EF4-FFF2-40B4-BE49-F238E27FC236}">
                <a16:creationId xmlns:a16="http://schemas.microsoft.com/office/drawing/2014/main" id="{B3FC8A34-96DD-4141-A4B8-E125434917DA}"/>
              </a:ext>
            </a:extLst>
          </p:cNvPr>
          <p:cNvSpPr/>
          <p:nvPr/>
        </p:nvSpPr>
        <p:spPr>
          <a:xfrm>
            <a:off x="207266" y="3755625"/>
            <a:ext cx="8729467" cy="59054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50000"/>
              </a:lnSpc>
              <a:spcAft>
                <a:spcPts val="0"/>
              </a:spcAft>
            </a:pPr>
            <a:r>
              <a:rPr lang="zh-CN" altLang="en-US" sz="2400" b="1" spc="150" noProof="1">
                <a:solidFill>
                  <a:srgbClr val="FF0000"/>
                </a:solidFill>
                <a:latin typeface="Times New Roman" panose="02020603050405020304" pitchFamily="18" charset="0"/>
                <a:ea typeface="华文楷体" panose="02010600040101010101" pitchFamily="2" charset="-122"/>
                <a:cs typeface="Times New Roman" panose="02020603050405020304" pitchFamily="18" charset="0"/>
                <a:sym typeface="+mn-ea"/>
              </a:rPr>
              <a:t>考点</a:t>
            </a:r>
            <a:r>
              <a:rPr lang="en-US" altLang="zh-CN" sz="2400" b="1" spc="150" noProof="1">
                <a:solidFill>
                  <a:srgbClr val="FF0000"/>
                </a:solidFill>
                <a:latin typeface="Times New Roman" panose="02020603050405020304" pitchFamily="18" charset="0"/>
                <a:ea typeface="华文楷体" panose="02010600040101010101" pitchFamily="2" charset="-122"/>
                <a:cs typeface="Times New Roman" panose="02020603050405020304" pitchFamily="18" charset="0"/>
                <a:sym typeface="+mn-ea"/>
              </a:rPr>
              <a:t>.</a:t>
            </a:r>
            <a:r>
              <a:rPr lang="zh-CN" altLang="zh-CN" sz="2400" b="1" dirty="0">
                <a:solidFill>
                  <a:srgbClr val="000000"/>
                </a:solidFill>
                <a:latin typeface="Times New Roman" panose="02020603050405020304" pitchFamily="18" charset="0"/>
                <a:ea typeface="华文楷体" panose="02010600040101010101" pitchFamily="2" charset="-122"/>
                <a:cs typeface="Times New Roman" panose="02020603050405020304" pitchFamily="18" charset="0"/>
              </a:rPr>
              <a:t> </a:t>
            </a:r>
            <a:r>
              <a:rPr lang="zh-CN" altLang="en-US" sz="2400" b="1" dirty="0">
                <a:solidFill>
                  <a:srgbClr val="000000"/>
                </a:solidFill>
                <a:latin typeface="Times New Roman" panose="02020603050405020304" pitchFamily="18" charset="0"/>
                <a:ea typeface="华文楷体" panose="02010600040101010101" pitchFamily="2" charset="-122"/>
                <a:cs typeface="Times New Roman" panose="02020603050405020304" pitchFamily="18" charset="0"/>
              </a:rPr>
              <a:t>性状类、遗传因子（基因）类 及个体类有关的遗传学术语</a:t>
            </a:r>
            <a:endParaRPr lang="zh-CN" altLang="zh-CN" sz="1000" b="1" dirty="0">
              <a:solidFill>
                <a:srgbClr val="000000"/>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6" name="矩形 5">
            <a:extLst>
              <a:ext uri="{FF2B5EF4-FFF2-40B4-BE49-F238E27FC236}">
                <a16:creationId xmlns:a16="http://schemas.microsoft.com/office/drawing/2014/main" id="{91C73C22-F935-4B82-8676-98BEB721D39B}"/>
              </a:ext>
            </a:extLst>
          </p:cNvPr>
          <p:cNvSpPr/>
          <p:nvPr/>
        </p:nvSpPr>
        <p:spPr>
          <a:xfrm>
            <a:off x="-1" y="676780"/>
            <a:ext cx="9144000" cy="1323399"/>
          </a:xfrm>
          <a:prstGeom prst="rect">
            <a:avLst/>
          </a:prstGeom>
          <a:solidFill>
            <a:srgbClr val="FFFF00"/>
          </a:solidFill>
        </p:spPr>
        <p:txBody>
          <a:bodyPr wrap="square" lIns="91402" tIns="45700" rIns="91402" bIns="45700">
            <a:spAutoFit/>
          </a:bodyPr>
          <a:lstStyle/>
          <a:p>
            <a:r>
              <a:rPr lang="en-US" altLang="zh-CN" sz="2000" b="1" spc="150" dirty="0">
                <a:latin typeface="Times New Roman" panose="02020603050405020304" pitchFamily="18" charset="0"/>
                <a:ea typeface="华文楷体" panose="02010600040101010101" pitchFamily="2" charset="-122"/>
                <a:cs typeface="Times New Roman" panose="02020603050405020304" pitchFamily="18" charset="0"/>
              </a:rPr>
              <a:t>【</a:t>
            </a:r>
            <a:r>
              <a:rPr lang="zh-CN" altLang="zh-CN" sz="2000" b="1" spc="150" dirty="0">
                <a:latin typeface="Times New Roman" panose="02020603050405020304" pitchFamily="18" charset="0"/>
                <a:ea typeface="华文楷体" panose="02010600040101010101" pitchFamily="2" charset="-122"/>
                <a:cs typeface="Times New Roman" panose="02020603050405020304" pitchFamily="18" charset="0"/>
              </a:rPr>
              <a:t>解析</a:t>
            </a:r>
            <a:r>
              <a:rPr lang="en-US" altLang="zh-CN" sz="2000" b="1" spc="150" dirty="0">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000" b="1" spc="150" dirty="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000" b="1" spc="150" dirty="0">
                <a:latin typeface="Times New Roman" panose="02020603050405020304" pitchFamily="18" charset="0"/>
                <a:ea typeface="华文楷体" panose="02010600040101010101" pitchFamily="2" charset="-122"/>
                <a:cs typeface="Times New Roman" panose="02020603050405020304" pitchFamily="18" charset="0"/>
              </a:rPr>
              <a:t>1</a:t>
            </a:r>
            <a:r>
              <a:rPr lang="zh-CN" altLang="en-US" sz="2000" b="1" spc="150" dirty="0">
                <a:latin typeface="Times New Roman" panose="02020603050405020304" pitchFamily="18" charset="0"/>
                <a:ea typeface="华文楷体" panose="02010600040101010101" pitchFamily="2" charset="-122"/>
                <a:cs typeface="Times New Roman" panose="02020603050405020304" pitchFamily="18" charset="0"/>
              </a:rPr>
              <a:t>）隐性性状指的是</a:t>
            </a:r>
            <a:r>
              <a:rPr lang="en-US" altLang="zh-CN" sz="2000" b="1" spc="150" dirty="0">
                <a:latin typeface="Times New Roman" panose="02020603050405020304" pitchFamily="18" charset="0"/>
                <a:ea typeface="华文楷体" panose="02010600040101010101" pitchFamily="2" charset="-122"/>
                <a:cs typeface="Times New Roman" panose="02020603050405020304" pitchFamily="18" charset="0"/>
              </a:rPr>
              <a:t>F</a:t>
            </a:r>
            <a:r>
              <a:rPr lang="en-US" altLang="zh-CN" sz="2000" b="1" spc="150" baseline="-25000" dirty="0">
                <a:latin typeface="Times New Roman" panose="02020603050405020304" pitchFamily="18" charset="0"/>
                <a:ea typeface="华文楷体" panose="02010600040101010101" pitchFamily="2" charset="-122"/>
                <a:cs typeface="Times New Roman" panose="02020603050405020304" pitchFamily="18" charset="0"/>
              </a:rPr>
              <a:t>1</a:t>
            </a:r>
            <a:r>
              <a:rPr lang="zh-CN" altLang="en-US" sz="2000" b="1" spc="150" dirty="0">
                <a:latin typeface="Times New Roman" panose="02020603050405020304" pitchFamily="18" charset="0"/>
                <a:ea typeface="华文楷体" panose="02010600040101010101" pitchFamily="2" charset="-122"/>
                <a:cs typeface="Times New Roman" panose="02020603050405020304" pitchFamily="18" charset="0"/>
              </a:rPr>
              <a:t>中未显现出来的性状，如矮茎</a:t>
            </a:r>
            <a:r>
              <a:rPr lang="zh-CN" altLang="zh-CN" sz="2000" b="1" spc="150" dirty="0">
                <a:latin typeface="Times New Roman" panose="02020603050405020304" pitchFamily="18" charset="0"/>
                <a:ea typeface="华文楷体" panose="02010600040101010101" pitchFamily="2" charset="-122"/>
                <a:cs typeface="Times New Roman" panose="02020603050405020304" pitchFamily="18" charset="0"/>
              </a:rPr>
              <a:t>。</a:t>
            </a:r>
            <a:endParaRPr lang="en-US" altLang="zh-CN" sz="2000" b="1" spc="150" dirty="0">
              <a:latin typeface="Times New Roman" panose="02020603050405020304" pitchFamily="18" charset="0"/>
              <a:ea typeface="华文楷体" panose="02010600040101010101" pitchFamily="2" charset="-122"/>
              <a:cs typeface="Times New Roman" panose="02020603050405020304" pitchFamily="18" charset="0"/>
            </a:endParaRPr>
          </a:p>
          <a:p>
            <a:r>
              <a:rPr lang="zh-CN" altLang="en-US" sz="2000" b="1" spc="150" dirty="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000" b="1" spc="150" dirty="0">
                <a:latin typeface="Times New Roman" panose="02020603050405020304" pitchFamily="18" charset="0"/>
                <a:ea typeface="华文楷体" panose="02010600040101010101" pitchFamily="2" charset="-122"/>
                <a:cs typeface="Times New Roman" panose="02020603050405020304" pitchFamily="18" charset="0"/>
              </a:rPr>
              <a:t>2</a:t>
            </a:r>
            <a:r>
              <a:rPr lang="zh-CN" altLang="en-US" sz="2000" b="1" spc="150" dirty="0">
                <a:latin typeface="Times New Roman" panose="02020603050405020304" pitchFamily="18" charset="0"/>
                <a:ea typeface="华文楷体" panose="02010600040101010101" pitchFamily="2" charset="-122"/>
                <a:cs typeface="Times New Roman" panose="02020603050405020304" pitchFamily="18" charset="0"/>
              </a:rPr>
              <a:t>）纯合子自交后代不发生性状分离，可以稳定遗传；杂合子（</a:t>
            </a:r>
            <a:r>
              <a:rPr lang="en-US" altLang="zh-CN" sz="2000" b="1" spc="150" dirty="0">
                <a:latin typeface="Times New Roman" panose="02020603050405020304" pitchFamily="18" charset="0"/>
                <a:ea typeface="华文楷体" panose="02010600040101010101" pitchFamily="2" charset="-122"/>
                <a:cs typeface="Times New Roman" panose="02020603050405020304" pitchFamily="18" charset="0"/>
              </a:rPr>
              <a:t>Dd</a:t>
            </a:r>
            <a:r>
              <a:rPr lang="zh-CN" altLang="en-US" sz="2000" b="1" spc="150" dirty="0">
                <a:latin typeface="Times New Roman" panose="02020603050405020304" pitchFamily="18" charset="0"/>
                <a:ea typeface="华文楷体" panose="02010600040101010101" pitchFamily="2" charset="-122"/>
                <a:cs typeface="Times New Roman" panose="02020603050405020304" pitchFamily="18" charset="0"/>
              </a:rPr>
              <a:t>）自交后代发生性状分离，同时出现显性性状（</a:t>
            </a:r>
            <a:r>
              <a:rPr lang="en-US" altLang="zh-CN" sz="2000" b="1" spc="15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1DD</a:t>
            </a:r>
            <a:r>
              <a:rPr lang="zh-CN" altLang="en-US" sz="2000" b="1" spc="150" dirty="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000" b="1" spc="150" dirty="0">
                <a:latin typeface="Times New Roman" panose="02020603050405020304" pitchFamily="18" charset="0"/>
                <a:ea typeface="华文楷体" panose="02010600040101010101" pitchFamily="2" charset="-122"/>
                <a:cs typeface="Times New Roman" panose="02020603050405020304" pitchFamily="18" charset="0"/>
              </a:rPr>
              <a:t>2Dd</a:t>
            </a:r>
            <a:r>
              <a:rPr lang="zh-CN" altLang="en-US" sz="2000" b="1" spc="150" dirty="0">
                <a:latin typeface="Times New Roman" panose="02020603050405020304" pitchFamily="18" charset="0"/>
                <a:ea typeface="华文楷体" panose="02010600040101010101" pitchFamily="2" charset="-122"/>
                <a:cs typeface="Times New Roman" panose="02020603050405020304" pitchFamily="18" charset="0"/>
              </a:rPr>
              <a:t>）和隐性性状（</a:t>
            </a:r>
            <a:r>
              <a:rPr lang="en-US" altLang="zh-CN" sz="2000" b="1" spc="15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1dd</a:t>
            </a:r>
            <a:r>
              <a:rPr lang="zh-CN" altLang="en-US" sz="2000" b="1" spc="150" dirty="0">
                <a:latin typeface="Times New Roman" panose="02020603050405020304" pitchFamily="18" charset="0"/>
                <a:ea typeface="华文楷体" panose="02010600040101010101" pitchFamily="2" charset="-122"/>
                <a:cs typeface="Times New Roman" panose="02020603050405020304" pitchFamily="18" charset="0"/>
              </a:rPr>
              <a:t>）。</a:t>
            </a:r>
            <a:endParaRPr lang="zh-CN" altLang="zh-CN" sz="2000" b="1" spc="150" dirty="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7" name="TextBox 17">
            <a:extLst>
              <a:ext uri="{FF2B5EF4-FFF2-40B4-BE49-F238E27FC236}">
                <a16:creationId xmlns:a16="http://schemas.microsoft.com/office/drawing/2014/main" id="{1F5D234C-9AEA-4870-AE9B-49552E2DF245}"/>
              </a:ext>
            </a:extLst>
          </p:cNvPr>
          <p:cNvSpPr txBox="1"/>
          <p:nvPr/>
        </p:nvSpPr>
        <p:spPr>
          <a:xfrm>
            <a:off x="8029964" y="2019605"/>
            <a:ext cx="555324" cy="523220"/>
          </a:xfrm>
          <a:prstGeom prst="rect">
            <a:avLst/>
          </a:prstGeom>
          <a:noFill/>
        </p:spPr>
        <p:txBody>
          <a:bodyPr wrap="square" rtlCol="0">
            <a:spAutoFit/>
          </a:bodyPr>
          <a:lstStyle/>
          <a:p>
            <a:r>
              <a:rPr lang="en-US" altLang="zh-CN" sz="2800" b="1" dirty="0">
                <a:solidFill>
                  <a:srgbClr val="FF0000"/>
                </a:solidFill>
                <a:latin typeface="华文细黑" pitchFamily="2" charset="-122"/>
                <a:ea typeface="华文细黑" pitchFamily="2" charset="-122"/>
              </a:rPr>
              <a:t>×</a:t>
            </a:r>
            <a:endParaRPr lang="zh-CN" altLang="en-US" sz="2800" b="1" dirty="0">
              <a:solidFill>
                <a:srgbClr val="FF0000"/>
              </a:solidFill>
              <a:latin typeface="华文细黑" pitchFamily="2" charset="-122"/>
              <a:ea typeface="华文细黑" pitchFamily="2" charset="-122"/>
            </a:endParaRPr>
          </a:p>
        </p:txBody>
      </p:sp>
      <p:sp>
        <p:nvSpPr>
          <p:cNvPr id="8" name="TextBox 17">
            <a:extLst>
              <a:ext uri="{FF2B5EF4-FFF2-40B4-BE49-F238E27FC236}">
                <a16:creationId xmlns:a16="http://schemas.microsoft.com/office/drawing/2014/main" id="{E39D7320-4885-42A5-95EB-DBF4079F8D72}"/>
              </a:ext>
            </a:extLst>
          </p:cNvPr>
          <p:cNvSpPr txBox="1"/>
          <p:nvPr/>
        </p:nvSpPr>
        <p:spPr>
          <a:xfrm>
            <a:off x="8029964" y="2923488"/>
            <a:ext cx="555324" cy="523220"/>
          </a:xfrm>
          <a:prstGeom prst="rect">
            <a:avLst/>
          </a:prstGeom>
          <a:noFill/>
        </p:spPr>
        <p:txBody>
          <a:bodyPr wrap="square" rtlCol="0">
            <a:spAutoFit/>
          </a:bodyPr>
          <a:lstStyle/>
          <a:p>
            <a:r>
              <a:rPr lang="en-US" altLang="zh-CN" sz="2800" b="1" dirty="0">
                <a:solidFill>
                  <a:srgbClr val="FF0000"/>
                </a:solidFill>
                <a:latin typeface="华文细黑" pitchFamily="2" charset="-122"/>
                <a:ea typeface="华文细黑" pitchFamily="2" charset="-122"/>
              </a:rPr>
              <a:t>×</a:t>
            </a:r>
            <a:endParaRPr lang="zh-CN" altLang="en-US" sz="2800" b="1" dirty="0">
              <a:solidFill>
                <a:srgbClr val="FF0000"/>
              </a:solidFill>
              <a:latin typeface="华文细黑" pitchFamily="2" charset="-122"/>
              <a:ea typeface="华文细黑" pitchFamily="2" charset="-122"/>
            </a:endParaRPr>
          </a:p>
        </p:txBody>
      </p:sp>
    </p:spTree>
    <p:extLst>
      <p:ext uri="{BB962C8B-B14F-4D97-AF65-F5344CB8AC3E}">
        <p14:creationId xmlns:p14="http://schemas.microsoft.com/office/powerpoint/2010/main" val="3975530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linds(horizont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linds(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animBg="1"/>
      <p:bldP spid="6" grpId="0" animBg="1"/>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19" name="Rectangle 4">
            <a:extLst>
              <a:ext uri="{FF2B5EF4-FFF2-40B4-BE49-F238E27FC236}">
                <a16:creationId xmlns:a16="http://schemas.microsoft.com/office/drawing/2014/main" id="{48E509A1-9C1B-4E8A-9231-0AED49AC01FC}"/>
              </a:ext>
            </a:extLst>
          </p:cNvPr>
          <p:cNvSpPr>
            <a:spLocks noChangeArrowheads="1"/>
          </p:cNvSpPr>
          <p:nvPr/>
        </p:nvSpPr>
        <p:spPr bwMode="auto">
          <a:xfrm>
            <a:off x="276532" y="79655"/>
            <a:ext cx="8690487"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3200" b="1">
                <a:solidFill>
                  <a:schemeClr val="tx1"/>
                </a:solidFill>
                <a:latin typeface="楷体_GB2312" pitchFamily="49" charset="-122"/>
                <a:ea typeface="楷体_GB2312" pitchFamily="49" charset="-122"/>
              </a:defRPr>
            </a:lvl1pPr>
            <a:lvl2pPr marL="742950" indent="-285750" eaLnBrk="0" hangingPunct="0">
              <a:defRPr sz="3200" b="1">
                <a:solidFill>
                  <a:schemeClr val="tx1"/>
                </a:solidFill>
                <a:latin typeface="楷体_GB2312" pitchFamily="49" charset="-122"/>
                <a:ea typeface="楷体_GB2312" pitchFamily="49" charset="-122"/>
              </a:defRPr>
            </a:lvl2pPr>
            <a:lvl3pPr marL="1143000" indent="-228600" eaLnBrk="0" hangingPunct="0">
              <a:defRPr sz="3200" b="1">
                <a:solidFill>
                  <a:schemeClr val="tx1"/>
                </a:solidFill>
                <a:latin typeface="楷体_GB2312" pitchFamily="49" charset="-122"/>
                <a:ea typeface="楷体_GB2312" pitchFamily="49" charset="-122"/>
              </a:defRPr>
            </a:lvl3pPr>
            <a:lvl4pPr marL="1600200" indent="-228600" eaLnBrk="0" hangingPunct="0">
              <a:defRPr sz="3200" b="1">
                <a:solidFill>
                  <a:schemeClr val="tx1"/>
                </a:solidFill>
                <a:latin typeface="楷体_GB2312" pitchFamily="49" charset="-122"/>
                <a:ea typeface="楷体_GB2312" pitchFamily="49" charset="-122"/>
              </a:defRPr>
            </a:lvl4pPr>
            <a:lvl5pPr marL="2057400" indent="-228600" eaLnBrk="0" hangingPunct="0">
              <a:defRPr sz="32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9pPr>
          </a:lstStyle>
          <a:p>
            <a:pPr eaLnBrk="1" hangingPunct="1"/>
            <a:r>
              <a:rPr lang="en-US" altLang="zh-CN" sz="2400" dirty="0">
                <a:latin typeface="Times New Roman" panose="02020603050405020304" pitchFamily="18" charset="0"/>
                <a:ea typeface="华文楷体" panose="02010600040101010101" pitchFamily="2" charset="-122"/>
                <a:cs typeface="Times New Roman" panose="02020603050405020304" pitchFamily="18" charset="0"/>
              </a:rPr>
              <a:t> </a:t>
            </a:r>
            <a:r>
              <a:rPr lang="zh-CN" altLang="en-US" sz="24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例</a:t>
            </a:r>
            <a:r>
              <a:rPr lang="en-US" altLang="zh-CN" sz="24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4.</a:t>
            </a:r>
          </a:p>
          <a:p>
            <a:pPr eaLnBrk="1" hangingPunct="1"/>
            <a:r>
              <a:rPr lang="zh-CN" altLang="en-US" sz="2400" dirty="0">
                <a:latin typeface="Times New Roman" panose="02020603050405020304" pitchFamily="18" charset="0"/>
                <a:ea typeface="华文楷体" panose="02010600040101010101" pitchFamily="2" charset="-122"/>
                <a:cs typeface="Times New Roman" panose="02020603050405020304" pitchFamily="18" charset="0"/>
              </a:rPr>
              <a:t>在家蚕遗传中，幼蚕体色的黑色与淡赤色是由一对遗传因子（</a:t>
            </a:r>
            <a:r>
              <a:rPr lang="en-US" altLang="zh-CN" sz="2400" dirty="0">
                <a:latin typeface="Times New Roman" panose="02020603050405020304" pitchFamily="18" charset="0"/>
                <a:ea typeface="华文楷体" panose="02010600040101010101" pitchFamily="2" charset="-122"/>
                <a:cs typeface="Times New Roman" panose="02020603050405020304" pitchFamily="18" charset="0"/>
              </a:rPr>
              <a:t>D</a:t>
            </a:r>
            <a:r>
              <a:rPr lang="zh-CN" altLang="en-US" sz="2400" dirty="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400" dirty="0">
                <a:latin typeface="Times New Roman" panose="02020603050405020304" pitchFamily="18" charset="0"/>
                <a:ea typeface="华文楷体" panose="02010600040101010101" pitchFamily="2" charset="-122"/>
                <a:cs typeface="Times New Roman" panose="02020603050405020304" pitchFamily="18" charset="0"/>
              </a:rPr>
              <a:t>d</a:t>
            </a:r>
            <a:r>
              <a:rPr lang="zh-CN" altLang="en-US" sz="2400" dirty="0">
                <a:latin typeface="Times New Roman" panose="02020603050405020304" pitchFamily="18" charset="0"/>
                <a:ea typeface="华文楷体" panose="02010600040101010101" pitchFamily="2" charset="-122"/>
                <a:cs typeface="Times New Roman" panose="02020603050405020304" pitchFamily="18" charset="0"/>
              </a:rPr>
              <a:t>）控制的相对性状，不同杂交组合得到的子代表型及数量比见下表。请回答下列问题。</a:t>
            </a:r>
            <a:endParaRPr lang="en-US" altLang="zh-CN" sz="2400" dirty="0">
              <a:latin typeface="Times New Roman" panose="02020603050405020304" pitchFamily="18" charset="0"/>
              <a:ea typeface="华文楷体" panose="02010600040101010101" pitchFamily="2" charset="-122"/>
              <a:cs typeface="Times New Roman" panose="02020603050405020304" pitchFamily="18" charset="0"/>
            </a:endParaRPr>
          </a:p>
          <a:p>
            <a:pPr eaLnBrk="1" hangingPunct="1"/>
            <a:r>
              <a:rPr lang="en-US" altLang="zh-CN" sz="2400" dirty="0">
                <a:latin typeface="Times New Roman" panose="02020603050405020304" pitchFamily="18" charset="0"/>
                <a:ea typeface="华文楷体" panose="02010600040101010101" pitchFamily="2" charset="-122"/>
                <a:cs typeface="Times New Roman" panose="02020603050405020304" pitchFamily="18" charset="0"/>
              </a:rPr>
              <a:t> </a:t>
            </a:r>
          </a:p>
          <a:p>
            <a:pPr eaLnBrk="1" hangingPunct="1"/>
            <a:endParaRPr lang="en-US" altLang="zh-CN" sz="2400" dirty="0">
              <a:latin typeface="Times New Roman" panose="02020603050405020304" pitchFamily="18" charset="0"/>
              <a:ea typeface="华文楷体" panose="02010600040101010101" pitchFamily="2" charset="-122"/>
              <a:cs typeface="Times New Roman" panose="02020603050405020304" pitchFamily="18" charset="0"/>
            </a:endParaRPr>
          </a:p>
          <a:p>
            <a:pPr eaLnBrk="1" hangingPunct="1"/>
            <a:endParaRPr lang="en-US" altLang="zh-CN" sz="2400" dirty="0">
              <a:latin typeface="Times New Roman" panose="02020603050405020304" pitchFamily="18" charset="0"/>
              <a:ea typeface="华文楷体" panose="02010600040101010101" pitchFamily="2" charset="-122"/>
              <a:cs typeface="Times New Roman" panose="02020603050405020304" pitchFamily="18" charset="0"/>
            </a:endParaRPr>
          </a:p>
          <a:p>
            <a:pPr eaLnBrk="1" hangingPunct="1"/>
            <a:endParaRPr lang="en-US" altLang="zh-CN" sz="2400" dirty="0">
              <a:latin typeface="Times New Roman" panose="02020603050405020304" pitchFamily="18" charset="0"/>
              <a:ea typeface="华文楷体" panose="02010600040101010101" pitchFamily="2" charset="-122"/>
              <a:cs typeface="Times New Roman" panose="02020603050405020304" pitchFamily="18" charset="0"/>
            </a:endParaRPr>
          </a:p>
          <a:p>
            <a:pPr eaLnBrk="1" hangingPunct="1"/>
            <a:endParaRPr lang="en-US" altLang="zh-CN" sz="2400" dirty="0">
              <a:latin typeface="Times New Roman" panose="02020603050405020304" pitchFamily="18" charset="0"/>
              <a:ea typeface="华文楷体" panose="02010600040101010101" pitchFamily="2" charset="-122"/>
              <a:cs typeface="Times New Roman" panose="02020603050405020304" pitchFamily="18" charset="0"/>
            </a:endParaRPr>
          </a:p>
          <a:p>
            <a:pPr eaLnBrk="1" hangingPunct="1"/>
            <a:endParaRPr lang="en-US" altLang="zh-CN" sz="2400" dirty="0">
              <a:latin typeface="Times New Roman" panose="02020603050405020304" pitchFamily="18" charset="0"/>
              <a:ea typeface="华文楷体" panose="02010600040101010101" pitchFamily="2" charset="-122"/>
              <a:cs typeface="Times New Roman" panose="02020603050405020304" pitchFamily="18" charset="0"/>
            </a:endParaRPr>
          </a:p>
          <a:p>
            <a:pPr eaLnBrk="1" hangingPunct="1"/>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1</a:t>
            </a:r>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rPr>
              <a:t>）依据实验</a:t>
            </a:r>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________</a:t>
            </a:r>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rPr>
              <a:t>结果可判断出上述幼蚕体色中 </a:t>
            </a:r>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________</a:t>
            </a:r>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rPr>
              <a:t>是显性性状。</a:t>
            </a:r>
          </a:p>
          <a:p>
            <a:pPr eaLnBrk="1" hangingPunct="1"/>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2</a:t>
            </a:r>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rPr>
              <a:t>）实验</a:t>
            </a:r>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Ⅲ</a:t>
            </a:r>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rPr>
              <a:t>为 </a:t>
            </a:r>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________ </a:t>
            </a:r>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rPr>
              <a:t>实验，可检测实验</a:t>
            </a:r>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Ⅰ</a:t>
            </a:r>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rPr>
              <a:t>中子代个体的</a:t>
            </a:r>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___________</a:t>
            </a:r>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rPr>
              <a:t>。</a:t>
            </a:r>
          </a:p>
          <a:p>
            <a:pPr eaLnBrk="1" hangingPunct="1"/>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3</a:t>
            </a:r>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rPr>
              <a:t>）从上述杂交实验结果分析，幼蚕体色遗传遵循孟德尔的</a:t>
            </a:r>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_________</a:t>
            </a:r>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rPr>
              <a:t>定律。</a:t>
            </a:r>
          </a:p>
        </p:txBody>
      </p:sp>
      <p:sp>
        <p:nvSpPr>
          <p:cNvPr id="12324" name="矩形 4">
            <a:extLst>
              <a:ext uri="{FF2B5EF4-FFF2-40B4-BE49-F238E27FC236}">
                <a16:creationId xmlns:a16="http://schemas.microsoft.com/office/drawing/2014/main" id="{24D19FF4-AFFE-48C1-AB94-5DC1B7E8D34D}"/>
              </a:ext>
            </a:extLst>
          </p:cNvPr>
          <p:cNvSpPr>
            <a:spLocks noChangeArrowheads="1"/>
          </p:cNvSpPr>
          <p:nvPr/>
        </p:nvSpPr>
        <p:spPr bwMode="auto">
          <a:xfrm>
            <a:off x="5039032" y="0"/>
            <a:ext cx="4953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楷体_GB2312" pitchFamily="49" charset="-122"/>
                <a:ea typeface="楷体_GB2312" pitchFamily="49" charset="-122"/>
              </a:defRPr>
            </a:lvl1pPr>
            <a:lvl2pPr marL="742950" indent="-285750" eaLnBrk="0" hangingPunct="0">
              <a:defRPr sz="3200" b="1">
                <a:solidFill>
                  <a:schemeClr val="tx1"/>
                </a:solidFill>
                <a:latin typeface="楷体_GB2312" pitchFamily="49" charset="-122"/>
                <a:ea typeface="楷体_GB2312" pitchFamily="49" charset="-122"/>
              </a:defRPr>
            </a:lvl2pPr>
            <a:lvl3pPr marL="1143000" indent="-228600" eaLnBrk="0" hangingPunct="0">
              <a:defRPr sz="3200" b="1">
                <a:solidFill>
                  <a:schemeClr val="tx1"/>
                </a:solidFill>
                <a:latin typeface="楷体_GB2312" pitchFamily="49" charset="-122"/>
                <a:ea typeface="楷体_GB2312" pitchFamily="49" charset="-122"/>
              </a:defRPr>
            </a:lvl3pPr>
            <a:lvl4pPr marL="1600200" indent="-228600" eaLnBrk="0" hangingPunct="0">
              <a:defRPr sz="3200" b="1">
                <a:solidFill>
                  <a:schemeClr val="tx1"/>
                </a:solidFill>
                <a:latin typeface="楷体_GB2312" pitchFamily="49" charset="-122"/>
                <a:ea typeface="楷体_GB2312" pitchFamily="49" charset="-122"/>
              </a:defRPr>
            </a:lvl4pPr>
            <a:lvl5pPr marL="2057400" indent="-228600" eaLnBrk="0" hangingPunct="0">
              <a:defRPr sz="32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9pPr>
          </a:lstStyle>
          <a:p>
            <a:pPr eaLnBrk="1" hangingPunct="1"/>
            <a:r>
              <a:rPr lang="zh-CN" altLang="en-US" sz="2400" dirty="0">
                <a:solidFill>
                  <a:srgbClr val="FF0000"/>
                </a:solidFill>
                <a:latin typeface="华文楷体" panose="02010600040101010101" pitchFamily="2" charset="-122"/>
                <a:ea typeface="华文楷体" panose="02010600040101010101" pitchFamily="2" charset="-122"/>
              </a:rPr>
              <a:t>（暂停，审题、分析作答）</a:t>
            </a:r>
            <a:endParaRPr lang="en-US" altLang="zh-CN" sz="2400" dirty="0">
              <a:solidFill>
                <a:srgbClr val="FF0000"/>
              </a:solidFill>
              <a:latin typeface="华文楷体" panose="02010600040101010101" pitchFamily="2" charset="-122"/>
              <a:ea typeface="华文楷体" panose="02010600040101010101" pitchFamily="2" charset="-122"/>
            </a:endParaRPr>
          </a:p>
        </p:txBody>
      </p:sp>
      <p:pic>
        <p:nvPicPr>
          <p:cNvPr id="11" name="图片 10">
            <a:extLst>
              <a:ext uri="{FF2B5EF4-FFF2-40B4-BE49-F238E27FC236}">
                <a16:creationId xmlns:a16="http://schemas.microsoft.com/office/drawing/2014/main" id="{88728F1F-ACDE-45E5-9EB0-5ADED509A6D9}"/>
              </a:ext>
            </a:extLst>
          </p:cNvPr>
          <p:cNvPicPr>
            <a:picLocks noChangeAspect="1"/>
          </p:cNvPicPr>
          <p:nvPr/>
        </p:nvPicPr>
        <p:blipFill>
          <a:blip r:embed="rId2"/>
          <a:stretch>
            <a:fillRect/>
          </a:stretch>
        </p:blipFill>
        <p:spPr>
          <a:xfrm>
            <a:off x="1211414" y="1771182"/>
            <a:ext cx="6599826" cy="2146221"/>
          </a:xfrm>
          <a:prstGeom prst="rect">
            <a:avLst/>
          </a:prstGeom>
        </p:spPr>
      </p:pic>
    </p:spTree>
    <p:extLst>
      <p:ext uri="{BB962C8B-B14F-4D97-AF65-F5344CB8AC3E}">
        <p14:creationId xmlns:p14="http://schemas.microsoft.com/office/powerpoint/2010/main" val="131962316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7F95C611-3C9A-46F8-87A0-72C4D5599E4A}"/>
              </a:ext>
            </a:extLst>
          </p:cNvPr>
          <p:cNvPicPr>
            <a:picLocks noChangeAspect="1"/>
          </p:cNvPicPr>
          <p:nvPr/>
        </p:nvPicPr>
        <p:blipFill>
          <a:blip r:embed="rId2"/>
          <a:stretch>
            <a:fillRect/>
          </a:stretch>
        </p:blipFill>
        <p:spPr>
          <a:xfrm>
            <a:off x="3188138" y="2057714"/>
            <a:ext cx="6599826" cy="2146221"/>
          </a:xfrm>
          <a:prstGeom prst="rect">
            <a:avLst/>
          </a:prstGeom>
        </p:spPr>
      </p:pic>
      <p:sp>
        <p:nvSpPr>
          <p:cNvPr id="3" name="矩形 2">
            <a:extLst>
              <a:ext uri="{FF2B5EF4-FFF2-40B4-BE49-F238E27FC236}">
                <a16:creationId xmlns:a16="http://schemas.microsoft.com/office/drawing/2014/main" id="{6065CE06-304E-4B5E-BFAE-D2410AEA76F3}"/>
              </a:ext>
            </a:extLst>
          </p:cNvPr>
          <p:cNvSpPr>
            <a:spLocks noChangeArrowheads="1"/>
          </p:cNvSpPr>
          <p:nvPr/>
        </p:nvSpPr>
        <p:spPr bwMode="auto">
          <a:xfrm>
            <a:off x="147972" y="875764"/>
            <a:ext cx="899602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楷体_GB2312" pitchFamily="49" charset="-122"/>
                <a:ea typeface="楷体_GB2312" pitchFamily="49" charset="-122"/>
              </a:defRPr>
            </a:lvl1pPr>
            <a:lvl2pPr marL="742950" indent="-285750" eaLnBrk="0" hangingPunct="0">
              <a:defRPr sz="3200" b="1">
                <a:solidFill>
                  <a:schemeClr val="tx1"/>
                </a:solidFill>
                <a:latin typeface="楷体_GB2312" pitchFamily="49" charset="-122"/>
                <a:ea typeface="楷体_GB2312" pitchFamily="49" charset="-122"/>
              </a:defRPr>
            </a:lvl2pPr>
            <a:lvl3pPr marL="1143000" indent="-228600" eaLnBrk="0" hangingPunct="0">
              <a:defRPr sz="3200" b="1">
                <a:solidFill>
                  <a:schemeClr val="tx1"/>
                </a:solidFill>
                <a:latin typeface="楷体_GB2312" pitchFamily="49" charset="-122"/>
                <a:ea typeface="楷体_GB2312" pitchFamily="49" charset="-122"/>
              </a:defRPr>
            </a:lvl3pPr>
            <a:lvl4pPr marL="1600200" indent="-228600" eaLnBrk="0" hangingPunct="0">
              <a:defRPr sz="3200" b="1">
                <a:solidFill>
                  <a:schemeClr val="tx1"/>
                </a:solidFill>
                <a:latin typeface="楷体_GB2312" pitchFamily="49" charset="-122"/>
                <a:ea typeface="楷体_GB2312" pitchFamily="49" charset="-122"/>
              </a:defRPr>
            </a:lvl4pPr>
            <a:lvl5pPr marL="2057400" indent="-228600" eaLnBrk="0" hangingPunct="0">
              <a:defRPr sz="32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9pPr>
          </a:lstStyle>
          <a:p>
            <a:pPr eaLnBrk="1" hangingPunct="1"/>
            <a:r>
              <a:rPr lang="zh-CN" altLang="en-US" sz="2000" dirty="0">
                <a:solidFill>
                  <a:srgbClr val="0000FF"/>
                </a:solidFill>
                <a:latin typeface="华文楷体" panose="02010600040101010101" pitchFamily="2" charset="-122"/>
                <a:ea typeface="华文楷体" panose="02010600040101010101" pitchFamily="2" charset="-122"/>
              </a:rPr>
              <a:t>方法一：</a:t>
            </a:r>
            <a:r>
              <a:rPr lang="zh-CN" altLang="en-US" sz="2000" dirty="0">
                <a:latin typeface="华文楷体" panose="02010600040101010101" pitchFamily="2" charset="-122"/>
                <a:ea typeface="华文楷体" panose="02010600040101010101" pitchFamily="2" charset="-122"/>
              </a:rPr>
              <a:t>杂交法</a:t>
            </a:r>
            <a:r>
              <a:rPr lang="en-US" altLang="zh-CN" sz="2000" dirty="0">
                <a:solidFill>
                  <a:srgbClr val="FF0000"/>
                </a:solidFill>
                <a:latin typeface="华文楷体" panose="02010600040101010101" pitchFamily="2" charset="-122"/>
                <a:ea typeface="华文楷体" panose="02010600040101010101" pitchFamily="2" charset="-122"/>
              </a:rPr>
              <a:t>【</a:t>
            </a:r>
            <a:r>
              <a:rPr lang="zh-CN" altLang="en-US" sz="2000" dirty="0">
                <a:solidFill>
                  <a:srgbClr val="FF0000"/>
                </a:solidFill>
                <a:latin typeface="华文楷体" panose="02010600040101010101" pitchFamily="2" charset="-122"/>
                <a:ea typeface="华文楷体" panose="02010600040101010101" pitchFamily="2" charset="-122"/>
              </a:rPr>
              <a:t>亲本是一对相对性状，子代只表现为一种性状</a:t>
            </a:r>
            <a:r>
              <a:rPr lang="en-US" altLang="zh-CN" sz="2000" dirty="0">
                <a:solidFill>
                  <a:srgbClr val="FF0000"/>
                </a:solidFill>
                <a:latin typeface="华文楷体" panose="02010600040101010101" pitchFamily="2" charset="-122"/>
                <a:ea typeface="华文楷体" panose="02010600040101010101" pitchFamily="2" charset="-122"/>
              </a:rPr>
              <a:t>——</a:t>
            </a:r>
            <a:r>
              <a:rPr lang="zh-CN" altLang="en-US" sz="2000" dirty="0">
                <a:solidFill>
                  <a:srgbClr val="FF0000"/>
                </a:solidFill>
                <a:latin typeface="华文楷体" panose="02010600040101010101" pitchFamily="2" charset="-122"/>
                <a:ea typeface="华文楷体" panose="02010600040101010101" pitchFamily="2" charset="-122"/>
              </a:rPr>
              <a:t>显性性状</a:t>
            </a:r>
            <a:r>
              <a:rPr lang="en-US" altLang="zh-CN" sz="2000" dirty="0">
                <a:solidFill>
                  <a:srgbClr val="FF0000"/>
                </a:solidFill>
                <a:latin typeface="华文楷体" panose="02010600040101010101" pitchFamily="2" charset="-122"/>
                <a:ea typeface="华文楷体" panose="02010600040101010101" pitchFamily="2" charset="-122"/>
              </a:rPr>
              <a:t>】</a:t>
            </a:r>
            <a:endParaRPr lang="zh-CN" altLang="en-US" sz="2000" dirty="0">
              <a:solidFill>
                <a:srgbClr val="FF0000"/>
              </a:solidFill>
              <a:latin typeface="华文楷体" panose="02010600040101010101" pitchFamily="2" charset="-122"/>
              <a:ea typeface="华文楷体" panose="02010600040101010101" pitchFamily="2" charset="-122"/>
            </a:endParaRPr>
          </a:p>
        </p:txBody>
      </p:sp>
      <p:sp>
        <p:nvSpPr>
          <p:cNvPr id="4" name="矩形 2">
            <a:extLst>
              <a:ext uri="{FF2B5EF4-FFF2-40B4-BE49-F238E27FC236}">
                <a16:creationId xmlns:a16="http://schemas.microsoft.com/office/drawing/2014/main" id="{A30C9C54-1A28-40FB-9CFF-4A4B1BC038D8}"/>
              </a:ext>
            </a:extLst>
          </p:cNvPr>
          <p:cNvSpPr>
            <a:spLocks noChangeArrowheads="1"/>
          </p:cNvSpPr>
          <p:nvPr/>
        </p:nvSpPr>
        <p:spPr bwMode="auto">
          <a:xfrm>
            <a:off x="2473469" y="65906"/>
            <a:ext cx="37753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楷体_GB2312" pitchFamily="49" charset="-122"/>
                <a:ea typeface="楷体_GB2312" pitchFamily="49" charset="-122"/>
              </a:defRPr>
            </a:lvl1pPr>
            <a:lvl2pPr marL="742950" indent="-285750" eaLnBrk="0" hangingPunct="0">
              <a:defRPr sz="3200" b="1">
                <a:solidFill>
                  <a:schemeClr val="tx1"/>
                </a:solidFill>
                <a:latin typeface="楷体_GB2312" pitchFamily="49" charset="-122"/>
                <a:ea typeface="楷体_GB2312" pitchFamily="49" charset="-122"/>
              </a:defRPr>
            </a:lvl2pPr>
            <a:lvl3pPr marL="1143000" indent="-228600" eaLnBrk="0" hangingPunct="0">
              <a:defRPr sz="3200" b="1">
                <a:solidFill>
                  <a:schemeClr val="tx1"/>
                </a:solidFill>
                <a:latin typeface="楷体_GB2312" pitchFamily="49" charset="-122"/>
                <a:ea typeface="楷体_GB2312" pitchFamily="49" charset="-122"/>
              </a:defRPr>
            </a:lvl3pPr>
            <a:lvl4pPr marL="1600200" indent="-228600" eaLnBrk="0" hangingPunct="0">
              <a:defRPr sz="3200" b="1">
                <a:solidFill>
                  <a:schemeClr val="tx1"/>
                </a:solidFill>
                <a:latin typeface="楷体_GB2312" pitchFamily="49" charset="-122"/>
                <a:ea typeface="楷体_GB2312" pitchFamily="49" charset="-122"/>
              </a:defRPr>
            </a:lvl4pPr>
            <a:lvl5pPr marL="2057400" indent="-228600" eaLnBrk="0" hangingPunct="0">
              <a:defRPr sz="32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9pPr>
          </a:lstStyle>
          <a:p>
            <a:pPr eaLnBrk="1" hangingPunct="1"/>
            <a:r>
              <a:rPr lang="zh-CN" altLang="en-US" sz="2800" b="0" dirty="0">
                <a:latin typeface="黑体" panose="02010609060101010101" pitchFamily="49" charset="-122"/>
                <a:ea typeface="黑体" panose="02010609060101010101" pitchFamily="49" charset="-122"/>
              </a:rPr>
              <a:t>判断相对性状的显隐性</a:t>
            </a:r>
          </a:p>
        </p:txBody>
      </p:sp>
      <p:sp>
        <p:nvSpPr>
          <p:cNvPr id="5" name="矩形 4">
            <a:extLst>
              <a:ext uri="{FF2B5EF4-FFF2-40B4-BE49-F238E27FC236}">
                <a16:creationId xmlns:a16="http://schemas.microsoft.com/office/drawing/2014/main" id="{ABB99C83-216E-4B0B-BFF5-3FB8970CD422}"/>
              </a:ext>
            </a:extLst>
          </p:cNvPr>
          <p:cNvSpPr>
            <a:spLocks noChangeArrowheads="1"/>
          </p:cNvSpPr>
          <p:nvPr/>
        </p:nvSpPr>
        <p:spPr bwMode="auto">
          <a:xfrm>
            <a:off x="147972" y="1275874"/>
            <a:ext cx="9055022" cy="971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楷体_GB2312" pitchFamily="49" charset="-122"/>
                <a:ea typeface="楷体_GB2312" pitchFamily="49" charset="-122"/>
              </a:defRPr>
            </a:lvl1pPr>
            <a:lvl2pPr marL="742950" indent="-285750" eaLnBrk="0" hangingPunct="0">
              <a:defRPr sz="3200" b="1">
                <a:solidFill>
                  <a:schemeClr val="tx1"/>
                </a:solidFill>
                <a:latin typeface="楷体_GB2312" pitchFamily="49" charset="-122"/>
                <a:ea typeface="楷体_GB2312" pitchFamily="49" charset="-122"/>
              </a:defRPr>
            </a:lvl2pPr>
            <a:lvl3pPr marL="1143000" indent="-228600" eaLnBrk="0" hangingPunct="0">
              <a:defRPr sz="3200" b="1">
                <a:solidFill>
                  <a:schemeClr val="tx1"/>
                </a:solidFill>
                <a:latin typeface="楷体_GB2312" pitchFamily="49" charset="-122"/>
                <a:ea typeface="楷体_GB2312" pitchFamily="49" charset="-122"/>
              </a:defRPr>
            </a:lvl3pPr>
            <a:lvl4pPr marL="1600200" indent="-228600" eaLnBrk="0" hangingPunct="0">
              <a:defRPr sz="3200" b="1">
                <a:solidFill>
                  <a:schemeClr val="tx1"/>
                </a:solidFill>
                <a:latin typeface="楷体_GB2312" pitchFamily="49" charset="-122"/>
                <a:ea typeface="楷体_GB2312" pitchFamily="49" charset="-122"/>
              </a:defRPr>
            </a:lvl4pPr>
            <a:lvl5pPr marL="2057400" indent="-228600" eaLnBrk="0" hangingPunct="0">
              <a:defRPr sz="32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9pPr>
          </a:lstStyle>
          <a:p>
            <a:pPr eaLnBrk="1" hangingPunct="1">
              <a:lnSpc>
                <a:spcPct val="150000"/>
              </a:lnSpc>
            </a:pPr>
            <a:r>
              <a:rPr lang="zh-CN" altLang="en-US" sz="2000" dirty="0">
                <a:solidFill>
                  <a:srgbClr val="0000FF"/>
                </a:solidFill>
                <a:latin typeface="华文楷体" panose="02010600040101010101" pitchFamily="2" charset="-122"/>
                <a:ea typeface="华文楷体" panose="02010600040101010101" pitchFamily="2" charset="-122"/>
              </a:rPr>
              <a:t>方法二：</a:t>
            </a:r>
            <a:r>
              <a:rPr lang="zh-CN" altLang="en-US" sz="2000" dirty="0">
                <a:latin typeface="华文楷体" panose="02010600040101010101" pitchFamily="2" charset="-122"/>
                <a:ea typeface="华文楷体" panose="02010600040101010101" pitchFamily="2" charset="-122"/>
              </a:rPr>
              <a:t>自交法</a:t>
            </a:r>
            <a:r>
              <a:rPr lang="en-US" altLang="zh-CN" sz="2000" dirty="0">
                <a:solidFill>
                  <a:srgbClr val="FF0000"/>
                </a:solidFill>
                <a:latin typeface="华文楷体" panose="02010600040101010101" pitchFamily="2" charset="-122"/>
                <a:ea typeface="华文楷体" panose="02010600040101010101" pitchFamily="2" charset="-122"/>
              </a:rPr>
              <a:t>【</a:t>
            </a:r>
            <a:r>
              <a:rPr lang="zh-CN" altLang="en-US" sz="2000" dirty="0">
                <a:solidFill>
                  <a:srgbClr val="FF0000"/>
                </a:solidFill>
                <a:latin typeface="华文楷体" panose="02010600040101010101" pitchFamily="2" charset="-122"/>
                <a:ea typeface="华文楷体" panose="02010600040101010101" pitchFamily="2" charset="-122"/>
              </a:rPr>
              <a:t>亲本是相同性状，子代出现与亲本不同的性状（性状分离）</a:t>
            </a:r>
            <a:r>
              <a:rPr lang="en-US" altLang="zh-CN" sz="2000" dirty="0">
                <a:solidFill>
                  <a:srgbClr val="FF0000"/>
                </a:solidFill>
                <a:latin typeface="华文楷体" panose="02010600040101010101" pitchFamily="2" charset="-122"/>
                <a:ea typeface="华文楷体" panose="02010600040101010101" pitchFamily="2" charset="-122"/>
              </a:rPr>
              <a:t>——</a:t>
            </a:r>
            <a:r>
              <a:rPr lang="zh-CN" altLang="en-US" sz="2000" dirty="0">
                <a:solidFill>
                  <a:srgbClr val="FF0000"/>
                </a:solidFill>
                <a:latin typeface="华文楷体" panose="02010600040101010101" pitchFamily="2" charset="-122"/>
                <a:ea typeface="华文楷体" panose="02010600040101010101" pitchFamily="2" charset="-122"/>
              </a:rPr>
              <a:t>亲本为显性性状 </a:t>
            </a:r>
            <a:r>
              <a:rPr lang="en-US" altLang="zh-CN" sz="2000" dirty="0">
                <a:solidFill>
                  <a:srgbClr val="FF0000"/>
                </a:solidFill>
                <a:latin typeface="华文楷体" panose="02010600040101010101" pitchFamily="2" charset="-122"/>
                <a:ea typeface="华文楷体" panose="02010600040101010101" pitchFamily="2" charset="-122"/>
              </a:rPr>
              <a:t>】</a:t>
            </a:r>
            <a:endParaRPr lang="en-US" altLang="zh-CN" sz="2400" dirty="0">
              <a:latin typeface="华文楷体" panose="02010600040101010101" pitchFamily="2" charset="-122"/>
              <a:ea typeface="华文楷体" panose="02010600040101010101" pitchFamily="2" charset="-122"/>
            </a:endParaRPr>
          </a:p>
        </p:txBody>
      </p:sp>
      <p:sp>
        <p:nvSpPr>
          <p:cNvPr id="6" name="矩形 5">
            <a:extLst>
              <a:ext uri="{FF2B5EF4-FFF2-40B4-BE49-F238E27FC236}">
                <a16:creationId xmlns:a16="http://schemas.microsoft.com/office/drawing/2014/main" id="{B12C22A9-6D45-40E1-BE16-3E2253699E41}"/>
              </a:ext>
            </a:extLst>
          </p:cNvPr>
          <p:cNvSpPr/>
          <p:nvPr/>
        </p:nvSpPr>
        <p:spPr>
          <a:xfrm>
            <a:off x="0" y="3867626"/>
            <a:ext cx="8881657" cy="1015663"/>
          </a:xfrm>
          <a:prstGeom prst="rect">
            <a:avLst/>
          </a:prstGeom>
        </p:spPr>
        <p:txBody>
          <a:bodyPr wrap="square">
            <a:spAutoFit/>
          </a:bodyPr>
          <a:lstStyle/>
          <a:p>
            <a:r>
              <a:rPr lang="zh-CN" altLang="en-US" sz="2000" b="1" dirty="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000" b="1" dirty="0">
                <a:latin typeface="Times New Roman" panose="02020603050405020304" pitchFamily="18" charset="0"/>
                <a:ea typeface="华文楷体" panose="02010600040101010101" pitchFamily="2" charset="-122"/>
                <a:cs typeface="Times New Roman" panose="02020603050405020304" pitchFamily="18" charset="0"/>
              </a:rPr>
              <a:t>1</a:t>
            </a:r>
            <a:r>
              <a:rPr lang="zh-CN" altLang="en-US" sz="2000" b="1" dirty="0">
                <a:latin typeface="Times New Roman" panose="02020603050405020304" pitchFamily="18" charset="0"/>
                <a:ea typeface="华文楷体" panose="02010600040101010101" pitchFamily="2" charset="-122"/>
                <a:cs typeface="Times New Roman" panose="02020603050405020304" pitchFamily="18" charset="0"/>
              </a:rPr>
              <a:t>）依据实验</a:t>
            </a:r>
            <a:r>
              <a:rPr lang="en-US" altLang="zh-CN" sz="2000" b="1" dirty="0">
                <a:latin typeface="Times New Roman" panose="02020603050405020304" pitchFamily="18" charset="0"/>
                <a:ea typeface="华文楷体" panose="02010600040101010101" pitchFamily="2" charset="-122"/>
                <a:cs typeface="Times New Roman" panose="02020603050405020304" pitchFamily="18" charset="0"/>
              </a:rPr>
              <a:t>________</a:t>
            </a:r>
            <a:r>
              <a:rPr lang="zh-CN" altLang="en-US" sz="2000" b="1" dirty="0">
                <a:latin typeface="Times New Roman" panose="02020603050405020304" pitchFamily="18" charset="0"/>
                <a:ea typeface="华文楷体" panose="02010600040101010101" pitchFamily="2" charset="-122"/>
                <a:cs typeface="Times New Roman" panose="02020603050405020304" pitchFamily="18" charset="0"/>
              </a:rPr>
              <a:t>结果可判断出上述幼蚕体色中 </a:t>
            </a:r>
            <a:r>
              <a:rPr lang="en-US" altLang="zh-CN" sz="2000" b="1" dirty="0">
                <a:latin typeface="Times New Roman" panose="02020603050405020304" pitchFamily="18" charset="0"/>
                <a:ea typeface="华文楷体" panose="02010600040101010101" pitchFamily="2" charset="-122"/>
                <a:cs typeface="Times New Roman" panose="02020603050405020304" pitchFamily="18" charset="0"/>
              </a:rPr>
              <a:t>________</a:t>
            </a:r>
            <a:r>
              <a:rPr lang="zh-CN" altLang="en-US" sz="2000" b="1" dirty="0">
                <a:latin typeface="Times New Roman" panose="02020603050405020304" pitchFamily="18" charset="0"/>
                <a:ea typeface="华文楷体" panose="02010600040101010101" pitchFamily="2" charset="-122"/>
                <a:cs typeface="Times New Roman" panose="02020603050405020304" pitchFamily="18" charset="0"/>
              </a:rPr>
              <a:t>是显性性状。</a:t>
            </a:r>
          </a:p>
          <a:p>
            <a:r>
              <a:rPr lang="zh-CN" altLang="en-US" sz="2000" b="1" dirty="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000" b="1" dirty="0">
                <a:latin typeface="Times New Roman" panose="02020603050405020304" pitchFamily="18" charset="0"/>
                <a:ea typeface="华文楷体" panose="02010600040101010101" pitchFamily="2" charset="-122"/>
                <a:cs typeface="Times New Roman" panose="02020603050405020304" pitchFamily="18" charset="0"/>
              </a:rPr>
              <a:t>2</a:t>
            </a:r>
            <a:r>
              <a:rPr lang="zh-CN" altLang="en-US" sz="2000" b="1" dirty="0">
                <a:latin typeface="Times New Roman" panose="02020603050405020304" pitchFamily="18" charset="0"/>
                <a:ea typeface="华文楷体" panose="02010600040101010101" pitchFamily="2" charset="-122"/>
                <a:cs typeface="Times New Roman" panose="02020603050405020304" pitchFamily="18" charset="0"/>
              </a:rPr>
              <a:t>）实验</a:t>
            </a:r>
            <a:r>
              <a:rPr lang="en-US" altLang="zh-CN" sz="2000" b="1" dirty="0">
                <a:latin typeface="Times New Roman" panose="02020603050405020304" pitchFamily="18" charset="0"/>
                <a:ea typeface="华文楷体" panose="02010600040101010101" pitchFamily="2" charset="-122"/>
                <a:cs typeface="Times New Roman" panose="02020603050405020304" pitchFamily="18" charset="0"/>
              </a:rPr>
              <a:t>Ⅲ</a:t>
            </a:r>
            <a:r>
              <a:rPr lang="zh-CN" altLang="en-US" sz="2000" b="1" dirty="0">
                <a:latin typeface="Times New Roman" panose="02020603050405020304" pitchFamily="18" charset="0"/>
                <a:ea typeface="华文楷体" panose="02010600040101010101" pitchFamily="2" charset="-122"/>
                <a:cs typeface="Times New Roman" panose="02020603050405020304" pitchFamily="18" charset="0"/>
              </a:rPr>
              <a:t>为 </a:t>
            </a:r>
            <a:r>
              <a:rPr lang="en-US" altLang="zh-CN" sz="2000" b="1" dirty="0">
                <a:latin typeface="Times New Roman" panose="02020603050405020304" pitchFamily="18" charset="0"/>
                <a:ea typeface="华文楷体" panose="02010600040101010101" pitchFamily="2" charset="-122"/>
                <a:cs typeface="Times New Roman" panose="02020603050405020304" pitchFamily="18" charset="0"/>
              </a:rPr>
              <a:t>________ </a:t>
            </a:r>
            <a:r>
              <a:rPr lang="zh-CN" altLang="en-US" sz="2000" b="1" dirty="0">
                <a:latin typeface="Times New Roman" panose="02020603050405020304" pitchFamily="18" charset="0"/>
                <a:ea typeface="华文楷体" panose="02010600040101010101" pitchFamily="2" charset="-122"/>
                <a:cs typeface="Times New Roman" panose="02020603050405020304" pitchFamily="18" charset="0"/>
              </a:rPr>
              <a:t>实验，可检测实验</a:t>
            </a:r>
            <a:r>
              <a:rPr lang="en-US" altLang="zh-CN" sz="2000" b="1" dirty="0">
                <a:latin typeface="Times New Roman" panose="02020603050405020304" pitchFamily="18" charset="0"/>
                <a:ea typeface="华文楷体" panose="02010600040101010101" pitchFamily="2" charset="-122"/>
                <a:cs typeface="Times New Roman" panose="02020603050405020304" pitchFamily="18" charset="0"/>
              </a:rPr>
              <a:t>Ⅰ</a:t>
            </a:r>
            <a:r>
              <a:rPr lang="zh-CN" altLang="en-US" sz="2000" b="1" dirty="0">
                <a:latin typeface="Times New Roman" panose="02020603050405020304" pitchFamily="18" charset="0"/>
                <a:ea typeface="华文楷体" panose="02010600040101010101" pitchFamily="2" charset="-122"/>
                <a:cs typeface="Times New Roman" panose="02020603050405020304" pitchFamily="18" charset="0"/>
              </a:rPr>
              <a:t>中子代个体的</a:t>
            </a:r>
            <a:r>
              <a:rPr lang="en-US" altLang="zh-CN" sz="2000" b="1" dirty="0">
                <a:latin typeface="Times New Roman" panose="02020603050405020304" pitchFamily="18" charset="0"/>
                <a:ea typeface="华文楷体" panose="02010600040101010101" pitchFamily="2" charset="-122"/>
                <a:cs typeface="Times New Roman" panose="02020603050405020304" pitchFamily="18" charset="0"/>
              </a:rPr>
              <a:t>___________</a:t>
            </a:r>
            <a:r>
              <a:rPr lang="zh-CN" altLang="en-US" sz="2000" b="1" dirty="0">
                <a:latin typeface="Times New Roman" panose="02020603050405020304" pitchFamily="18" charset="0"/>
                <a:ea typeface="华文楷体" panose="02010600040101010101" pitchFamily="2" charset="-122"/>
                <a:cs typeface="Times New Roman" panose="02020603050405020304" pitchFamily="18" charset="0"/>
              </a:rPr>
              <a:t>。</a:t>
            </a:r>
          </a:p>
          <a:p>
            <a:r>
              <a:rPr lang="zh-CN" altLang="en-US" sz="2000" b="1" dirty="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000" b="1" dirty="0">
                <a:latin typeface="Times New Roman" panose="02020603050405020304" pitchFamily="18" charset="0"/>
                <a:ea typeface="华文楷体" panose="02010600040101010101" pitchFamily="2" charset="-122"/>
                <a:cs typeface="Times New Roman" panose="02020603050405020304" pitchFamily="18" charset="0"/>
              </a:rPr>
              <a:t>3</a:t>
            </a:r>
            <a:r>
              <a:rPr lang="zh-CN" altLang="en-US" sz="2000" b="1" dirty="0">
                <a:latin typeface="Times New Roman" panose="02020603050405020304" pitchFamily="18" charset="0"/>
                <a:ea typeface="华文楷体" panose="02010600040101010101" pitchFamily="2" charset="-122"/>
                <a:cs typeface="Times New Roman" panose="02020603050405020304" pitchFamily="18" charset="0"/>
              </a:rPr>
              <a:t>）从上述杂交实验结果分析，幼蚕体色遗传遵循孟德尔的</a:t>
            </a:r>
            <a:r>
              <a:rPr lang="en-US" altLang="zh-CN" sz="2000" b="1" dirty="0">
                <a:latin typeface="Times New Roman" panose="02020603050405020304" pitchFamily="18" charset="0"/>
                <a:ea typeface="华文楷体" panose="02010600040101010101" pitchFamily="2" charset="-122"/>
                <a:cs typeface="Times New Roman" panose="02020603050405020304" pitchFamily="18" charset="0"/>
              </a:rPr>
              <a:t>_________</a:t>
            </a:r>
            <a:r>
              <a:rPr lang="zh-CN" altLang="en-US" sz="2000" b="1" dirty="0">
                <a:latin typeface="Times New Roman" panose="02020603050405020304" pitchFamily="18" charset="0"/>
                <a:ea typeface="华文楷体" panose="02010600040101010101" pitchFamily="2" charset="-122"/>
                <a:cs typeface="Times New Roman" panose="02020603050405020304" pitchFamily="18" charset="0"/>
              </a:rPr>
              <a:t>定律。</a:t>
            </a:r>
          </a:p>
        </p:txBody>
      </p:sp>
      <p:sp>
        <p:nvSpPr>
          <p:cNvPr id="7" name="矩形 6">
            <a:extLst>
              <a:ext uri="{FF2B5EF4-FFF2-40B4-BE49-F238E27FC236}">
                <a16:creationId xmlns:a16="http://schemas.microsoft.com/office/drawing/2014/main" id="{14A4B9C7-97F2-4332-8797-06F2EF1DD516}"/>
              </a:ext>
            </a:extLst>
          </p:cNvPr>
          <p:cNvSpPr>
            <a:spLocks noChangeArrowheads="1"/>
          </p:cNvSpPr>
          <p:nvPr/>
        </p:nvSpPr>
        <p:spPr bwMode="auto">
          <a:xfrm>
            <a:off x="6295541" y="3816913"/>
            <a:ext cx="6976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楷体_GB2312" pitchFamily="49" charset="-122"/>
                <a:ea typeface="楷体_GB2312" pitchFamily="49" charset="-122"/>
              </a:defRPr>
            </a:lvl1pPr>
            <a:lvl2pPr marL="742950" indent="-285750" eaLnBrk="0" hangingPunct="0">
              <a:defRPr sz="3200" b="1">
                <a:solidFill>
                  <a:schemeClr val="tx1"/>
                </a:solidFill>
                <a:latin typeface="楷体_GB2312" pitchFamily="49" charset="-122"/>
                <a:ea typeface="楷体_GB2312" pitchFamily="49" charset="-122"/>
              </a:defRPr>
            </a:lvl2pPr>
            <a:lvl3pPr marL="1143000" indent="-228600" eaLnBrk="0" hangingPunct="0">
              <a:defRPr sz="3200" b="1">
                <a:solidFill>
                  <a:schemeClr val="tx1"/>
                </a:solidFill>
                <a:latin typeface="楷体_GB2312" pitchFamily="49" charset="-122"/>
                <a:ea typeface="楷体_GB2312" pitchFamily="49" charset="-122"/>
              </a:defRPr>
            </a:lvl3pPr>
            <a:lvl4pPr marL="1600200" indent="-228600" eaLnBrk="0" hangingPunct="0">
              <a:defRPr sz="3200" b="1">
                <a:solidFill>
                  <a:schemeClr val="tx1"/>
                </a:solidFill>
                <a:latin typeface="楷体_GB2312" pitchFamily="49" charset="-122"/>
                <a:ea typeface="楷体_GB2312" pitchFamily="49" charset="-122"/>
              </a:defRPr>
            </a:lvl4pPr>
            <a:lvl5pPr marL="2057400" indent="-228600" eaLnBrk="0" hangingPunct="0">
              <a:defRPr sz="32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9pPr>
          </a:lstStyle>
          <a:p>
            <a:pPr eaLnBrk="1" hangingPunct="1"/>
            <a:r>
              <a:rPr lang="zh-CN" altLang="en-US" sz="2000" dirty="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黑色</a:t>
            </a:r>
            <a:endParaRPr lang="zh-CN" altLang="en-US" sz="2000" dirty="0">
              <a:solidFill>
                <a:srgbClr val="FF0000"/>
              </a:solidFill>
              <a:ea typeface="华文楷体" panose="02010600040101010101" pitchFamily="2" charset="-122"/>
              <a:cs typeface="Times New Roman" panose="02020603050405020304" pitchFamily="18" charset="0"/>
            </a:endParaRPr>
          </a:p>
        </p:txBody>
      </p:sp>
      <p:sp>
        <p:nvSpPr>
          <p:cNvPr id="8" name="矩形 7">
            <a:extLst>
              <a:ext uri="{FF2B5EF4-FFF2-40B4-BE49-F238E27FC236}">
                <a16:creationId xmlns:a16="http://schemas.microsoft.com/office/drawing/2014/main" id="{7CFB22CE-D0EB-4528-9C36-77FCC4870AC0}"/>
              </a:ext>
            </a:extLst>
          </p:cNvPr>
          <p:cNvSpPr>
            <a:spLocks noChangeArrowheads="1"/>
          </p:cNvSpPr>
          <p:nvPr/>
        </p:nvSpPr>
        <p:spPr bwMode="auto">
          <a:xfrm>
            <a:off x="1776561" y="3829866"/>
            <a:ext cx="95891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楷体_GB2312" pitchFamily="49" charset="-122"/>
                <a:ea typeface="楷体_GB2312" pitchFamily="49" charset="-122"/>
              </a:defRPr>
            </a:lvl1pPr>
            <a:lvl2pPr marL="742950" indent="-285750" eaLnBrk="0" hangingPunct="0">
              <a:defRPr sz="3200" b="1">
                <a:solidFill>
                  <a:schemeClr val="tx1"/>
                </a:solidFill>
                <a:latin typeface="楷体_GB2312" pitchFamily="49" charset="-122"/>
                <a:ea typeface="楷体_GB2312" pitchFamily="49" charset="-122"/>
              </a:defRPr>
            </a:lvl2pPr>
            <a:lvl3pPr marL="1143000" indent="-228600" eaLnBrk="0" hangingPunct="0">
              <a:defRPr sz="3200" b="1">
                <a:solidFill>
                  <a:schemeClr val="tx1"/>
                </a:solidFill>
                <a:latin typeface="楷体_GB2312" pitchFamily="49" charset="-122"/>
                <a:ea typeface="楷体_GB2312" pitchFamily="49" charset="-122"/>
              </a:defRPr>
            </a:lvl3pPr>
            <a:lvl4pPr marL="1600200" indent="-228600" eaLnBrk="0" hangingPunct="0">
              <a:defRPr sz="3200" b="1">
                <a:solidFill>
                  <a:schemeClr val="tx1"/>
                </a:solidFill>
                <a:latin typeface="楷体_GB2312" pitchFamily="49" charset="-122"/>
                <a:ea typeface="楷体_GB2312" pitchFamily="49" charset="-122"/>
              </a:defRPr>
            </a:lvl4pPr>
            <a:lvl5pPr marL="2057400" indent="-228600" eaLnBrk="0" hangingPunct="0">
              <a:defRPr sz="32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9pPr>
          </a:lstStyle>
          <a:p>
            <a:pPr eaLnBrk="1" hangingPunct="1"/>
            <a:r>
              <a:rPr lang="en-US" altLang="zh-CN" sz="2000" dirty="0">
                <a:solidFill>
                  <a:srgbClr val="FF0000"/>
                </a:solidFill>
                <a:latin typeface="宋体" panose="02010600030101010101" pitchFamily="2" charset="-122"/>
                <a:ea typeface="宋体" panose="02010600030101010101" pitchFamily="2" charset="-122"/>
              </a:rPr>
              <a:t>Ⅰ</a:t>
            </a:r>
            <a:r>
              <a:rPr lang="zh-CN" altLang="en-US" sz="2000" dirty="0">
                <a:solidFill>
                  <a:srgbClr val="FF0000"/>
                </a:solidFill>
                <a:latin typeface="宋体" panose="02010600030101010101" pitchFamily="2" charset="-122"/>
                <a:ea typeface="宋体" panose="02010600030101010101" pitchFamily="2" charset="-122"/>
              </a:rPr>
              <a:t>、</a:t>
            </a:r>
            <a:r>
              <a:rPr lang="en-US" altLang="zh-CN" sz="2000" dirty="0">
                <a:solidFill>
                  <a:srgbClr val="FF0000"/>
                </a:solidFill>
                <a:latin typeface="宋体" panose="02010600030101010101" pitchFamily="2" charset="-122"/>
                <a:ea typeface="宋体" panose="02010600030101010101" pitchFamily="2" charset="-122"/>
              </a:rPr>
              <a:t>Ⅱ</a:t>
            </a:r>
            <a:endParaRPr lang="zh-CN" altLang="en-US" sz="2000" dirty="0">
              <a:solidFill>
                <a:srgbClr val="FF0000"/>
              </a:solidFill>
              <a:latin typeface="华文楷体" panose="02010600040101010101" pitchFamily="2" charset="-122"/>
              <a:ea typeface="华文楷体" panose="02010600040101010101" pitchFamily="2" charset="-122"/>
            </a:endParaRPr>
          </a:p>
        </p:txBody>
      </p:sp>
      <p:sp>
        <p:nvSpPr>
          <p:cNvPr id="9" name="矩形 8">
            <a:extLst>
              <a:ext uri="{FF2B5EF4-FFF2-40B4-BE49-F238E27FC236}">
                <a16:creationId xmlns:a16="http://schemas.microsoft.com/office/drawing/2014/main" id="{D31BF90C-B6D6-4ECC-9C8B-5FE3CDED9019}"/>
              </a:ext>
            </a:extLst>
          </p:cNvPr>
          <p:cNvSpPr>
            <a:spLocks noChangeArrowheads="1"/>
          </p:cNvSpPr>
          <p:nvPr/>
        </p:nvSpPr>
        <p:spPr bwMode="auto">
          <a:xfrm>
            <a:off x="2071035" y="4156894"/>
            <a:ext cx="6976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楷体_GB2312" pitchFamily="49" charset="-122"/>
                <a:ea typeface="楷体_GB2312" pitchFamily="49" charset="-122"/>
              </a:defRPr>
            </a:lvl1pPr>
            <a:lvl2pPr marL="742950" indent="-285750" eaLnBrk="0" hangingPunct="0">
              <a:defRPr sz="3200" b="1">
                <a:solidFill>
                  <a:schemeClr val="tx1"/>
                </a:solidFill>
                <a:latin typeface="楷体_GB2312" pitchFamily="49" charset="-122"/>
                <a:ea typeface="楷体_GB2312" pitchFamily="49" charset="-122"/>
              </a:defRPr>
            </a:lvl2pPr>
            <a:lvl3pPr marL="1143000" indent="-228600" eaLnBrk="0" hangingPunct="0">
              <a:defRPr sz="3200" b="1">
                <a:solidFill>
                  <a:schemeClr val="tx1"/>
                </a:solidFill>
                <a:latin typeface="楷体_GB2312" pitchFamily="49" charset="-122"/>
                <a:ea typeface="楷体_GB2312" pitchFamily="49" charset="-122"/>
              </a:defRPr>
            </a:lvl3pPr>
            <a:lvl4pPr marL="1600200" indent="-228600" eaLnBrk="0" hangingPunct="0">
              <a:defRPr sz="3200" b="1">
                <a:solidFill>
                  <a:schemeClr val="tx1"/>
                </a:solidFill>
                <a:latin typeface="楷体_GB2312" pitchFamily="49" charset="-122"/>
                <a:ea typeface="楷体_GB2312" pitchFamily="49" charset="-122"/>
              </a:defRPr>
            </a:lvl4pPr>
            <a:lvl5pPr marL="2057400" indent="-228600" eaLnBrk="0" hangingPunct="0">
              <a:defRPr sz="32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9pPr>
          </a:lstStyle>
          <a:p>
            <a:pPr eaLnBrk="1" hangingPunct="1"/>
            <a:r>
              <a:rPr lang="zh-CN" altLang="en-US" sz="2000" dirty="0">
                <a:solidFill>
                  <a:srgbClr val="FF0000"/>
                </a:solidFill>
                <a:latin typeface="华文楷体" panose="02010600040101010101" pitchFamily="2" charset="-122"/>
                <a:ea typeface="华文楷体" panose="02010600040101010101" pitchFamily="2" charset="-122"/>
              </a:rPr>
              <a:t>测交</a:t>
            </a:r>
          </a:p>
        </p:txBody>
      </p:sp>
      <p:sp>
        <p:nvSpPr>
          <p:cNvPr id="10" name="矩形 9">
            <a:extLst>
              <a:ext uri="{FF2B5EF4-FFF2-40B4-BE49-F238E27FC236}">
                <a16:creationId xmlns:a16="http://schemas.microsoft.com/office/drawing/2014/main" id="{F21F5894-110F-40F0-BD7A-7C27AB99B183}"/>
              </a:ext>
            </a:extLst>
          </p:cNvPr>
          <p:cNvSpPr>
            <a:spLocks noChangeArrowheads="1"/>
          </p:cNvSpPr>
          <p:nvPr/>
        </p:nvSpPr>
        <p:spPr bwMode="auto">
          <a:xfrm>
            <a:off x="7115840" y="4439192"/>
            <a:ext cx="6976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楷体_GB2312" pitchFamily="49" charset="-122"/>
                <a:ea typeface="楷体_GB2312" pitchFamily="49" charset="-122"/>
              </a:defRPr>
            </a:lvl1pPr>
            <a:lvl2pPr marL="742950" indent="-285750" eaLnBrk="0" hangingPunct="0">
              <a:defRPr sz="3200" b="1">
                <a:solidFill>
                  <a:schemeClr val="tx1"/>
                </a:solidFill>
                <a:latin typeface="楷体_GB2312" pitchFamily="49" charset="-122"/>
                <a:ea typeface="楷体_GB2312" pitchFamily="49" charset="-122"/>
              </a:defRPr>
            </a:lvl2pPr>
            <a:lvl3pPr marL="1143000" indent="-228600" eaLnBrk="0" hangingPunct="0">
              <a:defRPr sz="3200" b="1">
                <a:solidFill>
                  <a:schemeClr val="tx1"/>
                </a:solidFill>
                <a:latin typeface="楷体_GB2312" pitchFamily="49" charset="-122"/>
                <a:ea typeface="楷体_GB2312" pitchFamily="49" charset="-122"/>
              </a:defRPr>
            </a:lvl3pPr>
            <a:lvl4pPr marL="1600200" indent="-228600" eaLnBrk="0" hangingPunct="0">
              <a:defRPr sz="3200" b="1">
                <a:solidFill>
                  <a:schemeClr val="tx1"/>
                </a:solidFill>
                <a:latin typeface="楷体_GB2312" pitchFamily="49" charset="-122"/>
                <a:ea typeface="楷体_GB2312" pitchFamily="49" charset="-122"/>
              </a:defRPr>
            </a:lvl4pPr>
            <a:lvl5pPr marL="2057400" indent="-228600" eaLnBrk="0" hangingPunct="0">
              <a:defRPr sz="32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9pPr>
          </a:lstStyle>
          <a:p>
            <a:pPr eaLnBrk="1" hangingPunct="1"/>
            <a:r>
              <a:rPr lang="zh-CN" altLang="en-US" sz="2000" dirty="0">
                <a:solidFill>
                  <a:srgbClr val="FF0000"/>
                </a:solidFill>
                <a:latin typeface="华文楷体" panose="02010600040101010101" pitchFamily="2" charset="-122"/>
                <a:ea typeface="华文楷体" panose="02010600040101010101" pitchFamily="2" charset="-122"/>
              </a:rPr>
              <a:t>分离</a:t>
            </a:r>
          </a:p>
        </p:txBody>
      </p:sp>
      <p:sp>
        <p:nvSpPr>
          <p:cNvPr id="11" name="矩形 10">
            <a:extLst>
              <a:ext uri="{FF2B5EF4-FFF2-40B4-BE49-F238E27FC236}">
                <a16:creationId xmlns:a16="http://schemas.microsoft.com/office/drawing/2014/main" id="{7FCA3F2B-6983-4B06-A358-BB5E28F20DCA}"/>
              </a:ext>
            </a:extLst>
          </p:cNvPr>
          <p:cNvSpPr/>
          <p:nvPr/>
        </p:nvSpPr>
        <p:spPr>
          <a:xfrm>
            <a:off x="6644354" y="4156894"/>
            <a:ext cx="1210588" cy="400110"/>
          </a:xfrm>
          <a:prstGeom prst="rect">
            <a:avLst/>
          </a:prstGeom>
        </p:spPr>
        <p:txBody>
          <a:bodyPr wrap="none">
            <a:spAutoFit/>
          </a:bodyPr>
          <a:lstStyle/>
          <a:p>
            <a:r>
              <a:rPr lang="zh-CN" altLang="en-US" sz="2000" b="1" dirty="0">
                <a:solidFill>
                  <a:srgbClr val="FF0000"/>
                </a:solidFill>
                <a:latin typeface="华文楷体" panose="02010600040101010101" pitchFamily="2" charset="-122"/>
                <a:ea typeface="华文楷体" panose="02010600040101010101" pitchFamily="2" charset="-122"/>
              </a:rPr>
              <a:t>基因组成</a:t>
            </a:r>
            <a:endParaRPr lang="zh-CN" altLang="en-US" dirty="0"/>
          </a:p>
        </p:txBody>
      </p:sp>
      <p:sp>
        <p:nvSpPr>
          <p:cNvPr id="12" name="矩形 11">
            <a:extLst>
              <a:ext uri="{FF2B5EF4-FFF2-40B4-BE49-F238E27FC236}">
                <a16:creationId xmlns:a16="http://schemas.microsoft.com/office/drawing/2014/main" id="{8A17F1AB-9795-48AA-9952-7732ECEA4A41}"/>
              </a:ext>
            </a:extLst>
          </p:cNvPr>
          <p:cNvSpPr/>
          <p:nvPr/>
        </p:nvSpPr>
        <p:spPr>
          <a:xfrm>
            <a:off x="5324168" y="3088176"/>
            <a:ext cx="1297858" cy="400110"/>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0EDED9EA-F8A8-43A5-A8C6-908BF8A51665}"/>
              </a:ext>
            </a:extLst>
          </p:cNvPr>
          <p:cNvSpPr/>
          <p:nvPr/>
        </p:nvSpPr>
        <p:spPr>
          <a:xfrm>
            <a:off x="5324168" y="2641955"/>
            <a:ext cx="1297858" cy="395508"/>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1972A73D-A96B-4C1F-9C2E-02A30D5C9B37}"/>
              </a:ext>
            </a:extLst>
          </p:cNvPr>
          <p:cNvSpPr/>
          <p:nvPr/>
        </p:nvSpPr>
        <p:spPr>
          <a:xfrm>
            <a:off x="0" y="639839"/>
            <a:ext cx="9144000" cy="1631175"/>
          </a:xfrm>
          <a:prstGeom prst="rect">
            <a:avLst/>
          </a:prstGeom>
          <a:solidFill>
            <a:srgbClr val="FFFF00"/>
          </a:solidFill>
        </p:spPr>
        <p:txBody>
          <a:bodyPr wrap="square" lIns="91402" tIns="45700" rIns="91402" bIns="45700">
            <a:spAutoFit/>
          </a:bodyPr>
          <a:lstStyle/>
          <a:p>
            <a:r>
              <a:rPr lang="en-US" altLang="zh-CN" sz="2000" b="1" spc="150" dirty="0">
                <a:latin typeface="Times New Roman" panose="02020603050405020304" pitchFamily="18" charset="0"/>
                <a:ea typeface="华文楷体" panose="02010600040101010101" pitchFamily="2" charset="-122"/>
                <a:cs typeface="Times New Roman" panose="02020603050405020304" pitchFamily="18" charset="0"/>
              </a:rPr>
              <a:t>【</a:t>
            </a:r>
            <a:r>
              <a:rPr lang="zh-CN" altLang="zh-CN" sz="2000" b="1" spc="150" dirty="0">
                <a:latin typeface="Times New Roman" panose="02020603050405020304" pitchFamily="18" charset="0"/>
                <a:ea typeface="华文楷体" panose="02010600040101010101" pitchFamily="2" charset="-122"/>
                <a:cs typeface="Times New Roman" panose="02020603050405020304" pitchFamily="18" charset="0"/>
              </a:rPr>
              <a:t>解析</a:t>
            </a:r>
            <a:r>
              <a:rPr lang="en-US" altLang="zh-CN" sz="2000" b="1" spc="150" dirty="0">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000" b="1" spc="150" dirty="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000" b="1" spc="150" dirty="0">
                <a:latin typeface="Times New Roman" panose="02020603050405020304" pitchFamily="18" charset="0"/>
                <a:ea typeface="华文楷体" panose="02010600040101010101" pitchFamily="2" charset="-122"/>
                <a:cs typeface="Times New Roman" panose="02020603050405020304" pitchFamily="18" charset="0"/>
              </a:rPr>
              <a:t>1</a:t>
            </a:r>
            <a:r>
              <a:rPr lang="zh-CN" altLang="en-US" sz="2000" b="1" spc="150" dirty="0">
                <a:latin typeface="Times New Roman" panose="02020603050405020304" pitchFamily="18" charset="0"/>
                <a:ea typeface="华文楷体" panose="02010600040101010101" pitchFamily="2" charset="-122"/>
                <a:cs typeface="Times New Roman" panose="02020603050405020304" pitchFamily="18" charset="0"/>
              </a:rPr>
              <a:t>）实验</a:t>
            </a:r>
            <a:r>
              <a:rPr lang="en-US" altLang="zh-CN" sz="2000" b="1" spc="150" dirty="0">
                <a:latin typeface="Times New Roman" panose="02020603050405020304" pitchFamily="18" charset="0"/>
                <a:ea typeface="华文楷体" panose="02010600040101010101" pitchFamily="2" charset="-122"/>
                <a:cs typeface="Times New Roman" panose="02020603050405020304" pitchFamily="18" charset="0"/>
              </a:rPr>
              <a:t>I</a:t>
            </a:r>
            <a:r>
              <a:rPr lang="zh-CN" altLang="en-US" sz="2000" b="1" spc="150" dirty="0">
                <a:latin typeface="Times New Roman" panose="02020603050405020304" pitchFamily="18" charset="0"/>
                <a:ea typeface="华文楷体" panose="02010600040101010101" pitchFamily="2" charset="-122"/>
                <a:cs typeface="Times New Roman" panose="02020603050405020304" pitchFamily="18" charset="0"/>
              </a:rPr>
              <a:t>亲本都是黑色性状，子代发生性状分离，说明亲本黑色体色为显性性状；实验</a:t>
            </a:r>
            <a:r>
              <a:rPr lang="en-US" altLang="zh-CN" sz="2000" b="1" spc="150" dirty="0">
                <a:latin typeface="Times New Roman" panose="02020603050405020304" pitchFamily="18" charset="0"/>
                <a:ea typeface="华文楷体" panose="02010600040101010101" pitchFamily="2" charset="-122"/>
                <a:cs typeface="Times New Roman" panose="02020603050405020304" pitchFamily="18" charset="0"/>
              </a:rPr>
              <a:t>II</a:t>
            </a:r>
            <a:r>
              <a:rPr lang="zh-CN" altLang="en-US" sz="2000" b="1" spc="150" dirty="0">
                <a:latin typeface="Times New Roman" panose="02020603050405020304" pitchFamily="18" charset="0"/>
                <a:ea typeface="华文楷体" panose="02010600040101010101" pitchFamily="2" charset="-122"/>
                <a:cs typeface="Times New Roman" panose="02020603050405020304" pitchFamily="18" charset="0"/>
              </a:rPr>
              <a:t>亲本为一对相对性状，子代只表现出黑色，说明黑色是显性性状。（</a:t>
            </a:r>
            <a:r>
              <a:rPr lang="en-US" altLang="zh-CN" sz="2000" b="1" spc="150" dirty="0">
                <a:latin typeface="Times New Roman" panose="02020603050405020304" pitchFamily="18" charset="0"/>
                <a:ea typeface="华文楷体" panose="02010600040101010101" pitchFamily="2" charset="-122"/>
                <a:cs typeface="Times New Roman" panose="02020603050405020304" pitchFamily="18" charset="0"/>
              </a:rPr>
              <a:t>2</a:t>
            </a:r>
            <a:r>
              <a:rPr lang="zh-CN" altLang="en-US" sz="2000" b="1" spc="150" dirty="0">
                <a:latin typeface="Times New Roman" panose="02020603050405020304" pitchFamily="18" charset="0"/>
                <a:ea typeface="华文楷体" panose="02010600040101010101" pitchFamily="2" charset="-122"/>
                <a:cs typeface="Times New Roman" panose="02020603050405020304" pitchFamily="18" charset="0"/>
              </a:rPr>
              <a:t>）实验</a:t>
            </a:r>
            <a:r>
              <a:rPr lang="en-US" altLang="zh-CN" sz="2000" b="1" spc="150" dirty="0">
                <a:latin typeface="Times New Roman" panose="02020603050405020304" pitchFamily="18" charset="0"/>
                <a:ea typeface="华文楷体" panose="02010600040101010101" pitchFamily="2" charset="-122"/>
                <a:cs typeface="Times New Roman" panose="02020603050405020304" pitchFamily="18" charset="0"/>
              </a:rPr>
              <a:t>III</a:t>
            </a:r>
            <a:r>
              <a:rPr lang="zh-CN" altLang="en-US" sz="2000" b="1" spc="150" dirty="0">
                <a:latin typeface="Times New Roman" panose="02020603050405020304" pitchFamily="18" charset="0"/>
                <a:ea typeface="华文楷体" panose="02010600040101010101" pitchFamily="2" charset="-122"/>
                <a:cs typeface="Times New Roman" panose="02020603050405020304" pitchFamily="18" charset="0"/>
              </a:rPr>
              <a:t>中的淡赤蚕为隐性纯合子，符合测交实验，可以用来鉴定未知个体的基因型（基因组成）。（</a:t>
            </a:r>
            <a:r>
              <a:rPr lang="en-US" altLang="zh-CN" sz="2000" b="1" spc="150" dirty="0">
                <a:latin typeface="Times New Roman" panose="02020603050405020304" pitchFamily="18" charset="0"/>
                <a:ea typeface="华文楷体" panose="02010600040101010101" pitchFamily="2" charset="-122"/>
                <a:cs typeface="Times New Roman" panose="02020603050405020304" pitchFamily="18" charset="0"/>
              </a:rPr>
              <a:t>3</a:t>
            </a:r>
            <a:r>
              <a:rPr lang="zh-CN" altLang="en-US" sz="2000" b="1" spc="150" dirty="0">
                <a:latin typeface="Times New Roman" panose="02020603050405020304" pitchFamily="18" charset="0"/>
                <a:ea typeface="华文楷体" panose="02010600040101010101" pitchFamily="2" charset="-122"/>
                <a:cs typeface="Times New Roman" panose="02020603050405020304" pitchFamily="18" charset="0"/>
              </a:rPr>
              <a:t>）家蚕体色受到一对遗传因子控制，符合孟德尔的分离定律。</a:t>
            </a:r>
            <a:endParaRPr lang="en-US" altLang="zh-CN" sz="2000" b="1" spc="150" dirty="0">
              <a:latin typeface="Times New Roman" panose="02020603050405020304" pitchFamily="18" charset="0"/>
              <a:ea typeface="华文楷体"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4082820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linds(horizont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0"/>
                                        </p:tgtEl>
                                        <p:attrNameLst>
                                          <p:attrName>style.visibility</p:attrName>
                                        </p:attrNameLst>
                                      </p:cBhvr>
                                      <p:to>
                                        <p:strVal val="visible"/>
                                      </p:to>
                                    </p:set>
                                    <p:anim calcmode="lin" valueType="num">
                                      <p:cBhvr additive="base">
                                        <p:cTn id="60" dur="500" fill="hold"/>
                                        <p:tgtEl>
                                          <p:spTgt spid="10"/>
                                        </p:tgtEl>
                                        <p:attrNameLst>
                                          <p:attrName>ppt_x</p:attrName>
                                        </p:attrNameLst>
                                      </p:cBhvr>
                                      <p:tavLst>
                                        <p:tav tm="0">
                                          <p:val>
                                            <p:strVal val="#ppt_x"/>
                                          </p:val>
                                        </p:tav>
                                        <p:tav tm="100000">
                                          <p:val>
                                            <p:strVal val="#ppt_x"/>
                                          </p:val>
                                        </p:tav>
                                      </p:tavLst>
                                    </p:anim>
                                    <p:anim calcmode="lin" valueType="num">
                                      <p:cBhvr additive="base">
                                        <p:cTn id="6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9" grpId="0"/>
      <p:bldP spid="10" grpId="0"/>
      <p:bldP spid="11" grpId="0"/>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a:extLst>
              <a:ext uri="{FF2B5EF4-FFF2-40B4-BE49-F238E27FC236}">
                <a16:creationId xmlns:a16="http://schemas.microsoft.com/office/drawing/2014/main" id="{393A9908-582D-4E2D-AFDC-C0FA34A6C298}"/>
              </a:ext>
            </a:extLst>
          </p:cNvPr>
          <p:cNvSpPr>
            <a:spLocks noGrp="1" noChangeArrowheads="1"/>
          </p:cNvSpPr>
          <p:nvPr>
            <p:ph type="body" idx="1"/>
          </p:nvPr>
        </p:nvSpPr>
        <p:spPr>
          <a:xfrm>
            <a:off x="0" y="1324225"/>
            <a:ext cx="8844116" cy="2123154"/>
          </a:xfrm>
        </p:spPr>
        <p:txBody>
          <a:bodyPr>
            <a:normAutofit/>
          </a:bodyPr>
          <a:lstStyle/>
          <a:p>
            <a:pPr>
              <a:lnSpc>
                <a:spcPct val="100000"/>
              </a:lnSpc>
              <a:spcBef>
                <a:spcPts val="600"/>
              </a:spcBef>
              <a:buNone/>
            </a:pPr>
            <a:r>
              <a:rPr lang="zh-CN" altLang="en-US" sz="2000" b="1"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例</a:t>
            </a:r>
            <a:r>
              <a:rPr lang="en-US" altLang="zh-CN" sz="2000" b="1"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5.</a:t>
            </a:r>
            <a:r>
              <a:rPr lang="en-US" altLang="zh-CN" sz="2000" b="1" dirty="0">
                <a:solidFill>
                  <a:srgbClr val="FF0000"/>
                </a:solidFill>
                <a:latin typeface="Times New Roman" panose="02020603050405020304" pitchFamily="18" charset="0"/>
                <a:cs typeface="Times New Roman" panose="02020603050405020304" pitchFamily="18" charset="0"/>
              </a:rPr>
              <a:t> </a:t>
            </a:r>
            <a:r>
              <a:rPr lang="zh-CN" altLang="en-US" sz="2000" b="1" dirty="0">
                <a:latin typeface="Times New Roman" panose="02020603050405020304" pitchFamily="18" charset="0"/>
                <a:ea typeface="华文楷体" panose="02010600040101010101" pitchFamily="2" charset="-122"/>
                <a:cs typeface="Times New Roman" panose="02020603050405020304" pitchFamily="18" charset="0"/>
              </a:rPr>
              <a:t>家兔的黑毛（</a:t>
            </a:r>
            <a:r>
              <a:rPr lang="en-US" altLang="zh-CN" sz="2000" b="1" dirty="0">
                <a:latin typeface="Times New Roman" panose="02020603050405020304" pitchFamily="18" charset="0"/>
                <a:ea typeface="华文楷体" panose="02010600040101010101" pitchFamily="2" charset="-122"/>
                <a:cs typeface="Times New Roman" panose="02020603050405020304" pitchFamily="18" charset="0"/>
              </a:rPr>
              <a:t>A</a:t>
            </a:r>
            <a:r>
              <a:rPr lang="zh-CN" altLang="en-US" sz="2000" b="1" dirty="0">
                <a:latin typeface="Times New Roman" panose="02020603050405020304" pitchFamily="18" charset="0"/>
                <a:ea typeface="华文楷体" panose="02010600040101010101" pitchFamily="2" charset="-122"/>
                <a:cs typeface="Times New Roman" panose="02020603050405020304" pitchFamily="18" charset="0"/>
              </a:rPr>
              <a:t>）对褐毛（</a:t>
            </a:r>
            <a:r>
              <a:rPr lang="en-US" altLang="zh-CN" sz="2000" b="1" dirty="0">
                <a:latin typeface="Times New Roman" panose="02020603050405020304" pitchFamily="18" charset="0"/>
                <a:ea typeface="华文楷体" panose="02010600040101010101" pitchFamily="2" charset="-122"/>
                <a:cs typeface="Times New Roman" panose="02020603050405020304" pitchFamily="18" charset="0"/>
              </a:rPr>
              <a:t>a</a:t>
            </a:r>
            <a:r>
              <a:rPr lang="zh-CN" altLang="en-US" sz="2000" b="1" dirty="0">
                <a:latin typeface="Times New Roman" panose="02020603050405020304" pitchFamily="18" charset="0"/>
                <a:ea typeface="华文楷体" panose="02010600040101010101" pitchFamily="2" charset="-122"/>
                <a:cs typeface="Times New Roman" panose="02020603050405020304" pitchFamily="18" charset="0"/>
              </a:rPr>
              <a:t>）是显性，要判断一只黑毛兔是否是纯合子，选用与它交配的最好是（     ）</a:t>
            </a:r>
          </a:p>
          <a:p>
            <a:pPr>
              <a:lnSpc>
                <a:spcPct val="100000"/>
              </a:lnSpc>
              <a:spcBef>
                <a:spcPts val="600"/>
              </a:spcBef>
              <a:buNone/>
            </a:pPr>
            <a:r>
              <a:rPr lang="en-US" altLang="zh-CN" sz="2000" b="1" dirty="0">
                <a:latin typeface="Times New Roman" panose="02020603050405020304" pitchFamily="18" charset="0"/>
                <a:ea typeface="华文楷体" panose="02010600040101010101" pitchFamily="2" charset="-122"/>
                <a:cs typeface="Times New Roman" panose="02020603050405020304" pitchFamily="18" charset="0"/>
              </a:rPr>
              <a:t>      A</a:t>
            </a:r>
            <a:r>
              <a:rPr lang="zh-CN" altLang="en-US" sz="2000" b="1" dirty="0">
                <a:latin typeface="Times New Roman" panose="02020603050405020304" pitchFamily="18" charset="0"/>
                <a:ea typeface="华文楷体" panose="02010600040101010101" pitchFamily="2" charset="-122"/>
                <a:cs typeface="Times New Roman" panose="02020603050405020304" pitchFamily="18" charset="0"/>
              </a:rPr>
              <a:t>．纯种黑毛兔              </a:t>
            </a:r>
            <a:r>
              <a:rPr lang="en-US" altLang="zh-CN" sz="2000" b="1" dirty="0">
                <a:latin typeface="Times New Roman" panose="02020603050405020304" pitchFamily="18" charset="0"/>
                <a:ea typeface="华文楷体" panose="02010600040101010101" pitchFamily="2" charset="-122"/>
                <a:cs typeface="Times New Roman" panose="02020603050405020304" pitchFamily="18" charset="0"/>
              </a:rPr>
              <a:t>B</a:t>
            </a:r>
            <a:r>
              <a:rPr lang="zh-CN" altLang="en-US" sz="2000" b="1" dirty="0">
                <a:latin typeface="Times New Roman" panose="02020603050405020304" pitchFamily="18" charset="0"/>
                <a:ea typeface="华文楷体" panose="02010600040101010101" pitchFamily="2" charset="-122"/>
                <a:cs typeface="Times New Roman" panose="02020603050405020304" pitchFamily="18" charset="0"/>
              </a:rPr>
              <a:t>．杂种黑毛兔       </a:t>
            </a:r>
            <a:endParaRPr lang="en-US" altLang="zh-CN" sz="2000" b="1" dirty="0">
              <a:latin typeface="Times New Roman" panose="02020603050405020304" pitchFamily="18" charset="0"/>
              <a:ea typeface="华文楷体" panose="02010600040101010101" pitchFamily="2" charset="-122"/>
              <a:cs typeface="Times New Roman" panose="02020603050405020304" pitchFamily="18" charset="0"/>
            </a:endParaRPr>
          </a:p>
          <a:p>
            <a:pPr>
              <a:lnSpc>
                <a:spcPct val="100000"/>
              </a:lnSpc>
              <a:spcBef>
                <a:spcPts val="600"/>
              </a:spcBef>
              <a:buNone/>
            </a:pPr>
            <a:r>
              <a:rPr lang="en-US" altLang="zh-CN" sz="2000" b="1" dirty="0">
                <a:latin typeface="Times New Roman" panose="02020603050405020304" pitchFamily="18" charset="0"/>
                <a:ea typeface="华文楷体" panose="02010600040101010101" pitchFamily="2" charset="-122"/>
                <a:cs typeface="Times New Roman" panose="02020603050405020304" pitchFamily="18" charset="0"/>
              </a:rPr>
              <a:t>      C</a:t>
            </a:r>
            <a:r>
              <a:rPr lang="zh-CN" altLang="en-US" sz="2000" b="1" dirty="0">
                <a:latin typeface="Times New Roman" panose="02020603050405020304" pitchFamily="18" charset="0"/>
                <a:ea typeface="华文楷体" panose="02010600040101010101" pitchFamily="2" charset="-122"/>
                <a:cs typeface="Times New Roman" panose="02020603050405020304" pitchFamily="18" charset="0"/>
              </a:rPr>
              <a:t>．褐毛兔                     </a:t>
            </a:r>
            <a:r>
              <a:rPr lang="en-US" altLang="zh-CN" sz="2000" b="1" dirty="0">
                <a:latin typeface="Times New Roman" panose="02020603050405020304" pitchFamily="18" charset="0"/>
                <a:ea typeface="华文楷体" panose="02010600040101010101" pitchFamily="2" charset="-122"/>
                <a:cs typeface="Times New Roman" panose="02020603050405020304" pitchFamily="18" charset="0"/>
              </a:rPr>
              <a:t>D</a:t>
            </a:r>
            <a:r>
              <a:rPr lang="zh-CN" altLang="en-US" sz="2000" b="1" dirty="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000" b="1" dirty="0">
                <a:latin typeface="Times New Roman" panose="02020603050405020304" pitchFamily="18" charset="0"/>
                <a:ea typeface="华文楷体" panose="02010600040101010101" pitchFamily="2" charset="-122"/>
                <a:cs typeface="Times New Roman" panose="02020603050405020304" pitchFamily="18" charset="0"/>
              </a:rPr>
              <a:t>(A)</a:t>
            </a:r>
            <a:r>
              <a:rPr lang="zh-CN" altLang="en-US" sz="2000" b="1" dirty="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000" b="1" dirty="0">
                <a:latin typeface="Times New Roman" panose="02020603050405020304" pitchFamily="18" charset="0"/>
                <a:ea typeface="华文楷体" panose="02010600040101010101" pitchFamily="2" charset="-122"/>
                <a:cs typeface="Times New Roman" panose="02020603050405020304" pitchFamily="18" charset="0"/>
              </a:rPr>
              <a:t>(B)</a:t>
            </a:r>
            <a:r>
              <a:rPr lang="zh-CN" altLang="en-US" sz="2000" b="1" dirty="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000" b="1" dirty="0">
                <a:latin typeface="Times New Roman" panose="02020603050405020304" pitchFamily="18" charset="0"/>
                <a:ea typeface="华文楷体" panose="02010600040101010101" pitchFamily="2" charset="-122"/>
                <a:cs typeface="Times New Roman" panose="02020603050405020304" pitchFamily="18" charset="0"/>
              </a:rPr>
              <a:t>(C)</a:t>
            </a:r>
            <a:r>
              <a:rPr lang="zh-CN" altLang="en-US" sz="2000" b="1" dirty="0">
                <a:latin typeface="Times New Roman" panose="02020603050405020304" pitchFamily="18" charset="0"/>
                <a:ea typeface="华文楷体" panose="02010600040101010101" pitchFamily="2" charset="-122"/>
                <a:cs typeface="Times New Roman" panose="02020603050405020304" pitchFamily="18" charset="0"/>
              </a:rPr>
              <a:t>都对</a:t>
            </a:r>
          </a:p>
        </p:txBody>
      </p:sp>
      <p:sp>
        <p:nvSpPr>
          <p:cNvPr id="97284" name="Text Box 4">
            <a:extLst>
              <a:ext uri="{FF2B5EF4-FFF2-40B4-BE49-F238E27FC236}">
                <a16:creationId xmlns:a16="http://schemas.microsoft.com/office/drawing/2014/main" id="{4425EEE5-AE88-4A43-A2DA-AD75D8F74A1E}"/>
              </a:ext>
            </a:extLst>
          </p:cNvPr>
          <p:cNvSpPr txBox="1">
            <a:spLocks noChangeArrowheads="1"/>
          </p:cNvSpPr>
          <p:nvPr/>
        </p:nvSpPr>
        <p:spPr bwMode="auto">
          <a:xfrm>
            <a:off x="4067174" y="1591007"/>
            <a:ext cx="5048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楷体_GB2312" pitchFamily="49" charset="-122"/>
                <a:ea typeface="楷体_GB2312" pitchFamily="49" charset="-122"/>
              </a:defRPr>
            </a:lvl1pPr>
            <a:lvl2pPr marL="742950" indent="-285750" eaLnBrk="0" hangingPunct="0">
              <a:defRPr sz="3200" b="1">
                <a:solidFill>
                  <a:schemeClr val="tx1"/>
                </a:solidFill>
                <a:latin typeface="楷体_GB2312" pitchFamily="49" charset="-122"/>
                <a:ea typeface="楷体_GB2312" pitchFamily="49" charset="-122"/>
              </a:defRPr>
            </a:lvl2pPr>
            <a:lvl3pPr marL="1143000" indent="-228600" eaLnBrk="0" hangingPunct="0">
              <a:defRPr sz="3200" b="1">
                <a:solidFill>
                  <a:schemeClr val="tx1"/>
                </a:solidFill>
                <a:latin typeface="楷体_GB2312" pitchFamily="49" charset="-122"/>
                <a:ea typeface="楷体_GB2312" pitchFamily="49" charset="-122"/>
              </a:defRPr>
            </a:lvl3pPr>
            <a:lvl4pPr marL="1600200" indent="-228600" eaLnBrk="0" hangingPunct="0">
              <a:defRPr sz="3200" b="1">
                <a:solidFill>
                  <a:schemeClr val="tx1"/>
                </a:solidFill>
                <a:latin typeface="楷体_GB2312" pitchFamily="49" charset="-122"/>
                <a:ea typeface="楷体_GB2312" pitchFamily="49" charset="-122"/>
              </a:defRPr>
            </a:lvl4pPr>
            <a:lvl5pPr marL="2057400" indent="-228600" eaLnBrk="0" hangingPunct="0">
              <a:defRPr sz="32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9pPr>
          </a:lstStyle>
          <a:p>
            <a:pPr eaLnBrk="1" hangingPunct="1">
              <a:spcBef>
                <a:spcPct val="50000"/>
              </a:spcBef>
            </a:pPr>
            <a:r>
              <a:rPr lang="en-US" altLang="zh-CN" sz="2400" dirty="0">
                <a:solidFill>
                  <a:srgbClr val="FF0000"/>
                </a:solidFill>
                <a:latin typeface="华文楷体" panose="02010600040101010101" pitchFamily="2" charset="-122"/>
                <a:ea typeface="华文楷体" panose="02010600040101010101" pitchFamily="2" charset="-122"/>
              </a:rPr>
              <a:t>C</a:t>
            </a:r>
          </a:p>
        </p:txBody>
      </p:sp>
      <p:sp>
        <p:nvSpPr>
          <p:cNvPr id="13317" name="矩形 4">
            <a:extLst>
              <a:ext uri="{FF2B5EF4-FFF2-40B4-BE49-F238E27FC236}">
                <a16:creationId xmlns:a16="http://schemas.microsoft.com/office/drawing/2014/main" id="{4859A738-4251-4E01-B29C-C3CC7DDAAF1A}"/>
              </a:ext>
            </a:extLst>
          </p:cNvPr>
          <p:cNvSpPr>
            <a:spLocks noChangeArrowheads="1"/>
          </p:cNvSpPr>
          <p:nvPr/>
        </p:nvSpPr>
        <p:spPr bwMode="auto">
          <a:xfrm>
            <a:off x="5546623" y="880365"/>
            <a:ext cx="3771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楷体_GB2312" pitchFamily="49" charset="-122"/>
                <a:ea typeface="楷体_GB2312" pitchFamily="49" charset="-122"/>
              </a:defRPr>
            </a:lvl1pPr>
            <a:lvl2pPr marL="742950" indent="-285750" eaLnBrk="0" hangingPunct="0">
              <a:defRPr sz="3200" b="1">
                <a:solidFill>
                  <a:schemeClr val="tx1"/>
                </a:solidFill>
                <a:latin typeface="楷体_GB2312" pitchFamily="49" charset="-122"/>
                <a:ea typeface="楷体_GB2312" pitchFamily="49" charset="-122"/>
              </a:defRPr>
            </a:lvl2pPr>
            <a:lvl3pPr marL="1143000" indent="-228600" eaLnBrk="0" hangingPunct="0">
              <a:defRPr sz="3200" b="1">
                <a:solidFill>
                  <a:schemeClr val="tx1"/>
                </a:solidFill>
                <a:latin typeface="楷体_GB2312" pitchFamily="49" charset="-122"/>
                <a:ea typeface="楷体_GB2312" pitchFamily="49" charset="-122"/>
              </a:defRPr>
            </a:lvl3pPr>
            <a:lvl4pPr marL="1600200" indent="-228600" eaLnBrk="0" hangingPunct="0">
              <a:defRPr sz="3200" b="1">
                <a:solidFill>
                  <a:schemeClr val="tx1"/>
                </a:solidFill>
                <a:latin typeface="楷体_GB2312" pitchFamily="49" charset="-122"/>
                <a:ea typeface="楷体_GB2312" pitchFamily="49" charset="-122"/>
              </a:defRPr>
            </a:lvl4pPr>
            <a:lvl5pPr marL="2057400" indent="-228600" eaLnBrk="0" hangingPunct="0">
              <a:defRPr sz="32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9pPr>
          </a:lstStyle>
          <a:p>
            <a:pPr eaLnBrk="1" hangingPunct="1"/>
            <a:r>
              <a:rPr lang="zh-CN" altLang="en-US" sz="2400" dirty="0">
                <a:solidFill>
                  <a:srgbClr val="FF0000"/>
                </a:solidFill>
                <a:latin typeface="华文楷体" panose="02010600040101010101" pitchFamily="2" charset="-122"/>
                <a:ea typeface="华文楷体" panose="02010600040101010101" pitchFamily="2" charset="-122"/>
              </a:rPr>
              <a:t>（暂停，审题、分析作答）</a:t>
            </a:r>
            <a:endParaRPr lang="en-US" altLang="zh-CN" sz="2400" dirty="0">
              <a:solidFill>
                <a:srgbClr val="FF0000"/>
              </a:solidFill>
              <a:latin typeface="华文楷体" panose="02010600040101010101" pitchFamily="2" charset="-122"/>
              <a:ea typeface="华文楷体" panose="02010600040101010101" pitchFamily="2" charset="-122"/>
            </a:endParaRPr>
          </a:p>
        </p:txBody>
      </p:sp>
      <p:sp>
        <p:nvSpPr>
          <p:cNvPr id="6" name="矩形 2">
            <a:extLst>
              <a:ext uri="{FF2B5EF4-FFF2-40B4-BE49-F238E27FC236}">
                <a16:creationId xmlns:a16="http://schemas.microsoft.com/office/drawing/2014/main" id="{861B8CB7-FDDF-4B88-BB52-680F5CB1373D}"/>
              </a:ext>
            </a:extLst>
          </p:cNvPr>
          <p:cNvSpPr>
            <a:spLocks noChangeArrowheads="1"/>
          </p:cNvSpPr>
          <p:nvPr/>
        </p:nvSpPr>
        <p:spPr bwMode="auto">
          <a:xfrm>
            <a:off x="1940446" y="246143"/>
            <a:ext cx="48526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楷体_GB2312" pitchFamily="49" charset="-122"/>
                <a:ea typeface="楷体_GB2312" pitchFamily="49" charset="-122"/>
              </a:defRPr>
            </a:lvl1pPr>
            <a:lvl2pPr marL="742950" indent="-285750" eaLnBrk="0" hangingPunct="0">
              <a:defRPr sz="3200" b="1">
                <a:solidFill>
                  <a:schemeClr val="tx1"/>
                </a:solidFill>
                <a:latin typeface="楷体_GB2312" pitchFamily="49" charset="-122"/>
                <a:ea typeface="楷体_GB2312" pitchFamily="49" charset="-122"/>
              </a:defRPr>
            </a:lvl2pPr>
            <a:lvl3pPr marL="1143000" indent="-228600" eaLnBrk="0" hangingPunct="0">
              <a:defRPr sz="3200" b="1">
                <a:solidFill>
                  <a:schemeClr val="tx1"/>
                </a:solidFill>
                <a:latin typeface="楷体_GB2312" pitchFamily="49" charset="-122"/>
                <a:ea typeface="楷体_GB2312" pitchFamily="49" charset="-122"/>
              </a:defRPr>
            </a:lvl3pPr>
            <a:lvl4pPr marL="1600200" indent="-228600" eaLnBrk="0" hangingPunct="0">
              <a:defRPr sz="3200" b="1">
                <a:solidFill>
                  <a:schemeClr val="tx1"/>
                </a:solidFill>
                <a:latin typeface="楷体_GB2312" pitchFamily="49" charset="-122"/>
                <a:ea typeface="楷体_GB2312" pitchFamily="49" charset="-122"/>
              </a:defRPr>
            </a:lvl4pPr>
            <a:lvl5pPr marL="2057400" indent="-228600" eaLnBrk="0" hangingPunct="0">
              <a:defRPr sz="32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9pPr>
          </a:lstStyle>
          <a:p>
            <a:pPr algn="ctr" eaLnBrk="1" hangingPunct="1"/>
            <a:r>
              <a:rPr lang="zh-CN" altLang="en-US" sz="2800" b="0" dirty="0">
                <a:latin typeface="黑体" panose="02010609060101010101" pitchFamily="49" charset="-122"/>
                <a:ea typeface="黑体" panose="02010609060101010101" pitchFamily="49" charset="-122"/>
              </a:rPr>
              <a:t>纯合子、杂合子的比较与鉴定</a:t>
            </a:r>
          </a:p>
        </p:txBody>
      </p:sp>
      <p:grpSp>
        <p:nvGrpSpPr>
          <p:cNvPr id="4" name="组合 3">
            <a:extLst>
              <a:ext uri="{FF2B5EF4-FFF2-40B4-BE49-F238E27FC236}">
                <a16:creationId xmlns:a16="http://schemas.microsoft.com/office/drawing/2014/main" id="{9A9438D1-124E-41B4-81B4-CAE048004880}"/>
              </a:ext>
            </a:extLst>
          </p:cNvPr>
          <p:cNvGrpSpPr/>
          <p:nvPr/>
        </p:nvGrpSpPr>
        <p:grpSpPr>
          <a:xfrm>
            <a:off x="0" y="3383110"/>
            <a:ext cx="9227573" cy="836126"/>
            <a:chOff x="90949" y="3366169"/>
            <a:chExt cx="9227573" cy="836126"/>
          </a:xfrm>
        </p:grpSpPr>
        <p:sp>
          <p:nvSpPr>
            <p:cNvPr id="2" name="矩形 1">
              <a:extLst>
                <a:ext uri="{FF2B5EF4-FFF2-40B4-BE49-F238E27FC236}">
                  <a16:creationId xmlns:a16="http://schemas.microsoft.com/office/drawing/2014/main" id="{EB0A7E98-63F2-4015-A1F3-0F6D15A7F29A}"/>
                </a:ext>
              </a:extLst>
            </p:cNvPr>
            <p:cNvSpPr/>
            <p:nvPr/>
          </p:nvSpPr>
          <p:spPr>
            <a:xfrm>
              <a:off x="90949" y="3366169"/>
              <a:ext cx="9227573" cy="83612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171450" lvl="0" indent="-171450" fontAlgn="auto">
                <a:spcBef>
                  <a:spcPts val="0"/>
                </a:spcBef>
                <a:spcAft>
                  <a:spcPts val="1000"/>
                </a:spcAft>
                <a:defRPr/>
              </a:pPr>
              <a:r>
                <a:rPr lang="zh-CN" altLang="en-US" sz="2000" b="1" spc="150" noProof="1">
                  <a:solidFill>
                    <a:srgbClr val="0000FF"/>
                  </a:solidFill>
                  <a:latin typeface="华文楷体" panose="02010600040101010101" pitchFamily="2" charset="-122"/>
                  <a:ea typeface="华文楷体" panose="02010600040101010101" pitchFamily="2" charset="-122"/>
                  <a:sym typeface="+mn-ea"/>
                </a:rPr>
                <a:t>方法一、</a:t>
              </a:r>
              <a:r>
                <a:rPr lang="zh-CN" altLang="en-US" sz="2000" b="1" spc="150" noProof="1">
                  <a:solidFill>
                    <a:srgbClr val="000000"/>
                  </a:solidFill>
                  <a:latin typeface="华文楷体" panose="02010600040101010101" pitchFamily="2" charset="-122"/>
                  <a:ea typeface="华文楷体" panose="02010600040101010101" pitchFamily="2" charset="-122"/>
                  <a:sym typeface="+mn-ea"/>
                </a:rPr>
                <a:t>测交法</a:t>
              </a:r>
              <a:r>
                <a:rPr lang="en-US" altLang="zh-CN" sz="2000" b="1" spc="150" noProof="1">
                  <a:solidFill>
                    <a:srgbClr val="000000"/>
                  </a:solidFill>
                  <a:latin typeface="华文楷体" panose="02010600040101010101" pitchFamily="2" charset="-122"/>
                  <a:ea typeface="华文楷体" panose="02010600040101010101" pitchFamily="2" charset="-122"/>
                  <a:sym typeface="+mn-ea"/>
                </a:rPr>
                <a:t>(</a:t>
              </a:r>
              <a:r>
                <a:rPr lang="zh-CN" altLang="en-US" sz="2000" b="1" spc="150" noProof="1">
                  <a:solidFill>
                    <a:srgbClr val="000000"/>
                  </a:solidFill>
                  <a:latin typeface="华文楷体" panose="02010600040101010101" pitchFamily="2" charset="-122"/>
                  <a:ea typeface="华文楷体" panose="02010600040101010101" pitchFamily="2" charset="-122"/>
                  <a:sym typeface="+mn-ea"/>
                </a:rPr>
                <a:t>最适合</a:t>
              </a:r>
              <a:r>
                <a:rPr lang="zh-CN" altLang="en-US" sz="2000" b="1" u="sng" spc="150" noProof="1">
                  <a:solidFill>
                    <a:srgbClr val="000000"/>
                  </a:solidFill>
                  <a:latin typeface="华文楷体" panose="02010600040101010101" pitchFamily="2" charset="-122"/>
                  <a:ea typeface="华文楷体" panose="02010600040101010101" pitchFamily="2" charset="-122"/>
                  <a:sym typeface="+mn-ea"/>
                </a:rPr>
                <a:t>动物</a:t>
              </a:r>
              <a:r>
                <a:rPr lang="zh-CN" altLang="en-US" sz="2000" b="1" spc="150" noProof="1">
                  <a:solidFill>
                    <a:srgbClr val="000000"/>
                  </a:solidFill>
                  <a:latin typeface="华文楷体" panose="02010600040101010101" pitchFamily="2" charset="-122"/>
                  <a:ea typeface="华文楷体" panose="02010600040101010101" pitchFamily="2" charset="-122"/>
                  <a:sym typeface="+mn-ea"/>
                </a:rPr>
                <a:t>、植物</a:t>
              </a:r>
              <a:r>
                <a:rPr lang="en-US" altLang="zh-CN" sz="2000" b="1" spc="150" noProof="1">
                  <a:solidFill>
                    <a:srgbClr val="000000"/>
                  </a:solidFill>
                  <a:latin typeface="华文楷体" panose="02010600040101010101" pitchFamily="2" charset="-122"/>
                  <a:ea typeface="华文楷体" panose="02010600040101010101" pitchFamily="2" charset="-122"/>
                  <a:sym typeface="+mn-ea"/>
                </a:rPr>
                <a:t>)       </a:t>
              </a:r>
              <a:r>
                <a:rPr lang="zh-CN" altLang="en-US" sz="2000" b="1" spc="150" noProof="1">
                  <a:solidFill>
                    <a:srgbClr val="000000"/>
                  </a:solidFill>
                  <a:latin typeface="华文楷体" panose="02010600040101010101" pitchFamily="2" charset="-122"/>
                  <a:ea typeface="华文楷体" panose="02010600040101010101" pitchFamily="2" charset="-122"/>
                  <a:sym typeface="+mn-ea"/>
                </a:rPr>
                <a:t>若</a:t>
              </a:r>
              <a:r>
                <a:rPr lang="zh-CN" altLang="en-US" sz="2000" b="1" spc="150" noProof="1">
                  <a:solidFill>
                    <a:srgbClr val="0000FF"/>
                  </a:solidFill>
                  <a:latin typeface="华文楷体" panose="02010600040101010101" pitchFamily="2" charset="-122"/>
                  <a:ea typeface="华文楷体" panose="02010600040101010101" pitchFamily="2" charset="-122"/>
                  <a:sym typeface="+mn-ea"/>
                </a:rPr>
                <a:t>不发生</a:t>
              </a:r>
              <a:r>
                <a:rPr lang="zh-CN" altLang="en-US" sz="2000" b="1" spc="150" noProof="1">
                  <a:solidFill>
                    <a:srgbClr val="FF0000"/>
                  </a:solidFill>
                  <a:latin typeface="华文楷体" panose="02010600040101010101" pitchFamily="2" charset="-122"/>
                  <a:ea typeface="华文楷体" panose="02010600040101010101" pitchFamily="2" charset="-122"/>
                  <a:sym typeface="+mn-ea"/>
                </a:rPr>
                <a:t>性状分离</a:t>
              </a:r>
              <a:r>
                <a:rPr lang="zh-CN" altLang="en-US" sz="2000" b="1" spc="150" noProof="1">
                  <a:solidFill>
                    <a:srgbClr val="000000"/>
                  </a:solidFill>
                  <a:latin typeface="华文楷体" panose="02010600040101010101" pitchFamily="2" charset="-122"/>
                  <a:ea typeface="华文楷体" panose="02010600040101010101" pitchFamily="2" charset="-122"/>
                  <a:sym typeface="+mn-ea"/>
                </a:rPr>
                <a:t>，为</a:t>
              </a:r>
              <a:r>
                <a:rPr lang="zh-CN" altLang="en-US" sz="2000" b="1" spc="150" noProof="1">
                  <a:solidFill>
                    <a:srgbClr val="FF0000"/>
                  </a:solidFill>
                  <a:latin typeface="华文楷体" panose="02010600040101010101" pitchFamily="2" charset="-122"/>
                  <a:ea typeface="华文楷体" panose="02010600040101010101" pitchFamily="2" charset="-122"/>
                  <a:sym typeface="+mn-ea"/>
                </a:rPr>
                <a:t>纯合子</a:t>
              </a:r>
              <a:endParaRPr lang="zh-CN" altLang="en-US" sz="2000" b="1" spc="150" noProof="1">
                <a:solidFill>
                  <a:srgbClr val="000000"/>
                </a:solidFill>
                <a:latin typeface="华文楷体" panose="02010600040101010101" pitchFamily="2" charset="-122"/>
                <a:ea typeface="华文楷体" panose="02010600040101010101" pitchFamily="2" charset="-122"/>
                <a:sym typeface="+mn-ea"/>
              </a:endParaRPr>
            </a:p>
            <a:p>
              <a:pPr marL="171450" lvl="0" indent="-171450" fontAlgn="auto">
                <a:spcBef>
                  <a:spcPts val="0"/>
                </a:spcBef>
                <a:spcAft>
                  <a:spcPts val="1000"/>
                </a:spcAft>
                <a:defRPr/>
              </a:pPr>
              <a:r>
                <a:rPr lang="zh-CN" altLang="en-US" sz="2000" b="1" spc="150" noProof="1">
                  <a:solidFill>
                    <a:srgbClr val="000000"/>
                  </a:solidFill>
                  <a:latin typeface="华文楷体" panose="02010600040101010101" pitchFamily="2" charset="-122"/>
                  <a:ea typeface="华文楷体" panose="02010600040101010101" pitchFamily="2" charset="-122"/>
                  <a:sym typeface="+mn-ea"/>
                </a:rPr>
                <a:t>                                          结果分析    若</a:t>
              </a:r>
              <a:r>
                <a:rPr lang="zh-CN" altLang="en-US" sz="2000" b="1" spc="150" noProof="1">
                  <a:solidFill>
                    <a:srgbClr val="0000FF"/>
                  </a:solidFill>
                  <a:latin typeface="华文楷体" panose="02010600040101010101" pitchFamily="2" charset="-122"/>
                  <a:ea typeface="华文楷体" panose="02010600040101010101" pitchFamily="2" charset="-122"/>
                  <a:sym typeface="+mn-ea"/>
                </a:rPr>
                <a:t>发生</a:t>
              </a:r>
              <a:r>
                <a:rPr lang="zh-CN" altLang="en-US" sz="2000" b="1" spc="150" noProof="1">
                  <a:solidFill>
                    <a:srgbClr val="FF0000"/>
                  </a:solidFill>
                  <a:latin typeface="华文楷体" panose="02010600040101010101" pitchFamily="2" charset="-122"/>
                  <a:ea typeface="华文楷体" panose="02010600040101010101" pitchFamily="2" charset="-122"/>
                  <a:sym typeface="+mn-ea"/>
                </a:rPr>
                <a:t>性状分离，</a:t>
              </a:r>
              <a:r>
                <a:rPr lang="zh-CN" altLang="en-US" sz="2000" b="1" spc="150" noProof="1">
                  <a:solidFill>
                    <a:srgbClr val="000000"/>
                  </a:solidFill>
                  <a:latin typeface="华文楷体" panose="02010600040101010101" pitchFamily="2" charset="-122"/>
                  <a:ea typeface="华文楷体" panose="02010600040101010101" pitchFamily="2" charset="-122"/>
                  <a:sym typeface="+mn-ea"/>
                </a:rPr>
                <a:t>为</a:t>
              </a:r>
              <a:r>
                <a:rPr lang="zh-CN" altLang="en-US" sz="2000" b="1" spc="150" noProof="1">
                  <a:solidFill>
                    <a:srgbClr val="FF0000"/>
                  </a:solidFill>
                  <a:latin typeface="华文楷体" panose="02010600040101010101" pitchFamily="2" charset="-122"/>
                  <a:ea typeface="华文楷体" panose="02010600040101010101" pitchFamily="2" charset="-122"/>
                  <a:sym typeface="+mn-ea"/>
                </a:rPr>
                <a:t>杂合子</a:t>
              </a:r>
              <a:r>
                <a:rPr lang="zh-CN" altLang="en-US" sz="2000" b="1" spc="150" noProof="1">
                  <a:solidFill>
                    <a:srgbClr val="FF0000"/>
                  </a:solidFill>
                  <a:latin typeface="Times New Roman" panose="02020603050405020304" pitchFamily="18" charset="0"/>
                  <a:ea typeface="华文楷体" panose="02010600040101010101" pitchFamily="2" charset="-122"/>
                  <a:cs typeface="Times New Roman" panose="02020603050405020304" pitchFamily="18" charset="0"/>
                  <a:sym typeface="+mn-ea"/>
                </a:rPr>
                <a:t>（</a:t>
              </a:r>
              <a:r>
                <a:rPr lang="en-US" altLang="zh-CN" sz="2000" b="1" spc="150" noProof="1">
                  <a:solidFill>
                    <a:srgbClr val="FF0000"/>
                  </a:solidFill>
                  <a:latin typeface="Times New Roman" panose="02020603050405020304" pitchFamily="18" charset="0"/>
                  <a:ea typeface="华文楷体" panose="02010600040101010101" pitchFamily="2" charset="-122"/>
                  <a:cs typeface="Times New Roman" panose="02020603050405020304" pitchFamily="18" charset="0"/>
                  <a:sym typeface="+mn-ea"/>
                </a:rPr>
                <a:t>Aa</a:t>
              </a:r>
              <a:r>
                <a:rPr lang="zh-CN" altLang="en-US" sz="2000" b="1" spc="150" noProof="1">
                  <a:solidFill>
                    <a:srgbClr val="FF0000"/>
                  </a:solidFill>
                  <a:latin typeface="Times New Roman" panose="02020603050405020304" pitchFamily="18" charset="0"/>
                  <a:ea typeface="华文楷体" panose="02010600040101010101" pitchFamily="2" charset="-122"/>
                  <a:cs typeface="Times New Roman" panose="02020603050405020304" pitchFamily="18" charset="0"/>
                  <a:sym typeface="+mn-ea"/>
                </a:rPr>
                <a:t>）</a:t>
              </a:r>
              <a:endParaRPr lang="en-US" altLang="zh-CN" sz="2000" b="1" spc="150" noProof="1">
                <a:solidFill>
                  <a:srgbClr val="FF0000"/>
                </a:solidFill>
                <a:latin typeface="Times New Roman" panose="02020603050405020304" pitchFamily="18" charset="0"/>
                <a:ea typeface="华文楷体" panose="02010600040101010101" pitchFamily="2" charset="-122"/>
                <a:cs typeface="Times New Roman" panose="02020603050405020304" pitchFamily="18" charset="0"/>
                <a:sym typeface="+mn-ea"/>
              </a:endParaRPr>
            </a:p>
          </p:txBody>
        </p:sp>
        <p:sp>
          <p:nvSpPr>
            <p:cNvPr id="3" name="左大括号 2">
              <a:extLst>
                <a:ext uri="{FF2B5EF4-FFF2-40B4-BE49-F238E27FC236}">
                  <a16:creationId xmlns:a16="http://schemas.microsoft.com/office/drawing/2014/main" id="{555931A2-29B4-4496-B725-6C585EFFC2C5}"/>
                </a:ext>
              </a:extLst>
            </p:cNvPr>
            <p:cNvSpPr/>
            <p:nvPr/>
          </p:nvSpPr>
          <p:spPr>
            <a:xfrm>
              <a:off x="4922029" y="3447379"/>
              <a:ext cx="121919" cy="682169"/>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9" name="矩形 7">
            <a:extLst>
              <a:ext uri="{FF2B5EF4-FFF2-40B4-BE49-F238E27FC236}">
                <a16:creationId xmlns:a16="http://schemas.microsoft.com/office/drawing/2014/main" id="{6E3E8459-F5E7-4E3C-B4C0-179228A0FDDD}"/>
              </a:ext>
            </a:extLst>
          </p:cNvPr>
          <p:cNvSpPr>
            <a:spLocks noChangeArrowheads="1"/>
          </p:cNvSpPr>
          <p:nvPr/>
        </p:nvSpPr>
        <p:spPr bwMode="auto">
          <a:xfrm>
            <a:off x="-7374" y="4283505"/>
            <a:ext cx="915137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楷体_GB2312" pitchFamily="49" charset="-122"/>
                <a:ea typeface="楷体_GB2312" pitchFamily="49" charset="-122"/>
              </a:defRPr>
            </a:lvl1pPr>
            <a:lvl2pPr marL="742950" indent="-285750" eaLnBrk="0" hangingPunct="0">
              <a:defRPr sz="3200" b="1">
                <a:solidFill>
                  <a:schemeClr val="tx1"/>
                </a:solidFill>
                <a:latin typeface="楷体_GB2312" pitchFamily="49" charset="-122"/>
                <a:ea typeface="楷体_GB2312" pitchFamily="49" charset="-122"/>
              </a:defRPr>
            </a:lvl2pPr>
            <a:lvl3pPr marL="1143000" indent="-228600" eaLnBrk="0" hangingPunct="0">
              <a:defRPr sz="3200" b="1">
                <a:solidFill>
                  <a:schemeClr val="tx1"/>
                </a:solidFill>
                <a:latin typeface="楷体_GB2312" pitchFamily="49" charset="-122"/>
                <a:ea typeface="楷体_GB2312" pitchFamily="49" charset="-122"/>
              </a:defRPr>
            </a:lvl3pPr>
            <a:lvl4pPr marL="1600200" indent="-228600" eaLnBrk="0" hangingPunct="0">
              <a:defRPr sz="3200" b="1">
                <a:solidFill>
                  <a:schemeClr val="tx1"/>
                </a:solidFill>
                <a:latin typeface="楷体_GB2312" pitchFamily="49" charset="-122"/>
                <a:ea typeface="楷体_GB2312" pitchFamily="49" charset="-122"/>
              </a:defRPr>
            </a:lvl4pPr>
            <a:lvl5pPr marL="2057400" indent="-228600" eaLnBrk="0" hangingPunct="0">
              <a:defRPr sz="3200" b="1">
                <a:solidFill>
                  <a:schemeClr val="tx1"/>
                </a:solidFill>
                <a:latin typeface="楷体_GB2312" pitchFamily="49" charset="-122"/>
                <a:ea typeface="楷体_GB2312" pitchFamily="49" charset="-122"/>
              </a:defRPr>
            </a:lvl5pPr>
            <a:lvl6pPr marL="25146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6pPr>
            <a:lvl7pPr marL="29718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7pPr>
            <a:lvl8pPr marL="34290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8pPr>
            <a:lvl9pPr marL="3886200" indent="-228600" eaLnBrk="0" fontAlgn="base" hangingPunct="0">
              <a:spcBef>
                <a:spcPct val="0"/>
              </a:spcBef>
              <a:spcAft>
                <a:spcPct val="0"/>
              </a:spcAft>
              <a:defRPr sz="3200" b="1">
                <a:solidFill>
                  <a:schemeClr val="tx1"/>
                </a:solidFill>
                <a:latin typeface="楷体_GB2312" pitchFamily="49" charset="-122"/>
                <a:ea typeface="楷体_GB2312" pitchFamily="49" charset="-122"/>
              </a:defRPr>
            </a:lvl9pPr>
          </a:lstStyle>
          <a:p>
            <a:pPr eaLnBrk="1" hangingPunct="1"/>
            <a:r>
              <a:rPr lang="zh-CN" altLang="en-US" sz="2000" dirty="0">
                <a:solidFill>
                  <a:srgbClr val="FF0000"/>
                </a:solidFill>
                <a:latin typeface="华文楷体" panose="02010600040101010101" pitchFamily="2" charset="-122"/>
                <a:ea typeface="华文楷体" panose="02010600040101010101" pitchFamily="2" charset="-122"/>
              </a:rPr>
              <a:t>注意：</a:t>
            </a:r>
            <a:r>
              <a:rPr lang="zh-CN" altLang="en-US" sz="2000" dirty="0">
                <a:latin typeface="华文楷体" panose="02010600040101010101" pitchFamily="2" charset="-122"/>
                <a:ea typeface="华文楷体" panose="02010600040101010101" pitchFamily="2" charset="-122"/>
              </a:rPr>
              <a:t>待测对象若为生育后代少的雄性动物，应与</a:t>
            </a:r>
            <a:r>
              <a:rPr lang="zh-CN" altLang="en-US" sz="2000" u="sng" dirty="0">
                <a:latin typeface="华文楷体" panose="02010600040101010101" pitchFamily="2" charset="-122"/>
                <a:ea typeface="华文楷体" panose="02010600040101010101" pitchFamily="2" charset="-122"/>
              </a:rPr>
              <a:t>多个</a:t>
            </a:r>
            <a:r>
              <a:rPr lang="zh-CN" altLang="en-US" sz="2000" dirty="0">
                <a:latin typeface="华文楷体" panose="02010600040101010101" pitchFamily="2" charset="-122"/>
                <a:ea typeface="华文楷体" panose="02010600040101010101" pitchFamily="2" charset="-122"/>
              </a:rPr>
              <a:t>隐性雌性个体交配，以使后代产生更多的个体，使结果更有说服力。</a:t>
            </a:r>
          </a:p>
        </p:txBody>
      </p:sp>
      <p:sp>
        <p:nvSpPr>
          <p:cNvPr id="11" name="矩形 10">
            <a:extLst>
              <a:ext uri="{FF2B5EF4-FFF2-40B4-BE49-F238E27FC236}">
                <a16:creationId xmlns:a16="http://schemas.microsoft.com/office/drawing/2014/main" id="{218C850D-4149-4687-BBA8-51C357B46C66}"/>
              </a:ext>
            </a:extLst>
          </p:cNvPr>
          <p:cNvSpPr/>
          <p:nvPr/>
        </p:nvSpPr>
        <p:spPr>
          <a:xfrm>
            <a:off x="501446" y="2684000"/>
            <a:ext cx="1570702" cy="395508"/>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5594183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7284"/>
                                        </p:tgtEl>
                                        <p:attrNameLst>
                                          <p:attrName>style.visibility</p:attrName>
                                        </p:attrNameLst>
                                      </p:cBhvr>
                                      <p:to>
                                        <p:strVal val="visible"/>
                                      </p:to>
                                    </p:set>
                                    <p:anim calcmode="lin" valueType="num">
                                      <p:cBhvr additive="base">
                                        <p:cTn id="21" dur="500" fill="hold"/>
                                        <p:tgtEl>
                                          <p:spTgt spid="97284"/>
                                        </p:tgtEl>
                                        <p:attrNameLst>
                                          <p:attrName>ppt_x</p:attrName>
                                        </p:attrNameLst>
                                      </p:cBhvr>
                                      <p:tavLst>
                                        <p:tav tm="0">
                                          <p:val>
                                            <p:strVal val="#ppt_x"/>
                                          </p:val>
                                        </p:tav>
                                        <p:tav tm="100000">
                                          <p:val>
                                            <p:strVal val="#ppt_x"/>
                                          </p:val>
                                        </p:tav>
                                      </p:tavLst>
                                    </p:anim>
                                    <p:anim calcmode="lin" valueType="num">
                                      <p:cBhvr additive="base">
                                        <p:cTn id="22" dur="500" fill="hold"/>
                                        <p:tgtEl>
                                          <p:spTgt spid="9728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4" grpId="0"/>
      <p:bldP spid="6" grpId="0"/>
      <p:bldP spid="9" grpId="0"/>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0"/>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11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11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TEMPLATE_THUMBS_INDEX" val="1、4、7、9、11、16、19、20、21、22、23、26、29、34、38"/>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538"/>
</p:tagLst>
</file>

<file path=ppt/tags/tag70.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WPS主题色">
      <a:dk1>
        <a:srgbClr val="000000"/>
      </a:dk1>
      <a:lt1>
        <a:srgbClr val="FFFFFF"/>
      </a:lt1>
      <a:dk2>
        <a:srgbClr val="ECEEEF"/>
      </a:dk2>
      <a:lt2>
        <a:srgbClr val="FCFDFD"/>
      </a:lt2>
      <a:accent1>
        <a:srgbClr val="547D9D"/>
      </a:accent1>
      <a:accent2>
        <a:srgbClr val="437F81"/>
      </a:accent2>
      <a:accent3>
        <a:srgbClr val="4F7A5C"/>
      </a:accent3>
      <a:accent4>
        <a:srgbClr val="6E6D45"/>
      </a:accent4>
      <a:accent5>
        <a:srgbClr val="905E43"/>
      </a:accent5>
      <a:accent6>
        <a:srgbClr val="9D5458"/>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431</TotalTime>
  <Words>2674</Words>
  <Application>Microsoft Office PowerPoint</Application>
  <PresentationFormat>全屏显示(16:9)</PresentationFormat>
  <Paragraphs>249</Paragraphs>
  <Slides>23</Slides>
  <Notes>2</Notes>
  <HiddenSlides>0</HiddenSlides>
  <MMClips>0</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1</vt:i4>
      </vt:variant>
      <vt:variant>
        <vt:lpstr>幻灯片标题</vt:lpstr>
      </vt:variant>
      <vt:variant>
        <vt:i4>23</vt:i4>
      </vt:variant>
    </vt:vector>
  </HeadingPairs>
  <TitlesOfParts>
    <vt:vector size="37" baseType="lpstr">
      <vt:lpstr>微软雅黑</vt:lpstr>
      <vt:lpstr>楷体</vt:lpstr>
      <vt:lpstr>华文楷体</vt:lpstr>
      <vt:lpstr>Times New Roman</vt:lpstr>
      <vt:lpstr>NEU-BZ-S92</vt:lpstr>
      <vt:lpstr>Arial</vt:lpstr>
      <vt:lpstr>宋体</vt:lpstr>
      <vt:lpstr>楷体_GB2312</vt:lpstr>
      <vt:lpstr>华文细黑</vt:lpstr>
      <vt:lpstr>Wingdings</vt:lpstr>
      <vt:lpstr>黑体</vt:lpstr>
      <vt:lpstr>Calibri</vt:lpstr>
      <vt:lpstr>1_Office 主题​​</vt:lpstr>
      <vt:lpstr>Document</vt:lpstr>
      <vt:lpstr>寻找基因之路（3） ——孟德尔的豌豆杂交实验（一）第3课时</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dc:title>
  <dc:creator>bai</dc:creator>
  <cp:lastModifiedBy>媛媛 刘</cp:lastModifiedBy>
  <cp:revision>179</cp:revision>
  <dcterms:created xsi:type="dcterms:W3CDTF">2016-05-28T08:56:00Z</dcterms:created>
  <dcterms:modified xsi:type="dcterms:W3CDTF">2020-04-06T08:00:06Z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