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3"/>
  </p:sldMasterIdLst>
  <p:notesMasterIdLst>
    <p:notesMasterId r:id="rId5"/>
  </p:notesMasterIdLst>
  <p:sldIdLst>
    <p:sldId id="437" r:id="rId4"/>
    <p:sldId id="557" r:id="rId6"/>
    <p:sldId id="579" r:id="rId7"/>
    <p:sldId id="509" r:id="rId8"/>
    <p:sldId id="580" r:id="rId9"/>
    <p:sldId id="527" r:id="rId10"/>
    <p:sldId id="510" r:id="rId11"/>
    <p:sldId id="526" r:id="rId12"/>
    <p:sldId id="525" r:id="rId13"/>
    <p:sldId id="512" r:id="rId14"/>
    <p:sldId id="581" r:id="rId15"/>
    <p:sldId id="513" r:id="rId16"/>
    <p:sldId id="514" r:id="rId17"/>
    <p:sldId id="582" r:id="rId18"/>
    <p:sldId id="515" r:id="rId19"/>
    <p:sldId id="516" r:id="rId20"/>
    <p:sldId id="517" r:id="rId21"/>
    <p:sldId id="518" r:id="rId22"/>
    <p:sldId id="521" r:id="rId23"/>
    <p:sldId id="549" r:id="rId24"/>
    <p:sldId id="584" r:id="rId25"/>
    <p:sldId id="553" r:id="rId26"/>
    <p:sldId id="551" r:id="rId27"/>
    <p:sldId id="552" r:id="rId28"/>
    <p:sldId id="604" r:id="rId29"/>
    <p:sldId id="606" r:id="rId30"/>
    <p:sldId id="439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微软雅黑" panose="020B0503020204020204" charset="-122"/>
      <p:regular r:id="rId39"/>
    </p:embeddedFont>
    <p:embeddedFont>
      <p:font typeface="Calibri" panose="020F0502020204030204"/>
      <p:regular r:id="rId40"/>
      <p:bold r:id="rId41"/>
      <p:italic r:id="rId42"/>
      <p:boldItalic r:id="rId43"/>
    </p:embeddedFont>
    <p:embeddedFont>
      <p:font typeface="黑体" panose="02010609060101010101" charset="-122"/>
      <p:regular r:id="rId44"/>
    </p:embeddedFont>
    <p:embeddedFont>
      <p:font typeface="楷体" panose="02010609060101010101" pitchFamily="49" charset="-122"/>
      <p:regular r:id="rId45"/>
    </p:embeddedFont>
    <p:embeddedFont>
      <p:font typeface="华文楷体" panose="02010600040101010101" pitchFamily="2" charset="-122"/>
      <p:regular r:id="rId46"/>
    </p:embeddedFont>
    <p:embeddedFont>
      <p:font typeface="隶书" panose="02010509060101010101" pitchFamily="49" charset="-122"/>
      <p:regular r:id="rId47"/>
    </p:embeddedFont>
    <p:embeddedFont>
      <p:font typeface="Tahoma" panose="020B0604030504040204" pitchFamily="34" charset="0"/>
      <p:regular r:id="rId48"/>
      <p:bold r:id="rId49"/>
    </p:embeddedFont>
  </p:embeddedFontLst>
  <p:custDataLst>
    <p:tags r:id="rId5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BA"/>
    <a:srgbClr val="0033CC"/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5"/>
    <p:restoredTop sz="91371"/>
  </p:normalViewPr>
  <p:slideViewPr>
    <p:cSldViewPr snapToGrid="0" showGuides="1">
      <p:cViewPr varScale="1">
        <p:scale>
          <a:sx n="80" d="100"/>
          <a:sy n="80" d="100"/>
        </p:scale>
        <p:origin x="-432" y="-60"/>
      </p:cViewPr>
      <p:guideLst>
        <p:guide orient="horz" pos="1953"/>
        <p:guide pos="3094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0" Type="http://schemas.openxmlformats.org/officeDocument/2006/relationships/tags" Target="tags/tag158.xml"/><Relationship Id="rId5" Type="http://schemas.openxmlformats.org/officeDocument/2006/relationships/notesMaster" Target="notesMasters/notesMaster1.xml"/><Relationship Id="rId49" Type="http://schemas.openxmlformats.org/officeDocument/2006/relationships/font" Target="fonts/font15.fntdata"/><Relationship Id="rId48" Type="http://schemas.openxmlformats.org/officeDocument/2006/relationships/font" Target="fonts/font14.fntdata"/><Relationship Id="rId47" Type="http://schemas.openxmlformats.org/officeDocument/2006/relationships/font" Target="fonts/font13.fntdata"/><Relationship Id="rId46" Type="http://schemas.openxmlformats.org/officeDocument/2006/relationships/font" Target="fonts/font12.fntdata"/><Relationship Id="rId45" Type="http://schemas.openxmlformats.org/officeDocument/2006/relationships/font" Target="fonts/font11.fntdata"/><Relationship Id="rId44" Type="http://schemas.openxmlformats.org/officeDocument/2006/relationships/font" Target="fonts/font10.fntdata"/><Relationship Id="rId43" Type="http://schemas.openxmlformats.org/officeDocument/2006/relationships/font" Target="fonts/font9.fntdata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slide" Target="slides/slide1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BF09FA-C98B-4348-8B7F-EA90CA43A3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  <a:ea typeface="华文楷体" panose="02010600040101010101" pitchFamily="2" charset="-122"/>
              </a:rPr>
            </a:fld>
            <a:endParaRPr lang="en-US" altLang="zh-CN" sz="12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  <a:ea typeface="华文楷体" panose="02010600040101010101" pitchFamily="2" charset="-122"/>
              </a:rPr>
            </a:fld>
            <a:endParaRPr lang="en-US" altLang="zh-CN" sz="12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  <a:ea typeface="华文楷体" panose="02010600040101010101" pitchFamily="2" charset="-122"/>
              </a:rPr>
            </a:fld>
            <a:endParaRPr lang="en-US" altLang="zh-CN" sz="12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  <a:ea typeface="华文楷体" panose="02010600040101010101" pitchFamily="2" charset="-122"/>
              </a:rPr>
            </a:fld>
            <a:endParaRPr lang="en-US" altLang="zh-CN" sz="12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  <a:ea typeface="华文楷体" panose="02010600040101010101" pitchFamily="2" charset="-122"/>
              </a:rPr>
            </a:fld>
            <a:endParaRPr lang="en-US" altLang="zh-CN" sz="12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ct val="120000"/>
              </a:lnSpc>
            </a:pPr>
            <a:endParaRPr lang="zh-CN" altLang="en-US" dirty="0">
              <a:latin typeface="+mn-ea"/>
              <a:cs typeface="+mj-cs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algn="ctr">
              <a:lnSpc>
                <a:spcPct val="150000"/>
              </a:lnSpc>
            </a:pPr>
            <a:r>
              <a:rPr lang="zh-CN" altLang="en-US" dirty="0"/>
              <a:t>下面，请大家跟随视频，</a:t>
            </a:r>
            <a:r>
              <a:rPr lang="zh-CN" altLang="en-US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完成教材</a:t>
            </a:r>
            <a:r>
              <a:rPr lang="en-US" altLang="zh-CN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p6</a:t>
            </a:r>
            <a:endParaRPr lang="en-US" altLang="zh-CN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性状分离比的模拟实验</a:t>
            </a:r>
            <a:r>
              <a:rPr lang="en-US" altLang="zh-CN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  <a:ea typeface="华文楷体" panose="02010600040101010101" pitchFamily="2" charset="-122"/>
              </a:rPr>
            </a:fld>
            <a:endParaRPr lang="en-US" altLang="zh-CN" sz="12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  <a:ea typeface="华文楷体" panose="02010600040101010101" pitchFamily="2" charset="-122"/>
              </a:rPr>
            </a:fld>
            <a:endParaRPr lang="en-US" altLang="zh-CN" sz="12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  <a:ea typeface="华文楷体" panose="02010600040101010101" pitchFamily="2" charset="-122"/>
              </a:rPr>
            </a:fld>
            <a:endParaRPr lang="en-US" altLang="zh-CN" sz="12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  <a:ea typeface="华文楷体" panose="02010600040101010101" pitchFamily="2" charset="-122"/>
              </a:rPr>
            </a:fld>
            <a:endParaRPr lang="en-US" altLang="zh-CN" sz="12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  <a:ea typeface="华文楷体" panose="02010600040101010101" pitchFamily="2" charset="-122"/>
              </a:rPr>
            </a:fld>
            <a:endParaRPr lang="en-US" altLang="zh-CN" sz="12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  <a:ea typeface="华文楷体" panose="02010600040101010101" pitchFamily="2" charset="-122"/>
              </a:rPr>
            </a:fld>
            <a:endParaRPr lang="en-US" altLang="zh-CN" sz="12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9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29920-989C-4E42-944A-9A0116A21BB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6D7905-3A5B-4CF5-9685-21FB5F4070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0205D2-2166-48CF-9233-B32932F7FE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DF1828-B596-4A80-84CF-2D2B880BA7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50619-5858-4FA7-AE10-CB37047D04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F5B291-FAE0-4F15-945F-F24D3F8C59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792A42-3F65-44FF-A12F-204BD627069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5D6A0C-9037-4B97-A585-AC8345BC9F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ADC2E9-E4C2-43CF-9D26-933B2F3977D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06E7A2-0263-47E8-A1EF-CE6CFA3226A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D9FD48-3302-44AE-A47B-32D968FDF26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6" Type="http://schemas.openxmlformats.org/officeDocument/2006/relationships/theme" Target="../theme/theme2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57.xml"/><Relationship Id="rId2" Type="http://schemas.openxmlformats.org/officeDocument/2006/relationships/image" Target="../media/image22.jpeg"/><Relationship Id="rId1" Type="http://schemas.openxmlformats.org/officeDocument/2006/relationships/tags" Target="../tags/tag15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jpeg"/><Relationship Id="rId7" Type="http://schemas.openxmlformats.org/officeDocument/2006/relationships/image" Target="../media/image17.png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3"/>
          <p:cNvPicPr>
            <a:picLocks noChangeAspect="1"/>
          </p:cNvPicPr>
          <p:nvPr/>
        </p:nvPicPr>
        <p:blipFill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3014345" y="1734178"/>
            <a:ext cx="6129655" cy="1533525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</a:br>
            <a: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寻找基因之路（2）——</a:t>
            </a:r>
            <a:b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</a:br>
            <a: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孟德尔的豌豆杂交实验（一）第2课时</a:t>
            </a:r>
            <a:endParaRPr kumimoji="0" lang="zh-CN" altLang="en-US" sz="3200" b="1" i="0" u="none" strike="noStrike" kern="1200" cap="none" spc="30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0450" y="3635375"/>
            <a:ext cx="3602038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kumimoji="0" lang="en-US" altLang="zh-CN" sz="2000" b="0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kumimoji="0" lang="en-US" altLang="zh-CN" sz="2000" b="0" i="0" u="none" strike="noStrike" kern="1200" cap="none" spc="226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7175" y="1193800"/>
            <a:ext cx="4766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朝阳区线上课堂</a:t>
            </a:r>
            <a:r>
              <a:rPr kumimoji="0" lang="en-US" altLang="zh-CN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·</a:t>
            </a: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高一年级</a:t>
            </a:r>
            <a:r>
              <a:rPr kumimoji="0" lang="zh-CN" altLang="en-US" sz="2000" b="1" kern="1200" cap="none" spc="226" normalizeH="0" baseline="0" noProof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生物学</a:t>
            </a:r>
            <a:r>
              <a:rPr kumimoji="0" lang="zh-CN" altLang="en-US" sz="2400" b="1" kern="1200" cap="none" spc="226" normalizeH="0" baseline="0" noProof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 </a:t>
            </a:r>
            <a:endParaRPr kumimoji="0" lang="zh-CN" altLang="en-US" sz="2400" b="1" kern="1200" cap="none" spc="226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51150" y="3736975"/>
            <a:ext cx="582485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000" kern="1200" cap="none" spc="226" normalizeH="0" baseline="0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北京市第八十中学      姚亭秀</a:t>
            </a:r>
            <a:endParaRPr kumimoji="0" lang="zh-CN" altLang="en-US" sz="2000" kern="1200" cap="none" spc="226" normalizeH="0" baseline="0" noProof="1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Rectangle 9"/>
          <p:cNvSpPr/>
          <p:nvPr/>
        </p:nvSpPr>
        <p:spPr>
          <a:xfrm>
            <a:off x="534670" y="442595"/>
            <a:ext cx="8013065" cy="1383665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  <a:ea typeface="+mn-ea"/>
                <a:cs typeface="+mn-ea"/>
              </a:rPr>
              <a:t>7.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将模拟实验的结果与孟德尔的杂交实验结果相比较，你认为孟德尔的假说是否合理？ </a:t>
            </a:r>
            <a:endParaRPr lang="zh-CN" altLang="en-US" sz="2800" dirty="0">
              <a:latin typeface="+mn-ea"/>
              <a:ea typeface="+mn-ea"/>
              <a:cs typeface="+mn-ea"/>
            </a:endParaRPr>
          </a:p>
        </p:txBody>
      </p:sp>
      <p:sp>
        <p:nvSpPr>
          <p:cNvPr id="209930" name="Rectangle 10"/>
          <p:cNvSpPr/>
          <p:nvPr/>
        </p:nvSpPr>
        <p:spPr>
          <a:xfrm>
            <a:off x="958850" y="1722120"/>
            <a:ext cx="7226300" cy="3107690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spAutoFit/>
          </a:bodyPr>
          <a:p>
            <a:r>
              <a:rPr lang="en-US" altLang="zh-CN" sz="28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8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合理。</a:t>
            </a:r>
            <a:endParaRPr lang="zh-CN" altLang="en-US" sz="2800" dirty="0">
              <a:solidFill>
                <a:srgbClr val="00006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因为甲、乙小桶内的彩球分别代表孟德尔杂交实验中的雌、雄配子，从两个桶内分别随机抓取一个彩球进行组合，实际上是模拟雌雄配子的随机结合，统计的样本数量也足够大，出现了</a:t>
            </a:r>
            <a:r>
              <a:rPr lang="en-US" altLang="zh-CN" sz="28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dirty="0">
                <a:solidFill>
                  <a:srgbClr val="000066"/>
                </a:solidFill>
                <a:ea typeface="华文楷体" panose="02010600040101010101" pitchFamily="2" charset="-122"/>
                <a:cs typeface="Calibri" panose="020F0502020204030204" pitchFamily="34" charset="0"/>
              </a:rPr>
              <a:t>:</a:t>
            </a:r>
            <a:r>
              <a:rPr lang="en-US" altLang="zh-CN" sz="28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的结果。但孟德尔提出的假说是否正确还需要实验来验证。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lnSpc>
                <a:spcPct val="140000"/>
              </a:lnSpc>
              <a:buNone/>
            </a:pPr>
            <a:r>
              <a:rPr lang="en-US" altLang="zh-CN"/>
              <a:t>         </a:t>
            </a:r>
            <a:r>
              <a:rPr lang="zh-CN" altLang="en-US" sz="2800"/>
              <a:t>你认为可如何设计杂交实验，以验证孟德尔的假说正确</a:t>
            </a:r>
            <a:r>
              <a:rPr lang="zh-CN" altLang="en-US" sz="2800">
                <a:sym typeface="+mn-ea"/>
              </a:rPr>
              <a:t>与否呢</a:t>
            </a:r>
            <a:r>
              <a:rPr lang="zh-CN" altLang="en-US" sz="2800"/>
              <a:t>？</a:t>
            </a:r>
            <a:endParaRPr lang="zh-CN" altLang="en-US" sz="2800"/>
          </a:p>
        </p:txBody>
      </p:sp>
      <p:sp>
        <p:nvSpPr>
          <p:cNvPr id="10244" name="Text Box 5"/>
          <p:cNvSpPr txBox="1"/>
          <p:nvPr/>
        </p:nvSpPr>
        <p:spPr>
          <a:xfrm>
            <a:off x="1317625" y="2846070"/>
            <a:ext cx="7086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rgbClr val="1306BA"/>
                </a:solidFill>
                <a:latin typeface="+mn-lt"/>
                <a:ea typeface="+mn-ea"/>
              </a:rPr>
              <a:t>你认为这个验证性杂交实验关键要验证什么?</a:t>
            </a:r>
            <a:endParaRPr lang="zh-CN" altLang="en-US" sz="2800">
              <a:solidFill>
                <a:srgbClr val="1306BA"/>
              </a:solidFill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13120" y="588010"/>
            <a:ext cx="2434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暂停，思考、表述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3"/>
          <p:cNvSpPr txBox="1"/>
          <p:nvPr/>
        </p:nvSpPr>
        <p:spPr>
          <a:xfrm>
            <a:off x="808355" y="3243580"/>
            <a:ext cx="802259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sz="2800" dirty="0">
                <a:latin typeface="+mn-ea"/>
                <a:ea typeface="+mn-ea"/>
                <a:cs typeface="+mn-ea"/>
              </a:rPr>
              <a:t>方法：让</a:t>
            </a:r>
            <a:r>
              <a:rPr lang="en-US" altLang="zh-CN" sz="2800" dirty="0">
                <a:latin typeface="+mn-ea"/>
                <a:ea typeface="+mn-ea"/>
                <a:cs typeface="+mn-ea"/>
              </a:rPr>
              <a:t>F</a:t>
            </a:r>
            <a:r>
              <a:rPr lang="en-US" altLang="zh-CN" sz="2800" baseline="-25000" dirty="0">
                <a:latin typeface="+mn-ea"/>
                <a:ea typeface="+mn-ea"/>
                <a:cs typeface="+mn-ea"/>
              </a:rPr>
              <a:t>1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与隐性纯合子杂交</a:t>
            </a:r>
            <a:r>
              <a:rPr lang="zh-CN" sz="2800" dirty="0">
                <a:latin typeface="+mn-ea"/>
                <a:ea typeface="+mn-ea"/>
                <a:cs typeface="+mn-ea"/>
              </a:rPr>
              <a:t>。</a:t>
            </a:r>
            <a:endParaRPr lang="zh-CN" sz="2800" dirty="0">
              <a:latin typeface="+mn-ea"/>
              <a:ea typeface="+mn-ea"/>
              <a:cs typeface="+mn-ea"/>
            </a:endParaRPr>
          </a:p>
        </p:txBody>
      </p:sp>
      <p:sp>
        <p:nvSpPr>
          <p:cNvPr id="10244" name="Text Box 5"/>
          <p:cNvSpPr txBox="1"/>
          <p:nvPr/>
        </p:nvSpPr>
        <p:spPr>
          <a:xfrm>
            <a:off x="807720" y="1255395"/>
            <a:ext cx="7086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0066"/>
                </a:solidFill>
                <a:latin typeface="+mn-ea"/>
                <a:ea typeface="+mn-ea"/>
                <a:cs typeface="+mn-ea"/>
              </a:rPr>
              <a:t>问题：你们认为测交实验关键要验证什么?</a:t>
            </a:r>
            <a:endParaRPr lang="zh-CN" altLang="en-US" sz="2800" dirty="0">
              <a:solidFill>
                <a:srgbClr val="000066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723900" y="1725930"/>
            <a:ext cx="7696200" cy="1383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R="0" indent="457200"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800" kern="1200" cap="none" spc="0" normalizeH="0" baseline="0" noProof="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       </a:t>
            </a:r>
            <a:r>
              <a:rPr kumimoji="0" lang="zh-CN" altLang="en-US" sz="2800" kern="1200" cap="none" spc="0" normalizeH="0" baseline="0" noProof="0" dirty="0">
                <a:latin typeface="+mn-ea"/>
                <a:ea typeface="+mn-ea"/>
                <a:cs typeface="+mn-ea"/>
              </a:rPr>
              <a:t>验证：</a:t>
            </a:r>
            <a:r>
              <a:rPr kumimoji="0" lang="en-US" altLang="zh-CN" sz="2800" kern="1200" cap="none" spc="0" normalizeH="0" baseline="0" noProof="0" dirty="0">
                <a:latin typeface="+mn-ea"/>
                <a:ea typeface="+mn-ea"/>
                <a:cs typeface="+mn-ea"/>
              </a:rPr>
              <a:t>F</a:t>
            </a:r>
            <a:r>
              <a:rPr kumimoji="0" lang="en-US" altLang="zh-CN" sz="2800" kern="1200" cap="none" spc="0" normalizeH="0" baseline="-25000" noProof="0" dirty="0">
                <a:latin typeface="+mn-ea"/>
                <a:ea typeface="+mn-ea"/>
                <a:cs typeface="+mn-ea"/>
              </a:rPr>
              <a:t>1</a:t>
            </a:r>
            <a:r>
              <a:rPr kumimoji="0" lang="zh-CN" altLang="en-US" sz="2800" kern="1200" cap="none" spc="0" normalizeH="0" baseline="0" noProof="0" dirty="0">
                <a:latin typeface="+mn-ea"/>
                <a:ea typeface="+mn-ea"/>
                <a:cs typeface="+mn-ea"/>
              </a:rPr>
              <a:t>（</a:t>
            </a:r>
            <a:r>
              <a:rPr kumimoji="0" lang="en-US" altLang="zh-CN" sz="2800" kern="1200" cap="none" spc="0" normalizeH="0" baseline="0" noProof="0" dirty="0" err="1">
                <a:latin typeface="+mn-ea"/>
                <a:ea typeface="+mn-ea"/>
                <a:cs typeface="+mn-ea"/>
              </a:rPr>
              <a:t>Dd</a:t>
            </a:r>
            <a:r>
              <a:rPr kumimoji="0" lang="zh-CN" altLang="en-US" sz="2800" kern="1200" cap="none" spc="0" normalizeH="0" baseline="0" noProof="0" dirty="0">
                <a:latin typeface="+mn-ea"/>
                <a:ea typeface="+mn-ea"/>
                <a:cs typeface="+mn-ea"/>
              </a:rPr>
              <a:t>）是否产生了两种配子</a:t>
            </a:r>
            <a:endParaRPr kumimoji="0" lang="en-US" altLang="zh-CN" sz="2800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R="0"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  <a:defRPr/>
            </a:pPr>
            <a:r>
              <a:rPr kumimoji="0" lang="zh-CN" altLang="en-US" sz="2800" kern="1200" cap="none" spc="0" normalizeH="0" baseline="0" noProof="0" dirty="0">
                <a:latin typeface="+mn-ea"/>
                <a:ea typeface="+mn-ea"/>
                <a:cs typeface="+mn-ea"/>
              </a:rPr>
              <a:t>（</a:t>
            </a:r>
            <a:r>
              <a:rPr kumimoji="0" lang="en-US" altLang="zh-CN" sz="2800" kern="1200" cap="none" spc="0" normalizeH="0" baseline="0" noProof="0" dirty="0">
                <a:latin typeface="+mn-ea"/>
                <a:ea typeface="+mn-ea"/>
                <a:cs typeface="+mn-ea"/>
              </a:rPr>
              <a:t>D</a:t>
            </a:r>
            <a:r>
              <a:rPr kumimoji="0" lang="zh-CN" altLang="en-US" sz="2800" kern="1200" cap="none" spc="0" normalizeH="0" baseline="0" noProof="0" dirty="0">
                <a:latin typeface="+mn-ea"/>
                <a:ea typeface="+mn-ea"/>
                <a:cs typeface="+mn-ea"/>
              </a:rPr>
              <a:t>和</a:t>
            </a:r>
            <a:r>
              <a:rPr kumimoji="0" lang="en-US" altLang="zh-CN" sz="2800" kern="1200" cap="none" spc="0" normalizeH="0" baseline="0" noProof="0" dirty="0">
                <a:latin typeface="+mn-ea"/>
                <a:ea typeface="+mn-ea"/>
                <a:cs typeface="+mn-ea"/>
              </a:rPr>
              <a:t>d</a:t>
            </a:r>
            <a:r>
              <a:rPr kumimoji="0" lang="zh-CN" altLang="en-US" sz="2800" kern="1200" cap="none" spc="0" normalizeH="0" baseline="0" noProof="0" dirty="0">
                <a:latin typeface="+mn-ea"/>
                <a:ea typeface="+mn-ea"/>
                <a:cs typeface="+mn-ea"/>
              </a:rPr>
              <a:t>），且比例为</a:t>
            </a:r>
            <a:r>
              <a:rPr kumimoji="0" lang="en-US" altLang="zh-CN" sz="2800" kern="1200" cap="none" spc="0" normalizeH="0" baseline="0" noProof="0" dirty="0">
                <a:latin typeface="+mn-ea"/>
                <a:ea typeface="+mn-ea"/>
                <a:cs typeface="+mn-ea"/>
              </a:rPr>
              <a:t>1</a:t>
            </a:r>
            <a:r>
              <a:rPr kumimoji="0" lang="zh-CN" altLang="en-US" sz="2800" kern="1200" cap="none" spc="0" normalizeH="0" baseline="0" noProof="0" dirty="0">
                <a:solidFill>
                  <a:srgbClr val="003300"/>
                </a:solidFill>
                <a:latin typeface="+mn-ea"/>
                <a:ea typeface="+mn-ea"/>
                <a:cs typeface="+mn-ea"/>
              </a:rPr>
              <a:t> ∶ </a:t>
            </a:r>
            <a:r>
              <a:rPr kumimoji="0" lang="en-US" altLang="zh-CN" sz="2800" kern="1200" cap="none" spc="0" normalizeH="0" baseline="0" noProof="0" dirty="0">
                <a:latin typeface="+mn-ea"/>
                <a:ea typeface="+mn-ea"/>
                <a:cs typeface="+mn-ea"/>
              </a:rPr>
              <a:t>1</a:t>
            </a:r>
            <a:r>
              <a:rPr kumimoji="0" lang="zh-CN" altLang="en-US" sz="2800" kern="1200" cap="none" spc="0" normalizeH="0" baseline="0" noProof="0" dirty="0">
                <a:latin typeface="+mn-ea"/>
                <a:ea typeface="+mn-ea"/>
                <a:cs typeface="+mn-ea"/>
              </a:rPr>
              <a:t>。</a:t>
            </a:r>
            <a:endParaRPr kumimoji="0" lang="en-US" altLang="zh-CN" sz="2800" kern="1200" cap="none" spc="0" normalizeH="0" baseline="0" noProof="0" dirty="0">
              <a:latin typeface="+mn-ea"/>
              <a:ea typeface="+mn-ea"/>
              <a:cs typeface="+mn-ea"/>
            </a:endParaRPr>
          </a:p>
        </p:txBody>
      </p:sp>
      <p:sp>
        <p:nvSpPr>
          <p:cNvPr id="10246" name="Text Box 9"/>
          <p:cNvSpPr txBox="1"/>
          <p:nvPr/>
        </p:nvSpPr>
        <p:spPr>
          <a:xfrm>
            <a:off x="457200" y="434975"/>
            <a:ext cx="7543800" cy="73723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0" dirty="0">
                <a:latin typeface="黑体" panose="02010609060101010101" charset="-122"/>
                <a:ea typeface="黑体" panose="02010609060101010101" charset="-122"/>
              </a:rPr>
              <a:t>四</a:t>
            </a:r>
            <a:r>
              <a:rPr lang="zh-CN" altLang="en-US" sz="2800" b="0" dirty="0">
                <a:latin typeface="黑体" panose="02010609060101010101" charset="-122"/>
                <a:ea typeface="黑体" panose="02010609060101010101" charset="-122"/>
              </a:rPr>
              <a:t>、对分离现象解释的验证</a:t>
            </a:r>
            <a:endParaRPr lang="zh-CN" altLang="en-US" sz="2800" b="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/>
      <p:bldP spid="10242" grpId="0"/>
      <p:bldP spid="1024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2579" name="Text Box 3"/>
          <p:cNvSpPr txBox="1"/>
          <p:nvPr/>
        </p:nvSpPr>
        <p:spPr>
          <a:xfrm>
            <a:off x="533400" y="771525"/>
            <a:ext cx="8305800" cy="3599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4000" dirty="0"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隐性纯合子（</a:t>
            </a:r>
            <a:r>
              <a:rPr lang="en-US" altLang="zh-CN" sz="2800" dirty="0">
                <a:latin typeface="+mn-ea"/>
                <a:ea typeface="+mn-ea"/>
                <a:cs typeface="+mn-ea"/>
              </a:rPr>
              <a:t>dd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）只产生一种含有隐性遗传因子（</a:t>
            </a:r>
            <a:r>
              <a:rPr lang="en-US" altLang="zh-CN" sz="2800" dirty="0">
                <a:latin typeface="+mn-ea"/>
                <a:ea typeface="+mn-ea"/>
                <a:cs typeface="+mn-ea"/>
              </a:rPr>
              <a:t>d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）的配子，测交后代的性状表现应该由</a:t>
            </a:r>
            <a:r>
              <a:rPr lang="en-US" altLang="zh-CN" sz="2800" dirty="0">
                <a:latin typeface="+mn-ea"/>
                <a:ea typeface="+mn-ea"/>
                <a:cs typeface="+mn-ea"/>
              </a:rPr>
              <a:t>F</a:t>
            </a:r>
            <a:r>
              <a:rPr lang="en-US" altLang="zh-CN" sz="2800" baseline="-25000" dirty="0">
                <a:latin typeface="+mn-ea"/>
                <a:ea typeface="+mn-ea"/>
                <a:cs typeface="+mn-ea"/>
              </a:rPr>
              <a:t>1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产生的配子种类及比例来决定，因此，可以通过</a:t>
            </a:r>
            <a:r>
              <a:rPr lang="zh-CN" altLang="en-US" sz="2800" dirty="0">
                <a:solidFill>
                  <a:srgbClr val="0000FF"/>
                </a:solidFill>
                <a:latin typeface="+mn-ea"/>
                <a:ea typeface="+mn-ea"/>
                <a:cs typeface="+mn-ea"/>
              </a:rPr>
              <a:t>观察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测交后代的性状表现及比例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来</a:t>
            </a:r>
            <a:r>
              <a:rPr lang="zh-CN" altLang="en-US" sz="2800" dirty="0">
                <a:solidFill>
                  <a:srgbClr val="0000FF"/>
                </a:solidFill>
                <a:latin typeface="+mn-ea"/>
                <a:ea typeface="+mn-ea"/>
                <a:cs typeface="+mn-ea"/>
              </a:rPr>
              <a:t>推测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F</a:t>
            </a:r>
            <a:r>
              <a:rPr lang="en-US" altLang="zh-CN" sz="2800" baseline="-250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产生的配子种类及比例，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进而推测</a:t>
            </a:r>
            <a:r>
              <a:rPr lang="en-US" altLang="zh-CN" sz="2800" dirty="0">
                <a:latin typeface="+mn-ea"/>
                <a:ea typeface="+mn-ea"/>
                <a:cs typeface="+mn-ea"/>
              </a:rPr>
              <a:t>F</a:t>
            </a:r>
            <a:r>
              <a:rPr lang="en-US" altLang="zh-CN" sz="2800" baseline="-25000" dirty="0">
                <a:latin typeface="+mn-ea"/>
                <a:ea typeface="+mn-ea"/>
                <a:cs typeface="+mn-ea"/>
              </a:rPr>
              <a:t>1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遗传因子组成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。</a:t>
            </a:r>
            <a:endParaRPr lang="zh-CN" altLang="en-US" sz="2800" dirty="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3"/>
          <p:cNvSpPr txBox="1"/>
          <p:nvPr/>
        </p:nvSpPr>
        <p:spPr>
          <a:xfrm>
            <a:off x="1564005" y="1814830"/>
            <a:ext cx="73025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sz="2800" dirty="0">
                <a:latin typeface="+mn-ea"/>
                <a:ea typeface="+mn-ea"/>
                <a:cs typeface="+mn-ea"/>
              </a:rPr>
              <a:t>让</a:t>
            </a:r>
            <a:r>
              <a:rPr lang="en-US" altLang="zh-CN" sz="2800" dirty="0">
                <a:latin typeface="+mn-ea"/>
                <a:ea typeface="+mn-ea"/>
                <a:cs typeface="+mn-ea"/>
              </a:rPr>
              <a:t>F</a:t>
            </a:r>
            <a:r>
              <a:rPr lang="en-US" altLang="zh-CN" sz="2800" baseline="-25000" dirty="0">
                <a:latin typeface="+mn-ea"/>
                <a:ea typeface="+mn-ea"/>
                <a:cs typeface="+mn-ea"/>
              </a:rPr>
              <a:t>1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与隐性纯合子杂交，用来测定</a:t>
            </a:r>
            <a:r>
              <a:rPr lang="en-US" altLang="zh-CN" sz="2800" dirty="0">
                <a:latin typeface="+mn-ea"/>
                <a:ea typeface="+mn-ea"/>
                <a:cs typeface="+mn-ea"/>
              </a:rPr>
              <a:t>F</a:t>
            </a:r>
            <a:r>
              <a:rPr lang="en-US" altLang="zh-CN" sz="2800" baseline="-25000" dirty="0">
                <a:latin typeface="+mn-ea"/>
                <a:ea typeface="+mn-ea"/>
                <a:cs typeface="+mn-ea"/>
              </a:rPr>
              <a:t>1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的</a:t>
            </a:r>
            <a:endParaRPr lang="en-US" altLang="zh-CN" sz="2800" dirty="0">
              <a:latin typeface="+mn-ea"/>
              <a:ea typeface="+mn-ea"/>
              <a:cs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800" dirty="0">
                <a:latin typeface="+mn-ea"/>
                <a:ea typeface="+mn-ea"/>
                <a:cs typeface="+mn-ea"/>
              </a:rPr>
              <a:t>遗传因子组成。</a:t>
            </a:r>
            <a:endParaRPr lang="zh-CN" altLang="en-US" sz="2800" dirty="0">
              <a:latin typeface="+mn-ea"/>
              <a:ea typeface="+mn-ea"/>
              <a:cs typeface="+mn-ea"/>
            </a:endParaRPr>
          </a:p>
        </p:txBody>
      </p:sp>
      <p:sp>
        <p:nvSpPr>
          <p:cNvPr id="10243" name="Text Box 4"/>
          <p:cNvSpPr txBox="1"/>
          <p:nvPr/>
        </p:nvSpPr>
        <p:spPr>
          <a:xfrm>
            <a:off x="457200" y="1990725"/>
            <a:ext cx="1981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测交：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246" name="Text Box 9"/>
          <p:cNvSpPr txBox="1"/>
          <p:nvPr/>
        </p:nvSpPr>
        <p:spPr>
          <a:xfrm>
            <a:off x="457200" y="835025"/>
            <a:ext cx="4801235" cy="73723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0" dirty="0">
                <a:latin typeface="黑体" panose="02010609060101010101" charset="-122"/>
                <a:ea typeface="黑体" panose="02010609060101010101" charset="-122"/>
              </a:rPr>
              <a:t>四</a:t>
            </a:r>
            <a:r>
              <a:rPr lang="zh-CN" altLang="en-US" sz="2800" b="0" dirty="0">
                <a:latin typeface="黑体" panose="02010609060101010101" charset="-122"/>
                <a:ea typeface="黑体" panose="02010609060101010101" charset="-122"/>
              </a:rPr>
              <a:t>、对分离现象解释的验证</a:t>
            </a:r>
            <a:endParaRPr lang="zh-CN" altLang="en-US" sz="28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2025" y="3648710"/>
            <a:ext cx="7623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尝试书写一对相对性状</a:t>
            </a:r>
            <a:r>
              <a:rPr lang="zh-CN" altLang="en-US" sz="2800"/>
              <a:t>测交实验的分析图解。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4875530" y="998855"/>
            <a:ext cx="2494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sym typeface="+mn-ea"/>
              </a:rPr>
              <a:t>—— 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sym typeface="+mn-ea"/>
              </a:rPr>
              <a:t>测交实验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6370955" y="243205"/>
            <a:ext cx="1781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暂停，书写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1"/>
      <p:bldP spid="10243" grpId="0"/>
      <p:bldP spid="10243" grpId="1"/>
      <p:bldP spid="3" grpId="0"/>
      <p:bldP spid="3" grpId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9443" name="Oval 3"/>
          <p:cNvSpPr/>
          <p:nvPr/>
        </p:nvSpPr>
        <p:spPr>
          <a:xfrm>
            <a:off x="2987675" y="2041525"/>
            <a:ext cx="576263" cy="377825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dirty="0">
                <a:latin typeface="Arial" panose="020B0604020202020204" pitchFamily="34" charset="0"/>
                <a:ea typeface="华文楷体" panose="02010600040101010101" pitchFamily="2" charset="-122"/>
              </a:rPr>
              <a:t>Dd</a:t>
            </a:r>
            <a:endParaRPr lang="en-US" altLang="zh-CN" sz="18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189444" name="Oval 4"/>
          <p:cNvSpPr/>
          <p:nvPr/>
        </p:nvSpPr>
        <p:spPr>
          <a:xfrm>
            <a:off x="5076825" y="2041525"/>
            <a:ext cx="576263" cy="377825"/>
          </a:xfrm>
          <a:prstGeom prst="ellipse">
            <a:avLst/>
          </a:prstGeom>
          <a:solidFill>
            <a:srgbClr val="68E5FE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dirty="0">
                <a:latin typeface="Arial" panose="020B0604020202020204" pitchFamily="34" charset="0"/>
                <a:ea typeface="华文楷体" panose="02010600040101010101" pitchFamily="2" charset="-122"/>
              </a:rPr>
              <a:t>dd</a:t>
            </a:r>
            <a:endParaRPr lang="en-US" altLang="zh-CN" sz="18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189445" name="Oval 5"/>
          <p:cNvSpPr/>
          <p:nvPr/>
        </p:nvSpPr>
        <p:spPr>
          <a:xfrm>
            <a:off x="2339975" y="2960688"/>
            <a:ext cx="576263" cy="376237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dirty="0">
                <a:latin typeface="Arial" panose="020B0604020202020204" pitchFamily="34" charset="0"/>
                <a:ea typeface="华文楷体" panose="02010600040101010101" pitchFamily="2" charset="-122"/>
              </a:rPr>
              <a:t>D</a:t>
            </a:r>
            <a:endParaRPr lang="en-US" altLang="zh-CN" sz="18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189446" name="Oval 6"/>
          <p:cNvSpPr/>
          <p:nvPr/>
        </p:nvSpPr>
        <p:spPr>
          <a:xfrm>
            <a:off x="3635375" y="2960688"/>
            <a:ext cx="576263" cy="376237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400" dirty="0">
                <a:latin typeface="Arial" panose="020B0604020202020204" pitchFamily="34" charset="0"/>
                <a:ea typeface="华文楷体" panose="02010600040101010101" pitchFamily="2" charset="-122"/>
              </a:rPr>
              <a:t>d</a:t>
            </a:r>
            <a:endParaRPr lang="en-US" altLang="zh-CN" sz="1800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189447" name="Text Box 7"/>
          <p:cNvSpPr txBox="1"/>
          <p:nvPr/>
        </p:nvSpPr>
        <p:spPr>
          <a:xfrm>
            <a:off x="1116013" y="2905125"/>
            <a:ext cx="8001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配子</a:t>
            </a:r>
            <a:endParaRPr lang="zh-CN" altLang="en-US" sz="2400" b="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9448" name="Text Box 8"/>
          <p:cNvSpPr txBox="1"/>
          <p:nvPr/>
        </p:nvSpPr>
        <p:spPr>
          <a:xfrm>
            <a:off x="2916238" y="4310063"/>
            <a:ext cx="8001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高茎</a:t>
            </a:r>
            <a:endParaRPr lang="zh-CN" altLang="en-US" sz="1800" b="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9449" name="Text Box 9"/>
          <p:cNvSpPr txBox="1"/>
          <p:nvPr/>
        </p:nvSpPr>
        <p:spPr>
          <a:xfrm>
            <a:off x="4500563" y="4310063"/>
            <a:ext cx="8001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矮茎</a:t>
            </a:r>
            <a:endParaRPr lang="zh-CN" altLang="en-US" sz="1800" b="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2319" name="Group 11"/>
          <p:cNvGrpSpPr/>
          <p:nvPr/>
        </p:nvGrpSpPr>
        <p:grpSpPr>
          <a:xfrm rot="0">
            <a:off x="2463800" y="1393825"/>
            <a:ext cx="1724025" cy="732155"/>
            <a:chOff x="1552" y="799"/>
            <a:chExt cx="1086" cy="615"/>
          </a:xfrm>
        </p:grpSpPr>
        <p:sp>
          <p:nvSpPr>
            <p:cNvPr id="12324" name="Text Box 12"/>
            <p:cNvSpPr txBox="1"/>
            <p:nvPr/>
          </p:nvSpPr>
          <p:spPr>
            <a:xfrm>
              <a:off x="1837" y="1026"/>
              <a:ext cx="504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400" dirty="0">
                  <a:latin typeface="Arial" panose="020B0604020202020204" pitchFamily="34" charset="0"/>
                  <a:ea typeface="华文楷体" panose="02010600040101010101" pitchFamily="2" charset="-122"/>
                </a:rPr>
                <a:t>高茎</a:t>
              </a:r>
              <a:endParaRPr lang="zh-CN" altLang="en-US" sz="1800" b="0" dirty="0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12325" name="Text Box 13"/>
            <p:cNvSpPr txBox="1"/>
            <p:nvPr/>
          </p:nvSpPr>
          <p:spPr>
            <a:xfrm>
              <a:off x="1552" y="799"/>
              <a:ext cx="1086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杂种子一代</a:t>
              </a:r>
              <a:endPara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2320" name="Group 14"/>
          <p:cNvGrpSpPr/>
          <p:nvPr/>
        </p:nvGrpSpPr>
        <p:grpSpPr>
          <a:xfrm rot="0">
            <a:off x="4551680" y="1393825"/>
            <a:ext cx="1724025" cy="732155"/>
            <a:chOff x="2867" y="799"/>
            <a:chExt cx="1086" cy="615"/>
          </a:xfrm>
        </p:grpSpPr>
        <p:sp>
          <p:nvSpPr>
            <p:cNvPr id="12322" name="Text Box 15"/>
            <p:cNvSpPr txBox="1"/>
            <p:nvPr/>
          </p:nvSpPr>
          <p:spPr>
            <a:xfrm>
              <a:off x="3152" y="1026"/>
              <a:ext cx="504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400" dirty="0">
                  <a:latin typeface="Arial" panose="020B0604020202020204" pitchFamily="34" charset="0"/>
                  <a:ea typeface="华文楷体" panose="02010600040101010101" pitchFamily="2" charset="-122"/>
                </a:rPr>
                <a:t>矮茎</a:t>
              </a:r>
              <a:endParaRPr lang="zh-CN" altLang="en-US" sz="1800" b="0" dirty="0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12323" name="Text Box 16"/>
            <p:cNvSpPr txBox="1"/>
            <p:nvPr/>
          </p:nvSpPr>
          <p:spPr>
            <a:xfrm>
              <a:off x="2867" y="799"/>
              <a:ext cx="1086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隐性纯合子</a:t>
              </a:r>
              <a:endPara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2321" name="Text Box 17"/>
          <p:cNvSpPr txBox="1"/>
          <p:nvPr/>
        </p:nvSpPr>
        <p:spPr>
          <a:xfrm>
            <a:off x="4067175" y="2042795"/>
            <a:ext cx="544830" cy="5226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Arial" panose="020B0604020202020204" pitchFamily="34" charset="0"/>
                <a:ea typeface="华文楷体" panose="02010600040101010101" pitchFamily="2" charset="-122"/>
              </a:rPr>
              <a:t>×</a:t>
            </a:r>
            <a:endParaRPr lang="en-US" altLang="zh-CN" sz="280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12298" name="Text Box 18"/>
          <p:cNvSpPr txBox="1"/>
          <p:nvPr/>
        </p:nvSpPr>
        <p:spPr>
          <a:xfrm>
            <a:off x="1116013" y="1987550"/>
            <a:ext cx="8001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测交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9459" name="Text Box 19"/>
          <p:cNvSpPr txBox="1"/>
          <p:nvPr/>
        </p:nvSpPr>
        <p:spPr>
          <a:xfrm>
            <a:off x="827088" y="4040188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测交后代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9460" name="Line 20"/>
          <p:cNvSpPr/>
          <p:nvPr/>
        </p:nvSpPr>
        <p:spPr>
          <a:xfrm flipH="1">
            <a:off x="2700338" y="2473325"/>
            <a:ext cx="431800" cy="431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61" name="Line 21"/>
          <p:cNvSpPr/>
          <p:nvPr/>
        </p:nvSpPr>
        <p:spPr>
          <a:xfrm>
            <a:off x="3348038" y="2473325"/>
            <a:ext cx="503237" cy="3778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5" name="Group 22"/>
          <p:cNvGrpSpPr/>
          <p:nvPr/>
        </p:nvGrpSpPr>
        <p:grpSpPr>
          <a:xfrm>
            <a:off x="5076825" y="2473325"/>
            <a:ext cx="576263" cy="863600"/>
            <a:chOff x="3198" y="1706"/>
            <a:chExt cx="363" cy="726"/>
          </a:xfrm>
        </p:grpSpPr>
        <p:sp>
          <p:nvSpPr>
            <p:cNvPr id="12317" name="Oval 23"/>
            <p:cNvSpPr/>
            <p:nvPr/>
          </p:nvSpPr>
          <p:spPr>
            <a:xfrm>
              <a:off x="3198" y="2115"/>
              <a:ext cx="363" cy="317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en-US" altLang="zh-CN" sz="2400" dirty="0">
                  <a:latin typeface="Arial" panose="020B0604020202020204" pitchFamily="34" charset="0"/>
                  <a:ea typeface="华文楷体" panose="02010600040101010101" pitchFamily="2" charset="-122"/>
                </a:rPr>
                <a:t>d</a:t>
              </a:r>
              <a:endParaRPr lang="en-US" altLang="zh-CN" sz="1800" b="0" dirty="0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12318" name="Line 24"/>
            <p:cNvSpPr/>
            <p:nvPr/>
          </p:nvSpPr>
          <p:spPr>
            <a:xfrm>
              <a:off x="3379" y="1706"/>
              <a:ext cx="0" cy="36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6" name="Group 25"/>
          <p:cNvGrpSpPr/>
          <p:nvPr/>
        </p:nvGrpSpPr>
        <p:grpSpPr>
          <a:xfrm>
            <a:off x="2700338" y="3392488"/>
            <a:ext cx="2519362" cy="915987"/>
            <a:chOff x="1701" y="2478"/>
            <a:chExt cx="1587" cy="770"/>
          </a:xfrm>
        </p:grpSpPr>
        <p:sp>
          <p:nvSpPr>
            <p:cNvPr id="12314" name="Oval 26"/>
            <p:cNvSpPr/>
            <p:nvPr/>
          </p:nvSpPr>
          <p:spPr>
            <a:xfrm>
              <a:off x="1882" y="2931"/>
              <a:ext cx="363" cy="317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en-US" altLang="zh-CN" sz="2400" dirty="0">
                  <a:latin typeface="Arial" panose="020B0604020202020204" pitchFamily="34" charset="0"/>
                  <a:ea typeface="华文楷体" panose="02010600040101010101" pitchFamily="2" charset="-122"/>
                </a:rPr>
                <a:t>Dd</a:t>
              </a:r>
              <a:endParaRPr lang="en-US" altLang="zh-CN" sz="1800" b="0" dirty="0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12315" name="Line 27"/>
            <p:cNvSpPr/>
            <p:nvPr/>
          </p:nvSpPr>
          <p:spPr>
            <a:xfrm>
              <a:off x="1701" y="2478"/>
              <a:ext cx="272" cy="45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316" name="Line 28"/>
            <p:cNvSpPr/>
            <p:nvPr/>
          </p:nvSpPr>
          <p:spPr>
            <a:xfrm flipH="1">
              <a:off x="2200" y="2478"/>
              <a:ext cx="1088" cy="45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7" name="Group 29"/>
          <p:cNvGrpSpPr/>
          <p:nvPr/>
        </p:nvGrpSpPr>
        <p:grpSpPr>
          <a:xfrm>
            <a:off x="3924300" y="3392488"/>
            <a:ext cx="1368425" cy="915987"/>
            <a:chOff x="2472" y="2478"/>
            <a:chExt cx="862" cy="770"/>
          </a:xfrm>
        </p:grpSpPr>
        <p:sp>
          <p:nvSpPr>
            <p:cNvPr id="12311" name="Oval 30"/>
            <p:cNvSpPr/>
            <p:nvPr/>
          </p:nvSpPr>
          <p:spPr>
            <a:xfrm>
              <a:off x="2835" y="2931"/>
              <a:ext cx="363" cy="317"/>
            </a:xfrm>
            <a:prstGeom prst="ellipse">
              <a:avLst/>
            </a:prstGeom>
            <a:solidFill>
              <a:srgbClr val="68E5FE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en-US" altLang="zh-CN" sz="2400" dirty="0">
                  <a:latin typeface="Arial" panose="020B0604020202020204" pitchFamily="34" charset="0"/>
                  <a:ea typeface="华文楷体" panose="02010600040101010101" pitchFamily="2" charset="-122"/>
                </a:rPr>
                <a:t>dd</a:t>
              </a:r>
              <a:endParaRPr lang="en-US" altLang="zh-CN" sz="1800" b="0" dirty="0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12312" name="Line 31"/>
            <p:cNvSpPr/>
            <p:nvPr/>
          </p:nvSpPr>
          <p:spPr>
            <a:xfrm>
              <a:off x="2472" y="2478"/>
              <a:ext cx="453" cy="40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313" name="Line 32"/>
            <p:cNvSpPr/>
            <p:nvPr/>
          </p:nvSpPr>
          <p:spPr>
            <a:xfrm flipH="1">
              <a:off x="3061" y="2478"/>
              <a:ext cx="273" cy="40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89473" name="Text Box 33"/>
          <p:cNvSpPr txBox="1"/>
          <p:nvPr/>
        </p:nvSpPr>
        <p:spPr>
          <a:xfrm>
            <a:off x="3276600" y="4670425"/>
            <a:ext cx="17811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       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     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306" name="Text Box 34"/>
          <p:cNvSpPr txBox="1"/>
          <p:nvPr/>
        </p:nvSpPr>
        <p:spPr>
          <a:xfrm>
            <a:off x="6705600" y="1352550"/>
            <a:ext cx="544513" cy="39703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预</a:t>
            </a:r>
            <a:endParaRPr lang="zh-CN" altLang="en-US" sz="28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测</a:t>
            </a:r>
            <a:endParaRPr lang="zh-CN" altLang="en-US" sz="28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测</a:t>
            </a:r>
            <a:endParaRPr lang="en-US" altLang="zh-CN" sz="28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交</a:t>
            </a:r>
            <a:endParaRPr lang="en-US" altLang="zh-CN" sz="28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</a:t>
            </a:r>
            <a:endParaRPr lang="zh-CN" altLang="en-US" sz="28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验</a:t>
            </a:r>
            <a:endParaRPr lang="zh-CN" altLang="en-US" sz="28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</a:t>
            </a:r>
            <a:endParaRPr lang="zh-CN" altLang="en-US" sz="28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果</a:t>
            </a:r>
            <a:endParaRPr lang="zh-CN" altLang="en-US" sz="28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307" name="Rectangle 36"/>
          <p:cNvSpPr/>
          <p:nvPr/>
        </p:nvSpPr>
        <p:spPr>
          <a:xfrm>
            <a:off x="7772400" y="2038350"/>
            <a:ext cx="544513" cy="181610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solidFill>
                  <a:srgbClr val="CC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演</a:t>
            </a:r>
            <a:endParaRPr lang="en-US" altLang="zh-CN" sz="2800" dirty="0">
              <a:solidFill>
                <a:srgbClr val="CC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solidFill>
                  <a:srgbClr val="CC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绎</a:t>
            </a:r>
            <a:endParaRPr lang="en-US" altLang="zh-CN" sz="2800" dirty="0">
              <a:solidFill>
                <a:srgbClr val="CC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solidFill>
                  <a:srgbClr val="CC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推</a:t>
            </a:r>
            <a:endParaRPr lang="en-US" altLang="zh-CN" sz="2800" dirty="0">
              <a:solidFill>
                <a:srgbClr val="CC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solidFill>
                  <a:srgbClr val="CC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理</a:t>
            </a:r>
            <a:endParaRPr lang="zh-CN" altLang="en-US" sz="2800" dirty="0">
              <a:solidFill>
                <a:schemeClr val="bg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309" name="矩形 40"/>
          <p:cNvSpPr/>
          <p:nvPr/>
        </p:nvSpPr>
        <p:spPr>
          <a:xfrm>
            <a:off x="838200" y="1355725"/>
            <a:ext cx="2819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分析</a:t>
            </a:r>
            <a:r>
              <a:rPr lang="zh-CN" altLang="en-US" sz="28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图解</a:t>
            </a:r>
            <a:endParaRPr lang="zh-CN" altLang="en-US" sz="28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 bldLvl="0" animBg="1"/>
      <p:bldP spid="189445" grpId="0" bldLvl="0" animBg="1"/>
      <p:bldP spid="189446" grpId="0" bldLvl="0" animBg="1"/>
      <p:bldP spid="189447" grpId="0"/>
      <p:bldP spid="189448" grpId="0"/>
      <p:bldP spid="189449" grpId="0"/>
      <p:bldP spid="189459" grpId="0"/>
      <p:bldP spid="189473" grpId="0"/>
      <p:bldP spid="12306" grpId="0"/>
      <p:bldP spid="12307" grpId="0"/>
      <p:bldP spid="12306" grpId="1"/>
      <p:bldP spid="12307" grpId="1"/>
      <p:bldP spid="123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20" name="矩形 37"/>
          <p:cNvSpPr>
            <a:spLocks noChangeArrowheads="1"/>
          </p:cNvSpPr>
          <p:nvPr/>
        </p:nvSpPr>
        <p:spPr bwMode="auto">
          <a:xfrm>
            <a:off x="457200" y="787400"/>
            <a:ext cx="8077200" cy="5822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测交实验结果：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-19685" y="2340610"/>
            <a:ext cx="7750810" cy="5822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测交实验结果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与预测相符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，表明：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223" name="矩形 40"/>
          <p:cNvSpPr>
            <a:spLocks noChangeArrowheads="1"/>
          </p:cNvSpPr>
          <p:nvPr/>
        </p:nvSpPr>
        <p:spPr bwMode="auto">
          <a:xfrm>
            <a:off x="419100" y="3589655"/>
            <a:ext cx="8153400" cy="10737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假说正确。即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：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</a:t>
            </a:r>
            <a:r>
              <a:rPr kumimoji="0" lang="en-US" altLang="zh-CN" sz="280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Dd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在形成配子时成对的遗传因子彼此分离，分别进入不同的配子。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3319" name="矩形 41"/>
          <p:cNvSpPr/>
          <p:nvPr/>
        </p:nvSpPr>
        <p:spPr>
          <a:xfrm>
            <a:off x="6719570" y="348615"/>
            <a:ext cx="16208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实验检验</a:t>
            </a:r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35710" y="2957195"/>
            <a:ext cx="51587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F</a:t>
            </a:r>
            <a:r>
              <a:rPr lang="en-US" altLang="zh-CN" sz="2400" baseline="-250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1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产生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D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和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d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两种配子，且比例为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1</a:t>
            </a:r>
            <a:r>
              <a:rPr lang="zh-CN" altLang="en-US" sz="24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宋体" panose="02010600030101010101" pitchFamily="2" charset="-122"/>
                <a:cs typeface="Calibri" panose="020F0502020204030204" pitchFamily="34" charset="0"/>
                <a:sym typeface="+mn-ea"/>
              </a:rPr>
              <a:t>: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1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。</a:t>
            </a:r>
            <a:endParaRPr lang="zh-CN" altLang="en-US" sz="2400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7870" y="1414145"/>
            <a:ext cx="7834630" cy="932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45720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在得到的</a:t>
            </a:r>
            <a:r>
              <a:rPr lang="en-US" altLang="zh-CN" sz="24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166</a:t>
            </a:r>
            <a:r>
              <a:rPr lang="zh-CN" altLang="en-US" sz="24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株后代中，</a:t>
            </a:r>
            <a:r>
              <a:rPr lang="en-US" altLang="zh-CN" sz="24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87</a:t>
            </a:r>
            <a:r>
              <a:rPr lang="zh-CN" altLang="en-US" sz="24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株是高茎的，</a:t>
            </a:r>
            <a:r>
              <a:rPr lang="en-US" altLang="zh-CN" sz="24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79</a:t>
            </a:r>
            <a:r>
              <a:rPr lang="zh-CN" altLang="en-US" sz="24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株是矮茎的，高茎与矮茎植株的数量比接近</a:t>
            </a:r>
            <a:r>
              <a:rPr lang="en-US" altLang="zh-CN" sz="24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1</a:t>
            </a:r>
            <a:r>
              <a:rPr lang="zh-CN" altLang="en-US" sz="24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宋体" panose="02010600030101010101" pitchFamily="2" charset="-122"/>
                <a:cs typeface="Calibri" panose="020F0502020204030204" pitchFamily="34" charset="0"/>
                <a:sym typeface="+mn-ea"/>
              </a:rPr>
              <a:t>:</a:t>
            </a:r>
            <a:r>
              <a:rPr lang="en-US" altLang="zh-CN" sz="24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宋体" panose="02010600030101010101" pitchFamily="2" charset="-122"/>
                <a:sym typeface="+mn-ea"/>
              </a:rPr>
              <a:t>1</a:t>
            </a:r>
            <a:r>
              <a:rPr lang="zh-CN" altLang="en-US" sz="24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。</a:t>
            </a:r>
            <a:endParaRPr lang="zh-CN" altLang="en-US" sz="24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2" grpId="0"/>
      <p:bldP spid="9222" grpId="1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4"/>
          <p:cNvSpPr txBox="1"/>
          <p:nvPr/>
        </p:nvSpPr>
        <p:spPr>
          <a:xfrm>
            <a:off x="914400" y="742950"/>
            <a:ext cx="7162800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五、分离定律</a:t>
            </a:r>
            <a:r>
              <a:rPr lang="en-US" altLang="zh-CN" sz="2800" b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1" name="Text Box 5"/>
          <p:cNvSpPr txBox="1"/>
          <p:nvPr/>
        </p:nvSpPr>
        <p:spPr>
          <a:xfrm>
            <a:off x="629285" y="2536825"/>
            <a:ext cx="8315960" cy="233045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indent="457200">
              <a:lnSpc>
                <a:spcPct val="13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在生物的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____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___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___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中，控制同一性状的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____________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存在，不相融合；在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________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时，成对的遗传因子发生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_______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，分离后的遗传因子分别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_______________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中，随配子遗传给后代。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4340" name="矩形 3"/>
          <p:cNvSpPr/>
          <p:nvPr/>
        </p:nvSpPr>
        <p:spPr>
          <a:xfrm>
            <a:off x="1296035" y="1450975"/>
            <a:ext cx="7162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根据已学习的内容，归纳概括、总结规律。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32015" y="35369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暂停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53740" y="2536825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体细胞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9285" y="3094990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遗传因子成对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67095" y="309499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形成配子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54755" y="361696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分离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1350" y="4187190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进入不同的配子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9285" y="1991360"/>
            <a:ext cx="5516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孟德尔第一定律，又称分离定律：</a:t>
            </a:r>
            <a:endParaRPr lang="zh-CN" altLang="en-US" sz="2800" dirty="0">
              <a:solidFill>
                <a:srgbClr val="000000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4338" grpId="0"/>
      <p:bldP spid="1433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6631" name="Line 23"/>
          <p:cNvSpPr/>
          <p:nvPr/>
        </p:nvSpPr>
        <p:spPr>
          <a:xfrm>
            <a:off x="6096000" y="3790950"/>
            <a:ext cx="0" cy="285750"/>
          </a:xfrm>
          <a:prstGeom prst="line">
            <a:avLst/>
          </a:prstGeom>
          <a:ln w="508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66" name="Line 3"/>
          <p:cNvSpPr>
            <a:spLocks noChangeShapeType="1"/>
          </p:cNvSpPr>
          <p:nvPr/>
        </p:nvSpPr>
        <p:spPr bwMode="auto">
          <a:xfrm>
            <a:off x="3324225" y="3087688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5364" name="Rectangle 6"/>
          <p:cNvSpPr/>
          <p:nvPr/>
        </p:nvSpPr>
        <p:spPr>
          <a:xfrm>
            <a:off x="-3813175" y="193675"/>
            <a:ext cx="18415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zh-CN" sz="2400" b="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15365" name="Rectangle 7"/>
          <p:cNvSpPr/>
          <p:nvPr/>
        </p:nvSpPr>
        <p:spPr>
          <a:xfrm>
            <a:off x="-3813175" y="300038"/>
            <a:ext cx="184150" cy="96996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br>
              <a:rPr lang="en-US" altLang="zh-CN" sz="900" b="0" dirty="0">
                <a:latin typeface="Tahoma" panose="020B0604030504040204" pitchFamily="34" charset="0"/>
                <a:ea typeface="华文楷体" panose="02010600040101010101" pitchFamily="2" charset="-122"/>
              </a:rPr>
            </a:br>
            <a:endParaRPr lang="en-US" altLang="zh-CN" sz="2400" b="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eaLnBrk="0" hangingPunct="0"/>
            <a:endParaRPr lang="en-US" altLang="zh-CN" sz="2400" b="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15366" name="Rectangle 8"/>
          <p:cNvSpPr/>
          <p:nvPr/>
        </p:nvSpPr>
        <p:spPr>
          <a:xfrm>
            <a:off x="-3813175" y="1036638"/>
            <a:ext cx="184150" cy="8318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en-US" altLang="zh-CN" sz="2400" b="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pPr eaLnBrk="0" hangingPunct="0"/>
            <a:endParaRPr lang="en-US" altLang="zh-CN" sz="2400" b="0" dirty="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15367" name="Rectangle 9"/>
          <p:cNvSpPr/>
          <p:nvPr/>
        </p:nvSpPr>
        <p:spPr>
          <a:xfrm>
            <a:off x="304800" y="666750"/>
            <a:ext cx="8153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0" dirty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800" b="1">
                <a:sym typeface="+mn-ea"/>
              </a:rPr>
              <a:t>科学</a:t>
            </a:r>
            <a:r>
              <a:rPr lang="zh-CN" altLang="en-US" sz="2800" b="0" dirty="0">
                <a:latin typeface="黑体" panose="02010609060101010101" charset="-122"/>
                <a:ea typeface="黑体" panose="02010609060101010101" charset="-122"/>
              </a:rPr>
              <a:t>研究方法：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假说</a:t>
            </a:r>
            <a:r>
              <a:rPr lang="en-US" altLang="zh-CN" sz="2800" b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sz="2800" b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演绎法</a:t>
            </a:r>
            <a:endParaRPr lang="zh-CN" altLang="en-US" sz="2800" b="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152400" y="1200150"/>
            <a:ext cx="3048000" cy="40005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marR="0" algn="just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观察现象提出问题：</a:t>
            </a:r>
            <a:endParaRPr kumimoji="1" lang="zh-CN" altLang="en-US" sz="2400" kern="1200" cap="none" spc="0" normalizeH="0" baseline="0" noProof="0" dirty="0">
              <a:solidFill>
                <a:srgbClr val="FF000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152400" y="1962150"/>
            <a:ext cx="31242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marR="0" algn="just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推理想象提出假说：</a:t>
            </a:r>
            <a:endParaRPr kumimoji="1" lang="zh-CN" altLang="en-US" sz="2400" kern="1200" cap="none" spc="0" normalizeH="0" baseline="0" noProof="0" dirty="0">
              <a:solidFill>
                <a:srgbClr val="FF000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152400" y="2724150"/>
            <a:ext cx="3276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marR="0" algn="just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根据假说演绎推理：</a:t>
            </a:r>
            <a:endParaRPr kumimoji="1" lang="zh-CN" altLang="en-US" sz="2400" kern="1200" cap="none" spc="0" normalizeH="0" baseline="0" noProof="0" dirty="0">
              <a:solidFill>
                <a:srgbClr val="FF000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228600" y="3943350"/>
            <a:ext cx="34290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marR="0" algn="just" defTabSz="914400">
              <a:buClrTx/>
              <a:buSzTx/>
              <a:buFontTx/>
              <a:defRPr/>
            </a:pPr>
            <a:r>
              <a:rPr kumimoji="1" lang="zh-CN" altLang="en-US" sz="2400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设计实验验证假说：</a:t>
            </a:r>
            <a:endParaRPr kumimoji="1" lang="zh-CN" altLang="en-US" sz="2400" kern="1200" cap="none" spc="0" normalizeH="0" baseline="0" noProof="0" dirty="0">
              <a:solidFill>
                <a:srgbClr val="FF0000"/>
              </a:solidFill>
              <a:latin typeface="+mn-ea"/>
              <a:ea typeface="+mn-ea"/>
              <a:cs typeface="+mn-cs"/>
            </a:endParaRPr>
          </a:p>
          <a:p>
            <a:pPr marR="0" algn="just" defTabSz="914400">
              <a:buClrTx/>
              <a:buSzTx/>
              <a:buFontTx/>
              <a:defRPr/>
            </a:pPr>
            <a:endParaRPr kumimoji="1" lang="en-US" altLang="zh-CN" sz="2400" kern="1200" cap="none" spc="0" normalizeH="0" baseline="0" noProof="0" dirty="0">
              <a:solidFill>
                <a:srgbClr val="FF000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96622" name="Line 14"/>
          <p:cNvSpPr>
            <a:spLocks noChangeShapeType="1"/>
          </p:cNvSpPr>
          <p:nvPr/>
        </p:nvSpPr>
        <p:spPr bwMode="auto">
          <a:xfrm>
            <a:off x="1752600" y="1581150"/>
            <a:ext cx="0" cy="37306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>
            <a:off x="1752600" y="2343150"/>
            <a:ext cx="0" cy="37306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96625" name="Rectangle 17"/>
          <p:cNvSpPr>
            <a:spLocks noChangeArrowheads="1"/>
          </p:cNvSpPr>
          <p:nvPr/>
        </p:nvSpPr>
        <p:spPr bwMode="auto">
          <a:xfrm>
            <a:off x="3352800" y="1200150"/>
            <a:ext cx="5334000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为什么</a:t>
            </a:r>
            <a:r>
              <a:rPr kumimoji="1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F</a:t>
            </a:r>
            <a:r>
              <a:rPr kumimoji="1" lang="en-US" altLang="zh-CN" sz="240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</a:t>
            </a:r>
            <a:r>
              <a:rPr kumimoji="1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中会出现</a:t>
            </a:r>
            <a:r>
              <a:rPr kumimoji="1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3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ea"/>
                <a:ea typeface="楷体_GB2312" pitchFamily="49" charset="-122"/>
                <a:cs typeface="+mn-cs"/>
              </a:rPr>
              <a:t> ∶ </a:t>
            </a:r>
            <a:r>
              <a:rPr kumimoji="1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1</a:t>
            </a:r>
            <a:r>
              <a:rPr kumimoji="1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的性状分离比</a:t>
            </a:r>
            <a:r>
              <a:rPr kumimoji="1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？</a:t>
            </a:r>
            <a:endParaRPr kumimoji="1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96626" name="Rectangle 18"/>
          <p:cNvSpPr/>
          <p:nvPr/>
        </p:nvSpPr>
        <p:spPr>
          <a:xfrm>
            <a:off x="2971800" y="1885950"/>
            <a:ext cx="6172200" cy="7604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indent="457200">
              <a:lnSpc>
                <a:spcPct val="90000"/>
              </a:lnSpc>
            </a:pPr>
            <a:r>
              <a:rPr lang="en-US" altLang="zh-CN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F</a:t>
            </a:r>
            <a:r>
              <a:rPr lang="en-US" altLang="zh-CN" sz="2400" baseline="-250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在产生配子时，成对的遗传因子彼此分离，分别进入不同的配子中。</a:t>
            </a:r>
            <a:endParaRPr lang="zh-CN" altLang="en-US" sz="2400" dirty="0">
              <a:solidFill>
                <a:srgbClr val="00006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6627" name="Rectangle 19"/>
          <p:cNvSpPr>
            <a:spLocks noChangeArrowheads="1"/>
          </p:cNvSpPr>
          <p:nvPr/>
        </p:nvSpPr>
        <p:spPr bwMode="auto">
          <a:xfrm>
            <a:off x="2565400" y="2800350"/>
            <a:ext cx="6553200" cy="108775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 </a:t>
            </a:r>
            <a:r>
              <a:rPr kumimoji="1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如果</a:t>
            </a:r>
            <a:r>
              <a:rPr kumimoji="1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F</a:t>
            </a:r>
            <a:r>
              <a:rPr kumimoji="1" lang="en-US" altLang="zh-CN" sz="2400" i="0" u="none" strike="noStrike" kern="1200" cap="none" spc="0" normalizeH="0" baseline="-2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1</a:t>
            </a:r>
            <a:r>
              <a:rPr kumimoji="1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产生配子时，成对的遗传因子彼此分离，分别进入不同的配子中，那么</a:t>
            </a:r>
            <a:r>
              <a:rPr kumimoji="1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F</a:t>
            </a:r>
            <a:r>
              <a:rPr kumimoji="1" lang="en-US" altLang="zh-CN" sz="2400" i="0" u="none" strike="noStrike" kern="1200" cap="none" spc="0" normalizeH="0" baseline="-2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1</a:t>
            </a:r>
            <a:r>
              <a:rPr kumimoji="1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与隐性类型杂交产生的后代应该是高茎与矮茎</a:t>
            </a:r>
            <a:r>
              <a:rPr kumimoji="1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比为</a:t>
            </a:r>
            <a:r>
              <a:rPr kumimoji="1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1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ea"/>
                <a:ea typeface="楷体_GB2312" pitchFamily="49" charset="-122"/>
                <a:cs typeface="+mn-cs"/>
              </a:rPr>
              <a:t>∶</a:t>
            </a:r>
            <a:r>
              <a:rPr kumimoji="1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1</a:t>
            </a:r>
            <a:r>
              <a:rPr kumimoji="1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。</a:t>
            </a:r>
            <a:endParaRPr kumimoji="1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96628" name="Line 20"/>
          <p:cNvSpPr>
            <a:spLocks noChangeShapeType="1"/>
          </p:cNvSpPr>
          <p:nvPr/>
        </p:nvSpPr>
        <p:spPr bwMode="auto">
          <a:xfrm>
            <a:off x="1752600" y="3257550"/>
            <a:ext cx="0" cy="51435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96629" name="Line 21"/>
          <p:cNvSpPr/>
          <p:nvPr/>
        </p:nvSpPr>
        <p:spPr>
          <a:xfrm>
            <a:off x="6096000" y="1581150"/>
            <a:ext cx="0" cy="373063"/>
          </a:xfrm>
          <a:prstGeom prst="line">
            <a:avLst/>
          </a:prstGeom>
          <a:ln w="508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6630" name="Line 22"/>
          <p:cNvSpPr/>
          <p:nvPr/>
        </p:nvSpPr>
        <p:spPr>
          <a:xfrm>
            <a:off x="6096000" y="2571750"/>
            <a:ext cx="0" cy="373063"/>
          </a:xfrm>
          <a:prstGeom prst="line">
            <a:avLst/>
          </a:prstGeom>
          <a:ln w="508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6632" name="Rectangle 24"/>
          <p:cNvSpPr>
            <a:spLocks noChangeArrowheads="1"/>
          </p:cNvSpPr>
          <p:nvPr/>
        </p:nvSpPr>
        <p:spPr bwMode="auto">
          <a:xfrm>
            <a:off x="219075" y="4700588"/>
            <a:ext cx="3352800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归纳综合总结规律：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96634" name="Line 26"/>
          <p:cNvSpPr>
            <a:spLocks noChangeShapeType="1"/>
          </p:cNvSpPr>
          <p:nvPr/>
        </p:nvSpPr>
        <p:spPr bwMode="auto">
          <a:xfrm>
            <a:off x="1752600" y="4357688"/>
            <a:ext cx="0" cy="37306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96635" name="Line 27"/>
          <p:cNvSpPr/>
          <p:nvPr/>
        </p:nvSpPr>
        <p:spPr>
          <a:xfrm>
            <a:off x="6096000" y="4400550"/>
            <a:ext cx="0" cy="285750"/>
          </a:xfrm>
          <a:prstGeom prst="line">
            <a:avLst/>
          </a:prstGeom>
          <a:ln w="508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6636" name="Rectangle 28"/>
          <p:cNvSpPr/>
          <p:nvPr/>
        </p:nvSpPr>
        <p:spPr>
          <a:xfrm>
            <a:off x="3962400" y="4019550"/>
            <a:ext cx="4800600" cy="461963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测交实验结果与演绎推理预测相符</a:t>
            </a:r>
            <a:endParaRPr lang="zh-CN" altLang="en-US" sz="2400" dirty="0">
              <a:solidFill>
                <a:srgbClr val="00006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6637" name="Text Box 29"/>
          <p:cNvSpPr txBox="1"/>
          <p:nvPr/>
        </p:nvSpPr>
        <p:spPr>
          <a:xfrm>
            <a:off x="4953000" y="4681538"/>
            <a:ext cx="2338388" cy="461962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孟德尔分离定律</a:t>
            </a:r>
            <a:endParaRPr lang="zh-CN" altLang="en-US" sz="2400" dirty="0">
              <a:solidFill>
                <a:srgbClr val="00006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400" y="144780"/>
            <a:ext cx="4208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回顾孟德尔的研究过程</a:t>
            </a:r>
            <a:endParaRPr lang="zh-CN" altLang="en-US" sz="2800" b="1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8" grpId="0" bldLvl="0" animBg="1"/>
      <p:bldP spid="196619" grpId="0" bldLvl="0" animBg="1"/>
      <p:bldP spid="196620" grpId="0" bldLvl="0" animBg="1"/>
      <p:bldP spid="196621" grpId="0" bldLvl="0" animBg="1"/>
      <p:bldP spid="196625" grpId="0"/>
      <p:bldP spid="196626" grpId="0"/>
      <p:bldP spid="196627" grpId="0"/>
      <p:bldP spid="196632" grpId="0"/>
      <p:bldP spid="196636" grpId="0"/>
      <p:bldP spid="196637" grpId="0"/>
      <p:bldP spid="15367" grpId="0"/>
      <p:bldP spid="1536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49300" y="1663065"/>
            <a:ext cx="49637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亲代    白毛羊         黑毛羊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子一代          白毛羊         白毛羊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子二代           白毛羊      黑毛羊</a:t>
            </a:r>
            <a:endParaRPr lang="zh-CN" altLang="en-US" sz="2400"/>
          </a:p>
        </p:txBody>
      </p:sp>
      <p:sp>
        <p:nvSpPr>
          <p:cNvPr id="18434" name="Text Box 2"/>
          <p:cNvSpPr txBox="1"/>
          <p:nvPr/>
        </p:nvSpPr>
        <p:spPr>
          <a:xfrm>
            <a:off x="404495" y="333375"/>
            <a:ext cx="5867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 b="0" dirty="0">
                <a:latin typeface="黑体" panose="02010609060101010101" charset="-122"/>
                <a:ea typeface="黑体" panose="02010609060101010101" charset="-122"/>
              </a:rPr>
              <a:t>六、分离定律的实例分析</a:t>
            </a:r>
            <a:endParaRPr lang="zh-CN" altLang="en-US" sz="2800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4495" y="949960"/>
            <a:ext cx="4742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例</a:t>
            </a:r>
            <a:r>
              <a:rPr lang="en-US" altLang="zh-CN" sz="2400"/>
              <a:t>  </a:t>
            </a:r>
            <a:r>
              <a:rPr lang="zh-CN" altLang="en-US" sz="2400"/>
              <a:t>观察下图羊的毛色遗传图解</a:t>
            </a:r>
            <a:endParaRPr lang="zh-CN" altLang="en-US" sz="2400"/>
          </a:p>
        </p:txBody>
      </p:sp>
      <p:sp>
        <p:nvSpPr>
          <p:cNvPr id="7" name="椭圆 6"/>
          <p:cNvSpPr/>
          <p:nvPr/>
        </p:nvSpPr>
        <p:spPr>
          <a:xfrm>
            <a:off x="2438400" y="2635250"/>
            <a:ext cx="1005205" cy="73215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965575" y="2635250"/>
            <a:ext cx="1005205" cy="73215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808730" y="3737610"/>
            <a:ext cx="1005205" cy="73215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519420" y="1704340"/>
            <a:ext cx="31267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/>
              <a:t>      </a:t>
            </a:r>
            <a:r>
              <a:rPr lang="zh-CN" altLang="en-US" sz="2400"/>
              <a:t>产生这种现象的原因是什么呢？</a:t>
            </a:r>
            <a:endParaRPr lang="zh-CN" altLang="en-US" sz="2400"/>
          </a:p>
        </p:txBody>
      </p:sp>
      <p:cxnSp>
        <p:nvCxnSpPr>
          <p:cNvPr id="6" name="直接连接符 5"/>
          <p:cNvCxnSpPr/>
          <p:nvPr/>
        </p:nvCxnSpPr>
        <p:spPr>
          <a:xfrm>
            <a:off x="2694940" y="1882140"/>
            <a:ext cx="451485" cy="0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921000" y="1882140"/>
            <a:ext cx="0" cy="843280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466465" y="2971165"/>
            <a:ext cx="451485" cy="0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691255" y="2971165"/>
            <a:ext cx="1270" cy="609600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2992120" y="3592195"/>
            <a:ext cx="1905" cy="285115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56100" y="3592195"/>
            <a:ext cx="1905" cy="249555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2994025" y="3580765"/>
            <a:ext cx="1377950" cy="11430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457950" y="333375"/>
            <a:ext cx="1781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暂停，解释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7" grpId="0" bldLvl="0" animBg="1"/>
      <p:bldP spid="8" grpId="0" bldLvl="0" animBg="1"/>
      <p:bldP spid="9" grpId="1" animBg="1"/>
      <p:bldP spid="7" grpId="1" animBg="1"/>
      <p:bldP spid="8" grpId="1" animBg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59765" y="1136015"/>
            <a:ext cx="2316480" cy="9036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kumimoji="1" lang="zh-CN" altLang="en-US" sz="2400" noProof="0" dirty="0">
                <a:solidFill>
                  <a:srgbClr val="000000"/>
                </a:solidFill>
                <a:latin typeface="+mj-ea"/>
                <a:ea typeface="+mj-ea"/>
                <a:sym typeface="+mn-ea"/>
              </a:rPr>
              <a:t>豌豆用作遗传</a:t>
            </a:r>
            <a:endParaRPr kumimoji="1" lang="zh-CN" altLang="en-US" sz="2400" noProof="0" dirty="0">
              <a:solidFill>
                <a:srgbClr val="000000"/>
              </a:solidFill>
              <a:latin typeface="+mj-ea"/>
              <a:ea typeface="+mj-ea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kumimoji="1" lang="zh-CN" altLang="en-US" sz="2400" noProof="0" dirty="0">
                <a:solidFill>
                  <a:srgbClr val="000000"/>
                </a:solidFill>
                <a:latin typeface="+mj-ea"/>
                <a:ea typeface="+mj-ea"/>
                <a:sym typeface="+mn-ea"/>
              </a:rPr>
              <a:t>实验材料的优点</a:t>
            </a:r>
            <a:endParaRPr kumimoji="1" lang="zh-CN" altLang="en-US" sz="2400" noProof="0" dirty="0">
              <a:solidFill>
                <a:srgbClr val="00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9775" y="3249930"/>
            <a:ext cx="2316480" cy="9036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 dirty="0">
                <a:latin typeface="+mn-ea"/>
                <a:ea typeface="+mn-ea"/>
                <a:cs typeface="+mj-cs"/>
                <a:sym typeface="+mn-ea"/>
              </a:rPr>
              <a:t>孟德尔一对相对</a:t>
            </a:r>
            <a:endParaRPr lang="zh-CN" altLang="en-US" sz="2400" dirty="0">
              <a:latin typeface="+mn-ea"/>
              <a:ea typeface="+mn-ea"/>
              <a:cs typeface="+mj-cs"/>
              <a:sym typeface="+mn-ea"/>
            </a:endParaRPr>
          </a:p>
          <a:p>
            <a:r>
              <a:rPr lang="zh-CN" altLang="en-US" sz="2400" dirty="0">
                <a:latin typeface="+mn-ea"/>
                <a:ea typeface="+mn-ea"/>
                <a:cs typeface="+mj-cs"/>
                <a:sym typeface="+mn-ea"/>
              </a:rPr>
              <a:t>性状的杂交实验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3390900" y="431800"/>
            <a:ext cx="569849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400">
                <a:sym typeface="+mn-ea"/>
              </a:rPr>
              <a:t>        </a:t>
            </a:r>
            <a:r>
              <a:rPr lang="zh-CN" altLang="en-US" sz="2200">
                <a:sym typeface="+mn-ea"/>
              </a:rPr>
              <a:t>自花传粉，自然状态下一般为纯种          </a:t>
            </a:r>
            <a:endParaRPr lang="zh-CN" altLang="en-US" sz="220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200">
                <a:sym typeface="+mn-ea"/>
              </a:rPr>
              <a:t>         具有易于区分的性状，</a:t>
            </a:r>
            <a:r>
              <a:rPr lang="zh-CN" altLang="en-US" sz="2200" dirty="0">
                <a:latin typeface="+mn-ea"/>
                <a:ea typeface="+mn-ea"/>
                <a:cs typeface="+mn-ea"/>
                <a:sym typeface="+mn-ea"/>
              </a:rPr>
              <a:t>这些性状能够稳</a:t>
            </a:r>
            <a:endParaRPr lang="zh-CN" altLang="en-US" sz="2200" dirty="0">
              <a:latin typeface="+mn-ea"/>
              <a:ea typeface="+mn-ea"/>
              <a:cs typeface="+mn-ea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200" dirty="0">
                <a:latin typeface="+mn-ea"/>
                <a:ea typeface="+mn-ea"/>
                <a:cs typeface="+mn-ea"/>
                <a:sym typeface="+mn-ea"/>
              </a:rPr>
              <a:t>定地遗传给后代</a:t>
            </a:r>
            <a:endParaRPr lang="zh-CN" altLang="en-US" sz="2200" dirty="0">
              <a:latin typeface="+mn-ea"/>
              <a:ea typeface="+mn-ea"/>
              <a:cs typeface="+mn-ea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200" dirty="0">
                <a:latin typeface="+mn-ea"/>
                <a:ea typeface="+mn-ea"/>
                <a:cs typeface="+mn-ea"/>
                <a:sym typeface="+mn-ea"/>
              </a:rPr>
              <a:t>    可以做人工杂交实验</a:t>
            </a:r>
            <a:endParaRPr lang="zh-CN" altLang="en-US" sz="2200"/>
          </a:p>
        </p:txBody>
      </p:sp>
      <p:sp>
        <p:nvSpPr>
          <p:cNvPr id="7" name="左大括号 6"/>
          <p:cNvSpPr/>
          <p:nvPr/>
        </p:nvSpPr>
        <p:spPr>
          <a:xfrm>
            <a:off x="3154045" y="731520"/>
            <a:ext cx="273685" cy="171323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71875" y="2868295"/>
            <a:ext cx="475551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200" dirty="0">
                <a:latin typeface="+mn-ea"/>
                <a:ea typeface="+mn-ea"/>
                <a:sym typeface="+mn-ea"/>
              </a:rPr>
              <a:t>杂交实验的过程及结果</a:t>
            </a:r>
            <a:endParaRPr lang="zh-CN" altLang="en-US" sz="2200" dirty="0">
              <a:latin typeface="+mn-ea"/>
              <a:ea typeface="+mn-ea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200" dirty="0">
              <a:latin typeface="+mn-ea"/>
              <a:ea typeface="+mn-ea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+mn-ea"/>
                <a:ea typeface="+mn-ea"/>
                <a:sym typeface="+mn-ea"/>
              </a:rPr>
              <a:t>对分离现象的解释及其分析图解</a:t>
            </a:r>
            <a:endParaRPr lang="zh-CN" altLang="en-US" sz="2200"/>
          </a:p>
          <a:p>
            <a:pPr algn="l">
              <a:lnSpc>
                <a:spcPct val="150000"/>
              </a:lnSpc>
            </a:pPr>
            <a:endParaRPr lang="zh-CN" altLang="en-US" sz="2200"/>
          </a:p>
        </p:txBody>
      </p:sp>
      <p:sp>
        <p:nvSpPr>
          <p:cNvPr id="12" name="左大括号 11"/>
          <p:cNvSpPr/>
          <p:nvPr/>
        </p:nvSpPr>
        <p:spPr>
          <a:xfrm>
            <a:off x="3092450" y="3165475"/>
            <a:ext cx="346710" cy="107442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>
            <a:off x="328295" y="1621155"/>
            <a:ext cx="273685" cy="205994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33450" y="1246505"/>
            <a:ext cx="49637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亲代    白毛羊         黑毛羊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子一代          白毛羊         白毛羊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子二代         白毛羊            黑毛羊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5545455" y="561340"/>
            <a:ext cx="33743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/>
              <a:t>       </a:t>
            </a:r>
            <a:r>
              <a:rPr lang="zh-CN" altLang="en-US" sz="2400"/>
              <a:t>产生这种现象的原因是什么呢？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5607050" y="1883410"/>
            <a:ext cx="3250565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000"/>
              <a:t>     </a:t>
            </a:r>
            <a:r>
              <a:rPr lang="zh-CN" altLang="en-US" sz="2400"/>
              <a:t>白毛羊为杂合子，杂合子自交时会出现性状分离。即雌雄白毛羊均可形成含有黑毛遗传因子的配子，雌雄配子随机结合，会产生黑毛羊。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2715895" y="2755265"/>
            <a:ext cx="2493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Aa                      Aa</a:t>
            </a:r>
            <a:endParaRPr lang="en-US" altLang="zh-CN" sz="2400">
              <a:solidFill>
                <a:srgbClr val="FF0000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2736215" y="3190875"/>
            <a:ext cx="149225" cy="1612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4589145" y="3179445"/>
            <a:ext cx="149225" cy="1612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3111500" y="3190875"/>
            <a:ext cx="120650" cy="15811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911090" y="3179445"/>
            <a:ext cx="120650" cy="15811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426210" y="3352165"/>
            <a:ext cx="40227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配子 </a:t>
            </a:r>
            <a:r>
              <a:rPr lang="en-US" altLang="zh-CN"/>
              <a:t>        </a:t>
            </a:r>
            <a:r>
              <a:rPr lang="en-US" altLang="zh-CN" sz="2400">
                <a:solidFill>
                  <a:srgbClr val="FF0000"/>
                </a:solidFill>
              </a:rPr>
              <a:t>A</a:t>
            </a:r>
            <a:r>
              <a:rPr lang="zh-CN" altLang="en-US" sz="2400">
                <a:solidFill>
                  <a:srgbClr val="FF0000"/>
                </a:solidFill>
              </a:rPr>
              <a:t>　  </a:t>
            </a:r>
            <a:r>
              <a:rPr lang="zh-CN" altLang="en-US" sz="2400">
                <a:solidFill>
                  <a:srgbClr val="1306BA"/>
                </a:solidFill>
                <a:effectLst/>
                <a:sym typeface="+mn-ea"/>
              </a:rPr>
              <a:t>a</a:t>
            </a:r>
            <a:r>
              <a:rPr lang="zh-CN" altLang="en-US" sz="2400">
                <a:solidFill>
                  <a:srgbClr val="FF0000"/>
                </a:solidFill>
              </a:rPr>
              <a:t>　     　</a:t>
            </a:r>
            <a:r>
              <a:rPr lang="en-US" altLang="zh-CN" sz="2400">
                <a:solidFill>
                  <a:srgbClr val="FF0000"/>
                </a:solidFill>
              </a:rPr>
              <a:t>A      </a:t>
            </a:r>
            <a:r>
              <a:rPr lang="zh-CN" altLang="en-US" sz="2400">
                <a:solidFill>
                  <a:srgbClr val="1306BA"/>
                </a:solidFill>
                <a:effectLst/>
              </a:rPr>
              <a:t>a</a:t>
            </a:r>
            <a:endParaRPr lang="en-US" altLang="zh-CN"/>
          </a:p>
          <a:p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2181225" y="4387850"/>
            <a:ext cx="3921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sym typeface="+mn-ea"/>
              </a:rPr>
              <a:t>   AA</a:t>
            </a:r>
            <a:r>
              <a:rPr lang="en-US" altLang="zh-CN" sz="2400">
                <a:solidFill>
                  <a:srgbClr val="FF0000"/>
                </a:solidFill>
              </a:rPr>
              <a:t> </a:t>
            </a:r>
            <a:r>
              <a:rPr lang="en-US" altLang="zh-CN"/>
              <a:t>     </a:t>
            </a:r>
            <a:r>
              <a:rPr lang="en-US" altLang="zh-CN" sz="2400">
                <a:solidFill>
                  <a:srgbClr val="FF0000"/>
                </a:solidFill>
              </a:rPr>
              <a:t>Aa    Aa           </a:t>
            </a:r>
            <a:r>
              <a:rPr lang="en-US" altLang="zh-CN" sz="2400">
                <a:solidFill>
                  <a:srgbClr val="1306BA"/>
                </a:solidFill>
                <a:sym typeface="+mn-ea"/>
              </a:rPr>
              <a:t>aa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</a:t>
            </a:r>
            <a:endParaRPr lang="en-US" altLang="zh-CN" sz="240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2682875" y="3818255"/>
            <a:ext cx="11430" cy="60515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5066030" y="3795395"/>
            <a:ext cx="11430" cy="60515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2813685" y="3735070"/>
            <a:ext cx="1710055" cy="64135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3378835" y="3746500"/>
            <a:ext cx="1644015" cy="64135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2747645" y="3818255"/>
            <a:ext cx="517525" cy="58166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3324225" y="3782060"/>
            <a:ext cx="558165" cy="61785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3977640" y="3735070"/>
            <a:ext cx="546100" cy="66484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3335655" y="3782060"/>
            <a:ext cx="1627505" cy="62992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900680" y="1459230"/>
            <a:ext cx="451485" cy="0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126740" y="1459230"/>
            <a:ext cx="0" cy="843280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626485" y="2548255"/>
            <a:ext cx="451485" cy="0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851275" y="2548255"/>
            <a:ext cx="1270" cy="609600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3152140" y="3169285"/>
            <a:ext cx="1905" cy="285115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516120" y="3169285"/>
            <a:ext cx="1905" cy="249555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3154045" y="3157855"/>
            <a:ext cx="1377950" cy="11430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4" grpId="0"/>
      <p:bldP spid="4" grpId="1"/>
      <p:bldP spid="15" grpId="0"/>
      <p:bldP spid="15" grpId="1"/>
      <p:bldP spid="24" grpId="0"/>
      <p:bldP spid="24" grpId="1"/>
      <p:bldP spid="11" grpId="0"/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438775" y="932180"/>
            <a:ext cx="3324225" cy="1494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/>
              <a:t>       </a:t>
            </a:r>
            <a:r>
              <a:rPr lang="zh-CN" altLang="en-US" sz="2400"/>
              <a:t>预测一只黑毛羊与</a:t>
            </a:r>
            <a:r>
              <a:rPr lang="en-US" altLang="zh-CN" sz="2400"/>
              <a:t>F</a:t>
            </a:r>
            <a:r>
              <a:rPr lang="en-US" altLang="zh-CN" sz="2400" baseline="-25000"/>
              <a:t>2</a:t>
            </a:r>
            <a:r>
              <a:rPr lang="zh-CN" altLang="en-US" sz="2400"/>
              <a:t>中的一只白毛羊杂交，子代的毛色情况。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2209800" y="4029075"/>
            <a:ext cx="30740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AA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或</a:t>
            </a:r>
            <a:r>
              <a:rPr lang="en-US" altLang="zh-CN"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Aa</a:t>
            </a: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198370" y="3310890"/>
            <a:ext cx="1005205" cy="73215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08985" y="4031615"/>
            <a:ext cx="13131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Arial" panose="020B0604020202020204" pitchFamily="34" charset="0"/>
              </a:rPr>
              <a:t>× </a:t>
            </a:r>
            <a:r>
              <a:rPr lang="en-US" altLang="zh-CN">
                <a:latin typeface="Arial" panose="020B0604020202020204" pitchFamily="34" charset="0"/>
              </a:rPr>
              <a:t>aa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86075" y="4483100"/>
            <a:ext cx="2968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Aa     aa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81015" y="2749550"/>
            <a:ext cx="3039745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400"/>
              <a:t>      </a:t>
            </a:r>
            <a:r>
              <a:rPr lang="zh-CN" altLang="en-US" sz="2400"/>
              <a:t>既可能生出白毛羊，也可能生出黑毛羊。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474980" y="1233170"/>
            <a:ext cx="49637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亲代    白毛羊         黑毛羊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子一代          白毛羊         白毛羊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子二代           白毛羊      黑毛羊</a:t>
            </a:r>
            <a:endParaRPr lang="zh-CN" altLang="en-US" sz="2400"/>
          </a:p>
        </p:txBody>
      </p:sp>
      <p:cxnSp>
        <p:nvCxnSpPr>
          <p:cNvPr id="11" name="直接连接符 10"/>
          <p:cNvCxnSpPr/>
          <p:nvPr/>
        </p:nvCxnSpPr>
        <p:spPr>
          <a:xfrm>
            <a:off x="2477770" y="1459230"/>
            <a:ext cx="451485" cy="0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703830" y="1459230"/>
            <a:ext cx="0" cy="843280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180715" y="2548255"/>
            <a:ext cx="451485" cy="0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405505" y="2548255"/>
            <a:ext cx="1270" cy="609600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2706370" y="3169285"/>
            <a:ext cx="1905" cy="285115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070350" y="3169285"/>
            <a:ext cx="1905" cy="249555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708275" y="3157855"/>
            <a:ext cx="1377950" cy="11430"/>
          </a:xfrm>
          <a:prstGeom prst="line">
            <a:avLst/>
          </a:prstGeom>
          <a:ln w="28575">
            <a:solidFill>
              <a:srgbClr val="0E2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457950" y="333375"/>
            <a:ext cx="1781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暂停，预测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/>
      <p:bldP spid="9" grpId="0"/>
      <p:bldP spid="9" grpId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10920" y="1305560"/>
            <a:ext cx="7121525" cy="14700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en-US" altLang="zh-CN" sz="2800"/>
              <a:t>         </a:t>
            </a:r>
            <a:r>
              <a:rPr lang="zh-CN" altLang="en-US" sz="2800"/>
              <a:t>小麦的高杆和矮杆、家鸡的羽腿和光腿等相对性状的遗传均遵循分离定律。</a:t>
            </a:r>
            <a:endParaRPr lang="zh-CN" altLang="en-US" sz="2800"/>
          </a:p>
        </p:txBody>
      </p:sp>
    </p:spTree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82930" y="412115"/>
            <a:ext cx="5086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思维训练</a:t>
            </a:r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25266" t="33941" r="2992" b="24089"/>
          <a:stretch>
            <a:fillRect/>
          </a:stretch>
        </p:blipFill>
        <p:spPr>
          <a:xfrm>
            <a:off x="247015" y="1135380"/>
            <a:ext cx="8649970" cy="32169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81345" y="462280"/>
            <a:ext cx="3002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暂停，思考、设计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35140" y="4380230"/>
            <a:ext cx="1736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教材</a:t>
            </a:r>
            <a:r>
              <a:rPr lang="en-US" altLang="zh-CN"/>
              <a:t>p8</a:t>
            </a:r>
            <a:endParaRPr lang="en-US" altLang="zh-CN"/>
          </a:p>
        </p:txBody>
      </p:sp>
    </p:spTree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9653" t="32387" r="4675" b="13394"/>
          <a:stretch>
            <a:fillRect/>
          </a:stretch>
        </p:blipFill>
        <p:spPr>
          <a:xfrm>
            <a:off x="349885" y="652780"/>
            <a:ext cx="8560435" cy="397383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59815" y="724535"/>
            <a:ext cx="63061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kumimoji="1" lang="zh-CN" altLang="en-US" sz="2400" noProof="0" dirty="0">
                <a:solidFill>
                  <a:srgbClr val="000000"/>
                </a:solidFill>
                <a:latin typeface="+mj-ea"/>
                <a:ea typeface="+mj-ea"/>
                <a:sym typeface="+mn-ea"/>
              </a:rPr>
              <a:t>豌豆用作遗传实验材料的优点</a:t>
            </a:r>
            <a:endParaRPr kumimoji="1" lang="zh-CN" altLang="en-US" sz="2400" noProof="0" dirty="0">
              <a:solidFill>
                <a:srgbClr val="00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9815" y="1734185"/>
            <a:ext cx="1461770" cy="17157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400" dirty="0">
                <a:latin typeface="+mn-ea"/>
                <a:ea typeface="+mn-ea"/>
                <a:cs typeface="+mj-cs"/>
                <a:sym typeface="+mn-ea"/>
              </a:rPr>
              <a:t>孟德尔</a:t>
            </a:r>
            <a:endParaRPr lang="zh-CN" altLang="en-US" sz="2400" dirty="0">
              <a:latin typeface="+mn-ea"/>
              <a:ea typeface="+mn-ea"/>
              <a:cs typeface="+mj-cs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dirty="0">
                <a:latin typeface="+mn-ea"/>
                <a:ea typeface="+mn-ea"/>
                <a:cs typeface="+mj-cs"/>
                <a:sym typeface="+mn-ea"/>
              </a:rPr>
              <a:t>一对相对</a:t>
            </a:r>
            <a:endParaRPr lang="zh-CN" altLang="en-US" sz="2400" dirty="0">
              <a:latin typeface="+mn-ea"/>
              <a:ea typeface="+mn-ea"/>
              <a:cs typeface="+mj-cs"/>
              <a:sym typeface="+mn-ea"/>
            </a:endParaRPr>
          </a:p>
          <a:p>
            <a:pPr algn="ctr"/>
            <a:r>
              <a:rPr lang="zh-CN" altLang="en-US" sz="2400" dirty="0">
                <a:latin typeface="+mn-ea"/>
                <a:ea typeface="+mn-ea"/>
                <a:cs typeface="+mj-cs"/>
                <a:sym typeface="+mn-ea"/>
              </a:rPr>
              <a:t>性状的</a:t>
            </a:r>
            <a:endParaRPr lang="zh-CN" altLang="en-US" sz="2400" dirty="0">
              <a:latin typeface="+mn-ea"/>
              <a:ea typeface="+mn-ea"/>
              <a:cs typeface="+mj-cs"/>
              <a:sym typeface="+mn-ea"/>
            </a:endParaRPr>
          </a:p>
          <a:p>
            <a:pPr algn="ctr"/>
            <a:r>
              <a:rPr lang="zh-CN" altLang="en-US" sz="2400" dirty="0">
                <a:latin typeface="+mn-ea"/>
                <a:ea typeface="+mn-ea"/>
                <a:cs typeface="+mj-cs"/>
                <a:sym typeface="+mn-ea"/>
              </a:rPr>
              <a:t>杂交实验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2999105" y="1271905"/>
            <a:ext cx="448183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200" dirty="0">
                <a:latin typeface="+mn-ea"/>
                <a:ea typeface="+mn-ea"/>
                <a:sym typeface="+mn-ea"/>
              </a:rPr>
              <a:t>杂交实验的过程及结果</a:t>
            </a:r>
            <a:endParaRPr lang="zh-CN" altLang="en-US" sz="2200" dirty="0">
              <a:latin typeface="+mn-ea"/>
              <a:ea typeface="+mn-ea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+mn-ea"/>
                <a:ea typeface="+mn-ea"/>
                <a:sym typeface="+mn-ea"/>
              </a:rPr>
              <a:t>对分离现象的解释及其</a:t>
            </a:r>
            <a:r>
              <a:rPr lang="zh-CN" altLang="en-US" sz="2200" noProof="0" dirty="0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ea"/>
                <a:sym typeface="+mn-ea"/>
              </a:rPr>
              <a:t>分析图解</a:t>
            </a:r>
            <a:endParaRPr lang="zh-CN" altLang="en-US" sz="2200" noProof="0" dirty="0" smtClean="0">
              <a:ln>
                <a:noFill/>
              </a:ln>
              <a:effectLst/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200"/>
          </a:p>
          <a:p>
            <a:pPr algn="l">
              <a:lnSpc>
                <a:spcPct val="150000"/>
              </a:lnSpc>
            </a:pPr>
            <a:r>
              <a:rPr lang="zh-CN" altLang="en-US" sz="2200">
                <a:solidFill>
                  <a:srgbClr val="FF0000"/>
                </a:solidFill>
              </a:rPr>
              <a:t>对分离现象解释的验证</a:t>
            </a:r>
            <a:endParaRPr lang="zh-CN" altLang="en-US" sz="22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200">
                <a:solidFill>
                  <a:srgbClr val="FF0000"/>
                </a:solidFill>
              </a:rPr>
              <a:t>分离定律</a:t>
            </a:r>
            <a:endParaRPr lang="zh-CN" altLang="en-US" sz="220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200">
                <a:solidFill>
                  <a:srgbClr val="FF0000"/>
                </a:solidFill>
                <a:sym typeface="+mn-ea"/>
              </a:rPr>
              <a:t>分离定律的应用</a:t>
            </a:r>
            <a:endParaRPr lang="zh-CN" altLang="en-US" sz="2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521585" y="1536065"/>
            <a:ext cx="299085" cy="211264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>
            <a:off x="728345" y="1007745"/>
            <a:ext cx="330835" cy="149733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087495" y="2292350"/>
            <a:ext cx="2976880" cy="598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200">
                <a:solidFill>
                  <a:srgbClr val="FF0000"/>
                </a:solidFill>
                <a:sym typeface="+mn-ea"/>
              </a:rPr>
              <a:t>性状分离比的模拟实验</a:t>
            </a:r>
            <a:endParaRPr lang="zh-CN" altLang="en-US" sz="2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80020" y="1530350"/>
            <a:ext cx="551815" cy="21374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zh-CN" altLang="en-US" sz="2400"/>
              <a:t>假说</a:t>
            </a:r>
            <a:r>
              <a:rPr lang="zh-CN" altLang="en-US" sz="2400">
                <a:latin typeface="宋体" panose="02010600030101010101" pitchFamily="2" charset="-122"/>
              </a:rPr>
              <a:t>－</a:t>
            </a:r>
            <a:r>
              <a:rPr lang="zh-CN" altLang="en-US" sz="2400"/>
              <a:t>演绎法</a:t>
            </a:r>
            <a:endParaRPr lang="zh-CN" altLang="en-US" sz="2400"/>
          </a:p>
        </p:txBody>
      </p:sp>
      <p:sp>
        <p:nvSpPr>
          <p:cNvPr id="3" name="右大括号 2"/>
          <p:cNvSpPr/>
          <p:nvPr/>
        </p:nvSpPr>
        <p:spPr>
          <a:xfrm>
            <a:off x="7232650" y="1565910"/>
            <a:ext cx="360045" cy="210947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 animBg="1"/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7705" y="905510"/>
            <a:ext cx="7650480" cy="3832860"/>
          </a:xfrm>
        </p:spPr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en-US" altLang="zh-CN" sz="2800"/>
              <a:t>1</a:t>
            </a:r>
            <a:r>
              <a:rPr lang="zh-CN" altLang="en-US" sz="2800"/>
              <a:t>.</a:t>
            </a:r>
            <a:r>
              <a:rPr lang="zh-CN" altLang="en-US" sz="2800">
                <a:sym typeface="+mn-ea"/>
              </a:rPr>
              <a:t>孟德尔是如何对分离现象的解释进行验证的？</a:t>
            </a:r>
            <a:endParaRPr lang="zh-CN" altLang="en-US" sz="280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/>
              <a:t>2</a:t>
            </a:r>
            <a:r>
              <a:rPr lang="zh-CN" altLang="en-US" sz="2800"/>
              <a:t>.分离定律的内容是什么？</a:t>
            </a:r>
            <a:endParaRPr lang="zh-CN" altLang="en-US" sz="280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/>
              <a:t>3</a:t>
            </a:r>
            <a:r>
              <a:rPr lang="zh-CN" altLang="en-US" sz="2800"/>
              <a:t>.孟德尔</a:t>
            </a:r>
            <a:r>
              <a:rPr lang="zh-CN" altLang="en-US" sz="2800">
                <a:sym typeface="+mn-ea"/>
              </a:rPr>
              <a:t>揭示</a:t>
            </a:r>
            <a:r>
              <a:rPr lang="zh-CN" altLang="en-US" sz="2800">
                <a:sym typeface="+mn-ea"/>
              </a:rPr>
              <a:t>分离定律的过程，</a:t>
            </a:r>
            <a:r>
              <a:rPr lang="zh-CN" altLang="en-US" sz="2800"/>
              <a:t>如何体现</a:t>
            </a:r>
            <a:r>
              <a:rPr lang="zh-CN" altLang="en-US" sz="2800">
                <a:sym typeface="+mn-ea"/>
              </a:rPr>
              <a:t>假说</a:t>
            </a:r>
            <a:r>
              <a:rPr lang="en-US" altLang="zh-CN" sz="2800">
                <a:sym typeface="+mn-ea"/>
              </a:rPr>
              <a:t>-</a:t>
            </a:r>
            <a:r>
              <a:rPr lang="zh-CN" altLang="en-US" sz="2800">
                <a:sym typeface="+mn-ea"/>
              </a:rPr>
              <a:t>演绎法的</a:t>
            </a:r>
            <a:r>
              <a:rPr lang="zh-CN" altLang="en-US" sz="2800"/>
              <a:t>？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8157845" y="1130935"/>
            <a:ext cx="539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p7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5074920" y="1928495"/>
            <a:ext cx="539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p7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2917825" y="3244215"/>
            <a:ext cx="683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p4-7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  <a:endParaRPr lang="zh-CN" altLang="en-US" sz="5400" b="1" kern="0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spc="226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/>
              </a:rPr>
              <a:t>北京市朝阳区教育研究中心  制作</a:t>
            </a:r>
            <a:endParaRPr lang="zh-CN" altLang="en-US" kern="0" spc="226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  <a:sym typeface="Calibri" panose="020F0502020204030204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77545" y="221615"/>
            <a:ext cx="8041640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准备：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       </a:t>
            </a:r>
            <a:r>
              <a:rPr lang="zh-CN" altLang="en-US" sz="2400"/>
              <a:t>两个小桶，分别标记甲、乙；两种大小相同、颜色不同的彩球各</a:t>
            </a:r>
            <a:r>
              <a:rPr lang="en-US" altLang="zh-CN" sz="2400"/>
              <a:t>20</a:t>
            </a:r>
            <a:r>
              <a:rPr lang="zh-CN" altLang="en-US" sz="2400"/>
              <a:t>个，一种彩球标记</a:t>
            </a:r>
            <a:r>
              <a:rPr lang="en-US" altLang="zh-CN" sz="2400"/>
              <a:t>D</a:t>
            </a:r>
            <a:r>
              <a:rPr lang="zh-CN" altLang="en-US" sz="2400"/>
              <a:t>，另一种彩球标记</a:t>
            </a:r>
            <a:r>
              <a:rPr lang="en-US" altLang="zh-CN" sz="2400"/>
              <a:t>d</a:t>
            </a:r>
            <a:r>
              <a:rPr lang="zh-CN" altLang="en-US" sz="2400"/>
              <a:t>；记录用的纸和笔。</a:t>
            </a:r>
            <a:endParaRPr lang="zh-CN" altLang="en-US" sz="2400"/>
          </a:p>
        </p:txBody>
      </p:sp>
      <p:pic>
        <p:nvPicPr>
          <p:cNvPr id="9" name="图片 8" descr="u=3273870221,2801166628&amp;fm=26&amp;gp=0[1]"/>
          <p:cNvPicPr>
            <a:picLocks noChangeAspect="1"/>
          </p:cNvPicPr>
          <p:nvPr/>
        </p:nvPicPr>
        <p:blipFill>
          <a:blip r:embed="rId1"/>
          <a:srcRect l="47770" t="10570" b="6430"/>
          <a:stretch>
            <a:fillRect/>
          </a:stretch>
        </p:blipFill>
        <p:spPr>
          <a:xfrm>
            <a:off x="2436495" y="2366010"/>
            <a:ext cx="751840" cy="1195705"/>
          </a:xfrm>
          <a:prstGeom prst="rect">
            <a:avLst/>
          </a:prstGeom>
        </p:spPr>
      </p:pic>
      <p:pic>
        <p:nvPicPr>
          <p:cNvPr id="10" name="图片 9" descr="u=3273870221,2801166628&amp;fm=26&amp;gp=0[1]"/>
          <p:cNvPicPr>
            <a:picLocks noChangeAspect="1"/>
          </p:cNvPicPr>
          <p:nvPr/>
        </p:nvPicPr>
        <p:blipFill>
          <a:blip r:embed="rId1"/>
          <a:srcRect l="47770" t="10570" b="6430"/>
          <a:stretch>
            <a:fillRect/>
          </a:stretch>
        </p:blipFill>
        <p:spPr>
          <a:xfrm>
            <a:off x="3188335" y="2367280"/>
            <a:ext cx="751205" cy="1194435"/>
          </a:xfrm>
          <a:prstGeom prst="rect">
            <a:avLst/>
          </a:prstGeom>
        </p:spPr>
      </p:pic>
      <p:pic>
        <p:nvPicPr>
          <p:cNvPr id="12" name="图片 11" descr="timg[8]"/>
          <p:cNvPicPr>
            <a:picLocks noChangeAspect="1"/>
          </p:cNvPicPr>
          <p:nvPr/>
        </p:nvPicPr>
        <p:blipFill>
          <a:blip r:embed="rId2"/>
          <a:srcRect l="8567" t="802" r="11507" b="42735"/>
          <a:stretch>
            <a:fillRect/>
          </a:stretch>
        </p:blipFill>
        <p:spPr>
          <a:xfrm>
            <a:off x="4341495" y="3773170"/>
            <a:ext cx="1762760" cy="828675"/>
          </a:xfrm>
          <a:prstGeom prst="rect">
            <a:avLst/>
          </a:prstGeom>
        </p:spPr>
      </p:pic>
      <p:pic>
        <p:nvPicPr>
          <p:cNvPr id="13" name="图片 12" descr="timg3VK5FPA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60" y="2501900"/>
            <a:ext cx="923290" cy="923290"/>
          </a:xfrm>
          <a:prstGeom prst="rect">
            <a:avLst/>
          </a:prstGeom>
        </p:spPr>
      </p:pic>
      <p:pic>
        <p:nvPicPr>
          <p:cNvPr id="14" name="图片 13" descr="timg3VK5FPA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2501900"/>
            <a:ext cx="923925" cy="923925"/>
          </a:xfrm>
          <a:prstGeom prst="rect">
            <a:avLst/>
          </a:prstGeom>
        </p:spPr>
      </p:pic>
      <p:pic>
        <p:nvPicPr>
          <p:cNvPr id="15" name="图片 14" descr="timgJOGI2TUM"/>
          <p:cNvPicPr>
            <a:picLocks noChangeAspect="1"/>
          </p:cNvPicPr>
          <p:nvPr/>
        </p:nvPicPr>
        <p:blipFill>
          <a:blip r:embed="rId4"/>
          <a:srcRect l="20039" t="15697" r="15077" b="39366"/>
          <a:stretch>
            <a:fillRect/>
          </a:stretch>
        </p:blipFill>
        <p:spPr>
          <a:xfrm>
            <a:off x="2537460" y="3893820"/>
            <a:ext cx="1312545" cy="7080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45" y="2324100"/>
            <a:ext cx="1001395" cy="838200"/>
          </a:xfrm>
          <a:prstGeom prst="rect">
            <a:avLst/>
          </a:prstGeom>
        </p:spPr>
      </p:pic>
      <p:pic>
        <p:nvPicPr>
          <p:cNvPr id="3" name="图片 2" descr="timg[2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340" y="2491740"/>
            <a:ext cx="933450" cy="933450"/>
          </a:xfrm>
          <a:prstGeom prst="rect">
            <a:avLst/>
          </a:prstGeom>
        </p:spPr>
      </p:pic>
      <p:pic>
        <p:nvPicPr>
          <p:cNvPr id="5" name="图片 4" descr="timg[2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3790" y="2491740"/>
            <a:ext cx="933450" cy="933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330" y="3344545"/>
            <a:ext cx="870585" cy="734695"/>
          </a:xfrm>
          <a:prstGeom prst="rect">
            <a:avLst/>
          </a:prstGeom>
        </p:spPr>
      </p:pic>
      <p:pic>
        <p:nvPicPr>
          <p:cNvPr id="7" name="图片 6" descr="timg[8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0340" y="3780155"/>
            <a:ext cx="933450" cy="935355"/>
          </a:xfrm>
          <a:prstGeom prst="rect">
            <a:avLst/>
          </a:prstGeom>
        </p:spPr>
      </p:pic>
      <p:pic>
        <p:nvPicPr>
          <p:cNvPr id="8" name="图片 7" descr="timg[8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3790" y="3780155"/>
            <a:ext cx="933450" cy="93535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Rectangle 4"/>
          <p:cNvSpPr/>
          <p:nvPr/>
        </p:nvSpPr>
        <p:spPr>
          <a:xfrm>
            <a:off x="685800" y="288925"/>
            <a:ext cx="7772400" cy="1210945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0" dirty="0">
                <a:latin typeface="黑体" panose="02010609060101010101" charset="-122"/>
                <a:ea typeface="黑体" panose="02010609060101010101" charset="-122"/>
              </a:rPr>
              <a:t>探究</a:t>
            </a:r>
            <a:r>
              <a:rPr lang="en-US" altLang="zh-CN" sz="2800" b="0" dirty="0"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2800" b="0" dirty="0">
                <a:latin typeface="黑体" panose="02010609060101010101" charset="-122"/>
                <a:ea typeface="黑体" panose="02010609060101010101" charset="-122"/>
              </a:rPr>
              <a:t>实践</a:t>
            </a:r>
            <a:endParaRPr lang="zh-CN" altLang="en-US" sz="2800" b="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0" dirty="0">
                <a:latin typeface="黑体" panose="02010609060101010101" charset="-122"/>
                <a:ea typeface="黑体" panose="02010609060101010101" charset="-122"/>
              </a:rPr>
              <a:t>           性状分离比的模拟实验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99480" y="128905"/>
            <a:ext cx="301244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跟随视频</a:t>
            </a:r>
            <a:r>
              <a:rPr lang="zh-CN" altLang="en-US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，完成教材</a:t>
            </a:r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p6</a:t>
            </a:r>
            <a:endParaRPr lang="en-US" altLang="zh-CN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性状分离比的模拟实验</a:t>
            </a:r>
            <a:r>
              <a:rPr lang="en-US" altLang="zh-CN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”</a:t>
            </a:r>
            <a:endParaRPr lang="zh-CN" altLang="en-US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4210" y="1718310"/>
            <a:ext cx="8122920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/>
              <a:t>（</a:t>
            </a:r>
            <a:r>
              <a:rPr lang="en-US" altLang="zh-CN" sz="2400"/>
              <a:t>1</a:t>
            </a:r>
            <a:r>
              <a:rPr lang="zh-CN" altLang="en-US" sz="2400"/>
              <a:t>）在甲、乙两个小桶中放入两种彩球各</a:t>
            </a:r>
            <a:r>
              <a:rPr lang="en-US" altLang="zh-CN" sz="2400"/>
              <a:t>10</a:t>
            </a:r>
            <a:r>
              <a:rPr lang="zh-CN" altLang="en-US" sz="2400"/>
              <a:t>个。</a:t>
            </a:r>
            <a:endParaRPr lang="zh-CN" altLang="en-US" sz="2400"/>
          </a:p>
          <a:p>
            <a:pPr>
              <a:lnSpc>
                <a:spcPct val="130000"/>
              </a:lnSpc>
            </a:pPr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）摇动两个小球，使小桶内的彩球充分混合。</a:t>
            </a:r>
            <a:endParaRPr lang="zh-CN" altLang="en-US" sz="2400"/>
          </a:p>
          <a:p>
            <a:pPr>
              <a:lnSpc>
                <a:spcPct val="130000"/>
              </a:lnSpc>
            </a:pPr>
            <a:r>
              <a:rPr lang="zh-CN" altLang="en-US" sz="2400"/>
              <a:t>（</a:t>
            </a:r>
            <a:r>
              <a:rPr lang="en-US" altLang="zh-CN" sz="2400"/>
              <a:t>3</a:t>
            </a:r>
            <a:r>
              <a:rPr lang="zh-CN" altLang="en-US" sz="2400"/>
              <a:t>）分别从两个桶内随机抓取一个彩球，组合在一起，记下两个彩球的字母组合。</a:t>
            </a:r>
            <a:endParaRPr lang="zh-CN" altLang="en-US" sz="2400"/>
          </a:p>
          <a:p>
            <a:pPr>
              <a:lnSpc>
                <a:spcPct val="130000"/>
              </a:lnSpc>
            </a:pPr>
            <a:r>
              <a:rPr lang="zh-CN" altLang="en-US" sz="2400"/>
              <a:t>（</a:t>
            </a:r>
            <a:r>
              <a:rPr lang="en-US" altLang="zh-CN" sz="2400"/>
              <a:t>4</a:t>
            </a:r>
            <a:r>
              <a:rPr lang="zh-CN" altLang="en-US" sz="2400"/>
              <a:t>）将抓取的彩球放回原来的小桶内，摇匀。</a:t>
            </a:r>
            <a:endParaRPr lang="zh-CN" altLang="en-US" sz="2400"/>
          </a:p>
          <a:p>
            <a:pPr>
              <a:lnSpc>
                <a:spcPct val="130000"/>
              </a:lnSpc>
            </a:pPr>
            <a:r>
              <a:rPr lang="zh-CN" altLang="en-US" sz="2400"/>
              <a:t>（</a:t>
            </a:r>
            <a:r>
              <a:rPr lang="en-US" altLang="zh-CN" sz="2400"/>
              <a:t>5</a:t>
            </a:r>
            <a:r>
              <a:rPr lang="zh-CN" altLang="en-US" sz="2400"/>
              <a:t>）按步骤（</a:t>
            </a:r>
            <a:r>
              <a:rPr lang="en-US" altLang="zh-CN" sz="2400"/>
              <a:t>3</a:t>
            </a:r>
            <a:r>
              <a:rPr lang="zh-CN" altLang="en-US" sz="2400"/>
              <a:t>）和（</a:t>
            </a:r>
            <a:r>
              <a:rPr lang="en-US" altLang="zh-CN" sz="2400"/>
              <a:t>4</a:t>
            </a:r>
            <a:r>
              <a:rPr lang="zh-CN" altLang="en-US" sz="2400"/>
              <a:t>）重复做</a:t>
            </a:r>
            <a:r>
              <a:rPr lang="en-US" altLang="zh-CN" sz="2400"/>
              <a:t>30</a:t>
            </a:r>
            <a:r>
              <a:rPr lang="zh-CN" altLang="en-US" sz="2400"/>
              <a:t>次以上。</a:t>
            </a:r>
            <a:endParaRPr lang="zh-CN" altLang="en-US" sz="24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/>
        </p:nvSpPr>
        <p:spPr>
          <a:xfrm>
            <a:off x="435610" y="474028"/>
            <a:ext cx="8387715" cy="4577080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spAutoFit/>
          </a:bodyPr>
          <a:p>
            <a:pPr>
              <a:lnSpc>
                <a:spcPct val="135000"/>
              </a:lnSpc>
            </a:pPr>
            <a:r>
              <a:rPr lang="en-US" altLang="zh-CN" sz="1800" dirty="0">
                <a:latin typeface="+mn-ea"/>
                <a:ea typeface="+mn-ea"/>
                <a:cs typeface="+mn-ea"/>
              </a:rPr>
              <a:t>    </a:t>
            </a:r>
            <a:r>
              <a:rPr lang="en-US" altLang="zh-CN" sz="1800" dirty="0">
                <a:ea typeface="+mn-ea"/>
                <a:cs typeface="+mn-ea"/>
              </a:rPr>
              <a:t>①</a:t>
            </a:r>
            <a:r>
              <a:rPr lang="zh-CN" altLang="en-US" sz="1800" dirty="0">
                <a:latin typeface="+mn-ea"/>
                <a:ea typeface="+mn-ea"/>
                <a:cs typeface="+mn-ea"/>
              </a:rPr>
              <a:t>甲、乙两个小桶分别代表什么？两种颜色的彩球（一种标记</a:t>
            </a:r>
            <a:r>
              <a:rPr lang="en-US" altLang="zh-CN" sz="1800" dirty="0">
                <a:latin typeface="+mn-ea"/>
                <a:ea typeface="+mn-ea"/>
                <a:cs typeface="+mn-ea"/>
              </a:rPr>
              <a:t>D</a:t>
            </a:r>
            <a:r>
              <a:rPr lang="zh-CN" altLang="en-US" sz="1800" dirty="0">
                <a:latin typeface="+mn-ea"/>
                <a:ea typeface="+mn-ea"/>
                <a:cs typeface="+mn-ea"/>
              </a:rPr>
              <a:t>，一种标记</a:t>
            </a:r>
            <a:r>
              <a:rPr lang="en-US" altLang="zh-CN" sz="1800" dirty="0">
                <a:latin typeface="+mn-ea"/>
                <a:ea typeface="+mn-ea"/>
                <a:cs typeface="+mn-ea"/>
              </a:rPr>
              <a:t>d</a:t>
            </a:r>
            <a:r>
              <a:rPr lang="zh-CN" altLang="en-US" sz="1800" dirty="0">
                <a:latin typeface="+mn-ea"/>
                <a:ea typeface="+mn-ea"/>
                <a:cs typeface="+mn-ea"/>
              </a:rPr>
              <a:t>）分别代表什么？</a:t>
            </a:r>
            <a:endParaRPr lang="zh-CN" altLang="en-US" sz="1800" dirty="0">
              <a:latin typeface="+mn-ea"/>
              <a:ea typeface="+mn-ea"/>
              <a:cs typeface="+mn-ea"/>
            </a:endParaRPr>
          </a:p>
          <a:p>
            <a:pPr>
              <a:lnSpc>
                <a:spcPct val="135000"/>
              </a:lnSpc>
            </a:pPr>
            <a:r>
              <a:rPr lang="en-US" altLang="zh-CN" sz="1800" dirty="0">
                <a:latin typeface="+mn-ea"/>
                <a:ea typeface="+mn-ea"/>
                <a:cs typeface="+mn-ea"/>
                <a:sym typeface="+mn-ea"/>
              </a:rPr>
              <a:t>    </a:t>
            </a:r>
            <a:r>
              <a:rPr lang="en-US" altLang="zh-CN" sz="1800" dirty="0">
                <a:ea typeface="+mn-ea"/>
                <a:cs typeface="+mn-ea"/>
                <a:sym typeface="+mn-ea"/>
              </a:rPr>
              <a:t>②</a:t>
            </a:r>
            <a:r>
              <a:rPr lang="zh-CN" altLang="en-US" sz="1800" dirty="0">
                <a:latin typeface="+mn-ea"/>
                <a:ea typeface="+mn-ea"/>
                <a:cs typeface="+mn-ea"/>
                <a:sym typeface="+mn-ea"/>
              </a:rPr>
              <a:t>分别从两个桶内随机抓取一个彩球模拟什么过程？将两个彩球组合在一起模拟什么过程？</a:t>
            </a:r>
            <a:endParaRPr lang="zh-CN" altLang="en-US" sz="1800" dirty="0">
              <a:latin typeface="+mn-ea"/>
              <a:ea typeface="+mn-ea"/>
              <a:cs typeface="+mn-ea"/>
            </a:endParaRPr>
          </a:p>
          <a:p>
            <a:pPr>
              <a:lnSpc>
                <a:spcPct val="135000"/>
              </a:lnSpc>
            </a:pPr>
            <a:r>
              <a:rPr lang="en-US" altLang="zh-CN" sz="1800" dirty="0">
                <a:latin typeface="+mn-ea"/>
                <a:ea typeface="+mn-ea"/>
                <a:cs typeface="+mn-ea"/>
                <a:sym typeface="+mn-ea"/>
              </a:rPr>
              <a:t>    </a:t>
            </a:r>
            <a:r>
              <a:rPr lang="en-US" altLang="zh-CN" sz="1800" dirty="0">
                <a:ea typeface="+mn-ea"/>
                <a:cs typeface="+mn-ea"/>
                <a:sym typeface="+mn-ea"/>
              </a:rPr>
              <a:t>③</a:t>
            </a:r>
            <a:r>
              <a:rPr lang="zh-CN" altLang="en-US" sz="1800" dirty="0">
                <a:latin typeface="+mn-ea"/>
                <a:ea typeface="+mn-ea"/>
                <a:cs typeface="+mn-ea"/>
                <a:sym typeface="+mn-ea"/>
              </a:rPr>
              <a:t>为什么要重复做</a:t>
            </a:r>
            <a:r>
              <a:rPr lang="en-US" sz="1800" dirty="0">
                <a:latin typeface="+mn-ea"/>
                <a:ea typeface="+mn-ea"/>
                <a:cs typeface="+mn-ea"/>
                <a:sym typeface="+mn-ea"/>
              </a:rPr>
              <a:t>30</a:t>
            </a:r>
            <a:r>
              <a:rPr lang="zh-CN" altLang="en-US" sz="1800" dirty="0">
                <a:latin typeface="+mn-ea"/>
                <a:ea typeface="+mn-ea"/>
                <a:cs typeface="+mn-ea"/>
                <a:sym typeface="+mn-ea"/>
              </a:rPr>
              <a:t>次以上？</a:t>
            </a:r>
            <a:endParaRPr lang="zh-CN" altLang="en-US" sz="1800" dirty="0">
              <a:latin typeface="+mn-ea"/>
              <a:ea typeface="+mn-ea"/>
              <a:cs typeface="+mn-ea"/>
              <a:sym typeface="+mn-ea"/>
            </a:endParaRPr>
          </a:p>
          <a:p>
            <a:pPr>
              <a:lnSpc>
                <a:spcPct val="135000"/>
              </a:lnSpc>
            </a:pPr>
            <a:r>
              <a:rPr lang="en-US" altLang="zh-CN" sz="1800" dirty="0">
                <a:latin typeface="+mn-ea"/>
                <a:ea typeface="+mn-ea"/>
                <a:cs typeface="+mn-ea"/>
                <a:sym typeface="+mn-ea"/>
              </a:rPr>
              <a:t>    </a:t>
            </a:r>
            <a:r>
              <a:rPr lang="en-US" altLang="zh-CN" sz="1800" dirty="0">
                <a:ea typeface="+mn-ea"/>
                <a:cs typeface="+mn-ea"/>
                <a:sym typeface="+mn-ea"/>
              </a:rPr>
              <a:t>④</a:t>
            </a:r>
            <a:r>
              <a:rPr lang="zh-CN" altLang="en-US" sz="1800" dirty="0">
                <a:latin typeface="+mn-ea"/>
                <a:ea typeface="+mn-ea"/>
                <a:cs typeface="+mn-ea"/>
                <a:sym typeface="+mn-ea"/>
              </a:rPr>
              <a:t>统计实验结果：彩球组合有几种？每种组合的数量是多少？计算彩球组合类型之间的数量比。设计表格，记录实验结果。</a:t>
            </a:r>
            <a:endParaRPr lang="zh-CN" altLang="en-US" sz="1800" dirty="0">
              <a:latin typeface="+mn-ea"/>
              <a:ea typeface="+mn-ea"/>
              <a:cs typeface="+mn-ea"/>
              <a:sym typeface="+mn-ea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en-US" altLang="zh-CN" sz="1800" dirty="0">
                <a:latin typeface="+mn-ea"/>
                <a:cs typeface="+mn-ea"/>
                <a:sym typeface="+mn-ea"/>
              </a:rPr>
              <a:t>    </a:t>
            </a:r>
            <a:r>
              <a:rPr lang="en-US" altLang="zh-CN" sz="1800" dirty="0">
                <a:latin typeface="宋体" panose="02010600030101010101" pitchFamily="2" charset="-122"/>
                <a:cs typeface="+mn-ea"/>
                <a:sym typeface="+mn-ea"/>
              </a:rPr>
              <a:t>⑤</a:t>
            </a:r>
            <a:r>
              <a:rPr lang="zh-CN" altLang="en-US" sz="1800" dirty="0">
                <a:latin typeface="+mn-ea"/>
                <a:cs typeface="+mn-ea"/>
                <a:sym typeface="+mn-ea"/>
              </a:rPr>
              <a:t>要使模拟实验的结果更能反映真实情况，应该怎样做？</a:t>
            </a:r>
            <a:endParaRPr lang="zh-CN" altLang="en-US" sz="1800" dirty="0">
              <a:latin typeface="+mn-ea"/>
              <a:cs typeface="+mn-ea"/>
              <a:sym typeface="+mn-ea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en-US" altLang="zh-CN" sz="1800" dirty="0">
                <a:latin typeface="+mn-ea"/>
                <a:cs typeface="+mn-ea"/>
                <a:sym typeface="+mn-ea"/>
              </a:rPr>
              <a:t>    </a:t>
            </a:r>
            <a:r>
              <a:rPr lang="en-US" altLang="zh-CN" sz="1800" dirty="0">
                <a:latin typeface="宋体" panose="02010600030101010101" pitchFamily="2" charset="-122"/>
                <a:cs typeface="+mn-ea"/>
                <a:sym typeface="+mn-ea"/>
              </a:rPr>
              <a:t>⑥</a:t>
            </a:r>
            <a:r>
              <a:rPr lang="zh-CN" altLang="en-US" sz="1800" dirty="0">
                <a:latin typeface="+mn-ea"/>
                <a:cs typeface="+mn-ea"/>
                <a:sym typeface="+mn-ea"/>
              </a:rPr>
              <a:t>如果孟德尔在研究遗传实验时，只对</a:t>
            </a:r>
            <a:r>
              <a:rPr lang="en-US" altLang="zh-CN" sz="1800" dirty="0">
                <a:latin typeface="+mn-ea"/>
                <a:cs typeface="+mn-ea"/>
                <a:sym typeface="+mn-ea"/>
              </a:rPr>
              <a:t>F</a:t>
            </a:r>
            <a:r>
              <a:rPr lang="en-US" altLang="zh-CN" sz="1800" baseline="-25000" dirty="0">
                <a:latin typeface="+mn-ea"/>
                <a:cs typeface="+mn-ea"/>
                <a:sym typeface="+mn-ea"/>
              </a:rPr>
              <a:t>2</a:t>
            </a:r>
            <a:r>
              <a:rPr lang="zh-CN" altLang="en-US" sz="1800" dirty="0">
                <a:latin typeface="+mn-ea"/>
                <a:cs typeface="+mn-ea"/>
                <a:sym typeface="+mn-ea"/>
              </a:rPr>
              <a:t>中</a:t>
            </a:r>
            <a:r>
              <a:rPr lang="en-US" altLang="zh-CN" sz="1800" dirty="0">
                <a:latin typeface="+mn-ea"/>
                <a:cs typeface="+mn-ea"/>
                <a:sym typeface="+mn-ea"/>
              </a:rPr>
              <a:t>10</a:t>
            </a:r>
            <a:r>
              <a:rPr lang="zh-CN" altLang="en-US" sz="1800" dirty="0">
                <a:latin typeface="+mn-ea"/>
                <a:cs typeface="+mn-ea"/>
                <a:sym typeface="+mn-ea"/>
              </a:rPr>
              <a:t>株豌豆的性状进行统计，他还能正确地解释性状分离现象吗？</a:t>
            </a:r>
            <a:endParaRPr lang="zh-CN" altLang="en-US" sz="1800" dirty="0">
              <a:latin typeface="+mn-ea"/>
              <a:cs typeface="+mn-ea"/>
              <a:sym typeface="+mn-ea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en-US" altLang="zh-CN" sz="1800" dirty="0">
                <a:latin typeface="+mn-ea"/>
                <a:cs typeface="+mn-ea"/>
                <a:sym typeface="+mn-ea"/>
              </a:rPr>
              <a:t>    </a:t>
            </a:r>
            <a:r>
              <a:rPr lang="en-US" altLang="zh-CN" sz="1800" dirty="0">
                <a:latin typeface="宋体" panose="02010600030101010101" pitchFamily="2" charset="-122"/>
                <a:cs typeface="+mn-ea"/>
                <a:sym typeface="+mn-ea"/>
              </a:rPr>
              <a:t>⑦</a:t>
            </a:r>
            <a:r>
              <a:rPr lang="zh-CN" altLang="en-US" sz="1800" dirty="0">
                <a:latin typeface="+mn-ea"/>
                <a:cs typeface="+mn-ea"/>
                <a:sym typeface="+mn-ea"/>
              </a:rPr>
              <a:t>将模拟实验的结果与孟德尔的杂交实验结果相比较，你认为孟德尔的假说是否合理？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endParaRPr lang="zh-CN" altLang="en-US" sz="1800" dirty="0">
              <a:latin typeface="+mn-ea"/>
              <a:ea typeface="+mn-ea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67425" y="122555"/>
            <a:ext cx="2625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暂停，思考、表述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5610" y="205740"/>
            <a:ext cx="2636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思考</a:t>
            </a:r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/>
        </p:nvSpPr>
        <p:spPr>
          <a:xfrm>
            <a:off x="375285" y="1282224"/>
            <a:ext cx="8610600" cy="3861435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spAutoFit/>
          </a:bodyPr>
          <a:p>
            <a:pPr>
              <a:lnSpc>
                <a:spcPct val="125000"/>
              </a:lnSpc>
            </a:pPr>
            <a:r>
              <a:rPr lang="en-US" altLang="zh-CN" sz="2800" dirty="0">
                <a:latin typeface="+mn-ea"/>
                <a:ea typeface="+mn-ea"/>
                <a:cs typeface="+mn-ea"/>
              </a:rPr>
              <a:t>1.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甲、乙两个小桶分别代表什么？</a:t>
            </a:r>
            <a:endParaRPr lang="en-US" altLang="zh-CN" sz="2800" dirty="0">
              <a:latin typeface="+mn-ea"/>
              <a:ea typeface="+mn-ea"/>
              <a:cs typeface="+mn-ea"/>
            </a:endParaRPr>
          </a:p>
          <a:p>
            <a:pPr>
              <a:lnSpc>
                <a:spcPct val="125000"/>
              </a:lnSpc>
            </a:pPr>
            <a:endParaRPr lang="en-US" altLang="zh-CN" sz="2800" dirty="0">
              <a:latin typeface="+mn-ea"/>
              <a:ea typeface="+mn-ea"/>
              <a:cs typeface="+mn-ea"/>
            </a:endParaRPr>
          </a:p>
          <a:p>
            <a:pPr>
              <a:lnSpc>
                <a:spcPct val="125000"/>
              </a:lnSpc>
            </a:pPr>
            <a:endParaRPr lang="en-US" altLang="zh-CN" sz="2800" dirty="0">
              <a:latin typeface="+mn-ea"/>
              <a:ea typeface="+mn-ea"/>
              <a:cs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+mn-ea"/>
                <a:ea typeface="+mn-ea"/>
                <a:cs typeface="+mn-ea"/>
              </a:rPr>
              <a:t>   两种颜色的彩球（一种标记</a:t>
            </a:r>
            <a:r>
              <a:rPr lang="en-US" altLang="zh-CN" sz="2800" dirty="0">
                <a:latin typeface="+mn-ea"/>
                <a:ea typeface="+mn-ea"/>
                <a:cs typeface="+mn-ea"/>
              </a:rPr>
              <a:t>D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，一种标记</a:t>
            </a:r>
            <a:r>
              <a:rPr lang="en-US" altLang="zh-CN" sz="2800" dirty="0">
                <a:latin typeface="+mn-ea"/>
                <a:ea typeface="+mn-ea"/>
                <a:cs typeface="+mn-ea"/>
              </a:rPr>
              <a:t>d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）分别代表什么？</a:t>
            </a:r>
            <a:endParaRPr lang="en-US" altLang="zh-CN" sz="2800" dirty="0">
              <a:latin typeface="+mn-ea"/>
              <a:ea typeface="+mn-ea"/>
              <a:cs typeface="+mn-ea"/>
            </a:endParaRPr>
          </a:p>
          <a:p>
            <a:pPr>
              <a:lnSpc>
                <a:spcPct val="125000"/>
              </a:lnSpc>
            </a:pP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5000"/>
              </a:lnSpc>
            </a:pP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147" name="Rectangle 4"/>
          <p:cNvSpPr/>
          <p:nvPr/>
        </p:nvSpPr>
        <p:spPr>
          <a:xfrm>
            <a:off x="685800" y="204470"/>
            <a:ext cx="7772400" cy="1210945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0" dirty="0">
                <a:latin typeface="黑体" panose="02010609060101010101" charset="-122"/>
                <a:ea typeface="黑体" panose="02010609060101010101" charset="-122"/>
              </a:rPr>
              <a:t>探究</a:t>
            </a:r>
            <a:r>
              <a:rPr lang="en-US" altLang="zh-CN" sz="2800" b="0" dirty="0"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2800" b="0" dirty="0">
                <a:latin typeface="黑体" panose="02010609060101010101" charset="-122"/>
                <a:ea typeface="黑体" panose="02010609060101010101" charset="-122"/>
              </a:rPr>
              <a:t>实践</a:t>
            </a:r>
            <a:endParaRPr lang="zh-CN" altLang="en-US" sz="2800" b="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0" dirty="0">
                <a:latin typeface="黑体" panose="02010609060101010101" charset="-122"/>
                <a:ea typeface="黑体" panose="02010609060101010101" charset="-122"/>
              </a:rPr>
              <a:t>           性状分离比的模拟实验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1093470" y="2017554"/>
            <a:ext cx="8610600" cy="829945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spAutoFit/>
          </a:bodyPr>
          <a:p>
            <a:r>
              <a:rPr lang="zh-CN" altLang="en-US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生物体的生殖器官。</a:t>
            </a:r>
            <a:endParaRPr lang="zh-CN" altLang="en-US" sz="2400" dirty="0">
              <a:solidFill>
                <a:srgbClr val="00006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如动物的精巢和卵巢，植物的雄蕊和雌蕊。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1093470" y="4126389"/>
            <a:ext cx="7193280" cy="460375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分别代表含有显性遗传因子和隐性遗传因子的配子。</a:t>
            </a:r>
            <a:endParaRPr lang="zh-CN" altLang="en-US" sz="2400" dirty="0">
              <a:solidFill>
                <a:srgbClr val="00006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5"/>
          <p:cNvSpPr/>
          <p:nvPr/>
        </p:nvSpPr>
        <p:spPr>
          <a:xfrm>
            <a:off x="533400" y="1069817"/>
            <a:ext cx="8077200" cy="2762250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spAutoFit/>
          </a:bodyPr>
          <a:p>
            <a:pPr>
              <a:lnSpc>
                <a:spcPct val="125000"/>
              </a:lnSpc>
            </a:pPr>
            <a:r>
              <a:rPr lang="en-US" altLang="zh-CN" sz="2800" dirty="0">
                <a:latin typeface="+mn-ea"/>
                <a:ea typeface="+mn-ea"/>
                <a:cs typeface="+mn-ea"/>
              </a:rPr>
              <a:t>2.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分别从两个桶内随机抓取一个彩球模拟什么过程？将两个彩球组合在一起模拟什么过程？</a:t>
            </a:r>
            <a:endParaRPr lang="zh-CN" altLang="en-US" sz="2800" dirty="0">
              <a:latin typeface="+mn-ea"/>
              <a:ea typeface="+mn-ea"/>
              <a:cs typeface="+mn-ea"/>
            </a:endParaRPr>
          </a:p>
          <a:p>
            <a:pPr>
              <a:lnSpc>
                <a:spcPct val="125000"/>
              </a:lnSpc>
            </a:pPr>
            <a:endParaRPr lang="zh-CN" altLang="en-US" sz="2800" dirty="0">
              <a:latin typeface="+mn-ea"/>
              <a:ea typeface="+mn-ea"/>
              <a:cs typeface="+mn-ea"/>
            </a:endParaRPr>
          </a:p>
          <a:p>
            <a:pPr>
              <a:lnSpc>
                <a:spcPct val="125000"/>
              </a:lnSpc>
            </a:pPr>
            <a:endParaRPr lang="en-US" altLang="zh-CN" sz="2800" dirty="0">
              <a:latin typeface="+mn-ea"/>
              <a:ea typeface="+mn-ea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+mn-ea"/>
                <a:ea typeface="+mn-ea"/>
                <a:cs typeface="+mn-ea"/>
              </a:rPr>
              <a:t>3.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为什么要重复做</a:t>
            </a:r>
            <a:r>
              <a:rPr lang="en-US" sz="2800" dirty="0">
                <a:latin typeface="+mn-ea"/>
                <a:ea typeface="+mn-ea"/>
                <a:cs typeface="+mn-ea"/>
              </a:rPr>
              <a:t>30</a:t>
            </a:r>
            <a:r>
              <a:rPr lang="zh-CN" altLang="en-US" sz="2800" dirty="0">
                <a:latin typeface="+mn-ea"/>
                <a:ea typeface="+mn-ea"/>
                <a:cs typeface="+mn-ea"/>
              </a:rPr>
              <a:t>次以上？ </a:t>
            </a:r>
            <a:endParaRPr lang="zh-CN" altLang="en-US" sz="2800" dirty="0">
              <a:latin typeface="+mn-ea"/>
              <a:ea typeface="+mn-ea"/>
              <a:cs typeface="+mn-ea"/>
            </a:endParaRPr>
          </a:p>
        </p:txBody>
      </p:sp>
      <p:sp>
        <p:nvSpPr>
          <p:cNvPr id="4" name="Rectangle 13"/>
          <p:cNvSpPr/>
          <p:nvPr/>
        </p:nvSpPr>
        <p:spPr>
          <a:xfrm>
            <a:off x="1371600" y="2294414"/>
            <a:ext cx="5650230" cy="829945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模拟生物体形成生殖细胞</a:t>
            </a:r>
            <a:r>
              <a:rPr lang="en-US" altLang="zh-CN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---</a:t>
            </a:r>
            <a:r>
              <a:rPr lang="zh-CN" altLang="en-US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配子的过程。</a:t>
            </a:r>
            <a:endParaRPr lang="zh-CN" altLang="en-US" sz="2400" dirty="0">
              <a:solidFill>
                <a:srgbClr val="00006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模拟雌、雄配子随机结合的过程。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Rectangle 14"/>
          <p:cNvSpPr/>
          <p:nvPr/>
        </p:nvSpPr>
        <p:spPr>
          <a:xfrm>
            <a:off x="990600" y="4096544"/>
            <a:ext cx="7193280" cy="460375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确保样本数目足够多。雌、雄配子结合的机会相等。 </a:t>
            </a:r>
            <a:endParaRPr lang="zh-CN" altLang="en-US" sz="2400" dirty="0">
              <a:solidFill>
                <a:srgbClr val="00006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54020" y="998855"/>
            <a:ext cx="4925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zh-CN" altLang="en-US"/>
              <a:t>性状分离比的模拟实验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807720" y="1437005"/>
          <a:ext cx="7528560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6530"/>
                <a:gridCol w="1664335"/>
                <a:gridCol w="1637665"/>
                <a:gridCol w="278003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次数</a:t>
                      </a:r>
                      <a:endParaRPr lang="zh-CN" altLang="en-US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甲</a:t>
                      </a:r>
                      <a:endParaRPr lang="zh-CN" altLang="en-US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乙</a:t>
                      </a:r>
                      <a:endParaRPr lang="zh-CN" altLang="en-US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组合</a:t>
                      </a:r>
                      <a:endParaRPr lang="zh-CN" altLang="en-US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lang="zh-CN" altLang="en-US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n w="28575" cmpd="sng">
                          <a:solidFill>
                            <a:schemeClr val="tx1">
                              <a:alpha val="54000"/>
                            </a:schemeClr>
                          </a:solidFill>
                          <a:prstDash val="solid"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n w="28575" cmpd="sng">
                          <a:solidFill>
                            <a:schemeClr val="tx1">
                              <a:alpha val="54000"/>
                            </a:schemeClr>
                          </a:solidFill>
                          <a:prstDash val="solid"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n w="28575" cmpd="sng">
                          <a:solidFill>
                            <a:schemeClr val="tx1">
                              <a:alpha val="54000"/>
                            </a:schemeClr>
                          </a:solidFill>
                          <a:prstDash val="solid"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lang="zh-CN" altLang="en-US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n w="28575" cmpd="sng">
                          <a:solidFill>
                            <a:schemeClr val="tx1">
                              <a:alpha val="54000"/>
                            </a:schemeClr>
                          </a:solidFill>
                          <a:prstDash val="solid"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n w="28575" cmpd="sng">
                          <a:solidFill>
                            <a:schemeClr val="tx1">
                              <a:alpha val="54000"/>
                            </a:schemeClr>
                          </a:solidFill>
                          <a:prstDash val="solid"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n w="28575" cmpd="sng">
                          <a:solidFill>
                            <a:schemeClr val="tx1">
                              <a:alpha val="54000"/>
                            </a:schemeClr>
                          </a:solidFill>
                          <a:prstDash val="solid"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n w="28575" cmpd="sng">
                          <a:solidFill>
                            <a:schemeClr val="tx1">
                              <a:alpha val="54000"/>
                            </a:schemeClr>
                          </a:solidFill>
                          <a:prstDash val="solid"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n w="28575" cmpd="sng">
                          <a:solidFill>
                            <a:schemeClr val="tx1">
                              <a:alpha val="54000"/>
                            </a:schemeClr>
                          </a:solidFill>
                          <a:prstDash val="solid"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n w="28575" cmpd="sng">
                          <a:solidFill>
                            <a:schemeClr val="tx1">
                              <a:alpha val="54000"/>
                            </a:schemeClr>
                          </a:solidFill>
                          <a:prstDash val="solid"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......</a:t>
                      </a:r>
                      <a:endParaRPr lang="zh-CN" altLang="en-US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n w="28575" cmpd="sng">
                          <a:solidFill>
                            <a:schemeClr val="tx1">
                              <a:alpha val="54000"/>
                            </a:schemeClr>
                          </a:solidFill>
                          <a:prstDash val="solid"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n w="28575" cmpd="sng">
                          <a:solidFill>
                            <a:schemeClr val="tx1">
                              <a:alpha val="54000"/>
                            </a:schemeClr>
                          </a:solidFill>
                          <a:prstDash val="solid"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n w="28575" cmpd="sng">
                          <a:solidFill>
                            <a:schemeClr val="tx1">
                              <a:alpha val="54000"/>
                            </a:schemeClr>
                          </a:solidFill>
                          <a:prstDash val="solid"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29</a:t>
                      </a:r>
                      <a:endParaRPr lang="zh-CN" altLang="en-US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n w="28575" cmpd="sng">
                          <a:solidFill>
                            <a:schemeClr val="tx1">
                              <a:alpha val="54000"/>
                            </a:schemeClr>
                          </a:solidFill>
                          <a:prstDash val="solid"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n w="28575" cmpd="sng">
                          <a:solidFill>
                            <a:schemeClr val="tx1">
                              <a:alpha val="54000"/>
                            </a:schemeClr>
                          </a:solidFill>
                          <a:prstDash val="solid"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n w="28575" cmpd="sng">
                          <a:solidFill>
                            <a:schemeClr val="tx1">
                              <a:alpha val="54000"/>
                            </a:schemeClr>
                          </a:solidFill>
                          <a:prstDash val="solid"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30</a:t>
                      </a:r>
                      <a:endParaRPr lang="zh-CN" altLang="en-US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n w="28575" cmpd="sng">
                          <a:solidFill>
                            <a:schemeClr val="tx1">
                              <a:alpha val="54000"/>
                            </a:schemeClr>
                          </a:solidFill>
                          <a:prstDash val="solid"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n w="28575" cmpd="sng">
                          <a:solidFill>
                            <a:schemeClr val="tx1">
                              <a:alpha val="54000"/>
                            </a:schemeClr>
                          </a:solidFill>
                          <a:prstDash val="solid"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n w="28575" cmpd="sng">
                          <a:solidFill>
                            <a:schemeClr val="tx1">
                              <a:alpha val="54000"/>
                            </a:schemeClr>
                          </a:solidFill>
                          <a:prstDash val="solid"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合计次数</a:t>
                      </a:r>
                      <a:endParaRPr lang="zh-CN" altLang="en-US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  _次    d  </a:t>
                      </a:r>
                      <a:r>
                        <a:rPr lang="zh-CN" altLang="en-US" sz="1800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_次</a:t>
                      </a:r>
                      <a:r>
                        <a:rPr lang="zh-CN" altLang="en-US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  _次    d  _次</a:t>
                      </a:r>
                      <a:endParaRPr lang="zh-CN" altLang="en-US" sz="1800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DD  _次    Dd  _次     dd  _次</a:t>
                      </a:r>
                      <a:endParaRPr lang="zh-CN" altLang="en-US" sz="1800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统计数量比</a:t>
                      </a:r>
                      <a:endParaRPr lang="zh-CN" altLang="en-US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 : d = </a:t>
                      </a:r>
                      <a:endParaRPr lang="zh-CN" altLang="en-US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 : d = </a:t>
                      </a:r>
                      <a:endParaRPr lang="zh-CN" altLang="en-US" sz="1800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DD </a:t>
                      </a:r>
                      <a:r>
                        <a:rPr lang="zh-CN" altLang="en-US" sz="1800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: </a:t>
                      </a:r>
                      <a:r>
                        <a:rPr lang="zh-CN" altLang="en-US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Dd </a:t>
                      </a:r>
                      <a:r>
                        <a:rPr lang="zh-CN" altLang="en-US" sz="1800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:</a:t>
                      </a:r>
                      <a:r>
                        <a:rPr lang="zh-CN" altLang="en-US"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dd=</a:t>
                      </a:r>
                      <a:endParaRPr lang="zh-CN" altLang="en-US"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13385" y="128905"/>
            <a:ext cx="83851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dirty="0">
                <a:latin typeface="+mn-ea"/>
                <a:ea typeface="+mn-ea"/>
                <a:cs typeface="+mn-ea"/>
                <a:sym typeface="+mn-ea"/>
              </a:rPr>
              <a:t>4.</a:t>
            </a:r>
            <a:r>
              <a:rPr lang="zh-CN" altLang="en-US" sz="2400" dirty="0">
                <a:latin typeface="+mn-ea"/>
                <a:ea typeface="+mn-ea"/>
                <a:cs typeface="+mn-ea"/>
                <a:sym typeface="+mn-ea"/>
              </a:rPr>
              <a:t>统计实验结果：彩球组合有几种？每种组合的数量是多少？计算彩球组合类型之间的数量比。设计表格，记录实验结果。</a:t>
            </a:r>
            <a:endParaRPr lang="zh-CN" altLang="en-US" sz="240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7" name="Rectangle 7"/>
          <p:cNvSpPr/>
          <p:nvPr/>
        </p:nvSpPr>
        <p:spPr>
          <a:xfrm>
            <a:off x="457200" y="1972310"/>
            <a:ext cx="8077200" cy="1198880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spAutoFit/>
          </a:bodyPr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如果孟德尔在研究遗传实验时，只对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en-US" altLang="zh-CN" sz="2400" baseline="-25000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中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株豌豆的性状进行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统计，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</a:rPr>
              <a:t>他还能正确地解释性状分离现象吗？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9928" name="Rectangle 8"/>
          <p:cNvSpPr/>
          <p:nvPr/>
        </p:nvSpPr>
        <p:spPr>
          <a:xfrm>
            <a:off x="609600" y="3112770"/>
            <a:ext cx="8001000" cy="1753235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很难正确地解释。因为实验统计的样本数目足够多，是孟德尔能够正确分析实验结果的前提条件之一。只对</a:t>
            </a:r>
            <a:r>
              <a:rPr lang="zh-CN" altLang="en-US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F</a:t>
            </a:r>
            <a:r>
              <a:rPr lang="zh-CN" altLang="en-US" sz="2400" baseline="-250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zh-CN" altLang="en-US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中</a:t>
            </a:r>
            <a:r>
              <a:rPr lang="en-US" altLang="zh-CN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株豌豆的性状</a:t>
            </a:r>
            <a:r>
              <a:rPr lang="zh-CN" altLang="en-US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做统计时，会出现较大的误差。</a:t>
            </a:r>
            <a:endParaRPr lang="zh-CN" altLang="en-US" sz="2400" dirty="0">
              <a:solidFill>
                <a:srgbClr val="00006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457200" y="585153"/>
            <a:ext cx="8486140" cy="645160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spAutoFit/>
          </a:bodyPr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  <a:cs typeface="+mn-ea"/>
              </a:rPr>
              <a:t>5.</a:t>
            </a:r>
            <a:r>
              <a:rPr lang="zh-CN" altLang="en-US" sz="2400" dirty="0">
                <a:latin typeface="+mn-ea"/>
                <a:ea typeface="+mn-ea"/>
                <a:cs typeface="+mn-ea"/>
              </a:rPr>
              <a:t>要使模拟实验的结果更能反映真实情况，应该怎样做？</a:t>
            </a:r>
            <a:endParaRPr lang="zh-CN" altLang="en-US" sz="2400" dirty="0">
              <a:latin typeface="+mn-ea"/>
              <a:ea typeface="+mn-ea"/>
              <a:cs typeface="+mn-ea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1538605" y="1353344"/>
            <a:ext cx="5669280" cy="460375"/>
          </a:xfrm>
          <a:prstGeom prst="rect">
            <a:avLst/>
          </a:prstGeom>
          <a:noFill/>
          <a:ln w="12700">
            <a:noFill/>
          </a:ln>
        </p:spPr>
        <p:txBody>
          <a:bodyPr wrap="none" anchor="ctr">
            <a:spAutoFit/>
          </a:bodyPr>
          <a:p>
            <a:r>
              <a:rPr lang="zh-CN" altLang="en-US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增加实验次数，使实验个体数量足够</a:t>
            </a:r>
            <a:r>
              <a:rPr lang="zh-CN" altLang="en-US" sz="2400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大。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8" grpId="0"/>
      <p:bldP spid="3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UNIT_TABLE_BEAUTIFY" val="smartTable{95a2cb53-b2c9-4d04-b7f6-589c0121b1b1}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p="http://schemas.openxmlformats.org/presentationml/2006/main">
  <p:tag name="ISPRING_PRESENTATION_TITLE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3209</Words>
  <Application>WPS 演示</Application>
  <PresentationFormat>全屏显示(16:9)</PresentationFormat>
  <Paragraphs>370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微软雅黑</vt:lpstr>
      <vt:lpstr>Calibri</vt:lpstr>
      <vt:lpstr>汉仪旗黑-85S</vt:lpstr>
      <vt:lpstr>黑体</vt:lpstr>
      <vt:lpstr>楷体</vt:lpstr>
      <vt:lpstr>华文楷体</vt:lpstr>
      <vt:lpstr>Arial Unicode MS</vt:lpstr>
      <vt:lpstr>隶书</vt:lpstr>
      <vt:lpstr>Times New Roman</vt:lpstr>
      <vt:lpstr>Tahoma</vt:lpstr>
      <vt:lpstr>楷体_GB2312</vt:lpstr>
      <vt:lpstr>新宋体</vt:lpstr>
      <vt:lpstr>Office 主题​​</vt:lpstr>
      <vt:lpstr>1_Office 主题​​</vt:lpstr>
      <vt:lpstr> 寻找基因之路（2）—— 孟德尔的豌豆杂交实验（一）第2课时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小姚</cp:lastModifiedBy>
  <cp:revision>260</cp:revision>
  <dcterms:created xsi:type="dcterms:W3CDTF">2016-05-28T08:56:00Z</dcterms:created>
  <dcterms:modified xsi:type="dcterms:W3CDTF">2020-04-07T07:33:44Z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