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43" r:id="rId2"/>
    <p:sldId id="281" r:id="rId3"/>
    <p:sldId id="347" r:id="rId4"/>
    <p:sldId id="348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4" r:id="rId18"/>
    <p:sldId id="375" r:id="rId19"/>
    <p:sldId id="349" r:id="rId20"/>
    <p:sldId id="350" r:id="rId21"/>
    <p:sldId id="376" r:id="rId22"/>
    <p:sldId id="395" r:id="rId23"/>
    <p:sldId id="396" r:id="rId24"/>
    <p:sldId id="377" r:id="rId25"/>
    <p:sldId id="378" r:id="rId26"/>
    <p:sldId id="379" r:id="rId27"/>
    <p:sldId id="397" r:id="rId28"/>
    <p:sldId id="271" r:id="rId2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3CC2"/>
    <a:srgbClr val="0330F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38"/>
    <p:restoredTop sz="94679"/>
  </p:normalViewPr>
  <p:slideViewPr>
    <p:cSldViewPr snapToGrid="0">
      <p:cViewPr>
        <p:scale>
          <a:sx n="97" d="100"/>
          <a:sy n="97" d="100"/>
        </p:scale>
        <p:origin x="18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tags" Target="../tags/tag12.xml"/><Relationship Id="rId7" Type="http://schemas.openxmlformats.org/officeDocument/2006/relationships/tags" Target="../tags/tag13.xml"/><Relationship Id="rId8" Type="http://schemas.openxmlformats.org/officeDocument/2006/relationships/slideMaster" Target="../slideMasters/slideMaster1.xml"/><Relationship Id="rId9" Type="http://schemas.openxmlformats.org/officeDocument/2006/relationships/image" Target="../media/image1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Layouts/_rels/slideLayout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73.xml"/><Relationship Id="rId2" Type="http://schemas.openxmlformats.org/officeDocument/2006/relationships/tags" Target="../tags/tag74.xml"/><Relationship Id="rId3" Type="http://schemas.openxmlformats.org/officeDocument/2006/relationships/tags" Target="../tags/tag75.xml"/><Relationship Id="rId4" Type="http://schemas.openxmlformats.org/officeDocument/2006/relationships/tags" Target="../tags/tag76.xml"/><Relationship Id="rId5" Type="http://schemas.openxmlformats.org/officeDocument/2006/relationships/tags" Target="../tags/tag77.xml"/><Relationship Id="rId6" Type="http://schemas.openxmlformats.org/officeDocument/2006/relationships/tags" Target="../tags/tag78.xml"/><Relationship Id="rId7" Type="http://schemas.openxmlformats.org/officeDocument/2006/relationships/tags" Target="../tags/tag79.xml"/><Relationship Id="rId8" Type="http://schemas.openxmlformats.org/officeDocument/2006/relationships/slideMaster" Target="../slideMasters/slideMaster1.xml"/><Relationship Id="rId9" Type="http://schemas.openxmlformats.org/officeDocument/2006/relationships/image" Target="../media/image2.png"/><Relationship Id="rId10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4" Type="http://schemas.openxmlformats.org/officeDocument/2006/relationships/tags" Target="../tags/tag83.xml"/><Relationship Id="rId5" Type="http://schemas.openxmlformats.org/officeDocument/2006/relationships/tags" Target="../tags/tag84.xml"/><Relationship Id="rId6" Type="http://schemas.openxmlformats.org/officeDocument/2006/relationships/tags" Target="../tags/tag85.xml"/><Relationship Id="rId7" Type="http://schemas.openxmlformats.org/officeDocument/2006/relationships/slideMaster" Target="../slideMasters/slideMaster1.xml"/><Relationship Id="rId8" Type="http://schemas.openxmlformats.org/officeDocument/2006/relationships/image" Target="../media/image4.png"/><Relationship Id="rId9" Type="http://schemas.openxmlformats.org/officeDocument/2006/relationships/image" Target="file:///C:\Users\1V994W2\PycharmProjects\PPT_Background_Generation/pic_temp/pic_sup.png" TargetMode="External"/><Relationship Id="rId1" Type="http://schemas.openxmlformats.org/officeDocument/2006/relationships/tags" Target="../tags/tag80.xml"/><Relationship Id="rId2" Type="http://schemas.openxmlformats.org/officeDocument/2006/relationships/tags" Target="../tags/tag81.xml"/></Relationships>
</file>

<file path=ppt/slideLayouts/_rels/slideLayout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86.xml"/><Relationship Id="rId2" Type="http://schemas.openxmlformats.org/officeDocument/2006/relationships/tags" Target="../tags/tag87.xml"/><Relationship Id="rId3" Type="http://schemas.openxmlformats.org/officeDocument/2006/relationships/tags" Target="../tags/tag88.xml"/><Relationship Id="rId4" Type="http://schemas.openxmlformats.org/officeDocument/2006/relationships/tags" Target="../tags/tag89.xml"/><Relationship Id="rId5" Type="http://schemas.openxmlformats.org/officeDocument/2006/relationships/tags" Target="../tags/tag90.xml"/><Relationship Id="rId6" Type="http://schemas.openxmlformats.org/officeDocument/2006/relationships/tags" Target="../tags/tag91.xml"/><Relationship Id="rId7" Type="http://schemas.openxmlformats.org/officeDocument/2006/relationships/tags" Target="../tags/tag92.xml"/><Relationship Id="rId8" Type="http://schemas.openxmlformats.org/officeDocument/2006/relationships/slideMaster" Target="../slideMasters/slideMaster1.xml"/><Relationship Id="rId9" Type="http://schemas.openxmlformats.org/officeDocument/2006/relationships/image" Target="../media/image2.png"/><Relationship Id="rId10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file:///C:\Users\1V994W2\PycharmProjects\PPT_Background_Generation/pic_temp/0_pic_quater_left_up.png" TargetMode="External"/><Relationship Id="rId13" Type="http://schemas.openxmlformats.org/officeDocument/2006/relationships/image" Target="../media/image3.png"/><Relationship Id="rId14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93.xml"/><Relationship Id="rId2" Type="http://schemas.openxmlformats.org/officeDocument/2006/relationships/tags" Target="../tags/tag94.xml"/><Relationship Id="rId3" Type="http://schemas.openxmlformats.org/officeDocument/2006/relationships/tags" Target="../tags/tag95.xml"/><Relationship Id="rId4" Type="http://schemas.openxmlformats.org/officeDocument/2006/relationships/tags" Target="../tags/tag96.xml"/><Relationship Id="rId5" Type="http://schemas.openxmlformats.org/officeDocument/2006/relationships/tags" Target="../tags/tag97.xml"/><Relationship Id="rId6" Type="http://schemas.openxmlformats.org/officeDocument/2006/relationships/tags" Target="../tags/tag98.xml"/><Relationship Id="rId7" Type="http://schemas.openxmlformats.org/officeDocument/2006/relationships/tags" Target="../tags/tag99.xml"/><Relationship Id="rId8" Type="http://schemas.openxmlformats.org/officeDocument/2006/relationships/tags" Target="../tags/tag100.xml"/><Relationship Id="rId9" Type="http://schemas.openxmlformats.org/officeDocument/2006/relationships/tags" Target="../tags/tag101.xml"/><Relationship Id="rId10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4" Type="http://schemas.openxmlformats.org/officeDocument/2006/relationships/tags" Target="../tags/tag105.xml"/><Relationship Id="rId5" Type="http://schemas.openxmlformats.org/officeDocument/2006/relationships/tags" Target="../tags/tag106.xml"/><Relationship Id="rId6" Type="http://schemas.openxmlformats.org/officeDocument/2006/relationships/tags" Target="../tags/tag107.xml"/><Relationship Id="rId7" Type="http://schemas.openxmlformats.org/officeDocument/2006/relationships/tags" Target="../tags/tag108.xml"/><Relationship Id="rId8" Type="http://schemas.openxmlformats.org/officeDocument/2006/relationships/tags" Target="../tags/tag109.xml"/><Relationship Id="rId9" Type="http://schemas.openxmlformats.org/officeDocument/2006/relationships/slideMaster" Target="../slideMasters/slideMaster1.xml"/><Relationship Id="rId10" Type="http://schemas.openxmlformats.org/officeDocument/2006/relationships/image" Target="../media/image2.png"/><Relationship Id="rId11" Type="http://schemas.openxmlformats.org/officeDocument/2006/relationships/image" Target="file:///C:\Users\1V994W2\PycharmProjects\PPT_Background_Generation/pic_temp/0_pic_quater_left_up.png" TargetMode="External"/><Relationship Id="rId1" Type="http://schemas.openxmlformats.org/officeDocument/2006/relationships/tags" Target="../tags/tag102.xml"/><Relationship Id="rId2" Type="http://schemas.openxmlformats.org/officeDocument/2006/relationships/tags" Target="../tags/tag103.xml"/></Relationships>
</file>

<file path=ppt/slideLayouts/_rels/slideLayout15.xml.rels><?xml version="1.0" encoding="UTF-8" standalone="yes"?>
<Relationships xmlns="http://schemas.openxmlformats.org/package/2006/relationships"><Relationship Id="rId11" Type="http://schemas.openxmlformats.org/officeDocument/2006/relationships/slideMaster" Target="../slideMasters/slideMaster1.xml"/><Relationship Id="rId12" Type="http://schemas.openxmlformats.org/officeDocument/2006/relationships/image" Target="../media/image2.png"/><Relationship Id="rId13" Type="http://schemas.openxmlformats.org/officeDocument/2006/relationships/image" Target="file:///C:\Users\1V994W2\PycharmProjects\PPT_Background_Generation/pic_temp/0_pic_quater_left_up.png" TargetMode="External"/><Relationship Id="rId14" Type="http://schemas.openxmlformats.org/officeDocument/2006/relationships/image" Target="../media/image3.png"/><Relationship Id="rId15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110.xml"/><Relationship Id="rId2" Type="http://schemas.openxmlformats.org/officeDocument/2006/relationships/tags" Target="../tags/tag111.xml"/><Relationship Id="rId3" Type="http://schemas.openxmlformats.org/officeDocument/2006/relationships/tags" Target="../tags/tag112.xml"/><Relationship Id="rId4" Type="http://schemas.openxmlformats.org/officeDocument/2006/relationships/tags" Target="../tags/tag113.xml"/><Relationship Id="rId5" Type="http://schemas.openxmlformats.org/officeDocument/2006/relationships/tags" Target="../tags/tag114.xml"/><Relationship Id="rId6" Type="http://schemas.openxmlformats.org/officeDocument/2006/relationships/tags" Target="../tags/tag115.xml"/><Relationship Id="rId7" Type="http://schemas.openxmlformats.org/officeDocument/2006/relationships/tags" Target="../tags/tag116.xml"/><Relationship Id="rId8" Type="http://schemas.openxmlformats.org/officeDocument/2006/relationships/tags" Target="../tags/tag117.xml"/><Relationship Id="rId9" Type="http://schemas.openxmlformats.org/officeDocument/2006/relationships/tags" Target="../tags/tag118.xml"/><Relationship Id="rId10" Type="http://schemas.openxmlformats.org/officeDocument/2006/relationships/tags" Target="../tags/tag119.xml"/></Relationships>
</file>

<file path=ppt/slideLayouts/_rels/slideLayout16.xml.rels><?xml version="1.0" encoding="UTF-8" standalone="yes"?>
<Relationships xmlns="http://schemas.openxmlformats.org/package/2006/relationships"><Relationship Id="rId11" Type="http://schemas.openxmlformats.org/officeDocument/2006/relationships/slideMaster" Target="../slideMasters/slideMaster1.xml"/><Relationship Id="rId12" Type="http://schemas.openxmlformats.org/officeDocument/2006/relationships/image" Target="../media/image2.png"/><Relationship Id="rId13" Type="http://schemas.openxmlformats.org/officeDocument/2006/relationships/image" Target="file:///C:\Users\1V994W2\PycharmProjects\PPT_Background_Generation/pic_temp/0_pic_quater_left_up.png" TargetMode="External"/><Relationship Id="rId14" Type="http://schemas.openxmlformats.org/officeDocument/2006/relationships/image" Target="../media/image3.png"/><Relationship Id="rId15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120.xml"/><Relationship Id="rId2" Type="http://schemas.openxmlformats.org/officeDocument/2006/relationships/tags" Target="../tags/tag121.xml"/><Relationship Id="rId3" Type="http://schemas.openxmlformats.org/officeDocument/2006/relationships/tags" Target="../tags/tag122.xml"/><Relationship Id="rId4" Type="http://schemas.openxmlformats.org/officeDocument/2006/relationships/tags" Target="../tags/tag123.xml"/><Relationship Id="rId5" Type="http://schemas.openxmlformats.org/officeDocument/2006/relationships/tags" Target="../tags/tag124.xml"/><Relationship Id="rId6" Type="http://schemas.openxmlformats.org/officeDocument/2006/relationships/tags" Target="../tags/tag125.xml"/><Relationship Id="rId7" Type="http://schemas.openxmlformats.org/officeDocument/2006/relationships/tags" Target="../tags/tag126.xml"/><Relationship Id="rId8" Type="http://schemas.openxmlformats.org/officeDocument/2006/relationships/tags" Target="../tags/tag127.xml"/><Relationship Id="rId9" Type="http://schemas.openxmlformats.org/officeDocument/2006/relationships/tags" Target="../tags/tag128.xml"/><Relationship Id="rId10" Type="http://schemas.openxmlformats.org/officeDocument/2006/relationships/tags" Target="../tags/tag129.xml"/></Relationships>
</file>

<file path=ppt/slideLayouts/_rels/slideLayout17.xml.rels><?xml version="1.0" encoding="UTF-8" standalone="yes"?>
<Relationships xmlns="http://schemas.openxmlformats.org/package/2006/relationships"><Relationship Id="rId11" Type="http://schemas.openxmlformats.org/officeDocument/2006/relationships/tags" Target="../tags/tag140.xml"/><Relationship Id="rId12" Type="http://schemas.openxmlformats.org/officeDocument/2006/relationships/tags" Target="../tags/tag141.xml"/><Relationship Id="rId13" Type="http://schemas.openxmlformats.org/officeDocument/2006/relationships/slideMaster" Target="../slideMasters/slideMaster1.xml"/><Relationship Id="rId14" Type="http://schemas.openxmlformats.org/officeDocument/2006/relationships/image" Target="../media/image2.png"/><Relationship Id="rId15" Type="http://schemas.openxmlformats.org/officeDocument/2006/relationships/image" Target="file:///C:\Users\1V994W2\PycharmProjects\PPT_Background_Generation/pic_temp/0_pic_quater_left_up.png" TargetMode="External"/><Relationship Id="rId16" Type="http://schemas.openxmlformats.org/officeDocument/2006/relationships/image" Target="../media/image3.png"/><Relationship Id="rId17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130.xml"/><Relationship Id="rId2" Type="http://schemas.openxmlformats.org/officeDocument/2006/relationships/tags" Target="../tags/tag131.xml"/><Relationship Id="rId3" Type="http://schemas.openxmlformats.org/officeDocument/2006/relationships/tags" Target="../tags/tag132.xml"/><Relationship Id="rId4" Type="http://schemas.openxmlformats.org/officeDocument/2006/relationships/tags" Target="../tags/tag133.xml"/><Relationship Id="rId5" Type="http://schemas.openxmlformats.org/officeDocument/2006/relationships/tags" Target="../tags/tag134.xml"/><Relationship Id="rId6" Type="http://schemas.openxmlformats.org/officeDocument/2006/relationships/tags" Target="../tags/tag135.xml"/><Relationship Id="rId7" Type="http://schemas.openxmlformats.org/officeDocument/2006/relationships/tags" Target="../tags/tag136.xml"/><Relationship Id="rId8" Type="http://schemas.openxmlformats.org/officeDocument/2006/relationships/tags" Target="../tags/tag137.xml"/><Relationship Id="rId9" Type="http://schemas.openxmlformats.org/officeDocument/2006/relationships/tags" Target="../tags/tag138.xml"/><Relationship Id="rId10" Type="http://schemas.openxmlformats.org/officeDocument/2006/relationships/tags" Target="../tags/tag139.xml"/></Relationships>
</file>

<file path=ppt/slideLayouts/_rels/slideLayout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file:///C:\Users\1V994W2\PycharmProjects\PPT_Background_Generation/pic_temp/0_pic_quater_left_up.png" TargetMode="External"/><Relationship Id="rId13" Type="http://schemas.openxmlformats.org/officeDocument/2006/relationships/image" Target="../media/image4.png"/><Relationship Id="rId14" Type="http://schemas.openxmlformats.org/officeDocument/2006/relationships/image" Target="file:///C:\Users\1V994W2\PycharmProjects\PPT_Background_Generation/pic_temp/1_pic_quater_left_down.png" TargetMode="External"/><Relationship Id="rId1" Type="http://schemas.openxmlformats.org/officeDocument/2006/relationships/tags" Target="../tags/tag142.xml"/><Relationship Id="rId2" Type="http://schemas.openxmlformats.org/officeDocument/2006/relationships/tags" Target="../tags/tag143.xml"/><Relationship Id="rId3" Type="http://schemas.openxmlformats.org/officeDocument/2006/relationships/tags" Target="../tags/tag144.xml"/><Relationship Id="rId4" Type="http://schemas.openxmlformats.org/officeDocument/2006/relationships/tags" Target="../tags/tag145.xml"/><Relationship Id="rId5" Type="http://schemas.openxmlformats.org/officeDocument/2006/relationships/tags" Target="../tags/tag146.xml"/><Relationship Id="rId6" Type="http://schemas.openxmlformats.org/officeDocument/2006/relationships/tags" Target="../tags/tag147.xml"/><Relationship Id="rId7" Type="http://schemas.openxmlformats.org/officeDocument/2006/relationships/tags" Target="../tags/tag148.xml"/><Relationship Id="rId8" Type="http://schemas.openxmlformats.org/officeDocument/2006/relationships/tags" Target="../tags/tag149.xml"/><Relationship Id="rId9" Type="http://schemas.openxmlformats.org/officeDocument/2006/relationships/tags" Target="../tags/tag150.xml"/><Relationship Id="rId10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1" Type="http://schemas.openxmlformats.org/officeDocument/2006/relationships/image" Target="file:///C:\Users\1V994W2\PycharmProjects\PPT_Background_Generation/pic_temp/0_pic_quater_left_up.png" TargetMode="External"/><Relationship Id="rId12" Type="http://schemas.openxmlformats.org/officeDocument/2006/relationships/image" Target="../media/image3.png"/><Relationship Id="rId13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14.xml"/><Relationship Id="rId2" Type="http://schemas.openxmlformats.org/officeDocument/2006/relationships/tags" Target="../tags/tag15.xml"/><Relationship Id="rId3" Type="http://schemas.openxmlformats.org/officeDocument/2006/relationships/tags" Target="../tags/tag16.xml"/><Relationship Id="rId4" Type="http://schemas.openxmlformats.org/officeDocument/2006/relationships/tags" Target="../tags/tag17.xml"/><Relationship Id="rId5" Type="http://schemas.openxmlformats.org/officeDocument/2006/relationships/tags" Target="../tags/tag18.xml"/><Relationship Id="rId6" Type="http://schemas.openxmlformats.org/officeDocument/2006/relationships/tags" Target="../tags/tag19.xml"/><Relationship Id="rId7" Type="http://schemas.openxmlformats.org/officeDocument/2006/relationships/tags" Target="../tags/tag20.xml"/><Relationship Id="rId8" Type="http://schemas.openxmlformats.org/officeDocument/2006/relationships/tags" Target="../tags/tag21.xml"/><Relationship Id="rId9" Type="http://schemas.openxmlformats.org/officeDocument/2006/relationships/slideMaster" Target="../slideMasters/slideMaster1.xml"/><Relationship Id="rId10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8" Type="http://schemas.openxmlformats.org/officeDocument/2006/relationships/image" Target="file:///C:\Users\1V994W2\PycharmProjects\PPT_Background_Generation/pic_temp/pic_half_top.png" TargetMode="External"/><Relationship Id="rId1" Type="http://schemas.openxmlformats.org/officeDocument/2006/relationships/tags" Target="../tags/tag22.xml"/><Relationship Id="rId2" Type="http://schemas.openxmlformats.org/officeDocument/2006/relationships/tags" Target="../tags/tag23.xml"/></Relationships>
</file>

<file path=ppt/slideLayouts/_rels/slideLayout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file:///C:\Users\1V994W2\PycharmProjects\PPT_Background_Generation/pic_temp/0_pic_quater_left_up.png" TargetMode="External"/><Relationship Id="rId13" Type="http://schemas.openxmlformats.org/officeDocument/2006/relationships/image" Target="../media/image3.png"/><Relationship Id="rId14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27.xml"/><Relationship Id="rId2" Type="http://schemas.openxmlformats.org/officeDocument/2006/relationships/tags" Target="../tags/tag28.xml"/><Relationship Id="rId3" Type="http://schemas.openxmlformats.org/officeDocument/2006/relationships/tags" Target="../tags/tag29.xml"/><Relationship Id="rId4" Type="http://schemas.openxmlformats.org/officeDocument/2006/relationships/tags" Target="../tags/tag30.xml"/><Relationship Id="rId5" Type="http://schemas.openxmlformats.org/officeDocument/2006/relationships/tags" Target="../tags/tag31.xml"/><Relationship Id="rId6" Type="http://schemas.openxmlformats.org/officeDocument/2006/relationships/tags" Target="../tags/tag32.xml"/><Relationship Id="rId7" Type="http://schemas.openxmlformats.org/officeDocument/2006/relationships/tags" Target="../tags/tag33.xml"/><Relationship Id="rId8" Type="http://schemas.openxmlformats.org/officeDocument/2006/relationships/tags" Target="../tags/tag34.xml"/><Relationship Id="rId9" Type="http://schemas.openxmlformats.org/officeDocument/2006/relationships/tags" Target="../tags/tag35.xml"/><Relationship Id="rId10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1" Type="http://schemas.openxmlformats.org/officeDocument/2006/relationships/tags" Target="../tags/tag46.xml"/><Relationship Id="rId12" Type="http://schemas.openxmlformats.org/officeDocument/2006/relationships/slideMaster" Target="../slideMasters/slideMaster1.xml"/><Relationship Id="rId13" Type="http://schemas.openxmlformats.org/officeDocument/2006/relationships/image" Target="../media/image2.png"/><Relationship Id="rId14" Type="http://schemas.openxmlformats.org/officeDocument/2006/relationships/image" Target="file:///C:\Users\1V994W2\PycharmProjects\PPT_Background_Generation/pic_temp/0_pic_quater_left_up.png" TargetMode="External"/><Relationship Id="rId15" Type="http://schemas.openxmlformats.org/officeDocument/2006/relationships/image" Target="../media/image3.png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2" Type="http://schemas.openxmlformats.org/officeDocument/2006/relationships/tags" Target="../tags/tag37.xml"/><Relationship Id="rId3" Type="http://schemas.openxmlformats.org/officeDocument/2006/relationships/tags" Target="../tags/tag38.xml"/><Relationship Id="rId4" Type="http://schemas.openxmlformats.org/officeDocument/2006/relationships/tags" Target="../tags/tag39.xml"/><Relationship Id="rId5" Type="http://schemas.openxmlformats.org/officeDocument/2006/relationships/tags" Target="../tags/tag40.xml"/><Relationship Id="rId6" Type="http://schemas.openxmlformats.org/officeDocument/2006/relationships/tags" Target="../tags/tag41.xml"/><Relationship Id="rId7" Type="http://schemas.openxmlformats.org/officeDocument/2006/relationships/tags" Target="../tags/tag42.xml"/><Relationship Id="rId8" Type="http://schemas.openxmlformats.org/officeDocument/2006/relationships/tags" Target="../tags/tag43.xml"/><Relationship Id="rId9" Type="http://schemas.openxmlformats.org/officeDocument/2006/relationships/tags" Target="../tags/tag44.xml"/><Relationship Id="rId10" Type="http://schemas.openxmlformats.org/officeDocument/2006/relationships/tags" Target="../tags/tag4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4" Type="http://schemas.openxmlformats.org/officeDocument/2006/relationships/tags" Target="../tags/tag50.xml"/><Relationship Id="rId5" Type="http://schemas.openxmlformats.org/officeDocument/2006/relationships/tags" Target="../tags/tag51.xml"/><Relationship Id="rId6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8" Type="http://schemas.openxmlformats.org/officeDocument/2006/relationships/image" Target="../media/image4.png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10" Type="http://schemas.openxmlformats.org/officeDocument/2006/relationships/image" Target="../media/image3.png"/><Relationship Id="rId11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47.xml"/><Relationship Id="rId2" Type="http://schemas.openxmlformats.org/officeDocument/2006/relationships/tags" Target="../tags/tag4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4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2" Type="http://schemas.openxmlformats.org/officeDocument/2006/relationships/tags" Target="../tags/tag54.xml"/></Relationships>
</file>

<file path=ppt/slideLayouts/_rels/slideLayout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file:///C:\Users\1V994W2\PycharmProjects\PPT_Background_Generation/pic_temp/0_pic_quater_left_up.png" TargetMode="External"/><Relationship Id="rId13" Type="http://schemas.openxmlformats.org/officeDocument/2006/relationships/image" Target="../media/image3.png"/><Relationship Id="rId14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56.xml"/><Relationship Id="rId2" Type="http://schemas.openxmlformats.org/officeDocument/2006/relationships/tags" Target="../tags/tag57.xml"/><Relationship Id="rId3" Type="http://schemas.openxmlformats.org/officeDocument/2006/relationships/tags" Target="../tags/tag58.xml"/><Relationship Id="rId4" Type="http://schemas.openxmlformats.org/officeDocument/2006/relationships/tags" Target="../tags/tag59.xml"/><Relationship Id="rId5" Type="http://schemas.openxmlformats.org/officeDocument/2006/relationships/tags" Target="../tags/tag60.xml"/><Relationship Id="rId6" Type="http://schemas.openxmlformats.org/officeDocument/2006/relationships/tags" Target="../tags/tag61.xml"/><Relationship Id="rId7" Type="http://schemas.openxmlformats.org/officeDocument/2006/relationships/tags" Target="../tags/tag62.xml"/><Relationship Id="rId8" Type="http://schemas.openxmlformats.org/officeDocument/2006/relationships/tags" Target="../tags/tag63.xml"/><Relationship Id="rId9" Type="http://schemas.openxmlformats.org/officeDocument/2006/relationships/tags" Target="../tags/tag64.xml"/><Relationship Id="rId10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1" Type="http://schemas.openxmlformats.org/officeDocument/2006/relationships/image" Target="file:///C:\Users\1V994W2\PycharmProjects\PPT_Background_Generation/pic_temp/0_pic_quater_left_up.png" TargetMode="External"/><Relationship Id="rId12" Type="http://schemas.openxmlformats.org/officeDocument/2006/relationships/image" Target="../media/image3.png"/><Relationship Id="rId13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65.xml"/><Relationship Id="rId2" Type="http://schemas.openxmlformats.org/officeDocument/2006/relationships/tags" Target="../tags/tag66.xml"/><Relationship Id="rId3" Type="http://schemas.openxmlformats.org/officeDocument/2006/relationships/tags" Target="../tags/tag67.xml"/><Relationship Id="rId4" Type="http://schemas.openxmlformats.org/officeDocument/2006/relationships/tags" Target="../tags/tag68.xml"/><Relationship Id="rId5" Type="http://schemas.openxmlformats.org/officeDocument/2006/relationships/tags" Target="../tags/tag69.xml"/><Relationship Id="rId6" Type="http://schemas.openxmlformats.org/officeDocument/2006/relationships/tags" Target="../tags/tag70.xml"/><Relationship Id="rId7" Type="http://schemas.openxmlformats.org/officeDocument/2006/relationships/tags" Target="../tags/tag71.xml"/><Relationship Id="rId8" Type="http://schemas.openxmlformats.org/officeDocument/2006/relationships/tags" Target="../tags/tag72.xml"/><Relationship Id="rId9" Type="http://schemas.openxmlformats.org/officeDocument/2006/relationships/slideMaster" Target="../slideMasters/slideMaster1.xml"/><Relationship Id="rId10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tags" Target="../tags/tag1.xml"/><Relationship Id="rId22" Type="http://schemas.openxmlformats.org/officeDocument/2006/relationships/tags" Target="../tags/tag2.xml"/><Relationship Id="rId23" Type="http://schemas.openxmlformats.org/officeDocument/2006/relationships/tags" Target="../tags/tag3.xml"/><Relationship Id="rId24" Type="http://schemas.openxmlformats.org/officeDocument/2006/relationships/tags" Target="../tags/tag4.xml"/><Relationship Id="rId25" Type="http://schemas.openxmlformats.org/officeDocument/2006/relationships/tags" Target="../tags/tag5.xml"/><Relationship Id="rId26" Type="http://schemas.openxmlformats.org/officeDocument/2006/relationships/tags" Target="../tags/tag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png"/><Relationship Id="rId1" Type="http://schemas.openxmlformats.org/officeDocument/2006/relationships/tags" Target="../tags/tag151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52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6" Type="http://schemas.openxmlformats.org/officeDocument/2006/relationships/slide" Target="slide1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Relationship Id="rId3" Type="http://schemas.openxmlformats.org/officeDocument/2006/relationships/image" Target="../media/image4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2.jpeg"/><Relationship Id="rId1" Type="http://schemas.openxmlformats.org/officeDocument/2006/relationships/tags" Target="../tags/tag153.xml"/><Relationship Id="rId2" Type="http://schemas.openxmlformats.org/officeDocument/2006/relationships/tags" Target="../tags/tag1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970734" y="1503856"/>
            <a:ext cx="5412105" cy="1680845"/>
          </a:xfrm>
        </p:spPr>
        <p:txBody>
          <a:bodyPr>
            <a:norm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乡村和城镇空间结构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970734" y="239083"/>
            <a:ext cx="4093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高一地理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24225" y="3699510"/>
            <a:ext cx="5386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北京中学   刘洪涛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76" y="713125"/>
            <a:ext cx="6874250" cy="443037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672767" y="3361732"/>
            <a:ext cx="529153" cy="366988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823647" y="3473492"/>
            <a:ext cx="529153" cy="366988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672767" y="3753656"/>
            <a:ext cx="833953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600" dirty="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王府井</a:t>
            </a:r>
            <a:endParaRPr lang="zh-CN" altLang="en-US" sz="16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706806" y="3079224"/>
            <a:ext cx="762834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6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西单</a:t>
            </a:r>
            <a:endParaRPr lang="zh-CN" altLang="en-US" sz="16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070527" y="1888532"/>
            <a:ext cx="529153" cy="366988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6816527" y="2311234"/>
            <a:ext cx="833953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600" dirty="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三里屯</a:t>
            </a:r>
            <a:endParaRPr lang="zh-CN" altLang="en-US" sz="16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cxnSp>
        <p:nvCxnSpPr>
          <p:cNvPr id="12" name="直线连接符 11"/>
          <p:cNvCxnSpPr/>
          <p:nvPr/>
        </p:nvCxnSpPr>
        <p:spPr>
          <a:xfrm flipV="1">
            <a:off x="1134876" y="3865416"/>
            <a:ext cx="6874250" cy="5006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352800" y="81554"/>
            <a:ext cx="1229360" cy="461665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dirty="0" smtClean="0">
                <a:solidFill>
                  <a:srgbClr val="FFFF00"/>
                </a:solidFill>
                <a:latin typeface="黑体" charset="-122"/>
                <a:ea typeface="黑体" charset="-122"/>
              </a:rPr>
              <a:t>商业区</a:t>
            </a:r>
            <a:endParaRPr lang="zh-CN" altLang="en-US" sz="2400" dirty="0">
              <a:solidFill>
                <a:srgbClr val="FFFF00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97560" y="904839"/>
            <a:ext cx="5532120" cy="400110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>
                <a:solidFill>
                  <a:srgbClr val="FFFF00"/>
                </a:solidFill>
                <a:latin typeface="Arial" charset="0"/>
              </a:rPr>
              <a:t>多</a:t>
            </a:r>
            <a:r>
              <a:rPr lang="zh-CN" altLang="en-US" sz="2000" b="1" dirty="0" smtClean="0">
                <a:solidFill>
                  <a:srgbClr val="FFFF00"/>
                </a:solidFill>
                <a:latin typeface="Arial" charset="0"/>
              </a:rPr>
              <a:t>位于城镇中心</a:t>
            </a:r>
            <a:r>
              <a:rPr lang="zh-CN" altLang="en-US" sz="2000" b="1" dirty="0">
                <a:solidFill>
                  <a:srgbClr val="FFFF00"/>
                </a:solidFill>
                <a:latin typeface="Arial" charset="0"/>
              </a:rPr>
              <a:t>，交通干线的两侧或街角路口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97560" y="1565148"/>
            <a:ext cx="5532120" cy="400110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 smtClean="0">
                <a:solidFill>
                  <a:srgbClr val="FFFF00"/>
                </a:solidFill>
                <a:latin typeface="Arial" charset="0"/>
              </a:rPr>
              <a:t>主要为点状或者条状分布</a:t>
            </a:r>
            <a:endParaRPr lang="zh-CN" altLang="en-US" sz="20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 bldLvl="0" animBg="1"/>
      <p:bldP spid="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352800" y="81554"/>
            <a:ext cx="1229360" cy="461665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dirty="0" smtClean="0">
                <a:solidFill>
                  <a:srgbClr val="FFFF00"/>
                </a:solidFill>
                <a:latin typeface="黑体" charset="-122"/>
                <a:ea typeface="黑体" charset="-122"/>
              </a:rPr>
              <a:t>商业区</a:t>
            </a:r>
            <a:endParaRPr lang="zh-CN" altLang="en-US" sz="2400" dirty="0">
              <a:solidFill>
                <a:srgbClr val="FFFF00"/>
              </a:solidFill>
              <a:latin typeface="黑体" charset="-122"/>
              <a:ea typeface="黑体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87" y="838719"/>
            <a:ext cx="8368145" cy="4003502"/>
          </a:xfrm>
          <a:prstGeom prst="rect">
            <a:avLst/>
          </a:prstGeom>
        </p:spPr>
      </p:pic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1429539" y="2102208"/>
            <a:ext cx="7488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黑体" charset="-122"/>
                <a:ea typeface="黑体" charset="-122"/>
              </a:rPr>
              <a:t>市中心或交通干线两侧、街角路口处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429539" y="2800720"/>
            <a:ext cx="7212051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charset="-122"/>
                <a:ea typeface="黑体" charset="-122"/>
              </a:rPr>
              <a:t>(</a:t>
            </a:r>
            <a:r>
              <a:rPr lang="zh-CN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charset="-122"/>
                <a:ea typeface="黑体" charset="-122"/>
              </a:rPr>
              <a:t>中心商务区一般位于市中心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charset="-122"/>
                <a:ea typeface="黑体" charset="-122"/>
              </a:rPr>
              <a:t>)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charset="-122"/>
                <a:ea typeface="黑体" charset="-122"/>
              </a:rPr>
              <a:t>经济活动频繁、建筑物高大密集、人口数量昼夜差别大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1429539" y="3754827"/>
            <a:ext cx="8951912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黑体" charset="-122"/>
                <a:ea typeface="黑体" charset="-122"/>
              </a:rPr>
              <a:t>占地面积小</a:t>
            </a:r>
            <a:r>
              <a:rPr lang="en-US" altLang="zh-CN" sz="2800" b="1" dirty="0">
                <a:solidFill>
                  <a:srgbClr val="FF0000"/>
                </a:solidFill>
                <a:latin typeface="黑体" charset="-122"/>
                <a:ea typeface="黑体" charset="-122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黑体" charset="-122"/>
                <a:ea typeface="黑体" charset="-122"/>
              </a:rPr>
              <a:t>呈点状或条状；</a:t>
            </a:r>
            <a:endParaRPr lang="en-US" altLang="zh-CN" sz="2800" b="1" dirty="0">
              <a:solidFill>
                <a:srgbClr val="FF0000"/>
              </a:solidFill>
              <a:latin typeface="黑体" charset="-122"/>
              <a:ea typeface="黑体" charset="-122"/>
            </a:endParaRP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黑体" charset="-122"/>
                <a:ea typeface="黑体" charset="-122"/>
              </a:rPr>
              <a:t>地价高、土地利用集约；</a:t>
            </a: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None/>
            </a:pPr>
            <a:endParaRPr lang="zh-CN" altLang="en-US" sz="2800" b="1" dirty="0">
              <a:solidFill>
                <a:srgbClr val="FF0000"/>
              </a:solidFill>
              <a:latin typeface="黑体" charset="-122"/>
              <a:ea typeface="黑体" charset="-122"/>
            </a:endParaRPr>
          </a:p>
          <a:p>
            <a:pPr eaLnBrk="1" hangingPunct="1">
              <a:spcBef>
                <a:spcPct val="0"/>
              </a:spcBef>
              <a:buClr>
                <a:schemeClr val="bg1"/>
              </a:buClr>
              <a:buFont typeface="Arial" charset="0"/>
              <a:buNone/>
            </a:pPr>
            <a:endParaRPr lang="zh-CN" altLang="en-US" sz="2800" b="1" dirty="0">
              <a:solidFill>
                <a:srgbClr val="FF0000"/>
              </a:solidFill>
              <a:latin typeface="黑体" charset="-122"/>
              <a:ea typeface="黑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85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352800" y="81554"/>
            <a:ext cx="1229360" cy="461665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dirty="0" smtClean="0">
                <a:solidFill>
                  <a:srgbClr val="FFFF00"/>
                </a:solidFill>
                <a:latin typeface="黑体" charset="-122"/>
                <a:ea typeface="黑体" charset="-122"/>
              </a:rPr>
              <a:t>居住区</a:t>
            </a:r>
            <a:endParaRPr lang="zh-CN" altLang="en-US" sz="2400" dirty="0">
              <a:solidFill>
                <a:srgbClr val="FFFF00"/>
              </a:solidFill>
              <a:latin typeface="黑体" charset="-122"/>
              <a:ea typeface="黑体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946" y="543219"/>
            <a:ext cx="5929921" cy="4605368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5445851" y="1870364"/>
            <a:ext cx="323181" cy="340821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4994549" y="2257957"/>
            <a:ext cx="9026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100" dirty="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望京居住区</a:t>
            </a:r>
            <a:endParaRPr lang="zh-CN" altLang="en-US" sz="11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205676" y="1849987"/>
            <a:ext cx="236687" cy="340822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6205676" y="2211185"/>
            <a:ext cx="902603" cy="2616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1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东坝居住区</a:t>
            </a:r>
            <a:endParaRPr lang="zh-CN" altLang="en-US" sz="11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5122669" y="775855"/>
            <a:ext cx="323181" cy="340821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5063822" y="1163448"/>
            <a:ext cx="1037720" cy="2616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1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天通苑居住</a:t>
            </a:r>
            <a:r>
              <a:rPr lang="zh-CN" altLang="en-US" sz="1100" dirty="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区</a:t>
            </a:r>
            <a:endParaRPr lang="zh-CN" altLang="en-US" sz="11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4152851" y="822627"/>
            <a:ext cx="323181" cy="340821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3795581" y="1186121"/>
            <a:ext cx="1037720" cy="2616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1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回龙观居住区</a:t>
            </a:r>
            <a:endParaRPr lang="zh-CN" altLang="en-US" sz="11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6442363" y="3517953"/>
            <a:ext cx="236687" cy="340822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6324019" y="3228801"/>
            <a:ext cx="1032745" cy="2616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1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豆各庄居住</a:t>
            </a:r>
            <a:r>
              <a:rPr lang="zh-CN" altLang="en-US" sz="1100" dirty="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区</a:t>
            </a:r>
            <a:endParaRPr lang="zh-CN" altLang="en-US" sz="11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365032" y="4142532"/>
            <a:ext cx="5080818" cy="400110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hangingPunct="1">
              <a:spcBef>
                <a:spcPct val="0"/>
              </a:spcBef>
              <a:buNone/>
            </a:pPr>
            <a:r>
              <a:rPr lang="zh-CN" altLang="en-US" sz="2000" b="1" dirty="0" smtClean="0">
                <a:solidFill>
                  <a:srgbClr val="FFFF00"/>
                </a:solidFill>
                <a:latin typeface="Arial" charset="0"/>
              </a:rPr>
              <a:t>城镇中最</a:t>
            </a:r>
            <a:r>
              <a:rPr lang="zh-CN" altLang="en-US" sz="2000" b="1" smtClean="0">
                <a:solidFill>
                  <a:srgbClr val="FFFF00"/>
                </a:solidFill>
                <a:latin typeface="Arial" charset="0"/>
              </a:rPr>
              <a:t>广泛</a:t>
            </a:r>
            <a:r>
              <a:rPr lang="zh-CN" altLang="en-US" sz="2000" b="1">
                <a:solidFill>
                  <a:srgbClr val="FFFF00"/>
                </a:solidFill>
                <a:latin typeface="Arial" charset="0"/>
              </a:rPr>
              <a:t>分布（占地最多）的</a:t>
            </a:r>
            <a:r>
              <a:rPr lang="zh-CN" altLang="en-US" sz="2000" b="1" dirty="0" smtClean="0">
                <a:solidFill>
                  <a:srgbClr val="FFFF00"/>
                </a:solidFill>
                <a:latin typeface="Arial" charset="0"/>
              </a:rPr>
              <a:t>功能区</a:t>
            </a:r>
            <a:endParaRPr lang="zh-CN" altLang="en-US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65032" y="4702019"/>
            <a:ext cx="1899197" cy="400110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 smtClean="0">
                <a:solidFill>
                  <a:srgbClr val="FFFF00"/>
                </a:solidFill>
                <a:latin typeface="Arial" charset="0"/>
              </a:rPr>
              <a:t>分布相对分散</a:t>
            </a:r>
            <a:endParaRPr lang="zh-CN" altLang="en-US" sz="20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2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bldLvl="0" animBg="1"/>
      <p:bldP spid="2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352800" y="81554"/>
            <a:ext cx="1229360" cy="461665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dirty="0" smtClean="0">
                <a:solidFill>
                  <a:srgbClr val="FFFF00"/>
                </a:solidFill>
                <a:latin typeface="黑体" charset="-122"/>
                <a:ea typeface="黑体" charset="-122"/>
              </a:rPr>
              <a:t>居住区</a:t>
            </a:r>
            <a:endParaRPr lang="zh-CN" altLang="en-US" sz="2400" dirty="0">
              <a:solidFill>
                <a:srgbClr val="FFFF00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0" y="836613"/>
            <a:ext cx="1128077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（</a:t>
            </a:r>
            <a:r>
              <a:rPr lang="en-US" altLang="zh-CN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1</a:t>
            </a:r>
            <a:r>
              <a:rPr lang="zh-CN" altLang="en-US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）</a:t>
            </a:r>
            <a:r>
              <a:rPr lang="zh-CN" altLang="en-US" sz="2000" dirty="0" smtClean="0">
                <a:solidFill>
                  <a:srgbClr val="000000"/>
                </a:solidFill>
                <a:latin typeface="黑体" charset="-122"/>
                <a:ea typeface="黑体" charset="-122"/>
              </a:rPr>
              <a:t>城镇中</a:t>
            </a:r>
            <a:r>
              <a:rPr lang="zh-CN" altLang="en-US" sz="2000" b="1" dirty="0">
                <a:solidFill>
                  <a:srgbClr val="FF0000"/>
                </a:solidFill>
                <a:latin typeface="黑体" charset="-122"/>
                <a:ea typeface="黑体" charset="-122"/>
              </a:rPr>
              <a:t>最普通</a:t>
            </a:r>
            <a:r>
              <a:rPr lang="zh-CN" altLang="en-US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的用地方式；</a:t>
            </a:r>
            <a:endParaRPr lang="en-US" altLang="zh-CN" sz="2000" dirty="0">
              <a:solidFill>
                <a:srgbClr val="000000"/>
              </a:solidFill>
              <a:latin typeface="黑体" charset="-122"/>
              <a:ea typeface="黑体" charset="-122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en-US" altLang="zh-CN" sz="2000" dirty="0">
              <a:solidFill>
                <a:srgbClr val="000000"/>
              </a:solidFill>
              <a:latin typeface="黑体" charset="-122"/>
              <a:ea typeface="黑体" charset="-122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（</a:t>
            </a:r>
            <a:r>
              <a:rPr lang="en-US" altLang="zh-CN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2</a:t>
            </a:r>
            <a:r>
              <a:rPr lang="zh-CN" altLang="en-US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）有成片的住宅楼及配套的服务性设施（医院、电影院、幼儿园、</a:t>
            </a:r>
            <a:r>
              <a:rPr lang="zh-CN" altLang="en-US" sz="2000" dirty="0" smtClean="0">
                <a:solidFill>
                  <a:srgbClr val="000000"/>
                </a:solidFill>
                <a:latin typeface="黑体" charset="-122"/>
                <a:ea typeface="黑体" charset="-122"/>
              </a:rPr>
              <a:t>中小学）</a:t>
            </a:r>
            <a:r>
              <a:rPr lang="zh-CN" altLang="en-US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；</a:t>
            </a:r>
            <a:endParaRPr lang="en-US" altLang="zh-CN" sz="2000" dirty="0">
              <a:solidFill>
                <a:srgbClr val="000000"/>
              </a:solidFill>
              <a:latin typeface="黑体" charset="-122"/>
              <a:ea typeface="黑体" charset="-122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en-US" altLang="zh-CN" sz="2000" dirty="0">
              <a:solidFill>
                <a:srgbClr val="000000"/>
              </a:solidFill>
              <a:latin typeface="黑体" charset="-122"/>
              <a:ea typeface="黑体" charset="-122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（</a:t>
            </a:r>
            <a:r>
              <a:rPr lang="en-US" altLang="zh-CN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3</a:t>
            </a:r>
            <a:r>
              <a:rPr lang="zh-CN" altLang="en-US" sz="2000" dirty="0">
                <a:solidFill>
                  <a:srgbClr val="000000"/>
                </a:solidFill>
                <a:latin typeface="黑体" charset="-122"/>
                <a:ea typeface="黑体" charset="-122"/>
              </a:rPr>
              <a:t>）分化：呈现高级与低级的分化；</a:t>
            </a:r>
            <a:endParaRPr lang="en-US" altLang="zh-CN" sz="2000" dirty="0">
              <a:solidFill>
                <a:srgbClr val="000000"/>
              </a:solidFill>
              <a:latin typeface="黑体" charset="-122"/>
              <a:ea typeface="黑体" charset="-122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en-US" altLang="zh-CN" sz="2000" dirty="0">
              <a:solidFill>
                <a:srgbClr val="1909E7"/>
              </a:solidFill>
              <a:latin typeface="黑体" charset="-122"/>
              <a:ea typeface="黑体" charset="-122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en-US" altLang="zh-CN" sz="2400" dirty="0">
              <a:solidFill>
                <a:srgbClr val="1909E7"/>
              </a:solidFill>
              <a:latin typeface="黑体" charset="-122"/>
              <a:ea typeface="黑体" charset="-122"/>
            </a:endParaRPr>
          </a:p>
        </p:txBody>
      </p:sp>
      <p:pic>
        <p:nvPicPr>
          <p:cNvPr id="30" name="Picture 2" descr="https://timgsa.baidu.com/timg?image&amp;quality=80&amp;size=b9999_10000&amp;sec=1522938770095&amp;di=e8d8f65ab8ff20fb668adc3adaa5c02d&amp;imgtype=0&amp;src=http%3A%2F%2Fimg1.bj.xkhouse.com%2Fhouse%2F10%2F1218%2FIAG1012181559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7851"/>
            <a:ext cx="3220822" cy="232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https://timgsa.baidu.com/timg?image&amp;quality=80&amp;size=b9999_10000&amp;sec=1522938810648&amp;di=cea4aa72d968daa180e1f864123d832a&amp;imgtype=0&amp;src=http%3A%2F%2Fi12.esfimg.com%2Fimp%2F56b903b675c000f9aac23a49743aa8fe_s600X450_osbd5d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22" y="2809269"/>
            <a:ext cx="3101995" cy="232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16" y="2793727"/>
            <a:ext cx="2848665" cy="234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352800" y="81554"/>
            <a:ext cx="1229360" cy="461665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dirty="0" smtClean="0">
                <a:solidFill>
                  <a:srgbClr val="FFFF00"/>
                </a:solidFill>
                <a:latin typeface="黑体" charset="-122"/>
                <a:ea typeface="黑体" charset="-122"/>
              </a:rPr>
              <a:t>工业区</a:t>
            </a:r>
            <a:endParaRPr lang="zh-CN" altLang="en-US" sz="2400" dirty="0">
              <a:solidFill>
                <a:srgbClr val="FFFF00"/>
              </a:solidFill>
              <a:latin typeface="黑体" charset="-122"/>
              <a:ea typeface="黑体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90" y="563200"/>
            <a:ext cx="7233740" cy="4571273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547303" y="2508015"/>
            <a:ext cx="517471" cy="340821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287177" y="2923902"/>
            <a:ext cx="1121725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200" dirty="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首钢工业区</a:t>
            </a:r>
            <a:endParaRPr lang="en-US" altLang="zh-CN" sz="1200" dirty="0" smtClean="0">
              <a:solidFill>
                <a:srgbClr val="0330F5"/>
              </a:solidFill>
              <a:latin typeface="黑体" charset="-122"/>
              <a:ea typeface="黑体" charset="-122"/>
            </a:endParaRP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200" dirty="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（已迁至河北）</a:t>
            </a:r>
            <a:endParaRPr lang="zh-CN" altLang="en-US" sz="12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351642" y="3368673"/>
            <a:ext cx="250723" cy="29876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6083505" y="3008540"/>
            <a:ext cx="1182534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1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焦化厂</a:t>
            </a:r>
            <a:r>
              <a:rPr lang="zh-CN" altLang="en-US" sz="12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工业区</a:t>
            </a:r>
            <a:endParaRPr lang="zh-CN" altLang="en-US" sz="11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388515" y="4102193"/>
            <a:ext cx="427700" cy="29876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6208970" y="4499476"/>
            <a:ext cx="1342204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2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亦庄经济开发区</a:t>
            </a:r>
            <a:endParaRPr lang="zh-CN" altLang="en-US" sz="12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28825" y="618285"/>
            <a:ext cx="5072207" cy="400110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 smtClean="0">
                <a:solidFill>
                  <a:srgbClr val="FFFF00"/>
                </a:solidFill>
                <a:latin typeface="Arial" charset="0"/>
              </a:rPr>
              <a:t>分布在交通便捷地带（公路、铁路、河流等）</a:t>
            </a:r>
            <a:endParaRPr lang="zh-CN" altLang="en-US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28825" y="1130907"/>
            <a:ext cx="2466660" cy="400110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 smtClean="0">
                <a:solidFill>
                  <a:srgbClr val="FFFF00"/>
                </a:solidFill>
                <a:latin typeface="Arial" charset="0"/>
              </a:rPr>
              <a:t>距离城镇中心较远</a:t>
            </a:r>
            <a:endParaRPr lang="zh-CN" altLang="en-US" sz="2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28825" y="1692793"/>
            <a:ext cx="2466660" cy="400110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 smtClean="0">
                <a:solidFill>
                  <a:srgbClr val="FFFF00"/>
                </a:solidFill>
                <a:latin typeface="Arial" charset="0"/>
              </a:rPr>
              <a:t>需考虑环境因素</a:t>
            </a:r>
            <a:endParaRPr lang="zh-CN" altLang="en-US" sz="20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bldLvl="0" animBg="1"/>
      <p:bldP spid="17" grpId="0" bldLvl="0" animBg="1"/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51" y="623987"/>
            <a:ext cx="7728155" cy="42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9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23" y="865237"/>
            <a:ext cx="5375303" cy="3657805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900887" y="865237"/>
            <a:ext cx="2967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altLang="zh-CN" sz="2400" b="1" dirty="0">
                <a:latin typeface="Times New Roman" charset="0"/>
              </a:rPr>
              <a:t>   </a:t>
            </a:r>
            <a:r>
              <a:rPr lang="zh-CN" altLang="en-US" sz="2800" b="1" dirty="0">
                <a:latin typeface="Times New Roman" charset="0"/>
              </a:rPr>
              <a:t>小结：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altLang="zh-CN" sz="2800" b="1" dirty="0" smtClean="0">
                <a:latin typeface="Times New Roman" charset="0"/>
              </a:rPr>
              <a:t>1.</a:t>
            </a:r>
            <a:r>
              <a:rPr lang="zh-CN" altLang="en-US" sz="2800" b="1" dirty="0" smtClean="0">
                <a:latin typeface="Times New Roman" charset="0"/>
              </a:rPr>
              <a:t>各种</a:t>
            </a:r>
            <a:r>
              <a:rPr lang="zh-CN" altLang="en-US" sz="2800" b="1" dirty="0" smtClean="0">
                <a:solidFill>
                  <a:srgbClr val="CC0000"/>
                </a:solidFill>
                <a:latin typeface="Times New Roman" charset="0"/>
              </a:rPr>
              <a:t>功能区空间的组合形成城镇内部空间结构；</a:t>
            </a:r>
            <a:endParaRPr lang="zh-CN" altLang="en-US" sz="2800" b="1" dirty="0">
              <a:solidFill>
                <a:srgbClr val="CC0000"/>
              </a:solidFill>
              <a:latin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 typeface="Arial" charset="0"/>
              <a:buNone/>
            </a:pPr>
            <a:r>
              <a:rPr lang="en-US" altLang="zh-CN" sz="2800" b="1" dirty="0" smtClean="0">
                <a:latin typeface="Times New Roman" charset="0"/>
              </a:rPr>
              <a:t>2.</a:t>
            </a:r>
            <a:r>
              <a:rPr lang="zh-CN" altLang="en-US" sz="2800" b="1" dirty="0" smtClean="0">
                <a:solidFill>
                  <a:srgbClr val="CC0000"/>
                </a:solidFill>
                <a:latin typeface="Times New Roman" charset="0"/>
              </a:rPr>
              <a:t>功能区</a:t>
            </a:r>
            <a:r>
              <a:rPr lang="zh-CN" altLang="en-US" sz="2800" b="1" dirty="0">
                <a:solidFill>
                  <a:srgbClr val="CC0000"/>
                </a:solidFill>
                <a:latin typeface="Times New Roman" charset="0"/>
              </a:rPr>
              <a:t>之间无明显</a:t>
            </a:r>
            <a:r>
              <a:rPr lang="zh-CN" altLang="en-US" sz="2800" b="1" dirty="0" smtClean="0">
                <a:solidFill>
                  <a:srgbClr val="CC0000"/>
                </a:solidFill>
                <a:latin typeface="Times New Roman" charset="0"/>
              </a:rPr>
              <a:t>界限</a:t>
            </a:r>
            <a:r>
              <a:rPr lang="en-US" altLang="zh-CN" sz="2800" b="1" dirty="0" smtClean="0">
                <a:solidFill>
                  <a:srgbClr val="CC0000"/>
                </a:solidFill>
                <a:latin typeface="Times New Roman" charset="0"/>
              </a:rPr>
              <a:t>.</a:t>
            </a:r>
            <a:endParaRPr lang="zh-CN" altLang="en-US" sz="2800" b="1" dirty="0">
              <a:solidFill>
                <a:srgbClr val="CC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502412" y="488134"/>
            <a:ext cx="8139178" cy="4042179"/>
          </a:xfrm>
        </p:spPr>
        <p:txBody>
          <a:bodyPr>
            <a:normAutofit/>
          </a:bodyPr>
          <a:lstStyle/>
          <a:p>
            <a:r>
              <a:rPr kumimoji="1" lang="zh-CN" altLang="en-US" sz="2000" dirty="0" smtClean="0"/>
              <a:t>以五道口为例。</a:t>
            </a:r>
            <a:endParaRPr kumimoji="1"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29" y="858120"/>
            <a:ext cx="3662637" cy="21488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180" y="858120"/>
            <a:ext cx="3082629" cy="21488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29" y="3234489"/>
            <a:ext cx="3662637" cy="19090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80" y="3152623"/>
            <a:ext cx="3082629" cy="203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51" y="623987"/>
            <a:ext cx="7728155" cy="42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sz="1800" smtClean="0"/>
              <a:t>以成都市为例</a:t>
            </a:r>
            <a:endParaRPr kumimoji="1"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09" y="714469"/>
            <a:ext cx="5605669" cy="4291652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54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79537" y="579003"/>
            <a:ext cx="3194050" cy="331470"/>
          </a:xfrm>
        </p:spPr>
        <p:txBody>
          <a:bodyPr>
            <a:noAutofit/>
          </a:bodyPr>
          <a:lstStyle/>
          <a:p>
            <a:r>
              <a:rPr lang="zh-CN" altLang="en-US" sz="4400" smtClean="0"/>
              <a:t>目录</a:t>
            </a:r>
            <a:r>
              <a:rPr lang="zh-CN" altLang="en-US" sz="4400"/>
              <a:t>页</a:t>
            </a:r>
            <a:br>
              <a:rPr lang="zh-CN" altLang="en-US" sz="4400"/>
            </a:br>
            <a:endParaRPr lang="zh-CN" altLang="en-US" sz="4400" dirty="0"/>
          </a:p>
        </p:txBody>
      </p:sp>
      <p:sp>
        <p:nvSpPr>
          <p:cNvPr id="5" name="矩形 4"/>
          <p:cNvSpPr/>
          <p:nvPr/>
        </p:nvSpPr>
        <p:spPr>
          <a:xfrm>
            <a:off x="12700" y="4762500"/>
            <a:ext cx="9144000" cy="1285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84275" y="1220140"/>
            <a:ext cx="742950" cy="5492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TextBox 55"/>
          <p:cNvSpPr txBox="1">
            <a:spLocks noChangeArrowheads="1"/>
          </p:cNvSpPr>
          <p:nvPr/>
        </p:nvSpPr>
        <p:spPr bwMode="auto">
          <a:xfrm>
            <a:off x="1255712" y="1221727"/>
            <a:ext cx="6000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微软雅黑" charset="-122"/>
                <a:ea typeface="微软雅黑" charset="-122"/>
              </a:rPr>
              <a:t>01</a:t>
            </a:r>
          </a:p>
        </p:txBody>
      </p:sp>
      <p:sp>
        <p:nvSpPr>
          <p:cNvPr id="10" name="TextBox 64"/>
          <p:cNvSpPr txBox="1">
            <a:spLocks noChangeArrowheads="1"/>
          </p:cNvSpPr>
          <p:nvPr/>
        </p:nvSpPr>
        <p:spPr bwMode="auto">
          <a:xfrm>
            <a:off x="2330450" y="1239190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404040"/>
                </a:solidFill>
                <a:latin typeface="微软雅黑" charset="-122"/>
                <a:ea typeface="微软雅黑" charset="-122"/>
              </a:rPr>
              <a:t>乡村的土地利用</a:t>
            </a:r>
            <a:endParaRPr lang="zh-CN" altLang="en-US" sz="2800" b="1" dirty="0">
              <a:solidFill>
                <a:srgbClr val="40404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1" name="TextBox 25"/>
          <p:cNvSpPr txBox="1">
            <a:spLocks noChangeArrowheads="1"/>
          </p:cNvSpPr>
          <p:nvPr/>
        </p:nvSpPr>
        <p:spPr bwMode="auto">
          <a:xfrm>
            <a:off x="1285875" y="2940177"/>
            <a:ext cx="4810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000">
                <a:solidFill>
                  <a:schemeClr val="bg1"/>
                </a:solidFill>
                <a:latin typeface="微软雅黑" charset="-122"/>
                <a:ea typeface="微软雅黑" charset="-122"/>
              </a:rPr>
              <a:t>02</a:t>
            </a:r>
            <a:endParaRPr lang="zh-CN" altLang="en-US" sz="20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14437" y="2930652"/>
            <a:ext cx="744538" cy="5492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3" name="TextBox 55"/>
          <p:cNvSpPr txBox="1">
            <a:spLocks noChangeArrowheads="1"/>
          </p:cNvSpPr>
          <p:nvPr/>
        </p:nvSpPr>
        <p:spPr bwMode="auto">
          <a:xfrm>
            <a:off x="1274762" y="2906840"/>
            <a:ext cx="604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800" dirty="0" smtClean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03</a:t>
            </a:r>
            <a:endParaRPr lang="en-US" altLang="zh-CN" sz="28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4" name="TextBox 64"/>
          <p:cNvSpPr txBox="1">
            <a:spLocks noChangeArrowheads="1"/>
          </p:cNvSpPr>
          <p:nvPr/>
        </p:nvSpPr>
        <p:spPr bwMode="auto">
          <a:xfrm>
            <a:off x="2330450" y="2910015"/>
            <a:ext cx="5211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404040"/>
                </a:solidFill>
                <a:latin typeface="微软雅黑" charset="-122"/>
                <a:ea typeface="微软雅黑" charset="-122"/>
              </a:rPr>
              <a:t>城镇内部</a:t>
            </a:r>
            <a:r>
              <a:rPr lang="zh-CN" altLang="en-US" sz="2800" b="1" dirty="0">
                <a:solidFill>
                  <a:srgbClr val="404040"/>
                </a:solidFill>
                <a:latin typeface="微软雅黑" charset="-122"/>
                <a:ea typeface="微软雅黑" charset="-122"/>
              </a:rPr>
              <a:t>空间结构的形成和变化</a:t>
            </a: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308100" y="3748087"/>
            <a:ext cx="4810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000">
                <a:solidFill>
                  <a:schemeClr val="bg1"/>
                </a:solidFill>
                <a:latin typeface="微软雅黑" charset="-122"/>
                <a:ea typeface="微软雅黑" charset="-122"/>
              </a:rPr>
              <a:t>02</a:t>
            </a:r>
            <a:endParaRPr lang="zh-CN" altLang="en-US" sz="20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36662" y="3738562"/>
            <a:ext cx="744538" cy="5492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7" name="TextBox 55"/>
          <p:cNvSpPr txBox="1">
            <a:spLocks noChangeArrowheads="1"/>
          </p:cNvSpPr>
          <p:nvPr/>
        </p:nvSpPr>
        <p:spPr bwMode="auto">
          <a:xfrm>
            <a:off x="1296987" y="3714750"/>
            <a:ext cx="604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800" dirty="0" smtClean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04</a:t>
            </a:r>
            <a:endParaRPr lang="en-US" altLang="zh-CN" sz="280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8" name="TextBox 64"/>
          <p:cNvSpPr txBox="1">
            <a:spLocks noChangeArrowheads="1"/>
          </p:cNvSpPr>
          <p:nvPr/>
        </p:nvSpPr>
        <p:spPr bwMode="auto">
          <a:xfrm>
            <a:off x="2330450" y="3759200"/>
            <a:ext cx="4148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404040"/>
                </a:solidFill>
                <a:latin typeface="微软雅黑" charset="-122"/>
                <a:ea typeface="微软雅黑" charset="-122"/>
              </a:rPr>
              <a:t>合理利用城乡空间的意义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1285875" y="2112273"/>
            <a:ext cx="4810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000">
                <a:solidFill>
                  <a:schemeClr val="bg1"/>
                </a:solidFill>
                <a:latin typeface="微软雅黑" charset="-122"/>
                <a:ea typeface="微软雅黑" charset="-122"/>
              </a:rPr>
              <a:t>02</a:t>
            </a:r>
            <a:endParaRPr lang="zh-CN" altLang="en-US" sz="200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214437" y="2102748"/>
            <a:ext cx="744538" cy="5492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1" name="TextBox 55"/>
          <p:cNvSpPr txBox="1">
            <a:spLocks noChangeArrowheads="1"/>
          </p:cNvSpPr>
          <p:nvPr/>
        </p:nvSpPr>
        <p:spPr bwMode="auto">
          <a:xfrm>
            <a:off x="1274762" y="2078936"/>
            <a:ext cx="604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chemeClr val="bg1"/>
                </a:solidFill>
                <a:latin typeface="微软雅黑" charset="-122"/>
                <a:ea typeface="微软雅黑" charset="-122"/>
              </a:rPr>
              <a:t>02</a:t>
            </a:r>
          </a:p>
        </p:txBody>
      </p:sp>
      <p:sp>
        <p:nvSpPr>
          <p:cNvPr id="22" name="TextBox 64"/>
          <p:cNvSpPr txBox="1">
            <a:spLocks noChangeArrowheads="1"/>
          </p:cNvSpPr>
          <p:nvPr/>
        </p:nvSpPr>
        <p:spPr bwMode="auto">
          <a:xfrm>
            <a:off x="2330450" y="2082111"/>
            <a:ext cx="3057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404040"/>
                </a:solidFill>
                <a:latin typeface="微软雅黑" charset="-122"/>
                <a:ea typeface="微软雅黑" charset="-122"/>
              </a:rPr>
              <a:t>城镇内部空间结构</a:t>
            </a:r>
            <a:endParaRPr lang="zh-CN" altLang="en-US" sz="2800" b="1" dirty="0">
              <a:solidFill>
                <a:srgbClr val="404040"/>
              </a:solidFill>
              <a:latin typeface="微软雅黑" charset="-122"/>
              <a:ea typeface="微软雅黑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城镇内部空间结构的形成和变化</a:t>
            </a:r>
            <a:endParaRPr kumimoji="1" lang="zh-CN" altLang="en-US" sz="2400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366012" y="451402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366012" y="842135"/>
            <a:ext cx="6408738" cy="3746500"/>
            <a:chOff x="793" y="618"/>
            <a:chExt cx="4037" cy="2360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V="1">
              <a:off x="793" y="618"/>
              <a:ext cx="0" cy="23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793" y="2976"/>
              <a:ext cx="40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1366012" y="1273935"/>
            <a:ext cx="2160588" cy="3311525"/>
            <a:chOff x="793" y="527"/>
            <a:chExt cx="1361" cy="2086"/>
          </a:xfrm>
        </p:grpSpPr>
        <p:sp>
          <p:nvSpPr>
            <p:cNvPr id="10" name="Line 23"/>
            <p:cNvSpPr>
              <a:spLocks noChangeShapeType="1"/>
            </p:cNvSpPr>
            <p:nvPr/>
          </p:nvSpPr>
          <p:spPr bwMode="auto">
            <a:xfrm>
              <a:off x="793" y="527"/>
              <a:ext cx="1361" cy="208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1247" y="935"/>
              <a:ext cx="7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25"/>
                </a:spcBef>
                <a:buFont typeface="Arial" charset="0"/>
                <a:buChar char="•"/>
                <a:defRPr sz="4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spcBef>
                  <a:spcPts val="125"/>
                </a:spcBef>
                <a:buFont typeface="Arial" charset="0"/>
                <a:buChar char="–"/>
                <a:defRPr sz="37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spcBef>
                  <a:spcPts val="125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spcBef>
                  <a:spcPts val="125"/>
                </a:spcBef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spcBef>
                  <a:spcPts val="125"/>
                </a:spcBef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zh-CN" altLang="en-US" sz="2800" b="1">
                  <a:latin typeface="Arial" charset="0"/>
                </a:rPr>
                <a:t>商业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366012" y="2353435"/>
            <a:ext cx="3744913" cy="2232025"/>
            <a:chOff x="793" y="1207"/>
            <a:chExt cx="2359" cy="1406"/>
          </a:xfrm>
        </p:grpSpPr>
        <p:sp>
          <p:nvSpPr>
            <p:cNvPr id="13" name="Line 26"/>
            <p:cNvSpPr>
              <a:spLocks noChangeShapeType="1"/>
            </p:cNvSpPr>
            <p:nvPr/>
          </p:nvSpPr>
          <p:spPr bwMode="auto">
            <a:xfrm>
              <a:off x="793" y="1207"/>
              <a:ext cx="2359" cy="1406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1746" y="1570"/>
              <a:ext cx="8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25"/>
                </a:spcBef>
                <a:buFont typeface="Arial" charset="0"/>
                <a:buChar char="•"/>
                <a:defRPr sz="4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spcBef>
                  <a:spcPts val="125"/>
                </a:spcBef>
                <a:buFont typeface="Arial" charset="0"/>
                <a:buChar char="–"/>
                <a:defRPr sz="37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spcBef>
                  <a:spcPts val="125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spcBef>
                  <a:spcPts val="125"/>
                </a:spcBef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spcBef>
                  <a:spcPts val="125"/>
                </a:spcBef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zh-CN" altLang="en-US" sz="2800" b="1">
                  <a:latin typeface="Arial" charset="0"/>
                </a:rPr>
                <a:t>住宅</a:t>
              </a:r>
            </a:p>
          </p:txBody>
        </p:sp>
      </p:grp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4247325" y="357898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endParaRPr lang="zh-CN" altLang="zh-CN" sz="1800">
              <a:latin typeface="Arial" charset="0"/>
            </a:endParaRPr>
          </a:p>
        </p:txBody>
      </p:sp>
      <p:grpSp>
        <p:nvGrpSpPr>
          <p:cNvPr id="16" name="Group 29"/>
          <p:cNvGrpSpPr>
            <a:grpSpLocks/>
          </p:cNvGrpSpPr>
          <p:nvPr/>
        </p:nvGrpSpPr>
        <p:grpSpPr bwMode="auto">
          <a:xfrm>
            <a:off x="1366012" y="3074160"/>
            <a:ext cx="4968875" cy="1511300"/>
            <a:chOff x="793" y="1661"/>
            <a:chExt cx="3130" cy="952"/>
          </a:xfrm>
        </p:grpSpPr>
        <p:sp>
          <p:nvSpPr>
            <p:cNvPr id="17" name="Line 30"/>
            <p:cNvSpPr>
              <a:spLocks noChangeShapeType="1"/>
            </p:cNvSpPr>
            <p:nvPr/>
          </p:nvSpPr>
          <p:spPr bwMode="auto">
            <a:xfrm>
              <a:off x="793" y="1661"/>
              <a:ext cx="3130" cy="9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2517" y="1933"/>
              <a:ext cx="7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25"/>
                </a:spcBef>
                <a:buFont typeface="Arial" charset="0"/>
                <a:buChar char="•"/>
                <a:defRPr sz="4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spcBef>
                  <a:spcPts val="125"/>
                </a:spcBef>
                <a:buFont typeface="Arial" charset="0"/>
                <a:buChar char="–"/>
                <a:defRPr sz="37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spcBef>
                  <a:spcPts val="125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spcBef>
                  <a:spcPts val="125"/>
                </a:spcBef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spcBef>
                  <a:spcPts val="125"/>
                </a:spcBef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zh-CN" altLang="en-US" sz="2800" b="1">
                  <a:latin typeface="Arial" charset="0"/>
                </a:rPr>
                <a:t>工业</a:t>
              </a:r>
            </a:p>
          </p:txBody>
        </p:sp>
      </p:grpSp>
      <p:grpSp>
        <p:nvGrpSpPr>
          <p:cNvPr id="19" name="Group 32"/>
          <p:cNvGrpSpPr>
            <a:grpSpLocks/>
          </p:cNvGrpSpPr>
          <p:nvPr/>
        </p:nvGrpSpPr>
        <p:grpSpPr bwMode="auto">
          <a:xfrm>
            <a:off x="1366012" y="3650422"/>
            <a:ext cx="5905500" cy="935038"/>
            <a:chOff x="793" y="2024"/>
            <a:chExt cx="3720" cy="589"/>
          </a:xfrm>
        </p:grpSpPr>
        <p:sp>
          <p:nvSpPr>
            <p:cNvPr id="20" name="Line 33"/>
            <p:cNvSpPr>
              <a:spLocks noChangeShapeType="1"/>
            </p:cNvSpPr>
            <p:nvPr/>
          </p:nvSpPr>
          <p:spPr bwMode="auto">
            <a:xfrm>
              <a:off x="793" y="2024"/>
              <a:ext cx="3720" cy="58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Text Box 34"/>
            <p:cNvSpPr txBox="1">
              <a:spLocks noChangeArrowheads="1"/>
            </p:cNvSpPr>
            <p:nvPr/>
          </p:nvSpPr>
          <p:spPr bwMode="auto">
            <a:xfrm>
              <a:off x="3560" y="2205"/>
              <a:ext cx="8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25"/>
                </a:spcBef>
                <a:buFont typeface="Arial" charset="0"/>
                <a:buChar char="•"/>
                <a:defRPr sz="4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spcBef>
                  <a:spcPts val="125"/>
                </a:spcBef>
                <a:buFont typeface="Arial" charset="0"/>
                <a:buChar char="–"/>
                <a:defRPr sz="37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spcBef>
                  <a:spcPts val="125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spcBef>
                  <a:spcPts val="125"/>
                </a:spcBef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spcBef>
                  <a:spcPts val="125"/>
                </a:spcBef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zh-CN" altLang="en-US" sz="2800" b="1">
                  <a:latin typeface="Arial" charset="0"/>
                </a:rPr>
                <a:t>农业</a:t>
              </a:r>
            </a:p>
          </p:txBody>
        </p:sp>
      </p:grp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6406325" y="4514022"/>
            <a:ext cx="2447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2800" b="1">
                <a:latin typeface="Arial" charset="0"/>
              </a:rPr>
              <a:t>距市中心距离</a:t>
            </a:r>
          </a:p>
        </p:txBody>
      </p:sp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1294575" y="697672"/>
            <a:ext cx="17287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2800" b="1">
                <a:latin typeface="Arial" charset="0"/>
              </a:rPr>
              <a:t>地租水平</a:t>
            </a:r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1151700" y="4514022"/>
            <a:ext cx="431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2800" b="1">
                <a:latin typeface="Arial" charset="0"/>
              </a:rPr>
              <a:t>0</a:t>
            </a:r>
          </a:p>
        </p:txBody>
      </p:sp>
      <p:sp>
        <p:nvSpPr>
          <p:cNvPr id="25" name="直接连接符 107541"/>
          <p:cNvSpPr>
            <a:spLocks noChangeShapeType="1"/>
          </p:cNvSpPr>
          <p:nvPr/>
        </p:nvSpPr>
        <p:spPr bwMode="auto">
          <a:xfrm>
            <a:off x="1366012" y="3721860"/>
            <a:ext cx="144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直接连接符 107542"/>
          <p:cNvSpPr>
            <a:spLocks noChangeShapeType="1"/>
          </p:cNvSpPr>
          <p:nvPr/>
        </p:nvSpPr>
        <p:spPr bwMode="auto">
          <a:xfrm>
            <a:off x="1366012" y="2786822"/>
            <a:ext cx="144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直接连接符 107543"/>
          <p:cNvSpPr>
            <a:spLocks noChangeShapeType="1"/>
          </p:cNvSpPr>
          <p:nvPr/>
        </p:nvSpPr>
        <p:spPr bwMode="auto">
          <a:xfrm>
            <a:off x="1366012" y="1921635"/>
            <a:ext cx="144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文本框 27"/>
          <p:cNvSpPr txBox="1">
            <a:spLocks noChangeArrowheads="1"/>
          </p:cNvSpPr>
          <p:nvPr/>
        </p:nvSpPr>
        <p:spPr bwMode="auto">
          <a:xfrm>
            <a:off x="502412" y="3578985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 b="1">
                <a:latin typeface="Arial" charset="0"/>
              </a:rPr>
              <a:t>3000</a:t>
            </a:r>
          </a:p>
        </p:txBody>
      </p:sp>
      <p:sp>
        <p:nvSpPr>
          <p:cNvPr id="29" name="文本框 28"/>
          <p:cNvSpPr txBox="1">
            <a:spLocks noChangeArrowheads="1"/>
          </p:cNvSpPr>
          <p:nvPr/>
        </p:nvSpPr>
        <p:spPr bwMode="auto">
          <a:xfrm>
            <a:off x="502412" y="2642360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 b="1">
                <a:latin typeface="Arial" charset="0"/>
              </a:rPr>
              <a:t>6000</a:t>
            </a: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502412" y="1778760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 b="1">
                <a:latin typeface="Arial" charset="0"/>
              </a:rPr>
              <a:t>9000</a:t>
            </a:r>
          </a:p>
        </p:txBody>
      </p:sp>
      <p:sp>
        <p:nvSpPr>
          <p:cNvPr id="31" name="文本框 30"/>
          <p:cNvSpPr txBox="1">
            <a:spLocks noChangeArrowheads="1"/>
          </p:cNvSpPr>
          <p:nvPr/>
        </p:nvSpPr>
        <p:spPr bwMode="auto">
          <a:xfrm>
            <a:off x="502412" y="1129472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 b="1">
                <a:latin typeface="Arial" charset="0"/>
              </a:rPr>
              <a:t>12000</a:t>
            </a:r>
          </a:p>
        </p:txBody>
      </p:sp>
      <p:sp>
        <p:nvSpPr>
          <p:cNvPr id="32" name="直接连接符 107548"/>
          <p:cNvSpPr>
            <a:spLocks noChangeShapeType="1"/>
          </p:cNvSpPr>
          <p:nvPr/>
        </p:nvSpPr>
        <p:spPr bwMode="auto">
          <a:xfrm flipV="1">
            <a:off x="1975612" y="2115310"/>
            <a:ext cx="0" cy="244951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3" name="组合 107549"/>
          <p:cNvGrpSpPr>
            <a:grpSpLocks/>
          </p:cNvGrpSpPr>
          <p:nvPr/>
        </p:nvGrpSpPr>
        <p:grpSpPr bwMode="auto">
          <a:xfrm>
            <a:off x="1797812" y="4514022"/>
            <a:ext cx="379413" cy="511175"/>
            <a:chOff x="1292" y="2568"/>
            <a:chExt cx="239" cy="322"/>
          </a:xfrm>
        </p:grpSpPr>
        <p:sp>
          <p:nvSpPr>
            <p:cNvPr id="34" name="椭圆 107550"/>
            <p:cNvSpPr>
              <a:spLocks noChangeArrowheads="1"/>
            </p:cNvSpPr>
            <p:nvPr/>
          </p:nvSpPr>
          <p:spPr bwMode="auto">
            <a:xfrm>
              <a:off x="1383" y="2568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125"/>
                </a:spcBef>
                <a:buFont typeface="Arial" charset="0"/>
                <a:buChar char="•"/>
                <a:defRPr sz="4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spcBef>
                  <a:spcPts val="125"/>
                </a:spcBef>
                <a:buFont typeface="Arial" charset="0"/>
                <a:buChar char="–"/>
                <a:defRPr sz="37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spcBef>
                  <a:spcPts val="125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spcBef>
                  <a:spcPts val="125"/>
                </a:spcBef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spcBef>
                  <a:spcPts val="125"/>
                </a:spcBef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latin typeface="Arial" charset="0"/>
              </a:endParaRPr>
            </a:p>
          </p:txBody>
        </p:sp>
        <p:sp>
          <p:nvSpPr>
            <p:cNvPr id="35" name="文本框 107551"/>
            <p:cNvSpPr txBox="1">
              <a:spLocks noChangeArrowheads="1"/>
            </p:cNvSpPr>
            <p:nvPr/>
          </p:nvSpPr>
          <p:spPr bwMode="auto">
            <a:xfrm>
              <a:off x="1292" y="2659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25"/>
                </a:spcBef>
                <a:buFont typeface="Arial" charset="0"/>
                <a:buChar char="•"/>
                <a:defRPr sz="4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spcBef>
                  <a:spcPts val="125"/>
                </a:spcBef>
                <a:buFont typeface="Arial" charset="0"/>
                <a:buChar char="–"/>
                <a:defRPr sz="37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spcBef>
                  <a:spcPts val="125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spcBef>
                  <a:spcPts val="125"/>
                </a:spcBef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spcBef>
                  <a:spcPts val="125"/>
                </a:spcBef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zh-CN" sz="1800">
                  <a:latin typeface="Arial" charset="0"/>
                </a:rPr>
                <a:t>A</a:t>
              </a:r>
            </a:p>
          </p:txBody>
        </p:sp>
      </p:grpSp>
      <p:grpSp>
        <p:nvGrpSpPr>
          <p:cNvPr id="36" name="组合 107552"/>
          <p:cNvGrpSpPr>
            <a:grpSpLocks/>
          </p:cNvGrpSpPr>
          <p:nvPr/>
        </p:nvGrpSpPr>
        <p:grpSpPr bwMode="auto">
          <a:xfrm>
            <a:off x="3310700" y="4514022"/>
            <a:ext cx="336550" cy="511175"/>
            <a:chOff x="2245" y="2568"/>
            <a:chExt cx="212" cy="322"/>
          </a:xfrm>
        </p:grpSpPr>
        <p:sp>
          <p:nvSpPr>
            <p:cNvPr id="37" name="椭圆 107553"/>
            <p:cNvSpPr>
              <a:spLocks noChangeArrowheads="1"/>
            </p:cNvSpPr>
            <p:nvPr/>
          </p:nvSpPr>
          <p:spPr bwMode="auto">
            <a:xfrm>
              <a:off x="2336" y="2568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125"/>
                </a:spcBef>
                <a:buFont typeface="Arial" charset="0"/>
                <a:buChar char="•"/>
                <a:defRPr sz="4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spcBef>
                  <a:spcPts val="125"/>
                </a:spcBef>
                <a:buFont typeface="Arial" charset="0"/>
                <a:buChar char="–"/>
                <a:defRPr sz="37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spcBef>
                  <a:spcPts val="125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spcBef>
                  <a:spcPts val="125"/>
                </a:spcBef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spcBef>
                  <a:spcPts val="125"/>
                </a:spcBef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latin typeface="Arial" charset="0"/>
              </a:endParaRPr>
            </a:p>
          </p:txBody>
        </p:sp>
        <p:sp>
          <p:nvSpPr>
            <p:cNvPr id="38" name="文本框 107554"/>
            <p:cNvSpPr txBox="1">
              <a:spLocks noChangeArrowheads="1"/>
            </p:cNvSpPr>
            <p:nvPr/>
          </p:nvSpPr>
          <p:spPr bwMode="auto">
            <a:xfrm>
              <a:off x="2245" y="2659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25"/>
                </a:spcBef>
                <a:buFont typeface="Arial" charset="0"/>
                <a:buChar char="•"/>
                <a:defRPr sz="4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spcBef>
                  <a:spcPts val="125"/>
                </a:spcBef>
                <a:buFont typeface="Arial" charset="0"/>
                <a:buChar char="–"/>
                <a:defRPr sz="37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spcBef>
                  <a:spcPts val="125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spcBef>
                  <a:spcPts val="125"/>
                </a:spcBef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spcBef>
                  <a:spcPts val="125"/>
                </a:spcBef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zh-CN" sz="1800">
                  <a:latin typeface="Arial" charset="0"/>
                </a:rPr>
                <a:t>B</a:t>
              </a:r>
            </a:p>
          </p:txBody>
        </p:sp>
      </p:grpSp>
      <p:sp>
        <p:nvSpPr>
          <p:cNvPr id="39" name="直接连接符 107555"/>
          <p:cNvSpPr>
            <a:spLocks noChangeShapeType="1"/>
          </p:cNvSpPr>
          <p:nvPr/>
        </p:nvSpPr>
        <p:spPr bwMode="auto">
          <a:xfrm flipV="1">
            <a:off x="3488500" y="3617085"/>
            <a:ext cx="0" cy="9366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" name="直接连接符 107556"/>
          <p:cNvSpPr>
            <a:spLocks noChangeShapeType="1"/>
          </p:cNvSpPr>
          <p:nvPr/>
        </p:nvSpPr>
        <p:spPr bwMode="auto">
          <a:xfrm flipH="1">
            <a:off x="1366012" y="2166110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直接连接符 107557"/>
          <p:cNvSpPr>
            <a:spLocks noChangeShapeType="1"/>
          </p:cNvSpPr>
          <p:nvPr/>
        </p:nvSpPr>
        <p:spPr bwMode="auto">
          <a:xfrm flipH="1">
            <a:off x="1366012" y="2713797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" name="直接连接符 107558"/>
          <p:cNvSpPr>
            <a:spLocks noChangeShapeType="1"/>
          </p:cNvSpPr>
          <p:nvPr/>
        </p:nvSpPr>
        <p:spPr bwMode="auto">
          <a:xfrm flipH="1">
            <a:off x="1366012" y="3278947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直接连接符 107559"/>
          <p:cNvSpPr>
            <a:spLocks noChangeShapeType="1"/>
          </p:cNvSpPr>
          <p:nvPr/>
        </p:nvSpPr>
        <p:spPr bwMode="auto">
          <a:xfrm flipH="1">
            <a:off x="1377125" y="3772660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" name="直接连接符 107560"/>
          <p:cNvSpPr>
            <a:spLocks noChangeShapeType="1"/>
          </p:cNvSpPr>
          <p:nvPr/>
        </p:nvSpPr>
        <p:spPr bwMode="auto">
          <a:xfrm>
            <a:off x="1366012" y="1273935"/>
            <a:ext cx="1152525" cy="1800225"/>
          </a:xfrm>
          <a:prstGeom prst="line">
            <a:avLst/>
          </a:prstGeom>
          <a:noFill/>
          <a:ln w="38100">
            <a:solidFill>
              <a:srgbClr val="0330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直接连接符 107561"/>
          <p:cNvSpPr>
            <a:spLocks noChangeShapeType="1"/>
          </p:cNvSpPr>
          <p:nvPr/>
        </p:nvSpPr>
        <p:spPr bwMode="auto">
          <a:xfrm>
            <a:off x="2518537" y="3074160"/>
            <a:ext cx="1223963" cy="720725"/>
          </a:xfrm>
          <a:prstGeom prst="line">
            <a:avLst/>
          </a:prstGeom>
          <a:noFill/>
          <a:ln w="38100">
            <a:solidFill>
              <a:srgbClr val="0330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6" name="直接连接符 107562"/>
          <p:cNvSpPr>
            <a:spLocks noChangeShapeType="1"/>
          </p:cNvSpPr>
          <p:nvPr/>
        </p:nvSpPr>
        <p:spPr bwMode="auto">
          <a:xfrm>
            <a:off x="3742500" y="3794885"/>
            <a:ext cx="1368425" cy="431800"/>
          </a:xfrm>
          <a:prstGeom prst="line">
            <a:avLst/>
          </a:prstGeom>
          <a:noFill/>
          <a:ln w="38100">
            <a:solidFill>
              <a:srgbClr val="0330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直接连接符 107563"/>
          <p:cNvSpPr>
            <a:spLocks noChangeShapeType="1"/>
          </p:cNvSpPr>
          <p:nvPr/>
        </p:nvSpPr>
        <p:spPr bwMode="auto">
          <a:xfrm>
            <a:off x="5110925" y="4226685"/>
            <a:ext cx="2087562" cy="360362"/>
          </a:xfrm>
          <a:prstGeom prst="line">
            <a:avLst/>
          </a:prstGeom>
          <a:noFill/>
          <a:ln w="38100">
            <a:solidFill>
              <a:srgbClr val="0330F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" name="文本框 47"/>
          <p:cNvSpPr txBox="1">
            <a:spLocks noChangeArrowheads="1"/>
          </p:cNvSpPr>
          <p:nvPr/>
        </p:nvSpPr>
        <p:spPr bwMode="auto">
          <a:xfrm>
            <a:off x="3190049" y="878379"/>
            <a:ext cx="60795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 b="1" dirty="0">
                <a:latin typeface="Arial" charset="0"/>
              </a:rPr>
              <a:t>1.</a:t>
            </a:r>
            <a:r>
              <a:rPr lang="zh-CN" altLang="en-US" sz="1800" b="1" dirty="0">
                <a:latin typeface="Arial" charset="0"/>
              </a:rPr>
              <a:t>距市中心距离为</a:t>
            </a:r>
            <a:r>
              <a:rPr lang="en-US" altLang="zh-CN" sz="1800" b="1" dirty="0">
                <a:latin typeface="Arial" charset="0"/>
              </a:rPr>
              <a:t>A</a:t>
            </a:r>
            <a:r>
              <a:rPr lang="zh-CN" altLang="en-US" sz="1800" b="1" dirty="0">
                <a:latin typeface="Arial" charset="0"/>
              </a:rPr>
              <a:t>的地点商业、住宅、工业、农业能付出的地租各为多少？</a:t>
            </a:r>
            <a:r>
              <a:rPr lang="en-US" altLang="zh-CN" sz="1800" b="1" dirty="0">
                <a:latin typeface="Arial" charset="0"/>
              </a:rPr>
              <a:t>A</a:t>
            </a:r>
            <a:r>
              <a:rPr lang="zh-CN" altLang="en-US" sz="1800" b="1" dirty="0">
                <a:latin typeface="Arial" charset="0"/>
              </a:rPr>
              <a:t>地最可能的土地用途是什么？</a:t>
            </a:r>
            <a:r>
              <a:rPr lang="en-US" altLang="zh-CN" sz="1800" b="1" dirty="0">
                <a:latin typeface="Arial" charset="0"/>
              </a:rPr>
              <a:t>B</a:t>
            </a:r>
            <a:r>
              <a:rPr lang="zh-CN" altLang="en-US" sz="1800" b="1" dirty="0">
                <a:latin typeface="Arial" charset="0"/>
              </a:rPr>
              <a:t>点呢</a:t>
            </a:r>
            <a:r>
              <a:rPr lang="zh-CN" altLang="en-US" sz="1800" b="1" dirty="0" smtClean="0">
                <a:latin typeface="Arial" charset="0"/>
              </a:rPr>
              <a:t>？</a:t>
            </a:r>
            <a:endParaRPr lang="en-US" altLang="zh-CN" sz="1800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zh-CN" altLang="en-US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 b="1" dirty="0">
                <a:latin typeface="Arial" charset="0"/>
              </a:rPr>
              <a:t>2.</a:t>
            </a:r>
            <a:r>
              <a:rPr lang="zh-CN" altLang="en-US" sz="1800" b="1" dirty="0">
                <a:latin typeface="Arial" charset="0"/>
              </a:rPr>
              <a:t>指出图中四种土地利用形式各自付租能力最高的区间？</a:t>
            </a:r>
          </a:p>
        </p:txBody>
      </p:sp>
    </p:spTree>
    <p:extLst>
      <p:ext uri="{BB962C8B-B14F-4D97-AF65-F5344CB8AC3E}">
        <p14:creationId xmlns:p14="http://schemas.microsoft.com/office/powerpoint/2010/main" val="10572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17528" y="62239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城镇内部空间结构的形成和变化</a:t>
            </a:r>
            <a:endParaRPr kumimoji="1" lang="zh-CN" altLang="en-US" sz="2400" dirty="0"/>
          </a:p>
        </p:txBody>
      </p:sp>
      <p:sp>
        <p:nvSpPr>
          <p:cNvPr id="44" name="文本框 43"/>
          <p:cNvSpPr txBox="1">
            <a:spLocks noChangeArrowheads="1"/>
          </p:cNvSpPr>
          <p:nvPr/>
        </p:nvSpPr>
        <p:spPr bwMode="auto">
          <a:xfrm>
            <a:off x="4157248" y="682935"/>
            <a:ext cx="4392613" cy="952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Arial" charset="0"/>
              </a:rPr>
              <a:t>经济因素</a:t>
            </a:r>
            <a:r>
              <a:rPr lang="zh-CN" altLang="en-US" sz="2800" b="1" dirty="0">
                <a:latin typeface="Arial" charset="0"/>
              </a:rPr>
              <a:t>是影响城市内部空间因素的主要</a:t>
            </a:r>
            <a:r>
              <a:rPr lang="zh-CN" altLang="en-US" sz="2800" b="1" dirty="0" smtClean="0">
                <a:latin typeface="Arial" charset="0"/>
              </a:rPr>
              <a:t>因素</a:t>
            </a:r>
            <a:endParaRPr lang="zh-CN" altLang="en-US" sz="2800" b="1" dirty="0">
              <a:latin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8" y="516009"/>
            <a:ext cx="5620397" cy="4627491"/>
          </a:xfrm>
          <a:prstGeom prst="rect">
            <a:avLst/>
          </a:prstGeom>
        </p:spPr>
      </p:pic>
      <p:sp>
        <p:nvSpPr>
          <p:cNvPr id="48" name="圆角矩形 47"/>
          <p:cNvSpPr/>
          <p:nvPr/>
        </p:nvSpPr>
        <p:spPr>
          <a:xfrm>
            <a:off x="663575" y="1009805"/>
            <a:ext cx="648389" cy="2687552"/>
          </a:xfrm>
          <a:prstGeom prst="roundRect">
            <a:avLst/>
          </a:prstGeom>
          <a:noFill/>
          <a:ln w="34925">
            <a:solidFill>
              <a:srgbClr val="0330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矩形 48"/>
          <p:cNvSpPr>
            <a:spLocks noChangeArrowheads="1"/>
          </p:cNvSpPr>
          <p:nvPr/>
        </p:nvSpPr>
        <p:spPr bwMode="auto">
          <a:xfrm>
            <a:off x="0" y="4077169"/>
            <a:ext cx="2398643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00" dirty="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这里的</a:t>
            </a:r>
            <a:r>
              <a:rPr lang="zh-CN" altLang="en-US" sz="28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地租为什么高？</a:t>
            </a:r>
            <a:endParaRPr lang="zh-CN" altLang="en-US" sz="28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4360397" y="4077169"/>
            <a:ext cx="3259603" cy="954107"/>
          </a:xfrm>
          <a:prstGeom prst="rect">
            <a:avLst/>
          </a:prstGeom>
          <a:solidFill>
            <a:srgbClr val="0330F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 smtClean="0">
                <a:solidFill>
                  <a:srgbClr val="FFFF00"/>
                </a:solidFill>
                <a:latin typeface="Arial" charset="0"/>
              </a:rPr>
              <a:t>距离城镇中心远近；</a:t>
            </a:r>
            <a:endParaRPr lang="en-US" altLang="zh-CN" sz="28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 smtClean="0">
                <a:solidFill>
                  <a:srgbClr val="FFFF00"/>
                </a:solidFill>
                <a:latin typeface="Arial" charset="0"/>
              </a:rPr>
              <a:t>交通便捷程度</a:t>
            </a:r>
            <a:endParaRPr lang="zh-CN" altLang="en-US" sz="28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8" grpId="0" animBg="1"/>
      <p:bldP spid="49" grpId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17528" y="62239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城镇内部空间结构的形成和变化</a:t>
            </a:r>
            <a:endParaRPr kumimoji="1" lang="zh-CN" altLang="en-US" sz="2400" dirty="0"/>
          </a:p>
        </p:txBody>
      </p:sp>
      <p:graphicFrame>
        <p:nvGraphicFramePr>
          <p:cNvPr id="10" name="表格 9"/>
          <p:cNvGraphicFramePr/>
          <p:nvPr>
            <p:extLst>
              <p:ext uri="{D42A27DB-BD31-4B8C-83A1-F6EECF244321}">
                <p14:modId xmlns:p14="http://schemas.microsoft.com/office/powerpoint/2010/main" val="1436650458"/>
              </p:ext>
            </p:extLst>
          </p:nvPr>
        </p:nvGraphicFramePr>
        <p:xfrm>
          <a:off x="456372" y="1044575"/>
          <a:ext cx="8135938" cy="4098925"/>
        </p:xfrm>
        <a:graphic>
          <a:graphicData uri="http://schemas.openxmlformats.org/drawingml/2006/table">
            <a:tbl>
              <a:tblPr/>
              <a:tblGrid>
                <a:gridCol w="1439863"/>
                <a:gridCol w="1655762"/>
                <a:gridCol w="1296988"/>
                <a:gridCol w="1944687"/>
                <a:gridCol w="1798638"/>
              </a:tblGrid>
              <a:tr h="106521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3200" dirty="0">
                          <a:solidFill>
                            <a:srgbClr val="4D3CC2"/>
                          </a:solidFill>
                        </a:rPr>
                        <a:t>区域</a:t>
                      </a:r>
                    </a:p>
                  </a:txBody>
                  <a:tcPr anchor="ctr"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3200" dirty="0">
                          <a:solidFill>
                            <a:srgbClr val="4D3CC2"/>
                          </a:solidFill>
                        </a:rPr>
                        <a:t>距市中心距离</a:t>
                      </a: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3200" dirty="0">
                          <a:solidFill>
                            <a:srgbClr val="4D3CC2"/>
                          </a:solidFill>
                        </a:rPr>
                        <a:t>地租</a:t>
                      </a: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3200" dirty="0">
                          <a:solidFill>
                            <a:srgbClr val="4D3CC2"/>
                          </a:solidFill>
                        </a:rPr>
                        <a:t>付租最高的部门</a:t>
                      </a: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3200" dirty="0">
                          <a:solidFill>
                            <a:srgbClr val="4D3CC2"/>
                          </a:solidFill>
                        </a:rPr>
                        <a:t>功能区分布</a:t>
                      </a: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0160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3200" dirty="0">
                          <a:solidFill>
                            <a:srgbClr val="4D3CC2"/>
                          </a:solidFill>
                        </a:rPr>
                        <a:t>A</a:t>
                      </a:r>
                      <a:endParaRPr lang="zh-CN" altLang="en-US" sz="3200" dirty="0">
                        <a:solidFill>
                          <a:srgbClr val="4D3CC2"/>
                        </a:solidFill>
                      </a:endParaRPr>
                    </a:p>
                  </a:txBody>
                  <a:tcPr anchor="ctr"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0160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3200">
                          <a:solidFill>
                            <a:srgbClr val="4D3CC2"/>
                          </a:solidFill>
                        </a:rPr>
                        <a:t>B</a:t>
                      </a:r>
                      <a:endParaRPr lang="zh-CN" altLang="en-US" sz="3200">
                        <a:solidFill>
                          <a:srgbClr val="4D3CC2"/>
                        </a:solidFill>
                      </a:endParaRPr>
                    </a:p>
                  </a:txBody>
                  <a:tcPr anchor="ctr"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Clr>
                          <a:schemeClr val="folHlink"/>
                        </a:buClr>
                        <a:buFont typeface="Wingdings" panose="05000000000000000000" pitchFamily="2" charset="2"/>
                        <a:buNone/>
                      </a:pPr>
                      <a:endParaRPr lang="zh-CN" altLang="zh-CN" sz="36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0001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altLang="zh-CN" sz="3200" dirty="0">
                          <a:solidFill>
                            <a:srgbClr val="4D3CC2"/>
                          </a:solidFill>
                        </a:rPr>
                        <a:t>C</a:t>
                      </a:r>
                      <a:endParaRPr lang="zh-CN" altLang="en-US" sz="3200" dirty="0">
                        <a:solidFill>
                          <a:srgbClr val="4D3CC2"/>
                        </a:solidFill>
                      </a:endParaRPr>
                    </a:p>
                  </a:txBody>
                  <a:tcPr anchor="ctr"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endParaRPr lang="zh-CN" altLang="zh-CN" sz="3200" dirty="0">
                        <a:solidFill>
                          <a:srgbClr val="4D3CC2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2401060" y="2398712"/>
            <a:ext cx="136683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近</a:t>
            </a: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2401060" y="3335337"/>
            <a:ext cx="8651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中</a:t>
            </a:r>
            <a:endParaRPr lang="zh-CN" altLang="en-US" sz="2800">
              <a:latin typeface="Arial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2401060" y="4343400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远</a:t>
            </a: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3912360" y="2327275"/>
            <a:ext cx="9366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高</a:t>
            </a:r>
            <a:endParaRPr lang="zh-CN" altLang="en-US" sz="2400">
              <a:latin typeface="Arial" charset="0"/>
            </a:endParaRPr>
          </a:p>
        </p:txBody>
      </p:sp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3912360" y="3406775"/>
            <a:ext cx="7921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中</a:t>
            </a:r>
            <a:endParaRPr lang="zh-CN" altLang="en-US" sz="1800">
              <a:latin typeface="Arial" charset="0"/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3912360" y="4343400"/>
            <a:ext cx="9366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低</a:t>
            </a: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5280785" y="2346325"/>
            <a:ext cx="12239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商业</a:t>
            </a:r>
            <a:endParaRPr lang="zh-CN" altLang="en-US" sz="2800">
              <a:latin typeface="Arial" charset="0"/>
            </a:endParaRP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5280785" y="3335337"/>
            <a:ext cx="12239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住宅</a:t>
            </a:r>
          </a:p>
        </p:txBody>
      </p:sp>
      <p:sp>
        <p:nvSpPr>
          <p:cNvPr id="19" name="Text Box 42"/>
          <p:cNvSpPr txBox="1">
            <a:spLocks noChangeArrowheads="1"/>
          </p:cNvSpPr>
          <p:nvPr/>
        </p:nvSpPr>
        <p:spPr bwMode="auto">
          <a:xfrm>
            <a:off x="5280785" y="4271962"/>
            <a:ext cx="1152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工业</a:t>
            </a:r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5333172" y="5573712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latin typeface="Arial" charset="0"/>
            </a:endParaRP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6793672" y="2347912"/>
            <a:ext cx="17272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商业区</a:t>
            </a: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6793672" y="4435475"/>
            <a:ext cx="17272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工业区</a:t>
            </a:r>
          </a:p>
        </p:txBody>
      </p:sp>
      <p:sp>
        <p:nvSpPr>
          <p:cNvPr id="23" name="Text Box 46"/>
          <p:cNvSpPr txBox="1">
            <a:spLocks noChangeArrowheads="1"/>
          </p:cNvSpPr>
          <p:nvPr/>
        </p:nvSpPr>
        <p:spPr bwMode="auto">
          <a:xfrm>
            <a:off x="6865110" y="3355975"/>
            <a:ext cx="16541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Font typeface="Wingdings" charset="2"/>
              <a:buNone/>
            </a:pPr>
            <a:r>
              <a:rPr lang="zh-CN" altLang="en-US" sz="3600">
                <a:latin typeface="Arial" charset="0"/>
              </a:rPr>
              <a:t>住宅区</a:t>
            </a:r>
          </a:p>
        </p:txBody>
      </p: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715928" y="522287"/>
            <a:ext cx="634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b="1">
                <a:solidFill>
                  <a:srgbClr val="4D3CC2"/>
                </a:solidFill>
                <a:latin typeface="Arial" charset="0"/>
              </a:rPr>
              <a:t>影响地租高低的因素之一</a:t>
            </a:r>
            <a:r>
              <a:rPr lang="en-US" altLang="zh-CN" sz="2400" b="1">
                <a:solidFill>
                  <a:srgbClr val="4D3CC2"/>
                </a:solidFill>
                <a:latin typeface="Arial" charset="0"/>
              </a:rPr>
              <a:t>——</a:t>
            </a:r>
            <a:r>
              <a:rPr lang="zh-CN" altLang="en-US" sz="2400" b="1">
                <a:solidFill>
                  <a:srgbClr val="4D3CC2"/>
                </a:solidFill>
                <a:latin typeface="Arial" charset="0"/>
              </a:rPr>
              <a:t>距离市中心远近</a:t>
            </a:r>
          </a:p>
        </p:txBody>
      </p:sp>
    </p:spTree>
    <p:extLst>
      <p:ext uri="{BB962C8B-B14F-4D97-AF65-F5344CB8AC3E}">
        <p14:creationId xmlns:p14="http://schemas.microsoft.com/office/powerpoint/2010/main" val="13936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17528" y="62239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城镇内部空间结构的形成和变化</a:t>
            </a:r>
            <a:endParaRPr kumimoji="1" lang="zh-CN" altLang="en-US" sz="2400" dirty="0"/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5333172" y="5573712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zh-CN" altLang="zh-CN" sz="1800">
              <a:latin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755" y="0"/>
            <a:ext cx="4067245" cy="5143500"/>
          </a:xfrm>
          <a:prstGeom prst="rect">
            <a:avLst/>
          </a:prstGeom>
        </p:spPr>
      </p:pic>
      <p:grpSp>
        <p:nvGrpSpPr>
          <p:cNvPr id="25" name="组合 110632"/>
          <p:cNvGrpSpPr>
            <a:grpSpLocks/>
          </p:cNvGrpSpPr>
          <p:nvPr/>
        </p:nvGrpSpPr>
        <p:grpSpPr bwMode="auto">
          <a:xfrm>
            <a:off x="397564" y="393753"/>
            <a:ext cx="4679191" cy="4628821"/>
            <a:chOff x="2688" y="672"/>
            <a:chExt cx="3072" cy="3284"/>
          </a:xfrm>
        </p:grpSpPr>
        <p:sp>
          <p:nvSpPr>
            <p:cNvPr id="26" name="文本框 110633"/>
            <p:cNvSpPr txBox="1">
              <a:spLocks noChangeArrowheads="1"/>
            </p:cNvSpPr>
            <p:nvPr/>
          </p:nvSpPr>
          <p:spPr bwMode="auto">
            <a:xfrm>
              <a:off x="2767" y="672"/>
              <a:ext cx="27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25"/>
                </a:spcBef>
                <a:buFont typeface="Arial" charset="0"/>
                <a:buChar char="•"/>
                <a:defRPr sz="4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spcBef>
                  <a:spcPts val="125"/>
                </a:spcBef>
                <a:buFont typeface="Arial" charset="0"/>
                <a:buChar char="–"/>
                <a:defRPr sz="37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spcBef>
                  <a:spcPts val="125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spcBef>
                  <a:spcPts val="125"/>
                </a:spcBef>
                <a:buFont typeface="Arial" charset="0"/>
                <a:buChar char="–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spcBef>
                  <a:spcPts val="125"/>
                </a:spcBef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ts val="125"/>
                </a:spcBef>
                <a:spcAft>
                  <a:spcPct val="0"/>
                </a:spcAft>
                <a:buFont typeface="Arial" charset="0"/>
                <a:buChar char="»"/>
                <a:defRPr sz="2600"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zh-CN" altLang="en-US" sz="1800" b="1">
                  <a:latin typeface="Arial" charset="0"/>
                </a:rPr>
                <a:t>由市中心</a:t>
              </a:r>
              <a:r>
                <a:rPr lang="en-US" altLang="zh-CN" sz="1800" b="1" dirty="0">
                  <a:latin typeface="Arial" charset="0"/>
                </a:rPr>
                <a:t>O</a:t>
              </a:r>
              <a:r>
                <a:rPr lang="zh-CN" altLang="en-US" sz="1800" b="1" dirty="0">
                  <a:latin typeface="Arial" charset="0"/>
                </a:rPr>
                <a:t>到郊外</a:t>
              </a:r>
              <a:r>
                <a:rPr lang="en-US" altLang="zh-CN" sz="1800" b="1" dirty="0">
                  <a:latin typeface="Arial" charset="0"/>
                </a:rPr>
                <a:t>F</a:t>
              </a:r>
              <a:r>
                <a:rPr lang="zh-CN" altLang="en-US" sz="1800" b="1" dirty="0">
                  <a:latin typeface="Arial" charset="0"/>
                </a:rPr>
                <a:t>土地租金变化示意图</a:t>
              </a:r>
            </a:p>
          </p:txBody>
        </p:sp>
        <p:pic>
          <p:nvPicPr>
            <p:cNvPr id="27" name="图片 1106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056"/>
              <a:ext cx="3072" cy="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文本框 27"/>
          <p:cNvSpPr txBox="1">
            <a:spLocks noChangeArrowheads="1"/>
          </p:cNvSpPr>
          <p:nvPr/>
        </p:nvSpPr>
        <p:spPr bwMode="auto">
          <a:xfrm>
            <a:off x="517528" y="4625782"/>
            <a:ext cx="603242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hangingPunct="1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4D3CC2"/>
                </a:solidFill>
                <a:latin typeface="Arial" charset="0"/>
              </a:rPr>
              <a:t>影响地租高低的因素之二</a:t>
            </a:r>
            <a:r>
              <a:rPr lang="en-US" altLang="zh-CN" sz="2400" b="1" dirty="0">
                <a:solidFill>
                  <a:srgbClr val="4D3CC2"/>
                </a:solidFill>
                <a:latin typeface="Arial" charset="0"/>
              </a:rPr>
              <a:t>——</a:t>
            </a:r>
            <a:r>
              <a:rPr lang="zh-CN" altLang="en-US" sz="2400" b="1" dirty="0">
                <a:solidFill>
                  <a:srgbClr val="4D3CC2"/>
                </a:solidFill>
                <a:latin typeface="Arial" charset="0"/>
              </a:rPr>
              <a:t>交通便捷程度</a:t>
            </a:r>
          </a:p>
        </p:txBody>
      </p:sp>
    </p:spTree>
    <p:extLst>
      <p:ext uri="{BB962C8B-B14F-4D97-AF65-F5344CB8AC3E}">
        <p14:creationId xmlns:p14="http://schemas.microsoft.com/office/powerpoint/2010/main" val="42677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城镇内部空间结构的形成和变化</a:t>
            </a:r>
            <a:endParaRPr kumimoji="1" lang="zh-CN" altLang="en-US" sz="2400" dirty="0"/>
          </a:p>
        </p:txBody>
      </p:sp>
      <p:graphicFrame>
        <p:nvGraphicFramePr>
          <p:cNvPr id="5" name="对象 73729">
            <a:hlinkClick r:id="rId3" action="ppaction://hlinksldjump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242106"/>
              </p:ext>
            </p:extLst>
          </p:nvPr>
        </p:nvGraphicFramePr>
        <p:xfrm>
          <a:off x="1152939" y="581948"/>
          <a:ext cx="6215270" cy="364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4" imgW="4153480" imgH="3514286" progId="MSPhotoEd.3">
                  <p:embed/>
                </p:oleObj>
              </mc:Choice>
              <mc:Fallback>
                <p:oleObj r:id="rId4" imgW="4153480" imgH="3514286" progId="MSPhotoEd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939" y="581948"/>
                        <a:ext cx="6215270" cy="3641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355504"/>
            <a:ext cx="8905461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bg1"/>
              </a:buClr>
              <a:buFont typeface="Arial" charset="0"/>
              <a:buNone/>
            </a:pPr>
            <a:r>
              <a:rPr lang="zh-CN" altLang="en-US" sz="2000" b="1">
                <a:latin typeface="宋体" charset="-122"/>
              </a:rPr>
              <a:t>城市中心区因地价高、租金高、工资高、交通、居住拥挤，在郊区出现了新的核心点，并以同样的强度发展起来，形成多核心模式。</a:t>
            </a:r>
          </a:p>
        </p:txBody>
      </p:sp>
    </p:spTree>
    <p:extLst>
      <p:ext uri="{BB962C8B-B14F-4D97-AF65-F5344CB8AC3E}">
        <p14:creationId xmlns:p14="http://schemas.microsoft.com/office/powerpoint/2010/main" val="213858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02412" y="156620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城镇内部空间结构的形成和变化</a:t>
            </a:r>
            <a:endParaRPr kumimoji="1"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90" y="516193"/>
            <a:ext cx="4409333" cy="4438729"/>
          </a:xfrm>
          <a:prstGeom prst="rect">
            <a:avLst/>
          </a:prstGeom>
        </p:spPr>
      </p:pic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 flipV="1">
            <a:off x="1872882" y="2862469"/>
            <a:ext cx="565518" cy="238540"/>
          </a:xfrm>
          <a:prstGeom prst="rightArrow">
            <a:avLst/>
          </a:prstGeom>
          <a:solidFill>
            <a:srgbClr val="0330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endParaRPr kumimoji="1"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2438400" y="2643193"/>
            <a:ext cx="622852" cy="656598"/>
          </a:xfrm>
          <a:prstGeom prst="roundRect">
            <a:avLst/>
          </a:prstGeom>
          <a:noFill/>
          <a:ln w="34925">
            <a:solidFill>
              <a:srgbClr val="0330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41" y="244550"/>
            <a:ext cx="3600214" cy="23986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341" y="2742913"/>
            <a:ext cx="3717285" cy="24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8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543548"/>
            <a:ext cx="8139178" cy="4042179"/>
          </a:xfrm>
        </p:spPr>
        <p:txBody>
          <a:bodyPr>
            <a:normAutofit/>
          </a:bodyPr>
          <a:lstStyle/>
          <a:p>
            <a:r>
              <a:rPr kumimoji="1" lang="zh-CN" altLang="en-US" sz="1800" dirty="0" smtClean="0"/>
              <a:t>改善环境状况，建设宜居空间</a:t>
            </a:r>
            <a:endParaRPr kumimoji="1" lang="zh-CN" altLang="en-US" sz="1800" dirty="0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02412" y="92765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合理利用城乡空间的意义</a:t>
            </a:r>
            <a:endParaRPr kumimoji="1"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6" y="1324206"/>
            <a:ext cx="4257950" cy="3035760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5287618" y="54354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800" dirty="0" smtClean="0"/>
              <a:t>提高土地</a:t>
            </a:r>
            <a:r>
              <a:rPr kumimoji="1" lang="zh-CN" altLang="en-US" sz="1800" smtClean="0"/>
              <a:t>利用效率</a:t>
            </a:r>
            <a:endParaRPr kumimoji="1" lang="zh-CN" altLang="en-US" sz="1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535" y="1324206"/>
            <a:ext cx="4349105" cy="25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4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02412" y="92765"/>
            <a:ext cx="8139178" cy="331514"/>
          </a:xfrm>
        </p:spPr>
        <p:txBody>
          <a:bodyPr>
            <a:noAutofit/>
          </a:bodyPr>
          <a:lstStyle/>
          <a:p>
            <a:r>
              <a:rPr kumimoji="1" lang="zh-CN" altLang="en-US" sz="2400" dirty="0" smtClean="0"/>
              <a:t>合理利用城乡空间的意义</a:t>
            </a:r>
            <a:endParaRPr kumimoji="1" lang="zh-CN" altLang="en-US" sz="2400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502412" y="517044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800" dirty="0" smtClean="0"/>
              <a:t>保护地方和民族特色，使人类历史和文化遗产得以传承</a:t>
            </a:r>
            <a:endParaRPr kumimoji="1" lang="zh-CN" altLang="en-US" sz="1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9" y="1311966"/>
            <a:ext cx="4233366" cy="2785592"/>
          </a:xfrm>
          <a:prstGeom prst="rect">
            <a:avLst/>
          </a:prstGeom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020418" y="4159113"/>
            <a:ext cx="206734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上海老洋房</a:t>
            </a:r>
            <a:endParaRPr lang="zh-CN" altLang="en-US" sz="20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586" y="1274584"/>
            <a:ext cx="4237109" cy="2822974"/>
          </a:xfrm>
          <a:prstGeom prst="rect">
            <a:avLst/>
          </a:prstGeom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626133" y="4128335"/>
            <a:ext cx="206734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smtClean="0">
                <a:solidFill>
                  <a:srgbClr val="0330F5"/>
                </a:solidFill>
                <a:latin typeface="黑体" charset="-122"/>
                <a:ea typeface="黑体" charset="-122"/>
              </a:rPr>
              <a:t>老北京胡同</a:t>
            </a:r>
            <a:endParaRPr lang="zh-CN" altLang="en-US" sz="2000" dirty="0">
              <a:solidFill>
                <a:srgbClr val="0330F5"/>
              </a:solidFill>
              <a:latin typeface="黑体" charset="-122"/>
              <a:ea typeface="黑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32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dirty="0" smtClean="0"/>
              <a:t>课程标准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1100" b="1" dirty="0"/>
              <a:t> </a:t>
            </a:r>
            <a:r>
              <a:rPr lang="zh-CN" altLang="en-US" sz="1400" b="1" dirty="0"/>
              <a:t>结合实例，解释</a:t>
            </a:r>
            <a:r>
              <a:rPr lang="zh-CN" altLang="en-US" sz="1400" b="1" dirty="0">
                <a:solidFill>
                  <a:srgbClr val="4D3CC2"/>
                </a:solidFill>
              </a:rPr>
              <a:t>城镇和乡村内部的空间结构</a:t>
            </a:r>
            <a:r>
              <a:rPr lang="zh-CN" altLang="en-US" sz="1400" b="1" dirty="0"/>
              <a:t>，说明</a:t>
            </a:r>
            <a:r>
              <a:rPr lang="zh-CN" altLang="en-US" sz="1400" b="1" dirty="0">
                <a:solidFill>
                  <a:srgbClr val="4D3CC2"/>
                </a:solidFill>
              </a:rPr>
              <a:t>合理利用城乡空间</a:t>
            </a:r>
            <a:r>
              <a:rPr lang="zh-CN" altLang="en-US" sz="1400" b="1" dirty="0"/>
              <a:t>的意义</a:t>
            </a:r>
            <a:r>
              <a:rPr lang="zh-CN" altLang="en-US" sz="1400" b="1" dirty="0" smtClean="0"/>
              <a:t>。</a:t>
            </a:r>
            <a:endParaRPr lang="en-US" altLang="zh-CN" sz="1400" b="1" dirty="0" smtClean="0"/>
          </a:p>
          <a:p>
            <a:endParaRPr kumimoji="1" lang="en-US" altLang="zh-CN" sz="1400" b="1" dirty="0"/>
          </a:p>
          <a:p>
            <a:r>
              <a:rPr lang="en-US" altLang="zh-CN" sz="1400" b="1" dirty="0"/>
              <a:t>1.</a:t>
            </a:r>
            <a:r>
              <a:rPr lang="zh-CN" altLang="zh-CN" sz="1400" b="1" dirty="0"/>
              <a:t>我能够结合实例，描述乡村、城镇土地的主要利用方式；</a:t>
            </a:r>
            <a:endParaRPr lang="zh-CN" altLang="zh-CN" sz="1400" dirty="0"/>
          </a:p>
          <a:p>
            <a:r>
              <a:rPr lang="en-US" altLang="zh-CN" sz="1400" b="1" dirty="0"/>
              <a:t>2.</a:t>
            </a:r>
            <a:r>
              <a:rPr lang="zh-CN" altLang="zh-CN" sz="1400" b="1" dirty="0"/>
              <a:t>我能够说明乡村、城镇的主要功能分区，归纳其分布的特点；</a:t>
            </a:r>
            <a:endParaRPr lang="zh-CN" altLang="zh-CN" sz="1400" dirty="0"/>
          </a:p>
          <a:p>
            <a:r>
              <a:rPr lang="en-US" altLang="zh-CN" sz="1400" b="1" dirty="0"/>
              <a:t>3.</a:t>
            </a:r>
            <a:r>
              <a:rPr lang="zh-CN" altLang="zh-CN" sz="1400" b="1" dirty="0"/>
              <a:t>我能够结合实例，说明城镇内部的空间结构特征，解释其成因；</a:t>
            </a:r>
            <a:endParaRPr lang="zh-CN" altLang="zh-CN" sz="1400" dirty="0"/>
          </a:p>
          <a:p>
            <a:r>
              <a:rPr lang="en-US" altLang="zh-CN" sz="1400" b="1" dirty="0"/>
              <a:t>4.</a:t>
            </a:r>
            <a:r>
              <a:rPr lang="zh-CN" altLang="zh-CN" sz="1400" b="1" dirty="0"/>
              <a:t>结合实例，说明合理利用城乡空间的意义。</a:t>
            </a:r>
            <a:endParaRPr lang="zh-CN" altLang="zh-CN" sz="1400" dirty="0"/>
          </a:p>
          <a:p>
            <a:endParaRPr kumimoji="1"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64" y="3048493"/>
            <a:ext cx="2950498" cy="197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56" y="3048493"/>
            <a:ext cx="2701440" cy="197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35" y="3048493"/>
            <a:ext cx="2628835" cy="1971626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502412" y="1096007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kumimoji="1" lang="zh-CN" altLang="en-US" dirty="0" smtClean="0"/>
              <a:t>学习目标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79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2400" dirty="0" smtClean="0"/>
              <a:t>乡村的土地利用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sz="2000" dirty="0" smtClean="0"/>
              <a:t>乡村是以</a:t>
            </a:r>
            <a:r>
              <a:rPr kumimoji="1" lang="zh-CN" altLang="en-US" sz="2000" u="sng" dirty="0" smtClean="0">
                <a:solidFill>
                  <a:srgbClr val="0330F5"/>
                </a:solidFill>
              </a:rPr>
              <a:t>农业经济活动</a:t>
            </a:r>
            <a:r>
              <a:rPr kumimoji="1" lang="zh-CN" altLang="en-US" sz="2000" dirty="0" smtClean="0"/>
              <a:t>为主的地区</a:t>
            </a:r>
            <a:endParaRPr kumimoji="1"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48" y="1290091"/>
            <a:ext cx="5137879" cy="3853409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981076" y="4077324"/>
            <a:ext cx="1454046" cy="2263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7536690" y="3992008"/>
            <a:ext cx="812653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smtClean="0">
                <a:solidFill>
                  <a:srgbClr val="FF0000"/>
                </a:solidFill>
                <a:latin typeface="黑体" charset="-122"/>
                <a:ea typeface="黑体" charset="-122"/>
              </a:rPr>
              <a:t>耕地</a:t>
            </a:r>
            <a:endParaRPr lang="zh-CN" altLang="en-US" sz="2000">
              <a:solidFill>
                <a:srgbClr val="FF0000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19930773">
            <a:off x="6092324" y="2282738"/>
            <a:ext cx="1454046" cy="2263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7515149" y="1868550"/>
            <a:ext cx="812653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dirty="0" smtClean="0">
                <a:solidFill>
                  <a:srgbClr val="FF0000"/>
                </a:solidFill>
                <a:latin typeface="黑体" charset="-122"/>
                <a:ea typeface="黑体" charset="-122"/>
              </a:rPr>
              <a:t>林地</a:t>
            </a:r>
            <a:endParaRPr lang="zh-CN" altLang="en-US" sz="2000" dirty="0">
              <a:solidFill>
                <a:srgbClr val="FF0000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9" name="右箭头 8"/>
          <p:cNvSpPr/>
          <p:nvPr/>
        </p:nvSpPr>
        <p:spPr>
          <a:xfrm rot="21449712">
            <a:off x="4055419" y="3571902"/>
            <a:ext cx="840309" cy="2134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962270" y="3478593"/>
            <a:ext cx="812653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000" dirty="0" smtClean="0">
                <a:solidFill>
                  <a:srgbClr val="FF0000"/>
                </a:solidFill>
                <a:latin typeface="黑体" charset="-122"/>
                <a:ea typeface="黑体" charset="-122"/>
              </a:rPr>
              <a:t>水域</a:t>
            </a:r>
            <a:endParaRPr lang="zh-CN" altLang="en-US" sz="2000" dirty="0">
              <a:solidFill>
                <a:srgbClr val="FF0000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275485" y="2525600"/>
            <a:ext cx="2081110" cy="887797"/>
          </a:xfrm>
          <a:prstGeom prst="roundRect">
            <a:avLst/>
          </a:prstGeom>
          <a:noFill/>
          <a:ln w="57150">
            <a:solidFill>
              <a:srgbClr val="0330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329397" y="2127465"/>
            <a:ext cx="3973286" cy="2612162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66826" y="1157539"/>
            <a:ext cx="4733222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smtClean="0">
                <a:solidFill>
                  <a:srgbClr val="FF0000"/>
                </a:solidFill>
                <a:latin typeface="黑体" charset="-122"/>
                <a:ea typeface="黑体" charset="-122"/>
              </a:rPr>
              <a:t>农业用地一般分布在村落的周围</a:t>
            </a:r>
            <a:endParaRPr lang="zh-CN" altLang="en-US" sz="2400" dirty="0">
              <a:solidFill>
                <a:srgbClr val="FF0000"/>
              </a:solidFill>
              <a:latin typeface="黑体" charset="-122"/>
              <a:ea typeface="黑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791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2400" dirty="0" smtClean="0"/>
              <a:t>乡村的土地利用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663981"/>
            <a:ext cx="8139178" cy="4042179"/>
          </a:xfrm>
        </p:spPr>
        <p:txBody>
          <a:bodyPr>
            <a:normAutofit/>
          </a:bodyPr>
          <a:lstStyle/>
          <a:p>
            <a:r>
              <a:rPr kumimoji="1" lang="zh-CN" altLang="en-US" sz="2000" dirty="0" smtClean="0"/>
              <a:t>以安徽宏村为例</a:t>
            </a:r>
            <a:endParaRPr kumimoji="1" lang="zh-CN" altLang="en-US" sz="20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79500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2400" dirty="0" smtClean="0"/>
              <a:t>乡村的土地利用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663981"/>
            <a:ext cx="8139178" cy="4042179"/>
          </a:xfrm>
        </p:spPr>
        <p:txBody>
          <a:bodyPr>
            <a:normAutofit/>
          </a:bodyPr>
          <a:lstStyle/>
          <a:p>
            <a:r>
              <a:rPr kumimoji="1" lang="zh-CN" altLang="en-US" sz="2000" dirty="0" smtClean="0"/>
              <a:t>以安徽宏村为例</a:t>
            </a:r>
            <a:endParaRPr kumimoji="1"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" y="1940378"/>
            <a:ext cx="4804683" cy="32031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379" y="849086"/>
            <a:ext cx="6441621" cy="4294414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5160446" y="2061252"/>
            <a:ext cx="924667" cy="5948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803476" y="3868280"/>
            <a:ext cx="2862942" cy="5948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06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663981"/>
            <a:ext cx="8139178" cy="4042179"/>
          </a:xfrm>
        </p:spPr>
        <p:txBody>
          <a:bodyPr>
            <a:normAutofit/>
          </a:bodyPr>
          <a:lstStyle/>
          <a:p>
            <a:r>
              <a:rPr kumimoji="1" lang="zh-CN" altLang="en-US" sz="2000" dirty="0" smtClean="0"/>
              <a:t>城镇包括城市和镇，是以</a:t>
            </a:r>
            <a:r>
              <a:rPr kumimoji="1" lang="zh-CN" altLang="en-US" sz="2000" u="sng" dirty="0" smtClean="0">
                <a:solidFill>
                  <a:srgbClr val="0330F5"/>
                </a:solidFill>
              </a:rPr>
              <a:t>非农业经济为主</a:t>
            </a:r>
            <a:r>
              <a:rPr kumimoji="1" lang="zh-CN" altLang="en-US" sz="2000" dirty="0" smtClean="0"/>
              <a:t>的地区。</a:t>
            </a:r>
            <a:endParaRPr kumimoji="1" lang="zh-CN" altLang="en-US" sz="2000" dirty="0"/>
          </a:p>
        </p:txBody>
      </p:sp>
      <p:sp>
        <p:nvSpPr>
          <p:cNvPr id="9" name="左大括号 8"/>
          <p:cNvSpPr/>
          <p:nvPr/>
        </p:nvSpPr>
        <p:spPr>
          <a:xfrm>
            <a:off x="2289175" y="1112838"/>
            <a:ext cx="315912" cy="3423993"/>
          </a:xfrm>
          <a:prstGeom prst="leftBrace">
            <a:avLst/>
          </a:prstGeom>
          <a:ln w="53975">
            <a:solidFill>
              <a:srgbClr val="0330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368" y="2624138"/>
            <a:ext cx="2163763" cy="658812"/>
          </a:xfrm>
          <a:prstGeom prst="rect">
            <a:avLst/>
          </a:prstGeom>
          <a:noFill/>
          <a:ln w="53975">
            <a:solidFill>
              <a:srgbClr val="0330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>
            <a:spLocks noChangeArrowheads="1"/>
          </p:cNvSpPr>
          <p:nvPr/>
        </p:nvSpPr>
        <p:spPr bwMode="auto">
          <a:xfrm>
            <a:off x="2663825" y="1112838"/>
            <a:ext cx="26289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latin typeface="微软雅黑" charset="-122"/>
                <a:ea typeface="微软雅黑" charset="-122"/>
                <a:sym typeface="+mn-ea" charset="0"/>
              </a:rPr>
              <a:t>1. </a:t>
            </a:r>
            <a:r>
              <a:rPr lang="zh-CN" altLang="en-US" sz="1800">
                <a:latin typeface="微软雅黑" charset="-122"/>
                <a:ea typeface="微软雅黑" charset="-122"/>
                <a:sym typeface="+mn-ea" charset="0"/>
              </a:rPr>
              <a:t>商业用地；</a:t>
            </a:r>
            <a:endParaRPr lang="en-US" altLang="zh-CN" sz="1800">
              <a:latin typeface="微软雅黑" charset="-122"/>
              <a:ea typeface="微软雅黑" charset="-122"/>
              <a:sym typeface="+mn-ea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latin typeface="微软雅黑" charset="-122"/>
                <a:ea typeface="微软雅黑" charset="-122"/>
                <a:sym typeface="+mn-ea" charset="0"/>
              </a:rPr>
              <a:t>                  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latin typeface="微软雅黑" charset="-122"/>
                <a:ea typeface="微软雅黑" charset="-122"/>
                <a:sym typeface="+mn-ea" charset="0"/>
              </a:rPr>
              <a:t>2. </a:t>
            </a:r>
            <a:r>
              <a:rPr lang="zh-CN" altLang="en-US" sz="1800">
                <a:latin typeface="微软雅黑" charset="-122"/>
                <a:ea typeface="微软雅黑" charset="-122"/>
                <a:sym typeface="+mn-ea" charset="0"/>
              </a:rPr>
              <a:t>工业用地；</a:t>
            </a:r>
            <a:endParaRPr lang="en-US" altLang="zh-CN" sz="1800">
              <a:latin typeface="微软雅黑" charset="-122"/>
              <a:ea typeface="微软雅黑" charset="-122"/>
              <a:sym typeface="+mn-ea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latin typeface="微软雅黑" charset="-122"/>
                <a:ea typeface="微软雅黑" charset="-122"/>
                <a:sym typeface="+mn-ea" charset="0"/>
              </a:rPr>
              <a:t>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latin typeface="微软雅黑" charset="-122"/>
                <a:ea typeface="微软雅黑" charset="-122"/>
                <a:sym typeface="+mn-ea" charset="0"/>
              </a:rPr>
              <a:t>3.</a:t>
            </a:r>
            <a:r>
              <a:rPr lang="zh-CN" altLang="en-US" sz="1800">
                <a:latin typeface="微软雅黑" charset="-122"/>
                <a:ea typeface="微软雅黑" charset="-122"/>
                <a:sym typeface="+mn-ea" charset="0"/>
              </a:rPr>
              <a:t> 政府机关用地；</a:t>
            </a:r>
            <a:endParaRPr lang="en-US" altLang="zh-CN" sz="1800">
              <a:latin typeface="微软雅黑" charset="-122"/>
              <a:ea typeface="微软雅黑" charset="-122"/>
              <a:sym typeface="+mn-ea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latin typeface="微软雅黑" charset="-122"/>
                <a:ea typeface="微软雅黑" charset="-122"/>
                <a:sym typeface="+mn-ea" charset="0"/>
              </a:rPr>
              <a:t>                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latin typeface="微软雅黑" charset="-122"/>
                <a:ea typeface="微软雅黑" charset="-122"/>
                <a:sym typeface="+mn-ea" charset="0"/>
              </a:rPr>
              <a:t>4.</a:t>
            </a:r>
            <a:r>
              <a:rPr lang="zh-CN" altLang="en-US" sz="1800">
                <a:latin typeface="微软雅黑" charset="-122"/>
                <a:ea typeface="微软雅黑" charset="-122"/>
                <a:sym typeface="+mn-ea" charset="0"/>
              </a:rPr>
              <a:t>住宅用地；</a:t>
            </a:r>
            <a:endParaRPr lang="en-US" altLang="zh-CN" sz="1800" b="1">
              <a:solidFill>
                <a:srgbClr val="1909E7"/>
              </a:solidFill>
              <a:latin typeface="微软雅黑" charset="-122"/>
              <a:ea typeface="微软雅黑" charset="-122"/>
              <a:sym typeface="+mn-ea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zh-CN" sz="1800" b="1">
              <a:solidFill>
                <a:srgbClr val="1909E7"/>
              </a:solidFill>
              <a:latin typeface="微软雅黑" charset="-122"/>
              <a:ea typeface="微软雅黑" charset="-122"/>
              <a:sym typeface="+mn-ea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solidFill>
                  <a:srgbClr val="000000"/>
                </a:solidFill>
                <a:latin typeface="微软雅黑" charset="-122"/>
                <a:ea typeface="微软雅黑" charset="-122"/>
                <a:sym typeface="+mn-ea" charset="0"/>
              </a:rPr>
              <a:t>5.</a:t>
            </a:r>
            <a:r>
              <a:rPr lang="zh-CN" altLang="en-US" sz="1800">
                <a:solidFill>
                  <a:srgbClr val="000000"/>
                </a:solidFill>
                <a:latin typeface="微软雅黑" charset="-122"/>
                <a:ea typeface="微软雅黑" charset="-122"/>
                <a:sym typeface="+mn-ea" charset="0"/>
              </a:rPr>
              <a:t>休憩绿化用地；</a:t>
            </a:r>
            <a:endParaRPr lang="en-US" altLang="zh-CN" sz="1800" b="1">
              <a:solidFill>
                <a:srgbClr val="1909E7"/>
              </a:solidFill>
              <a:latin typeface="微软雅黑" charset="-122"/>
              <a:ea typeface="微软雅黑" charset="-122"/>
              <a:sym typeface="+mn-ea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solidFill>
                  <a:srgbClr val="000000"/>
                </a:solidFill>
                <a:latin typeface="微软雅黑" charset="-122"/>
                <a:ea typeface="微软雅黑" charset="-122"/>
                <a:sym typeface="+mn-ea" charset="0"/>
              </a:rPr>
              <a:t>                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solidFill>
                  <a:srgbClr val="000000"/>
                </a:solidFill>
                <a:latin typeface="微软雅黑" charset="-122"/>
                <a:ea typeface="微软雅黑" charset="-122"/>
                <a:sym typeface="+mn-ea" charset="0"/>
              </a:rPr>
              <a:t>6.</a:t>
            </a:r>
            <a:r>
              <a:rPr lang="zh-CN" altLang="en-US" sz="1800">
                <a:solidFill>
                  <a:srgbClr val="000000"/>
                </a:solidFill>
                <a:latin typeface="微软雅黑" charset="-122"/>
                <a:ea typeface="微软雅黑" charset="-122"/>
                <a:sym typeface="+mn-ea" charset="0"/>
              </a:rPr>
              <a:t>交通用地；</a:t>
            </a:r>
            <a:endParaRPr lang="en-US" altLang="zh-CN" sz="1800" b="1">
              <a:solidFill>
                <a:srgbClr val="1909E7"/>
              </a:solidFill>
              <a:latin typeface="微软雅黑" charset="-122"/>
              <a:ea typeface="微软雅黑" charset="-122"/>
              <a:sym typeface="+mn-ea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zh-CN" sz="1800" b="1">
              <a:solidFill>
                <a:srgbClr val="1909E7"/>
              </a:solidFill>
              <a:latin typeface="微软雅黑" charset="-122"/>
              <a:ea typeface="微软雅黑" charset="-122"/>
              <a:sym typeface="+mn-ea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>
                <a:solidFill>
                  <a:srgbClr val="000000"/>
                </a:solidFill>
                <a:latin typeface="微软雅黑" charset="-122"/>
                <a:ea typeface="微软雅黑" charset="-122"/>
                <a:sym typeface="+mn-ea" charset="0"/>
              </a:rPr>
              <a:t>7.</a:t>
            </a:r>
            <a:r>
              <a:rPr lang="zh-CN" altLang="en-US" sz="1800">
                <a:solidFill>
                  <a:srgbClr val="000000"/>
                </a:solidFill>
                <a:latin typeface="微软雅黑" charset="-122"/>
                <a:ea typeface="微软雅黑" charset="-122"/>
                <a:sym typeface="+mn-ea" charset="0"/>
              </a:rPr>
              <a:t>农业用地；</a:t>
            </a:r>
            <a:endParaRPr lang="en-US" altLang="zh-CN" sz="1800" b="1">
              <a:solidFill>
                <a:srgbClr val="1909E7"/>
              </a:solidFill>
              <a:latin typeface="微软雅黑" charset="-122"/>
              <a:ea typeface="微软雅黑" charset="-122"/>
              <a:sym typeface="+mn-ea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zh-CN" sz="2400">
              <a:latin typeface="微软雅黑" charset="-122"/>
              <a:ea typeface="微软雅黑" charset="-122"/>
              <a:sym typeface="+mn-ea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2400">
                <a:latin typeface="微软雅黑" charset="-122"/>
                <a:ea typeface="微软雅黑" charset="-122"/>
                <a:sym typeface="+mn-ea" charset="0"/>
              </a:rPr>
              <a:t>          </a:t>
            </a:r>
            <a:endParaRPr lang="zh-CN" altLang="zh-CN" sz="2400">
              <a:latin typeface="微软雅黑" charset="-122"/>
              <a:ea typeface="微软雅黑" charset="-122"/>
              <a:sym typeface="+mn-ea" charset="0"/>
            </a:endParaRPr>
          </a:p>
        </p:txBody>
      </p:sp>
      <p:cxnSp>
        <p:nvCxnSpPr>
          <p:cNvPr id="12" name="直接箭头连接符 2"/>
          <p:cNvCxnSpPr/>
          <p:nvPr/>
        </p:nvCxnSpPr>
        <p:spPr>
          <a:xfrm>
            <a:off x="4622800" y="1385888"/>
            <a:ext cx="1606550" cy="0"/>
          </a:xfrm>
          <a:prstGeom prst="straightConnector1">
            <a:avLst/>
          </a:prstGeom>
          <a:ln w="38100">
            <a:solidFill>
              <a:srgbClr val="0330F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4857750" y="1515032"/>
            <a:ext cx="1487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800">
                <a:solidFill>
                  <a:srgbClr val="FF0000"/>
                </a:solidFill>
                <a:latin typeface="微软雅黑" charset="-122"/>
                <a:ea typeface="微软雅黑" charset="-122"/>
                <a:sym typeface="+mn-ea" charset="0"/>
              </a:rPr>
              <a:t>集聚效应</a:t>
            </a:r>
            <a:endParaRPr lang="zh-CN" altLang="zh-CN" sz="1800">
              <a:solidFill>
                <a:srgbClr val="FF0000"/>
              </a:solidFill>
              <a:latin typeface="微软雅黑" charset="-122"/>
              <a:ea typeface="微软雅黑" charset="-122"/>
              <a:sym typeface="+mn-ea" charset="0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6286500" y="1117600"/>
            <a:ext cx="9652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800">
                <a:solidFill>
                  <a:srgbClr val="1909E7"/>
                </a:solidFill>
                <a:latin typeface="微软雅黑" charset="-122"/>
                <a:ea typeface="微软雅黑" charset="-122"/>
                <a:sym typeface="+mn-ea" charset="0"/>
              </a:rPr>
              <a:t>商业区</a:t>
            </a:r>
            <a:endParaRPr lang="zh-CN" altLang="zh-CN" sz="1800">
              <a:solidFill>
                <a:srgbClr val="1909E7"/>
              </a:solidFill>
              <a:latin typeface="微软雅黑" charset="-122"/>
              <a:ea typeface="微软雅黑" charset="-122"/>
              <a:sym typeface="+mn-ea" charset="0"/>
            </a:endParaRPr>
          </a:p>
        </p:txBody>
      </p:sp>
      <p:cxnSp>
        <p:nvCxnSpPr>
          <p:cNvPr id="15" name="直接箭头连接符 27"/>
          <p:cNvCxnSpPr/>
          <p:nvPr/>
        </p:nvCxnSpPr>
        <p:spPr>
          <a:xfrm>
            <a:off x="4622800" y="1946153"/>
            <a:ext cx="1606550" cy="0"/>
          </a:xfrm>
          <a:prstGeom prst="straightConnector1">
            <a:avLst/>
          </a:prstGeom>
          <a:ln w="38100">
            <a:solidFill>
              <a:srgbClr val="0330F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/>
          <p:cNvSpPr txBox="1">
            <a:spLocks noChangeArrowheads="1"/>
          </p:cNvSpPr>
          <p:nvPr/>
        </p:nvSpPr>
        <p:spPr bwMode="auto">
          <a:xfrm>
            <a:off x="6286500" y="1755885"/>
            <a:ext cx="9652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800">
                <a:solidFill>
                  <a:srgbClr val="1909E7"/>
                </a:solidFill>
                <a:latin typeface="微软雅黑" charset="-122"/>
                <a:ea typeface="微软雅黑" charset="-122"/>
                <a:sym typeface="+mn-ea" charset="0"/>
              </a:rPr>
              <a:t>工业区</a:t>
            </a:r>
            <a:endParaRPr lang="zh-CN" altLang="zh-CN" sz="1800">
              <a:solidFill>
                <a:srgbClr val="1909E7"/>
              </a:solidFill>
              <a:latin typeface="微软雅黑" charset="-122"/>
              <a:ea typeface="微软雅黑" charset="-122"/>
              <a:sym typeface="+mn-ea" charset="0"/>
            </a:endParaRPr>
          </a:p>
        </p:txBody>
      </p:sp>
      <p:cxnSp>
        <p:nvCxnSpPr>
          <p:cNvPr id="17" name="直接箭头连接符 29"/>
          <p:cNvCxnSpPr/>
          <p:nvPr/>
        </p:nvCxnSpPr>
        <p:spPr>
          <a:xfrm>
            <a:off x="4699367" y="2406772"/>
            <a:ext cx="1529983" cy="2320"/>
          </a:xfrm>
          <a:prstGeom prst="straightConnector1">
            <a:avLst/>
          </a:prstGeom>
          <a:ln w="38100">
            <a:solidFill>
              <a:srgbClr val="0330F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6"/>
          <p:cNvSpPr txBox="1">
            <a:spLocks noChangeArrowheads="1"/>
          </p:cNvSpPr>
          <p:nvPr/>
        </p:nvSpPr>
        <p:spPr bwMode="auto">
          <a:xfrm>
            <a:off x="6286500" y="2353333"/>
            <a:ext cx="90646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800">
                <a:solidFill>
                  <a:srgbClr val="1909E7"/>
                </a:solidFill>
                <a:latin typeface="微软雅黑" charset="-122"/>
                <a:ea typeface="微软雅黑" charset="-122"/>
                <a:sym typeface="+mn-ea" charset="0"/>
              </a:rPr>
              <a:t>行政区</a:t>
            </a:r>
            <a:endParaRPr lang="zh-CN" altLang="zh-CN" sz="1800">
              <a:solidFill>
                <a:srgbClr val="1909E7"/>
              </a:solidFill>
              <a:latin typeface="微软雅黑" charset="-122"/>
              <a:ea typeface="微软雅黑" charset="-122"/>
              <a:sym typeface="+mn-ea" charset="0"/>
            </a:endParaRPr>
          </a:p>
        </p:txBody>
      </p:sp>
      <p:cxnSp>
        <p:nvCxnSpPr>
          <p:cNvPr id="19" name="直接箭头连接符 31"/>
          <p:cNvCxnSpPr/>
          <p:nvPr/>
        </p:nvCxnSpPr>
        <p:spPr>
          <a:xfrm>
            <a:off x="4747725" y="2963283"/>
            <a:ext cx="1481625" cy="0"/>
          </a:xfrm>
          <a:prstGeom prst="straightConnector1">
            <a:avLst/>
          </a:prstGeom>
          <a:ln w="38100">
            <a:solidFill>
              <a:srgbClr val="0330F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6329362" y="2950781"/>
            <a:ext cx="879475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800" dirty="0" smtClean="0">
                <a:solidFill>
                  <a:srgbClr val="1909E7"/>
                </a:solidFill>
                <a:latin typeface="微软雅黑" charset="-122"/>
                <a:ea typeface="微软雅黑" charset="-122"/>
                <a:sym typeface="+mn-ea" charset="0"/>
              </a:rPr>
              <a:t>居住区</a:t>
            </a:r>
            <a:endParaRPr lang="zh-CN" altLang="zh-CN" sz="1800" dirty="0">
              <a:solidFill>
                <a:srgbClr val="1909E7"/>
              </a:solidFill>
              <a:latin typeface="微软雅黑" charset="-122"/>
              <a:ea typeface="微软雅黑" charset="-122"/>
              <a:sym typeface="+mn-ea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-91281" y="2732451"/>
            <a:ext cx="2355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b="1">
                <a:solidFill>
                  <a:srgbClr val="000000"/>
                </a:solidFill>
                <a:latin typeface="Arial" charset="0"/>
              </a:rPr>
              <a:t>土地利用方式</a:t>
            </a:r>
          </a:p>
        </p:txBody>
      </p:sp>
    </p:spTree>
    <p:extLst>
      <p:ext uri="{BB962C8B-B14F-4D97-AF65-F5344CB8AC3E}">
        <p14:creationId xmlns:p14="http://schemas.microsoft.com/office/powerpoint/2010/main" val="20319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663981"/>
            <a:ext cx="8139178" cy="4042179"/>
          </a:xfrm>
        </p:spPr>
        <p:txBody>
          <a:bodyPr>
            <a:normAutofit/>
          </a:bodyPr>
          <a:lstStyle/>
          <a:p>
            <a:r>
              <a:rPr kumimoji="1" lang="zh-CN" altLang="en-US" sz="2000" dirty="0" smtClean="0"/>
              <a:t>以北京市为例。</a:t>
            </a:r>
            <a:endParaRPr kumimoji="1" lang="zh-CN" altLang="en-US" sz="2000" dirty="0"/>
          </a:p>
        </p:txBody>
      </p:sp>
      <p:pic>
        <p:nvPicPr>
          <p:cNvPr id="22" name="Picture 2" descr="https://ss2.bdstatic.com/70cFvnSh_Q1YnxGkpoWK1HF6hhy/it/u=455147952,1622296922&amp;fm=27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7336"/>
            <a:ext cx="4674632" cy="346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s://gss1.bdstatic.com/9vo3dSag_xI4khGkpoWK1HF6hhy/baike/c0%3Dbaike116%2C5%2C5%2C116%2C38/sign=c080a427a444ad343ab28fd5b1cb6791/d4628535e5dde711c14c453ca2efce1b9c1661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18" y="111921"/>
            <a:ext cx="3625732" cy="503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圆角矩形 23"/>
          <p:cNvSpPr/>
          <p:nvPr/>
        </p:nvSpPr>
        <p:spPr>
          <a:xfrm>
            <a:off x="2795032" y="2685070"/>
            <a:ext cx="1442860" cy="761515"/>
          </a:xfrm>
          <a:prstGeom prst="roundRect">
            <a:avLst>
              <a:gd name="adj" fmla="val 50000"/>
            </a:avLst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endParaRPr lang="zh-CN" altLang="en-US"/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5650" y="4329772"/>
            <a:ext cx="9144000" cy="830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dirty="0" smtClean="0">
                <a:latin typeface="黑体" charset="-122"/>
                <a:ea typeface="黑体" charset="-122"/>
              </a:rPr>
              <a:t>北京</a:t>
            </a:r>
            <a:r>
              <a:rPr lang="zh-CN" altLang="en-US" sz="2400" dirty="0" smtClean="0">
                <a:solidFill>
                  <a:srgbClr val="1909E7"/>
                </a:solidFill>
                <a:latin typeface="黑体" charset="-122"/>
                <a:ea typeface="黑体" charset="-122"/>
              </a:rPr>
              <a:t>中央商务区</a:t>
            </a:r>
            <a:r>
              <a:rPr lang="zh-CN" altLang="en-US" sz="2400" dirty="0" smtClean="0">
                <a:solidFill>
                  <a:srgbClr val="333333"/>
                </a:solidFill>
                <a:latin typeface="黑体" charset="-122"/>
                <a:ea typeface="黑体" charset="-122"/>
              </a:rPr>
              <a:t>（</a:t>
            </a:r>
            <a:r>
              <a:rPr lang="en-US" altLang="zh-CN" sz="2400" dirty="0" smtClean="0">
                <a:solidFill>
                  <a:srgbClr val="333333"/>
                </a:solidFill>
                <a:latin typeface="黑体" charset="-122"/>
                <a:ea typeface="黑体" charset="-122"/>
              </a:rPr>
              <a:t> </a:t>
            </a:r>
            <a:r>
              <a:rPr lang="en-US" altLang="zh-CN" sz="2400" dirty="0">
                <a:solidFill>
                  <a:srgbClr val="333333"/>
                </a:solidFill>
                <a:latin typeface="黑体" charset="-122"/>
                <a:ea typeface="黑体" charset="-122"/>
              </a:rPr>
              <a:t>Central Business District</a:t>
            </a:r>
            <a:r>
              <a:rPr lang="zh-CN" altLang="en-US" sz="2400" dirty="0">
                <a:solidFill>
                  <a:srgbClr val="333333"/>
                </a:solidFill>
                <a:latin typeface="黑体" charset="-122"/>
                <a:ea typeface="黑体" charset="-122"/>
              </a:rPr>
              <a:t>），</a:t>
            </a:r>
            <a:r>
              <a:rPr lang="zh-CN" altLang="en-US" sz="2400" dirty="0" smtClean="0">
                <a:solidFill>
                  <a:srgbClr val="333333"/>
                </a:solidFill>
                <a:latin typeface="黑体" charset="-122"/>
                <a:ea typeface="黑体" charset="-122"/>
              </a:rPr>
              <a:t>简称</a:t>
            </a:r>
            <a:r>
              <a:rPr lang="en-US" altLang="zh-CN" sz="2400" dirty="0" smtClean="0">
                <a:solidFill>
                  <a:srgbClr val="1909E7"/>
                </a:solidFill>
                <a:latin typeface="黑体" charset="-122"/>
                <a:ea typeface="黑体" charset="-122"/>
              </a:rPr>
              <a:t>CBD</a:t>
            </a:r>
            <a:r>
              <a:rPr lang="zh-CN" altLang="en-US" sz="2400" dirty="0">
                <a:solidFill>
                  <a:srgbClr val="333333"/>
                </a:solidFill>
                <a:latin typeface="黑体" charset="-122"/>
                <a:ea typeface="黑体" charset="-122"/>
              </a:rPr>
              <a:t>，地处北京市长安街、建国门、国贸和燕莎使馆区的中心交汇区。</a:t>
            </a:r>
            <a:endParaRPr lang="zh-CN" altLang="en-US" sz="2400" dirty="0">
              <a:latin typeface="黑体" charset="-122"/>
              <a:ea typeface="黑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132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2400" dirty="0" smtClean="0"/>
              <a:t>城镇内部空间结构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663981"/>
            <a:ext cx="8139178" cy="4042179"/>
          </a:xfrm>
        </p:spPr>
        <p:txBody>
          <a:bodyPr>
            <a:normAutofit/>
          </a:bodyPr>
          <a:lstStyle/>
          <a:p>
            <a:r>
              <a:rPr kumimoji="1" lang="zh-CN" altLang="en-US" sz="2000" dirty="0" smtClean="0"/>
              <a:t>以上海市为例。</a:t>
            </a:r>
            <a:endParaRPr kumimoji="1" lang="zh-CN" alt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080"/>
            <a:ext cx="4378569" cy="39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39" y="615538"/>
            <a:ext cx="3892061" cy="233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imgsrc.baidu.com/imgad/pic/item/960a304e251f95cab50fedb1c3177f3e670952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39" y="2843683"/>
            <a:ext cx="3892061" cy="233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0" y="4290661"/>
            <a:ext cx="9144000" cy="830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hangingPunct="1">
              <a:spcBef>
                <a:spcPct val="0"/>
              </a:spcBef>
              <a:buNone/>
            </a:pPr>
            <a:r>
              <a:rPr lang="zh-CN" altLang="en-US" sz="2400" dirty="0" smtClean="0">
                <a:solidFill>
                  <a:srgbClr val="333333"/>
                </a:solidFill>
                <a:latin typeface="黑体" charset="-122"/>
                <a:ea typeface="黑体" charset="-122"/>
              </a:rPr>
              <a:t>上海</a:t>
            </a:r>
            <a:r>
              <a:rPr lang="zh-CN" altLang="en-US" sz="2400" smtClean="0">
                <a:solidFill>
                  <a:srgbClr val="1909E7"/>
                </a:solidFill>
                <a:latin typeface="黑体" charset="-122"/>
                <a:ea typeface="黑体" charset="-122"/>
              </a:rPr>
              <a:t>中央商务区</a:t>
            </a:r>
            <a:r>
              <a:rPr lang="zh-CN" altLang="en-US" sz="2400" smtClean="0">
                <a:solidFill>
                  <a:srgbClr val="333333"/>
                </a:solidFill>
                <a:latin typeface="黑体" charset="-122"/>
                <a:ea typeface="黑体" charset="-122"/>
              </a:rPr>
              <a:t>分布</a:t>
            </a:r>
            <a:r>
              <a:rPr lang="zh-CN" altLang="en-US" sz="2400" dirty="0">
                <a:solidFill>
                  <a:srgbClr val="333333"/>
                </a:solidFill>
                <a:latin typeface="黑体" charset="-122"/>
                <a:ea typeface="黑体" charset="-122"/>
              </a:rPr>
              <a:t>在南京西路、淮海中路、陆家嘴、徐家汇、人民广场等核心</a:t>
            </a:r>
            <a:r>
              <a:rPr lang="zh-CN" altLang="en-US" sz="2400">
                <a:solidFill>
                  <a:srgbClr val="333333"/>
                </a:solidFill>
                <a:latin typeface="黑体" charset="-122"/>
                <a:ea typeface="黑体" charset="-122"/>
              </a:rPr>
              <a:t>区域</a:t>
            </a:r>
            <a:r>
              <a:rPr lang="zh-CN" altLang="en-US" sz="2400" smtClean="0">
                <a:solidFill>
                  <a:srgbClr val="333333"/>
                </a:solidFill>
                <a:latin typeface="黑体" charset="-122"/>
                <a:ea typeface="黑体" charset="-122"/>
              </a:rPr>
              <a:t>。</a:t>
            </a:r>
            <a:endParaRPr lang="zh-CN" altLang="en-US" sz="2400" dirty="0">
              <a:solidFill>
                <a:srgbClr val="333333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92113" y="1147855"/>
            <a:ext cx="857773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25"/>
              </a:spcBef>
              <a:buFont typeface="Arial" charset="0"/>
              <a:buChar char="•"/>
              <a:defRPr sz="4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ts val="125"/>
              </a:spcBef>
              <a:buFont typeface="Arial" charset="0"/>
              <a:buChar char="–"/>
              <a:defRPr sz="37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ts val="125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ts val="125"/>
              </a:spcBef>
              <a:buFont typeface="Arial" charset="0"/>
              <a:buChar char="–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ts val="125"/>
              </a:spcBef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125"/>
              </a:spcBef>
              <a:spcAft>
                <a:spcPct val="0"/>
              </a:spcAft>
              <a:buFont typeface="Arial" charset="0"/>
              <a:buChar char="»"/>
              <a:defRPr sz="26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dirty="0" smtClean="0">
                <a:solidFill>
                  <a:srgbClr val="FF0000"/>
                </a:solidFill>
                <a:latin typeface="黑体" charset="-122"/>
                <a:ea typeface="黑体" charset="-122"/>
              </a:rPr>
              <a:t>城镇的居住区、商业区、工业区分布</a:t>
            </a:r>
            <a:r>
              <a:rPr lang="zh-CN" altLang="en-US" sz="2400" smtClean="0">
                <a:solidFill>
                  <a:srgbClr val="FF0000"/>
                </a:solidFill>
                <a:latin typeface="黑体" charset="-122"/>
                <a:ea typeface="黑体" charset="-122"/>
              </a:rPr>
              <a:t>有规律可循吗？</a:t>
            </a:r>
            <a:endParaRPr lang="zh-CN" altLang="en-US" sz="2400" dirty="0">
              <a:solidFill>
                <a:srgbClr val="FF0000"/>
              </a:solidFill>
              <a:latin typeface="黑体" charset="-122"/>
              <a:ea typeface="黑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79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  <p:tag name="KSO_WM_SLIDE_MODEL_TYPE" val="cover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868</Words>
  <Application>Microsoft Macintosh PowerPoint</Application>
  <PresentationFormat>全屏显示(16:9)</PresentationFormat>
  <Paragraphs>172</Paragraphs>
  <Slides>28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汉仪旗黑-85S</vt:lpstr>
      <vt:lpstr>黑体</vt:lpstr>
      <vt:lpstr>楷体</vt:lpstr>
      <vt:lpstr>宋体</vt:lpstr>
      <vt:lpstr>微软雅黑</vt:lpstr>
      <vt:lpstr>1_Office 主题​​</vt:lpstr>
      <vt:lpstr>MSPhotoEd.3</vt:lpstr>
      <vt:lpstr>乡村和城镇空间结构</vt:lpstr>
      <vt:lpstr>目录页 </vt:lpstr>
      <vt:lpstr>课程标准</vt:lpstr>
      <vt:lpstr>乡村的土地利用</vt:lpstr>
      <vt:lpstr>乡村的土地利用</vt:lpstr>
      <vt:lpstr>乡村的土地利用</vt:lpstr>
      <vt:lpstr>城镇内部空间结构</vt:lpstr>
      <vt:lpstr>城镇内部空间结构</vt:lpstr>
      <vt:lpstr>城镇内部空间结构</vt:lpstr>
      <vt:lpstr>城镇内部空间结构</vt:lpstr>
      <vt:lpstr>城镇内部空间结构</vt:lpstr>
      <vt:lpstr>城镇内部空间结构</vt:lpstr>
      <vt:lpstr>城镇内部空间结构</vt:lpstr>
      <vt:lpstr>城镇内部空间结构</vt:lpstr>
      <vt:lpstr>城镇内部空间结构</vt:lpstr>
      <vt:lpstr>城镇内部空间结构</vt:lpstr>
      <vt:lpstr>城镇内部空间结构</vt:lpstr>
      <vt:lpstr>城镇内部空间结构</vt:lpstr>
      <vt:lpstr>城镇内部空间结构</vt:lpstr>
      <vt:lpstr>城镇内部空间结构的形成和变化</vt:lpstr>
      <vt:lpstr>城镇内部空间结构的形成和变化</vt:lpstr>
      <vt:lpstr>城镇内部空间结构的形成和变化</vt:lpstr>
      <vt:lpstr>城镇内部空间结构的形成和变化</vt:lpstr>
      <vt:lpstr>城镇内部空间结构的形成和变化</vt:lpstr>
      <vt:lpstr>城镇内部空间结构的形成和变化</vt:lpstr>
      <vt:lpstr>合理利用城乡空间的意义</vt:lpstr>
      <vt:lpstr>合理利用城乡空间的意义</vt:lpstr>
      <vt:lpstr>PowerPoint 演示文稿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Microsoft Office 用户</cp:lastModifiedBy>
  <cp:revision>67</cp:revision>
  <dcterms:created xsi:type="dcterms:W3CDTF">2020-02-01T11:21:00Z</dcterms:created>
  <dcterms:modified xsi:type="dcterms:W3CDTF">2020-03-30T12:31:44Z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