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79" r:id="rId2"/>
    <p:sldId id="256" r:id="rId3"/>
    <p:sldId id="358" r:id="rId4"/>
    <p:sldId id="362" r:id="rId5"/>
    <p:sldId id="360" r:id="rId6"/>
    <p:sldId id="363" r:id="rId7"/>
    <p:sldId id="355" r:id="rId8"/>
    <p:sldId id="365" r:id="rId9"/>
    <p:sldId id="370" r:id="rId10"/>
    <p:sldId id="367" r:id="rId11"/>
    <p:sldId id="368" r:id="rId12"/>
    <p:sldId id="375" r:id="rId13"/>
    <p:sldId id="377" r:id="rId14"/>
    <p:sldId id="371" r:id="rId15"/>
    <p:sldId id="378" r:id="rId16"/>
    <p:sldId id="38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5" d="100"/>
          <a:sy n="65" d="100"/>
        </p:scale>
        <p:origin x="-82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0E4BA-2CAC-4442-ABAF-3C59CE5359DD}" type="datetimeFigureOut">
              <a:rPr lang="zh-CN" altLang="en-US" smtClean="0"/>
              <a:t>2020/4/4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A3335-3804-4BF4-8F8E-DD29D0FFDF8A}" type="slidenum">
              <a:rPr lang="zh-CN" altLang="en-US" smtClean="0"/>
              <a:t>‹#›</a:t>
            </a:fld>
            <a:endParaRPr lang="zh-CN" altLang="en-US"/>
          </a:p>
        </p:txBody>
      </p:sp>
    </p:spTree>
    <p:extLst>
      <p:ext uri="{BB962C8B-B14F-4D97-AF65-F5344CB8AC3E}">
        <p14:creationId xmlns:p14="http://schemas.microsoft.com/office/powerpoint/2010/main" val="338059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p:spPr>
      </p:sp>
      <p:sp>
        <p:nvSpPr>
          <p:cNvPr id="92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86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5C95F-D36D-4E69-A84D-C5D64D617FD6}" type="slidenum">
              <a:rPr lang="zh-CN" altLang="en-US" smtClean="0">
                <a:cs typeface="等线"/>
              </a:rPr>
              <a:pPr fontAlgn="base">
                <a:spcBef>
                  <a:spcPct val="0"/>
                </a:spcBef>
                <a:spcAft>
                  <a:spcPct val="0"/>
                </a:spcAft>
                <a:defRPr/>
              </a:pPr>
              <a:t>7</a:t>
            </a:fld>
            <a:endParaRPr lang="zh-CN" altLang="en-US" smtClean="0">
              <a:cs typeface="等线"/>
            </a:endParaRPr>
          </a:p>
        </p:txBody>
      </p:sp>
    </p:spTree>
    <p:extLst>
      <p:ext uri="{BB962C8B-B14F-4D97-AF65-F5344CB8AC3E}">
        <p14:creationId xmlns:p14="http://schemas.microsoft.com/office/powerpoint/2010/main" val="117831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p:spPr>
      </p:sp>
      <p:sp>
        <p:nvSpPr>
          <p:cNvPr id="92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86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5C95F-D36D-4E69-A84D-C5D64D617FD6}" type="slidenum">
              <a:rPr lang="zh-CN" altLang="en-US" smtClean="0">
                <a:cs typeface="等线"/>
              </a:rPr>
              <a:pPr fontAlgn="base">
                <a:spcBef>
                  <a:spcPct val="0"/>
                </a:spcBef>
                <a:spcAft>
                  <a:spcPct val="0"/>
                </a:spcAft>
                <a:defRPr/>
              </a:pPr>
              <a:t>8</a:t>
            </a:fld>
            <a:endParaRPr lang="zh-CN" altLang="en-US" smtClean="0">
              <a:cs typeface="等线"/>
            </a:endParaRPr>
          </a:p>
        </p:txBody>
      </p:sp>
    </p:spTree>
    <p:extLst>
      <p:ext uri="{BB962C8B-B14F-4D97-AF65-F5344CB8AC3E}">
        <p14:creationId xmlns:p14="http://schemas.microsoft.com/office/powerpoint/2010/main" val="117831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p:spPr>
      </p:sp>
      <p:sp>
        <p:nvSpPr>
          <p:cNvPr id="92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86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5C95F-D36D-4E69-A84D-C5D64D617FD6}" type="slidenum">
              <a:rPr lang="zh-CN" altLang="en-US" smtClean="0">
                <a:cs typeface="等线"/>
              </a:rPr>
              <a:pPr fontAlgn="base">
                <a:spcBef>
                  <a:spcPct val="0"/>
                </a:spcBef>
                <a:spcAft>
                  <a:spcPct val="0"/>
                </a:spcAft>
                <a:defRPr/>
              </a:pPr>
              <a:t>11</a:t>
            </a:fld>
            <a:endParaRPr lang="zh-CN" altLang="en-US" smtClean="0">
              <a:cs typeface="等线"/>
            </a:endParaRPr>
          </a:p>
        </p:txBody>
      </p:sp>
    </p:spTree>
    <p:extLst>
      <p:ext uri="{BB962C8B-B14F-4D97-AF65-F5344CB8AC3E}">
        <p14:creationId xmlns:p14="http://schemas.microsoft.com/office/powerpoint/2010/main" val="11783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p:spPr>
      </p:sp>
      <p:sp>
        <p:nvSpPr>
          <p:cNvPr id="92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86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5C95F-D36D-4E69-A84D-C5D64D617FD6}" type="slidenum">
              <a:rPr lang="zh-CN" altLang="en-US" smtClean="0">
                <a:cs typeface="等线"/>
              </a:rPr>
              <a:pPr fontAlgn="base">
                <a:spcBef>
                  <a:spcPct val="0"/>
                </a:spcBef>
                <a:spcAft>
                  <a:spcPct val="0"/>
                </a:spcAft>
                <a:defRPr/>
              </a:pPr>
              <a:t>13</a:t>
            </a:fld>
            <a:endParaRPr lang="zh-CN" altLang="en-US" smtClean="0">
              <a:cs typeface="等线"/>
            </a:endParaRPr>
          </a:p>
        </p:txBody>
      </p:sp>
    </p:spTree>
    <p:extLst>
      <p:ext uri="{BB962C8B-B14F-4D97-AF65-F5344CB8AC3E}">
        <p14:creationId xmlns:p14="http://schemas.microsoft.com/office/powerpoint/2010/main" val="117831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2020/4/4</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77736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2020/4/4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rotWithShape="1">
          <a:blip r:embed="rId5"/>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662589" y="2558641"/>
            <a:ext cx="7216140" cy="971127"/>
          </a:xfrm>
        </p:spPr>
        <p:txBody>
          <a:bodyPr>
            <a:normAutofit/>
          </a:bodyPr>
          <a:lstStyle/>
          <a:p>
            <a:pPr algn="ctr"/>
            <a:r>
              <a:rPr lang="zh-CN" altLang="en-US" sz="4000" dirty="0" smtClean="0">
                <a:solidFill>
                  <a:srgbClr val="FF0000"/>
                </a:solidFill>
              </a:rPr>
              <a:t>第</a:t>
            </a:r>
            <a:r>
              <a:rPr lang="en-US" altLang="zh-CN" sz="4000" dirty="0" smtClean="0">
                <a:solidFill>
                  <a:srgbClr val="FF0000"/>
                </a:solidFill>
              </a:rPr>
              <a:t>6</a:t>
            </a:r>
            <a:r>
              <a:rPr lang="zh-CN" altLang="en-US" sz="4000" dirty="0" smtClean="0">
                <a:solidFill>
                  <a:srgbClr val="FF0000"/>
                </a:solidFill>
              </a:rPr>
              <a:t>课  全球航路的开辟</a:t>
            </a:r>
            <a:endParaRPr lang="zh-CN" altLang="en-US" sz="4000" dirty="0">
              <a:solidFill>
                <a:srgbClr val="FF0000"/>
              </a:solidFill>
            </a:endParaRPr>
          </a:p>
        </p:txBody>
      </p:sp>
      <p:sp>
        <p:nvSpPr>
          <p:cNvPr id="10" name="矩形 9"/>
          <p:cNvSpPr/>
          <p:nvPr/>
        </p:nvSpPr>
        <p:spPr>
          <a:xfrm>
            <a:off x="6494780" y="4847167"/>
            <a:ext cx="4802293" cy="746354"/>
          </a:xfrm>
          <a:prstGeom prst="rect">
            <a:avLst/>
          </a:prstGeom>
        </p:spPr>
        <p:txBody>
          <a:bodyPr wrap="square" lIns="121917" tIns="60958" rIns="121917" bIns="60958">
            <a:spAutoFit/>
          </a:bodyPr>
          <a:lstStyle/>
          <a:p>
            <a:pPr algn="l">
              <a:lnSpc>
                <a:spcPct val="150000"/>
              </a:lnSpc>
            </a:pPr>
            <a:r>
              <a:rPr lang="en-US" altLang="zh-CN" b="1" spc="301" dirty="0">
                <a:latin typeface="楷体" panose="02010609060101010101" charset="-122"/>
                <a:ea typeface="楷体" panose="02010609060101010101" charset="-122"/>
                <a:cs typeface="楷体" panose="02010609060101010101" charset="-122"/>
              </a:rPr>
              <a:t>  </a:t>
            </a:r>
            <a:r>
              <a:rPr lang="en-US" altLang="zh-CN" sz="2700" spc="301"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615553"/>
          </a:xfrm>
          <a:prstGeom prst="rect">
            <a:avLst/>
          </a:prstGeom>
          <a:noFill/>
        </p:spPr>
        <p:txBody>
          <a:bodyPr wrap="square" lIns="121917" tIns="60958" rIns="121917" bIns="60958" rtlCol="0">
            <a:spAutoFit/>
          </a:bodyPr>
          <a:lstStyle/>
          <a:p>
            <a:pPr algn="ctr"/>
            <a:r>
              <a:rPr lang="zh-CN" altLang="en-US" sz="2700" b="1" spc="301"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700" b="1" spc="301"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700" b="1" spc="301" dirty="0">
                <a:solidFill>
                  <a:srgbClr val="002060"/>
                </a:solidFill>
                <a:latin typeface="微软雅黑" panose="020B0503020204020204" charset="-122"/>
                <a:ea typeface="微软雅黑" panose="020B0503020204020204" charset="-122"/>
                <a:cs typeface="楷体" panose="02010609060101010101" charset="-122"/>
                <a:sym typeface="+mn-ea"/>
              </a:rPr>
              <a:t>高一历史</a:t>
            </a:r>
            <a:r>
              <a:rPr lang="zh-CN" altLang="en-US" sz="3200" b="1" spc="301"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4881773" y="4826921"/>
            <a:ext cx="6448320" cy="672937"/>
          </a:xfrm>
          <a:prstGeom prst="rect">
            <a:avLst/>
          </a:prstGeom>
          <a:noFill/>
        </p:spPr>
        <p:txBody>
          <a:bodyPr wrap="square" lIns="121917" tIns="60958" rIns="121917" bIns="60958" rtlCol="0">
            <a:spAutoFit/>
          </a:bodyPr>
          <a:lstStyle/>
          <a:p>
            <a:pPr algn="ctr">
              <a:lnSpc>
                <a:spcPct val="150000"/>
              </a:lnSpc>
            </a:pPr>
            <a:r>
              <a:rPr lang="zh-CN" altLang="en-US" sz="2700" spc="301" dirty="0">
                <a:solidFill>
                  <a:schemeClr val="bg2">
                    <a:lumMod val="10000"/>
                  </a:schemeClr>
                </a:solidFill>
                <a:latin typeface="微软雅黑" panose="020B0503020204020204" charset="-122"/>
                <a:ea typeface="微软雅黑" panose="020B0503020204020204" charset="-122"/>
              </a:rPr>
              <a:t>学校</a:t>
            </a:r>
            <a:r>
              <a:rPr lang="zh-CN" altLang="en-US" sz="2700" spc="301" dirty="0" smtClean="0">
                <a:solidFill>
                  <a:schemeClr val="bg2">
                    <a:lumMod val="10000"/>
                  </a:schemeClr>
                </a:solidFill>
                <a:latin typeface="微软雅黑" panose="020B0503020204020204" charset="-122"/>
                <a:ea typeface="微软雅黑" panose="020B0503020204020204" charset="-122"/>
              </a:rPr>
              <a:t>：人大附中朝阳学校   李春香</a:t>
            </a:r>
            <a:endParaRPr lang="zh-CN" altLang="en-US" sz="2700" spc="301"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13372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6" y="928"/>
            <a:ext cx="11783150" cy="6865847"/>
          </a:xfrm>
          <a:prstGeom prst="rect">
            <a:avLst/>
          </a:prstGeom>
        </p:spPr>
      </p:pic>
      <p:sp>
        <p:nvSpPr>
          <p:cNvPr id="12" name="任意多边形 11"/>
          <p:cNvSpPr/>
          <p:nvPr/>
        </p:nvSpPr>
        <p:spPr>
          <a:xfrm>
            <a:off x="3390017" y="2150985"/>
            <a:ext cx="2113999" cy="131312"/>
          </a:xfrm>
          <a:custGeom>
            <a:avLst/>
            <a:gdLst>
              <a:gd name="connsiteX0" fmla="*/ 2114550 w 2114550"/>
              <a:gd name="connsiteY0" fmla="*/ 131342 h 131342"/>
              <a:gd name="connsiteX1" fmla="*/ 1193800 w 2114550"/>
              <a:gd name="connsiteY1" fmla="*/ 61492 h 131342"/>
              <a:gd name="connsiteX2" fmla="*/ 869950 w 2114550"/>
              <a:gd name="connsiteY2" fmla="*/ 23392 h 131342"/>
              <a:gd name="connsiteX3" fmla="*/ 688975 w 2114550"/>
              <a:gd name="connsiteY3" fmla="*/ 45617 h 131342"/>
              <a:gd name="connsiteX4" fmla="*/ 488950 w 2114550"/>
              <a:gd name="connsiteY4" fmla="*/ 20217 h 131342"/>
              <a:gd name="connsiteX5" fmla="*/ 374650 w 2114550"/>
              <a:gd name="connsiteY5" fmla="*/ 1167 h 131342"/>
              <a:gd name="connsiteX6" fmla="*/ 273050 w 2114550"/>
              <a:gd name="connsiteY6" fmla="*/ 55142 h 131342"/>
              <a:gd name="connsiteX7" fmla="*/ 231775 w 2114550"/>
              <a:gd name="connsiteY7" fmla="*/ 71017 h 131342"/>
              <a:gd name="connsiteX8" fmla="*/ 85725 w 2114550"/>
              <a:gd name="connsiteY8" fmla="*/ 77367 h 131342"/>
              <a:gd name="connsiteX9" fmla="*/ 19050 w 2114550"/>
              <a:gd name="connsiteY9" fmla="*/ 71017 h 131342"/>
              <a:gd name="connsiteX10" fmla="*/ 6350 w 2114550"/>
              <a:gd name="connsiteY10" fmla="*/ 86892 h 131342"/>
              <a:gd name="connsiteX11" fmla="*/ 0 w 2114550"/>
              <a:gd name="connsiteY11" fmla="*/ 86892 h 1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550" h="131342">
                <a:moveTo>
                  <a:pt x="2114550" y="131342"/>
                </a:moveTo>
                <a:lnTo>
                  <a:pt x="1193800" y="61492"/>
                </a:lnTo>
                <a:cubicBezTo>
                  <a:pt x="986367" y="43500"/>
                  <a:pt x="954087" y="26038"/>
                  <a:pt x="869950" y="23392"/>
                </a:cubicBezTo>
                <a:cubicBezTo>
                  <a:pt x="785813" y="20746"/>
                  <a:pt x="752475" y="46146"/>
                  <a:pt x="688975" y="45617"/>
                </a:cubicBezTo>
                <a:cubicBezTo>
                  <a:pt x="625475" y="45088"/>
                  <a:pt x="541337" y="27625"/>
                  <a:pt x="488950" y="20217"/>
                </a:cubicBezTo>
                <a:cubicBezTo>
                  <a:pt x="436562" y="12809"/>
                  <a:pt x="410633" y="-4654"/>
                  <a:pt x="374650" y="1167"/>
                </a:cubicBezTo>
                <a:cubicBezTo>
                  <a:pt x="338667" y="6988"/>
                  <a:pt x="296863" y="43500"/>
                  <a:pt x="273050" y="55142"/>
                </a:cubicBezTo>
                <a:cubicBezTo>
                  <a:pt x="249237" y="66784"/>
                  <a:pt x="262996" y="67313"/>
                  <a:pt x="231775" y="71017"/>
                </a:cubicBezTo>
                <a:cubicBezTo>
                  <a:pt x="200554" y="74721"/>
                  <a:pt x="121179" y="77367"/>
                  <a:pt x="85725" y="77367"/>
                </a:cubicBezTo>
                <a:cubicBezTo>
                  <a:pt x="50271" y="77367"/>
                  <a:pt x="32279" y="69430"/>
                  <a:pt x="19050" y="71017"/>
                </a:cubicBezTo>
                <a:cubicBezTo>
                  <a:pt x="5821" y="72604"/>
                  <a:pt x="9525" y="84246"/>
                  <a:pt x="6350" y="86892"/>
                </a:cubicBezTo>
                <a:cubicBezTo>
                  <a:pt x="3175" y="89538"/>
                  <a:pt x="1587" y="88215"/>
                  <a:pt x="0" y="86892"/>
                </a:cubicBez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lIns="91413" tIns="45706" rIns="91413" bIns="45706" rtlCol="0" anchor="ctr"/>
          <a:lstStyle/>
          <a:p>
            <a:pPr algn="ctr"/>
            <a:endParaRPr lang="zh-CN" altLang="en-US"/>
          </a:p>
        </p:txBody>
      </p:sp>
      <p:grpSp>
        <p:nvGrpSpPr>
          <p:cNvPr id="17" name="组合 16"/>
          <p:cNvGrpSpPr/>
          <p:nvPr/>
        </p:nvGrpSpPr>
        <p:grpSpPr>
          <a:xfrm>
            <a:off x="3390018" y="2247380"/>
            <a:ext cx="834262" cy="273662"/>
            <a:chOff x="3390900" y="2247900"/>
            <a:chExt cx="834479" cy="273725"/>
          </a:xfrm>
        </p:grpSpPr>
        <p:sp>
          <p:nvSpPr>
            <p:cNvPr id="13" name="任意多边形 12"/>
            <p:cNvSpPr/>
            <p:nvPr/>
          </p:nvSpPr>
          <p:spPr>
            <a:xfrm>
              <a:off x="3390900" y="2247900"/>
              <a:ext cx="742950" cy="273725"/>
            </a:xfrm>
            <a:custGeom>
              <a:avLst/>
              <a:gdLst>
                <a:gd name="connsiteX0" fmla="*/ 0 w 742950"/>
                <a:gd name="connsiteY0" fmla="*/ 0 h 273725"/>
                <a:gd name="connsiteX1" fmla="*/ 136525 w 742950"/>
                <a:gd name="connsiteY1" fmla="*/ 47625 h 273725"/>
                <a:gd name="connsiteX2" fmla="*/ 273050 w 742950"/>
                <a:gd name="connsiteY2" fmla="*/ 142875 h 273725"/>
                <a:gd name="connsiteX3" fmla="*/ 314325 w 742950"/>
                <a:gd name="connsiteY3" fmla="*/ 219075 h 273725"/>
                <a:gd name="connsiteX4" fmla="*/ 514350 w 742950"/>
                <a:gd name="connsiteY4" fmla="*/ 273050 h 273725"/>
                <a:gd name="connsiteX5" fmla="*/ 742950 w 742950"/>
                <a:gd name="connsiteY5" fmla="*/ 244475 h 2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50" h="273725">
                  <a:moveTo>
                    <a:pt x="0" y="0"/>
                  </a:moveTo>
                  <a:cubicBezTo>
                    <a:pt x="45508" y="11906"/>
                    <a:pt x="91017" y="23813"/>
                    <a:pt x="136525" y="47625"/>
                  </a:cubicBezTo>
                  <a:cubicBezTo>
                    <a:pt x="182033" y="71437"/>
                    <a:pt x="243417" y="114300"/>
                    <a:pt x="273050" y="142875"/>
                  </a:cubicBezTo>
                  <a:cubicBezTo>
                    <a:pt x="302683" y="171450"/>
                    <a:pt x="274109" y="197379"/>
                    <a:pt x="314325" y="219075"/>
                  </a:cubicBezTo>
                  <a:cubicBezTo>
                    <a:pt x="354541" y="240771"/>
                    <a:pt x="442913" y="268817"/>
                    <a:pt x="514350" y="273050"/>
                  </a:cubicBezTo>
                  <a:cubicBezTo>
                    <a:pt x="585787" y="277283"/>
                    <a:pt x="664368" y="260879"/>
                    <a:pt x="742950" y="244475"/>
                  </a:cubicBez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箭头连接符 14"/>
            <p:cNvCxnSpPr>
              <a:stCxn id="13" idx="5"/>
            </p:cNvCxnSpPr>
            <p:nvPr/>
          </p:nvCxnSpPr>
          <p:spPr>
            <a:xfrm>
              <a:off x="4133850" y="2492375"/>
              <a:ext cx="91529" cy="131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0" name="任意多边形 19"/>
          <p:cNvSpPr/>
          <p:nvPr/>
        </p:nvSpPr>
        <p:spPr>
          <a:xfrm>
            <a:off x="3574032" y="1742671"/>
            <a:ext cx="1882373" cy="486121"/>
          </a:xfrm>
          <a:custGeom>
            <a:avLst/>
            <a:gdLst>
              <a:gd name="connsiteX0" fmla="*/ 1882863 w 1882863"/>
              <a:gd name="connsiteY0" fmla="*/ 438151 h 486234"/>
              <a:gd name="connsiteX1" fmla="*/ 1771738 w 1882863"/>
              <a:gd name="connsiteY1" fmla="*/ 485776 h 486234"/>
              <a:gd name="connsiteX2" fmla="*/ 1505038 w 1882863"/>
              <a:gd name="connsiteY2" fmla="*/ 463551 h 486234"/>
              <a:gd name="connsiteX3" fmla="*/ 1152613 w 1882863"/>
              <a:gd name="connsiteY3" fmla="*/ 431801 h 486234"/>
              <a:gd name="connsiteX4" fmla="*/ 936713 w 1882863"/>
              <a:gd name="connsiteY4" fmla="*/ 396876 h 486234"/>
              <a:gd name="connsiteX5" fmla="*/ 701763 w 1882863"/>
              <a:gd name="connsiteY5" fmla="*/ 387351 h 486234"/>
              <a:gd name="connsiteX6" fmla="*/ 428713 w 1882863"/>
              <a:gd name="connsiteY6" fmla="*/ 406401 h 486234"/>
              <a:gd name="connsiteX7" fmla="*/ 139788 w 1882863"/>
              <a:gd name="connsiteY7" fmla="*/ 292101 h 486234"/>
              <a:gd name="connsiteX8" fmla="*/ 108038 w 1882863"/>
              <a:gd name="connsiteY8" fmla="*/ 250826 h 486234"/>
              <a:gd name="connsiteX9" fmla="*/ 25488 w 1882863"/>
              <a:gd name="connsiteY9" fmla="*/ 117476 h 486234"/>
              <a:gd name="connsiteX10" fmla="*/ 88 w 1882863"/>
              <a:gd name="connsiteY10" fmla="*/ 19051 h 486234"/>
              <a:gd name="connsiteX11" fmla="*/ 31838 w 1882863"/>
              <a:gd name="connsiteY11" fmla="*/ 1 h 486234"/>
              <a:gd name="connsiteX12" fmla="*/ 31838 w 1882863"/>
              <a:gd name="connsiteY12" fmla="*/ 1 h 486234"/>
              <a:gd name="connsiteX13" fmla="*/ 31838 w 1882863"/>
              <a:gd name="connsiteY13" fmla="*/ 1 h 4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863" h="486234">
                <a:moveTo>
                  <a:pt x="1882863" y="438151"/>
                </a:moveTo>
                <a:cubicBezTo>
                  <a:pt x="1858786" y="459847"/>
                  <a:pt x="1834709" y="481543"/>
                  <a:pt x="1771738" y="485776"/>
                </a:cubicBezTo>
                <a:cubicBezTo>
                  <a:pt x="1708767" y="490009"/>
                  <a:pt x="1505038" y="463551"/>
                  <a:pt x="1505038" y="463551"/>
                </a:cubicBezTo>
                <a:cubicBezTo>
                  <a:pt x="1401850" y="454555"/>
                  <a:pt x="1247334" y="442914"/>
                  <a:pt x="1152613" y="431801"/>
                </a:cubicBezTo>
                <a:cubicBezTo>
                  <a:pt x="1057892" y="420688"/>
                  <a:pt x="1011855" y="404284"/>
                  <a:pt x="936713" y="396876"/>
                </a:cubicBezTo>
                <a:cubicBezTo>
                  <a:pt x="861571" y="389468"/>
                  <a:pt x="786430" y="385764"/>
                  <a:pt x="701763" y="387351"/>
                </a:cubicBezTo>
                <a:cubicBezTo>
                  <a:pt x="617096" y="388938"/>
                  <a:pt x="522375" y="422276"/>
                  <a:pt x="428713" y="406401"/>
                </a:cubicBezTo>
                <a:cubicBezTo>
                  <a:pt x="335051" y="390526"/>
                  <a:pt x="193234" y="318030"/>
                  <a:pt x="139788" y="292101"/>
                </a:cubicBezTo>
                <a:cubicBezTo>
                  <a:pt x="86342" y="266172"/>
                  <a:pt x="127088" y="279930"/>
                  <a:pt x="108038" y="250826"/>
                </a:cubicBezTo>
                <a:cubicBezTo>
                  <a:pt x="88988" y="221722"/>
                  <a:pt x="43480" y="156105"/>
                  <a:pt x="25488" y="117476"/>
                </a:cubicBezTo>
                <a:cubicBezTo>
                  <a:pt x="7496" y="78847"/>
                  <a:pt x="-970" y="38630"/>
                  <a:pt x="88" y="19051"/>
                </a:cubicBezTo>
                <a:cubicBezTo>
                  <a:pt x="1146" y="-528"/>
                  <a:pt x="31838" y="1"/>
                  <a:pt x="31838" y="1"/>
                </a:cubicBezTo>
                <a:lnTo>
                  <a:pt x="31838" y="1"/>
                </a:lnTo>
                <a:lnTo>
                  <a:pt x="31838" y="1"/>
                </a:lnTo>
              </a:path>
            </a:pathLst>
          </a:custGeom>
          <a:ln w="19050">
            <a:solidFill>
              <a:srgbClr val="ED13C9"/>
            </a:solidFill>
          </a:ln>
        </p:spPr>
        <p:style>
          <a:lnRef idx="1">
            <a:schemeClr val="accent1"/>
          </a:lnRef>
          <a:fillRef idx="0">
            <a:schemeClr val="accent1"/>
          </a:fillRef>
          <a:effectRef idx="0">
            <a:schemeClr val="accent1"/>
          </a:effectRef>
          <a:fontRef idx="minor">
            <a:schemeClr val="tx1"/>
          </a:fontRef>
        </p:style>
        <p:txBody>
          <a:bodyPr lIns="91413" tIns="45706" rIns="91413" bIns="45706" rtlCol="0" anchor="ctr"/>
          <a:lstStyle/>
          <a:p>
            <a:pPr algn="ctr"/>
            <a:endParaRPr lang="zh-CN" altLang="en-US"/>
          </a:p>
        </p:txBody>
      </p:sp>
      <p:grpSp>
        <p:nvGrpSpPr>
          <p:cNvPr id="24" name="组合 23"/>
          <p:cNvGrpSpPr/>
          <p:nvPr/>
        </p:nvGrpSpPr>
        <p:grpSpPr>
          <a:xfrm>
            <a:off x="3577293" y="1718740"/>
            <a:ext cx="503007" cy="676254"/>
            <a:chOff x="3578225" y="1719137"/>
            <a:chExt cx="503138" cy="676411"/>
          </a:xfrm>
        </p:grpSpPr>
        <p:sp>
          <p:nvSpPr>
            <p:cNvPr id="21" name="任意多边形 20"/>
            <p:cNvSpPr/>
            <p:nvPr/>
          </p:nvSpPr>
          <p:spPr>
            <a:xfrm>
              <a:off x="3578225" y="1719137"/>
              <a:ext cx="441325" cy="676411"/>
            </a:xfrm>
            <a:custGeom>
              <a:avLst/>
              <a:gdLst>
                <a:gd name="connsiteX0" fmla="*/ 0 w 441325"/>
                <a:gd name="connsiteY0" fmla="*/ 30288 h 676411"/>
                <a:gd name="connsiteX1" fmla="*/ 47625 w 441325"/>
                <a:gd name="connsiteY1" fmla="*/ 14413 h 676411"/>
                <a:gd name="connsiteX2" fmla="*/ 206375 w 441325"/>
                <a:gd name="connsiteY2" fmla="*/ 211263 h 676411"/>
                <a:gd name="connsiteX3" fmla="*/ 222250 w 441325"/>
                <a:gd name="connsiteY3" fmla="*/ 347788 h 676411"/>
                <a:gd name="connsiteX4" fmla="*/ 269875 w 441325"/>
                <a:gd name="connsiteY4" fmla="*/ 544638 h 676411"/>
                <a:gd name="connsiteX5" fmla="*/ 339725 w 441325"/>
                <a:gd name="connsiteY5" fmla="*/ 649413 h 676411"/>
                <a:gd name="connsiteX6" fmla="*/ 415925 w 441325"/>
                <a:gd name="connsiteY6" fmla="*/ 674813 h 676411"/>
                <a:gd name="connsiteX7" fmla="*/ 441325 w 441325"/>
                <a:gd name="connsiteY7" fmla="*/ 671638 h 67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325" h="676411">
                  <a:moveTo>
                    <a:pt x="0" y="30288"/>
                  </a:moveTo>
                  <a:cubicBezTo>
                    <a:pt x="6614" y="7269"/>
                    <a:pt x="13229" y="-15750"/>
                    <a:pt x="47625" y="14413"/>
                  </a:cubicBezTo>
                  <a:cubicBezTo>
                    <a:pt x="82021" y="44576"/>
                    <a:pt x="177271" y="155701"/>
                    <a:pt x="206375" y="211263"/>
                  </a:cubicBezTo>
                  <a:cubicBezTo>
                    <a:pt x="235479" y="266826"/>
                    <a:pt x="211667" y="292226"/>
                    <a:pt x="222250" y="347788"/>
                  </a:cubicBezTo>
                  <a:cubicBezTo>
                    <a:pt x="232833" y="403351"/>
                    <a:pt x="250296" y="494367"/>
                    <a:pt x="269875" y="544638"/>
                  </a:cubicBezTo>
                  <a:cubicBezTo>
                    <a:pt x="289454" y="594909"/>
                    <a:pt x="315384" y="627717"/>
                    <a:pt x="339725" y="649413"/>
                  </a:cubicBezTo>
                  <a:cubicBezTo>
                    <a:pt x="364066" y="671109"/>
                    <a:pt x="398992" y="671109"/>
                    <a:pt x="415925" y="674813"/>
                  </a:cubicBezTo>
                  <a:cubicBezTo>
                    <a:pt x="432858" y="678517"/>
                    <a:pt x="437091" y="675077"/>
                    <a:pt x="441325" y="671638"/>
                  </a:cubicBezTo>
                </a:path>
              </a:pathLst>
            </a:custGeom>
            <a:ln w="19050">
              <a:solidFill>
                <a:srgbClr val="ED13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3" name="直接箭头连接符 22"/>
            <p:cNvCxnSpPr>
              <a:stCxn id="21" idx="7"/>
            </p:cNvCxnSpPr>
            <p:nvPr/>
          </p:nvCxnSpPr>
          <p:spPr>
            <a:xfrm flipV="1">
              <a:off x="4019550" y="2384762"/>
              <a:ext cx="61813" cy="6013"/>
            </a:xfrm>
            <a:prstGeom prst="straightConnector1">
              <a:avLst/>
            </a:prstGeom>
            <a:ln w="19050">
              <a:solidFill>
                <a:srgbClr val="ED13C9"/>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936322" y="1845191"/>
            <a:ext cx="1511774" cy="338476"/>
          </a:xfrm>
          <a:prstGeom prst="rect">
            <a:avLst/>
          </a:prstGeom>
          <a:noFill/>
        </p:spPr>
        <p:txBody>
          <a:bodyPr wrap="square" lIns="91413" tIns="45706" rIns="91413" bIns="45706" rtlCol="0">
            <a:spAutoFit/>
          </a:bodyPr>
          <a:lstStyle/>
          <a:p>
            <a:r>
              <a:rPr lang="zh-CN" altLang="en-US" sz="1600" b="1" dirty="0"/>
              <a:t>卡伯特 </a:t>
            </a:r>
            <a:r>
              <a:rPr lang="en-US" altLang="zh-CN" sz="1600" b="1" dirty="0"/>
              <a:t>1497</a:t>
            </a:r>
            <a:endParaRPr lang="zh-CN" altLang="en-US" sz="1600" b="1" dirty="0"/>
          </a:p>
        </p:txBody>
      </p:sp>
      <p:sp>
        <p:nvSpPr>
          <p:cNvPr id="26" name="TextBox 25"/>
          <p:cNvSpPr txBox="1"/>
          <p:nvPr/>
        </p:nvSpPr>
        <p:spPr>
          <a:xfrm>
            <a:off x="4076853" y="2210044"/>
            <a:ext cx="1371243" cy="338476"/>
          </a:xfrm>
          <a:prstGeom prst="rect">
            <a:avLst/>
          </a:prstGeom>
          <a:noFill/>
        </p:spPr>
        <p:txBody>
          <a:bodyPr wrap="square" lIns="91413" tIns="45706" rIns="91413" bIns="45706" rtlCol="0">
            <a:spAutoFit/>
          </a:bodyPr>
          <a:lstStyle/>
          <a:p>
            <a:r>
              <a:rPr lang="zh-CN" altLang="en-US" sz="1600" b="1" dirty="0"/>
              <a:t>卡蒂埃 </a:t>
            </a:r>
            <a:r>
              <a:rPr lang="en-US" altLang="zh-CN" sz="1600" b="1" dirty="0"/>
              <a:t>1534</a:t>
            </a:r>
            <a:endParaRPr lang="zh-CN" altLang="en-US" sz="1600" b="1" dirty="0"/>
          </a:p>
        </p:txBody>
      </p:sp>
      <p:grpSp>
        <p:nvGrpSpPr>
          <p:cNvPr id="30" name="组合 29"/>
          <p:cNvGrpSpPr/>
          <p:nvPr/>
        </p:nvGrpSpPr>
        <p:grpSpPr>
          <a:xfrm>
            <a:off x="2895391" y="1473492"/>
            <a:ext cx="2773782" cy="634220"/>
            <a:chOff x="2896145" y="1473833"/>
            <a:chExt cx="2774504" cy="634367"/>
          </a:xfrm>
        </p:grpSpPr>
        <p:sp>
          <p:nvSpPr>
            <p:cNvPr id="27" name="任意多边形 26"/>
            <p:cNvSpPr/>
            <p:nvPr/>
          </p:nvSpPr>
          <p:spPr>
            <a:xfrm>
              <a:off x="2896145" y="1473833"/>
              <a:ext cx="2774504" cy="634367"/>
            </a:xfrm>
            <a:custGeom>
              <a:avLst/>
              <a:gdLst>
                <a:gd name="connsiteX0" fmla="*/ 2745830 w 2774504"/>
                <a:gd name="connsiteY0" fmla="*/ 634367 h 634367"/>
                <a:gd name="connsiteX1" fmla="*/ 2768055 w 2774504"/>
                <a:gd name="connsiteY1" fmla="*/ 491492 h 634367"/>
                <a:gd name="connsiteX2" fmla="*/ 2644230 w 2774504"/>
                <a:gd name="connsiteY2" fmla="*/ 339092 h 634367"/>
                <a:gd name="connsiteX3" fmla="*/ 2288630 w 2774504"/>
                <a:gd name="connsiteY3" fmla="*/ 272417 h 634367"/>
                <a:gd name="connsiteX4" fmla="*/ 1923505 w 2774504"/>
                <a:gd name="connsiteY4" fmla="*/ 129542 h 634367"/>
                <a:gd name="connsiteX5" fmla="*/ 1707605 w 2774504"/>
                <a:gd name="connsiteY5" fmla="*/ 5717 h 634367"/>
                <a:gd name="connsiteX6" fmla="*/ 1434555 w 2774504"/>
                <a:gd name="connsiteY6" fmla="*/ 46992 h 634367"/>
                <a:gd name="connsiteX7" fmla="*/ 1304380 w 2774504"/>
                <a:gd name="connsiteY7" fmla="*/ 275592 h 634367"/>
                <a:gd name="connsiteX8" fmla="*/ 1209130 w 2774504"/>
                <a:gd name="connsiteY8" fmla="*/ 323217 h 634367"/>
                <a:gd name="connsiteX9" fmla="*/ 1142455 w 2774504"/>
                <a:gd name="connsiteY9" fmla="*/ 323217 h 634367"/>
                <a:gd name="connsiteX10" fmla="*/ 1078955 w 2774504"/>
                <a:gd name="connsiteY10" fmla="*/ 272417 h 634367"/>
                <a:gd name="connsiteX11" fmla="*/ 967830 w 2774504"/>
                <a:gd name="connsiteY11" fmla="*/ 151767 h 634367"/>
                <a:gd name="connsiteX12" fmla="*/ 869405 w 2774504"/>
                <a:gd name="connsiteY12" fmla="*/ 107317 h 634367"/>
                <a:gd name="connsiteX13" fmla="*/ 697955 w 2774504"/>
                <a:gd name="connsiteY13" fmla="*/ 139067 h 634367"/>
                <a:gd name="connsiteX14" fmla="*/ 555080 w 2774504"/>
                <a:gd name="connsiteY14" fmla="*/ 256542 h 634367"/>
                <a:gd name="connsiteX15" fmla="*/ 491580 w 2774504"/>
                <a:gd name="connsiteY15" fmla="*/ 269242 h 634367"/>
                <a:gd name="connsiteX16" fmla="*/ 409030 w 2774504"/>
                <a:gd name="connsiteY16" fmla="*/ 215267 h 634367"/>
                <a:gd name="connsiteX17" fmla="*/ 294730 w 2774504"/>
                <a:gd name="connsiteY17" fmla="*/ 151767 h 634367"/>
                <a:gd name="connsiteX18" fmla="*/ 205830 w 2774504"/>
                <a:gd name="connsiteY18" fmla="*/ 113667 h 634367"/>
                <a:gd name="connsiteX19" fmla="*/ 161380 w 2774504"/>
                <a:gd name="connsiteY19" fmla="*/ 110492 h 634367"/>
                <a:gd name="connsiteX20" fmla="*/ 97880 w 2774504"/>
                <a:gd name="connsiteY20" fmla="*/ 151767 h 634367"/>
                <a:gd name="connsiteX21" fmla="*/ 47080 w 2774504"/>
                <a:gd name="connsiteY21" fmla="*/ 288292 h 634367"/>
                <a:gd name="connsiteX22" fmla="*/ 2630 w 2774504"/>
                <a:gd name="connsiteY22" fmla="*/ 501017 h 634367"/>
                <a:gd name="connsiteX23" fmla="*/ 8980 w 2774504"/>
                <a:gd name="connsiteY23" fmla="*/ 526417 h 63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4504" h="634367">
                  <a:moveTo>
                    <a:pt x="2745830" y="634367"/>
                  </a:moveTo>
                  <a:cubicBezTo>
                    <a:pt x="2765409" y="587535"/>
                    <a:pt x="2784988" y="540704"/>
                    <a:pt x="2768055" y="491492"/>
                  </a:cubicBezTo>
                  <a:cubicBezTo>
                    <a:pt x="2751122" y="442280"/>
                    <a:pt x="2724134" y="375604"/>
                    <a:pt x="2644230" y="339092"/>
                  </a:cubicBezTo>
                  <a:cubicBezTo>
                    <a:pt x="2564326" y="302579"/>
                    <a:pt x="2408751" y="307342"/>
                    <a:pt x="2288630" y="272417"/>
                  </a:cubicBezTo>
                  <a:cubicBezTo>
                    <a:pt x="2168509" y="237492"/>
                    <a:pt x="2020343" y="173992"/>
                    <a:pt x="1923505" y="129542"/>
                  </a:cubicBezTo>
                  <a:cubicBezTo>
                    <a:pt x="1826667" y="85092"/>
                    <a:pt x="1789097" y="19475"/>
                    <a:pt x="1707605" y="5717"/>
                  </a:cubicBezTo>
                  <a:cubicBezTo>
                    <a:pt x="1626113" y="-8041"/>
                    <a:pt x="1501759" y="2013"/>
                    <a:pt x="1434555" y="46992"/>
                  </a:cubicBezTo>
                  <a:cubicBezTo>
                    <a:pt x="1367351" y="91971"/>
                    <a:pt x="1341951" y="229554"/>
                    <a:pt x="1304380" y="275592"/>
                  </a:cubicBezTo>
                  <a:cubicBezTo>
                    <a:pt x="1266809" y="321629"/>
                    <a:pt x="1236117" y="315280"/>
                    <a:pt x="1209130" y="323217"/>
                  </a:cubicBezTo>
                  <a:cubicBezTo>
                    <a:pt x="1182143" y="331154"/>
                    <a:pt x="1164151" y="331684"/>
                    <a:pt x="1142455" y="323217"/>
                  </a:cubicBezTo>
                  <a:cubicBezTo>
                    <a:pt x="1120759" y="314750"/>
                    <a:pt x="1108059" y="300992"/>
                    <a:pt x="1078955" y="272417"/>
                  </a:cubicBezTo>
                  <a:cubicBezTo>
                    <a:pt x="1049851" y="243842"/>
                    <a:pt x="1002755" y="179284"/>
                    <a:pt x="967830" y="151767"/>
                  </a:cubicBezTo>
                  <a:cubicBezTo>
                    <a:pt x="932905" y="124250"/>
                    <a:pt x="914384" y="109434"/>
                    <a:pt x="869405" y="107317"/>
                  </a:cubicBezTo>
                  <a:cubicBezTo>
                    <a:pt x="824426" y="105200"/>
                    <a:pt x="750342" y="114196"/>
                    <a:pt x="697955" y="139067"/>
                  </a:cubicBezTo>
                  <a:cubicBezTo>
                    <a:pt x="645568" y="163938"/>
                    <a:pt x="589476" y="234846"/>
                    <a:pt x="555080" y="256542"/>
                  </a:cubicBezTo>
                  <a:cubicBezTo>
                    <a:pt x="520684" y="278238"/>
                    <a:pt x="515922" y="276121"/>
                    <a:pt x="491580" y="269242"/>
                  </a:cubicBezTo>
                  <a:cubicBezTo>
                    <a:pt x="467238" y="262363"/>
                    <a:pt x="441838" y="234846"/>
                    <a:pt x="409030" y="215267"/>
                  </a:cubicBezTo>
                  <a:cubicBezTo>
                    <a:pt x="376222" y="195688"/>
                    <a:pt x="328597" y="168700"/>
                    <a:pt x="294730" y="151767"/>
                  </a:cubicBezTo>
                  <a:cubicBezTo>
                    <a:pt x="260863" y="134834"/>
                    <a:pt x="228055" y="120546"/>
                    <a:pt x="205830" y="113667"/>
                  </a:cubicBezTo>
                  <a:cubicBezTo>
                    <a:pt x="183605" y="106788"/>
                    <a:pt x="179372" y="104142"/>
                    <a:pt x="161380" y="110492"/>
                  </a:cubicBezTo>
                  <a:cubicBezTo>
                    <a:pt x="143388" y="116842"/>
                    <a:pt x="116930" y="122134"/>
                    <a:pt x="97880" y="151767"/>
                  </a:cubicBezTo>
                  <a:cubicBezTo>
                    <a:pt x="78830" y="181400"/>
                    <a:pt x="62955" y="230084"/>
                    <a:pt x="47080" y="288292"/>
                  </a:cubicBezTo>
                  <a:cubicBezTo>
                    <a:pt x="31205" y="346500"/>
                    <a:pt x="8980" y="461330"/>
                    <a:pt x="2630" y="501017"/>
                  </a:cubicBezTo>
                  <a:cubicBezTo>
                    <a:pt x="-3720" y="540704"/>
                    <a:pt x="2630" y="533560"/>
                    <a:pt x="8980" y="526417"/>
                  </a:cubicBezTo>
                </a:path>
              </a:pathLst>
            </a:custGeom>
            <a:ln w="19050">
              <a:solidFill>
                <a:srgbClr val="00330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9" name="直接箭头连接符 28"/>
            <p:cNvCxnSpPr>
              <a:stCxn id="27" idx="23"/>
            </p:cNvCxnSpPr>
            <p:nvPr/>
          </p:nvCxnSpPr>
          <p:spPr>
            <a:xfrm>
              <a:off x="2905125" y="2000250"/>
              <a:ext cx="24110" cy="107950"/>
            </a:xfrm>
            <a:prstGeom prst="straightConnector1">
              <a:avLst/>
            </a:prstGeom>
            <a:ln w="19050">
              <a:solidFill>
                <a:srgbClr val="003300"/>
              </a:solidFill>
              <a:prstDash val="lgDashDot"/>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216429" y="1269260"/>
            <a:ext cx="1439785" cy="338476"/>
          </a:xfrm>
          <a:prstGeom prst="rect">
            <a:avLst/>
          </a:prstGeom>
          <a:noFill/>
        </p:spPr>
        <p:txBody>
          <a:bodyPr wrap="square" lIns="91413" tIns="45706" rIns="91413" bIns="45706" rtlCol="0">
            <a:spAutoFit/>
          </a:bodyPr>
          <a:lstStyle/>
          <a:p>
            <a:r>
              <a:rPr lang="zh-CN" altLang="en-US" sz="1600" b="1" dirty="0"/>
              <a:t>哈得逊</a:t>
            </a:r>
            <a:r>
              <a:rPr lang="en-US" altLang="zh-CN" sz="1600" b="1" dirty="0"/>
              <a:t>1610</a:t>
            </a:r>
            <a:endParaRPr lang="zh-CN" altLang="en-US" sz="1600" b="1" dirty="0"/>
          </a:p>
        </p:txBody>
      </p:sp>
      <p:grpSp>
        <p:nvGrpSpPr>
          <p:cNvPr id="39" name="组合 38"/>
          <p:cNvGrpSpPr/>
          <p:nvPr/>
        </p:nvGrpSpPr>
        <p:grpSpPr>
          <a:xfrm>
            <a:off x="3273290" y="2237857"/>
            <a:ext cx="2132328" cy="3710840"/>
            <a:chOff x="3274142" y="2238375"/>
            <a:chExt cx="2132883" cy="3711699"/>
          </a:xfrm>
        </p:grpSpPr>
        <p:sp>
          <p:nvSpPr>
            <p:cNvPr id="11265" name="任意多边形 11264"/>
            <p:cNvSpPr/>
            <p:nvPr/>
          </p:nvSpPr>
          <p:spPr>
            <a:xfrm>
              <a:off x="4886325" y="2238375"/>
              <a:ext cx="520700" cy="1362075"/>
            </a:xfrm>
            <a:custGeom>
              <a:avLst/>
              <a:gdLst>
                <a:gd name="connsiteX0" fmla="*/ 520700 w 520700"/>
                <a:gd name="connsiteY0" fmla="*/ 0 h 1362075"/>
                <a:gd name="connsiteX1" fmla="*/ 479425 w 520700"/>
                <a:gd name="connsiteY1" fmla="*/ 136525 h 1362075"/>
                <a:gd name="connsiteX2" fmla="*/ 409575 w 520700"/>
                <a:gd name="connsiteY2" fmla="*/ 241300 h 1362075"/>
                <a:gd name="connsiteX3" fmla="*/ 371475 w 520700"/>
                <a:gd name="connsiteY3" fmla="*/ 320675 h 1362075"/>
                <a:gd name="connsiteX4" fmla="*/ 339725 w 520700"/>
                <a:gd name="connsiteY4" fmla="*/ 536575 h 1362075"/>
                <a:gd name="connsiteX5" fmla="*/ 323850 w 520700"/>
                <a:gd name="connsiteY5" fmla="*/ 711200 h 1362075"/>
                <a:gd name="connsiteX6" fmla="*/ 279400 w 520700"/>
                <a:gd name="connsiteY6" fmla="*/ 800100 h 1362075"/>
                <a:gd name="connsiteX7" fmla="*/ 98425 w 520700"/>
                <a:gd name="connsiteY7" fmla="*/ 1035050 h 1362075"/>
                <a:gd name="connsiteX8" fmla="*/ 0 w 520700"/>
                <a:gd name="connsiteY8" fmla="*/ 136207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0" h="1362075">
                  <a:moveTo>
                    <a:pt x="520700" y="0"/>
                  </a:moveTo>
                  <a:cubicBezTo>
                    <a:pt x="509323" y="48154"/>
                    <a:pt x="497946" y="96308"/>
                    <a:pt x="479425" y="136525"/>
                  </a:cubicBezTo>
                  <a:cubicBezTo>
                    <a:pt x="460904" y="176742"/>
                    <a:pt x="427567" y="210608"/>
                    <a:pt x="409575" y="241300"/>
                  </a:cubicBezTo>
                  <a:cubicBezTo>
                    <a:pt x="391583" y="271992"/>
                    <a:pt x="383117" y="271463"/>
                    <a:pt x="371475" y="320675"/>
                  </a:cubicBezTo>
                  <a:cubicBezTo>
                    <a:pt x="359833" y="369888"/>
                    <a:pt x="347662" y="471488"/>
                    <a:pt x="339725" y="536575"/>
                  </a:cubicBezTo>
                  <a:cubicBezTo>
                    <a:pt x="331788" y="601662"/>
                    <a:pt x="333904" y="667279"/>
                    <a:pt x="323850" y="711200"/>
                  </a:cubicBezTo>
                  <a:cubicBezTo>
                    <a:pt x="313796" y="755121"/>
                    <a:pt x="316971" y="746125"/>
                    <a:pt x="279400" y="800100"/>
                  </a:cubicBezTo>
                  <a:cubicBezTo>
                    <a:pt x="241829" y="854075"/>
                    <a:pt x="144992" y="941388"/>
                    <a:pt x="98425" y="1035050"/>
                  </a:cubicBezTo>
                  <a:cubicBezTo>
                    <a:pt x="51858" y="1128712"/>
                    <a:pt x="38629" y="1240367"/>
                    <a:pt x="0" y="1362075"/>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6" name="组合 35"/>
            <p:cNvGrpSpPr/>
            <p:nvPr/>
          </p:nvGrpSpPr>
          <p:grpSpPr>
            <a:xfrm>
              <a:off x="3274142" y="3632200"/>
              <a:ext cx="1605833" cy="2317874"/>
              <a:chOff x="3274142" y="3632200"/>
              <a:chExt cx="1605833" cy="2317874"/>
            </a:xfrm>
          </p:grpSpPr>
          <p:sp>
            <p:nvSpPr>
              <p:cNvPr id="11267" name="任意多边形 11266"/>
              <p:cNvSpPr/>
              <p:nvPr/>
            </p:nvSpPr>
            <p:spPr>
              <a:xfrm>
                <a:off x="3368675" y="3632200"/>
                <a:ext cx="1511300" cy="2073275"/>
              </a:xfrm>
              <a:custGeom>
                <a:avLst/>
                <a:gdLst>
                  <a:gd name="connsiteX0" fmla="*/ 1511300 w 1511300"/>
                  <a:gd name="connsiteY0" fmla="*/ 0 h 2073275"/>
                  <a:gd name="connsiteX1" fmla="*/ 1444625 w 1511300"/>
                  <a:gd name="connsiteY1" fmla="*/ 234950 h 2073275"/>
                  <a:gd name="connsiteX2" fmla="*/ 1238250 w 1511300"/>
                  <a:gd name="connsiteY2" fmla="*/ 530225 h 2073275"/>
                  <a:gd name="connsiteX3" fmla="*/ 1133475 w 1511300"/>
                  <a:gd name="connsiteY3" fmla="*/ 609600 h 2073275"/>
                  <a:gd name="connsiteX4" fmla="*/ 996950 w 1511300"/>
                  <a:gd name="connsiteY4" fmla="*/ 927100 h 2073275"/>
                  <a:gd name="connsiteX5" fmla="*/ 962025 w 1511300"/>
                  <a:gd name="connsiteY5" fmla="*/ 1127125 h 2073275"/>
                  <a:gd name="connsiteX6" fmla="*/ 800100 w 1511300"/>
                  <a:gd name="connsiteY6" fmla="*/ 1279525 h 2073275"/>
                  <a:gd name="connsiteX7" fmla="*/ 688975 w 1511300"/>
                  <a:gd name="connsiteY7" fmla="*/ 1343025 h 2073275"/>
                  <a:gd name="connsiteX8" fmla="*/ 622300 w 1511300"/>
                  <a:gd name="connsiteY8" fmla="*/ 1514475 h 2073275"/>
                  <a:gd name="connsiteX9" fmla="*/ 387350 w 1511300"/>
                  <a:gd name="connsiteY9" fmla="*/ 1739900 h 2073275"/>
                  <a:gd name="connsiteX10" fmla="*/ 161925 w 1511300"/>
                  <a:gd name="connsiteY10" fmla="*/ 1892300 h 2073275"/>
                  <a:gd name="connsiteX11" fmla="*/ 66675 w 1511300"/>
                  <a:gd name="connsiteY11" fmla="*/ 2038350 h 2073275"/>
                  <a:gd name="connsiteX12" fmla="*/ 0 w 1511300"/>
                  <a:gd name="connsiteY12" fmla="*/ 2073275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300" h="2073275">
                    <a:moveTo>
                      <a:pt x="1511300" y="0"/>
                    </a:moveTo>
                    <a:cubicBezTo>
                      <a:pt x="1500716" y="73289"/>
                      <a:pt x="1490133" y="146579"/>
                      <a:pt x="1444625" y="234950"/>
                    </a:cubicBezTo>
                    <a:cubicBezTo>
                      <a:pt x="1399117" y="323321"/>
                      <a:pt x="1290108" y="467783"/>
                      <a:pt x="1238250" y="530225"/>
                    </a:cubicBezTo>
                    <a:cubicBezTo>
                      <a:pt x="1186392" y="592667"/>
                      <a:pt x="1173692" y="543454"/>
                      <a:pt x="1133475" y="609600"/>
                    </a:cubicBezTo>
                    <a:cubicBezTo>
                      <a:pt x="1093258" y="675746"/>
                      <a:pt x="1025525" y="840846"/>
                      <a:pt x="996950" y="927100"/>
                    </a:cubicBezTo>
                    <a:cubicBezTo>
                      <a:pt x="968375" y="1013354"/>
                      <a:pt x="994833" y="1068388"/>
                      <a:pt x="962025" y="1127125"/>
                    </a:cubicBezTo>
                    <a:cubicBezTo>
                      <a:pt x="929217" y="1185862"/>
                      <a:pt x="845608" y="1243542"/>
                      <a:pt x="800100" y="1279525"/>
                    </a:cubicBezTo>
                    <a:cubicBezTo>
                      <a:pt x="754592" y="1315508"/>
                      <a:pt x="718608" y="1303867"/>
                      <a:pt x="688975" y="1343025"/>
                    </a:cubicBezTo>
                    <a:cubicBezTo>
                      <a:pt x="659342" y="1382183"/>
                      <a:pt x="672571" y="1448329"/>
                      <a:pt x="622300" y="1514475"/>
                    </a:cubicBezTo>
                    <a:cubicBezTo>
                      <a:pt x="572029" y="1580621"/>
                      <a:pt x="464079" y="1676929"/>
                      <a:pt x="387350" y="1739900"/>
                    </a:cubicBezTo>
                    <a:cubicBezTo>
                      <a:pt x="310621" y="1802871"/>
                      <a:pt x="215371" y="1842558"/>
                      <a:pt x="161925" y="1892300"/>
                    </a:cubicBezTo>
                    <a:cubicBezTo>
                      <a:pt x="108479" y="1942042"/>
                      <a:pt x="93662" y="2008188"/>
                      <a:pt x="66675" y="2038350"/>
                    </a:cubicBezTo>
                    <a:cubicBezTo>
                      <a:pt x="39687" y="2068513"/>
                      <a:pt x="28575" y="2052108"/>
                      <a:pt x="0" y="2073275"/>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68" name="任意多边形 11267"/>
              <p:cNvSpPr/>
              <p:nvPr/>
            </p:nvSpPr>
            <p:spPr>
              <a:xfrm>
                <a:off x="3378200" y="5734050"/>
                <a:ext cx="74193" cy="184150"/>
              </a:xfrm>
              <a:custGeom>
                <a:avLst/>
                <a:gdLst>
                  <a:gd name="connsiteX0" fmla="*/ 38100 w 74193"/>
                  <a:gd name="connsiteY0" fmla="*/ 0 h 184150"/>
                  <a:gd name="connsiteX1" fmla="*/ 73025 w 74193"/>
                  <a:gd name="connsiteY1" fmla="*/ 82550 h 184150"/>
                  <a:gd name="connsiteX2" fmla="*/ 0 w 74193"/>
                  <a:gd name="connsiteY2" fmla="*/ 184150 h 184150"/>
                </a:gdLst>
                <a:ahLst/>
                <a:cxnLst>
                  <a:cxn ang="0">
                    <a:pos x="connsiteX0" y="connsiteY0"/>
                  </a:cxn>
                  <a:cxn ang="0">
                    <a:pos x="connsiteX1" y="connsiteY1"/>
                  </a:cxn>
                  <a:cxn ang="0">
                    <a:pos x="connsiteX2" y="connsiteY2"/>
                  </a:cxn>
                </a:cxnLst>
                <a:rect l="l" t="t" r="r" b="b"/>
                <a:pathLst>
                  <a:path w="74193" h="184150">
                    <a:moveTo>
                      <a:pt x="38100" y="0"/>
                    </a:moveTo>
                    <a:cubicBezTo>
                      <a:pt x="58737" y="25929"/>
                      <a:pt x="79375" y="51858"/>
                      <a:pt x="73025" y="82550"/>
                    </a:cubicBezTo>
                    <a:cubicBezTo>
                      <a:pt x="66675" y="113242"/>
                      <a:pt x="33337" y="148696"/>
                      <a:pt x="0" y="184150"/>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270" name="直接箭头连接符 11269"/>
              <p:cNvCxnSpPr>
                <a:stCxn id="11268" idx="2"/>
              </p:cNvCxnSpPr>
              <p:nvPr/>
            </p:nvCxnSpPr>
            <p:spPr>
              <a:xfrm flipH="1">
                <a:off x="3274142" y="5918200"/>
                <a:ext cx="104058" cy="3187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1272" name="任意多边形 11271"/>
          <p:cNvSpPr/>
          <p:nvPr/>
        </p:nvSpPr>
        <p:spPr>
          <a:xfrm>
            <a:off x="1376657" y="2642766"/>
            <a:ext cx="1896633" cy="3513260"/>
          </a:xfrm>
          <a:custGeom>
            <a:avLst/>
            <a:gdLst>
              <a:gd name="connsiteX0" fmla="*/ 1897127 w 1897127"/>
              <a:gd name="connsiteY0" fmla="*/ 3514074 h 3514074"/>
              <a:gd name="connsiteX1" fmla="*/ 1705398 w 1897127"/>
              <a:gd name="connsiteY1" fmla="*/ 3351841 h 3514074"/>
              <a:gd name="connsiteX2" fmla="*/ 1771766 w 1897127"/>
              <a:gd name="connsiteY2" fmla="*/ 2747157 h 3514074"/>
              <a:gd name="connsiteX3" fmla="*/ 1830759 w 1897127"/>
              <a:gd name="connsiteY3" fmla="*/ 2216216 h 3514074"/>
              <a:gd name="connsiteX4" fmla="*/ 1808637 w 1897127"/>
              <a:gd name="connsiteY4" fmla="*/ 2076106 h 3514074"/>
              <a:gd name="connsiteX5" fmla="*/ 1616908 w 1897127"/>
              <a:gd name="connsiteY5" fmla="*/ 1877003 h 3514074"/>
              <a:gd name="connsiteX6" fmla="*/ 1432553 w 1897127"/>
              <a:gd name="connsiteY6" fmla="*/ 1242822 h 3514074"/>
              <a:gd name="connsiteX7" fmla="*/ 1144959 w 1897127"/>
              <a:gd name="connsiteY7" fmla="*/ 947854 h 3514074"/>
              <a:gd name="connsiteX8" fmla="*/ 414914 w 1897127"/>
              <a:gd name="connsiteY8" fmla="*/ 711880 h 3514074"/>
              <a:gd name="connsiteX9" fmla="*/ 97824 w 1897127"/>
              <a:gd name="connsiteY9" fmla="*/ 394790 h 3514074"/>
              <a:gd name="connsiteX10" fmla="*/ 1959 w 1897127"/>
              <a:gd name="connsiteY10" fmla="*/ 77699 h 3514074"/>
              <a:gd name="connsiteX11" fmla="*/ 38830 w 1897127"/>
              <a:gd name="connsiteY11" fmla="*/ 3957 h 3514074"/>
              <a:gd name="connsiteX12" fmla="*/ 105198 w 1897127"/>
              <a:gd name="connsiteY12" fmla="*/ 18706 h 3514074"/>
              <a:gd name="connsiteX13" fmla="*/ 171566 w 1897127"/>
              <a:gd name="connsiteY13" fmla="*/ 92448 h 3514074"/>
              <a:gd name="connsiteX14" fmla="*/ 171566 w 1897127"/>
              <a:gd name="connsiteY14" fmla="*/ 92448 h 351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7127" h="3514074">
                <a:moveTo>
                  <a:pt x="1897127" y="3514074"/>
                </a:moveTo>
                <a:cubicBezTo>
                  <a:pt x="1811709" y="3496867"/>
                  <a:pt x="1726291" y="3479660"/>
                  <a:pt x="1705398" y="3351841"/>
                </a:cubicBezTo>
                <a:cubicBezTo>
                  <a:pt x="1684505" y="3224022"/>
                  <a:pt x="1750873" y="2936428"/>
                  <a:pt x="1771766" y="2747157"/>
                </a:cubicBezTo>
                <a:cubicBezTo>
                  <a:pt x="1792659" y="2557886"/>
                  <a:pt x="1824614" y="2328058"/>
                  <a:pt x="1830759" y="2216216"/>
                </a:cubicBezTo>
                <a:cubicBezTo>
                  <a:pt x="1836904" y="2104374"/>
                  <a:pt x="1844279" y="2132641"/>
                  <a:pt x="1808637" y="2076106"/>
                </a:cubicBezTo>
                <a:cubicBezTo>
                  <a:pt x="1772995" y="2019571"/>
                  <a:pt x="1679589" y="2015884"/>
                  <a:pt x="1616908" y="1877003"/>
                </a:cubicBezTo>
                <a:cubicBezTo>
                  <a:pt x="1554227" y="1738122"/>
                  <a:pt x="1511211" y="1397680"/>
                  <a:pt x="1432553" y="1242822"/>
                </a:cubicBezTo>
                <a:cubicBezTo>
                  <a:pt x="1353895" y="1087964"/>
                  <a:pt x="1314565" y="1036344"/>
                  <a:pt x="1144959" y="947854"/>
                </a:cubicBezTo>
                <a:cubicBezTo>
                  <a:pt x="975353" y="859364"/>
                  <a:pt x="589436" y="804057"/>
                  <a:pt x="414914" y="711880"/>
                </a:cubicBezTo>
                <a:cubicBezTo>
                  <a:pt x="240392" y="619703"/>
                  <a:pt x="166650" y="500487"/>
                  <a:pt x="97824" y="394790"/>
                </a:cubicBezTo>
                <a:cubicBezTo>
                  <a:pt x="28998" y="289093"/>
                  <a:pt x="11791" y="142838"/>
                  <a:pt x="1959" y="77699"/>
                </a:cubicBezTo>
                <a:cubicBezTo>
                  <a:pt x="-7873" y="12560"/>
                  <a:pt x="21624" y="13789"/>
                  <a:pt x="38830" y="3957"/>
                </a:cubicBezTo>
                <a:cubicBezTo>
                  <a:pt x="56036" y="-5875"/>
                  <a:pt x="83075" y="3958"/>
                  <a:pt x="105198" y="18706"/>
                </a:cubicBezTo>
                <a:cubicBezTo>
                  <a:pt x="127321" y="33454"/>
                  <a:pt x="171566" y="92448"/>
                  <a:pt x="171566" y="92448"/>
                </a:cubicBezTo>
                <a:lnTo>
                  <a:pt x="171566" y="92448"/>
                </a:ln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lIns="91413" tIns="45706" rIns="91413" bIns="45706" rtlCol="0" anchor="ctr"/>
          <a:lstStyle/>
          <a:p>
            <a:pPr algn="ctr"/>
            <a:endParaRPr lang="zh-CN" altLang="en-US"/>
          </a:p>
        </p:txBody>
      </p:sp>
      <p:grpSp>
        <p:nvGrpSpPr>
          <p:cNvPr id="3" name="组合 2"/>
          <p:cNvGrpSpPr/>
          <p:nvPr/>
        </p:nvGrpSpPr>
        <p:grpSpPr>
          <a:xfrm>
            <a:off x="192881" y="2705703"/>
            <a:ext cx="1348558" cy="1011263"/>
            <a:chOff x="192931" y="2706329"/>
            <a:chExt cx="1348909" cy="1011497"/>
          </a:xfrm>
        </p:grpSpPr>
        <p:sp>
          <p:nvSpPr>
            <p:cNvPr id="11273" name="任意多边形 11272"/>
            <p:cNvSpPr/>
            <p:nvPr/>
          </p:nvSpPr>
          <p:spPr>
            <a:xfrm>
              <a:off x="317090" y="2706329"/>
              <a:ext cx="1224750" cy="925955"/>
            </a:xfrm>
            <a:custGeom>
              <a:avLst/>
              <a:gdLst>
                <a:gd name="connsiteX0" fmla="*/ 1224116 w 1224750"/>
                <a:gd name="connsiteY0" fmla="*/ 0 h 925955"/>
                <a:gd name="connsiteX1" fmla="*/ 1209368 w 1224750"/>
                <a:gd name="connsiteY1" fmla="*/ 95865 h 925955"/>
                <a:gd name="connsiteX2" fmla="*/ 1120878 w 1224750"/>
                <a:gd name="connsiteY2" fmla="*/ 169606 h 925955"/>
                <a:gd name="connsiteX3" fmla="*/ 317091 w 1224750"/>
                <a:gd name="connsiteY3" fmla="*/ 722671 h 925955"/>
                <a:gd name="connsiteX4" fmla="*/ 58994 w 1224750"/>
                <a:gd name="connsiteY4" fmla="*/ 899652 h 925955"/>
                <a:gd name="connsiteX5" fmla="*/ 0 w 1224750"/>
                <a:gd name="connsiteY5" fmla="*/ 921774 h 92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750" h="925955">
                  <a:moveTo>
                    <a:pt x="1224116" y="0"/>
                  </a:moveTo>
                  <a:cubicBezTo>
                    <a:pt x="1225345" y="33798"/>
                    <a:pt x="1226574" y="67597"/>
                    <a:pt x="1209368" y="95865"/>
                  </a:cubicBezTo>
                  <a:cubicBezTo>
                    <a:pt x="1192162" y="124133"/>
                    <a:pt x="1269591" y="65138"/>
                    <a:pt x="1120878" y="169606"/>
                  </a:cubicBezTo>
                  <a:cubicBezTo>
                    <a:pt x="972165" y="274074"/>
                    <a:pt x="317091" y="722671"/>
                    <a:pt x="317091" y="722671"/>
                  </a:cubicBezTo>
                  <a:cubicBezTo>
                    <a:pt x="140110" y="844345"/>
                    <a:pt x="111842" y="866468"/>
                    <a:pt x="58994" y="899652"/>
                  </a:cubicBezTo>
                  <a:cubicBezTo>
                    <a:pt x="6146" y="932836"/>
                    <a:pt x="3073" y="927305"/>
                    <a:pt x="0" y="921774"/>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275" name="直接箭头连接符 11274"/>
            <p:cNvCxnSpPr>
              <a:stCxn id="11273" idx="5"/>
            </p:cNvCxnSpPr>
            <p:nvPr/>
          </p:nvCxnSpPr>
          <p:spPr>
            <a:xfrm flipH="1">
              <a:off x="192931" y="3628103"/>
              <a:ext cx="124159" cy="8972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80" name="任意多边形 11279"/>
          <p:cNvSpPr/>
          <p:nvPr/>
        </p:nvSpPr>
        <p:spPr>
          <a:xfrm>
            <a:off x="5665091" y="921508"/>
            <a:ext cx="1552365" cy="1194396"/>
          </a:xfrm>
          <a:custGeom>
            <a:avLst/>
            <a:gdLst>
              <a:gd name="connsiteX0" fmla="*/ 114802 w 1552769"/>
              <a:gd name="connsiteY0" fmla="*/ 1194673 h 1194673"/>
              <a:gd name="connsiteX1" fmla="*/ 11563 w 1552769"/>
              <a:gd name="connsiteY1" fmla="*/ 884956 h 1194673"/>
              <a:gd name="connsiteX2" fmla="*/ 11563 w 1552769"/>
              <a:gd name="connsiteY2" fmla="*/ 752221 h 1194673"/>
              <a:gd name="connsiteX3" fmla="*/ 92679 w 1552769"/>
              <a:gd name="connsiteY3" fmla="*/ 663731 h 1194673"/>
              <a:gd name="connsiteX4" fmla="*/ 277034 w 1552769"/>
              <a:gd name="connsiteY4" fmla="*/ 538369 h 1194673"/>
              <a:gd name="connsiteX5" fmla="*/ 417144 w 1552769"/>
              <a:gd name="connsiteY5" fmla="*/ 331892 h 1194673"/>
              <a:gd name="connsiteX6" fmla="*/ 498260 w 1552769"/>
              <a:gd name="connsiteY6" fmla="*/ 236027 h 1194673"/>
              <a:gd name="connsiteX7" fmla="*/ 623621 w 1552769"/>
              <a:gd name="connsiteY7" fmla="*/ 199156 h 1194673"/>
              <a:gd name="connsiteX8" fmla="*/ 734234 w 1552769"/>
              <a:gd name="connsiteY8" fmla="*/ 110666 h 1194673"/>
              <a:gd name="connsiteX9" fmla="*/ 859595 w 1552769"/>
              <a:gd name="connsiteY9" fmla="*/ 53 h 1194673"/>
              <a:gd name="connsiteX10" fmla="*/ 1220931 w 1552769"/>
              <a:gd name="connsiteY10" fmla="*/ 95918 h 1194673"/>
              <a:gd name="connsiteX11" fmla="*/ 1412660 w 1552769"/>
              <a:gd name="connsiteY11" fmla="*/ 95918 h 1194673"/>
              <a:gd name="connsiteX12" fmla="*/ 1552769 w 1552769"/>
              <a:gd name="connsiteY12" fmla="*/ 95918 h 11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69" h="1194673">
                <a:moveTo>
                  <a:pt x="114802" y="1194673"/>
                </a:moveTo>
                <a:cubicBezTo>
                  <a:pt x="71785" y="1076685"/>
                  <a:pt x="28769" y="958698"/>
                  <a:pt x="11563" y="884956"/>
                </a:cubicBezTo>
                <a:cubicBezTo>
                  <a:pt x="-5643" y="811214"/>
                  <a:pt x="-1956" y="789092"/>
                  <a:pt x="11563" y="752221"/>
                </a:cubicBezTo>
                <a:cubicBezTo>
                  <a:pt x="25082" y="715350"/>
                  <a:pt x="48434" y="699373"/>
                  <a:pt x="92679" y="663731"/>
                </a:cubicBezTo>
                <a:cubicBezTo>
                  <a:pt x="136924" y="628089"/>
                  <a:pt x="222957" y="593675"/>
                  <a:pt x="277034" y="538369"/>
                </a:cubicBezTo>
                <a:cubicBezTo>
                  <a:pt x="331111" y="483063"/>
                  <a:pt x="380273" y="382282"/>
                  <a:pt x="417144" y="331892"/>
                </a:cubicBezTo>
                <a:cubicBezTo>
                  <a:pt x="454015" y="281502"/>
                  <a:pt x="463847" y="258150"/>
                  <a:pt x="498260" y="236027"/>
                </a:cubicBezTo>
                <a:cubicBezTo>
                  <a:pt x="532673" y="213904"/>
                  <a:pt x="584292" y="220049"/>
                  <a:pt x="623621" y="199156"/>
                </a:cubicBezTo>
                <a:cubicBezTo>
                  <a:pt x="662950" y="178263"/>
                  <a:pt x="694905" y="143850"/>
                  <a:pt x="734234" y="110666"/>
                </a:cubicBezTo>
                <a:cubicBezTo>
                  <a:pt x="773563" y="77482"/>
                  <a:pt x="778479" y="2511"/>
                  <a:pt x="859595" y="53"/>
                </a:cubicBezTo>
                <a:cubicBezTo>
                  <a:pt x="940711" y="-2405"/>
                  <a:pt x="1128754" y="79941"/>
                  <a:pt x="1220931" y="95918"/>
                </a:cubicBezTo>
                <a:cubicBezTo>
                  <a:pt x="1313108" y="111895"/>
                  <a:pt x="1412660" y="95918"/>
                  <a:pt x="1412660" y="95918"/>
                </a:cubicBezTo>
                <a:lnTo>
                  <a:pt x="1552769" y="95918"/>
                </a:lnTo>
              </a:path>
            </a:pathLst>
          </a:custGeom>
          <a:ln w="28575">
            <a:solidFill>
              <a:srgbClr val="800000"/>
            </a:solidFill>
          </a:ln>
        </p:spPr>
        <p:style>
          <a:lnRef idx="1">
            <a:schemeClr val="accent1"/>
          </a:lnRef>
          <a:fillRef idx="0">
            <a:schemeClr val="accent1"/>
          </a:fillRef>
          <a:effectRef idx="0">
            <a:schemeClr val="accent1"/>
          </a:effectRef>
          <a:fontRef idx="minor">
            <a:schemeClr val="tx1"/>
          </a:fontRef>
        </p:style>
        <p:txBody>
          <a:bodyPr lIns="91413" tIns="45706" rIns="91413" bIns="45706" rtlCol="0" anchor="ctr"/>
          <a:lstStyle/>
          <a:p>
            <a:pPr algn="ctr"/>
            <a:endParaRPr lang="zh-CN" altLang="en-US"/>
          </a:p>
        </p:txBody>
      </p:sp>
      <p:grpSp>
        <p:nvGrpSpPr>
          <p:cNvPr id="40" name="组合 39"/>
          <p:cNvGrpSpPr/>
          <p:nvPr/>
        </p:nvGrpSpPr>
        <p:grpSpPr>
          <a:xfrm>
            <a:off x="4885053" y="3472441"/>
            <a:ext cx="6733650" cy="1893298"/>
            <a:chOff x="4886325" y="3473245"/>
            <a:chExt cx="6735404" cy="1893736"/>
          </a:xfrm>
        </p:grpSpPr>
        <p:sp>
          <p:nvSpPr>
            <p:cNvPr id="11276" name="任意多边形 11275"/>
            <p:cNvSpPr/>
            <p:nvPr/>
          </p:nvSpPr>
          <p:spPr>
            <a:xfrm>
              <a:off x="6068961" y="4346517"/>
              <a:ext cx="3480620" cy="1020464"/>
            </a:xfrm>
            <a:custGeom>
              <a:avLst/>
              <a:gdLst>
                <a:gd name="connsiteX0" fmla="*/ 3480620 w 3480620"/>
                <a:gd name="connsiteY0" fmla="*/ 4257 h 1020464"/>
                <a:gd name="connsiteX1" fmla="*/ 3392129 w 3480620"/>
                <a:gd name="connsiteY1" fmla="*/ 4257 h 1020464"/>
                <a:gd name="connsiteX2" fmla="*/ 3252020 w 3480620"/>
                <a:gd name="connsiteY2" fmla="*/ 48502 h 1020464"/>
                <a:gd name="connsiteX3" fmla="*/ 3089787 w 3480620"/>
                <a:gd name="connsiteY3" fmla="*/ 41128 h 1020464"/>
                <a:gd name="connsiteX4" fmla="*/ 3023420 w 3480620"/>
                <a:gd name="connsiteY4" fmla="*/ 122244 h 1020464"/>
                <a:gd name="connsiteX5" fmla="*/ 2964426 w 3480620"/>
                <a:gd name="connsiteY5" fmla="*/ 225483 h 1020464"/>
                <a:gd name="connsiteX6" fmla="*/ 2529349 w 3480620"/>
                <a:gd name="connsiteY6" fmla="*/ 424586 h 1020464"/>
                <a:gd name="connsiteX7" fmla="*/ 1740310 w 3480620"/>
                <a:gd name="connsiteY7" fmla="*/ 623689 h 1020464"/>
                <a:gd name="connsiteX8" fmla="*/ 1740310 w 3480620"/>
                <a:gd name="connsiteY8" fmla="*/ 623689 h 1020464"/>
                <a:gd name="connsiteX9" fmla="*/ 1467465 w 3480620"/>
                <a:gd name="connsiteY9" fmla="*/ 712180 h 1020464"/>
                <a:gd name="connsiteX10" fmla="*/ 943897 w 3480620"/>
                <a:gd name="connsiteY10" fmla="*/ 896535 h 1020464"/>
                <a:gd name="connsiteX11" fmla="*/ 383458 w 3480620"/>
                <a:gd name="connsiteY11" fmla="*/ 999773 h 1020464"/>
                <a:gd name="connsiteX12" fmla="*/ 103239 w 3480620"/>
                <a:gd name="connsiteY12" fmla="*/ 992399 h 1020464"/>
                <a:gd name="connsiteX13" fmla="*/ 0 w 3480620"/>
                <a:gd name="connsiteY13" fmla="*/ 712180 h 102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0620" h="1020464">
                  <a:moveTo>
                    <a:pt x="3480620" y="4257"/>
                  </a:moveTo>
                  <a:cubicBezTo>
                    <a:pt x="3455424" y="570"/>
                    <a:pt x="3430229" y="-3117"/>
                    <a:pt x="3392129" y="4257"/>
                  </a:cubicBezTo>
                  <a:cubicBezTo>
                    <a:pt x="3354029" y="11631"/>
                    <a:pt x="3302410" y="42357"/>
                    <a:pt x="3252020" y="48502"/>
                  </a:cubicBezTo>
                  <a:cubicBezTo>
                    <a:pt x="3201630" y="54647"/>
                    <a:pt x="3127887" y="28838"/>
                    <a:pt x="3089787" y="41128"/>
                  </a:cubicBezTo>
                  <a:cubicBezTo>
                    <a:pt x="3051687" y="53418"/>
                    <a:pt x="3044313" y="91518"/>
                    <a:pt x="3023420" y="122244"/>
                  </a:cubicBezTo>
                  <a:cubicBezTo>
                    <a:pt x="3002526" y="152970"/>
                    <a:pt x="3046771" y="175093"/>
                    <a:pt x="2964426" y="225483"/>
                  </a:cubicBezTo>
                  <a:cubicBezTo>
                    <a:pt x="2882081" y="275873"/>
                    <a:pt x="2733368" y="358218"/>
                    <a:pt x="2529349" y="424586"/>
                  </a:cubicBezTo>
                  <a:cubicBezTo>
                    <a:pt x="2325330" y="490954"/>
                    <a:pt x="1740310" y="623689"/>
                    <a:pt x="1740310" y="623689"/>
                  </a:cubicBezTo>
                  <a:lnTo>
                    <a:pt x="1740310" y="623689"/>
                  </a:lnTo>
                  <a:lnTo>
                    <a:pt x="1467465" y="712180"/>
                  </a:lnTo>
                  <a:cubicBezTo>
                    <a:pt x="1334729" y="757654"/>
                    <a:pt x="1124565" y="848603"/>
                    <a:pt x="943897" y="896535"/>
                  </a:cubicBezTo>
                  <a:cubicBezTo>
                    <a:pt x="763229" y="944467"/>
                    <a:pt x="523568" y="983796"/>
                    <a:pt x="383458" y="999773"/>
                  </a:cubicBezTo>
                  <a:cubicBezTo>
                    <a:pt x="243348" y="1015750"/>
                    <a:pt x="167149" y="1040331"/>
                    <a:pt x="103239" y="992399"/>
                  </a:cubicBezTo>
                  <a:cubicBezTo>
                    <a:pt x="39329" y="944467"/>
                    <a:pt x="19664" y="828323"/>
                    <a:pt x="0" y="712180"/>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77" name="任意多边形 11276"/>
            <p:cNvSpPr/>
            <p:nvPr/>
          </p:nvSpPr>
          <p:spPr>
            <a:xfrm>
              <a:off x="4954512" y="3731342"/>
              <a:ext cx="1121823" cy="1386348"/>
            </a:xfrm>
            <a:custGeom>
              <a:avLst/>
              <a:gdLst>
                <a:gd name="connsiteX0" fmla="*/ 1121823 w 1121823"/>
                <a:gd name="connsiteY0" fmla="*/ 1386348 h 1386348"/>
                <a:gd name="connsiteX1" fmla="*/ 959591 w 1121823"/>
                <a:gd name="connsiteY1" fmla="*/ 1113503 h 1386348"/>
                <a:gd name="connsiteX2" fmla="*/ 701494 w 1121823"/>
                <a:gd name="connsiteY2" fmla="*/ 737419 h 1386348"/>
                <a:gd name="connsiteX3" fmla="*/ 384404 w 1121823"/>
                <a:gd name="connsiteY3" fmla="*/ 457200 h 1386348"/>
                <a:gd name="connsiteX4" fmla="*/ 59940 w 1121823"/>
                <a:gd name="connsiteY4" fmla="*/ 169606 h 1386348"/>
                <a:gd name="connsiteX5" fmla="*/ 946 w 1121823"/>
                <a:gd name="connsiteY5" fmla="*/ 0 h 138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823" h="1386348">
                  <a:moveTo>
                    <a:pt x="1121823" y="1386348"/>
                  </a:moveTo>
                  <a:cubicBezTo>
                    <a:pt x="1075734" y="1304003"/>
                    <a:pt x="1029646" y="1221658"/>
                    <a:pt x="959591" y="1113503"/>
                  </a:cubicBezTo>
                  <a:cubicBezTo>
                    <a:pt x="889536" y="1005348"/>
                    <a:pt x="797358" y="846803"/>
                    <a:pt x="701494" y="737419"/>
                  </a:cubicBezTo>
                  <a:cubicBezTo>
                    <a:pt x="605630" y="628035"/>
                    <a:pt x="384404" y="457200"/>
                    <a:pt x="384404" y="457200"/>
                  </a:cubicBezTo>
                  <a:cubicBezTo>
                    <a:pt x="277478" y="362564"/>
                    <a:pt x="123850" y="245806"/>
                    <a:pt x="59940" y="169606"/>
                  </a:cubicBezTo>
                  <a:cubicBezTo>
                    <a:pt x="-3970" y="93406"/>
                    <a:pt x="-1512" y="46703"/>
                    <a:pt x="946" y="0"/>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279" name="直接箭头连接符 11278"/>
            <p:cNvCxnSpPr>
              <a:stCxn id="11277" idx="4"/>
              <a:endCxn id="11265" idx="8"/>
            </p:cNvCxnSpPr>
            <p:nvPr/>
          </p:nvCxnSpPr>
          <p:spPr>
            <a:xfrm flipH="1" flipV="1">
              <a:off x="4886325" y="3600450"/>
              <a:ext cx="128127" cy="30049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87" name="任意多边形 11286"/>
            <p:cNvSpPr/>
            <p:nvPr/>
          </p:nvSpPr>
          <p:spPr>
            <a:xfrm>
              <a:off x="9379974" y="3473245"/>
              <a:ext cx="2241755" cy="899652"/>
            </a:xfrm>
            <a:custGeom>
              <a:avLst/>
              <a:gdLst>
                <a:gd name="connsiteX0" fmla="*/ 2241755 w 2241755"/>
                <a:gd name="connsiteY0" fmla="*/ 0 h 899652"/>
                <a:gd name="connsiteX1" fmla="*/ 1954161 w 2241755"/>
                <a:gd name="connsiteY1" fmla="*/ 280220 h 899652"/>
                <a:gd name="connsiteX2" fmla="*/ 1489587 w 2241755"/>
                <a:gd name="connsiteY2" fmla="*/ 331839 h 899652"/>
                <a:gd name="connsiteX3" fmla="*/ 1091381 w 2241755"/>
                <a:gd name="connsiteY3" fmla="*/ 280220 h 899652"/>
                <a:gd name="connsiteX4" fmla="*/ 789039 w 2241755"/>
                <a:gd name="connsiteY4" fmla="*/ 324465 h 899652"/>
                <a:gd name="connsiteX5" fmla="*/ 449826 w 2241755"/>
                <a:gd name="connsiteY5" fmla="*/ 516194 h 899652"/>
                <a:gd name="connsiteX6" fmla="*/ 309716 w 2241755"/>
                <a:gd name="connsiteY6" fmla="*/ 781665 h 899652"/>
                <a:gd name="connsiteX7" fmla="*/ 162232 w 2241755"/>
                <a:gd name="connsiteY7" fmla="*/ 877529 h 899652"/>
                <a:gd name="connsiteX8" fmla="*/ 0 w 2241755"/>
                <a:gd name="connsiteY8" fmla="*/ 899652 h 8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755" h="899652">
                  <a:moveTo>
                    <a:pt x="2241755" y="0"/>
                  </a:moveTo>
                  <a:cubicBezTo>
                    <a:pt x="2160638" y="112456"/>
                    <a:pt x="2079522" y="224913"/>
                    <a:pt x="1954161" y="280220"/>
                  </a:cubicBezTo>
                  <a:cubicBezTo>
                    <a:pt x="1828800" y="335527"/>
                    <a:pt x="1633384" y="331839"/>
                    <a:pt x="1489587" y="331839"/>
                  </a:cubicBezTo>
                  <a:cubicBezTo>
                    <a:pt x="1345790" y="331839"/>
                    <a:pt x="1208139" y="281449"/>
                    <a:pt x="1091381" y="280220"/>
                  </a:cubicBezTo>
                  <a:cubicBezTo>
                    <a:pt x="974623" y="278991"/>
                    <a:pt x="895965" y="285136"/>
                    <a:pt x="789039" y="324465"/>
                  </a:cubicBezTo>
                  <a:cubicBezTo>
                    <a:pt x="682113" y="363794"/>
                    <a:pt x="529713" y="439994"/>
                    <a:pt x="449826" y="516194"/>
                  </a:cubicBezTo>
                  <a:cubicBezTo>
                    <a:pt x="369939" y="592394"/>
                    <a:pt x="357648" y="721443"/>
                    <a:pt x="309716" y="781665"/>
                  </a:cubicBezTo>
                  <a:cubicBezTo>
                    <a:pt x="261784" y="841888"/>
                    <a:pt x="213851" y="857865"/>
                    <a:pt x="162232" y="877529"/>
                  </a:cubicBezTo>
                  <a:cubicBezTo>
                    <a:pt x="110613" y="897193"/>
                    <a:pt x="55306" y="898422"/>
                    <a:pt x="0" y="899652"/>
                  </a:cubicBezTo>
                </a:path>
              </a:pathLst>
            </a:cu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288" name="任意多边形 11287"/>
          <p:cNvSpPr/>
          <p:nvPr/>
        </p:nvSpPr>
        <p:spPr>
          <a:xfrm>
            <a:off x="7670203" y="4064953"/>
            <a:ext cx="3815800" cy="1007318"/>
          </a:xfrm>
          <a:custGeom>
            <a:avLst/>
            <a:gdLst>
              <a:gd name="connsiteX0" fmla="*/ 3691432 w 3816794"/>
              <a:gd name="connsiteY0" fmla="*/ 1007551 h 1007551"/>
              <a:gd name="connsiteX1" fmla="*/ 3816794 w 3816794"/>
              <a:gd name="connsiteY1" fmla="*/ 771577 h 1007551"/>
              <a:gd name="connsiteX2" fmla="*/ 3691432 w 3816794"/>
              <a:gd name="connsiteY2" fmla="*/ 528229 h 1007551"/>
              <a:gd name="connsiteX3" fmla="*/ 3359594 w 3816794"/>
              <a:gd name="connsiteY3" fmla="*/ 248009 h 1007551"/>
              <a:gd name="connsiteX4" fmla="*/ 2976135 w 3816794"/>
              <a:gd name="connsiteY4" fmla="*/ 78403 h 1007551"/>
              <a:gd name="connsiteX5" fmla="*/ 2872897 w 3816794"/>
              <a:gd name="connsiteY5" fmla="*/ 85777 h 1007551"/>
              <a:gd name="connsiteX6" fmla="*/ 2740161 w 3816794"/>
              <a:gd name="connsiteY6" fmla="*/ 152145 h 1007551"/>
              <a:gd name="connsiteX7" fmla="*/ 2622174 w 3816794"/>
              <a:gd name="connsiteY7" fmla="*/ 41532 h 1007551"/>
              <a:gd name="connsiteX8" fmla="*/ 2356703 w 3816794"/>
              <a:gd name="connsiteY8" fmla="*/ 4661 h 1007551"/>
              <a:gd name="connsiteX9" fmla="*/ 2061735 w 3816794"/>
              <a:gd name="connsiteY9" fmla="*/ 137396 h 1007551"/>
              <a:gd name="connsiteX10" fmla="*/ 1943748 w 3816794"/>
              <a:gd name="connsiteY10" fmla="*/ 277506 h 1007551"/>
              <a:gd name="connsiteX11" fmla="*/ 1700400 w 3816794"/>
              <a:gd name="connsiteY11" fmla="*/ 196390 h 1007551"/>
              <a:gd name="connsiteX12" fmla="*/ 1545542 w 3816794"/>
              <a:gd name="connsiteY12" fmla="*/ 203764 h 1007551"/>
              <a:gd name="connsiteX13" fmla="*/ 1398058 w 3816794"/>
              <a:gd name="connsiteY13" fmla="*/ 233261 h 1007551"/>
              <a:gd name="connsiteX14" fmla="*/ 1361187 w 3816794"/>
              <a:gd name="connsiteY14" fmla="*/ 321751 h 1007551"/>
              <a:gd name="connsiteX15" fmla="*/ 1228452 w 3816794"/>
              <a:gd name="connsiteY15" fmla="*/ 483983 h 1007551"/>
              <a:gd name="connsiteX16" fmla="*/ 822871 w 3816794"/>
              <a:gd name="connsiteY16" fmla="*/ 565100 h 1007551"/>
              <a:gd name="connsiteX17" fmla="*/ 306677 w 3816794"/>
              <a:gd name="connsiteY17" fmla="*/ 624093 h 1007551"/>
              <a:gd name="connsiteX18" fmla="*/ 26458 w 3816794"/>
              <a:gd name="connsiteY18" fmla="*/ 705209 h 1007551"/>
              <a:gd name="connsiteX19" fmla="*/ 11710 w 3816794"/>
              <a:gd name="connsiteY19" fmla="*/ 778951 h 100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6794" h="1007551">
                <a:moveTo>
                  <a:pt x="3691432" y="1007551"/>
                </a:moveTo>
                <a:cubicBezTo>
                  <a:pt x="3754113" y="929507"/>
                  <a:pt x="3816794" y="851464"/>
                  <a:pt x="3816794" y="771577"/>
                </a:cubicBezTo>
                <a:cubicBezTo>
                  <a:pt x="3816794" y="691690"/>
                  <a:pt x="3767632" y="615490"/>
                  <a:pt x="3691432" y="528229"/>
                </a:cubicBezTo>
                <a:cubicBezTo>
                  <a:pt x="3615232" y="440968"/>
                  <a:pt x="3478810" y="322980"/>
                  <a:pt x="3359594" y="248009"/>
                </a:cubicBezTo>
                <a:cubicBezTo>
                  <a:pt x="3240378" y="173038"/>
                  <a:pt x="3057251" y="105442"/>
                  <a:pt x="2976135" y="78403"/>
                </a:cubicBezTo>
                <a:cubicBezTo>
                  <a:pt x="2895019" y="51364"/>
                  <a:pt x="2912226" y="73487"/>
                  <a:pt x="2872897" y="85777"/>
                </a:cubicBezTo>
                <a:cubicBezTo>
                  <a:pt x="2833568" y="98067"/>
                  <a:pt x="2781948" y="159519"/>
                  <a:pt x="2740161" y="152145"/>
                </a:cubicBezTo>
                <a:cubicBezTo>
                  <a:pt x="2698374" y="144771"/>
                  <a:pt x="2686084" y="66113"/>
                  <a:pt x="2622174" y="41532"/>
                </a:cubicBezTo>
                <a:cubicBezTo>
                  <a:pt x="2558264" y="16951"/>
                  <a:pt x="2450109" y="-11316"/>
                  <a:pt x="2356703" y="4661"/>
                </a:cubicBezTo>
                <a:cubicBezTo>
                  <a:pt x="2263297" y="20638"/>
                  <a:pt x="2130561" y="91922"/>
                  <a:pt x="2061735" y="137396"/>
                </a:cubicBezTo>
                <a:cubicBezTo>
                  <a:pt x="1992909" y="182870"/>
                  <a:pt x="2003970" y="267674"/>
                  <a:pt x="1943748" y="277506"/>
                </a:cubicBezTo>
                <a:cubicBezTo>
                  <a:pt x="1883526" y="287338"/>
                  <a:pt x="1766768" y="208680"/>
                  <a:pt x="1700400" y="196390"/>
                </a:cubicBezTo>
                <a:cubicBezTo>
                  <a:pt x="1634032" y="184100"/>
                  <a:pt x="1595932" y="197619"/>
                  <a:pt x="1545542" y="203764"/>
                </a:cubicBezTo>
                <a:cubicBezTo>
                  <a:pt x="1495152" y="209909"/>
                  <a:pt x="1428784" y="213596"/>
                  <a:pt x="1398058" y="233261"/>
                </a:cubicBezTo>
                <a:cubicBezTo>
                  <a:pt x="1367332" y="252926"/>
                  <a:pt x="1389455" y="279964"/>
                  <a:pt x="1361187" y="321751"/>
                </a:cubicBezTo>
                <a:cubicBezTo>
                  <a:pt x="1332919" y="363538"/>
                  <a:pt x="1318171" y="443425"/>
                  <a:pt x="1228452" y="483983"/>
                </a:cubicBezTo>
                <a:cubicBezTo>
                  <a:pt x="1138733" y="524541"/>
                  <a:pt x="976500" y="541748"/>
                  <a:pt x="822871" y="565100"/>
                </a:cubicBezTo>
                <a:cubicBezTo>
                  <a:pt x="669242" y="588452"/>
                  <a:pt x="439412" y="600742"/>
                  <a:pt x="306677" y="624093"/>
                </a:cubicBezTo>
                <a:cubicBezTo>
                  <a:pt x="173942" y="647444"/>
                  <a:pt x="75619" y="679399"/>
                  <a:pt x="26458" y="705209"/>
                </a:cubicBezTo>
                <a:cubicBezTo>
                  <a:pt x="-22703" y="731019"/>
                  <a:pt x="11710" y="778951"/>
                  <a:pt x="11710" y="778951"/>
                </a:cubicBezTo>
              </a:path>
            </a:pathLst>
          </a:cu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lIns="91413" tIns="45706" rIns="91413" bIns="45706" rtlCol="0" anchor="ctr"/>
          <a:lstStyle/>
          <a:p>
            <a:pPr algn="ctr"/>
            <a:endParaRPr lang="zh-CN" altLang="en-US"/>
          </a:p>
        </p:txBody>
      </p:sp>
      <p:grpSp>
        <p:nvGrpSpPr>
          <p:cNvPr id="41" name="组合 40"/>
          <p:cNvGrpSpPr/>
          <p:nvPr/>
        </p:nvGrpSpPr>
        <p:grpSpPr>
          <a:xfrm>
            <a:off x="7607774" y="4825445"/>
            <a:ext cx="3713347" cy="998971"/>
            <a:chOff x="7649318" y="4830097"/>
            <a:chExt cx="3714314" cy="999202"/>
          </a:xfrm>
        </p:grpSpPr>
        <p:sp>
          <p:nvSpPr>
            <p:cNvPr id="11289" name="任意多边形 11288"/>
            <p:cNvSpPr/>
            <p:nvPr/>
          </p:nvSpPr>
          <p:spPr>
            <a:xfrm>
              <a:off x="7649318" y="4830097"/>
              <a:ext cx="3692192" cy="999202"/>
            </a:xfrm>
            <a:custGeom>
              <a:avLst/>
              <a:gdLst>
                <a:gd name="connsiteX0" fmla="*/ 34592 w 3692192"/>
                <a:gd name="connsiteY0" fmla="*/ 0 h 999202"/>
                <a:gd name="connsiteX1" fmla="*/ 12469 w 3692192"/>
                <a:gd name="connsiteY1" fmla="*/ 235974 h 999202"/>
                <a:gd name="connsiteX2" fmla="*/ 204198 w 3692192"/>
                <a:gd name="connsiteY2" fmla="*/ 648929 h 999202"/>
                <a:gd name="connsiteX3" fmla="*/ 838379 w 3692192"/>
                <a:gd name="connsiteY3" fmla="*/ 774290 h 999202"/>
                <a:gd name="connsiteX4" fmla="*/ 1347198 w 3692192"/>
                <a:gd name="connsiteY4" fmla="*/ 973393 h 999202"/>
                <a:gd name="connsiteX5" fmla="*/ 1531553 w 3692192"/>
                <a:gd name="connsiteY5" fmla="*/ 966019 h 999202"/>
                <a:gd name="connsiteX6" fmla="*/ 1804398 w 3692192"/>
                <a:gd name="connsiteY6" fmla="*/ 693174 h 999202"/>
                <a:gd name="connsiteX7" fmla="*/ 2173108 w 3692192"/>
                <a:gd name="connsiteY7" fmla="*/ 707922 h 999202"/>
                <a:gd name="connsiteX8" fmla="*/ 2571314 w 3692192"/>
                <a:gd name="connsiteY8" fmla="*/ 707922 h 999202"/>
                <a:gd name="connsiteX9" fmla="*/ 2763043 w 3692192"/>
                <a:gd name="connsiteY9" fmla="*/ 870155 h 999202"/>
                <a:gd name="connsiteX10" fmla="*/ 2969521 w 3692192"/>
                <a:gd name="connsiteY10" fmla="*/ 803787 h 999202"/>
                <a:gd name="connsiteX11" fmla="*/ 3308734 w 3692192"/>
                <a:gd name="connsiteY11" fmla="*/ 840658 h 999202"/>
                <a:gd name="connsiteX12" fmla="*/ 3529959 w 3692192"/>
                <a:gd name="connsiteY12" fmla="*/ 744793 h 999202"/>
                <a:gd name="connsiteX13" fmla="*/ 3611076 w 3692192"/>
                <a:gd name="connsiteY13" fmla="*/ 427703 h 999202"/>
                <a:gd name="connsiteX14" fmla="*/ 3692192 w 3692192"/>
                <a:gd name="connsiteY14" fmla="*/ 287593 h 99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2192" h="999202">
                  <a:moveTo>
                    <a:pt x="34592" y="0"/>
                  </a:moveTo>
                  <a:cubicBezTo>
                    <a:pt x="9396" y="63909"/>
                    <a:pt x="-15799" y="127819"/>
                    <a:pt x="12469" y="235974"/>
                  </a:cubicBezTo>
                  <a:cubicBezTo>
                    <a:pt x="40737" y="344129"/>
                    <a:pt x="66546" y="559210"/>
                    <a:pt x="204198" y="648929"/>
                  </a:cubicBezTo>
                  <a:cubicBezTo>
                    <a:pt x="341850" y="738648"/>
                    <a:pt x="647879" y="720213"/>
                    <a:pt x="838379" y="774290"/>
                  </a:cubicBezTo>
                  <a:cubicBezTo>
                    <a:pt x="1028879" y="828367"/>
                    <a:pt x="1231669" y="941438"/>
                    <a:pt x="1347198" y="973393"/>
                  </a:cubicBezTo>
                  <a:cubicBezTo>
                    <a:pt x="1462727" y="1005348"/>
                    <a:pt x="1455353" y="1012722"/>
                    <a:pt x="1531553" y="966019"/>
                  </a:cubicBezTo>
                  <a:cubicBezTo>
                    <a:pt x="1607753" y="919316"/>
                    <a:pt x="1697472" y="736190"/>
                    <a:pt x="1804398" y="693174"/>
                  </a:cubicBezTo>
                  <a:cubicBezTo>
                    <a:pt x="1911324" y="650158"/>
                    <a:pt x="2045289" y="705464"/>
                    <a:pt x="2173108" y="707922"/>
                  </a:cubicBezTo>
                  <a:cubicBezTo>
                    <a:pt x="2300927" y="710380"/>
                    <a:pt x="2472992" y="680883"/>
                    <a:pt x="2571314" y="707922"/>
                  </a:cubicBezTo>
                  <a:cubicBezTo>
                    <a:pt x="2669636" y="734961"/>
                    <a:pt x="2696675" y="854178"/>
                    <a:pt x="2763043" y="870155"/>
                  </a:cubicBezTo>
                  <a:cubicBezTo>
                    <a:pt x="2829411" y="886132"/>
                    <a:pt x="2878573" y="808703"/>
                    <a:pt x="2969521" y="803787"/>
                  </a:cubicBezTo>
                  <a:cubicBezTo>
                    <a:pt x="3060469" y="798871"/>
                    <a:pt x="3215328" y="850490"/>
                    <a:pt x="3308734" y="840658"/>
                  </a:cubicBezTo>
                  <a:cubicBezTo>
                    <a:pt x="3402140" y="830826"/>
                    <a:pt x="3479569" y="813619"/>
                    <a:pt x="3529959" y="744793"/>
                  </a:cubicBezTo>
                  <a:cubicBezTo>
                    <a:pt x="3580349" y="675967"/>
                    <a:pt x="3584037" y="503903"/>
                    <a:pt x="3611076" y="427703"/>
                  </a:cubicBezTo>
                  <a:cubicBezTo>
                    <a:pt x="3638115" y="351503"/>
                    <a:pt x="3665153" y="319548"/>
                    <a:pt x="3692192" y="287593"/>
                  </a:cubicBezTo>
                </a:path>
              </a:pathLst>
            </a:cu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291" name="直接箭头连接符 11290"/>
            <p:cNvCxnSpPr>
              <a:stCxn id="11289" idx="14"/>
              <a:endCxn id="11288" idx="0"/>
            </p:cNvCxnSpPr>
            <p:nvPr/>
          </p:nvCxnSpPr>
          <p:spPr>
            <a:xfrm flipV="1">
              <a:off x="11341510" y="5073445"/>
              <a:ext cx="22122" cy="44245"/>
            </a:xfrm>
            <a:prstGeom prst="straightConnector1">
              <a:avLst/>
            </a:prstGeom>
            <a:ln w="28575">
              <a:solidFill>
                <a:schemeClr val="accent4">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1292" name="TextBox 11291"/>
          <p:cNvSpPr txBox="1"/>
          <p:nvPr/>
        </p:nvSpPr>
        <p:spPr>
          <a:xfrm rot="1227151">
            <a:off x="4479493" y="2683063"/>
            <a:ext cx="382860" cy="1815462"/>
          </a:xfrm>
          <a:prstGeom prst="rect">
            <a:avLst/>
          </a:prstGeom>
          <a:noFill/>
          <a:ln w="28575">
            <a:noFill/>
            <a:prstDash val="lgDash"/>
          </a:ln>
        </p:spPr>
        <p:txBody>
          <a:bodyPr wrap="square" lIns="91413" tIns="45706" rIns="91413" bIns="45706" rtlCol="0">
            <a:spAutoFit/>
          </a:bodyPr>
          <a:lstStyle/>
          <a:p>
            <a:r>
              <a:rPr lang="zh-CN" altLang="en-US" sz="1600" b="1" dirty="0"/>
              <a:t>德雷克</a:t>
            </a:r>
            <a:r>
              <a:rPr lang="en-US" altLang="zh-CN" sz="1600" b="1" dirty="0"/>
              <a:t>1577</a:t>
            </a:r>
            <a:endParaRPr lang="zh-CN" altLang="en-US" sz="1600" b="1" dirty="0"/>
          </a:p>
        </p:txBody>
      </p:sp>
      <p:sp>
        <p:nvSpPr>
          <p:cNvPr id="61" name="TextBox 60"/>
          <p:cNvSpPr txBox="1"/>
          <p:nvPr/>
        </p:nvSpPr>
        <p:spPr>
          <a:xfrm rot="20879190">
            <a:off x="5978000" y="5175959"/>
            <a:ext cx="2697523" cy="338476"/>
          </a:xfrm>
          <a:prstGeom prst="rect">
            <a:avLst/>
          </a:prstGeom>
          <a:noFill/>
        </p:spPr>
        <p:txBody>
          <a:bodyPr wrap="square" lIns="91413" tIns="45706" rIns="91413" bIns="45706" rtlCol="0">
            <a:spAutoFit/>
          </a:bodyPr>
          <a:lstStyle/>
          <a:p>
            <a:r>
              <a:rPr lang="zh-CN" altLang="en-US" sz="1600" b="1" dirty="0"/>
              <a:t>德雷克</a:t>
            </a:r>
            <a:r>
              <a:rPr lang="en-US" altLang="zh-CN" sz="1600" b="1" dirty="0"/>
              <a:t>1580</a:t>
            </a:r>
            <a:endParaRPr lang="zh-CN" altLang="en-US" sz="1600" b="1" dirty="0"/>
          </a:p>
        </p:txBody>
      </p:sp>
      <p:sp>
        <p:nvSpPr>
          <p:cNvPr id="11293" name="TextBox 11292"/>
          <p:cNvSpPr txBox="1"/>
          <p:nvPr/>
        </p:nvSpPr>
        <p:spPr>
          <a:xfrm>
            <a:off x="7699738" y="5791471"/>
            <a:ext cx="3127974" cy="338476"/>
          </a:xfrm>
          <a:prstGeom prst="rect">
            <a:avLst/>
          </a:prstGeom>
          <a:noFill/>
        </p:spPr>
        <p:txBody>
          <a:bodyPr wrap="square" lIns="91413" tIns="45706" rIns="91413" bIns="45706" rtlCol="0">
            <a:spAutoFit/>
          </a:bodyPr>
          <a:lstStyle/>
          <a:p>
            <a:r>
              <a:rPr lang="zh-CN" altLang="en-US" sz="1600" b="1" dirty="0"/>
              <a:t>塔斯曼</a:t>
            </a:r>
            <a:r>
              <a:rPr lang="en-US" altLang="zh-CN" sz="1600" b="1" dirty="0"/>
              <a:t>1642——1643</a:t>
            </a:r>
            <a:endParaRPr lang="zh-CN" altLang="en-US" sz="1600" b="1" dirty="0"/>
          </a:p>
        </p:txBody>
      </p:sp>
      <p:sp>
        <p:nvSpPr>
          <p:cNvPr id="11294" name="TextBox 11293"/>
          <p:cNvSpPr txBox="1"/>
          <p:nvPr/>
        </p:nvSpPr>
        <p:spPr>
          <a:xfrm>
            <a:off x="6311968" y="693330"/>
            <a:ext cx="1572222" cy="584640"/>
          </a:xfrm>
          <a:prstGeom prst="rect">
            <a:avLst/>
          </a:prstGeom>
          <a:noFill/>
          <a:ln w="28575">
            <a:noFill/>
          </a:ln>
        </p:spPr>
        <p:txBody>
          <a:bodyPr wrap="square" lIns="91413" tIns="45706" rIns="91413" bIns="45706" rtlCol="0">
            <a:spAutoFit/>
          </a:bodyPr>
          <a:lstStyle/>
          <a:p>
            <a:r>
              <a:rPr lang="zh-CN" altLang="en-US" sz="1600" b="1" dirty="0"/>
              <a:t>巴伦支 </a:t>
            </a:r>
            <a:endParaRPr lang="en-US" altLang="zh-CN" sz="1600" b="1" dirty="0"/>
          </a:p>
          <a:p>
            <a:r>
              <a:rPr lang="en-US" altLang="zh-CN" sz="1600" b="1" dirty="0"/>
              <a:t>1594-1597</a:t>
            </a:r>
            <a:endParaRPr lang="zh-CN" altLang="en-US" sz="1600" b="1" dirty="0"/>
          </a:p>
        </p:txBody>
      </p:sp>
      <p:cxnSp>
        <p:nvCxnSpPr>
          <p:cNvPr id="32" name="直接箭头连接符 31"/>
          <p:cNvCxnSpPr/>
          <p:nvPr/>
        </p:nvCxnSpPr>
        <p:spPr>
          <a:xfrm flipV="1">
            <a:off x="7103849" y="1001152"/>
            <a:ext cx="181295" cy="20493"/>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95391" y="1845191"/>
            <a:ext cx="681902" cy="369304"/>
          </a:xfrm>
          <a:prstGeom prst="rect">
            <a:avLst/>
          </a:prstGeom>
          <a:noFill/>
        </p:spPr>
        <p:txBody>
          <a:bodyPr wrap="square" lIns="91413" tIns="45706" rIns="91413" bIns="45706" rtlCol="0">
            <a:spAutoFit/>
          </a:bodyPr>
          <a:lstStyle/>
          <a:p>
            <a:endParaRPr lang="zh-CN" altLang="en-US" dirty="0"/>
          </a:p>
        </p:txBody>
      </p:sp>
      <p:sp>
        <p:nvSpPr>
          <p:cNvPr id="43" name="圆角矩形标注 42"/>
          <p:cNvSpPr/>
          <p:nvPr/>
        </p:nvSpPr>
        <p:spPr>
          <a:xfrm>
            <a:off x="480838" y="1225058"/>
            <a:ext cx="2611465" cy="882654"/>
          </a:xfrm>
          <a:prstGeom prst="wedgeRoundRectCallout">
            <a:avLst>
              <a:gd name="adj1" fmla="val 71386"/>
              <a:gd name="adj2" fmla="val 598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r>
              <a:rPr lang="en-US" altLang="zh-CN" sz="2400" dirty="0">
                <a:solidFill>
                  <a:srgbClr val="FF0000"/>
                </a:solidFill>
                <a:latin typeface="Segoe UI Black" pitchFamily="34" charset="0"/>
                <a:ea typeface="Segoe UI Black" pitchFamily="34" charset="0"/>
              </a:rPr>
              <a:t>Newfoundland</a:t>
            </a:r>
          </a:p>
          <a:p>
            <a:pPr algn="ctr"/>
            <a:r>
              <a:rPr lang="en-US" altLang="zh-CN" sz="2400" dirty="0">
                <a:solidFill>
                  <a:srgbClr val="FF0000"/>
                </a:solidFill>
                <a:latin typeface="Segoe UI Black" pitchFamily="34" charset="0"/>
                <a:ea typeface="Segoe UI Black" pitchFamily="34" charset="0"/>
              </a:rPr>
              <a:t>(</a:t>
            </a:r>
            <a:r>
              <a:rPr lang="zh-CN" altLang="en-US" sz="2400" b="1" dirty="0">
                <a:solidFill>
                  <a:srgbClr val="FF0000"/>
                </a:solidFill>
                <a:latin typeface="Segoe UI Black" pitchFamily="34" charset="0"/>
                <a:ea typeface="Segoe UI Black" pitchFamily="34" charset="0"/>
              </a:rPr>
              <a:t>纽芬兰</a:t>
            </a:r>
            <a:r>
              <a:rPr lang="en-US" altLang="zh-CN" sz="2400" dirty="0">
                <a:solidFill>
                  <a:srgbClr val="FF0000"/>
                </a:solidFill>
                <a:latin typeface="Segoe UI Black" pitchFamily="34" charset="0"/>
                <a:ea typeface="Segoe UI Black" pitchFamily="34" charset="0"/>
              </a:rPr>
              <a:t>)</a:t>
            </a:r>
            <a:endParaRPr lang="zh-CN" altLang="en-US" sz="2400" dirty="0">
              <a:solidFill>
                <a:srgbClr val="FF0000"/>
              </a:solidFill>
              <a:latin typeface="Segoe UI Black" pitchFamily="34" charset="0"/>
            </a:endParaRPr>
          </a:p>
        </p:txBody>
      </p:sp>
      <p:sp>
        <p:nvSpPr>
          <p:cNvPr id="45" name="TextBox 44"/>
          <p:cNvSpPr txBox="1"/>
          <p:nvPr/>
        </p:nvSpPr>
        <p:spPr>
          <a:xfrm>
            <a:off x="293780" y="198065"/>
            <a:ext cx="11689418" cy="523220"/>
          </a:xfrm>
          <a:prstGeom prst="rect">
            <a:avLst/>
          </a:prstGeom>
          <a:solidFill>
            <a:schemeClr val="bg1"/>
          </a:solidFill>
        </p:spPr>
        <p:txBody>
          <a:bodyPr wrap="none" rtlCol="0">
            <a:spAutoFit/>
          </a:bodyPr>
          <a:lstStyle/>
          <a:p>
            <a:r>
              <a:rPr lang="zh-CN" altLang="en-US" sz="2800" b="1" dirty="0" smtClean="0">
                <a:solidFill>
                  <a:srgbClr val="FF0000"/>
                </a:solidFill>
              </a:rPr>
              <a:t>绘制航海图，思考这些新航路与葡萄牙、西班牙开辟的新航路有何不同？</a:t>
            </a:r>
            <a:endParaRPr lang="zh-CN" altLang="en-US" sz="2800" dirty="0">
              <a:solidFill>
                <a:srgbClr val="FF0000"/>
              </a:solidFill>
            </a:endParaRPr>
          </a:p>
        </p:txBody>
      </p:sp>
    </p:spTree>
    <p:extLst>
      <p:ext uri="{BB962C8B-B14F-4D97-AF65-F5344CB8AC3E}">
        <p14:creationId xmlns:p14="http://schemas.microsoft.com/office/powerpoint/2010/main" val="11954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0"/>
                                        <p:tgtEl>
                                          <p:spTgt spid="20"/>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0"/>
                                        <p:tgtEl>
                                          <p:spTgt spid="12"/>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280"/>
                                        </p:tgtEl>
                                        <p:attrNameLst>
                                          <p:attrName>style.visibility</p:attrName>
                                        </p:attrNameLst>
                                      </p:cBhvr>
                                      <p:to>
                                        <p:strVal val="visible"/>
                                      </p:to>
                                    </p:set>
                                    <p:animEffect transition="in" filter="wipe(left)">
                                      <p:cBhvr>
                                        <p:cTn id="48" dur="5000"/>
                                        <p:tgtEl>
                                          <p:spTgt spid="11280"/>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3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29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2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0"/>
                                        <p:tgtEl>
                                          <p:spTgt spid="39"/>
                                        </p:tgtEl>
                                      </p:cBhvr>
                                    </p:animEffect>
                                  </p:childTnLst>
                                </p:cTn>
                              </p:par>
                            </p:childTnLst>
                          </p:cTn>
                        </p:par>
                        <p:par>
                          <p:cTn id="66" fill="hold">
                            <p:stCondLst>
                              <p:cond delay="5000"/>
                            </p:stCondLst>
                            <p:childTnLst>
                              <p:par>
                                <p:cTn id="67" presetID="22" presetClass="entr" presetSubtype="4" fill="hold" grpId="0" nodeType="afterEffect">
                                  <p:stCondLst>
                                    <p:cond delay="0"/>
                                  </p:stCondLst>
                                  <p:childTnLst>
                                    <p:set>
                                      <p:cBhvr>
                                        <p:cTn id="68" dur="1" fill="hold">
                                          <p:stCondLst>
                                            <p:cond delay="0"/>
                                          </p:stCondLst>
                                        </p:cTn>
                                        <p:tgtEl>
                                          <p:spTgt spid="11272"/>
                                        </p:tgtEl>
                                        <p:attrNameLst>
                                          <p:attrName>style.visibility</p:attrName>
                                        </p:attrNameLst>
                                      </p:cBhvr>
                                      <p:to>
                                        <p:strVal val="visible"/>
                                      </p:to>
                                    </p:set>
                                    <p:animEffect transition="in" filter="wipe(down)">
                                      <p:cBhvr>
                                        <p:cTn id="69" dur="5000"/>
                                        <p:tgtEl>
                                          <p:spTgt spid="11272"/>
                                        </p:tgtEl>
                                      </p:cBhvr>
                                    </p:animEffect>
                                  </p:childTnLst>
                                </p:cTn>
                              </p:par>
                            </p:childTnLst>
                          </p:cTn>
                        </p:par>
                        <p:par>
                          <p:cTn id="70" fill="hold">
                            <p:stCondLst>
                              <p:cond delay="10000"/>
                            </p:stCondLst>
                            <p:childTnLst>
                              <p:par>
                                <p:cTn id="71" presetID="22" presetClass="entr" presetSubtype="2"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right)">
                                      <p:cBhvr>
                                        <p:cTn id="73" dur="500"/>
                                        <p:tgtEl>
                                          <p:spTgt spid="3"/>
                                        </p:tgtEl>
                                      </p:cBhvr>
                                    </p:animEffect>
                                  </p:childTnLst>
                                </p:cTn>
                              </p:par>
                            </p:childTnLst>
                          </p:cTn>
                        </p:par>
                        <p:par>
                          <p:cTn id="74" fill="hold">
                            <p:stCondLst>
                              <p:cond delay="1050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0"/>
                                        <p:tgtEl>
                                          <p:spTgt spid="40"/>
                                        </p:tgtEl>
                                      </p:cBhvr>
                                    </p:animEffect>
                                  </p:childTnLst>
                                </p:cTn>
                              </p:par>
                            </p:childTnLst>
                          </p:cTn>
                        </p:par>
                        <p:par>
                          <p:cTn id="78" fill="hold">
                            <p:stCondLst>
                              <p:cond delay="15500"/>
                            </p:stCondLst>
                            <p:childTnLst>
                              <p:par>
                                <p:cTn id="79" presetID="1"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1288"/>
                                        </p:tgtEl>
                                        <p:attrNameLst>
                                          <p:attrName>style.visibility</p:attrName>
                                        </p:attrNameLst>
                                      </p:cBhvr>
                                      <p:to>
                                        <p:strVal val="visible"/>
                                      </p:to>
                                    </p:set>
                                    <p:animEffect transition="in" filter="wipe(right)">
                                      <p:cBhvr>
                                        <p:cTn id="94" dur="5000"/>
                                        <p:tgtEl>
                                          <p:spTgt spid="11288"/>
                                        </p:tgtEl>
                                      </p:cBhvr>
                                    </p:animEffect>
                                  </p:childTnLst>
                                </p:cTn>
                              </p:par>
                            </p:childTnLst>
                          </p:cTn>
                        </p:par>
                        <p:par>
                          <p:cTn id="95" fill="hold">
                            <p:stCondLst>
                              <p:cond delay="5000"/>
                            </p:stCondLst>
                            <p:childTnLst>
                              <p:par>
                                <p:cTn id="96" presetID="22" presetClass="entr" presetSubtype="8"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5" grpId="0"/>
      <p:bldP spid="26" grpId="0"/>
      <p:bldP spid="31" grpId="0"/>
      <p:bldP spid="11272" grpId="0" animBg="1"/>
      <p:bldP spid="11280" grpId="0" animBg="1"/>
      <p:bldP spid="11288" grpId="0" animBg="1"/>
      <p:bldP spid="11292" grpId="0"/>
      <p:bldP spid="61" grpId="0"/>
      <p:bldP spid="11293" grpId="0"/>
      <p:bldP spid="11294" grpId="0"/>
      <p:bldP spid="43" grpId="0" animBg="1"/>
      <p:bldP spid="43" grpId="1"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箭头连接符 10"/>
          <p:cNvCxnSpPr/>
          <p:nvPr/>
        </p:nvCxnSpPr>
        <p:spPr>
          <a:xfrm>
            <a:off x="2788418" y="1314677"/>
            <a:ext cx="12224" cy="532560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文本框 86"/>
          <p:cNvSpPr txBox="1"/>
          <p:nvPr/>
        </p:nvSpPr>
        <p:spPr>
          <a:xfrm>
            <a:off x="3720706" y="367914"/>
            <a:ext cx="708848" cy="584775"/>
          </a:xfrm>
          <a:prstGeom prst="rect">
            <a:avLst/>
          </a:prstGeom>
          <a:noFill/>
        </p:spPr>
        <p:txBody>
          <a:bodyPr wrap="none">
            <a:spAutoFit/>
            <a:scene3d>
              <a:camera prst="orthographicFront"/>
              <a:lightRig rig="threePt" dir="t"/>
            </a:scene3d>
            <a:sp3d contourW="6350">
              <a:contourClr>
                <a:schemeClr val="bg1"/>
              </a:contourClr>
            </a:sp3d>
          </a:bodyPr>
          <a:lstStyle/>
          <a:p>
            <a:pPr>
              <a:defRPr/>
            </a:pPr>
            <a:r>
              <a:rPr lang="en-US" altLang="zh-CN" sz="3200" b="1" dirty="0">
                <a:solidFill>
                  <a:srgbClr val="FFFFFF"/>
                </a:solidFill>
                <a:latin typeface="Arial"/>
                <a:ea typeface="微软雅黑"/>
              </a:rPr>
              <a:t> </a:t>
            </a:r>
            <a:r>
              <a:rPr lang="zh-CN" altLang="en-US" sz="3200" b="1" dirty="0" smtClean="0">
                <a:solidFill>
                  <a:srgbClr val="FFFFFF"/>
                </a:solidFill>
                <a:latin typeface="Arial"/>
                <a:ea typeface="微软雅黑"/>
              </a:rPr>
              <a:t>（</a:t>
            </a:r>
            <a:endParaRPr lang="zh-CN" altLang="en-US" sz="3200" b="1" dirty="0">
              <a:solidFill>
                <a:srgbClr val="FFFFFF"/>
              </a:solidFill>
              <a:latin typeface="Arial"/>
              <a:ea typeface="微软雅黑"/>
            </a:endParaRPr>
          </a:p>
        </p:txBody>
      </p:sp>
      <p:sp>
        <p:nvSpPr>
          <p:cNvPr id="26" name="矩形 25"/>
          <p:cNvSpPr>
            <a:spLocks noChangeArrowheads="1"/>
          </p:cNvSpPr>
          <p:nvPr/>
        </p:nvSpPr>
        <p:spPr bwMode="auto">
          <a:xfrm>
            <a:off x="2834424" y="1953895"/>
            <a:ext cx="5958321" cy="400110"/>
          </a:xfrm>
          <a:prstGeom prst="rect">
            <a:avLst/>
          </a:prstGeom>
          <a:noFill/>
          <a:ln w="9525">
            <a:noFill/>
            <a:miter lim="800000"/>
            <a:headEnd/>
            <a:tailEnd/>
          </a:ln>
        </p:spPr>
        <p:txBody>
          <a:bodyPr wrap="square">
            <a:spAutoFit/>
          </a:bodyPr>
          <a:lstStyle/>
          <a:p>
            <a:r>
              <a:rPr lang="zh-CN" altLang="en-US" sz="2000" b="1" dirty="0" smtClean="0">
                <a:solidFill>
                  <a:srgbClr val="000099"/>
                </a:solidFill>
                <a:latin typeface="黑体" panose="02010609060101010101" pitchFamily="49" charset="-122"/>
                <a:ea typeface="黑体" panose="02010609060101010101" pitchFamily="49" charset="-122"/>
              </a:rPr>
              <a:t>（西</a:t>
            </a:r>
            <a:r>
              <a:rPr lang="zh-CN" altLang="en-US" sz="2000" b="1" dirty="0">
                <a:solidFill>
                  <a:srgbClr val="000099"/>
                </a:solidFill>
                <a:latin typeface="黑体" panose="02010609060101010101" pitchFamily="49" charset="-122"/>
                <a:ea typeface="黑体" panose="02010609060101010101" pitchFamily="49" charset="-122"/>
              </a:rPr>
              <a:t>）</a:t>
            </a:r>
            <a:r>
              <a:rPr lang="zh-CN" altLang="en-US" sz="2000" b="1" dirty="0" smtClean="0">
                <a:solidFill>
                  <a:srgbClr val="000099"/>
                </a:solidFill>
                <a:latin typeface="黑体" panose="02010609060101010101" pitchFamily="49" charset="-122"/>
                <a:ea typeface="黑体" panose="02010609060101010101" pitchFamily="49" charset="-122"/>
              </a:rPr>
              <a:t>哥伦布到达美洲巴哈马群岛（中美洲）</a:t>
            </a:r>
            <a:endParaRPr lang="zh-CN" altLang="en-US" sz="2000" b="1" dirty="0">
              <a:solidFill>
                <a:srgbClr val="000099"/>
              </a:solidFill>
              <a:latin typeface="黑体" panose="02010609060101010101" pitchFamily="49" charset="-122"/>
              <a:ea typeface="黑体" panose="02010609060101010101" pitchFamily="49" charset="-122"/>
            </a:endParaRPr>
          </a:p>
        </p:txBody>
      </p:sp>
      <p:sp>
        <p:nvSpPr>
          <p:cNvPr id="32" name="矩形 31"/>
          <p:cNvSpPr>
            <a:spLocks noChangeArrowheads="1"/>
          </p:cNvSpPr>
          <p:nvPr/>
        </p:nvSpPr>
        <p:spPr bwMode="auto">
          <a:xfrm>
            <a:off x="3072515" y="4135828"/>
            <a:ext cx="2592827" cy="523220"/>
          </a:xfrm>
          <a:prstGeom prst="rect">
            <a:avLst/>
          </a:prstGeom>
          <a:noFill/>
          <a:ln w="9525">
            <a:noFill/>
            <a:miter lim="800000"/>
            <a:headEnd/>
            <a:tailEnd/>
          </a:ln>
        </p:spPr>
        <p:txBody>
          <a:bodyPr wrap="square">
            <a:spAutoFit/>
          </a:bodyPr>
          <a:lstStyle/>
          <a:p>
            <a:r>
              <a:rPr lang="zh-CN" altLang="en-US" sz="2800" b="1" dirty="0">
                <a:solidFill>
                  <a:srgbClr val="C00000"/>
                </a:solidFill>
                <a:latin typeface="华文中宋" pitchFamily="2" charset="-122"/>
                <a:ea typeface="华文中宋" pitchFamily="2" charset="-122"/>
              </a:rPr>
              <a:t> </a:t>
            </a:r>
            <a:endParaRPr lang="zh-CN" altLang="en-US" sz="2000" b="1" dirty="0">
              <a:solidFill>
                <a:srgbClr val="C00000"/>
              </a:solidFill>
              <a:latin typeface="华文中宋" pitchFamily="2" charset="-122"/>
              <a:ea typeface="华文中宋" pitchFamily="2" charset="-122"/>
            </a:endParaRPr>
          </a:p>
        </p:txBody>
      </p:sp>
      <p:sp>
        <p:nvSpPr>
          <p:cNvPr id="41" name="矩形 40"/>
          <p:cNvSpPr>
            <a:spLocks noChangeArrowheads="1"/>
          </p:cNvSpPr>
          <p:nvPr/>
        </p:nvSpPr>
        <p:spPr bwMode="auto">
          <a:xfrm>
            <a:off x="1828313" y="1521495"/>
            <a:ext cx="1244204" cy="461665"/>
          </a:xfrm>
          <a:prstGeom prst="rect">
            <a:avLst/>
          </a:prstGeom>
          <a:noFill/>
          <a:ln w="9525">
            <a:noFill/>
            <a:miter lim="800000"/>
            <a:headEnd/>
            <a:tailEnd/>
          </a:ln>
        </p:spPr>
        <p:txBody>
          <a:bodyPr wrap="square">
            <a:spAutoFit/>
          </a:bodyPr>
          <a:lstStyle/>
          <a:p>
            <a:r>
              <a:rPr lang="en-US" altLang="zh-CN" sz="2400" b="1" dirty="0" smtClean="0"/>
              <a:t>1487</a:t>
            </a:r>
            <a:endParaRPr lang="zh-CN" altLang="en-US" sz="2400" b="1" dirty="0"/>
          </a:p>
        </p:txBody>
      </p:sp>
      <p:sp>
        <p:nvSpPr>
          <p:cNvPr id="43" name="矩形 42"/>
          <p:cNvSpPr>
            <a:spLocks noChangeArrowheads="1"/>
          </p:cNvSpPr>
          <p:nvPr/>
        </p:nvSpPr>
        <p:spPr bwMode="auto">
          <a:xfrm>
            <a:off x="2834524" y="1542899"/>
            <a:ext cx="4288353" cy="400110"/>
          </a:xfrm>
          <a:prstGeom prst="rect">
            <a:avLst/>
          </a:prstGeom>
          <a:noFill/>
          <a:ln w="9525">
            <a:noFill/>
            <a:miter lim="800000"/>
            <a:headEnd/>
            <a:tailEnd/>
          </a:ln>
        </p:spPr>
        <p:txBody>
          <a:bodyPr wrap="none">
            <a:spAutoFit/>
          </a:bodyPr>
          <a:lstStyle/>
          <a:p>
            <a:r>
              <a:rPr lang="zh-CN" altLang="en-US" sz="2000" b="1" dirty="0" smtClean="0">
                <a:latin typeface="黑体" panose="02010609060101010101" pitchFamily="49" charset="-122"/>
                <a:ea typeface="黑体" panose="02010609060101010101" pitchFamily="49" charset="-122"/>
              </a:rPr>
              <a:t>（葡）迪亚士绕过非洲西南端好望角</a:t>
            </a:r>
            <a:endParaRPr lang="zh-CN" altLang="en-US" sz="2000" b="1" dirty="0">
              <a:latin typeface="黑体" panose="02010609060101010101" pitchFamily="49" charset="-122"/>
              <a:ea typeface="黑体" panose="02010609060101010101" pitchFamily="49" charset="-122"/>
            </a:endParaRPr>
          </a:p>
        </p:txBody>
      </p:sp>
      <p:sp>
        <p:nvSpPr>
          <p:cNvPr id="44" name="矩形 43"/>
          <p:cNvSpPr>
            <a:spLocks noChangeArrowheads="1"/>
          </p:cNvSpPr>
          <p:nvPr/>
        </p:nvSpPr>
        <p:spPr bwMode="auto">
          <a:xfrm>
            <a:off x="1795655" y="1946343"/>
            <a:ext cx="1244204" cy="461665"/>
          </a:xfrm>
          <a:prstGeom prst="rect">
            <a:avLst/>
          </a:prstGeom>
          <a:noFill/>
          <a:ln w="9525">
            <a:noFill/>
            <a:miter lim="800000"/>
            <a:headEnd/>
            <a:tailEnd/>
          </a:ln>
        </p:spPr>
        <p:txBody>
          <a:bodyPr wrap="square">
            <a:spAutoFit/>
          </a:bodyPr>
          <a:lstStyle/>
          <a:p>
            <a:r>
              <a:rPr lang="en-US" altLang="zh-CN" sz="2400" b="1" dirty="0" smtClean="0"/>
              <a:t>1492</a:t>
            </a:r>
            <a:endParaRPr lang="zh-CN" altLang="en-US" sz="2400" b="1" dirty="0"/>
          </a:p>
        </p:txBody>
      </p:sp>
      <p:sp>
        <p:nvSpPr>
          <p:cNvPr id="48" name="矩形 47"/>
          <p:cNvSpPr>
            <a:spLocks noChangeArrowheads="1"/>
          </p:cNvSpPr>
          <p:nvPr/>
        </p:nvSpPr>
        <p:spPr bwMode="auto">
          <a:xfrm>
            <a:off x="1118552" y="3149680"/>
            <a:ext cx="1639330" cy="461665"/>
          </a:xfrm>
          <a:prstGeom prst="rect">
            <a:avLst/>
          </a:prstGeom>
          <a:noFill/>
          <a:ln w="9525">
            <a:noFill/>
            <a:miter lim="800000"/>
            <a:headEnd/>
            <a:tailEnd/>
          </a:ln>
        </p:spPr>
        <p:txBody>
          <a:bodyPr wrap="square">
            <a:spAutoFit/>
          </a:bodyPr>
          <a:lstStyle/>
          <a:p>
            <a:r>
              <a:rPr lang="en-US" altLang="zh-CN" sz="2400" b="1" dirty="0" smtClean="0"/>
              <a:t>1519-1522</a:t>
            </a:r>
            <a:endParaRPr lang="en-US" altLang="zh-CN" sz="2400" b="1" dirty="0"/>
          </a:p>
        </p:txBody>
      </p:sp>
      <p:sp>
        <p:nvSpPr>
          <p:cNvPr id="50" name="矩形 49"/>
          <p:cNvSpPr>
            <a:spLocks noChangeArrowheads="1"/>
          </p:cNvSpPr>
          <p:nvPr/>
        </p:nvSpPr>
        <p:spPr bwMode="auto">
          <a:xfrm>
            <a:off x="2868918" y="3162030"/>
            <a:ext cx="7649135" cy="400110"/>
          </a:xfrm>
          <a:prstGeom prst="rect">
            <a:avLst/>
          </a:prstGeom>
          <a:noFill/>
          <a:ln w="9525">
            <a:noFill/>
            <a:miter lim="800000"/>
            <a:headEnd/>
            <a:tailEnd/>
          </a:ln>
        </p:spPr>
        <p:txBody>
          <a:bodyPr wrap="square">
            <a:spAutoFit/>
          </a:bodyPr>
          <a:lstStyle/>
          <a:p>
            <a:r>
              <a:rPr lang="zh-CN" altLang="en-US" sz="2000" b="1" dirty="0" smtClean="0">
                <a:solidFill>
                  <a:srgbClr val="000099"/>
                </a:solidFill>
                <a:latin typeface="黑体" panose="02010609060101010101" pitchFamily="49" charset="-122"/>
                <a:ea typeface="黑体" panose="02010609060101010101" pitchFamily="49" charset="-122"/>
              </a:rPr>
              <a:t>（西）麦哲伦环球航行</a:t>
            </a:r>
            <a:endParaRPr lang="zh-CN" altLang="en-US" sz="2000" b="1" dirty="0">
              <a:solidFill>
                <a:srgbClr val="000099"/>
              </a:solidFill>
              <a:latin typeface="黑体" panose="02010609060101010101" pitchFamily="49" charset="-122"/>
              <a:ea typeface="黑体" panose="02010609060101010101" pitchFamily="49" charset="-122"/>
            </a:endParaRPr>
          </a:p>
        </p:txBody>
      </p:sp>
      <p:sp>
        <p:nvSpPr>
          <p:cNvPr id="52" name="矩形 51"/>
          <p:cNvSpPr>
            <a:spLocks noChangeArrowheads="1"/>
          </p:cNvSpPr>
          <p:nvPr/>
        </p:nvSpPr>
        <p:spPr bwMode="auto">
          <a:xfrm>
            <a:off x="1795655" y="2338521"/>
            <a:ext cx="1244204" cy="461665"/>
          </a:xfrm>
          <a:prstGeom prst="rect">
            <a:avLst/>
          </a:prstGeom>
          <a:noFill/>
          <a:ln w="9525">
            <a:noFill/>
            <a:miter lim="800000"/>
            <a:headEnd/>
            <a:tailEnd/>
          </a:ln>
        </p:spPr>
        <p:txBody>
          <a:bodyPr wrap="square">
            <a:spAutoFit/>
          </a:bodyPr>
          <a:lstStyle/>
          <a:p>
            <a:r>
              <a:rPr lang="en-US" altLang="zh-CN" sz="2400" b="1" dirty="0" smtClean="0"/>
              <a:t>1497</a:t>
            </a:r>
            <a:endParaRPr lang="zh-CN" altLang="en-US" sz="2400" b="1" dirty="0"/>
          </a:p>
        </p:txBody>
      </p:sp>
      <p:sp>
        <p:nvSpPr>
          <p:cNvPr id="53" name="矩形 52"/>
          <p:cNvSpPr>
            <a:spLocks noChangeArrowheads="1"/>
          </p:cNvSpPr>
          <p:nvPr/>
        </p:nvSpPr>
        <p:spPr bwMode="auto">
          <a:xfrm>
            <a:off x="2846005" y="2345921"/>
            <a:ext cx="4764201" cy="400110"/>
          </a:xfrm>
          <a:prstGeom prst="rect">
            <a:avLst/>
          </a:prstGeom>
          <a:noFill/>
          <a:ln w="9525">
            <a:noFill/>
            <a:miter lim="800000"/>
            <a:headEnd/>
            <a:tailEnd/>
          </a:ln>
        </p:spPr>
        <p:txBody>
          <a:bodyPr wrap="square">
            <a:spAutoFit/>
          </a:bodyPr>
          <a:lstStyle/>
          <a:p>
            <a:r>
              <a:rPr lang="zh-CN" altLang="en-US" sz="2000" b="1" dirty="0" smtClean="0">
                <a:solidFill>
                  <a:srgbClr val="C00000"/>
                </a:solidFill>
                <a:latin typeface="华文中宋" pitchFamily="2" charset="-122"/>
                <a:ea typeface="华文中宋" pitchFamily="2" charset="-122"/>
              </a:rPr>
              <a:t>（英）卡伯特父子到达北美洲纽芬兰岛</a:t>
            </a:r>
            <a:endParaRPr lang="zh-CN" altLang="en-US" sz="2000" b="1" dirty="0">
              <a:solidFill>
                <a:srgbClr val="C00000"/>
              </a:solidFill>
              <a:latin typeface="华文中宋" pitchFamily="2" charset="-122"/>
              <a:ea typeface="华文中宋" pitchFamily="2" charset="-122"/>
            </a:endParaRPr>
          </a:p>
        </p:txBody>
      </p:sp>
      <p:sp>
        <p:nvSpPr>
          <p:cNvPr id="55" name="矩形 54"/>
          <p:cNvSpPr>
            <a:spLocks noChangeArrowheads="1"/>
          </p:cNvSpPr>
          <p:nvPr/>
        </p:nvSpPr>
        <p:spPr bwMode="auto">
          <a:xfrm>
            <a:off x="1104895" y="4346470"/>
            <a:ext cx="1710862" cy="461665"/>
          </a:xfrm>
          <a:prstGeom prst="rect">
            <a:avLst/>
          </a:prstGeom>
          <a:noFill/>
          <a:ln w="9525">
            <a:noFill/>
            <a:miter lim="800000"/>
            <a:headEnd/>
            <a:tailEnd/>
          </a:ln>
        </p:spPr>
        <p:txBody>
          <a:bodyPr wrap="square">
            <a:spAutoFit/>
          </a:bodyPr>
          <a:lstStyle/>
          <a:p>
            <a:r>
              <a:rPr lang="en-US" altLang="zh-CN" sz="2400" b="1" dirty="0" smtClean="0">
                <a:solidFill>
                  <a:srgbClr val="7A09EB"/>
                </a:solidFill>
              </a:rPr>
              <a:t>1594-1597</a:t>
            </a:r>
          </a:p>
        </p:txBody>
      </p:sp>
      <p:sp>
        <p:nvSpPr>
          <p:cNvPr id="56" name="矩形 55"/>
          <p:cNvSpPr>
            <a:spLocks noChangeArrowheads="1"/>
          </p:cNvSpPr>
          <p:nvPr/>
        </p:nvSpPr>
        <p:spPr bwMode="auto">
          <a:xfrm>
            <a:off x="1092601" y="2727618"/>
            <a:ext cx="1517698" cy="461665"/>
          </a:xfrm>
          <a:prstGeom prst="rect">
            <a:avLst/>
          </a:prstGeom>
          <a:noFill/>
          <a:ln w="9525">
            <a:noFill/>
            <a:miter lim="800000"/>
            <a:headEnd/>
            <a:tailEnd/>
          </a:ln>
        </p:spPr>
        <p:txBody>
          <a:bodyPr wrap="square">
            <a:spAutoFit/>
          </a:bodyPr>
          <a:lstStyle/>
          <a:p>
            <a:r>
              <a:rPr lang="en-US" altLang="zh-CN" sz="2400" b="1" dirty="0" smtClean="0"/>
              <a:t>1497-1498</a:t>
            </a:r>
            <a:endParaRPr lang="zh-CN" altLang="en-US" sz="2400" b="1" dirty="0"/>
          </a:p>
        </p:txBody>
      </p:sp>
      <p:sp>
        <p:nvSpPr>
          <p:cNvPr id="57" name="矩形 56"/>
          <p:cNvSpPr>
            <a:spLocks noChangeArrowheads="1"/>
          </p:cNvSpPr>
          <p:nvPr/>
        </p:nvSpPr>
        <p:spPr bwMode="auto">
          <a:xfrm>
            <a:off x="2882931" y="2774953"/>
            <a:ext cx="7011696" cy="400110"/>
          </a:xfrm>
          <a:prstGeom prst="rect">
            <a:avLst/>
          </a:prstGeom>
          <a:noFill/>
          <a:ln w="9525">
            <a:noFill/>
            <a:miter lim="800000"/>
            <a:headEnd/>
            <a:tailEnd/>
          </a:ln>
        </p:spPr>
        <p:txBody>
          <a:bodyPr wrap="square">
            <a:spAutoFit/>
          </a:bodyPr>
          <a:lstStyle/>
          <a:p>
            <a:r>
              <a:rPr lang="zh-CN" altLang="en-US" sz="2000" b="1" dirty="0" smtClean="0">
                <a:latin typeface="黑体" panose="02010609060101010101" pitchFamily="49" charset="-122"/>
                <a:ea typeface="黑体" panose="02010609060101010101" pitchFamily="49" charset="-122"/>
              </a:rPr>
              <a:t>（葡）达</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伽马绕过非洲好望角，经印度洋，到达印度</a:t>
            </a:r>
            <a:endParaRPr lang="zh-CN" altLang="en-US" sz="2000" b="1" dirty="0">
              <a:latin typeface="黑体" panose="02010609060101010101" pitchFamily="49" charset="-122"/>
              <a:ea typeface="黑体" panose="02010609060101010101" pitchFamily="49" charset="-122"/>
            </a:endParaRPr>
          </a:p>
        </p:txBody>
      </p:sp>
      <p:sp>
        <p:nvSpPr>
          <p:cNvPr id="64" name="矩形 63"/>
          <p:cNvSpPr>
            <a:spLocks noChangeArrowheads="1"/>
          </p:cNvSpPr>
          <p:nvPr/>
        </p:nvSpPr>
        <p:spPr bwMode="auto">
          <a:xfrm>
            <a:off x="1137912" y="5107437"/>
            <a:ext cx="1527546" cy="461665"/>
          </a:xfrm>
          <a:prstGeom prst="rect">
            <a:avLst/>
          </a:prstGeom>
          <a:noFill/>
          <a:ln w="9525">
            <a:noFill/>
            <a:miter lim="800000"/>
            <a:headEnd/>
            <a:tailEnd/>
          </a:ln>
        </p:spPr>
        <p:txBody>
          <a:bodyPr wrap="square">
            <a:spAutoFit/>
          </a:bodyPr>
          <a:lstStyle/>
          <a:p>
            <a:r>
              <a:rPr lang="en-US" altLang="zh-CN" sz="2400" b="1" dirty="0" smtClean="0"/>
              <a:t>1642-1643</a:t>
            </a:r>
          </a:p>
        </p:txBody>
      </p:sp>
      <p:sp>
        <p:nvSpPr>
          <p:cNvPr id="65" name="矩形 64"/>
          <p:cNvSpPr>
            <a:spLocks noChangeArrowheads="1"/>
          </p:cNvSpPr>
          <p:nvPr/>
        </p:nvSpPr>
        <p:spPr bwMode="auto">
          <a:xfrm>
            <a:off x="2835186" y="5118650"/>
            <a:ext cx="678871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（荷）塔斯曼环航澳大利亚，到达新西兰和塔斯马尼亚岛</a:t>
            </a:r>
            <a:endParaRPr lang="zh-CN" altLang="en-US" sz="2000" b="1" dirty="0">
              <a:solidFill>
                <a:srgbClr val="3333FF"/>
              </a:solidFill>
              <a:latin typeface="华文中宋" pitchFamily="2" charset="-122"/>
              <a:ea typeface="华文中宋" pitchFamily="2" charset="-122"/>
            </a:endParaRPr>
          </a:p>
        </p:txBody>
      </p:sp>
      <p:sp>
        <p:nvSpPr>
          <p:cNvPr id="67" name="矩形 66"/>
          <p:cNvSpPr>
            <a:spLocks noChangeArrowheads="1"/>
          </p:cNvSpPr>
          <p:nvPr/>
        </p:nvSpPr>
        <p:spPr bwMode="auto">
          <a:xfrm>
            <a:off x="562097" y="5887976"/>
            <a:ext cx="2314242" cy="461665"/>
          </a:xfrm>
          <a:prstGeom prst="rect">
            <a:avLst/>
          </a:prstGeom>
          <a:noFill/>
          <a:ln w="9525">
            <a:noFill/>
            <a:miter lim="800000"/>
            <a:headEnd/>
            <a:tailEnd/>
          </a:ln>
        </p:spPr>
        <p:txBody>
          <a:bodyPr wrap="square">
            <a:spAutoFit/>
          </a:bodyPr>
          <a:lstStyle/>
          <a:p>
            <a:r>
              <a:rPr lang="en-US" altLang="zh-CN" sz="2400" b="1" dirty="0" smtClean="0">
                <a:solidFill>
                  <a:srgbClr val="FF0000"/>
                </a:solidFill>
                <a:latin typeface="微软雅黑" panose="020B0503020204020204" pitchFamily="34" charset="-122"/>
                <a:ea typeface="微软雅黑" panose="020B0503020204020204" pitchFamily="34" charset="-122"/>
              </a:rPr>
              <a:t>18</a:t>
            </a:r>
            <a:r>
              <a:rPr lang="zh-CN" altLang="en-US" sz="2400" b="1" dirty="0" smtClean="0">
                <a:solidFill>
                  <a:srgbClr val="FF0000"/>
                </a:solidFill>
                <a:latin typeface="微软雅黑" panose="020B0503020204020204" pitchFamily="34" charset="-122"/>
                <a:ea typeface="微软雅黑" panose="020B0503020204020204" pitchFamily="34" charset="-122"/>
              </a:rPr>
              <a:t>世纪中后期</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2756819" y="5922815"/>
            <a:ext cx="7445539"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C00000"/>
                </a:solidFill>
                <a:latin typeface="华文中宋" pitchFamily="2" charset="-122"/>
                <a:ea typeface="华文中宋" pitchFamily="2" charset="-122"/>
              </a:rPr>
              <a:t>（英）库克三次太平洋探险，北到白令海峡，南至南极</a:t>
            </a:r>
            <a:endParaRPr lang="zh-CN" altLang="en-US" sz="2000" b="1" dirty="0">
              <a:solidFill>
                <a:srgbClr val="C00000"/>
              </a:solidFill>
              <a:latin typeface="华文中宋" pitchFamily="2" charset="-122"/>
              <a:ea typeface="华文中宋" pitchFamily="2" charset="-122"/>
            </a:endParaRPr>
          </a:p>
        </p:txBody>
      </p:sp>
      <p:sp>
        <p:nvSpPr>
          <p:cNvPr id="71" name="矩形 70"/>
          <p:cNvSpPr>
            <a:spLocks noChangeArrowheads="1"/>
          </p:cNvSpPr>
          <p:nvPr/>
        </p:nvSpPr>
        <p:spPr bwMode="auto">
          <a:xfrm>
            <a:off x="1203729" y="4687197"/>
            <a:ext cx="1602567" cy="461665"/>
          </a:xfrm>
          <a:prstGeom prst="rect">
            <a:avLst/>
          </a:prstGeom>
          <a:noFill/>
          <a:ln w="9525">
            <a:noFill/>
            <a:miter lim="800000"/>
            <a:headEnd/>
            <a:tailEnd/>
          </a:ln>
        </p:spPr>
        <p:txBody>
          <a:bodyPr wrap="square">
            <a:spAutoFit/>
          </a:bodyPr>
          <a:lstStyle/>
          <a:p>
            <a:r>
              <a:rPr lang="en-US" altLang="zh-CN" sz="2400" b="1" dirty="0" smtClean="0"/>
              <a:t>17</a:t>
            </a:r>
            <a:r>
              <a:rPr lang="zh-CN" altLang="en-US" sz="2400" b="1" dirty="0" smtClean="0"/>
              <a:t>世纪初</a:t>
            </a:r>
            <a:endParaRPr lang="zh-CN" altLang="en-US" sz="2400" b="1" dirty="0"/>
          </a:p>
        </p:txBody>
      </p:sp>
      <p:sp>
        <p:nvSpPr>
          <p:cNvPr id="73" name="矩形 72"/>
          <p:cNvSpPr>
            <a:spLocks noChangeArrowheads="1"/>
          </p:cNvSpPr>
          <p:nvPr/>
        </p:nvSpPr>
        <p:spPr bwMode="auto">
          <a:xfrm>
            <a:off x="2843908" y="4729613"/>
            <a:ext cx="5855287"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（荷）哈得逊探索经北冰洋通向亚洲的航路</a:t>
            </a:r>
            <a:endParaRPr lang="zh-CN" altLang="en-US" sz="2000" b="1" dirty="0">
              <a:solidFill>
                <a:srgbClr val="3333FF"/>
              </a:solidFill>
              <a:latin typeface="华文中宋" pitchFamily="2" charset="-122"/>
              <a:ea typeface="华文中宋" pitchFamily="2" charset="-122"/>
            </a:endParaRPr>
          </a:p>
        </p:txBody>
      </p:sp>
      <p:sp>
        <p:nvSpPr>
          <p:cNvPr id="74" name="矩形 73"/>
          <p:cNvSpPr>
            <a:spLocks noChangeArrowheads="1"/>
          </p:cNvSpPr>
          <p:nvPr/>
        </p:nvSpPr>
        <p:spPr bwMode="auto">
          <a:xfrm>
            <a:off x="1723957" y="5435667"/>
            <a:ext cx="1244204" cy="461665"/>
          </a:xfrm>
          <a:prstGeom prst="rect">
            <a:avLst/>
          </a:prstGeom>
          <a:noFill/>
          <a:ln w="9525">
            <a:noFill/>
            <a:miter lim="800000"/>
            <a:headEnd/>
            <a:tailEnd/>
          </a:ln>
        </p:spPr>
        <p:txBody>
          <a:bodyPr wrap="square">
            <a:spAutoFit/>
          </a:bodyPr>
          <a:lstStyle/>
          <a:p>
            <a:r>
              <a:rPr lang="en-US" altLang="zh-CN" sz="2400" b="1" dirty="0" smtClean="0">
                <a:solidFill>
                  <a:srgbClr val="FF00FF"/>
                </a:solidFill>
              </a:rPr>
              <a:t>1728</a:t>
            </a:r>
            <a:endParaRPr lang="zh-CN" altLang="en-US" sz="2400" b="1" dirty="0">
              <a:solidFill>
                <a:srgbClr val="FF00FF"/>
              </a:solidFill>
            </a:endParaRPr>
          </a:p>
        </p:txBody>
      </p:sp>
      <p:sp>
        <p:nvSpPr>
          <p:cNvPr id="75" name="矩形 74"/>
          <p:cNvSpPr>
            <a:spLocks noChangeArrowheads="1"/>
          </p:cNvSpPr>
          <p:nvPr/>
        </p:nvSpPr>
        <p:spPr bwMode="auto">
          <a:xfrm>
            <a:off x="2751372" y="5479557"/>
            <a:ext cx="9140185"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FF0000"/>
                </a:solidFill>
                <a:latin typeface="华文中宋" pitchFamily="2" charset="-122"/>
                <a:ea typeface="华文中宋" pitchFamily="2" charset="-122"/>
              </a:rPr>
              <a:t>（俄）维图斯</a:t>
            </a:r>
            <a:r>
              <a:rPr lang="en-US" altLang="zh-CN" sz="2000" b="1" dirty="0" smtClean="0">
                <a:solidFill>
                  <a:srgbClr val="FF0000"/>
                </a:solidFill>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白</a:t>
            </a:r>
            <a:r>
              <a:rPr lang="zh-CN" altLang="en-US" sz="2000" b="1" dirty="0" smtClean="0">
                <a:solidFill>
                  <a:srgbClr val="FF0000"/>
                </a:solidFill>
                <a:latin typeface="华文中宋" pitchFamily="2" charset="-122"/>
                <a:ea typeface="华文中宋" pitchFamily="2" charset="-122"/>
              </a:rPr>
              <a:t>令穿越白令海峡 </a:t>
            </a:r>
            <a:r>
              <a:rPr lang="zh-CN" altLang="en-US" sz="2000" b="1" dirty="0" smtClean="0">
                <a:latin typeface="华文中宋" pitchFamily="2" charset="-122"/>
                <a:ea typeface="华文中宋" pitchFamily="2" charset="-122"/>
              </a:rPr>
              <a:t> </a:t>
            </a:r>
            <a:r>
              <a:rPr lang="en-US" altLang="zh-CN" sz="2000" b="1" dirty="0" smtClean="0">
                <a:latin typeface="华文中宋" pitchFamily="2" charset="-122"/>
                <a:ea typeface="华文中宋" pitchFamily="2" charset="-122"/>
              </a:rPr>
              <a:t>(</a:t>
            </a:r>
            <a:r>
              <a:rPr lang="zh-CN" altLang="en-US" sz="2000" b="1" dirty="0">
                <a:latin typeface="华文中宋" pitchFamily="2" charset="-122"/>
                <a:ea typeface="华文中宋" pitchFamily="2" charset="-122"/>
              </a:rPr>
              <a:t>俄罗斯</a:t>
            </a:r>
            <a:r>
              <a:rPr lang="zh-CN" altLang="en-US" sz="2000" b="1" dirty="0" smtClean="0">
                <a:latin typeface="华文中宋" pitchFamily="2" charset="-122"/>
                <a:ea typeface="华文中宋" pitchFamily="2" charset="-122"/>
              </a:rPr>
              <a:t>开辟了北太平洋</a:t>
            </a:r>
            <a:r>
              <a:rPr lang="zh-CN" altLang="en-US" sz="2000" b="1" dirty="0">
                <a:latin typeface="华文中宋" pitchFamily="2" charset="-122"/>
                <a:ea typeface="华文中宋" pitchFamily="2" charset="-122"/>
              </a:rPr>
              <a:t>到北冰洋的</a:t>
            </a:r>
            <a:r>
              <a:rPr lang="zh-CN" altLang="en-US" sz="2000" b="1" dirty="0" smtClean="0">
                <a:latin typeface="华文中宋" pitchFamily="2" charset="-122"/>
                <a:ea typeface="华文中宋" pitchFamily="2" charset="-122"/>
              </a:rPr>
              <a:t>航线）</a:t>
            </a:r>
            <a:endParaRPr lang="zh-CN" altLang="en-US" sz="2000" b="1" dirty="0">
              <a:latin typeface="华文中宋" pitchFamily="2" charset="-122"/>
              <a:ea typeface="华文中宋" pitchFamily="2" charset="-122"/>
            </a:endParaRPr>
          </a:p>
        </p:txBody>
      </p:sp>
      <p:sp>
        <p:nvSpPr>
          <p:cNvPr id="78" name="矩形 77"/>
          <p:cNvSpPr>
            <a:spLocks noChangeArrowheads="1"/>
          </p:cNvSpPr>
          <p:nvPr/>
        </p:nvSpPr>
        <p:spPr bwMode="auto">
          <a:xfrm>
            <a:off x="2834523" y="4358870"/>
            <a:ext cx="457377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（荷）巴伦支在北冰洋地区</a:t>
            </a:r>
            <a:r>
              <a:rPr lang="zh-CN" altLang="en-US" sz="2000" b="1" dirty="0">
                <a:solidFill>
                  <a:srgbClr val="3333FF"/>
                </a:solidFill>
                <a:latin typeface="华文中宋" pitchFamily="2" charset="-122"/>
                <a:ea typeface="华文中宋" pitchFamily="2" charset="-122"/>
              </a:rPr>
              <a:t>航行</a:t>
            </a:r>
          </a:p>
        </p:txBody>
      </p:sp>
      <p:sp>
        <p:nvSpPr>
          <p:cNvPr id="79" name="矩形 78"/>
          <p:cNvSpPr>
            <a:spLocks noChangeArrowheads="1"/>
          </p:cNvSpPr>
          <p:nvPr/>
        </p:nvSpPr>
        <p:spPr bwMode="auto">
          <a:xfrm>
            <a:off x="1083123" y="3991290"/>
            <a:ext cx="1528677" cy="461665"/>
          </a:xfrm>
          <a:prstGeom prst="rect">
            <a:avLst/>
          </a:prstGeom>
          <a:noFill/>
          <a:ln w="9525">
            <a:noFill/>
            <a:miter lim="800000"/>
            <a:headEnd/>
            <a:tailEnd/>
          </a:ln>
        </p:spPr>
        <p:txBody>
          <a:bodyPr wrap="square">
            <a:spAutoFit/>
          </a:bodyPr>
          <a:lstStyle/>
          <a:p>
            <a:r>
              <a:rPr lang="en-US" altLang="zh-CN" sz="2400" b="1" dirty="0" smtClean="0">
                <a:solidFill>
                  <a:srgbClr val="7A09EB"/>
                </a:solidFill>
              </a:rPr>
              <a:t>1577-1580</a:t>
            </a:r>
          </a:p>
        </p:txBody>
      </p:sp>
      <p:sp>
        <p:nvSpPr>
          <p:cNvPr id="80" name="矩形 79"/>
          <p:cNvSpPr>
            <a:spLocks noChangeArrowheads="1"/>
          </p:cNvSpPr>
          <p:nvPr/>
        </p:nvSpPr>
        <p:spPr bwMode="auto">
          <a:xfrm>
            <a:off x="2823637" y="4029304"/>
            <a:ext cx="6729282"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C00000"/>
                </a:solidFill>
                <a:latin typeface="华文中宋" pitchFamily="2" charset="-122"/>
                <a:ea typeface="华文中宋" pitchFamily="2" charset="-122"/>
              </a:rPr>
              <a:t>（英）德雷克环球航行（曾到达南美洲南端的合恩角）</a:t>
            </a:r>
            <a:endParaRPr lang="zh-CN" altLang="en-US" sz="2000" b="1" dirty="0">
              <a:solidFill>
                <a:srgbClr val="C00000"/>
              </a:solidFill>
              <a:latin typeface="华文中宋" pitchFamily="2" charset="-122"/>
              <a:ea typeface="华文中宋" pitchFamily="2" charset="-122"/>
            </a:endParaRPr>
          </a:p>
        </p:txBody>
      </p:sp>
      <p:sp>
        <p:nvSpPr>
          <p:cNvPr id="59" name="矩形 58"/>
          <p:cNvSpPr>
            <a:spLocks noChangeArrowheads="1"/>
          </p:cNvSpPr>
          <p:nvPr/>
        </p:nvSpPr>
        <p:spPr bwMode="auto">
          <a:xfrm>
            <a:off x="1101890" y="3606294"/>
            <a:ext cx="1710862" cy="461665"/>
          </a:xfrm>
          <a:prstGeom prst="rect">
            <a:avLst/>
          </a:prstGeom>
          <a:noFill/>
          <a:ln w="9525">
            <a:noFill/>
            <a:miter lim="800000"/>
            <a:headEnd/>
            <a:tailEnd/>
          </a:ln>
        </p:spPr>
        <p:txBody>
          <a:bodyPr wrap="square">
            <a:spAutoFit/>
          </a:bodyPr>
          <a:lstStyle/>
          <a:p>
            <a:r>
              <a:rPr lang="en-US" altLang="zh-CN" sz="2400" b="1" dirty="0" smtClean="0">
                <a:solidFill>
                  <a:srgbClr val="7A09EB"/>
                </a:solidFill>
              </a:rPr>
              <a:t>1534-1536</a:t>
            </a:r>
          </a:p>
        </p:txBody>
      </p:sp>
      <p:sp>
        <p:nvSpPr>
          <p:cNvPr id="77" name="矩形 76"/>
          <p:cNvSpPr>
            <a:spLocks noChangeArrowheads="1"/>
          </p:cNvSpPr>
          <p:nvPr/>
        </p:nvSpPr>
        <p:spPr bwMode="auto">
          <a:xfrm>
            <a:off x="2814020" y="3649838"/>
            <a:ext cx="476420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CC0099"/>
                </a:solidFill>
                <a:latin typeface="华文中宋" pitchFamily="2" charset="-122"/>
                <a:ea typeface="华文中宋" pitchFamily="2" charset="-122"/>
              </a:rPr>
              <a:t>（法）卡蒂埃到达北美洲拉布拉多半岛</a:t>
            </a:r>
            <a:endParaRPr lang="zh-CN" altLang="en-US" sz="2000" b="1" dirty="0">
              <a:solidFill>
                <a:srgbClr val="CC0099"/>
              </a:solidFill>
              <a:latin typeface="华文中宋" pitchFamily="2" charset="-122"/>
              <a:ea typeface="华文中宋" pitchFamily="2" charset="-122"/>
            </a:endParaRPr>
          </a:p>
        </p:txBody>
      </p:sp>
      <p:cxnSp>
        <p:nvCxnSpPr>
          <p:cNvPr id="81" name="直接连接符 80"/>
          <p:cNvCxnSpPr/>
          <p:nvPr/>
        </p:nvCxnSpPr>
        <p:spPr>
          <a:xfrm flipV="1">
            <a:off x="224190" y="3562057"/>
            <a:ext cx="10604310" cy="354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标题 1">
            <a:extLst>
              <a:ext uri="{FF2B5EF4-FFF2-40B4-BE49-F238E27FC236}">
                <a16:creationId xmlns="" xmlns:a16="http://schemas.microsoft.com/office/drawing/2014/main" id="{8EA2ACC8-ACE5-48B9-8AEA-573395A9AC3D}"/>
              </a:ext>
            </a:extLst>
          </p:cNvPr>
          <p:cNvSpPr txBox="1">
            <a:spLocks/>
          </p:cNvSpPr>
          <p:nvPr/>
        </p:nvSpPr>
        <p:spPr>
          <a:xfrm>
            <a:off x="0" y="0"/>
            <a:ext cx="1225414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全球航路开辟的过程</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2579915" y="176472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568619" y="2189313"/>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579915" y="2580239"/>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586485" y="296933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579504" y="3374223"/>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606519" y="383712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2608338" y="4206204"/>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612162" y="454589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610751" y="4928915"/>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628291" y="5329591"/>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2601276" y="5659247"/>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2601687" y="6118808"/>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9701" y="807975"/>
            <a:ext cx="10523700" cy="523220"/>
          </a:xfrm>
          <a:prstGeom prst="rect">
            <a:avLst/>
          </a:prstGeom>
          <a:solidFill>
            <a:schemeClr val="accent2">
              <a:lumMod val="60000"/>
              <a:lumOff val="40000"/>
            </a:schemeClr>
          </a:solidFill>
        </p:spPr>
        <p:txBody>
          <a:bodyPr wrap="square" rtlCol="0">
            <a:spAutoFit/>
          </a:bodyPr>
          <a:lstStyle/>
          <a:p>
            <a:r>
              <a:rPr lang="zh-CN" altLang="en-US" sz="2800" b="1" dirty="0" smtClean="0"/>
              <a:t>请结合下列时间轴和前面航线图总结全球航路开辟的主要特点。</a:t>
            </a:r>
            <a:endParaRPr lang="zh-CN" altLang="en-US" sz="2800" b="1" dirty="0"/>
          </a:p>
        </p:txBody>
      </p:sp>
      <p:sp>
        <p:nvSpPr>
          <p:cNvPr id="49" name="文本框 3">
            <a:extLst>
              <a:ext uri="{FF2B5EF4-FFF2-40B4-BE49-F238E27FC236}">
                <a16:creationId xmlns="" xmlns:a16="http://schemas.microsoft.com/office/drawing/2014/main" id="{0FB9E026-9539-47CA-8936-085FD57B8CDA}"/>
              </a:ext>
            </a:extLst>
          </p:cNvPr>
          <p:cNvSpPr txBox="1"/>
          <p:nvPr/>
        </p:nvSpPr>
        <p:spPr>
          <a:xfrm>
            <a:off x="664029" y="1481397"/>
            <a:ext cx="10809513" cy="5016758"/>
          </a:xfrm>
          <a:prstGeom prst="rect">
            <a:avLst/>
          </a:prstGeom>
          <a:solidFill>
            <a:schemeClr val="accent1">
              <a:lumMod val="20000"/>
              <a:lumOff val="80000"/>
            </a:schemeClr>
          </a:solidFill>
        </p:spPr>
        <p:txBody>
          <a:bodyPr wrap="square" rtlCol="0">
            <a:spAutoFit/>
          </a:bodyPr>
          <a:lstStyle/>
          <a:p>
            <a:r>
              <a:rPr lang="en-US" altLang="zh-CN" sz="4000" b="1" dirty="0" smtClean="0">
                <a:latin typeface="黑体" panose="02010609060101010101" pitchFamily="49" charset="-122"/>
                <a:ea typeface="黑体" panose="02010609060101010101" pitchFamily="49" charset="-122"/>
              </a:rPr>
              <a:t>1.</a:t>
            </a:r>
            <a:r>
              <a:rPr lang="zh-CN" altLang="en-US" sz="4000" b="1" dirty="0" smtClean="0">
                <a:latin typeface="黑体" panose="02010609060101010101" pitchFamily="49" charset="-122"/>
                <a:ea typeface="黑体" panose="02010609060101010101" pitchFamily="49" charset="-122"/>
              </a:rPr>
              <a:t>以西欧为中心。主要是欧洲、亚洲、美洲之间的东西航线。</a:t>
            </a:r>
            <a:endParaRPr lang="en-US" altLang="zh-CN" sz="4000" b="1" dirty="0" smtClean="0">
              <a:latin typeface="黑体" panose="02010609060101010101" pitchFamily="49" charset="-122"/>
              <a:ea typeface="黑体" panose="02010609060101010101" pitchFamily="49" charset="-122"/>
            </a:endParaRPr>
          </a:p>
          <a:p>
            <a:r>
              <a:rPr lang="en-US" altLang="zh-CN" sz="4000" b="1" dirty="0" smtClean="0">
                <a:latin typeface="黑体" panose="02010609060101010101" pitchFamily="49" charset="-122"/>
                <a:ea typeface="黑体" panose="02010609060101010101" pitchFamily="49" charset="-122"/>
              </a:rPr>
              <a:t>2.</a:t>
            </a:r>
            <a:r>
              <a:rPr lang="zh-CN" altLang="en-US" sz="4000" b="1" dirty="0" smtClean="0">
                <a:latin typeface="黑体" panose="02010609060101010101" pitchFamily="49" charset="-122"/>
                <a:ea typeface="黑体" panose="02010609060101010101" pitchFamily="49" charset="-122"/>
              </a:rPr>
              <a:t>分为两个阶段，早期阶段以西班牙和葡萄牙为主，开辟主要航线；后期英、荷、法、俄等国比较活跃，开拓了在北大西洋和南太平洋等的海上新航线。</a:t>
            </a:r>
            <a:endParaRPr lang="en-US" altLang="zh-CN" sz="4000" b="1" dirty="0">
              <a:latin typeface="黑体" panose="02010609060101010101" pitchFamily="49" charset="-122"/>
              <a:ea typeface="黑体" panose="02010609060101010101" pitchFamily="49" charset="-122"/>
            </a:endParaRPr>
          </a:p>
          <a:p>
            <a:r>
              <a:rPr lang="en-US" altLang="zh-CN" sz="4000" b="1" dirty="0" smtClean="0">
                <a:latin typeface="黑体" panose="02010609060101010101" pitchFamily="49" charset="-122"/>
                <a:ea typeface="黑体" panose="02010609060101010101" pitchFamily="49" charset="-122"/>
              </a:rPr>
              <a:t>3.</a:t>
            </a:r>
            <a:r>
              <a:rPr lang="zh-CN" altLang="en-US" sz="4000" b="1" dirty="0" smtClean="0">
                <a:latin typeface="黑体" panose="02010609060101010101" pitchFamily="49" charset="-122"/>
                <a:ea typeface="黑体" panose="02010609060101010101" pitchFamily="49" charset="-122"/>
              </a:rPr>
              <a:t>世界主要大洲和大洋之间通过海上航线建立了直接联系。</a:t>
            </a:r>
            <a:endParaRPr lang="en-US" altLang="zh-CN" sz="4000" b="1"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71033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down)">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49_2045"/>
          <p:cNvPicPr>
            <a:picLocks noChangeAspect="1" noChangeArrowheads="1"/>
          </p:cNvPicPr>
          <p:nvPr/>
        </p:nvPicPr>
        <p:blipFill>
          <a:blip r:embed="rId2">
            <a:extLst>
              <a:ext uri="{28A0092B-C50C-407E-A947-70E740481C1C}">
                <a14:useLocalDpi xmlns:a14="http://schemas.microsoft.com/office/drawing/2010/main" val="0"/>
              </a:ext>
            </a:extLst>
          </a:blip>
          <a:srcRect l="7382" r="7382" b="10397"/>
          <a:stretch>
            <a:fillRect/>
          </a:stretch>
        </p:blipFill>
        <p:spPr bwMode="auto">
          <a:xfrm>
            <a:off x="-336550" y="-31750"/>
            <a:ext cx="12960351"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Text Box 3"/>
          <p:cNvSpPr txBox="1">
            <a:spLocks noChangeArrowheads="1"/>
          </p:cNvSpPr>
          <p:nvPr/>
        </p:nvSpPr>
        <p:spPr bwMode="auto">
          <a:xfrm>
            <a:off x="0" y="0"/>
            <a:ext cx="945726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ea typeface="宋体" pitchFamily="2" charset="-122"/>
              </a:defRPr>
            </a:lvl1pPr>
            <a:lvl2pPr marL="742950" indent="-285750" eaLnBrk="0" hangingPunct="0">
              <a:defRPr sz="2800">
                <a:solidFill>
                  <a:schemeClr val="tx1"/>
                </a:solidFill>
                <a:latin typeface="Times New Roman" pitchFamily="18" charset="0"/>
                <a:ea typeface="宋体" pitchFamily="2" charset="-122"/>
              </a:defRPr>
            </a:lvl2pPr>
            <a:lvl3pPr marL="1143000" indent="-228600" eaLnBrk="0" hangingPunct="0">
              <a:defRPr sz="2800">
                <a:solidFill>
                  <a:schemeClr val="tx1"/>
                </a:solidFill>
                <a:latin typeface="Times New Roman" pitchFamily="18" charset="0"/>
                <a:ea typeface="宋体" pitchFamily="2" charset="-122"/>
              </a:defRPr>
            </a:lvl3pPr>
            <a:lvl4pPr marL="1600200" indent="-228600" eaLnBrk="0" hangingPunct="0">
              <a:defRPr sz="2800">
                <a:solidFill>
                  <a:schemeClr val="tx1"/>
                </a:solidFill>
                <a:latin typeface="Times New Roman" pitchFamily="18" charset="0"/>
                <a:ea typeface="宋体" pitchFamily="2" charset="-122"/>
              </a:defRPr>
            </a:lvl4pPr>
            <a:lvl5pPr marL="2057400" indent="-228600" eaLnBrk="0" hangingPunct="0">
              <a:defRPr sz="28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8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8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8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800">
                <a:solidFill>
                  <a:schemeClr val="tx1"/>
                </a:solidFill>
                <a:latin typeface="Times New Roman" pitchFamily="18" charset="0"/>
                <a:ea typeface="宋体" pitchFamily="2" charset="-122"/>
              </a:defRPr>
            </a:lvl9pPr>
          </a:lstStyle>
          <a:p>
            <a:pPr eaLnBrk="1" hangingPunct="1"/>
            <a:r>
              <a:rPr lang="en-US" altLang="zh-CN" b="1" dirty="0">
                <a:latin typeface="Arial" pitchFamily="34" charset="0"/>
              </a:rPr>
              <a:t>《</a:t>
            </a:r>
            <a:r>
              <a:rPr lang="zh-CN" altLang="en-US" b="1" dirty="0">
                <a:latin typeface="Arial" pitchFamily="34" charset="0"/>
              </a:rPr>
              <a:t>环球时报</a:t>
            </a:r>
            <a:r>
              <a:rPr lang="en-US" altLang="zh-CN" b="1" dirty="0">
                <a:latin typeface="Arial" pitchFamily="34" charset="0"/>
              </a:rPr>
              <a:t>》2005</a:t>
            </a:r>
            <a:r>
              <a:rPr lang="zh-CN" altLang="en-US" b="1" dirty="0">
                <a:latin typeface="Arial" pitchFamily="34" charset="0"/>
              </a:rPr>
              <a:t>年</a:t>
            </a:r>
            <a:r>
              <a:rPr lang="en-US" altLang="zh-CN" b="1" dirty="0">
                <a:latin typeface="Arial" pitchFamily="34" charset="0"/>
              </a:rPr>
              <a:t>8</a:t>
            </a:r>
            <a:r>
              <a:rPr lang="zh-CN" altLang="en-US" b="1" dirty="0">
                <a:latin typeface="Arial" pitchFamily="34" charset="0"/>
              </a:rPr>
              <a:t>月</a:t>
            </a:r>
            <a:r>
              <a:rPr lang="en-US" altLang="zh-CN" b="1" dirty="0">
                <a:latin typeface="Arial" pitchFamily="34" charset="0"/>
              </a:rPr>
              <a:t>24</a:t>
            </a:r>
            <a:r>
              <a:rPr lang="zh-CN" altLang="en-US" b="1" dirty="0">
                <a:latin typeface="Arial" pitchFamily="34" charset="0"/>
              </a:rPr>
              <a:t>日报道：</a:t>
            </a:r>
          </a:p>
          <a:p>
            <a:pPr eaLnBrk="1" hangingPunct="1"/>
            <a:r>
              <a:rPr lang="zh-CN" altLang="en-US" b="1" dirty="0">
                <a:latin typeface="Arial" pitchFamily="34" charset="0"/>
              </a:rPr>
              <a:t>     </a:t>
            </a:r>
          </a:p>
        </p:txBody>
      </p:sp>
      <p:sp>
        <p:nvSpPr>
          <p:cNvPr id="203780" name="Rectangle 4"/>
          <p:cNvSpPr>
            <a:spLocks noChangeArrowheads="1"/>
          </p:cNvSpPr>
          <p:nvPr/>
        </p:nvSpPr>
        <p:spPr bwMode="auto">
          <a:xfrm>
            <a:off x="1284514" y="1211908"/>
            <a:ext cx="457018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smtClean="0">
                <a:latin typeface="+mj-ea"/>
                <a:ea typeface="+mj-ea"/>
              </a:rPr>
              <a:t>    </a:t>
            </a:r>
            <a:r>
              <a:rPr lang="en-US" altLang="zh-CN" sz="2400" b="1" dirty="0" smtClean="0">
                <a:latin typeface="+mj-ea"/>
                <a:ea typeface="+mj-ea"/>
              </a:rPr>
              <a:t>1992</a:t>
            </a:r>
            <a:r>
              <a:rPr lang="zh-CN" altLang="en-US" sz="2400" b="1" dirty="0" smtClean="0">
                <a:latin typeface="+mj-ea"/>
                <a:ea typeface="+mj-ea"/>
              </a:rPr>
              <a:t>年，正值哥伦布发现美洲大陆</a:t>
            </a:r>
            <a:r>
              <a:rPr lang="en-US" altLang="zh-CN" sz="2400" b="1" dirty="0" smtClean="0">
                <a:latin typeface="+mj-ea"/>
                <a:ea typeface="+mj-ea"/>
              </a:rPr>
              <a:t>500</a:t>
            </a:r>
            <a:r>
              <a:rPr lang="zh-CN" altLang="en-US" sz="2400" b="1" dirty="0" smtClean="0">
                <a:latin typeface="+mj-ea"/>
                <a:ea typeface="+mj-ea"/>
              </a:rPr>
              <a:t>周年纪念，联合国教科文组织本打算将这天定为</a:t>
            </a:r>
            <a:r>
              <a:rPr lang="zh-CN" altLang="en-US" sz="2400" b="1" dirty="0" smtClean="0">
                <a:solidFill>
                  <a:srgbClr val="FF0000"/>
                </a:solidFill>
                <a:latin typeface="+mj-ea"/>
                <a:ea typeface="+mj-ea"/>
              </a:rPr>
              <a:t>全球纪念日</a:t>
            </a:r>
            <a:r>
              <a:rPr lang="zh-CN" altLang="en-US" sz="2400" b="1" dirty="0" smtClean="0">
                <a:latin typeface="+mj-ea"/>
                <a:ea typeface="+mj-ea"/>
              </a:rPr>
              <a:t>，没想到这个提议遭到了许多墨西哥人的反对。墨西哥的印第安人还于当天举行了游行威，甚至砸掉了哥伦布塑像的一段手指。不仅如此，许多土著居民坚决反对人们使用哥伦布“发现”新大陆这种说法，他们认为，早在哥伦布之前，他们的祖先就生活在这片土地上，并形成了自己独特的文化。     </a:t>
            </a:r>
            <a:endParaRPr lang="zh-CN" altLang="en-US" sz="2400" b="1" dirty="0">
              <a:latin typeface="+mj-ea"/>
              <a:ea typeface="+mj-ea"/>
            </a:endParaRPr>
          </a:p>
        </p:txBody>
      </p:sp>
      <p:sp>
        <p:nvSpPr>
          <p:cNvPr id="203781" name="Rectangle 5"/>
          <p:cNvSpPr>
            <a:spLocks noChangeArrowheads="1"/>
          </p:cNvSpPr>
          <p:nvPr/>
        </p:nvSpPr>
        <p:spPr bwMode="auto">
          <a:xfrm>
            <a:off x="6481234" y="981076"/>
            <a:ext cx="4798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Arial" pitchFamily="34" charset="0"/>
              </a:rPr>
              <a:t>    </a:t>
            </a:r>
            <a:endParaRPr lang="zh-CN" altLang="en-US" sz="3200" b="1" dirty="0">
              <a:latin typeface="华文中宋" pitchFamily="2" charset="-122"/>
              <a:ea typeface="华文中宋" pitchFamily="2" charset="-122"/>
            </a:endParaRPr>
          </a:p>
        </p:txBody>
      </p:sp>
      <p:sp>
        <p:nvSpPr>
          <p:cNvPr id="2" name="矩形 1"/>
          <p:cNvSpPr/>
          <p:nvPr/>
        </p:nvSpPr>
        <p:spPr>
          <a:xfrm>
            <a:off x="6302830" y="1190716"/>
            <a:ext cx="4593770" cy="2677656"/>
          </a:xfrm>
          <a:prstGeom prst="rect">
            <a:avLst/>
          </a:prstGeom>
        </p:spPr>
        <p:txBody>
          <a:bodyPr wrap="square">
            <a:spAutoFit/>
          </a:bodyPr>
          <a:lstStyle/>
          <a:p>
            <a:r>
              <a:rPr lang="zh-CN" altLang="en-US" sz="2400" b="1" dirty="0">
                <a:latin typeface="+mj-ea"/>
                <a:ea typeface="+mj-ea"/>
              </a:rPr>
              <a:t>每到</a:t>
            </a:r>
            <a:r>
              <a:rPr lang="en-US" altLang="zh-CN" sz="2400" b="1" dirty="0">
                <a:latin typeface="+mj-ea"/>
                <a:ea typeface="+mj-ea"/>
              </a:rPr>
              <a:t>10</a:t>
            </a:r>
            <a:r>
              <a:rPr lang="zh-CN" altLang="en-US" sz="2400" b="1" dirty="0">
                <a:latin typeface="+mj-ea"/>
                <a:ea typeface="+mj-ea"/>
              </a:rPr>
              <a:t>月</a:t>
            </a:r>
            <a:r>
              <a:rPr lang="en-US" altLang="zh-CN" sz="2400" b="1" dirty="0">
                <a:latin typeface="+mj-ea"/>
                <a:ea typeface="+mj-ea"/>
              </a:rPr>
              <a:t>12</a:t>
            </a:r>
            <a:r>
              <a:rPr lang="zh-CN" altLang="en-US" sz="2400" b="1" dirty="0">
                <a:latin typeface="+mj-ea"/>
                <a:ea typeface="+mj-ea"/>
              </a:rPr>
              <a:t>日，就会有印第安人来到塑像前表示抗议，指责哥伦布的到来给美洲带来的是痛苦和灾难。鉴于印第安居民的强烈反应，美洲的许多国家都已经将哥伦布发现美洲的这一天定为</a:t>
            </a:r>
            <a:r>
              <a:rPr lang="zh-CN" altLang="en-US" sz="2400" b="1" dirty="0" smtClean="0">
                <a:solidFill>
                  <a:srgbClr val="FF0000"/>
                </a:solidFill>
                <a:latin typeface="+mj-ea"/>
                <a:ea typeface="+mj-ea"/>
              </a:rPr>
              <a:t>“种族日”</a:t>
            </a:r>
            <a:r>
              <a:rPr lang="zh-CN" altLang="en-US" sz="2400" b="1" dirty="0" smtClean="0">
                <a:latin typeface="+mj-ea"/>
                <a:ea typeface="+mj-ea"/>
              </a:rPr>
              <a:t>。</a:t>
            </a:r>
            <a:endParaRPr lang="zh-CN" altLang="en-US" sz="2400" b="1" dirty="0">
              <a:latin typeface="+mj-ea"/>
              <a:ea typeface="+mj-ea"/>
            </a:endParaRPr>
          </a:p>
        </p:txBody>
      </p:sp>
      <p:sp>
        <p:nvSpPr>
          <p:cNvPr id="3" name="TextBox 2"/>
          <p:cNvSpPr txBox="1"/>
          <p:nvPr/>
        </p:nvSpPr>
        <p:spPr>
          <a:xfrm>
            <a:off x="6302831" y="4171316"/>
            <a:ext cx="4593769" cy="1200329"/>
          </a:xfrm>
          <a:prstGeom prst="rect">
            <a:avLst/>
          </a:prstGeom>
          <a:solidFill>
            <a:schemeClr val="accent4">
              <a:lumMod val="20000"/>
              <a:lumOff val="80000"/>
            </a:schemeClr>
          </a:solidFill>
        </p:spPr>
        <p:txBody>
          <a:bodyPr wrap="square" rtlCol="0">
            <a:spAutoFit/>
          </a:bodyPr>
          <a:lstStyle/>
          <a:p>
            <a:r>
              <a:rPr lang="zh-CN" altLang="en-US" sz="2400" b="1" dirty="0" smtClean="0">
                <a:solidFill>
                  <a:srgbClr val="0070C0"/>
                </a:solidFill>
              </a:rPr>
              <a:t>你认为应该以怎样的方式纪念哥伦布开辟从欧洲到美洲的航路比较合适，请说明理由？</a:t>
            </a:r>
            <a:endParaRPr lang="zh-CN" altLang="en-US" sz="2400" b="1" dirty="0">
              <a:solidFill>
                <a:srgbClr val="0070C0"/>
              </a:solidFill>
            </a:endParaRPr>
          </a:p>
        </p:txBody>
      </p:sp>
    </p:spTree>
    <p:extLst>
      <p:ext uri="{BB962C8B-B14F-4D97-AF65-F5344CB8AC3E}">
        <p14:creationId xmlns:p14="http://schemas.microsoft.com/office/powerpoint/2010/main" val="1232202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a:spLocks noChangeArrowheads="1"/>
          </p:cNvSpPr>
          <p:nvPr/>
        </p:nvSpPr>
        <p:spPr bwMode="auto">
          <a:xfrm>
            <a:off x="2823638" y="782884"/>
            <a:ext cx="8460392" cy="707886"/>
          </a:xfrm>
          <a:prstGeom prst="rect">
            <a:avLst/>
          </a:prstGeom>
          <a:solidFill>
            <a:schemeClr val="bg1"/>
          </a:solidFill>
          <a:ln w="9525">
            <a:noFill/>
            <a:miter lim="800000"/>
            <a:headEnd/>
            <a:tailEnd/>
          </a:ln>
        </p:spPr>
        <p:txBody>
          <a:bodyPr wrap="square">
            <a:spAutoFit/>
          </a:bodyPr>
          <a:lstStyle/>
          <a:p>
            <a:r>
              <a:rPr lang="zh-CN" altLang="en-US" sz="2000" b="1" dirty="0" smtClean="0">
                <a:solidFill>
                  <a:srgbClr val="FF0000"/>
                </a:solidFill>
                <a:latin typeface="黑体" pitchFamily="49" charset="-122"/>
                <a:ea typeface="黑体" pitchFamily="49" charset="-122"/>
              </a:rPr>
              <a:t>（中）郑和七下西洋，至东南亚、印度、波斯湾、阿拉伯半岛，红海海口</a:t>
            </a:r>
            <a:endParaRPr lang="en-US" altLang="zh-CN" sz="2000" b="1" dirty="0" smtClean="0">
              <a:solidFill>
                <a:srgbClr val="FF0000"/>
              </a:solidFill>
              <a:latin typeface="黑体" pitchFamily="49" charset="-122"/>
              <a:ea typeface="黑体" pitchFamily="49" charset="-122"/>
            </a:endParaRPr>
          </a:p>
          <a:p>
            <a:r>
              <a:rPr lang="en-US" altLang="zh-CN" sz="2000" b="1" dirty="0">
                <a:solidFill>
                  <a:srgbClr val="FF0000"/>
                </a:solidFill>
                <a:latin typeface="黑体" pitchFamily="49" charset="-122"/>
                <a:ea typeface="黑体" pitchFamily="49" charset="-122"/>
              </a:rPr>
              <a:t> </a:t>
            </a:r>
            <a:r>
              <a:rPr lang="en-US" altLang="zh-CN" sz="2000" b="1" dirty="0" smtClean="0">
                <a:solidFill>
                  <a:srgbClr val="FF0000"/>
                </a:solidFill>
                <a:latin typeface="黑体" pitchFamily="49" charset="-122"/>
                <a:ea typeface="黑体" pitchFamily="49" charset="-122"/>
              </a:rPr>
              <a:t>                   </a:t>
            </a:r>
            <a:r>
              <a:rPr lang="zh-CN" altLang="en-US" sz="2000" b="1" dirty="0" smtClean="0">
                <a:solidFill>
                  <a:srgbClr val="FF0000"/>
                </a:solidFill>
                <a:latin typeface="黑体" pitchFamily="49" charset="-122"/>
                <a:ea typeface="黑体" pitchFamily="49" charset="-122"/>
              </a:rPr>
              <a:t>和东非沿岸</a:t>
            </a:r>
            <a:endParaRPr lang="zh-CN" altLang="en-US" sz="2000" b="1" dirty="0">
              <a:solidFill>
                <a:srgbClr val="FF0000"/>
              </a:solidFill>
              <a:latin typeface="黑体" pitchFamily="49" charset="-122"/>
              <a:ea typeface="黑体" pitchFamily="49" charset="-122"/>
            </a:endParaRPr>
          </a:p>
        </p:txBody>
      </p:sp>
      <p:cxnSp>
        <p:nvCxnSpPr>
          <p:cNvPr id="11" name="直接箭头连接符 10"/>
          <p:cNvCxnSpPr/>
          <p:nvPr/>
        </p:nvCxnSpPr>
        <p:spPr>
          <a:xfrm>
            <a:off x="2795810" y="752635"/>
            <a:ext cx="4832" cy="588765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文本框 86"/>
          <p:cNvSpPr txBox="1"/>
          <p:nvPr/>
        </p:nvSpPr>
        <p:spPr>
          <a:xfrm>
            <a:off x="3720706" y="367914"/>
            <a:ext cx="708848" cy="584775"/>
          </a:xfrm>
          <a:prstGeom prst="rect">
            <a:avLst/>
          </a:prstGeom>
          <a:noFill/>
        </p:spPr>
        <p:txBody>
          <a:bodyPr wrap="none">
            <a:spAutoFit/>
            <a:scene3d>
              <a:camera prst="orthographicFront"/>
              <a:lightRig rig="threePt" dir="t"/>
            </a:scene3d>
            <a:sp3d contourW="6350">
              <a:contourClr>
                <a:schemeClr val="bg1"/>
              </a:contourClr>
            </a:sp3d>
          </a:bodyPr>
          <a:lstStyle/>
          <a:p>
            <a:pPr>
              <a:defRPr/>
            </a:pPr>
            <a:r>
              <a:rPr lang="en-US" altLang="zh-CN" sz="3200" b="1" dirty="0">
                <a:solidFill>
                  <a:srgbClr val="FFFFFF"/>
                </a:solidFill>
                <a:latin typeface="Arial"/>
                <a:ea typeface="微软雅黑"/>
              </a:rPr>
              <a:t> </a:t>
            </a:r>
            <a:r>
              <a:rPr lang="zh-CN" altLang="en-US" sz="3200" b="1" dirty="0" smtClean="0">
                <a:solidFill>
                  <a:srgbClr val="FFFFFF"/>
                </a:solidFill>
                <a:latin typeface="Arial"/>
                <a:ea typeface="微软雅黑"/>
              </a:rPr>
              <a:t>（</a:t>
            </a:r>
            <a:endParaRPr lang="zh-CN" altLang="en-US" sz="3200" b="1" dirty="0">
              <a:solidFill>
                <a:srgbClr val="FFFFFF"/>
              </a:solidFill>
              <a:latin typeface="Arial"/>
              <a:ea typeface="微软雅黑"/>
            </a:endParaRPr>
          </a:p>
        </p:txBody>
      </p:sp>
      <p:sp>
        <p:nvSpPr>
          <p:cNvPr id="26" name="矩形 25"/>
          <p:cNvSpPr>
            <a:spLocks noChangeArrowheads="1"/>
          </p:cNvSpPr>
          <p:nvPr/>
        </p:nvSpPr>
        <p:spPr bwMode="auto">
          <a:xfrm>
            <a:off x="2834424" y="1953895"/>
            <a:ext cx="5958321" cy="400110"/>
          </a:xfrm>
          <a:prstGeom prst="rect">
            <a:avLst/>
          </a:prstGeom>
          <a:noFill/>
          <a:ln w="9525">
            <a:noFill/>
            <a:miter lim="800000"/>
            <a:headEnd/>
            <a:tailEnd/>
          </a:ln>
        </p:spPr>
        <p:txBody>
          <a:bodyPr wrap="square">
            <a:spAutoFit/>
          </a:bodyPr>
          <a:lstStyle/>
          <a:p>
            <a:r>
              <a:rPr lang="zh-CN" altLang="en-US" sz="2000" b="1" dirty="0" smtClean="0">
                <a:latin typeface="黑体" panose="02010609060101010101" pitchFamily="49" charset="-122"/>
                <a:ea typeface="黑体" panose="02010609060101010101" pitchFamily="49" charset="-122"/>
              </a:rPr>
              <a:t>（西</a:t>
            </a:r>
            <a:r>
              <a:rPr lang="zh-CN" altLang="en-US" sz="2000" b="1" dirty="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哥伦布到达美洲巴哈马群岛（中美洲）</a:t>
            </a:r>
            <a:endParaRPr lang="zh-CN" altLang="en-US" sz="2000" b="1" dirty="0">
              <a:latin typeface="黑体" panose="02010609060101010101" pitchFamily="49" charset="-122"/>
              <a:ea typeface="黑体" panose="02010609060101010101" pitchFamily="49" charset="-122"/>
            </a:endParaRPr>
          </a:p>
        </p:txBody>
      </p:sp>
      <p:sp>
        <p:nvSpPr>
          <p:cNvPr id="32" name="矩形 31"/>
          <p:cNvSpPr>
            <a:spLocks noChangeArrowheads="1"/>
          </p:cNvSpPr>
          <p:nvPr/>
        </p:nvSpPr>
        <p:spPr bwMode="auto">
          <a:xfrm>
            <a:off x="3072515" y="4135828"/>
            <a:ext cx="2592827" cy="523220"/>
          </a:xfrm>
          <a:prstGeom prst="rect">
            <a:avLst/>
          </a:prstGeom>
          <a:noFill/>
          <a:ln w="9525">
            <a:noFill/>
            <a:miter lim="800000"/>
            <a:headEnd/>
            <a:tailEnd/>
          </a:ln>
        </p:spPr>
        <p:txBody>
          <a:bodyPr wrap="square">
            <a:spAutoFit/>
          </a:bodyPr>
          <a:lstStyle/>
          <a:p>
            <a:r>
              <a:rPr lang="zh-CN" altLang="en-US" sz="2800" b="1" dirty="0">
                <a:solidFill>
                  <a:srgbClr val="C00000"/>
                </a:solidFill>
                <a:latin typeface="华文中宋" pitchFamily="2" charset="-122"/>
                <a:ea typeface="华文中宋" pitchFamily="2" charset="-122"/>
              </a:rPr>
              <a:t> </a:t>
            </a:r>
            <a:endParaRPr lang="zh-CN" altLang="en-US" sz="2000" b="1" dirty="0">
              <a:solidFill>
                <a:srgbClr val="C00000"/>
              </a:solidFill>
              <a:latin typeface="华文中宋" pitchFamily="2" charset="-122"/>
              <a:ea typeface="华文中宋" pitchFamily="2" charset="-122"/>
            </a:endParaRPr>
          </a:p>
        </p:txBody>
      </p:sp>
      <p:sp>
        <p:nvSpPr>
          <p:cNvPr id="41" name="矩形 40"/>
          <p:cNvSpPr>
            <a:spLocks noChangeArrowheads="1"/>
          </p:cNvSpPr>
          <p:nvPr/>
        </p:nvSpPr>
        <p:spPr bwMode="auto">
          <a:xfrm>
            <a:off x="1828313" y="1474160"/>
            <a:ext cx="1244204" cy="461665"/>
          </a:xfrm>
          <a:prstGeom prst="rect">
            <a:avLst/>
          </a:prstGeom>
          <a:noFill/>
          <a:ln w="9525">
            <a:noFill/>
            <a:miter lim="800000"/>
            <a:headEnd/>
            <a:tailEnd/>
          </a:ln>
        </p:spPr>
        <p:txBody>
          <a:bodyPr wrap="square">
            <a:spAutoFit/>
          </a:bodyPr>
          <a:lstStyle/>
          <a:p>
            <a:r>
              <a:rPr lang="en-US" altLang="zh-CN" sz="2400" b="1" dirty="0" smtClean="0"/>
              <a:t>1487</a:t>
            </a:r>
            <a:endParaRPr lang="zh-CN" altLang="en-US" sz="2400" b="1" dirty="0"/>
          </a:p>
        </p:txBody>
      </p:sp>
      <p:sp>
        <p:nvSpPr>
          <p:cNvPr id="43" name="矩形 42"/>
          <p:cNvSpPr>
            <a:spLocks noChangeArrowheads="1"/>
          </p:cNvSpPr>
          <p:nvPr/>
        </p:nvSpPr>
        <p:spPr bwMode="auto">
          <a:xfrm>
            <a:off x="2834524" y="1542899"/>
            <a:ext cx="4288353" cy="400110"/>
          </a:xfrm>
          <a:prstGeom prst="rect">
            <a:avLst/>
          </a:prstGeom>
          <a:noFill/>
          <a:ln w="9525">
            <a:noFill/>
            <a:miter lim="800000"/>
            <a:headEnd/>
            <a:tailEnd/>
          </a:ln>
        </p:spPr>
        <p:txBody>
          <a:bodyPr wrap="none">
            <a:spAutoFit/>
          </a:bodyPr>
          <a:lstStyle/>
          <a:p>
            <a:r>
              <a:rPr lang="zh-CN" altLang="en-US" sz="2000" b="1" dirty="0" smtClean="0">
                <a:latin typeface="黑体" panose="02010609060101010101" pitchFamily="49" charset="-122"/>
                <a:ea typeface="黑体" panose="02010609060101010101" pitchFamily="49" charset="-122"/>
              </a:rPr>
              <a:t>（葡）迪亚士绕过非洲西南端好望角</a:t>
            </a:r>
            <a:endParaRPr lang="zh-CN" altLang="en-US" sz="2000" b="1" dirty="0">
              <a:latin typeface="黑体" panose="02010609060101010101" pitchFamily="49" charset="-122"/>
              <a:ea typeface="黑体" panose="02010609060101010101" pitchFamily="49" charset="-122"/>
            </a:endParaRPr>
          </a:p>
        </p:txBody>
      </p:sp>
      <p:sp>
        <p:nvSpPr>
          <p:cNvPr id="44" name="矩形 43"/>
          <p:cNvSpPr>
            <a:spLocks noChangeArrowheads="1"/>
          </p:cNvSpPr>
          <p:nvPr/>
        </p:nvSpPr>
        <p:spPr bwMode="auto">
          <a:xfrm>
            <a:off x="1795655" y="1899008"/>
            <a:ext cx="1244204" cy="461665"/>
          </a:xfrm>
          <a:prstGeom prst="rect">
            <a:avLst/>
          </a:prstGeom>
          <a:noFill/>
          <a:ln w="9525">
            <a:noFill/>
            <a:miter lim="800000"/>
            <a:headEnd/>
            <a:tailEnd/>
          </a:ln>
        </p:spPr>
        <p:txBody>
          <a:bodyPr wrap="square">
            <a:spAutoFit/>
          </a:bodyPr>
          <a:lstStyle/>
          <a:p>
            <a:r>
              <a:rPr lang="en-US" altLang="zh-CN" sz="2400" b="1" dirty="0" smtClean="0"/>
              <a:t>1492</a:t>
            </a:r>
            <a:endParaRPr lang="zh-CN" altLang="en-US" sz="2400" b="1" dirty="0"/>
          </a:p>
        </p:txBody>
      </p:sp>
      <p:sp>
        <p:nvSpPr>
          <p:cNvPr id="48" name="矩形 47"/>
          <p:cNvSpPr>
            <a:spLocks noChangeArrowheads="1"/>
          </p:cNvSpPr>
          <p:nvPr/>
        </p:nvSpPr>
        <p:spPr bwMode="auto">
          <a:xfrm>
            <a:off x="1118552" y="3102345"/>
            <a:ext cx="1639330" cy="461665"/>
          </a:xfrm>
          <a:prstGeom prst="rect">
            <a:avLst/>
          </a:prstGeom>
          <a:noFill/>
          <a:ln w="9525">
            <a:noFill/>
            <a:miter lim="800000"/>
            <a:headEnd/>
            <a:tailEnd/>
          </a:ln>
        </p:spPr>
        <p:txBody>
          <a:bodyPr wrap="square">
            <a:spAutoFit/>
          </a:bodyPr>
          <a:lstStyle/>
          <a:p>
            <a:r>
              <a:rPr lang="en-US" altLang="zh-CN" sz="2400" b="1" dirty="0" smtClean="0"/>
              <a:t>1519-1522</a:t>
            </a:r>
            <a:endParaRPr lang="en-US" altLang="zh-CN" sz="2400" b="1" dirty="0"/>
          </a:p>
        </p:txBody>
      </p:sp>
      <p:sp>
        <p:nvSpPr>
          <p:cNvPr id="50" name="矩形 49"/>
          <p:cNvSpPr>
            <a:spLocks noChangeArrowheads="1"/>
          </p:cNvSpPr>
          <p:nvPr/>
        </p:nvSpPr>
        <p:spPr bwMode="auto">
          <a:xfrm>
            <a:off x="2868918" y="3114695"/>
            <a:ext cx="7649135" cy="400110"/>
          </a:xfrm>
          <a:prstGeom prst="rect">
            <a:avLst/>
          </a:prstGeom>
          <a:noFill/>
          <a:ln w="9525">
            <a:noFill/>
            <a:miter lim="800000"/>
            <a:headEnd/>
            <a:tailEnd/>
          </a:ln>
        </p:spPr>
        <p:txBody>
          <a:bodyPr wrap="square">
            <a:spAutoFit/>
          </a:bodyPr>
          <a:lstStyle/>
          <a:p>
            <a:r>
              <a:rPr lang="zh-CN" altLang="en-US" sz="2000" b="1" dirty="0" smtClean="0">
                <a:latin typeface="黑体" panose="02010609060101010101" pitchFamily="49" charset="-122"/>
                <a:ea typeface="黑体" panose="02010609060101010101" pitchFamily="49" charset="-122"/>
              </a:rPr>
              <a:t>（西）麦哲伦环球航行</a:t>
            </a:r>
            <a:endParaRPr lang="zh-CN" altLang="en-US" sz="2000" b="1" dirty="0">
              <a:latin typeface="黑体" panose="02010609060101010101" pitchFamily="49" charset="-122"/>
              <a:ea typeface="黑体" panose="02010609060101010101" pitchFamily="49" charset="-122"/>
            </a:endParaRPr>
          </a:p>
        </p:txBody>
      </p:sp>
      <p:sp>
        <p:nvSpPr>
          <p:cNvPr id="52" name="矩形 51"/>
          <p:cNvSpPr>
            <a:spLocks noChangeArrowheads="1"/>
          </p:cNvSpPr>
          <p:nvPr/>
        </p:nvSpPr>
        <p:spPr bwMode="auto">
          <a:xfrm>
            <a:off x="1795655" y="2291186"/>
            <a:ext cx="1244204" cy="461665"/>
          </a:xfrm>
          <a:prstGeom prst="rect">
            <a:avLst/>
          </a:prstGeom>
          <a:noFill/>
          <a:ln w="9525">
            <a:noFill/>
            <a:miter lim="800000"/>
            <a:headEnd/>
            <a:tailEnd/>
          </a:ln>
        </p:spPr>
        <p:txBody>
          <a:bodyPr wrap="square">
            <a:spAutoFit/>
          </a:bodyPr>
          <a:lstStyle/>
          <a:p>
            <a:r>
              <a:rPr lang="en-US" altLang="zh-CN" sz="2400" b="1" dirty="0" smtClean="0"/>
              <a:t>1497</a:t>
            </a:r>
            <a:endParaRPr lang="zh-CN" altLang="en-US" sz="2400" b="1" dirty="0"/>
          </a:p>
        </p:txBody>
      </p:sp>
      <p:sp>
        <p:nvSpPr>
          <p:cNvPr id="53" name="矩形 52"/>
          <p:cNvSpPr>
            <a:spLocks noChangeArrowheads="1"/>
          </p:cNvSpPr>
          <p:nvPr/>
        </p:nvSpPr>
        <p:spPr bwMode="auto">
          <a:xfrm>
            <a:off x="2846005" y="2345921"/>
            <a:ext cx="4764201" cy="400110"/>
          </a:xfrm>
          <a:prstGeom prst="rect">
            <a:avLst/>
          </a:prstGeom>
          <a:noFill/>
          <a:ln w="9525">
            <a:noFill/>
            <a:miter lim="800000"/>
            <a:headEnd/>
            <a:tailEnd/>
          </a:ln>
        </p:spPr>
        <p:txBody>
          <a:bodyPr wrap="square">
            <a:spAutoFit/>
          </a:bodyPr>
          <a:lstStyle/>
          <a:p>
            <a:r>
              <a:rPr lang="zh-CN" altLang="en-US" sz="2000" b="1" dirty="0" smtClean="0">
                <a:latin typeface="华文中宋" pitchFamily="2" charset="-122"/>
                <a:ea typeface="华文中宋" pitchFamily="2" charset="-122"/>
              </a:rPr>
              <a:t>（英）卡伯特父子到达北美洲纽芬兰岛</a:t>
            </a:r>
            <a:endParaRPr lang="zh-CN" altLang="en-US" sz="2000" b="1" dirty="0">
              <a:latin typeface="华文中宋" pitchFamily="2" charset="-122"/>
              <a:ea typeface="华文中宋" pitchFamily="2" charset="-122"/>
            </a:endParaRPr>
          </a:p>
        </p:txBody>
      </p:sp>
      <p:sp>
        <p:nvSpPr>
          <p:cNvPr id="55" name="矩形 54"/>
          <p:cNvSpPr>
            <a:spLocks noChangeArrowheads="1"/>
          </p:cNvSpPr>
          <p:nvPr/>
        </p:nvSpPr>
        <p:spPr bwMode="auto">
          <a:xfrm>
            <a:off x="1104895" y="4346470"/>
            <a:ext cx="1710862" cy="461665"/>
          </a:xfrm>
          <a:prstGeom prst="rect">
            <a:avLst/>
          </a:prstGeom>
          <a:noFill/>
          <a:ln w="9525">
            <a:noFill/>
            <a:miter lim="800000"/>
            <a:headEnd/>
            <a:tailEnd/>
          </a:ln>
        </p:spPr>
        <p:txBody>
          <a:bodyPr wrap="square">
            <a:spAutoFit/>
          </a:bodyPr>
          <a:lstStyle/>
          <a:p>
            <a:r>
              <a:rPr lang="en-US" altLang="zh-CN" sz="2400" b="1" dirty="0" smtClean="0"/>
              <a:t>1594-1597</a:t>
            </a:r>
          </a:p>
        </p:txBody>
      </p:sp>
      <p:sp>
        <p:nvSpPr>
          <p:cNvPr id="56" name="矩形 55"/>
          <p:cNvSpPr>
            <a:spLocks noChangeArrowheads="1"/>
          </p:cNvSpPr>
          <p:nvPr/>
        </p:nvSpPr>
        <p:spPr bwMode="auto">
          <a:xfrm>
            <a:off x="1092601" y="2727618"/>
            <a:ext cx="1517698" cy="461665"/>
          </a:xfrm>
          <a:prstGeom prst="rect">
            <a:avLst/>
          </a:prstGeom>
          <a:noFill/>
          <a:ln w="9525">
            <a:noFill/>
            <a:miter lim="800000"/>
            <a:headEnd/>
            <a:tailEnd/>
          </a:ln>
        </p:spPr>
        <p:txBody>
          <a:bodyPr wrap="square">
            <a:spAutoFit/>
          </a:bodyPr>
          <a:lstStyle/>
          <a:p>
            <a:r>
              <a:rPr lang="en-US" altLang="zh-CN" sz="2400" b="1" dirty="0" smtClean="0"/>
              <a:t>1497-1498</a:t>
            </a:r>
            <a:endParaRPr lang="zh-CN" altLang="en-US" sz="2400" b="1" dirty="0"/>
          </a:p>
        </p:txBody>
      </p:sp>
      <p:sp>
        <p:nvSpPr>
          <p:cNvPr id="57" name="矩形 56"/>
          <p:cNvSpPr>
            <a:spLocks noChangeArrowheads="1"/>
          </p:cNvSpPr>
          <p:nvPr/>
        </p:nvSpPr>
        <p:spPr bwMode="auto">
          <a:xfrm>
            <a:off x="2882931" y="2727618"/>
            <a:ext cx="7011696" cy="400110"/>
          </a:xfrm>
          <a:prstGeom prst="rect">
            <a:avLst/>
          </a:prstGeom>
          <a:noFill/>
          <a:ln w="9525">
            <a:noFill/>
            <a:miter lim="800000"/>
            <a:headEnd/>
            <a:tailEnd/>
          </a:ln>
        </p:spPr>
        <p:txBody>
          <a:bodyPr wrap="square">
            <a:spAutoFit/>
          </a:bodyPr>
          <a:lstStyle/>
          <a:p>
            <a:r>
              <a:rPr lang="zh-CN" altLang="en-US" sz="2000" b="1" dirty="0" smtClean="0">
                <a:latin typeface="黑体" panose="02010609060101010101" pitchFamily="49" charset="-122"/>
                <a:ea typeface="黑体" panose="02010609060101010101" pitchFamily="49" charset="-122"/>
              </a:rPr>
              <a:t>（葡）达</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伽马绕过非洲好望角，经印度洋，到达印度</a:t>
            </a:r>
            <a:endParaRPr lang="zh-CN" altLang="en-US" sz="2000" b="1" dirty="0">
              <a:latin typeface="黑体" panose="02010609060101010101" pitchFamily="49" charset="-122"/>
              <a:ea typeface="黑体" panose="02010609060101010101" pitchFamily="49" charset="-122"/>
            </a:endParaRPr>
          </a:p>
        </p:txBody>
      </p:sp>
      <p:sp>
        <p:nvSpPr>
          <p:cNvPr id="64" name="矩形 63"/>
          <p:cNvSpPr>
            <a:spLocks noChangeArrowheads="1"/>
          </p:cNvSpPr>
          <p:nvPr/>
        </p:nvSpPr>
        <p:spPr bwMode="auto">
          <a:xfrm>
            <a:off x="1137912" y="5107437"/>
            <a:ext cx="1527546" cy="461665"/>
          </a:xfrm>
          <a:prstGeom prst="rect">
            <a:avLst/>
          </a:prstGeom>
          <a:noFill/>
          <a:ln w="9525">
            <a:noFill/>
            <a:miter lim="800000"/>
            <a:headEnd/>
            <a:tailEnd/>
          </a:ln>
        </p:spPr>
        <p:txBody>
          <a:bodyPr wrap="square">
            <a:spAutoFit/>
          </a:bodyPr>
          <a:lstStyle/>
          <a:p>
            <a:r>
              <a:rPr lang="en-US" altLang="zh-CN" sz="2400" b="1" dirty="0" smtClean="0"/>
              <a:t>1642-1643</a:t>
            </a:r>
          </a:p>
        </p:txBody>
      </p:sp>
      <p:sp>
        <p:nvSpPr>
          <p:cNvPr id="65" name="矩形 64"/>
          <p:cNvSpPr>
            <a:spLocks noChangeArrowheads="1"/>
          </p:cNvSpPr>
          <p:nvPr/>
        </p:nvSpPr>
        <p:spPr bwMode="auto">
          <a:xfrm>
            <a:off x="2835186" y="5071315"/>
            <a:ext cx="678871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（荷）塔斯曼环航澳大利亚，到达新西兰和塔斯马尼亚岛</a:t>
            </a:r>
            <a:endParaRPr lang="zh-CN" altLang="en-US" sz="2000" b="1" dirty="0">
              <a:latin typeface="华文中宋" pitchFamily="2" charset="-122"/>
              <a:ea typeface="华文中宋" pitchFamily="2" charset="-122"/>
            </a:endParaRPr>
          </a:p>
        </p:txBody>
      </p:sp>
      <p:sp>
        <p:nvSpPr>
          <p:cNvPr id="67" name="矩形 66"/>
          <p:cNvSpPr>
            <a:spLocks noChangeArrowheads="1"/>
          </p:cNvSpPr>
          <p:nvPr/>
        </p:nvSpPr>
        <p:spPr bwMode="auto">
          <a:xfrm>
            <a:off x="562097" y="5840641"/>
            <a:ext cx="2314242" cy="461665"/>
          </a:xfrm>
          <a:prstGeom prst="rect">
            <a:avLst/>
          </a:prstGeom>
          <a:noFill/>
          <a:ln w="9525">
            <a:noFill/>
            <a:miter lim="800000"/>
            <a:headEnd/>
            <a:tailEnd/>
          </a:ln>
        </p:spPr>
        <p:txBody>
          <a:bodyPr wrap="square">
            <a:spAutoFit/>
          </a:bodyPr>
          <a:lstStyle/>
          <a:p>
            <a:r>
              <a:rPr lang="en-US" altLang="zh-CN" sz="2400" b="1" dirty="0" smtClean="0">
                <a:latin typeface="微软雅黑" panose="020B0503020204020204" pitchFamily="34" charset="-122"/>
                <a:ea typeface="微软雅黑" panose="020B0503020204020204" pitchFamily="34" charset="-122"/>
              </a:rPr>
              <a:t>18</a:t>
            </a:r>
            <a:r>
              <a:rPr lang="zh-CN" altLang="en-US" sz="2400" b="1" dirty="0" smtClean="0">
                <a:latin typeface="微软雅黑" panose="020B0503020204020204" pitchFamily="34" charset="-122"/>
                <a:ea typeface="微软雅黑" panose="020B0503020204020204" pitchFamily="34" charset="-122"/>
              </a:rPr>
              <a:t>世纪中后期</a:t>
            </a:r>
            <a:endParaRPr lang="zh-CN" altLang="en-US" sz="2400" b="1" dirty="0">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2756819" y="5875480"/>
            <a:ext cx="7445539"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（英）库克三次太平洋探险，北到白令海峡，南至南极</a:t>
            </a:r>
            <a:endParaRPr lang="zh-CN" altLang="en-US" sz="2000" b="1" dirty="0">
              <a:latin typeface="华文中宋" pitchFamily="2" charset="-122"/>
              <a:ea typeface="华文中宋" pitchFamily="2" charset="-122"/>
            </a:endParaRPr>
          </a:p>
        </p:txBody>
      </p:sp>
      <p:sp>
        <p:nvSpPr>
          <p:cNvPr id="71" name="矩形 70"/>
          <p:cNvSpPr>
            <a:spLocks noChangeArrowheads="1"/>
          </p:cNvSpPr>
          <p:nvPr/>
        </p:nvSpPr>
        <p:spPr bwMode="auto">
          <a:xfrm>
            <a:off x="1203729" y="4737836"/>
            <a:ext cx="1602567" cy="461665"/>
          </a:xfrm>
          <a:prstGeom prst="rect">
            <a:avLst/>
          </a:prstGeom>
          <a:noFill/>
          <a:ln w="9525">
            <a:noFill/>
            <a:miter lim="800000"/>
            <a:headEnd/>
            <a:tailEnd/>
          </a:ln>
        </p:spPr>
        <p:txBody>
          <a:bodyPr wrap="square">
            <a:spAutoFit/>
          </a:bodyPr>
          <a:lstStyle/>
          <a:p>
            <a:r>
              <a:rPr lang="en-US" altLang="zh-CN" sz="2400" b="1" dirty="0" smtClean="0"/>
              <a:t>17</a:t>
            </a:r>
            <a:r>
              <a:rPr lang="zh-CN" altLang="en-US" sz="2400" b="1" dirty="0" smtClean="0"/>
              <a:t>世纪初</a:t>
            </a:r>
            <a:endParaRPr lang="zh-CN" altLang="en-US" sz="2400" b="1" dirty="0"/>
          </a:p>
        </p:txBody>
      </p:sp>
      <p:sp>
        <p:nvSpPr>
          <p:cNvPr id="73" name="矩形 72"/>
          <p:cNvSpPr>
            <a:spLocks noChangeArrowheads="1"/>
          </p:cNvSpPr>
          <p:nvPr/>
        </p:nvSpPr>
        <p:spPr bwMode="auto">
          <a:xfrm>
            <a:off x="2843908" y="4682278"/>
            <a:ext cx="5855287"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（荷）哈得逊探索经北冰洋通向亚洲的航路</a:t>
            </a:r>
            <a:endParaRPr lang="zh-CN" altLang="en-US" sz="2000" b="1" dirty="0">
              <a:latin typeface="华文中宋" pitchFamily="2" charset="-122"/>
              <a:ea typeface="华文中宋" pitchFamily="2" charset="-122"/>
            </a:endParaRPr>
          </a:p>
        </p:txBody>
      </p:sp>
      <p:sp>
        <p:nvSpPr>
          <p:cNvPr id="74" name="矩形 73"/>
          <p:cNvSpPr>
            <a:spLocks noChangeArrowheads="1"/>
          </p:cNvSpPr>
          <p:nvPr/>
        </p:nvSpPr>
        <p:spPr bwMode="auto">
          <a:xfrm>
            <a:off x="1723957" y="5442762"/>
            <a:ext cx="1244204" cy="461665"/>
          </a:xfrm>
          <a:prstGeom prst="rect">
            <a:avLst/>
          </a:prstGeom>
          <a:noFill/>
          <a:ln w="9525">
            <a:noFill/>
            <a:miter lim="800000"/>
            <a:headEnd/>
            <a:tailEnd/>
          </a:ln>
        </p:spPr>
        <p:txBody>
          <a:bodyPr wrap="square">
            <a:spAutoFit/>
          </a:bodyPr>
          <a:lstStyle/>
          <a:p>
            <a:r>
              <a:rPr lang="en-US" altLang="zh-CN" sz="2400" b="1" dirty="0" smtClean="0"/>
              <a:t>1728</a:t>
            </a:r>
            <a:endParaRPr lang="zh-CN" altLang="en-US" sz="2400" b="1" dirty="0"/>
          </a:p>
        </p:txBody>
      </p:sp>
      <p:sp>
        <p:nvSpPr>
          <p:cNvPr id="75" name="矩形 74"/>
          <p:cNvSpPr>
            <a:spLocks noChangeArrowheads="1"/>
          </p:cNvSpPr>
          <p:nvPr/>
        </p:nvSpPr>
        <p:spPr bwMode="auto">
          <a:xfrm>
            <a:off x="2751372" y="5432222"/>
            <a:ext cx="9140185"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（俄）维图斯</a:t>
            </a:r>
            <a:r>
              <a:rPr lang="en-US" altLang="zh-CN" sz="2000" b="1" dirty="0" smtClean="0">
                <a:latin typeface="华文中宋" pitchFamily="2" charset="-122"/>
                <a:ea typeface="华文中宋" pitchFamily="2" charset="-122"/>
              </a:rPr>
              <a:t>.</a:t>
            </a:r>
            <a:r>
              <a:rPr lang="zh-CN" altLang="en-US" sz="2000" b="1" dirty="0">
                <a:latin typeface="华文中宋" pitchFamily="2" charset="-122"/>
                <a:ea typeface="华文中宋" pitchFamily="2" charset="-122"/>
              </a:rPr>
              <a:t>白</a:t>
            </a:r>
            <a:r>
              <a:rPr lang="zh-CN" altLang="en-US" sz="2000" b="1" dirty="0" smtClean="0">
                <a:latin typeface="华文中宋" pitchFamily="2" charset="-122"/>
                <a:ea typeface="华文中宋" pitchFamily="2" charset="-122"/>
              </a:rPr>
              <a:t>令穿越白令海峡  </a:t>
            </a:r>
            <a:r>
              <a:rPr lang="en-US" altLang="zh-CN" sz="2000" b="1" dirty="0" smtClean="0">
                <a:latin typeface="华文中宋" pitchFamily="2" charset="-122"/>
                <a:ea typeface="华文中宋" pitchFamily="2" charset="-122"/>
              </a:rPr>
              <a:t>(</a:t>
            </a:r>
            <a:r>
              <a:rPr lang="zh-CN" altLang="en-US" sz="2000" b="1" dirty="0">
                <a:latin typeface="华文中宋" pitchFamily="2" charset="-122"/>
                <a:ea typeface="华文中宋" pitchFamily="2" charset="-122"/>
              </a:rPr>
              <a:t>俄罗斯</a:t>
            </a:r>
            <a:r>
              <a:rPr lang="zh-CN" altLang="en-US" sz="2000" b="1" dirty="0" smtClean="0">
                <a:latin typeface="华文中宋" pitchFamily="2" charset="-122"/>
                <a:ea typeface="华文中宋" pitchFamily="2" charset="-122"/>
              </a:rPr>
              <a:t>开辟了北太平洋</a:t>
            </a:r>
            <a:r>
              <a:rPr lang="zh-CN" altLang="en-US" sz="2000" b="1" dirty="0">
                <a:latin typeface="华文中宋" pitchFamily="2" charset="-122"/>
                <a:ea typeface="华文中宋" pitchFamily="2" charset="-122"/>
              </a:rPr>
              <a:t>到北冰洋的</a:t>
            </a:r>
            <a:r>
              <a:rPr lang="zh-CN" altLang="en-US" sz="2000" b="1" dirty="0" smtClean="0">
                <a:latin typeface="华文中宋" pitchFamily="2" charset="-122"/>
                <a:ea typeface="华文中宋" pitchFamily="2" charset="-122"/>
              </a:rPr>
              <a:t>航线）</a:t>
            </a:r>
            <a:endParaRPr lang="zh-CN" altLang="en-US" sz="2000" b="1" dirty="0">
              <a:latin typeface="华文中宋" pitchFamily="2" charset="-122"/>
              <a:ea typeface="华文中宋" pitchFamily="2" charset="-122"/>
            </a:endParaRPr>
          </a:p>
        </p:txBody>
      </p:sp>
      <p:sp>
        <p:nvSpPr>
          <p:cNvPr id="78" name="矩形 77"/>
          <p:cNvSpPr>
            <a:spLocks noChangeArrowheads="1"/>
          </p:cNvSpPr>
          <p:nvPr/>
        </p:nvSpPr>
        <p:spPr bwMode="auto">
          <a:xfrm>
            <a:off x="2834523" y="4311535"/>
            <a:ext cx="457377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（荷）巴伦支在北冰洋地区</a:t>
            </a:r>
            <a:r>
              <a:rPr lang="zh-CN" altLang="en-US" sz="2000" b="1" dirty="0">
                <a:latin typeface="华文中宋" pitchFamily="2" charset="-122"/>
                <a:ea typeface="华文中宋" pitchFamily="2" charset="-122"/>
              </a:rPr>
              <a:t>航行</a:t>
            </a:r>
          </a:p>
        </p:txBody>
      </p:sp>
      <p:sp>
        <p:nvSpPr>
          <p:cNvPr id="79" name="矩形 78"/>
          <p:cNvSpPr>
            <a:spLocks noChangeArrowheads="1"/>
          </p:cNvSpPr>
          <p:nvPr/>
        </p:nvSpPr>
        <p:spPr bwMode="auto">
          <a:xfrm>
            <a:off x="1083123" y="3943955"/>
            <a:ext cx="1528677" cy="461665"/>
          </a:xfrm>
          <a:prstGeom prst="rect">
            <a:avLst/>
          </a:prstGeom>
          <a:noFill/>
          <a:ln w="9525">
            <a:noFill/>
            <a:miter lim="800000"/>
            <a:headEnd/>
            <a:tailEnd/>
          </a:ln>
        </p:spPr>
        <p:txBody>
          <a:bodyPr wrap="square">
            <a:spAutoFit/>
          </a:bodyPr>
          <a:lstStyle/>
          <a:p>
            <a:r>
              <a:rPr lang="en-US" altLang="zh-CN" sz="2400" b="1" dirty="0" smtClean="0"/>
              <a:t>1577-1580</a:t>
            </a:r>
          </a:p>
        </p:txBody>
      </p:sp>
      <p:sp>
        <p:nvSpPr>
          <p:cNvPr id="80" name="矩形 79"/>
          <p:cNvSpPr>
            <a:spLocks noChangeArrowheads="1"/>
          </p:cNvSpPr>
          <p:nvPr/>
        </p:nvSpPr>
        <p:spPr bwMode="auto">
          <a:xfrm>
            <a:off x="2823637" y="3981969"/>
            <a:ext cx="6729282"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（英）德雷克环球航行（曾到达南美洲南端的合恩角）</a:t>
            </a:r>
            <a:endParaRPr lang="zh-CN" altLang="en-US" sz="2000" b="1" dirty="0">
              <a:latin typeface="华文中宋" pitchFamily="2" charset="-122"/>
              <a:ea typeface="华文中宋" pitchFamily="2" charset="-122"/>
            </a:endParaRPr>
          </a:p>
        </p:txBody>
      </p:sp>
      <p:sp>
        <p:nvSpPr>
          <p:cNvPr id="59" name="矩形 58"/>
          <p:cNvSpPr>
            <a:spLocks noChangeArrowheads="1"/>
          </p:cNvSpPr>
          <p:nvPr/>
        </p:nvSpPr>
        <p:spPr bwMode="auto">
          <a:xfrm>
            <a:off x="1101890" y="3558959"/>
            <a:ext cx="1710862" cy="461665"/>
          </a:xfrm>
          <a:prstGeom prst="rect">
            <a:avLst/>
          </a:prstGeom>
          <a:noFill/>
          <a:ln w="9525">
            <a:noFill/>
            <a:miter lim="800000"/>
            <a:headEnd/>
            <a:tailEnd/>
          </a:ln>
        </p:spPr>
        <p:txBody>
          <a:bodyPr wrap="square">
            <a:spAutoFit/>
          </a:bodyPr>
          <a:lstStyle/>
          <a:p>
            <a:r>
              <a:rPr lang="en-US" altLang="zh-CN" sz="2400" b="1" dirty="0" smtClean="0"/>
              <a:t>1534-1536</a:t>
            </a:r>
          </a:p>
        </p:txBody>
      </p:sp>
      <p:sp>
        <p:nvSpPr>
          <p:cNvPr id="77" name="矩形 76"/>
          <p:cNvSpPr>
            <a:spLocks noChangeArrowheads="1"/>
          </p:cNvSpPr>
          <p:nvPr/>
        </p:nvSpPr>
        <p:spPr bwMode="auto">
          <a:xfrm>
            <a:off x="2814020" y="3602503"/>
            <a:ext cx="476420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（法）卡蒂埃到达北美洲拉布拉多半岛</a:t>
            </a:r>
            <a:endParaRPr lang="zh-CN" altLang="en-US" sz="2000" b="1" dirty="0">
              <a:latin typeface="华文中宋" pitchFamily="2" charset="-122"/>
              <a:ea typeface="华文中宋" pitchFamily="2" charset="-122"/>
            </a:endParaRPr>
          </a:p>
        </p:txBody>
      </p:sp>
      <p:cxnSp>
        <p:nvCxnSpPr>
          <p:cNvPr id="81" name="直接连接符 80"/>
          <p:cNvCxnSpPr/>
          <p:nvPr/>
        </p:nvCxnSpPr>
        <p:spPr>
          <a:xfrm flipV="1">
            <a:off x="224190" y="3562057"/>
            <a:ext cx="10604310" cy="354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579915" y="176472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568619" y="2189313"/>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579915" y="2580239"/>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586485" y="296933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579504" y="3374223"/>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606519" y="383712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2608338" y="4206204"/>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612162" y="454589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610751" y="4928915"/>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628291" y="5329591"/>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2601276" y="5659247"/>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2601687" y="6118808"/>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9702" y="106304"/>
            <a:ext cx="3417530" cy="646331"/>
          </a:xfrm>
          <a:prstGeom prst="rect">
            <a:avLst/>
          </a:prstGeom>
          <a:solidFill>
            <a:schemeClr val="accent2">
              <a:lumMod val="60000"/>
              <a:lumOff val="40000"/>
            </a:schemeClr>
          </a:solidFill>
        </p:spPr>
        <p:txBody>
          <a:bodyPr wrap="square" rtlCol="0">
            <a:spAutoFit/>
          </a:bodyPr>
          <a:lstStyle/>
          <a:p>
            <a:r>
              <a:rPr lang="zh-CN" altLang="en-US" sz="3600" b="1" dirty="0" smtClean="0"/>
              <a:t>中国航海与世界</a:t>
            </a:r>
            <a:endParaRPr lang="zh-CN" altLang="en-US" sz="3600" b="1" dirty="0"/>
          </a:p>
        </p:txBody>
      </p:sp>
      <p:sp>
        <p:nvSpPr>
          <p:cNvPr id="54" name="矩形 53"/>
          <p:cNvSpPr>
            <a:spLocks noChangeArrowheads="1"/>
          </p:cNvSpPr>
          <p:nvPr/>
        </p:nvSpPr>
        <p:spPr bwMode="auto">
          <a:xfrm>
            <a:off x="1110525" y="782884"/>
            <a:ext cx="1591047" cy="461665"/>
          </a:xfrm>
          <a:prstGeom prst="rect">
            <a:avLst/>
          </a:prstGeom>
          <a:solidFill>
            <a:schemeClr val="bg1"/>
          </a:solidFill>
          <a:ln w="9525">
            <a:noFill/>
            <a:miter lim="800000"/>
            <a:headEnd/>
            <a:tailEnd/>
          </a:ln>
        </p:spPr>
        <p:txBody>
          <a:bodyPr wrap="square">
            <a:spAutoFit/>
          </a:bodyPr>
          <a:lstStyle/>
          <a:p>
            <a:r>
              <a:rPr lang="en-US" altLang="zh-CN" sz="2400" b="1" dirty="0" smtClean="0">
                <a:solidFill>
                  <a:srgbClr val="FF0000"/>
                </a:solidFill>
              </a:rPr>
              <a:t>1405-1433</a:t>
            </a:r>
            <a:endParaRPr lang="zh-CN" altLang="en-US" sz="2400" b="1" dirty="0">
              <a:solidFill>
                <a:srgbClr val="FF0000"/>
              </a:solidFill>
            </a:endParaRPr>
          </a:p>
        </p:txBody>
      </p:sp>
      <p:cxnSp>
        <p:nvCxnSpPr>
          <p:cNvPr id="58" name="直接连接符 57"/>
          <p:cNvCxnSpPr/>
          <p:nvPr/>
        </p:nvCxnSpPr>
        <p:spPr>
          <a:xfrm>
            <a:off x="2579504" y="1027848"/>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24190" y="1507420"/>
            <a:ext cx="10604310" cy="354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文本框 3"/>
          <p:cNvSpPr txBox="1"/>
          <p:nvPr/>
        </p:nvSpPr>
        <p:spPr>
          <a:xfrm>
            <a:off x="224190" y="1542899"/>
            <a:ext cx="11667366" cy="4893647"/>
          </a:xfrm>
          <a:prstGeom prst="rect">
            <a:avLst/>
          </a:prstGeom>
          <a:solidFill>
            <a:schemeClr val="accent3">
              <a:lumMod val="20000"/>
              <a:lumOff val="80000"/>
            </a:schemeClr>
          </a:solidFill>
        </p:spPr>
        <p:txBody>
          <a:bodyPr wrap="square" rtlCol="0">
            <a:spAutoFit/>
          </a:bodyPr>
          <a:lstStyle/>
          <a:p>
            <a:r>
              <a:rPr lang="en-US" altLang="zh-CN" sz="2800" b="1" dirty="0" smtClean="0">
                <a:latin typeface="微软雅黑" pitchFamily="34" charset="-122"/>
                <a:ea typeface="微软雅黑" pitchFamily="34" charset="-122"/>
              </a:rPr>
              <a:t>P39</a:t>
            </a:r>
            <a:r>
              <a:rPr lang="zh-CN" altLang="en-US" sz="2800" b="1" dirty="0" smtClean="0">
                <a:latin typeface="微软雅黑" pitchFamily="34" charset="-122"/>
                <a:ea typeface="微软雅黑" pitchFamily="34" charset="-122"/>
              </a:rPr>
              <a:t>“问题探究”</a:t>
            </a:r>
            <a:endParaRPr lang="en-US" altLang="zh-CN" sz="2800" b="1" dirty="0" smtClean="0">
              <a:latin typeface="微软雅黑" pitchFamily="34" charset="-122"/>
              <a:ea typeface="微软雅黑" pitchFamily="34" charset="-122"/>
            </a:endParaRPr>
          </a:p>
          <a:p>
            <a:r>
              <a:rPr lang="en-US" altLang="zh-CN" sz="2800" dirty="0" smtClean="0">
                <a:latin typeface="+mn-ea"/>
              </a:rPr>
              <a:t>“</a:t>
            </a:r>
            <a:r>
              <a:rPr lang="zh-CN" altLang="en-US" sz="2800" dirty="0" smtClean="0">
                <a:latin typeface="+mn-ea"/>
              </a:rPr>
              <a:t>谓</a:t>
            </a:r>
            <a:r>
              <a:rPr lang="zh-CN" altLang="en-US" sz="2800" dirty="0">
                <a:latin typeface="+mn-ea"/>
              </a:rPr>
              <a:t>大陆人民，不习海事，性或然也，及观</a:t>
            </a:r>
            <a:r>
              <a:rPr lang="zh-CN" altLang="en-US" sz="2800" b="1" dirty="0">
                <a:solidFill>
                  <a:srgbClr val="FF0000"/>
                </a:solidFill>
                <a:latin typeface="+mn-ea"/>
              </a:rPr>
              <a:t>郑君</a:t>
            </a:r>
            <a:r>
              <a:rPr lang="zh-CN" altLang="en-US" sz="2800" dirty="0">
                <a:latin typeface="+mn-ea"/>
              </a:rPr>
              <a:t>，则</a:t>
            </a:r>
            <a:r>
              <a:rPr lang="zh-CN" altLang="en-US" sz="2800" b="1" dirty="0">
                <a:solidFill>
                  <a:srgbClr val="FF0000"/>
                </a:solidFill>
                <a:latin typeface="+mn-ea"/>
              </a:rPr>
              <a:t>全世界历史上所号称航海伟人</a:t>
            </a:r>
            <a:r>
              <a:rPr lang="zh-CN" altLang="en-US" sz="2800" dirty="0">
                <a:latin typeface="+mn-ea"/>
              </a:rPr>
              <a:t>，能与并肩者，何其寡也</a:t>
            </a:r>
            <a:r>
              <a:rPr lang="zh-CN" altLang="en-US" sz="2800" dirty="0" smtClean="0">
                <a:latin typeface="+mn-ea"/>
              </a:rPr>
              <a:t>。郑</a:t>
            </a:r>
            <a:r>
              <a:rPr lang="zh-CN" altLang="en-US" sz="2800" dirty="0">
                <a:latin typeface="+mn-ea"/>
              </a:rPr>
              <a:t>君之初航海，当哥伦布发见亚美利加以前六十余年，当维哥达嘉马发见印度新航路以前七十余年。顾何以哥氏、维氏之绩，能使全世界划然开一</a:t>
            </a:r>
            <a:r>
              <a:rPr lang="zh-CN" altLang="en-US" sz="2800" u="sng" dirty="0">
                <a:latin typeface="+mn-ea"/>
              </a:rPr>
              <a:t>新纪元</a:t>
            </a:r>
            <a:r>
              <a:rPr lang="zh-CN" altLang="en-US" sz="2800" dirty="0">
                <a:latin typeface="+mn-ea"/>
              </a:rPr>
              <a:t>。而郑君之烈，</a:t>
            </a:r>
            <a:r>
              <a:rPr lang="zh-CN" altLang="en-US" sz="2800" u="sng" dirty="0">
                <a:latin typeface="+mn-ea"/>
              </a:rPr>
              <a:t>随郑君之没以俱逝</a:t>
            </a:r>
            <a:r>
              <a:rPr lang="zh-CN" altLang="en-US" sz="2800" dirty="0">
                <a:latin typeface="+mn-ea"/>
              </a:rPr>
              <a:t>。我国民虽稍食其赐，亦几希焉。则哥伦布以后，有</a:t>
            </a:r>
            <a:r>
              <a:rPr lang="zh-CN" altLang="en-US" sz="2800" u="sng" dirty="0">
                <a:latin typeface="+mn-ea"/>
              </a:rPr>
              <a:t>无量数</a:t>
            </a:r>
            <a:r>
              <a:rPr lang="zh-CN" altLang="en-US" sz="2800" dirty="0">
                <a:latin typeface="+mn-ea"/>
              </a:rPr>
              <a:t>之哥伦布，维哥达嘉马以后，有</a:t>
            </a:r>
            <a:r>
              <a:rPr lang="zh-CN" altLang="en-US" sz="2800" u="sng" dirty="0">
                <a:latin typeface="+mn-ea"/>
              </a:rPr>
              <a:t>无量数</a:t>
            </a:r>
            <a:r>
              <a:rPr lang="zh-CN" altLang="en-US" sz="2800" dirty="0">
                <a:latin typeface="+mn-ea"/>
              </a:rPr>
              <a:t>维哥达嘉马，而我则</a:t>
            </a:r>
            <a:r>
              <a:rPr lang="zh-CN" altLang="en-US" sz="2800" b="1" dirty="0">
                <a:solidFill>
                  <a:srgbClr val="0070C0"/>
                </a:solidFill>
                <a:latin typeface="+mn-ea"/>
              </a:rPr>
              <a:t>郑和以后，竟无第二之郑和，噫嘻，是岂郑君</a:t>
            </a:r>
            <a:r>
              <a:rPr lang="zh-CN" altLang="en-US" sz="2800" b="1" dirty="0" smtClean="0">
                <a:solidFill>
                  <a:srgbClr val="0070C0"/>
                </a:solidFill>
                <a:latin typeface="+mn-ea"/>
              </a:rPr>
              <a:t>之也</a:t>
            </a:r>
            <a:r>
              <a:rPr lang="zh-CN" altLang="en-US" sz="2800" dirty="0">
                <a:latin typeface="+mn-ea"/>
              </a:rPr>
              <a:t>。</a:t>
            </a:r>
            <a:r>
              <a:rPr lang="zh-CN" altLang="en-US" sz="2800" b="1" dirty="0" smtClean="0">
                <a:latin typeface="+mn-ea"/>
              </a:rPr>
              <a:t>   </a:t>
            </a:r>
            <a:endParaRPr lang="en-US" altLang="zh-CN" sz="2800" b="1" dirty="0" smtClean="0">
              <a:latin typeface="+mn-ea"/>
            </a:endParaRPr>
          </a:p>
          <a:p>
            <a:r>
              <a:rPr lang="en-US" altLang="zh-CN" sz="2800" b="1" dirty="0">
                <a:latin typeface="+mn-ea"/>
                <a:ea typeface="黑体" panose="02010609060101010101" pitchFamily="49" charset="-122"/>
              </a:rPr>
              <a:t> </a:t>
            </a:r>
            <a:r>
              <a:rPr lang="en-US" altLang="zh-CN" sz="2800" b="1" dirty="0" smtClean="0">
                <a:latin typeface="+mn-ea"/>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 </a:t>
            </a:r>
            <a:r>
              <a:rPr lang="zh-CN" altLang="en-US" sz="2400" b="1" dirty="0" smtClean="0">
                <a:solidFill>
                  <a:srgbClr val="3333FF"/>
                </a:solidFill>
                <a:latin typeface="黑体" panose="02010609060101010101" pitchFamily="49" charset="-122"/>
                <a:ea typeface="黑体" panose="02010609060101010101" pitchFamily="49" charset="-122"/>
              </a:rPr>
              <a:t> </a:t>
            </a:r>
            <a:r>
              <a:rPr lang="zh-CN" altLang="en-US" sz="2400" b="1" dirty="0" smtClean="0">
                <a:latin typeface="黑体" panose="02010609060101010101" pitchFamily="49" charset="-122"/>
                <a:ea typeface="黑体" panose="02010609060101010101" pitchFamily="49" charset="-122"/>
              </a:rPr>
              <a:t>梁启超</a:t>
            </a:r>
            <a:r>
              <a:rPr lang="en-US" altLang="zh-CN" sz="24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祖国大航海家郑和传</a:t>
            </a:r>
            <a:r>
              <a:rPr lang="en-US" altLang="zh-CN" sz="2400" b="1" dirty="0" smtClean="0">
                <a:latin typeface="黑体" panose="02010609060101010101" pitchFamily="49" charset="-122"/>
                <a:ea typeface="黑体" panose="02010609060101010101" pitchFamily="49" charset="-122"/>
              </a:rPr>
              <a:t>》</a:t>
            </a:r>
          </a:p>
          <a:p>
            <a:r>
              <a:rPr lang="zh-CN" altLang="en-US" sz="3200" b="1" dirty="0" smtClean="0">
                <a:latin typeface="黑体" panose="02010609060101010101" pitchFamily="49" charset="-122"/>
                <a:ea typeface="黑体" panose="02010609060101010101" pitchFamily="49" charset="-122"/>
              </a:rPr>
              <a:t>查找资料，尝试回答梁启超提出的</a:t>
            </a:r>
            <a:r>
              <a:rPr lang="zh-CN" altLang="en-US" sz="3200" b="1" u="sng" dirty="0" smtClean="0">
                <a:latin typeface="黑体" panose="02010609060101010101" pitchFamily="49" charset="-122"/>
                <a:ea typeface="黑体" panose="02010609060101010101" pitchFamily="49" charset="-122"/>
              </a:rPr>
              <a:t>问题</a:t>
            </a:r>
            <a:r>
              <a:rPr lang="zh-CN" altLang="en-US" sz="32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（思路引领：提出了什么问题？可结合郑和评价，下西洋评价，结合航海时代背景、目的、影响等</a:t>
            </a:r>
            <a:endParaRPr lang="en-US" altLang="zh-CN"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04883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arn(inVertical)">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down)">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2" grpId="0"/>
      <p:bldP spid="5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812588" y="1403367"/>
            <a:ext cx="761802" cy="39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3600" b="1" dirty="0">
                <a:latin typeface="微软雅黑" pitchFamily="34" charset="-122"/>
                <a:ea typeface="微软雅黑" pitchFamily="34" charset="-122"/>
              </a:rPr>
              <a:t>全球航路的开辟</a:t>
            </a:r>
          </a:p>
        </p:txBody>
      </p:sp>
      <p:grpSp>
        <p:nvGrpSpPr>
          <p:cNvPr id="3" name="组合 22"/>
          <p:cNvGrpSpPr>
            <a:grpSpLocks/>
          </p:cNvGrpSpPr>
          <p:nvPr/>
        </p:nvGrpSpPr>
        <p:grpSpPr bwMode="auto">
          <a:xfrm rot="-5400000">
            <a:off x="7864332" y="3104174"/>
            <a:ext cx="3763642" cy="558655"/>
            <a:chOff x="3657600" y="3994330"/>
            <a:chExt cx="2514600" cy="558620"/>
          </a:xfrm>
        </p:grpSpPr>
        <p:cxnSp>
          <p:nvCxnSpPr>
            <p:cNvPr id="4" name="直接连接符 3"/>
            <p:cNvCxnSpPr/>
            <p:nvPr/>
          </p:nvCxnSpPr>
          <p:spPr>
            <a:xfrm>
              <a:off x="3657600" y="3997504"/>
              <a:ext cx="0" cy="33009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72200" y="3994330"/>
              <a:ext cx="0" cy="33009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657601" y="4324424"/>
              <a:ext cx="2514600" cy="317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914901" y="4327598"/>
              <a:ext cx="0" cy="22535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8" name="TextBox 21"/>
          <p:cNvSpPr txBox="1">
            <a:spLocks noChangeArrowheads="1"/>
          </p:cNvSpPr>
          <p:nvPr/>
        </p:nvSpPr>
        <p:spPr bwMode="auto">
          <a:xfrm>
            <a:off x="10096899" y="1475358"/>
            <a:ext cx="733366" cy="3969399"/>
          </a:xfrm>
          <a:prstGeom prst="rect">
            <a:avLst/>
          </a:prstGeom>
          <a:solidFill>
            <a:schemeClr val="bg1"/>
          </a:solidFill>
          <a:ln w="9525">
            <a:solidFill>
              <a:srgbClr val="0000FF"/>
            </a:solidFill>
            <a:miter lim="800000"/>
            <a:headEnd/>
            <a:tailEnd/>
          </a:ln>
        </p:spPr>
        <p:txBody>
          <a:bodyPr wrap="square" lIns="91413" tIns="45706" rIns="91413" bIns="4570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3600" b="1" dirty="0">
                <a:solidFill>
                  <a:srgbClr val="FF0000"/>
                </a:solidFill>
                <a:latin typeface="黑体" pitchFamily="49" charset="-122"/>
                <a:ea typeface="黑体" pitchFamily="49" charset="-122"/>
              </a:rPr>
              <a:t>全球联系的开始</a:t>
            </a:r>
          </a:p>
        </p:txBody>
      </p:sp>
      <p:grpSp>
        <p:nvGrpSpPr>
          <p:cNvPr id="9" name="组合 35"/>
          <p:cNvGrpSpPr>
            <a:grpSpLocks/>
          </p:cNvGrpSpPr>
          <p:nvPr/>
        </p:nvGrpSpPr>
        <p:grpSpPr bwMode="auto">
          <a:xfrm rot="5400000">
            <a:off x="-100630" y="3090999"/>
            <a:ext cx="3737289" cy="558655"/>
            <a:chOff x="3657600" y="3994330"/>
            <a:chExt cx="2514600" cy="558620"/>
          </a:xfrm>
        </p:grpSpPr>
        <p:cxnSp>
          <p:nvCxnSpPr>
            <p:cNvPr id="10" name="直接连接符 9"/>
            <p:cNvCxnSpPr/>
            <p:nvPr/>
          </p:nvCxnSpPr>
          <p:spPr>
            <a:xfrm>
              <a:off x="3663855" y="4005438"/>
              <a:ext cx="0" cy="33009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72200" y="3994330"/>
              <a:ext cx="0" cy="33009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57600" y="4324423"/>
              <a:ext cx="2514600" cy="317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914900" y="4327597"/>
              <a:ext cx="0" cy="22535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149899" y="1240133"/>
            <a:ext cx="3455484" cy="523099"/>
          </a:xfrm>
          <a:prstGeom prst="rect">
            <a:avLst/>
          </a:prstGeom>
          <a:noFill/>
          <a:ln w="28575">
            <a:solidFill>
              <a:schemeClr val="tx1"/>
            </a:solidFill>
          </a:ln>
        </p:spPr>
        <p:txBody>
          <a:bodyPr wrap="square" lIns="91413" tIns="45706" rIns="91413" bIns="45706" rtlCol="0">
            <a:spAutoFit/>
          </a:bodyPr>
          <a:lstStyle/>
          <a:p>
            <a:r>
              <a:rPr lang="zh-CN" altLang="en-US" sz="2800" b="1" dirty="0">
                <a:solidFill>
                  <a:srgbClr val="FF0000"/>
                </a:solidFill>
                <a:latin typeface="微软雅黑" pitchFamily="34" charset="-122"/>
                <a:ea typeface="微软雅黑" pitchFamily="34" charset="-122"/>
              </a:rPr>
              <a:t>黄金、商品、传教等</a:t>
            </a:r>
          </a:p>
        </p:txBody>
      </p:sp>
      <p:sp>
        <p:nvSpPr>
          <p:cNvPr id="15" name="TextBox 14"/>
          <p:cNvSpPr txBox="1"/>
          <p:nvPr/>
        </p:nvSpPr>
        <p:spPr>
          <a:xfrm>
            <a:off x="5749362" y="1240133"/>
            <a:ext cx="3442176" cy="523099"/>
          </a:xfrm>
          <a:prstGeom prst="rect">
            <a:avLst/>
          </a:prstGeom>
          <a:noFill/>
          <a:ln w="28575">
            <a:solidFill>
              <a:schemeClr val="tx1"/>
            </a:solidFill>
          </a:ln>
        </p:spPr>
        <p:txBody>
          <a:bodyPr wrap="square" lIns="91413" tIns="45706" rIns="91413" bIns="45706" rtlCol="0">
            <a:spAutoFit/>
          </a:bodyPr>
          <a:lstStyle/>
          <a:p>
            <a:r>
              <a:rPr lang="zh-CN" altLang="en-US" sz="2800" b="1" dirty="0">
                <a:solidFill>
                  <a:srgbClr val="0000FF"/>
                </a:solidFill>
                <a:latin typeface="微软雅黑" pitchFamily="34" charset="-122"/>
                <a:ea typeface="微软雅黑" pitchFamily="34" charset="-122"/>
              </a:rPr>
              <a:t>造船、航海、地理等</a:t>
            </a:r>
          </a:p>
        </p:txBody>
      </p:sp>
      <p:grpSp>
        <p:nvGrpSpPr>
          <p:cNvPr id="26" name="组合 25"/>
          <p:cNvGrpSpPr/>
          <p:nvPr/>
        </p:nvGrpSpPr>
        <p:grpSpPr>
          <a:xfrm>
            <a:off x="3252424" y="1800246"/>
            <a:ext cx="4139382" cy="1110800"/>
            <a:chOff x="3253271" y="1387048"/>
            <a:chExt cx="2772308" cy="749836"/>
          </a:xfrm>
        </p:grpSpPr>
        <p:cxnSp>
          <p:nvCxnSpPr>
            <p:cNvPr id="17" name="直接连接符 16"/>
            <p:cNvCxnSpPr/>
            <p:nvPr/>
          </p:nvCxnSpPr>
          <p:spPr>
            <a:xfrm>
              <a:off x="3253271" y="1387048"/>
              <a:ext cx="0" cy="3865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025579" y="1387048"/>
              <a:ext cx="0" cy="3865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253271" y="1773610"/>
              <a:ext cx="27723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639425" y="1773610"/>
              <a:ext cx="0" cy="36327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712504" y="2911046"/>
            <a:ext cx="5615162" cy="584640"/>
          </a:xfrm>
          <a:prstGeom prst="rect">
            <a:avLst/>
          </a:prstGeom>
          <a:noFill/>
          <a:ln w="28575">
            <a:solidFill>
              <a:schemeClr val="tx1"/>
            </a:solidFill>
          </a:ln>
        </p:spPr>
        <p:txBody>
          <a:bodyPr wrap="square" lIns="91413" tIns="45706" rIns="91413" bIns="45706" rtlCol="0">
            <a:spAutoFit/>
          </a:bodyPr>
          <a:lstStyle/>
          <a:p>
            <a:r>
              <a:rPr lang="zh-CN" altLang="en-US" sz="3200" b="1" dirty="0">
                <a:solidFill>
                  <a:srgbClr val="003300"/>
                </a:solidFill>
                <a:latin typeface="微软雅黑" pitchFamily="34" charset="-122"/>
                <a:ea typeface="微软雅黑" pitchFamily="34" charset="-122"/>
              </a:rPr>
              <a:t>西、葡等开辟到东方的新航路</a:t>
            </a:r>
          </a:p>
        </p:txBody>
      </p:sp>
      <p:cxnSp>
        <p:nvCxnSpPr>
          <p:cNvPr id="24" name="直接连接符 23"/>
          <p:cNvCxnSpPr/>
          <p:nvPr/>
        </p:nvCxnSpPr>
        <p:spPr>
          <a:xfrm>
            <a:off x="5302288" y="3557787"/>
            <a:ext cx="0" cy="6102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46400" y="4168054"/>
            <a:ext cx="3917967" cy="584640"/>
          </a:xfrm>
          <a:prstGeom prst="rect">
            <a:avLst/>
          </a:prstGeom>
          <a:noFill/>
          <a:ln w="28575">
            <a:solidFill>
              <a:schemeClr val="tx1"/>
            </a:solidFill>
          </a:ln>
        </p:spPr>
        <p:txBody>
          <a:bodyPr wrap="square" lIns="91413" tIns="45706" rIns="91413" bIns="45706" rtlCol="0">
            <a:spAutoFit/>
          </a:bodyPr>
          <a:lstStyle/>
          <a:p>
            <a:r>
              <a:rPr lang="zh-CN" altLang="en-US" sz="3200" b="1" dirty="0">
                <a:solidFill>
                  <a:srgbClr val="003300"/>
                </a:solidFill>
                <a:latin typeface="微软雅黑" pitchFamily="34" charset="-122"/>
                <a:ea typeface="微软雅黑" pitchFamily="34" charset="-122"/>
              </a:rPr>
              <a:t>其他航路的开辟</a:t>
            </a:r>
          </a:p>
        </p:txBody>
      </p:sp>
      <p:sp>
        <p:nvSpPr>
          <p:cNvPr id="27" name="TextBox 26"/>
          <p:cNvSpPr txBox="1"/>
          <p:nvPr/>
        </p:nvSpPr>
        <p:spPr>
          <a:xfrm>
            <a:off x="2712506" y="1629217"/>
            <a:ext cx="539919" cy="953886"/>
          </a:xfrm>
          <a:prstGeom prst="rect">
            <a:avLst/>
          </a:prstGeom>
          <a:noFill/>
        </p:spPr>
        <p:txBody>
          <a:bodyPr wrap="square" lIns="91413" tIns="45706" rIns="91413" bIns="45706" rtlCol="0">
            <a:spAutoFit/>
          </a:bodyPr>
          <a:lstStyle/>
          <a:p>
            <a:r>
              <a:rPr lang="zh-CN" altLang="en-US" sz="2800" b="1" dirty="0">
                <a:latin typeface="楷体" pitchFamily="49" charset="-122"/>
                <a:ea typeface="楷体" pitchFamily="49" charset="-122"/>
              </a:rPr>
              <a:t>动因</a:t>
            </a:r>
          </a:p>
        </p:txBody>
      </p:sp>
      <p:sp>
        <p:nvSpPr>
          <p:cNvPr id="29" name="TextBox 28"/>
          <p:cNvSpPr txBox="1"/>
          <p:nvPr/>
        </p:nvSpPr>
        <p:spPr>
          <a:xfrm>
            <a:off x="7516864" y="1688084"/>
            <a:ext cx="539919" cy="953886"/>
          </a:xfrm>
          <a:prstGeom prst="rect">
            <a:avLst/>
          </a:prstGeom>
          <a:noFill/>
        </p:spPr>
        <p:txBody>
          <a:bodyPr wrap="square" lIns="91413" tIns="45706" rIns="91413" bIns="45706" rtlCol="0">
            <a:spAutoFit/>
          </a:bodyPr>
          <a:lstStyle/>
          <a:p>
            <a:r>
              <a:rPr lang="zh-CN" altLang="en-US" sz="2800" b="1" dirty="0">
                <a:latin typeface="楷体" pitchFamily="49" charset="-122"/>
                <a:ea typeface="楷体" pitchFamily="49" charset="-122"/>
              </a:rPr>
              <a:t>条件</a:t>
            </a:r>
          </a:p>
        </p:txBody>
      </p:sp>
    </p:spTree>
    <p:extLst>
      <p:ext uri="{BB962C8B-B14F-4D97-AF65-F5344CB8AC3E}">
        <p14:creationId xmlns:p14="http://schemas.microsoft.com/office/powerpoint/2010/main" val="111901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4" grpId="0" animBg="1"/>
      <p:bldP spid="15" grpId="0" animBg="1"/>
      <p:bldP spid="23" grpId="0" animBg="1"/>
      <p:bldP spid="25" grpId="0" animBg="1"/>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8009" y="1854777"/>
            <a:ext cx="11351623" cy="3231654"/>
          </a:xfrm>
          <a:prstGeom prst="rect">
            <a:avLst/>
          </a:prstGeom>
        </p:spPr>
        <p:txBody>
          <a:bodyPr wrap="square">
            <a:spAutoFit/>
          </a:bodyPr>
          <a:lstStyle/>
          <a:p>
            <a:endParaRPr lang="en-US" altLang="zh-CN" sz="4400" dirty="0" smtClean="0"/>
          </a:p>
          <a:p>
            <a:r>
              <a:rPr lang="en-US" altLang="zh-CN" sz="4000" dirty="0" smtClean="0"/>
              <a:t>1</a:t>
            </a:r>
            <a:r>
              <a:rPr lang="zh-CN" altLang="en-US" sz="4000" dirty="0" smtClean="0"/>
              <a:t>、观看纪录片</a:t>
            </a:r>
            <a:r>
              <a:rPr lang="en-US" altLang="zh-CN" sz="4000" dirty="0" smtClean="0"/>
              <a:t>《</a:t>
            </a:r>
            <a:r>
              <a:rPr lang="zh-CN" altLang="en-US" sz="4000" dirty="0" smtClean="0"/>
              <a:t>大国崛起</a:t>
            </a:r>
            <a:r>
              <a:rPr lang="en-US" altLang="zh-CN" sz="4000" dirty="0" smtClean="0"/>
              <a:t>》</a:t>
            </a:r>
            <a:r>
              <a:rPr lang="zh-CN" altLang="en-US" sz="4000" dirty="0" smtClean="0"/>
              <a:t>；</a:t>
            </a:r>
            <a:r>
              <a:rPr lang="en-US" altLang="zh-CN" sz="4000" dirty="0" smtClean="0"/>
              <a:t>                                         </a:t>
            </a:r>
          </a:p>
          <a:p>
            <a:r>
              <a:rPr lang="en-US" altLang="zh-CN" sz="4000" dirty="0" smtClean="0"/>
              <a:t>2</a:t>
            </a:r>
            <a:r>
              <a:rPr lang="zh-CN" altLang="en-US" sz="4000" dirty="0" smtClean="0"/>
              <a:t>、阅读斯塔夫理阿若斯的</a:t>
            </a:r>
            <a:r>
              <a:rPr lang="en-US" altLang="zh-CN" sz="4000" dirty="0" smtClean="0"/>
              <a:t>《</a:t>
            </a:r>
            <a:r>
              <a:rPr lang="zh-CN" altLang="en-US" sz="4000" dirty="0" smtClean="0"/>
              <a:t>全球通史</a:t>
            </a:r>
            <a:r>
              <a:rPr lang="en-US" altLang="zh-CN" sz="4000" dirty="0" smtClean="0"/>
              <a:t>》</a:t>
            </a:r>
            <a:r>
              <a:rPr lang="zh-CN" altLang="en-US" sz="4000" dirty="0" smtClean="0"/>
              <a:t>；</a:t>
            </a:r>
            <a:endParaRPr lang="en-US" altLang="zh-CN" sz="4000" dirty="0" smtClean="0"/>
          </a:p>
          <a:p>
            <a:r>
              <a:rPr lang="en-US" altLang="zh-CN" sz="4000" b="1" dirty="0" smtClean="0">
                <a:latin typeface="楷体_GB2312" pitchFamily="49" charset="-122"/>
                <a:ea typeface="楷体_GB2312" pitchFamily="49" charset="-122"/>
              </a:rPr>
              <a:t>3</a:t>
            </a:r>
            <a:r>
              <a:rPr lang="zh-CN" altLang="en-US" sz="4000" b="1" dirty="0" smtClean="0">
                <a:latin typeface="楷体_GB2312" pitchFamily="49" charset="-122"/>
                <a:ea typeface="楷体_GB2312" pitchFamily="49" charset="-122"/>
              </a:rPr>
              <a:t>、吴</a:t>
            </a:r>
            <a:r>
              <a:rPr lang="zh-CN" altLang="en-US" sz="4000" b="1" dirty="0">
                <a:latin typeface="楷体_GB2312" pitchFamily="49" charset="-122"/>
                <a:ea typeface="楷体_GB2312" pitchFamily="49" charset="-122"/>
              </a:rPr>
              <a:t>于廑、周一良《世界通史》</a:t>
            </a:r>
            <a:endParaRPr lang="en-US" altLang="zh-CN" sz="4000" b="1" dirty="0">
              <a:latin typeface="楷体_GB2312" pitchFamily="49" charset="-122"/>
              <a:ea typeface="楷体_GB2312" pitchFamily="49" charset="-122"/>
            </a:endParaRPr>
          </a:p>
          <a:p>
            <a:endParaRPr lang="zh-CN" altLang="en-US" sz="4000" dirty="0"/>
          </a:p>
        </p:txBody>
      </p:sp>
      <p:sp>
        <p:nvSpPr>
          <p:cNvPr id="5" name="矩形 4">
            <a:extLst>
              <a:ext uri="{FF2B5EF4-FFF2-40B4-BE49-F238E27FC236}">
                <a16:creationId xmlns="" xmlns:a16="http://schemas.microsoft.com/office/drawing/2014/main" id="{6017487F-367E-4732-A91E-1116682962AD}"/>
              </a:ext>
            </a:extLst>
          </p:cNvPr>
          <p:cNvSpPr/>
          <p:nvPr/>
        </p:nvSpPr>
        <p:spPr>
          <a:xfrm>
            <a:off x="726831" y="597877"/>
            <a:ext cx="9390184" cy="12569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6600" b="1" dirty="0" smtClean="0">
                <a:solidFill>
                  <a:schemeClr val="tx1"/>
                </a:solidFill>
              </a:rPr>
              <a:t>   主要拓展性资料及书目</a:t>
            </a:r>
            <a:endParaRPr lang="en-US" altLang="zh-CN" sz="6600" b="1" dirty="0">
              <a:solidFill>
                <a:schemeClr val="tx1"/>
              </a:solidFill>
            </a:endParaRPr>
          </a:p>
        </p:txBody>
      </p:sp>
    </p:spTree>
    <p:extLst>
      <p:ext uri="{BB962C8B-B14F-4D97-AF65-F5344CB8AC3E}">
        <p14:creationId xmlns:p14="http://schemas.microsoft.com/office/powerpoint/2010/main" val="1346560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29360"/>
          </a:xfrm>
          <a:prstGeom prst="rect">
            <a:avLst/>
          </a:prstGeom>
        </p:spPr>
        <p:txBody>
          <a:bodyPr wrap="square" lIns="121917" tIns="60958" rIns="121917" bIns="60958">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4007768" y="4676987"/>
            <a:ext cx="5202469" cy="538605"/>
          </a:xfrm>
          <a:prstGeom prst="rect">
            <a:avLst/>
          </a:prstGeom>
        </p:spPr>
        <p:txBody>
          <a:bodyPr wrap="square" lIns="121917" tIns="60958" rIns="121917" bIns="60958">
            <a:spAutoFit/>
          </a:bodyPr>
          <a:lstStyle/>
          <a:p>
            <a:pPr algn="l">
              <a:lnSpc>
                <a:spcPct val="150000"/>
              </a:lnSpc>
            </a:pPr>
            <a:r>
              <a:rPr lang="zh-CN" altLang="en-US"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252259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bimg.b0.upaiyun.com/a7d3f5a4e42092204b556de6a84842f3389a896224400-32QUEv_fw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468"/>
            <a:ext cx="12192000" cy="770801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3">
            <a:extLst>
              <a:ext uri="{FF2B5EF4-FFF2-40B4-BE49-F238E27FC236}">
                <a16:creationId xmlns="" xmlns:a16="http://schemas.microsoft.com/office/drawing/2014/main" id="{54F27D1D-3432-4627-AB37-6C4C8C8F410F}"/>
              </a:ext>
            </a:extLst>
          </p:cNvPr>
          <p:cNvSpPr>
            <a:spLocks noGrp="1"/>
          </p:cNvSpPr>
          <p:nvPr>
            <p:ph type="title"/>
          </p:nvPr>
        </p:nvSpPr>
        <p:spPr>
          <a:xfrm>
            <a:off x="1118754" y="2654413"/>
            <a:ext cx="9954492" cy="1246805"/>
          </a:xfrm>
          <a:solidFill>
            <a:schemeClr val="accent2"/>
          </a:solidFill>
        </p:spPr>
        <p:txBody>
          <a:bodyPr>
            <a:noAutofit/>
          </a:bodyPr>
          <a:lstStyle/>
          <a:p>
            <a:r>
              <a:rPr lang="zh-CN" altLang="en-US" sz="88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96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全球</a:t>
            </a:r>
            <a:r>
              <a:rPr lang="zh-CN" altLang="en-US" sz="96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航路的开辟</a:t>
            </a:r>
          </a:p>
        </p:txBody>
      </p:sp>
      <p:sp>
        <p:nvSpPr>
          <p:cNvPr id="6" name="文本框 9"/>
          <p:cNvSpPr txBox="1">
            <a:spLocks noChangeArrowheads="1"/>
          </p:cNvSpPr>
          <p:nvPr/>
        </p:nvSpPr>
        <p:spPr bwMode="auto">
          <a:xfrm>
            <a:off x="406400" y="-32617"/>
            <a:ext cx="3147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smtClean="0">
                <a:solidFill>
                  <a:srgbClr val="FFFF00"/>
                </a:solidFill>
                <a:latin typeface="华文彩云" pitchFamily="2" charset="-122"/>
                <a:ea typeface="华文彩云" pitchFamily="2" charset="-122"/>
              </a:rPr>
              <a:t>中外历史纲要（下）</a:t>
            </a:r>
            <a:endParaRPr lang="zh-CN" altLang="en-US" sz="2800" b="1" dirty="0">
              <a:solidFill>
                <a:srgbClr val="FFFF00"/>
              </a:solidFill>
              <a:latin typeface="华文彩云" pitchFamily="2" charset="-122"/>
              <a:ea typeface="华文彩云" pitchFamily="2" charset="-122"/>
            </a:endParaRPr>
          </a:p>
        </p:txBody>
      </p:sp>
      <p:sp>
        <p:nvSpPr>
          <p:cNvPr id="7" name="文本框 9"/>
          <p:cNvSpPr txBox="1">
            <a:spLocks noChangeArrowheads="1"/>
          </p:cNvSpPr>
          <p:nvPr/>
        </p:nvSpPr>
        <p:spPr bwMode="auto">
          <a:xfrm>
            <a:off x="6045257" y="-53399"/>
            <a:ext cx="3147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smtClean="0">
                <a:solidFill>
                  <a:srgbClr val="FFFF00"/>
                </a:solidFill>
                <a:latin typeface="华文彩云" pitchFamily="2" charset="-122"/>
                <a:ea typeface="华文彩云" pitchFamily="2" charset="-122"/>
              </a:rPr>
              <a:t>第三单元</a:t>
            </a:r>
            <a:endParaRPr lang="zh-CN" altLang="en-US" sz="2800" b="1" dirty="0">
              <a:solidFill>
                <a:srgbClr val="FFFF00"/>
              </a:solidFill>
              <a:latin typeface="华文彩云" pitchFamily="2" charset="-122"/>
              <a:ea typeface="华文彩云" pitchFamily="2" charset="-122"/>
            </a:endParaRPr>
          </a:p>
        </p:txBody>
      </p:sp>
      <p:sp>
        <p:nvSpPr>
          <p:cNvPr id="8" name="文本框 9"/>
          <p:cNvSpPr txBox="1">
            <a:spLocks noChangeArrowheads="1"/>
          </p:cNvSpPr>
          <p:nvPr/>
        </p:nvSpPr>
        <p:spPr bwMode="auto">
          <a:xfrm>
            <a:off x="9875983" y="-32617"/>
            <a:ext cx="1990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smtClean="0">
                <a:solidFill>
                  <a:srgbClr val="FFFF00"/>
                </a:solidFill>
                <a:latin typeface="华文彩云" pitchFamily="2" charset="-122"/>
                <a:ea typeface="华文彩云" pitchFamily="2" charset="-122"/>
              </a:rPr>
              <a:t>第</a:t>
            </a:r>
            <a:r>
              <a:rPr lang="en-US" altLang="zh-CN" sz="2800" b="1" dirty="0" smtClean="0">
                <a:solidFill>
                  <a:srgbClr val="FFFF00"/>
                </a:solidFill>
                <a:latin typeface="华文彩云" pitchFamily="2" charset="-122"/>
                <a:ea typeface="华文彩云" pitchFamily="2" charset="-122"/>
              </a:rPr>
              <a:t>6</a:t>
            </a:r>
            <a:r>
              <a:rPr lang="zh-CN" altLang="en-US" sz="2800" b="1" dirty="0" smtClean="0">
                <a:solidFill>
                  <a:srgbClr val="FFFF00"/>
                </a:solidFill>
                <a:latin typeface="华文彩云" pitchFamily="2" charset="-122"/>
                <a:ea typeface="华文彩云" pitchFamily="2" charset="-122"/>
              </a:rPr>
              <a:t>课</a:t>
            </a:r>
            <a:endParaRPr lang="zh-CN" altLang="en-US" sz="2800" b="1" dirty="0">
              <a:solidFill>
                <a:srgbClr val="FFFF00"/>
              </a:solidFill>
              <a:latin typeface="华文彩云" pitchFamily="2" charset="-122"/>
              <a:ea typeface="华文彩云" pitchFamily="2" charset="-122"/>
            </a:endParaRPr>
          </a:p>
        </p:txBody>
      </p:sp>
    </p:spTree>
    <p:extLst>
      <p:ext uri="{BB962C8B-B14F-4D97-AF65-F5344CB8AC3E}">
        <p14:creationId xmlns:p14="http://schemas.microsoft.com/office/powerpoint/2010/main" val="1022585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8010" y="940377"/>
            <a:ext cx="11351623" cy="3847207"/>
          </a:xfrm>
          <a:prstGeom prst="rect">
            <a:avLst/>
          </a:prstGeom>
        </p:spPr>
        <p:txBody>
          <a:bodyPr wrap="square">
            <a:spAutoFit/>
          </a:bodyPr>
          <a:lstStyle/>
          <a:p>
            <a:endParaRPr lang="en-US" altLang="zh-CN" sz="4400" dirty="0" smtClean="0"/>
          </a:p>
          <a:p>
            <a:r>
              <a:rPr lang="zh-CN" altLang="zh-CN" sz="4000" dirty="0" smtClean="0"/>
              <a:t>一是</a:t>
            </a:r>
            <a:r>
              <a:rPr lang="zh-CN" altLang="zh-CN" sz="4000" dirty="0"/>
              <a:t>开辟新航路的</a:t>
            </a:r>
            <a:r>
              <a:rPr lang="zh-CN" altLang="zh-CN" sz="4000" dirty="0" smtClean="0"/>
              <a:t>动因</a:t>
            </a:r>
            <a:r>
              <a:rPr lang="zh-CN" altLang="en-US" sz="4000" dirty="0" smtClean="0"/>
              <a:t>和条件</a:t>
            </a:r>
            <a:r>
              <a:rPr lang="zh-CN" altLang="zh-CN" sz="4000" dirty="0" smtClean="0"/>
              <a:t>；</a:t>
            </a:r>
            <a:endParaRPr lang="en-US" altLang="zh-CN" sz="4000" dirty="0" smtClean="0"/>
          </a:p>
          <a:p>
            <a:r>
              <a:rPr lang="en-US" altLang="zh-CN" sz="4000" dirty="0" smtClean="0"/>
              <a:t>                                           </a:t>
            </a:r>
          </a:p>
          <a:p>
            <a:r>
              <a:rPr lang="zh-CN" altLang="zh-CN" sz="4000" dirty="0" smtClean="0"/>
              <a:t>二是</a:t>
            </a:r>
            <a:r>
              <a:rPr lang="zh-CN" altLang="zh-CN" sz="4000" dirty="0"/>
              <a:t>开辟全球航路的</a:t>
            </a:r>
            <a:r>
              <a:rPr lang="zh-CN" altLang="zh-CN" sz="4000" dirty="0" smtClean="0"/>
              <a:t>过程，即</a:t>
            </a:r>
            <a:r>
              <a:rPr lang="zh-CN" altLang="zh-CN" sz="4000" dirty="0"/>
              <a:t>哥伦布到达美洲</a:t>
            </a:r>
            <a:r>
              <a:rPr lang="zh-CN" altLang="zh-CN" sz="4000" dirty="0" smtClean="0"/>
              <a:t>、达</a:t>
            </a:r>
            <a:r>
              <a:rPr lang="zh-CN" altLang="zh-CN" sz="4000" dirty="0"/>
              <a:t>•伽马发现从欧洲绕道非洲到达东方的航线、麦哲伦船队完成环球航行以及其他航海活动；</a:t>
            </a:r>
            <a:endParaRPr lang="zh-CN" altLang="en-US" sz="4000" dirty="0"/>
          </a:p>
        </p:txBody>
      </p:sp>
      <p:sp>
        <p:nvSpPr>
          <p:cNvPr id="5" name="矩形 4">
            <a:extLst>
              <a:ext uri="{FF2B5EF4-FFF2-40B4-BE49-F238E27FC236}">
                <a16:creationId xmlns="" xmlns:a16="http://schemas.microsoft.com/office/drawing/2014/main" id="{6017487F-367E-4732-A91E-1116682962AD}"/>
              </a:ext>
            </a:extLst>
          </p:cNvPr>
          <p:cNvSpPr/>
          <p:nvPr/>
        </p:nvSpPr>
        <p:spPr>
          <a:xfrm>
            <a:off x="654929" y="204085"/>
            <a:ext cx="4706780" cy="7190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3600" b="1" dirty="0">
                <a:solidFill>
                  <a:schemeClr val="tx1"/>
                </a:solidFill>
              </a:rPr>
              <a:t>本</a:t>
            </a:r>
            <a:r>
              <a:rPr lang="zh-CN" altLang="en-US" sz="3600" b="1" dirty="0">
                <a:solidFill>
                  <a:schemeClr val="tx1"/>
                </a:solidFill>
              </a:rPr>
              <a:t>课</a:t>
            </a:r>
            <a:r>
              <a:rPr lang="zh-CN" altLang="zh-CN" sz="3600" b="1" dirty="0">
                <a:solidFill>
                  <a:schemeClr val="tx1"/>
                </a:solidFill>
              </a:rPr>
              <a:t>有</a:t>
            </a:r>
            <a:r>
              <a:rPr lang="zh-CN" altLang="en-US" sz="3600" b="1" dirty="0">
                <a:solidFill>
                  <a:schemeClr val="tx1"/>
                </a:solidFill>
              </a:rPr>
              <a:t>两</a:t>
            </a:r>
            <a:r>
              <a:rPr lang="zh-CN" altLang="zh-CN" sz="3600" b="1" dirty="0">
                <a:solidFill>
                  <a:schemeClr val="tx1"/>
                </a:solidFill>
              </a:rPr>
              <a:t>个学习要点：</a:t>
            </a:r>
            <a:endParaRPr lang="en-US" altLang="zh-CN" sz="3600" b="1" dirty="0">
              <a:solidFill>
                <a:schemeClr val="tx1"/>
              </a:solidFill>
            </a:endParaRPr>
          </a:p>
        </p:txBody>
      </p:sp>
    </p:spTree>
    <p:extLst>
      <p:ext uri="{BB962C8B-B14F-4D97-AF65-F5344CB8AC3E}">
        <p14:creationId xmlns:p14="http://schemas.microsoft.com/office/powerpoint/2010/main" val="197096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48218" y="1211283"/>
            <a:ext cx="111379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en-US" altLang="zh-CN" sz="3600" dirty="0">
                <a:latin typeface="Times New Roman" pitchFamily="18" charset="0"/>
              </a:rPr>
              <a:t>       </a:t>
            </a:r>
            <a:r>
              <a:rPr kumimoji="1" lang="zh-CN" altLang="en-US" sz="3600" b="1" dirty="0">
                <a:latin typeface="楷体" pitchFamily="49" charset="-122"/>
                <a:ea typeface="楷体" pitchFamily="49" charset="-122"/>
              </a:rPr>
              <a:t>我们所吃的饼干不能称为食物，它们只不过是些粉末和吞噬了饼干的蛆虫，而且，粉末浸透了耗子撒的尿，散发着叫人无法忍受的臭气。我们不得不喝的水是同样恶臭、令人作呕。实际上，我们常不得不靠吃木屑过活，就连耗子这种极叫人憎恶的食物，大家都贪婪地寻找，一个耗子能卖得半个达卡金币。</a:t>
            </a:r>
          </a:p>
          <a:p>
            <a:pPr eaLnBrk="1" hangingPunct="1"/>
            <a:r>
              <a:rPr kumimoji="1" lang="zh-CN" altLang="en-US" sz="3200" dirty="0">
                <a:latin typeface="Times New Roman" pitchFamily="18" charset="0"/>
                <a:ea typeface="隶书" pitchFamily="49" charset="-122"/>
              </a:rPr>
              <a:t>             </a:t>
            </a:r>
            <a:r>
              <a:rPr kumimoji="1" lang="en-US" altLang="zh-CN" sz="3200" b="1" dirty="0" smtClean="0">
                <a:latin typeface="楷体" pitchFamily="49" charset="-122"/>
                <a:ea typeface="楷体" pitchFamily="49" charset="-122"/>
              </a:rPr>
              <a:t>——</a:t>
            </a:r>
            <a:r>
              <a:rPr kumimoji="1" lang="zh-CN" altLang="en-US" sz="3600" b="1" dirty="0" smtClean="0">
                <a:latin typeface="楷体" pitchFamily="49" charset="-122"/>
                <a:ea typeface="楷体" pitchFamily="49" charset="-122"/>
              </a:rPr>
              <a:t>麦哲伦船队船员</a:t>
            </a:r>
            <a:r>
              <a:rPr kumimoji="1" lang="zh-CN" altLang="en-US" sz="3600" b="1" dirty="0">
                <a:latin typeface="楷体" pitchFamily="49" charset="-122"/>
                <a:ea typeface="楷体" pitchFamily="49" charset="-122"/>
              </a:rPr>
              <a:t>回忆</a:t>
            </a:r>
            <a:r>
              <a:rPr kumimoji="1" lang="en-US" altLang="zh-CN" sz="3600" b="1" dirty="0">
                <a:latin typeface="楷体" pitchFamily="49" charset="-122"/>
                <a:ea typeface="楷体" pitchFamily="49" charset="-122"/>
              </a:rPr>
              <a:t>《</a:t>
            </a:r>
            <a:r>
              <a:rPr kumimoji="1" lang="zh-CN" altLang="en-US" sz="3600" b="1" dirty="0">
                <a:latin typeface="楷体" pitchFamily="49" charset="-122"/>
                <a:ea typeface="楷体" pitchFamily="49" charset="-122"/>
              </a:rPr>
              <a:t>全球通史</a:t>
            </a:r>
            <a:r>
              <a:rPr kumimoji="1" lang="en-US" altLang="zh-CN" sz="3600" b="1" dirty="0">
                <a:latin typeface="楷体" pitchFamily="49" charset="-122"/>
                <a:ea typeface="楷体" pitchFamily="49" charset="-122"/>
              </a:rPr>
              <a:t>》</a:t>
            </a:r>
            <a:r>
              <a:rPr kumimoji="1" lang="zh-CN" altLang="en-US" sz="3600" b="1" dirty="0">
                <a:latin typeface="楷体" pitchFamily="49" charset="-122"/>
                <a:ea typeface="楷体" pitchFamily="49" charset="-122"/>
              </a:rPr>
              <a:t>第</a:t>
            </a:r>
            <a:r>
              <a:rPr kumimoji="1" lang="en-US" altLang="zh-CN" sz="3600" b="1" dirty="0">
                <a:latin typeface="楷体" pitchFamily="49" charset="-122"/>
                <a:ea typeface="楷体" pitchFamily="49" charset="-122"/>
              </a:rPr>
              <a:t>141</a:t>
            </a:r>
            <a:r>
              <a:rPr kumimoji="1" lang="zh-CN" altLang="en-US" sz="3600" b="1" dirty="0">
                <a:latin typeface="楷体" pitchFamily="49" charset="-122"/>
                <a:ea typeface="楷体" pitchFamily="49" charset="-122"/>
              </a:rPr>
              <a:t>页</a:t>
            </a:r>
          </a:p>
        </p:txBody>
      </p:sp>
      <p:sp>
        <p:nvSpPr>
          <p:cNvPr id="7171" name="文本框 10"/>
          <p:cNvSpPr txBox="1">
            <a:spLocks noChangeArrowheads="1"/>
          </p:cNvSpPr>
          <p:nvPr/>
        </p:nvSpPr>
        <p:spPr bwMode="auto">
          <a:xfrm>
            <a:off x="3040741" y="359228"/>
            <a:ext cx="5450115" cy="769441"/>
          </a:xfrm>
          <a:prstGeom prst="rect">
            <a:avLst/>
          </a:prstGeom>
          <a:solidFill>
            <a:schemeClr val="tx2">
              <a:lumMod val="75000"/>
            </a:schemeClr>
          </a:solidFill>
          <a:ln>
            <a:noFill/>
          </a:ln>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600" b="1" dirty="0" smtClean="0">
                <a:solidFill>
                  <a:schemeClr val="bg1"/>
                </a:solidFill>
                <a:latin typeface="黑体" pitchFamily="49" charset="-122"/>
                <a:ea typeface="黑体" pitchFamily="49" charset="-122"/>
              </a:rPr>
              <a:t>  </a:t>
            </a:r>
            <a:r>
              <a:rPr lang="zh-CN" altLang="en-US" sz="4400" b="1" dirty="0" smtClean="0">
                <a:solidFill>
                  <a:schemeClr val="bg1"/>
                </a:solidFill>
                <a:latin typeface="黑体" pitchFamily="49" charset="-122"/>
                <a:ea typeface="黑体" pitchFamily="49" charset="-122"/>
              </a:rPr>
              <a:t>生死未卜的航程</a:t>
            </a:r>
            <a:endParaRPr lang="zh-CN" altLang="en-US" sz="4400" b="1" dirty="0">
              <a:solidFill>
                <a:schemeClr val="bg1"/>
              </a:solidFill>
              <a:latin typeface="黑体" pitchFamily="49" charset="-122"/>
              <a:ea typeface="黑体" pitchFamily="49" charset="-122"/>
            </a:endParaRPr>
          </a:p>
        </p:txBody>
      </p:sp>
      <p:sp>
        <p:nvSpPr>
          <p:cNvPr id="2" name="TextBox 1"/>
          <p:cNvSpPr txBox="1"/>
          <p:nvPr/>
        </p:nvSpPr>
        <p:spPr>
          <a:xfrm>
            <a:off x="1023257" y="5181601"/>
            <a:ext cx="9241971" cy="1323439"/>
          </a:xfrm>
          <a:prstGeom prst="rect">
            <a:avLst/>
          </a:prstGeom>
          <a:noFill/>
        </p:spPr>
        <p:txBody>
          <a:bodyPr wrap="square" rtlCol="0">
            <a:spAutoFit/>
          </a:bodyPr>
          <a:lstStyle/>
          <a:p>
            <a:r>
              <a:rPr lang="zh-CN" altLang="en-US" sz="8000" dirty="0" smtClean="0">
                <a:solidFill>
                  <a:srgbClr val="FF0000"/>
                </a:solidFill>
              </a:rPr>
              <a:t>  </a:t>
            </a:r>
            <a:r>
              <a:rPr lang="zh-CN" altLang="en-US" sz="8000" b="1" dirty="0" smtClean="0">
                <a:solidFill>
                  <a:srgbClr val="FF0000"/>
                </a:solidFill>
              </a:rPr>
              <a:t>为什么还要出发？</a:t>
            </a:r>
            <a:endParaRPr lang="zh-CN" altLang="en-US" sz="8000" b="1" dirty="0">
              <a:solidFill>
                <a:srgbClr val="FF0000"/>
              </a:solidFill>
            </a:endParaRPr>
          </a:p>
        </p:txBody>
      </p:sp>
    </p:spTree>
    <p:extLst>
      <p:ext uri="{BB962C8B-B14F-4D97-AF65-F5344CB8AC3E}">
        <p14:creationId xmlns:p14="http://schemas.microsoft.com/office/powerpoint/2010/main" val="335385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97427"/>
            <a:ext cx="12022282" cy="6660573"/>
          </a:xfrm>
        </p:spPr>
        <p:txBody>
          <a:bodyPr>
            <a:normAutofit/>
          </a:bodyPr>
          <a:lstStyle/>
          <a:p>
            <a:pPr>
              <a:lnSpc>
                <a:spcPct val="110000"/>
              </a:lnSpc>
            </a:pPr>
            <a:r>
              <a:rPr lang="zh-CN" altLang="en-US" sz="2200" dirty="0" smtClean="0">
                <a:latin typeface="+mj-ea"/>
                <a:ea typeface="+mj-ea"/>
              </a:rPr>
              <a:t>      彼等（</a:t>
            </a:r>
            <a:r>
              <a:rPr lang="zh-CN" altLang="en-US" sz="2200" dirty="0" smtClean="0">
                <a:solidFill>
                  <a:srgbClr val="FF0000"/>
                </a:solidFill>
                <a:latin typeface="+mj-ea"/>
                <a:ea typeface="+mj-ea"/>
              </a:rPr>
              <a:t>美洲</a:t>
            </a:r>
            <a:r>
              <a:rPr lang="zh-CN" altLang="en-US" sz="2200" dirty="0" smtClean="0">
                <a:latin typeface="+mj-ea"/>
                <a:ea typeface="+mj-ea"/>
              </a:rPr>
              <a:t>人）非常顺从，不知邪恶，不杀人、捕人，不谙武器。彼等胆子甚小</a:t>
            </a:r>
            <a:r>
              <a:rPr lang="en-US" altLang="zh-CN" sz="2200" dirty="0">
                <a:latin typeface="+mj-ea"/>
                <a:ea typeface="+mj-ea"/>
              </a:rPr>
              <a:t>……</a:t>
            </a:r>
            <a:r>
              <a:rPr lang="zh-CN" altLang="en-US" sz="2200" dirty="0" smtClean="0">
                <a:latin typeface="+mj-ea"/>
                <a:ea typeface="+mj-ea"/>
              </a:rPr>
              <a:t>鉴于此，仰祈二位</a:t>
            </a:r>
            <a:r>
              <a:rPr lang="zh-CN" altLang="en-US" sz="2200" dirty="0" smtClean="0">
                <a:solidFill>
                  <a:srgbClr val="FF0000"/>
                </a:solidFill>
                <a:latin typeface="+mj-ea"/>
                <a:ea typeface="+mj-ea"/>
              </a:rPr>
              <a:t>陛下</a:t>
            </a:r>
            <a:r>
              <a:rPr lang="zh-CN" altLang="en-US" sz="2200" dirty="0" smtClean="0">
                <a:latin typeface="+mj-ea"/>
                <a:ea typeface="+mj-ea"/>
              </a:rPr>
              <a:t>尽早圣断，将彼等变成基督徒。臣认为，一旦发轫，毋需多久，大批居民会</a:t>
            </a:r>
            <a:r>
              <a:rPr lang="zh-CN" altLang="en-US" sz="2200" dirty="0" smtClean="0">
                <a:solidFill>
                  <a:srgbClr val="FF0000"/>
                </a:solidFill>
                <a:latin typeface="+mj-ea"/>
                <a:ea typeface="+mj-ea"/>
              </a:rPr>
              <a:t>信奉吾之天主教</a:t>
            </a:r>
            <a:r>
              <a:rPr lang="zh-CN" altLang="en-US" sz="2200" dirty="0" smtClean="0">
                <a:latin typeface="+mj-ea"/>
                <a:ea typeface="+mj-ea"/>
              </a:rPr>
              <a:t>，二位陛下即能取得</a:t>
            </a:r>
            <a:r>
              <a:rPr lang="zh-CN" altLang="en-US" sz="2200" dirty="0" smtClean="0">
                <a:solidFill>
                  <a:srgbClr val="FF0000"/>
                </a:solidFill>
                <a:latin typeface="+mj-ea"/>
                <a:ea typeface="+mj-ea"/>
              </a:rPr>
              <a:t>大片领土和财产</a:t>
            </a:r>
            <a:r>
              <a:rPr lang="zh-CN" altLang="en-US" sz="2200" dirty="0" smtClean="0">
                <a:latin typeface="+mj-ea"/>
                <a:ea typeface="+mj-ea"/>
              </a:rPr>
              <a:t>。这里所有人皆会成为西班牙臣民。</a:t>
            </a:r>
            <a:endParaRPr lang="en-US" altLang="zh-CN" sz="2200" dirty="0" smtClean="0">
              <a:latin typeface="+mj-ea"/>
              <a:ea typeface="+mj-ea"/>
            </a:endParaRPr>
          </a:p>
          <a:p>
            <a:pPr marL="0" indent="0">
              <a:lnSpc>
                <a:spcPct val="110000"/>
              </a:lnSpc>
              <a:buNone/>
            </a:pPr>
            <a:endParaRPr lang="en-US" altLang="zh-CN" sz="2200" dirty="0" smtClean="0">
              <a:latin typeface="+mj-ea"/>
              <a:ea typeface="+mj-ea"/>
            </a:endParaRPr>
          </a:p>
          <a:p>
            <a:pPr>
              <a:lnSpc>
                <a:spcPct val="110000"/>
              </a:lnSpc>
            </a:pPr>
            <a:r>
              <a:rPr lang="zh-CN" altLang="en-US" sz="2200" dirty="0" smtClean="0">
                <a:latin typeface="+mj-ea"/>
                <a:ea typeface="+mj-ea"/>
              </a:rPr>
              <a:t>      毫无疑问，当地</a:t>
            </a:r>
            <a:r>
              <a:rPr lang="zh-CN" altLang="en-US" sz="2200" dirty="0" smtClean="0">
                <a:solidFill>
                  <a:srgbClr val="FF0000"/>
                </a:solidFill>
                <a:latin typeface="+mj-ea"/>
                <a:ea typeface="+mj-ea"/>
              </a:rPr>
              <a:t>黄金</a:t>
            </a:r>
            <a:r>
              <a:rPr lang="zh-CN" altLang="en-US" sz="2200" dirty="0" smtClean="0">
                <a:latin typeface="+mj-ea"/>
                <a:ea typeface="+mj-ea"/>
              </a:rPr>
              <a:t>甚丰</a:t>
            </a:r>
            <a:r>
              <a:rPr lang="en-US" altLang="zh-CN" sz="2200" dirty="0" smtClean="0">
                <a:latin typeface="+mj-ea"/>
                <a:ea typeface="+mj-ea"/>
              </a:rPr>
              <a:t>……</a:t>
            </a:r>
            <a:r>
              <a:rPr lang="zh-CN" altLang="en-US" sz="2200" dirty="0" smtClean="0">
                <a:latin typeface="+mj-ea"/>
                <a:ea typeface="+mj-ea"/>
              </a:rPr>
              <a:t>此外，这里还生产</a:t>
            </a:r>
            <a:r>
              <a:rPr lang="zh-CN" altLang="en-US" sz="2200" dirty="0" smtClean="0">
                <a:solidFill>
                  <a:srgbClr val="FF0000"/>
                </a:solidFill>
                <a:latin typeface="+mj-ea"/>
                <a:ea typeface="+mj-ea"/>
              </a:rPr>
              <a:t>宝石、珍珠以及无数香料</a:t>
            </a:r>
            <a:r>
              <a:rPr lang="en-US" altLang="zh-CN" sz="2200" dirty="0" smtClean="0">
                <a:latin typeface="+mj-ea"/>
                <a:ea typeface="+mj-ea"/>
              </a:rPr>
              <a:t>……</a:t>
            </a:r>
          </a:p>
          <a:p>
            <a:pPr>
              <a:lnSpc>
                <a:spcPct val="110000"/>
              </a:lnSpc>
            </a:pPr>
            <a:endParaRPr lang="en-US" altLang="zh-CN" sz="2200" dirty="0" smtClean="0">
              <a:latin typeface="+mj-ea"/>
              <a:ea typeface="+mj-ea"/>
            </a:endParaRPr>
          </a:p>
          <a:p>
            <a:pPr>
              <a:lnSpc>
                <a:spcPct val="110000"/>
              </a:lnSpc>
            </a:pPr>
            <a:r>
              <a:rPr lang="en-US" altLang="zh-CN" sz="2200" dirty="0" smtClean="0">
                <a:latin typeface="+mj-ea"/>
                <a:ea typeface="+mj-ea"/>
              </a:rPr>
              <a:t>…… ……</a:t>
            </a:r>
          </a:p>
          <a:p>
            <a:pPr>
              <a:lnSpc>
                <a:spcPct val="110000"/>
              </a:lnSpc>
            </a:pPr>
            <a:r>
              <a:rPr lang="zh-CN" altLang="en-US" sz="2200" dirty="0" smtClean="0">
                <a:latin typeface="+mj-ea"/>
                <a:ea typeface="+mj-ea"/>
              </a:rPr>
              <a:t>      这里还产大量的</a:t>
            </a:r>
            <a:r>
              <a:rPr lang="zh-CN" altLang="en-US" sz="2200" dirty="0" smtClean="0">
                <a:solidFill>
                  <a:srgbClr val="FF0000"/>
                </a:solidFill>
                <a:latin typeface="+mj-ea"/>
                <a:ea typeface="+mj-ea"/>
              </a:rPr>
              <a:t>棉花</a:t>
            </a:r>
            <a:r>
              <a:rPr lang="zh-CN" altLang="en-US" sz="2200" dirty="0" smtClean="0">
                <a:latin typeface="+mj-ea"/>
                <a:ea typeface="+mj-ea"/>
              </a:rPr>
              <a:t>，</a:t>
            </a:r>
            <a:r>
              <a:rPr lang="zh-CN" altLang="en-US" sz="2200" dirty="0" smtClean="0">
                <a:solidFill>
                  <a:srgbClr val="FF0000"/>
                </a:solidFill>
                <a:latin typeface="+mj-ea"/>
                <a:ea typeface="+mj-ea"/>
              </a:rPr>
              <a:t>臣</a:t>
            </a:r>
            <a:r>
              <a:rPr lang="zh-CN" altLang="en-US" sz="2200" dirty="0" smtClean="0">
                <a:latin typeface="+mj-ea"/>
                <a:ea typeface="+mj-ea"/>
              </a:rPr>
              <a:t>以为，无须送回</a:t>
            </a:r>
            <a:r>
              <a:rPr lang="zh-CN" altLang="en-US" sz="2200" dirty="0" smtClean="0">
                <a:solidFill>
                  <a:srgbClr val="FF0000"/>
                </a:solidFill>
                <a:latin typeface="+mj-ea"/>
                <a:ea typeface="+mj-ea"/>
              </a:rPr>
              <a:t>西班牙</a:t>
            </a:r>
            <a:r>
              <a:rPr lang="zh-CN" altLang="en-US" sz="2200" dirty="0" smtClean="0">
                <a:latin typeface="+mj-ea"/>
                <a:ea typeface="+mj-ea"/>
              </a:rPr>
              <a:t>，在当地即可卖</a:t>
            </a:r>
            <a:r>
              <a:rPr lang="zh-CN" altLang="en-US" sz="2200" dirty="0" smtClean="0">
                <a:solidFill>
                  <a:srgbClr val="FF0000"/>
                </a:solidFill>
                <a:latin typeface="+mj-ea"/>
                <a:ea typeface="+mj-ea"/>
              </a:rPr>
              <a:t>好价钱</a:t>
            </a:r>
            <a:r>
              <a:rPr lang="en-US" altLang="zh-CN" sz="2200" dirty="0" smtClean="0">
                <a:latin typeface="+mj-ea"/>
                <a:ea typeface="+mj-ea"/>
              </a:rPr>
              <a:t>……</a:t>
            </a:r>
          </a:p>
          <a:p>
            <a:pPr marL="0" indent="0">
              <a:lnSpc>
                <a:spcPct val="110000"/>
              </a:lnSpc>
              <a:buNone/>
            </a:pPr>
            <a:endParaRPr lang="en-US" altLang="zh-CN" sz="2200" dirty="0" smtClean="0">
              <a:latin typeface="+mj-ea"/>
              <a:ea typeface="+mj-ea"/>
            </a:endParaRPr>
          </a:p>
          <a:p>
            <a:pPr marL="0" indent="0">
              <a:lnSpc>
                <a:spcPct val="110000"/>
              </a:lnSpc>
              <a:buNone/>
            </a:pPr>
            <a:r>
              <a:rPr lang="en-US" altLang="zh-CN" sz="2200" dirty="0">
                <a:latin typeface="+mj-ea"/>
              </a:rPr>
              <a:t> </a:t>
            </a:r>
            <a:r>
              <a:rPr lang="en-US" altLang="zh-CN" sz="2200" dirty="0" smtClean="0">
                <a:latin typeface="+mj-ea"/>
              </a:rPr>
              <a:t>                                                                          ——【</a:t>
            </a:r>
            <a:r>
              <a:rPr lang="zh-CN" altLang="en-US" sz="2200" dirty="0">
                <a:latin typeface="+mj-ea"/>
              </a:rPr>
              <a:t>意</a:t>
            </a:r>
            <a:r>
              <a:rPr lang="en-US" altLang="zh-CN" sz="2200" dirty="0">
                <a:latin typeface="+mj-ea"/>
              </a:rPr>
              <a:t>】</a:t>
            </a:r>
            <a:r>
              <a:rPr lang="zh-CN" altLang="en-US" sz="2200" dirty="0">
                <a:latin typeface="+mj-ea"/>
              </a:rPr>
              <a:t>哥伦布</a:t>
            </a:r>
            <a:r>
              <a:rPr lang="en-US" altLang="zh-CN" sz="2200" dirty="0">
                <a:latin typeface="+mj-ea"/>
              </a:rPr>
              <a:t>《</a:t>
            </a:r>
            <a:r>
              <a:rPr lang="zh-CN" altLang="en-US" sz="2200" dirty="0">
                <a:latin typeface="+mj-ea"/>
              </a:rPr>
              <a:t>航海日记</a:t>
            </a:r>
            <a:r>
              <a:rPr lang="en-US" altLang="zh-CN" sz="2200" dirty="0" smtClean="0">
                <a:latin typeface="+mj-ea"/>
              </a:rPr>
              <a:t>》</a:t>
            </a:r>
            <a:endParaRPr lang="en-US" altLang="zh-CN" sz="2200" dirty="0">
              <a:latin typeface="+mj-ea"/>
              <a:ea typeface="+mj-ea"/>
            </a:endParaRPr>
          </a:p>
          <a:p>
            <a:pPr>
              <a:lnSpc>
                <a:spcPct val="110000"/>
              </a:lnSpc>
            </a:pPr>
            <a:r>
              <a:rPr lang="zh-CN" altLang="en-US" sz="2400" dirty="0" smtClean="0">
                <a:latin typeface="+mj-ea"/>
                <a:ea typeface="+mj-ea"/>
              </a:rPr>
              <a:t>（</a:t>
            </a:r>
            <a:r>
              <a:rPr lang="en-US" altLang="zh-CN" sz="2400" dirty="0" smtClean="0">
                <a:latin typeface="+mj-ea"/>
                <a:ea typeface="+mj-ea"/>
              </a:rPr>
              <a:t>1</a:t>
            </a:r>
            <a:r>
              <a:rPr lang="zh-CN" altLang="en-US" sz="2400" dirty="0" smtClean="0">
                <a:latin typeface="+mj-ea"/>
                <a:ea typeface="+mj-ea"/>
              </a:rPr>
              <a:t>）依据材料，概括哥伦布进行远洋探险的原因。</a:t>
            </a:r>
            <a:endParaRPr lang="en-US" altLang="zh-CN" sz="2400" dirty="0" smtClean="0">
              <a:latin typeface="+mj-ea"/>
              <a:ea typeface="+mj-ea"/>
            </a:endParaRPr>
          </a:p>
          <a:p>
            <a:pPr>
              <a:lnSpc>
                <a:spcPct val="110000"/>
              </a:lnSpc>
            </a:pPr>
            <a:r>
              <a:rPr lang="zh-CN" altLang="en-US" sz="2400" dirty="0" smtClean="0">
                <a:latin typeface="+mj-ea"/>
                <a:ea typeface="+mj-ea"/>
              </a:rPr>
              <a:t>（</a:t>
            </a:r>
            <a:r>
              <a:rPr lang="en-US" altLang="zh-CN" sz="2400" dirty="0" smtClean="0">
                <a:latin typeface="+mj-ea"/>
                <a:ea typeface="+mj-ea"/>
              </a:rPr>
              <a:t>2</a:t>
            </a:r>
            <a:r>
              <a:rPr lang="zh-CN" altLang="en-US" sz="2400" dirty="0" smtClean="0">
                <a:latin typeface="+mj-ea"/>
                <a:ea typeface="+mj-ea"/>
              </a:rPr>
              <a:t>）阅读教材</a:t>
            </a:r>
            <a:r>
              <a:rPr lang="en-US" altLang="zh-CN" sz="2400" dirty="0" smtClean="0">
                <a:latin typeface="+mj-ea"/>
                <a:ea typeface="+mj-ea"/>
              </a:rPr>
              <a:t>p35-36</a:t>
            </a:r>
            <a:r>
              <a:rPr lang="zh-CN" altLang="en-US" sz="2400" dirty="0" smtClean="0">
                <a:latin typeface="+mj-ea"/>
                <a:ea typeface="+mj-ea"/>
              </a:rPr>
              <a:t>总结补充回答西欧人向远洋进发的动力和条件。</a:t>
            </a:r>
            <a:endParaRPr lang="en-US" altLang="zh-CN" sz="2400" dirty="0" smtClean="0">
              <a:latin typeface="+mj-ea"/>
              <a:ea typeface="+mj-ea"/>
            </a:endParaRPr>
          </a:p>
        </p:txBody>
      </p:sp>
      <p:sp>
        <p:nvSpPr>
          <p:cNvPr id="4" name="矩形 3"/>
          <p:cNvSpPr/>
          <p:nvPr/>
        </p:nvSpPr>
        <p:spPr>
          <a:xfrm>
            <a:off x="1848433" y="1400808"/>
            <a:ext cx="6516216" cy="43204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smtClean="0">
                <a:solidFill>
                  <a:schemeClr val="tx1"/>
                </a:solidFill>
              </a:rPr>
              <a:t>通过海外扩张传播基督教</a:t>
            </a:r>
            <a:endParaRPr lang="zh-CN" altLang="en-US" sz="2800" b="1" dirty="0">
              <a:solidFill>
                <a:schemeClr val="tx1"/>
              </a:solidFill>
            </a:endParaRPr>
          </a:p>
        </p:txBody>
      </p:sp>
      <p:sp>
        <p:nvSpPr>
          <p:cNvPr id="5" name="矩形 4"/>
          <p:cNvSpPr/>
          <p:nvPr/>
        </p:nvSpPr>
        <p:spPr>
          <a:xfrm>
            <a:off x="1848433" y="2404615"/>
            <a:ext cx="6516216" cy="43204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smtClean="0">
                <a:solidFill>
                  <a:schemeClr val="tx1"/>
                </a:solidFill>
              </a:rPr>
              <a:t>掠取金银珠宝以及香料</a:t>
            </a:r>
            <a:endParaRPr lang="zh-CN" altLang="en-US" sz="2800" b="1" dirty="0">
              <a:solidFill>
                <a:schemeClr val="tx1"/>
              </a:solidFill>
            </a:endParaRPr>
          </a:p>
        </p:txBody>
      </p:sp>
      <p:sp>
        <p:nvSpPr>
          <p:cNvPr id="6" name="矩形 5"/>
          <p:cNvSpPr/>
          <p:nvPr/>
        </p:nvSpPr>
        <p:spPr>
          <a:xfrm>
            <a:off x="1775696" y="3894194"/>
            <a:ext cx="6516216" cy="43204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smtClean="0">
                <a:solidFill>
                  <a:schemeClr val="tx1"/>
                </a:solidFill>
              </a:rPr>
              <a:t>掠夺商品，发财致富</a:t>
            </a:r>
            <a:endParaRPr lang="zh-CN" altLang="en-US" sz="2800" b="1" dirty="0">
              <a:solidFill>
                <a:schemeClr val="tx1"/>
              </a:solidFill>
            </a:endParaRPr>
          </a:p>
        </p:txBody>
      </p:sp>
    </p:spTree>
    <p:extLst>
      <p:ext uri="{BB962C8B-B14F-4D97-AF65-F5344CB8AC3E}">
        <p14:creationId xmlns:p14="http://schemas.microsoft.com/office/powerpoint/2010/main" val="4779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132736"/>
            <a:ext cx="10515600" cy="811162"/>
          </a:xfrm>
        </p:spPr>
        <p:txBody>
          <a:bodyPr/>
          <a:lstStyle/>
          <a:p>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一、新航路开辟的动因和条件</a:t>
            </a:r>
            <a:endParaRPr lang="zh-CN" altLang="en-US" dirty="0"/>
          </a:p>
        </p:txBody>
      </p:sp>
      <p:sp>
        <p:nvSpPr>
          <p:cNvPr id="3" name="内容占位符 2"/>
          <p:cNvSpPr>
            <a:spLocks noGrp="1"/>
          </p:cNvSpPr>
          <p:nvPr>
            <p:ph idx="1"/>
          </p:nvPr>
        </p:nvSpPr>
        <p:spPr>
          <a:xfrm>
            <a:off x="174172" y="1009196"/>
            <a:ext cx="11734799" cy="5848804"/>
          </a:xfrm>
          <a:solidFill>
            <a:schemeClr val="bg1"/>
          </a:solidFill>
        </p:spPr>
        <p:txBody>
          <a:bodyPr>
            <a:normAutofit lnSpcReduction="10000"/>
          </a:bodyPr>
          <a:lstStyle/>
          <a:p>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动因</a:t>
            </a:r>
            <a:r>
              <a:rPr lang="zh-CN" altLang="en-US" sz="3200" b="1" dirty="0" smtClean="0">
                <a:latin typeface="黑体" panose="02010609060101010101" pitchFamily="49" charset="-122"/>
                <a:ea typeface="黑体" panose="02010609060101010101" pitchFamily="49" charset="-122"/>
                <a:sym typeface="Wingdings" pitchFamily="2" charset="2"/>
              </a:rPr>
              <a:t>：</a:t>
            </a:r>
            <a:r>
              <a:rPr lang="en-US" altLang="zh-CN" sz="3200" b="1" dirty="0" smtClean="0">
                <a:latin typeface="黑体" panose="02010609060101010101" pitchFamily="49" charset="-122"/>
                <a:ea typeface="黑体" panose="02010609060101010101" pitchFamily="49" charset="-122"/>
                <a:sym typeface="Wingdings" pitchFamily="2" charset="2"/>
              </a:rPr>
              <a:t>——</a:t>
            </a:r>
            <a:r>
              <a:rPr lang="zh-CN" altLang="en-US" sz="3200" b="1" dirty="0" smtClean="0">
                <a:latin typeface="黑体" panose="02010609060101010101" pitchFamily="49" charset="-122"/>
                <a:ea typeface="黑体" panose="02010609060101010101" pitchFamily="49" charset="-122"/>
                <a:sym typeface="Wingdings" pitchFamily="2" charset="2"/>
              </a:rPr>
              <a:t>为什么要？</a:t>
            </a:r>
            <a:endParaRPr lang="en-US" altLang="zh-CN" sz="3200" b="1" dirty="0" smtClean="0">
              <a:latin typeface="黑体" panose="02010609060101010101" pitchFamily="49" charset="-122"/>
              <a:ea typeface="黑体" panose="02010609060101010101" pitchFamily="49" charset="-122"/>
              <a:sym typeface="Wingdings" pitchFamily="2" charset="2"/>
            </a:endParaRPr>
          </a:p>
          <a:p>
            <a:r>
              <a:rPr lang="zh-CN" altLang="en-US" dirty="0" smtClean="0">
                <a:solidFill>
                  <a:srgbClr val="0070C0"/>
                </a:solidFill>
                <a:latin typeface="黑体" pitchFamily="49" charset="-122"/>
                <a:ea typeface="黑体" pitchFamily="49" charset="-122"/>
                <a:sym typeface="Wingdings" pitchFamily="2" charset="2"/>
              </a:rPr>
              <a:t>根本原因：</a:t>
            </a:r>
            <a:endParaRPr lang="en-US" altLang="zh-CN" dirty="0" smtClean="0">
              <a:solidFill>
                <a:srgbClr val="0070C0"/>
              </a:solidFill>
              <a:latin typeface="黑体" pitchFamily="49" charset="-122"/>
              <a:ea typeface="黑体" pitchFamily="49" charset="-122"/>
              <a:sym typeface="Wingdings" pitchFamily="2" charset="2"/>
            </a:endParaRPr>
          </a:p>
          <a:p>
            <a:pPr marL="0" indent="0">
              <a:buNone/>
            </a:pPr>
            <a:r>
              <a:rPr lang="zh-CN" altLang="en-US" b="1" dirty="0" smtClean="0">
                <a:latin typeface="楷体" pitchFamily="49" charset="-122"/>
                <a:ea typeface="楷体" pitchFamily="49" charset="-122"/>
                <a:sym typeface="Wingdings" pitchFamily="2" charset="2"/>
              </a:rPr>
              <a:t>（</a:t>
            </a:r>
            <a:r>
              <a:rPr lang="en-US" altLang="zh-CN" b="1" dirty="0">
                <a:latin typeface="楷体" pitchFamily="49" charset="-122"/>
                <a:ea typeface="楷体" pitchFamily="49" charset="-122"/>
                <a:sym typeface="Wingdings" pitchFamily="2" charset="2"/>
              </a:rPr>
              <a:t>1</a:t>
            </a:r>
            <a:r>
              <a:rPr lang="zh-CN" altLang="en-US" b="1" dirty="0">
                <a:latin typeface="楷体" pitchFamily="49" charset="-122"/>
                <a:ea typeface="楷体" pitchFamily="49" charset="-122"/>
                <a:sym typeface="Wingdings" pitchFamily="2" charset="2"/>
              </a:rPr>
              <a:t>）西欧商品经济发展</a:t>
            </a:r>
            <a:r>
              <a:rPr lang="zh-CN" altLang="en-US" b="1" dirty="0" smtClean="0">
                <a:latin typeface="楷体" pitchFamily="49" charset="-122"/>
                <a:ea typeface="楷体" pitchFamily="49" charset="-122"/>
                <a:sym typeface="Wingdings" pitchFamily="2" charset="2"/>
              </a:rPr>
              <a:t>，迫切需要大量金银和开拓新市场。</a:t>
            </a:r>
            <a:endParaRPr lang="en-US" altLang="zh-CN" dirty="0" smtClean="0">
              <a:latin typeface="楷体" pitchFamily="49" charset="-122"/>
              <a:ea typeface="楷体" pitchFamily="49" charset="-122"/>
              <a:sym typeface="Wingdings" pitchFamily="2" charset="2"/>
            </a:endParaRPr>
          </a:p>
          <a:p>
            <a:r>
              <a:rPr lang="zh-CN" altLang="en-US" dirty="0" smtClean="0">
                <a:solidFill>
                  <a:srgbClr val="0070C0"/>
                </a:solidFill>
                <a:latin typeface="黑体" panose="02010609060101010101" pitchFamily="49" charset="-122"/>
                <a:ea typeface="黑体" panose="02010609060101010101" pitchFamily="49" charset="-122"/>
                <a:sym typeface="Wingdings" pitchFamily="2" charset="2"/>
              </a:rPr>
              <a:t>为何通往东方？</a:t>
            </a:r>
            <a:endParaRPr lang="en-US" altLang="zh-CN" dirty="0" smtClean="0">
              <a:solidFill>
                <a:srgbClr val="0070C0"/>
              </a:solidFill>
              <a:latin typeface="黑体" panose="02010609060101010101" pitchFamily="49" charset="-122"/>
              <a:ea typeface="黑体" panose="02010609060101010101" pitchFamily="49" charset="-122"/>
              <a:sym typeface="Wingdings" pitchFamily="2" charset="2"/>
            </a:endParaRPr>
          </a:p>
          <a:p>
            <a:pPr marL="0" indent="0">
              <a:buNone/>
            </a:pPr>
            <a:r>
              <a:rPr lang="zh-CN" altLang="en-US" dirty="0" smtClean="0">
                <a:latin typeface="黑体" panose="02010609060101010101" pitchFamily="49" charset="-122"/>
                <a:ea typeface="黑体" panose="02010609060101010101" pitchFamily="49" charset="-122"/>
                <a:sym typeface="Wingdings" pitchFamily="2" charset="2"/>
              </a:rPr>
              <a:t>（</a:t>
            </a:r>
            <a:r>
              <a:rPr lang="en-US" altLang="zh-CN" dirty="0" smtClean="0">
                <a:latin typeface="黑体" panose="02010609060101010101" pitchFamily="49" charset="-122"/>
                <a:ea typeface="黑体" panose="02010609060101010101" pitchFamily="49" charset="-122"/>
                <a:sym typeface="Wingdings" pitchFamily="2" charset="2"/>
              </a:rPr>
              <a:t>2</a:t>
            </a:r>
            <a:r>
              <a:rPr lang="zh-CN" altLang="en-US" dirty="0" smtClean="0">
                <a:latin typeface="黑体" panose="02010609060101010101" pitchFamily="49" charset="-122"/>
                <a:ea typeface="黑体" panose="02010609060101010101" pitchFamily="49" charset="-122"/>
                <a:sym typeface="Wingdings" pitchFamily="2" charset="2"/>
              </a:rPr>
              <a:t>）</a:t>
            </a:r>
            <a:r>
              <a:rPr lang="en-US" altLang="zh-CN" b="1" dirty="0" smtClean="0">
                <a:latin typeface="黑体" panose="02010609060101010101" pitchFamily="49" charset="-122"/>
                <a:ea typeface="黑体" panose="02010609060101010101" pitchFamily="49" charset="-122"/>
                <a:sym typeface="Wingdings" pitchFamily="2" charset="2"/>
              </a:rPr>
              <a:t>《</a:t>
            </a:r>
            <a:r>
              <a:rPr kumimoji="1" lang="zh-CN" altLang="en-US" b="1" dirty="0" smtClean="0">
                <a:solidFill>
                  <a:srgbClr val="000000"/>
                </a:solidFill>
                <a:latin typeface="楷体" pitchFamily="49" charset="-122"/>
                <a:ea typeface="楷体" pitchFamily="49" charset="-122"/>
              </a:rPr>
              <a:t>马可</a:t>
            </a:r>
            <a:r>
              <a:rPr kumimoji="1" lang="en-US" altLang="zh-CN" b="1" dirty="0" smtClean="0">
                <a:solidFill>
                  <a:srgbClr val="000000"/>
                </a:solidFill>
                <a:latin typeface="楷体" pitchFamily="49" charset="-122"/>
                <a:ea typeface="楷体" pitchFamily="49" charset="-122"/>
              </a:rPr>
              <a:t>• </a:t>
            </a:r>
            <a:r>
              <a:rPr kumimoji="1" lang="zh-CN" altLang="en-US" b="1" dirty="0" smtClean="0">
                <a:solidFill>
                  <a:srgbClr val="000000"/>
                </a:solidFill>
                <a:latin typeface="楷体" pitchFamily="49" charset="-122"/>
                <a:ea typeface="楷体" pitchFamily="49" charset="-122"/>
              </a:rPr>
              <a:t>波罗行纪</a:t>
            </a:r>
            <a:r>
              <a:rPr lang="en-US" altLang="zh-CN" b="1" dirty="0" smtClean="0">
                <a:latin typeface="黑体" panose="02010609060101010101" pitchFamily="49" charset="-122"/>
                <a:ea typeface="黑体" panose="02010609060101010101" pitchFamily="49" charset="-122"/>
                <a:sym typeface="Wingdings" pitchFamily="2" charset="2"/>
              </a:rPr>
              <a:t>》</a:t>
            </a:r>
            <a:r>
              <a:rPr lang="zh-CN" altLang="en-US" b="1" dirty="0" smtClean="0">
                <a:latin typeface="楷体" pitchFamily="49" charset="-122"/>
                <a:ea typeface="楷体" pitchFamily="49" charset="-122"/>
                <a:sym typeface="Wingdings" pitchFamily="2" charset="2"/>
              </a:rPr>
              <a:t>对富裕东方的描述。（</a:t>
            </a:r>
            <a:r>
              <a:rPr lang="en-US" altLang="zh-CN" b="1" dirty="0" smtClean="0">
                <a:latin typeface="楷体" pitchFamily="49" charset="-122"/>
                <a:ea typeface="楷体" pitchFamily="49" charset="-122"/>
                <a:sym typeface="Wingdings" pitchFamily="2" charset="2"/>
              </a:rPr>
              <a:t>P36</a:t>
            </a:r>
            <a:r>
              <a:rPr lang="zh-CN" altLang="en-US" b="1" dirty="0" smtClean="0">
                <a:latin typeface="楷体" pitchFamily="49" charset="-122"/>
                <a:ea typeface="楷体" pitchFamily="49" charset="-122"/>
                <a:sym typeface="Wingdings" pitchFamily="2" charset="2"/>
              </a:rPr>
              <a:t>史料阅读）</a:t>
            </a:r>
            <a:endParaRPr lang="en-US" altLang="zh-CN" b="1" dirty="0" smtClean="0">
              <a:latin typeface="楷体" pitchFamily="49" charset="-122"/>
              <a:ea typeface="楷体" pitchFamily="49" charset="-122"/>
              <a:sym typeface="Wingdings" pitchFamily="2" charset="2"/>
            </a:endParaRPr>
          </a:p>
          <a:p>
            <a:r>
              <a:rPr lang="zh-CN" altLang="en-US" dirty="0" smtClean="0">
                <a:solidFill>
                  <a:srgbClr val="0070C0"/>
                </a:solidFill>
                <a:latin typeface="黑体" pitchFamily="49" charset="-122"/>
                <a:ea typeface="黑体" pitchFamily="49" charset="-122"/>
                <a:sym typeface="Wingdings" pitchFamily="2" charset="2"/>
              </a:rPr>
              <a:t>为何抛弃原有东西方航路？</a:t>
            </a:r>
            <a:endParaRPr lang="en-US" altLang="zh-CN" dirty="0" smtClean="0">
              <a:solidFill>
                <a:srgbClr val="0070C0"/>
              </a:solidFill>
              <a:latin typeface="黑体" pitchFamily="49" charset="-122"/>
              <a:ea typeface="黑体" pitchFamily="49" charset="-122"/>
              <a:sym typeface="Wingdings" pitchFamily="2" charset="2"/>
            </a:endParaRPr>
          </a:p>
          <a:p>
            <a:pPr marL="0" indent="0">
              <a:buNone/>
            </a:pPr>
            <a:r>
              <a:rPr lang="zh-CN" altLang="en-US" b="1" dirty="0" smtClean="0">
                <a:latin typeface="楷体" pitchFamily="49" charset="-122"/>
                <a:ea typeface="楷体" pitchFamily="49" charset="-122"/>
                <a:sym typeface="Wingdings" pitchFamily="2" charset="2"/>
              </a:rPr>
              <a:t>（</a:t>
            </a:r>
            <a:r>
              <a:rPr lang="en-US" altLang="zh-CN" b="1" dirty="0" smtClean="0">
                <a:latin typeface="楷体" pitchFamily="49" charset="-122"/>
                <a:ea typeface="楷体" pitchFamily="49" charset="-122"/>
                <a:sym typeface="Wingdings" pitchFamily="2" charset="2"/>
              </a:rPr>
              <a:t>3</a:t>
            </a:r>
            <a:r>
              <a:rPr lang="zh-CN" altLang="en-US" b="1" dirty="0" smtClean="0">
                <a:latin typeface="楷体" pitchFamily="49" charset="-122"/>
                <a:ea typeface="楷体" pitchFamily="49" charset="-122"/>
                <a:sym typeface="Wingdings" pitchFamily="2" charset="2"/>
              </a:rPr>
              <a:t>）东西方贸易通道被奥斯曼土耳其控制。</a:t>
            </a:r>
            <a:endParaRPr lang="en-US" altLang="zh-CN" b="1" dirty="0" smtClean="0">
              <a:latin typeface="楷体" pitchFamily="49" charset="-122"/>
              <a:ea typeface="楷体" pitchFamily="49" charset="-122"/>
              <a:sym typeface="Wingdings" pitchFamily="2" charset="2"/>
            </a:endParaRPr>
          </a:p>
          <a:p>
            <a:r>
              <a:rPr lang="zh-CN" altLang="en-US" dirty="0" smtClean="0">
                <a:solidFill>
                  <a:srgbClr val="0070C0"/>
                </a:solidFill>
                <a:latin typeface="黑体" pitchFamily="49" charset="-122"/>
                <a:ea typeface="黑体" pitchFamily="49" charset="-122"/>
                <a:sym typeface="Wingdings" pitchFamily="2" charset="2"/>
              </a:rPr>
              <a:t>精神动因：</a:t>
            </a:r>
            <a:endParaRPr lang="en-US" altLang="zh-CN" dirty="0" smtClean="0">
              <a:solidFill>
                <a:srgbClr val="0070C0"/>
              </a:solidFill>
              <a:latin typeface="黑体" pitchFamily="49" charset="-122"/>
              <a:ea typeface="黑体" pitchFamily="49" charset="-122"/>
              <a:sym typeface="Wingdings" pitchFamily="2" charset="2"/>
            </a:endParaRPr>
          </a:p>
          <a:p>
            <a:pPr marL="0" indent="0">
              <a:buNone/>
            </a:pPr>
            <a:r>
              <a:rPr lang="zh-CN" altLang="en-US" b="1" dirty="0" smtClean="0">
                <a:latin typeface="楷体" pitchFamily="49" charset="-122"/>
                <a:ea typeface="楷体" pitchFamily="49" charset="-122"/>
                <a:sym typeface="Wingdings" pitchFamily="2" charset="2"/>
              </a:rPr>
              <a:t>（</a:t>
            </a:r>
            <a:r>
              <a:rPr lang="en-US" altLang="zh-CN" b="1" dirty="0" smtClean="0">
                <a:latin typeface="楷体" pitchFamily="49" charset="-122"/>
                <a:ea typeface="楷体" pitchFamily="49" charset="-122"/>
                <a:sym typeface="Wingdings" pitchFamily="2" charset="2"/>
              </a:rPr>
              <a:t>4</a:t>
            </a:r>
            <a:r>
              <a:rPr lang="zh-CN" altLang="en-US" b="1" dirty="0" smtClean="0">
                <a:latin typeface="楷体" pitchFamily="49" charset="-122"/>
                <a:ea typeface="楷体" pitchFamily="49" charset="-122"/>
                <a:sym typeface="Wingdings" pitchFamily="2" charset="2"/>
              </a:rPr>
              <a:t>）通过向海外扩张来传播基督教。文艺复兴解放思想。</a:t>
            </a:r>
            <a:endParaRPr lang="en-US" altLang="zh-CN" b="1" dirty="0" smtClean="0">
              <a:latin typeface="楷体" pitchFamily="49" charset="-122"/>
              <a:ea typeface="楷体" pitchFamily="49" charset="-122"/>
              <a:sym typeface="Wingdings" pitchFamily="2" charset="2"/>
            </a:endParaRPr>
          </a:p>
          <a:p>
            <a:r>
              <a:rPr lang="en-US" altLang="zh-CN" b="1" dirty="0" smtClean="0">
                <a:latin typeface="黑体" pitchFamily="49" charset="-122"/>
                <a:ea typeface="黑体" pitchFamily="49" charset="-122"/>
              </a:rPr>
              <a:t>2.</a:t>
            </a:r>
            <a:r>
              <a:rPr lang="zh-CN" altLang="en-US" b="1" dirty="0" smtClean="0">
                <a:latin typeface="黑体" pitchFamily="49" charset="-122"/>
                <a:ea typeface="黑体" pitchFamily="49" charset="-122"/>
              </a:rPr>
              <a:t>条件</a:t>
            </a:r>
            <a:r>
              <a:rPr lang="zh-CN" altLang="en-US" b="1" dirty="0" smtClean="0">
                <a:latin typeface="黑体" pitchFamily="49" charset="-122"/>
                <a:ea typeface="黑体" pitchFamily="49" charset="-122"/>
                <a:sym typeface="Wingdings" pitchFamily="2" charset="2"/>
              </a:rPr>
              <a:t>：</a:t>
            </a:r>
            <a:r>
              <a:rPr lang="en-US" altLang="zh-CN" b="1" dirty="0" smtClean="0">
                <a:latin typeface="黑体" pitchFamily="49" charset="-122"/>
                <a:ea typeface="黑体" pitchFamily="49" charset="-122"/>
                <a:sym typeface="Wingdings" pitchFamily="2" charset="2"/>
              </a:rPr>
              <a:t>——</a:t>
            </a:r>
            <a:r>
              <a:rPr lang="zh-CN" altLang="en-US" b="1" dirty="0" smtClean="0">
                <a:latin typeface="黑体" pitchFamily="49" charset="-122"/>
                <a:ea typeface="黑体" pitchFamily="49" charset="-122"/>
                <a:sym typeface="Wingdings" pitchFamily="2" charset="2"/>
              </a:rPr>
              <a:t>为什么能？</a:t>
            </a:r>
            <a:endParaRPr lang="en-US" altLang="zh-CN" b="1" dirty="0" smtClean="0">
              <a:latin typeface="黑体" pitchFamily="49" charset="-122"/>
              <a:ea typeface="黑体" pitchFamily="49" charset="-122"/>
              <a:sym typeface="Wingdings" pitchFamily="2" charset="2"/>
            </a:endParaRPr>
          </a:p>
          <a:p>
            <a:r>
              <a:rPr lang="zh-CN" altLang="en-US" b="1" dirty="0" smtClean="0">
                <a:solidFill>
                  <a:srgbClr val="0070C0"/>
                </a:solidFill>
                <a:latin typeface="黑体" pitchFamily="49" charset="-122"/>
                <a:ea typeface="黑体" pitchFamily="49" charset="-122"/>
                <a:sym typeface="Wingdings" pitchFamily="2" charset="2"/>
              </a:rPr>
              <a:t>客观</a:t>
            </a:r>
            <a:r>
              <a:rPr lang="zh-CN" altLang="en-US" b="1" dirty="0">
                <a:latin typeface="黑体" pitchFamily="49" charset="-122"/>
                <a:ea typeface="黑体" pitchFamily="49" charset="-122"/>
                <a:sym typeface="Wingdings" pitchFamily="2" charset="2"/>
              </a:rPr>
              <a:t>：</a:t>
            </a:r>
            <a:r>
              <a:rPr lang="en-US" altLang="zh-CN" b="1" dirty="0" smtClean="0">
                <a:latin typeface="楷体" pitchFamily="49" charset="-122"/>
                <a:ea typeface="楷体" pitchFamily="49" charset="-122"/>
                <a:sym typeface="Wingdings" pitchFamily="2" charset="2"/>
              </a:rPr>
              <a:t>①</a:t>
            </a:r>
            <a:r>
              <a:rPr lang="zh-CN" altLang="en-US" b="1" dirty="0" smtClean="0">
                <a:latin typeface="楷体" pitchFamily="49" charset="-122"/>
                <a:ea typeface="楷体" pitchFamily="49" charset="-122"/>
                <a:sym typeface="Wingdings" pitchFamily="2" charset="2"/>
              </a:rPr>
              <a:t>造船、航海技术进步</a:t>
            </a:r>
            <a:r>
              <a:rPr lang="en-US" altLang="zh-CN" b="1" dirty="0" smtClean="0">
                <a:latin typeface="楷体" pitchFamily="49" charset="-122"/>
                <a:ea typeface="楷体" pitchFamily="49" charset="-122"/>
                <a:sym typeface="Wingdings" pitchFamily="2" charset="2"/>
              </a:rPr>
              <a:t>②</a:t>
            </a:r>
            <a:r>
              <a:rPr lang="zh-CN" altLang="en-US" b="1" dirty="0" smtClean="0">
                <a:latin typeface="楷体" pitchFamily="49" charset="-122"/>
                <a:ea typeface="楷体" pitchFamily="49" charset="-122"/>
                <a:sym typeface="Wingdings" pitchFamily="2" charset="2"/>
              </a:rPr>
              <a:t>地理知识丰富，相信地圆学说；</a:t>
            </a:r>
            <a:endParaRPr lang="en-US" altLang="zh-CN" b="1" dirty="0" smtClean="0">
              <a:latin typeface="楷体" pitchFamily="49" charset="-122"/>
              <a:ea typeface="楷体" pitchFamily="49" charset="-122"/>
              <a:sym typeface="Wingdings" pitchFamily="2" charset="2"/>
            </a:endParaRPr>
          </a:p>
          <a:p>
            <a:r>
              <a:rPr lang="zh-CN" altLang="en-US" b="1" dirty="0" smtClean="0">
                <a:solidFill>
                  <a:srgbClr val="0070C0"/>
                </a:solidFill>
                <a:latin typeface="黑体" pitchFamily="49" charset="-122"/>
                <a:ea typeface="黑体" pitchFamily="49" charset="-122"/>
              </a:rPr>
              <a:t>主观：</a:t>
            </a:r>
            <a:r>
              <a:rPr lang="zh-CN" altLang="en-US" b="1" dirty="0" smtClean="0">
                <a:latin typeface="楷体" pitchFamily="49" charset="-122"/>
                <a:ea typeface="楷体" pitchFamily="49" charset="-122"/>
              </a:rPr>
              <a:t>西班牙和葡萄牙等国的支持</a:t>
            </a:r>
            <a:endParaRPr lang="zh-CN" altLang="en-US" b="1" dirty="0">
              <a:latin typeface="楷体" pitchFamily="49" charset="-122"/>
              <a:ea typeface="楷体" pitchFamily="49" charset="-122"/>
            </a:endParaRPr>
          </a:p>
        </p:txBody>
      </p:sp>
      <p:grpSp>
        <p:nvGrpSpPr>
          <p:cNvPr id="8" name="组合 7"/>
          <p:cNvGrpSpPr/>
          <p:nvPr/>
        </p:nvGrpSpPr>
        <p:grpSpPr>
          <a:xfrm>
            <a:off x="6573836" y="1360713"/>
            <a:ext cx="5140325" cy="4215039"/>
            <a:chOff x="0" y="-41275"/>
            <a:chExt cx="9144000" cy="6858000"/>
          </a:xfrm>
        </p:grpSpPr>
        <p:pic>
          <p:nvPicPr>
            <p:cNvPr id="9"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未知"/>
            <p:cNvSpPr>
              <a:spLocks/>
            </p:cNvSpPr>
            <p:nvPr/>
          </p:nvSpPr>
          <p:spPr bwMode="auto">
            <a:xfrm>
              <a:off x="1962150" y="2214563"/>
              <a:ext cx="2251075" cy="1844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17" y="4487"/>
                  </a:moveTo>
                  <a:cubicBezTo>
                    <a:pt x="158" y="4584"/>
                    <a:pt x="270" y="4875"/>
                    <a:pt x="347" y="5069"/>
                  </a:cubicBezTo>
                  <a:cubicBezTo>
                    <a:pt x="423" y="5263"/>
                    <a:pt x="541" y="5462"/>
                    <a:pt x="581" y="5656"/>
                  </a:cubicBezTo>
                  <a:cubicBezTo>
                    <a:pt x="622" y="5850"/>
                    <a:pt x="520" y="6049"/>
                    <a:pt x="581" y="6243"/>
                  </a:cubicBezTo>
                  <a:cubicBezTo>
                    <a:pt x="643" y="6437"/>
                    <a:pt x="857" y="6631"/>
                    <a:pt x="934" y="6825"/>
                  </a:cubicBezTo>
                  <a:cubicBezTo>
                    <a:pt x="1010" y="7019"/>
                    <a:pt x="1010" y="7218"/>
                    <a:pt x="1051" y="7412"/>
                  </a:cubicBezTo>
                  <a:cubicBezTo>
                    <a:pt x="1092" y="7606"/>
                    <a:pt x="1092" y="7805"/>
                    <a:pt x="1169" y="7999"/>
                  </a:cubicBezTo>
                  <a:cubicBezTo>
                    <a:pt x="1245" y="8193"/>
                    <a:pt x="1424" y="8387"/>
                    <a:pt x="1521" y="8581"/>
                  </a:cubicBezTo>
                  <a:cubicBezTo>
                    <a:pt x="1618" y="8775"/>
                    <a:pt x="1715" y="8974"/>
                    <a:pt x="1756" y="9168"/>
                  </a:cubicBezTo>
                  <a:cubicBezTo>
                    <a:pt x="1797" y="9362"/>
                    <a:pt x="1735" y="9561"/>
                    <a:pt x="1756" y="9755"/>
                  </a:cubicBezTo>
                  <a:cubicBezTo>
                    <a:pt x="1776" y="9949"/>
                    <a:pt x="1797" y="10143"/>
                    <a:pt x="1873" y="10337"/>
                  </a:cubicBezTo>
                  <a:cubicBezTo>
                    <a:pt x="1950" y="10531"/>
                    <a:pt x="2062" y="10828"/>
                    <a:pt x="2220" y="10925"/>
                  </a:cubicBezTo>
                  <a:cubicBezTo>
                    <a:pt x="2379" y="11022"/>
                    <a:pt x="2670" y="11022"/>
                    <a:pt x="2807" y="10925"/>
                  </a:cubicBezTo>
                  <a:cubicBezTo>
                    <a:pt x="2945" y="10828"/>
                    <a:pt x="3001" y="10531"/>
                    <a:pt x="3042" y="10337"/>
                  </a:cubicBezTo>
                  <a:cubicBezTo>
                    <a:pt x="3083" y="10143"/>
                    <a:pt x="3042" y="9949"/>
                    <a:pt x="3042" y="9755"/>
                  </a:cubicBezTo>
                  <a:cubicBezTo>
                    <a:pt x="3042" y="9561"/>
                    <a:pt x="3042" y="9362"/>
                    <a:pt x="3042" y="9168"/>
                  </a:cubicBezTo>
                  <a:cubicBezTo>
                    <a:pt x="3042" y="8974"/>
                    <a:pt x="3042" y="8775"/>
                    <a:pt x="3042" y="8581"/>
                  </a:cubicBezTo>
                  <a:cubicBezTo>
                    <a:pt x="3042" y="8387"/>
                    <a:pt x="2925" y="8117"/>
                    <a:pt x="3042" y="7999"/>
                  </a:cubicBezTo>
                  <a:cubicBezTo>
                    <a:pt x="3160" y="7882"/>
                    <a:pt x="3527" y="7902"/>
                    <a:pt x="3742" y="7882"/>
                  </a:cubicBezTo>
                  <a:cubicBezTo>
                    <a:pt x="3956" y="7861"/>
                    <a:pt x="4191" y="7979"/>
                    <a:pt x="4329" y="7882"/>
                  </a:cubicBezTo>
                  <a:cubicBezTo>
                    <a:pt x="4467" y="7785"/>
                    <a:pt x="4502" y="7489"/>
                    <a:pt x="4564" y="7295"/>
                  </a:cubicBezTo>
                  <a:cubicBezTo>
                    <a:pt x="4625" y="7101"/>
                    <a:pt x="4661" y="6907"/>
                    <a:pt x="4681" y="6713"/>
                  </a:cubicBezTo>
                  <a:cubicBezTo>
                    <a:pt x="4701" y="6519"/>
                    <a:pt x="4681" y="6320"/>
                    <a:pt x="4681" y="6126"/>
                  </a:cubicBezTo>
                  <a:cubicBezTo>
                    <a:pt x="4681" y="5932"/>
                    <a:pt x="4640" y="5733"/>
                    <a:pt x="4681" y="5539"/>
                  </a:cubicBezTo>
                  <a:cubicBezTo>
                    <a:pt x="4722" y="5345"/>
                    <a:pt x="4798" y="5151"/>
                    <a:pt x="4916" y="4957"/>
                  </a:cubicBezTo>
                  <a:cubicBezTo>
                    <a:pt x="5033" y="4763"/>
                    <a:pt x="5222" y="4564"/>
                    <a:pt x="5380" y="4370"/>
                  </a:cubicBezTo>
                  <a:cubicBezTo>
                    <a:pt x="5539" y="4176"/>
                    <a:pt x="5753" y="3976"/>
                    <a:pt x="5850" y="3782"/>
                  </a:cubicBezTo>
                  <a:cubicBezTo>
                    <a:pt x="5947" y="3588"/>
                    <a:pt x="5927" y="3394"/>
                    <a:pt x="5967" y="3200"/>
                  </a:cubicBezTo>
                  <a:cubicBezTo>
                    <a:pt x="6008" y="3006"/>
                    <a:pt x="6064" y="2807"/>
                    <a:pt x="6085" y="2613"/>
                  </a:cubicBezTo>
                  <a:cubicBezTo>
                    <a:pt x="6105" y="2419"/>
                    <a:pt x="5988" y="2123"/>
                    <a:pt x="6085" y="2026"/>
                  </a:cubicBezTo>
                  <a:cubicBezTo>
                    <a:pt x="6182" y="1929"/>
                    <a:pt x="6478" y="1985"/>
                    <a:pt x="6672" y="2026"/>
                  </a:cubicBezTo>
                  <a:cubicBezTo>
                    <a:pt x="6866" y="2067"/>
                    <a:pt x="7137" y="2123"/>
                    <a:pt x="7254" y="2261"/>
                  </a:cubicBezTo>
                  <a:cubicBezTo>
                    <a:pt x="7371" y="2399"/>
                    <a:pt x="7254" y="2751"/>
                    <a:pt x="7371" y="2848"/>
                  </a:cubicBezTo>
                  <a:cubicBezTo>
                    <a:pt x="7489" y="2945"/>
                    <a:pt x="7764" y="2807"/>
                    <a:pt x="7958" y="2848"/>
                  </a:cubicBezTo>
                  <a:cubicBezTo>
                    <a:pt x="8152" y="2889"/>
                    <a:pt x="8408" y="3144"/>
                    <a:pt x="8546" y="3083"/>
                  </a:cubicBezTo>
                  <a:cubicBezTo>
                    <a:pt x="8683" y="3022"/>
                    <a:pt x="8719" y="2690"/>
                    <a:pt x="8775" y="2496"/>
                  </a:cubicBezTo>
                  <a:cubicBezTo>
                    <a:pt x="8831" y="2302"/>
                    <a:pt x="8775" y="2067"/>
                    <a:pt x="8893" y="1909"/>
                  </a:cubicBezTo>
                  <a:cubicBezTo>
                    <a:pt x="9010" y="1751"/>
                    <a:pt x="9286" y="1679"/>
                    <a:pt x="9480" y="1562"/>
                  </a:cubicBezTo>
                  <a:cubicBezTo>
                    <a:pt x="9674" y="1444"/>
                    <a:pt x="9929" y="1169"/>
                    <a:pt x="10067" y="1209"/>
                  </a:cubicBezTo>
                  <a:cubicBezTo>
                    <a:pt x="10205" y="1250"/>
                    <a:pt x="10261" y="1597"/>
                    <a:pt x="10302" y="1791"/>
                  </a:cubicBezTo>
                  <a:cubicBezTo>
                    <a:pt x="10343" y="1985"/>
                    <a:pt x="10281" y="2185"/>
                    <a:pt x="10302" y="2379"/>
                  </a:cubicBezTo>
                  <a:cubicBezTo>
                    <a:pt x="10322" y="2573"/>
                    <a:pt x="10434" y="2772"/>
                    <a:pt x="10414" y="2966"/>
                  </a:cubicBezTo>
                  <a:cubicBezTo>
                    <a:pt x="10394" y="3160"/>
                    <a:pt x="10184" y="3354"/>
                    <a:pt x="10184" y="3548"/>
                  </a:cubicBezTo>
                  <a:cubicBezTo>
                    <a:pt x="10184" y="3742"/>
                    <a:pt x="10276" y="3997"/>
                    <a:pt x="10414" y="4135"/>
                  </a:cubicBezTo>
                  <a:cubicBezTo>
                    <a:pt x="10552" y="4273"/>
                    <a:pt x="10843" y="4232"/>
                    <a:pt x="11001" y="4370"/>
                  </a:cubicBezTo>
                  <a:cubicBezTo>
                    <a:pt x="11159" y="4507"/>
                    <a:pt x="11292" y="4763"/>
                    <a:pt x="11353" y="4957"/>
                  </a:cubicBezTo>
                  <a:cubicBezTo>
                    <a:pt x="11415" y="5151"/>
                    <a:pt x="11313" y="5345"/>
                    <a:pt x="11353" y="5539"/>
                  </a:cubicBezTo>
                  <a:cubicBezTo>
                    <a:pt x="11394" y="5733"/>
                    <a:pt x="11547" y="5932"/>
                    <a:pt x="11588" y="6126"/>
                  </a:cubicBezTo>
                  <a:cubicBezTo>
                    <a:pt x="11629" y="6320"/>
                    <a:pt x="11685" y="6575"/>
                    <a:pt x="11588" y="6713"/>
                  </a:cubicBezTo>
                  <a:cubicBezTo>
                    <a:pt x="11491" y="6851"/>
                    <a:pt x="11195" y="6902"/>
                    <a:pt x="11001" y="6943"/>
                  </a:cubicBezTo>
                  <a:cubicBezTo>
                    <a:pt x="10807" y="6983"/>
                    <a:pt x="10608" y="6943"/>
                    <a:pt x="10414" y="6943"/>
                  </a:cubicBezTo>
                  <a:cubicBezTo>
                    <a:pt x="10220" y="6943"/>
                    <a:pt x="10026" y="6983"/>
                    <a:pt x="9832" y="6943"/>
                  </a:cubicBezTo>
                  <a:cubicBezTo>
                    <a:pt x="9638" y="6902"/>
                    <a:pt x="9439" y="6754"/>
                    <a:pt x="9245" y="6713"/>
                  </a:cubicBezTo>
                  <a:cubicBezTo>
                    <a:pt x="9051" y="6672"/>
                    <a:pt x="8857" y="6713"/>
                    <a:pt x="8663" y="6713"/>
                  </a:cubicBezTo>
                  <a:cubicBezTo>
                    <a:pt x="8469" y="6713"/>
                    <a:pt x="8270" y="6657"/>
                    <a:pt x="8076" y="6713"/>
                  </a:cubicBezTo>
                  <a:cubicBezTo>
                    <a:pt x="7882" y="6769"/>
                    <a:pt x="7683" y="6983"/>
                    <a:pt x="7489" y="7060"/>
                  </a:cubicBezTo>
                  <a:cubicBezTo>
                    <a:pt x="7295" y="7137"/>
                    <a:pt x="7101" y="7157"/>
                    <a:pt x="6907" y="7177"/>
                  </a:cubicBezTo>
                  <a:cubicBezTo>
                    <a:pt x="6713" y="7198"/>
                    <a:pt x="6514" y="7177"/>
                    <a:pt x="6320" y="7177"/>
                  </a:cubicBezTo>
                  <a:cubicBezTo>
                    <a:pt x="6126" y="7177"/>
                    <a:pt x="5906" y="7080"/>
                    <a:pt x="5733" y="7177"/>
                  </a:cubicBezTo>
                  <a:cubicBezTo>
                    <a:pt x="5559" y="7274"/>
                    <a:pt x="5442" y="7586"/>
                    <a:pt x="5268" y="7764"/>
                  </a:cubicBezTo>
                  <a:cubicBezTo>
                    <a:pt x="5094" y="7943"/>
                    <a:pt x="4778" y="8061"/>
                    <a:pt x="4681" y="8234"/>
                  </a:cubicBezTo>
                  <a:cubicBezTo>
                    <a:pt x="4584" y="8408"/>
                    <a:pt x="4681" y="8622"/>
                    <a:pt x="4681" y="8816"/>
                  </a:cubicBezTo>
                  <a:cubicBezTo>
                    <a:pt x="4681" y="9010"/>
                    <a:pt x="4681" y="9209"/>
                    <a:pt x="4681" y="9403"/>
                  </a:cubicBezTo>
                  <a:cubicBezTo>
                    <a:pt x="4681" y="9597"/>
                    <a:pt x="4681" y="9796"/>
                    <a:pt x="4681" y="9990"/>
                  </a:cubicBezTo>
                  <a:cubicBezTo>
                    <a:pt x="4681" y="10184"/>
                    <a:pt x="4584" y="10399"/>
                    <a:pt x="4681" y="10572"/>
                  </a:cubicBezTo>
                  <a:cubicBezTo>
                    <a:pt x="4778" y="10746"/>
                    <a:pt x="5074" y="10965"/>
                    <a:pt x="5268" y="11042"/>
                  </a:cubicBezTo>
                  <a:cubicBezTo>
                    <a:pt x="5462" y="11119"/>
                    <a:pt x="5656" y="11022"/>
                    <a:pt x="5850" y="11042"/>
                  </a:cubicBezTo>
                  <a:cubicBezTo>
                    <a:pt x="6044" y="11062"/>
                    <a:pt x="6243" y="11119"/>
                    <a:pt x="6437" y="11159"/>
                  </a:cubicBezTo>
                  <a:cubicBezTo>
                    <a:pt x="6631" y="11200"/>
                    <a:pt x="6825" y="11256"/>
                    <a:pt x="7019" y="11277"/>
                  </a:cubicBezTo>
                  <a:cubicBezTo>
                    <a:pt x="7213" y="11297"/>
                    <a:pt x="7412" y="11277"/>
                    <a:pt x="7606" y="11277"/>
                  </a:cubicBezTo>
                  <a:cubicBezTo>
                    <a:pt x="7800" y="11277"/>
                    <a:pt x="7999" y="11277"/>
                    <a:pt x="8193" y="11277"/>
                  </a:cubicBezTo>
                  <a:cubicBezTo>
                    <a:pt x="8387" y="11277"/>
                    <a:pt x="8602" y="11180"/>
                    <a:pt x="8775" y="11277"/>
                  </a:cubicBezTo>
                  <a:cubicBezTo>
                    <a:pt x="8949" y="11374"/>
                    <a:pt x="9168" y="11665"/>
                    <a:pt x="9245" y="11859"/>
                  </a:cubicBezTo>
                  <a:cubicBezTo>
                    <a:pt x="9322" y="12053"/>
                    <a:pt x="9245" y="12252"/>
                    <a:pt x="9245" y="12446"/>
                  </a:cubicBezTo>
                  <a:cubicBezTo>
                    <a:pt x="9245" y="12640"/>
                    <a:pt x="9245" y="12839"/>
                    <a:pt x="9245" y="13033"/>
                  </a:cubicBezTo>
                  <a:cubicBezTo>
                    <a:pt x="9245" y="13227"/>
                    <a:pt x="9265" y="13421"/>
                    <a:pt x="9245" y="13615"/>
                  </a:cubicBezTo>
                  <a:cubicBezTo>
                    <a:pt x="9225" y="13809"/>
                    <a:pt x="9204" y="14008"/>
                    <a:pt x="9128" y="14202"/>
                  </a:cubicBezTo>
                  <a:cubicBezTo>
                    <a:pt x="9051" y="14396"/>
                    <a:pt x="8893" y="14595"/>
                    <a:pt x="8775" y="14789"/>
                  </a:cubicBezTo>
                  <a:cubicBezTo>
                    <a:pt x="8658" y="14983"/>
                    <a:pt x="8546" y="15177"/>
                    <a:pt x="8428" y="15371"/>
                  </a:cubicBezTo>
                  <a:cubicBezTo>
                    <a:pt x="8311" y="15565"/>
                    <a:pt x="8234" y="15820"/>
                    <a:pt x="8076" y="15958"/>
                  </a:cubicBezTo>
                  <a:cubicBezTo>
                    <a:pt x="7918" y="16096"/>
                    <a:pt x="7683" y="16152"/>
                    <a:pt x="7489" y="16193"/>
                  </a:cubicBezTo>
                  <a:cubicBezTo>
                    <a:pt x="7295" y="16234"/>
                    <a:pt x="7101" y="16152"/>
                    <a:pt x="6907" y="16193"/>
                  </a:cubicBezTo>
                  <a:cubicBezTo>
                    <a:pt x="6713" y="16234"/>
                    <a:pt x="6514" y="16367"/>
                    <a:pt x="6320" y="16428"/>
                  </a:cubicBezTo>
                  <a:cubicBezTo>
                    <a:pt x="6126" y="16489"/>
                    <a:pt x="5927" y="16525"/>
                    <a:pt x="5733" y="16545"/>
                  </a:cubicBezTo>
                  <a:cubicBezTo>
                    <a:pt x="5539" y="16566"/>
                    <a:pt x="5345" y="16566"/>
                    <a:pt x="5151" y="16545"/>
                  </a:cubicBezTo>
                  <a:cubicBezTo>
                    <a:pt x="4957" y="16525"/>
                    <a:pt x="4758" y="16489"/>
                    <a:pt x="4564" y="16428"/>
                  </a:cubicBezTo>
                  <a:cubicBezTo>
                    <a:pt x="4370" y="16367"/>
                    <a:pt x="4114" y="16331"/>
                    <a:pt x="3976" y="16193"/>
                  </a:cubicBezTo>
                  <a:cubicBezTo>
                    <a:pt x="3839" y="16055"/>
                    <a:pt x="3879" y="15744"/>
                    <a:pt x="3742" y="15606"/>
                  </a:cubicBezTo>
                  <a:cubicBezTo>
                    <a:pt x="3604" y="15468"/>
                    <a:pt x="3354" y="15412"/>
                    <a:pt x="3160" y="15371"/>
                  </a:cubicBezTo>
                  <a:cubicBezTo>
                    <a:pt x="2966" y="15330"/>
                    <a:pt x="2767" y="15371"/>
                    <a:pt x="2573" y="15371"/>
                  </a:cubicBezTo>
                  <a:cubicBezTo>
                    <a:pt x="2379" y="15371"/>
                    <a:pt x="2149" y="15274"/>
                    <a:pt x="1991" y="15371"/>
                  </a:cubicBezTo>
                  <a:cubicBezTo>
                    <a:pt x="1832" y="15468"/>
                    <a:pt x="1797" y="15780"/>
                    <a:pt x="1638" y="15958"/>
                  </a:cubicBezTo>
                  <a:cubicBezTo>
                    <a:pt x="1480" y="16137"/>
                    <a:pt x="1169" y="16254"/>
                    <a:pt x="1051" y="16428"/>
                  </a:cubicBezTo>
                  <a:cubicBezTo>
                    <a:pt x="934" y="16602"/>
                    <a:pt x="954" y="16816"/>
                    <a:pt x="934" y="17010"/>
                  </a:cubicBezTo>
                  <a:cubicBezTo>
                    <a:pt x="913" y="17204"/>
                    <a:pt x="872" y="17403"/>
                    <a:pt x="934" y="17597"/>
                  </a:cubicBezTo>
                  <a:cubicBezTo>
                    <a:pt x="995" y="17791"/>
                    <a:pt x="1128" y="18026"/>
                    <a:pt x="1286" y="18184"/>
                  </a:cubicBezTo>
                  <a:cubicBezTo>
                    <a:pt x="1444" y="18342"/>
                    <a:pt x="1679" y="18475"/>
                    <a:pt x="1873" y="18531"/>
                  </a:cubicBezTo>
                  <a:cubicBezTo>
                    <a:pt x="2067" y="18587"/>
                    <a:pt x="2282" y="18434"/>
                    <a:pt x="2455" y="18531"/>
                  </a:cubicBezTo>
                  <a:cubicBezTo>
                    <a:pt x="2629" y="18628"/>
                    <a:pt x="2828" y="18924"/>
                    <a:pt x="2925" y="19118"/>
                  </a:cubicBezTo>
                  <a:cubicBezTo>
                    <a:pt x="3022" y="19312"/>
                    <a:pt x="3022" y="19511"/>
                    <a:pt x="3042" y="19705"/>
                  </a:cubicBezTo>
                  <a:cubicBezTo>
                    <a:pt x="3063" y="19899"/>
                    <a:pt x="3022" y="20093"/>
                    <a:pt x="3042" y="20287"/>
                  </a:cubicBezTo>
                  <a:cubicBezTo>
                    <a:pt x="3063" y="20481"/>
                    <a:pt x="3139" y="20681"/>
                    <a:pt x="3160" y="20875"/>
                  </a:cubicBezTo>
                  <a:cubicBezTo>
                    <a:pt x="3180" y="21069"/>
                    <a:pt x="3063" y="21344"/>
                    <a:pt x="3160" y="21462"/>
                  </a:cubicBezTo>
                  <a:cubicBezTo>
                    <a:pt x="3257" y="21579"/>
                    <a:pt x="3548" y="21559"/>
                    <a:pt x="3742" y="21579"/>
                  </a:cubicBezTo>
                  <a:cubicBezTo>
                    <a:pt x="3936" y="21600"/>
                    <a:pt x="4135" y="21579"/>
                    <a:pt x="4329" y="21579"/>
                  </a:cubicBezTo>
                  <a:cubicBezTo>
                    <a:pt x="4523" y="21579"/>
                    <a:pt x="4722" y="21600"/>
                    <a:pt x="4916" y="21579"/>
                  </a:cubicBezTo>
                  <a:cubicBezTo>
                    <a:pt x="5110" y="21559"/>
                    <a:pt x="5304" y="21538"/>
                    <a:pt x="5498" y="21462"/>
                  </a:cubicBezTo>
                  <a:cubicBezTo>
                    <a:pt x="5692" y="21385"/>
                    <a:pt x="5891" y="21268"/>
                    <a:pt x="6085" y="21109"/>
                  </a:cubicBezTo>
                  <a:cubicBezTo>
                    <a:pt x="6279" y="20951"/>
                    <a:pt x="6478" y="20681"/>
                    <a:pt x="6672" y="20522"/>
                  </a:cubicBezTo>
                  <a:cubicBezTo>
                    <a:pt x="6866" y="20364"/>
                    <a:pt x="7096" y="20328"/>
                    <a:pt x="7254" y="20170"/>
                  </a:cubicBezTo>
                  <a:cubicBezTo>
                    <a:pt x="7412" y="20012"/>
                    <a:pt x="7448" y="19782"/>
                    <a:pt x="7606" y="19588"/>
                  </a:cubicBezTo>
                  <a:cubicBezTo>
                    <a:pt x="7764" y="19394"/>
                    <a:pt x="8035" y="19195"/>
                    <a:pt x="8193" y="19001"/>
                  </a:cubicBezTo>
                  <a:cubicBezTo>
                    <a:pt x="8352" y="18807"/>
                    <a:pt x="8387" y="18557"/>
                    <a:pt x="8546" y="18419"/>
                  </a:cubicBezTo>
                  <a:cubicBezTo>
                    <a:pt x="8704" y="18281"/>
                    <a:pt x="8934" y="18225"/>
                    <a:pt x="9128" y="18184"/>
                  </a:cubicBezTo>
                  <a:cubicBezTo>
                    <a:pt x="9322" y="18143"/>
                    <a:pt x="9521" y="18205"/>
                    <a:pt x="9715" y="18184"/>
                  </a:cubicBezTo>
                  <a:cubicBezTo>
                    <a:pt x="9909" y="18164"/>
                    <a:pt x="10108" y="18128"/>
                    <a:pt x="10302" y="18067"/>
                  </a:cubicBezTo>
                  <a:cubicBezTo>
                    <a:pt x="10496" y="18005"/>
                    <a:pt x="10690" y="17873"/>
                    <a:pt x="10884" y="17832"/>
                  </a:cubicBezTo>
                  <a:cubicBezTo>
                    <a:pt x="11078" y="17791"/>
                    <a:pt x="11277" y="17832"/>
                    <a:pt x="11471" y="17832"/>
                  </a:cubicBezTo>
                  <a:cubicBezTo>
                    <a:pt x="11665" y="17832"/>
                    <a:pt x="11859" y="17832"/>
                    <a:pt x="12053" y="17832"/>
                  </a:cubicBezTo>
                  <a:cubicBezTo>
                    <a:pt x="12247" y="17832"/>
                    <a:pt x="12446" y="17832"/>
                    <a:pt x="12640" y="17832"/>
                  </a:cubicBezTo>
                  <a:cubicBezTo>
                    <a:pt x="12834" y="17832"/>
                    <a:pt x="13033" y="17832"/>
                    <a:pt x="13227" y="17832"/>
                  </a:cubicBezTo>
                  <a:cubicBezTo>
                    <a:pt x="13421" y="17832"/>
                    <a:pt x="13615" y="17832"/>
                    <a:pt x="13809" y="17832"/>
                  </a:cubicBezTo>
                  <a:cubicBezTo>
                    <a:pt x="14003" y="17832"/>
                    <a:pt x="14202" y="17832"/>
                    <a:pt x="14396" y="17832"/>
                  </a:cubicBezTo>
                  <a:cubicBezTo>
                    <a:pt x="14590" y="17832"/>
                    <a:pt x="14789" y="17832"/>
                    <a:pt x="14983" y="17832"/>
                  </a:cubicBezTo>
                  <a:cubicBezTo>
                    <a:pt x="15177" y="17832"/>
                    <a:pt x="15371" y="17852"/>
                    <a:pt x="15565" y="17832"/>
                  </a:cubicBezTo>
                  <a:cubicBezTo>
                    <a:pt x="15759" y="17811"/>
                    <a:pt x="15958" y="17776"/>
                    <a:pt x="16152" y="17714"/>
                  </a:cubicBezTo>
                  <a:cubicBezTo>
                    <a:pt x="16346" y="17653"/>
                    <a:pt x="16581" y="17617"/>
                    <a:pt x="16739" y="17480"/>
                  </a:cubicBezTo>
                  <a:cubicBezTo>
                    <a:pt x="16898" y="17342"/>
                    <a:pt x="16928" y="17087"/>
                    <a:pt x="17087" y="16893"/>
                  </a:cubicBezTo>
                  <a:cubicBezTo>
                    <a:pt x="17245" y="16699"/>
                    <a:pt x="17480" y="16428"/>
                    <a:pt x="17674" y="16311"/>
                  </a:cubicBezTo>
                  <a:cubicBezTo>
                    <a:pt x="17868" y="16193"/>
                    <a:pt x="18067" y="16214"/>
                    <a:pt x="18261" y="16193"/>
                  </a:cubicBezTo>
                  <a:cubicBezTo>
                    <a:pt x="18455" y="16173"/>
                    <a:pt x="18649" y="16173"/>
                    <a:pt x="18843" y="16193"/>
                  </a:cubicBezTo>
                  <a:cubicBezTo>
                    <a:pt x="19037" y="16214"/>
                    <a:pt x="19236" y="16290"/>
                    <a:pt x="19430" y="16311"/>
                  </a:cubicBezTo>
                  <a:cubicBezTo>
                    <a:pt x="19624" y="16331"/>
                    <a:pt x="19823" y="16351"/>
                    <a:pt x="20017" y="16311"/>
                  </a:cubicBezTo>
                  <a:cubicBezTo>
                    <a:pt x="20211" y="16270"/>
                    <a:pt x="20405" y="16152"/>
                    <a:pt x="20599" y="16076"/>
                  </a:cubicBezTo>
                  <a:cubicBezTo>
                    <a:pt x="20793" y="15999"/>
                    <a:pt x="21028" y="15979"/>
                    <a:pt x="21186" y="15841"/>
                  </a:cubicBezTo>
                  <a:cubicBezTo>
                    <a:pt x="21344" y="15703"/>
                    <a:pt x="21477" y="15448"/>
                    <a:pt x="21538" y="15254"/>
                  </a:cubicBezTo>
                  <a:cubicBezTo>
                    <a:pt x="21600" y="15060"/>
                    <a:pt x="21538" y="14866"/>
                    <a:pt x="21538" y="14672"/>
                  </a:cubicBezTo>
                  <a:cubicBezTo>
                    <a:pt x="21538" y="14478"/>
                    <a:pt x="21538" y="14279"/>
                    <a:pt x="21538" y="14085"/>
                  </a:cubicBezTo>
                  <a:cubicBezTo>
                    <a:pt x="21538" y="13891"/>
                    <a:pt x="21538" y="13692"/>
                    <a:pt x="21538" y="13498"/>
                  </a:cubicBezTo>
                  <a:cubicBezTo>
                    <a:pt x="21538" y="13304"/>
                    <a:pt x="21538" y="13110"/>
                    <a:pt x="21538" y="12916"/>
                  </a:cubicBezTo>
                  <a:cubicBezTo>
                    <a:pt x="21538" y="12722"/>
                    <a:pt x="21538" y="12522"/>
                    <a:pt x="21538" y="12329"/>
                  </a:cubicBezTo>
                  <a:cubicBezTo>
                    <a:pt x="21538" y="12135"/>
                    <a:pt x="21538" y="11935"/>
                    <a:pt x="21538" y="11741"/>
                  </a:cubicBezTo>
                  <a:cubicBezTo>
                    <a:pt x="21538" y="11547"/>
                    <a:pt x="21538" y="11353"/>
                    <a:pt x="21538" y="11159"/>
                  </a:cubicBezTo>
                  <a:cubicBezTo>
                    <a:pt x="21538" y="10965"/>
                    <a:pt x="21538" y="10766"/>
                    <a:pt x="21538" y="10572"/>
                  </a:cubicBezTo>
                  <a:cubicBezTo>
                    <a:pt x="21538" y="10378"/>
                    <a:pt x="21559" y="10184"/>
                    <a:pt x="21538" y="9990"/>
                  </a:cubicBezTo>
                  <a:cubicBezTo>
                    <a:pt x="21518" y="9796"/>
                    <a:pt x="21497" y="9597"/>
                    <a:pt x="21421" y="9403"/>
                  </a:cubicBezTo>
                  <a:cubicBezTo>
                    <a:pt x="21344" y="9209"/>
                    <a:pt x="21186" y="9010"/>
                    <a:pt x="21069" y="8816"/>
                  </a:cubicBezTo>
                  <a:cubicBezTo>
                    <a:pt x="20951" y="8622"/>
                    <a:pt x="20875" y="8408"/>
                    <a:pt x="20716" y="8234"/>
                  </a:cubicBezTo>
                  <a:cubicBezTo>
                    <a:pt x="20558" y="8061"/>
                    <a:pt x="20328" y="7882"/>
                    <a:pt x="20134" y="7764"/>
                  </a:cubicBezTo>
                  <a:cubicBezTo>
                    <a:pt x="19940" y="7647"/>
                    <a:pt x="19705" y="7667"/>
                    <a:pt x="19547" y="7530"/>
                  </a:cubicBezTo>
                  <a:cubicBezTo>
                    <a:pt x="19389" y="7392"/>
                    <a:pt x="19353" y="7019"/>
                    <a:pt x="19195" y="6943"/>
                  </a:cubicBezTo>
                  <a:cubicBezTo>
                    <a:pt x="19037" y="6866"/>
                    <a:pt x="18710" y="6943"/>
                    <a:pt x="18613" y="7060"/>
                  </a:cubicBezTo>
                  <a:cubicBezTo>
                    <a:pt x="18516" y="7177"/>
                    <a:pt x="18613" y="7453"/>
                    <a:pt x="18613" y="7647"/>
                  </a:cubicBezTo>
                  <a:cubicBezTo>
                    <a:pt x="18613" y="7841"/>
                    <a:pt x="18613" y="8040"/>
                    <a:pt x="18613" y="8234"/>
                  </a:cubicBezTo>
                  <a:cubicBezTo>
                    <a:pt x="18613" y="8428"/>
                    <a:pt x="18613" y="8622"/>
                    <a:pt x="18613" y="8816"/>
                  </a:cubicBezTo>
                  <a:cubicBezTo>
                    <a:pt x="18613" y="9010"/>
                    <a:pt x="18613" y="9209"/>
                    <a:pt x="18613" y="9403"/>
                  </a:cubicBezTo>
                  <a:cubicBezTo>
                    <a:pt x="18613" y="9597"/>
                    <a:pt x="18613" y="9796"/>
                    <a:pt x="18613" y="9990"/>
                  </a:cubicBezTo>
                  <a:cubicBezTo>
                    <a:pt x="18613" y="10184"/>
                    <a:pt x="18633" y="10378"/>
                    <a:pt x="18613" y="10572"/>
                  </a:cubicBezTo>
                  <a:cubicBezTo>
                    <a:pt x="18593" y="10766"/>
                    <a:pt x="18613" y="10981"/>
                    <a:pt x="18496" y="11159"/>
                  </a:cubicBezTo>
                  <a:cubicBezTo>
                    <a:pt x="18378" y="11338"/>
                    <a:pt x="18102" y="11568"/>
                    <a:pt x="17908" y="11629"/>
                  </a:cubicBezTo>
                  <a:cubicBezTo>
                    <a:pt x="17714" y="11690"/>
                    <a:pt x="17515" y="11609"/>
                    <a:pt x="17321" y="11512"/>
                  </a:cubicBezTo>
                  <a:cubicBezTo>
                    <a:pt x="17127" y="11415"/>
                    <a:pt x="16933" y="11221"/>
                    <a:pt x="16739" y="11042"/>
                  </a:cubicBezTo>
                  <a:cubicBezTo>
                    <a:pt x="16545" y="10863"/>
                    <a:pt x="16270" y="10649"/>
                    <a:pt x="16152" y="10455"/>
                  </a:cubicBezTo>
                  <a:cubicBezTo>
                    <a:pt x="16035" y="10261"/>
                    <a:pt x="16096" y="10067"/>
                    <a:pt x="16035" y="9873"/>
                  </a:cubicBezTo>
                  <a:cubicBezTo>
                    <a:pt x="15974" y="9679"/>
                    <a:pt x="15841" y="9480"/>
                    <a:pt x="15800" y="9286"/>
                  </a:cubicBezTo>
                  <a:cubicBezTo>
                    <a:pt x="15759" y="9092"/>
                    <a:pt x="15800" y="8893"/>
                    <a:pt x="15800" y="8699"/>
                  </a:cubicBezTo>
                  <a:cubicBezTo>
                    <a:pt x="15800" y="8505"/>
                    <a:pt x="15800" y="8311"/>
                    <a:pt x="15800" y="8117"/>
                  </a:cubicBezTo>
                  <a:cubicBezTo>
                    <a:pt x="15800" y="7923"/>
                    <a:pt x="15800" y="7724"/>
                    <a:pt x="15800" y="7530"/>
                  </a:cubicBezTo>
                  <a:cubicBezTo>
                    <a:pt x="15800" y="7336"/>
                    <a:pt x="15877" y="7137"/>
                    <a:pt x="15800" y="6943"/>
                  </a:cubicBezTo>
                  <a:cubicBezTo>
                    <a:pt x="15723" y="6749"/>
                    <a:pt x="15432" y="6555"/>
                    <a:pt x="15335" y="6361"/>
                  </a:cubicBezTo>
                  <a:cubicBezTo>
                    <a:pt x="15238" y="6167"/>
                    <a:pt x="15279" y="5967"/>
                    <a:pt x="15218" y="5773"/>
                  </a:cubicBezTo>
                  <a:cubicBezTo>
                    <a:pt x="15157" y="5579"/>
                    <a:pt x="15080" y="5380"/>
                    <a:pt x="14983" y="5186"/>
                  </a:cubicBezTo>
                  <a:cubicBezTo>
                    <a:pt x="14886" y="4992"/>
                    <a:pt x="14789" y="4681"/>
                    <a:pt x="14631" y="4604"/>
                  </a:cubicBezTo>
                  <a:cubicBezTo>
                    <a:pt x="14473" y="4528"/>
                    <a:pt x="14238" y="4742"/>
                    <a:pt x="14044" y="4722"/>
                  </a:cubicBezTo>
                  <a:cubicBezTo>
                    <a:pt x="13850" y="4701"/>
                    <a:pt x="13620" y="4625"/>
                    <a:pt x="13462" y="4487"/>
                  </a:cubicBezTo>
                  <a:cubicBezTo>
                    <a:pt x="13304" y="4349"/>
                    <a:pt x="13227" y="4094"/>
                    <a:pt x="13110" y="3900"/>
                  </a:cubicBezTo>
                  <a:cubicBezTo>
                    <a:pt x="12992" y="3706"/>
                    <a:pt x="12875" y="3512"/>
                    <a:pt x="12757" y="3318"/>
                  </a:cubicBezTo>
                  <a:cubicBezTo>
                    <a:pt x="12640" y="3124"/>
                    <a:pt x="12502" y="2925"/>
                    <a:pt x="12405" y="2731"/>
                  </a:cubicBezTo>
                  <a:cubicBezTo>
                    <a:pt x="12308" y="2537"/>
                    <a:pt x="12267" y="2338"/>
                    <a:pt x="12170" y="2144"/>
                  </a:cubicBezTo>
                  <a:cubicBezTo>
                    <a:pt x="12073" y="1950"/>
                    <a:pt x="11941" y="1756"/>
                    <a:pt x="11823" y="1562"/>
                  </a:cubicBezTo>
                  <a:cubicBezTo>
                    <a:pt x="11706" y="1368"/>
                    <a:pt x="11609" y="1169"/>
                    <a:pt x="11471" y="975"/>
                  </a:cubicBezTo>
                  <a:cubicBezTo>
                    <a:pt x="11333" y="781"/>
                    <a:pt x="11180" y="525"/>
                    <a:pt x="11001" y="387"/>
                  </a:cubicBezTo>
                  <a:cubicBezTo>
                    <a:pt x="10822" y="250"/>
                    <a:pt x="10608" y="209"/>
                    <a:pt x="10414" y="153"/>
                  </a:cubicBezTo>
                  <a:cubicBezTo>
                    <a:pt x="10220" y="96"/>
                    <a:pt x="10026" y="61"/>
                    <a:pt x="9832" y="40"/>
                  </a:cubicBezTo>
                  <a:cubicBezTo>
                    <a:pt x="9638" y="20"/>
                    <a:pt x="9439" y="40"/>
                    <a:pt x="9245" y="40"/>
                  </a:cubicBezTo>
                  <a:cubicBezTo>
                    <a:pt x="9051" y="40"/>
                    <a:pt x="8857" y="40"/>
                    <a:pt x="8663" y="40"/>
                  </a:cubicBezTo>
                  <a:cubicBezTo>
                    <a:pt x="8469" y="40"/>
                    <a:pt x="8270" y="40"/>
                    <a:pt x="8076" y="40"/>
                  </a:cubicBezTo>
                  <a:cubicBezTo>
                    <a:pt x="7882" y="40"/>
                    <a:pt x="7683" y="40"/>
                    <a:pt x="7489" y="40"/>
                  </a:cubicBezTo>
                  <a:cubicBezTo>
                    <a:pt x="7295" y="40"/>
                    <a:pt x="7101" y="0"/>
                    <a:pt x="6907" y="40"/>
                  </a:cubicBezTo>
                  <a:cubicBezTo>
                    <a:pt x="6713" y="81"/>
                    <a:pt x="6514" y="193"/>
                    <a:pt x="6320" y="270"/>
                  </a:cubicBezTo>
                  <a:cubicBezTo>
                    <a:pt x="6126" y="347"/>
                    <a:pt x="5927" y="428"/>
                    <a:pt x="5733" y="505"/>
                  </a:cubicBezTo>
                  <a:cubicBezTo>
                    <a:pt x="5539" y="581"/>
                    <a:pt x="5324" y="602"/>
                    <a:pt x="5151" y="740"/>
                  </a:cubicBezTo>
                  <a:cubicBezTo>
                    <a:pt x="4977" y="878"/>
                    <a:pt x="4839" y="1133"/>
                    <a:pt x="4681" y="1327"/>
                  </a:cubicBezTo>
                  <a:cubicBezTo>
                    <a:pt x="4523" y="1521"/>
                    <a:pt x="4385" y="1715"/>
                    <a:pt x="4211" y="1909"/>
                  </a:cubicBezTo>
                  <a:cubicBezTo>
                    <a:pt x="4038" y="2103"/>
                    <a:pt x="3747" y="2302"/>
                    <a:pt x="3629" y="2496"/>
                  </a:cubicBezTo>
                  <a:cubicBezTo>
                    <a:pt x="3512" y="2690"/>
                    <a:pt x="3553" y="2889"/>
                    <a:pt x="3512" y="3083"/>
                  </a:cubicBezTo>
                  <a:cubicBezTo>
                    <a:pt x="3471" y="3277"/>
                    <a:pt x="3512" y="3527"/>
                    <a:pt x="3394" y="3665"/>
                  </a:cubicBezTo>
                  <a:cubicBezTo>
                    <a:pt x="3277" y="3803"/>
                    <a:pt x="3001" y="3839"/>
                    <a:pt x="2807" y="3900"/>
                  </a:cubicBezTo>
                  <a:cubicBezTo>
                    <a:pt x="2613" y="3961"/>
                    <a:pt x="2414" y="3956"/>
                    <a:pt x="2220" y="4017"/>
                  </a:cubicBezTo>
                  <a:cubicBezTo>
                    <a:pt x="2026" y="4079"/>
                    <a:pt x="1832" y="4191"/>
                    <a:pt x="1638" y="4252"/>
                  </a:cubicBezTo>
                  <a:cubicBezTo>
                    <a:pt x="1444" y="4313"/>
                    <a:pt x="1230" y="4252"/>
                    <a:pt x="1051" y="4370"/>
                  </a:cubicBezTo>
                  <a:cubicBezTo>
                    <a:pt x="872" y="4487"/>
                    <a:pt x="755" y="4860"/>
                    <a:pt x="581" y="4957"/>
                  </a:cubicBezTo>
                  <a:cubicBezTo>
                    <a:pt x="408" y="5054"/>
                    <a:pt x="96" y="4957"/>
                    <a:pt x="0" y="4957"/>
                  </a:cubicBezTo>
                </a:path>
              </a:pathLst>
            </a:custGeom>
            <a:solidFill>
              <a:srgbClr val="FF0000"/>
            </a:solidFill>
            <a:ln w="9525">
              <a:solidFill>
                <a:schemeClr val="tx1"/>
              </a:solidFill>
              <a:round/>
              <a:headEnd/>
              <a:tailEnd/>
            </a:ln>
          </p:spPr>
          <p:txBody>
            <a:bodyPr/>
            <a:lstStyle/>
            <a:p>
              <a:endParaRPr lang="zh-CN" altLang="en-US"/>
            </a:p>
          </p:txBody>
        </p:sp>
        <p:grpSp>
          <p:nvGrpSpPr>
            <p:cNvPr id="11" name="组合 10"/>
            <p:cNvGrpSpPr>
              <a:grpSpLocks/>
            </p:cNvGrpSpPr>
            <p:nvPr/>
          </p:nvGrpSpPr>
          <p:grpSpPr bwMode="auto">
            <a:xfrm>
              <a:off x="4003675" y="0"/>
              <a:ext cx="5140325" cy="1666875"/>
              <a:chOff x="4003675" y="0"/>
              <a:chExt cx="5140325" cy="1666875"/>
            </a:xfrm>
          </p:grpSpPr>
          <p:sp>
            <p:nvSpPr>
              <p:cNvPr id="12" name="AutoShape 4"/>
              <p:cNvSpPr>
                <a:spLocks noChangeArrowheads="1"/>
              </p:cNvSpPr>
              <p:nvPr/>
            </p:nvSpPr>
            <p:spPr bwMode="auto">
              <a:xfrm>
                <a:off x="4003675" y="0"/>
                <a:ext cx="5054600" cy="1666875"/>
              </a:xfrm>
              <a:prstGeom prst="wedgeRoundRectCallout">
                <a:avLst>
                  <a:gd name="adj1" fmla="val -68222"/>
                  <a:gd name="adj2" fmla="val 125125"/>
                  <a:gd name="adj3" fmla="val 16667"/>
                </a:avLst>
              </a:prstGeom>
              <a:solidFill>
                <a:srgbClr val="0000FF"/>
              </a:solidFill>
              <a:ln w="9525">
                <a:solidFill>
                  <a:schemeClr val="tx1"/>
                </a:solidFill>
                <a:miter lim="800000"/>
                <a:headEnd/>
                <a:tailEnd/>
              </a:ln>
            </p:spPr>
            <p:txBody>
              <a:bodyPr wrap="none" anchor="ctr"/>
              <a:lstStyle/>
              <a:p>
                <a:pPr algn="ctr" eaLnBrk="0" hangingPunct="0">
                  <a:buSzPct val="100000"/>
                  <a:buFont typeface="Arial" pitchFamily="34" charset="0"/>
                  <a:buNone/>
                </a:pPr>
                <a:endParaRPr lang="zh-CN" altLang="zh-CN">
                  <a:solidFill>
                    <a:srgbClr val="000000"/>
                  </a:solidFill>
                </a:endParaRPr>
              </a:p>
            </p:txBody>
          </p:sp>
          <p:sp>
            <p:nvSpPr>
              <p:cNvPr id="13" name="Text Box 5"/>
              <p:cNvSpPr txBox="1">
                <a:spLocks noChangeArrowheads="1"/>
              </p:cNvSpPr>
              <p:nvPr/>
            </p:nvSpPr>
            <p:spPr bwMode="auto">
              <a:xfrm>
                <a:off x="4122739" y="53975"/>
                <a:ext cx="5021261" cy="150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SzPct val="100000"/>
                  <a:buFont typeface="Arial" pitchFamily="34" charset="0"/>
                  <a:buNone/>
                </a:pPr>
                <a:r>
                  <a:rPr lang="en-US" altLang="zh-CN" b="1" dirty="0" smtClean="0">
                    <a:solidFill>
                      <a:schemeClr val="bg1"/>
                    </a:solidFill>
                    <a:latin typeface="隶书" pitchFamily="49" charset="-122"/>
                    <a:ea typeface="隶书" pitchFamily="49" charset="-122"/>
                  </a:rPr>
                  <a:t>15</a:t>
                </a:r>
                <a:r>
                  <a:rPr lang="zh-CN" altLang="en-US" b="1" dirty="0">
                    <a:solidFill>
                      <a:schemeClr val="bg1"/>
                    </a:solidFill>
                    <a:latin typeface="隶书" pitchFamily="49" charset="-122"/>
                    <a:ea typeface="隶书" pitchFamily="49" charset="-122"/>
                  </a:rPr>
                  <a:t>世纪中期，奥斯曼土耳其帝国控制了东西方之间的通商要道。</a:t>
                </a:r>
              </a:p>
            </p:txBody>
          </p:sp>
        </p:gr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005" y="2961623"/>
            <a:ext cx="6381156" cy="261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7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nodeType="clickEffect">
                                  <p:stCondLst>
                                    <p:cond delay="0"/>
                                  </p:stCondLst>
                                  <p:childTnLst>
                                    <p:animEffect transition="out" filter="wipe(down)">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down)">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wipe(down)">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050"/>
                                        </p:tgtEl>
                                        <p:attrNameLst>
                                          <p:attrName>style.visibility</p:attrName>
                                        </p:attrNameLst>
                                      </p:cBhvr>
                                      <p:to>
                                        <p:strVal val="visible"/>
                                      </p:to>
                                    </p:set>
                                    <p:animEffect transition="in" filter="wipe(down)">
                                      <p:cBhvr>
                                        <p:cTn id="64" dur="500"/>
                                        <p:tgtEl>
                                          <p:spTgt spid="20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2050"/>
                                        </p:tgtEl>
                                      </p:cBhvr>
                                    </p:animEffect>
                                    <p:set>
                                      <p:cBhvr>
                                        <p:cTn id="69" dur="1" fill="hold">
                                          <p:stCondLst>
                                            <p:cond delay="499"/>
                                          </p:stCondLst>
                                        </p:cTn>
                                        <p:tgtEl>
                                          <p:spTgt spid="205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wipe(down)">
                                      <p:cBhvr>
                                        <p:cTn id="7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箭头连接符 10"/>
          <p:cNvCxnSpPr/>
          <p:nvPr/>
        </p:nvCxnSpPr>
        <p:spPr>
          <a:xfrm>
            <a:off x="1161343" y="952689"/>
            <a:ext cx="3524" cy="568234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文本框 86"/>
          <p:cNvSpPr txBox="1"/>
          <p:nvPr/>
        </p:nvSpPr>
        <p:spPr>
          <a:xfrm>
            <a:off x="3720706" y="367914"/>
            <a:ext cx="708848" cy="584775"/>
          </a:xfrm>
          <a:prstGeom prst="rect">
            <a:avLst/>
          </a:prstGeom>
          <a:noFill/>
        </p:spPr>
        <p:txBody>
          <a:bodyPr wrap="none">
            <a:spAutoFit/>
            <a:scene3d>
              <a:camera prst="orthographicFront"/>
              <a:lightRig rig="threePt" dir="t"/>
            </a:scene3d>
            <a:sp3d contourW="6350">
              <a:contourClr>
                <a:schemeClr val="bg1"/>
              </a:contourClr>
            </a:sp3d>
          </a:bodyPr>
          <a:lstStyle/>
          <a:p>
            <a:pPr>
              <a:defRPr/>
            </a:pPr>
            <a:r>
              <a:rPr lang="en-US" altLang="zh-CN" sz="3200" b="1" dirty="0">
                <a:solidFill>
                  <a:srgbClr val="FFFFFF"/>
                </a:solidFill>
                <a:latin typeface="Arial"/>
                <a:ea typeface="微软雅黑"/>
              </a:rPr>
              <a:t> </a:t>
            </a:r>
            <a:r>
              <a:rPr lang="zh-CN" altLang="en-US" sz="3200" b="1" dirty="0" smtClean="0">
                <a:solidFill>
                  <a:srgbClr val="FFFFFF"/>
                </a:solidFill>
                <a:latin typeface="Arial"/>
                <a:ea typeface="微软雅黑"/>
              </a:rPr>
              <a:t>（</a:t>
            </a:r>
            <a:endParaRPr lang="zh-CN" altLang="en-US" sz="3200" b="1" dirty="0">
              <a:solidFill>
                <a:srgbClr val="FFFFFF"/>
              </a:solidFill>
              <a:latin typeface="Arial"/>
              <a:ea typeface="微软雅黑"/>
            </a:endParaRPr>
          </a:p>
        </p:txBody>
      </p:sp>
      <p:sp>
        <p:nvSpPr>
          <p:cNvPr id="32" name="矩形 31"/>
          <p:cNvSpPr>
            <a:spLocks noChangeArrowheads="1"/>
          </p:cNvSpPr>
          <p:nvPr/>
        </p:nvSpPr>
        <p:spPr bwMode="auto">
          <a:xfrm>
            <a:off x="2736385" y="4135828"/>
            <a:ext cx="2928958" cy="523220"/>
          </a:xfrm>
          <a:prstGeom prst="rect">
            <a:avLst/>
          </a:prstGeom>
          <a:noFill/>
          <a:ln w="9525">
            <a:noFill/>
            <a:miter lim="800000"/>
            <a:headEnd/>
            <a:tailEnd/>
          </a:ln>
        </p:spPr>
        <p:txBody>
          <a:bodyPr wrap="square">
            <a:spAutoFit/>
          </a:bodyPr>
          <a:lstStyle/>
          <a:p>
            <a:r>
              <a:rPr lang="zh-CN" altLang="en-US" sz="2800" b="1" dirty="0">
                <a:solidFill>
                  <a:srgbClr val="C00000"/>
                </a:solidFill>
                <a:latin typeface="华文中宋" pitchFamily="2" charset="-122"/>
                <a:ea typeface="华文中宋" pitchFamily="2" charset="-122"/>
              </a:rPr>
              <a:t> </a:t>
            </a:r>
            <a:endParaRPr lang="zh-CN" altLang="en-US" sz="2000" b="1" dirty="0">
              <a:solidFill>
                <a:srgbClr val="C00000"/>
              </a:solidFill>
              <a:latin typeface="华文中宋" pitchFamily="2" charset="-122"/>
              <a:ea typeface="华文中宋" pitchFamily="2" charset="-122"/>
            </a:endParaRPr>
          </a:p>
        </p:txBody>
      </p:sp>
      <p:sp>
        <p:nvSpPr>
          <p:cNvPr id="41" name="矩形 40"/>
          <p:cNvSpPr>
            <a:spLocks noChangeArrowheads="1"/>
          </p:cNvSpPr>
          <p:nvPr/>
        </p:nvSpPr>
        <p:spPr bwMode="auto">
          <a:xfrm>
            <a:off x="0" y="1688731"/>
            <a:ext cx="1244204" cy="461665"/>
          </a:xfrm>
          <a:prstGeom prst="rect">
            <a:avLst/>
          </a:prstGeom>
          <a:noFill/>
          <a:ln w="9525">
            <a:noFill/>
            <a:miter lim="800000"/>
            <a:headEnd/>
            <a:tailEnd/>
          </a:ln>
        </p:spPr>
        <p:txBody>
          <a:bodyPr wrap="square">
            <a:spAutoFit/>
          </a:bodyPr>
          <a:lstStyle/>
          <a:p>
            <a:r>
              <a:rPr lang="en-US" altLang="zh-CN" sz="2400" b="1" dirty="0" smtClean="0"/>
              <a:t>1487</a:t>
            </a:r>
            <a:endParaRPr lang="zh-CN" altLang="en-US" sz="2400" b="1" dirty="0"/>
          </a:p>
        </p:txBody>
      </p:sp>
      <p:sp>
        <p:nvSpPr>
          <p:cNvPr id="43" name="矩形 42"/>
          <p:cNvSpPr>
            <a:spLocks noChangeArrowheads="1"/>
          </p:cNvSpPr>
          <p:nvPr/>
        </p:nvSpPr>
        <p:spPr bwMode="auto">
          <a:xfrm>
            <a:off x="1376990" y="1719508"/>
            <a:ext cx="4288353" cy="400110"/>
          </a:xfrm>
          <a:prstGeom prst="rect">
            <a:avLst/>
          </a:prstGeom>
          <a:noFill/>
          <a:ln w="9525">
            <a:noFill/>
            <a:miter lim="800000"/>
            <a:headEnd/>
            <a:tailEnd/>
          </a:ln>
        </p:spPr>
        <p:txBody>
          <a:bodyPr wrap="none">
            <a:spAutoFit/>
          </a:bodyPr>
          <a:lstStyle/>
          <a:p>
            <a:r>
              <a:rPr lang="zh-CN" altLang="en-US" sz="2000" b="1" dirty="0" smtClean="0">
                <a:latin typeface="黑体" panose="02010609060101010101" pitchFamily="49" charset="-122"/>
                <a:ea typeface="黑体" panose="02010609060101010101" pitchFamily="49" charset="-122"/>
              </a:rPr>
              <a:t>（葡）迪亚士绕过非洲西南端好望角</a:t>
            </a:r>
            <a:endParaRPr lang="zh-CN" altLang="en-US" sz="2000" b="1" dirty="0">
              <a:latin typeface="黑体" panose="02010609060101010101" pitchFamily="49" charset="-122"/>
              <a:ea typeface="黑体" panose="02010609060101010101" pitchFamily="49" charset="-122"/>
            </a:endParaRPr>
          </a:p>
        </p:txBody>
      </p:sp>
      <p:sp>
        <p:nvSpPr>
          <p:cNvPr id="82" name="标题 1">
            <a:extLst>
              <a:ext uri="{FF2B5EF4-FFF2-40B4-BE49-F238E27FC236}">
                <a16:creationId xmlns="" xmlns:a16="http://schemas.microsoft.com/office/drawing/2014/main" id="{8EA2ACC8-ACE5-48B9-8AEA-573395A9AC3D}"/>
              </a:ext>
            </a:extLst>
          </p:cNvPr>
          <p:cNvSpPr txBox="1">
            <a:spLocks/>
          </p:cNvSpPr>
          <p:nvPr/>
        </p:nvSpPr>
        <p:spPr>
          <a:xfrm>
            <a:off x="0" y="0"/>
            <a:ext cx="12254144"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二、全球航路开辟的过程</a:t>
            </a:r>
            <a:endParaRPr lang="en-US" altLang="zh-CN"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4800" b="1" dirty="0">
                <a:solidFill>
                  <a:srgbClr val="0070C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时空下的全球航路开辟</a:t>
            </a: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p:txBody>
      </p:sp>
      <p:sp>
        <p:nvSpPr>
          <p:cNvPr id="6" name="TextBox 5"/>
          <p:cNvSpPr txBox="1"/>
          <p:nvPr/>
        </p:nvSpPr>
        <p:spPr>
          <a:xfrm>
            <a:off x="5802085" y="2150396"/>
            <a:ext cx="5849141" cy="2616101"/>
          </a:xfrm>
          <a:prstGeom prst="rect">
            <a:avLst/>
          </a:prstGeom>
          <a:solidFill>
            <a:schemeClr val="accent2">
              <a:lumMod val="40000"/>
              <a:lumOff val="60000"/>
            </a:schemeClr>
          </a:solidFill>
          <a:ln>
            <a:solidFill>
              <a:srgbClr val="FF0000"/>
            </a:solidFill>
          </a:ln>
          <a:scene3d>
            <a:camera prst="orthographicFront"/>
            <a:lightRig rig="threePt" dir="t"/>
          </a:scene3d>
          <a:sp3d>
            <a:bevelT/>
          </a:sp3d>
        </p:spPr>
        <p:txBody>
          <a:bodyPr wrap="square" rtlCol="0">
            <a:spAutoFit/>
          </a:bodyPr>
          <a:lstStyle/>
          <a:p>
            <a:r>
              <a:rPr lang="zh-CN" altLang="en-US" sz="3600" dirty="0" smtClean="0">
                <a:latin typeface="黑体" pitchFamily="49" charset="-122"/>
                <a:ea typeface="黑体" pitchFamily="49" charset="-122"/>
              </a:rPr>
              <a:t>学习建议：</a:t>
            </a:r>
            <a:endParaRPr lang="en-US" altLang="zh-CN" sz="3600" dirty="0" smtClean="0">
              <a:latin typeface="黑体" pitchFamily="49" charset="-122"/>
              <a:ea typeface="黑体" pitchFamily="49" charset="-122"/>
            </a:endParaRPr>
          </a:p>
          <a:p>
            <a:r>
              <a:rPr lang="en-US" altLang="zh-CN" sz="3200" dirty="0" smtClean="0">
                <a:latin typeface="黑体" pitchFamily="49" charset="-122"/>
                <a:ea typeface="黑体" pitchFamily="49" charset="-122"/>
              </a:rPr>
              <a:t>   1.</a:t>
            </a:r>
            <a:r>
              <a:rPr lang="zh-CN" altLang="en-US" sz="3200" dirty="0" smtClean="0">
                <a:latin typeface="黑体" pitchFamily="49" charset="-122"/>
                <a:ea typeface="黑体" pitchFamily="49" charset="-122"/>
              </a:rPr>
              <a:t>阅读教材</a:t>
            </a:r>
            <a:r>
              <a:rPr lang="en-US" altLang="zh-CN" sz="3200" dirty="0" smtClean="0">
                <a:latin typeface="黑体" pitchFamily="49" charset="-122"/>
                <a:ea typeface="黑体" pitchFamily="49" charset="-122"/>
              </a:rPr>
              <a:t>p36—39</a:t>
            </a:r>
            <a:r>
              <a:rPr lang="zh-CN" altLang="en-US" sz="3200" dirty="0" smtClean="0">
                <a:latin typeface="黑体" pitchFamily="49" charset="-122"/>
                <a:ea typeface="黑体" pitchFamily="49" charset="-122"/>
              </a:rPr>
              <a:t>页正文，并查阅网上资料，参照示例按航海顺序完成左边时间轴；</a:t>
            </a:r>
            <a:endParaRPr lang="en-US" altLang="zh-CN" sz="3200" dirty="0" smtClean="0">
              <a:latin typeface="黑体" pitchFamily="49" charset="-122"/>
              <a:ea typeface="黑体" pitchFamily="49" charset="-122"/>
            </a:endParaRPr>
          </a:p>
          <a:p>
            <a:r>
              <a:rPr lang="en-US" altLang="zh-CN" sz="3200" dirty="0" smtClean="0">
                <a:latin typeface="黑体" pitchFamily="49" charset="-122"/>
                <a:ea typeface="黑体" pitchFamily="49" charset="-122"/>
              </a:rPr>
              <a:t>   2.</a:t>
            </a:r>
            <a:r>
              <a:rPr lang="zh-CN" altLang="en-US" sz="3200" dirty="0" smtClean="0">
                <a:latin typeface="黑体" pitchFamily="49" charset="-122"/>
                <a:ea typeface="黑体" pitchFamily="49" charset="-122"/>
              </a:rPr>
              <a:t>在地图上绘制航海路线</a:t>
            </a:r>
            <a:endParaRPr lang="zh-CN" altLang="en-US" sz="3200" dirty="0">
              <a:latin typeface="黑体" pitchFamily="49" charset="-122"/>
              <a:ea typeface="黑体" pitchFamily="49" charset="-122"/>
            </a:endParaRPr>
          </a:p>
        </p:txBody>
      </p:sp>
      <p:cxnSp>
        <p:nvCxnSpPr>
          <p:cNvPr id="8" name="直接连接符 7"/>
          <p:cNvCxnSpPr>
            <a:endCxn id="43" idx="1"/>
          </p:cNvCxnSpPr>
          <p:nvPr/>
        </p:nvCxnSpPr>
        <p:spPr>
          <a:xfrm>
            <a:off x="827314" y="1919563"/>
            <a:ext cx="549676"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6987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箭头连接符 10"/>
          <p:cNvCxnSpPr/>
          <p:nvPr/>
        </p:nvCxnSpPr>
        <p:spPr>
          <a:xfrm>
            <a:off x="2788418" y="1314677"/>
            <a:ext cx="12224" cy="532560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文本框 86"/>
          <p:cNvSpPr txBox="1"/>
          <p:nvPr/>
        </p:nvSpPr>
        <p:spPr>
          <a:xfrm>
            <a:off x="3720706" y="367914"/>
            <a:ext cx="708848" cy="584775"/>
          </a:xfrm>
          <a:prstGeom prst="rect">
            <a:avLst/>
          </a:prstGeom>
          <a:noFill/>
        </p:spPr>
        <p:txBody>
          <a:bodyPr wrap="none">
            <a:spAutoFit/>
            <a:scene3d>
              <a:camera prst="orthographicFront"/>
              <a:lightRig rig="threePt" dir="t"/>
            </a:scene3d>
            <a:sp3d contourW="6350">
              <a:contourClr>
                <a:schemeClr val="bg1"/>
              </a:contourClr>
            </a:sp3d>
          </a:bodyPr>
          <a:lstStyle/>
          <a:p>
            <a:pPr>
              <a:defRPr/>
            </a:pPr>
            <a:r>
              <a:rPr lang="en-US" altLang="zh-CN" sz="3200" b="1" dirty="0">
                <a:solidFill>
                  <a:srgbClr val="FFFFFF"/>
                </a:solidFill>
                <a:latin typeface="Arial"/>
                <a:ea typeface="微软雅黑"/>
              </a:rPr>
              <a:t> </a:t>
            </a:r>
            <a:r>
              <a:rPr lang="zh-CN" altLang="en-US" sz="3200" b="1" dirty="0" smtClean="0">
                <a:solidFill>
                  <a:srgbClr val="FFFFFF"/>
                </a:solidFill>
                <a:latin typeface="Arial"/>
                <a:ea typeface="微软雅黑"/>
              </a:rPr>
              <a:t>（</a:t>
            </a:r>
            <a:endParaRPr lang="zh-CN" altLang="en-US" sz="3200" b="1" dirty="0">
              <a:solidFill>
                <a:srgbClr val="FFFFFF"/>
              </a:solidFill>
              <a:latin typeface="Arial"/>
              <a:ea typeface="微软雅黑"/>
            </a:endParaRPr>
          </a:p>
        </p:txBody>
      </p:sp>
      <p:sp>
        <p:nvSpPr>
          <p:cNvPr id="26" name="矩形 25"/>
          <p:cNvSpPr>
            <a:spLocks noChangeArrowheads="1"/>
          </p:cNvSpPr>
          <p:nvPr/>
        </p:nvSpPr>
        <p:spPr bwMode="auto">
          <a:xfrm>
            <a:off x="2834424" y="1953895"/>
            <a:ext cx="5958321" cy="400110"/>
          </a:xfrm>
          <a:prstGeom prst="rect">
            <a:avLst/>
          </a:prstGeom>
          <a:noFill/>
          <a:ln w="9525">
            <a:noFill/>
            <a:miter lim="800000"/>
            <a:headEnd/>
            <a:tailEnd/>
          </a:ln>
        </p:spPr>
        <p:txBody>
          <a:bodyPr wrap="square">
            <a:spAutoFit/>
          </a:bodyPr>
          <a:lstStyle/>
          <a:p>
            <a:r>
              <a:rPr lang="zh-CN" altLang="en-US" sz="2000" b="1" dirty="0" smtClean="0">
                <a:solidFill>
                  <a:srgbClr val="000099"/>
                </a:solidFill>
                <a:latin typeface="黑体" panose="02010609060101010101" pitchFamily="49" charset="-122"/>
                <a:ea typeface="黑体" panose="02010609060101010101" pitchFamily="49" charset="-122"/>
              </a:rPr>
              <a:t>（西</a:t>
            </a:r>
            <a:r>
              <a:rPr lang="zh-CN" altLang="en-US" sz="2000" b="1" dirty="0">
                <a:solidFill>
                  <a:srgbClr val="000099"/>
                </a:solidFill>
                <a:latin typeface="黑体" panose="02010609060101010101" pitchFamily="49" charset="-122"/>
                <a:ea typeface="黑体" panose="02010609060101010101" pitchFamily="49" charset="-122"/>
              </a:rPr>
              <a:t>）</a:t>
            </a:r>
            <a:r>
              <a:rPr lang="zh-CN" altLang="en-US" sz="2000" b="1" dirty="0" smtClean="0">
                <a:solidFill>
                  <a:srgbClr val="000099"/>
                </a:solidFill>
                <a:latin typeface="黑体" panose="02010609060101010101" pitchFamily="49" charset="-122"/>
                <a:ea typeface="黑体" panose="02010609060101010101" pitchFamily="49" charset="-122"/>
              </a:rPr>
              <a:t>哥伦布到达美洲巴哈马群岛（中美洲）</a:t>
            </a:r>
            <a:endParaRPr lang="zh-CN" altLang="en-US" sz="2000" b="1" dirty="0">
              <a:solidFill>
                <a:srgbClr val="000099"/>
              </a:solidFill>
              <a:latin typeface="黑体" panose="02010609060101010101" pitchFamily="49" charset="-122"/>
              <a:ea typeface="黑体" panose="02010609060101010101" pitchFamily="49" charset="-122"/>
            </a:endParaRPr>
          </a:p>
        </p:txBody>
      </p:sp>
      <p:sp>
        <p:nvSpPr>
          <p:cNvPr id="32" name="矩形 31"/>
          <p:cNvSpPr>
            <a:spLocks noChangeArrowheads="1"/>
          </p:cNvSpPr>
          <p:nvPr/>
        </p:nvSpPr>
        <p:spPr bwMode="auto">
          <a:xfrm>
            <a:off x="3072515" y="4135828"/>
            <a:ext cx="2592827" cy="523220"/>
          </a:xfrm>
          <a:prstGeom prst="rect">
            <a:avLst/>
          </a:prstGeom>
          <a:noFill/>
          <a:ln w="9525">
            <a:noFill/>
            <a:miter lim="800000"/>
            <a:headEnd/>
            <a:tailEnd/>
          </a:ln>
        </p:spPr>
        <p:txBody>
          <a:bodyPr wrap="square">
            <a:spAutoFit/>
          </a:bodyPr>
          <a:lstStyle/>
          <a:p>
            <a:r>
              <a:rPr lang="zh-CN" altLang="en-US" sz="2800" b="1" dirty="0">
                <a:solidFill>
                  <a:srgbClr val="C00000"/>
                </a:solidFill>
                <a:latin typeface="华文中宋" pitchFamily="2" charset="-122"/>
                <a:ea typeface="华文中宋" pitchFamily="2" charset="-122"/>
              </a:rPr>
              <a:t> </a:t>
            </a:r>
            <a:endParaRPr lang="zh-CN" altLang="en-US" sz="2000" b="1" dirty="0">
              <a:solidFill>
                <a:srgbClr val="C00000"/>
              </a:solidFill>
              <a:latin typeface="华文中宋" pitchFamily="2" charset="-122"/>
              <a:ea typeface="华文中宋" pitchFamily="2" charset="-122"/>
            </a:endParaRPr>
          </a:p>
        </p:txBody>
      </p:sp>
      <p:sp>
        <p:nvSpPr>
          <p:cNvPr id="41" name="矩形 40"/>
          <p:cNvSpPr>
            <a:spLocks noChangeArrowheads="1"/>
          </p:cNvSpPr>
          <p:nvPr/>
        </p:nvSpPr>
        <p:spPr bwMode="auto">
          <a:xfrm>
            <a:off x="1828313" y="1521495"/>
            <a:ext cx="1244204" cy="461665"/>
          </a:xfrm>
          <a:prstGeom prst="rect">
            <a:avLst/>
          </a:prstGeom>
          <a:noFill/>
          <a:ln w="9525">
            <a:noFill/>
            <a:miter lim="800000"/>
            <a:headEnd/>
            <a:tailEnd/>
          </a:ln>
        </p:spPr>
        <p:txBody>
          <a:bodyPr wrap="square">
            <a:spAutoFit/>
          </a:bodyPr>
          <a:lstStyle/>
          <a:p>
            <a:r>
              <a:rPr lang="en-US" altLang="zh-CN" sz="2400" b="1" dirty="0" smtClean="0"/>
              <a:t>1487</a:t>
            </a:r>
            <a:endParaRPr lang="zh-CN" altLang="en-US" sz="2400" b="1" dirty="0"/>
          </a:p>
        </p:txBody>
      </p:sp>
      <p:sp>
        <p:nvSpPr>
          <p:cNvPr id="43" name="矩形 42"/>
          <p:cNvSpPr>
            <a:spLocks noChangeArrowheads="1"/>
          </p:cNvSpPr>
          <p:nvPr/>
        </p:nvSpPr>
        <p:spPr bwMode="auto">
          <a:xfrm>
            <a:off x="2834524" y="1542899"/>
            <a:ext cx="4288353" cy="400110"/>
          </a:xfrm>
          <a:prstGeom prst="rect">
            <a:avLst/>
          </a:prstGeom>
          <a:noFill/>
          <a:ln w="9525">
            <a:noFill/>
            <a:miter lim="800000"/>
            <a:headEnd/>
            <a:tailEnd/>
          </a:ln>
        </p:spPr>
        <p:txBody>
          <a:bodyPr wrap="none">
            <a:spAutoFit/>
          </a:bodyPr>
          <a:lstStyle/>
          <a:p>
            <a:r>
              <a:rPr lang="zh-CN" altLang="en-US" sz="2000" b="1" dirty="0" smtClean="0">
                <a:latin typeface="黑体" panose="02010609060101010101" pitchFamily="49" charset="-122"/>
                <a:ea typeface="黑体" panose="02010609060101010101" pitchFamily="49" charset="-122"/>
              </a:rPr>
              <a:t>（葡）迪亚士绕过非洲西南端好望角</a:t>
            </a:r>
            <a:endParaRPr lang="zh-CN" altLang="en-US" sz="2000" b="1" dirty="0">
              <a:latin typeface="黑体" panose="02010609060101010101" pitchFamily="49" charset="-122"/>
              <a:ea typeface="黑体" panose="02010609060101010101" pitchFamily="49" charset="-122"/>
            </a:endParaRPr>
          </a:p>
        </p:txBody>
      </p:sp>
      <p:sp>
        <p:nvSpPr>
          <p:cNvPr id="44" name="矩形 43"/>
          <p:cNvSpPr>
            <a:spLocks noChangeArrowheads="1"/>
          </p:cNvSpPr>
          <p:nvPr/>
        </p:nvSpPr>
        <p:spPr bwMode="auto">
          <a:xfrm>
            <a:off x="1795655" y="1946343"/>
            <a:ext cx="1244204" cy="461665"/>
          </a:xfrm>
          <a:prstGeom prst="rect">
            <a:avLst/>
          </a:prstGeom>
          <a:noFill/>
          <a:ln w="9525">
            <a:noFill/>
            <a:miter lim="800000"/>
            <a:headEnd/>
            <a:tailEnd/>
          </a:ln>
        </p:spPr>
        <p:txBody>
          <a:bodyPr wrap="square">
            <a:spAutoFit/>
          </a:bodyPr>
          <a:lstStyle/>
          <a:p>
            <a:r>
              <a:rPr lang="en-US" altLang="zh-CN" sz="2400" b="1" dirty="0" smtClean="0"/>
              <a:t>1492</a:t>
            </a:r>
            <a:endParaRPr lang="zh-CN" altLang="en-US" sz="2400" b="1" dirty="0"/>
          </a:p>
        </p:txBody>
      </p:sp>
      <p:sp>
        <p:nvSpPr>
          <p:cNvPr id="48" name="矩形 47"/>
          <p:cNvSpPr>
            <a:spLocks noChangeArrowheads="1"/>
          </p:cNvSpPr>
          <p:nvPr/>
        </p:nvSpPr>
        <p:spPr bwMode="auto">
          <a:xfrm>
            <a:off x="1118552" y="3149680"/>
            <a:ext cx="1639330" cy="461665"/>
          </a:xfrm>
          <a:prstGeom prst="rect">
            <a:avLst/>
          </a:prstGeom>
          <a:noFill/>
          <a:ln w="9525">
            <a:noFill/>
            <a:miter lim="800000"/>
            <a:headEnd/>
            <a:tailEnd/>
          </a:ln>
        </p:spPr>
        <p:txBody>
          <a:bodyPr wrap="square">
            <a:spAutoFit/>
          </a:bodyPr>
          <a:lstStyle/>
          <a:p>
            <a:r>
              <a:rPr lang="en-US" altLang="zh-CN" sz="2400" b="1" dirty="0" smtClean="0"/>
              <a:t>1519-1522</a:t>
            </a:r>
            <a:endParaRPr lang="en-US" altLang="zh-CN" sz="2400" b="1" dirty="0"/>
          </a:p>
        </p:txBody>
      </p:sp>
      <p:sp>
        <p:nvSpPr>
          <p:cNvPr id="50" name="矩形 49"/>
          <p:cNvSpPr>
            <a:spLocks noChangeArrowheads="1"/>
          </p:cNvSpPr>
          <p:nvPr/>
        </p:nvSpPr>
        <p:spPr bwMode="auto">
          <a:xfrm>
            <a:off x="2868918" y="3162030"/>
            <a:ext cx="7649135" cy="400110"/>
          </a:xfrm>
          <a:prstGeom prst="rect">
            <a:avLst/>
          </a:prstGeom>
          <a:noFill/>
          <a:ln w="9525">
            <a:noFill/>
            <a:miter lim="800000"/>
            <a:headEnd/>
            <a:tailEnd/>
          </a:ln>
        </p:spPr>
        <p:txBody>
          <a:bodyPr wrap="square">
            <a:spAutoFit/>
          </a:bodyPr>
          <a:lstStyle/>
          <a:p>
            <a:r>
              <a:rPr lang="zh-CN" altLang="en-US" sz="2000" b="1" dirty="0" smtClean="0">
                <a:solidFill>
                  <a:srgbClr val="000099"/>
                </a:solidFill>
                <a:latin typeface="黑体" panose="02010609060101010101" pitchFamily="49" charset="-122"/>
                <a:ea typeface="黑体" panose="02010609060101010101" pitchFamily="49" charset="-122"/>
              </a:rPr>
              <a:t>（西）麦哲伦环球航行</a:t>
            </a:r>
            <a:endParaRPr lang="zh-CN" altLang="en-US" sz="2000" b="1" dirty="0">
              <a:solidFill>
                <a:srgbClr val="000099"/>
              </a:solidFill>
              <a:latin typeface="黑体" panose="02010609060101010101" pitchFamily="49" charset="-122"/>
              <a:ea typeface="黑体" panose="02010609060101010101" pitchFamily="49" charset="-122"/>
            </a:endParaRPr>
          </a:p>
        </p:txBody>
      </p:sp>
      <p:sp>
        <p:nvSpPr>
          <p:cNvPr id="52" name="矩形 51"/>
          <p:cNvSpPr>
            <a:spLocks noChangeArrowheads="1"/>
          </p:cNvSpPr>
          <p:nvPr/>
        </p:nvSpPr>
        <p:spPr bwMode="auto">
          <a:xfrm>
            <a:off x="1795655" y="2338521"/>
            <a:ext cx="1244204" cy="461665"/>
          </a:xfrm>
          <a:prstGeom prst="rect">
            <a:avLst/>
          </a:prstGeom>
          <a:noFill/>
          <a:ln w="9525">
            <a:noFill/>
            <a:miter lim="800000"/>
            <a:headEnd/>
            <a:tailEnd/>
          </a:ln>
        </p:spPr>
        <p:txBody>
          <a:bodyPr wrap="square">
            <a:spAutoFit/>
          </a:bodyPr>
          <a:lstStyle/>
          <a:p>
            <a:r>
              <a:rPr lang="en-US" altLang="zh-CN" sz="2400" b="1" dirty="0" smtClean="0"/>
              <a:t>1497</a:t>
            </a:r>
            <a:endParaRPr lang="zh-CN" altLang="en-US" sz="2400" b="1" dirty="0"/>
          </a:p>
        </p:txBody>
      </p:sp>
      <p:sp>
        <p:nvSpPr>
          <p:cNvPr id="53" name="矩形 52"/>
          <p:cNvSpPr>
            <a:spLocks noChangeArrowheads="1"/>
          </p:cNvSpPr>
          <p:nvPr/>
        </p:nvSpPr>
        <p:spPr bwMode="auto">
          <a:xfrm>
            <a:off x="2846005" y="2345921"/>
            <a:ext cx="4764201" cy="400110"/>
          </a:xfrm>
          <a:prstGeom prst="rect">
            <a:avLst/>
          </a:prstGeom>
          <a:noFill/>
          <a:ln w="9525">
            <a:noFill/>
            <a:miter lim="800000"/>
            <a:headEnd/>
            <a:tailEnd/>
          </a:ln>
        </p:spPr>
        <p:txBody>
          <a:bodyPr wrap="square">
            <a:spAutoFit/>
          </a:bodyPr>
          <a:lstStyle/>
          <a:p>
            <a:r>
              <a:rPr lang="zh-CN" altLang="en-US" sz="2000" b="1" dirty="0" smtClean="0">
                <a:solidFill>
                  <a:srgbClr val="C00000"/>
                </a:solidFill>
                <a:latin typeface="华文中宋" pitchFamily="2" charset="-122"/>
                <a:ea typeface="华文中宋" pitchFamily="2" charset="-122"/>
              </a:rPr>
              <a:t>（英）卡伯特父子到达北美洲纽芬兰岛</a:t>
            </a:r>
            <a:endParaRPr lang="zh-CN" altLang="en-US" sz="2000" b="1" dirty="0">
              <a:solidFill>
                <a:srgbClr val="C00000"/>
              </a:solidFill>
              <a:latin typeface="华文中宋" pitchFamily="2" charset="-122"/>
              <a:ea typeface="华文中宋" pitchFamily="2" charset="-122"/>
            </a:endParaRPr>
          </a:p>
        </p:txBody>
      </p:sp>
      <p:sp>
        <p:nvSpPr>
          <p:cNvPr id="55" name="矩形 54"/>
          <p:cNvSpPr>
            <a:spLocks noChangeArrowheads="1"/>
          </p:cNvSpPr>
          <p:nvPr/>
        </p:nvSpPr>
        <p:spPr bwMode="auto">
          <a:xfrm>
            <a:off x="1104895" y="4346470"/>
            <a:ext cx="1710862" cy="461665"/>
          </a:xfrm>
          <a:prstGeom prst="rect">
            <a:avLst/>
          </a:prstGeom>
          <a:noFill/>
          <a:ln w="9525">
            <a:noFill/>
            <a:miter lim="800000"/>
            <a:headEnd/>
            <a:tailEnd/>
          </a:ln>
        </p:spPr>
        <p:txBody>
          <a:bodyPr wrap="square">
            <a:spAutoFit/>
          </a:bodyPr>
          <a:lstStyle/>
          <a:p>
            <a:r>
              <a:rPr lang="en-US" altLang="zh-CN" sz="2400" b="1" dirty="0" smtClean="0">
                <a:solidFill>
                  <a:srgbClr val="7A09EB"/>
                </a:solidFill>
              </a:rPr>
              <a:t>1594-1597</a:t>
            </a:r>
          </a:p>
        </p:txBody>
      </p:sp>
      <p:sp>
        <p:nvSpPr>
          <p:cNvPr id="56" name="矩形 55"/>
          <p:cNvSpPr>
            <a:spLocks noChangeArrowheads="1"/>
          </p:cNvSpPr>
          <p:nvPr/>
        </p:nvSpPr>
        <p:spPr bwMode="auto">
          <a:xfrm>
            <a:off x="1092601" y="2727618"/>
            <a:ext cx="1517698" cy="461665"/>
          </a:xfrm>
          <a:prstGeom prst="rect">
            <a:avLst/>
          </a:prstGeom>
          <a:noFill/>
          <a:ln w="9525">
            <a:noFill/>
            <a:miter lim="800000"/>
            <a:headEnd/>
            <a:tailEnd/>
          </a:ln>
        </p:spPr>
        <p:txBody>
          <a:bodyPr wrap="square">
            <a:spAutoFit/>
          </a:bodyPr>
          <a:lstStyle/>
          <a:p>
            <a:r>
              <a:rPr lang="en-US" altLang="zh-CN" sz="2400" b="1" dirty="0" smtClean="0"/>
              <a:t>1497-1498</a:t>
            </a:r>
            <a:endParaRPr lang="zh-CN" altLang="en-US" sz="2400" b="1" dirty="0"/>
          </a:p>
        </p:txBody>
      </p:sp>
      <p:sp>
        <p:nvSpPr>
          <p:cNvPr id="57" name="矩形 56"/>
          <p:cNvSpPr>
            <a:spLocks noChangeArrowheads="1"/>
          </p:cNvSpPr>
          <p:nvPr/>
        </p:nvSpPr>
        <p:spPr bwMode="auto">
          <a:xfrm>
            <a:off x="2882931" y="2774953"/>
            <a:ext cx="7011696" cy="400110"/>
          </a:xfrm>
          <a:prstGeom prst="rect">
            <a:avLst/>
          </a:prstGeom>
          <a:noFill/>
          <a:ln w="9525">
            <a:noFill/>
            <a:miter lim="800000"/>
            <a:headEnd/>
            <a:tailEnd/>
          </a:ln>
        </p:spPr>
        <p:txBody>
          <a:bodyPr wrap="square">
            <a:spAutoFit/>
          </a:bodyPr>
          <a:lstStyle/>
          <a:p>
            <a:r>
              <a:rPr lang="zh-CN" altLang="en-US" sz="2000" b="1" dirty="0" smtClean="0">
                <a:latin typeface="黑体" panose="02010609060101010101" pitchFamily="49" charset="-122"/>
                <a:ea typeface="黑体" panose="02010609060101010101" pitchFamily="49" charset="-122"/>
              </a:rPr>
              <a:t>（葡）达</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伽马绕过非洲好望角，经印度洋，到达印度</a:t>
            </a:r>
            <a:endParaRPr lang="zh-CN" altLang="en-US" sz="2000" b="1" dirty="0">
              <a:latin typeface="黑体" panose="02010609060101010101" pitchFamily="49" charset="-122"/>
              <a:ea typeface="黑体" panose="02010609060101010101" pitchFamily="49" charset="-122"/>
            </a:endParaRPr>
          </a:p>
        </p:txBody>
      </p:sp>
      <p:sp>
        <p:nvSpPr>
          <p:cNvPr id="64" name="矩形 63"/>
          <p:cNvSpPr>
            <a:spLocks noChangeArrowheads="1"/>
          </p:cNvSpPr>
          <p:nvPr/>
        </p:nvSpPr>
        <p:spPr bwMode="auto">
          <a:xfrm>
            <a:off x="1137912" y="5107437"/>
            <a:ext cx="1527546" cy="461665"/>
          </a:xfrm>
          <a:prstGeom prst="rect">
            <a:avLst/>
          </a:prstGeom>
          <a:noFill/>
          <a:ln w="9525">
            <a:noFill/>
            <a:miter lim="800000"/>
            <a:headEnd/>
            <a:tailEnd/>
          </a:ln>
        </p:spPr>
        <p:txBody>
          <a:bodyPr wrap="square">
            <a:spAutoFit/>
          </a:bodyPr>
          <a:lstStyle/>
          <a:p>
            <a:r>
              <a:rPr lang="en-US" altLang="zh-CN" sz="2400" b="1" dirty="0" smtClean="0"/>
              <a:t>1642-1643</a:t>
            </a:r>
          </a:p>
        </p:txBody>
      </p:sp>
      <p:sp>
        <p:nvSpPr>
          <p:cNvPr id="65" name="矩形 64"/>
          <p:cNvSpPr>
            <a:spLocks noChangeArrowheads="1"/>
          </p:cNvSpPr>
          <p:nvPr/>
        </p:nvSpPr>
        <p:spPr bwMode="auto">
          <a:xfrm>
            <a:off x="2835186" y="5118650"/>
            <a:ext cx="678871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（荷）塔斯曼环航澳大利亚，到达新西兰和塔斯马尼亚岛</a:t>
            </a:r>
            <a:endParaRPr lang="zh-CN" altLang="en-US" sz="2000" b="1" dirty="0">
              <a:solidFill>
                <a:srgbClr val="3333FF"/>
              </a:solidFill>
              <a:latin typeface="华文中宋" pitchFamily="2" charset="-122"/>
              <a:ea typeface="华文中宋" pitchFamily="2" charset="-122"/>
            </a:endParaRPr>
          </a:p>
        </p:txBody>
      </p:sp>
      <p:sp>
        <p:nvSpPr>
          <p:cNvPr id="67" name="矩形 66"/>
          <p:cNvSpPr>
            <a:spLocks noChangeArrowheads="1"/>
          </p:cNvSpPr>
          <p:nvPr/>
        </p:nvSpPr>
        <p:spPr bwMode="auto">
          <a:xfrm>
            <a:off x="562097" y="5887976"/>
            <a:ext cx="2314242" cy="461665"/>
          </a:xfrm>
          <a:prstGeom prst="rect">
            <a:avLst/>
          </a:prstGeom>
          <a:noFill/>
          <a:ln w="9525">
            <a:noFill/>
            <a:miter lim="800000"/>
            <a:headEnd/>
            <a:tailEnd/>
          </a:ln>
        </p:spPr>
        <p:txBody>
          <a:bodyPr wrap="square">
            <a:spAutoFit/>
          </a:bodyPr>
          <a:lstStyle/>
          <a:p>
            <a:r>
              <a:rPr lang="en-US" altLang="zh-CN" sz="2400" b="1" dirty="0" smtClean="0">
                <a:solidFill>
                  <a:srgbClr val="FF0000"/>
                </a:solidFill>
                <a:latin typeface="微软雅黑" panose="020B0503020204020204" pitchFamily="34" charset="-122"/>
                <a:ea typeface="微软雅黑" panose="020B0503020204020204" pitchFamily="34" charset="-122"/>
              </a:rPr>
              <a:t>18</a:t>
            </a:r>
            <a:r>
              <a:rPr lang="zh-CN" altLang="en-US" sz="2400" b="1" dirty="0" smtClean="0">
                <a:solidFill>
                  <a:srgbClr val="FF0000"/>
                </a:solidFill>
                <a:latin typeface="微软雅黑" panose="020B0503020204020204" pitchFamily="34" charset="-122"/>
                <a:ea typeface="微软雅黑" panose="020B0503020204020204" pitchFamily="34" charset="-122"/>
              </a:rPr>
              <a:t>世纪中后期</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2756819" y="5922815"/>
            <a:ext cx="7445539"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C00000"/>
                </a:solidFill>
                <a:latin typeface="华文中宋" pitchFamily="2" charset="-122"/>
                <a:ea typeface="华文中宋" pitchFamily="2" charset="-122"/>
              </a:rPr>
              <a:t>（英）库克三次太平洋探险，北到白令海峡，南至南极</a:t>
            </a:r>
            <a:endParaRPr lang="zh-CN" altLang="en-US" sz="2000" b="1" dirty="0">
              <a:solidFill>
                <a:srgbClr val="C00000"/>
              </a:solidFill>
              <a:latin typeface="华文中宋" pitchFamily="2" charset="-122"/>
              <a:ea typeface="华文中宋" pitchFamily="2" charset="-122"/>
            </a:endParaRPr>
          </a:p>
        </p:txBody>
      </p:sp>
      <p:sp>
        <p:nvSpPr>
          <p:cNvPr id="71" name="矩形 70"/>
          <p:cNvSpPr>
            <a:spLocks noChangeArrowheads="1"/>
          </p:cNvSpPr>
          <p:nvPr/>
        </p:nvSpPr>
        <p:spPr bwMode="auto">
          <a:xfrm>
            <a:off x="1203729" y="4687197"/>
            <a:ext cx="1602567" cy="461665"/>
          </a:xfrm>
          <a:prstGeom prst="rect">
            <a:avLst/>
          </a:prstGeom>
          <a:noFill/>
          <a:ln w="9525">
            <a:noFill/>
            <a:miter lim="800000"/>
            <a:headEnd/>
            <a:tailEnd/>
          </a:ln>
        </p:spPr>
        <p:txBody>
          <a:bodyPr wrap="square">
            <a:spAutoFit/>
          </a:bodyPr>
          <a:lstStyle/>
          <a:p>
            <a:r>
              <a:rPr lang="en-US" altLang="zh-CN" sz="2400" b="1" dirty="0" smtClean="0"/>
              <a:t>17</a:t>
            </a:r>
            <a:r>
              <a:rPr lang="zh-CN" altLang="en-US" sz="2400" b="1" dirty="0" smtClean="0"/>
              <a:t>世纪初</a:t>
            </a:r>
            <a:endParaRPr lang="zh-CN" altLang="en-US" sz="2400" b="1" dirty="0"/>
          </a:p>
        </p:txBody>
      </p:sp>
      <p:sp>
        <p:nvSpPr>
          <p:cNvPr id="73" name="矩形 72"/>
          <p:cNvSpPr>
            <a:spLocks noChangeArrowheads="1"/>
          </p:cNvSpPr>
          <p:nvPr/>
        </p:nvSpPr>
        <p:spPr bwMode="auto">
          <a:xfrm>
            <a:off x="2843908" y="4729613"/>
            <a:ext cx="5855287"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（荷）哈得逊探索经北冰洋通向亚洲的航路</a:t>
            </a:r>
            <a:endParaRPr lang="zh-CN" altLang="en-US" sz="2000" b="1" dirty="0">
              <a:solidFill>
                <a:srgbClr val="3333FF"/>
              </a:solidFill>
              <a:latin typeface="华文中宋" pitchFamily="2" charset="-122"/>
              <a:ea typeface="华文中宋" pitchFamily="2" charset="-122"/>
            </a:endParaRPr>
          </a:p>
        </p:txBody>
      </p:sp>
      <p:sp>
        <p:nvSpPr>
          <p:cNvPr id="74" name="矩形 73"/>
          <p:cNvSpPr>
            <a:spLocks noChangeArrowheads="1"/>
          </p:cNvSpPr>
          <p:nvPr/>
        </p:nvSpPr>
        <p:spPr bwMode="auto">
          <a:xfrm>
            <a:off x="1723957" y="5435667"/>
            <a:ext cx="1244204" cy="461665"/>
          </a:xfrm>
          <a:prstGeom prst="rect">
            <a:avLst/>
          </a:prstGeom>
          <a:noFill/>
          <a:ln w="9525">
            <a:noFill/>
            <a:miter lim="800000"/>
            <a:headEnd/>
            <a:tailEnd/>
          </a:ln>
        </p:spPr>
        <p:txBody>
          <a:bodyPr wrap="square">
            <a:spAutoFit/>
          </a:bodyPr>
          <a:lstStyle/>
          <a:p>
            <a:r>
              <a:rPr lang="en-US" altLang="zh-CN" sz="2400" b="1" dirty="0" smtClean="0">
                <a:solidFill>
                  <a:srgbClr val="FF00FF"/>
                </a:solidFill>
              </a:rPr>
              <a:t>1728</a:t>
            </a:r>
            <a:endParaRPr lang="zh-CN" altLang="en-US" sz="2400" b="1" dirty="0">
              <a:solidFill>
                <a:srgbClr val="FF00FF"/>
              </a:solidFill>
            </a:endParaRPr>
          </a:p>
        </p:txBody>
      </p:sp>
      <p:sp>
        <p:nvSpPr>
          <p:cNvPr id="75" name="矩形 74"/>
          <p:cNvSpPr>
            <a:spLocks noChangeArrowheads="1"/>
          </p:cNvSpPr>
          <p:nvPr/>
        </p:nvSpPr>
        <p:spPr bwMode="auto">
          <a:xfrm>
            <a:off x="2751372" y="5479557"/>
            <a:ext cx="9140185"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FF0000"/>
                </a:solidFill>
                <a:latin typeface="华文中宋" pitchFamily="2" charset="-122"/>
                <a:ea typeface="华文中宋" pitchFamily="2" charset="-122"/>
              </a:rPr>
              <a:t>（俄）维图斯</a:t>
            </a:r>
            <a:r>
              <a:rPr lang="en-US" altLang="zh-CN" sz="2000" b="1" dirty="0" smtClean="0">
                <a:solidFill>
                  <a:srgbClr val="FF0000"/>
                </a:solidFill>
                <a:latin typeface="华文中宋" pitchFamily="2" charset="-122"/>
                <a:ea typeface="华文中宋" pitchFamily="2" charset="-122"/>
              </a:rPr>
              <a:t>.</a:t>
            </a:r>
            <a:r>
              <a:rPr lang="zh-CN" altLang="en-US" sz="2000" b="1" dirty="0">
                <a:solidFill>
                  <a:srgbClr val="FF0000"/>
                </a:solidFill>
                <a:latin typeface="华文中宋" pitchFamily="2" charset="-122"/>
                <a:ea typeface="华文中宋" pitchFamily="2" charset="-122"/>
              </a:rPr>
              <a:t>白</a:t>
            </a:r>
            <a:r>
              <a:rPr lang="zh-CN" altLang="en-US" sz="2000" b="1" dirty="0" smtClean="0">
                <a:solidFill>
                  <a:srgbClr val="FF0000"/>
                </a:solidFill>
                <a:latin typeface="华文中宋" pitchFamily="2" charset="-122"/>
                <a:ea typeface="华文中宋" pitchFamily="2" charset="-122"/>
              </a:rPr>
              <a:t>令穿越白令海峡 </a:t>
            </a:r>
            <a:r>
              <a:rPr lang="zh-CN" altLang="en-US" sz="2000" b="1" dirty="0" smtClean="0">
                <a:latin typeface="华文中宋" pitchFamily="2" charset="-122"/>
                <a:ea typeface="华文中宋" pitchFamily="2" charset="-122"/>
              </a:rPr>
              <a:t> </a:t>
            </a:r>
            <a:r>
              <a:rPr lang="en-US" altLang="zh-CN" sz="2000" b="1" dirty="0" smtClean="0">
                <a:latin typeface="华文中宋" pitchFamily="2" charset="-122"/>
                <a:ea typeface="华文中宋" pitchFamily="2" charset="-122"/>
              </a:rPr>
              <a:t>(</a:t>
            </a:r>
            <a:r>
              <a:rPr lang="zh-CN" altLang="en-US" sz="2000" b="1" dirty="0">
                <a:latin typeface="华文中宋" pitchFamily="2" charset="-122"/>
                <a:ea typeface="华文中宋" pitchFamily="2" charset="-122"/>
              </a:rPr>
              <a:t>俄罗斯</a:t>
            </a:r>
            <a:r>
              <a:rPr lang="zh-CN" altLang="en-US" sz="2000" b="1" dirty="0" smtClean="0">
                <a:latin typeface="华文中宋" pitchFamily="2" charset="-122"/>
                <a:ea typeface="华文中宋" pitchFamily="2" charset="-122"/>
              </a:rPr>
              <a:t>开辟了北太平洋</a:t>
            </a:r>
            <a:r>
              <a:rPr lang="zh-CN" altLang="en-US" sz="2000" b="1" dirty="0">
                <a:latin typeface="华文中宋" pitchFamily="2" charset="-122"/>
                <a:ea typeface="华文中宋" pitchFamily="2" charset="-122"/>
              </a:rPr>
              <a:t>到北冰洋的</a:t>
            </a:r>
            <a:r>
              <a:rPr lang="zh-CN" altLang="en-US" sz="2000" b="1" dirty="0" smtClean="0">
                <a:latin typeface="华文中宋" pitchFamily="2" charset="-122"/>
                <a:ea typeface="华文中宋" pitchFamily="2" charset="-122"/>
              </a:rPr>
              <a:t>航线）</a:t>
            </a:r>
            <a:endParaRPr lang="zh-CN" altLang="en-US" sz="2000" b="1" dirty="0">
              <a:latin typeface="华文中宋" pitchFamily="2" charset="-122"/>
              <a:ea typeface="华文中宋" pitchFamily="2" charset="-122"/>
            </a:endParaRPr>
          </a:p>
        </p:txBody>
      </p:sp>
      <p:sp>
        <p:nvSpPr>
          <p:cNvPr id="78" name="矩形 77"/>
          <p:cNvSpPr>
            <a:spLocks noChangeArrowheads="1"/>
          </p:cNvSpPr>
          <p:nvPr/>
        </p:nvSpPr>
        <p:spPr bwMode="auto">
          <a:xfrm>
            <a:off x="2834523" y="4358870"/>
            <a:ext cx="457377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（荷）巴伦支在北冰洋地区</a:t>
            </a:r>
            <a:r>
              <a:rPr lang="zh-CN" altLang="en-US" sz="2000" b="1" dirty="0">
                <a:solidFill>
                  <a:srgbClr val="3333FF"/>
                </a:solidFill>
                <a:latin typeface="华文中宋" pitchFamily="2" charset="-122"/>
                <a:ea typeface="华文中宋" pitchFamily="2" charset="-122"/>
              </a:rPr>
              <a:t>航行</a:t>
            </a:r>
          </a:p>
        </p:txBody>
      </p:sp>
      <p:sp>
        <p:nvSpPr>
          <p:cNvPr id="79" name="矩形 78"/>
          <p:cNvSpPr>
            <a:spLocks noChangeArrowheads="1"/>
          </p:cNvSpPr>
          <p:nvPr/>
        </p:nvSpPr>
        <p:spPr bwMode="auto">
          <a:xfrm>
            <a:off x="1083123" y="3991290"/>
            <a:ext cx="1528677" cy="461665"/>
          </a:xfrm>
          <a:prstGeom prst="rect">
            <a:avLst/>
          </a:prstGeom>
          <a:noFill/>
          <a:ln w="9525">
            <a:noFill/>
            <a:miter lim="800000"/>
            <a:headEnd/>
            <a:tailEnd/>
          </a:ln>
        </p:spPr>
        <p:txBody>
          <a:bodyPr wrap="square">
            <a:spAutoFit/>
          </a:bodyPr>
          <a:lstStyle/>
          <a:p>
            <a:r>
              <a:rPr lang="en-US" altLang="zh-CN" sz="2400" b="1" dirty="0" smtClean="0">
                <a:solidFill>
                  <a:srgbClr val="7A09EB"/>
                </a:solidFill>
              </a:rPr>
              <a:t>1577-1580</a:t>
            </a:r>
          </a:p>
        </p:txBody>
      </p:sp>
      <p:sp>
        <p:nvSpPr>
          <p:cNvPr id="80" name="矩形 79"/>
          <p:cNvSpPr>
            <a:spLocks noChangeArrowheads="1"/>
          </p:cNvSpPr>
          <p:nvPr/>
        </p:nvSpPr>
        <p:spPr bwMode="auto">
          <a:xfrm>
            <a:off x="2823637" y="4029304"/>
            <a:ext cx="6729282"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C00000"/>
                </a:solidFill>
                <a:latin typeface="华文中宋" pitchFamily="2" charset="-122"/>
                <a:ea typeface="华文中宋" pitchFamily="2" charset="-122"/>
              </a:rPr>
              <a:t>（英）德雷克环球航行（曾到达南美洲南端的合恩角）</a:t>
            </a:r>
            <a:endParaRPr lang="zh-CN" altLang="en-US" sz="2000" b="1" dirty="0">
              <a:solidFill>
                <a:srgbClr val="C00000"/>
              </a:solidFill>
              <a:latin typeface="华文中宋" pitchFamily="2" charset="-122"/>
              <a:ea typeface="华文中宋" pitchFamily="2" charset="-122"/>
            </a:endParaRPr>
          </a:p>
        </p:txBody>
      </p:sp>
      <p:sp>
        <p:nvSpPr>
          <p:cNvPr id="59" name="矩形 58"/>
          <p:cNvSpPr>
            <a:spLocks noChangeArrowheads="1"/>
          </p:cNvSpPr>
          <p:nvPr/>
        </p:nvSpPr>
        <p:spPr bwMode="auto">
          <a:xfrm>
            <a:off x="1101890" y="3606294"/>
            <a:ext cx="1710862" cy="461665"/>
          </a:xfrm>
          <a:prstGeom prst="rect">
            <a:avLst/>
          </a:prstGeom>
          <a:noFill/>
          <a:ln w="9525">
            <a:noFill/>
            <a:miter lim="800000"/>
            <a:headEnd/>
            <a:tailEnd/>
          </a:ln>
        </p:spPr>
        <p:txBody>
          <a:bodyPr wrap="square">
            <a:spAutoFit/>
          </a:bodyPr>
          <a:lstStyle/>
          <a:p>
            <a:r>
              <a:rPr lang="en-US" altLang="zh-CN" sz="2400" b="1" dirty="0" smtClean="0">
                <a:solidFill>
                  <a:srgbClr val="7A09EB"/>
                </a:solidFill>
              </a:rPr>
              <a:t>1534-1536</a:t>
            </a:r>
          </a:p>
        </p:txBody>
      </p:sp>
      <p:sp>
        <p:nvSpPr>
          <p:cNvPr id="77" name="矩形 76"/>
          <p:cNvSpPr>
            <a:spLocks noChangeArrowheads="1"/>
          </p:cNvSpPr>
          <p:nvPr/>
        </p:nvSpPr>
        <p:spPr bwMode="auto">
          <a:xfrm>
            <a:off x="2814020" y="3606294"/>
            <a:ext cx="4764201" cy="400110"/>
          </a:xfrm>
          <a:prstGeom prst="rect">
            <a:avLst/>
          </a:prstGeom>
          <a:noFill/>
          <a:ln w="9525">
            <a:noFill/>
            <a:miter lim="800000"/>
            <a:headEnd/>
            <a:tailEnd/>
          </a:ln>
        </p:spPr>
        <p:txBody>
          <a:bodyPr wrap="square">
            <a:spAutoFit/>
          </a:bodyPr>
          <a:lstStyle/>
          <a:p>
            <a:r>
              <a:rPr lang="zh-CN" altLang="en-US" sz="2000" b="1" dirty="0" smtClean="0">
                <a:solidFill>
                  <a:srgbClr val="3333FF"/>
                </a:solidFill>
                <a:latin typeface="华文中宋" pitchFamily="2" charset="-122"/>
                <a:ea typeface="华文中宋" pitchFamily="2" charset="-122"/>
              </a:rPr>
              <a:t> </a:t>
            </a:r>
            <a:r>
              <a:rPr lang="zh-CN" altLang="en-US" sz="2000" b="1" dirty="0" smtClean="0">
                <a:solidFill>
                  <a:srgbClr val="CC0099"/>
                </a:solidFill>
                <a:latin typeface="华文中宋" pitchFamily="2" charset="-122"/>
                <a:ea typeface="华文中宋" pitchFamily="2" charset="-122"/>
              </a:rPr>
              <a:t>（法）卡蒂埃到达北美洲拉布拉多半岛</a:t>
            </a:r>
            <a:endParaRPr lang="zh-CN" altLang="en-US" sz="2000" b="1" dirty="0">
              <a:solidFill>
                <a:srgbClr val="CC0099"/>
              </a:solidFill>
              <a:latin typeface="华文中宋" pitchFamily="2" charset="-122"/>
              <a:ea typeface="华文中宋" pitchFamily="2" charset="-122"/>
            </a:endParaRPr>
          </a:p>
        </p:txBody>
      </p:sp>
      <p:sp>
        <p:nvSpPr>
          <p:cNvPr id="82" name="标题 1">
            <a:extLst>
              <a:ext uri="{FF2B5EF4-FFF2-40B4-BE49-F238E27FC236}">
                <a16:creationId xmlns="" xmlns:a16="http://schemas.microsoft.com/office/drawing/2014/main" id="{8EA2ACC8-ACE5-48B9-8AEA-573395A9AC3D}"/>
              </a:ext>
            </a:extLst>
          </p:cNvPr>
          <p:cNvSpPr txBox="1">
            <a:spLocks/>
          </p:cNvSpPr>
          <p:nvPr/>
        </p:nvSpPr>
        <p:spPr>
          <a:xfrm>
            <a:off x="0" y="0"/>
            <a:ext cx="1225414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全球航路开辟的过程</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2579915" y="176472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568619" y="2189313"/>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579915" y="2580239"/>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586485" y="296933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579504" y="3374223"/>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606519" y="383712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2608338" y="4206204"/>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612162" y="4545896"/>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610751" y="4928915"/>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628291" y="5329591"/>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2601276" y="5659247"/>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2601687" y="6118808"/>
            <a:ext cx="38824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94761" y="740788"/>
            <a:ext cx="11264622" cy="584775"/>
          </a:xfrm>
          <a:prstGeom prst="rect">
            <a:avLst/>
          </a:prstGeom>
          <a:solidFill>
            <a:schemeClr val="accent2">
              <a:lumMod val="60000"/>
              <a:lumOff val="40000"/>
            </a:schemeClr>
          </a:solidFill>
        </p:spPr>
        <p:txBody>
          <a:bodyPr wrap="none" rtlCol="0">
            <a:spAutoFit/>
          </a:bodyPr>
          <a:lstStyle/>
          <a:p>
            <a:r>
              <a:rPr lang="zh-CN" altLang="en-US" sz="3200" b="1" dirty="0" smtClean="0"/>
              <a:t>下列航海家中你最欣赏哪一位？请把他的故事讲给身边人。</a:t>
            </a:r>
            <a:endParaRPr lang="zh-CN" altLang="en-US" sz="3200" b="1" dirty="0"/>
          </a:p>
        </p:txBody>
      </p:sp>
    </p:spTree>
    <p:extLst>
      <p:ext uri="{BB962C8B-B14F-4D97-AF65-F5344CB8AC3E}">
        <p14:creationId xmlns:p14="http://schemas.microsoft.com/office/powerpoint/2010/main" val="813221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53"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500"/>
                                        <p:tgtEl>
                                          <p:spTgt spid="6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500"/>
                                        <p:tgtEl>
                                          <p:spTgt spid="74"/>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down)">
                                      <p:cBhvr>
                                        <p:cTn id="11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41" grpId="0"/>
      <p:bldP spid="43" grpId="0"/>
      <p:bldP spid="44" grpId="0"/>
      <p:bldP spid="48" grpId="0"/>
      <p:bldP spid="50" grpId="0"/>
      <p:bldP spid="52" grpId="0"/>
      <p:bldP spid="53" grpId="0"/>
      <p:bldP spid="55" grpId="0"/>
      <p:bldP spid="56" grpId="0"/>
      <p:bldP spid="57" grpId="0"/>
      <p:bldP spid="64" grpId="0"/>
      <p:bldP spid="65" grpId="0"/>
      <p:bldP spid="67" grpId="0"/>
      <p:bldP spid="70" grpId="0"/>
      <p:bldP spid="71" grpId="0"/>
      <p:bldP spid="73" grpId="0"/>
      <p:bldP spid="74" grpId="0"/>
      <p:bldP spid="75" grpId="0"/>
      <p:bldP spid="78" grpId="0"/>
      <p:bldP spid="79" grpId="0"/>
      <p:bldP spid="80" grpId="0"/>
      <p:bldP spid="59" grpId="0"/>
      <p:bldP spid="77" grpId="0"/>
      <p:bldP spid="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标志"/>
          <p:cNvSpPr>
            <a:spLocks noChangeAspect="1" noChangeArrowheads="1"/>
          </p:cNvSpPr>
          <p:nvPr/>
        </p:nvSpPr>
        <p:spPr bwMode="auto">
          <a:xfrm>
            <a:off x="465667" y="6170614"/>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ndParaRPr>
          </a:p>
        </p:txBody>
      </p:sp>
      <p:pic>
        <p:nvPicPr>
          <p:cNvPr id="6147" name="Picture 3" descr="扫描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a:grpSpLocks/>
          </p:cNvGrpSpPr>
          <p:nvPr/>
        </p:nvGrpSpPr>
        <p:grpSpPr bwMode="auto">
          <a:xfrm>
            <a:off x="4078818" y="981075"/>
            <a:ext cx="2978149" cy="4954588"/>
            <a:chOff x="3059113" y="981075"/>
            <a:chExt cx="2233612" cy="4954588"/>
          </a:xfrm>
        </p:grpSpPr>
        <p:sp>
          <p:nvSpPr>
            <p:cNvPr id="6165" name="Text Box 4"/>
            <p:cNvSpPr txBox="1">
              <a:spLocks noChangeArrowheads="1"/>
            </p:cNvSpPr>
            <p:nvPr/>
          </p:nvSpPr>
          <p:spPr bwMode="auto">
            <a:xfrm>
              <a:off x="3059113" y="981075"/>
              <a:ext cx="2160587"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kumimoji="1" lang="zh-CN" altLang="en-US" sz="3200">
                  <a:solidFill>
                    <a:srgbClr val="000099"/>
                  </a:solidFill>
                  <a:ea typeface="华文琥珀" pitchFamily="2" charset="-122"/>
                </a:rPr>
                <a:t>一个中心</a:t>
              </a:r>
            </a:p>
          </p:txBody>
        </p:sp>
        <p:sp>
          <p:nvSpPr>
            <p:cNvPr id="6166" name="Text Box 5"/>
            <p:cNvSpPr txBox="1">
              <a:spLocks noChangeArrowheads="1"/>
            </p:cNvSpPr>
            <p:nvPr/>
          </p:nvSpPr>
          <p:spPr bwMode="auto">
            <a:xfrm>
              <a:off x="3571875" y="1700213"/>
              <a:ext cx="1223963" cy="1066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kumimoji="1" lang="zh-CN" altLang="en-US" sz="3200">
                  <a:solidFill>
                    <a:srgbClr val="000099"/>
                  </a:solidFill>
                  <a:ea typeface="华文琥珀" pitchFamily="2" charset="-122"/>
                </a:rPr>
                <a:t>两个方向</a:t>
              </a:r>
            </a:p>
          </p:txBody>
        </p:sp>
        <p:sp>
          <p:nvSpPr>
            <p:cNvPr id="6167" name="Rectangle 6"/>
            <p:cNvSpPr>
              <a:spLocks noChangeArrowheads="1"/>
            </p:cNvSpPr>
            <p:nvPr/>
          </p:nvSpPr>
          <p:spPr bwMode="auto">
            <a:xfrm>
              <a:off x="3276600" y="3573463"/>
              <a:ext cx="2016125" cy="5794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3200">
                  <a:solidFill>
                    <a:srgbClr val="000099"/>
                  </a:solidFill>
                  <a:ea typeface="华文琥珀" pitchFamily="2" charset="-122"/>
                </a:rPr>
                <a:t>两条航线</a:t>
              </a:r>
            </a:p>
          </p:txBody>
        </p:sp>
        <p:sp>
          <p:nvSpPr>
            <p:cNvPr id="6168" name="Rectangle 7"/>
            <p:cNvSpPr>
              <a:spLocks noChangeArrowheads="1"/>
            </p:cNvSpPr>
            <p:nvPr/>
          </p:nvSpPr>
          <p:spPr bwMode="auto">
            <a:xfrm>
              <a:off x="3779838" y="4868863"/>
              <a:ext cx="1098550" cy="1066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3200">
                  <a:solidFill>
                    <a:srgbClr val="000099"/>
                  </a:solidFill>
                  <a:ea typeface="华文琥珀" pitchFamily="2" charset="-122"/>
                </a:rPr>
                <a:t>四个人物</a:t>
              </a:r>
            </a:p>
          </p:txBody>
        </p:sp>
      </p:grpSp>
      <p:sp>
        <p:nvSpPr>
          <p:cNvPr id="30728" name="Oval 8"/>
          <p:cNvSpPr>
            <a:spLocks noChangeArrowheads="1"/>
          </p:cNvSpPr>
          <p:nvPr/>
        </p:nvSpPr>
        <p:spPr bwMode="auto">
          <a:xfrm>
            <a:off x="7054851" y="836613"/>
            <a:ext cx="2209800" cy="863600"/>
          </a:xfrm>
          <a:prstGeom prst="ellipse">
            <a:avLst/>
          </a:prstGeom>
          <a:solidFill>
            <a:schemeClr val="bg1"/>
          </a:solidFill>
          <a:ln w="41275">
            <a:solidFill>
              <a:schemeClr val="tx2"/>
            </a:solidFill>
            <a:round/>
            <a:headEnd/>
            <a:tailEnd/>
          </a:ln>
        </p:spPr>
        <p:txBody>
          <a:bodyPr wrap="none" anchor="ctr"/>
          <a:lstStyle/>
          <a:p>
            <a:pPr algn="ctr"/>
            <a:r>
              <a:rPr lang="zh-CN" altLang="en-US" sz="3200" b="1">
                <a:solidFill>
                  <a:srgbClr val="FF0000"/>
                </a:solidFill>
                <a:latin typeface="黑体" pitchFamily="49" charset="-122"/>
                <a:ea typeface="黑体" pitchFamily="49" charset="-122"/>
              </a:rPr>
              <a:t>欧洲</a:t>
            </a:r>
          </a:p>
        </p:txBody>
      </p:sp>
      <p:sp>
        <p:nvSpPr>
          <p:cNvPr id="30729" name="AutoShape 9"/>
          <p:cNvSpPr>
            <a:spLocks noChangeArrowheads="1"/>
          </p:cNvSpPr>
          <p:nvPr/>
        </p:nvSpPr>
        <p:spPr bwMode="auto">
          <a:xfrm>
            <a:off x="3983567" y="2060576"/>
            <a:ext cx="804333" cy="479425"/>
          </a:xfrm>
          <a:prstGeom prst="leftArrow">
            <a:avLst>
              <a:gd name="adj1" fmla="val 50000"/>
              <a:gd name="adj2" fmla="val 31457"/>
            </a:avLst>
          </a:prstGeom>
          <a:solidFill>
            <a:srgbClr val="FFFF00"/>
          </a:solidFill>
          <a:ln w="9525">
            <a:solidFill>
              <a:srgbClr val="FF00FF"/>
            </a:solidFill>
            <a:miter lim="800000"/>
            <a:headEnd/>
            <a:tailEnd/>
          </a:ln>
        </p:spPr>
        <p:txBody>
          <a:bodyPr wrap="none" anchor="ctr"/>
          <a:lstStyle/>
          <a:p>
            <a:endParaRPr lang="zh-CN" altLang="en-US">
              <a:latin typeface="Calibri" pitchFamily="34" charset="0"/>
            </a:endParaRPr>
          </a:p>
        </p:txBody>
      </p:sp>
      <p:sp>
        <p:nvSpPr>
          <p:cNvPr id="30730" name="AutoShape 10"/>
          <p:cNvSpPr>
            <a:spLocks noChangeArrowheads="1"/>
          </p:cNvSpPr>
          <p:nvPr/>
        </p:nvSpPr>
        <p:spPr bwMode="auto">
          <a:xfrm rot="10800000">
            <a:off x="6445251" y="2035176"/>
            <a:ext cx="804333" cy="479425"/>
          </a:xfrm>
          <a:prstGeom prst="leftArrow">
            <a:avLst>
              <a:gd name="adj1" fmla="val 50000"/>
              <a:gd name="adj2" fmla="val 31457"/>
            </a:avLst>
          </a:prstGeom>
          <a:solidFill>
            <a:srgbClr val="FFFF00"/>
          </a:solidFill>
          <a:ln w="9525">
            <a:solidFill>
              <a:srgbClr val="FF00FF"/>
            </a:solidFill>
            <a:miter lim="800000"/>
            <a:headEnd/>
            <a:tailEnd/>
          </a:ln>
        </p:spPr>
        <p:txBody>
          <a:bodyPr wrap="none" anchor="ctr"/>
          <a:lstStyle/>
          <a:p>
            <a:endParaRPr lang="zh-CN" altLang="en-US">
              <a:latin typeface="Calibri" pitchFamily="34" charset="0"/>
            </a:endParaRPr>
          </a:p>
        </p:txBody>
      </p:sp>
      <p:sp>
        <p:nvSpPr>
          <p:cNvPr id="30731" name="Oval 11"/>
          <p:cNvSpPr>
            <a:spLocks noChangeArrowheads="1"/>
          </p:cNvSpPr>
          <p:nvPr/>
        </p:nvSpPr>
        <p:spPr bwMode="auto">
          <a:xfrm>
            <a:off x="7440084" y="1844675"/>
            <a:ext cx="1344083" cy="863600"/>
          </a:xfrm>
          <a:prstGeom prst="ellipse">
            <a:avLst/>
          </a:prstGeom>
          <a:solidFill>
            <a:schemeClr val="bg1"/>
          </a:solidFill>
          <a:ln w="41275">
            <a:solidFill>
              <a:schemeClr val="tx2"/>
            </a:solidFill>
            <a:round/>
            <a:headEnd/>
            <a:tailEnd/>
          </a:ln>
        </p:spPr>
        <p:txBody>
          <a:bodyPr wrap="none" anchor="ctr"/>
          <a:lstStyle/>
          <a:p>
            <a:pPr algn="ctr"/>
            <a:r>
              <a:rPr lang="zh-CN" altLang="en-US" sz="3200" b="1"/>
              <a:t>东</a:t>
            </a:r>
          </a:p>
        </p:txBody>
      </p:sp>
      <p:sp>
        <p:nvSpPr>
          <p:cNvPr id="30732" name="Oval 12"/>
          <p:cNvSpPr>
            <a:spLocks noChangeArrowheads="1"/>
          </p:cNvSpPr>
          <p:nvPr/>
        </p:nvSpPr>
        <p:spPr bwMode="auto">
          <a:xfrm>
            <a:off x="2734733" y="1844675"/>
            <a:ext cx="1151467" cy="863600"/>
          </a:xfrm>
          <a:prstGeom prst="ellipse">
            <a:avLst/>
          </a:prstGeom>
          <a:solidFill>
            <a:schemeClr val="bg1"/>
          </a:solidFill>
          <a:ln w="41275">
            <a:solidFill>
              <a:schemeClr val="tx2"/>
            </a:solidFill>
            <a:round/>
            <a:headEnd/>
            <a:tailEnd/>
          </a:ln>
        </p:spPr>
        <p:txBody>
          <a:bodyPr wrap="none" anchor="ctr"/>
          <a:lstStyle/>
          <a:p>
            <a:pPr algn="ctr"/>
            <a:r>
              <a:rPr lang="zh-CN" altLang="en-US" sz="3200" b="1"/>
              <a:t>西</a:t>
            </a:r>
          </a:p>
        </p:txBody>
      </p:sp>
      <p:sp>
        <p:nvSpPr>
          <p:cNvPr id="30733" name="AutoShape 13"/>
          <p:cNvSpPr>
            <a:spLocks noChangeArrowheads="1"/>
          </p:cNvSpPr>
          <p:nvPr/>
        </p:nvSpPr>
        <p:spPr bwMode="auto">
          <a:xfrm>
            <a:off x="7056968" y="3500439"/>
            <a:ext cx="5135033" cy="720725"/>
          </a:xfrm>
          <a:prstGeom prst="roundRect">
            <a:avLst>
              <a:gd name="adj" fmla="val 16667"/>
            </a:avLst>
          </a:prstGeom>
          <a:solidFill>
            <a:schemeClr val="bg1"/>
          </a:solidFill>
          <a:ln w="41275">
            <a:solidFill>
              <a:schemeClr val="tx2"/>
            </a:solidFill>
            <a:round/>
            <a:headEnd/>
            <a:tailEnd/>
          </a:ln>
        </p:spPr>
        <p:txBody>
          <a:bodyPr wrap="none" anchor="ctr"/>
          <a:lstStyle/>
          <a:p>
            <a:pPr algn="ctr"/>
            <a:r>
              <a:rPr lang="zh-CN" altLang="en-US" sz="2000" b="1">
                <a:latin typeface="黑体" pitchFamily="49" charset="-122"/>
                <a:ea typeface="黑体" pitchFamily="49" charset="-122"/>
              </a:rPr>
              <a:t>西欧</a:t>
            </a:r>
            <a:r>
              <a:rPr lang="zh-CN" altLang="en-US" sz="2400" b="1">
                <a:latin typeface="黑体" pitchFamily="49" charset="-122"/>
                <a:ea typeface="黑体" pitchFamily="49" charset="-122"/>
              </a:rPr>
              <a:t>→</a:t>
            </a:r>
            <a:r>
              <a:rPr lang="zh-CN" altLang="en-US" sz="2000" b="1">
                <a:latin typeface="黑体" pitchFamily="49" charset="-122"/>
                <a:ea typeface="黑体" pitchFamily="49" charset="-122"/>
              </a:rPr>
              <a:t>非洲（好望角）</a:t>
            </a:r>
            <a:r>
              <a:rPr lang="zh-CN" altLang="en-US" sz="2400" b="1">
                <a:latin typeface="黑体" pitchFamily="49" charset="-122"/>
                <a:ea typeface="黑体" pitchFamily="49" charset="-122"/>
              </a:rPr>
              <a:t> →</a:t>
            </a:r>
            <a:r>
              <a:rPr lang="zh-CN" altLang="en-US" sz="2000" b="1">
                <a:latin typeface="黑体" pitchFamily="49" charset="-122"/>
                <a:ea typeface="黑体" pitchFamily="49" charset="-122"/>
              </a:rPr>
              <a:t>印度</a:t>
            </a:r>
          </a:p>
        </p:txBody>
      </p:sp>
      <p:sp>
        <p:nvSpPr>
          <p:cNvPr id="30734" name="AutoShape 14"/>
          <p:cNvSpPr>
            <a:spLocks noChangeArrowheads="1"/>
          </p:cNvSpPr>
          <p:nvPr/>
        </p:nvSpPr>
        <p:spPr bwMode="auto">
          <a:xfrm>
            <a:off x="-21166" y="3573463"/>
            <a:ext cx="4643967" cy="647700"/>
          </a:xfrm>
          <a:prstGeom prst="roundRect">
            <a:avLst>
              <a:gd name="adj" fmla="val 16667"/>
            </a:avLst>
          </a:prstGeom>
          <a:solidFill>
            <a:schemeClr val="bg1"/>
          </a:solidFill>
          <a:ln w="41275">
            <a:solidFill>
              <a:schemeClr val="tx2"/>
            </a:solidFill>
            <a:round/>
            <a:headEnd/>
            <a:tailEnd/>
          </a:ln>
        </p:spPr>
        <p:txBody>
          <a:bodyPr wrap="none" anchor="ctr"/>
          <a:lstStyle/>
          <a:p>
            <a:pPr algn="ctr"/>
            <a:r>
              <a:rPr lang="zh-CN" altLang="en-US" sz="2000" b="1">
                <a:latin typeface="黑体" pitchFamily="49" charset="-122"/>
                <a:ea typeface="黑体" pitchFamily="49" charset="-122"/>
              </a:rPr>
              <a:t>西欧</a:t>
            </a:r>
            <a:r>
              <a:rPr lang="zh-CN" altLang="en-US" sz="2400" b="1">
                <a:latin typeface="黑体" pitchFamily="49" charset="-122"/>
                <a:ea typeface="黑体" pitchFamily="49" charset="-122"/>
              </a:rPr>
              <a:t>←</a:t>
            </a:r>
            <a:r>
              <a:rPr lang="zh-CN" altLang="en-US" sz="2000" b="1">
                <a:latin typeface="黑体" pitchFamily="49" charset="-122"/>
                <a:ea typeface="黑体" pitchFamily="49" charset="-122"/>
              </a:rPr>
              <a:t>亚洲</a:t>
            </a:r>
            <a:r>
              <a:rPr lang="zh-CN" altLang="en-US" sz="2400" b="1">
                <a:latin typeface="黑体" pitchFamily="49" charset="-122"/>
                <a:ea typeface="黑体" pitchFamily="49" charset="-122"/>
              </a:rPr>
              <a:t>←</a:t>
            </a:r>
            <a:r>
              <a:rPr lang="zh-CN" altLang="en-US" sz="2000" b="1">
                <a:solidFill>
                  <a:srgbClr val="FF0000"/>
                </a:solidFill>
                <a:latin typeface="黑体" pitchFamily="49" charset="-122"/>
                <a:ea typeface="黑体" pitchFamily="49" charset="-122"/>
              </a:rPr>
              <a:t>美洲</a:t>
            </a:r>
            <a:r>
              <a:rPr lang="zh-CN" altLang="en-US" sz="2400" b="1">
                <a:latin typeface="黑体" pitchFamily="49" charset="-122"/>
                <a:ea typeface="黑体" pitchFamily="49" charset="-122"/>
              </a:rPr>
              <a:t>←</a:t>
            </a:r>
            <a:r>
              <a:rPr lang="zh-CN" altLang="en-US" sz="2000" b="1">
                <a:latin typeface="黑体" pitchFamily="49" charset="-122"/>
                <a:ea typeface="黑体" pitchFamily="49" charset="-122"/>
              </a:rPr>
              <a:t>西欧 </a:t>
            </a:r>
          </a:p>
        </p:txBody>
      </p:sp>
      <p:sp>
        <p:nvSpPr>
          <p:cNvPr id="30735" name="AutoShape 15"/>
          <p:cNvSpPr>
            <a:spLocks noChangeArrowheads="1"/>
          </p:cNvSpPr>
          <p:nvPr/>
        </p:nvSpPr>
        <p:spPr bwMode="auto">
          <a:xfrm>
            <a:off x="1488017" y="5084764"/>
            <a:ext cx="3361267" cy="574675"/>
          </a:xfrm>
          <a:prstGeom prst="roundRect">
            <a:avLst>
              <a:gd name="adj" fmla="val 16667"/>
            </a:avLst>
          </a:prstGeom>
          <a:solidFill>
            <a:schemeClr val="bg1"/>
          </a:solidFill>
          <a:ln w="41275">
            <a:solidFill>
              <a:schemeClr val="tx2"/>
            </a:solidFill>
            <a:round/>
            <a:headEnd/>
            <a:tailEnd/>
          </a:ln>
        </p:spPr>
        <p:txBody>
          <a:bodyPr wrap="none" anchor="ctr"/>
          <a:lstStyle/>
          <a:p>
            <a:pPr algn="ctr"/>
            <a:r>
              <a:rPr lang="zh-CN" altLang="en-US" sz="2400" b="1">
                <a:latin typeface="黑体" pitchFamily="49" charset="-122"/>
                <a:ea typeface="黑体" pitchFamily="49" charset="-122"/>
              </a:rPr>
              <a:t>哥伦布、麦哲伦 </a:t>
            </a:r>
          </a:p>
        </p:txBody>
      </p:sp>
      <p:sp>
        <p:nvSpPr>
          <p:cNvPr id="30736" name="AutoShape 16"/>
          <p:cNvSpPr>
            <a:spLocks noChangeArrowheads="1"/>
          </p:cNvSpPr>
          <p:nvPr/>
        </p:nvSpPr>
        <p:spPr bwMode="auto">
          <a:xfrm>
            <a:off x="6671733" y="5157789"/>
            <a:ext cx="3937000" cy="574675"/>
          </a:xfrm>
          <a:prstGeom prst="roundRect">
            <a:avLst>
              <a:gd name="adj" fmla="val 16667"/>
            </a:avLst>
          </a:prstGeom>
          <a:solidFill>
            <a:schemeClr val="bg1"/>
          </a:solidFill>
          <a:ln w="41275">
            <a:solidFill>
              <a:schemeClr val="tx2"/>
            </a:solidFill>
            <a:round/>
            <a:headEnd/>
            <a:tailEnd/>
          </a:ln>
        </p:spPr>
        <p:txBody>
          <a:bodyPr wrap="none" anchor="ctr"/>
          <a:lstStyle/>
          <a:p>
            <a:pPr algn="ctr"/>
            <a:r>
              <a:rPr lang="zh-CN" altLang="en-US" sz="2400" b="1">
                <a:latin typeface="黑体" pitchFamily="49" charset="-122"/>
                <a:ea typeface="黑体" pitchFamily="49" charset="-122"/>
              </a:rPr>
              <a:t>迪亚士、达</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伽马</a:t>
            </a:r>
          </a:p>
        </p:txBody>
      </p:sp>
      <p:sp>
        <p:nvSpPr>
          <p:cNvPr id="30737" name="AutoShape 17"/>
          <p:cNvSpPr>
            <a:spLocks noChangeArrowheads="1"/>
          </p:cNvSpPr>
          <p:nvPr/>
        </p:nvSpPr>
        <p:spPr bwMode="auto">
          <a:xfrm>
            <a:off x="7920567" y="2781300"/>
            <a:ext cx="383117" cy="649288"/>
          </a:xfrm>
          <a:prstGeom prst="downArrow">
            <a:avLst>
              <a:gd name="adj1" fmla="val 50000"/>
              <a:gd name="adj2" fmla="val 56492"/>
            </a:avLst>
          </a:prstGeom>
          <a:solidFill>
            <a:schemeClr val="accent1"/>
          </a:solidFill>
          <a:ln w="9525">
            <a:solidFill>
              <a:schemeClr val="tx1"/>
            </a:solidFill>
            <a:miter lim="800000"/>
            <a:headEnd/>
            <a:tailEnd/>
          </a:ln>
        </p:spPr>
        <p:txBody>
          <a:bodyPr vert="eaVert" wrap="none" anchor="ctr"/>
          <a:lstStyle/>
          <a:p>
            <a:endParaRPr lang="zh-CN" altLang="en-US">
              <a:latin typeface="Calibri" pitchFamily="34" charset="0"/>
            </a:endParaRPr>
          </a:p>
        </p:txBody>
      </p:sp>
      <p:sp>
        <p:nvSpPr>
          <p:cNvPr id="30738" name="AutoShape 18"/>
          <p:cNvSpPr>
            <a:spLocks noChangeArrowheads="1"/>
          </p:cNvSpPr>
          <p:nvPr/>
        </p:nvSpPr>
        <p:spPr bwMode="auto">
          <a:xfrm>
            <a:off x="3119967" y="2781300"/>
            <a:ext cx="383117" cy="649288"/>
          </a:xfrm>
          <a:prstGeom prst="downArrow">
            <a:avLst>
              <a:gd name="adj1" fmla="val 50000"/>
              <a:gd name="adj2" fmla="val 56492"/>
            </a:avLst>
          </a:prstGeom>
          <a:solidFill>
            <a:schemeClr val="accent1"/>
          </a:solidFill>
          <a:ln w="9525">
            <a:solidFill>
              <a:schemeClr val="tx1"/>
            </a:solidFill>
            <a:miter lim="800000"/>
            <a:headEnd/>
            <a:tailEnd/>
          </a:ln>
        </p:spPr>
        <p:txBody>
          <a:bodyPr vert="eaVert" wrap="none" anchor="ctr"/>
          <a:lstStyle/>
          <a:p>
            <a:endParaRPr lang="zh-CN" altLang="en-US">
              <a:latin typeface="Calibri" pitchFamily="34" charset="0"/>
            </a:endParaRPr>
          </a:p>
        </p:txBody>
      </p:sp>
      <p:sp>
        <p:nvSpPr>
          <p:cNvPr id="30739" name="AutoShape 19"/>
          <p:cNvSpPr>
            <a:spLocks noChangeArrowheads="1"/>
          </p:cNvSpPr>
          <p:nvPr/>
        </p:nvSpPr>
        <p:spPr bwMode="auto">
          <a:xfrm>
            <a:off x="7920567" y="4365625"/>
            <a:ext cx="383117" cy="649288"/>
          </a:xfrm>
          <a:prstGeom prst="downArrow">
            <a:avLst>
              <a:gd name="adj1" fmla="val 50000"/>
              <a:gd name="adj2" fmla="val 56492"/>
            </a:avLst>
          </a:prstGeom>
          <a:solidFill>
            <a:schemeClr val="accent1"/>
          </a:solidFill>
          <a:ln w="9525">
            <a:solidFill>
              <a:schemeClr val="tx1"/>
            </a:solidFill>
            <a:miter lim="800000"/>
            <a:headEnd/>
            <a:tailEnd/>
          </a:ln>
        </p:spPr>
        <p:txBody>
          <a:bodyPr vert="eaVert" wrap="none" anchor="ctr"/>
          <a:lstStyle/>
          <a:p>
            <a:endParaRPr lang="zh-CN" altLang="en-US">
              <a:latin typeface="Calibri" pitchFamily="34" charset="0"/>
            </a:endParaRPr>
          </a:p>
        </p:txBody>
      </p:sp>
      <p:sp>
        <p:nvSpPr>
          <p:cNvPr id="30740" name="AutoShape 20"/>
          <p:cNvSpPr>
            <a:spLocks noChangeArrowheads="1"/>
          </p:cNvSpPr>
          <p:nvPr/>
        </p:nvSpPr>
        <p:spPr bwMode="auto">
          <a:xfrm>
            <a:off x="3024718" y="4292600"/>
            <a:ext cx="383116" cy="649288"/>
          </a:xfrm>
          <a:prstGeom prst="downArrow">
            <a:avLst>
              <a:gd name="adj1" fmla="val 50000"/>
              <a:gd name="adj2" fmla="val 56492"/>
            </a:avLst>
          </a:prstGeom>
          <a:solidFill>
            <a:schemeClr val="accent1"/>
          </a:solidFill>
          <a:ln w="9525">
            <a:solidFill>
              <a:schemeClr val="tx1"/>
            </a:solidFill>
            <a:miter lim="800000"/>
            <a:headEnd/>
            <a:tailEnd/>
          </a:ln>
        </p:spPr>
        <p:txBody>
          <a:bodyPr vert="eaVert" wrap="none" anchor="ctr"/>
          <a:lstStyle/>
          <a:p>
            <a:endParaRPr lang="zh-CN" altLang="en-US">
              <a:latin typeface="Calibri" pitchFamily="34" charset="0"/>
            </a:endParaRPr>
          </a:p>
        </p:txBody>
      </p:sp>
      <p:sp>
        <p:nvSpPr>
          <p:cNvPr id="21" name="Text Box 5"/>
          <p:cNvSpPr txBox="1">
            <a:spLocks noChangeArrowheads="1"/>
          </p:cNvSpPr>
          <p:nvPr/>
        </p:nvSpPr>
        <p:spPr bwMode="auto">
          <a:xfrm>
            <a:off x="713317" y="1935164"/>
            <a:ext cx="2080683"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rgbClr val="FF0000"/>
                </a:solidFill>
                <a:latin typeface="华文琥珀" pitchFamily="2" charset="-122"/>
                <a:ea typeface="华文琥珀" pitchFamily="2" charset="-122"/>
              </a:rPr>
              <a:t>西班牙</a:t>
            </a:r>
          </a:p>
        </p:txBody>
      </p:sp>
      <p:sp>
        <p:nvSpPr>
          <p:cNvPr id="22" name="Text Box 6"/>
          <p:cNvSpPr txBox="1">
            <a:spLocks noChangeArrowheads="1"/>
          </p:cNvSpPr>
          <p:nvPr/>
        </p:nvSpPr>
        <p:spPr bwMode="auto">
          <a:xfrm>
            <a:off x="8784168" y="1935164"/>
            <a:ext cx="2163233"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rgbClr val="FF0000"/>
                </a:solidFill>
                <a:latin typeface="华文琥珀" pitchFamily="2" charset="-122"/>
                <a:ea typeface="华文琥珀" pitchFamily="2" charset="-122"/>
              </a:rPr>
              <a:t>葡萄牙</a:t>
            </a:r>
          </a:p>
        </p:txBody>
      </p:sp>
      <p:sp>
        <p:nvSpPr>
          <p:cNvPr id="3" name="TextBox 2"/>
          <p:cNvSpPr txBox="1"/>
          <p:nvPr/>
        </p:nvSpPr>
        <p:spPr>
          <a:xfrm>
            <a:off x="93148" y="147638"/>
            <a:ext cx="10854253" cy="584775"/>
          </a:xfrm>
          <a:prstGeom prst="rect">
            <a:avLst/>
          </a:prstGeom>
          <a:solidFill>
            <a:schemeClr val="bg1"/>
          </a:solidFill>
        </p:spPr>
        <p:txBody>
          <a:bodyPr wrap="none" rtlCol="0">
            <a:spAutoFit/>
          </a:bodyPr>
          <a:lstStyle/>
          <a:p>
            <a:r>
              <a:rPr lang="zh-CN" altLang="en-US" sz="3200" b="1" dirty="0" smtClean="0">
                <a:solidFill>
                  <a:srgbClr val="FF0000"/>
                </a:solidFill>
              </a:rPr>
              <a:t>绘制航海图。一起回忆初中学过的新航路开辟及主要特点</a:t>
            </a:r>
            <a:r>
              <a:rPr lang="zh-CN" altLang="en-US" sz="3200" dirty="0">
                <a:solidFill>
                  <a:srgbClr val="FF0000"/>
                </a:solidFill>
              </a:rPr>
              <a:t>。</a:t>
            </a:r>
          </a:p>
        </p:txBody>
      </p:sp>
    </p:spTree>
    <p:extLst>
      <p:ext uri="{BB962C8B-B14F-4D97-AF65-F5344CB8AC3E}">
        <p14:creationId xmlns:p14="http://schemas.microsoft.com/office/powerpoint/2010/main" val="3788645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728"/>
                                        </p:tgtEl>
                                        <p:attrNameLst>
                                          <p:attrName>style.visibility</p:attrName>
                                        </p:attrNameLst>
                                      </p:cBhvr>
                                      <p:to>
                                        <p:strVal val="visible"/>
                                      </p:to>
                                    </p:set>
                                    <p:animEffect transition="in" filter="wipe(left)">
                                      <p:cBhvr>
                                        <p:cTn id="16" dur="500"/>
                                        <p:tgtEl>
                                          <p:spTgt spid="307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30"/>
                                        </p:tgtEl>
                                        <p:attrNameLst>
                                          <p:attrName>style.visibility</p:attrName>
                                        </p:attrNameLst>
                                      </p:cBhvr>
                                      <p:to>
                                        <p:strVal val="visible"/>
                                      </p:to>
                                    </p:set>
                                    <p:animEffect transition="in" filter="wipe(left)">
                                      <p:cBhvr>
                                        <p:cTn id="21" dur="500"/>
                                        <p:tgtEl>
                                          <p:spTgt spid="307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731"/>
                                        </p:tgtEl>
                                        <p:attrNameLst>
                                          <p:attrName>style.visibility</p:attrName>
                                        </p:attrNameLst>
                                      </p:cBhvr>
                                      <p:to>
                                        <p:strVal val="visible"/>
                                      </p:to>
                                    </p:set>
                                    <p:animEffect transition="in" filter="wipe(left)">
                                      <p:cBhvr>
                                        <p:cTn id="26" dur="500"/>
                                        <p:tgtEl>
                                          <p:spTgt spid="307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0729"/>
                                        </p:tgtEl>
                                        <p:attrNameLst>
                                          <p:attrName>style.visibility</p:attrName>
                                        </p:attrNameLst>
                                      </p:cBhvr>
                                      <p:to>
                                        <p:strVal val="visible"/>
                                      </p:to>
                                    </p:set>
                                    <p:animEffect transition="in" filter="wipe(right)">
                                      <p:cBhvr>
                                        <p:cTn id="31" dur="500"/>
                                        <p:tgtEl>
                                          <p:spTgt spid="307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732"/>
                                        </p:tgtEl>
                                        <p:attrNameLst>
                                          <p:attrName>style.visibility</p:attrName>
                                        </p:attrNameLst>
                                      </p:cBhvr>
                                      <p:to>
                                        <p:strVal val="visible"/>
                                      </p:to>
                                    </p:set>
                                    <p:animEffect transition="in" filter="wipe(down)">
                                      <p:cBhvr>
                                        <p:cTn id="36" dur="500"/>
                                        <p:tgtEl>
                                          <p:spTgt spid="3073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30737"/>
                                        </p:tgtEl>
                                        <p:attrNameLst>
                                          <p:attrName>style.visibility</p:attrName>
                                        </p:attrNameLst>
                                      </p:cBhvr>
                                      <p:to>
                                        <p:strVal val="visible"/>
                                      </p:to>
                                    </p:set>
                                    <p:animEffect transition="in" filter="wipe(up)">
                                      <p:cBhvr>
                                        <p:cTn id="40" dur="500"/>
                                        <p:tgtEl>
                                          <p:spTgt spid="307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0733"/>
                                        </p:tgtEl>
                                        <p:attrNameLst>
                                          <p:attrName>style.visibility</p:attrName>
                                        </p:attrNameLst>
                                      </p:cBhvr>
                                      <p:to>
                                        <p:strVal val="visible"/>
                                      </p:to>
                                    </p:set>
                                    <p:animEffect transition="in" filter="wipe(left)">
                                      <p:cBhvr>
                                        <p:cTn id="45" dur="500"/>
                                        <p:tgtEl>
                                          <p:spTgt spid="3073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30738"/>
                                        </p:tgtEl>
                                        <p:attrNameLst>
                                          <p:attrName>style.visibility</p:attrName>
                                        </p:attrNameLst>
                                      </p:cBhvr>
                                      <p:to>
                                        <p:strVal val="visible"/>
                                      </p:to>
                                    </p:set>
                                    <p:animEffect transition="in" filter="wipe(up)">
                                      <p:cBhvr>
                                        <p:cTn id="49" dur="500"/>
                                        <p:tgtEl>
                                          <p:spTgt spid="3073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734"/>
                                        </p:tgtEl>
                                        <p:attrNameLst>
                                          <p:attrName>style.visibility</p:attrName>
                                        </p:attrNameLst>
                                      </p:cBhvr>
                                      <p:to>
                                        <p:strVal val="visible"/>
                                      </p:to>
                                    </p:set>
                                    <p:animEffect transition="in" filter="wipe(left)">
                                      <p:cBhvr>
                                        <p:cTn id="54" dur="500"/>
                                        <p:tgtEl>
                                          <p:spTgt spid="30734"/>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30739"/>
                                        </p:tgtEl>
                                        <p:attrNameLst>
                                          <p:attrName>style.visibility</p:attrName>
                                        </p:attrNameLst>
                                      </p:cBhvr>
                                      <p:to>
                                        <p:strVal val="visible"/>
                                      </p:to>
                                    </p:set>
                                    <p:animEffect transition="in" filter="wipe(up)">
                                      <p:cBhvr>
                                        <p:cTn id="58" dur="500"/>
                                        <p:tgtEl>
                                          <p:spTgt spid="307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0736"/>
                                        </p:tgtEl>
                                        <p:attrNameLst>
                                          <p:attrName>style.visibility</p:attrName>
                                        </p:attrNameLst>
                                      </p:cBhvr>
                                      <p:to>
                                        <p:strVal val="visible"/>
                                      </p:to>
                                    </p:set>
                                    <p:animEffect transition="in" filter="wipe(left)">
                                      <p:cBhvr>
                                        <p:cTn id="63" dur="500"/>
                                        <p:tgtEl>
                                          <p:spTgt spid="30736"/>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30740"/>
                                        </p:tgtEl>
                                        <p:attrNameLst>
                                          <p:attrName>style.visibility</p:attrName>
                                        </p:attrNameLst>
                                      </p:cBhvr>
                                      <p:to>
                                        <p:strVal val="visible"/>
                                      </p:to>
                                    </p:set>
                                    <p:animEffect transition="in" filter="wipe(up)">
                                      <p:cBhvr>
                                        <p:cTn id="67" dur="500"/>
                                        <p:tgtEl>
                                          <p:spTgt spid="307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735"/>
                                        </p:tgtEl>
                                        <p:attrNameLst>
                                          <p:attrName>style.visibility</p:attrName>
                                        </p:attrNameLst>
                                      </p:cBhvr>
                                      <p:to>
                                        <p:strVal val="visible"/>
                                      </p:to>
                                    </p:set>
                                    <p:animEffect transition="in" filter="wipe(left)">
                                      <p:cBhvr>
                                        <p:cTn id="72" dur="500"/>
                                        <p:tgtEl>
                                          <p:spTgt spid="307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autoUpdateAnimBg="0"/>
      <p:bldP spid="30729" grpId="0" animBg="1" autoUpdateAnimBg="0"/>
      <p:bldP spid="30730" grpId="0" animBg="1" autoUpdateAnimBg="0"/>
      <p:bldP spid="30731" grpId="0" animBg="1" autoUpdateAnimBg="0"/>
      <p:bldP spid="30732" grpId="0" animBg="1" autoUpdateAnimBg="0"/>
      <p:bldP spid="30733" grpId="0" animBg="1" autoUpdateAnimBg="0"/>
      <p:bldP spid="30734" grpId="0" animBg="1" autoUpdateAnimBg="0"/>
      <p:bldP spid="30735" grpId="0" animBg="1" autoUpdateAnimBg="0"/>
      <p:bldP spid="30736" grpId="0" animBg="1" autoUpdateAnimBg="0"/>
      <p:bldP spid="30737" grpId="0" animBg="1" autoUpdateAnimBg="0"/>
      <p:bldP spid="30738" grpId="0" animBg="1" autoUpdateAnimBg="0"/>
      <p:bldP spid="30739" grpId="0" animBg="1" autoUpdateAnimBg="0"/>
      <p:bldP spid="30740" grpId="0" animBg="1" autoUpdateAnimBg="0"/>
      <p:bldP spid="21" grpId="0" animBg="1"/>
      <p:bldP spid="2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REFSHAPE" val="4569615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1895</Words>
  <Application>Microsoft Office PowerPoint</Application>
  <PresentationFormat>自定义</PresentationFormat>
  <Paragraphs>197</Paragraphs>
  <Slides>16</Slides>
  <Notes>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第6课  全球航路的开辟</vt:lpstr>
      <vt:lpstr> 全球航路的开辟</vt:lpstr>
      <vt:lpstr>PowerPoint 演示文稿</vt:lpstr>
      <vt:lpstr>PowerPoint 演示文稿</vt:lpstr>
      <vt:lpstr>PowerPoint 演示文稿</vt:lpstr>
      <vt:lpstr>一、新航路开辟的动因和条件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第6课     全球航路的开辟</dc:title>
  <dc:creator>赵兴</dc:creator>
  <cp:lastModifiedBy>user</cp:lastModifiedBy>
  <cp:revision>57</cp:revision>
  <dcterms:created xsi:type="dcterms:W3CDTF">2020-02-04T07:02:53Z</dcterms:created>
  <dcterms:modified xsi:type="dcterms:W3CDTF">2020-04-04T02:30:08Z</dcterms:modified>
</cp:coreProperties>
</file>