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1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.xml" ContentType="application/vnd.openxmlformats-officedocument.presentationml.notesSlide+xml"/>
  <Override PartName="/ppt/tags/tag15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60.xml" ContentType="application/vnd.openxmlformats-officedocument.presentationml.tags+xml"/>
  <Override PartName="/ppt/notesSlides/notesSlide7.xml" ContentType="application/vnd.openxmlformats-officedocument.presentationml.notesSlide+xml"/>
  <Override PartName="/ppt/tags/tag161.xml" ContentType="application/vnd.openxmlformats-officedocument.presentationml.tags+xml"/>
  <Override PartName="/ppt/notesSlides/notesSlide8.xml" ContentType="application/vnd.openxmlformats-officedocument.presentationml.notesSlide+xml"/>
  <Override PartName="/ppt/tags/tag162.xml" ContentType="application/vnd.openxmlformats-officedocument.presentationml.tags+xml"/>
  <Override PartName="/ppt/notesSlides/notesSlide9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65" r:id="rId2"/>
    <p:sldId id="361" r:id="rId3"/>
    <p:sldId id="317" r:id="rId4"/>
    <p:sldId id="318" r:id="rId5"/>
    <p:sldId id="319" r:id="rId6"/>
    <p:sldId id="280" r:id="rId7"/>
    <p:sldId id="363" r:id="rId8"/>
    <p:sldId id="360" r:id="rId9"/>
    <p:sldId id="284" r:id="rId10"/>
    <p:sldId id="285" r:id="rId11"/>
    <p:sldId id="364" r:id="rId12"/>
    <p:sldId id="288" r:id="rId13"/>
    <p:sldId id="362" r:id="rId14"/>
    <p:sldId id="365" r:id="rId15"/>
    <p:sldId id="385" r:id="rId16"/>
    <p:sldId id="273" r:id="rId17"/>
    <p:sldId id="294" r:id="rId18"/>
    <p:sldId id="367" r:id="rId19"/>
    <p:sldId id="297" r:id="rId20"/>
    <p:sldId id="384" r:id="rId21"/>
    <p:sldId id="299" r:id="rId22"/>
    <p:sldId id="322" r:id="rId23"/>
    <p:sldId id="305" r:id="rId24"/>
    <p:sldId id="271" r:id="rId2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ning" initials="ln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2B8313"/>
    <a:srgbClr val="F4F9F5"/>
    <a:srgbClr val="F0B928"/>
    <a:srgbClr val="FB9E13"/>
    <a:srgbClr val="DAE7D5"/>
    <a:srgbClr val="C4DEBB"/>
    <a:srgbClr val="F7F4CB"/>
    <a:srgbClr val="A2C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912" y="-84"/>
      </p:cViewPr>
      <p:guideLst>
        <p:guide orient="horz" pos="1578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59025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lnSpc>
                <a:spcPct val="130000"/>
              </a:lnSpc>
              <a:buNone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印第安人培植了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100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多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种植物，即与整个欧洲大陆所培植的植物一样多，这的确是一个非凡的成就。如今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美国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50%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以上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的农产品都来自印第安人驯化的各种作物。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玉米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几乎是所有地区的主要产品，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最初只是一种杂草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，其穗还没有一个人的拇指大小，印第安人将它培育成一种长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棒子上长满一排排种子的作物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。他们彻底培育了玉米，使它变得只有依靠人类才能生存，也是因为它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稳定了人口的生存和繁衍。</a:t>
            </a:r>
            <a:endParaRPr lang="zh-CN" altLang="en-US" b="1" strike="noStrike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0" indent="0" fontAlgn="base">
              <a:lnSpc>
                <a:spcPct val="130000"/>
              </a:lnSpc>
              <a:buNone/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                                      ——《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全球通史∙从史前史到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21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世纪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》</a:t>
            </a:r>
            <a:endParaRPr lang="zh-CN" altLang="en-US" b="1" strike="noStrike" noProof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fontAlgn="base">
              <a:lnSpc>
                <a:spcPct val="130000"/>
              </a:lnSpc>
              <a:buNone/>
            </a:pPr>
            <a:endParaRPr lang="zh-CN" altLang="en-US" strike="noStrike" noProof="1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buSzTx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 玛雅人的城市建筑精美，有些城市的中心面积可能达到 15平方千米，城内有 300多座用于祭祀的金字塔庙宇。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1400"/>
              </a:lnSpc>
              <a:buSzTx/>
            </a:pPr>
            <a:endParaRPr lang="en-US" altLang="zh-CN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ts val="1400"/>
              </a:lnSpc>
              <a:buSzTx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玛雅文明，是地球上最神秘的文明之一，……奇琴伊察的中心建筑是一座耸立于热带丛林空地中的巨大金字塔，……设计数据都具有天文学上的意义，它的底座呈正方形，它的阶梯朝着正北、正南、正东和正西，四周各有91层台阶，4座楼梯加上最上面1阶共365（91x4+1=365），正好是一年的天数。</a:t>
            </a:r>
            <a:endParaRPr lang="en-US" altLang="zh-CN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ts val="1400"/>
              </a:lnSpc>
              <a:buSzTx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……除阶梯数目外，金字塔四面各有52个四角浮雕……象征着玛雅日历中52年为一轮回年，这些定位显然是经过精心考虑的。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他们制造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精美陶器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，发明了独特的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表意文字，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用复杂的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历法纪年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，并采用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20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进位制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，可能也知道 </a:t>
            </a:r>
            <a:r>
              <a:rPr lang="en-US" altLang="zh-CN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0 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的概念。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buSzTx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卡斯提略（1492-1585）：全名贝尔纳·迪亚斯·德尔·卡斯提略，西班牙人，出身贫困家庭，曾随他人入侵尤卡坦和古巴，后随科尔特斯入侵墨西哥。作为目击者，他记录了印第安人的文化和宗教，尤其是科尔特斯征服墨西哥的过程，书名《征服新西班牙信史》。</a:t>
            </a:r>
          </a:p>
          <a:p>
            <a:r>
              <a:rPr lang="zh-CN" altLang="en-US"/>
              <a:t>这段材料说明特诺奇蒂特兰贸易繁荣、人口众多、管理完善，即使与欧洲的繁华城市罗马或君士坦丁堡比较，也毫不逊色，甚至更好。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400"/>
              </a:lnSpc>
              <a:buSzTx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560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印第安文明衰亡的原因。</a:t>
            </a:r>
            <a:r>
              <a:rPr lang="en-US" altLang="zh-CN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、西方殖民者的侵略。</a:t>
            </a:r>
            <a:r>
              <a:rPr lang="en-US" altLang="zh-CN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、疾病、瘟疫等灾害。</a:t>
            </a:r>
            <a:r>
              <a:rPr lang="en-US" altLang="zh-CN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zh-CN" altLang="en-US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、孤立发展，内部之间缺乏交往</a:t>
            </a:r>
          </a:p>
          <a:p>
            <a:pPr algn="l">
              <a:lnSpc>
                <a:spcPct val="150000"/>
              </a:lnSpc>
            </a:pP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欧洲：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在罗马帝国的废墟上，产生了西欧的封建社会，基本特征是封君封臣制度、庄园和农奴制度。封建经济的发展，  城市的产生，推动了王权的强化和主要封建国家的形成。  由东罗马发展而来的拜占庭帝国一度繁荣，俄罗斯在反抗 蒙古的斗争中逐渐崛起。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亚洲：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阿拉伯帝国政治稳定、  经济繁荣，成为东西文化交流的桥梁；突厥人在印度建立 了德里苏丹国家；日本大化改新后初步形成律令制国家，后来幕府掌握了实权。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西非：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加纳、马里和桑海等古国 先后兴起。</a:t>
            </a:r>
            <a:endParaRPr lang="en-US" altLang="zh-CN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美洲：</a:t>
            </a:r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印第安人独立发明了农业，创造了灿烂的文明，阿兹特克人和印加人建立了美洲历史上空前强 大的帝国，并成功维持了数百年的统治。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2020/4/4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b="1" spc="3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古代非洲与美洲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高一历史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61330" y="3620190"/>
            <a:ext cx="483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学校：二外附中     教师：冯空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84200" y="1185545"/>
            <a:ext cx="4529455" cy="333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时间：</a:t>
            </a:r>
            <a:r>
              <a:rPr lang="en-US" altLang="zh-CN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10—15</a:t>
            </a: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世纪</a:t>
            </a:r>
            <a:endParaRPr lang="zh-CN" altLang="en-US" sz="1600" b="1" noProof="1"/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原因：农业进步、环印度洋贸易发展和伊斯兰教传入。</a:t>
            </a:r>
            <a:endParaRPr lang="zh-CN" altLang="en-US" sz="1600" b="1" noProof="1"/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1600" b="1" dirty="0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代表：桑给巴尔、蒙巴萨、摩加迪沙</a:t>
            </a:r>
            <a:endParaRPr lang="zh-CN" altLang="en-US" sz="1600" b="1" noProof="1"/>
          </a:p>
          <a:p>
            <a:pPr marL="457200" indent="-457200">
              <a:lnSpc>
                <a:spcPct val="120000"/>
              </a:lnSpc>
              <a:buFont typeface="+mj-ea"/>
              <a:buAutoNum type="circleNumDbPlain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表现：</a:t>
            </a:r>
            <a:endParaRPr lang="zh-CN" altLang="en-US" sz="1600" b="1" noProof="1"/>
          </a:p>
          <a:p>
            <a:pPr>
              <a:lnSpc>
                <a:spcPct val="120000"/>
              </a:lnSpc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广泛使用奴隶。</a:t>
            </a:r>
            <a:endParaRPr lang="zh-CN" altLang="en-US" sz="1600" b="1" noProof="1"/>
          </a:p>
          <a:p>
            <a:pPr>
              <a:lnSpc>
                <a:spcPct val="120000"/>
              </a:lnSpc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经济以种植</a:t>
            </a:r>
            <a:r>
              <a:rPr lang="zh-CN" altLang="en-US" sz="1600" b="1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园艺业为主</a:t>
            </a: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。</a:t>
            </a:r>
            <a:endParaRPr lang="zh-CN" altLang="en-US" sz="1600" b="1" noProof="1"/>
          </a:p>
          <a:p>
            <a:pPr>
              <a:lnSpc>
                <a:spcPct val="120000"/>
              </a:lnSpc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外贸发达，城市繁荣。</a:t>
            </a:r>
            <a:endParaRPr lang="zh-CN" altLang="en-US" sz="1600" b="1" noProof="1"/>
          </a:p>
          <a:p>
            <a:pPr>
              <a:lnSpc>
                <a:spcPct val="120000"/>
              </a:lnSpc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 阿拉伯商人</a:t>
            </a:r>
            <a:r>
              <a:rPr lang="zh-CN" altLang="en-US" sz="1600" b="1" dirty="0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输入</a:t>
            </a: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印度、波斯和中国等地瓷器、纺织品等，出口当地的黄金、象牙和奴隶。</a:t>
            </a:r>
            <a:endParaRPr lang="zh-CN" altLang="en-US" sz="1600" b="1" noProof="1"/>
          </a:p>
          <a:p>
            <a:pPr marL="457200" indent="-457200">
              <a:lnSpc>
                <a:spcPct val="120000"/>
              </a:lnSpc>
              <a:buFont typeface="+mj-ea"/>
              <a:buAutoNum type="circleNumDbPlain" startAt="4"/>
            </a:pPr>
            <a:endParaRPr lang="zh-CN" altLang="en-US" sz="1600" b="1" noProof="1"/>
          </a:p>
        </p:txBody>
      </p:sp>
      <p:grpSp>
        <p:nvGrpSpPr>
          <p:cNvPr id="18" name="组合 17"/>
          <p:cNvGrpSpPr/>
          <p:nvPr/>
        </p:nvGrpSpPr>
        <p:grpSpPr>
          <a:xfrm>
            <a:off x="116205" y="4740275"/>
            <a:ext cx="8911590" cy="403225"/>
            <a:chOff x="247" y="2686"/>
            <a:chExt cx="13940" cy="635"/>
          </a:xfrm>
        </p:grpSpPr>
        <p:grpSp>
          <p:nvGrpSpPr>
            <p:cNvPr id="16" name="组合 15"/>
            <p:cNvGrpSpPr/>
            <p:nvPr/>
          </p:nvGrpSpPr>
          <p:grpSpPr>
            <a:xfrm>
              <a:off x="247" y="2686"/>
              <a:ext cx="13940" cy="202"/>
              <a:chOff x="247" y="2686"/>
              <a:chExt cx="13940" cy="202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>
                <a:off x="247" y="2888"/>
                <a:ext cx="13940" cy="0"/>
              </a:xfrm>
              <a:prstGeom prst="straightConnector1">
                <a:avLst/>
              </a:prstGeom>
              <a:ln w="44450" cmpd="tri">
                <a:solidFill>
                  <a:srgbClr val="FF0000"/>
                </a:solidFill>
                <a:prstDash val="solid"/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直接连接符 1"/>
              <p:cNvCxnSpPr/>
              <p:nvPr/>
            </p:nvCxnSpPr>
            <p:spPr>
              <a:xfrm>
                <a:off x="1508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10589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9455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8300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7200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603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793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4913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62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172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1284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/>
            <p:cNvSpPr txBox="1"/>
            <p:nvPr/>
          </p:nvSpPr>
          <p:spPr>
            <a:xfrm>
              <a:off x="791" y="2887"/>
              <a:ext cx="1281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600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700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800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900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1000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1100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1200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1300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1400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</a:p>
          </p:txBody>
        </p:sp>
      </p:grpSp>
      <p:sp>
        <p:nvSpPr>
          <p:cNvPr id="20" name="矩形: 圆角 2"/>
          <p:cNvSpPr/>
          <p:nvPr/>
        </p:nvSpPr>
        <p:spPr>
          <a:xfrm>
            <a:off x="501968" y="664210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pPr lvl="0" algn="l" hangingPunct="1"/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2.东非--城市国家</a:t>
            </a:r>
            <a:endParaRPr lang="en-US" altLang="zh-CN" sz="1600" b="1" kern="1200" spc="200">
              <a:solidFill>
                <a:srgbClr val="1D41D5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412242" y="332464"/>
            <a:ext cx="8139178" cy="331514"/>
          </a:xfrm>
        </p:spPr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一、古代非洲文明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3815715" y="4520565"/>
            <a:ext cx="4351020" cy="219710"/>
          </a:xfrm>
          <a:prstGeom prst="roundRect">
            <a:avLst/>
          </a:prstGeom>
          <a:solidFill>
            <a:srgbClr val="DAE7D5"/>
          </a:solidFill>
          <a:ln>
            <a:solidFill>
              <a:srgbClr val="A2C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0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030" y="217805"/>
            <a:ext cx="2082165" cy="399605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59555" y="4500245"/>
            <a:ext cx="32429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FF0000"/>
                </a:solidFill>
              </a:rPr>
              <a:t>东非 </a:t>
            </a:r>
            <a:r>
              <a:rPr lang="zh-CN" altLang="en-US" sz="1400">
                <a:solidFill>
                  <a:srgbClr val="1D41D5"/>
                </a:solidFill>
              </a:rPr>
              <a:t>                城      市      国      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79425" y="1006475"/>
            <a:ext cx="4598035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时间： </a:t>
            </a:r>
            <a:r>
              <a:rPr lang="en-US" altLang="zh-CN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8—15</a:t>
            </a: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世纪</a:t>
            </a:r>
            <a:endParaRPr lang="zh-CN" altLang="en-US" sz="1600" b="1" noProof="1"/>
          </a:p>
          <a:p>
            <a:pPr marL="457200" indent="-457200">
              <a:buFont typeface="+mj-ea"/>
              <a:buAutoNum type="circleNumDbPlain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国家：加纳、马里和桑海等先后兴起。</a:t>
            </a:r>
            <a:endParaRPr lang="zh-CN" altLang="en-US" sz="1600" b="1" noProof="1"/>
          </a:p>
          <a:p>
            <a:pPr marL="457200" indent="-457200">
              <a:buFont typeface="+mj-ea"/>
              <a:buAutoNum type="circleNumDbPlain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表现：</a:t>
            </a:r>
            <a:endParaRPr lang="zh-CN" altLang="en-US" sz="1600" b="1" noProof="1"/>
          </a:p>
          <a:p>
            <a:pPr indent="427355"/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丰富的黄金资源，</a:t>
            </a:r>
            <a:endParaRPr lang="zh-CN" altLang="en-US" sz="1600" b="1" noProof="1"/>
          </a:p>
          <a:p>
            <a:pPr indent="427355"/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控制穿越撒哈拉沙漠的商路和黄金贸易。</a:t>
            </a:r>
            <a:endParaRPr lang="zh-CN" altLang="en-US" sz="1600" b="1" noProof="1"/>
          </a:p>
          <a:p>
            <a:pPr indent="427355"/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出口象牙和奴隶，买进马、布匹和盐。</a:t>
            </a:r>
            <a:endParaRPr lang="zh-CN" altLang="en-US" sz="1600" b="1" noProof="1"/>
          </a:p>
        </p:txBody>
      </p:sp>
      <p:pic>
        <p:nvPicPr>
          <p:cNvPr id="11268" name="图片 5"/>
          <p:cNvPicPr>
            <a:picLocks noChangeAspect="1"/>
          </p:cNvPicPr>
          <p:nvPr/>
        </p:nvPicPr>
        <p:blipFill>
          <a:blip r:embed="rId2"/>
          <a:srcRect l="2005" t="22668" r="44832" b="47689"/>
          <a:stretch>
            <a:fillRect/>
          </a:stretch>
        </p:blipFill>
        <p:spPr>
          <a:xfrm>
            <a:off x="5578475" y="261620"/>
            <a:ext cx="2980690" cy="23133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组合 17"/>
          <p:cNvGrpSpPr/>
          <p:nvPr/>
        </p:nvGrpSpPr>
        <p:grpSpPr>
          <a:xfrm>
            <a:off x="212725" y="4740275"/>
            <a:ext cx="8911590" cy="403225"/>
            <a:chOff x="247" y="2686"/>
            <a:chExt cx="13940" cy="635"/>
          </a:xfrm>
        </p:grpSpPr>
        <p:grpSp>
          <p:nvGrpSpPr>
            <p:cNvPr id="16" name="组合 15"/>
            <p:cNvGrpSpPr/>
            <p:nvPr/>
          </p:nvGrpSpPr>
          <p:grpSpPr>
            <a:xfrm>
              <a:off x="247" y="2686"/>
              <a:ext cx="13940" cy="202"/>
              <a:chOff x="247" y="2686"/>
              <a:chExt cx="13940" cy="202"/>
            </a:xfrm>
          </p:grpSpPr>
          <p:cxnSp>
            <p:nvCxnSpPr>
              <p:cNvPr id="7" name="直接箭头连接符 6"/>
              <p:cNvCxnSpPr/>
              <p:nvPr/>
            </p:nvCxnSpPr>
            <p:spPr>
              <a:xfrm>
                <a:off x="247" y="2888"/>
                <a:ext cx="13940" cy="0"/>
              </a:xfrm>
              <a:prstGeom prst="straightConnector1">
                <a:avLst/>
              </a:prstGeom>
              <a:ln w="44450" cmpd="tri">
                <a:solidFill>
                  <a:srgbClr val="FF0000"/>
                </a:solidFill>
                <a:prstDash val="solid"/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1508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0589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9455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8300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7200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603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3793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4913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262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1172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284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文本框 20"/>
            <p:cNvSpPr txBox="1"/>
            <p:nvPr/>
          </p:nvSpPr>
          <p:spPr>
            <a:xfrm>
              <a:off x="791" y="2887"/>
              <a:ext cx="1281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600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700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800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900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1000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1100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1200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1300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1400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</a:p>
          </p:txBody>
        </p:sp>
      </p:grpSp>
      <p:sp>
        <p:nvSpPr>
          <p:cNvPr id="22" name="矩形: 圆角 2"/>
          <p:cNvSpPr/>
          <p:nvPr/>
        </p:nvSpPr>
        <p:spPr>
          <a:xfrm>
            <a:off x="574993" y="559435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 fontScale="90000"/>
          </a:bodyPr>
          <a:lstStyle/>
          <a:p>
            <a:pPr lvl="0" algn="l" hangingPunct="1"/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2.西非--加纳、马里、桑海强国</a:t>
            </a:r>
            <a:endParaRPr lang="en-US" altLang="zh-CN" sz="1600" b="1" kern="1200" spc="200">
              <a:solidFill>
                <a:srgbClr val="1D41D5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>
          <a:xfrm>
            <a:off x="479552" y="227692"/>
            <a:ext cx="8139178" cy="331514"/>
          </a:xfrm>
        </p:spPr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一、古代非洲文明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2479040" y="4520565"/>
            <a:ext cx="6323330" cy="219710"/>
          </a:xfrm>
          <a:prstGeom prst="roundRect">
            <a:avLst/>
          </a:prstGeom>
          <a:solidFill>
            <a:srgbClr val="DAE7D5"/>
          </a:solidFill>
          <a:ln>
            <a:solidFill>
              <a:srgbClr val="A2C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733040" y="4461510"/>
            <a:ext cx="61963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kern="1200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西非</a:t>
            </a:r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</a:t>
            </a:r>
            <a:r>
              <a:rPr lang="zh-CN" altLang="en-US" sz="1600" b="1" kern="1200" spc="200">
                <a:solidFill>
                  <a:srgbClr val="F0B928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加       纳                 马      里        桑   海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79425" y="2649855"/>
            <a:ext cx="4097020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 startAt="4"/>
            </a:pPr>
            <a:r>
              <a:rPr lang="zh-CN" altLang="en-US" sz="1600" b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马里：</a:t>
            </a:r>
            <a:endParaRPr lang="zh-CN" altLang="en-US" sz="1600" b="1" noProof="1">
              <a:solidFill>
                <a:srgbClr val="FF0000"/>
              </a:solidFill>
              <a:sym typeface="+mn-ea"/>
            </a:endParaRPr>
          </a:p>
          <a:p>
            <a:pPr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占领加纳，扩张。</a:t>
            </a:r>
            <a:endParaRPr lang="zh-CN" altLang="en-US" sz="1600" b="1" noProof="1"/>
          </a:p>
          <a:p>
            <a:pPr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扩大贸易。</a:t>
            </a:r>
            <a:endParaRPr lang="zh-CN" altLang="en-US" sz="1600" b="1" noProof="1"/>
          </a:p>
          <a:p>
            <a:pPr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城市和文化繁荣。</a:t>
            </a:r>
            <a:endParaRPr lang="zh-CN" altLang="en-US" sz="1600" b="1" noProof="1"/>
          </a:p>
          <a:p>
            <a:pPr>
              <a:buFont typeface="+mj-ea"/>
            </a:pP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廷巴克图成西非文化中心</a:t>
            </a:r>
            <a:endParaRPr lang="zh-CN" altLang="en-US" sz="1600" b="1" noProof="1"/>
          </a:p>
        </p:txBody>
      </p:sp>
      <p:sp>
        <p:nvSpPr>
          <p:cNvPr id="27" name="文本框 26"/>
          <p:cNvSpPr txBox="1"/>
          <p:nvPr/>
        </p:nvSpPr>
        <p:spPr>
          <a:xfrm>
            <a:off x="4116070" y="2649855"/>
            <a:ext cx="481330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 startAt="5"/>
            </a:pPr>
            <a:r>
              <a:rPr lang="zh-CN" altLang="en-US" sz="1600" b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桑海</a:t>
            </a:r>
            <a:endParaRPr lang="zh-CN" altLang="en-US" sz="1600" b="1" noProof="1">
              <a:solidFill>
                <a:srgbClr val="FF0000"/>
              </a:solidFill>
            </a:endParaRPr>
          </a:p>
          <a:p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16</a:t>
            </a:r>
            <a:r>
              <a:rPr lang="zh-CN" altLang="en-US" sz="1600" b="1" dirty="0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世纪</a:t>
            </a: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西非霸主。</a:t>
            </a:r>
            <a:r>
              <a:rPr lang="en-US" altLang="zh-CN" sz="1600" b="1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16</a:t>
            </a:r>
            <a:r>
              <a:rPr lang="zh-CN" altLang="en-US" sz="1600" b="1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世纪末</a:t>
            </a: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衰落。</a:t>
            </a:r>
            <a:endParaRPr lang="zh-CN" altLang="en-US" sz="1600" b="1" noProof="1"/>
          </a:p>
          <a:p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实行中央集权，</a:t>
            </a:r>
            <a:r>
              <a:rPr lang="zh-CN" altLang="en-US" sz="1600" b="1" dirty="0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国王任免</a:t>
            </a:r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官吏；</a:t>
            </a:r>
            <a:endParaRPr lang="zh-CN" altLang="en-US" sz="1600" b="1" noProof="1">
              <a:sym typeface="+mn-ea"/>
            </a:endParaRPr>
          </a:p>
          <a:p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扩大外贸，奴隶生产；</a:t>
            </a:r>
            <a:endParaRPr lang="zh-CN" altLang="en-US" sz="1600" b="1" noProof="1">
              <a:sym typeface="+mn-ea"/>
            </a:endParaRPr>
          </a:p>
          <a:p>
            <a:r>
              <a:rPr lang="zh-CN" altLang="en-US" sz="16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兴建学校，鼓励文化发展。</a:t>
            </a:r>
            <a:endParaRPr lang="en-US" altLang="zh-CN" sz="1600" b="1" noProof="1"/>
          </a:p>
          <a:p>
            <a:endParaRPr lang="zh-CN" altLang="en-US" sz="1600" b="1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75310" y="1161415"/>
            <a:ext cx="61436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1600" b="1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</a:t>
            </a:r>
            <a:r>
              <a:rPr lang="zh-CN" altLang="en-US" sz="1600" b="1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世纪末，</a:t>
            </a:r>
            <a:r>
              <a:rPr lang="zh-CN" altLang="en-US" sz="1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班图人</a:t>
            </a:r>
            <a:r>
              <a:rPr lang="zh-CN" altLang="en-US" sz="1600" b="1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建立了津巴布韦国家。</a:t>
            </a:r>
          </a:p>
          <a:p>
            <a:r>
              <a:rPr lang="en-US" altLang="zh-CN" sz="1600" b="1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14—15</a:t>
            </a:r>
            <a:r>
              <a:rPr lang="zh-CN" altLang="en-US" sz="1600" b="1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世纪鼎盛，包括今南非的部分地区都被纳入它统治之下</a:t>
            </a:r>
          </a:p>
        </p:txBody>
      </p:sp>
      <p:pic>
        <p:nvPicPr>
          <p:cNvPr id="13316" name="图片 6"/>
          <p:cNvPicPr>
            <a:picLocks noChangeAspect="1"/>
          </p:cNvPicPr>
          <p:nvPr/>
        </p:nvPicPr>
        <p:blipFill>
          <a:blip r:embed="rId2"/>
          <a:srcRect l="36034" t="38817" r="7176" b="13451"/>
          <a:stretch>
            <a:fillRect/>
          </a:stretch>
        </p:blipFill>
        <p:spPr>
          <a:xfrm>
            <a:off x="898525" y="2015490"/>
            <a:ext cx="2235835" cy="261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1486535" y="3427730"/>
            <a:ext cx="1292860" cy="531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pic>
        <p:nvPicPr>
          <p:cNvPr id="13318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120" y="1981200"/>
            <a:ext cx="4151630" cy="2651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367655" y="4632405"/>
            <a:ext cx="1940719" cy="29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1350" b="1" noProof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班图人兴建巨石建筑群</a:t>
            </a:r>
          </a:p>
        </p:txBody>
      </p:sp>
      <p:sp>
        <p:nvSpPr>
          <p:cNvPr id="22" name="矩形: 圆角 2"/>
          <p:cNvSpPr/>
          <p:nvPr/>
        </p:nvSpPr>
        <p:spPr>
          <a:xfrm>
            <a:off x="574993" y="559435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pPr lvl="0" algn="l" hangingPunct="1"/>
            <a:r>
              <a:rPr lang="en-US" altLang="zh-CN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.南非--大津巴布韦王国</a:t>
            </a:r>
            <a:endParaRPr lang="en-US" altLang="zh-CN" sz="1600" b="1" kern="1200" spc="200">
              <a:solidFill>
                <a:srgbClr val="1D41D5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标题 22"/>
          <p:cNvSpPr>
            <a:spLocks noGrp="1"/>
          </p:cNvSpPr>
          <p:nvPr/>
        </p:nvSpPr>
        <p:spPr>
          <a:xfrm>
            <a:off x="479552" y="227692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rgbClr val="1D41D5"/>
                </a:solidFill>
              </a:rPr>
              <a:t>一、古代非洲文明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92100" y="404495"/>
            <a:ext cx="2160270" cy="4642485"/>
            <a:chOff x="768" y="732"/>
            <a:chExt cx="3402" cy="7311"/>
          </a:xfrm>
        </p:grpSpPr>
        <p:pic>
          <p:nvPicPr>
            <p:cNvPr id="4" name="图片 3" descr="0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" y="732"/>
              <a:ext cx="3402" cy="7222"/>
            </a:xfrm>
            <a:prstGeom prst="round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68" y="1114"/>
              <a:ext cx="3401" cy="692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95000"/>
              </a:schemeClr>
            </a:solidFill>
            <a:ln w="12700" cmpd="sng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......</a:t>
              </a:r>
              <a:r>
                <a:rPr lang="zh-CN" altLang="en-US" sz="1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许多民族独立地“发明”了不同动植物的驯化。事实上，不同地区独立地“发明”了农业。这些地区远至公元前5000年的中国黄河流域和公元前3000年的中美洲。因此，我们没有理由认为古代非洲人不会炼铜术，而且不能将炼钢术应用到炼铁问题的解决。考古证据显示，东非的大湖区和乍得湖之间的地区，在公元前1000到前600年期间存在过早期的炼铁活动，这时西亚技术尚未传播到埃及。</a:t>
              </a:r>
            </a:p>
            <a:p>
              <a:endParaRPr lang="zh-CN" altLang="en-US" sz="1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r>
                <a:rPr lang="zh-CN" altLang="en-US" sz="1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——【美】希林顿著，赵俊译《非洲史》</a:t>
              </a:r>
            </a:p>
          </p:txBody>
        </p:sp>
      </p:grpSp>
      <p:pic>
        <p:nvPicPr>
          <p:cNvPr id="7169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075" y="923290"/>
            <a:ext cx="2453005" cy="255143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013960" y="998220"/>
          <a:ext cx="4035425" cy="167182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9900"/>
                <a:gridCol w="908685"/>
                <a:gridCol w="918845"/>
                <a:gridCol w="956945"/>
                <a:gridCol w="781050"/>
              </a:tblGrid>
              <a:tr h="233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</a:rPr>
                        <a:t>区域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</a:rPr>
                        <a:t>国家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</a:rPr>
                        <a:t>兴盛时间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</a:rPr>
                        <a:t>国家形态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楷体" panose="02010609060101010101" charset="-122"/>
                          <a:ea typeface="楷体" panose="02010609060101010101" charset="-122"/>
                        </a:rPr>
                        <a:t>其他特征</a:t>
                      </a:r>
                    </a:p>
                  </a:txBody>
                  <a:tcPr marL="68580" marR="68580" marT="25717" marB="25717" anchor="ctr" anchorCtr="1"/>
                </a:tc>
              </a:tr>
              <a:tr h="34290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楷体" panose="02010609060101010101" charset="-122"/>
                          <a:ea typeface="楷体" panose="02010609060101010101" charset="-122"/>
                        </a:rPr>
                        <a:t>东非</a:t>
                      </a:r>
                      <a:endParaRPr lang="zh-CN" altLang="en-US" sz="1200" b="1" dirty="0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阿克苏姆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CN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4</a:t>
                      </a: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世纪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地域广大的王国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外贸兴盛</a:t>
                      </a:r>
                      <a:endParaRPr lang="en-US" altLang="zh-CN" sz="1200" b="1" dirty="0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文化繁荣</a:t>
                      </a:r>
                    </a:p>
                  </a:txBody>
                  <a:tcPr marL="68580" marR="68580" marT="25717" marB="25717" anchor="ctr" anchorCtr="1"/>
                </a:tc>
              </a:tr>
              <a:tr h="2603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摩加迪沙等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10--15</a:t>
                      </a: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世纪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城市国家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外贸兴盛</a:t>
                      </a:r>
                    </a:p>
                  </a:txBody>
                  <a:tcPr marL="68580" marR="68580" marT="25717" marB="25717" anchor="ctr" anchorCtr="1"/>
                </a:tc>
              </a:tr>
              <a:tr h="488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楷体" panose="02010609060101010101" charset="-122"/>
                          <a:ea typeface="楷体" panose="02010609060101010101" charset="-122"/>
                        </a:rPr>
                        <a:t>西非</a:t>
                      </a:r>
                      <a:endParaRPr lang="zh-CN" altLang="en-US" sz="1200" b="1" dirty="0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加纳、马里、</a:t>
                      </a:r>
                      <a:endParaRPr lang="en-US" altLang="zh-CN" sz="12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桑海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8--15</a:t>
                      </a: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世纪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中央集权</a:t>
                      </a: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大帝国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官僚政治</a:t>
                      </a:r>
                      <a:endParaRPr lang="en-US" altLang="zh-CN" sz="12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外贸兴盛</a:t>
                      </a:r>
                      <a:endParaRPr lang="en-US" altLang="zh-CN" sz="12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文化繁荣</a:t>
                      </a:r>
                    </a:p>
                  </a:txBody>
                  <a:tcPr marL="68580" marR="68580" marT="25717" marB="25717" anchor="ctr" anchorCtr="1"/>
                </a:tc>
              </a:tr>
              <a:tr h="3429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latin typeface="楷体" panose="02010609060101010101" charset="-122"/>
                          <a:ea typeface="楷体" panose="02010609060101010101" charset="-122"/>
                        </a:rPr>
                        <a:t>南非</a:t>
                      </a:r>
                      <a:endParaRPr lang="zh-CN" altLang="en-US" sz="1200" b="1" dirty="0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大津巴布韦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CN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14--15</a:t>
                      </a: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世纪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地域广大的王国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巨石</a:t>
                      </a:r>
                      <a:endParaRPr lang="en-US" altLang="zh-CN" sz="1200" b="1" dirty="0">
                        <a:solidFill>
                          <a:srgbClr val="0070C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建筑群</a:t>
                      </a:r>
                    </a:p>
                  </a:txBody>
                  <a:tcPr marL="68580" marR="68580" marT="25717" marB="25717" anchor="ctr" anchorCtr="1"/>
                </a:tc>
              </a:tr>
            </a:tbl>
          </a:graphicData>
        </a:graphic>
      </p:graphicFrame>
      <p:sp>
        <p:nvSpPr>
          <p:cNvPr id="102" name="文本框 101"/>
          <p:cNvSpPr txBox="1"/>
          <p:nvPr/>
        </p:nvSpPr>
        <p:spPr>
          <a:xfrm>
            <a:off x="3739515" y="316230"/>
            <a:ext cx="3404235" cy="398780"/>
          </a:xfrm>
          <a:prstGeom prst="rect">
            <a:avLst/>
          </a:prstGeom>
          <a:solidFill>
            <a:srgbClr val="FFFF00">
              <a:alpha val="43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sz="2000" b="1">
                <a:solidFill>
                  <a:srgbClr val="1D41D5"/>
                </a:solidFill>
                <a:latin typeface="交通标志专用字体" panose="02010800040101010101" charset="-122"/>
                <a:ea typeface="交通标志专用字体" panose="02010800040101010101" charset="-122"/>
              </a:rPr>
              <a:t>古代文明的</a:t>
            </a:r>
            <a:r>
              <a:rPr lang="zh-CN" sz="2000" b="1">
                <a:solidFill>
                  <a:srgbClr val="FF0000"/>
                </a:solidFill>
                <a:latin typeface="交通标志专用字体" panose="02010800040101010101" charset="-122"/>
                <a:ea typeface="交通标志专用字体" panose="02010800040101010101" charset="-122"/>
              </a:rPr>
              <a:t>多元</a:t>
            </a:r>
            <a:r>
              <a:rPr lang="zh-CN" sz="2000" b="1">
                <a:solidFill>
                  <a:srgbClr val="1D41D5"/>
                </a:solidFill>
                <a:latin typeface="交通标志专用字体" panose="02010800040101010101" charset="-122"/>
                <a:ea typeface="交通标志专用字体" panose="02010800040101010101" charset="-122"/>
              </a:rPr>
              <a:t>特点</a:t>
            </a:r>
            <a:endParaRPr lang="zh-CN" altLang="en-US" sz="2000" b="1">
              <a:solidFill>
                <a:srgbClr val="1D41D5"/>
              </a:solidFill>
              <a:latin typeface="交通标志专用字体" panose="02010800040101010101" charset="-122"/>
              <a:ea typeface="交通标志专用字体" panose="020108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83815" y="3546475"/>
            <a:ext cx="6465570" cy="1599565"/>
          </a:xfrm>
          <a:prstGeom prst="rect">
            <a:avLst/>
          </a:prstGeom>
          <a:noFill/>
          <a:ln w="12700" cmpd="sng">
            <a:solidFill>
              <a:srgbClr val="A2CDFC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zh-CN" sz="1400" b="1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</a:rPr>
              <a:t>非洲文明发展受到阿拉伯文化的影响，但主要还是当地班图人社会发展的结果。</a:t>
            </a:r>
          </a:p>
          <a:p>
            <a:r>
              <a:rPr lang="zh-CN" sz="1400" b="1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</a:rPr>
              <a:t>非洲建立了</a:t>
            </a:r>
            <a:r>
              <a:rPr lang="zh-CN" sz="1400" b="1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不同国家形</a:t>
            </a:r>
            <a:r>
              <a:rPr lang="zh-CN" sz="1400" b="1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态，体现文明多元特点</a:t>
            </a:r>
            <a:r>
              <a:rPr lang="zh-CN" sz="1400" b="1">
                <a:solidFill>
                  <a:srgbClr val="0000FF"/>
                </a:solidFill>
                <a:latin typeface="Calibri" panose="020F0502020204030204" charset="0"/>
                <a:ea typeface="宋体" panose="02010600030101010101" pitchFamily="2" charset="-122"/>
              </a:rPr>
              <a:t>。</a:t>
            </a:r>
          </a:p>
          <a:p>
            <a:endParaRPr lang="zh-CN" sz="1400" b="1">
              <a:solidFill>
                <a:srgbClr val="0000FF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材料显示，许多民族独立地发明了不同动植物的驯化，非洲人独立地发明了冶铁技术。</a:t>
            </a:r>
          </a:p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考古证据使我们相信，不同地区的人类可能独立发明文明。</a:t>
            </a:r>
          </a:p>
          <a:p>
            <a:r>
              <a:rPr lang="zh-CN" altLang="en-US" sz="1400" b="1">
                <a:latin typeface="宋体" panose="02010600030101010101" pitchFamily="2" charset="-122"/>
                <a:ea typeface="宋体" panose="02010600030101010101" pitchFamily="2" charset="-122"/>
              </a:rPr>
              <a:t>因为不同地区的自然环境不同，文明在出现的时间和特点上会存在重要差异。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091680" y="254635"/>
            <a:ext cx="1767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交通标志专用字体" panose="02010800040101010101" charset="-122"/>
                <a:ea typeface="交通标志专用字体" panose="02010800040101010101" charset="-122"/>
              </a:rPr>
              <a:t>满天星斗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ldLvl="0" animBg="1"/>
      <p:bldP spid="9" grpId="0" uiExpand="1" build="p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8450" y="365760"/>
            <a:ext cx="3040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学习任务 二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1650" y="1130300"/>
            <a:ext cx="586295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       </a:t>
            </a:r>
            <a:r>
              <a:rPr lang="zh-CN" altLang="en-US"/>
              <a:t>阅读教材第二子目，分析</a:t>
            </a:r>
            <a:r>
              <a:rPr lang="zh-CN" altLang="en-US">
                <a:solidFill>
                  <a:srgbClr val="1D41D5"/>
                </a:solidFill>
              </a:rPr>
              <a:t>美洲文明的特点</a:t>
            </a:r>
            <a:r>
              <a:rPr lang="zh-CN" altLang="en-US"/>
              <a:t>，</a:t>
            </a:r>
            <a:r>
              <a:rPr lang="zh-CN" altLang="en-US">
                <a:sym typeface="+mn-ea"/>
              </a:rPr>
              <a:t>结合历史地图《美洲文明示意图》，</a:t>
            </a:r>
            <a:r>
              <a:rPr lang="zh-CN" altLang="en-US"/>
              <a:t>梳理</a:t>
            </a:r>
            <a:r>
              <a:rPr lang="zh-CN" altLang="en-US">
                <a:solidFill>
                  <a:srgbClr val="1D41D5"/>
                </a:solidFill>
              </a:rPr>
              <a:t>美洲文明的表现</a:t>
            </a:r>
            <a:r>
              <a:rPr lang="zh-CN" altLang="en-US"/>
              <a:t>；以印加文明为例，</a:t>
            </a:r>
            <a:r>
              <a:rPr lang="zh-CN" altLang="en-US">
                <a:solidFill>
                  <a:schemeClr val="tx1"/>
                </a:solidFill>
              </a:rPr>
              <a:t>思考</a:t>
            </a:r>
            <a:r>
              <a:rPr lang="zh-CN" altLang="en-US">
                <a:solidFill>
                  <a:srgbClr val="1D41D5"/>
                </a:solidFill>
              </a:rPr>
              <a:t>人类文明的统一性</a:t>
            </a:r>
            <a:r>
              <a:rPr lang="zh-CN" altLang="en-US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文本框 10"/>
          <p:cNvSpPr txBox="1"/>
          <p:nvPr/>
        </p:nvSpPr>
        <p:spPr>
          <a:xfrm>
            <a:off x="575310" y="1163955"/>
            <a:ext cx="336232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美洲的印第安人，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独立培育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出其他大陆没有的很多农作物，包括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马铃薯、玉米、番茄和花生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等。</a:t>
            </a:r>
          </a:p>
          <a:p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在农业和贸易发展的基础上，印第安人创造了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玛雅、阿兹特克和印加文明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27649" name="内容占位符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" y="3984625"/>
            <a:ext cx="1494155" cy="97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31" y="2802335"/>
            <a:ext cx="1163240" cy="1182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" descr="https://timgsa.baidu.com/timg?image&amp;quality=80&amp;size=b9999_10000&amp;sec=1580395380759&amp;di=95f8d4d361ccbf4eb0b11d9b97b9e52e&amp;imgtype=0&amp;src=http%3A%2F%2Fpic.baike.soso.com%2Fp%2F20130518%2F20130518132851-142542438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290" y="3984625"/>
            <a:ext cx="1059656" cy="10417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2355" y="2905205"/>
            <a:ext cx="1092994" cy="977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矩形: 圆角 2"/>
          <p:cNvSpPr/>
          <p:nvPr/>
        </p:nvSpPr>
        <p:spPr>
          <a:xfrm>
            <a:off x="574993" y="559435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pPr lvl="0" algn="l" hangingPunct="1"/>
            <a:r>
              <a:rPr lang="en-US" altLang="zh-CN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.印第安人文明</a:t>
            </a:r>
            <a:endParaRPr lang="en-US" altLang="zh-CN" sz="1600" b="1" kern="1200" spc="200">
              <a:solidFill>
                <a:srgbClr val="1D41D5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标题 22"/>
          <p:cNvSpPr>
            <a:spLocks noGrp="1"/>
          </p:cNvSpPr>
          <p:nvPr/>
        </p:nvSpPr>
        <p:spPr>
          <a:xfrm>
            <a:off x="479552" y="227692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rgbClr val="1D41D5"/>
                </a:solidFill>
              </a:rPr>
              <a:t>二、古代美洲文明</a:t>
            </a:r>
          </a:p>
        </p:txBody>
      </p:sp>
      <p:pic>
        <p:nvPicPr>
          <p:cNvPr id="2" name="图片 1" descr="timg (2)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82415" y="1078230"/>
            <a:ext cx="4907915" cy="2482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39640" y="811530"/>
            <a:ext cx="34886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农耕畜牧的产生及其传播示意图</a:t>
            </a:r>
          </a:p>
        </p:txBody>
      </p:sp>
      <p:sp>
        <p:nvSpPr>
          <p:cNvPr id="6" name="内容占位符 2"/>
          <p:cNvSpPr>
            <a:spLocks noGrp="1"/>
          </p:cNvSpPr>
          <p:nvPr/>
        </p:nvSpPr>
        <p:spPr>
          <a:xfrm>
            <a:off x="3759835" y="3694430"/>
            <a:ext cx="5230495" cy="1381760"/>
          </a:xfrm>
          <a:prstGeom prst="rect">
            <a:avLst/>
          </a:prstGeom>
        </p:spPr>
        <p:txBody>
          <a:bodyPr vert="horz" lIns="68580" tIns="34290" rIns="68580" bIns="34290" rtlCol="0">
            <a:normAutofit fontScale="4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30000"/>
              </a:lnSpc>
              <a:buNone/>
            </a:pPr>
            <a:r>
              <a:rPr lang="en-US" altLang="zh-CN" sz="2400" b="1" strike="noStrike" noProof="1" smtClean="0">
                <a:latin typeface="+mn-lt"/>
                <a:ea typeface="+mn-ea"/>
                <a:cs typeface="+mn-cs"/>
                <a:sym typeface="+mn-ea"/>
              </a:rPr>
              <a:t>    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印第安人培植了</a:t>
            </a:r>
            <a:r>
              <a:rPr lang="en-US" altLang="zh-CN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100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多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种植物，即与整个欧洲大陆所培植的植物一样多，这的确是一个非凡的成就。如今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美国</a:t>
            </a:r>
            <a:r>
              <a:rPr lang="en-US" altLang="zh-CN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50%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以上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的农产品都来自印第安人驯化的各种作物。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玉米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几乎是所有地区的主要产品，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最初只是一种杂草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，其穗还没有一个人的拇指大小，印第安人将它培育成一种长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棒子上长满一排排种子的作物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。他们彻底培育了玉米，使它变得只有依靠人类才能生存，也是因为它</a:t>
            </a:r>
            <a:r>
              <a:rPr lang="zh-CN" altLang="en-US" sz="2400" b="1" strike="noStrike" noProof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稳定了人口的生存和繁衍。</a:t>
            </a:r>
            <a:endParaRPr lang="zh-CN" altLang="en-US" sz="2400" b="1" strike="noStrike" noProof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marL="0" indent="0" fontAlgn="base">
              <a:lnSpc>
                <a:spcPct val="130000"/>
              </a:lnSpc>
              <a:buNone/>
            </a:pPr>
            <a:r>
              <a:rPr lang="en-US" altLang="zh-CN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                                      ——《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全球通史∙从史前史到</a:t>
            </a:r>
            <a:r>
              <a:rPr lang="en-US" altLang="zh-CN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21</a:t>
            </a:r>
            <a:r>
              <a:rPr lang="zh-CN" altLang="en-US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世纪</a:t>
            </a:r>
            <a:r>
              <a:rPr lang="en-US" altLang="zh-CN" sz="2400" b="1" strike="noStrike" noProof="1"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》</a:t>
            </a:r>
            <a:endParaRPr lang="zh-CN" altLang="en-US" sz="2400" b="1" strike="noStrike" noProof="1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 fontAlgn="base">
              <a:lnSpc>
                <a:spcPct val="130000"/>
              </a:lnSpc>
              <a:buNone/>
            </a:pPr>
            <a:endParaRPr lang="zh-CN" altLang="en-US" sz="2400" strike="noStrike" noProof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"/>
          <p:cNvSpPr/>
          <p:nvPr/>
        </p:nvSpPr>
        <p:spPr>
          <a:xfrm>
            <a:off x="574993" y="559435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pPr lvl="0" algn="l" hangingPunct="1"/>
            <a:r>
              <a:rPr lang="en-US" altLang="zh-CN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.玛雅文明</a:t>
            </a:r>
            <a:endParaRPr lang="en-US" altLang="zh-CN" sz="1600" b="1" kern="1200" spc="200">
              <a:solidFill>
                <a:srgbClr val="1D41D5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标题 22"/>
          <p:cNvSpPr>
            <a:spLocks noGrp="1"/>
          </p:cNvSpPr>
          <p:nvPr/>
        </p:nvSpPr>
        <p:spPr>
          <a:xfrm>
            <a:off x="479552" y="227692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rgbClr val="1D41D5"/>
                </a:solidFill>
              </a:rPr>
              <a:t>二、古代美洲文明</a:t>
            </a:r>
          </a:p>
        </p:txBody>
      </p:sp>
      <p:pic>
        <p:nvPicPr>
          <p:cNvPr id="18" name="图片 17" descr="005"/>
          <p:cNvPicPr>
            <a:picLocks noChangeAspect="1"/>
          </p:cNvPicPr>
          <p:nvPr/>
        </p:nvPicPr>
        <p:blipFill>
          <a:blip r:embed="rId4"/>
          <a:srcRect l="557" t="6549" r="34754" b="66179"/>
          <a:stretch>
            <a:fillRect/>
          </a:stretch>
        </p:blipFill>
        <p:spPr>
          <a:xfrm>
            <a:off x="5298440" y="527050"/>
            <a:ext cx="3616325" cy="21539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9425" y="999490"/>
            <a:ext cx="4723765" cy="208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中美洲尤卡坦半岛</a:t>
            </a:r>
          </a:p>
          <a:p>
            <a:pPr algn="l">
              <a:lnSpc>
                <a:spcPct val="90000"/>
              </a:lnSpc>
            </a:pPr>
            <a:endParaRPr 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建立众多城市国家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。氏族首领、贵族、祭司统治；</a:t>
            </a:r>
          </a:p>
          <a:p>
            <a:pPr algn="l">
              <a:lnSpc>
                <a:spcPct val="90000"/>
              </a:lnSpc>
            </a:pPr>
            <a:endParaRPr 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农业以种植玉米为主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制造精美陶器；</a:t>
            </a:r>
          </a:p>
          <a:p>
            <a:pPr algn="l">
              <a:lnSpc>
                <a:spcPct val="90000"/>
              </a:lnSpc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城市建筑精美，面积广阔；</a:t>
            </a:r>
          </a:p>
          <a:p>
            <a:pPr algn="l">
              <a:lnSpc>
                <a:spcPct val="90000"/>
              </a:lnSpc>
            </a:pPr>
            <a:endParaRPr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90000"/>
              </a:lnSpc>
            </a:pP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用于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祭祀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金字塔庙宇</a:t>
            </a:r>
            <a:endParaRPr lang="en-US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90000"/>
              </a:lnSpc>
              <a:buNone/>
            </a:pP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表意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文字；复杂的历法纪年；20进位制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29565" y="2856230"/>
            <a:ext cx="8584565" cy="2287270"/>
            <a:chOff x="519" y="4498"/>
            <a:chExt cx="13519" cy="3602"/>
          </a:xfrm>
        </p:grpSpPr>
        <p:pic>
          <p:nvPicPr>
            <p:cNvPr id="18436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" y="5597"/>
              <a:ext cx="2260" cy="151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0" y="4951"/>
              <a:ext cx="3475" cy="215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8" descr="00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9" y="4498"/>
              <a:ext cx="5606" cy="2628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8614" y="7108"/>
              <a:ext cx="5425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玛雅波南帕克神庙壁画，色彩绚丽，栩栩如生。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9" y="7108"/>
              <a:ext cx="6933" cy="99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400"/>
                </a:lnSpc>
                <a:buSzTx/>
              </a:pPr>
              <a:r>
                <a:rPr lang="en-US" altLang="zh-CN" sz="1000" spc="-10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         奇琴伊察金字塔，底座呈正方形阶梯朝着正北、正南、正东和正西，四周各有91层台阶，4座楼梯加上最上面1阶共</a:t>
              </a:r>
              <a:r>
                <a:rPr lang="en-US" altLang="zh-CN" sz="1000" spc="-100">
                  <a:solidFill>
                    <a:srgbClr val="FF0000"/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365（91x4+1=365）</a:t>
              </a:r>
              <a:r>
                <a:rPr lang="en-US" altLang="zh-CN" sz="1000" spc="-10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，正好是一年的天数。金字塔四面各有</a:t>
              </a:r>
              <a:r>
                <a:rPr lang="en-US" altLang="zh-CN" sz="1000" spc="-100">
                  <a:solidFill>
                    <a:srgbClr val="FF0000"/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52个四角浮雕……象征着玛雅日历中52年为一轮回年</a:t>
              </a:r>
              <a:r>
                <a:rPr lang="en-US" altLang="zh-CN" sz="1000" spc="-10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sym typeface="+mn-ea"/>
                </a:rPr>
                <a:t>。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503079" y="279797"/>
            <a:ext cx="1791891" cy="364331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 fontScale="90000"/>
          </a:bodyPr>
          <a:lstStyle/>
          <a:p>
            <a:pPr lvl="0" algn="l" hangingPunct="1"/>
            <a:r>
              <a:rPr lang="en-US" altLang="zh-CN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玛雅</a:t>
            </a:r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陶器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697480" y="156845"/>
            <a:ext cx="6313805" cy="1648460"/>
            <a:chOff x="4248" y="247"/>
            <a:chExt cx="9943" cy="2596"/>
          </a:xfrm>
        </p:grpSpPr>
        <p:pic>
          <p:nvPicPr>
            <p:cNvPr id="20481" name="内容占位符 3"/>
            <p:cNvPicPr>
              <a:picLocks noGrp="1"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8" y="247"/>
              <a:ext cx="2866" cy="259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rcRect l="1995" t="4668" r="2464" b="7951"/>
            <a:stretch>
              <a:fillRect/>
            </a:stretch>
          </p:blipFill>
          <p:spPr>
            <a:xfrm>
              <a:off x="6863" y="627"/>
              <a:ext cx="7329" cy="22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83" name="文本框 5"/>
            <p:cNvSpPr/>
            <p:nvPr/>
          </p:nvSpPr>
          <p:spPr>
            <a:xfrm>
              <a:off x="7513" y="627"/>
              <a:ext cx="4332" cy="487"/>
            </a:xfrm>
            <a:prstGeom prst="rect">
              <a:avLst/>
            </a:prstGeom>
          </p:spPr>
          <p:txBody>
            <a:bodyPr vert="horz" wrap="square" lIns="90170" tIns="46990" rIns="90170" bIns="46990" rtlCol="0" anchor="ctr" anchorCtr="0">
              <a:normAutofit fontScale="80000"/>
            </a:bodyPr>
            <a:lstStyle/>
            <a:p>
              <a:pPr lvl="0" algn="l" hangingPunct="1"/>
              <a:r>
                <a:rPr lang="en-US" altLang="zh-CN" sz="1600" b="1" kern="1200" spc="200">
                  <a:solidFill>
                    <a:srgbClr val="1D41D5"/>
                  </a:solidFill>
                  <a:latin typeface="Arial" panose="020B0604020202020204" pitchFamily="34" charset="0"/>
                  <a:ea typeface="微软雅黑" panose="020B0503020204020204" charset="-122"/>
                  <a:sym typeface="+mn-ea"/>
                </a:rPr>
                <a:t>玛雅人的数字和二十进位制</a:t>
              </a:r>
            </a:p>
          </p:txBody>
        </p:sp>
      </p:grpSp>
      <p:pic>
        <p:nvPicPr>
          <p:cNvPr id="2" name="图片 1" descr="4c96f902355cb12a4df471e187881e3a"/>
          <p:cNvPicPr>
            <a:picLocks noChangeAspect="1"/>
          </p:cNvPicPr>
          <p:nvPr/>
        </p:nvPicPr>
        <p:blipFill>
          <a:blip r:embed="rId5"/>
          <a:srcRect l="7204" t="488" r="3194" b="4971"/>
          <a:stretch>
            <a:fillRect/>
          </a:stretch>
        </p:blipFill>
        <p:spPr>
          <a:xfrm>
            <a:off x="163830" y="760730"/>
            <a:ext cx="708025" cy="842645"/>
          </a:xfrm>
          <a:prstGeom prst="rect">
            <a:avLst/>
          </a:prstGeom>
        </p:spPr>
      </p:pic>
      <p:pic>
        <p:nvPicPr>
          <p:cNvPr id="3" name="图片 2" descr="9d35c9ef8dc8fa01a1f2c1e5c60f9ecb"/>
          <p:cNvPicPr>
            <a:picLocks noChangeAspect="1"/>
          </p:cNvPicPr>
          <p:nvPr/>
        </p:nvPicPr>
        <p:blipFill>
          <a:blip r:embed="rId6"/>
          <a:srcRect l="27120" t="32861" r="25970" b="8962"/>
          <a:stretch>
            <a:fillRect/>
          </a:stretch>
        </p:blipFill>
        <p:spPr>
          <a:xfrm>
            <a:off x="1904365" y="1067435"/>
            <a:ext cx="664845" cy="535940"/>
          </a:xfrm>
          <a:prstGeom prst="rect">
            <a:avLst/>
          </a:prstGeom>
        </p:spPr>
      </p:pic>
      <p:pic>
        <p:nvPicPr>
          <p:cNvPr id="4" name="图片 3" descr="b98888a32e38283bf60c36e4e57a076e"/>
          <p:cNvPicPr>
            <a:picLocks noChangeAspect="1"/>
          </p:cNvPicPr>
          <p:nvPr/>
        </p:nvPicPr>
        <p:blipFill>
          <a:blip r:embed="rId7"/>
          <a:srcRect l="10857" t="3644" r="14358" b="8824"/>
          <a:stretch>
            <a:fillRect/>
          </a:stretch>
        </p:blipFill>
        <p:spPr>
          <a:xfrm>
            <a:off x="972820" y="929640"/>
            <a:ext cx="851535" cy="6737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1819275" y="1849755"/>
            <a:ext cx="1212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2747645" y="868680"/>
            <a:ext cx="0" cy="173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21640" y="1928495"/>
            <a:ext cx="2217420" cy="3262630"/>
            <a:chOff x="664" y="3037"/>
            <a:chExt cx="3492" cy="5138"/>
          </a:xfrm>
        </p:grpSpPr>
        <p:pic>
          <p:nvPicPr>
            <p:cNvPr id="19461" name="图片 1" descr="基里瓜的玛雅王石柱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4" y="3037"/>
              <a:ext cx="2473" cy="32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5" name="文本框 11"/>
            <p:cNvSpPr txBox="1"/>
            <p:nvPr/>
          </p:nvSpPr>
          <p:spPr>
            <a:xfrm>
              <a:off x="664" y="6335"/>
              <a:ext cx="3256" cy="1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altLang="zh-CN" sz="1200">
                  <a:latin typeface="楷体" panose="02010609060101010101" charset="-122"/>
                  <a:ea typeface="楷体" panose="02010609060101010101" charset="-122"/>
                </a:rPr>
                <a:t>  </a:t>
              </a:r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玛雅各城邦都很重视自己的历史，习惯把国家的重大事件用象形文字刻在石碑或石柱上，一般每</a:t>
              </a:r>
              <a:r>
                <a:rPr lang="en-US" altLang="zh-CN" sz="1200">
                  <a:latin typeface="楷体" panose="02010609060101010101" charset="-122"/>
                  <a:ea typeface="楷体" panose="02010609060101010101" charset="-122"/>
                </a:rPr>
                <a:t>20</a:t>
              </a:r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年立石记事一次。现已发现的石碑或石柱数百个。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482" y="3663"/>
              <a:ext cx="675" cy="108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>
                  <a:solidFill>
                    <a:srgbClr val="1D41D5"/>
                  </a:solidFill>
                </a:rPr>
                <a:t>历史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880995" y="2303780"/>
            <a:ext cx="5899150" cy="2727325"/>
            <a:chOff x="4537" y="3628"/>
            <a:chExt cx="9290" cy="4295"/>
          </a:xfrm>
        </p:grpSpPr>
        <p:pic>
          <p:nvPicPr>
            <p:cNvPr id="19460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84" y="3663"/>
              <a:ext cx="2389" cy="204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62" name="图片 4" descr="玛雅科潘城的“象形文字梯道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12" y="3663"/>
              <a:ext cx="3077" cy="204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6" name="文本框 12"/>
            <p:cNvSpPr txBox="1"/>
            <p:nvPr/>
          </p:nvSpPr>
          <p:spPr>
            <a:xfrm>
              <a:off x="4984" y="6083"/>
              <a:ext cx="8793" cy="18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1400"/>
                </a:lnSpc>
                <a:buSzTx/>
              </a:pPr>
              <a:r>
                <a:rPr lang="en-US" altLang="zh-CN" sz="1200">
                  <a:latin typeface="楷体" panose="02010609060101010101" charset="-122"/>
                  <a:ea typeface="楷体" panose="02010609060101010101" charset="-122"/>
                </a:rPr>
                <a:t>    </a:t>
              </a:r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玛雅人用毛发制笔，用彩色在棕皮纸上书写，当时能掌握书写的只有僧侣和少数贵族，他们</a:t>
              </a:r>
              <a:r>
                <a:rPr lang="zh-CN" altLang="en-US" sz="1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书写和记录的不仅有祈祷语和预言，还有神话、诗歌、戏剧、历史以及天文和历法等科学著作</a:t>
              </a:r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，这些象形文字作品，绝大多数被西班牙教士当做异端“魔鬼的作品”予以焚毁，并用火刑烧死了许多掌握玛雅文字知识的僧侣，致使象形文字除一些表示数字和日期的符号外，其余文字至今无人解读。</a:t>
              </a:r>
            </a:p>
            <a:p>
              <a:pPr>
                <a:lnSpc>
                  <a:spcPts val="1400"/>
                </a:lnSpc>
                <a:buSzTx/>
              </a:pPr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                    ——吴于廑、齐世荣《世界史》</a:t>
              </a:r>
            </a:p>
          </p:txBody>
        </p:sp>
        <p:sp>
          <p:nvSpPr>
            <p:cNvPr id="19467" name="文本框 13"/>
            <p:cNvSpPr txBox="1"/>
            <p:nvPr/>
          </p:nvSpPr>
          <p:spPr>
            <a:xfrm>
              <a:off x="10966" y="3628"/>
              <a:ext cx="2861" cy="21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lnSpc>
                  <a:spcPts val="1400"/>
                </a:lnSpc>
                <a:buSzTx/>
              </a:pPr>
              <a:r>
                <a:rPr lang="en-US" altLang="zh-CN" sz="1200">
                  <a:latin typeface="楷体" panose="02010609060101010101" charset="-122"/>
                  <a:ea typeface="楷体" panose="02010609060101010101" charset="-122"/>
                </a:rPr>
                <a:t>   玛雅科潘城遗址的“象形文字梯道”宽8米，在90多级的石阶上刻有2000多个象形文字符号。这是玛雅象形文字最长的铭刻，也是世界题铭学罕见的文物。</a:t>
              </a: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8358" y="4685"/>
              <a:ext cx="19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>
              <a:off x="10966" y="4685"/>
              <a:ext cx="19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4537" y="3663"/>
              <a:ext cx="675" cy="28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600">
                  <a:solidFill>
                    <a:srgbClr val="1D41D5"/>
                  </a:solidFill>
                </a:rPr>
                <a:t>象形文字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"/>
          <p:cNvSpPr/>
          <p:nvPr/>
        </p:nvSpPr>
        <p:spPr>
          <a:xfrm>
            <a:off x="574993" y="559435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pPr lvl="0" algn="l" hangingPunct="1"/>
            <a:r>
              <a:rPr lang="en-US" altLang="zh-CN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.阿兹特克文明</a:t>
            </a:r>
            <a:endParaRPr lang="en-US" altLang="zh-CN" sz="1600" b="1" kern="1200" spc="200">
              <a:solidFill>
                <a:srgbClr val="1D41D5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标题 22"/>
          <p:cNvSpPr>
            <a:spLocks noGrp="1"/>
          </p:cNvSpPr>
          <p:nvPr/>
        </p:nvSpPr>
        <p:spPr>
          <a:xfrm>
            <a:off x="479552" y="227692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rgbClr val="1D41D5"/>
                </a:solidFill>
              </a:rPr>
              <a:t>二、古代美洲文明</a:t>
            </a:r>
          </a:p>
        </p:txBody>
      </p:sp>
      <p:pic>
        <p:nvPicPr>
          <p:cNvPr id="18" name="图片 17" descr="005"/>
          <p:cNvPicPr>
            <a:picLocks noChangeAspect="1"/>
          </p:cNvPicPr>
          <p:nvPr/>
        </p:nvPicPr>
        <p:blipFill>
          <a:blip r:embed="rId4"/>
          <a:srcRect l="421" t="7402" r="30335" b="67216"/>
          <a:stretch>
            <a:fillRect/>
          </a:stretch>
        </p:blipFill>
        <p:spPr>
          <a:xfrm>
            <a:off x="4747895" y="416560"/>
            <a:ext cx="3870960" cy="2004695"/>
          </a:xfrm>
          <a:prstGeom prst="rect">
            <a:avLst/>
          </a:prstGeom>
        </p:spPr>
      </p:pic>
      <p:pic>
        <p:nvPicPr>
          <p:cNvPr id="21524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860" y="2480310"/>
            <a:ext cx="3261995" cy="2663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30555" y="1294765"/>
            <a:ext cx="447675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阿兹特克人</a:t>
            </a:r>
            <a:r>
              <a:rPr lang="en-US" alt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14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世纪兴起，</a:t>
            </a: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16世纪</a:t>
            </a:r>
            <a:r>
              <a:rPr lang="zh-CN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控制整个墨西哥谷地及周边</a:t>
            </a:r>
          </a:p>
          <a:p>
            <a:pPr algn="l">
              <a:buNone/>
            </a:pPr>
            <a:endParaRPr lang="zh-CN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上层垄断官职，掌握军队；</a:t>
            </a:r>
            <a:endParaRPr 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被征服者由原来的部落首领管理，缴纳贡赋</a:t>
            </a:r>
          </a:p>
          <a:p>
            <a:pPr algn="l">
              <a:buNone/>
            </a:pPr>
            <a:endParaRPr lang="en-US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农业为主，</a:t>
            </a:r>
            <a:r>
              <a:rPr 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“浮动园地”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扩大耕地。</a:t>
            </a:r>
          </a:p>
          <a:p>
            <a:pPr algn="l">
              <a:buNone/>
            </a:pPr>
            <a:endParaRPr 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都城</a:t>
            </a:r>
            <a:r>
              <a:rPr lang="zh-CN" altLang="en-US" sz="16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特诺奇蒂特兰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人口众多，水渠和道路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纵横。</a:t>
            </a:r>
            <a:endParaRPr 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buNone/>
            </a:pPr>
            <a:endParaRPr lang="en-US" alt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489903" y="365760"/>
            <a:ext cx="1791891" cy="364331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 fontScale="90000"/>
          </a:bodyPr>
          <a:lstStyle/>
          <a:p>
            <a:pPr lvl="0" algn="l" hangingPunct="1"/>
            <a:r>
              <a:rPr lang="en-US" altLang="zh-CN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3.阿兹特克文明</a:t>
            </a:r>
          </a:p>
        </p:txBody>
      </p:sp>
      <p:sp>
        <p:nvSpPr>
          <p:cNvPr id="22531" name="文本框 10"/>
          <p:cNvSpPr txBox="1"/>
          <p:nvPr/>
        </p:nvSpPr>
        <p:spPr>
          <a:xfrm>
            <a:off x="246380" y="3492500"/>
            <a:ext cx="4158615" cy="1383665"/>
          </a:xfrm>
          <a:prstGeom prst="rect">
            <a:avLst/>
          </a:prstGeom>
          <a:noFill/>
          <a:ln w="12700" cmpd="sng">
            <a:solidFill>
              <a:srgbClr val="C4DEBB"/>
            </a:solidFill>
            <a:prstDash val="sysDot"/>
          </a:ln>
        </p:spPr>
        <p:txBody>
          <a:bodyPr wrap="square" anchor="t">
            <a:spAutoFit/>
          </a:bodyPr>
          <a:lstStyle/>
          <a:p>
            <a:r>
              <a:rPr lang="en-US" altLang="zh-CN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</a:t>
            </a:r>
            <a:r>
              <a:rPr lang="zh-CN" altLang="en-US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阿兹特克人国家的都城</a:t>
            </a:r>
            <a:r>
              <a:rPr lang="zh-CN" altLang="en-US" sz="1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特诺奇蒂特兰</a:t>
            </a:r>
            <a:r>
              <a:rPr lang="zh-CN" altLang="en-US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位于特斯科科湖中心的小岛上，面积约</a:t>
            </a:r>
            <a:r>
              <a:rPr lang="en-US" altLang="zh-CN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平方千米，人口</a:t>
            </a:r>
            <a:r>
              <a:rPr lang="en-US" altLang="zh-CN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20</a:t>
            </a:r>
            <a:r>
              <a:rPr lang="zh-CN" altLang="en-US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</a:t>
            </a:r>
            <a:r>
              <a:rPr lang="en-US" altLang="zh-CN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—30</a:t>
            </a:r>
            <a:r>
              <a:rPr lang="zh-CN" altLang="en-US" sz="1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万。它有三条堤道与陆地相连，并有引水渠供应全城淡水。为方便交通，渠上架设了多座桥梁。全城水渠和道路纵横交错，承担着城市的交通和运输。城内最著名的建筑是太阳金字塔。</a:t>
            </a:r>
          </a:p>
        </p:txBody>
      </p:sp>
      <p:pic>
        <p:nvPicPr>
          <p:cNvPr id="22532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80" y="924560"/>
            <a:ext cx="4220845" cy="2221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230" y="455930"/>
            <a:ext cx="2621280" cy="196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260" y="1584325"/>
            <a:ext cx="1180465" cy="755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4467225" y="2569210"/>
            <a:ext cx="4312285" cy="2306955"/>
          </a:xfrm>
          <a:prstGeom prst="rect">
            <a:avLst/>
          </a:prstGeom>
          <a:ln w="12700" cmpd="sng">
            <a:solidFill>
              <a:srgbClr val="A2CDFC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3400"/>
            <a:r>
              <a:rPr lang="zh-CN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饱览之一壮丽景象之后，我们又将目光转向大集市，看到那里群集了许许多多的买主和买主......我们中有些人曾去过</a:t>
            </a:r>
            <a:r>
              <a:rPr 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君士坦丁堡和罗马</a:t>
            </a:r>
            <a:r>
              <a:rPr lang="zh-CN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，旅行过整个意大利，他们说，从未见过像墨西哥这里的集市：</a:t>
            </a:r>
            <a:r>
              <a:rPr lang="zh-CN" sz="1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地盘这么大，管理得这么好，拥有这么多的人</a:t>
            </a:r>
            <a:r>
              <a:rPr lang="zh-CN" sz="1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sz="1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33400"/>
            <a:r>
              <a:rPr lang="zh-CN" sz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——随科尔特斯入侵墨西哥的</a:t>
            </a:r>
            <a:r>
              <a:rPr lang="zh-CN" sz="1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西班牙人卡斯提略</a:t>
            </a:r>
            <a:r>
              <a:rPr lang="zh-CN" sz="12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记特诺奇蒂特兰城集市的繁华，[美]斯塔夫里阿诺斯著，吴象婴等译：《全球通史----1500年以前的世界》，上海社会科学院出版社1992年版，第508-509页</a:t>
            </a:r>
            <a:endParaRPr lang="zh-CN" altLang="en-US" sz="1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endParaRPr lang="zh-CN" altLang="en-US" sz="12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一、课标要求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502412" y="946244"/>
            <a:ext cx="8139178" cy="4042179"/>
          </a:xfrm>
        </p:spPr>
        <p:txBody>
          <a:bodyPr/>
          <a:lstStyle/>
          <a:p>
            <a:pPr>
              <a:buNone/>
            </a:pP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1.了解</a:t>
            </a:r>
            <a:r>
              <a:rPr lang="zh-CN"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古代</a:t>
            </a: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非洲和美洲的社会状况。</a:t>
            </a:r>
            <a:endParaRPr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buNone/>
            </a:pPr>
            <a:r>
              <a:rPr sz="2400">
                <a:latin typeface="微软雅黑" panose="020B0503020204020204" charset="-122"/>
                <a:cs typeface="微软雅黑" panose="020B0503020204020204" charset="-122"/>
                <a:sym typeface="+mn-ea"/>
              </a:rPr>
              <a:t>2.认识中古时期世界各区域文明的多元面貌。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"/>
          <p:cNvSpPr/>
          <p:nvPr/>
        </p:nvSpPr>
        <p:spPr>
          <a:xfrm>
            <a:off x="574993" y="559435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pPr lvl="0" algn="l" hangingPunct="1"/>
            <a:r>
              <a:rPr lang="en-US" altLang="zh-CN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.印加帝国文明</a:t>
            </a:r>
            <a:endParaRPr lang="en-US" altLang="zh-CN" sz="1600" b="1" kern="1200" spc="200">
              <a:solidFill>
                <a:srgbClr val="1D41D5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标题 22"/>
          <p:cNvSpPr>
            <a:spLocks noGrp="1"/>
          </p:cNvSpPr>
          <p:nvPr/>
        </p:nvSpPr>
        <p:spPr>
          <a:xfrm>
            <a:off x="479552" y="227692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fontScale="80000"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r>
              <a:rPr lang="zh-CN" altLang="en-US">
                <a:solidFill>
                  <a:srgbClr val="1D41D5"/>
                </a:solidFill>
              </a:rPr>
              <a:t>二、古代美洲文明</a:t>
            </a:r>
          </a:p>
        </p:txBody>
      </p:sp>
      <p:pic>
        <p:nvPicPr>
          <p:cNvPr id="3" name="图片 2" descr="0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075" y="1064260"/>
            <a:ext cx="2376170" cy="3355340"/>
          </a:xfrm>
          <a:prstGeom prst="rect">
            <a:avLst/>
          </a:prstGeom>
        </p:spPr>
      </p:pic>
      <p:pic>
        <p:nvPicPr>
          <p:cNvPr id="4" name="图片 3" descr="0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045" y="2853690"/>
            <a:ext cx="1770380" cy="148844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12725" y="4740275"/>
            <a:ext cx="8911590" cy="403225"/>
            <a:chOff x="247" y="2686"/>
            <a:chExt cx="13940" cy="635"/>
          </a:xfrm>
        </p:grpSpPr>
        <p:grpSp>
          <p:nvGrpSpPr>
            <p:cNvPr id="16" name="组合 15"/>
            <p:cNvGrpSpPr/>
            <p:nvPr/>
          </p:nvGrpSpPr>
          <p:grpSpPr>
            <a:xfrm>
              <a:off x="247" y="2686"/>
              <a:ext cx="13940" cy="202"/>
              <a:chOff x="247" y="2686"/>
              <a:chExt cx="13940" cy="202"/>
            </a:xfrm>
          </p:grpSpPr>
          <p:cxnSp>
            <p:nvCxnSpPr>
              <p:cNvPr id="8" name="直接箭头连接符 7"/>
              <p:cNvCxnSpPr/>
              <p:nvPr/>
            </p:nvCxnSpPr>
            <p:spPr>
              <a:xfrm>
                <a:off x="247" y="2888"/>
                <a:ext cx="13940" cy="0"/>
              </a:xfrm>
              <a:prstGeom prst="straightConnector1">
                <a:avLst/>
              </a:prstGeom>
              <a:ln w="44450" cmpd="tri">
                <a:solidFill>
                  <a:srgbClr val="FF0000"/>
                </a:solidFill>
                <a:prstDash val="solid"/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508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10589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9455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8300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7200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603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3793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4913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262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1172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1284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文本框 23"/>
            <p:cNvSpPr txBox="1"/>
            <p:nvPr/>
          </p:nvSpPr>
          <p:spPr>
            <a:xfrm>
              <a:off x="791" y="2887"/>
              <a:ext cx="1281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600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700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800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900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1000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1100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1200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1300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1400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5365750" y="4520565"/>
            <a:ext cx="2182495" cy="219710"/>
          </a:xfrm>
          <a:prstGeom prst="roundRect">
            <a:avLst/>
          </a:prstGeom>
          <a:solidFill>
            <a:srgbClr val="DAE7D5"/>
          </a:solidFill>
          <a:ln>
            <a:solidFill>
              <a:srgbClr val="A2C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7547610" y="4519930"/>
            <a:ext cx="859790" cy="220980"/>
          </a:xfrm>
          <a:prstGeom prst="roundRect">
            <a:avLst/>
          </a:prstGeom>
          <a:solidFill>
            <a:srgbClr val="DAE7D5"/>
          </a:solidFill>
          <a:ln>
            <a:solidFill>
              <a:srgbClr val="A2C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816475" y="4435475"/>
            <a:ext cx="387286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b="1" kern="1200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印加建国         崛起       强 盛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43890" y="979805"/>
            <a:ext cx="304546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南美 秘鲁 库斯科</a:t>
            </a:r>
          </a:p>
          <a:p>
            <a:pPr algn="l"/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国王世袭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集权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土地矿藏牲畜国家所有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全国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划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区，设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各级官员管理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编制人口调查表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征兵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征税；</a:t>
            </a:r>
            <a:endParaRPr 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修建道路系统；</a:t>
            </a:r>
          </a:p>
          <a:p>
            <a:pPr algn="l">
              <a:buNone/>
            </a:pP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迁徙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人口</a:t>
            </a:r>
            <a:r>
              <a:rPr 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，防止反抗</a:t>
            </a:r>
            <a:r>
              <a:rPr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en-US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en-US" alt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en-US" altLang="en-US" sz="16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97425" y="2853690"/>
            <a:ext cx="1136650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1200">
                <a:latin typeface="楷体" panose="02010609060101010101" charset="-122"/>
                <a:ea typeface="楷体" panose="02010609060101010101" charset="-122"/>
              </a:rPr>
              <a:t>印加马丘比丘城遗址。位于安第斯山脉的山脊上。遗址中的宫殿、神庙、城墙以及排水设施，充分展示了印加人高超的筑城艺术。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643890" y="2871470"/>
            <a:ext cx="2474595" cy="1470660"/>
            <a:chOff x="1014" y="4522"/>
            <a:chExt cx="3897" cy="2316"/>
          </a:xfrm>
        </p:grpSpPr>
        <p:pic>
          <p:nvPicPr>
            <p:cNvPr id="5" name="图片 4" descr="羊驼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4" y="4522"/>
              <a:ext cx="2941" cy="2316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3905" y="4522"/>
              <a:ext cx="100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印加羊驼</a:t>
              </a:r>
            </a:p>
            <a:p>
              <a:r>
                <a:rPr lang="zh-CN" altLang="en-US" sz="1200">
                  <a:latin typeface="楷体" panose="02010609060101010101" charset="-122"/>
                  <a:ea typeface="楷体" panose="02010609060101010101" charset="-122"/>
                </a:rPr>
                <a:t>驼役织物</a:t>
              </a: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2729865" y="426085"/>
            <a:ext cx="6129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1D41D5"/>
                </a:solidFill>
              </a:rPr>
              <a:t>思考：印加人是怎样统治他们庞大帝国的？这说明了什么？</a:t>
            </a:r>
          </a:p>
        </p:txBody>
      </p:sp>
      <p:sp>
        <p:nvSpPr>
          <p:cNvPr id="2" name="椭圆 1"/>
          <p:cNvSpPr/>
          <p:nvPr/>
        </p:nvSpPr>
        <p:spPr>
          <a:xfrm>
            <a:off x="7136130" y="2567305"/>
            <a:ext cx="314325" cy="34925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93115" y="3893185"/>
          <a:ext cx="7663180" cy="924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070"/>
                <a:gridCol w="1072515"/>
                <a:gridCol w="1066800"/>
                <a:gridCol w="1017270"/>
                <a:gridCol w="3946525"/>
              </a:tblGrid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区域</a:t>
                      </a:r>
                    </a:p>
                  </a:txBody>
                  <a:tcPr marL="68580" marR="68580" marT="25717" marB="25717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文明</a:t>
                      </a:r>
                    </a:p>
                  </a:txBody>
                  <a:tcPr marL="68580" marR="68580" marT="25717" marB="25717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兴盛时期</a:t>
                      </a:r>
                    </a:p>
                  </a:txBody>
                  <a:tcPr marL="68580" marR="68580" marT="25717" marB="25717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国家形态</a:t>
                      </a:r>
                    </a:p>
                  </a:txBody>
                  <a:tcPr marL="68580" marR="68580" marT="25717" marB="25717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其他特征、成果</a:t>
                      </a:r>
                    </a:p>
                  </a:txBody>
                  <a:tcPr marL="68580" marR="68580" marT="25717" marB="25717" anchor="ctr" anchorCtr="1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中美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玛雅文明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？</a:t>
                      </a:r>
                      <a:r>
                        <a:rPr lang="en-US" altLang="zh-CN" sz="1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--15</a:t>
                      </a: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世纪中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城市国家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金字塔庙宇 </a:t>
                      </a: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</a:t>
                      </a: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进位制 表意文字 复杂历法</a:t>
                      </a:r>
                    </a:p>
                  </a:txBody>
                  <a:tcPr marL="68580" marR="68580" marT="25717" marB="25717" anchor="ctr" anchorCtr="1"/>
                </a:tc>
              </a:tr>
              <a:tr h="19685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中美</a:t>
                      </a:r>
                      <a:endParaRPr lang="zh-CN" altLang="en-US" sz="1200" b="1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阿兹特克文明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14---16</a:t>
                      </a: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世纪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松散王国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太阳金字塔 浮动园地 城市建设</a:t>
                      </a:r>
                      <a:endParaRPr lang="en-US" altLang="zh-CN" sz="1200" b="1" dirty="0">
                        <a:solidFill>
                          <a:srgbClr val="FF0000"/>
                        </a:solidFill>
                        <a:latin typeface="楷体" panose="02010609060101010101" charset="-122"/>
                        <a:ea typeface="楷体" panose="02010609060101010101" charset="-122"/>
                        <a:sym typeface="+mn-ea"/>
                      </a:endParaRPr>
                    </a:p>
                  </a:txBody>
                  <a:tcPr marL="68580" marR="68580" marT="25717" marB="25717" anchor="ctr" anchorCtr="1"/>
                </a:tc>
              </a:tr>
              <a:tr h="31940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南美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印加文明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altLang="zh-CN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13---16</a:t>
                      </a:r>
                      <a:r>
                        <a:rPr lang="zh-CN" altLang="en-US" sz="1200" b="1" dirty="0">
                          <a:solidFill>
                            <a:srgbClr val="FF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世纪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统一大帝国</a:t>
                      </a:r>
                    </a:p>
                  </a:txBody>
                  <a:tcPr marL="68580" marR="68580" marT="25717" marB="25717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zh-CN" altLang="en-US" sz="1200" b="1" dirty="0">
                          <a:solidFill>
                            <a:srgbClr val="0070C0"/>
                          </a:solidFill>
                          <a:latin typeface="楷体" panose="02010609060101010101" charset="-122"/>
                          <a:ea typeface="楷体" panose="02010609060101010101" charset="-122"/>
                          <a:sym typeface="+mn-ea"/>
                        </a:rPr>
                        <a:t>国王集权 划区设官 土地国有 详查人口  完善道路系统</a:t>
                      </a:r>
                    </a:p>
                  </a:txBody>
                  <a:tcPr marL="68580" marR="68580" marT="25717" marB="25717" anchor="ctr" anchorCtr="1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78790" y="913130"/>
            <a:ext cx="7977505" cy="2799715"/>
          </a:xfrm>
          <a:prstGeom prst="rect">
            <a:avLst/>
          </a:prstGeom>
          <a:solidFill>
            <a:schemeClr val="bg1">
              <a:alpha val="77000"/>
            </a:schemeClr>
          </a:solidFill>
          <a:ln w="12700" cmpd="sng">
            <a:solidFill>
              <a:srgbClr val="A2CDFC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非洲文明的发展受到阿拉伯文化的影响，但主要还是当地班图人社会发展的结果。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东非和西非建立的不同国家形态。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美洲印第安人文明完全是独立发展起来的。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文明的产生以农业革命和城市的兴起为标志，玛雅、阿兹特克、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印加人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的国家就是如此。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阿兹特克人和印加统治帝国的技术，许多方面与波斯、罗马等帝国类似。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人类文明可以在独立的条件下产生，并会创造出相应的制度。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这就是人类走向文明的必然性和共性。</a:t>
            </a:r>
            <a:endParaRPr lang="en-US" altLang="zh-CN" sz="16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buFont typeface="Arial" panose="020B0604020202020204" pitchFamily="34" charset="0"/>
            </a:pPr>
            <a:r>
              <a:rPr lang="en-US" altLang="zh-CN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                               ——</a:t>
            </a:r>
            <a:r>
              <a:rPr lang="zh-CN" altLang="en-US" sz="16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晏绍祥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43610" y="426085"/>
            <a:ext cx="59137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>
                <a:solidFill>
                  <a:srgbClr val="1D41D5"/>
                </a:solidFill>
                <a:latin typeface="交通标志专用字体" panose="02010800040101010101" charset="-122"/>
                <a:ea typeface="交通标志专用字体" panose="02010800040101010101" charset="-122"/>
                <a:cs typeface="楷体" panose="02010609060101010101" charset="-122"/>
                <a:sym typeface="+mn-ea"/>
              </a:rPr>
              <a:t>非洲和美洲，能够更好地揭示人类文明发展中的</a:t>
            </a:r>
            <a:r>
              <a:rPr lang="zh-CN" altLang="en-US" b="1">
                <a:solidFill>
                  <a:srgbClr val="FF0000"/>
                </a:solidFill>
                <a:latin typeface="交通标志专用字体" panose="02010800040101010101" charset="-122"/>
                <a:ea typeface="交通标志专用字体" panose="02010800040101010101" charset="-122"/>
                <a:cs typeface="楷体" panose="02010609060101010101" charset="-122"/>
                <a:sym typeface="+mn-ea"/>
              </a:rPr>
              <a:t>统一性</a:t>
            </a:r>
            <a:r>
              <a:rPr lang="zh-CN" altLang="en-US" b="1">
                <a:solidFill>
                  <a:srgbClr val="1D41D5"/>
                </a:solidFill>
                <a:latin typeface="交通标志专用字体" panose="02010800040101010101" charset="-122"/>
                <a:ea typeface="交通标志专用字体" panose="02010800040101010101" charset="-122"/>
                <a:cs typeface="楷体" panose="02010609060101010101" charset="-122"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176530" y="2139950"/>
            <a:ext cx="8911590" cy="403225"/>
            <a:chOff x="247" y="2686"/>
            <a:chExt cx="13940" cy="635"/>
          </a:xfrm>
        </p:grpSpPr>
        <p:grpSp>
          <p:nvGrpSpPr>
            <p:cNvPr id="16" name="组合 15"/>
            <p:cNvGrpSpPr/>
            <p:nvPr/>
          </p:nvGrpSpPr>
          <p:grpSpPr>
            <a:xfrm>
              <a:off x="247" y="2686"/>
              <a:ext cx="13940" cy="202"/>
              <a:chOff x="247" y="2686"/>
              <a:chExt cx="13940" cy="202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>
                <a:off x="247" y="2888"/>
                <a:ext cx="13940" cy="0"/>
              </a:xfrm>
              <a:prstGeom prst="straightConnector1">
                <a:avLst/>
              </a:prstGeom>
              <a:ln w="44450" cmpd="tri">
                <a:solidFill>
                  <a:srgbClr val="FF0000"/>
                </a:solidFill>
                <a:prstDash val="solid"/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连接符 4"/>
              <p:cNvCxnSpPr/>
              <p:nvPr/>
            </p:nvCxnSpPr>
            <p:spPr>
              <a:xfrm>
                <a:off x="1508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接连接符 5"/>
              <p:cNvCxnSpPr/>
              <p:nvPr/>
            </p:nvCxnSpPr>
            <p:spPr>
              <a:xfrm>
                <a:off x="10589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>
                <a:off x="9455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8300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7200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603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3793" y="2686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4913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624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1172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2841" y="2687"/>
                <a:ext cx="0" cy="201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文本框 16"/>
            <p:cNvSpPr txBox="1"/>
            <p:nvPr/>
          </p:nvSpPr>
          <p:spPr>
            <a:xfrm>
              <a:off x="791" y="2887"/>
              <a:ext cx="12819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600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700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800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900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1000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1100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1200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1300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1400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     </a:t>
              </a:r>
              <a:r>
                <a:rPr lang="en-US" altLang="zh-CN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1500</a:t>
              </a:r>
              <a:r>
                <a:rPr lang="zh-CN" altLang="en-US" sz="1200" spc="-70">
                  <a:solidFill>
                    <a:srgbClr val="000000"/>
                  </a:solidFill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年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-60325" y="2537460"/>
            <a:ext cx="8287385" cy="337185"/>
            <a:chOff x="-94" y="3312"/>
            <a:chExt cx="12955" cy="531"/>
          </a:xfrm>
        </p:grpSpPr>
        <p:sp>
          <p:nvSpPr>
            <p:cNvPr id="19" name="圆角矩形 18"/>
            <p:cNvSpPr/>
            <p:nvPr/>
          </p:nvSpPr>
          <p:spPr>
            <a:xfrm>
              <a:off x="-94" y="3312"/>
              <a:ext cx="637" cy="460"/>
            </a:xfrm>
            <a:prstGeom prst="roundRect">
              <a:avLst/>
            </a:prstGeom>
            <a:solidFill>
              <a:srgbClr val="A2CD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009" y="3312"/>
              <a:ext cx="6852" cy="531"/>
              <a:chOff x="6009" y="3312"/>
              <a:chExt cx="6852" cy="531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6009" y="3393"/>
                <a:ext cx="6852" cy="379"/>
              </a:xfrm>
              <a:prstGeom prst="roundRect">
                <a:avLst/>
              </a:prstGeom>
              <a:solidFill>
                <a:srgbClr val="A2CDF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>
                  <a:sym typeface="+mn-ea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6323" y="3312"/>
                <a:ext cx="580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>
                    <a:solidFill>
                      <a:srgbClr val="FF0000"/>
                    </a:solidFill>
                  </a:rPr>
                  <a:t>东非</a:t>
                </a:r>
                <a:r>
                  <a:rPr lang="zh-CN" altLang="en-US" sz="1600">
                    <a:solidFill>
                      <a:srgbClr val="1D41D5"/>
                    </a:solidFill>
                  </a:rPr>
                  <a:t>        城        市       国       家</a:t>
                </a: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2456815" y="2837815"/>
            <a:ext cx="6250305" cy="337185"/>
            <a:chOff x="3774" y="3785"/>
            <a:chExt cx="9259" cy="531"/>
          </a:xfrm>
        </p:grpSpPr>
        <p:sp>
          <p:nvSpPr>
            <p:cNvPr id="21" name="圆角矩形 20"/>
            <p:cNvSpPr/>
            <p:nvPr/>
          </p:nvSpPr>
          <p:spPr>
            <a:xfrm>
              <a:off x="3774" y="3861"/>
              <a:ext cx="9087" cy="379"/>
            </a:xfrm>
            <a:prstGeom prst="roundRect">
              <a:avLst/>
            </a:prstGeom>
            <a:solidFill>
              <a:srgbClr val="F7F4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952" y="3785"/>
              <a:ext cx="908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rgbClr val="FF0000"/>
                  </a:solidFill>
                </a:rPr>
                <a:t>西非</a:t>
              </a:r>
              <a:r>
                <a:rPr lang="zh-CN" altLang="en-US" sz="1600">
                  <a:solidFill>
                    <a:srgbClr val="FB9E13"/>
                  </a:solidFill>
                </a:rPr>
                <a:t>        加       纳                             马      里        桑      海 帝国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621530" y="3126740"/>
            <a:ext cx="3606165" cy="337185"/>
            <a:chOff x="7182" y="4339"/>
            <a:chExt cx="5679" cy="531"/>
          </a:xfrm>
        </p:grpSpPr>
        <p:sp>
          <p:nvSpPr>
            <p:cNvPr id="22" name="圆角矩形 21"/>
            <p:cNvSpPr/>
            <p:nvPr/>
          </p:nvSpPr>
          <p:spPr>
            <a:xfrm>
              <a:off x="7182" y="4415"/>
              <a:ext cx="5679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182" y="4339"/>
              <a:ext cx="463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rgbClr val="FF0000"/>
                  </a:solidFill>
                </a:rPr>
                <a:t>南非 </a:t>
              </a:r>
              <a:r>
                <a:rPr lang="zh-CN" altLang="en-US" sz="1600">
                  <a:solidFill>
                    <a:srgbClr val="FB9E13"/>
                  </a:solidFill>
                </a:rPr>
                <a:t>          大津巴布韦国家       </a:t>
              </a:r>
              <a:r>
                <a:rPr lang="zh-CN" altLang="en-US" sz="1600">
                  <a:solidFill>
                    <a:srgbClr val="2B8313"/>
                  </a:solidFill>
                </a:rPr>
                <a:t> 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-60325" y="1337310"/>
            <a:ext cx="7355840" cy="337185"/>
            <a:chOff x="7182" y="4339"/>
            <a:chExt cx="5679" cy="531"/>
          </a:xfrm>
        </p:grpSpPr>
        <p:sp>
          <p:nvSpPr>
            <p:cNvPr id="31" name="圆角矩形 30"/>
            <p:cNvSpPr/>
            <p:nvPr/>
          </p:nvSpPr>
          <p:spPr>
            <a:xfrm>
              <a:off x="7182" y="4415"/>
              <a:ext cx="5679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182" y="4339"/>
              <a:ext cx="4630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rgbClr val="1D41D5"/>
                  </a:solidFill>
                </a:rPr>
                <a:t>   </a:t>
              </a:r>
              <a:r>
                <a:rPr lang="zh-CN" altLang="en-US" sz="1600">
                  <a:solidFill>
                    <a:srgbClr val="FF0000"/>
                  </a:solidFill>
                </a:rPr>
                <a:t>中美洲 </a:t>
              </a:r>
              <a:r>
                <a:rPr lang="zh-CN" altLang="en-US" sz="1600">
                  <a:solidFill>
                    <a:srgbClr val="1D41D5"/>
                  </a:solidFill>
                </a:rPr>
                <a:t>                          玛      雅      城      市      国      家    </a:t>
              </a:r>
              <a:r>
                <a:rPr lang="zh-CN" altLang="en-US" sz="1600">
                  <a:solidFill>
                    <a:srgbClr val="2B8313"/>
                  </a:solidFill>
                </a:rPr>
                <a:t>    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424930" y="1000125"/>
            <a:ext cx="1911350" cy="337185"/>
            <a:chOff x="10229" y="1953"/>
            <a:chExt cx="3010" cy="531"/>
          </a:xfrm>
        </p:grpSpPr>
        <p:sp>
          <p:nvSpPr>
            <p:cNvPr id="34" name="圆角矩形 33"/>
            <p:cNvSpPr/>
            <p:nvPr/>
          </p:nvSpPr>
          <p:spPr>
            <a:xfrm>
              <a:off x="10229" y="2029"/>
              <a:ext cx="3010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252" y="1953"/>
              <a:ext cx="274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1600">
                  <a:solidFill>
                    <a:srgbClr val="FF0000"/>
                  </a:solidFill>
                  <a:sym typeface="+mn-ea"/>
                </a:rPr>
                <a:t>中美</a:t>
              </a:r>
              <a:r>
                <a:rPr lang="en-US" altLang="zh-CN" sz="1600">
                  <a:solidFill>
                    <a:srgbClr val="FB9E13"/>
                  </a:solidFill>
                  <a:sym typeface="+mn-ea"/>
                </a:rPr>
                <a:t>    阿兹特克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237480" y="1626235"/>
            <a:ext cx="3099435" cy="337185"/>
            <a:chOff x="7728" y="1125"/>
            <a:chExt cx="4881" cy="531"/>
          </a:xfrm>
        </p:grpSpPr>
        <p:sp>
          <p:nvSpPr>
            <p:cNvPr id="38" name="圆角矩形 37"/>
            <p:cNvSpPr/>
            <p:nvPr/>
          </p:nvSpPr>
          <p:spPr>
            <a:xfrm>
              <a:off x="7728" y="1201"/>
              <a:ext cx="4881" cy="379"/>
            </a:xfrm>
            <a:prstGeom prst="roundRect">
              <a:avLst/>
            </a:prstGeom>
            <a:solidFill>
              <a:srgbClr val="DAE7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728" y="1125"/>
              <a:ext cx="464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zh-CN" altLang="en-US" sz="1600">
                  <a:solidFill>
                    <a:srgbClr val="FF0000"/>
                  </a:solidFill>
                  <a:sym typeface="+mn-ea"/>
                </a:rPr>
                <a:t>南美</a:t>
              </a:r>
              <a:r>
                <a:rPr lang="zh-CN" altLang="en-US" sz="1600">
                  <a:solidFill>
                    <a:srgbClr val="FB9E13"/>
                  </a:solidFill>
                  <a:sym typeface="+mn-ea"/>
                </a:rPr>
                <a:t>     印  加  帝国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-59690" y="4806315"/>
            <a:ext cx="9269735" cy="337185"/>
            <a:chOff x="-94" y="6960"/>
            <a:chExt cx="14493" cy="531"/>
          </a:xfrm>
        </p:grpSpPr>
        <p:sp>
          <p:nvSpPr>
            <p:cNvPr id="43" name="圆角矩形 42"/>
            <p:cNvSpPr/>
            <p:nvPr/>
          </p:nvSpPr>
          <p:spPr>
            <a:xfrm>
              <a:off x="-94" y="7036"/>
              <a:ext cx="2224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130" y="7036"/>
              <a:ext cx="712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46" name="圆角矩形 45"/>
            <p:cNvSpPr/>
            <p:nvPr/>
          </p:nvSpPr>
          <p:spPr>
            <a:xfrm>
              <a:off x="2842" y="7036"/>
              <a:ext cx="3482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6323" y="7036"/>
              <a:ext cx="4967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1290" y="7036"/>
              <a:ext cx="3109" cy="37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>
                <a:sym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0" y="6960"/>
              <a:ext cx="1400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rgbClr val="FF0000"/>
                  </a:solidFill>
                </a:rPr>
                <a:t>   </a:t>
              </a:r>
              <a:r>
                <a:rPr lang="zh-CN" altLang="en-US" sz="1600">
                  <a:solidFill>
                    <a:srgbClr val="FF0000"/>
                  </a:solidFill>
                </a:rPr>
                <a:t>魏晋南北朝   隋                  唐                                     五代辽宋夏金元                           明</a:t>
              </a:r>
            </a:p>
          </p:txBody>
        </p:sp>
      </p:grpSp>
      <p:sp>
        <p:nvSpPr>
          <p:cNvPr id="36" name="矩形 35"/>
          <p:cNvSpPr/>
          <p:nvPr/>
        </p:nvSpPr>
        <p:spPr>
          <a:xfrm>
            <a:off x="347345" y="268605"/>
            <a:ext cx="8517255" cy="685165"/>
          </a:xfrm>
          <a:prstGeom prst="rect">
            <a:avLst/>
          </a:prstGeom>
          <a:solidFill>
            <a:srgbClr val="FFFF00">
              <a:alpha val="45000"/>
            </a:srgbClr>
          </a:solidFill>
          <a:ln w="9525">
            <a:noFill/>
          </a:ln>
        </p:spPr>
        <p:txBody>
          <a:bodyPr wrap="square" lIns="61229" tIns="30614" rIns="61229" bIns="30614" anchor="t">
            <a:spAutoFit/>
          </a:bodyPr>
          <a:lstStyle/>
          <a:p>
            <a:pPr algn="l"/>
            <a:r>
              <a:rPr lang="zh-CN" altLang="en-US" sz="2025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中古时期的世界，延续农本经济，各区域文明基本分散、孤立发展。</a:t>
            </a:r>
          </a:p>
          <a:p>
            <a:pPr algn="l"/>
            <a:r>
              <a:rPr lang="zh-CN" altLang="en-US" sz="2025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世界文明具有</a:t>
            </a:r>
            <a:r>
              <a:rPr lang="zh-CN" altLang="en-US" sz="2025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多元性、不平衡性、统一性</a:t>
            </a:r>
            <a:r>
              <a:rPr lang="zh-CN" altLang="en-US" sz="2025" b="1" dirty="0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，共同推动了人类文明的进步。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570230" y="3558540"/>
            <a:ext cx="1685290" cy="337185"/>
          </a:xfrm>
          <a:prstGeom prst="rect">
            <a:avLst/>
          </a:prstGeom>
          <a:solidFill>
            <a:srgbClr val="C4DEBB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1600"/>
              <a:t>西欧  </a:t>
            </a:r>
            <a:r>
              <a:rPr lang="zh-CN" altLang="en-US" sz="1600">
                <a:solidFill>
                  <a:srgbClr val="1D41D5"/>
                </a:solidFill>
              </a:rPr>
              <a:t>封建社会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2310130" y="3558540"/>
            <a:ext cx="2256155" cy="337185"/>
          </a:xfrm>
          <a:prstGeom prst="rect">
            <a:avLst/>
          </a:prstGeom>
          <a:solidFill>
            <a:srgbClr val="C4DEBB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1600"/>
              <a:t>拜占庭帝国一度强大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4621530" y="3558540"/>
            <a:ext cx="1671320" cy="337185"/>
          </a:xfrm>
          <a:prstGeom prst="rect">
            <a:avLst/>
          </a:prstGeom>
          <a:solidFill>
            <a:srgbClr val="C4DEBB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1600"/>
              <a:t>沙俄成</a:t>
            </a:r>
            <a:r>
              <a:rPr lang="zh-CN" altLang="en-US" sz="1600">
                <a:solidFill>
                  <a:srgbClr val="FF0000"/>
                </a:solidFill>
              </a:rPr>
              <a:t>中央集权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570230" y="3822065"/>
            <a:ext cx="4375785" cy="337185"/>
          </a:xfrm>
          <a:prstGeom prst="rect">
            <a:avLst/>
          </a:prstGeom>
          <a:solidFill>
            <a:srgbClr val="C4DEBB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1600"/>
              <a:t>西亚  阿拉伯帝国      奥斯曼帝国       </a:t>
            </a:r>
            <a:r>
              <a:rPr lang="zh-CN" altLang="en-US" sz="1600">
                <a:solidFill>
                  <a:srgbClr val="2B8313"/>
                </a:solidFill>
              </a:rPr>
              <a:t>政教合一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570230" y="4100830"/>
            <a:ext cx="3909060" cy="337185"/>
          </a:xfrm>
          <a:prstGeom prst="rect">
            <a:avLst/>
          </a:prstGeom>
          <a:solidFill>
            <a:srgbClr val="C4DEBB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1600"/>
              <a:t>南亚  笈多帝国   德里苏丹国  </a:t>
            </a:r>
            <a:r>
              <a:rPr lang="zh-CN" altLang="en-US" sz="1600">
                <a:solidFill>
                  <a:srgbClr val="2B8313"/>
                </a:solidFill>
              </a:rPr>
              <a:t>多种宗教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570230" y="4338320"/>
            <a:ext cx="3767455" cy="337185"/>
          </a:xfrm>
          <a:prstGeom prst="rect">
            <a:avLst/>
          </a:prstGeom>
          <a:solidFill>
            <a:srgbClr val="C4DEBB">
              <a:alpha val="31000"/>
            </a:srgbClr>
          </a:solidFill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1600">
                <a:sym typeface="+mn-ea"/>
              </a:rPr>
              <a:t>东亚   中华   日本   朝鲜  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中央集权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50" grpId="0" animBg="1"/>
      <p:bldP spid="51" grpId="0" animBg="1"/>
      <p:bldP spid="52" grpId="0" bldLvl="0" animBg="1"/>
      <p:bldP spid="53" grpId="0" animBg="1"/>
      <p:bldP spid="54" grpId="0" animBg="1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endParaRPr lang="zh-CN" altLang="en-US"/>
          </a:p>
        </p:txBody>
      </p:sp>
      <p:sp>
        <p:nvSpPr>
          <p:cNvPr id="31746" name="内容占位符 2"/>
          <p:cNvSpPr>
            <a:spLocks noGrp="1"/>
          </p:cNvSpPr>
          <p:nvPr>
            <p:ph idx="1"/>
          </p:nvPr>
        </p:nvSpPr>
        <p:spPr>
          <a:xfrm>
            <a:off x="771525" y="1148080"/>
            <a:ext cx="7313295" cy="2980055"/>
          </a:xfrm>
        </p:spPr>
        <p:txBody>
          <a:bodyPr anchor="t"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世界各地区的文明都经历了沧桑巨变，真正经久不衰的文明并不是故步自封、顽固不化的，只有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各种文明之间交流互动、互相借鉴和互相包容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，才能永久地立足于世界文明之中，而不是一种文明对另一种文明的全盘否定。一些西方学者或专家对非洲古老的文明所持有的极端偏见态度，全盘否定了非洲人自己创造出的文明历史，是“欧洲中心论”的表现，而他们用欧洲人的文明标准来衡量非洲文明的行为也是荒谬的。</a:t>
            </a:r>
          </a:p>
          <a:p>
            <a:pPr marL="0" indent="0" algn="r">
              <a:lnSpc>
                <a:spcPct val="150000"/>
              </a:lnSpc>
              <a:buNone/>
            </a:pP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二、教学内容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285" y="886460"/>
            <a:ext cx="8221980" cy="4035425"/>
          </a:xfrm>
        </p:spPr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zh-CN" altLang="en-US" sz="1800">
                <a:solidFill>
                  <a:schemeClr val="tx1"/>
                </a:solidFill>
              </a:rPr>
              <a:t>古代非洲文明</a:t>
            </a:r>
          </a:p>
          <a:p>
            <a:pPr marL="0" indent="0">
              <a:buFont typeface="+mj-lt"/>
              <a:buNone/>
            </a:pPr>
            <a:r>
              <a:rPr lang="zh-CN" altLang="en-US" sz="1800">
                <a:solidFill>
                  <a:schemeClr val="tx1"/>
                </a:solidFill>
              </a:rPr>
              <a:t>   </a:t>
            </a:r>
            <a:r>
              <a:rPr sz="1800">
                <a:solidFill>
                  <a:schemeClr val="tx1"/>
                </a:solidFill>
                <a:sym typeface="+mn-ea"/>
              </a:rPr>
              <a:t>非洲大陆上，</a:t>
            </a:r>
            <a:r>
              <a:rPr sz="1800">
                <a:solidFill>
                  <a:srgbClr val="FF0000"/>
                </a:solidFill>
                <a:sym typeface="+mn-ea"/>
              </a:rPr>
              <a:t>班图人发明了非洲的农业</a:t>
            </a:r>
            <a:r>
              <a:rPr sz="1800">
                <a:solidFill>
                  <a:schemeClr val="tx1"/>
                </a:solidFill>
                <a:sym typeface="+mn-ea"/>
              </a:rPr>
              <a:t>，并引进了部分外来农作物。</a:t>
            </a:r>
            <a:r>
              <a:rPr sz="1800">
                <a:solidFill>
                  <a:srgbClr val="FF0000"/>
                </a:solidFill>
                <a:sym typeface="+mn-ea"/>
              </a:rPr>
              <a:t>东非</a:t>
            </a:r>
            <a:r>
              <a:rPr sz="1800">
                <a:solidFill>
                  <a:schemeClr val="tx1"/>
                </a:solidFill>
                <a:sym typeface="+mn-ea"/>
              </a:rPr>
              <a:t>出现了一些</a:t>
            </a:r>
            <a:r>
              <a:rPr sz="1800">
                <a:solidFill>
                  <a:srgbClr val="FF0000"/>
                </a:solidFill>
                <a:sym typeface="+mn-ea"/>
              </a:rPr>
              <a:t>城市国家</a:t>
            </a:r>
            <a:r>
              <a:rPr sz="1800">
                <a:solidFill>
                  <a:schemeClr val="tx1"/>
                </a:solidFill>
                <a:sym typeface="+mn-ea"/>
              </a:rPr>
              <a:t>，与阿拉伯商人的贸易活跃。</a:t>
            </a:r>
            <a:r>
              <a:rPr sz="1800">
                <a:solidFill>
                  <a:srgbClr val="FF0000"/>
                </a:solidFill>
                <a:sym typeface="+mn-ea"/>
              </a:rPr>
              <a:t>西非</a:t>
            </a:r>
            <a:r>
              <a:rPr sz="1800">
                <a:solidFill>
                  <a:schemeClr val="tx1"/>
                </a:solidFill>
                <a:sym typeface="+mn-ea"/>
              </a:rPr>
              <a:t>控制了黄金资源和商路，先后兴起了</a:t>
            </a:r>
            <a:r>
              <a:rPr sz="1800">
                <a:solidFill>
                  <a:srgbClr val="FF0000"/>
                </a:solidFill>
                <a:sym typeface="+mn-ea"/>
              </a:rPr>
              <a:t>加纳、马里和桑海等强国</a:t>
            </a:r>
            <a:r>
              <a:rPr sz="1800">
                <a:solidFill>
                  <a:schemeClr val="tx1"/>
                </a:solidFill>
                <a:sym typeface="+mn-ea"/>
              </a:rPr>
              <a:t>。</a:t>
            </a:r>
          </a:p>
          <a:p>
            <a:pPr marL="0" indent="0">
              <a:buFont typeface="+mj-lt"/>
              <a:buNone/>
            </a:pPr>
            <a:endParaRPr lang="zh-CN" altLang="en-US" sz="180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zh-CN" altLang="en-US" sz="1800">
                <a:solidFill>
                  <a:schemeClr val="tx1"/>
                </a:solidFill>
              </a:rPr>
              <a:t>古代美洲文明</a:t>
            </a:r>
          </a:p>
          <a:p>
            <a:pPr marL="0" indent="0">
              <a:buFont typeface="+mj-lt"/>
              <a:buNone/>
            </a:pPr>
            <a:r>
              <a:rPr lang="zh-CN" altLang="en-US" sz="1800">
                <a:solidFill>
                  <a:schemeClr val="tx1"/>
                </a:solidFill>
              </a:rPr>
              <a:t>    美洲</a:t>
            </a:r>
            <a:r>
              <a:rPr lang="zh-CN" altLang="en-US" sz="1800">
                <a:solidFill>
                  <a:srgbClr val="FF0000"/>
                </a:solidFill>
              </a:rPr>
              <a:t>印第安人独立发明了农业</a:t>
            </a:r>
            <a:r>
              <a:rPr lang="zh-CN" altLang="en-US" sz="1800">
                <a:solidFill>
                  <a:schemeClr val="tx1"/>
                </a:solidFill>
              </a:rPr>
              <a:t>，在木石工具的时代，那里就产生了</a:t>
            </a:r>
            <a:r>
              <a:rPr lang="zh-CN" altLang="en-US" sz="1800">
                <a:solidFill>
                  <a:srgbClr val="FF0000"/>
                </a:solidFill>
              </a:rPr>
              <a:t>玛雅人的城市国家，以及阿兹特克人和印加人的帝国</a:t>
            </a:r>
            <a:r>
              <a:rPr lang="zh-CN" altLang="en-US" sz="1800">
                <a:solidFill>
                  <a:schemeClr val="tx1"/>
                </a:solidFill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三、教学目标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/>
          </a:bodyPr>
          <a:lstStyle/>
          <a:p>
            <a:pPr marL="0" indent="0">
              <a:buNone/>
            </a:pPr>
            <a:r>
              <a:rPr lang="en-US" altLang="zh-CN" sz="2000">
                <a:solidFill>
                  <a:schemeClr val="tx1"/>
                </a:solidFill>
              </a:rPr>
              <a:t>1.</a:t>
            </a:r>
            <a:r>
              <a:rPr lang="zh-CN" altLang="en-US" sz="2000">
                <a:solidFill>
                  <a:schemeClr val="tx1"/>
                </a:solidFill>
              </a:rPr>
              <a:t>依据教材地图与文字叙述 ，确认史事与地域空间的关系；梳理古代非洲文明、古代美洲文明的史实，了解中古时期非洲和美洲</a:t>
            </a:r>
            <a:r>
              <a:rPr sz="2000">
                <a:sym typeface="+mn-ea"/>
              </a:rPr>
              <a:t>的</a:t>
            </a:r>
            <a:r>
              <a:rPr lang="zh-CN" altLang="en-US" sz="2000">
                <a:solidFill>
                  <a:schemeClr val="tx1"/>
                </a:solidFill>
              </a:rPr>
              <a:t>社会状况。</a:t>
            </a:r>
          </a:p>
          <a:p>
            <a:pPr marL="0" indent="0">
              <a:buNone/>
            </a:pPr>
            <a:endParaRPr lang="zh-CN" altLang="en-US" sz="20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>
                <a:solidFill>
                  <a:schemeClr val="tx1"/>
                </a:solidFill>
              </a:rPr>
              <a:t>2. 在梳理史事的基础上，分析古代非洲与美洲文明的成果与特点，</a:t>
            </a:r>
            <a:r>
              <a:rPr sz="2000">
                <a:solidFill>
                  <a:srgbClr val="FF0000"/>
                </a:solidFill>
                <a:sym typeface="+mn-ea"/>
              </a:rPr>
              <a:t>认识人类文明可以在独立的条件下产生，并会创造出相应的制度；</a:t>
            </a:r>
            <a:r>
              <a:rPr sz="2000">
                <a:solidFill>
                  <a:schemeClr val="tx1"/>
                </a:solidFill>
                <a:sym typeface="+mn-ea"/>
              </a:rPr>
              <a:t>认识</a:t>
            </a:r>
            <a:r>
              <a:rPr sz="2000">
                <a:solidFill>
                  <a:srgbClr val="FF0000"/>
                </a:solidFill>
                <a:sym typeface="+mn-ea"/>
              </a:rPr>
              <a:t>人类走向文明的必然性和共性</a:t>
            </a:r>
            <a:r>
              <a:rPr sz="2000">
                <a:solidFill>
                  <a:schemeClr val="tx1"/>
                </a:solidFill>
                <a:sym typeface="+mn-ea"/>
              </a:rPr>
              <a:t>。</a:t>
            </a:r>
          </a:p>
          <a:p>
            <a:pPr marL="0" indent="0">
              <a:buNone/>
            </a:pPr>
            <a:endParaRPr lang="zh-CN" altLang="en-US" sz="20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000">
                <a:solidFill>
                  <a:schemeClr val="tx1"/>
                </a:solidFill>
              </a:rPr>
              <a:t>3.概括</a:t>
            </a:r>
            <a:r>
              <a:rPr sz="2000">
                <a:solidFill>
                  <a:schemeClr val="tx1"/>
                </a:solidFill>
                <a:sym typeface="+mn-ea"/>
              </a:rPr>
              <a:t>古代非洲与美洲不同地区、不同国家的文明的不同特点，</a:t>
            </a:r>
            <a:r>
              <a:rPr lang="zh-CN" altLang="en-US" sz="2000">
                <a:solidFill>
                  <a:schemeClr val="tx1"/>
                </a:solidFill>
              </a:rPr>
              <a:t>理解不同地区文明发展的多元面貌；认识</a:t>
            </a:r>
            <a:r>
              <a:rPr lang="zh-CN" altLang="en-US" sz="2000">
                <a:solidFill>
                  <a:srgbClr val="FF0000"/>
                </a:solidFill>
              </a:rPr>
              <a:t>中古时期世界历史仍然处于分散孤立发展的状态</a:t>
            </a:r>
            <a:r>
              <a:rPr lang="zh-CN" altLang="en-US" sz="2000">
                <a:solidFill>
                  <a:schemeClr val="tx1"/>
                </a:solidFill>
              </a:rPr>
              <a:t>，渗透国际视野；</a:t>
            </a:r>
            <a:r>
              <a:rPr sz="2000" smtClean="0">
                <a:solidFill>
                  <a:schemeClr val="tx1"/>
                </a:solidFill>
                <a:sym typeface="+mn-ea"/>
              </a:rPr>
              <a:t>认识</a:t>
            </a:r>
            <a:r>
              <a:rPr sz="2000">
                <a:solidFill>
                  <a:srgbClr val="FF0000"/>
                </a:solidFill>
                <a:sym typeface="+mn-ea"/>
              </a:rPr>
              <a:t>人类文明的多元性、统一性和不平衡性</a:t>
            </a:r>
            <a:r>
              <a:rPr sz="2000">
                <a:solidFill>
                  <a:schemeClr val="tx1"/>
                </a:solidFill>
                <a:sym typeface="+mn-ea"/>
              </a:rPr>
              <a:t>，具有</a:t>
            </a:r>
            <a:r>
              <a:rPr sz="2000">
                <a:solidFill>
                  <a:srgbClr val="FF0000"/>
                </a:solidFill>
                <a:sym typeface="+mn-ea"/>
              </a:rPr>
              <a:t>民族自信心</a:t>
            </a:r>
            <a:r>
              <a:rPr sz="2000">
                <a:solidFill>
                  <a:schemeClr val="tx1"/>
                </a:solidFill>
                <a:sym typeface="+mn-ea"/>
              </a:rPr>
              <a:t>；能够以开放的心态，认识到世界各地区、各民族共同推动了人类文明的进步，初步具有世界</a:t>
            </a:r>
            <a:r>
              <a:rPr sz="2000" smtClean="0">
                <a:solidFill>
                  <a:schemeClr val="tx1"/>
                </a:solidFill>
                <a:sym typeface="+mn-ea"/>
              </a:rPr>
              <a:t>意识。</a:t>
            </a:r>
          </a:p>
          <a:p>
            <a:pPr marL="0" indent="0">
              <a:buNone/>
            </a:pPr>
            <a:endParaRPr lang="zh-CN" altLang="en-US" sz="2000" smtClean="0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2159715538,3026299110&amp;fm=26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" y="2296160"/>
            <a:ext cx="8831580" cy="28473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四、教学重难点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1101184"/>
            <a:ext cx="8139178" cy="4042179"/>
          </a:xfrm>
        </p:spPr>
        <p:txBody>
          <a:bodyPr/>
          <a:lstStyle/>
          <a:p>
            <a:r>
              <a:rPr lang="zh-CN" altLang="en-US" sz="2400"/>
              <a:t>重点：古代非洲与美洲的文明</a:t>
            </a:r>
          </a:p>
          <a:p>
            <a:r>
              <a:rPr lang="zh-CN" altLang="en-US" sz="2400"/>
              <a:t>难点：古代非洲与美洲的文明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xfrm>
            <a:off x="473837" y="197844"/>
            <a:ext cx="8139178" cy="331514"/>
          </a:xfrm>
        </p:spPr>
        <p:txBody>
          <a:bodyPr anchor="ctr">
            <a:normAutofit fontScale="90000"/>
          </a:bodyPr>
          <a:lstStyle/>
          <a:p>
            <a:r>
              <a:rPr>
                <a:solidFill>
                  <a:srgbClr val="1D41D5"/>
                </a:solidFill>
              </a:rPr>
              <a:t>导入新课</a:t>
            </a:r>
          </a:p>
        </p:txBody>
      </p:sp>
      <p:pic>
        <p:nvPicPr>
          <p:cNvPr id="5122" name="图片 2" descr="廷巴克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" y="905510"/>
            <a:ext cx="6005195" cy="2495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3"/>
          <p:cNvSpPr txBox="1"/>
          <p:nvPr/>
        </p:nvSpPr>
        <p:spPr>
          <a:xfrm>
            <a:off x="633095" y="3618865"/>
            <a:ext cx="7822565" cy="975995"/>
          </a:xfrm>
          <a:prstGeom prst="rect">
            <a:avLst/>
          </a:prstGeom>
          <a:noFill/>
          <a:ln w="12700" cmpd="sng">
            <a:solidFill>
              <a:srgbClr val="A2CDFC"/>
            </a:solidFill>
            <a:prstDash val="sysDot"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</a:rPr>
              <a:t>德国古典哲学家黑格尔</a:t>
            </a:r>
            <a:r>
              <a:rPr lang="zh-CN" altLang="en-US" sz="1200"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1200">
                <a:latin typeface="楷体" panose="02010609060101010101" charset="-122"/>
                <a:ea typeface="楷体" panose="02010609060101010101" charset="-122"/>
              </a:rPr>
              <a:t>1770-1831</a:t>
            </a:r>
            <a:r>
              <a:rPr lang="zh-CN" altLang="en-US" sz="1200"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</a:rPr>
              <a:t>曾在其《历史哲学》中提到：“非洲是一个仍处于幼年时代的地方，还笼罩在夜的黑幕里，看不见自觉的历史的光明。”他们认为古代非洲的文明历史是由外来民族（特别是西方人）所创造的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</a:rPr>
              <a:t>......</a:t>
            </a:r>
            <a:endParaRPr lang="zh-CN" altLang="en-US" sz="16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4" name="文本框 4"/>
          <p:cNvSpPr txBox="1"/>
          <p:nvPr/>
        </p:nvSpPr>
        <p:spPr>
          <a:xfrm>
            <a:off x="1579880" y="3240405"/>
            <a:ext cx="6066790" cy="2990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350" b="1">
                <a:latin typeface="楷体" panose="02010609060101010101" charset="-122"/>
                <a:ea typeface="楷体" panose="02010609060101010101" charset="-122"/>
              </a:rPr>
              <a:t>上图是19世纪中叶德国版画，描绘了一支商队即将到达古城</a:t>
            </a:r>
            <a:r>
              <a:rPr lang="zh-CN" altLang="en-US" sz="135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廷巴克图</a:t>
            </a:r>
            <a:r>
              <a:rPr lang="zh-CN" altLang="en-US" sz="1350" b="1">
                <a:latin typeface="楷体" panose="02010609060101010101" charset="-122"/>
                <a:ea typeface="楷体" panose="02010609060101010101" charset="-122"/>
              </a:rPr>
              <a:t>的情景。</a:t>
            </a:r>
          </a:p>
        </p:txBody>
      </p:sp>
      <p:sp>
        <p:nvSpPr>
          <p:cNvPr id="5125" name="文本框 5"/>
          <p:cNvSpPr txBox="1"/>
          <p:nvPr/>
        </p:nvSpPr>
        <p:spPr>
          <a:xfrm>
            <a:off x="805180" y="537210"/>
            <a:ext cx="747649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>
                <a:solidFill>
                  <a:srgbClr val="1C0BC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思考：古代非洲是否</a:t>
            </a:r>
            <a:r>
              <a:rPr lang="en-US" altLang="zh-CN" b="1">
                <a:solidFill>
                  <a:srgbClr val="1C0BC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b="1">
                <a:solidFill>
                  <a:srgbClr val="1C0BC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笼罩在夜的黑幕里，看不见自觉的历史的光明</a:t>
            </a:r>
            <a:r>
              <a:rPr lang="en-US" altLang="zh-CN" b="1">
                <a:solidFill>
                  <a:srgbClr val="1C0BC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b="1">
                <a:solidFill>
                  <a:srgbClr val="1C0BC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ldLvl="0" animBg="1"/>
      <p:bldP spid="51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8450" y="365760"/>
            <a:ext cx="3040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学习任务 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1650" y="1130300"/>
            <a:ext cx="74568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/>
              <a:t>  </a:t>
            </a:r>
            <a:r>
              <a:rPr lang="zh-CN" altLang="en-US"/>
              <a:t>阅读教材第一子目，分析</a:t>
            </a:r>
            <a:r>
              <a:rPr lang="zh-CN" altLang="en-US">
                <a:solidFill>
                  <a:srgbClr val="1D41D5"/>
                </a:solidFill>
              </a:rPr>
              <a:t>非洲文明产生的条件</a:t>
            </a:r>
            <a:r>
              <a:rPr lang="zh-CN" altLang="en-US"/>
              <a:t>，梳理</a:t>
            </a:r>
            <a:r>
              <a:rPr lang="zh-CN" altLang="en-US">
                <a:solidFill>
                  <a:srgbClr val="1D41D5"/>
                </a:solidFill>
              </a:rPr>
              <a:t>非洲文明的表现</a:t>
            </a:r>
            <a:r>
              <a:rPr lang="zh-CN" altLang="en-US"/>
              <a:t>，结合历史地图《古代非洲的国家》，</a:t>
            </a:r>
            <a:r>
              <a:rPr lang="zh-CN" altLang="en-US">
                <a:solidFill>
                  <a:schemeClr val="tx1"/>
                </a:solidFill>
              </a:rPr>
              <a:t>概括</a:t>
            </a:r>
            <a:r>
              <a:rPr lang="zh-CN" altLang="en-US">
                <a:solidFill>
                  <a:srgbClr val="1D41D5"/>
                </a:solidFill>
              </a:rPr>
              <a:t>古代非洲文明的特点</a:t>
            </a:r>
            <a:r>
              <a:rPr lang="zh-CN" altLang="en-US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49580" y="2829560"/>
            <a:ext cx="38271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西非居民</a:t>
            </a:r>
            <a:r>
              <a:rPr lang="zh-CN" altLang="en-US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班图人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培育出了</a:t>
            </a:r>
            <a:r>
              <a:rPr lang="zh-CN" altLang="en-US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甜高粱、西瓜和棉花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等重要农作物，驯养了</a:t>
            </a:r>
            <a:r>
              <a:rPr lang="zh-CN" altLang="en-US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牛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，引进了</a:t>
            </a:r>
            <a:r>
              <a:rPr lang="zh-CN" altLang="en-US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绵羊和山羊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等，掌握了</a:t>
            </a:r>
            <a:r>
              <a:rPr lang="zh-CN" altLang="en-US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冶铁技术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lang="zh-CN" altLang="en-US" b="1" noProof="1">
              <a:latin typeface="宋体" panose="02010600030101010101" pitchFamily="2" charset="-122"/>
            </a:endParaRPr>
          </a:p>
        </p:txBody>
      </p:sp>
      <p:pic>
        <p:nvPicPr>
          <p:cNvPr id="2" name="图片 1" descr="timg (2)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2415" y="1078230"/>
            <a:ext cx="4907915" cy="24828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39640" y="811530"/>
            <a:ext cx="34886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农耕畜牧的产生及其传播示意图</a:t>
            </a:r>
          </a:p>
        </p:txBody>
      </p:sp>
      <p:grpSp>
        <p:nvGrpSpPr>
          <p:cNvPr id="8196" name="组合 7"/>
          <p:cNvGrpSpPr/>
          <p:nvPr/>
        </p:nvGrpSpPr>
        <p:grpSpPr>
          <a:xfrm>
            <a:off x="916305" y="1078230"/>
            <a:ext cx="2309495" cy="1606550"/>
            <a:chOff x="5600886" y="3483638"/>
            <a:chExt cx="6115882" cy="3267075"/>
          </a:xfrm>
        </p:grpSpPr>
        <p:pic>
          <p:nvPicPr>
            <p:cNvPr id="8197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0886" y="3483638"/>
              <a:ext cx="6115882" cy="32670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198" name="文本框 6"/>
            <p:cNvSpPr txBox="1"/>
            <p:nvPr/>
          </p:nvSpPr>
          <p:spPr>
            <a:xfrm>
              <a:off x="7538058" y="5930716"/>
              <a:ext cx="2635025" cy="819997"/>
            </a:xfrm>
            <a:prstGeom prst="rect">
              <a:avLst/>
            </a:prstGeom>
            <a:solidFill>
              <a:schemeClr val="accent5">
                <a:alpha val="36000"/>
              </a:schemeClr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025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班图人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49910" y="3967480"/>
            <a:ext cx="81445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班图人的活动区域逐渐扩展，到</a:t>
            </a:r>
            <a:r>
              <a:rPr lang="en-US" altLang="zh-CN" b="1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11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世纪，班图人成为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撒哈拉沙漠以南地区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的主要居民，</a:t>
            </a:r>
            <a:r>
              <a:rPr lang="zh-CN" altLang="en-US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农业、畜牧业和冶铁技术</a:t>
            </a:r>
            <a:r>
              <a:rPr lang="zh-CN" altLang="en-US" b="1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也传播到非洲大部分地区。</a:t>
            </a:r>
            <a:endParaRPr lang="zh-CN" altLang="en-US" b="1" noProof="1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一、古代非洲文明</a:t>
            </a:r>
          </a:p>
        </p:txBody>
      </p:sp>
      <p:sp>
        <p:nvSpPr>
          <p:cNvPr id="6" name="矩形 5"/>
          <p:cNvSpPr/>
          <p:nvPr/>
        </p:nvSpPr>
        <p:spPr>
          <a:xfrm>
            <a:off x="449580" y="593725"/>
            <a:ext cx="4290060" cy="484505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 fontScale="90000"/>
          </a:bodyPr>
          <a:lstStyle/>
          <a:p>
            <a:pPr lvl="0" algn="l" hangingPunct="1"/>
            <a:r>
              <a:rPr lang="zh-CN" altLang="en-US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1、非洲文明的条件：古代农业与班图人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75" y="567055"/>
            <a:ext cx="2978785" cy="38868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: 圆角 2"/>
          <p:cNvSpPr/>
          <p:nvPr/>
        </p:nvSpPr>
        <p:spPr>
          <a:xfrm>
            <a:off x="597853" y="664210"/>
            <a:ext cx="3362325" cy="521494"/>
          </a:xfrm>
          <a:prstGeom prst="round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pPr lvl="0" algn="l" hangingPunct="1"/>
            <a:r>
              <a:rPr lang="zh-CN" altLang="en-US" sz="1600" b="1" kern="1200" spc="200">
                <a:solidFill>
                  <a:srgbClr val="1D41D5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2.东非--阿克苏姆王国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3100" y="1513840"/>
            <a:ext cx="3586480" cy="16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</a:t>
            </a:r>
            <a:r>
              <a:rPr lang="zh-CN" altLang="en-US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公元前后，在今埃塞俄比亚地区兴起了阿克苏姆王国。</a:t>
            </a:r>
          </a:p>
          <a:p>
            <a:endParaRPr lang="zh-CN" altLang="en-US" sz="2000" b="1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r>
              <a:rPr lang="zh-CN" altLang="en-US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 </a:t>
            </a:r>
            <a:r>
              <a:rPr lang="en-US" altLang="zh-CN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</a:t>
            </a:r>
            <a:r>
              <a:rPr lang="zh-CN" altLang="en-US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世纪，</a:t>
            </a:r>
            <a:r>
              <a:rPr lang="zh-CN" altLang="en-US" sz="2000" b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阿克苏姆王国</a:t>
            </a:r>
            <a:r>
              <a:rPr lang="zh-CN" altLang="en-US" sz="20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进入鼎盛时期，一度成为地区强国</a:t>
            </a:r>
            <a:endParaRPr lang="zh-CN" altLang="en-US" sz="2000" b="1" noProof="1"/>
          </a:p>
        </p:txBody>
      </p:sp>
      <p:sp>
        <p:nvSpPr>
          <p:cNvPr id="4" name="椭圆 3"/>
          <p:cNvSpPr/>
          <p:nvPr/>
        </p:nvSpPr>
        <p:spPr>
          <a:xfrm>
            <a:off x="6890941" y="1655921"/>
            <a:ext cx="594122" cy="6143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6" name="标注: 线形 5"/>
          <p:cNvSpPr/>
          <p:nvPr/>
        </p:nvSpPr>
        <p:spPr>
          <a:xfrm>
            <a:off x="4632325" y="1242775"/>
            <a:ext cx="1488281" cy="328613"/>
          </a:xfrm>
          <a:prstGeom prst="borderCallout1">
            <a:avLst>
              <a:gd name="adj1" fmla="val 98425"/>
              <a:gd name="adj2" fmla="val 98723"/>
              <a:gd name="adj3" fmla="val 176088"/>
              <a:gd name="adj4" fmla="val 15394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00" strike="noStrike" noProof="1"/>
          </a:p>
        </p:txBody>
      </p:sp>
      <p:sp>
        <p:nvSpPr>
          <p:cNvPr id="7" name="矩形 6"/>
          <p:cNvSpPr/>
          <p:nvPr/>
        </p:nvSpPr>
        <p:spPr>
          <a:xfrm>
            <a:off x="4656138" y="1245156"/>
            <a:ext cx="1562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zh-CN" altLang="en-US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阿克苏姆王国</a:t>
            </a:r>
            <a:endParaRPr lang="zh-CN" altLang="en-US" b="1" strike="noStrike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标题 2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olidFill>
                  <a:srgbClr val="1D41D5"/>
                </a:solidFill>
              </a:rPr>
              <a:t>一、古代非洲文明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5696158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9f64f7c-4fd2-488d-8777-b8e9f39df3b8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90051dd-d817-4173-b5bb-0bc28d60b16d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2841</Words>
  <Application>Microsoft Office PowerPoint</Application>
  <PresentationFormat>全屏显示(16:9)</PresentationFormat>
  <Paragraphs>246</Paragraphs>
  <Slides>24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1_Office 主题​​</vt:lpstr>
      <vt:lpstr>古代非洲与美洲</vt:lpstr>
      <vt:lpstr>一、课标要求</vt:lpstr>
      <vt:lpstr>二、教学内容</vt:lpstr>
      <vt:lpstr>三、教学目标</vt:lpstr>
      <vt:lpstr>四、教学重难点</vt:lpstr>
      <vt:lpstr>导入新课</vt:lpstr>
      <vt:lpstr>PowerPoint 演示文稿</vt:lpstr>
      <vt:lpstr>一、古代非洲文明</vt:lpstr>
      <vt:lpstr>一、古代非洲文明</vt:lpstr>
      <vt:lpstr>一、古代非洲文明</vt:lpstr>
      <vt:lpstr>一、古代非洲文明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29</cp:revision>
  <dcterms:created xsi:type="dcterms:W3CDTF">2020-02-01T11:21:00Z</dcterms:created>
  <dcterms:modified xsi:type="dcterms:W3CDTF">2020-04-04T01:50:53Z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