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36" r:id="rId2"/>
    <p:sldId id="283" r:id="rId3"/>
    <p:sldId id="349" r:id="rId4"/>
    <p:sldId id="438" r:id="rId5"/>
    <p:sldId id="416" r:id="rId6"/>
    <p:sldId id="440" r:id="rId7"/>
    <p:sldId id="441" r:id="rId8"/>
    <p:sldId id="417" r:id="rId9"/>
    <p:sldId id="418" r:id="rId10"/>
    <p:sldId id="450" r:id="rId11"/>
    <p:sldId id="420" r:id="rId12"/>
    <p:sldId id="421" r:id="rId13"/>
    <p:sldId id="422" r:id="rId14"/>
    <p:sldId id="442" r:id="rId15"/>
    <p:sldId id="451" r:id="rId16"/>
    <p:sldId id="443" r:id="rId17"/>
    <p:sldId id="455" r:id="rId18"/>
    <p:sldId id="456" r:id="rId19"/>
    <p:sldId id="458" r:id="rId20"/>
    <p:sldId id="457" r:id="rId21"/>
    <p:sldId id="444" r:id="rId22"/>
    <p:sldId id="452" r:id="rId23"/>
    <p:sldId id="425" r:id="rId24"/>
    <p:sldId id="453" r:id="rId25"/>
    <p:sldId id="454" r:id="rId26"/>
    <p:sldId id="445" r:id="rId27"/>
    <p:sldId id="446" r:id="rId28"/>
    <p:sldId id="447" r:id="rId29"/>
    <p:sldId id="448" r:id="rId30"/>
    <p:sldId id="449" r:id="rId31"/>
    <p:sldId id="434" r:id="rId3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fld id="{CD457123-1F3F-4326-AF5B-5291879CFB75}" type="slidenum">
              <a:rPr lang="zh-CN" altLang="en-US" sz="1200" smtClean="0"/>
              <a:t>4</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2020/4/14</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2020/4/14</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9.jpe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387090" y="1496060"/>
            <a:ext cx="5464810" cy="1854835"/>
          </a:xfrm>
        </p:spPr>
        <p:txBody>
          <a:bodyPr>
            <a:noAutofit/>
          </a:bodyPr>
          <a:lstStyle/>
          <a:p>
            <a:pPr algn="ctr">
              <a:lnSpc>
                <a:spcPct val="130000"/>
              </a:lnSpc>
            </a:pPr>
            <a:r>
              <a:rPr lang="en-US" altLang="zh-CN" sz="2800" b="1" spc="300" dirty="0">
                <a:latin typeface="微软雅黑" panose="020B0503020204020204" charset="-122"/>
                <a:ea typeface="微软雅黑" panose="020B0503020204020204" charset="-122"/>
                <a:sym typeface="+mn-ea"/>
              </a:rPr>
              <a:t>《</a:t>
            </a:r>
            <a:r>
              <a:rPr lang="zh-CN" altLang="en-US" sz="2800" b="1" spc="300" dirty="0">
                <a:latin typeface="微软雅黑" panose="020B0503020204020204" charset="-122"/>
                <a:ea typeface="微软雅黑" panose="020B0503020204020204" charset="-122"/>
                <a:sym typeface="+mn-ea"/>
              </a:rPr>
              <a:t>政治与法治</a:t>
            </a:r>
            <a:r>
              <a:rPr lang="en-US" altLang="zh-CN" sz="2800" b="1" spc="300" dirty="0">
                <a:latin typeface="微软雅黑" panose="020B0503020204020204" charset="-122"/>
                <a:ea typeface="微软雅黑" panose="020B0503020204020204" charset="-122"/>
                <a:sym typeface="+mn-ea"/>
              </a:rPr>
              <a:t>》</a:t>
            </a:r>
            <a:r>
              <a:rPr lang="zh-CN" altLang="en-US" sz="2800" b="1" spc="300" dirty="0">
                <a:latin typeface="微软雅黑" panose="020B0503020204020204" charset="-122"/>
                <a:ea typeface="微软雅黑" panose="020B0503020204020204" charset="-122"/>
                <a:sym typeface="+mn-ea"/>
              </a:rPr>
              <a:t>第</a:t>
            </a:r>
            <a:r>
              <a:rPr lang="en-US" altLang="zh-CN" sz="2800" b="1" spc="300" dirty="0">
                <a:latin typeface="微软雅黑" panose="020B0503020204020204" charset="-122"/>
                <a:ea typeface="微软雅黑" panose="020B0503020204020204" charset="-122"/>
                <a:sym typeface="+mn-ea"/>
              </a:rPr>
              <a:t>4</a:t>
            </a:r>
            <a:r>
              <a:rPr lang="zh-CN" altLang="en-US" sz="2800" b="1" spc="300" dirty="0">
                <a:latin typeface="微软雅黑" panose="020B0503020204020204" charset="-122"/>
                <a:ea typeface="微软雅黑" panose="020B0503020204020204" charset="-122"/>
                <a:sym typeface="+mn-ea"/>
              </a:rPr>
              <a:t>课时</a:t>
            </a:r>
            <a:br>
              <a:rPr lang="en-US" altLang="zh-CN" sz="2800" b="1" spc="300" dirty="0">
                <a:solidFill>
                  <a:srgbClr val="FF0000"/>
                </a:solidFill>
                <a:latin typeface="微软雅黑" panose="020B0503020204020204" charset="-122"/>
                <a:ea typeface="微软雅黑" panose="020B0503020204020204" charset="-122"/>
                <a:sym typeface="+mn-ea"/>
              </a:rPr>
            </a:br>
            <a:r>
              <a:rPr lang="zh-CN" altLang="en-US" sz="2800" b="1" spc="300" dirty="0">
                <a:solidFill>
                  <a:srgbClr val="FF0000"/>
                </a:solidFill>
                <a:latin typeface="微软雅黑" panose="020B0503020204020204" charset="-122"/>
                <a:ea typeface="微软雅黑" panose="020B0503020204020204" charset="-122"/>
                <a:sym typeface="+mn-ea"/>
              </a:rPr>
              <a:t>第二课   中国共产党的先进性</a:t>
            </a:r>
            <a:br>
              <a:rPr lang="zh-CN" altLang="en-US" sz="2800" b="1" spc="300" dirty="0">
                <a:solidFill>
                  <a:srgbClr val="FF0000"/>
                </a:solidFill>
                <a:latin typeface="微软雅黑" panose="020B0503020204020204" charset="-122"/>
                <a:ea typeface="微软雅黑" panose="020B0503020204020204" charset="-122"/>
                <a:sym typeface="+mn-ea"/>
              </a:rPr>
            </a:br>
            <a:r>
              <a:rPr lang="zh-CN" altLang="en-US" sz="2800" b="1" spc="300" dirty="0">
                <a:solidFill>
                  <a:srgbClr val="0000FF"/>
                </a:solidFill>
                <a:latin typeface="微软雅黑" panose="020B0503020204020204" charset="-122"/>
                <a:ea typeface="微软雅黑" panose="020B0503020204020204" charset="-122"/>
                <a:sym typeface="+mn-ea"/>
              </a:rPr>
              <a:t>第二框      始终走在时代前列</a:t>
            </a:r>
            <a:endParaRPr lang="zh-CN" altLang="en-US" sz="2400" b="1" spc="300" dirty="0">
              <a:solidFill>
                <a:srgbClr val="0000FF"/>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230601" y="1034167"/>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高一年级政治</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630044" y="3728327"/>
            <a:ext cx="4979254" cy="1169038"/>
          </a:xfrm>
          <a:prstGeom prst="rect">
            <a:avLst/>
          </a:prstGeom>
          <a:noFill/>
        </p:spPr>
        <p:txBody>
          <a:bodyPr wrap="square" rtlCol="0">
            <a:spAutoFit/>
          </a:bodyPr>
          <a:lstStyle/>
          <a:p>
            <a:pPr algn="ctr">
              <a:lnSpc>
                <a:spcPct val="12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北京市陈经纶中学       李   颖</a:t>
            </a:r>
            <a:endParaRPr lang="en-US" altLang="zh-CN" sz="2000" spc="226" dirty="0">
              <a:solidFill>
                <a:schemeClr val="bg2">
                  <a:lumMod val="10000"/>
                </a:schemeClr>
              </a:solidFill>
              <a:latin typeface="微软雅黑" panose="020B0503020204020204" charset="-122"/>
              <a:ea typeface="微软雅黑" panose="020B0503020204020204" charset="-122"/>
            </a:endParaRPr>
          </a:p>
          <a:p>
            <a:pPr algn="ctr">
              <a:lnSpc>
                <a:spcPct val="12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北京市陈经纶中学       王非凡</a:t>
            </a:r>
            <a:endParaRPr lang="en-US" altLang="zh-CN" sz="2000" spc="226" dirty="0">
              <a:solidFill>
                <a:schemeClr val="bg2">
                  <a:lumMod val="10000"/>
                </a:schemeClr>
              </a:solidFill>
              <a:latin typeface="微软雅黑" panose="020B0503020204020204" charset="-122"/>
              <a:ea typeface="微软雅黑" panose="020B0503020204020204" charset="-122"/>
            </a:endParaRPr>
          </a:p>
          <a:p>
            <a:pPr algn="ctr">
              <a:lnSpc>
                <a:spcPct val="12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北京市朝阳区教研中心  刘曙光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0"/>
          <p:cNvSpPr txBox="1">
            <a:spLocks noChangeArrowheads="1"/>
          </p:cNvSpPr>
          <p:nvPr/>
        </p:nvSpPr>
        <p:spPr bwMode="auto">
          <a:xfrm>
            <a:off x="92208" y="65213"/>
            <a:ext cx="8951899" cy="521970"/>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800" b="1" dirty="0">
                <a:solidFill>
                  <a:srgbClr val="00B050"/>
                </a:solidFill>
              </a:rPr>
              <a:t> </a:t>
            </a:r>
            <a:r>
              <a:rPr lang="zh-CN" altLang="en-US" sz="2800" b="1" dirty="0">
                <a:solidFill>
                  <a:srgbClr val="0000FF"/>
                </a:solidFill>
                <a:latin typeface="微软雅黑" panose="020B0503020204020204" charset="-122"/>
                <a:ea typeface="微软雅黑" panose="020B0503020204020204" charset="-122"/>
              </a:rPr>
              <a:t> （</a:t>
            </a:r>
            <a:r>
              <a:rPr lang="en-US" altLang="zh-CN" sz="2800" b="1" dirty="0">
                <a:solidFill>
                  <a:srgbClr val="0000FF"/>
                </a:solidFill>
                <a:latin typeface="微软雅黑" panose="020B0503020204020204" charset="-122"/>
                <a:ea typeface="微软雅黑" panose="020B0503020204020204" charset="-122"/>
              </a:rPr>
              <a:t>3</a:t>
            </a:r>
            <a:r>
              <a:rPr lang="zh-CN" altLang="en-US" sz="2800" b="1" dirty="0">
                <a:solidFill>
                  <a:srgbClr val="0000FF"/>
                </a:solidFill>
                <a:latin typeface="微软雅黑" panose="020B0503020204020204" charset="-122"/>
                <a:ea typeface="微软雅黑" panose="020B0503020204020204" charset="-122"/>
              </a:rPr>
              <a:t>）邓小平理论</a:t>
            </a:r>
          </a:p>
        </p:txBody>
      </p:sp>
      <p:sp>
        <p:nvSpPr>
          <p:cNvPr id="14" name="文本框 13"/>
          <p:cNvSpPr txBox="1"/>
          <p:nvPr/>
        </p:nvSpPr>
        <p:spPr>
          <a:xfrm>
            <a:off x="92208" y="749728"/>
            <a:ext cx="8951897" cy="4039567"/>
          </a:xfrm>
          <a:prstGeom prst="rect">
            <a:avLst/>
          </a:prstGeom>
          <a:noFill/>
          <a:ln>
            <a:solidFill>
              <a:schemeClr val="accent3"/>
            </a:solidFill>
          </a:ln>
        </p:spPr>
        <p:txBody>
          <a:bodyPr wrap="square">
            <a:spAutoFit/>
          </a:bodyPr>
          <a:lstStyle/>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形成：</a:t>
            </a:r>
            <a:r>
              <a:rPr lang="zh-CN" altLang="en-US" sz="2400" b="1" kern="1200" spc="150" dirty="0">
                <a:solidFill>
                  <a:schemeClr val="tx1"/>
                </a:solidFill>
                <a:latin typeface="宋体" panose="02010600030101010101" pitchFamily="2" charset="-122"/>
                <a:ea typeface="宋体" panose="02010600030101010101" pitchFamily="2" charset="-122"/>
                <a:cs typeface="+mn-cs"/>
              </a:rPr>
              <a:t>党的</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十一届三中全会</a:t>
            </a:r>
            <a:r>
              <a:rPr lang="zh-CN" altLang="en-US" sz="2400" b="1" kern="1200" spc="150" dirty="0">
                <a:solidFill>
                  <a:schemeClr val="tx1"/>
                </a:solidFill>
                <a:latin typeface="宋体" panose="02010600030101010101" pitchFamily="2" charset="-122"/>
                <a:ea typeface="宋体" panose="02010600030101010101" pitchFamily="2" charset="-122"/>
                <a:cs typeface="+mn-cs"/>
              </a:rPr>
              <a:t>以来，</a:t>
            </a:r>
          </a:p>
          <a:p>
            <a:pPr>
              <a:lnSpc>
                <a:spcPct val="120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以邓小平同志为主要代表的中国共产党人，</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总结</a:t>
            </a:r>
            <a:r>
              <a:rPr lang="zh-CN" altLang="en-US" sz="2400" b="1" kern="1200" spc="150" dirty="0">
                <a:solidFill>
                  <a:schemeClr val="tx1"/>
                </a:solidFill>
                <a:latin typeface="宋体" panose="02010600030101010101" pitchFamily="2" charset="-122"/>
                <a:ea typeface="宋体" panose="02010600030101010101" pitchFamily="2" charset="-122"/>
                <a:cs typeface="+mn-cs"/>
              </a:rPr>
              <a:t>新中国成立以来正反两方面的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经验</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解放</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思想</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实事求是</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实现</a:t>
            </a:r>
            <a:r>
              <a:rPr lang="zh-CN" altLang="en-US" sz="2400" b="1" kern="1200" spc="150" dirty="0">
                <a:solidFill>
                  <a:schemeClr val="tx1"/>
                </a:solidFill>
                <a:latin typeface="宋体" panose="02010600030101010101" pitchFamily="2" charset="-122"/>
                <a:ea typeface="宋体" panose="02010600030101010101" pitchFamily="2" charset="-122"/>
                <a:cs typeface="+mn-cs"/>
              </a:rPr>
              <a:t>全党工作中心向经济建设的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转移</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实行</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改革开放</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开辟</a:t>
            </a:r>
            <a:r>
              <a:rPr lang="zh-CN" altLang="en-US" sz="2400" b="1" kern="1200" spc="150" dirty="0">
                <a:solidFill>
                  <a:schemeClr val="tx1"/>
                </a:solidFill>
                <a:latin typeface="宋体" panose="02010600030101010101" pitchFamily="2" charset="-122"/>
                <a:ea typeface="宋体" panose="02010600030101010101" pitchFamily="2" charset="-122"/>
                <a:cs typeface="+mn-cs"/>
              </a:rPr>
              <a:t>了社会主义事业发展的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新时期</a:t>
            </a:r>
            <a:r>
              <a:rPr lang="zh-CN" altLang="en-US" sz="2400" b="1" kern="1200" spc="150" dirty="0">
                <a:solidFill>
                  <a:schemeClr val="tx1"/>
                </a:solidFill>
                <a:latin typeface="宋体" panose="02010600030101010101" pitchFamily="2" charset="-122"/>
                <a:ea typeface="宋体" panose="02010600030101010101" pitchFamily="2" charset="-122"/>
                <a:cs typeface="+mn-cs"/>
              </a:rPr>
              <a:t>，  逐步</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形成</a:t>
            </a:r>
            <a:r>
              <a:rPr lang="zh-CN" altLang="en-US" sz="2400" b="1" kern="1200" spc="150" dirty="0">
                <a:solidFill>
                  <a:schemeClr val="tx1"/>
                </a:solidFill>
                <a:latin typeface="宋体" panose="02010600030101010101" pitchFamily="2" charset="-122"/>
                <a:ea typeface="宋体" panose="02010600030101010101" pitchFamily="2" charset="-122"/>
                <a:cs typeface="+mn-cs"/>
              </a:rPr>
              <a:t>了建设中国特色社会主义的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路线</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方针</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政策</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阐明</a:t>
            </a:r>
            <a:r>
              <a:rPr lang="zh-CN" altLang="en-US" sz="2400" b="1" kern="1200" spc="150" dirty="0">
                <a:solidFill>
                  <a:schemeClr val="tx1"/>
                </a:solidFill>
                <a:latin typeface="宋体" panose="02010600030101010101" pitchFamily="2" charset="-122"/>
                <a:ea typeface="宋体" panose="02010600030101010101" pitchFamily="2" charset="-122"/>
                <a:cs typeface="+mn-cs"/>
              </a:rPr>
              <a:t>了</a:t>
            </a:r>
            <a:r>
              <a:rPr lang="zh-CN" altLang="en-US" sz="2400" b="1" kern="1200" spc="150" dirty="0">
                <a:solidFill>
                  <a:srgbClr val="00B050"/>
                </a:solidFill>
                <a:latin typeface="微软雅黑" panose="020B0503020204020204" pitchFamily="34" charset="-122"/>
                <a:ea typeface="微软雅黑" panose="020B0503020204020204" pitchFamily="34" charset="-122"/>
                <a:cs typeface="+mn-cs"/>
              </a:rPr>
              <a:t>在中国</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建设社会主义</a:t>
            </a:r>
            <a:r>
              <a:rPr lang="zh-CN" altLang="en-US" sz="1200" b="1" kern="1200" spc="150" dirty="0">
                <a:solidFill>
                  <a:schemeClr val="tx1"/>
                </a:solidFill>
                <a:latin typeface="微软雅黑" panose="020B0503020204020204" pitchFamily="34" charset="-122"/>
                <a:ea typeface="微软雅黑" panose="020B0503020204020204" pitchFamily="34" charset="-122"/>
                <a:cs typeface="+mn-cs"/>
              </a:rPr>
              <a:t>、</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巩固</a:t>
            </a:r>
            <a:r>
              <a:rPr lang="zh-CN" altLang="en-US" sz="2000" b="1" kern="1200" spc="150" dirty="0">
                <a:solidFill>
                  <a:schemeClr val="tx1"/>
                </a:solidFill>
                <a:latin typeface="微软雅黑" panose="020B0503020204020204" pitchFamily="34" charset="-122"/>
                <a:ea typeface="微软雅黑" panose="020B0503020204020204" pitchFamily="34" charset="-122"/>
                <a:cs typeface="+mn-cs"/>
              </a:rPr>
              <a:t>和</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发展社会主义</a:t>
            </a:r>
            <a:r>
              <a:rPr lang="zh-CN" altLang="en-US" sz="2400" b="1" kern="1200" spc="150" dirty="0">
                <a:solidFill>
                  <a:schemeClr val="tx1"/>
                </a:solidFill>
                <a:latin typeface="宋体" panose="02010600030101010101" pitchFamily="2" charset="-122"/>
                <a:ea typeface="宋体" panose="02010600030101010101" pitchFamily="2" charset="-122"/>
                <a:cs typeface="+mn-cs"/>
              </a:rPr>
              <a:t>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基本问题</a:t>
            </a:r>
            <a:r>
              <a:rPr lang="zh-CN" altLang="en-US" sz="12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创立</a:t>
            </a:r>
            <a:r>
              <a:rPr lang="zh-CN" altLang="en-US" sz="2400" b="1" kern="1200" spc="150" dirty="0">
                <a:solidFill>
                  <a:schemeClr val="tx1"/>
                </a:solidFill>
                <a:latin typeface="宋体" panose="02010600030101010101" pitchFamily="2" charset="-122"/>
                <a:ea typeface="宋体" panose="02010600030101010101" pitchFamily="2" charset="-122"/>
                <a:cs typeface="+mn-cs"/>
              </a:rPr>
              <a:t>了邓小平理论。</a:t>
            </a:r>
          </a:p>
        </p:txBody>
      </p:sp>
    </p:spTree>
    <p:extLst>
      <p:ext uri="{BB962C8B-B14F-4D97-AF65-F5344CB8AC3E}">
        <p14:creationId xmlns:p14="http://schemas.microsoft.com/office/powerpoint/2010/main" val="126805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0"/>
          <p:cNvSpPr txBox="1">
            <a:spLocks noChangeArrowheads="1"/>
          </p:cNvSpPr>
          <p:nvPr/>
        </p:nvSpPr>
        <p:spPr bwMode="auto">
          <a:xfrm>
            <a:off x="81030" y="123989"/>
            <a:ext cx="8993814" cy="521970"/>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800" b="1" dirty="0">
                <a:solidFill>
                  <a:srgbClr val="00B050"/>
                </a:solidFill>
              </a:rPr>
              <a:t> </a:t>
            </a:r>
            <a:r>
              <a:rPr lang="zh-CN" altLang="en-US" sz="2800" b="1" dirty="0">
                <a:solidFill>
                  <a:srgbClr val="0000FF"/>
                </a:solidFill>
                <a:latin typeface="微软雅黑" panose="020B0503020204020204" charset="-122"/>
                <a:ea typeface="微软雅黑" panose="020B0503020204020204" charset="-122"/>
              </a:rPr>
              <a:t> （</a:t>
            </a:r>
            <a:r>
              <a:rPr lang="en-US" altLang="zh-CN" sz="2800" b="1" dirty="0">
                <a:solidFill>
                  <a:srgbClr val="0000FF"/>
                </a:solidFill>
                <a:latin typeface="微软雅黑" panose="020B0503020204020204" charset="-122"/>
                <a:ea typeface="微软雅黑" panose="020B0503020204020204" charset="-122"/>
              </a:rPr>
              <a:t>4</a:t>
            </a:r>
            <a:r>
              <a:rPr lang="zh-CN" altLang="en-US" sz="2800" b="1" dirty="0">
                <a:solidFill>
                  <a:srgbClr val="0000FF"/>
                </a:solidFill>
                <a:latin typeface="微软雅黑" panose="020B0503020204020204" charset="-122"/>
                <a:ea typeface="微软雅黑" panose="020B0503020204020204" charset="-122"/>
              </a:rPr>
              <a:t>）</a:t>
            </a:r>
            <a:r>
              <a:rPr lang="zh-CN" altLang="en-US" sz="2800" b="1" dirty="0">
                <a:solidFill>
                  <a:srgbClr val="0000FF"/>
                </a:solidFill>
                <a:latin typeface="微软雅黑" panose="020B0503020204020204" charset="-122"/>
                <a:ea typeface="微软雅黑" panose="020B0503020204020204" charset="-122"/>
                <a:sym typeface="+mn-ea"/>
              </a:rPr>
              <a:t>“三个代表”重要思想</a:t>
            </a:r>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81029" y="833170"/>
            <a:ext cx="8993813" cy="3509807"/>
          </a:xfrm>
          <a:prstGeom prst="rect">
            <a:avLst/>
          </a:prstGeom>
          <a:noFill/>
          <a:ln>
            <a:solidFill>
              <a:schemeClr val="accent3"/>
            </a:solidFill>
          </a:ln>
        </p:spPr>
        <p:txBody>
          <a:bodyPr wrap="square">
            <a:spAutoFit/>
          </a:bodyPr>
          <a:lstStyle/>
          <a:p>
            <a:pPr>
              <a:lnSpc>
                <a:spcPct val="135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rPr>
              <a:t>形成：</a:t>
            </a:r>
            <a:r>
              <a:rPr lang="zh-CN" altLang="en-US" sz="2400" b="1" kern="1200" spc="150" dirty="0">
                <a:solidFill>
                  <a:schemeClr val="tx1"/>
                </a:solidFill>
                <a:latin typeface="宋体" panose="02010600030101010101" pitchFamily="2" charset="-122"/>
                <a:ea typeface="宋体" panose="02010600030101010101" pitchFamily="2" charset="-122"/>
              </a:rPr>
              <a:t>党的</a:t>
            </a:r>
            <a:r>
              <a:rPr lang="zh-CN" altLang="en-US" sz="2400" b="1" kern="1200" spc="150" dirty="0">
                <a:solidFill>
                  <a:schemeClr val="tx1"/>
                </a:solidFill>
                <a:latin typeface="微软雅黑" panose="020B0503020204020204" pitchFamily="34" charset="-122"/>
                <a:ea typeface="微软雅黑" panose="020B0503020204020204" pitchFamily="34" charset="-122"/>
              </a:rPr>
              <a:t>十三届四中全会</a:t>
            </a:r>
            <a:r>
              <a:rPr lang="zh-CN" altLang="en-US" sz="2400" b="1" kern="1200" spc="150" dirty="0">
                <a:solidFill>
                  <a:schemeClr val="tx1"/>
                </a:solidFill>
                <a:latin typeface="宋体" panose="02010600030101010101" pitchFamily="2" charset="-122"/>
                <a:ea typeface="宋体" panose="02010600030101010101" pitchFamily="2" charset="-122"/>
              </a:rPr>
              <a:t>以来，</a:t>
            </a:r>
          </a:p>
          <a:p>
            <a:pPr>
              <a:lnSpc>
                <a:spcPct val="13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以江泽民同志为主要代表的中国共产党人，</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3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在建设中国特色社会主义的</a:t>
            </a:r>
            <a:r>
              <a:rPr lang="zh-CN" altLang="en-US" sz="2400" b="1" kern="1200" spc="150" dirty="0">
                <a:solidFill>
                  <a:srgbClr val="0000FF"/>
                </a:solidFill>
                <a:latin typeface="微软雅黑" panose="020B0503020204020204" pitchFamily="34" charset="-122"/>
                <a:ea typeface="微软雅黑" panose="020B0503020204020204" pitchFamily="34" charset="-122"/>
              </a:rPr>
              <a:t>实践</a:t>
            </a:r>
            <a:r>
              <a:rPr lang="zh-CN" altLang="en-US" sz="2400" b="1" kern="1200" spc="150" dirty="0">
                <a:solidFill>
                  <a:schemeClr val="tx1"/>
                </a:solidFill>
                <a:latin typeface="宋体" panose="02010600030101010101" pitchFamily="2" charset="-122"/>
                <a:ea typeface="宋体" panose="02010600030101010101" pitchFamily="2" charset="-122"/>
                <a:cs typeface="+mn-cs"/>
              </a:rPr>
              <a:t>中，</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3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加深</a:t>
            </a:r>
            <a:r>
              <a:rPr lang="zh-CN" altLang="en-US" sz="2400" b="1" kern="1200" spc="150" dirty="0">
                <a:solidFill>
                  <a:schemeClr val="tx1"/>
                </a:solidFill>
                <a:latin typeface="宋体" panose="02010600030101010101" pitchFamily="2" charset="-122"/>
                <a:ea typeface="宋体" panose="02010600030101010101" pitchFamily="2" charset="-122"/>
                <a:cs typeface="+mn-cs"/>
              </a:rPr>
              <a:t>了对</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什么是社会主义</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怎样建设社会主义</a:t>
            </a:r>
            <a:r>
              <a:rPr lang="zh-CN" altLang="en-US" sz="2400" b="1" kern="1200" spc="150" dirty="0">
                <a:solidFill>
                  <a:schemeClr val="tx1"/>
                </a:solidFill>
                <a:latin typeface="宋体" panose="02010600030101010101" pitchFamily="2" charset="-122"/>
                <a:ea typeface="宋体" panose="02010600030101010101" pitchFamily="2" charset="-122"/>
                <a:cs typeface="+mn-cs"/>
              </a:rPr>
              <a:t>和</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3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en-US" altLang="zh-CN" sz="20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建设什么样的党、怎样建设党</a:t>
            </a:r>
            <a:r>
              <a:rPr lang="zh-CN" altLang="en-US" sz="2400" b="1" kern="1200" spc="150" dirty="0">
                <a:solidFill>
                  <a:schemeClr val="tx1"/>
                </a:solidFill>
                <a:latin typeface="宋体" panose="02010600030101010101" pitchFamily="2" charset="-122"/>
                <a:ea typeface="宋体" panose="02010600030101010101" pitchFamily="2" charset="-122"/>
                <a:cs typeface="+mn-cs"/>
              </a:rPr>
              <a:t>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认识</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3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积累</a:t>
            </a:r>
            <a:r>
              <a:rPr lang="zh-CN" altLang="en-US" sz="2400" b="1" kern="1200" spc="150" dirty="0">
                <a:solidFill>
                  <a:schemeClr val="tx1"/>
                </a:solidFill>
                <a:latin typeface="宋体" panose="02010600030101010101" pitchFamily="2" charset="-122"/>
                <a:ea typeface="宋体" panose="02010600030101010101" pitchFamily="2" charset="-122"/>
                <a:cs typeface="+mn-cs"/>
              </a:rPr>
              <a:t>了治党治国新的宝贵</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经验</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3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形成</a:t>
            </a:r>
            <a:r>
              <a:rPr lang="zh-CN" altLang="en-US" sz="2400" b="1" kern="1200" spc="150" dirty="0">
                <a:solidFill>
                  <a:schemeClr val="tx1"/>
                </a:solidFill>
                <a:latin typeface="宋体" panose="02010600030101010101" pitchFamily="2" charset="-122"/>
                <a:ea typeface="宋体" panose="02010600030101010101" pitchFamily="2" charset="-122"/>
                <a:cs typeface="+mn-cs"/>
              </a:rPr>
              <a:t>了“三个代表”重要</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思想</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0"/>
          <p:cNvSpPr txBox="1">
            <a:spLocks noChangeArrowheads="1"/>
          </p:cNvSpPr>
          <p:nvPr/>
        </p:nvSpPr>
        <p:spPr bwMode="auto">
          <a:xfrm>
            <a:off x="105548" y="93852"/>
            <a:ext cx="8953927" cy="521970"/>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800" b="1" dirty="0">
                <a:solidFill>
                  <a:srgbClr val="00B050"/>
                </a:solidFill>
              </a:rPr>
              <a:t> </a:t>
            </a:r>
            <a:r>
              <a:rPr lang="zh-CN" altLang="en-US" sz="2800" b="1" dirty="0">
                <a:solidFill>
                  <a:srgbClr val="0000FF"/>
                </a:solidFill>
                <a:latin typeface="微软雅黑" panose="020B0503020204020204" charset="-122"/>
                <a:ea typeface="微软雅黑" panose="020B0503020204020204" charset="-122"/>
              </a:rPr>
              <a:t> （</a:t>
            </a:r>
            <a:r>
              <a:rPr lang="en-US" altLang="zh-CN" sz="2800" b="1" dirty="0">
                <a:solidFill>
                  <a:srgbClr val="0000FF"/>
                </a:solidFill>
                <a:latin typeface="微软雅黑" panose="020B0503020204020204" charset="-122"/>
                <a:ea typeface="微软雅黑" panose="020B0503020204020204" charset="-122"/>
              </a:rPr>
              <a:t>5</a:t>
            </a:r>
            <a:r>
              <a:rPr lang="zh-CN" altLang="en-US" sz="2800" b="1" dirty="0">
                <a:solidFill>
                  <a:srgbClr val="0000FF"/>
                </a:solidFill>
                <a:latin typeface="微软雅黑" panose="020B0503020204020204" charset="-122"/>
                <a:ea typeface="微软雅黑" panose="020B0503020204020204" charset="-122"/>
              </a:rPr>
              <a:t>）</a:t>
            </a:r>
            <a:r>
              <a:rPr lang="zh-CN" altLang="en-US" sz="2800" b="1" dirty="0">
                <a:solidFill>
                  <a:srgbClr val="0000FF"/>
                </a:solidFill>
                <a:latin typeface="微软雅黑" panose="020B0503020204020204" charset="-122"/>
                <a:ea typeface="微软雅黑" panose="020B0503020204020204" charset="-122"/>
                <a:sym typeface="+mn-ea"/>
              </a:rPr>
              <a:t>科学发展观</a:t>
            </a:r>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105548" y="710860"/>
            <a:ext cx="8953926" cy="3722173"/>
          </a:xfrm>
          <a:prstGeom prst="rect">
            <a:avLst/>
          </a:prstGeom>
          <a:noFill/>
          <a:ln>
            <a:solidFill>
              <a:schemeClr val="accent3"/>
            </a:solidFill>
          </a:ln>
        </p:spPr>
        <p:txBody>
          <a:bodyPr wrap="square">
            <a:spAutoFit/>
          </a:bodyPr>
          <a:lstStyle/>
          <a:p>
            <a:pPr>
              <a:lnSpc>
                <a:spcPct val="135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rPr>
              <a:t>形成：</a:t>
            </a:r>
            <a:r>
              <a:rPr lang="zh-CN" altLang="en-US" sz="2400" b="1" kern="1200" spc="150" dirty="0">
                <a:solidFill>
                  <a:schemeClr val="tx1"/>
                </a:solidFill>
                <a:latin typeface="宋体" panose="02010600030101010101" pitchFamily="2" charset="-122"/>
                <a:ea typeface="宋体" panose="02010600030101010101" pitchFamily="2" charset="-122"/>
              </a:rPr>
              <a:t>党的</a:t>
            </a:r>
            <a:r>
              <a:rPr lang="zh-CN" altLang="en-US" sz="2400" b="1" kern="1200" spc="150" dirty="0">
                <a:solidFill>
                  <a:schemeClr val="tx1"/>
                </a:solidFill>
                <a:latin typeface="微软雅黑" panose="020B0503020204020204" pitchFamily="34" charset="-122"/>
                <a:ea typeface="微软雅黑" panose="020B0503020204020204" pitchFamily="34" charset="-122"/>
              </a:rPr>
              <a:t>十六大</a:t>
            </a:r>
            <a:r>
              <a:rPr lang="zh-CN" altLang="en-US" sz="2400" b="1" kern="1200" spc="150" dirty="0">
                <a:solidFill>
                  <a:schemeClr val="tx1"/>
                </a:solidFill>
                <a:latin typeface="宋体" panose="02010600030101010101" pitchFamily="2" charset="-122"/>
                <a:ea typeface="宋体" panose="02010600030101010101" pitchFamily="2" charset="-122"/>
              </a:rPr>
              <a:t>以来，</a:t>
            </a:r>
          </a:p>
          <a:p>
            <a:pPr>
              <a:lnSpc>
                <a:spcPct val="14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以胡锦涛同志为主要代表的中国共产党人，</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4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坚持</a:t>
            </a:r>
            <a:r>
              <a:rPr lang="zh-CN" altLang="en-US" sz="2400" b="1" kern="1200" spc="150" dirty="0">
                <a:solidFill>
                  <a:schemeClr val="tx1"/>
                </a:solidFill>
                <a:latin typeface="宋体" panose="02010600030101010101" pitchFamily="2" charset="-122"/>
                <a:ea typeface="宋体" panose="02010600030101010101" pitchFamily="2" charset="-122"/>
                <a:cs typeface="+mn-cs"/>
              </a:rPr>
              <a:t>以邓小平理论和“三个代表”重要思想为</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指导</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4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根据</a:t>
            </a:r>
            <a:r>
              <a:rPr lang="zh-CN" altLang="en-US" sz="2400" b="1" kern="1200" spc="150" dirty="0">
                <a:solidFill>
                  <a:schemeClr val="tx1"/>
                </a:solidFill>
                <a:latin typeface="宋体" panose="02010600030101010101" pitchFamily="2" charset="-122"/>
                <a:ea typeface="宋体" panose="02010600030101010101" pitchFamily="2" charset="-122"/>
                <a:cs typeface="+mn-cs"/>
              </a:rPr>
              <a:t>新的发展</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要求</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4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深刻</a:t>
            </a:r>
            <a:r>
              <a:rPr lang="zh-CN" altLang="en-US" sz="2400" b="1" kern="1200" spc="150" dirty="0">
                <a:solidFill>
                  <a:srgbClr val="0000FF"/>
                </a:solidFill>
                <a:latin typeface="微软雅黑" panose="020B0503020204020204" pitchFamily="34" charset="-122"/>
                <a:ea typeface="微软雅黑" panose="020B0503020204020204" pitchFamily="34" charset="-122"/>
              </a:rPr>
              <a:t>认识</a:t>
            </a:r>
            <a:r>
              <a:rPr lang="zh-CN" altLang="en-US" sz="2400" b="1" kern="1200" spc="150" dirty="0">
                <a:solidFill>
                  <a:schemeClr val="tx1"/>
                </a:solidFill>
                <a:latin typeface="宋体" panose="02010600030101010101" pitchFamily="2" charset="-122"/>
                <a:ea typeface="宋体" panose="02010600030101010101" pitchFamily="2" charset="-122"/>
                <a:cs typeface="+mn-cs"/>
              </a:rPr>
              <a:t>和</a:t>
            </a:r>
            <a:r>
              <a:rPr lang="zh-CN" altLang="en-US" sz="2400" b="1" kern="1200" spc="150" dirty="0">
                <a:solidFill>
                  <a:srgbClr val="0000FF"/>
                </a:solidFill>
                <a:latin typeface="微软雅黑" panose="020B0503020204020204" pitchFamily="34" charset="-122"/>
                <a:ea typeface="微软雅黑" panose="020B0503020204020204" pitchFamily="34" charset="-122"/>
              </a:rPr>
              <a:t>回答</a:t>
            </a:r>
            <a:r>
              <a:rPr lang="zh-CN" altLang="en-US" sz="2400" b="1" kern="1200" spc="150" dirty="0">
                <a:solidFill>
                  <a:schemeClr val="tx1"/>
                </a:solidFill>
                <a:latin typeface="宋体" panose="02010600030101010101" pitchFamily="2" charset="-122"/>
                <a:ea typeface="宋体" panose="02010600030101010101" pitchFamily="2" charset="-122"/>
                <a:cs typeface="+mn-cs"/>
              </a:rPr>
              <a:t>了</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4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B050"/>
                </a:solidFill>
                <a:latin typeface="微软雅黑" panose="020B0503020204020204" pitchFamily="34" charset="-122"/>
                <a:ea typeface="微软雅黑" panose="020B0503020204020204" pitchFamily="34" charset="-122"/>
                <a:cs typeface="+mn-cs"/>
              </a:rPr>
              <a:t>新形势下</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实现什么样的发展、怎样发展</a:t>
            </a:r>
            <a:r>
              <a:rPr lang="zh-CN" altLang="en-US" sz="2400" b="1" kern="1200" spc="150" dirty="0">
                <a:solidFill>
                  <a:schemeClr val="tx1"/>
                </a:solidFill>
                <a:latin typeface="宋体" panose="02010600030101010101" pitchFamily="2" charset="-122"/>
                <a:ea typeface="宋体" panose="02010600030101010101" pitchFamily="2" charset="-122"/>
                <a:cs typeface="+mn-cs"/>
              </a:rPr>
              <a:t>等重大</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问题</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4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形成</a:t>
            </a:r>
            <a:r>
              <a:rPr lang="zh-CN" altLang="en-US" sz="2400" b="1" kern="1200" spc="150" dirty="0">
                <a:solidFill>
                  <a:schemeClr val="tx1"/>
                </a:solidFill>
                <a:latin typeface="宋体" panose="02010600030101010101" pitchFamily="2" charset="-122"/>
                <a:ea typeface="宋体" panose="02010600030101010101" pitchFamily="2" charset="-122"/>
                <a:cs typeface="+mn-cs"/>
              </a:rPr>
              <a:t>了以人为本、全面协调可持续发展的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科学发展观</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0"/>
          <p:cNvSpPr txBox="1">
            <a:spLocks noChangeArrowheads="1"/>
          </p:cNvSpPr>
          <p:nvPr/>
        </p:nvSpPr>
        <p:spPr bwMode="auto">
          <a:xfrm>
            <a:off x="76840" y="70009"/>
            <a:ext cx="8967267" cy="521970"/>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zh-CN" altLang="en-US" sz="2800" b="1" dirty="0">
                <a:solidFill>
                  <a:srgbClr val="0000FF"/>
                </a:solidFill>
                <a:latin typeface="微软雅黑" panose="020B0503020204020204" charset="-122"/>
                <a:ea typeface="微软雅黑" panose="020B0503020204020204" charset="-122"/>
                <a:sym typeface="+mn-ea"/>
              </a:rPr>
              <a:t>（</a:t>
            </a:r>
            <a:r>
              <a:rPr lang="en-US" altLang="zh-CN" sz="2800" b="1" dirty="0">
                <a:solidFill>
                  <a:srgbClr val="0000FF"/>
                </a:solidFill>
                <a:latin typeface="微软雅黑" panose="020B0503020204020204" charset="-122"/>
                <a:ea typeface="微软雅黑" panose="020B0503020204020204" charset="-122"/>
                <a:sym typeface="+mn-ea"/>
              </a:rPr>
              <a:t>6</a:t>
            </a:r>
            <a:r>
              <a:rPr lang="zh-CN" altLang="en-US" sz="2800" b="1" dirty="0">
                <a:solidFill>
                  <a:srgbClr val="0000FF"/>
                </a:solidFill>
                <a:latin typeface="微软雅黑" panose="020B0503020204020204" charset="-122"/>
                <a:ea typeface="微软雅黑" panose="020B0503020204020204" charset="-122"/>
                <a:sym typeface="+mn-ea"/>
              </a:rPr>
              <a:t>）</a:t>
            </a:r>
            <a:r>
              <a:rPr lang="en-US" altLang="zh-CN" sz="2800" b="1" dirty="0">
                <a:solidFill>
                  <a:srgbClr val="0000FF"/>
                </a:solidFill>
                <a:latin typeface="微软雅黑" panose="020B0503020204020204" charset="-122"/>
                <a:ea typeface="微软雅黑" panose="020B0503020204020204" charset="-122"/>
                <a:sym typeface="+mn-ea"/>
              </a:rPr>
              <a:t>习近平新时代中国特色社会主义思想</a:t>
            </a:r>
            <a:endParaRPr lang="en-US" altLang="zh-CN"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76839" y="679450"/>
            <a:ext cx="8967267" cy="4220771"/>
          </a:xfrm>
          <a:prstGeom prst="rect">
            <a:avLst/>
          </a:prstGeom>
          <a:noFill/>
          <a:ln>
            <a:solidFill>
              <a:schemeClr val="accent3"/>
            </a:solidFill>
          </a:ln>
        </p:spPr>
        <p:txBody>
          <a:bodyPr wrap="square">
            <a:spAutoFit/>
          </a:bodyPr>
          <a:lstStyle/>
          <a:p>
            <a:pPr>
              <a:lnSpc>
                <a:spcPct val="135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rPr>
              <a:t>形成：</a:t>
            </a:r>
            <a:r>
              <a:rPr lang="zh-CN" altLang="en-US" sz="2400" b="1" kern="1200" spc="150" dirty="0">
                <a:solidFill>
                  <a:schemeClr val="tx1"/>
                </a:solidFill>
                <a:latin typeface="宋体" panose="02010600030101010101" pitchFamily="2" charset="-122"/>
                <a:ea typeface="宋体" panose="02010600030101010101" pitchFamily="2" charset="-122"/>
              </a:rPr>
              <a:t>党的</a:t>
            </a:r>
            <a:r>
              <a:rPr lang="zh-CN" altLang="en-US" sz="2400" b="1" kern="1200" spc="150" dirty="0">
                <a:solidFill>
                  <a:schemeClr val="tx1"/>
                </a:solidFill>
                <a:latin typeface="微软雅黑" panose="020B0503020204020204" pitchFamily="34" charset="-122"/>
                <a:ea typeface="微软雅黑" panose="020B0503020204020204" pitchFamily="34" charset="-122"/>
              </a:rPr>
              <a:t>十八大</a:t>
            </a:r>
            <a:r>
              <a:rPr lang="zh-CN" altLang="en-US" sz="2400" b="1" kern="1200" spc="150" dirty="0">
                <a:solidFill>
                  <a:schemeClr val="tx1"/>
                </a:solidFill>
                <a:latin typeface="宋体" panose="02010600030101010101" pitchFamily="2" charset="-122"/>
                <a:ea typeface="宋体" panose="02010600030101010101" pitchFamily="2" charset="-122"/>
              </a:rPr>
              <a:t>以来，</a:t>
            </a:r>
          </a:p>
          <a:p>
            <a:pPr>
              <a:lnSpc>
                <a:spcPct val="125000"/>
              </a:lnSpc>
              <a:defRPr/>
            </a:pPr>
            <a:r>
              <a:rPr lang="zh-CN" altLang="en-US" sz="2400" b="1" kern="1200" spc="150" dirty="0">
                <a:solidFill>
                  <a:srgbClr val="FF0000"/>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 习近平同志为主要代表的中国共产党人，</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顺应</a:t>
            </a:r>
            <a:r>
              <a:rPr lang="zh-CN" altLang="en-US" sz="2400" b="1" kern="1200" spc="150" dirty="0">
                <a:solidFill>
                  <a:schemeClr val="tx1"/>
                </a:solidFill>
                <a:latin typeface="宋体" panose="02010600030101010101" pitchFamily="2" charset="-122"/>
                <a:ea typeface="宋体" panose="02010600030101010101" pitchFamily="2" charset="-122"/>
                <a:cs typeface="+mn-cs"/>
              </a:rPr>
              <a:t>时代发展，</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从理论和实践结合上</a:t>
            </a:r>
            <a:r>
              <a:rPr lang="zh-CN" altLang="en-US" sz="2400" b="1" kern="1200" spc="150" dirty="0">
                <a:solidFill>
                  <a:schemeClr val="tx1"/>
                </a:solidFill>
                <a:latin typeface="宋体" panose="02010600030101010101" pitchFamily="2" charset="-122"/>
                <a:ea typeface="宋体" panose="02010600030101010101" pitchFamily="2" charset="-122"/>
                <a:cs typeface="+mn-cs"/>
              </a:rPr>
              <a:t>系统</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回答</a:t>
            </a:r>
            <a:r>
              <a:rPr lang="zh-CN" altLang="en-US" sz="2400" b="1" kern="1200" spc="150" dirty="0">
                <a:solidFill>
                  <a:schemeClr val="tx1"/>
                </a:solidFill>
                <a:latin typeface="宋体" panose="02010600030101010101" pitchFamily="2" charset="-122"/>
                <a:ea typeface="宋体" panose="02010600030101010101" pitchFamily="2" charset="-122"/>
                <a:cs typeface="+mn-cs"/>
              </a:rPr>
              <a:t>了</a:t>
            </a:r>
            <a:r>
              <a:rPr lang="zh-CN" altLang="en-US" sz="2400" b="1" kern="1200" spc="150" dirty="0">
                <a:solidFill>
                  <a:srgbClr val="00B050"/>
                </a:solidFill>
                <a:latin typeface="微软雅黑" panose="020B0503020204020204" pitchFamily="34" charset="-122"/>
                <a:ea typeface="微软雅黑" panose="020B0503020204020204" pitchFamily="34" charset="-122"/>
              </a:rPr>
              <a:t>新时代</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坚持和发展什么样的中国特色社会主义</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怎样坚持和发展中国特色社会主义</a:t>
            </a:r>
            <a:r>
              <a:rPr lang="zh-CN" altLang="en-US" sz="2400" b="1" kern="1200" spc="150" dirty="0">
                <a:solidFill>
                  <a:schemeClr val="tx1"/>
                </a:solidFill>
                <a:latin typeface="宋体" panose="02010600030101010101" pitchFamily="2" charset="-122"/>
                <a:ea typeface="宋体" panose="02010600030101010101" pitchFamily="2" charset="-122"/>
                <a:cs typeface="+mn-cs"/>
              </a:rPr>
              <a:t>这个重大时代</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课题</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创立</a:t>
            </a:r>
            <a:r>
              <a:rPr lang="zh-CN" altLang="en-US" sz="2400" b="1" kern="1200" spc="150" dirty="0">
                <a:solidFill>
                  <a:schemeClr val="tx1"/>
                </a:solidFill>
                <a:latin typeface="宋体" panose="02010600030101010101" pitchFamily="2" charset="-122"/>
                <a:ea typeface="宋体" panose="02010600030101010101" pitchFamily="2" charset="-122"/>
                <a:cs typeface="+mn-cs"/>
              </a:rPr>
              <a:t>了习近平新时代中国特色社会主义思想。</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在中国特色社会主义新时代</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rPr>
              <a:t>坚持</a:t>
            </a:r>
            <a:r>
              <a:rPr lang="zh-CN" altLang="en-US" sz="2400" b="1" kern="1200" spc="150" dirty="0">
                <a:solidFill>
                  <a:schemeClr val="tx1"/>
                </a:solidFill>
                <a:latin typeface="宋体" panose="02010600030101010101" pitchFamily="2" charset="-122"/>
                <a:ea typeface="宋体" panose="02010600030101010101" pitchFamily="2" charset="-122"/>
                <a:cs typeface="+mn-cs"/>
              </a:rPr>
              <a:t>习近平新时代中国特色社会主义思想</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就是真正</a:t>
            </a:r>
            <a:r>
              <a:rPr lang="zh-CN" altLang="en-US" sz="2400" b="1" kern="1200" spc="150" dirty="0">
                <a:solidFill>
                  <a:srgbClr val="0000FF"/>
                </a:solidFill>
                <a:latin typeface="微软雅黑" panose="020B0503020204020204" pitchFamily="34" charset="-122"/>
                <a:ea typeface="微软雅黑" panose="020B0503020204020204" pitchFamily="34" charset="-122"/>
              </a:rPr>
              <a:t>坚持</a:t>
            </a:r>
            <a:r>
              <a:rPr lang="zh-CN" altLang="en-US" sz="2400" b="1" kern="1200" spc="150" dirty="0">
                <a:solidFill>
                  <a:schemeClr val="tx1"/>
                </a:solidFill>
                <a:latin typeface="宋体" panose="02010600030101010101" pitchFamily="2" charset="-122"/>
                <a:ea typeface="宋体" panose="02010600030101010101" pitchFamily="2" charset="-122"/>
                <a:cs typeface="+mn-cs"/>
              </a:rPr>
              <a:t>马克思主义。</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76733" y="371147"/>
            <a:ext cx="8805902" cy="440120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defRPr/>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既</a:t>
            </a:r>
            <a:r>
              <a:rPr lang="zh-CN" altLang="en-US" sz="2800" b="1" dirty="0">
                <a:solidFill>
                  <a:srgbClr val="0000FF"/>
                </a:solidFill>
                <a:latin typeface="微软雅黑" panose="020B0503020204020204" pitchFamily="34" charset="-122"/>
                <a:ea typeface="微软雅黑" panose="020B0503020204020204" pitchFamily="34" charset="-122"/>
              </a:rPr>
              <a:t>一脉相承</a:t>
            </a:r>
            <a:r>
              <a:rPr lang="zh-CN" altLang="en-US" sz="2800" b="1" dirty="0">
                <a:latin typeface="宋体" panose="02010600030101010101" pitchFamily="2" charset="-122"/>
                <a:ea typeface="宋体" panose="02010600030101010101" pitchFamily="2" charset="-122"/>
              </a:rPr>
              <a:t>又</a:t>
            </a:r>
            <a:r>
              <a:rPr lang="zh-CN" altLang="en-US" sz="2800" b="1" dirty="0">
                <a:solidFill>
                  <a:srgbClr val="0000FF"/>
                </a:solidFill>
                <a:latin typeface="微软雅黑" panose="020B0503020204020204" pitchFamily="34" charset="-122"/>
                <a:ea typeface="微软雅黑" panose="020B0503020204020204" pitchFamily="34" charset="-122"/>
              </a:rPr>
              <a:t>与时俱进</a:t>
            </a:r>
          </a:p>
          <a:p>
            <a:pPr>
              <a:lnSpc>
                <a:spcPct val="100000"/>
              </a:lnSpc>
              <a:defRPr/>
            </a:pPr>
            <a:r>
              <a:rPr lang="en-US" altLang="zh-CN" sz="2800" b="1" dirty="0">
                <a:latin typeface="宋体" panose="02010600030101010101" pitchFamily="2" charset="-122"/>
                <a:ea typeface="宋体" panose="02010600030101010101" pitchFamily="2" charset="-122"/>
                <a:sym typeface="+mn-ea"/>
              </a:rPr>
              <a:t>  </a:t>
            </a:r>
            <a:r>
              <a:rPr lang="zh-CN" altLang="en-US" sz="2800" b="1" dirty="0">
                <a:latin typeface="宋体" panose="02010600030101010101" pitchFamily="2" charset="-122"/>
                <a:ea typeface="宋体" panose="02010600030101010101" pitchFamily="2" charset="-122"/>
                <a:sym typeface="+mn-ea"/>
              </a:rPr>
              <a:t>马克思列宁主义、毛泽东思想、邓小平理论、</a:t>
            </a:r>
            <a:endParaRPr lang="en-US" altLang="zh-CN" sz="2800" b="1" dirty="0">
              <a:latin typeface="宋体" panose="02010600030101010101" pitchFamily="2" charset="-122"/>
              <a:ea typeface="宋体" panose="02010600030101010101" pitchFamily="2" charset="-122"/>
              <a:sym typeface="+mn-ea"/>
            </a:endParaRPr>
          </a:p>
          <a:p>
            <a:pPr>
              <a:lnSpc>
                <a:spcPct val="100000"/>
              </a:lnSpc>
              <a:defRPr/>
            </a:pPr>
            <a:r>
              <a:rPr lang="zh-CN" altLang="en-US" sz="2800" b="1" dirty="0">
                <a:latin typeface="宋体" panose="02010600030101010101" pitchFamily="2" charset="-122"/>
                <a:ea typeface="宋体" panose="02010600030101010101" pitchFamily="2" charset="-122"/>
                <a:sym typeface="+mn-ea"/>
              </a:rPr>
              <a:t>“三个代表”重要思想、科学发展观、</a:t>
            </a:r>
            <a:endParaRPr lang="en-US" altLang="zh-CN" sz="2800" b="1" dirty="0">
              <a:latin typeface="宋体" panose="02010600030101010101" pitchFamily="2" charset="-122"/>
              <a:ea typeface="宋体" panose="02010600030101010101" pitchFamily="2" charset="-122"/>
              <a:sym typeface="+mn-ea"/>
            </a:endParaRPr>
          </a:p>
          <a:p>
            <a:pPr>
              <a:lnSpc>
                <a:spcPct val="100000"/>
              </a:lnSpc>
              <a:defRPr/>
            </a:pPr>
            <a:r>
              <a:rPr lang="en-US" altLang="zh-CN" sz="2800" b="1" dirty="0">
                <a:latin typeface="宋体" panose="02010600030101010101" pitchFamily="2" charset="-122"/>
                <a:ea typeface="宋体" panose="02010600030101010101" pitchFamily="2" charset="-122"/>
                <a:sym typeface="+mn-ea"/>
              </a:rPr>
              <a:t>  </a:t>
            </a:r>
            <a:r>
              <a:rPr lang="zh-CN" altLang="en-US" sz="2800" b="1" dirty="0">
                <a:latin typeface="宋体" panose="02010600030101010101" pitchFamily="2" charset="-122"/>
                <a:ea typeface="宋体" panose="02010600030101010101" pitchFamily="2" charset="-122"/>
                <a:sym typeface="+mn-ea"/>
              </a:rPr>
              <a:t>习近平新时代中国特色社会主义思想</a:t>
            </a:r>
            <a:endParaRPr lang="en-US" altLang="zh-CN" sz="2800" b="1" dirty="0">
              <a:latin typeface="宋体" panose="02010600030101010101" pitchFamily="2" charset="-122"/>
              <a:ea typeface="宋体" panose="02010600030101010101" pitchFamily="2" charset="-122"/>
              <a:sym typeface="+mn-ea"/>
            </a:endParaRPr>
          </a:p>
          <a:p>
            <a:pPr>
              <a:defRPr/>
            </a:pPr>
            <a:r>
              <a:rPr lang="en-US" altLang="zh-CN" sz="2800" b="1" dirty="0">
                <a:latin typeface="宋体" panose="02010600030101010101" pitchFamily="2" charset="-122"/>
                <a:ea typeface="宋体" panose="02010600030101010101" pitchFamily="2" charset="-122"/>
                <a:sym typeface="+mn-ea"/>
              </a:rPr>
              <a:t>  </a:t>
            </a:r>
            <a:r>
              <a:rPr lang="zh-CN" altLang="en-US" sz="2800" b="1" dirty="0">
                <a:solidFill>
                  <a:srgbClr val="FF0000"/>
                </a:solidFill>
                <a:latin typeface="微软雅黑" panose="020B0503020204020204" pitchFamily="34" charset="-122"/>
                <a:ea typeface="微软雅黑" panose="020B0503020204020204" pitchFamily="34" charset="-122"/>
                <a:sym typeface="+mn-ea"/>
              </a:rPr>
              <a:t>既一脉相承又与时俱进。</a:t>
            </a:r>
            <a:endParaRPr lang="en-US" altLang="zh-CN" sz="2800" b="1" dirty="0">
              <a:solidFill>
                <a:srgbClr val="FF0000"/>
              </a:solidFill>
              <a:latin typeface="微软雅黑" panose="020B0503020204020204" pitchFamily="34" charset="-122"/>
              <a:ea typeface="微软雅黑" panose="020B0503020204020204" pitchFamily="34" charset="-122"/>
              <a:sym typeface="+mn-ea"/>
            </a:endParaRPr>
          </a:p>
          <a:p>
            <a:pPr>
              <a:defRPr/>
            </a:pPr>
            <a:r>
              <a:rPr lang="zh-CN" altLang="en-US" sz="2800" b="1" dirty="0">
                <a:latin typeface="宋体" panose="02010600030101010101" pitchFamily="2" charset="-122"/>
                <a:ea typeface="宋体" panose="02010600030101010101" pitchFamily="2" charset="-122"/>
                <a:sym typeface="+mn-ea"/>
              </a:rPr>
              <a:t>  </a:t>
            </a:r>
            <a:r>
              <a:rPr lang="zh-CN" altLang="en-US" sz="2800" b="1" dirty="0">
                <a:solidFill>
                  <a:srgbClr val="FF0000"/>
                </a:solidFill>
                <a:latin typeface="微软雅黑" panose="020B0503020204020204" pitchFamily="34" charset="-122"/>
                <a:ea typeface="微软雅黑" panose="020B0503020204020204" pitchFamily="34" charset="-122"/>
                <a:sym typeface="+mn-ea"/>
              </a:rPr>
              <a:t>理论主题</a:t>
            </a:r>
            <a:r>
              <a:rPr lang="zh-CN" altLang="en-US" sz="2800" b="1" dirty="0">
                <a:latin typeface="仿宋" panose="02010609060101010101" pitchFamily="49" charset="-122"/>
                <a:ea typeface="仿宋" panose="02010609060101010101" pitchFamily="49" charset="-122"/>
                <a:sym typeface="+mn-ea"/>
              </a:rPr>
              <a:t>一脉相承</a:t>
            </a:r>
          </a:p>
          <a:p>
            <a:pPr>
              <a:defRPr/>
            </a:pPr>
            <a:r>
              <a:rPr lang="zh-CN" altLang="en-US" sz="2800" b="1" dirty="0">
                <a:latin typeface="宋体" panose="02010600030101010101" pitchFamily="2" charset="-122"/>
                <a:ea typeface="宋体" panose="02010600030101010101" pitchFamily="2" charset="-122"/>
                <a:sym typeface="+mn-ea"/>
              </a:rPr>
              <a:t>  </a:t>
            </a:r>
            <a:r>
              <a:rPr lang="zh-CN" altLang="en-US" sz="2800" b="1" dirty="0">
                <a:solidFill>
                  <a:srgbClr val="FF0000"/>
                </a:solidFill>
                <a:latin typeface="微软雅黑" panose="020B0503020204020204" pitchFamily="34" charset="-122"/>
                <a:ea typeface="微软雅黑" panose="020B0503020204020204" pitchFamily="34" charset="-122"/>
                <a:sym typeface="+mn-ea"/>
              </a:rPr>
              <a:t>根本立场</a:t>
            </a:r>
            <a:r>
              <a:rPr lang="zh-CN" altLang="en-US" sz="2800" b="1" dirty="0">
                <a:latin typeface="仿宋" panose="02010609060101010101" pitchFamily="49" charset="-122"/>
                <a:ea typeface="仿宋" panose="02010609060101010101" pitchFamily="49" charset="-122"/>
                <a:sym typeface="+mn-ea"/>
              </a:rPr>
              <a:t>一脉相承</a:t>
            </a:r>
          </a:p>
          <a:p>
            <a:pPr>
              <a:defRPr/>
            </a:pPr>
            <a:r>
              <a:rPr lang="zh-CN" altLang="en-US" sz="2800" b="1" dirty="0">
                <a:latin typeface="宋体" panose="02010600030101010101" pitchFamily="2" charset="-122"/>
                <a:ea typeface="宋体" panose="02010600030101010101" pitchFamily="2" charset="-122"/>
                <a:sym typeface="+mn-ea"/>
              </a:rPr>
              <a:t>  </a:t>
            </a:r>
            <a:r>
              <a:rPr lang="zh-CN" altLang="en-US" sz="2800" b="1" dirty="0">
                <a:solidFill>
                  <a:srgbClr val="FF0000"/>
                </a:solidFill>
                <a:latin typeface="微软雅黑" panose="020B0503020204020204" pitchFamily="34" charset="-122"/>
                <a:ea typeface="微软雅黑" panose="020B0503020204020204" pitchFamily="34" charset="-122"/>
                <a:sym typeface="+mn-ea"/>
              </a:rPr>
              <a:t>问题导向</a:t>
            </a:r>
            <a:r>
              <a:rPr lang="zh-CN" altLang="en-US" sz="2800" b="1" dirty="0">
                <a:latin typeface="仿宋" panose="02010609060101010101" pitchFamily="49" charset="-122"/>
                <a:ea typeface="仿宋" panose="02010609060101010101" pitchFamily="49" charset="-122"/>
                <a:sym typeface="+mn-ea"/>
              </a:rPr>
              <a:t>一脉相承</a:t>
            </a:r>
          </a:p>
          <a:p>
            <a:pPr>
              <a:defRPr/>
            </a:pPr>
            <a:r>
              <a:rPr lang="zh-CN" altLang="en-US" sz="2800" b="1" dirty="0">
                <a:latin typeface="宋体" panose="02010600030101010101" pitchFamily="2" charset="-122"/>
                <a:ea typeface="宋体" panose="02010600030101010101" pitchFamily="2" charset="-122"/>
                <a:sym typeface="+mn-ea"/>
              </a:rPr>
              <a:t>  </a:t>
            </a:r>
            <a:r>
              <a:rPr lang="zh-CN" altLang="en-US" sz="2800" b="1" dirty="0">
                <a:solidFill>
                  <a:srgbClr val="FF0000"/>
                </a:solidFill>
                <a:latin typeface="微软雅黑" panose="020B0503020204020204" pitchFamily="34" charset="-122"/>
                <a:ea typeface="微软雅黑" panose="020B0503020204020204" pitchFamily="34" charset="-122"/>
                <a:sym typeface="+mn-ea"/>
              </a:rPr>
              <a:t>根本方法</a:t>
            </a:r>
            <a:r>
              <a:rPr lang="zh-CN" altLang="en-US" sz="2800" b="1" dirty="0">
                <a:latin typeface="仿宋" panose="02010609060101010101" pitchFamily="49" charset="-122"/>
                <a:ea typeface="仿宋" panose="02010609060101010101" pitchFamily="49" charset="-122"/>
                <a:sym typeface="+mn-ea"/>
              </a:rPr>
              <a:t>一脉相承</a:t>
            </a:r>
          </a:p>
          <a:p>
            <a:pPr>
              <a:defRPr/>
            </a:pPr>
            <a:r>
              <a:rPr lang="zh-CN" altLang="en-US" sz="2800" b="1" dirty="0">
                <a:latin typeface="宋体" panose="02010600030101010101" pitchFamily="2" charset="-122"/>
                <a:ea typeface="宋体" panose="02010600030101010101" pitchFamily="2" charset="-122"/>
                <a:sym typeface="+mn-ea"/>
              </a:rPr>
              <a:t>  </a:t>
            </a:r>
            <a:r>
              <a:rPr lang="zh-CN" altLang="en-US" sz="2800" b="1" dirty="0">
                <a:latin typeface="微软雅黑" panose="020B0503020204020204" pitchFamily="34" charset="-122"/>
                <a:ea typeface="微软雅黑" panose="020B0503020204020204" pitchFamily="34" charset="-122"/>
                <a:sym typeface="+mn-ea"/>
              </a:rPr>
              <a:t>理论品质</a:t>
            </a:r>
            <a:r>
              <a:rPr lang="zh-CN" altLang="en-US" sz="2800" b="1" dirty="0">
                <a:solidFill>
                  <a:srgbClr val="0000FF"/>
                </a:solidFill>
                <a:latin typeface="微软雅黑" panose="020B0503020204020204" pitchFamily="34" charset="-122"/>
                <a:ea typeface="微软雅黑" panose="020B0503020204020204" pitchFamily="34" charset="-122"/>
                <a:sym typeface="+mn-ea"/>
              </a:rPr>
              <a:t>与时俱进</a:t>
            </a:r>
            <a:r>
              <a:rPr lang="en-US" altLang="zh-CN" sz="2800" dirty="0">
                <a:latin typeface="华文中宋" panose="02010600040101010101" pitchFamily="2" charset="-122"/>
                <a:ea typeface="华文中宋" panose="02010600040101010101" pitchFamily="2" charset="-122"/>
                <a:sym typeface="+mn-ea"/>
              </a:rPr>
              <a:t>   </a:t>
            </a:r>
            <a:endParaRPr lang="en-US" altLang="zh-CN" sz="2800" dirty="0">
              <a:solidFill>
                <a:srgbClr val="FF0000"/>
              </a:solidFill>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a16="http://schemas.microsoft.com/office/drawing/2014/main" id="{59255E09-0F59-444B-A8A7-6F9EBC2BAD61}"/>
              </a:ext>
            </a:extLst>
          </p:cNvPr>
          <p:cNvSpPr txBox="1"/>
          <p:nvPr/>
        </p:nvSpPr>
        <p:spPr>
          <a:xfrm>
            <a:off x="4080221" y="3124688"/>
            <a:ext cx="4510529" cy="1569660"/>
          </a:xfrm>
          <a:prstGeom prst="rect">
            <a:avLst/>
          </a:prstGeom>
          <a:noFill/>
          <a:ln w="28575">
            <a:solidFill>
              <a:srgbClr val="00B050"/>
            </a:solidFill>
          </a:ln>
        </p:spPr>
        <p:txBody>
          <a:bodyPr wrap="square" rtlCol="0">
            <a:spAutoFit/>
          </a:bodyPr>
          <a:lstStyle/>
          <a:p>
            <a:r>
              <a:rPr lang="zh-CN" altLang="en-US" sz="2400" b="1" dirty="0">
                <a:solidFill>
                  <a:schemeClr val="tx1"/>
                </a:solidFill>
                <a:latin typeface="仿宋" panose="02010609060101010101" pitchFamily="49" charset="-122"/>
                <a:ea typeface="仿宋" panose="02010609060101010101" pitchFamily="49" charset="-122"/>
              </a:rPr>
              <a:t>开辟了</a:t>
            </a:r>
            <a:r>
              <a:rPr lang="zh-CN" altLang="en-US" sz="2400" b="1" dirty="0">
                <a:solidFill>
                  <a:srgbClr val="0000FF"/>
                </a:solidFill>
                <a:latin typeface="微软雅黑" panose="020B0503020204020204" pitchFamily="34" charset="-122"/>
                <a:ea typeface="微软雅黑" panose="020B0503020204020204" pitchFamily="34" charset="-122"/>
              </a:rPr>
              <a:t>马克思主义</a:t>
            </a:r>
            <a:r>
              <a:rPr lang="zh-CN" altLang="en-US" sz="2400" b="1" dirty="0">
                <a:solidFill>
                  <a:schemeClr val="tx1"/>
                </a:solidFill>
                <a:latin typeface="仿宋" panose="02010609060101010101" pitchFamily="49" charset="-122"/>
                <a:ea typeface="仿宋" panose="02010609060101010101" pitchFamily="49" charset="-122"/>
              </a:rPr>
              <a:t>新境界</a:t>
            </a:r>
            <a:endParaRPr lang="en-US" altLang="zh-CN" sz="2400" b="1" dirty="0">
              <a:solidFill>
                <a:schemeClr val="tx1"/>
              </a:solidFill>
              <a:latin typeface="仿宋" panose="02010609060101010101" pitchFamily="49" charset="-122"/>
              <a:ea typeface="仿宋" panose="02010609060101010101" pitchFamily="49" charset="-122"/>
            </a:endParaRPr>
          </a:p>
          <a:p>
            <a:r>
              <a:rPr lang="zh-CN" altLang="en-US" sz="2400" b="1" dirty="0">
                <a:solidFill>
                  <a:schemeClr val="tx1"/>
                </a:solidFill>
                <a:latin typeface="仿宋" panose="02010609060101010101" pitchFamily="49" charset="-122"/>
                <a:ea typeface="仿宋" panose="02010609060101010101" pitchFamily="49" charset="-122"/>
              </a:rPr>
              <a:t>开辟了</a:t>
            </a:r>
            <a:r>
              <a:rPr lang="zh-CN" altLang="en-US" sz="2400" b="1" dirty="0">
                <a:solidFill>
                  <a:srgbClr val="0000FF"/>
                </a:solidFill>
                <a:latin typeface="微软雅黑" panose="020B0503020204020204" pitchFamily="34" charset="-122"/>
                <a:ea typeface="微软雅黑" panose="020B0503020204020204" pitchFamily="34" charset="-122"/>
              </a:rPr>
              <a:t>中国特色社会主义</a:t>
            </a:r>
            <a:r>
              <a:rPr lang="zh-CN" altLang="en-US" sz="2400" b="1" dirty="0">
                <a:solidFill>
                  <a:schemeClr val="tx1"/>
                </a:solidFill>
                <a:latin typeface="仿宋" panose="02010609060101010101" pitchFamily="49" charset="-122"/>
                <a:ea typeface="仿宋" panose="02010609060101010101" pitchFamily="49" charset="-122"/>
              </a:rPr>
              <a:t>新境界</a:t>
            </a:r>
            <a:endParaRPr lang="en-US" altLang="zh-CN" sz="2400" b="1" dirty="0">
              <a:solidFill>
                <a:schemeClr val="tx1"/>
              </a:solidFill>
              <a:latin typeface="仿宋" panose="02010609060101010101" pitchFamily="49" charset="-122"/>
              <a:ea typeface="仿宋" panose="02010609060101010101" pitchFamily="49" charset="-122"/>
            </a:endParaRPr>
          </a:p>
          <a:p>
            <a:r>
              <a:rPr lang="zh-CN" altLang="en-US" sz="2400" b="1" dirty="0">
                <a:solidFill>
                  <a:schemeClr val="tx1"/>
                </a:solidFill>
                <a:latin typeface="仿宋" panose="02010609060101010101" pitchFamily="49" charset="-122"/>
                <a:ea typeface="仿宋" panose="02010609060101010101" pitchFamily="49" charset="-122"/>
              </a:rPr>
              <a:t>开辟了</a:t>
            </a:r>
            <a:r>
              <a:rPr lang="zh-CN" altLang="en-US" sz="2400" b="1" dirty="0">
                <a:solidFill>
                  <a:srgbClr val="0000FF"/>
                </a:solidFill>
                <a:latin typeface="微软雅黑" panose="020B0503020204020204" pitchFamily="34" charset="-122"/>
                <a:ea typeface="微软雅黑" panose="020B0503020204020204" pitchFamily="34" charset="-122"/>
              </a:rPr>
              <a:t>党治国理政</a:t>
            </a:r>
            <a:r>
              <a:rPr lang="zh-CN" altLang="en-US" sz="2400" b="1" dirty="0">
                <a:solidFill>
                  <a:schemeClr val="tx1"/>
                </a:solidFill>
                <a:latin typeface="仿宋" panose="02010609060101010101" pitchFamily="49" charset="-122"/>
                <a:ea typeface="仿宋" panose="02010609060101010101" pitchFamily="49" charset="-122"/>
              </a:rPr>
              <a:t>新境界</a:t>
            </a:r>
            <a:endParaRPr lang="en-US" altLang="zh-CN" sz="2400" b="1" dirty="0">
              <a:solidFill>
                <a:schemeClr val="tx1"/>
              </a:solidFill>
              <a:latin typeface="仿宋" panose="02010609060101010101" pitchFamily="49" charset="-122"/>
              <a:ea typeface="仿宋" panose="02010609060101010101" pitchFamily="49" charset="-122"/>
            </a:endParaRPr>
          </a:p>
          <a:p>
            <a:r>
              <a:rPr lang="zh-CN" altLang="zh-CN" sz="2400" b="1" dirty="0">
                <a:solidFill>
                  <a:schemeClr val="tx1"/>
                </a:solidFill>
                <a:latin typeface="仿宋" panose="02010609060101010101" pitchFamily="49" charset="-122"/>
                <a:ea typeface="仿宋" panose="02010609060101010101" pitchFamily="49" charset="-122"/>
              </a:rPr>
              <a:t>开辟了</a:t>
            </a:r>
            <a:r>
              <a:rPr lang="zh-CN" altLang="zh-CN" sz="2400" b="1" dirty="0">
                <a:solidFill>
                  <a:srgbClr val="0000FF"/>
                </a:solidFill>
                <a:latin typeface="微软雅黑" panose="020B0503020204020204" pitchFamily="34" charset="-122"/>
                <a:ea typeface="微软雅黑" panose="020B0503020204020204" pitchFamily="34" charset="-122"/>
              </a:rPr>
              <a:t>管党治党</a:t>
            </a:r>
            <a:r>
              <a:rPr lang="zh-CN" altLang="zh-CN" sz="2400" b="1" dirty="0">
                <a:solidFill>
                  <a:schemeClr val="tx1"/>
                </a:solidFill>
                <a:latin typeface="仿宋" panose="02010609060101010101" pitchFamily="49" charset="-122"/>
                <a:ea typeface="仿宋" panose="02010609060101010101" pitchFamily="49" charset="-122"/>
              </a:rPr>
              <a:t>新境界</a:t>
            </a:r>
            <a:endParaRPr lang="en-US" altLang="zh-CN" sz="2400" b="1" dirty="0">
              <a:solidFill>
                <a:schemeClr val="tx1"/>
              </a:solidFill>
              <a:latin typeface="仿宋" panose="02010609060101010101" pitchFamily="49" charset="-122"/>
              <a:ea typeface="仿宋" panose="02010609060101010101" pitchFamily="49" charset="-122"/>
            </a:endParaRPr>
          </a:p>
        </p:txBody>
      </p:sp>
      <p:sp>
        <p:nvSpPr>
          <p:cNvPr id="2" name="箭头: 右 1">
            <a:extLst>
              <a:ext uri="{FF2B5EF4-FFF2-40B4-BE49-F238E27FC236}">
                <a16:creationId xmlns:a16="http://schemas.microsoft.com/office/drawing/2014/main" id="{6DFE5431-7CEF-4385-97AF-935F740B7A5D}"/>
              </a:ext>
            </a:extLst>
          </p:cNvPr>
          <p:cNvSpPr/>
          <p:nvPr/>
        </p:nvSpPr>
        <p:spPr>
          <a:xfrm>
            <a:off x="3565390" y="4394707"/>
            <a:ext cx="414937" cy="182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61472" y="513495"/>
            <a:ext cx="9021056" cy="269984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10000"/>
              </a:lnSpc>
              <a:defRPr/>
            </a:pPr>
            <a:r>
              <a:rPr lang="zh-CN" altLang="en-US" dirty="0">
                <a:latin typeface="华文中宋" panose="02010600040101010101" pitchFamily="2" charset="-122"/>
                <a:ea typeface="华文中宋" panose="02010600040101010101" pitchFamily="2" charset="-122"/>
                <a:sym typeface="+mn-ea"/>
              </a:rPr>
              <a:t>   </a:t>
            </a:r>
            <a:endParaRPr lang="en-US" altLang="zh-CN" dirty="0">
              <a:latin typeface="华文中宋" panose="02010600040101010101" pitchFamily="2" charset="-122"/>
              <a:ea typeface="华文中宋" panose="02010600040101010101" pitchFamily="2" charset="-122"/>
              <a:sym typeface="+mn-ea"/>
            </a:endParaRPr>
          </a:p>
          <a:p>
            <a:pPr>
              <a:lnSpc>
                <a:spcPct val="110000"/>
              </a:lnSpc>
              <a:defRPr/>
            </a:pPr>
            <a:r>
              <a:rPr lang="en-US" altLang="zh-CN" sz="2800" dirty="0">
                <a:latin typeface="华文中宋" panose="02010600040101010101" pitchFamily="2" charset="-122"/>
                <a:ea typeface="华文中宋" panose="02010600040101010101" pitchFamily="2" charset="-122"/>
                <a:sym typeface="+mn-ea"/>
              </a:rPr>
              <a:t>   </a:t>
            </a:r>
            <a:r>
              <a:rPr lang="zh-CN" altLang="en-US" sz="2800" dirty="0">
                <a:latin typeface="华文中宋" panose="02010600040101010101" pitchFamily="2" charset="-122"/>
                <a:ea typeface="华文中宋" panose="02010600040101010101" pitchFamily="2" charset="-122"/>
                <a:sym typeface="+mn-ea"/>
              </a:rPr>
              <a:t>要</a:t>
            </a:r>
            <a:r>
              <a:rPr lang="zh-CN" altLang="en-US" sz="2800" b="1" dirty="0">
                <a:solidFill>
                  <a:srgbClr val="0000FF"/>
                </a:solidFill>
                <a:latin typeface="微软雅黑" panose="020B0503020204020204" pitchFamily="34" charset="-122"/>
                <a:ea typeface="微软雅黑" panose="020B0503020204020204" pitchFamily="34" charset="-122"/>
                <a:sym typeface="+mn-ea"/>
              </a:rPr>
              <a:t>根据</a:t>
            </a:r>
            <a:r>
              <a:rPr lang="zh-CN" altLang="en-US" sz="2800" dirty="0">
                <a:latin typeface="华文中宋" panose="02010600040101010101" pitchFamily="2" charset="-122"/>
                <a:ea typeface="华文中宋" panose="02010600040101010101" pitchFamily="2" charset="-122"/>
                <a:sym typeface="+mn-ea"/>
              </a:rPr>
              <a:t>时代</a:t>
            </a:r>
            <a:r>
              <a:rPr lang="zh-CN" altLang="en-US" sz="2800" b="1" dirty="0">
                <a:solidFill>
                  <a:srgbClr val="FF0000"/>
                </a:solidFill>
                <a:latin typeface="微软雅黑" panose="020B0503020204020204" pitchFamily="34" charset="-122"/>
                <a:ea typeface="微软雅黑" panose="020B0503020204020204" pitchFamily="34" charset="-122"/>
                <a:sym typeface="+mn-ea"/>
              </a:rPr>
              <a:t>变化</a:t>
            </a:r>
            <a:r>
              <a:rPr lang="zh-CN" altLang="en-US" sz="2800" dirty="0">
                <a:latin typeface="华文中宋" panose="02010600040101010101" pitchFamily="2" charset="-122"/>
                <a:ea typeface="华文中宋" panose="02010600040101010101" pitchFamily="2" charset="-122"/>
                <a:sym typeface="+mn-ea"/>
              </a:rPr>
              <a:t>和实践</a:t>
            </a:r>
            <a:r>
              <a:rPr lang="zh-CN" altLang="en-US" sz="2800" b="1" dirty="0">
                <a:solidFill>
                  <a:srgbClr val="FF0000"/>
                </a:solidFill>
                <a:latin typeface="微软雅黑" panose="020B0503020204020204" pitchFamily="34" charset="-122"/>
                <a:ea typeface="微软雅黑" panose="020B0503020204020204" pitchFamily="34" charset="-122"/>
                <a:sym typeface="+mn-ea"/>
              </a:rPr>
              <a:t>发展</a:t>
            </a:r>
            <a:r>
              <a:rPr lang="zh-CN" altLang="en-US" sz="2800" dirty="0">
                <a:latin typeface="华文中宋" panose="02010600040101010101" pitchFamily="2" charset="-122"/>
                <a:ea typeface="华文中宋" panose="02010600040101010101" pitchFamily="2" charset="-122"/>
                <a:sym typeface="+mn-ea"/>
              </a:rPr>
              <a:t>，</a:t>
            </a:r>
            <a:endParaRPr lang="en-US" altLang="zh-CN" sz="2800" dirty="0">
              <a:latin typeface="华文中宋" panose="02010600040101010101" pitchFamily="2" charset="-122"/>
              <a:ea typeface="华文中宋" panose="02010600040101010101" pitchFamily="2" charset="-122"/>
              <a:sym typeface="+mn-ea"/>
            </a:endParaRPr>
          </a:p>
          <a:p>
            <a:pPr>
              <a:lnSpc>
                <a:spcPct val="110000"/>
              </a:lnSpc>
              <a:defRPr/>
            </a:pPr>
            <a:r>
              <a:rPr lang="en-US" altLang="zh-CN" sz="2800" dirty="0">
                <a:latin typeface="华文中宋" panose="02010600040101010101" pitchFamily="2" charset="-122"/>
                <a:ea typeface="华文中宋" panose="02010600040101010101" pitchFamily="2" charset="-122"/>
                <a:sym typeface="+mn-ea"/>
              </a:rPr>
              <a:t>   </a:t>
            </a:r>
            <a:r>
              <a:rPr lang="zh-CN" altLang="en-US" sz="2800" b="1" dirty="0">
                <a:latin typeface="微软雅黑" panose="020B0503020204020204" pitchFamily="34" charset="-122"/>
                <a:ea typeface="微软雅黑" panose="020B0503020204020204" pitchFamily="34" charset="-122"/>
                <a:sym typeface="+mn-ea"/>
              </a:rPr>
              <a:t>不断</a:t>
            </a:r>
            <a:r>
              <a:rPr lang="zh-CN" altLang="en-US" sz="2800" b="1" dirty="0">
                <a:solidFill>
                  <a:srgbClr val="0000FF"/>
                </a:solidFill>
                <a:latin typeface="微软雅黑" panose="020B0503020204020204" pitchFamily="34" charset="-122"/>
                <a:ea typeface="微软雅黑" panose="020B0503020204020204" pitchFamily="34" charset="-122"/>
                <a:sym typeface="+mn-ea"/>
              </a:rPr>
              <a:t>深化</a:t>
            </a:r>
            <a:r>
              <a:rPr lang="zh-CN" altLang="en-US" sz="2800" b="1" dirty="0">
                <a:solidFill>
                  <a:srgbClr val="FF0000"/>
                </a:solidFill>
                <a:latin typeface="微软雅黑" panose="020B0503020204020204" pitchFamily="34" charset="-122"/>
                <a:ea typeface="微软雅黑" panose="020B0503020204020204" pitchFamily="34" charset="-122"/>
                <a:sym typeface="+mn-ea"/>
              </a:rPr>
              <a:t>认识</a:t>
            </a:r>
            <a:r>
              <a:rPr lang="zh-CN" altLang="en-US" sz="2800" dirty="0">
                <a:latin typeface="华文中宋" panose="02010600040101010101" pitchFamily="2" charset="-122"/>
                <a:ea typeface="华文中宋" panose="02010600040101010101" pitchFamily="2" charset="-122"/>
                <a:sym typeface="+mn-ea"/>
              </a:rPr>
              <a:t>，</a:t>
            </a:r>
            <a:r>
              <a:rPr lang="zh-CN" altLang="en-US" sz="2800" b="1" dirty="0">
                <a:latin typeface="微软雅黑" panose="020B0503020204020204" pitchFamily="34" charset="-122"/>
                <a:ea typeface="微软雅黑" panose="020B0503020204020204" pitchFamily="34" charset="-122"/>
                <a:sym typeface="+mn-ea"/>
              </a:rPr>
              <a:t>不断</a:t>
            </a:r>
            <a:r>
              <a:rPr lang="zh-CN" altLang="en-US" sz="2800" b="1" dirty="0">
                <a:solidFill>
                  <a:srgbClr val="0000FF"/>
                </a:solidFill>
                <a:latin typeface="微软雅黑" panose="020B0503020204020204" pitchFamily="34" charset="-122"/>
                <a:ea typeface="微软雅黑" panose="020B0503020204020204" pitchFamily="34" charset="-122"/>
                <a:sym typeface="+mn-ea"/>
              </a:rPr>
              <a:t>总结</a:t>
            </a:r>
            <a:r>
              <a:rPr lang="zh-CN" altLang="en-US" sz="2800" b="1" dirty="0">
                <a:solidFill>
                  <a:srgbClr val="FF0000"/>
                </a:solidFill>
                <a:latin typeface="微软雅黑" panose="020B0503020204020204" pitchFamily="34" charset="-122"/>
                <a:ea typeface="微软雅黑" panose="020B0503020204020204" pitchFamily="34" charset="-122"/>
                <a:sym typeface="+mn-ea"/>
              </a:rPr>
              <a:t>经验</a:t>
            </a:r>
            <a:r>
              <a:rPr lang="zh-CN" altLang="en-US" sz="2800" dirty="0">
                <a:latin typeface="华文中宋" panose="02010600040101010101" pitchFamily="2" charset="-122"/>
                <a:ea typeface="华文中宋" panose="02010600040101010101" pitchFamily="2" charset="-122"/>
                <a:sym typeface="+mn-ea"/>
              </a:rPr>
              <a:t>，</a:t>
            </a:r>
            <a:endParaRPr lang="en-US" altLang="zh-CN" sz="2800" dirty="0">
              <a:latin typeface="华文中宋" panose="02010600040101010101" pitchFamily="2" charset="-122"/>
              <a:ea typeface="华文中宋" panose="02010600040101010101" pitchFamily="2" charset="-122"/>
              <a:sym typeface="+mn-ea"/>
            </a:endParaRPr>
          </a:p>
          <a:p>
            <a:pPr>
              <a:lnSpc>
                <a:spcPct val="110000"/>
              </a:lnSpc>
              <a:defRPr/>
            </a:pPr>
            <a:r>
              <a:rPr lang="en-US" altLang="zh-CN" sz="2800" dirty="0">
                <a:latin typeface="华文中宋" panose="02010600040101010101" pitchFamily="2" charset="-122"/>
                <a:ea typeface="华文中宋" panose="02010600040101010101" pitchFamily="2" charset="-122"/>
                <a:sym typeface="+mn-ea"/>
              </a:rPr>
              <a:t>   </a:t>
            </a:r>
            <a:r>
              <a:rPr lang="zh-CN" altLang="en-US" sz="2800" b="1" dirty="0">
                <a:latin typeface="微软雅黑" panose="020B0503020204020204" pitchFamily="34" charset="-122"/>
                <a:ea typeface="微软雅黑" panose="020B0503020204020204" pitchFamily="34" charset="-122"/>
                <a:sym typeface="+mn-ea"/>
              </a:rPr>
              <a:t>不断</a:t>
            </a:r>
            <a:r>
              <a:rPr lang="zh-CN" altLang="en-US" sz="2800" b="1" dirty="0">
                <a:solidFill>
                  <a:srgbClr val="0000FF"/>
                </a:solidFill>
                <a:latin typeface="微软雅黑" panose="020B0503020204020204" pitchFamily="34" charset="-122"/>
                <a:ea typeface="微软雅黑" panose="020B0503020204020204" pitchFamily="34" charset="-122"/>
                <a:sym typeface="+mn-ea"/>
              </a:rPr>
              <a:t>实现</a:t>
            </a:r>
            <a:r>
              <a:rPr lang="zh-CN" altLang="en-US" sz="2800" dirty="0">
                <a:latin typeface="华文中宋" panose="02010600040101010101" pitchFamily="2" charset="-122"/>
                <a:ea typeface="华文中宋" panose="02010600040101010101" pitchFamily="2" charset="-122"/>
                <a:sym typeface="+mn-ea"/>
              </a:rPr>
              <a:t>理论创新和实践创新良性</a:t>
            </a:r>
            <a:r>
              <a:rPr lang="zh-CN" altLang="en-US" sz="2800" b="1" dirty="0">
                <a:solidFill>
                  <a:srgbClr val="FF0000"/>
                </a:solidFill>
                <a:latin typeface="微软雅黑" panose="020B0503020204020204" pitchFamily="34" charset="-122"/>
                <a:ea typeface="微软雅黑" panose="020B0503020204020204" pitchFamily="34" charset="-122"/>
                <a:sym typeface="+mn-ea"/>
              </a:rPr>
              <a:t>互动</a:t>
            </a:r>
            <a:r>
              <a:rPr lang="zh-CN" altLang="en-US" sz="2800" dirty="0">
                <a:latin typeface="华文中宋" panose="02010600040101010101" pitchFamily="2" charset="-122"/>
                <a:ea typeface="华文中宋" panose="02010600040101010101" pitchFamily="2" charset="-122"/>
                <a:sym typeface="+mn-ea"/>
              </a:rPr>
              <a:t>，</a:t>
            </a:r>
            <a:endParaRPr lang="en-US" altLang="zh-CN" sz="2800" dirty="0">
              <a:latin typeface="华文中宋" panose="02010600040101010101" pitchFamily="2" charset="-122"/>
              <a:ea typeface="华文中宋" panose="02010600040101010101" pitchFamily="2" charset="-122"/>
              <a:sym typeface="+mn-ea"/>
            </a:endParaRPr>
          </a:p>
          <a:p>
            <a:pPr>
              <a:lnSpc>
                <a:spcPct val="110000"/>
              </a:lnSpc>
              <a:defRPr/>
            </a:pPr>
            <a:r>
              <a:rPr lang="en-US" altLang="zh-CN" sz="2800" dirty="0">
                <a:latin typeface="华文中宋" panose="02010600040101010101" pitchFamily="2" charset="-122"/>
                <a:ea typeface="华文中宋" panose="02010600040101010101" pitchFamily="2" charset="-122"/>
                <a:sym typeface="+mn-ea"/>
              </a:rPr>
              <a:t>   </a:t>
            </a:r>
            <a:r>
              <a:rPr lang="zh-CN" altLang="en-US" sz="2800" dirty="0">
                <a:latin typeface="华文中宋" panose="02010600040101010101" pitchFamily="2" charset="-122"/>
                <a:ea typeface="华文中宋" panose="02010600040101010101" pitchFamily="2" charset="-122"/>
                <a:sym typeface="+mn-ea"/>
              </a:rPr>
              <a:t>在这种统一和互动中</a:t>
            </a:r>
            <a:r>
              <a:rPr lang="zh-CN" altLang="en-US" sz="2800" b="1" dirty="0">
                <a:solidFill>
                  <a:srgbClr val="0000FF"/>
                </a:solidFill>
                <a:latin typeface="微软雅黑" panose="020B0503020204020204" pitchFamily="34" charset="-122"/>
                <a:ea typeface="微软雅黑" panose="020B0503020204020204" pitchFamily="34" charset="-122"/>
                <a:sym typeface="+mn-ea"/>
              </a:rPr>
              <a:t>发展</a:t>
            </a:r>
            <a:r>
              <a:rPr lang="zh-CN" altLang="en-US" sz="2800" dirty="0">
                <a:latin typeface="华文中宋" panose="02010600040101010101" pitchFamily="2" charset="-122"/>
                <a:ea typeface="华文中宋" panose="02010600040101010101" pitchFamily="2" charset="-122"/>
                <a:sym typeface="+mn-ea"/>
              </a:rPr>
              <a:t>21世纪中国的马克思主义。</a:t>
            </a:r>
            <a:endParaRPr lang="zh-CN" altLang="en-US" sz="2800" dirty="0">
              <a:solidFill>
                <a:schemeClr val="tx1"/>
              </a:solidFill>
              <a:latin typeface="华文中宋" panose="02010600040101010101" pitchFamily="2" charset="-122"/>
              <a:ea typeface="华文中宋" panose="02010600040101010101" pitchFamily="2" charset="-122"/>
            </a:endParaRPr>
          </a:p>
          <a:p>
            <a:pPr>
              <a:lnSpc>
                <a:spcPct val="110000"/>
              </a:lnSpc>
              <a:defRPr/>
            </a:pPr>
            <a:r>
              <a:rPr lang="zh-CN" altLang="en-US" sz="2800" dirty="0">
                <a:latin typeface="华文中宋" panose="02010600040101010101" pitchFamily="2" charset="-122"/>
                <a:ea typeface="华文中宋" panose="02010600040101010101" pitchFamily="2" charset="-122"/>
                <a:sym typeface="+mn-ea"/>
              </a:rPr>
              <a:t>                                                        ——习近平</a:t>
            </a:r>
            <a:endParaRPr lang="en-US" altLang="zh-CN" sz="2800"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666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42379" y="1393322"/>
            <a:ext cx="8859690" cy="26765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solidFill>
                  <a:srgbClr val="0000FF"/>
                </a:solidFill>
                <a:latin typeface="微软雅黑" panose="020B0503020204020204" charset="-122"/>
                <a:ea typeface="微软雅黑" panose="020B0503020204020204" charset="-122"/>
              </a:rPr>
              <a:t>结合</a:t>
            </a:r>
            <a:r>
              <a:rPr lang="zh-CN" altLang="en-US" sz="2800" b="1" dirty="0">
                <a:latin typeface="微软雅黑" panose="020B0503020204020204" charset="-122"/>
                <a:ea typeface="微软雅黑" panose="020B0503020204020204" charset="-122"/>
              </a:rPr>
              <a:t>探究与分享</a:t>
            </a: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，讲</a:t>
            </a: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个问题：</a:t>
            </a:r>
            <a:r>
              <a:rPr lang="en-US" altLang="zh-CN" sz="2800" b="1" dirty="0">
                <a:latin typeface="微软雅黑" panose="020B0503020204020204" charset="-122"/>
                <a:ea typeface="微软雅黑" panose="020B0503020204020204" charset="-122"/>
              </a:rPr>
              <a:t>   </a:t>
            </a:r>
            <a:endParaRPr lang="en-US" altLang="zh-CN" sz="2800" b="1" dirty="0">
              <a:solidFill>
                <a:srgbClr val="0000FF"/>
              </a:solidFill>
              <a:latin typeface="微软雅黑" panose="020B0503020204020204" charset="-122"/>
              <a:ea typeface="微软雅黑" panose="020B0503020204020204" charset="-122"/>
            </a:endParaRPr>
          </a:p>
          <a:p>
            <a:pPr>
              <a:lnSpc>
                <a:spcPct val="150000"/>
              </a:lnSpc>
              <a:defRPr/>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中国</a:t>
            </a:r>
            <a:r>
              <a:rPr lang="zh-CN" altLang="en-US" sz="2800" b="1" dirty="0">
                <a:latin typeface="宋体" panose="02010600030101010101" pitchFamily="2" charset="-122"/>
                <a:ea typeface="宋体" panose="02010600030101010101" pitchFamily="2" charset="-122"/>
                <a:sym typeface="+mn-ea"/>
              </a:rPr>
              <a:t>共产党始终走在时代前列、永葆生机活力的</a:t>
            </a:r>
            <a:r>
              <a:rPr lang="zh-CN" altLang="en-US" sz="2800" b="1" dirty="0">
                <a:solidFill>
                  <a:srgbClr val="FF0000"/>
                </a:solidFill>
                <a:latin typeface="微软雅黑" panose="020B0503020204020204" charset="-122"/>
                <a:ea typeface="微软雅黑" panose="020B0503020204020204" charset="-122"/>
                <a:sym typeface="+mn-ea"/>
              </a:rPr>
              <a:t>法宝</a:t>
            </a:r>
            <a:endParaRPr lang="zh-CN" altLang="en-US" sz="2800" b="1" dirty="0">
              <a:solidFill>
                <a:srgbClr val="0000FF"/>
              </a:solidFill>
              <a:latin typeface="+mn-ea"/>
              <a:ea typeface="+mn-ea"/>
            </a:endParaRPr>
          </a:p>
          <a:p>
            <a:pPr>
              <a:lnSpc>
                <a:spcPct val="150000"/>
              </a:lnSpc>
              <a:defRPr/>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sym typeface="+mn-ea"/>
              </a:rPr>
              <a:t>解放思想、实事求是、与时俱进、求真务实的</a:t>
            </a:r>
            <a:r>
              <a:rPr lang="zh-CN" altLang="en-US" sz="2800" b="1" dirty="0">
                <a:solidFill>
                  <a:srgbClr val="0000FF"/>
                </a:solidFill>
                <a:latin typeface="微软雅黑" panose="020B0503020204020204" pitchFamily="34" charset="-122"/>
                <a:ea typeface="微软雅黑" panose="020B0503020204020204" pitchFamily="34" charset="-122"/>
                <a:sym typeface="+mn-ea"/>
              </a:rPr>
              <a:t>含义</a:t>
            </a:r>
            <a:endParaRPr lang="en-US" altLang="zh-CN" sz="2800" b="1" dirty="0">
              <a:solidFill>
                <a:srgbClr val="0000FF"/>
              </a:solidFill>
              <a:latin typeface="微软雅黑" panose="020B0503020204020204" pitchFamily="34" charset="-122"/>
              <a:ea typeface="微软雅黑" panose="020B0503020204020204" pitchFamily="34" charset="-122"/>
            </a:endParaRPr>
          </a:p>
          <a:p>
            <a:pPr>
              <a:lnSpc>
                <a:spcPct val="150000"/>
              </a:lnSpc>
              <a:defRPr/>
            </a:pPr>
            <a:endParaRPr lang="en-US" altLang="zh-CN" sz="2800" b="1" dirty="0">
              <a:solidFill>
                <a:srgbClr val="FF0000"/>
              </a:solidFill>
              <a:latin typeface="微软雅黑" panose="020B0503020204020204" charset="-122"/>
              <a:ea typeface="微软雅黑" panose="020B0503020204020204" charset="-122"/>
            </a:endParaRPr>
          </a:p>
        </p:txBody>
      </p:sp>
      <p:sp>
        <p:nvSpPr>
          <p:cNvPr id="4" name="矩形 6"/>
          <p:cNvSpPr>
            <a:spLocks noChangeArrowheads="1"/>
          </p:cNvSpPr>
          <p:nvPr/>
        </p:nvSpPr>
        <p:spPr bwMode="auto">
          <a:xfrm>
            <a:off x="142379" y="89692"/>
            <a:ext cx="8859690" cy="103886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10000"/>
              </a:lnSpc>
            </a:pPr>
            <a:r>
              <a:rPr lang="zh-CN" altLang="en-US" sz="2800" b="1" dirty="0">
                <a:solidFill>
                  <a:srgbClr val="0000FF"/>
                </a:solidFill>
                <a:latin typeface="微软雅黑" panose="020B0503020204020204" charset="-122"/>
                <a:ea typeface="微软雅黑" panose="020B0503020204020204" charset="-122"/>
              </a:rPr>
              <a:t> 第二目   </a:t>
            </a:r>
            <a:r>
              <a:rPr lang="zh-CN" altLang="en-US" sz="2800" b="1" dirty="0">
                <a:solidFill>
                  <a:srgbClr val="0000FF"/>
                </a:solidFill>
                <a:latin typeface="微软雅黑" panose="020B0503020204020204" charset="-122"/>
                <a:ea typeface="微软雅黑" panose="020B0503020204020204" charset="-122"/>
                <a:sym typeface="+mn-ea"/>
              </a:rPr>
              <a:t>坚持</a:t>
            </a:r>
            <a:r>
              <a:rPr lang="zh-CN" altLang="en-US" sz="2800" b="1" dirty="0">
                <a:solidFill>
                  <a:srgbClr val="FF0000"/>
                </a:solidFill>
                <a:latin typeface="微软雅黑" panose="020B0503020204020204" charset="-122"/>
                <a:ea typeface="微软雅黑" panose="020B0503020204020204" charset="-122"/>
                <a:sym typeface="+mn-ea"/>
              </a:rPr>
              <a:t>解放思想、实事求是</a:t>
            </a:r>
          </a:p>
          <a:p>
            <a:pPr algn="ctr" hangingPunct="1">
              <a:lnSpc>
                <a:spcPct val="110000"/>
              </a:lnSpc>
            </a:pPr>
            <a:r>
              <a:rPr lang="zh-CN" altLang="en-US" sz="2800" b="1" dirty="0">
                <a:solidFill>
                  <a:srgbClr val="FF0000"/>
                </a:solidFill>
                <a:latin typeface="微软雅黑" panose="020B0503020204020204" charset="-122"/>
                <a:ea typeface="微软雅黑" panose="020B0503020204020204" charset="-122"/>
                <a:sym typeface="+mn-ea"/>
              </a:rPr>
              <a:t>                     与时俱进、求真务实</a:t>
            </a:r>
            <a:r>
              <a:rPr lang="zh-CN" altLang="en-US" sz="2800" b="1" dirty="0">
                <a:solidFill>
                  <a:srgbClr val="FF0000"/>
                </a:solidFill>
                <a:latin typeface="微软雅黑" panose="020B0503020204020204" charset="-122"/>
                <a:ea typeface="微软雅黑" panose="020B0503020204020204" charset="-122"/>
              </a:rPr>
              <a:t>   </a:t>
            </a:r>
            <a:endParaRPr lang="en-US" altLang="zh-CN" sz="28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36987"/>
            <a:ext cx="8859690" cy="5256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lnSpc>
                <a:spcPct val="130000"/>
              </a:lnSpc>
            </a:pPr>
            <a:r>
              <a:rPr lang="zh-CN" altLang="en-US" sz="2400" b="1" dirty="0">
                <a:latin typeface="微软雅黑" panose="020B0503020204020204" pitchFamily="34" charset="-122"/>
                <a:ea typeface="微软雅黑" panose="020B0503020204020204" pitchFamily="34" charset="-122"/>
              </a:rPr>
              <a:t>教材第</a:t>
            </a:r>
            <a:r>
              <a:rPr lang="en-US" altLang="zh-CN" sz="2400" b="1" dirty="0">
                <a:latin typeface="微软雅黑" panose="020B0503020204020204" pitchFamily="34" charset="-122"/>
                <a:ea typeface="微软雅黑" panose="020B0503020204020204" pitchFamily="34" charset="-122"/>
              </a:rPr>
              <a:t>12</a:t>
            </a:r>
            <a:r>
              <a:rPr lang="zh-CN" altLang="en-US" sz="2400" b="1" dirty="0">
                <a:latin typeface="微软雅黑" panose="020B0503020204020204" pitchFamily="34" charset="-122"/>
                <a:ea typeface="微软雅黑" panose="020B0503020204020204" pitchFamily="34" charset="-122"/>
              </a:rPr>
              <a:t>页   </a:t>
            </a:r>
            <a:r>
              <a:rPr lang="zh-CN" altLang="en-US" sz="2400" b="1" dirty="0">
                <a:solidFill>
                  <a:srgbClr val="0000FF"/>
                </a:solidFill>
                <a:latin typeface="微软雅黑" panose="020B0503020204020204" pitchFamily="34" charset="-122"/>
                <a:ea typeface="微软雅黑" panose="020B0503020204020204" pitchFamily="34" charset="-122"/>
              </a:rPr>
              <a:t>探究与分享</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en-US" sz="2400" b="1" dirty="0">
                <a:solidFill>
                  <a:srgbClr val="0000FF"/>
                </a:solidFill>
                <a:latin typeface="微软雅黑" panose="020B0503020204020204" pitchFamily="34" charset="-122"/>
                <a:ea typeface="微软雅黑" panose="020B0503020204020204" pitchFamily="34" charset="-122"/>
              </a:rPr>
              <a:t>：赶考</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5" name="TextBox 2">
            <a:extLst>
              <a:ext uri="{FF2B5EF4-FFF2-40B4-BE49-F238E27FC236}">
                <a16:creationId xmlns:a16="http://schemas.microsoft.com/office/drawing/2014/main" id="{4D798583-44F9-4F97-ADCD-074C4C500571}"/>
              </a:ext>
            </a:extLst>
          </p:cNvPr>
          <p:cNvSpPr txBox="1"/>
          <p:nvPr/>
        </p:nvSpPr>
        <p:spPr>
          <a:xfrm>
            <a:off x="169049" y="647464"/>
            <a:ext cx="8859690" cy="4378122"/>
          </a:xfrm>
          <a:prstGeom prst="rect">
            <a:avLst/>
          </a:prstGeom>
          <a:noFill/>
          <a:ln>
            <a:solidFill>
              <a:schemeClr val="tx1">
                <a:lumMod val="50000"/>
                <a:lumOff val="50000"/>
              </a:schemeClr>
            </a:solidFill>
          </a:ln>
        </p:spPr>
        <p:txBody>
          <a:bodyPr wrap="square" lIns="68580" tIns="34290" rIns="68580" bIns="34290" rtlCol="0">
            <a:spAutoFit/>
          </a:bodyPr>
          <a:lstStyle/>
          <a:p>
            <a:r>
              <a:rPr lang="zh-CN" altLang="en-US" sz="2000" b="1" dirty="0">
                <a:latin typeface="楷体" panose="02010609060101010101" pitchFamily="49" charset="-122"/>
                <a:ea typeface="楷体" panose="02010609060101010101" pitchFamily="49" charset="-122"/>
              </a:rPr>
              <a:t>    中国共产党的历史是一部始终走在时代前列、致力引领中国发展进步的</a:t>
            </a:r>
            <a:endParaRPr lang="en-US" altLang="zh-CN"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历史。</a:t>
            </a:r>
            <a:r>
              <a:rPr lang="en-US" altLang="zh-CN" sz="2000" b="1" dirty="0">
                <a:latin typeface="楷体" panose="02010609060101010101" pitchFamily="49" charset="-122"/>
                <a:ea typeface="楷体" panose="02010609060101010101" pitchFamily="49" charset="-122"/>
              </a:rPr>
              <a:t>1949</a:t>
            </a:r>
            <a:r>
              <a:rPr lang="zh-CN" altLang="en-US" sz="2000" b="1" dirty="0">
                <a:latin typeface="楷体" panose="02010609060101010101" pitchFamily="49" charset="-122"/>
                <a:ea typeface="楷体" panose="02010609060101010101" pitchFamily="49" charset="-122"/>
              </a:rPr>
              <a:t>年</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月</a:t>
            </a:r>
            <a:r>
              <a:rPr lang="en-US" altLang="zh-CN" sz="2000" b="1" dirty="0">
                <a:latin typeface="楷体" panose="02010609060101010101" pitchFamily="49" charset="-122"/>
                <a:ea typeface="楷体" panose="02010609060101010101" pitchFamily="49" charset="-122"/>
              </a:rPr>
              <a:t>23</a:t>
            </a:r>
            <a:r>
              <a:rPr lang="zh-CN" altLang="en-US" sz="2000" b="1" dirty="0">
                <a:latin typeface="楷体" panose="02010609060101010101" pitchFamily="49" charset="-122"/>
                <a:ea typeface="楷体" panose="02010609060101010101" pitchFamily="49" charset="-122"/>
              </a:rPr>
              <a:t>日，毛泽东等党中央领导同志离开河北省平山县西柏坡，进京筹建新中国。出发时，毛泽东对周恩来说，今天是进京的日子，进京“赶考”去。周恩来笑着回答，我们应当都能考试及格，不要退回来。毛泽东说，退回来就失败了。我们决不当李自成，我们都希望考个好成绩。</a:t>
            </a:r>
          </a:p>
          <a:p>
            <a:r>
              <a:rPr lang="zh-CN" altLang="en-US" sz="2000" b="1" dirty="0">
                <a:latin typeface="楷体" panose="02010609060101010101" pitchFamily="49" charset="-122"/>
                <a:ea typeface="楷体" panose="02010609060101010101" pitchFamily="49" charset="-122"/>
              </a:rPr>
              <a:t>    七十多年过去了，中国共产党团结带领全国人民取得了巨大成就，但中国共产党面临的</a:t>
            </a:r>
            <a:r>
              <a:rPr lang="zh-CN" altLang="en-US" sz="2000" b="1" dirty="0">
                <a:solidFill>
                  <a:srgbClr val="FF0000"/>
                </a:solidFill>
                <a:latin typeface="微软雅黑" panose="020B0503020204020204" pitchFamily="34" charset="-122"/>
                <a:ea typeface="微软雅黑" panose="020B0503020204020204" pitchFamily="34" charset="-122"/>
              </a:rPr>
              <a:t>挑战和问题</a:t>
            </a:r>
            <a:r>
              <a:rPr lang="zh-CN" altLang="en-US" sz="2000" b="1" dirty="0">
                <a:latin typeface="楷体" panose="02010609060101010101" pitchFamily="49" charset="-122"/>
                <a:ea typeface="楷体" panose="02010609060101010101" pitchFamily="49" charset="-122"/>
              </a:rPr>
              <a:t>依然</a:t>
            </a:r>
            <a:r>
              <a:rPr lang="zh-CN" altLang="en-US" sz="2000" b="1" dirty="0">
                <a:solidFill>
                  <a:srgbClr val="0000FF"/>
                </a:solidFill>
                <a:latin typeface="微软雅黑" panose="020B0503020204020204" pitchFamily="34" charset="-122"/>
                <a:ea typeface="微软雅黑" panose="020B0503020204020204" pitchFamily="34" charset="-122"/>
              </a:rPr>
              <a:t>严峻复杂</a:t>
            </a:r>
            <a:r>
              <a:rPr lang="zh-CN" altLang="en-US" sz="2000" b="1" dirty="0">
                <a:latin typeface="楷体" panose="02010609060101010101" pitchFamily="49" charset="-122"/>
                <a:ea typeface="楷体" panose="02010609060101010101" pitchFamily="49" charset="-122"/>
              </a:rPr>
              <a:t>，面临的“赶考”远未结束。</a:t>
            </a:r>
            <a:endParaRPr lang="en-US" altLang="zh-CN" sz="2000" b="1" dirty="0">
              <a:latin typeface="楷体" panose="02010609060101010101" pitchFamily="49" charset="-122"/>
              <a:ea typeface="楷体" panose="02010609060101010101" pitchFamily="49" charset="-122"/>
            </a:endParaRPr>
          </a:p>
          <a:p>
            <a:endParaRPr lang="zh-CN" altLang="en-US" sz="2000" b="1" dirty="0">
              <a:latin typeface="楷体" panose="02010609060101010101" pitchFamily="49" charset="-122"/>
              <a:ea typeface="楷体" panose="02010609060101010101" pitchFamily="49" charset="-122"/>
            </a:endParaRPr>
          </a:p>
          <a:p>
            <a:r>
              <a:rPr lang="en-US" altLang="zh-CN" sz="2400" b="1" dirty="0">
                <a:latin typeface="黑体" panose="02010609060101010101" pitchFamily="49" charset="-122"/>
                <a:ea typeface="黑体" panose="02010609060101010101" pitchFamily="49" charset="-122"/>
              </a:rPr>
              <a:t>1.</a:t>
            </a:r>
            <a:r>
              <a:rPr lang="zh-CN" altLang="en-US" sz="2400" b="1" dirty="0">
                <a:solidFill>
                  <a:srgbClr val="0000FF"/>
                </a:solidFill>
                <a:latin typeface="微软雅黑" panose="020B0503020204020204" pitchFamily="34" charset="-122"/>
                <a:ea typeface="微软雅黑" panose="020B0503020204020204" pitchFamily="34" charset="-122"/>
              </a:rPr>
              <a:t>结合</a:t>
            </a:r>
            <a:r>
              <a:rPr lang="zh-CN" altLang="en-US" sz="2400" b="1" dirty="0">
                <a:latin typeface="黑体" panose="02010609060101010101" pitchFamily="49" charset="-122"/>
                <a:ea typeface="黑体" panose="02010609060101010101" pitchFamily="49" charset="-122"/>
              </a:rPr>
              <a:t>历史</a:t>
            </a:r>
            <a:r>
              <a:rPr lang="zh-CN" altLang="en-US" sz="2400" b="1" dirty="0">
                <a:solidFill>
                  <a:srgbClr val="FF0000"/>
                </a:solidFill>
                <a:latin typeface="微软雅黑" panose="020B0503020204020204" pitchFamily="34" charset="-122"/>
                <a:ea typeface="微软雅黑" panose="020B0503020204020204" pitchFamily="34" charset="-122"/>
              </a:rPr>
              <a:t>事实</a:t>
            </a:r>
            <a:r>
              <a:rPr lang="zh-CN" altLang="en-US" sz="2400" b="1" dirty="0">
                <a:latin typeface="黑体" panose="02010609060101010101" pitchFamily="49" charset="-122"/>
                <a:ea typeface="黑体"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说说</a:t>
            </a:r>
            <a:r>
              <a:rPr lang="zh-CN" altLang="en-US" sz="2400" b="1" dirty="0">
                <a:latin typeface="黑体" panose="02010609060101010101" pitchFamily="49" charset="-122"/>
                <a:ea typeface="黑体" panose="02010609060101010101" pitchFamily="49" charset="-122"/>
              </a:rPr>
              <a:t>党为了“考个好成绩”采取了哪些</a:t>
            </a:r>
            <a:r>
              <a:rPr lang="zh-CN" altLang="en-US" sz="2400" b="1" dirty="0">
                <a:solidFill>
                  <a:srgbClr val="FF0000"/>
                </a:solidFill>
                <a:latin typeface="微软雅黑" panose="020B0503020204020204" pitchFamily="34" charset="-122"/>
                <a:ea typeface="微软雅黑" panose="020B0503020204020204" pitchFamily="34" charset="-122"/>
              </a:rPr>
              <a:t>举措</a:t>
            </a:r>
            <a:r>
              <a:rPr lang="zh-CN" altLang="en-US" sz="2400" b="1" dirty="0">
                <a:latin typeface="黑体" panose="02010609060101010101" pitchFamily="49" charset="-122"/>
                <a:ea typeface="黑体" panose="02010609060101010101" pitchFamily="49" charset="-122"/>
              </a:rPr>
              <a:t>。</a:t>
            </a:r>
          </a:p>
          <a:p>
            <a:r>
              <a:rPr lang="en-US" altLang="zh-CN" sz="2400" b="1" dirty="0">
                <a:latin typeface="黑体" panose="02010609060101010101" pitchFamily="49" charset="-122"/>
                <a:ea typeface="黑体" panose="02010609060101010101" pitchFamily="49" charset="-122"/>
              </a:rPr>
              <a:t>2.</a:t>
            </a:r>
            <a:r>
              <a:rPr lang="zh-CN" altLang="en-US" sz="2400" b="1" dirty="0">
                <a:latin typeface="楷体" panose="02010609060101010101" pitchFamily="49" charset="-122"/>
                <a:ea typeface="楷体" panose="02010609060101010101" pitchFamily="49" charset="-122"/>
              </a:rPr>
              <a:t>党的十九大之后，习近平强调</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时代是出卷人，我们是答卷人，人民是阅卷人</a:t>
            </a:r>
            <a:r>
              <a:rPr lang="zh-CN" altLang="en-US"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  </a:t>
            </a:r>
            <a:r>
              <a:rPr lang="zh-CN" altLang="en-US" sz="2400" b="1" dirty="0">
                <a:latin typeface="黑体" panose="02010609060101010101" pitchFamily="49" charset="-122"/>
                <a:ea typeface="黑体" panose="02010609060101010101" pitchFamily="49" charset="-122"/>
              </a:rPr>
              <a:t>在新时代的“赶考”路上，党面临着哪些重大</a:t>
            </a:r>
            <a:r>
              <a:rPr lang="zh-CN" altLang="en-US" sz="2400" b="1" dirty="0">
                <a:solidFill>
                  <a:srgbClr val="FF0000"/>
                </a:solidFill>
                <a:latin typeface="微软雅黑" panose="020B0503020204020204" pitchFamily="34" charset="-122"/>
                <a:ea typeface="微软雅黑" panose="020B0503020204020204" pitchFamily="34" charset="-122"/>
              </a:rPr>
              <a:t>挑战</a:t>
            </a:r>
            <a:r>
              <a:rPr lang="zh-CN" altLang="en-US" sz="2400" b="1" dirty="0">
                <a:latin typeface="黑体" panose="02010609060101010101" pitchFamily="49" charset="-122"/>
                <a:ea typeface="黑体" panose="02010609060101010101" pitchFamily="49" charset="-122"/>
              </a:rPr>
              <a:t>？</a:t>
            </a:r>
          </a:p>
          <a:p>
            <a:r>
              <a:rPr lang="en-US" altLang="zh-CN" sz="2400" b="1" dirty="0">
                <a:solidFill>
                  <a:srgbClr val="0000FF"/>
                </a:solidFill>
                <a:latin typeface="黑体" panose="02010609060101010101" pitchFamily="49" charset="-122"/>
                <a:ea typeface="黑体" panose="02010609060101010101" pitchFamily="49" charset="-122"/>
              </a:rPr>
              <a:t>  </a:t>
            </a:r>
            <a:r>
              <a:rPr lang="zh-CN" altLang="en-US" sz="2400" b="1" dirty="0">
                <a:solidFill>
                  <a:srgbClr val="0000FF"/>
                </a:solidFill>
                <a:latin typeface="微软雅黑" panose="020B0503020204020204" pitchFamily="34" charset="-122"/>
                <a:ea typeface="微软雅黑" panose="020B0503020204020204" pitchFamily="34" charset="-122"/>
              </a:rPr>
              <a:t>列举</a:t>
            </a:r>
            <a:r>
              <a:rPr lang="zh-CN" altLang="en-US" sz="2400" b="1" dirty="0">
                <a:solidFill>
                  <a:srgbClr val="FF0000"/>
                </a:solidFill>
                <a:latin typeface="微软雅黑" panose="020B0503020204020204" pitchFamily="34" charset="-122"/>
                <a:ea typeface="微软雅黑" panose="020B0503020204020204" pitchFamily="34" charset="-122"/>
              </a:rPr>
              <a:t>实例</a:t>
            </a:r>
            <a:r>
              <a:rPr lang="zh-CN" altLang="en-US" sz="2400" b="1" dirty="0">
                <a:latin typeface="黑体" panose="02010609060101010101" pitchFamily="49" charset="-122"/>
                <a:ea typeface="黑体" panose="02010609060101010101" pitchFamily="49" charset="-122"/>
              </a:rPr>
              <a:t>加以</a:t>
            </a:r>
            <a:r>
              <a:rPr lang="zh-CN" altLang="en-US" sz="2400" b="1" dirty="0">
                <a:solidFill>
                  <a:srgbClr val="0000FF"/>
                </a:solidFill>
                <a:latin typeface="微软雅黑" panose="020B0503020204020204" pitchFamily="34" charset="-122"/>
                <a:ea typeface="微软雅黑" panose="020B0503020204020204" pitchFamily="34" charset="-122"/>
              </a:rPr>
              <a:t>分析</a:t>
            </a:r>
            <a:r>
              <a:rPr lang="zh-CN" altLang="en-US" sz="2400" b="1" dirty="0">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255904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169049" y="36987"/>
            <a:ext cx="885969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400" b="1" dirty="0">
                <a:latin typeface="黑体" panose="02010609060101010101" pitchFamily="49" charset="-122"/>
                <a:ea typeface="黑体" panose="02010609060101010101" pitchFamily="49" charset="-122"/>
              </a:rPr>
              <a:t>1.</a:t>
            </a:r>
            <a:r>
              <a:rPr lang="zh-CN" altLang="en-US" sz="2400" b="1" dirty="0">
                <a:solidFill>
                  <a:srgbClr val="0000FF"/>
                </a:solidFill>
                <a:latin typeface="微软雅黑" panose="020B0503020204020204" pitchFamily="34" charset="-122"/>
                <a:ea typeface="微软雅黑" panose="020B0503020204020204" pitchFamily="34" charset="-122"/>
              </a:rPr>
              <a:t>结合</a:t>
            </a:r>
            <a:r>
              <a:rPr lang="zh-CN" altLang="en-US" sz="2400" b="1" dirty="0">
                <a:latin typeface="黑体" panose="02010609060101010101" pitchFamily="49" charset="-122"/>
                <a:ea typeface="黑体" panose="02010609060101010101" pitchFamily="49" charset="-122"/>
              </a:rPr>
              <a:t>历史</a:t>
            </a:r>
            <a:r>
              <a:rPr lang="zh-CN" altLang="en-US" sz="2400" b="1" dirty="0">
                <a:solidFill>
                  <a:srgbClr val="FF0000"/>
                </a:solidFill>
                <a:latin typeface="微软雅黑" panose="020B0503020204020204" pitchFamily="34" charset="-122"/>
                <a:ea typeface="微软雅黑" panose="020B0503020204020204" pitchFamily="34" charset="-122"/>
              </a:rPr>
              <a:t>事实</a:t>
            </a:r>
            <a:r>
              <a:rPr lang="zh-CN" altLang="en-US" sz="2400" b="1" dirty="0">
                <a:latin typeface="黑体" panose="02010609060101010101" pitchFamily="49" charset="-122"/>
                <a:ea typeface="黑体"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说说</a:t>
            </a:r>
            <a:r>
              <a:rPr lang="zh-CN" altLang="en-US" sz="2400" b="1" dirty="0">
                <a:latin typeface="黑体" panose="02010609060101010101" pitchFamily="49" charset="-122"/>
                <a:ea typeface="黑体" panose="02010609060101010101" pitchFamily="49" charset="-122"/>
              </a:rPr>
              <a:t>党为了“考个好成绩”采取了哪些</a:t>
            </a:r>
            <a:r>
              <a:rPr lang="zh-CN" altLang="en-US" sz="2400" b="1" dirty="0">
                <a:solidFill>
                  <a:srgbClr val="FF0000"/>
                </a:solidFill>
                <a:latin typeface="微软雅黑" panose="020B0503020204020204" pitchFamily="34" charset="-122"/>
                <a:ea typeface="微软雅黑" panose="020B0503020204020204" pitchFamily="34" charset="-122"/>
              </a:rPr>
              <a:t>举措</a:t>
            </a:r>
            <a:r>
              <a:rPr lang="zh-CN" altLang="en-US" sz="2400" b="1" dirty="0">
                <a:latin typeface="黑体" panose="02010609060101010101" pitchFamily="49" charset="-122"/>
                <a:ea typeface="黑体" panose="02010609060101010101" pitchFamily="49" charset="-122"/>
              </a:rPr>
              <a:t>。</a:t>
            </a:r>
          </a:p>
        </p:txBody>
      </p:sp>
      <p:sp>
        <p:nvSpPr>
          <p:cNvPr id="5" name="TextBox 2">
            <a:extLst>
              <a:ext uri="{FF2B5EF4-FFF2-40B4-BE49-F238E27FC236}">
                <a16:creationId xmlns:a16="http://schemas.microsoft.com/office/drawing/2014/main" id="{4D798583-44F9-4F97-ADCD-074C4C500571}"/>
              </a:ext>
            </a:extLst>
          </p:cNvPr>
          <p:cNvSpPr txBox="1"/>
          <p:nvPr/>
        </p:nvSpPr>
        <p:spPr>
          <a:xfrm>
            <a:off x="99892" y="647464"/>
            <a:ext cx="8928847" cy="4442370"/>
          </a:xfrm>
          <a:prstGeom prst="rect">
            <a:avLst/>
          </a:prstGeom>
          <a:noFill/>
          <a:ln>
            <a:solidFill>
              <a:schemeClr val="tx1">
                <a:lumMod val="50000"/>
                <a:lumOff val="50000"/>
              </a:schemeClr>
            </a:solidFill>
          </a:ln>
        </p:spPr>
        <p:txBody>
          <a:bodyPr wrap="square" lIns="68580" tIns="34290" rIns="68580" bIns="34290" rtlCol="0">
            <a:spAutoFit/>
          </a:bodyPr>
          <a:lstStyle/>
          <a:p>
            <a:pPr>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①新中国成立前夕</a:t>
            </a:r>
            <a:r>
              <a:rPr lang="zh-CN" altLang="en-US" sz="2400" b="1" dirty="0">
                <a:solidFill>
                  <a:schemeClr val="tx1"/>
                </a:solidFill>
                <a:latin typeface="宋体" panose="02010600030101010101" pitchFamily="2" charset="-122"/>
                <a:ea typeface="宋体" panose="02010600030101010101" pitchFamily="2" charset="-122"/>
              </a:rPr>
              <a:t>，</a:t>
            </a:r>
            <a:endParaRPr lang="en-US" altLang="zh-CN" sz="2400" b="1" dirty="0">
              <a:solidFill>
                <a:schemeClr val="tx1"/>
              </a:solidFill>
              <a:latin typeface="宋体" panose="02010600030101010101" pitchFamily="2" charset="-122"/>
              <a:ea typeface="宋体" panose="02010600030101010101" pitchFamily="2"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毛泽东在党的七届二中全会上深刻分析了党进城后面临的形势和考验，针对因为革命胜利党内表现出的骄傲情绪、以功臣自居的情绪、停顿起来不求进步的情绪、贪图享受不愿再过艰苦生活的情绪，</a:t>
            </a:r>
            <a:r>
              <a:rPr lang="zh-CN" altLang="en-US" sz="2400" b="1" dirty="0">
                <a:solidFill>
                  <a:srgbClr val="0000FF"/>
                </a:solidFill>
                <a:latin typeface="微软雅黑" panose="020B0503020204020204" pitchFamily="34" charset="-122"/>
                <a:ea typeface="微软雅黑" panose="020B0503020204020204" pitchFamily="34" charset="-122"/>
              </a:rPr>
              <a:t>明确提出</a:t>
            </a:r>
            <a:r>
              <a:rPr lang="zh-CN" altLang="en-US" sz="2400" b="1" dirty="0">
                <a:solidFill>
                  <a:srgbClr val="FF0000"/>
                </a:solidFill>
                <a:latin typeface="微软雅黑" panose="020B0503020204020204" pitchFamily="34" charset="-122"/>
                <a:ea typeface="微软雅黑" panose="020B0503020204020204" pitchFamily="34" charset="-122"/>
              </a:rPr>
              <a:t>了“两个务必”的思想</a:t>
            </a:r>
            <a:r>
              <a:rPr lang="zh-CN" altLang="en-US" sz="2400" b="1" dirty="0">
                <a:latin typeface="宋体" panose="02010600030101010101" pitchFamily="2" charset="-122"/>
                <a:ea typeface="宋体" panose="02010600030101010101" pitchFamily="2" charset="-122"/>
              </a:rPr>
              <a:t>，告诫全党要警惕资产阶级糖衣炮弹的进攻。</a:t>
            </a:r>
          </a:p>
          <a:p>
            <a:pPr>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②新中国成立后，</a:t>
            </a:r>
            <a:endParaRPr lang="en-US" altLang="zh-CN" sz="24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毛泽东和党中央</a:t>
            </a:r>
            <a:r>
              <a:rPr lang="zh-CN" altLang="en-US" sz="2400" b="1" dirty="0">
                <a:solidFill>
                  <a:srgbClr val="0000FF"/>
                </a:solidFill>
                <a:latin typeface="微软雅黑" panose="020B0503020204020204" pitchFamily="34" charset="-122"/>
                <a:ea typeface="微软雅黑" panose="020B0503020204020204" pitchFamily="34" charset="-122"/>
              </a:rPr>
              <a:t>反复强调</a:t>
            </a:r>
            <a:r>
              <a:rPr lang="zh-CN" altLang="en-US" sz="2400" b="1" dirty="0">
                <a:latin typeface="宋体" panose="02010600030101010101" pitchFamily="2" charset="-122"/>
                <a:ea typeface="宋体" panose="02010600030101010101" pitchFamily="2" charset="-122"/>
              </a:rPr>
              <a:t>要</a:t>
            </a:r>
            <a:r>
              <a:rPr lang="zh-CN" altLang="en-US" sz="2400" b="1" dirty="0">
                <a:solidFill>
                  <a:srgbClr val="0000FF"/>
                </a:solidFill>
                <a:latin typeface="微软雅黑" panose="020B0503020204020204" pitchFamily="34" charset="-122"/>
                <a:ea typeface="微软雅黑" panose="020B0503020204020204" pitchFamily="34" charset="-122"/>
              </a:rPr>
              <a:t>反对</a:t>
            </a:r>
            <a:r>
              <a:rPr lang="zh-CN" altLang="en-US" sz="2400" b="1" dirty="0">
                <a:latin typeface="宋体" panose="02010600030101010101" pitchFamily="2" charset="-122"/>
                <a:ea typeface="宋体" panose="02010600030101010101" pitchFamily="2" charset="-122"/>
              </a:rPr>
              <a:t>党内的</a:t>
            </a:r>
            <a:r>
              <a:rPr lang="zh-CN" altLang="en-US" sz="2400" b="1" dirty="0">
                <a:latin typeface="微软雅黑" panose="020B0503020204020204" pitchFamily="34" charset="-122"/>
                <a:ea typeface="微软雅黑" panose="020B0503020204020204" pitchFamily="34" charset="-122"/>
              </a:rPr>
              <a:t>主观主义</a:t>
            </a:r>
            <a:r>
              <a:rPr lang="zh-CN" altLang="en-US" sz="2400" b="1" dirty="0">
                <a:latin typeface="宋体" panose="02010600030101010101" pitchFamily="2" charset="-122"/>
                <a:ea typeface="宋体" panose="02010600030101010101" pitchFamily="2" charset="-122"/>
              </a:rPr>
              <a:t>、</a:t>
            </a:r>
            <a:r>
              <a:rPr lang="zh-CN" altLang="en-US" sz="2400" b="1" dirty="0">
                <a:latin typeface="微软雅黑" panose="020B0503020204020204" pitchFamily="34" charset="-122"/>
                <a:ea typeface="微软雅黑" panose="020B0503020204020204" pitchFamily="34" charset="-122"/>
              </a:rPr>
              <a:t>官僚主义</a:t>
            </a:r>
            <a:r>
              <a:rPr lang="zh-CN" altLang="en-US" sz="2400" b="1" dirty="0">
                <a:latin typeface="宋体" panose="02010600030101010101" pitchFamily="2" charset="-122"/>
                <a:ea typeface="宋体" panose="02010600030101010101" pitchFamily="2" charset="-122"/>
              </a:rPr>
              <a:t>和</a:t>
            </a:r>
            <a:r>
              <a:rPr lang="zh-CN" altLang="en-US" sz="2400" b="1" dirty="0">
                <a:latin typeface="微软雅黑" panose="020B0503020204020204" pitchFamily="34" charset="-122"/>
                <a:ea typeface="微软雅黑" panose="020B0503020204020204" pitchFamily="34" charset="-122"/>
              </a:rPr>
              <a:t>宗派主义</a:t>
            </a:r>
            <a:r>
              <a:rPr lang="zh-CN" altLang="en-US" sz="2400" b="1" dirty="0">
                <a:latin typeface="宋体" panose="02010600030101010101" pitchFamily="2" charset="-122"/>
                <a:ea typeface="宋体" panose="02010600030101010101" pitchFamily="2" charset="-122"/>
              </a:rPr>
              <a:t>，</a:t>
            </a:r>
            <a:r>
              <a:rPr lang="zh-CN" altLang="en-US" sz="2400" b="1" dirty="0">
                <a:solidFill>
                  <a:srgbClr val="FF0000"/>
                </a:solidFill>
                <a:latin typeface="微软雅黑" panose="020B0503020204020204" pitchFamily="34" charset="-122"/>
                <a:ea typeface="微软雅黑" panose="020B0503020204020204" pitchFamily="34" charset="-122"/>
              </a:rPr>
              <a:t>密切党同人民群众的联系，不要变为特权阶层</a:t>
            </a:r>
            <a:r>
              <a:rPr lang="zh-CN" altLang="en-US" sz="2400" b="1" dirty="0">
                <a:latin typeface="宋体" panose="02010600030101010101" pitchFamily="2" charset="-122"/>
                <a:ea typeface="宋体" panose="02010600030101010101" pitchFamily="2" charset="-122"/>
              </a:rPr>
              <a:t>，并采取一系列措施保持党的先进性、增强党的战斗力。</a:t>
            </a:r>
          </a:p>
        </p:txBody>
      </p:sp>
    </p:spTree>
    <p:extLst>
      <p:ext uri="{BB962C8B-B14F-4D97-AF65-F5344CB8AC3E}">
        <p14:creationId xmlns:p14="http://schemas.microsoft.com/office/powerpoint/2010/main" val="392204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4D798583-44F9-4F97-ADCD-074C4C500571}"/>
              </a:ext>
            </a:extLst>
          </p:cNvPr>
          <p:cNvSpPr txBox="1"/>
          <p:nvPr/>
        </p:nvSpPr>
        <p:spPr>
          <a:xfrm>
            <a:off x="107576" y="364415"/>
            <a:ext cx="8928847" cy="4414670"/>
          </a:xfrm>
          <a:prstGeom prst="rect">
            <a:avLst/>
          </a:prstGeom>
          <a:noFill/>
          <a:ln>
            <a:solidFill>
              <a:schemeClr val="tx1">
                <a:lumMod val="50000"/>
                <a:lumOff val="50000"/>
              </a:schemeClr>
            </a:solidFill>
          </a:ln>
        </p:spPr>
        <p:txBody>
          <a:bodyPr wrap="square" lIns="68580" tIns="34290" rIns="68580" bIns="34290" rtlCol="0">
            <a:spAutoFit/>
          </a:bodyPr>
          <a:lstStyle/>
          <a:p>
            <a:pPr>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rPr>
              <a:t>③</a:t>
            </a:r>
            <a:r>
              <a:rPr lang="en-US" altLang="zh-CN" sz="2400" b="1" dirty="0">
                <a:solidFill>
                  <a:schemeClr val="tx1"/>
                </a:solidFill>
                <a:latin typeface="微软雅黑" panose="020B0503020204020204" pitchFamily="34" charset="-122"/>
                <a:ea typeface="微软雅黑" panose="020B0503020204020204" pitchFamily="34" charset="-122"/>
              </a:rPr>
              <a:t>1956</a:t>
            </a:r>
            <a:r>
              <a:rPr lang="zh-CN" altLang="en-US" sz="2400" b="1" dirty="0">
                <a:solidFill>
                  <a:schemeClr val="tx1"/>
                </a:solidFill>
                <a:latin typeface="微软雅黑" panose="020B0503020204020204" pitchFamily="34" charset="-122"/>
                <a:ea typeface="微软雅黑" panose="020B0503020204020204" pitchFamily="34" charset="-122"/>
              </a:rPr>
              <a:t>年社会主义改造基本完成以后</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党和国家面临着工作重点由阶级斗争向经济建设的转移。为了</a:t>
            </a:r>
            <a:endParaRPr lang="en-US" altLang="zh-CN" sz="2400" b="1" dirty="0">
              <a:latin typeface="宋体" panose="02010600030101010101" pitchFamily="2" charset="-122"/>
              <a:ea typeface="宋体" panose="02010600030101010101" pitchFamily="2"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适应这种转移</a:t>
            </a:r>
            <a:r>
              <a:rPr lang="zh-CN" altLang="en-US" sz="1600" b="1" dirty="0">
                <a:latin typeface="宋体" panose="02010600030101010101" pitchFamily="2" charset="-122"/>
                <a:ea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rPr>
              <a:t>党的八大</a:t>
            </a:r>
            <a:r>
              <a:rPr lang="zh-CN" altLang="en-US" sz="2400" b="1" dirty="0">
                <a:solidFill>
                  <a:srgbClr val="0000FF"/>
                </a:solidFill>
                <a:latin typeface="微软雅黑" panose="020B0503020204020204" pitchFamily="34" charset="-122"/>
                <a:ea typeface="微软雅黑" panose="020B0503020204020204" pitchFamily="34" charset="-122"/>
              </a:rPr>
              <a:t>提出</a:t>
            </a:r>
            <a:r>
              <a:rPr lang="zh-CN" altLang="en-US" sz="2400" b="1" dirty="0">
                <a:latin typeface="宋体" panose="02010600030101010101" pitchFamily="2" charset="-122"/>
                <a:ea typeface="宋体" panose="02010600030101010101" pitchFamily="2" charset="-122"/>
              </a:rPr>
              <a:t>了</a:t>
            </a:r>
            <a:r>
              <a:rPr lang="zh-CN" altLang="en-US" sz="2400" b="1" dirty="0">
                <a:solidFill>
                  <a:srgbClr val="FF0000"/>
                </a:solidFill>
                <a:latin typeface="微软雅黑" panose="020B0503020204020204" pitchFamily="34" charset="-122"/>
                <a:ea typeface="微软雅黑" panose="020B0503020204020204" pitchFamily="34" charset="-122"/>
              </a:rPr>
              <a:t>加强执政党建设</a:t>
            </a:r>
            <a:r>
              <a:rPr lang="zh-CN" altLang="en-US" sz="2400" b="1" dirty="0">
                <a:latin typeface="宋体" panose="02010600030101010101" pitchFamily="2" charset="-122"/>
                <a:ea typeface="宋体" panose="02010600030101010101" pitchFamily="2" charset="-122"/>
              </a:rPr>
              <a:t>的一系列任务</a:t>
            </a:r>
            <a:r>
              <a:rPr lang="zh-CN" altLang="en-US" sz="16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④进入改革开放时期以后，</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邓小平鲜明</a:t>
            </a:r>
            <a:r>
              <a:rPr lang="zh-CN" altLang="en-US" sz="2400" b="1" dirty="0">
                <a:solidFill>
                  <a:srgbClr val="0000FF"/>
                </a:solidFill>
                <a:latin typeface="微软雅黑" panose="020B0503020204020204" pitchFamily="34" charset="-122"/>
                <a:ea typeface="微软雅黑" panose="020B0503020204020204" pitchFamily="34" charset="-122"/>
              </a:rPr>
              <a:t>提出</a:t>
            </a:r>
            <a:r>
              <a:rPr lang="zh-CN" altLang="en-US" sz="2400" b="1" dirty="0">
                <a:solidFill>
                  <a:srgbClr val="FF0000"/>
                </a:solidFill>
                <a:latin typeface="微软雅黑" panose="020B0503020204020204" pitchFamily="34" charset="-122"/>
                <a:ea typeface="微软雅黑" panose="020B0503020204020204" pitchFamily="34" charset="-122"/>
              </a:rPr>
              <a:t>执政党</a:t>
            </a:r>
            <a:r>
              <a:rPr lang="zh-CN" altLang="en-US" sz="2400" b="1" dirty="0">
                <a:latin typeface="宋体" panose="02010600030101010101" pitchFamily="2" charset="-122"/>
                <a:ea typeface="宋体" panose="02010600030101010101" pitchFamily="2" charset="-122"/>
              </a:rPr>
              <a:t>应该是什么样的党、</a:t>
            </a:r>
            <a:endParaRPr lang="en-US" altLang="zh-CN" sz="2400" b="1" dirty="0">
              <a:latin typeface="宋体" panose="02010600030101010101" pitchFamily="2" charset="-122"/>
              <a:ea typeface="宋体" panose="02010600030101010101" pitchFamily="2"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执政党的</a:t>
            </a:r>
            <a:r>
              <a:rPr lang="zh-CN" altLang="en-US" sz="2400" b="1" dirty="0">
                <a:solidFill>
                  <a:srgbClr val="FF0000"/>
                </a:solidFill>
                <a:latin typeface="微软雅黑" panose="020B0503020204020204" pitchFamily="34" charset="-122"/>
                <a:ea typeface="微软雅黑" panose="020B0503020204020204" pitchFamily="34" charset="-122"/>
              </a:rPr>
              <a:t>党员</a:t>
            </a:r>
            <a:r>
              <a:rPr lang="zh-CN" altLang="en-US" sz="2400" b="1" dirty="0">
                <a:latin typeface="宋体" panose="02010600030101010101" pitchFamily="2" charset="-122"/>
                <a:ea typeface="宋体" panose="02010600030101010101" pitchFamily="2" charset="-122"/>
              </a:rPr>
              <a:t>怎样才算合格、党怎样才叫</a:t>
            </a:r>
            <a:r>
              <a:rPr lang="zh-CN" altLang="en-US" sz="2400" b="1" dirty="0">
                <a:solidFill>
                  <a:srgbClr val="FF0000"/>
                </a:solidFill>
                <a:latin typeface="微软雅黑" panose="020B0503020204020204" pitchFamily="34" charset="-122"/>
                <a:ea typeface="微软雅黑" panose="020B0503020204020204" pitchFamily="34" charset="-122"/>
              </a:rPr>
              <a:t>善于领导</a:t>
            </a:r>
            <a:r>
              <a:rPr lang="zh-CN" altLang="en-US" sz="2400" b="1" dirty="0">
                <a:latin typeface="宋体" panose="02010600030101010101" pitchFamily="2" charset="-122"/>
                <a:ea typeface="宋体" panose="02010600030101010101" pitchFamily="2" charset="-122"/>
              </a:rPr>
              <a:t>的问题。</a:t>
            </a:r>
          </a:p>
          <a:p>
            <a:pPr>
              <a:lnSpc>
                <a:spcPct val="150000"/>
              </a:lnSpc>
            </a:pPr>
            <a:r>
              <a:rPr lang="zh-CN" altLang="en-US" sz="2400" b="1" dirty="0">
                <a:latin typeface="宋体" panose="02010600030101010101" pitchFamily="2" charset="-122"/>
                <a:ea typeface="宋体" panose="02010600030101010101" pitchFamily="2" charset="-122"/>
              </a:rPr>
              <a:t>⑤党之所以始终</a:t>
            </a:r>
            <a:r>
              <a:rPr lang="zh-CN" altLang="en-US" sz="2400" b="1" dirty="0">
                <a:solidFill>
                  <a:srgbClr val="0000FF"/>
                </a:solidFill>
                <a:latin typeface="微软雅黑" panose="020B0503020204020204" pitchFamily="34" charset="-122"/>
                <a:ea typeface="微软雅黑" panose="020B0503020204020204" pitchFamily="34" charset="-122"/>
              </a:rPr>
              <a:t>走在</a:t>
            </a:r>
            <a:r>
              <a:rPr lang="zh-CN" altLang="en-US" sz="2400" b="1" dirty="0">
                <a:latin typeface="宋体" panose="02010600030101010101" pitchFamily="2" charset="-122"/>
                <a:ea typeface="宋体" panose="02010600030101010101" pitchFamily="2" charset="-122"/>
              </a:rPr>
              <a:t>时代</a:t>
            </a:r>
            <a:r>
              <a:rPr lang="zh-CN" altLang="en-US" sz="2400" b="1" dirty="0">
                <a:solidFill>
                  <a:srgbClr val="FF0000"/>
                </a:solidFill>
                <a:latin typeface="微软雅黑" panose="020B0503020204020204" pitchFamily="34" charset="-122"/>
                <a:ea typeface="微软雅黑" panose="020B0503020204020204" pitchFamily="34" charset="-122"/>
              </a:rPr>
              <a:t>前列</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就在于</a:t>
            </a:r>
            <a:r>
              <a:rPr lang="zh-CN" altLang="en-US" sz="2400" b="1" dirty="0">
                <a:solidFill>
                  <a:srgbClr val="0000FF"/>
                </a:solidFill>
                <a:latin typeface="微软雅黑" panose="020B0503020204020204" pitchFamily="34" charset="-122"/>
                <a:ea typeface="微软雅黑" panose="020B0503020204020204" pitchFamily="34" charset="-122"/>
              </a:rPr>
              <a:t>坚持</a:t>
            </a:r>
            <a:r>
              <a:rPr lang="zh-CN" altLang="en-US" sz="2400" b="1" dirty="0">
                <a:solidFill>
                  <a:srgbClr val="FF0000"/>
                </a:solidFill>
                <a:latin typeface="微软雅黑" panose="020B0503020204020204" pitchFamily="34" charset="-122"/>
                <a:ea typeface="微软雅黑" panose="020B0503020204020204" pitchFamily="34" charset="-122"/>
              </a:rPr>
              <a:t>解放思想</a:t>
            </a:r>
            <a:r>
              <a:rPr lang="zh-CN" altLang="en-US" sz="2400" b="1" dirty="0">
                <a:latin typeface="宋体" panose="02010600030101010101" pitchFamily="2" charset="-122"/>
                <a:ea typeface="宋体" panose="02010600030101010101" pitchFamily="2" charset="-122"/>
              </a:rPr>
              <a:t>、</a:t>
            </a:r>
            <a:r>
              <a:rPr lang="zh-CN" altLang="en-US" sz="2400" b="1" dirty="0">
                <a:solidFill>
                  <a:srgbClr val="FF0000"/>
                </a:solidFill>
                <a:latin typeface="微软雅黑" panose="020B0503020204020204" pitchFamily="34" charset="-122"/>
                <a:ea typeface="微软雅黑" panose="020B0503020204020204" pitchFamily="34" charset="-122"/>
              </a:rPr>
              <a:t>实事求是</a:t>
            </a:r>
            <a:r>
              <a:rPr lang="zh-CN" altLang="en-US" sz="2400" b="1" dirty="0">
                <a:latin typeface="宋体" panose="02010600030101010101" pitchFamily="2" charset="-122"/>
                <a:ea typeface="宋体" panose="02010600030101010101" pitchFamily="2" charset="-122"/>
              </a:rPr>
              <a:t>、</a:t>
            </a:r>
            <a:r>
              <a:rPr lang="zh-CN" altLang="en-US" sz="2400" b="1" dirty="0">
                <a:solidFill>
                  <a:srgbClr val="FF0000"/>
                </a:solidFill>
                <a:latin typeface="微软雅黑" panose="020B0503020204020204" pitchFamily="34" charset="-122"/>
                <a:ea typeface="微软雅黑" panose="020B0503020204020204" pitchFamily="34" charset="-122"/>
              </a:rPr>
              <a:t>与时俱进</a:t>
            </a:r>
            <a:r>
              <a:rPr lang="zh-CN" altLang="en-US" sz="2400" b="1" dirty="0">
                <a:latin typeface="宋体" panose="02010600030101010101" pitchFamily="2" charset="-122"/>
                <a:ea typeface="宋体" panose="02010600030101010101" pitchFamily="2" charset="-122"/>
              </a:rPr>
              <a:t>、</a:t>
            </a:r>
            <a:r>
              <a:rPr lang="zh-CN" altLang="en-US" sz="2400" b="1" dirty="0">
                <a:solidFill>
                  <a:srgbClr val="FF0000"/>
                </a:solidFill>
                <a:latin typeface="微软雅黑" panose="020B0503020204020204" pitchFamily="34" charset="-122"/>
                <a:ea typeface="微软雅黑" panose="020B0503020204020204" pitchFamily="34" charset="-122"/>
              </a:rPr>
              <a:t>求真务实</a:t>
            </a:r>
            <a:r>
              <a:rPr lang="zh-CN" altLang="en-US" sz="2400" b="1" dirty="0">
                <a:latin typeface="宋体" panose="02010600030101010101" pitchFamily="2" charset="-122"/>
                <a:ea typeface="宋体" panose="02010600030101010101" pitchFamily="2" charset="-122"/>
              </a:rPr>
              <a:t>。</a:t>
            </a:r>
            <a:endParaRPr lang="zh-CN" altLang="en-US"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8456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矩形 3"/>
          <p:cNvSpPr>
            <a:spLocks noChangeArrowheads="1"/>
          </p:cNvSpPr>
          <p:nvPr/>
        </p:nvSpPr>
        <p:spPr bwMode="auto">
          <a:xfrm>
            <a:off x="184417" y="551365"/>
            <a:ext cx="8775166" cy="3085460"/>
          </a:xfrm>
          <a:prstGeom prst="rect">
            <a:avLst/>
          </a:prstGeom>
          <a:noFill/>
          <a:ln w="9525">
            <a:solidFill>
              <a:srgbClr val="0070C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4000" b="1" dirty="0">
                <a:latin typeface="黑体" panose="02010609060101010101" pitchFamily="49" charset="-122"/>
                <a:ea typeface="黑体" panose="02010609060101010101" pitchFamily="49" charset="-122"/>
              </a:rPr>
              <a:t>政治与法治</a:t>
            </a:r>
            <a:endParaRPr lang="en-US" altLang="zh-CN" sz="4000" b="1" dirty="0">
              <a:latin typeface="黑体" panose="02010609060101010101" pitchFamily="49" charset="-122"/>
              <a:ea typeface="黑体" panose="02010609060101010101" pitchFamily="49" charset="-122"/>
            </a:endParaRPr>
          </a:p>
          <a:p>
            <a:pPr eaLnBrk="1" hangingPunct="1">
              <a:lnSpc>
                <a:spcPct val="150000"/>
              </a:lnSpc>
            </a:pPr>
            <a:r>
              <a:rPr lang="zh-CN" altLang="en-US" sz="3600" b="1" dirty="0">
                <a:latin typeface="黑体" panose="02010609060101010101" pitchFamily="49" charset="-122"/>
                <a:ea typeface="黑体" panose="02010609060101010101" pitchFamily="49" charset="-122"/>
              </a:rPr>
              <a:t>第二课  中国共产党的先进性</a:t>
            </a:r>
          </a:p>
          <a:p>
            <a:pPr eaLnBrk="1" hangingPunct="1">
              <a:lnSpc>
                <a:spcPct val="150000"/>
              </a:lnSpc>
            </a:pPr>
            <a:r>
              <a:rPr lang="zh-CN" altLang="en-US" sz="3200" b="1" dirty="0">
                <a:solidFill>
                  <a:schemeClr val="tx1"/>
                </a:solidFill>
                <a:latin typeface="黑体" panose="02010609060101010101" pitchFamily="49" charset="-122"/>
                <a:ea typeface="黑体" panose="02010609060101010101" pitchFamily="49" charset="-122"/>
              </a:rPr>
              <a:t>第一框  始终坚持人民立场</a:t>
            </a:r>
          </a:p>
          <a:p>
            <a:pPr eaLnBrk="1" hangingPunct="1">
              <a:lnSpc>
                <a:spcPct val="150000"/>
              </a:lnSpc>
            </a:pPr>
            <a:r>
              <a:rPr lang="zh-CN" altLang="en-US" sz="3200" b="1" dirty="0">
                <a:solidFill>
                  <a:srgbClr val="0000FF"/>
                </a:solidFill>
                <a:latin typeface="黑体" panose="02010609060101010101" pitchFamily="49" charset="-122"/>
                <a:ea typeface="黑体" panose="02010609060101010101" pitchFamily="49" charset="-122"/>
              </a:rPr>
              <a:t>第二框  始终走在时代前列</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a:extLst>
              <a:ext uri="{FF2B5EF4-FFF2-40B4-BE49-F238E27FC236}">
                <a16:creationId xmlns:a16="http://schemas.microsoft.com/office/drawing/2014/main" id="{1B08B964-A87D-4DFE-8E05-7980EC3CF24F}"/>
              </a:ext>
            </a:extLst>
          </p:cNvPr>
          <p:cNvSpPr>
            <a:spLocks noChangeArrowheads="1"/>
          </p:cNvSpPr>
          <p:nvPr/>
        </p:nvSpPr>
        <p:spPr bwMode="auto">
          <a:xfrm>
            <a:off x="61472" y="36987"/>
            <a:ext cx="8967267"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在新时代的</a:t>
            </a:r>
            <a:r>
              <a:rPr lang="zh-CN" altLang="en-US" sz="18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赶考</a:t>
            </a:r>
            <a:r>
              <a:rPr lang="zh-CN" altLang="en-US" sz="18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路上，党</a:t>
            </a:r>
            <a:r>
              <a:rPr lang="zh-CN" altLang="en-US" sz="2400" b="1" dirty="0">
                <a:solidFill>
                  <a:srgbClr val="0000FF"/>
                </a:solidFill>
                <a:latin typeface="微软雅黑" panose="020B0503020204020204" pitchFamily="34" charset="-122"/>
                <a:ea typeface="微软雅黑" panose="020B0503020204020204" pitchFamily="34" charset="-122"/>
              </a:rPr>
              <a:t>面临</a:t>
            </a:r>
            <a:r>
              <a:rPr lang="zh-CN" altLang="en-US" sz="2400" b="1" dirty="0">
                <a:latin typeface="黑体" panose="02010609060101010101" pitchFamily="49" charset="-122"/>
                <a:ea typeface="黑体" panose="02010609060101010101" pitchFamily="49" charset="-122"/>
              </a:rPr>
              <a:t>着</a:t>
            </a:r>
            <a:r>
              <a:rPr lang="zh-CN" altLang="en-US" sz="2400" b="1" dirty="0">
                <a:latin typeface="微软雅黑" panose="020B0503020204020204" pitchFamily="34" charset="-122"/>
                <a:ea typeface="微软雅黑" panose="020B0503020204020204" pitchFamily="34" charset="-122"/>
              </a:rPr>
              <a:t>哪些</a:t>
            </a:r>
            <a:r>
              <a:rPr lang="zh-CN" altLang="en-US" sz="2400" b="1" dirty="0">
                <a:latin typeface="黑体" panose="02010609060101010101" pitchFamily="49" charset="-122"/>
                <a:ea typeface="黑体" panose="02010609060101010101" pitchFamily="49" charset="-122"/>
              </a:rPr>
              <a:t>重大</a:t>
            </a:r>
            <a:r>
              <a:rPr lang="zh-CN" altLang="en-US" sz="2400" b="1" dirty="0">
                <a:solidFill>
                  <a:srgbClr val="FF0000"/>
                </a:solidFill>
                <a:latin typeface="微软雅黑" panose="020B0503020204020204" pitchFamily="34" charset="-122"/>
                <a:ea typeface="微软雅黑" panose="020B0503020204020204" pitchFamily="34" charset="-122"/>
              </a:rPr>
              <a:t>挑战</a:t>
            </a:r>
            <a:r>
              <a:rPr lang="zh-CN" altLang="en-US" sz="2400" b="1" dirty="0">
                <a:latin typeface="黑体" panose="02010609060101010101" pitchFamily="49" charset="-122"/>
                <a:ea typeface="黑体"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分析</a:t>
            </a:r>
            <a:r>
              <a:rPr lang="zh-CN" altLang="en-US" sz="2400" b="1" dirty="0">
                <a:solidFill>
                  <a:srgbClr val="FF0000"/>
                </a:solidFill>
                <a:latin typeface="微软雅黑" panose="020B0503020204020204" pitchFamily="34" charset="-122"/>
                <a:ea typeface="微软雅黑" panose="020B0503020204020204" pitchFamily="34" charset="-122"/>
              </a:rPr>
              <a:t>实例</a:t>
            </a:r>
            <a:r>
              <a:rPr lang="zh-CN" altLang="en-US" sz="2400" b="1" dirty="0">
                <a:latin typeface="黑体" panose="02010609060101010101" pitchFamily="49" charset="-122"/>
                <a:ea typeface="黑体" panose="02010609060101010101" pitchFamily="49" charset="-122"/>
              </a:rPr>
              <a:t>。</a:t>
            </a:r>
          </a:p>
        </p:txBody>
      </p:sp>
      <p:sp>
        <p:nvSpPr>
          <p:cNvPr id="5" name="TextBox 2">
            <a:extLst>
              <a:ext uri="{FF2B5EF4-FFF2-40B4-BE49-F238E27FC236}">
                <a16:creationId xmlns:a16="http://schemas.microsoft.com/office/drawing/2014/main" id="{4D798583-44F9-4F97-ADCD-074C4C500571}"/>
              </a:ext>
            </a:extLst>
          </p:cNvPr>
          <p:cNvSpPr txBox="1"/>
          <p:nvPr/>
        </p:nvSpPr>
        <p:spPr>
          <a:xfrm>
            <a:off x="61472" y="560311"/>
            <a:ext cx="8967267" cy="4470455"/>
          </a:xfrm>
          <a:prstGeom prst="rect">
            <a:avLst/>
          </a:prstGeom>
          <a:noFill/>
          <a:ln>
            <a:solidFill>
              <a:schemeClr val="tx1">
                <a:lumMod val="50000"/>
                <a:lumOff val="50000"/>
              </a:schemeClr>
            </a:solidFill>
          </a:ln>
        </p:spPr>
        <p:txBody>
          <a:bodyPr wrap="square" lIns="68580" tIns="34290" rIns="68580" bIns="34290" rtlCol="0">
            <a:spAutoFit/>
          </a:bodyPr>
          <a:lstStyle/>
          <a:p>
            <a:r>
              <a:rPr lang="zh-CN" altLang="en-US" sz="2200" b="1" dirty="0">
                <a:latin typeface="楷体" panose="02010609060101010101" pitchFamily="49" charset="-122"/>
                <a:ea typeface="楷体" panose="02010609060101010101" pitchFamily="49" charset="-122"/>
              </a:rPr>
              <a:t>    </a:t>
            </a:r>
            <a:r>
              <a:rPr lang="zh-CN" altLang="en-US" sz="2200" b="1" dirty="0">
                <a:latin typeface="宋体" panose="02010600030101010101" pitchFamily="2" charset="-122"/>
                <a:ea typeface="宋体" panose="02010600030101010101" pitchFamily="2" charset="-122"/>
              </a:rPr>
              <a:t>七十多年过去了，中国共产党面临的“赶考”远未结束。  </a:t>
            </a:r>
            <a:endParaRPr lang="en-US" altLang="zh-CN" sz="2200" b="1" dirty="0">
              <a:latin typeface="宋体" panose="02010600030101010101" pitchFamily="2" charset="-122"/>
              <a:ea typeface="宋体" panose="02010600030101010101" pitchFamily="2" charset="-122"/>
            </a:endParaRPr>
          </a:p>
          <a:p>
            <a:r>
              <a:rPr lang="en-US" altLang="zh-CN" sz="2200" b="1" dirty="0">
                <a:latin typeface="宋体" panose="02010600030101010101" pitchFamily="2" charset="-122"/>
                <a:ea typeface="宋体" panose="02010600030101010101" pitchFamily="2" charset="-122"/>
              </a:rPr>
              <a:t>  </a:t>
            </a:r>
            <a:r>
              <a:rPr lang="zh-CN" altLang="en-US" sz="2200" b="1" dirty="0">
                <a:latin typeface="宋体" panose="02010600030101010101" pitchFamily="2" charset="-122"/>
                <a:ea typeface="宋体" panose="02010600030101010101" pitchFamily="2" charset="-122"/>
              </a:rPr>
              <a:t>“赶考”路上，党面临着</a:t>
            </a:r>
            <a:r>
              <a:rPr lang="zh-CN" altLang="en-US" sz="2200" b="1" dirty="0">
                <a:latin typeface="微软雅黑" panose="020B0503020204020204" pitchFamily="34" charset="-122"/>
                <a:ea typeface="微软雅黑" panose="020B0503020204020204" pitchFamily="34" charset="-122"/>
              </a:rPr>
              <a:t>“四大考验”</a:t>
            </a:r>
            <a:r>
              <a:rPr lang="zh-CN" altLang="en-US" sz="2200" b="1" dirty="0">
                <a:latin typeface="楷体" panose="02010609060101010101" pitchFamily="49" charset="-122"/>
                <a:ea typeface="楷体" panose="02010609060101010101" pitchFamily="49" charset="-122"/>
              </a:rPr>
              <a:t>和</a:t>
            </a:r>
            <a:r>
              <a:rPr lang="zh-CN" altLang="en-US" sz="2200" b="1" dirty="0">
                <a:latin typeface="微软雅黑" panose="020B0503020204020204" pitchFamily="34" charset="-122"/>
                <a:ea typeface="微软雅黑" panose="020B0503020204020204" pitchFamily="34" charset="-122"/>
              </a:rPr>
              <a:t>“四种危险”</a:t>
            </a:r>
            <a:r>
              <a:rPr lang="zh-CN" altLang="en-US" sz="2200" b="1" dirty="0">
                <a:latin typeface="宋体" panose="02010600030101010101" pitchFamily="2" charset="-122"/>
                <a:ea typeface="宋体" panose="02010600030101010101" pitchFamily="2" charset="-122"/>
              </a:rPr>
              <a:t>，其中</a:t>
            </a:r>
            <a:endParaRPr lang="en-US" altLang="zh-CN" sz="2200" b="1" dirty="0">
              <a:latin typeface="宋体" panose="02010600030101010101" pitchFamily="2" charset="-122"/>
              <a:ea typeface="宋体" panose="02010600030101010101" pitchFamily="2" charset="-122"/>
            </a:endParaRPr>
          </a:p>
          <a:p>
            <a:r>
              <a:rPr lang="zh-CN" altLang="en-US" sz="2200" b="1" dirty="0">
                <a:latin typeface="楷体" panose="02010609060101010101" pitchFamily="49" charset="-122"/>
                <a:ea typeface="楷体" panose="02010609060101010101" pitchFamily="49" charset="-122"/>
              </a:rPr>
              <a:t>  </a:t>
            </a:r>
            <a:endParaRPr lang="en-US" altLang="zh-CN" sz="2200" b="1" dirty="0">
              <a:latin typeface="楷体" panose="02010609060101010101" pitchFamily="49" charset="-122"/>
              <a:ea typeface="楷体" panose="02010609060101010101" pitchFamily="49" charset="-122"/>
            </a:endParaRPr>
          </a:p>
          <a:p>
            <a:r>
              <a:rPr lang="en-US" altLang="zh-CN" sz="2200" b="1" dirty="0">
                <a:latin typeface="楷体" panose="02010609060101010101" pitchFamily="49" charset="-122"/>
                <a:ea typeface="楷体" panose="02010609060101010101" pitchFamily="49" charset="-122"/>
              </a:rPr>
              <a:t>  </a:t>
            </a:r>
            <a:r>
              <a:rPr lang="zh-CN" altLang="en-US" sz="2200" b="1" dirty="0">
                <a:latin typeface="楷体" panose="02010609060101010101" pitchFamily="49" charset="-122"/>
                <a:ea typeface="楷体" panose="02010609060101010101" pitchFamily="49" charset="-122"/>
              </a:rPr>
              <a:t>“</a:t>
            </a:r>
            <a:r>
              <a:rPr lang="zh-CN" altLang="en-US" sz="2200" b="1" dirty="0">
                <a:solidFill>
                  <a:srgbClr val="0000FF"/>
                </a:solidFill>
                <a:latin typeface="微软雅黑" panose="020B0503020204020204" pitchFamily="34" charset="-122"/>
                <a:ea typeface="微软雅黑" panose="020B0503020204020204" pitchFamily="34" charset="-122"/>
              </a:rPr>
              <a:t>四大考验</a:t>
            </a:r>
            <a:r>
              <a:rPr lang="zh-CN" altLang="en-US" sz="2200" b="1" dirty="0">
                <a:latin typeface="楷体" panose="02010609060101010101" pitchFamily="49" charset="-122"/>
                <a:ea typeface="楷体" panose="02010609060101010101" pitchFamily="49" charset="-122"/>
              </a:rPr>
              <a:t>”</a:t>
            </a:r>
            <a:r>
              <a:rPr lang="zh-CN" altLang="en-US" sz="2200" b="1" dirty="0">
                <a:latin typeface="宋体" panose="02010600030101010101" pitchFamily="2" charset="-122"/>
                <a:ea typeface="宋体" panose="02010600030101010101" pitchFamily="2" charset="-122"/>
              </a:rPr>
              <a:t>指的是执政考验、    改革开放考验、</a:t>
            </a:r>
            <a:endParaRPr lang="en-US" altLang="zh-CN" sz="2200" b="1" dirty="0">
              <a:latin typeface="宋体" panose="02010600030101010101" pitchFamily="2" charset="-122"/>
              <a:ea typeface="宋体" panose="02010600030101010101" pitchFamily="2" charset="-122"/>
            </a:endParaRPr>
          </a:p>
          <a:p>
            <a:r>
              <a:rPr lang="en-US" altLang="zh-CN" sz="2200" b="1" dirty="0">
                <a:latin typeface="宋体" panose="02010600030101010101" pitchFamily="2" charset="-122"/>
                <a:ea typeface="宋体" panose="02010600030101010101" pitchFamily="2" charset="-122"/>
              </a:rPr>
              <a:t>                    </a:t>
            </a:r>
            <a:r>
              <a:rPr lang="zh-CN" altLang="en-US" sz="2200" b="1" dirty="0">
                <a:latin typeface="宋体" panose="02010600030101010101" pitchFamily="2" charset="-122"/>
                <a:ea typeface="宋体" panose="02010600030101010101" pitchFamily="2" charset="-122"/>
              </a:rPr>
              <a:t>市场经济考验、外部环境考验，</a:t>
            </a:r>
            <a:endParaRPr lang="en-US" altLang="zh-CN" sz="2200" b="1" dirty="0">
              <a:latin typeface="宋体" panose="02010600030101010101" pitchFamily="2" charset="-122"/>
              <a:ea typeface="宋体" panose="02010600030101010101" pitchFamily="2" charset="-122"/>
            </a:endParaRPr>
          </a:p>
          <a:p>
            <a:r>
              <a:rPr lang="zh-CN" altLang="en-US" sz="2200" b="1" dirty="0">
                <a:latin typeface="楷体" panose="02010609060101010101" pitchFamily="49" charset="-122"/>
                <a:ea typeface="楷体" panose="02010609060101010101" pitchFamily="49" charset="-122"/>
              </a:rPr>
              <a:t>  “</a:t>
            </a:r>
            <a:r>
              <a:rPr lang="zh-CN" altLang="en-US" sz="2200" b="1" dirty="0">
                <a:solidFill>
                  <a:srgbClr val="0000FF"/>
                </a:solidFill>
                <a:latin typeface="微软雅黑" panose="020B0503020204020204" pitchFamily="34" charset="-122"/>
                <a:ea typeface="微软雅黑" panose="020B0503020204020204" pitchFamily="34" charset="-122"/>
              </a:rPr>
              <a:t>四种危险</a:t>
            </a:r>
            <a:r>
              <a:rPr lang="zh-CN" altLang="en-US" sz="2200" b="1" dirty="0">
                <a:latin typeface="楷体" panose="02010609060101010101" pitchFamily="49" charset="-122"/>
                <a:ea typeface="楷体" panose="02010609060101010101" pitchFamily="49" charset="-122"/>
              </a:rPr>
              <a:t>”</a:t>
            </a:r>
            <a:r>
              <a:rPr lang="zh-CN" altLang="en-US" sz="2200" b="1" dirty="0">
                <a:latin typeface="宋体" panose="02010600030101010101" pitchFamily="2" charset="-122"/>
                <a:ea typeface="宋体" panose="02010600030101010101" pitchFamily="2" charset="-122"/>
              </a:rPr>
              <a:t>指的是精神懈怠危险、能力不足危险、</a:t>
            </a:r>
            <a:endParaRPr lang="en-US" altLang="zh-CN" sz="2200" b="1" dirty="0">
              <a:latin typeface="宋体" panose="02010600030101010101" pitchFamily="2" charset="-122"/>
              <a:ea typeface="宋体" panose="02010600030101010101" pitchFamily="2" charset="-122"/>
            </a:endParaRPr>
          </a:p>
          <a:p>
            <a:r>
              <a:rPr lang="en-US" altLang="zh-CN" sz="2200" b="1" dirty="0">
                <a:latin typeface="宋体" panose="02010600030101010101" pitchFamily="2" charset="-122"/>
                <a:ea typeface="宋体" panose="02010600030101010101" pitchFamily="2" charset="-122"/>
              </a:rPr>
              <a:t>                    </a:t>
            </a:r>
            <a:r>
              <a:rPr lang="zh-CN" altLang="en-US" sz="2200" b="1" dirty="0">
                <a:latin typeface="宋体" panose="02010600030101010101" pitchFamily="2" charset="-122"/>
                <a:ea typeface="宋体" panose="02010600030101010101" pitchFamily="2" charset="-122"/>
              </a:rPr>
              <a:t>脱离群众危险、消极腐败危险。</a:t>
            </a:r>
            <a:endParaRPr lang="en-US" altLang="zh-CN" sz="2200" b="1" dirty="0">
              <a:latin typeface="宋体" panose="02010600030101010101" pitchFamily="2" charset="-122"/>
              <a:ea typeface="宋体" panose="02010600030101010101" pitchFamily="2" charset="-122"/>
            </a:endParaRPr>
          </a:p>
          <a:p>
            <a:endParaRPr lang="en-US" altLang="zh-CN" sz="2200" b="1" dirty="0">
              <a:latin typeface="楷体" panose="02010609060101010101" pitchFamily="49" charset="-122"/>
              <a:ea typeface="楷体" panose="02010609060101010101" pitchFamily="49" charset="-122"/>
            </a:endParaRPr>
          </a:p>
          <a:p>
            <a:r>
              <a:rPr lang="en-US" altLang="zh-CN" sz="2200" b="1" dirty="0">
                <a:latin typeface="楷体" panose="02010609060101010101" pitchFamily="49" charset="-122"/>
                <a:ea typeface="楷体" panose="02010609060101010101" pitchFamily="49" charset="-122"/>
              </a:rPr>
              <a:t>    </a:t>
            </a:r>
            <a:r>
              <a:rPr lang="zh-CN" altLang="en-US" sz="2200" b="1" dirty="0">
                <a:latin typeface="宋体" panose="02010600030101010101" pitchFamily="2" charset="-122"/>
                <a:ea typeface="宋体" panose="02010600030101010101" pitchFamily="2" charset="-122"/>
              </a:rPr>
              <a:t>习近平指出，从实现“两个一百年”目标到实现中华民族伟大复兴的中国梦，我们正在征程中。“考试”仍在继续，所有领导干部和全体党员要继续把人民对我们党的“考试”、把我们党正在经受和将要经受各种考验的“考试”考好，努力交出优异的答卷。人民群众是这场考试的“考官”，造福人民才是最大的政绩。</a:t>
            </a:r>
          </a:p>
        </p:txBody>
      </p:sp>
    </p:spTree>
    <p:extLst>
      <p:ext uri="{BB962C8B-B14F-4D97-AF65-F5344CB8AC3E}">
        <p14:creationId xmlns:p14="http://schemas.microsoft.com/office/powerpoint/2010/main" val="349063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42155" y="1062909"/>
            <a:ext cx="8859690" cy="265643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中国共产党</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之所以</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能够始终走在时代前列，</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微软雅黑" panose="020B0503020204020204" pitchFamily="34" charset="-122"/>
                <a:ea typeface="微软雅黑" panose="020B0503020204020204" pitchFamily="34" charset="-122"/>
                <a:sym typeface="+mn-ea"/>
              </a:rPr>
              <a:t>就在于</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坚持</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解放思想</a:t>
            </a:r>
            <a:r>
              <a:rPr lang="zh-CN" altLang="en-US" sz="24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实事求是</a:t>
            </a:r>
            <a:r>
              <a:rPr lang="zh-CN" altLang="en-US" sz="24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与时俱进</a:t>
            </a:r>
            <a:r>
              <a:rPr lang="zh-CN" altLang="en-US" sz="24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求真务实</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defRPr/>
            </a:pP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实践证明</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这是中国共产党始终走在时代前列、永葆生机活力的</a:t>
            </a:r>
            <a:r>
              <a:rPr lang="zh-CN" altLang="en-US" sz="2400" b="1" dirty="0">
                <a:solidFill>
                  <a:srgbClr val="FF0000"/>
                </a:solidFill>
                <a:latin typeface="微软雅黑" panose="020B0503020204020204" pitchFamily="34" charset="-122"/>
                <a:ea typeface="微软雅黑" panose="020B0503020204020204" pitchFamily="34" charset="-122"/>
                <a:sym typeface="+mn-ea"/>
              </a:rPr>
              <a:t>法宝</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4" name="矩形 6"/>
          <p:cNvSpPr>
            <a:spLocks noChangeArrowheads="1"/>
          </p:cNvSpPr>
          <p:nvPr/>
        </p:nvSpPr>
        <p:spPr bwMode="auto">
          <a:xfrm>
            <a:off x="142379" y="79532"/>
            <a:ext cx="8859690" cy="65787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中国</a:t>
            </a:r>
            <a:r>
              <a:rPr lang="zh-CN" altLang="en-US" sz="2800" b="1" dirty="0">
                <a:latin typeface="宋体" panose="02010600030101010101" pitchFamily="2" charset="-122"/>
                <a:ea typeface="宋体" panose="02010600030101010101" pitchFamily="2" charset="-122"/>
                <a:sym typeface="+mn-ea"/>
              </a:rPr>
              <a:t>共产党始终走在时代前列、永葆生机活力的</a:t>
            </a:r>
            <a:r>
              <a:rPr lang="zh-CN" altLang="en-US" sz="2800" b="1" dirty="0">
                <a:solidFill>
                  <a:srgbClr val="FF0000"/>
                </a:solidFill>
                <a:latin typeface="微软雅黑" panose="020B0503020204020204" charset="-122"/>
                <a:ea typeface="微软雅黑" panose="020B0503020204020204" charset="-122"/>
                <a:sym typeface="+mn-ea"/>
              </a:rPr>
              <a:t>法宝</a:t>
            </a:r>
            <a:endParaRPr lang="zh-CN" altLang="en-US" sz="2800" b="1" dirty="0">
              <a:solidFill>
                <a:srgbClr val="0000FF"/>
              </a:solidFill>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6"/>
          <p:cNvSpPr>
            <a:spLocks noChangeArrowheads="1"/>
          </p:cNvSpPr>
          <p:nvPr/>
        </p:nvSpPr>
        <p:spPr bwMode="auto">
          <a:xfrm>
            <a:off x="113030" y="262255"/>
            <a:ext cx="8917940" cy="52197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800" b="1" dirty="0">
                <a:latin typeface="宋体" panose="02010600030101010101" pitchFamily="2" charset="-122"/>
                <a:ea typeface="宋体" panose="02010600030101010101" pitchFamily="2" charset="-122"/>
                <a:sym typeface="+mn-ea"/>
              </a:rPr>
              <a:t>2.解放思想、实事求是、与时俱进、求真务实的</a:t>
            </a:r>
            <a:r>
              <a:rPr lang="zh-CN" altLang="en-US" sz="2800" b="1" dirty="0">
                <a:solidFill>
                  <a:srgbClr val="0000FF"/>
                </a:solidFill>
                <a:latin typeface="微软雅黑" panose="020B0503020204020204" charset="-122"/>
                <a:ea typeface="微软雅黑" panose="020B0503020204020204" charset="-122"/>
                <a:sym typeface="+mn-ea"/>
              </a:rPr>
              <a:t>含义</a:t>
            </a:r>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113029" y="945794"/>
            <a:ext cx="8917939" cy="4099584"/>
          </a:xfrm>
          <a:prstGeom prst="rect">
            <a:avLst/>
          </a:prstGeom>
          <a:noFill/>
          <a:ln>
            <a:solidFill>
              <a:schemeClr val="accent3"/>
            </a:solidFill>
          </a:ln>
        </p:spPr>
        <p:txBody>
          <a:bodyPr wrap="square">
            <a:spAutoFit/>
          </a:bodyPr>
          <a:lstStyle/>
          <a:p>
            <a:pPr>
              <a:lnSpc>
                <a:spcPct val="135000"/>
              </a:lnSpc>
              <a:defRPr/>
            </a:pPr>
            <a:r>
              <a:rPr lang="en-US"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rPr>
              <a:t>解放思想</a:t>
            </a: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rPr>
              <a:t>就是</a:t>
            </a:r>
            <a:endParaRPr lang="en-US" altLang="zh-CN" sz="2800" b="1" dirty="0">
              <a:latin typeface="微软雅黑" panose="020B0503020204020204" pitchFamily="34" charset="-122"/>
              <a:ea typeface="微软雅黑" panose="020B0503020204020204" pitchFamily="34" charset="-122"/>
              <a:cs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在马克思主义指导下</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打破</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rPr>
              <a:t>习惯势力</a:t>
            </a:r>
            <a:r>
              <a:rPr lang="zh-CN" altLang="en-US" sz="2800" b="1" dirty="0">
                <a:latin typeface="宋体" panose="02010600030101010101" pitchFamily="2" charset="-122"/>
                <a:ea typeface="宋体" panose="02010600030101010101" pitchFamily="2" charset="-122"/>
                <a:cs typeface="宋体" panose="02010600030101010101" pitchFamily="2" charset="-122"/>
              </a:rPr>
              <a:t>和</a:t>
            </a:r>
            <a:r>
              <a:rPr lang="zh-CN" altLang="en-US" sz="2800" b="1" dirty="0">
                <a:latin typeface="微软雅黑" panose="020B0503020204020204" pitchFamily="34" charset="-122"/>
                <a:ea typeface="微软雅黑" panose="020B0503020204020204" pitchFamily="34" charset="-122"/>
              </a:rPr>
              <a:t>主观偏见</a:t>
            </a:r>
            <a:r>
              <a:rPr lang="zh-CN" altLang="en-US" sz="2800" b="1" dirty="0">
                <a:latin typeface="宋体" panose="02010600030101010101" pitchFamily="2" charset="-122"/>
                <a:ea typeface="宋体" panose="02010600030101010101" pitchFamily="2" charset="-122"/>
                <a:cs typeface="宋体" panose="02010600030101010101" pitchFamily="2" charset="-122"/>
              </a:rPr>
              <a:t>的</a:t>
            </a:r>
            <a:r>
              <a:rPr lang="zh-CN" altLang="en-US" sz="2800" b="1" dirty="0">
                <a:solidFill>
                  <a:srgbClr val="FF0000"/>
                </a:solidFill>
                <a:latin typeface="微软雅黑" panose="020B0503020204020204" pitchFamily="34" charset="-122"/>
                <a:ea typeface="微软雅黑" panose="020B0503020204020204" pitchFamily="34" charset="-122"/>
              </a:rPr>
              <a:t>束缚</a:t>
            </a:r>
            <a:r>
              <a:rPr lang="zh-CN" altLang="en-US" sz="2800" b="1" dirty="0">
                <a:latin typeface="宋体" panose="02010600030101010101" pitchFamily="2" charset="-122"/>
                <a:ea typeface="宋体" panose="02010600030101010101" pitchFamily="2" charset="-122"/>
                <a:cs typeface="宋体" panose="02010600030101010101" pitchFamily="2" charset="-122"/>
              </a:rPr>
              <a:t>，</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35000"/>
              </a:lnSpc>
              <a:defRPr/>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研究</a:t>
            </a:r>
            <a:r>
              <a:rPr lang="zh-CN" altLang="en-US" sz="2800" b="1" dirty="0">
                <a:solidFill>
                  <a:srgbClr val="FF0000"/>
                </a:solidFill>
                <a:latin typeface="微软雅黑" panose="020B0503020204020204" pitchFamily="34" charset="-122"/>
                <a:ea typeface="微软雅黑" panose="020B0503020204020204" pitchFamily="34" charset="-122"/>
              </a:rPr>
              <a:t>新情况</a:t>
            </a: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解决</a:t>
            </a:r>
            <a:r>
              <a:rPr lang="zh-CN" altLang="en-US" sz="2800" b="1" dirty="0">
                <a:solidFill>
                  <a:srgbClr val="FF0000"/>
                </a:solidFill>
                <a:latin typeface="微软雅黑" panose="020B0503020204020204" pitchFamily="34" charset="-122"/>
                <a:ea typeface="微软雅黑" panose="020B0503020204020204" pitchFamily="34" charset="-122"/>
              </a:rPr>
              <a:t>新问题</a:t>
            </a:r>
            <a:r>
              <a:rPr lang="zh-CN" altLang="en-US" sz="2800" b="1" dirty="0">
                <a:latin typeface="宋体" panose="02010600030101010101" pitchFamily="2" charset="-122"/>
                <a:ea typeface="宋体" panose="02010600030101010101" pitchFamily="2" charset="-122"/>
                <a:cs typeface="宋体" panose="02010600030101010101" pitchFamily="2" charset="-122"/>
              </a:rPr>
              <a:t>。</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改革开放以来，</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经济社会的每次重大发展和变革，</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都</a:t>
            </a:r>
            <a:r>
              <a:rPr lang="zh-CN" altLang="en-US" sz="2800" b="1" dirty="0">
                <a:solidFill>
                  <a:srgbClr val="0000FF"/>
                </a:solidFill>
                <a:latin typeface="微软雅黑" panose="020B0503020204020204" pitchFamily="34" charset="-122"/>
                <a:ea typeface="微软雅黑" panose="020B0503020204020204" pitchFamily="34" charset="-122"/>
              </a:rPr>
              <a:t>伴随</a:t>
            </a:r>
            <a:r>
              <a:rPr lang="zh-CN" altLang="en-US" sz="2800" b="1" dirty="0">
                <a:latin typeface="宋体" panose="02010600030101010101" pitchFamily="2" charset="-122"/>
                <a:ea typeface="宋体" panose="02010600030101010101" pitchFamily="2" charset="-122"/>
                <a:cs typeface="宋体" panose="02010600030101010101" pitchFamily="2" charset="-122"/>
              </a:rPr>
              <a:t>着</a:t>
            </a:r>
            <a:r>
              <a:rPr lang="zh-CN" altLang="en-US" sz="2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思想的解放</a:t>
            </a:r>
            <a:r>
              <a:rPr lang="zh-CN" altLang="en-US" sz="2800" b="1" dirty="0">
                <a:latin typeface="宋体" panose="02010600030101010101" pitchFamily="2" charset="-122"/>
                <a:ea typeface="宋体" panose="02010600030101010101" pitchFamily="2" charset="-122"/>
                <a:cs typeface="宋体" panose="02010600030101010101" pitchFamily="2" charset="-122"/>
              </a:rPr>
              <a:t>和</a:t>
            </a:r>
            <a:r>
              <a:rPr lang="zh-CN" altLang="en-US" sz="2800" b="1" dirty="0">
                <a:solidFill>
                  <a:srgbClr val="FF0000"/>
                </a:solidFill>
                <a:latin typeface="微软雅黑" panose="020B0503020204020204" pitchFamily="34" charset="-122"/>
                <a:ea typeface="微软雅黑" panose="020B0503020204020204" pitchFamily="34" charset="-122"/>
              </a:rPr>
              <a:t>理念的更新</a:t>
            </a:r>
            <a:r>
              <a:rPr lang="zh-CN" altLang="en-US" sz="2800" b="1"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4186331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6"/>
          <p:cNvSpPr>
            <a:spLocks noChangeArrowheads="1"/>
          </p:cNvSpPr>
          <p:nvPr/>
        </p:nvSpPr>
        <p:spPr bwMode="auto">
          <a:xfrm>
            <a:off x="113029" y="62471"/>
            <a:ext cx="8917940" cy="52197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113029" y="646117"/>
            <a:ext cx="8917939" cy="4180375"/>
          </a:xfrm>
          <a:prstGeom prst="rect">
            <a:avLst/>
          </a:prstGeom>
          <a:noFill/>
          <a:ln>
            <a:solidFill>
              <a:schemeClr val="accent3"/>
            </a:solidFill>
          </a:ln>
        </p:spPr>
        <p:txBody>
          <a:bodyPr wrap="square">
            <a:spAutoFit/>
          </a:bodyPr>
          <a:lstStyle/>
          <a:p>
            <a:pPr>
              <a:lnSpc>
                <a:spcPct val="120000"/>
              </a:lnSpc>
              <a:defRPr/>
            </a:pPr>
            <a:r>
              <a:rPr lang="zh-CN" altLang="en-US" sz="2800" b="1" dirty="0">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实事求是</a:t>
            </a:r>
            <a:r>
              <a:rPr lang="zh-CN" altLang="en-US" sz="2800" b="1" dirty="0">
                <a:latin typeface="宋体" panose="02010600030101010101" pitchFamily="2" charset="-122"/>
                <a:ea typeface="宋体" panose="02010600030101010101" pitchFamily="2" charset="-122"/>
              </a:rPr>
              <a:t>，</a:t>
            </a:r>
            <a:r>
              <a:rPr lang="zh-CN" altLang="en-US" sz="2800" b="1" dirty="0">
                <a:latin typeface="微软雅黑" panose="020B0503020204020204" pitchFamily="34" charset="-122"/>
                <a:ea typeface="微软雅黑" panose="020B0503020204020204" pitchFamily="34" charset="-122"/>
              </a:rPr>
              <a:t>就是</a:t>
            </a:r>
            <a:endParaRPr lang="en-US" altLang="zh-CN" sz="2800" b="1" dirty="0">
              <a:latin typeface="微软雅黑" panose="020B0503020204020204" pitchFamily="34" charset="-122"/>
              <a:ea typeface="微软雅黑" panose="020B0503020204020204" pitchFamily="34" charset="-122"/>
            </a:endParaRPr>
          </a:p>
          <a:p>
            <a:pPr>
              <a:lnSpc>
                <a:spcPct val="120000"/>
              </a:lnSpc>
              <a:defRPr/>
            </a:pPr>
            <a:r>
              <a:rPr lang="zh-CN" altLang="en-US" sz="2800" b="1" dirty="0">
                <a:latin typeface="宋体" panose="02010600030101010101" pitchFamily="2" charset="-122"/>
                <a:ea typeface="宋体" panose="02010600030101010101" pitchFamily="2" charset="-122"/>
              </a:rPr>
              <a:t>    要从</a:t>
            </a:r>
            <a:r>
              <a:rPr lang="zh-CN" altLang="en-US" sz="2800" b="1" dirty="0">
                <a:solidFill>
                  <a:srgbClr val="FF0000"/>
                </a:solidFill>
                <a:latin typeface="微软雅黑" panose="020B0503020204020204" pitchFamily="34" charset="-122"/>
                <a:ea typeface="微软雅黑" panose="020B0503020204020204" pitchFamily="34" charset="-122"/>
              </a:rPr>
              <a:t>实际</a:t>
            </a:r>
            <a:r>
              <a:rPr lang="zh-CN" altLang="en-US" sz="2800" b="1" dirty="0">
                <a:solidFill>
                  <a:srgbClr val="0000FF"/>
                </a:solidFill>
                <a:latin typeface="微软雅黑" panose="020B0503020204020204" pitchFamily="34" charset="-122"/>
                <a:ea typeface="微软雅黑" panose="020B0503020204020204" pitchFamily="34" charset="-122"/>
              </a:rPr>
              <a:t>出发</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20000"/>
              </a:lnSpc>
              <a:defRPr/>
            </a:pPr>
            <a:r>
              <a:rPr lang="en-US" altLang="zh-CN" sz="2800" b="1" dirty="0">
                <a:solidFill>
                  <a:srgbClr val="0000FF"/>
                </a:solidFill>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探求</a:t>
            </a:r>
            <a:r>
              <a:rPr lang="zh-CN" altLang="en-US" sz="2800" b="1" dirty="0">
                <a:latin typeface="宋体" panose="02010600030101010101" pitchFamily="2" charset="-122"/>
                <a:ea typeface="宋体" panose="02010600030101010101" pitchFamily="2" charset="-122"/>
              </a:rPr>
              <a:t>事物的客观</a:t>
            </a:r>
            <a:r>
              <a:rPr lang="zh-CN" altLang="en-US" sz="2800" b="1" dirty="0">
                <a:solidFill>
                  <a:srgbClr val="FF0000"/>
                </a:solidFill>
                <a:latin typeface="微软雅黑" panose="020B0503020204020204" pitchFamily="34" charset="-122"/>
                <a:ea typeface="微软雅黑" panose="020B0503020204020204" pitchFamily="34" charset="-122"/>
              </a:rPr>
              <a:t>规律</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20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用以</a:t>
            </a:r>
            <a:r>
              <a:rPr lang="zh-CN" altLang="en-US" sz="2800" b="1" dirty="0">
                <a:solidFill>
                  <a:srgbClr val="0000FF"/>
                </a:solidFill>
                <a:latin typeface="微软雅黑" panose="020B0503020204020204" pitchFamily="34" charset="-122"/>
                <a:ea typeface="微软雅黑" panose="020B0503020204020204" pitchFamily="34" charset="-122"/>
              </a:rPr>
              <a:t>作为</a:t>
            </a:r>
            <a:r>
              <a:rPr lang="zh-CN" altLang="en-US" sz="2800" b="1" dirty="0">
                <a:latin typeface="宋体" panose="02010600030101010101" pitchFamily="2" charset="-122"/>
                <a:ea typeface="宋体" panose="02010600030101010101" pitchFamily="2" charset="-122"/>
              </a:rPr>
              <a:t>我们行动的</a:t>
            </a:r>
            <a:r>
              <a:rPr lang="zh-CN" altLang="en-US" sz="2800" b="1" dirty="0">
                <a:solidFill>
                  <a:srgbClr val="FF0000"/>
                </a:solidFill>
                <a:latin typeface="微软雅黑" panose="020B0503020204020204" pitchFamily="34" charset="-122"/>
                <a:ea typeface="微软雅黑" panose="020B0503020204020204" pitchFamily="34" charset="-122"/>
              </a:rPr>
              <a:t>向导</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20000"/>
              </a:lnSpc>
              <a:defRPr/>
            </a:pPr>
            <a:r>
              <a:rPr lang="en-US" altLang="zh-CN" sz="2800" b="1" dirty="0">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实事求是</a:t>
            </a:r>
            <a:endParaRPr lang="en-US" altLang="zh-CN" sz="2800" b="1" dirty="0">
              <a:solidFill>
                <a:srgbClr val="0000FF"/>
              </a:solidFill>
              <a:latin typeface="微软雅黑" panose="020B0503020204020204" pitchFamily="34" charset="-122"/>
              <a:ea typeface="微软雅黑" panose="020B0503020204020204" pitchFamily="34" charset="-122"/>
            </a:endParaRPr>
          </a:p>
          <a:p>
            <a:pPr>
              <a:lnSpc>
                <a:spcPct val="120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微软雅黑" panose="020B0503020204020204" pitchFamily="34" charset="-122"/>
                <a:ea typeface="微软雅黑" panose="020B0503020204020204" pitchFamily="34" charset="-122"/>
              </a:rPr>
              <a:t>是</a:t>
            </a:r>
            <a:r>
              <a:rPr lang="zh-CN" altLang="en-US" sz="2800" b="1" dirty="0">
                <a:latin typeface="宋体" panose="02010600030101010101" pitchFamily="2" charset="-122"/>
                <a:ea typeface="宋体" panose="02010600030101010101" pitchFamily="2" charset="-122"/>
              </a:rPr>
              <a:t>马克思主义的</a:t>
            </a:r>
            <a:r>
              <a:rPr lang="zh-CN" altLang="en-US" sz="2800" b="1" dirty="0">
                <a:solidFill>
                  <a:srgbClr val="FF0000"/>
                </a:solidFill>
                <a:latin typeface="微软雅黑" panose="020B0503020204020204" pitchFamily="34" charset="-122"/>
                <a:ea typeface="微软雅黑" panose="020B0503020204020204" pitchFamily="34" charset="-122"/>
              </a:rPr>
              <a:t>根本观点</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20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微软雅黑" panose="020B0503020204020204" pitchFamily="34" charset="-122"/>
                <a:ea typeface="微软雅黑" panose="020B0503020204020204" pitchFamily="34" charset="-122"/>
              </a:rPr>
              <a:t>是</a:t>
            </a:r>
            <a:r>
              <a:rPr lang="zh-CN" altLang="en-US" sz="2800" b="1" dirty="0">
                <a:latin typeface="宋体" panose="02010600030101010101" pitchFamily="2" charset="-122"/>
                <a:ea typeface="宋体" panose="02010600030101010101" pitchFamily="2" charset="-122"/>
              </a:rPr>
              <a:t>中国共产党人</a:t>
            </a:r>
            <a:r>
              <a:rPr lang="zh-CN" altLang="en-US" sz="2800" b="1" dirty="0">
                <a:solidFill>
                  <a:srgbClr val="0000FF"/>
                </a:solidFill>
                <a:latin typeface="微软雅黑" panose="020B0503020204020204" pitchFamily="34" charset="-122"/>
                <a:ea typeface="微软雅黑" panose="020B0503020204020204" pitchFamily="34" charset="-122"/>
              </a:rPr>
              <a:t>认识</a:t>
            </a:r>
            <a:r>
              <a:rPr lang="zh-CN" altLang="en-US" sz="2800" b="1" dirty="0">
                <a:latin typeface="宋体" panose="02010600030101010101" pitchFamily="2" charset="-122"/>
                <a:ea typeface="宋体" panose="02010600030101010101" pitchFamily="2" charset="-122"/>
              </a:rPr>
              <a:t>世界、</a:t>
            </a:r>
            <a:r>
              <a:rPr lang="zh-CN" altLang="en-US" sz="2800" b="1" dirty="0">
                <a:solidFill>
                  <a:srgbClr val="0000FF"/>
                </a:solidFill>
                <a:latin typeface="微软雅黑" panose="020B0503020204020204" pitchFamily="34" charset="-122"/>
                <a:ea typeface="微软雅黑" panose="020B0503020204020204" pitchFamily="34" charset="-122"/>
              </a:rPr>
              <a:t>改造</a:t>
            </a:r>
            <a:r>
              <a:rPr lang="zh-CN" altLang="en-US" sz="2800" b="1" dirty="0">
                <a:latin typeface="宋体" panose="02010600030101010101" pitchFamily="2" charset="-122"/>
                <a:ea typeface="宋体" panose="02010600030101010101" pitchFamily="2" charset="-122"/>
              </a:rPr>
              <a:t>世界的</a:t>
            </a:r>
            <a:r>
              <a:rPr lang="zh-CN" altLang="en-US" sz="2800" b="1" dirty="0">
                <a:solidFill>
                  <a:srgbClr val="FF0000"/>
                </a:solidFill>
                <a:latin typeface="微软雅黑" panose="020B0503020204020204" pitchFamily="34" charset="-122"/>
                <a:ea typeface="微软雅黑" panose="020B0503020204020204" pitchFamily="34" charset="-122"/>
              </a:rPr>
              <a:t>根本要求</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20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微软雅黑" panose="020B0503020204020204" pitchFamily="34" charset="-122"/>
                <a:ea typeface="微软雅黑" panose="020B0503020204020204" pitchFamily="34" charset="-122"/>
              </a:rPr>
              <a:t>是</a:t>
            </a:r>
            <a:r>
              <a:rPr lang="zh-CN" altLang="en-US" sz="2800" b="1" dirty="0">
                <a:latin typeface="宋体" panose="02010600030101010101" pitchFamily="2" charset="-122"/>
                <a:ea typeface="宋体" panose="02010600030101010101" pitchFamily="2" charset="-122"/>
              </a:rPr>
              <a:t>我们党的基本</a:t>
            </a:r>
            <a:r>
              <a:rPr lang="zh-CN" altLang="en-US" sz="2800" b="1" dirty="0">
                <a:solidFill>
                  <a:srgbClr val="FF0000"/>
                </a:solidFill>
                <a:latin typeface="微软雅黑" panose="020B0503020204020204" pitchFamily="34" charset="-122"/>
                <a:ea typeface="微软雅黑" panose="020B0503020204020204" pitchFamily="34" charset="-122"/>
              </a:rPr>
              <a:t>思想方法</a:t>
            </a:r>
            <a:r>
              <a:rPr lang="zh-CN" altLang="en-US" sz="2800" b="1" dirty="0">
                <a:latin typeface="宋体" panose="02010600030101010101" pitchFamily="2" charset="-122"/>
                <a:ea typeface="宋体" panose="02010600030101010101" pitchFamily="2" charset="-122"/>
              </a:rPr>
              <a:t>、</a:t>
            </a:r>
            <a:r>
              <a:rPr lang="zh-CN" altLang="en-US" sz="2800" b="1" dirty="0">
                <a:solidFill>
                  <a:srgbClr val="FF0000"/>
                </a:solidFill>
                <a:latin typeface="微软雅黑" panose="020B0503020204020204" pitchFamily="34" charset="-122"/>
                <a:ea typeface="微软雅黑" panose="020B0503020204020204" pitchFamily="34" charset="-122"/>
              </a:rPr>
              <a:t>工作方法</a:t>
            </a:r>
            <a:r>
              <a:rPr lang="zh-CN" altLang="en-US" sz="2800" b="1" dirty="0">
                <a:latin typeface="宋体" panose="02010600030101010101" pitchFamily="2" charset="-122"/>
                <a:ea typeface="宋体" panose="02010600030101010101" pitchFamily="2" charset="-122"/>
              </a:rPr>
              <a:t>和</a:t>
            </a:r>
            <a:r>
              <a:rPr lang="zh-CN" altLang="en-US" sz="2800" b="1" dirty="0">
                <a:solidFill>
                  <a:srgbClr val="FF0000"/>
                </a:solidFill>
                <a:latin typeface="微软雅黑" panose="020B0503020204020204" pitchFamily="34" charset="-122"/>
                <a:ea typeface="微软雅黑" panose="020B0503020204020204" pitchFamily="34" charset="-122"/>
              </a:rPr>
              <a:t>领导方法</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6"/>
          <p:cNvSpPr>
            <a:spLocks noChangeArrowheads="1"/>
          </p:cNvSpPr>
          <p:nvPr/>
        </p:nvSpPr>
        <p:spPr bwMode="auto">
          <a:xfrm>
            <a:off x="113030" y="262255"/>
            <a:ext cx="8917940" cy="52197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113029" y="945794"/>
            <a:ext cx="8917939" cy="2334293"/>
          </a:xfrm>
          <a:prstGeom prst="rect">
            <a:avLst/>
          </a:prstGeom>
          <a:noFill/>
          <a:ln>
            <a:solidFill>
              <a:schemeClr val="accent3"/>
            </a:solidFill>
          </a:ln>
        </p:spPr>
        <p:txBody>
          <a:bodyPr wrap="square">
            <a:spAutoFit/>
          </a:bodyPr>
          <a:lstStyle/>
          <a:p>
            <a:pPr>
              <a:lnSpc>
                <a:spcPct val="135000"/>
              </a:lnSpc>
              <a:defRPr/>
            </a:pPr>
            <a:r>
              <a:rPr lang="zh-CN" altLang="en-US" sz="2800" b="1" dirty="0">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与时俱进</a:t>
            </a:r>
            <a:r>
              <a:rPr lang="zh-CN" altLang="en-US" sz="2800" b="1" dirty="0">
                <a:latin typeface="宋体" panose="02010600030101010101" pitchFamily="2" charset="-122"/>
                <a:ea typeface="宋体" panose="02010600030101010101" pitchFamily="2" charset="-122"/>
              </a:rPr>
              <a:t>，</a:t>
            </a:r>
            <a:r>
              <a:rPr lang="zh-CN" altLang="en-US" sz="2800" b="1" dirty="0">
                <a:latin typeface="微软雅黑" panose="020B0503020204020204" pitchFamily="34" charset="-122"/>
                <a:ea typeface="微软雅黑" panose="020B0503020204020204" pitchFamily="34" charset="-122"/>
              </a:rPr>
              <a:t>就是</a:t>
            </a:r>
            <a:endParaRPr lang="en-US" altLang="zh-CN" sz="2800" b="1" dirty="0">
              <a:latin typeface="微软雅黑" panose="020B0503020204020204" pitchFamily="34" charset="-122"/>
              <a:ea typeface="微软雅黑" panose="020B0503020204020204" pitchFamily="34" charset="-122"/>
            </a:endParaRPr>
          </a:p>
          <a:p>
            <a:pPr>
              <a:lnSpc>
                <a:spcPct val="135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党的</a:t>
            </a:r>
            <a:r>
              <a:rPr lang="zh-CN" altLang="en-US" sz="2800" b="1" dirty="0">
                <a:latin typeface="微软雅黑" panose="020B0503020204020204" pitchFamily="34" charset="-122"/>
                <a:ea typeface="微软雅黑" panose="020B0503020204020204" pitchFamily="34" charset="-122"/>
              </a:rPr>
              <a:t>全部理论</a:t>
            </a:r>
            <a:r>
              <a:rPr lang="zh-CN" altLang="en-US" sz="2800" b="1" dirty="0">
                <a:latin typeface="宋体" panose="02010600030101010101" pitchFamily="2" charset="-122"/>
                <a:ea typeface="宋体" panose="02010600030101010101" pitchFamily="2" charset="-122"/>
              </a:rPr>
              <a:t>和</a:t>
            </a:r>
            <a:r>
              <a:rPr lang="zh-CN" altLang="en-US" sz="2800" b="1" dirty="0">
                <a:latin typeface="微软雅黑" panose="020B0503020204020204" pitchFamily="34" charset="-122"/>
                <a:ea typeface="微软雅黑" panose="020B0503020204020204" pitchFamily="34" charset="-122"/>
              </a:rPr>
              <a:t>实际工作</a:t>
            </a:r>
            <a:r>
              <a:rPr lang="zh-CN" altLang="en-US" sz="2800" b="1" dirty="0">
                <a:latin typeface="宋体" panose="02010600030101010101" pitchFamily="2" charset="-122"/>
                <a:ea typeface="宋体" panose="02010600030101010101" pitchFamily="2" charset="-122"/>
              </a:rPr>
              <a:t>要</a:t>
            </a:r>
            <a:endParaRPr lang="en-US" altLang="zh-CN" sz="2800" b="1" dirty="0">
              <a:latin typeface="宋体" panose="02010600030101010101" pitchFamily="2" charset="-122"/>
              <a:ea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体现</a:t>
            </a:r>
            <a:r>
              <a:rPr lang="zh-CN" altLang="en-US" sz="2800" b="1" dirty="0">
                <a:solidFill>
                  <a:srgbClr val="FF0000"/>
                </a:solidFill>
                <a:latin typeface="微软雅黑" panose="020B0503020204020204" pitchFamily="34" charset="-122"/>
                <a:ea typeface="微软雅黑" panose="020B0503020204020204" pitchFamily="34" charset="-122"/>
              </a:rPr>
              <a:t>时代性</a:t>
            </a:r>
            <a:r>
              <a:rPr lang="zh-CN" altLang="en-US" sz="2800" b="1" dirty="0">
                <a:latin typeface="宋体" panose="02010600030101010101" pitchFamily="2" charset="-122"/>
                <a:ea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把握</a:t>
            </a:r>
            <a:r>
              <a:rPr lang="zh-CN" altLang="en-US" sz="2800" b="1" dirty="0">
                <a:solidFill>
                  <a:srgbClr val="FF0000"/>
                </a:solidFill>
                <a:latin typeface="微软雅黑" panose="020B0503020204020204" pitchFamily="34" charset="-122"/>
                <a:ea typeface="微软雅黑" panose="020B0503020204020204" pitchFamily="34" charset="-122"/>
              </a:rPr>
              <a:t>规律性</a:t>
            </a:r>
            <a:r>
              <a:rPr lang="zh-CN" altLang="en-US" sz="2800" b="1" dirty="0">
                <a:latin typeface="宋体" panose="02010600030101010101" pitchFamily="2" charset="-122"/>
                <a:ea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富于</a:t>
            </a:r>
            <a:r>
              <a:rPr lang="zh-CN" altLang="en-US" sz="2800" b="1" dirty="0">
                <a:solidFill>
                  <a:srgbClr val="FF0000"/>
                </a:solidFill>
                <a:latin typeface="微软雅黑" panose="020B0503020204020204" pitchFamily="34" charset="-122"/>
                <a:ea typeface="微软雅黑" panose="020B0503020204020204" pitchFamily="34" charset="-122"/>
              </a:rPr>
              <a:t>创造性</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不断</a:t>
            </a:r>
            <a:r>
              <a:rPr lang="zh-CN" altLang="en-US" sz="2800" b="1" dirty="0">
                <a:solidFill>
                  <a:srgbClr val="0000FF"/>
                </a:solidFill>
                <a:latin typeface="微软雅黑" panose="020B0503020204020204" pitchFamily="34" charset="-122"/>
                <a:ea typeface="微软雅黑" panose="020B0503020204020204" pitchFamily="34" charset="-122"/>
              </a:rPr>
              <a:t>开创</a:t>
            </a:r>
            <a:r>
              <a:rPr lang="zh-CN" altLang="en-US" sz="2800" b="1" dirty="0">
                <a:latin typeface="宋体" panose="02010600030101010101" pitchFamily="2" charset="-122"/>
                <a:ea typeface="宋体" panose="02010600030101010101" pitchFamily="2" charset="-122"/>
              </a:rPr>
              <a:t>中国特色社会主义事业</a:t>
            </a:r>
            <a:r>
              <a:rPr lang="zh-CN" altLang="en-US" sz="2800" b="1" dirty="0">
                <a:solidFill>
                  <a:srgbClr val="FF0000"/>
                </a:solidFill>
                <a:latin typeface="微软雅黑" panose="020B0503020204020204" pitchFamily="34" charset="-122"/>
                <a:ea typeface="微软雅黑" panose="020B0503020204020204" pitchFamily="34" charset="-122"/>
              </a:rPr>
              <a:t>新局面</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61702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6"/>
          <p:cNvSpPr>
            <a:spLocks noChangeArrowheads="1"/>
          </p:cNvSpPr>
          <p:nvPr/>
        </p:nvSpPr>
        <p:spPr bwMode="auto">
          <a:xfrm>
            <a:off x="113030" y="262255"/>
            <a:ext cx="8917940" cy="52197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113029" y="945794"/>
            <a:ext cx="8917939" cy="2915991"/>
          </a:xfrm>
          <a:prstGeom prst="rect">
            <a:avLst/>
          </a:prstGeom>
          <a:noFill/>
          <a:ln>
            <a:solidFill>
              <a:schemeClr val="accent3"/>
            </a:solidFill>
          </a:ln>
        </p:spPr>
        <p:txBody>
          <a:bodyPr wrap="square">
            <a:spAutoFit/>
          </a:bodyPr>
          <a:lstStyle/>
          <a:p>
            <a:pPr>
              <a:lnSpc>
                <a:spcPct val="135000"/>
              </a:lnSpc>
              <a:defRPr/>
            </a:pPr>
            <a:r>
              <a:rPr lang="zh-CN" altLang="en-US" sz="2800" b="1" dirty="0">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求真务实</a:t>
            </a:r>
            <a:r>
              <a:rPr lang="zh-CN" altLang="en-US" sz="2800" b="1" dirty="0">
                <a:latin typeface="宋体" panose="02010600030101010101" pitchFamily="2" charset="-122"/>
                <a:ea typeface="宋体" panose="02010600030101010101" pitchFamily="2" charset="-122"/>
              </a:rPr>
              <a:t>，</a:t>
            </a:r>
            <a:r>
              <a:rPr lang="zh-CN" altLang="en-US" sz="2800" b="1" dirty="0">
                <a:solidFill>
                  <a:schemeClr val="tx1"/>
                </a:solidFill>
                <a:latin typeface="微软雅黑" panose="020B0503020204020204" pitchFamily="34" charset="-122"/>
                <a:ea typeface="微软雅黑" panose="020B0503020204020204" pitchFamily="34" charset="-122"/>
              </a:rPr>
              <a:t>就是</a:t>
            </a:r>
            <a:endParaRPr lang="en-US" altLang="zh-CN" sz="2800" b="1" dirty="0">
              <a:solidFill>
                <a:schemeClr val="tx1"/>
              </a:solidFill>
              <a:latin typeface="微软雅黑" panose="020B0503020204020204" pitchFamily="34" charset="-122"/>
              <a:ea typeface="微软雅黑" panose="020B0503020204020204" pitchFamily="34" charset="-122"/>
            </a:endParaRPr>
          </a:p>
          <a:p>
            <a:pPr>
              <a:lnSpc>
                <a:spcPct val="135000"/>
              </a:lnSpc>
              <a:defRPr/>
            </a:pPr>
            <a:r>
              <a:rPr lang="en-US" altLang="zh-CN" sz="2800" b="1" dirty="0">
                <a:solidFill>
                  <a:schemeClr val="tx1"/>
                </a:solidFill>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要求人们在</a:t>
            </a:r>
            <a:r>
              <a:rPr lang="zh-CN" altLang="en-US" sz="2800" b="1" dirty="0">
                <a:solidFill>
                  <a:schemeClr val="tx1"/>
                </a:solidFill>
                <a:latin typeface="微软雅黑" panose="020B0503020204020204" pitchFamily="34" charset="-122"/>
                <a:ea typeface="微软雅黑" panose="020B0503020204020204" pitchFamily="34" charset="-122"/>
              </a:rPr>
              <a:t>实际工作</a:t>
            </a:r>
            <a:r>
              <a:rPr lang="zh-CN" altLang="en-US" sz="2800" b="1" dirty="0">
                <a:latin typeface="宋体" panose="02010600030101010101" pitchFamily="2" charset="-122"/>
                <a:ea typeface="宋体" panose="02010600030101010101" pitchFamily="2" charset="-122"/>
              </a:rPr>
              <a:t>中</a:t>
            </a:r>
            <a:endParaRPr lang="en-US" altLang="zh-CN" sz="2800" b="1" dirty="0">
              <a:latin typeface="宋体" panose="02010600030101010101" pitchFamily="2" charset="-122"/>
              <a:ea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既正确</a:t>
            </a:r>
            <a:r>
              <a:rPr lang="zh-CN" altLang="en-US" sz="2800" b="1" dirty="0">
                <a:solidFill>
                  <a:srgbClr val="0000FF"/>
                </a:solidFill>
                <a:latin typeface="微软雅黑" panose="020B0503020204020204" pitchFamily="34" charset="-122"/>
                <a:ea typeface="微软雅黑" panose="020B0503020204020204" pitchFamily="34" charset="-122"/>
              </a:rPr>
              <a:t>认识</a:t>
            </a:r>
            <a:r>
              <a:rPr lang="zh-CN" altLang="en-US" sz="2800" b="1" dirty="0">
                <a:latin typeface="宋体" panose="02010600030101010101" pitchFamily="2" charset="-122"/>
                <a:ea typeface="宋体" panose="02010600030101010101" pitchFamily="2" charset="-122"/>
              </a:rPr>
              <a:t>事物的本来</a:t>
            </a:r>
            <a:r>
              <a:rPr lang="zh-CN" altLang="en-US" sz="2800" b="1" dirty="0">
                <a:solidFill>
                  <a:srgbClr val="FF0000"/>
                </a:solidFill>
                <a:latin typeface="微软雅黑" panose="020B0503020204020204" pitchFamily="34" charset="-122"/>
                <a:ea typeface="微软雅黑" panose="020B0503020204020204" pitchFamily="34" charset="-122"/>
              </a:rPr>
              <a:t>面目</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rPr>
              <a:t>          </a:t>
            </a:r>
            <a:r>
              <a:rPr lang="zh-CN" altLang="en-US" sz="2800" b="1" dirty="0">
                <a:solidFill>
                  <a:srgbClr val="0000FF"/>
                </a:solidFill>
                <a:latin typeface="微软雅黑" panose="020B0503020204020204" pitchFamily="34" charset="-122"/>
                <a:ea typeface="微软雅黑" panose="020B0503020204020204" pitchFamily="34" charset="-122"/>
              </a:rPr>
              <a:t>探求</a:t>
            </a:r>
            <a:r>
              <a:rPr lang="zh-CN" altLang="en-US" sz="2800" b="1" dirty="0">
                <a:latin typeface="宋体" panose="02010600030101010101" pitchFamily="2" charset="-122"/>
                <a:ea typeface="宋体" panose="02010600030101010101" pitchFamily="2" charset="-122"/>
              </a:rPr>
              <a:t>事物发展变化的客观</a:t>
            </a:r>
            <a:r>
              <a:rPr lang="zh-CN" altLang="en-US" sz="2800" b="1" dirty="0">
                <a:solidFill>
                  <a:srgbClr val="FF0000"/>
                </a:solidFill>
                <a:latin typeface="微软雅黑" panose="020B0503020204020204" pitchFamily="34" charset="-122"/>
                <a:ea typeface="微软雅黑" panose="020B0503020204020204" pitchFamily="34" charset="-122"/>
              </a:rPr>
              <a:t>规律</a:t>
            </a:r>
            <a:r>
              <a:rPr lang="zh-CN" altLang="en-US"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a:p>
            <a:pPr>
              <a:lnSpc>
                <a:spcPct val="135000"/>
              </a:lnSpc>
              <a:defRPr/>
            </a:pP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又</a:t>
            </a:r>
            <a:r>
              <a:rPr lang="zh-CN" altLang="en-US" sz="2800" b="1" dirty="0">
                <a:solidFill>
                  <a:srgbClr val="0000FF"/>
                </a:solidFill>
                <a:latin typeface="微软雅黑" panose="020B0503020204020204" pitchFamily="34" charset="-122"/>
                <a:ea typeface="微软雅黑" panose="020B0503020204020204" pitchFamily="34" charset="-122"/>
              </a:rPr>
              <a:t>脚踏实地</a:t>
            </a:r>
            <a:r>
              <a:rPr lang="zh-CN" altLang="en-US" sz="2800" b="1" dirty="0">
                <a:latin typeface="宋体" panose="02010600030101010101" pitchFamily="2" charset="-122"/>
                <a:ea typeface="宋体" panose="02010600030101010101" pitchFamily="2" charset="-122"/>
              </a:rPr>
              <a:t>、</a:t>
            </a:r>
            <a:r>
              <a:rPr lang="zh-CN" altLang="en-US" sz="2800" b="1" dirty="0">
                <a:solidFill>
                  <a:srgbClr val="0000FF"/>
                </a:solidFill>
                <a:latin typeface="微软雅黑" panose="020B0503020204020204" pitchFamily="34" charset="-122"/>
                <a:ea typeface="微软雅黑" panose="020B0503020204020204" pitchFamily="34" charset="-122"/>
              </a:rPr>
              <a:t>实事求是</a:t>
            </a:r>
            <a:r>
              <a:rPr lang="zh-CN" altLang="en-US" sz="2800" b="1" dirty="0">
                <a:latin typeface="宋体" panose="02010600030101010101" pitchFamily="2" charset="-122"/>
                <a:ea typeface="宋体" panose="02010600030101010101" pitchFamily="2" charset="-122"/>
              </a:rPr>
              <a:t>地</a:t>
            </a:r>
            <a:r>
              <a:rPr lang="zh-CN" altLang="en-US" sz="2800" b="1" dirty="0">
                <a:solidFill>
                  <a:srgbClr val="0000FF"/>
                </a:solidFill>
                <a:latin typeface="微软雅黑" panose="020B0503020204020204" pitchFamily="34" charset="-122"/>
                <a:ea typeface="微软雅黑" panose="020B0503020204020204" pitchFamily="34" charset="-122"/>
              </a:rPr>
              <a:t>按照</a:t>
            </a:r>
            <a:r>
              <a:rPr lang="zh-CN" altLang="en-US" sz="2800" b="1" dirty="0">
                <a:latin typeface="宋体" panose="02010600030101010101" pitchFamily="2" charset="-122"/>
                <a:ea typeface="宋体" panose="02010600030101010101" pitchFamily="2" charset="-122"/>
              </a:rPr>
              <a:t>客观</a:t>
            </a:r>
            <a:r>
              <a:rPr lang="zh-CN" altLang="en-US" sz="2800" b="1" dirty="0">
                <a:solidFill>
                  <a:srgbClr val="FF0000"/>
                </a:solidFill>
                <a:latin typeface="微软雅黑" panose="020B0503020204020204" pitchFamily="34" charset="-122"/>
                <a:ea typeface="微软雅黑" panose="020B0503020204020204" pitchFamily="34" charset="-122"/>
              </a:rPr>
              <a:t>规律</a:t>
            </a:r>
            <a:r>
              <a:rPr lang="zh-CN" altLang="en-US" sz="2800" b="1" dirty="0">
                <a:solidFill>
                  <a:srgbClr val="0000FF"/>
                </a:solidFill>
                <a:latin typeface="微软雅黑" panose="020B0503020204020204" pitchFamily="34" charset="-122"/>
                <a:ea typeface="微软雅黑" panose="020B0503020204020204" pitchFamily="34" charset="-122"/>
              </a:rPr>
              <a:t>行事</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423928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169049" y="36987"/>
            <a:ext cx="8859690" cy="650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charset="-122"/>
                <a:ea typeface="微软雅黑" panose="020B0503020204020204" charset="-122"/>
              </a:rPr>
              <a:t>    第三目  </a:t>
            </a:r>
            <a:r>
              <a:rPr lang="zh-CN" altLang="en-US" sz="2800" b="1" dirty="0">
                <a:solidFill>
                  <a:srgbClr val="0000FF"/>
                </a:solidFill>
                <a:latin typeface="微软雅黑" panose="020B0503020204020204" charset="-122"/>
                <a:ea typeface="微软雅黑" panose="020B0503020204020204" charset="-122"/>
                <a:sym typeface="+mn-ea"/>
              </a:rPr>
              <a:t>发挥</a:t>
            </a:r>
            <a:r>
              <a:rPr lang="zh-CN" altLang="en-US" sz="2800" b="1" dirty="0">
                <a:solidFill>
                  <a:schemeClr val="tx1"/>
                </a:solidFill>
                <a:latin typeface="微软雅黑" panose="020B0503020204020204" charset="-122"/>
                <a:ea typeface="微软雅黑" panose="020B0503020204020204" charset="-122"/>
                <a:sym typeface="+mn-ea"/>
              </a:rPr>
              <a:t>共产党员的</a:t>
            </a:r>
            <a:r>
              <a:rPr lang="zh-CN" altLang="en-US" sz="2800" b="1" dirty="0">
                <a:solidFill>
                  <a:srgbClr val="FF0000"/>
                </a:solidFill>
                <a:latin typeface="微软雅黑" panose="020B0503020204020204" charset="-122"/>
                <a:ea typeface="微软雅黑" panose="020B0503020204020204" charset="-122"/>
                <a:sym typeface="+mn-ea"/>
              </a:rPr>
              <a:t>先锋模范带头作用</a:t>
            </a:r>
            <a:r>
              <a:rPr lang="zh-CN" altLang="en-US" sz="2800" b="1" dirty="0">
                <a:solidFill>
                  <a:srgbClr val="FF0000"/>
                </a:solidFill>
                <a:latin typeface="微软雅黑" panose="020B0503020204020204" charset="-122"/>
                <a:ea typeface="微软雅黑" panose="020B0503020204020204" charset="-122"/>
              </a:rPr>
              <a:t> </a:t>
            </a:r>
            <a:r>
              <a:rPr lang="zh-CN" altLang="en-US" sz="2800" b="1" dirty="0">
                <a:solidFill>
                  <a:srgbClr val="0000FF"/>
                </a:solidFill>
                <a:latin typeface="微软雅黑" panose="020B0503020204020204" charset="-122"/>
                <a:ea typeface="微软雅黑" panose="020B0503020204020204" charset="-122"/>
              </a:rPr>
              <a:t> </a:t>
            </a:r>
            <a:endParaRPr lang="en-US" altLang="zh-CN" sz="2800" b="1" dirty="0">
              <a:solidFill>
                <a:srgbClr val="FF0000"/>
              </a:solidFill>
              <a:latin typeface="微软雅黑" panose="020B0503020204020204" charset="-122"/>
              <a:ea typeface="微软雅黑" panose="020B0503020204020204" charset="-122"/>
            </a:endParaRPr>
          </a:p>
        </p:txBody>
      </p:sp>
      <p:sp>
        <p:nvSpPr>
          <p:cNvPr id="5" name="矩形 6"/>
          <p:cNvSpPr>
            <a:spLocks noChangeArrowheads="1"/>
          </p:cNvSpPr>
          <p:nvPr/>
        </p:nvSpPr>
        <p:spPr bwMode="auto">
          <a:xfrm>
            <a:off x="169050" y="1033145"/>
            <a:ext cx="8859690" cy="300236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30000"/>
              </a:lnSpc>
              <a:defRPr/>
            </a:pPr>
            <a:r>
              <a:rPr lang="zh-CN" altLang="en-US" sz="2800" b="1" dirty="0">
                <a:solidFill>
                  <a:srgbClr val="0000FF"/>
                </a:solidFill>
                <a:latin typeface="微软雅黑" panose="020B0503020204020204" charset="-122"/>
                <a:ea typeface="微软雅黑" panose="020B0503020204020204" charset="-122"/>
              </a:rPr>
              <a:t>结合</a:t>
            </a:r>
            <a:r>
              <a:rPr lang="zh-CN" altLang="en-US" sz="2800" b="1" dirty="0">
                <a:latin typeface="微软雅黑" panose="020B0503020204020204" charset="-122"/>
                <a:ea typeface="微软雅黑" panose="020B0503020204020204" charset="-122"/>
              </a:rPr>
              <a:t>探究与分享</a:t>
            </a:r>
            <a:r>
              <a:rPr lang="en-US" altLang="zh-CN" sz="2800" b="1" dirty="0">
                <a:latin typeface="微软雅黑" panose="020B0503020204020204" charset="-122"/>
                <a:ea typeface="微软雅黑" panose="020B0503020204020204" charset="-122"/>
              </a:rPr>
              <a:t>3</a:t>
            </a:r>
            <a:r>
              <a:rPr lang="zh-CN" altLang="en-US" sz="2800" b="1" dirty="0">
                <a:latin typeface="微软雅黑" panose="020B0503020204020204" charset="-122"/>
                <a:ea typeface="微软雅黑" panose="020B0503020204020204" charset="-122"/>
              </a:rPr>
              <a:t>，讲</a:t>
            </a:r>
            <a:r>
              <a:rPr lang="en-US" altLang="zh-CN" sz="2800" b="1" dirty="0">
                <a:latin typeface="微软雅黑" panose="020B0503020204020204" charset="-122"/>
                <a:ea typeface="微软雅黑" panose="020B0503020204020204" charset="-122"/>
              </a:rPr>
              <a:t>4</a:t>
            </a:r>
            <a:r>
              <a:rPr lang="zh-CN" altLang="en-US" sz="2800" b="1" dirty="0">
                <a:latin typeface="微软雅黑" panose="020B0503020204020204" charset="-122"/>
                <a:ea typeface="微软雅黑" panose="020B0503020204020204" charset="-122"/>
              </a:rPr>
              <a:t>个问题：</a:t>
            </a:r>
            <a:r>
              <a:rPr lang="en-US" altLang="zh-CN" sz="2800" b="1" dirty="0">
                <a:latin typeface="微软雅黑" panose="020B0503020204020204" charset="-122"/>
                <a:ea typeface="微软雅黑" panose="020B0503020204020204" charset="-122"/>
              </a:rPr>
              <a:t>   </a:t>
            </a:r>
            <a:endParaRPr lang="en-US" altLang="zh-CN" sz="2800" b="1" dirty="0">
              <a:solidFill>
                <a:srgbClr val="0000FF"/>
              </a:solidFill>
              <a:latin typeface="微软雅黑" panose="020B0503020204020204" charset="-122"/>
              <a:ea typeface="微软雅黑" panose="020B0503020204020204" charset="-122"/>
            </a:endParaRPr>
          </a:p>
          <a:p>
            <a:pPr>
              <a:lnSpc>
                <a:spcPct val="130000"/>
              </a:lnSpc>
              <a:defRPr/>
            </a:pPr>
            <a:r>
              <a:rPr lang="en-US" altLang="zh-CN" sz="2400" b="1" dirty="0">
                <a:latin typeface="宋体" panose="02010600030101010101" pitchFamily="2" charset="-122"/>
                <a:ea typeface="宋体" panose="02010600030101010101" pitchFamily="2" charset="-122"/>
              </a:rPr>
              <a:t>1.</a:t>
            </a:r>
            <a:r>
              <a:rPr lang="zh-CN" altLang="en-US" sz="2400" b="1" dirty="0">
                <a:latin typeface="宋体" panose="02010600030101010101" pitchFamily="2" charset="-122"/>
                <a:ea typeface="宋体" panose="02010600030101010101" pitchFamily="2" charset="-122"/>
                <a:sym typeface="+mn-ea"/>
              </a:rPr>
              <a:t>共产党员的先锋模范作用的</a:t>
            </a:r>
            <a:r>
              <a:rPr lang="zh-CN" altLang="en-US" sz="2400" b="1" dirty="0">
                <a:solidFill>
                  <a:srgbClr val="0000FF"/>
                </a:solidFill>
                <a:latin typeface="+mn-ea"/>
                <a:ea typeface="+mn-ea"/>
                <a:sym typeface="+mn-ea"/>
              </a:rPr>
              <a:t>含义</a:t>
            </a:r>
            <a:endParaRPr lang="en-US" altLang="zh-CN" sz="2400" b="1" dirty="0">
              <a:solidFill>
                <a:srgbClr val="0000FF"/>
              </a:solidFill>
              <a:latin typeface="宋体" panose="02010600030101010101" pitchFamily="2" charset="-122"/>
              <a:ea typeface="宋体" panose="02010600030101010101" pitchFamily="2" charset="-122"/>
            </a:endParaRPr>
          </a:p>
          <a:p>
            <a:pPr>
              <a:lnSpc>
                <a:spcPct val="130000"/>
              </a:lnSpc>
              <a:defRPr/>
            </a:pPr>
            <a:r>
              <a:rPr lang="en-US" altLang="zh-CN" sz="2400" b="1" dirty="0">
                <a:latin typeface="宋体" panose="02010600030101010101" pitchFamily="2" charset="-122"/>
                <a:ea typeface="宋体" panose="02010600030101010101" pitchFamily="2" charset="-122"/>
                <a:sym typeface="+mn-ea"/>
              </a:rPr>
              <a:t>2.</a:t>
            </a:r>
            <a:r>
              <a:rPr lang="zh-CN" altLang="en-US" sz="2400" b="1" dirty="0">
                <a:latin typeface="宋体" panose="02010600030101010101" pitchFamily="2" charset="-122"/>
                <a:ea typeface="宋体" panose="02010600030101010101" pitchFamily="2" charset="-122"/>
                <a:sym typeface="+mn-ea"/>
              </a:rPr>
              <a:t>发挥共产党员的先锋模范作用的</a:t>
            </a:r>
            <a:r>
              <a:rPr lang="zh-CN" altLang="en-US" sz="2400" b="1" dirty="0">
                <a:solidFill>
                  <a:srgbClr val="0000FF"/>
                </a:solidFill>
                <a:latin typeface="+mn-ea"/>
                <a:ea typeface="+mn-ea"/>
                <a:sym typeface="+mn-ea"/>
              </a:rPr>
              <a:t>必要性</a:t>
            </a:r>
            <a:endParaRPr lang="zh-CN" altLang="en-US" sz="2400" b="1" dirty="0">
              <a:solidFill>
                <a:srgbClr val="0000FF"/>
              </a:solidFill>
              <a:latin typeface="+mn-ea"/>
              <a:ea typeface="+mn-ea"/>
            </a:endParaRPr>
          </a:p>
          <a:p>
            <a:pPr>
              <a:lnSpc>
                <a:spcPct val="130000"/>
              </a:lnSpc>
              <a:defRPr/>
            </a:pPr>
            <a:r>
              <a:rPr lang="en-US" altLang="zh-CN" sz="2400" b="1" dirty="0">
                <a:latin typeface="宋体" panose="02010600030101010101" pitchFamily="2" charset="-122"/>
                <a:ea typeface="宋体" panose="02010600030101010101" pitchFamily="2" charset="-122"/>
                <a:sym typeface="+mn-ea"/>
              </a:rPr>
              <a:t>3.</a:t>
            </a:r>
            <a:r>
              <a:rPr lang="zh-CN" altLang="en-US" sz="2400" b="1" dirty="0">
                <a:latin typeface="宋体" panose="02010600030101010101" pitchFamily="2" charset="-122"/>
                <a:ea typeface="宋体" panose="02010600030101010101" pitchFamily="2" charset="-122"/>
                <a:sym typeface="+mn-ea"/>
              </a:rPr>
              <a:t>共产党员的先锋模范作用在</a:t>
            </a:r>
            <a:r>
              <a:rPr lang="zh-CN" altLang="en-US" sz="2400" b="1" dirty="0">
                <a:solidFill>
                  <a:srgbClr val="0000FF"/>
                </a:solidFill>
                <a:latin typeface="+mn-ea"/>
                <a:ea typeface="+mn-ea"/>
                <a:sym typeface="+mn-ea"/>
              </a:rPr>
              <a:t>不同的历史时期有不同的内容</a:t>
            </a:r>
          </a:p>
          <a:p>
            <a:pPr>
              <a:lnSpc>
                <a:spcPct val="130000"/>
              </a:lnSpc>
              <a:defRPr/>
            </a:pPr>
            <a:r>
              <a:rPr lang="en-US" altLang="zh-CN" sz="2400" b="1" dirty="0">
                <a:latin typeface="宋体" panose="02010600030101010101" pitchFamily="2" charset="-122"/>
                <a:ea typeface="宋体" panose="02010600030101010101" pitchFamily="2" charset="-122"/>
              </a:rPr>
              <a:t>4.</a:t>
            </a:r>
            <a:r>
              <a:rPr lang="zh-CN" altLang="en-US" sz="2400" b="1" dirty="0">
                <a:latin typeface="宋体" panose="02010600030101010101" pitchFamily="2" charset="-122"/>
                <a:ea typeface="宋体" panose="02010600030101010101" pitchFamily="2" charset="-122"/>
                <a:sym typeface="+mn-ea"/>
              </a:rPr>
              <a:t>在中国特色社会主义新时代，</a:t>
            </a:r>
            <a:endParaRPr lang="en-US" altLang="zh-CN" sz="2400" b="1" dirty="0">
              <a:latin typeface="宋体" panose="02010600030101010101" pitchFamily="2" charset="-122"/>
              <a:ea typeface="宋体" panose="02010600030101010101" pitchFamily="2" charset="-122"/>
              <a:sym typeface="+mn-ea"/>
            </a:endParaRPr>
          </a:p>
          <a:p>
            <a:pPr>
              <a:lnSpc>
                <a:spcPct val="130000"/>
              </a:lnSpc>
              <a:defRPr/>
            </a:pPr>
            <a:r>
              <a:rPr lang="en-US" altLang="zh-CN" sz="2400" b="1" dirty="0">
                <a:latin typeface="宋体" panose="02010600030101010101" pitchFamily="2" charset="-122"/>
                <a:ea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sym typeface="+mn-ea"/>
              </a:rPr>
              <a:t>对共产党员发挥先锋模范作用的</a:t>
            </a:r>
            <a:r>
              <a:rPr lang="zh-CN" altLang="en-US" sz="2400" b="1" dirty="0">
                <a:solidFill>
                  <a:srgbClr val="0000FF"/>
                </a:solidFill>
                <a:latin typeface="+mn-ea"/>
                <a:ea typeface="+mn-ea"/>
                <a:sym typeface="+mn-ea"/>
              </a:rPr>
              <a:t>具体要求</a:t>
            </a:r>
            <a:endParaRPr lang="en-US" altLang="zh-CN" sz="2400" b="1" dirty="0">
              <a:solidFill>
                <a:srgbClr val="0000FF"/>
              </a:solidFill>
              <a:latin typeface="微软雅黑" panose="020B0503020204020204" charset="-122"/>
              <a:ea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169049" y="36987"/>
            <a:ext cx="8859690" cy="59792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charset="-122"/>
                <a:ea typeface="微软雅黑" panose="020B0503020204020204" charset="-122"/>
              </a:rPr>
              <a:t>    第三目   </a:t>
            </a:r>
            <a:r>
              <a:rPr lang="zh-CN" altLang="en-US" sz="2800" b="1" dirty="0">
                <a:solidFill>
                  <a:srgbClr val="0000FF"/>
                </a:solidFill>
                <a:latin typeface="微软雅黑" panose="020B0503020204020204" charset="-122"/>
                <a:ea typeface="微软雅黑" panose="020B0503020204020204" charset="-122"/>
                <a:sym typeface="+mn-ea"/>
              </a:rPr>
              <a:t>发挥</a:t>
            </a:r>
            <a:r>
              <a:rPr lang="zh-CN" altLang="en-US" sz="2800" b="1" dirty="0">
                <a:solidFill>
                  <a:schemeClr val="tx1"/>
                </a:solidFill>
                <a:latin typeface="微软雅黑" panose="020B0503020204020204" charset="-122"/>
                <a:ea typeface="微软雅黑" panose="020B0503020204020204" charset="-122"/>
                <a:sym typeface="+mn-ea"/>
              </a:rPr>
              <a:t>共产党员的</a:t>
            </a:r>
            <a:r>
              <a:rPr lang="zh-CN" altLang="en-US" sz="2800" b="1" dirty="0">
                <a:solidFill>
                  <a:srgbClr val="0000FF"/>
                </a:solidFill>
                <a:latin typeface="微软雅黑" panose="020B0503020204020204" charset="-122"/>
                <a:ea typeface="微软雅黑" panose="020B0503020204020204" charset="-122"/>
                <a:sym typeface="+mn-ea"/>
              </a:rPr>
              <a:t>先锋模范带头</a:t>
            </a:r>
            <a:r>
              <a:rPr lang="zh-CN" altLang="en-US" sz="2800" b="1" dirty="0">
                <a:solidFill>
                  <a:srgbClr val="FF0000"/>
                </a:solidFill>
                <a:latin typeface="微软雅黑" panose="020B0503020204020204" charset="-122"/>
                <a:ea typeface="微软雅黑" panose="020B0503020204020204" charset="-122"/>
                <a:sym typeface="+mn-ea"/>
              </a:rPr>
              <a:t>作用</a:t>
            </a:r>
            <a:r>
              <a:rPr lang="zh-CN" altLang="en-US" sz="2800" b="1" dirty="0">
                <a:solidFill>
                  <a:srgbClr val="FF0000"/>
                </a:solidFill>
                <a:latin typeface="微软雅黑" panose="020B0503020204020204" charset="-122"/>
                <a:ea typeface="微软雅黑" panose="020B0503020204020204" charset="-122"/>
              </a:rPr>
              <a:t> </a:t>
            </a:r>
            <a:r>
              <a:rPr lang="zh-CN" altLang="en-US" sz="2800" b="1" dirty="0">
                <a:solidFill>
                  <a:srgbClr val="0000FF"/>
                </a:solidFill>
                <a:latin typeface="微软雅黑" panose="020B0503020204020204" charset="-122"/>
                <a:ea typeface="微软雅黑" panose="020B0503020204020204" charset="-122"/>
              </a:rPr>
              <a:t> </a:t>
            </a:r>
            <a:endParaRPr lang="en-US" altLang="zh-CN" sz="2800" b="1" dirty="0">
              <a:solidFill>
                <a:srgbClr val="FF0000"/>
              </a:solidFill>
              <a:latin typeface="微软雅黑" panose="020B0503020204020204" charset="-122"/>
              <a:ea typeface="微软雅黑" panose="020B0503020204020204" charset="-122"/>
            </a:endParaRPr>
          </a:p>
        </p:txBody>
      </p:sp>
      <p:sp>
        <p:nvSpPr>
          <p:cNvPr id="5" name="矩形 6"/>
          <p:cNvSpPr>
            <a:spLocks noChangeArrowheads="1"/>
          </p:cNvSpPr>
          <p:nvPr/>
        </p:nvSpPr>
        <p:spPr bwMode="auto">
          <a:xfrm>
            <a:off x="169049" y="725783"/>
            <a:ext cx="8859690" cy="36431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sym typeface="+mn-ea"/>
              </a:rPr>
              <a:t>共产党员的</a:t>
            </a:r>
            <a:r>
              <a:rPr lang="zh-CN" altLang="en-US" sz="2800" b="1" dirty="0">
                <a:solidFill>
                  <a:srgbClr val="0000FF"/>
                </a:solidFill>
                <a:latin typeface="微软雅黑" panose="020B0503020204020204" pitchFamily="34" charset="-122"/>
                <a:ea typeface="微软雅黑" panose="020B0503020204020204" pitchFamily="34" charset="-122"/>
                <a:sym typeface="+mn-ea"/>
              </a:rPr>
              <a:t>先锋模范作用</a:t>
            </a:r>
            <a:r>
              <a:rPr lang="zh-CN" altLang="en-US" sz="2800" b="1" dirty="0">
                <a:latin typeface="宋体" panose="02010600030101010101" pitchFamily="2" charset="-122"/>
                <a:ea typeface="宋体" panose="02010600030101010101" pitchFamily="2" charset="-122"/>
                <a:sym typeface="+mn-ea"/>
              </a:rPr>
              <a:t>的</a:t>
            </a:r>
            <a:r>
              <a:rPr lang="zh-CN" altLang="en-US" sz="2800" b="1" dirty="0">
                <a:solidFill>
                  <a:srgbClr val="FF0000"/>
                </a:solidFill>
                <a:latin typeface="+mn-ea"/>
                <a:ea typeface="+mn-ea"/>
                <a:sym typeface="+mn-ea"/>
              </a:rPr>
              <a:t>含义</a:t>
            </a:r>
            <a:endParaRPr lang="en-US" altLang="zh-CN" sz="2800" b="1" dirty="0">
              <a:solidFill>
                <a:srgbClr val="FF0000"/>
              </a:solidFill>
              <a:latin typeface="+mn-ea"/>
              <a:ea typeface="+mn-ea"/>
            </a:endParaRP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共产党员</a:t>
            </a:r>
            <a:endParaRPr lang="en-US" altLang="zh-CN" sz="28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err="1">
                <a:solidFill>
                  <a:srgbClr val="0000FF"/>
                </a:solidFill>
                <a:latin typeface="微软雅黑" panose="020B0503020204020204" charset="-122"/>
                <a:ea typeface="微软雅黑" panose="020B0503020204020204" charset="-122"/>
                <a:sym typeface="+mn-ea"/>
              </a:rPr>
              <a:t>坚定</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马克思主义科学</a:t>
            </a:r>
            <a:r>
              <a:rPr lang="en-US" altLang="zh-CN" sz="2800" b="1" dirty="0" err="1">
                <a:solidFill>
                  <a:srgbClr val="FF0000"/>
                </a:solidFill>
                <a:latin typeface="+mn-ea"/>
                <a:ea typeface="+mn-ea"/>
                <a:sym typeface="+mn-ea"/>
              </a:rPr>
              <a:t>信仰</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err="1">
                <a:solidFill>
                  <a:srgbClr val="0000FF"/>
                </a:solidFill>
                <a:latin typeface="微软雅黑" panose="020B0503020204020204" charset="-122"/>
                <a:ea typeface="微软雅黑" panose="020B0503020204020204" charset="-122"/>
                <a:sym typeface="+mn-ea"/>
              </a:rPr>
              <a:t>践行</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全心全意为人民服务的根本</a:t>
            </a:r>
            <a:r>
              <a:rPr lang="en-US" altLang="zh-CN" sz="2800" b="1" dirty="0" err="1">
                <a:solidFill>
                  <a:srgbClr val="FF0000"/>
                </a:solidFill>
                <a:latin typeface="+mn-ea"/>
                <a:ea typeface="+mn-ea"/>
                <a:sym typeface="+mn-ea"/>
              </a:rPr>
              <a:t>宗旨</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err="1">
                <a:solidFill>
                  <a:srgbClr val="0000FF"/>
                </a:solidFill>
                <a:latin typeface="微软雅黑" panose="020B0503020204020204" charset="-122"/>
                <a:ea typeface="微软雅黑" panose="020B0503020204020204" charset="-122"/>
                <a:sym typeface="+mn-ea"/>
              </a:rPr>
              <a:t>通过</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自己的</a:t>
            </a:r>
            <a:r>
              <a:rPr lang="en-US" altLang="zh-CN" sz="2800" b="1" dirty="0" err="1">
                <a:latin typeface="微软雅黑" panose="020B0503020204020204" charset="-122"/>
                <a:ea typeface="微软雅黑" panose="020B0503020204020204" charset="-122"/>
                <a:sym typeface="+mn-ea"/>
              </a:rPr>
              <a:t>骨干</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dirty="0" err="1">
                <a:latin typeface="微软雅黑" panose="020B0503020204020204" charset="-122"/>
                <a:ea typeface="微软雅黑" panose="020B0503020204020204" charset="-122"/>
                <a:sym typeface="+mn-ea"/>
              </a:rPr>
              <a:t>带头</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和</a:t>
            </a:r>
            <a:r>
              <a:rPr lang="en-US" altLang="zh-CN" sz="2800" b="1" dirty="0" err="1">
                <a:latin typeface="微软雅黑" panose="020B0503020204020204" charset="-122"/>
                <a:ea typeface="微软雅黑" panose="020B0503020204020204" charset="-122"/>
                <a:sym typeface="+mn-ea"/>
              </a:rPr>
              <a:t>桥梁</a:t>
            </a:r>
            <a:r>
              <a:rPr lang="en-US" altLang="zh-CN" sz="2800" b="1" dirty="0" err="1">
                <a:solidFill>
                  <a:srgbClr val="FF0000"/>
                </a:solidFill>
                <a:latin typeface="+mn-ea"/>
                <a:ea typeface="+mn-ea"/>
                <a:sym typeface="+mn-ea"/>
              </a:rPr>
              <a:t>作用</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err="1">
                <a:solidFill>
                  <a:srgbClr val="0000FF"/>
                </a:solidFill>
                <a:latin typeface="微软雅黑" panose="020B0503020204020204" charset="-122"/>
                <a:ea typeface="微软雅黑" panose="020B0503020204020204" charset="-122"/>
                <a:sym typeface="+mn-ea"/>
              </a:rPr>
              <a:t>影响</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和</a:t>
            </a:r>
            <a:r>
              <a:rPr lang="en-US" altLang="zh-CN" sz="2800" b="1" dirty="0" err="1">
                <a:solidFill>
                  <a:srgbClr val="0000FF"/>
                </a:solidFill>
                <a:latin typeface="微软雅黑" panose="020B0503020204020204" charset="-122"/>
                <a:ea typeface="微软雅黑" panose="020B0503020204020204" charset="-122"/>
                <a:sym typeface="+mn-ea"/>
              </a:rPr>
              <a:t>带动</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身边群众共同</a:t>
            </a:r>
            <a:r>
              <a:rPr lang="en-US" altLang="zh-CN" sz="2800" b="1" dirty="0" err="1">
                <a:solidFill>
                  <a:srgbClr val="0000FF"/>
                </a:solidFill>
                <a:latin typeface="微软雅黑" panose="020B0503020204020204" charset="-122"/>
                <a:ea typeface="微软雅黑" panose="020B0503020204020204" charset="-122"/>
                <a:sym typeface="+mn-ea"/>
              </a:rPr>
              <a:t>贯彻</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党的</a:t>
            </a:r>
            <a:endParaRPr lang="en-US" altLang="zh-CN" sz="28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defRPr/>
            </a:pP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err="1">
                <a:solidFill>
                  <a:srgbClr val="FF0000"/>
                </a:solidFill>
                <a:latin typeface="+mn-ea"/>
                <a:ea typeface="+mn-ea"/>
                <a:sym typeface="+mn-ea"/>
              </a:rPr>
              <a:t>基本理论</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dirty="0" err="1">
                <a:solidFill>
                  <a:srgbClr val="FF0000"/>
                </a:solidFill>
                <a:latin typeface="+mn-ea"/>
                <a:ea typeface="+mn-ea"/>
                <a:sym typeface="+mn-ea"/>
              </a:rPr>
              <a:t>基本路线</a:t>
            </a:r>
            <a:r>
              <a:rPr lang="en-US" altLang="zh-CN" sz="2800" b="1" dirty="0" err="1">
                <a:latin typeface="宋体" panose="02010600030101010101" pitchFamily="2" charset="-122"/>
                <a:ea typeface="宋体" panose="02010600030101010101" pitchFamily="2" charset="-122"/>
                <a:sym typeface="+mn-ea"/>
              </a:rPr>
              <a:t>和</a:t>
            </a:r>
            <a:r>
              <a:rPr lang="en-US" altLang="zh-CN" sz="2800" b="1" dirty="0" err="1">
                <a:solidFill>
                  <a:srgbClr val="FF0000"/>
                </a:solidFill>
                <a:latin typeface="+mn-ea"/>
                <a:ea typeface="+mn-ea"/>
                <a:sym typeface="+mn-ea"/>
              </a:rPr>
              <a:t>基本方略</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p:cNvSpPr>
            <a:spLocks noChangeArrowheads="1"/>
          </p:cNvSpPr>
          <p:nvPr/>
        </p:nvSpPr>
        <p:spPr bwMode="auto">
          <a:xfrm>
            <a:off x="147234" y="72779"/>
            <a:ext cx="8912242" cy="499983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en-US" altLang="zh-CN" sz="2800" b="1" dirty="0">
                <a:latin typeface="宋体" panose="02010600030101010101" pitchFamily="2" charset="-122"/>
                <a:ea typeface="宋体" panose="02010600030101010101" pitchFamily="2" charset="-122"/>
                <a:sym typeface="+mn-ea"/>
              </a:rPr>
              <a:t>2.</a:t>
            </a:r>
            <a:r>
              <a:rPr lang="zh-CN" altLang="en-US" sz="2800" b="1" dirty="0">
                <a:latin typeface="宋体" panose="02010600030101010101" pitchFamily="2" charset="-122"/>
                <a:ea typeface="宋体" panose="02010600030101010101" pitchFamily="2" charset="-122"/>
                <a:sym typeface="+mn-ea"/>
              </a:rPr>
              <a:t>发挥共产党员的</a:t>
            </a:r>
            <a:r>
              <a:rPr lang="zh-CN" altLang="en-US" sz="2800" b="1" dirty="0">
                <a:solidFill>
                  <a:srgbClr val="0000FF"/>
                </a:solidFill>
                <a:latin typeface="微软雅黑" panose="020B0503020204020204" pitchFamily="34" charset="-122"/>
                <a:ea typeface="微软雅黑" panose="020B0503020204020204" pitchFamily="34" charset="-122"/>
                <a:sym typeface="+mn-ea"/>
              </a:rPr>
              <a:t>先锋模范作用</a:t>
            </a:r>
            <a:r>
              <a:rPr lang="zh-CN" altLang="en-US" sz="2800" b="1" dirty="0">
                <a:latin typeface="宋体" panose="02010600030101010101" pitchFamily="2" charset="-122"/>
                <a:ea typeface="宋体" panose="02010600030101010101" pitchFamily="2" charset="-122"/>
                <a:sym typeface="+mn-ea"/>
              </a:rPr>
              <a:t>的</a:t>
            </a:r>
            <a:r>
              <a:rPr lang="zh-CN" altLang="en-US" sz="2800" b="1" dirty="0">
                <a:solidFill>
                  <a:srgbClr val="FF0000"/>
                </a:solidFill>
                <a:latin typeface="+mn-ea"/>
                <a:ea typeface="+mn-ea"/>
                <a:sym typeface="+mn-ea"/>
              </a:rPr>
              <a:t>必要性</a:t>
            </a:r>
            <a:endParaRPr lang="zh-CN" altLang="en-US" sz="2800" b="1" dirty="0">
              <a:solidFill>
                <a:srgbClr val="0000FF"/>
              </a:solidFill>
              <a:latin typeface="+mn-ea"/>
              <a:ea typeface="+mn-ea"/>
            </a:endParaRP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共产党员的先锋模范作用</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是由中国共产党的先锋队</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性质</a:t>
            </a:r>
            <a:r>
              <a:rPr lang="en-US" altLang="zh-CN" sz="2400" b="1" dirty="0" err="1">
                <a:latin typeface="宋体" panose="02010600030101010101" pitchFamily="2" charset="-122"/>
                <a:ea typeface="宋体" panose="02010600030101010101" pitchFamily="2" charset="-122"/>
                <a:sym typeface="+mn-ea"/>
              </a:rPr>
              <a:t>所</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决定</a:t>
            </a:r>
            <a:r>
              <a:rPr lang="en-US" altLang="zh-CN" sz="2400" b="1" dirty="0" err="1">
                <a:latin typeface="宋体" panose="02010600030101010101" pitchFamily="2" charset="-122"/>
                <a:ea typeface="宋体" panose="02010600030101010101" pitchFamily="2" charset="-122"/>
                <a:sym typeface="+mn-ea"/>
              </a:rPr>
              <a:t>的</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也是中国共产党的</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先进性</a:t>
            </a:r>
            <a:r>
              <a:rPr lang="en-US" altLang="zh-CN" sz="2400" b="1" dirty="0" err="1">
                <a:latin typeface="宋体" panose="02010600030101010101" pitchFamily="2" charset="-122"/>
                <a:ea typeface="宋体" panose="02010600030101010101" pitchFamily="2" charset="-122"/>
                <a:sym typeface="+mn-ea"/>
              </a:rPr>
              <a:t>的直接而具体的</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体现</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endParaRPr lang="en-US" altLang="zh-CN" sz="2400" b="1" dirty="0">
              <a:latin typeface="宋体" panose="02010600030101010101" pitchFamily="2" charset="-122"/>
              <a:ea typeface="宋体" panose="02010600030101010101" pitchFamily="2" charset="-122"/>
              <a:sym typeface="+mn-ea"/>
            </a:endParaRP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党员好比党的肌体的</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细胞</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每个细胞都</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健康</a:t>
            </a:r>
            <a:r>
              <a:rPr lang="en-US" altLang="zh-CN" sz="2400" b="1" dirty="0" err="1">
                <a:latin typeface="宋体" panose="02010600030101010101" pitchFamily="2" charset="-122"/>
                <a:ea typeface="宋体" panose="02010600030101010101" pitchFamily="2" charset="-122"/>
                <a:sym typeface="+mn-ea"/>
              </a:rPr>
              <a:t>，党的</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整个组织</a:t>
            </a:r>
            <a:r>
              <a:rPr lang="en-US" altLang="zh-CN" sz="2400" b="1" dirty="0" err="1">
                <a:latin typeface="宋体" panose="02010600030101010101" pitchFamily="2" charset="-122"/>
                <a:ea typeface="宋体" panose="02010600030101010101" pitchFamily="2" charset="-122"/>
                <a:sym typeface="+mn-ea"/>
              </a:rPr>
              <a:t>就</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坚不可摧</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因此，发挥共产党员的先锋模范作用</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使党始终</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成为</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时代先锋</a:t>
            </a:r>
            <a:r>
              <a:rPr lang="en-US" altLang="zh-CN" sz="2400" b="1" dirty="0" err="1">
                <a:latin typeface="宋体" panose="02010600030101010101" pitchFamily="2" charset="-122"/>
                <a:ea typeface="宋体" panose="02010600030101010101" pitchFamily="2" charset="-122"/>
                <a:sym typeface="+mn-ea"/>
              </a:rPr>
              <a:t>、</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民族脊梁</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是不断</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增强</a:t>
            </a:r>
            <a:r>
              <a:rPr lang="en-US" altLang="zh-CN" sz="2400" b="1" dirty="0" err="1">
                <a:latin typeface="宋体" panose="02010600030101010101" pitchFamily="2" charset="-122"/>
                <a:ea typeface="宋体" panose="02010600030101010101" pitchFamily="2" charset="-122"/>
                <a:sym typeface="+mn-ea"/>
              </a:rPr>
              <a:t>党的</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创造力</a:t>
            </a:r>
            <a:r>
              <a:rPr lang="en-US" altLang="zh-CN" sz="2400" b="1" dirty="0" err="1">
                <a:latin typeface="宋体" panose="02010600030101010101" pitchFamily="2" charset="-122"/>
                <a:ea typeface="宋体" panose="02010600030101010101" pitchFamily="2" charset="-122"/>
                <a:sym typeface="+mn-ea"/>
              </a:rPr>
              <a:t>、</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凝聚力</a:t>
            </a:r>
            <a:r>
              <a:rPr lang="en-US" altLang="zh-CN" sz="2400" b="1" dirty="0" err="1">
                <a:latin typeface="宋体" panose="02010600030101010101" pitchFamily="2" charset="-122"/>
                <a:ea typeface="宋体" panose="02010600030101010101" pitchFamily="2" charset="-122"/>
                <a:sym typeface="+mn-ea"/>
              </a:rPr>
              <a:t>、</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战斗力</a:t>
            </a:r>
            <a:r>
              <a:rPr lang="en-US" altLang="zh-CN" sz="2400" b="1" dirty="0" err="1">
                <a:latin typeface="宋体" panose="02010600030101010101" pitchFamily="2" charset="-122"/>
                <a:ea typeface="宋体" panose="02010600030101010101" pitchFamily="2" charset="-122"/>
                <a:sym typeface="+mn-ea"/>
              </a:rPr>
              <a:t>的</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源泉</a:t>
            </a:r>
            <a:r>
              <a:rPr lang="en-US" altLang="zh-CN" sz="2400" b="1" dirty="0">
                <a:latin typeface="宋体" panose="02010600030101010101" pitchFamily="2" charset="-122"/>
                <a:ea typeface="宋体" panose="02010600030101010101" pitchFamily="2" charset="-122"/>
                <a:sym typeface="+mn-ea"/>
              </a:rPr>
              <a:t>，</a:t>
            </a:r>
          </a:p>
          <a:p>
            <a:pPr>
              <a:lnSpc>
                <a:spcPct val="12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sym typeface="+mn-ea"/>
              </a:rPr>
              <a:t>是党不断</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取得胜利</a:t>
            </a:r>
            <a:r>
              <a:rPr lang="en-US" altLang="zh-CN" sz="2400" b="1" dirty="0" err="1">
                <a:latin typeface="宋体" panose="02010600030101010101" pitchFamily="2" charset="-122"/>
                <a:ea typeface="宋体" panose="02010600030101010101" pitchFamily="2" charset="-122"/>
                <a:sym typeface="+mn-ea"/>
              </a:rPr>
              <a:t>的坚强</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保证</a:t>
            </a:r>
            <a:r>
              <a:rPr lang="en-US" altLang="zh-CN" sz="2400" b="1" dirty="0">
                <a:latin typeface="宋体" panose="02010600030101010101" pitchFamily="2" charset="-122"/>
                <a:ea typeface="宋体" panose="02010600030101010101" pitchFamily="2" charset="-122"/>
                <a:sym typeface="+mn-ea"/>
              </a:rPr>
              <a:t>。</a:t>
            </a:r>
            <a:endPar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p:cNvSpPr>
            <a:spLocks noChangeArrowheads="1"/>
          </p:cNvSpPr>
          <p:nvPr/>
        </p:nvSpPr>
        <p:spPr bwMode="auto">
          <a:xfrm>
            <a:off x="117491" y="100375"/>
            <a:ext cx="8909018" cy="482670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30000"/>
              </a:lnSpc>
              <a:defRPr/>
            </a:pPr>
            <a:r>
              <a:rPr lang="en-US" altLang="zh-CN" sz="2800" b="1" dirty="0">
                <a:latin typeface="宋体" panose="02010600030101010101" pitchFamily="2" charset="-122"/>
                <a:ea typeface="宋体" panose="02010600030101010101" pitchFamily="2" charset="-122"/>
                <a:sym typeface="+mn-ea"/>
              </a:rPr>
              <a:t>3.</a:t>
            </a:r>
            <a:r>
              <a:rPr lang="zh-CN" altLang="en-US" sz="2800" b="1" dirty="0">
                <a:latin typeface="宋体" panose="02010600030101010101" pitchFamily="2" charset="-122"/>
                <a:ea typeface="宋体" panose="02010600030101010101" pitchFamily="2" charset="-122"/>
                <a:sym typeface="+mn-ea"/>
              </a:rPr>
              <a:t>共产党员的先锋模范作用，</a:t>
            </a:r>
            <a:endParaRPr lang="en-US" altLang="zh-CN" sz="2800" b="1" dirty="0">
              <a:latin typeface="宋体" panose="02010600030101010101" pitchFamily="2" charset="-122"/>
              <a:ea typeface="宋体" panose="02010600030101010101" pitchFamily="2" charset="-122"/>
              <a:sym typeface="+mn-ea"/>
            </a:endParaRPr>
          </a:p>
          <a:p>
            <a:pPr>
              <a:lnSpc>
                <a:spcPct val="130000"/>
              </a:lnSpc>
              <a:defRPr/>
            </a:pPr>
            <a:r>
              <a:rPr lang="en-US" altLang="zh-CN" sz="2800" b="1" dirty="0">
                <a:latin typeface="宋体" panose="02010600030101010101" pitchFamily="2" charset="-122"/>
                <a:ea typeface="宋体" panose="02010600030101010101" pitchFamily="2" charset="-122"/>
                <a:sym typeface="+mn-ea"/>
              </a:rPr>
              <a:t>  </a:t>
            </a:r>
            <a:r>
              <a:rPr lang="zh-CN" altLang="en-US" sz="2800" b="1" dirty="0">
                <a:latin typeface="宋体" panose="02010600030101010101" pitchFamily="2" charset="-122"/>
                <a:ea typeface="宋体" panose="02010600030101010101" pitchFamily="2" charset="-122"/>
                <a:sym typeface="+mn-ea"/>
              </a:rPr>
              <a:t>在</a:t>
            </a:r>
            <a:r>
              <a:rPr lang="zh-CN" altLang="en-US" sz="2800" b="1" dirty="0">
                <a:solidFill>
                  <a:srgbClr val="0000FF"/>
                </a:solidFill>
                <a:latin typeface="微软雅黑" panose="020B0503020204020204" pitchFamily="34" charset="-122"/>
                <a:ea typeface="微软雅黑" panose="020B0503020204020204" pitchFamily="34" charset="-122"/>
                <a:sym typeface="+mn-ea"/>
              </a:rPr>
              <a:t>不同</a:t>
            </a:r>
            <a:r>
              <a:rPr lang="zh-CN" altLang="en-US" sz="2800" b="1" dirty="0">
                <a:latin typeface="宋体" panose="02010600030101010101" pitchFamily="2" charset="-122"/>
                <a:ea typeface="宋体" panose="02010600030101010101" pitchFamily="2" charset="-122"/>
                <a:sym typeface="+mn-ea"/>
              </a:rPr>
              <a:t>的历史</a:t>
            </a:r>
            <a:r>
              <a:rPr lang="zh-CN" altLang="en-US" sz="2800" b="1" dirty="0">
                <a:solidFill>
                  <a:srgbClr val="0000FF"/>
                </a:solidFill>
                <a:latin typeface="微软雅黑" panose="020B0503020204020204" pitchFamily="34" charset="-122"/>
                <a:ea typeface="微软雅黑" panose="020B0503020204020204" pitchFamily="34" charset="-122"/>
                <a:sym typeface="+mn-ea"/>
              </a:rPr>
              <a:t>时期</a:t>
            </a:r>
            <a:r>
              <a:rPr lang="zh-CN" altLang="en-US" sz="2800" b="1" dirty="0">
                <a:latin typeface="宋体" panose="02010600030101010101" pitchFamily="2" charset="-122"/>
                <a:ea typeface="宋体" panose="02010600030101010101" pitchFamily="2" charset="-122"/>
                <a:sym typeface="+mn-ea"/>
              </a:rPr>
              <a:t>有着</a:t>
            </a:r>
            <a:r>
              <a:rPr lang="zh-CN" altLang="en-US" sz="2800" b="1" dirty="0">
                <a:solidFill>
                  <a:srgbClr val="0000FF"/>
                </a:solidFill>
                <a:latin typeface="微软雅黑" panose="020B0503020204020204" pitchFamily="34" charset="-122"/>
                <a:ea typeface="微软雅黑" panose="020B0503020204020204" pitchFamily="34" charset="-122"/>
                <a:sym typeface="+mn-ea"/>
              </a:rPr>
              <a:t>不同</a:t>
            </a:r>
            <a:r>
              <a:rPr lang="zh-CN" altLang="en-US" sz="2800" b="1" dirty="0">
                <a:latin typeface="宋体" panose="02010600030101010101" pitchFamily="2" charset="-122"/>
                <a:ea typeface="宋体" panose="02010600030101010101" pitchFamily="2" charset="-122"/>
                <a:sym typeface="+mn-ea"/>
              </a:rPr>
              <a:t>的</a:t>
            </a:r>
            <a:r>
              <a:rPr lang="zh-CN" altLang="en-US" sz="2800" b="1" dirty="0">
                <a:solidFill>
                  <a:srgbClr val="0000FF"/>
                </a:solidFill>
                <a:latin typeface="微软雅黑" panose="020B0503020204020204" pitchFamily="34" charset="-122"/>
                <a:ea typeface="微软雅黑" panose="020B0503020204020204" pitchFamily="34" charset="-122"/>
                <a:sym typeface="+mn-ea"/>
              </a:rPr>
              <a:t>内容</a:t>
            </a:r>
            <a:endParaRPr lang="en-US" altLang="zh-CN" sz="2800" b="1" dirty="0">
              <a:solidFill>
                <a:srgbClr val="0000FF"/>
              </a:solidFill>
              <a:latin typeface="微软雅黑" panose="020B0503020204020204" pitchFamily="34" charset="-122"/>
              <a:ea typeface="微软雅黑" panose="020B0503020204020204" pitchFamily="34" charset="-122"/>
              <a:sym typeface="+mn-ea"/>
            </a:endParaRPr>
          </a:p>
          <a:p>
            <a:pPr>
              <a:lnSpc>
                <a:spcPct val="130000"/>
              </a:lnSpc>
              <a:defRPr/>
            </a:pPr>
            <a:r>
              <a:rPr lang="en-US" altLang="zh-CN" sz="2800" b="1" dirty="0">
                <a:latin typeface="宋体" panose="02010600030101010101" pitchFamily="2" charset="-122"/>
                <a:ea typeface="宋体" panose="02010600030101010101" pitchFamily="2" charset="-122"/>
                <a:sym typeface="+mn-ea"/>
              </a:rPr>
              <a:t>    </a:t>
            </a:r>
          </a:p>
          <a:p>
            <a:pPr>
              <a:lnSpc>
                <a:spcPct val="120000"/>
              </a:lnSpc>
              <a:defRPr/>
            </a:pPr>
            <a:r>
              <a:rPr lang="en-US" altLang="zh-CN" sz="2800" b="1" dirty="0">
                <a:latin typeface="宋体" panose="02010600030101010101" pitchFamily="2" charset="-122"/>
                <a:ea typeface="宋体" panose="02010600030101010101" pitchFamily="2" charset="-122"/>
                <a:sym typeface="+mn-ea"/>
              </a:rPr>
              <a:t>  </a:t>
            </a:r>
            <a:r>
              <a:rPr lang="en-US" altLang="zh-CN" sz="2800" b="1" dirty="0" err="1">
                <a:latin typeface="宋体" panose="02010600030101010101" pitchFamily="2" charset="-122"/>
                <a:ea typeface="宋体" panose="02010600030101010101" pitchFamily="2" charset="-122"/>
                <a:sym typeface="+mn-ea"/>
              </a:rPr>
              <a:t>在艰苦的</a:t>
            </a:r>
            <a:r>
              <a:rPr lang="en-US" altLang="zh-CN" sz="2800" b="1" dirty="0" err="1">
                <a:latin typeface="微软雅黑" panose="020B0503020204020204" pitchFamily="34" charset="-122"/>
                <a:ea typeface="微软雅黑" panose="020B0503020204020204" pitchFamily="34" charset="-122"/>
                <a:sym typeface="+mn-ea"/>
              </a:rPr>
              <a:t>革命战争年代</a:t>
            </a:r>
            <a:r>
              <a:rPr lang="en-US" altLang="zh-CN" sz="2800" b="1" dirty="0">
                <a:latin typeface="宋体" panose="02010600030101010101" pitchFamily="2" charset="-122"/>
                <a:ea typeface="宋体" panose="02010600030101010101" pitchFamily="2" charset="-122"/>
                <a:sym typeface="+mn-ea"/>
              </a:rPr>
              <a:t>，</a:t>
            </a:r>
          </a:p>
          <a:p>
            <a:pPr>
              <a:lnSpc>
                <a:spcPct val="120000"/>
              </a:lnSpc>
              <a:defRPr/>
            </a:pPr>
            <a:r>
              <a:rPr lang="en-US" altLang="zh-CN" sz="2800" b="1" dirty="0">
                <a:latin typeface="宋体" panose="02010600030101010101" pitchFamily="2" charset="-122"/>
                <a:ea typeface="宋体" panose="02010600030101010101" pitchFamily="2" charset="-122"/>
                <a:sym typeface="+mn-ea"/>
              </a:rPr>
              <a:t>  </a:t>
            </a:r>
            <a:r>
              <a:rPr lang="en-US" altLang="zh-CN" sz="2800" b="1" dirty="0" err="1">
                <a:latin typeface="宋体" panose="02010600030101010101" pitchFamily="2" charset="-122"/>
                <a:ea typeface="宋体" panose="02010600030101010101" pitchFamily="2" charset="-122"/>
                <a:sym typeface="+mn-ea"/>
              </a:rPr>
              <a:t>无数共产党员</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前仆后继</a:t>
            </a:r>
            <a:r>
              <a:rPr lang="en-US" altLang="zh-CN" sz="2800" b="1" dirty="0" err="1">
                <a:latin typeface="宋体" panose="02010600030101010101" pitchFamily="2" charset="-122"/>
                <a:ea typeface="宋体" panose="02010600030101010101" pitchFamily="2" charset="-122"/>
                <a:sym typeface="+mn-ea"/>
              </a:rPr>
              <a:t>、</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顽强战斗</a:t>
            </a:r>
            <a:r>
              <a:rPr lang="en-US" altLang="zh-CN" sz="2800" b="1" dirty="0" err="1">
                <a:latin typeface="宋体" panose="02010600030101010101" pitchFamily="2" charset="-122"/>
                <a:ea typeface="宋体" panose="02010600030101010101" pitchFamily="2" charset="-122"/>
                <a:sym typeface="+mn-ea"/>
              </a:rPr>
              <a:t>、</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英勇牺牲</a:t>
            </a:r>
            <a:r>
              <a:rPr lang="en-US" altLang="zh-CN" sz="2800" b="1" dirty="0">
                <a:latin typeface="宋体" panose="02010600030101010101" pitchFamily="2" charset="-122"/>
                <a:ea typeface="宋体" panose="02010600030101010101" pitchFamily="2" charset="-122"/>
                <a:sym typeface="+mn-ea"/>
              </a:rPr>
              <a:t>。</a:t>
            </a:r>
          </a:p>
          <a:p>
            <a:pPr>
              <a:lnSpc>
                <a:spcPct val="120000"/>
              </a:lnSpc>
              <a:defRPr/>
            </a:pPr>
            <a:endParaRPr lang="en-US" altLang="zh-CN" sz="2800" b="1" dirty="0">
              <a:latin typeface="宋体" panose="02010600030101010101" pitchFamily="2" charset="-122"/>
              <a:ea typeface="宋体" panose="02010600030101010101" pitchFamily="2" charset="-122"/>
              <a:sym typeface="+mn-ea"/>
            </a:endParaRPr>
          </a:p>
          <a:p>
            <a:pPr>
              <a:lnSpc>
                <a:spcPct val="120000"/>
              </a:lnSpc>
              <a:defRPr/>
            </a:pPr>
            <a:r>
              <a:rPr lang="en-US" altLang="zh-CN" sz="2800" b="1" dirty="0">
                <a:latin typeface="宋体" panose="02010600030101010101" pitchFamily="2" charset="-122"/>
                <a:ea typeface="宋体" panose="02010600030101010101" pitchFamily="2" charset="-122"/>
                <a:sym typeface="+mn-ea"/>
              </a:rPr>
              <a:t>  </a:t>
            </a:r>
            <a:r>
              <a:rPr lang="en-US" altLang="zh-CN" sz="2800" b="1" dirty="0" err="1">
                <a:latin typeface="宋体" panose="02010600030101010101" pitchFamily="2" charset="-122"/>
                <a:ea typeface="宋体" panose="02010600030101010101" pitchFamily="2" charset="-122"/>
                <a:sym typeface="+mn-ea"/>
              </a:rPr>
              <a:t>在社会主义</a:t>
            </a:r>
            <a:r>
              <a:rPr lang="en-US" altLang="zh-CN" sz="2800" b="1" dirty="0" err="1">
                <a:latin typeface="微软雅黑" panose="020B0503020204020204" pitchFamily="34" charset="-122"/>
                <a:ea typeface="微软雅黑" panose="020B0503020204020204" pitchFamily="34" charset="-122"/>
                <a:sym typeface="+mn-ea"/>
              </a:rPr>
              <a:t>建设和改革开放的实践中</a:t>
            </a:r>
            <a:r>
              <a:rPr lang="en-US" altLang="zh-CN" sz="2800" b="1" dirty="0">
                <a:latin typeface="宋体" panose="02010600030101010101" pitchFamily="2" charset="-122"/>
                <a:ea typeface="宋体" panose="02010600030101010101" pitchFamily="2" charset="-122"/>
                <a:sym typeface="+mn-ea"/>
              </a:rPr>
              <a:t>，</a:t>
            </a:r>
          </a:p>
          <a:p>
            <a:pPr>
              <a:lnSpc>
                <a:spcPct val="120000"/>
              </a:lnSpc>
              <a:defRPr/>
            </a:pPr>
            <a:r>
              <a:rPr lang="en-US" altLang="zh-CN" sz="2800" b="1" dirty="0">
                <a:latin typeface="宋体" panose="02010600030101010101" pitchFamily="2" charset="-122"/>
                <a:ea typeface="宋体" panose="02010600030101010101" pitchFamily="2" charset="-122"/>
                <a:sym typeface="+mn-ea"/>
              </a:rPr>
              <a:t>  </a:t>
            </a:r>
            <a:r>
              <a:rPr lang="en-US" altLang="zh-CN" sz="2800" b="1" dirty="0" err="1">
                <a:latin typeface="宋体" panose="02010600030101010101" pitchFamily="2" charset="-122"/>
                <a:ea typeface="宋体" panose="02010600030101010101" pitchFamily="2" charset="-122"/>
                <a:sym typeface="+mn-ea"/>
              </a:rPr>
              <a:t>广大党员</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不图名利</a:t>
            </a:r>
            <a:r>
              <a:rPr lang="en-US" altLang="zh-CN" b="1" dirty="0" err="1">
                <a:latin typeface="宋体" panose="02010600030101010101" pitchFamily="2" charset="-122"/>
                <a:ea typeface="宋体" panose="02010600030101010101" pitchFamily="2" charset="-122"/>
                <a:sym typeface="+mn-ea"/>
              </a:rPr>
              <a:t>、</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辛勤劳动</a:t>
            </a:r>
            <a:r>
              <a:rPr lang="en-US" altLang="zh-CN" b="1" dirty="0" err="1">
                <a:latin typeface="宋体" panose="02010600030101010101" pitchFamily="2" charset="-122"/>
                <a:ea typeface="宋体" panose="02010600030101010101" pitchFamily="2" charset="-122"/>
                <a:sym typeface="+mn-ea"/>
              </a:rPr>
              <a:t>、</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艰苦奋斗</a:t>
            </a:r>
            <a:r>
              <a:rPr lang="en-US" altLang="zh-CN" b="1" dirty="0" err="1">
                <a:latin typeface="宋体" panose="02010600030101010101" pitchFamily="2" charset="-122"/>
                <a:ea typeface="宋体" panose="02010600030101010101" pitchFamily="2" charset="-122"/>
                <a:sym typeface="+mn-ea"/>
              </a:rPr>
              <a:t>、</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开拓进取</a:t>
            </a:r>
            <a:r>
              <a:rPr lang="en-US" altLang="zh-CN" sz="2800" b="1" dirty="0">
                <a:latin typeface="宋体" panose="02010600030101010101" pitchFamily="2" charset="-122"/>
                <a:ea typeface="宋体" panose="02010600030101010101" pitchFamily="2" charset="-122"/>
                <a:sym typeface="+mn-ea"/>
              </a:rPr>
              <a:t>，</a:t>
            </a:r>
          </a:p>
          <a:p>
            <a:pPr>
              <a:lnSpc>
                <a:spcPct val="120000"/>
              </a:lnSpc>
              <a:defRPr/>
            </a:pPr>
            <a:r>
              <a:rPr lang="en-US" altLang="zh-CN" sz="2800" b="1" dirty="0">
                <a:latin typeface="宋体" panose="02010600030101010101" pitchFamily="2" charset="-122"/>
                <a:ea typeface="宋体" panose="02010600030101010101" pitchFamily="2" charset="-122"/>
                <a:sym typeface="+mn-ea"/>
              </a:rPr>
              <a:t>  </a:t>
            </a:r>
            <a:r>
              <a:rPr lang="en-US" altLang="zh-CN" sz="2800" b="1" dirty="0" err="1">
                <a:solidFill>
                  <a:srgbClr val="0000FF"/>
                </a:solidFill>
                <a:latin typeface="微软雅黑" panose="020B0503020204020204" pitchFamily="34" charset="-122"/>
                <a:ea typeface="微软雅黑" panose="020B0503020204020204" pitchFamily="34" charset="-122"/>
                <a:sym typeface="+mn-ea"/>
              </a:rPr>
              <a:t>树立</a:t>
            </a:r>
            <a:r>
              <a:rPr lang="en-US" altLang="zh-CN" sz="2800" b="1" dirty="0" err="1">
                <a:latin typeface="宋体" panose="02010600030101010101" pitchFamily="2" charset="-122"/>
                <a:ea typeface="宋体" panose="02010600030101010101" pitchFamily="2" charset="-122"/>
                <a:sym typeface="+mn-ea"/>
              </a:rPr>
              <a:t>了共产党员的</a:t>
            </a:r>
            <a:r>
              <a:rPr lang="en-US" altLang="zh-CN" sz="2800" b="1" dirty="0" err="1">
                <a:solidFill>
                  <a:srgbClr val="FF0000"/>
                </a:solidFill>
                <a:latin typeface="微软雅黑" panose="020B0503020204020204" pitchFamily="34" charset="-122"/>
                <a:ea typeface="微软雅黑" panose="020B0503020204020204" pitchFamily="34" charset="-122"/>
                <a:sym typeface="+mn-ea"/>
              </a:rPr>
              <a:t>光辉形象</a:t>
            </a:r>
            <a:r>
              <a:rPr lang="en-US" altLang="zh-CN" sz="2800" b="1" dirty="0">
                <a:latin typeface="宋体" panose="02010600030101010101" pitchFamily="2" charset="-122"/>
                <a:ea typeface="宋体" panose="02010600030101010101" pitchFamily="2" charset="-122"/>
                <a:sym typeface="+mn-ea"/>
              </a:rPr>
              <a:t>。</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3"/>
          <p:cNvSpPr>
            <a:spLocks noChangeArrowheads="1"/>
          </p:cNvSpPr>
          <p:nvPr/>
        </p:nvSpPr>
        <p:spPr bwMode="auto">
          <a:xfrm>
            <a:off x="155575" y="255270"/>
            <a:ext cx="8702675" cy="3928768"/>
          </a:xfrm>
          <a:prstGeom prst="rect">
            <a:avLst/>
          </a:prstGeom>
          <a:noFill/>
          <a:ln w="9525">
            <a:solidFill>
              <a:srgbClr val="0070C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eaLnBrk="1" hangingPunct="1">
              <a:lnSpc>
                <a:spcPct val="180000"/>
              </a:lnSpc>
            </a:pPr>
            <a:r>
              <a:rPr lang="zh-CN" altLang="en-US" sz="3600" b="1" dirty="0">
                <a:latin typeface="黑体" panose="02010609060101010101" pitchFamily="49" charset="-122"/>
                <a:ea typeface="黑体" panose="02010609060101010101" pitchFamily="49" charset="-122"/>
              </a:rPr>
              <a:t>第二框  始终走在时代前列</a:t>
            </a:r>
            <a:endParaRPr lang="en-US" altLang="zh-CN" sz="3600" b="1" dirty="0">
              <a:latin typeface="黑体" panose="02010609060101010101" pitchFamily="49" charset="-122"/>
              <a:ea typeface="黑体" panose="02010609060101010101" pitchFamily="49" charset="-122"/>
            </a:endParaRPr>
          </a:p>
          <a:p>
            <a:pPr algn="l" eaLnBrk="1" hangingPunct="1">
              <a:lnSpc>
                <a:spcPct val="150000"/>
              </a:lnSpc>
            </a:pPr>
            <a:r>
              <a:rPr lang="zh-CN" altLang="en-US" sz="3200" b="1" dirty="0">
                <a:solidFill>
                  <a:schemeClr val="tx1"/>
                </a:solidFill>
                <a:latin typeface="黑体" panose="02010609060101010101" pitchFamily="49" charset="-122"/>
                <a:ea typeface="黑体" panose="02010609060101010101" pitchFamily="49" charset="-122"/>
              </a:rPr>
              <a:t>一、</a:t>
            </a:r>
            <a:r>
              <a:rPr lang="zh-CN" altLang="en-US" sz="3200" b="1" dirty="0">
                <a:solidFill>
                  <a:schemeClr val="tx1"/>
                </a:solidFill>
                <a:latin typeface="黑体" panose="02010609060101010101" pitchFamily="49" charset="-122"/>
                <a:ea typeface="黑体" panose="02010609060101010101" pitchFamily="49" charset="-122"/>
                <a:sym typeface="+mn-ea"/>
              </a:rPr>
              <a:t>党的</a:t>
            </a:r>
            <a:r>
              <a:rPr lang="zh-CN" altLang="en-US" sz="3200" b="1" dirty="0">
                <a:latin typeface="黑体" panose="02010609060101010101" pitchFamily="49" charset="-122"/>
                <a:ea typeface="黑体" panose="02010609060101010101" pitchFamily="49" charset="-122"/>
                <a:cs typeface="+mn-cs"/>
                <a:sym typeface="+mn-ea"/>
              </a:rPr>
              <a:t>指导思想</a:t>
            </a:r>
            <a:r>
              <a:rPr lang="zh-CN" altLang="en-US" sz="3200" b="1" dirty="0">
                <a:solidFill>
                  <a:srgbClr val="0000FF"/>
                </a:solidFill>
                <a:latin typeface="黑体" panose="02010609060101010101" pitchFamily="49" charset="-122"/>
                <a:ea typeface="黑体" panose="02010609060101010101" pitchFamily="49" charset="-122"/>
                <a:cs typeface="+mn-cs"/>
                <a:sym typeface="+mn-ea"/>
              </a:rPr>
              <a:t>与时俱进</a:t>
            </a:r>
            <a:endParaRPr lang="zh-CN" altLang="en-US" sz="3200" b="1" dirty="0">
              <a:solidFill>
                <a:srgbClr val="0000FF"/>
              </a:solidFill>
              <a:latin typeface="黑体" panose="02010609060101010101" pitchFamily="49" charset="-122"/>
              <a:ea typeface="黑体" panose="02010609060101010101" pitchFamily="49" charset="-122"/>
              <a:cs typeface="+mn-cs"/>
            </a:endParaRPr>
          </a:p>
          <a:p>
            <a:pPr algn="l" eaLnBrk="1" hangingPunct="1">
              <a:lnSpc>
                <a:spcPct val="150000"/>
              </a:lnSpc>
            </a:pPr>
            <a:r>
              <a:rPr lang="zh-CN" altLang="en-US" sz="3200" b="1" dirty="0">
                <a:solidFill>
                  <a:schemeClr val="tx1"/>
                </a:solidFill>
                <a:latin typeface="黑体" panose="02010609060101010101" pitchFamily="49" charset="-122"/>
                <a:ea typeface="黑体" panose="02010609060101010101" pitchFamily="49" charset="-122"/>
              </a:rPr>
              <a:t>二、</a:t>
            </a:r>
            <a:r>
              <a:rPr lang="zh-CN" altLang="en-US" sz="3200" b="1" dirty="0">
                <a:solidFill>
                  <a:srgbClr val="0000FF"/>
                </a:solidFill>
                <a:latin typeface="黑体" panose="02010609060101010101" pitchFamily="49" charset="-122"/>
                <a:ea typeface="黑体" panose="02010609060101010101" pitchFamily="49" charset="-122"/>
                <a:cs typeface="+mn-cs"/>
                <a:sym typeface="+mn-ea"/>
              </a:rPr>
              <a:t>坚持</a:t>
            </a:r>
            <a:r>
              <a:rPr lang="zh-CN" altLang="en-US" sz="3200" b="1" dirty="0">
                <a:solidFill>
                  <a:srgbClr val="FF0000"/>
                </a:solidFill>
                <a:latin typeface="黑体" panose="02010609060101010101" pitchFamily="49" charset="-122"/>
                <a:ea typeface="黑体" panose="02010609060101010101" pitchFamily="49" charset="-122"/>
                <a:cs typeface="+mn-cs"/>
                <a:sym typeface="+mn-ea"/>
              </a:rPr>
              <a:t>解放思想</a:t>
            </a:r>
            <a:r>
              <a:rPr lang="zh-CN" altLang="en-US" sz="3200" b="1" dirty="0">
                <a:solidFill>
                  <a:schemeClr val="tx1"/>
                </a:solidFill>
                <a:latin typeface="黑体" panose="02010609060101010101" pitchFamily="49" charset="-122"/>
                <a:ea typeface="黑体" panose="02010609060101010101" pitchFamily="49"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mn-cs"/>
                <a:sym typeface="+mn-ea"/>
              </a:rPr>
              <a:t>实事求是</a:t>
            </a:r>
            <a:endParaRPr lang="zh-CN" altLang="en-US" sz="3200" b="1" dirty="0">
              <a:solidFill>
                <a:schemeClr val="tx1"/>
              </a:solidFill>
              <a:latin typeface="黑体" panose="02010609060101010101" pitchFamily="49" charset="-122"/>
              <a:ea typeface="黑体" panose="02010609060101010101" pitchFamily="49" charset="-122"/>
              <a:sym typeface="+mn-ea"/>
            </a:endParaRPr>
          </a:p>
          <a:p>
            <a:pPr algn="l" eaLnBrk="1" hangingPunct="1">
              <a:lnSpc>
                <a:spcPct val="150000"/>
              </a:lnSpc>
            </a:pPr>
            <a:r>
              <a:rPr lang="zh-CN" altLang="en-US" sz="3200" b="1" dirty="0">
                <a:solidFill>
                  <a:schemeClr val="tx1"/>
                </a:solidFill>
                <a:latin typeface="黑体" panose="02010609060101010101" pitchFamily="49" charset="-122"/>
                <a:ea typeface="黑体" panose="02010609060101010101" pitchFamily="49" charset="-122"/>
                <a:sym typeface="+mn-ea"/>
              </a:rPr>
              <a:t>        </a:t>
            </a:r>
            <a:r>
              <a:rPr lang="zh-CN" altLang="en-US" sz="3200" b="1" dirty="0">
                <a:solidFill>
                  <a:srgbClr val="FF0000"/>
                </a:solidFill>
                <a:latin typeface="黑体" panose="02010609060101010101" pitchFamily="49" charset="-122"/>
                <a:ea typeface="黑体" panose="02010609060101010101" pitchFamily="49" charset="-122"/>
                <a:cs typeface="+mn-cs"/>
                <a:sym typeface="+mn-ea"/>
              </a:rPr>
              <a:t>与时俱进</a:t>
            </a:r>
            <a:r>
              <a:rPr lang="zh-CN" altLang="en-US" sz="3200" b="1" dirty="0">
                <a:solidFill>
                  <a:schemeClr val="tx1"/>
                </a:solidFill>
                <a:latin typeface="黑体" panose="02010609060101010101" pitchFamily="49" charset="-122"/>
                <a:ea typeface="黑体" panose="02010609060101010101" pitchFamily="49"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mn-cs"/>
                <a:sym typeface="+mn-ea"/>
              </a:rPr>
              <a:t>求真务实</a:t>
            </a:r>
            <a:endParaRPr lang="zh-CN" altLang="en-US" sz="3200" b="1" dirty="0">
              <a:solidFill>
                <a:schemeClr val="tx1"/>
              </a:solidFill>
              <a:latin typeface="黑体" panose="02010609060101010101" pitchFamily="49" charset="-122"/>
              <a:ea typeface="黑体" panose="02010609060101010101" pitchFamily="49" charset="-122"/>
            </a:endParaRPr>
          </a:p>
          <a:p>
            <a:pPr algn="l" eaLnBrk="1" hangingPunct="1">
              <a:lnSpc>
                <a:spcPct val="150000"/>
              </a:lnSpc>
            </a:pPr>
            <a:r>
              <a:rPr lang="zh-CN" altLang="en-US" sz="3200" b="1" dirty="0">
                <a:solidFill>
                  <a:schemeClr val="tx1"/>
                </a:solidFill>
                <a:latin typeface="黑体" panose="02010609060101010101" pitchFamily="49" charset="-122"/>
                <a:ea typeface="黑体" panose="02010609060101010101" pitchFamily="49" charset="-122"/>
              </a:rPr>
              <a:t>三、</a:t>
            </a:r>
            <a:r>
              <a:rPr lang="zh-CN" altLang="en-US" sz="3200" b="1" dirty="0">
                <a:solidFill>
                  <a:srgbClr val="0000FF"/>
                </a:solidFill>
                <a:latin typeface="黑体" panose="02010609060101010101" pitchFamily="49" charset="-122"/>
                <a:ea typeface="黑体" panose="02010609060101010101" pitchFamily="49" charset="-122"/>
                <a:cs typeface="+mn-cs"/>
                <a:sym typeface="+mn-ea"/>
              </a:rPr>
              <a:t>发挥</a:t>
            </a:r>
            <a:r>
              <a:rPr lang="zh-CN" altLang="en-US" sz="3200" b="1" dirty="0">
                <a:solidFill>
                  <a:schemeClr val="tx1"/>
                </a:solidFill>
                <a:latin typeface="黑体" panose="02010609060101010101" pitchFamily="49" charset="-122"/>
                <a:ea typeface="黑体" panose="02010609060101010101" pitchFamily="49" charset="-122"/>
                <a:sym typeface="+mn-ea"/>
              </a:rPr>
              <a:t>共产党员的</a:t>
            </a:r>
            <a:r>
              <a:rPr lang="zh-CN" altLang="en-US" sz="3200" b="1" dirty="0">
                <a:latin typeface="黑体" panose="02010609060101010101" pitchFamily="49" charset="-122"/>
                <a:ea typeface="黑体" panose="02010609060101010101" pitchFamily="49" charset="-122"/>
                <a:cs typeface="+mn-cs"/>
                <a:sym typeface="+mn-ea"/>
              </a:rPr>
              <a:t>先锋模范带头</a:t>
            </a:r>
            <a:r>
              <a:rPr lang="zh-CN" altLang="en-US" sz="3200" b="1" dirty="0">
                <a:solidFill>
                  <a:srgbClr val="FF0000"/>
                </a:solidFill>
                <a:latin typeface="黑体" panose="02010609060101010101" pitchFamily="49" charset="-122"/>
                <a:ea typeface="黑体" panose="02010609060101010101" pitchFamily="49" charset="-122"/>
                <a:cs typeface="+mn-cs"/>
                <a:sym typeface="+mn-ea"/>
              </a:rPr>
              <a:t>作用</a:t>
            </a:r>
            <a:endParaRPr lang="zh-CN" altLang="en-US" sz="3200" b="1" dirty="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p:cNvSpPr>
            <a:spLocks noChangeArrowheads="1"/>
          </p:cNvSpPr>
          <p:nvPr/>
        </p:nvSpPr>
        <p:spPr bwMode="auto">
          <a:xfrm>
            <a:off x="88366" y="48751"/>
            <a:ext cx="8967267" cy="504599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20000"/>
              </a:lnSpc>
              <a:defRPr/>
            </a:pPr>
            <a:r>
              <a:rPr lang="en-US" altLang="zh-CN" sz="2800" b="1" dirty="0">
                <a:latin typeface="宋体" panose="02010600030101010101" pitchFamily="2" charset="-122"/>
                <a:ea typeface="宋体" panose="02010600030101010101" pitchFamily="2" charset="-122"/>
                <a:sym typeface="+mn-ea"/>
              </a:rPr>
              <a:t>4.</a:t>
            </a:r>
            <a:r>
              <a:rPr lang="zh-CN" altLang="en-US" sz="2800" b="1" dirty="0">
                <a:latin typeface="宋体" panose="02010600030101010101" pitchFamily="2" charset="-122"/>
                <a:ea typeface="宋体" panose="02010600030101010101" pitchFamily="2" charset="-122"/>
                <a:sym typeface="+mn-ea"/>
              </a:rPr>
              <a:t>新时代对共产党员发挥先锋模范作用的</a:t>
            </a:r>
            <a:r>
              <a:rPr lang="zh-CN" altLang="en-US" sz="2800" b="1" dirty="0">
                <a:solidFill>
                  <a:srgbClr val="0000FF"/>
                </a:solidFill>
                <a:latin typeface="+mn-ea"/>
                <a:ea typeface="+mn-ea"/>
                <a:sym typeface="+mn-ea"/>
              </a:rPr>
              <a:t>具体要求</a:t>
            </a:r>
            <a:endParaRPr lang="en-US" altLang="zh-CN" sz="2800" b="1" dirty="0">
              <a:solidFill>
                <a:srgbClr val="0000FF"/>
              </a:solidFill>
              <a:latin typeface="微软雅黑" panose="020B0503020204020204" charset="-122"/>
              <a:ea typeface="微软雅黑" panose="020B0503020204020204" charset="-122"/>
            </a:endParaRPr>
          </a:p>
          <a:p>
            <a:pPr>
              <a:lnSpc>
                <a:spcPct val="110000"/>
              </a:lnSpc>
              <a:defRPr/>
            </a:pPr>
            <a:r>
              <a:rPr lang="en-US" altLang="zh-CN" sz="2400" b="1" dirty="0">
                <a:latin typeface="宋体" panose="02010600030101010101" pitchFamily="2" charset="-122"/>
                <a:ea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共产党员在新征程上</a:t>
            </a:r>
            <a:endParaRPr lang="en-US" altLang="zh-CN" sz="24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更加</a:t>
            </a:r>
            <a:r>
              <a:rPr lang="en-US" altLang="zh-CN" sz="2400" b="1" dirty="0" err="1">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珍惜</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工人阶级先锋队战士的光荣</a:t>
            </a:r>
            <a:r>
              <a:rPr lang="en-US" altLang="zh-CN" sz="2400" b="1"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称号</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承担</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起自己的</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责任</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和</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使命</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学习</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贯彻执行</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党的路线、方针、政策的模范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克己奉公</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无私奉献</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服从</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组织</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严守</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纪律</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维护</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党的</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团结</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和</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统一</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坚持</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真理</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修正</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错误</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密切联系</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群众</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p>
          <a:p>
            <a:pPr>
              <a:lnSpc>
                <a:spcPct val="110000"/>
              </a:lnSpc>
              <a:defRPr/>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做</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培育</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和</a:t>
            </a:r>
            <a:r>
              <a:rPr lang="en-US" altLang="zh-CN" sz="2400" b="1" dirty="0" err="1">
                <a:solidFill>
                  <a:srgbClr val="0000FF"/>
                </a:solidFill>
                <a:latin typeface="微软雅黑" panose="020B0503020204020204" pitchFamily="34" charset="-122"/>
                <a:ea typeface="微软雅黑" panose="020B0503020204020204" pitchFamily="34" charset="-122"/>
                <a:sym typeface="+mn-ea"/>
              </a:rPr>
              <a:t>践行</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社会主义核心</a:t>
            </a:r>
            <a:r>
              <a:rPr lang="en-US" altLang="zh-CN" sz="2400" b="1" dirty="0" err="1">
                <a:solidFill>
                  <a:srgbClr val="FF0000"/>
                </a:solidFill>
                <a:latin typeface="微软雅黑" panose="020B0503020204020204" pitchFamily="34" charset="-122"/>
                <a:ea typeface="微软雅黑" panose="020B0503020204020204" pitchFamily="34" charset="-122"/>
                <a:sym typeface="+mn-ea"/>
              </a:rPr>
              <a:t>价值观</a:t>
            </a:r>
            <a:r>
              <a:rPr lang="en-US" altLang="zh-CN" sz="2400" b="1" dirty="0" err="1">
                <a:latin typeface="宋体" panose="02010600030101010101" pitchFamily="2" charset="-122"/>
                <a:ea typeface="宋体" panose="02010600030101010101" pitchFamily="2" charset="-122"/>
                <a:cs typeface="宋体" panose="02010600030101010101" pitchFamily="2" charset="-122"/>
                <a:sym typeface="+mn-ea"/>
              </a:rPr>
              <a:t>的模范</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custDataLst>
              <p:tags r:id="rId3"/>
            </p:custDataLst>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395289" y="13356"/>
            <a:ext cx="2924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第二框  知识结构</a:t>
            </a:r>
          </a:p>
        </p:txBody>
      </p:sp>
      <p:sp>
        <p:nvSpPr>
          <p:cNvPr id="8198" name="TextBox 10"/>
          <p:cNvSpPr txBox="1">
            <a:spLocks noChangeArrowheads="1"/>
          </p:cNvSpPr>
          <p:nvPr/>
        </p:nvSpPr>
        <p:spPr bwMode="auto">
          <a:xfrm>
            <a:off x="385294" y="1349120"/>
            <a:ext cx="855378" cy="286131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lnSpc>
                <a:spcPct val="150000"/>
              </a:lnSpc>
            </a:pPr>
            <a:r>
              <a:rPr lang="en-US" altLang="zh-CN" sz="2400" b="1" dirty="0">
                <a:latin typeface="微软雅黑" panose="020B0503020204020204" charset="-122"/>
                <a:ea typeface="微软雅黑" panose="020B0503020204020204" charset="-122"/>
              </a:rPr>
              <a:t>2.2</a:t>
            </a:r>
          </a:p>
          <a:p>
            <a:pPr algn="ctr">
              <a:lnSpc>
                <a:spcPct val="150000"/>
              </a:lnSpc>
            </a:pPr>
            <a:r>
              <a:rPr lang="zh-CN" altLang="en-US" sz="2400" b="1" dirty="0">
                <a:solidFill>
                  <a:srgbClr val="0000FF"/>
                </a:solidFill>
                <a:latin typeface="微软雅黑" panose="020B0503020204020204" charset="-122"/>
                <a:ea typeface="微软雅黑" panose="020B0503020204020204" charset="-122"/>
              </a:rPr>
              <a:t>始终走在</a:t>
            </a:r>
            <a:r>
              <a:rPr lang="zh-CN" altLang="en-US" sz="2400" b="1" dirty="0">
                <a:solidFill>
                  <a:srgbClr val="FF0000"/>
                </a:solidFill>
                <a:latin typeface="微软雅黑" panose="020B0503020204020204" charset="-122"/>
                <a:ea typeface="微软雅黑" panose="020B0503020204020204" charset="-122"/>
              </a:rPr>
              <a:t>时代前列</a:t>
            </a:r>
          </a:p>
        </p:txBody>
      </p:sp>
      <p:sp>
        <p:nvSpPr>
          <p:cNvPr id="15" name="左大括号 14"/>
          <p:cNvSpPr/>
          <p:nvPr/>
        </p:nvSpPr>
        <p:spPr>
          <a:xfrm>
            <a:off x="2936206" y="724190"/>
            <a:ext cx="162602" cy="807587"/>
          </a:xfrm>
          <a:prstGeom prst="leftBrace">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203" name="TextBox 15"/>
          <p:cNvSpPr txBox="1">
            <a:spLocks noChangeArrowheads="1"/>
          </p:cNvSpPr>
          <p:nvPr/>
        </p:nvSpPr>
        <p:spPr bwMode="auto">
          <a:xfrm>
            <a:off x="3147855" y="636537"/>
            <a:ext cx="5757937" cy="3683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l"/>
            <a:r>
              <a:rPr lang="en-US" altLang="zh-CN" sz="1800" b="1" dirty="0">
                <a:latin typeface="宋体" panose="02010600030101010101" pitchFamily="2" charset="-122"/>
                <a:ea typeface="宋体" panose="02010600030101010101" pitchFamily="2" charset="-122"/>
              </a:rPr>
              <a:t>1.</a:t>
            </a:r>
            <a:r>
              <a:rPr lang="zh-CN" altLang="en-US" sz="1800" b="1" dirty="0">
                <a:latin typeface="宋体" panose="02010600030101010101" pitchFamily="2" charset="-122"/>
                <a:ea typeface="宋体" panose="02010600030101010101" pitchFamily="2" charset="-122"/>
                <a:sym typeface="+mn-ea"/>
              </a:rPr>
              <a:t>中国共产党指导思想的</a:t>
            </a:r>
            <a:r>
              <a:rPr lang="zh-CN" altLang="en-US" sz="1800" b="1" dirty="0">
                <a:solidFill>
                  <a:srgbClr val="0000FF"/>
                </a:solidFill>
                <a:latin typeface="微软雅黑" panose="020B0503020204020204" charset="-122"/>
                <a:ea typeface="微软雅黑" panose="020B0503020204020204" charset="-122"/>
                <a:sym typeface="+mn-ea"/>
              </a:rPr>
              <a:t>构成</a:t>
            </a:r>
            <a:endParaRPr lang="zh-CN" altLang="en-US" sz="1800" b="1" dirty="0">
              <a:solidFill>
                <a:srgbClr val="0000FF"/>
              </a:solidFill>
              <a:latin typeface="微软雅黑" panose="020B0503020204020204" charset="-122"/>
              <a:ea typeface="微软雅黑" panose="020B0503020204020204" charset="-122"/>
            </a:endParaRPr>
          </a:p>
        </p:txBody>
      </p:sp>
      <p:sp>
        <p:nvSpPr>
          <p:cNvPr id="24" name="左大括号 23"/>
          <p:cNvSpPr/>
          <p:nvPr/>
        </p:nvSpPr>
        <p:spPr>
          <a:xfrm>
            <a:off x="1317758" y="985707"/>
            <a:ext cx="198120" cy="3588136"/>
          </a:xfrm>
          <a:prstGeom prst="leftBrace">
            <a:avLst/>
          </a:prstGeom>
          <a:ln w="19050"/>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8212" name="TextBox 24"/>
          <p:cNvSpPr txBox="1">
            <a:spLocks noChangeArrowheads="1"/>
          </p:cNvSpPr>
          <p:nvPr/>
        </p:nvSpPr>
        <p:spPr bwMode="auto">
          <a:xfrm>
            <a:off x="1545039" y="536576"/>
            <a:ext cx="1314143" cy="110799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hangingPunct="1"/>
            <a:r>
              <a:rPr lang="zh-CN" altLang="en-US" sz="2200" b="1" dirty="0">
                <a:latin typeface="宋体" panose="02010600030101010101" pitchFamily="2" charset="-122"/>
                <a:ea typeface="宋体" panose="02010600030101010101" pitchFamily="2" charset="-122"/>
                <a:sym typeface="+mn-ea"/>
              </a:rPr>
              <a:t>党的</a:t>
            </a:r>
            <a:endParaRPr lang="en-US" altLang="zh-CN" sz="2200" b="1" dirty="0">
              <a:latin typeface="宋体" panose="02010600030101010101" pitchFamily="2" charset="-122"/>
              <a:ea typeface="宋体" panose="02010600030101010101" pitchFamily="2" charset="-122"/>
              <a:sym typeface="+mn-ea"/>
            </a:endParaRPr>
          </a:p>
          <a:p>
            <a:pPr algn="l" eaLnBrk="1" hangingPunct="1">
              <a:lnSpc>
                <a:spcPct val="100000"/>
              </a:lnSpc>
            </a:pPr>
            <a:r>
              <a:rPr lang="zh-CN" altLang="en-US" sz="2200" b="1" dirty="0">
                <a:latin typeface="微软雅黑" panose="020B0503020204020204" charset="-122"/>
                <a:ea typeface="微软雅黑" panose="020B0503020204020204" charset="-122"/>
                <a:sym typeface="+mn-ea"/>
              </a:rPr>
              <a:t>指导思想</a:t>
            </a:r>
          </a:p>
          <a:p>
            <a:pPr algn="l" eaLnBrk="1" hangingPunct="1">
              <a:lnSpc>
                <a:spcPct val="100000"/>
              </a:lnSpc>
            </a:pPr>
            <a:r>
              <a:rPr lang="zh-CN" altLang="en-US" sz="2200" b="1" dirty="0">
                <a:solidFill>
                  <a:srgbClr val="0000FF"/>
                </a:solidFill>
                <a:latin typeface="微软雅黑" panose="020B0503020204020204" pitchFamily="34" charset="-122"/>
                <a:ea typeface="微软雅黑" panose="020B0503020204020204" pitchFamily="34" charset="-122"/>
                <a:sym typeface="+mn-ea"/>
              </a:rPr>
              <a:t>与时俱进</a:t>
            </a:r>
            <a:endParaRPr lang="zh-CN" altLang="en-US" sz="2200" b="1" dirty="0">
              <a:solidFill>
                <a:srgbClr val="0000FF"/>
              </a:solidFill>
              <a:latin typeface="微软雅黑" panose="020B0503020204020204" pitchFamily="34" charset="-122"/>
              <a:ea typeface="微软雅黑" panose="020B0503020204020204" pitchFamily="34" charset="-122"/>
            </a:endParaRPr>
          </a:p>
        </p:txBody>
      </p:sp>
      <p:sp>
        <p:nvSpPr>
          <p:cNvPr id="8213" name="TextBox 25"/>
          <p:cNvSpPr txBox="1">
            <a:spLocks noChangeArrowheads="1"/>
          </p:cNvSpPr>
          <p:nvPr/>
        </p:nvSpPr>
        <p:spPr bwMode="auto">
          <a:xfrm>
            <a:off x="1545039" y="1719391"/>
            <a:ext cx="1314142" cy="178371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zh-CN" altLang="zh-CN" sz="2200" b="1" dirty="0">
                <a:solidFill>
                  <a:srgbClr val="0000FF"/>
                </a:solidFill>
                <a:latin typeface="微软雅黑" panose="020B0503020204020204" pitchFamily="34" charset="-122"/>
                <a:ea typeface="微软雅黑" panose="020B0503020204020204" pitchFamily="34" charset="-122"/>
                <a:sym typeface="+mn-ea"/>
              </a:rPr>
              <a:t>坚持</a:t>
            </a:r>
          </a:p>
          <a:p>
            <a:r>
              <a:rPr lang="zh-CN" altLang="en-US" sz="2200" b="1" dirty="0">
                <a:latin typeface="微软雅黑" panose="020B0503020204020204" charset="-122"/>
                <a:ea typeface="微软雅黑" panose="020B0503020204020204" charset="-122"/>
                <a:sym typeface="+mn-ea"/>
              </a:rPr>
              <a:t>解放思想</a:t>
            </a:r>
            <a:endParaRPr lang="zh-CN" altLang="zh-CN" sz="2200" dirty="0">
              <a:sym typeface="+mn-ea"/>
            </a:endParaRPr>
          </a:p>
          <a:p>
            <a:r>
              <a:rPr lang="zh-CN" altLang="en-US" sz="2200" b="1" dirty="0">
                <a:latin typeface="微软雅黑" panose="020B0503020204020204" charset="-122"/>
                <a:ea typeface="微软雅黑" panose="020B0503020204020204" charset="-122"/>
                <a:sym typeface="+mn-ea"/>
              </a:rPr>
              <a:t>实事求是</a:t>
            </a:r>
            <a:endParaRPr lang="zh-CN" altLang="zh-CN" sz="2200" dirty="0">
              <a:sym typeface="+mn-ea"/>
            </a:endParaRPr>
          </a:p>
          <a:p>
            <a:r>
              <a:rPr lang="zh-CN" altLang="en-US" sz="2200" b="1" dirty="0">
                <a:latin typeface="微软雅黑" panose="020B0503020204020204" charset="-122"/>
                <a:ea typeface="微软雅黑" panose="020B0503020204020204" charset="-122"/>
                <a:sym typeface="+mn-ea"/>
              </a:rPr>
              <a:t>与时俱进</a:t>
            </a:r>
            <a:endParaRPr lang="zh-CN" altLang="zh-CN" sz="2200" dirty="0">
              <a:sym typeface="+mn-ea"/>
            </a:endParaRPr>
          </a:p>
          <a:p>
            <a:r>
              <a:rPr lang="zh-CN" altLang="en-US" sz="2200" b="1" dirty="0">
                <a:latin typeface="微软雅黑" panose="020B0503020204020204" charset="-122"/>
                <a:ea typeface="微软雅黑" panose="020B0503020204020204" charset="-122"/>
                <a:sym typeface="+mn-ea"/>
              </a:rPr>
              <a:t>求真务实</a:t>
            </a:r>
            <a:endParaRPr lang="zh-CN" altLang="en-US" sz="2200" dirty="0"/>
          </a:p>
        </p:txBody>
      </p:sp>
      <p:sp>
        <p:nvSpPr>
          <p:cNvPr id="31" name="TextBox 25"/>
          <p:cNvSpPr txBox="1">
            <a:spLocks noChangeArrowheads="1"/>
          </p:cNvSpPr>
          <p:nvPr/>
        </p:nvSpPr>
        <p:spPr bwMode="auto">
          <a:xfrm>
            <a:off x="1553891" y="3577925"/>
            <a:ext cx="1314142" cy="14465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zh-CN" altLang="zh-CN" sz="2200" b="1" dirty="0">
                <a:solidFill>
                  <a:srgbClr val="0000FF"/>
                </a:solidFill>
                <a:latin typeface="微软雅黑" panose="020B0503020204020204" pitchFamily="34" charset="-122"/>
                <a:ea typeface="微软雅黑" panose="020B0503020204020204" pitchFamily="34" charset="-122"/>
                <a:sym typeface="+mn-ea"/>
              </a:rPr>
              <a:t>发挥</a:t>
            </a:r>
            <a:endParaRPr lang="en-US" altLang="zh-CN" sz="2200" b="1" dirty="0">
              <a:solidFill>
                <a:srgbClr val="0000FF"/>
              </a:solidFill>
              <a:latin typeface="微软雅黑" panose="020B0503020204020204" pitchFamily="34" charset="-122"/>
              <a:ea typeface="微软雅黑" panose="020B0503020204020204" pitchFamily="34" charset="-122"/>
              <a:sym typeface="+mn-ea"/>
            </a:endParaRPr>
          </a:p>
          <a:p>
            <a:pPr algn="ctr" hangingPunct="1"/>
            <a:r>
              <a:rPr lang="zh-CN" altLang="en-US" sz="2200" b="1" dirty="0">
                <a:latin typeface="宋体" panose="02010600030101010101" pitchFamily="2" charset="-122"/>
                <a:ea typeface="宋体" panose="02010600030101010101" pitchFamily="2" charset="-122"/>
                <a:sym typeface="+mn-ea"/>
              </a:rPr>
              <a:t>共产党员</a:t>
            </a:r>
            <a:endParaRPr lang="en-US" altLang="zh-CN" sz="2200" b="1" dirty="0">
              <a:latin typeface="宋体" panose="02010600030101010101" pitchFamily="2" charset="-122"/>
              <a:ea typeface="宋体" panose="02010600030101010101" pitchFamily="2" charset="-122"/>
              <a:sym typeface="+mn-ea"/>
            </a:endParaRPr>
          </a:p>
          <a:p>
            <a:r>
              <a:rPr lang="zh-CN" altLang="en-US" sz="2200" b="1" dirty="0">
                <a:latin typeface="微软雅黑" panose="020B0503020204020204" charset="-122"/>
                <a:ea typeface="微软雅黑" panose="020B0503020204020204" charset="-122"/>
                <a:sym typeface="+mn-ea"/>
              </a:rPr>
              <a:t>先锋模范</a:t>
            </a:r>
            <a:endParaRPr lang="en-US" altLang="zh-CN" sz="2200" b="1" dirty="0">
              <a:latin typeface="微软雅黑" panose="020B0503020204020204" charset="-122"/>
              <a:ea typeface="微软雅黑" panose="020B0503020204020204" charset="-122"/>
              <a:sym typeface="+mn-ea"/>
            </a:endParaRPr>
          </a:p>
          <a:p>
            <a:r>
              <a:rPr lang="zh-CN" altLang="zh-CN" sz="2200" b="1" dirty="0">
                <a:latin typeface="微软雅黑" panose="020B0503020204020204" charset="-122"/>
                <a:ea typeface="微软雅黑" panose="020B0503020204020204" charset="-122"/>
                <a:sym typeface="+mn-ea"/>
              </a:rPr>
              <a:t>带头作用</a:t>
            </a:r>
            <a:endParaRPr lang="zh-CN" altLang="en-US" sz="2200" b="1" dirty="0">
              <a:latin typeface="微软雅黑" panose="020B0503020204020204" charset="-122"/>
              <a:ea typeface="微软雅黑" panose="020B0503020204020204" charset="-122"/>
            </a:endParaRPr>
          </a:p>
        </p:txBody>
      </p:sp>
      <p:sp>
        <p:nvSpPr>
          <p:cNvPr id="32" name="TextBox 15"/>
          <p:cNvSpPr txBox="1">
            <a:spLocks noChangeArrowheads="1"/>
          </p:cNvSpPr>
          <p:nvPr/>
        </p:nvSpPr>
        <p:spPr bwMode="auto">
          <a:xfrm>
            <a:off x="3147850" y="1208277"/>
            <a:ext cx="5757938" cy="36933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4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dirty="0"/>
              <a:t>2.</a:t>
            </a:r>
            <a:r>
              <a:rPr lang="zh-CN" altLang="en-US" sz="1800" dirty="0">
                <a:solidFill>
                  <a:srgbClr val="0000FF"/>
                </a:solidFill>
                <a:latin typeface="+mn-ea"/>
                <a:ea typeface="+mn-ea"/>
                <a:sym typeface="+mn-ea"/>
              </a:rPr>
              <a:t>既一脉相承又与时俱进</a:t>
            </a:r>
            <a:endParaRPr lang="zh-CN" altLang="en-US" sz="1800" dirty="0">
              <a:solidFill>
                <a:srgbClr val="0000FF"/>
              </a:solidFill>
              <a:latin typeface="微软雅黑" panose="020B0503020204020204" charset="-122"/>
              <a:ea typeface="微软雅黑" panose="020B0503020204020204" charset="-122"/>
            </a:endParaRPr>
          </a:p>
        </p:txBody>
      </p:sp>
      <p:sp>
        <p:nvSpPr>
          <p:cNvPr id="43" name="TextBox 15"/>
          <p:cNvSpPr txBox="1">
            <a:spLocks noChangeArrowheads="1"/>
          </p:cNvSpPr>
          <p:nvPr/>
        </p:nvSpPr>
        <p:spPr bwMode="auto">
          <a:xfrm>
            <a:off x="3147856" y="2498947"/>
            <a:ext cx="5757936" cy="36933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dirty="0"/>
              <a:t>2.</a:t>
            </a:r>
            <a:r>
              <a:rPr lang="zh-CN" altLang="en-US" sz="1800" dirty="0">
                <a:solidFill>
                  <a:srgbClr val="FF0000"/>
                </a:solidFill>
                <a:latin typeface="微软雅黑" panose="020B0503020204020204" pitchFamily="34" charset="-122"/>
                <a:ea typeface="微软雅黑" panose="020B0503020204020204" pitchFamily="34" charset="-122"/>
                <a:sym typeface="+mn-ea"/>
              </a:rPr>
              <a:t>解放思想、实事求是、与时俱进、求真务实</a:t>
            </a:r>
            <a:r>
              <a:rPr lang="zh-CN" altLang="en-US" sz="1800" dirty="0">
                <a:sym typeface="+mn-ea"/>
              </a:rPr>
              <a:t>的</a:t>
            </a:r>
            <a:r>
              <a:rPr lang="zh-CN" altLang="en-US" sz="1800" dirty="0">
                <a:solidFill>
                  <a:srgbClr val="0000FF"/>
                </a:solidFill>
                <a:latin typeface="+mn-ea"/>
                <a:ea typeface="+mn-ea"/>
                <a:sym typeface="+mn-ea"/>
              </a:rPr>
              <a:t>含义</a:t>
            </a:r>
            <a:endParaRPr lang="zh-CN" altLang="en-US" sz="1800" dirty="0">
              <a:solidFill>
                <a:srgbClr val="0000FF"/>
              </a:solidFill>
              <a:latin typeface="+mn-ea"/>
              <a:ea typeface="+mn-ea"/>
            </a:endParaRPr>
          </a:p>
        </p:txBody>
      </p:sp>
      <p:sp>
        <p:nvSpPr>
          <p:cNvPr id="47" name="TextBox 15"/>
          <p:cNvSpPr txBox="1">
            <a:spLocks noChangeArrowheads="1"/>
          </p:cNvSpPr>
          <p:nvPr/>
        </p:nvSpPr>
        <p:spPr bwMode="auto">
          <a:xfrm>
            <a:off x="3147855" y="3939036"/>
            <a:ext cx="5757933" cy="64516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pPr algn="l"/>
            <a:r>
              <a:rPr lang="en-US" altLang="zh-CN" sz="1800" dirty="0"/>
              <a:t>3.</a:t>
            </a:r>
            <a:r>
              <a:rPr lang="zh-CN" altLang="en-US" sz="1800" dirty="0">
                <a:sym typeface="+mn-ea"/>
              </a:rPr>
              <a:t>共产党员的先锋模范作用在</a:t>
            </a:r>
            <a:endParaRPr lang="en-US" altLang="zh-CN" sz="1800" dirty="0">
              <a:sym typeface="+mn-ea"/>
            </a:endParaRPr>
          </a:p>
          <a:p>
            <a:pPr algn="l"/>
            <a:r>
              <a:rPr lang="en-US" altLang="zh-CN" sz="1800" dirty="0">
                <a:solidFill>
                  <a:srgbClr val="FF0000"/>
                </a:solidFill>
                <a:latin typeface="+mn-ea"/>
                <a:ea typeface="+mn-ea"/>
                <a:sym typeface="+mn-ea"/>
              </a:rPr>
              <a:t>    </a:t>
            </a:r>
            <a:r>
              <a:rPr lang="zh-CN" altLang="en-US" sz="1800" dirty="0">
                <a:latin typeface="+mn-ea"/>
                <a:ea typeface="+mn-ea"/>
                <a:sym typeface="+mn-ea"/>
              </a:rPr>
              <a:t>不同的历史时期有不同内容</a:t>
            </a:r>
            <a:endParaRPr lang="zh-CN" altLang="en-US" sz="1800" dirty="0">
              <a:latin typeface="微软雅黑" panose="020B0503020204020204" charset="-122"/>
              <a:ea typeface="微软雅黑" panose="020B0503020204020204" charset="-122"/>
            </a:endParaRPr>
          </a:p>
        </p:txBody>
      </p:sp>
      <p:sp>
        <p:nvSpPr>
          <p:cNvPr id="49" name="TextBox 15"/>
          <p:cNvSpPr txBox="1">
            <a:spLocks noChangeArrowheads="1"/>
          </p:cNvSpPr>
          <p:nvPr/>
        </p:nvSpPr>
        <p:spPr bwMode="auto">
          <a:xfrm>
            <a:off x="3147855" y="1927290"/>
            <a:ext cx="5757939" cy="36933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b="1" dirty="0">
                <a:latin typeface="宋体" panose="02010600030101010101" pitchFamily="2" charset="-122"/>
                <a:ea typeface="宋体" panose="02010600030101010101" pitchFamily="2" charset="-122"/>
              </a:rPr>
              <a:t>1.</a:t>
            </a:r>
            <a:r>
              <a:rPr lang="zh-CN" altLang="en-US" sz="1800" b="1" dirty="0">
                <a:latin typeface="宋体" panose="02010600030101010101" pitchFamily="2" charset="-122"/>
                <a:ea typeface="宋体" panose="02010600030101010101" pitchFamily="2" charset="-122"/>
              </a:rPr>
              <a:t>中国</a:t>
            </a:r>
            <a:r>
              <a:rPr lang="zh-CN" altLang="en-US" sz="1800" b="1" dirty="0">
                <a:latin typeface="宋体" panose="02010600030101010101" pitchFamily="2" charset="-122"/>
                <a:ea typeface="宋体" panose="02010600030101010101" pitchFamily="2" charset="-122"/>
                <a:sym typeface="+mn-ea"/>
              </a:rPr>
              <a:t>共产党始终走在时代前列、永葆生机活力的</a:t>
            </a:r>
            <a:r>
              <a:rPr lang="zh-CN" altLang="en-US" sz="1800" b="1" dirty="0">
                <a:solidFill>
                  <a:srgbClr val="0000FF"/>
                </a:solidFill>
                <a:latin typeface="+mn-ea"/>
                <a:ea typeface="+mn-ea"/>
                <a:sym typeface="+mn-ea"/>
              </a:rPr>
              <a:t>法宝</a:t>
            </a:r>
            <a:endParaRPr lang="zh-CN" altLang="en-US" sz="1800" b="1" dirty="0">
              <a:solidFill>
                <a:srgbClr val="0000FF"/>
              </a:solidFill>
              <a:latin typeface="微软雅黑" panose="020B0503020204020204" charset="-122"/>
              <a:ea typeface="微软雅黑" panose="020B0503020204020204" charset="-122"/>
            </a:endParaRPr>
          </a:p>
        </p:txBody>
      </p:sp>
      <p:sp>
        <p:nvSpPr>
          <p:cNvPr id="37" name="TextBox 15"/>
          <p:cNvSpPr txBox="1">
            <a:spLocks noChangeArrowheads="1"/>
          </p:cNvSpPr>
          <p:nvPr/>
        </p:nvSpPr>
        <p:spPr bwMode="auto">
          <a:xfrm>
            <a:off x="3147856" y="3485290"/>
            <a:ext cx="5757934" cy="3683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dirty="0"/>
              <a:t>2.</a:t>
            </a:r>
            <a:r>
              <a:rPr lang="zh-CN" altLang="en-US" sz="1800" dirty="0">
                <a:sym typeface="+mn-ea"/>
              </a:rPr>
              <a:t>发挥共产党员的先锋模范作用的</a:t>
            </a:r>
            <a:r>
              <a:rPr lang="zh-CN" altLang="en-US" sz="1800" dirty="0">
                <a:solidFill>
                  <a:srgbClr val="0000FF"/>
                </a:solidFill>
                <a:latin typeface="+mn-ea"/>
                <a:ea typeface="+mn-ea"/>
                <a:sym typeface="+mn-ea"/>
              </a:rPr>
              <a:t>必要性</a:t>
            </a:r>
            <a:endParaRPr lang="zh-CN" altLang="en-US" sz="1800" dirty="0">
              <a:solidFill>
                <a:srgbClr val="0000FF"/>
              </a:solidFill>
              <a:latin typeface="微软雅黑" panose="020B0503020204020204" charset="-122"/>
              <a:ea typeface="微软雅黑" panose="020B0503020204020204" charset="-122"/>
            </a:endParaRPr>
          </a:p>
        </p:txBody>
      </p:sp>
      <p:sp>
        <p:nvSpPr>
          <p:cNvPr id="2" name="TextBox 15"/>
          <p:cNvSpPr txBox="1">
            <a:spLocks noChangeArrowheads="1"/>
          </p:cNvSpPr>
          <p:nvPr/>
        </p:nvSpPr>
        <p:spPr bwMode="auto">
          <a:xfrm>
            <a:off x="3147855" y="3031544"/>
            <a:ext cx="5757935" cy="3683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dirty="0"/>
              <a:t>1.</a:t>
            </a:r>
            <a:r>
              <a:rPr lang="zh-CN" altLang="en-US" sz="1800" dirty="0">
                <a:sym typeface="+mn-ea"/>
              </a:rPr>
              <a:t>共产党员的先锋模范作用的</a:t>
            </a:r>
            <a:r>
              <a:rPr lang="zh-CN" altLang="en-US" sz="1800" dirty="0">
                <a:solidFill>
                  <a:srgbClr val="0000FF"/>
                </a:solidFill>
                <a:latin typeface="+mn-ea"/>
                <a:ea typeface="+mn-ea"/>
                <a:sym typeface="+mn-ea"/>
              </a:rPr>
              <a:t>含义</a:t>
            </a:r>
            <a:endParaRPr lang="zh-CN" altLang="en-US" sz="1800" dirty="0">
              <a:solidFill>
                <a:srgbClr val="0000FF"/>
              </a:solidFill>
              <a:latin typeface="+mn-ea"/>
              <a:ea typeface="+mn-ea"/>
            </a:endParaRPr>
          </a:p>
        </p:txBody>
      </p:sp>
      <p:sp>
        <p:nvSpPr>
          <p:cNvPr id="3" name="TextBox 15"/>
          <p:cNvSpPr txBox="1">
            <a:spLocks noChangeArrowheads="1"/>
          </p:cNvSpPr>
          <p:nvPr/>
        </p:nvSpPr>
        <p:spPr bwMode="auto">
          <a:xfrm>
            <a:off x="3147855" y="4669642"/>
            <a:ext cx="5757933" cy="36933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1600" b="1">
                <a:solidFill>
                  <a:schemeClr val="tx1"/>
                </a:solidFill>
                <a:latin typeface="宋体" panose="02010600030101010101" pitchFamily="2" charset="-122"/>
                <a:ea typeface="宋体" panose="02010600030101010101" pitchFamily="2"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a:spcBef>
                <a:spcPct val="0"/>
              </a:spcBef>
              <a:spcAft>
                <a:spcPct val="0"/>
              </a:spcAft>
              <a:defRPr sz="1600">
                <a:solidFill>
                  <a:schemeClr val="tx1"/>
                </a:solidFill>
                <a:latin typeface="Arial" panose="020B0604020202020204" pitchFamily="34" charset="0"/>
                <a:ea typeface="仿宋_GB2312" pitchFamily="49" charset="-122"/>
              </a:defRPr>
            </a:lvl9pPr>
          </a:lstStyle>
          <a:p>
            <a:r>
              <a:rPr lang="en-US" altLang="zh-CN" sz="1800" dirty="0"/>
              <a:t>4.</a:t>
            </a:r>
            <a:r>
              <a:rPr lang="zh-CN" altLang="en-US" sz="1800" dirty="0">
                <a:sym typeface="+mn-ea"/>
              </a:rPr>
              <a:t>共产党员发挥先锋模范作用的具体</a:t>
            </a:r>
            <a:r>
              <a:rPr lang="zh-CN" altLang="en-US" sz="1800" dirty="0">
                <a:solidFill>
                  <a:srgbClr val="0000FF"/>
                </a:solidFill>
                <a:latin typeface="+mn-ea"/>
                <a:ea typeface="+mn-ea"/>
                <a:sym typeface="+mn-ea"/>
              </a:rPr>
              <a:t>要求</a:t>
            </a:r>
            <a:endParaRPr lang="zh-CN" altLang="en-US" sz="1800" dirty="0">
              <a:solidFill>
                <a:srgbClr val="0000FF"/>
              </a:solidFill>
              <a:latin typeface="+mn-ea"/>
              <a:ea typeface="+mn-ea"/>
            </a:endParaRPr>
          </a:p>
        </p:txBody>
      </p:sp>
      <p:sp>
        <p:nvSpPr>
          <p:cNvPr id="19" name="左大括号 18">
            <a:extLst>
              <a:ext uri="{FF2B5EF4-FFF2-40B4-BE49-F238E27FC236}">
                <a16:creationId xmlns:a16="http://schemas.microsoft.com/office/drawing/2014/main" id="{43D0D931-B30A-4A87-B2A1-E2D982672B93}"/>
              </a:ext>
            </a:extLst>
          </p:cNvPr>
          <p:cNvSpPr/>
          <p:nvPr/>
        </p:nvSpPr>
        <p:spPr>
          <a:xfrm>
            <a:off x="2936206" y="3215694"/>
            <a:ext cx="162602" cy="1671351"/>
          </a:xfrm>
          <a:prstGeom prst="leftBrace">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
        <p:nvSpPr>
          <p:cNvPr id="21" name="左大括号 20">
            <a:extLst>
              <a:ext uri="{FF2B5EF4-FFF2-40B4-BE49-F238E27FC236}">
                <a16:creationId xmlns:a16="http://schemas.microsoft.com/office/drawing/2014/main" id="{D2548E44-D752-4779-8B2F-0BBCEAEDED61}"/>
              </a:ext>
            </a:extLst>
          </p:cNvPr>
          <p:cNvSpPr/>
          <p:nvPr/>
        </p:nvSpPr>
        <p:spPr>
          <a:xfrm>
            <a:off x="2936206" y="2031592"/>
            <a:ext cx="162602" cy="807587"/>
          </a:xfrm>
          <a:prstGeom prst="leftBrace">
            <a:avLst/>
          </a:prstGeom>
          <a:ln w="12700">
            <a:solidFill>
              <a:schemeClr val="tx1"/>
            </a:solidFill>
          </a:ln>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zh-CN" altLang="en-US" sz="13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907488999"/>
              </p:ext>
            </p:extLst>
          </p:nvPr>
        </p:nvGraphicFramePr>
        <p:xfrm>
          <a:off x="119103" y="74450"/>
          <a:ext cx="8905794" cy="4937760"/>
        </p:xfrm>
        <a:graphic>
          <a:graphicData uri="http://schemas.openxmlformats.org/drawingml/2006/table">
            <a:tbl>
              <a:tblPr firstRow="1" bandRow="1">
                <a:tableStyleId>{5940675A-B579-460E-94D1-54222C63F5DA}</a:tableStyleId>
              </a:tblPr>
              <a:tblGrid>
                <a:gridCol w="1982248">
                  <a:extLst>
                    <a:ext uri="{9D8B030D-6E8A-4147-A177-3AD203B41FA5}">
                      <a16:colId xmlns:a16="http://schemas.microsoft.com/office/drawing/2014/main" val="20000"/>
                    </a:ext>
                  </a:extLst>
                </a:gridCol>
                <a:gridCol w="6923546">
                  <a:extLst>
                    <a:ext uri="{9D8B030D-6E8A-4147-A177-3AD203B41FA5}">
                      <a16:colId xmlns:a16="http://schemas.microsoft.com/office/drawing/2014/main" val="20001"/>
                    </a:ext>
                  </a:extLst>
                </a:gridCol>
              </a:tblGrid>
              <a:tr h="370840">
                <a:tc>
                  <a:txBody>
                    <a:bodyPr/>
                    <a:lstStyle/>
                    <a:p>
                      <a:pPr algn="ctr"/>
                      <a:r>
                        <a:rPr lang="zh-CN" altLang="en-US" sz="2000" dirty="0"/>
                        <a:t>内容要求</a:t>
                      </a:r>
                    </a:p>
                  </a:txBody>
                  <a:tcPr/>
                </a:tc>
                <a:tc>
                  <a:txBody>
                    <a:bodyPr/>
                    <a:lstStyle/>
                    <a:p>
                      <a:pPr algn="ctr"/>
                      <a:r>
                        <a:rPr lang="zh-CN" altLang="en-US" sz="2000" dirty="0"/>
                        <a:t>学习要求</a:t>
                      </a:r>
                    </a:p>
                  </a:txBody>
                  <a:tcPr/>
                </a:tc>
                <a:extLst>
                  <a:ext uri="{0D108BD9-81ED-4DB2-BD59-A6C34878D82A}">
                    <a16:rowId xmlns:a16="http://schemas.microsoft.com/office/drawing/2014/main" val="10000"/>
                  </a:ext>
                </a:extLst>
              </a:tr>
              <a:tr h="370840">
                <a:tc>
                  <a:txBody>
                    <a:bodyPr/>
                    <a:lstStyle/>
                    <a:p>
                      <a:pPr>
                        <a:lnSpc>
                          <a:spcPct val="200000"/>
                        </a:lnSpc>
                      </a:pPr>
                      <a:r>
                        <a:rPr lang="en-US" altLang="zh-CN" sz="2000" b="1" kern="1200" dirty="0">
                          <a:solidFill>
                            <a:schemeClr val="tx1"/>
                          </a:solidFill>
                          <a:latin typeface="+mn-lt"/>
                          <a:ea typeface="+mn-ea"/>
                          <a:cs typeface="+mn-cs"/>
                        </a:rPr>
                        <a:t>1.2  </a:t>
                      </a:r>
                      <a:endParaRPr lang="zh-CN" altLang="zh-CN" sz="2000" kern="1200" dirty="0">
                        <a:solidFill>
                          <a:schemeClr val="tx1"/>
                        </a:solidFill>
                        <a:latin typeface="+mn-lt"/>
                        <a:ea typeface="+mn-ea"/>
                        <a:cs typeface="+mn-cs"/>
                      </a:endParaRPr>
                    </a:p>
                    <a:p>
                      <a:pPr>
                        <a:lnSpc>
                          <a:spcPct val="200000"/>
                        </a:lnSpc>
                      </a:pPr>
                      <a:r>
                        <a:rPr lang="zh-CN" altLang="zh-CN" sz="2000" b="1" kern="1200" dirty="0">
                          <a:solidFill>
                            <a:srgbClr val="0000FF"/>
                          </a:solidFill>
                          <a:latin typeface="+mn-lt"/>
                          <a:ea typeface="+mn-ea"/>
                          <a:cs typeface="+mn-cs"/>
                        </a:rPr>
                        <a:t>引述</a:t>
                      </a:r>
                      <a:r>
                        <a:rPr lang="zh-CN" altLang="zh-CN" sz="2000" b="1" kern="1200" dirty="0">
                          <a:solidFill>
                            <a:srgbClr val="FF0000"/>
                          </a:solidFill>
                          <a:latin typeface="+mn-lt"/>
                          <a:ea typeface="+mn-ea"/>
                          <a:cs typeface="+mn-cs"/>
                        </a:rPr>
                        <a:t>党章</a:t>
                      </a:r>
                      <a:r>
                        <a:rPr lang="zh-CN" altLang="zh-CN" sz="2000" kern="1200" dirty="0">
                          <a:solidFill>
                            <a:schemeClr val="tx1"/>
                          </a:solidFill>
                          <a:latin typeface="+mn-lt"/>
                          <a:ea typeface="+mn-ea"/>
                          <a:cs typeface="+mn-cs"/>
                        </a:rPr>
                        <a:t>规定，</a:t>
                      </a:r>
                    </a:p>
                    <a:p>
                      <a:pPr>
                        <a:lnSpc>
                          <a:spcPct val="200000"/>
                        </a:lnSpc>
                      </a:pPr>
                      <a:r>
                        <a:rPr lang="zh-CN" altLang="zh-CN" sz="2000" b="1" kern="1200" dirty="0">
                          <a:solidFill>
                            <a:srgbClr val="0000FF"/>
                          </a:solidFill>
                          <a:latin typeface="+mn-lt"/>
                          <a:ea typeface="+mn-ea"/>
                          <a:cs typeface="+mn-cs"/>
                        </a:rPr>
                        <a:t>明确</a:t>
                      </a:r>
                      <a:r>
                        <a:rPr lang="zh-CN" altLang="zh-CN" sz="2000" kern="1200" dirty="0">
                          <a:solidFill>
                            <a:schemeClr val="tx1"/>
                          </a:solidFill>
                          <a:latin typeface="+mn-lt"/>
                          <a:ea typeface="+mn-ea"/>
                          <a:cs typeface="+mn-cs"/>
                        </a:rPr>
                        <a:t>党的</a:t>
                      </a:r>
                      <a:r>
                        <a:rPr lang="zh-CN" altLang="zh-CN" sz="2000" b="1" kern="1200" dirty="0">
                          <a:solidFill>
                            <a:srgbClr val="FF0000"/>
                          </a:solidFill>
                          <a:latin typeface="+mn-lt"/>
                          <a:ea typeface="+mn-ea"/>
                          <a:cs typeface="+mn-cs"/>
                        </a:rPr>
                        <a:t>性质</a:t>
                      </a:r>
                      <a:r>
                        <a:rPr lang="zh-CN" altLang="zh-CN" sz="2000" kern="1200" dirty="0">
                          <a:solidFill>
                            <a:schemeClr val="tx1"/>
                          </a:solidFill>
                          <a:latin typeface="+mn-lt"/>
                          <a:ea typeface="+mn-ea"/>
                          <a:cs typeface="+mn-cs"/>
                        </a:rPr>
                        <a:t>、</a:t>
                      </a:r>
                      <a:endParaRPr lang="en-US" altLang="zh-CN" sz="2000" kern="1200" dirty="0">
                        <a:solidFill>
                          <a:schemeClr val="tx1"/>
                        </a:solidFill>
                        <a:latin typeface="+mn-lt"/>
                        <a:ea typeface="+mn-ea"/>
                        <a:cs typeface="+mn-cs"/>
                      </a:endParaRPr>
                    </a:p>
                    <a:p>
                      <a:pPr>
                        <a:lnSpc>
                          <a:spcPct val="200000"/>
                        </a:lnSpc>
                      </a:pPr>
                      <a:r>
                        <a:rPr lang="zh-CN" altLang="zh-CN" sz="2000" b="1" kern="1200" dirty="0">
                          <a:solidFill>
                            <a:srgbClr val="FF0000"/>
                          </a:solidFill>
                          <a:latin typeface="+mn-lt"/>
                          <a:ea typeface="+mn-ea"/>
                          <a:cs typeface="+mn-cs"/>
                        </a:rPr>
                        <a:t>宗旨</a:t>
                      </a:r>
                      <a:r>
                        <a:rPr lang="zh-CN" altLang="zh-CN" sz="2000" kern="1200" dirty="0">
                          <a:solidFill>
                            <a:schemeClr val="tx1"/>
                          </a:solidFill>
                          <a:latin typeface="+mn-lt"/>
                          <a:ea typeface="+mn-ea"/>
                          <a:cs typeface="+mn-cs"/>
                        </a:rPr>
                        <a:t>和</a:t>
                      </a:r>
                      <a:r>
                        <a:rPr lang="zh-CN" altLang="zh-CN" sz="2000" b="1" kern="1200" dirty="0">
                          <a:solidFill>
                            <a:srgbClr val="FF0000"/>
                          </a:solidFill>
                          <a:latin typeface="+mn-lt"/>
                          <a:ea typeface="+mn-ea"/>
                          <a:cs typeface="+mn-cs"/>
                        </a:rPr>
                        <a:t>指导思想</a:t>
                      </a:r>
                      <a:r>
                        <a:rPr lang="zh-CN" altLang="zh-CN" sz="2000" kern="1200" dirty="0">
                          <a:solidFill>
                            <a:schemeClr val="tx1"/>
                          </a:solidFill>
                          <a:latin typeface="+mn-lt"/>
                          <a:ea typeface="+mn-ea"/>
                          <a:cs typeface="+mn-cs"/>
                        </a:rPr>
                        <a:t>。</a:t>
                      </a:r>
                    </a:p>
                    <a:p>
                      <a:pPr>
                        <a:lnSpc>
                          <a:spcPct val="200000"/>
                        </a:lnSpc>
                      </a:pPr>
                      <a:r>
                        <a:rPr lang="en-US" altLang="zh-CN" sz="1800" kern="1200" dirty="0">
                          <a:solidFill>
                            <a:schemeClr val="tx1"/>
                          </a:solidFill>
                          <a:latin typeface="+mn-lt"/>
                          <a:ea typeface="+mn-ea"/>
                          <a:cs typeface="+mn-cs"/>
                        </a:rPr>
                        <a:t> </a:t>
                      </a:r>
                      <a:endParaRPr lang="zh-CN" altLang="zh-CN" sz="1800" kern="1200" dirty="0">
                        <a:solidFill>
                          <a:schemeClr val="tx1"/>
                        </a:solidFill>
                        <a:latin typeface="+mn-lt"/>
                        <a:ea typeface="+mn-ea"/>
                        <a:cs typeface="+mn-cs"/>
                      </a:endParaRPr>
                    </a:p>
                  </a:txBody>
                  <a:tcPr/>
                </a:tc>
                <a:tc>
                  <a:txBody>
                    <a:bodyPr/>
                    <a:lstStyle/>
                    <a:p>
                      <a:pPr>
                        <a:lnSpc>
                          <a:spcPct val="100000"/>
                        </a:lnSpc>
                      </a:pPr>
                      <a:r>
                        <a:rPr lang="en-US" altLang="zh-CN" sz="2000" kern="1200" dirty="0">
                          <a:solidFill>
                            <a:schemeClr val="tx1"/>
                          </a:solidFill>
                          <a:latin typeface="+mn-lt"/>
                          <a:ea typeface="+mn-ea"/>
                          <a:cs typeface="+mn-cs"/>
                        </a:rPr>
                        <a:t>        </a:t>
                      </a:r>
                      <a:r>
                        <a:rPr lang="zh-CN" altLang="zh-CN" sz="2000" kern="1200" dirty="0">
                          <a:solidFill>
                            <a:schemeClr val="tx1"/>
                          </a:solidFill>
                          <a:latin typeface="+mn-lt"/>
                          <a:ea typeface="+mn-ea"/>
                          <a:cs typeface="+mn-cs"/>
                        </a:rPr>
                        <a:t>以“</a:t>
                      </a:r>
                      <a:r>
                        <a:rPr lang="zh-CN" altLang="zh-CN" sz="2000" b="1" kern="1200" dirty="0">
                          <a:solidFill>
                            <a:srgbClr val="0000FF"/>
                          </a:solidFill>
                          <a:latin typeface="+mn-lt"/>
                          <a:ea typeface="+mn-ea"/>
                          <a:cs typeface="+mn-cs"/>
                        </a:rPr>
                        <a:t>怎样高扬</a:t>
                      </a:r>
                      <a:r>
                        <a:rPr lang="zh-CN" altLang="zh-CN" sz="2000" b="1" kern="1200" dirty="0">
                          <a:solidFill>
                            <a:schemeClr val="tx1"/>
                          </a:solidFill>
                          <a:latin typeface="+mn-lt"/>
                          <a:ea typeface="+mn-ea"/>
                          <a:cs typeface="+mn-cs"/>
                        </a:rPr>
                        <a:t>永不褪色的</a:t>
                      </a:r>
                      <a:r>
                        <a:rPr lang="zh-CN" altLang="zh-CN" sz="2000" b="1" kern="1200" dirty="0">
                          <a:solidFill>
                            <a:srgbClr val="FF0000"/>
                          </a:solidFill>
                          <a:latin typeface="+mn-lt"/>
                          <a:ea typeface="+mn-ea"/>
                          <a:cs typeface="+mn-cs"/>
                        </a:rPr>
                        <a:t>旗帜</a:t>
                      </a:r>
                      <a:r>
                        <a:rPr lang="zh-CN" altLang="zh-CN" sz="2000" kern="1200" dirty="0">
                          <a:solidFill>
                            <a:schemeClr val="tx1"/>
                          </a:solidFill>
                          <a:latin typeface="+mn-lt"/>
                          <a:ea typeface="+mn-ea"/>
                          <a:cs typeface="+mn-cs"/>
                        </a:rPr>
                        <a:t>”为议题，</a:t>
                      </a:r>
                    </a:p>
                    <a:p>
                      <a:pPr>
                        <a:lnSpc>
                          <a:spcPct val="100000"/>
                        </a:lnSpc>
                      </a:pPr>
                      <a:r>
                        <a:rPr lang="zh-CN" altLang="zh-CN" sz="2000" b="1" kern="1200" dirty="0">
                          <a:solidFill>
                            <a:srgbClr val="0000FF"/>
                          </a:solidFill>
                          <a:latin typeface="+mn-lt"/>
                          <a:ea typeface="+mn-ea"/>
                          <a:cs typeface="+mn-cs"/>
                        </a:rPr>
                        <a:t>探究</a:t>
                      </a:r>
                      <a:r>
                        <a:rPr lang="zh-CN" altLang="zh-CN" sz="2000" kern="1200" dirty="0">
                          <a:solidFill>
                            <a:schemeClr val="tx1"/>
                          </a:solidFill>
                          <a:latin typeface="+mn-lt"/>
                          <a:ea typeface="+mn-ea"/>
                          <a:cs typeface="+mn-cs"/>
                        </a:rPr>
                        <a:t>中国共产党永远保持先进性、纯洁性的重要</a:t>
                      </a:r>
                      <a:r>
                        <a:rPr lang="zh-CN" altLang="zh-CN" sz="2000" b="1" kern="1200" dirty="0">
                          <a:solidFill>
                            <a:srgbClr val="FF0000"/>
                          </a:solidFill>
                          <a:latin typeface="+mn-lt"/>
                          <a:ea typeface="+mn-ea"/>
                          <a:cs typeface="+mn-cs"/>
                        </a:rPr>
                        <a:t>意义</a:t>
                      </a:r>
                      <a:r>
                        <a:rPr lang="zh-CN" altLang="zh-CN" sz="2000" kern="1200" dirty="0">
                          <a:solidFill>
                            <a:schemeClr val="tx1"/>
                          </a:solidFill>
                          <a:latin typeface="+mn-lt"/>
                          <a:ea typeface="+mn-ea"/>
                          <a:cs typeface="+mn-cs"/>
                        </a:rPr>
                        <a:t>。</a:t>
                      </a:r>
                    </a:p>
                    <a:p>
                      <a:pPr>
                        <a:lnSpc>
                          <a:spcPct val="100000"/>
                        </a:lnSpc>
                      </a:pPr>
                      <a:r>
                        <a:rPr lang="zh-CN" altLang="zh-CN" sz="2000" b="1" kern="1200" dirty="0">
                          <a:solidFill>
                            <a:srgbClr val="0000FF"/>
                          </a:solidFill>
                          <a:latin typeface="+mn-lt"/>
                          <a:ea typeface="+mn-ea"/>
                          <a:cs typeface="+mn-cs"/>
                        </a:rPr>
                        <a:t>查阅</a:t>
                      </a:r>
                      <a:r>
                        <a:rPr lang="zh-CN" altLang="zh-CN" sz="2000" kern="1200" dirty="0">
                          <a:solidFill>
                            <a:schemeClr val="tx1"/>
                          </a:solidFill>
                          <a:latin typeface="+mn-lt"/>
                          <a:ea typeface="+mn-ea"/>
                          <a:cs typeface="+mn-cs"/>
                        </a:rPr>
                        <a:t>党史相关</a:t>
                      </a:r>
                      <a:r>
                        <a:rPr lang="zh-CN" altLang="zh-CN" sz="2000" b="1" kern="1200" dirty="0">
                          <a:solidFill>
                            <a:srgbClr val="FF0000"/>
                          </a:solidFill>
                          <a:latin typeface="+mn-lt"/>
                          <a:ea typeface="+mn-ea"/>
                          <a:cs typeface="+mn-cs"/>
                        </a:rPr>
                        <a:t>文献</a:t>
                      </a:r>
                      <a:r>
                        <a:rPr lang="zh-CN" altLang="zh-CN" sz="2000" kern="1200" dirty="0">
                          <a:solidFill>
                            <a:schemeClr val="tx1"/>
                          </a:solidFill>
                          <a:latin typeface="+mn-lt"/>
                          <a:ea typeface="+mn-ea"/>
                          <a:cs typeface="+mn-cs"/>
                        </a:rPr>
                        <a:t>，</a:t>
                      </a:r>
                    </a:p>
                    <a:p>
                      <a:pPr>
                        <a:lnSpc>
                          <a:spcPct val="100000"/>
                        </a:lnSpc>
                      </a:pPr>
                      <a:r>
                        <a:rPr lang="zh-CN" altLang="zh-CN" sz="2000" b="1" kern="1200" dirty="0">
                          <a:solidFill>
                            <a:srgbClr val="0000FF"/>
                          </a:solidFill>
                          <a:latin typeface="+mn-lt"/>
                          <a:ea typeface="+mn-ea"/>
                          <a:cs typeface="+mn-cs"/>
                        </a:rPr>
                        <a:t>讨论</a:t>
                      </a:r>
                      <a:r>
                        <a:rPr lang="zh-CN" altLang="zh-CN" sz="2000" kern="1200" dirty="0">
                          <a:solidFill>
                            <a:schemeClr val="tx1"/>
                          </a:solidFill>
                          <a:latin typeface="+mn-lt"/>
                          <a:ea typeface="+mn-ea"/>
                          <a:cs typeface="+mn-cs"/>
                        </a:rPr>
                        <a:t>中国共产党在</a:t>
                      </a:r>
                      <a:r>
                        <a:rPr lang="zh-CN" altLang="zh-CN" sz="2000" b="1" kern="1200" dirty="0">
                          <a:solidFill>
                            <a:schemeClr val="tx1"/>
                          </a:solidFill>
                          <a:latin typeface="+mn-lt"/>
                          <a:ea typeface="+mn-ea"/>
                          <a:cs typeface="+mn-cs"/>
                        </a:rPr>
                        <a:t>革命</a:t>
                      </a:r>
                      <a:r>
                        <a:rPr lang="zh-CN" altLang="zh-CN" sz="2000" kern="1200" dirty="0">
                          <a:solidFill>
                            <a:schemeClr val="tx1"/>
                          </a:solidFill>
                          <a:latin typeface="+mn-lt"/>
                          <a:ea typeface="+mn-ea"/>
                          <a:cs typeface="+mn-cs"/>
                        </a:rPr>
                        <a:t>、</a:t>
                      </a:r>
                      <a:r>
                        <a:rPr lang="zh-CN" altLang="zh-CN" sz="2000" b="1" kern="1200" dirty="0">
                          <a:solidFill>
                            <a:schemeClr val="tx1"/>
                          </a:solidFill>
                          <a:latin typeface="+mn-lt"/>
                          <a:ea typeface="+mn-ea"/>
                          <a:cs typeface="+mn-cs"/>
                        </a:rPr>
                        <a:t>建设</a:t>
                      </a:r>
                      <a:r>
                        <a:rPr lang="zh-CN" altLang="zh-CN" sz="2000" kern="1200" dirty="0">
                          <a:solidFill>
                            <a:schemeClr val="tx1"/>
                          </a:solidFill>
                          <a:latin typeface="+mn-lt"/>
                          <a:ea typeface="+mn-ea"/>
                          <a:cs typeface="+mn-cs"/>
                        </a:rPr>
                        <a:t>、</a:t>
                      </a:r>
                      <a:r>
                        <a:rPr lang="zh-CN" altLang="zh-CN" sz="2000" b="1" kern="1200" dirty="0">
                          <a:solidFill>
                            <a:schemeClr val="tx1"/>
                          </a:solidFill>
                          <a:latin typeface="+mn-lt"/>
                          <a:ea typeface="+mn-ea"/>
                          <a:cs typeface="+mn-cs"/>
                        </a:rPr>
                        <a:t>改革</a:t>
                      </a:r>
                      <a:r>
                        <a:rPr lang="zh-CN" altLang="zh-CN" sz="2000" kern="1200" dirty="0">
                          <a:solidFill>
                            <a:schemeClr val="tx1"/>
                          </a:solidFill>
                          <a:latin typeface="+mn-lt"/>
                          <a:ea typeface="+mn-ea"/>
                          <a:cs typeface="+mn-cs"/>
                        </a:rPr>
                        <a:t>时期的</a:t>
                      </a:r>
                      <a:r>
                        <a:rPr lang="zh-CN" altLang="zh-CN" sz="2000" b="1" kern="1200" dirty="0">
                          <a:solidFill>
                            <a:srgbClr val="FF0000"/>
                          </a:solidFill>
                          <a:latin typeface="+mn-lt"/>
                          <a:ea typeface="+mn-ea"/>
                          <a:cs typeface="+mn-cs"/>
                        </a:rPr>
                        <a:t>使命</a:t>
                      </a:r>
                      <a:r>
                        <a:rPr lang="zh-CN" altLang="zh-CN" sz="2000" kern="1200" dirty="0">
                          <a:solidFill>
                            <a:schemeClr val="tx1"/>
                          </a:solidFill>
                          <a:latin typeface="+mn-lt"/>
                          <a:ea typeface="+mn-ea"/>
                          <a:cs typeface="+mn-cs"/>
                        </a:rPr>
                        <a:t>，</a:t>
                      </a:r>
                    </a:p>
                    <a:p>
                      <a:pPr>
                        <a:lnSpc>
                          <a:spcPct val="100000"/>
                        </a:lnSpc>
                      </a:pPr>
                      <a:r>
                        <a:rPr lang="zh-CN" altLang="zh-CN" sz="2000" b="1" kern="1200" dirty="0">
                          <a:solidFill>
                            <a:srgbClr val="0000FF"/>
                          </a:solidFill>
                          <a:latin typeface="+mn-lt"/>
                          <a:ea typeface="+mn-ea"/>
                          <a:cs typeface="+mn-cs"/>
                        </a:rPr>
                        <a:t>分享</a:t>
                      </a:r>
                      <a:r>
                        <a:rPr lang="zh-CN" altLang="zh-CN" sz="2000" b="1" kern="1200" dirty="0">
                          <a:solidFill>
                            <a:schemeClr val="tx1"/>
                          </a:solidFill>
                          <a:latin typeface="+mn-lt"/>
                          <a:ea typeface="+mn-ea"/>
                          <a:cs typeface="+mn-cs"/>
                        </a:rPr>
                        <a:t>中国共产党保持本色、坚持特色、与时俱进</a:t>
                      </a:r>
                      <a:r>
                        <a:rPr lang="zh-CN" altLang="zh-CN" sz="2000" kern="1200" dirty="0">
                          <a:solidFill>
                            <a:schemeClr val="tx1"/>
                          </a:solidFill>
                          <a:latin typeface="+mn-lt"/>
                          <a:ea typeface="+mn-ea"/>
                          <a:cs typeface="+mn-cs"/>
                        </a:rPr>
                        <a:t>的</a:t>
                      </a:r>
                      <a:r>
                        <a:rPr lang="zh-CN" altLang="zh-CN" sz="2000" b="1" kern="1200" dirty="0">
                          <a:solidFill>
                            <a:srgbClr val="FF0000"/>
                          </a:solidFill>
                          <a:latin typeface="+mn-lt"/>
                          <a:ea typeface="+mn-ea"/>
                          <a:cs typeface="+mn-cs"/>
                        </a:rPr>
                        <a:t>心得</a:t>
                      </a:r>
                      <a:r>
                        <a:rPr lang="zh-CN" altLang="zh-CN" sz="2000" kern="1200" dirty="0">
                          <a:solidFill>
                            <a:schemeClr val="tx1"/>
                          </a:solidFill>
                          <a:latin typeface="+mn-lt"/>
                          <a:ea typeface="+mn-ea"/>
                          <a:cs typeface="+mn-cs"/>
                        </a:rPr>
                        <a:t>。</a:t>
                      </a:r>
                      <a:endParaRPr lang="en-US" altLang="zh-CN" sz="2000" kern="1200" dirty="0">
                        <a:solidFill>
                          <a:schemeClr val="tx1"/>
                        </a:solidFill>
                        <a:latin typeface="+mn-lt"/>
                        <a:ea typeface="+mn-ea"/>
                        <a:cs typeface="+mn-cs"/>
                      </a:endParaRPr>
                    </a:p>
                    <a:p>
                      <a:pPr>
                        <a:lnSpc>
                          <a:spcPct val="100000"/>
                        </a:lnSpc>
                      </a:pPr>
                      <a:endParaRPr lang="zh-CN" altLang="zh-CN" sz="1600" kern="1200" dirty="0">
                        <a:solidFill>
                          <a:schemeClr val="tx1"/>
                        </a:solidFill>
                        <a:latin typeface="+mn-lt"/>
                        <a:ea typeface="+mn-ea"/>
                        <a:cs typeface="+mn-cs"/>
                      </a:endParaRPr>
                    </a:p>
                    <a:p>
                      <a:pPr>
                        <a:lnSpc>
                          <a:spcPct val="100000"/>
                        </a:lnSpc>
                      </a:pPr>
                      <a:r>
                        <a:rPr lang="zh-CN" altLang="zh-CN" sz="2000" b="1" kern="1200" dirty="0">
                          <a:solidFill>
                            <a:srgbClr val="0000FF"/>
                          </a:solidFill>
                          <a:latin typeface="+mn-lt"/>
                          <a:ea typeface="+mn-ea"/>
                          <a:cs typeface="+mn-cs"/>
                        </a:rPr>
                        <a:t>查阅</a:t>
                      </a:r>
                      <a:r>
                        <a:rPr lang="zh-CN" altLang="zh-CN" sz="2000" kern="1200" dirty="0">
                          <a:solidFill>
                            <a:schemeClr val="tx1"/>
                          </a:solidFill>
                          <a:latin typeface="+mn-lt"/>
                          <a:ea typeface="+mn-ea"/>
                          <a:cs typeface="+mn-cs"/>
                        </a:rPr>
                        <a:t>雷锋等时代楷模的相关</a:t>
                      </a:r>
                      <a:r>
                        <a:rPr lang="zh-CN" altLang="zh-CN" sz="2000" b="1" kern="1200" dirty="0">
                          <a:solidFill>
                            <a:srgbClr val="FF0000"/>
                          </a:solidFill>
                          <a:latin typeface="+mn-lt"/>
                          <a:ea typeface="+mn-ea"/>
                          <a:cs typeface="+mn-cs"/>
                        </a:rPr>
                        <a:t>资料</a:t>
                      </a:r>
                      <a:r>
                        <a:rPr lang="zh-CN" altLang="zh-CN" sz="2000" b="1" kern="1200" dirty="0">
                          <a:solidFill>
                            <a:schemeClr val="tx1"/>
                          </a:solidFill>
                          <a:latin typeface="+mn-lt"/>
                          <a:ea typeface="+mn-ea"/>
                          <a:cs typeface="+mn-cs"/>
                        </a:rPr>
                        <a:t>，</a:t>
                      </a:r>
                      <a:endParaRPr lang="en-US" altLang="zh-CN" sz="2000" b="1" kern="1200" dirty="0">
                        <a:solidFill>
                          <a:schemeClr val="tx1"/>
                        </a:solidFill>
                        <a:latin typeface="+mn-lt"/>
                        <a:ea typeface="+mn-ea"/>
                        <a:cs typeface="+mn-cs"/>
                      </a:endParaRPr>
                    </a:p>
                    <a:p>
                      <a:pPr>
                        <a:lnSpc>
                          <a:spcPct val="100000"/>
                        </a:lnSpc>
                      </a:pPr>
                      <a:r>
                        <a:rPr lang="zh-CN" altLang="zh-CN" sz="2000" b="1" kern="1200" dirty="0">
                          <a:solidFill>
                            <a:srgbClr val="0000FF"/>
                          </a:solidFill>
                          <a:latin typeface="+mn-lt"/>
                          <a:ea typeface="+mn-ea"/>
                          <a:cs typeface="+mn-cs"/>
                        </a:rPr>
                        <a:t>体会</a:t>
                      </a:r>
                      <a:r>
                        <a:rPr lang="zh-CN" altLang="zh-CN" sz="2000" kern="1200" dirty="0">
                          <a:solidFill>
                            <a:schemeClr val="tx1"/>
                          </a:solidFill>
                          <a:latin typeface="+mn-lt"/>
                          <a:ea typeface="+mn-ea"/>
                          <a:cs typeface="+mn-cs"/>
                        </a:rPr>
                        <a:t>他们的精神</a:t>
                      </a:r>
                      <a:r>
                        <a:rPr lang="zh-CN" altLang="zh-CN" sz="2000" b="1" kern="1200" dirty="0">
                          <a:solidFill>
                            <a:srgbClr val="FF0000"/>
                          </a:solidFill>
                          <a:latin typeface="+mn-lt"/>
                          <a:ea typeface="+mn-ea"/>
                          <a:cs typeface="+mn-cs"/>
                        </a:rPr>
                        <a:t>境界</a:t>
                      </a:r>
                      <a:r>
                        <a:rPr lang="zh-CN" altLang="zh-CN" sz="2000" b="1" kern="1200" dirty="0">
                          <a:solidFill>
                            <a:schemeClr val="tx1"/>
                          </a:solidFill>
                          <a:latin typeface="+mn-lt"/>
                          <a:ea typeface="+mn-ea"/>
                          <a:cs typeface="+mn-cs"/>
                        </a:rPr>
                        <a:t>。</a:t>
                      </a:r>
                      <a:endParaRPr lang="zh-CN" altLang="zh-CN" sz="2000" kern="1200" dirty="0">
                        <a:solidFill>
                          <a:schemeClr val="tx1"/>
                        </a:solidFill>
                        <a:latin typeface="+mn-lt"/>
                        <a:ea typeface="+mn-ea"/>
                        <a:cs typeface="+mn-cs"/>
                      </a:endParaRPr>
                    </a:p>
                    <a:p>
                      <a:pPr>
                        <a:lnSpc>
                          <a:spcPct val="100000"/>
                        </a:lnSpc>
                      </a:pPr>
                      <a:r>
                        <a:rPr lang="zh-CN" altLang="zh-CN" sz="2000" b="1" kern="1200" dirty="0">
                          <a:solidFill>
                            <a:srgbClr val="0000FF"/>
                          </a:solidFill>
                          <a:latin typeface="+mn-lt"/>
                          <a:ea typeface="+mn-ea"/>
                          <a:cs typeface="+mn-cs"/>
                        </a:rPr>
                        <a:t>发掘</a:t>
                      </a:r>
                      <a:r>
                        <a:rPr lang="zh-CN" altLang="zh-CN" sz="2000" kern="1200" dirty="0">
                          <a:solidFill>
                            <a:schemeClr val="tx1"/>
                          </a:solidFill>
                          <a:latin typeface="+mn-lt"/>
                          <a:ea typeface="+mn-ea"/>
                          <a:cs typeface="+mn-cs"/>
                        </a:rPr>
                        <a:t>本地资源，采取多种访谈方式，</a:t>
                      </a:r>
                    </a:p>
                    <a:p>
                      <a:pPr>
                        <a:lnSpc>
                          <a:spcPct val="100000"/>
                        </a:lnSpc>
                      </a:pPr>
                      <a:r>
                        <a:rPr lang="zh-CN" altLang="zh-CN" sz="2000" b="1" kern="1200" dirty="0">
                          <a:solidFill>
                            <a:srgbClr val="0000FF"/>
                          </a:solidFill>
                          <a:latin typeface="+mn-lt"/>
                          <a:ea typeface="+mn-ea"/>
                          <a:cs typeface="+mn-cs"/>
                        </a:rPr>
                        <a:t>引用</a:t>
                      </a:r>
                      <a:r>
                        <a:rPr lang="zh-CN" altLang="zh-CN" sz="2000" kern="1200" dirty="0">
                          <a:solidFill>
                            <a:schemeClr val="tx1"/>
                          </a:solidFill>
                          <a:latin typeface="+mn-lt"/>
                          <a:ea typeface="+mn-ea"/>
                          <a:cs typeface="+mn-cs"/>
                        </a:rPr>
                        <a:t>身边模范党员的</a:t>
                      </a:r>
                      <a:r>
                        <a:rPr lang="zh-CN" altLang="zh-CN" sz="2000" b="1" kern="1200" dirty="0">
                          <a:solidFill>
                            <a:srgbClr val="FF0000"/>
                          </a:solidFill>
                          <a:latin typeface="+mn-lt"/>
                          <a:ea typeface="+mn-ea"/>
                          <a:cs typeface="+mn-cs"/>
                        </a:rPr>
                        <a:t>先进事迹</a:t>
                      </a:r>
                      <a:r>
                        <a:rPr lang="zh-CN" altLang="zh-CN" sz="2000" kern="1200" dirty="0">
                          <a:solidFill>
                            <a:schemeClr val="tx1"/>
                          </a:solidFill>
                          <a:latin typeface="+mn-lt"/>
                          <a:ea typeface="+mn-ea"/>
                          <a:cs typeface="+mn-cs"/>
                        </a:rPr>
                        <a:t>，</a:t>
                      </a:r>
                    </a:p>
                    <a:p>
                      <a:pPr>
                        <a:lnSpc>
                          <a:spcPct val="100000"/>
                        </a:lnSpc>
                      </a:pPr>
                      <a:r>
                        <a:rPr lang="zh-CN" altLang="zh-CN" sz="2000" b="1" kern="1200" dirty="0">
                          <a:solidFill>
                            <a:srgbClr val="0000FF"/>
                          </a:solidFill>
                          <a:latin typeface="+mn-lt"/>
                          <a:ea typeface="+mn-ea"/>
                          <a:cs typeface="+mn-cs"/>
                        </a:rPr>
                        <a:t>讨论</a:t>
                      </a:r>
                      <a:r>
                        <a:rPr lang="zh-CN" altLang="zh-CN" sz="2000" b="1" kern="1200" dirty="0">
                          <a:solidFill>
                            <a:schemeClr val="tx1"/>
                          </a:solidFill>
                          <a:latin typeface="+mn-lt"/>
                          <a:ea typeface="+mn-ea"/>
                          <a:cs typeface="+mn-cs"/>
                        </a:rPr>
                        <a:t>保持党的先进性、纯洁性</a:t>
                      </a:r>
                      <a:r>
                        <a:rPr lang="zh-CN" altLang="zh-CN" sz="2000" kern="1200" dirty="0">
                          <a:solidFill>
                            <a:schemeClr val="tx1"/>
                          </a:solidFill>
                          <a:latin typeface="+mn-lt"/>
                          <a:ea typeface="+mn-ea"/>
                          <a:cs typeface="+mn-cs"/>
                        </a:rPr>
                        <a:t>所面临的</a:t>
                      </a:r>
                      <a:r>
                        <a:rPr lang="zh-CN" altLang="zh-CN" sz="2000" b="1" kern="1200" dirty="0">
                          <a:solidFill>
                            <a:srgbClr val="FF0000"/>
                          </a:solidFill>
                          <a:latin typeface="+mn-lt"/>
                          <a:ea typeface="+mn-ea"/>
                          <a:cs typeface="+mn-cs"/>
                        </a:rPr>
                        <a:t>新问题新挑战</a:t>
                      </a:r>
                      <a:r>
                        <a:rPr lang="zh-CN" altLang="zh-CN" sz="2000" kern="1200" dirty="0">
                          <a:solidFill>
                            <a:schemeClr val="tx1"/>
                          </a:solidFill>
                          <a:latin typeface="+mn-lt"/>
                          <a:ea typeface="+mn-ea"/>
                          <a:cs typeface="+mn-cs"/>
                        </a:rPr>
                        <a:t>。</a:t>
                      </a:r>
                      <a:endParaRPr lang="en-US" altLang="zh-CN" sz="2000" kern="1200" dirty="0">
                        <a:solidFill>
                          <a:schemeClr val="tx1"/>
                        </a:solidFill>
                        <a:latin typeface="+mn-lt"/>
                        <a:ea typeface="+mn-ea"/>
                        <a:cs typeface="+mn-cs"/>
                      </a:endParaRPr>
                    </a:p>
                    <a:p>
                      <a:pPr>
                        <a:lnSpc>
                          <a:spcPct val="100000"/>
                        </a:lnSpc>
                      </a:pPr>
                      <a:endParaRPr lang="zh-CN" altLang="zh-CN" sz="1600" kern="1200" dirty="0">
                        <a:solidFill>
                          <a:srgbClr val="0000FF"/>
                        </a:solidFill>
                        <a:latin typeface="+mn-lt"/>
                        <a:ea typeface="+mn-ea"/>
                        <a:cs typeface="+mn-cs"/>
                      </a:endParaRPr>
                    </a:p>
                    <a:p>
                      <a:pPr>
                        <a:lnSpc>
                          <a:spcPct val="100000"/>
                        </a:lnSpc>
                      </a:pPr>
                      <a:r>
                        <a:rPr lang="zh-CN" altLang="zh-CN" sz="2000" b="1" kern="1200" dirty="0">
                          <a:solidFill>
                            <a:srgbClr val="0000FF"/>
                          </a:solidFill>
                          <a:latin typeface="+mn-lt"/>
                          <a:ea typeface="+mn-ea"/>
                          <a:cs typeface="+mn-cs"/>
                        </a:rPr>
                        <a:t>搜集</a:t>
                      </a:r>
                      <a:r>
                        <a:rPr lang="zh-CN" altLang="zh-CN" sz="2000" kern="1200" dirty="0">
                          <a:solidFill>
                            <a:schemeClr val="tx1"/>
                          </a:solidFill>
                          <a:latin typeface="+mn-lt"/>
                          <a:ea typeface="+mn-ea"/>
                          <a:cs typeface="+mn-cs"/>
                        </a:rPr>
                        <a:t>有关反腐倡廉的</a:t>
                      </a:r>
                      <a:r>
                        <a:rPr lang="zh-CN" altLang="zh-CN" sz="2000" b="1" kern="1200" dirty="0">
                          <a:solidFill>
                            <a:srgbClr val="FF0000"/>
                          </a:solidFill>
                          <a:latin typeface="+mn-lt"/>
                          <a:ea typeface="+mn-ea"/>
                          <a:cs typeface="+mn-cs"/>
                        </a:rPr>
                        <a:t>材料</a:t>
                      </a:r>
                      <a:r>
                        <a:rPr lang="zh-CN" altLang="zh-CN" sz="2000" kern="1200" dirty="0">
                          <a:solidFill>
                            <a:srgbClr val="FF0000"/>
                          </a:solidFill>
                          <a:latin typeface="+mn-lt"/>
                          <a:ea typeface="+mn-ea"/>
                          <a:cs typeface="+mn-cs"/>
                        </a:rPr>
                        <a:t>， </a:t>
                      </a:r>
                    </a:p>
                    <a:p>
                      <a:pPr>
                        <a:lnSpc>
                          <a:spcPct val="100000"/>
                        </a:lnSpc>
                      </a:pPr>
                      <a:r>
                        <a:rPr lang="zh-CN" altLang="zh-CN" sz="2000" b="1" kern="1200" dirty="0">
                          <a:solidFill>
                            <a:srgbClr val="0000FF"/>
                          </a:solidFill>
                          <a:latin typeface="+mn-lt"/>
                          <a:ea typeface="+mn-ea"/>
                          <a:cs typeface="+mn-cs"/>
                        </a:rPr>
                        <a:t>结合</a:t>
                      </a:r>
                      <a:r>
                        <a:rPr lang="zh-CN" altLang="zh-CN" sz="2000" kern="1200" dirty="0">
                          <a:solidFill>
                            <a:schemeClr val="tx1"/>
                          </a:solidFill>
                          <a:latin typeface="+mn-lt"/>
                          <a:ea typeface="+mn-ea"/>
                          <a:cs typeface="+mn-cs"/>
                        </a:rPr>
                        <a:t>新时代的伟大斗争、伟大工程、伟大事业、伟大梦想，</a:t>
                      </a:r>
                    </a:p>
                    <a:p>
                      <a:pPr>
                        <a:lnSpc>
                          <a:spcPct val="100000"/>
                        </a:lnSpc>
                      </a:pPr>
                      <a:r>
                        <a:rPr lang="zh-CN" altLang="zh-CN" sz="2000" b="1" kern="1200" dirty="0">
                          <a:solidFill>
                            <a:srgbClr val="0000FF"/>
                          </a:solidFill>
                          <a:latin typeface="+mn-lt"/>
                          <a:ea typeface="+mn-ea"/>
                          <a:cs typeface="+mn-cs"/>
                        </a:rPr>
                        <a:t>揭示</a:t>
                      </a:r>
                      <a:r>
                        <a:rPr lang="zh-CN" altLang="zh-CN" sz="2000" kern="1200" dirty="0">
                          <a:solidFill>
                            <a:schemeClr val="tx1"/>
                          </a:solidFill>
                          <a:latin typeface="+mn-lt"/>
                          <a:ea typeface="+mn-ea"/>
                          <a:cs typeface="+mn-cs"/>
                        </a:rPr>
                        <a:t>全面从严治党的</a:t>
                      </a:r>
                      <a:r>
                        <a:rPr lang="zh-CN" altLang="zh-CN" sz="2000" b="1" kern="1200" dirty="0">
                          <a:solidFill>
                            <a:srgbClr val="FF0000"/>
                          </a:solidFill>
                          <a:latin typeface="+mn-lt"/>
                          <a:ea typeface="+mn-ea"/>
                          <a:cs typeface="+mn-cs"/>
                        </a:rPr>
                        <a:t>意义</a:t>
                      </a:r>
                      <a:r>
                        <a:rPr lang="zh-CN" altLang="zh-CN" sz="2000" kern="1200" dirty="0">
                          <a:solidFill>
                            <a:schemeClr val="tx1"/>
                          </a:solidFill>
                          <a:latin typeface="+mn-lt"/>
                          <a:ea typeface="+mn-ea"/>
                          <a:cs typeface="+mn-cs"/>
                        </a:rPr>
                        <a:t>。</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9049" y="1012957"/>
            <a:ext cx="8859690" cy="195053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zh-CN" altLang="en-US" sz="2800" b="1" dirty="0">
                <a:solidFill>
                  <a:srgbClr val="0000FF"/>
                </a:solidFill>
                <a:latin typeface="微软雅黑" panose="020B0503020204020204" charset="-122"/>
                <a:ea typeface="微软雅黑" panose="020B0503020204020204" charset="-122"/>
              </a:rPr>
              <a:t>结合</a:t>
            </a:r>
            <a:r>
              <a:rPr lang="zh-CN" altLang="en-US" sz="2800" b="1" dirty="0">
                <a:latin typeface="微软雅黑" panose="020B0503020204020204" charset="-122"/>
                <a:ea typeface="微软雅黑" panose="020B0503020204020204" charset="-122"/>
              </a:rPr>
              <a:t>探究与分享</a:t>
            </a:r>
            <a:r>
              <a:rPr lang="en-US" altLang="zh-CN" sz="2800" b="1" dirty="0">
                <a:latin typeface="微软雅黑" panose="020B0503020204020204" charset="-122"/>
                <a:ea typeface="微软雅黑" panose="020B0503020204020204" charset="-122"/>
              </a:rPr>
              <a:t>1</a:t>
            </a:r>
            <a:r>
              <a:rPr lang="zh-CN" altLang="en-US" sz="2800" b="1" dirty="0">
                <a:latin typeface="微软雅黑" panose="020B0503020204020204" charset="-122"/>
                <a:ea typeface="微软雅黑" panose="020B0503020204020204" charset="-122"/>
              </a:rPr>
              <a:t>，讲两个问题：</a:t>
            </a:r>
            <a:r>
              <a:rPr lang="en-US" altLang="zh-CN" sz="2800" b="1" dirty="0">
                <a:latin typeface="微软雅黑" panose="020B0503020204020204" charset="-122"/>
                <a:ea typeface="微软雅黑" panose="020B0503020204020204" charset="-122"/>
              </a:rPr>
              <a:t>   </a:t>
            </a:r>
            <a:endParaRPr lang="en-US" altLang="zh-CN" sz="2800" b="1" dirty="0">
              <a:solidFill>
                <a:srgbClr val="0000FF"/>
              </a:solidFill>
              <a:latin typeface="微软雅黑" panose="020B0503020204020204" charset="-122"/>
              <a:ea typeface="微软雅黑" panose="020B0503020204020204" charset="-122"/>
            </a:endParaRPr>
          </a:p>
          <a:p>
            <a:pPr>
              <a:lnSpc>
                <a:spcPct val="150000"/>
              </a:lnSpc>
              <a:defRPr/>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sym typeface="+mn-ea"/>
              </a:rPr>
              <a:t>中国共产党指导思想的</a:t>
            </a:r>
            <a:r>
              <a:rPr lang="zh-CN" altLang="en-US" sz="2800" b="1" dirty="0">
                <a:solidFill>
                  <a:srgbClr val="0000FF"/>
                </a:solidFill>
                <a:latin typeface="+mn-ea"/>
                <a:ea typeface="+mn-ea"/>
                <a:sym typeface="+mn-ea"/>
              </a:rPr>
              <a:t>构成</a:t>
            </a:r>
            <a:endParaRPr lang="en-US" altLang="zh-CN" sz="2800" b="1" dirty="0">
              <a:solidFill>
                <a:srgbClr val="0000FF"/>
              </a:solidFill>
              <a:latin typeface="宋体" panose="02010600030101010101" pitchFamily="2" charset="-122"/>
              <a:ea typeface="宋体" panose="02010600030101010101" pitchFamily="2" charset="-122"/>
            </a:endParaRPr>
          </a:p>
          <a:p>
            <a:pPr>
              <a:lnSpc>
                <a:spcPct val="150000"/>
              </a:lnSpc>
              <a:defRPr/>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sym typeface="+mn-ea"/>
              </a:rPr>
              <a:t>既一脉相承又</a:t>
            </a:r>
            <a:r>
              <a:rPr lang="zh-CN" altLang="en-US" sz="2800" b="1" dirty="0">
                <a:solidFill>
                  <a:srgbClr val="0000FF"/>
                </a:solidFill>
                <a:latin typeface="+mn-ea"/>
                <a:ea typeface="+mn-ea"/>
                <a:sym typeface="+mn-ea"/>
              </a:rPr>
              <a:t>与时俱进</a:t>
            </a:r>
            <a:endParaRPr lang="en-US" altLang="zh-CN" sz="2800" b="1" dirty="0">
              <a:solidFill>
                <a:srgbClr val="0000FF"/>
              </a:solidFill>
              <a:latin typeface="+mn-ea"/>
              <a:ea typeface="+mn-ea"/>
            </a:endParaRPr>
          </a:p>
        </p:txBody>
      </p:sp>
      <p:sp>
        <p:nvSpPr>
          <p:cNvPr id="4" name="矩形 6"/>
          <p:cNvSpPr>
            <a:spLocks noChangeArrowheads="1"/>
          </p:cNvSpPr>
          <p:nvPr/>
        </p:nvSpPr>
        <p:spPr bwMode="auto">
          <a:xfrm>
            <a:off x="169049" y="36987"/>
            <a:ext cx="8859690" cy="59792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charset="-122"/>
                <a:ea typeface="微软雅黑" panose="020B0503020204020204" charset="-122"/>
              </a:rPr>
              <a:t>    第一目  </a:t>
            </a:r>
            <a:r>
              <a:rPr lang="zh-CN" altLang="en-US" sz="2800" b="1" dirty="0">
                <a:solidFill>
                  <a:srgbClr val="0000FF"/>
                </a:solidFill>
                <a:latin typeface="微软雅黑" panose="020B0503020204020204" charset="-122"/>
                <a:ea typeface="微软雅黑" panose="020B0503020204020204" charset="-122"/>
                <a:sym typeface="+mn-ea"/>
              </a:rPr>
              <a:t>党的</a:t>
            </a:r>
            <a:r>
              <a:rPr lang="zh-CN" altLang="en-US" sz="2800" b="1" dirty="0">
                <a:solidFill>
                  <a:srgbClr val="FF0000"/>
                </a:solidFill>
                <a:latin typeface="微软雅黑" panose="020B0503020204020204" charset="-122"/>
                <a:ea typeface="微软雅黑" panose="020B0503020204020204" charset="-122"/>
                <a:sym typeface="+mn-ea"/>
              </a:rPr>
              <a:t>指导思想</a:t>
            </a:r>
            <a:r>
              <a:rPr lang="zh-CN" altLang="en-US" sz="2800" b="1" dirty="0">
                <a:solidFill>
                  <a:srgbClr val="0000FF"/>
                </a:solidFill>
                <a:latin typeface="微软雅黑" panose="020B0503020204020204" charset="-122"/>
                <a:ea typeface="微软雅黑" panose="020B0503020204020204" charset="-122"/>
                <a:sym typeface="+mn-ea"/>
              </a:rPr>
              <a:t>与时俱进</a:t>
            </a:r>
            <a:r>
              <a:rPr lang="zh-CN" altLang="en-US" sz="2800" b="1" dirty="0">
                <a:solidFill>
                  <a:srgbClr val="0000FF"/>
                </a:solidFill>
                <a:latin typeface="微软雅黑" panose="020B0503020204020204" charset="-122"/>
                <a:ea typeface="微软雅黑" panose="020B0503020204020204" charset="-122"/>
              </a:rPr>
              <a:t> </a:t>
            </a:r>
            <a:endParaRPr lang="en-US" altLang="zh-CN" sz="2800" b="1" dirty="0">
              <a:solidFill>
                <a:srgbClr val="0000FF"/>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169049" y="859277"/>
            <a:ext cx="8859690" cy="338458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nSpc>
                <a:spcPct val="150000"/>
              </a:lnSpc>
              <a:defRPr/>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sym typeface="+mn-ea"/>
              </a:rPr>
              <a:t>中国共产党指导思想的</a:t>
            </a:r>
            <a:r>
              <a:rPr lang="zh-CN" altLang="en-US" sz="2800" b="1" dirty="0">
                <a:solidFill>
                  <a:srgbClr val="0000FF"/>
                </a:solidFill>
                <a:latin typeface="+mn-ea"/>
                <a:ea typeface="+mn-ea"/>
                <a:sym typeface="+mn-ea"/>
              </a:rPr>
              <a:t>构成</a:t>
            </a:r>
            <a:endParaRPr lang="en-US" altLang="zh-CN" sz="2800" b="1" dirty="0">
              <a:solidFill>
                <a:srgbClr val="0000FF"/>
              </a:solidFill>
              <a:latin typeface="+mn-ea"/>
              <a:ea typeface="+mn-ea"/>
              <a:sym typeface="+mn-ea"/>
            </a:endParaRPr>
          </a:p>
          <a:p>
            <a:pPr>
              <a:lnSpc>
                <a:spcPct val="150000"/>
              </a:lnSpc>
              <a:defRPr/>
            </a:pPr>
            <a:endParaRPr lang="zh-CN" altLang="en-US" sz="2800" b="1" dirty="0">
              <a:solidFill>
                <a:srgbClr val="FF0000"/>
              </a:solidFill>
              <a:latin typeface="+mn-ea"/>
              <a:ea typeface="+mn-ea"/>
              <a:sym typeface="+mn-ea"/>
            </a:endParaRPr>
          </a:p>
          <a:p>
            <a:pPr>
              <a:lnSpc>
                <a:spcPct val="120000"/>
              </a:lnSpc>
              <a:defRPr/>
            </a:pPr>
            <a:r>
              <a:rPr lang="en-US" altLang="zh-CN" sz="2800" b="1" kern="1200" spc="150" dirty="0">
                <a:latin typeface="宋体" panose="02010600030101010101" pitchFamily="2" charset="-122"/>
                <a:ea typeface="宋体" panose="02010600030101010101" pitchFamily="2" charset="-122"/>
                <a:cs typeface="+mn-cs"/>
                <a:sym typeface="+mn-ea"/>
              </a:rPr>
              <a:t>  </a:t>
            </a:r>
            <a:r>
              <a:rPr lang="zh-CN" altLang="en-US" sz="2800" b="1" kern="1200" spc="150" dirty="0">
                <a:latin typeface="宋体" panose="02010600030101010101" pitchFamily="2" charset="-122"/>
                <a:ea typeface="宋体" panose="02010600030101010101" pitchFamily="2" charset="-122"/>
                <a:cs typeface="+mn-cs"/>
                <a:sym typeface="+mn-ea"/>
              </a:rPr>
              <a:t>中国共产党的指导思想是</a:t>
            </a:r>
            <a:endParaRPr lang="en-US" altLang="zh-CN" sz="2800" b="1" kern="1200" spc="150" dirty="0">
              <a:latin typeface="宋体" panose="02010600030101010101" pitchFamily="2" charset="-122"/>
              <a:ea typeface="宋体" panose="02010600030101010101" pitchFamily="2" charset="-122"/>
              <a:cs typeface="+mn-cs"/>
              <a:sym typeface="+mn-ea"/>
            </a:endParaRPr>
          </a:p>
          <a:p>
            <a:pPr>
              <a:lnSpc>
                <a:spcPct val="120000"/>
              </a:lnSpc>
              <a:defRPr/>
            </a:pPr>
            <a:r>
              <a:rPr lang="zh-CN" altLang="en-US" sz="2800" b="1" kern="1200" spc="150" dirty="0">
                <a:latin typeface="宋体" panose="02010600030101010101" pitchFamily="2" charset="-122"/>
                <a:ea typeface="宋体" panose="02010600030101010101" pitchFamily="2" charset="-122"/>
                <a:cs typeface="+mn-cs"/>
                <a:sym typeface="+mn-ea"/>
              </a:rPr>
              <a:t>  马克思列宁</a:t>
            </a:r>
            <a:r>
              <a:rPr lang="zh-CN" altLang="en-US" sz="2800" b="1" dirty="0">
                <a:solidFill>
                  <a:srgbClr val="FF0000"/>
                </a:solidFill>
                <a:latin typeface="+mn-ea"/>
                <a:ea typeface="+mn-ea"/>
                <a:sym typeface="+mn-ea"/>
              </a:rPr>
              <a:t>主义</a:t>
            </a:r>
            <a:r>
              <a:rPr lang="zh-CN" altLang="en-US" sz="2800" b="1" kern="1200" spc="150" dirty="0">
                <a:latin typeface="宋体" panose="02010600030101010101" pitchFamily="2" charset="-122"/>
                <a:ea typeface="宋体" panose="02010600030101010101" pitchFamily="2" charset="-122"/>
                <a:cs typeface="+mn-cs"/>
                <a:sym typeface="+mn-ea"/>
              </a:rPr>
              <a:t>、毛泽东</a:t>
            </a:r>
            <a:r>
              <a:rPr lang="zh-CN" altLang="en-US" sz="2800" b="1" dirty="0">
                <a:solidFill>
                  <a:srgbClr val="FF0000"/>
                </a:solidFill>
                <a:latin typeface="+mn-ea"/>
                <a:ea typeface="+mn-ea"/>
                <a:sym typeface="+mn-ea"/>
              </a:rPr>
              <a:t>思想</a:t>
            </a:r>
            <a:r>
              <a:rPr lang="zh-CN" altLang="en-US" sz="2800" b="1" kern="1200" spc="150" dirty="0">
                <a:latin typeface="宋体" panose="02010600030101010101" pitchFamily="2" charset="-122"/>
                <a:ea typeface="宋体" panose="02010600030101010101" pitchFamily="2" charset="-122"/>
                <a:cs typeface="+mn-cs"/>
                <a:sym typeface="+mn-ea"/>
              </a:rPr>
              <a:t>、邓小平</a:t>
            </a:r>
            <a:r>
              <a:rPr lang="zh-CN" altLang="en-US" sz="2800" b="1" dirty="0">
                <a:solidFill>
                  <a:srgbClr val="FF0000"/>
                </a:solidFill>
                <a:latin typeface="+mn-ea"/>
                <a:ea typeface="+mn-ea"/>
                <a:sym typeface="+mn-ea"/>
              </a:rPr>
              <a:t>理论</a:t>
            </a:r>
            <a:r>
              <a:rPr lang="zh-CN" altLang="en-US" sz="2800" b="1" kern="1200" spc="150" dirty="0">
                <a:latin typeface="宋体" panose="02010600030101010101" pitchFamily="2" charset="-122"/>
                <a:ea typeface="宋体" panose="02010600030101010101" pitchFamily="2" charset="-122"/>
                <a:cs typeface="+mn-cs"/>
                <a:sym typeface="+mn-ea"/>
              </a:rPr>
              <a:t>、   </a:t>
            </a:r>
            <a:endParaRPr lang="en-US" altLang="zh-CN" sz="2800" b="1" kern="1200" spc="150" dirty="0">
              <a:latin typeface="宋体" panose="02010600030101010101" pitchFamily="2" charset="-122"/>
              <a:ea typeface="宋体" panose="02010600030101010101" pitchFamily="2" charset="-122"/>
              <a:cs typeface="+mn-cs"/>
              <a:sym typeface="+mn-ea"/>
            </a:endParaRPr>
          </a:p>
          <a:p>
            <a:pPr>
              <a:lnSpc>
                <a:spcPct val="120000"/>
              </a:lnSpc>
              <a:defRPr/>
            </a:pPr>
            <a:r>
              <a:rPr lang="zh-CN" altLang="en-US" sz="2800" b="1" kern="1200" spc="150" dirty="0">
                <a:latin typeface="宋体" panose="02010600030101010101" pitchFamily="2" charset="-122"/>
                <a:ea typeface="宋体" panose="02010600030101010101" pitchFamily="2" charset="-122"/>
                <a:cs typeface="+mn-cs"/>
                <a:sym typeface="+mn-ea"/>
              </a:rPr>
              <a:t>“三个代表”重要</a:t>
            </a:r>
            <a:r>
              <a:rPr lang="zh-CN" altLang="en-US" sz="2800" b="1" dirty="0">
                <a:solidFill>
                  <a:srgbClr val="FF0000"/>
                </a:solidFill>
                <a:latin typeface="+mn-ea"/>
                <a:ea typeface="+mn-ea"/>
                <a:sym typeface="+mn-ea"/>
              </a:rPr>
              <a:t>思想</a:t>
            </a:r>
            <a:r>
              <a:rPr lang="zh-CN" altLang="en-US" sz="2800" b="1" kern="1200" spc="150" dirty="0">
                <a:latin typeface="宋体" panose="02010600030101010101" pitchFamily="2" charset="-122"/>
                <a:ea typeface="宋体" panose="02010600030101010101" pitchFamily="2" charset="-122"/>
                <a:cs typeface="+mn-cs"/>
                <a:sym typeface="+mn-ea"/>
              </a:rPr>
              <a:t>、科学发展</a:t>
            </a:r>
            <a:r>
              <a:rPr lang="zh-CN" altLang="en-US" sz="2800" b="1" dirty="0">
                <a:solidFill>
                  <a:srgbClr val="FF0000"/>
                </a:solidFill>
                <a:latin typeface="+mn-ea"/>
                <a:ea typeface="+mn-ea"/>
                <a:sym typeface="+mn-ea"/>
              </a:rPr>
              <a:t>观</a:t>
            </a:r>
            <a:r>
              <a:rPr lang="zh-CN" altLang="en-US" sz="2800" b="1" kern="1200" spc="150" dirty="0">
                <a:latin typeface="宋体" panose="02010600030101010101" pitchFamily="2" charset="-122"/>
                <a:ea typeface="宋体" panose="02010600030101010101" pitchFamily="2" charset="-122"/>
                <a:cs typeface="+mn-cs"/>
                <a:sym typeface="+mn-ea"/>
              </a:rPr>
              <a:t>、</a:t>
            </a:r>
            <a:endParaRPr lang="en-US" altLang="zh-CN" sz="2800" b="1" kern="1200" spc="150" dirty="0">
              <a:latin typeface="宋体" panose="02010600030101010101" pitchFamily="2" charset="-122"/>
              <a:ea typeface="宋体" panose="02010600030101010101" pitchFamily="2" charset="-122"/>
              <a:cs typeface="+mn-cs"/>
              <a:sym typeface="+mn-ea"/>
            </a:endParaRPr>
          </a:p>
          <a:p>
            <a:pPr>
              <a:lnSpc>
                <a:spcPct val="120000"/>
              </a:lnSpc>
              <a:defRPr/>
            </a:pPr>
            <a:r>
              <a:rPr lang="en-US" altLang="zh-CN" sz="2800" b="1" kern="1200" spc="150" dirty="0">
                <a:latin typeface="宋体" panose="02010600030101010101" pitchFamily="2" charset="-122"/>
                <a:ea typeface="宋体" panose="02010600030101010101" pitchFamily="2" charset="-122"/>
                <a:cs typeface="+mn-cs"/>
                <a:sym typeface="+mn-ea"/>
              </a:rPr>
              <a:t>  </a:t>
            </a:r>
            <a:r>
              <a:rPr lang="zh-CN" altLang="en-US" sz="2800" b="1" kern="1200" spc="150" dirty="0">
                <a:latin typeface="宋体" panose="02010600030101010101" pitchFamily="2" charset="-122"/>
                <a:ea typeface="宋体" panose="02010600030101010101" pitchFamily="2" charset="-122"/>
                <a:cs typeface="+mn-cs"/>
                <a:sym typeface="+mn-ea"/>
              </a:rPr>
              <a:t>习近平新时代中国特色社会主义</a:t>
            </a:r>
            <a:r>
              <a:rPr lang="zh-CN" altLang="en-US" sz="2800" b="1" dirty="0">
                <a:solidFill>
                  <a:srgbClr val="FF0000"/>
                </a:solidFill>
                <a:latin typeface="+mn-ea"/>
                <a:ea typeface="+mn-ea"/>
                <a:sym typeface="+mn-ea"/>
              </a:rPr>
              <a:t>思想</a:t>
            </a:r>
            <a:r>
              <a:rPr lang="zh-CN" altLang="en-US" sz="2800" b="1" kern="1200" spc="150" dirty="0">
                <a:latin typeface="宋体" panose="02010600030101010101" pitchFamily="2" charset="-122"/>
                <a:ea typeface="宋体" panose="02010600030101010101" pitchFamily="2" charset="-122"/>
                <a:cs typeface="+mn-cs"/>
                <a:sym typeface="+mn-ea"/>
              </a:rPr>
              <a:t>。</a:t>
            </a:r>
            <a:endParaRPr lang="en-US" altLang="zh-CN" sz="2800" b="1" dirty="0">
              <a:latin typeface="宋体" panose="02010600030101010101" pitchFamily="2" charset="-122"/>
              <a:ea typeface="宋体" panose="02010600030101010101" pitchFamily="2" charset="-122"/>
            </a:endParaRPr>
          </a:p>
        </p:txBody>
      </p:sp>
      <p:sp>
        <p:nvSpPr>
          <p:cNvPr id="4" name="矩形 6"/>
          <p:cNvSpPr>
            <a:spLocks noChangeArrowheads="1"/>
          </p:cNvSpPr>
          <p:nvPr/>
        </p:nvSpPr>
        <p:spPr bwMode="auto">
          <a:xfrm>
            <a:off x="169049" y="36987"/>
            <a:ext cx="8859690" cy="650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eaLnBrk="1" hangingPunct="1">
              <a:lnSpc>
                <a:spcPct val="130000"/>
              </a:lnSpc>
            </a:pPr>
            <a:r>
              <a:rPr lang="zh-CN" altLang="en-US" sz="2800" b="1" dirty="0">
                <a:solidFill>
                  <a:srgbClr val="0000FF"/>
                </a:solidFill>
                <a:latin typeface="微软雅黑" panose="020B0503020204020204" charset="-122"/>
                <a:ea typeface="微软雅黑" panose="020B0503020204020204" charset="-122"/>
              </a:rPr>
              <a:t>    第一目  </a:t>
            </a:r>
            <a:r>
              <a:rPr lang="zh-CN" altLang="en-US" sz="2800" b="1" dirty="0">
                <a:solidFill>
                  <a:srgbClr val="0000FF"/>
                </a:solidFill>
                <a:latin typeface="微软雅黑" panose="020B0503020204020204" charset="-122"/>
                <a:ea typeface="微软雅黑" panose="020B0503020204020204" charset="-122"/>
                <a:sym typeface="+mn-ea"/>
              </a:rPr>
              <a:t>党的指导思想</a:t>
            </a:r>
            <a:r>
              <a:rPr lang="zh-CN" altLang="en-US" sz="2800" b="1" dirty="0">
                <a:solidFill>
                  <a:srgbClr val="FF0000"/>
                </a:solidFill>
                <a:latin typeface="微软雅黑" panose="020B0503020204020204" charset="-122"/>
                <a:ea typeface="微软雅黑" panose="020B0503020204020204" charset="-122"/>
                <a:sym typeface="+mn-ea"/>
              </a:rPr>
              <a:t>与时俱进</a:t>
            </a:r>
            <a:r>
              <a:rPr lang="zh-CN" altLang="en-US" sz="2800" b="1" dirty="0">
                <a:solidFill>
                  <a:srgbClr val="0000FF"/>
                </a:solidFill>
                <a:latin typeface="微软雅黑" panose="020B0503020204020204" charset="-122"/>
                <a:ea typeface="微软雅黑" panose="020B0503020204020204" charset="-122"/>
              </a:rPr>
              <a:t> </a:t>
            </a:r>
            <a:endParaRPr lang="en-US" altLang="zh-CN" sz="28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0"/>
          <p:cNvSpPr txBox="1">
            <a:spLocks noChangeArrowheads="1"/>
          </p:cNvSpPr>
          <p:nvPr/>
        </p:nvSpPr>
        <p:spPr bwMode="auto">
          <a:xfrm>
            <a:off x="99891" y="92838"/>
            <a:ext cx="8967268" cy="521970"/>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800" b="1" dirty="0">
                <a:solidFill>
                  <a:srgbClr val="00B050"/>
                </a:solidFill>
              </a:rPr>
              <a:t> </a:t>
            </a:r>
            <a:r>
              <a:rPr lang="zh-CN" altLang="en-US" sz="2800" b="1" dirty="0">
                <a:solidFill>
                  <a:srgbClr val="0000FF"/>
                </a:solidFill>
                <a:latin typeface="微软雅黑" panose="020B0503020204020204" charset="-122"/>
                <a:ea typeface="微软雅黑" panose="020B0503020204020204" charset="-122"/>
              </a:rPr>
              <a:t> （</a:t>
            </a:r>
            <a:r>
              <a:rPr lang="en-US" altLang="zh-CN" sz="2800" b="1" dirty="0">
                <a:solidFill>
                  <a:srgbClr val="0000FF"/>
                </a:solidFill>
                <a:latin typeface="微软雅黑" panose="020B0503020204020204" charset="-122"/>
                <a:ea typeface="微软雅黑" panose="020B0503020204020204" charset="-122"/>
              </a:rPr>
              <a:t>1</a:t>
            </a:r>
            <a:r>
              <a:rPr lang="zh-CN" altLang="en-US" sz="2800" b="1" dirty="0">
                <a:solidFill>
                  <a:srgbClr val="0000FF"/>
                </a:solidFill>
                <a:latin typeface="微软雅黑" panose="020B0503020204020204" charset="-122"/>
                <a:ea typeface="微软雅黑" panose="020B0503020204020204" charset="-122"/>
              </a:rPr>
              <a:t>）</a:t>
            </a:r>
            <a:r>
              <a:rPr lang="zh-CN" altLang="en-US" sz="2800" b="1" dirty="0">
                <a:solidFill>
                  <a:srgbClr val="0000FF"/>
                </a:solidFill>
                <a:latin typeface="微软雅黑" panose="020B0503020204020204" charset="-122"/>
                <a:ea typeface="微软雅黑" panose="020B0503020204020204" charset="-122"/>
                <a:sym typeface="+mn-ea"/>
              </a:rPr>
              <a:t>马克思列宁主义</a:t>
            </a:r>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99891" y="716020"/>
            <a:ext cx="8967268" cy="4285404"/>
          </a:xfrm>
          <a:prstGeom prst="rect">
            <a:avLst/>
          </a:prstGeom>
          <a:noFill/>
          <a:ln>
            <a:solidFill>
              <a:schemeClr val="accent3"/>
            </a:solidFill>
          </a:ln>
        </p:spPr>
        <p:txBody>
          <a:bodyPr wrap="square">
            <a:spAutoFit/>
          </a:bodyPr>
          <a:lstStyle/>
          <a:p>
            <a:pPr>
              <a:lnSpc>
                <a:spcPct val="115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内容： </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马克思主义</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博大精深</a:t>
            </a:r>
            <a:endParaRPr lang="en-US" altLang="zh-CN" sz="2400" b="1" kern="1200" spc="150" dirty="0">
              <a:solidFill>
                <a:srgbClr val="FF0000"/>
              </a:solidFill>
              <a:latin typeface="微软雅黑" panose="020B0503020204020204" pitchFamily="34" charset="-122"/>
              <a:ea typeface="微软雅黑" panose="020B0503020204020204" pitchFamily="34" charset="-122"/>
              <a:cs typeface="+mn-cs"/>
            </a:endParaRPr>
          </a:p>
          <a:p>
            <a:pPr>
              <a:lnSpc>
                <a:spcPct val="11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涉及自然界、人类社会、人类思维各个领域，</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1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涵盖历史、经济、政治、文化、社会、生态、科技、</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1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军事、党建等方面。</a:t>
            </a:r>
          </a:p>
          <a:p>
            <a:pPr>
              <a:lnSpc>
                <a:spcPct val="115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特点： </a:t>
            </a:r>
            <a:r>
              <a:rPr lang="zh-CN" altLang="en-US" sz="2400" b="1" kern="1200" spc="150" dirty="0">
                <a:solidFill>
                  <a:schemeClr val="tx1"/>
                </a:solidFill>
                <a:latin typeface="宋体" panose="02010600030101010101" pitchFamily="2" charset="-122"/>
                <a:ea typeface="宋体" panose="02010600030101010101" pitchFamily="2" charset="-122"/>
                <a:cs typeface="+mn-cs"/>
              </a:rPr>
              <a:t>随着</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时代</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实践</a:t>
            </a:r>
            <a:r>
              <a:rPr lang="zh-CN" altLang="en-US" sz="2400" b="1" kern="1200" spc="150" dirty="0">
                <a:solidFill>
                  <a:schemeClr val="tx1"/>
                </a:solidFill>
                <a:latin typeface="宋体" panose="02010600030101010101" pitchFamily="2" charset="-122"/>
                <a:ea typeface="宋体" panose="02010600030101010101" pitchFamily="2" charset="-122"/>
                <a:cs typeface="+mn-cs"/>
              </a:rPr>
              <a:t>和</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科学</a:t>
            </a:r>
            <a:r>
              <a:rPr lang="zh-CN" altLang="en-US" sz="2400" b="1" kern="1200" spc="150" dirty="0">
                <a:solidFill>
                  <a:schemeClr val="tx1"/>
                </a:solidFill>
                <a:latin typeface="宋体" panose="02010600030101010101" pitchFamily="2" charset="-122"/>
                <a:ea typeface="宋体" panose="02010600030101010101" pitchFamily="2" charset="-122"/>
                <a:cs typeface="+mn-cs"/>
              </a:rPr>
              <a:t>的发展</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1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而</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不断发展</a:t>
            </a:r>
            <a:r>
              <a:rPr lang="zh-CN" altLang="en-US" sz="2400" b="1" kern="1200" spc="150" dirty="0">
                <a:solidFill>
                  <a:schemeClr val="tx1"/>
                </a:solidFill>
                <a:latin typeface="宋体" panose="02010600030101010101" pitchFamily="2" charset="-122"/>
                <a:ea typeface="宋体" panose="02010600030101010101" pitchFamily="2" charset="-122"/>
                <a:cs typeface="+mn-cs"/>
              </a:rPr>
              <a:t>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开放</a:t>
            </a:r>
            <a:r>
              <a:rPr lang="zh-CN" altLang="en-US" sz="2400" b="1" kern="1200" spc="150" dirty="0">
                <a:solidFill>
                  <a:schemeClr val="tx1"/>
                </a:solidFill>
                <a:latin typeface="宋体" panose="02010600030101010101" pitchFamily="2" charset="-122"/>
                <a:ea typeface="宋体" panose="02010600030101010101" pitchFamily="2" charset="-122"/>
                <a:cs typeface="+mn-cs"/>
              </a:rPr>
              <a:t>的理论体系。</a:t>
            </a:r>
          </a:p>
          <a:p>
            <a:pPr>
              <a:lnSpc>
                <a:spcPct val="115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应用： </a:t>
            </a:r>
            <a:r>
              <a:rPr lang="zh-CN" altLang="en-US" sz="2400" b="1" kern="1200" spc="150" dirty="0">
                <a:solidFill>
                  <a:schemeClr val="tx1"/>
                </a:solidFill>
                <a:latin typeface="宋体" panose="02010600030101010101" pitchFamily="2" charset="-122"/>
                <a:ea typeface="宋体" panose="02010600030101010101" pitchFamily="2" charset="-122"/>
                <a:cs typeface="+mn-cs"/>
              </a:rPr>
              <a:t>中国共产党</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15000"/>
              </a:lnSpc>
              <a:defRPr/>
            </a:pPr>
            <a:r>
              <a:rPr lang="zh-CN" altLang="en-US"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之所以</a:t>
            </a:r>
            <a:r>
              <a:rPr lang="zh-CN" altLang="en-US" sz="2400" b="1" kern="1200" spc="150" dirty="0">
                <a:solidFill>
                  <a:schemeClr val="tx1"/>
                </a:solidFill>
                <a:latin typeface="宋体" panose="02010600030101010101" pitchFamily="2" charset="-122"/>
                <a:ea typeface="宋体" panose="02010600030101010101" pitchFamily="2" charset="-122"/>
                <a:cs typeface="+mn-cs"/>
              </a:rPr>
              <a:t>能够</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走在</a:t>
            </a:r>
            <a:r>
              <a:rPr lang="zh-CN" altLang="en-US" sz="2400" b="1" kern="1200" spc="150" dirty="0">
                <a:solidFill>
                  <a:schemeClr val="tx1"/>
                </a:solidFill>
                <a:latin typeface="宋体" panose="02010600030101010101" pitchFamily="2" charset="-122"/>
                <a:ea typeface="宋体" panose="02010600030101010101" pitchFamily="2" charset="-122"/>
                <a:cs typeface="+mn-cs"/>
              </a:rPr>
              <a:t>时代前列</a:t>
            </a:r>
            <a:r>
              <a:rPr lang="zh-CN" altLang="en-US" b="1" kern="1200" spc="150" dirty="0">
                <a:solidFill>
                  <a:schemeClr val="tx1"/>
                </a:solidFill>
                <a:latin typeface="宋体" panose="02010600030101010101" pitchFamily="2" charset="-122"/>
                <a:ea typeface="宋体" panose="02010600030101010101" pitchFamily="2" charset="-122"/>
                <a:cs typeface="+mn-cs"/>
              </a:rPr>
              <a:t>，</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保持</a:t>
            </a:r>
            <a:r>
              <a:rPr lang="zh-CN" altLang="en-US" sz="2400" b="1" kern="1200" spc="150" dirty="0">
                <a:solidFill>
                  <a:schemeClr val="tx1"/>
                </a:solidFill>
                <a:latin typeface="宋体" panose="02010600030101010101" pitchFamily="2" charset="-122"/>
                <a:ea typeface="宋体" panose="02010600030101010101" pitchFamily="2" charset="-122"/>
                <a:cs typeface="+mn-cs"/>
              </a:rPr>
              <a:t>党的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先进性</a:t>
            </a:r>
            <a:r>
              <a:rPr lang="zh-CN" altLang="en-US" sz="2400" b="1" kern="1200" spc="150" dirty="0">
                <a:solidFill>
                  <a:schemeClr val="tx1"/>
                </a:solidFill>
                <a:latin typeface="宋体" panose="02010600030101010101" pitchFamily="2" charset="-122"/>
                <a:ea typeface="宋体" panose="02010600030101010101" pitchFamily="2" charset="-122"/>
                <a:cs typeface="+mn-cs"/>
              </a:rPr>
              <a:t>和</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纯洁性</a:t>
            </a:r>
            <a:r>
              <a:rPr lang="zh-CN" altLang="en-US" sz="20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1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就在于</a:t>
            </a:r>
            <a:r>
              <a:rPr lang="zh-CN" altLang="en-US" sz="2400" b="1" kern="1200" spc="150" dirty="0">
                <a:solidFill>
                  <a:schemeClr val="tx1"/>
                </a:solidFill>
                <a:latin typeface="宋体" panose="02010600030101010101" pitchFamily="2" charset="-122"/>
                <a:ea typeface="宋体" panose="02010600030101010101" pitchFamily="2" charset="-122"/>
                <a:cs typeface="+mn-cs"/>
              </a:rPr>
              <a:t>它以</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接续推进</a:t>
            </a:r>
            <a:r>
              <a:rPr lang="zh-CN" altLang="en-US" sz="2400" b="1" kern="1200" spc="150" dirty="0">
                <a:solidFill>
                  <a:schemeClr val="tx1"/>
                </a:solidFill>
                <a:latin typeface="宋体" panose="02010600030101010101" pitchFamily="2" charset="-122"/>
                <a:ea typeface="宋体" panose="02010600030101010101" pitchFamily="2" charset="-122"/>
                <a:cs typeface="+mn-cs"/>
              </a:rPr>
              <a:t>的马克思主义中国化创新理论</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15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作为行动指南。</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0"/>
          <p:cNvSpPr txBox="1">
            <a:spLocks noChangeArrowheads="1"/>
          </p:cNvSpPr>
          <p:nvPr/>
        </p:nvSpPr>
        <p:spPr bwMode="auto">
          <a:xfrm>
            <a:off x="161364" y="65213"/>
            <a:ext cx="8882743" cy="521970"/>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ea typeface="仿宋_GB2312" pitchFamily="49" charset="-122"/>
              </a:defRPr>
            </a:lvl1pPr>
            <a:lvl2pPr marL="742950" indent="-285750">
              <a:defRPr sz="1600">
                <a:solidFill>
                  <a:schemeClr val="tx1"/>
                </a:solidFill>
                <a:latin typeface="Arial" panose="020B0604020202020204" pitchFamily="34" charset="0"/>
                <a:ea typeface="仿宋_GB2312" pitchFamily="49" charset="-122"/>
              </a:defRPr>
            </a:lvl2pPr>
            <a:lvl3pPr marL="1143000" indent="-228600">
              <a:defRPr sz="1600">
                <a:solidFill>
                  <a:schemeClr val="tx1"/>
                </a:solidFill>
                <a:latin typeface="Arial" panose="020B0604020202020204" pitchFamily="34" charset="0"/>
                <a:ea typeface="仿宋_GB2312" pitchFamily="49" charset="-122"/>
              </a:defRPr>
            </a:lvl3pPr>
            <a:lvl4pPr marL="1600200" indent="-228600">
              <a:defRPr sz="1600">
                <a:solidFill>
                  <a:schemeClr val="tx1"/>
                </a:solidFill>
                <a:latin typeface="Arial" panose="020B0604020202020204" pitchFamily="34" charset="0"/>
                <a:ea typeface="仿宋_GB2312" pitchFamily="49" charset="-122"/>
              </a:defRPr>
            </a:lvl4pPr>
            <a:lvl5pPr marL="2057400" indent="-228600">
              <a:defRPr sz="16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仿宋_GB2312" pitchFamily="49" charset="-122"/>
              </a:defRPr>
            </a:lvl9pPr>
          </a:lstStyle>
          <a:p>
            <a:pPr algn="ctr"/>
            <a:r>
              <a:rPr lang="en-US" altLang="zh-CN" sz="2800" b="1" dirty="0">
                <a:solidFill>
                  <a:srgbClr val="00B050"/>
                </a:solidFill>
              </a:rPr>
              <a:t> </a:t>
            </a:r>
            <a:r>
              <a:rPr lang="zh-CN" altLang="en-US" sz="2800" b="1" dirty="0">
                <a:solidFill>
                  <a:srgbClr val="0000FF"/>
                </a:solidFill>
                <a:latin typeface="微软雅黑" panose="020B0503020204020204" charset="-122"/>
                <a:ea typeface="微软雅黑" panose="020B0503020204020204" charset="-122"/>
              </a:rPr>
              <a:t> （</a:t>
            </a:r>
            <a:r>
              <a:rPr lang="en-US" altLang="zh-CN" sz="2800" b="1" dirty="0">
                <a:solidFill>
                  <a:srgbClr val="0000FF"/>
                </a:solidFill>
                <a:latin typeface="微软雅黑" panose="020B0503020204020204" charset="-122"/>
                <a:ea typeface="微软雅黑" panose="020B0503020204020204" charset="-122"/>
              </a:rPr>
              <a:t>2</a:t>
            </a:r>
            <a:r>
              <a:rPr lang="zh-CN" altLang="en-US" sz="2800" b="1" dirty="0">
                <a:solidFill>
                  <a:srgbClr val="0000FF"/>
                </a:solidFill>
                <a:latin typeface="微软雅黑" panose="020B0503020204020204" charset="-122"/>
                <a:ea typeface="微软雅黑" panose="020B0503020204020204" charset="-122"/>
              </a:rPr>
              <a:t>）</a:t>
            </a:r>
            <a:r>
              <a:rPr lang="zh-CN" altLang="en-US" sz="2800" b="1" dirty="0">
                <a:solidFill>
                  <a:srgbClr val="0000FF"/>
                </a:solidFill>
                <a:latin typeface="微软雅黑" panose="020B0503020204020204" charset="-122"/>
                <a:ea typeface="微软雅黑" panose="020B0503020204020204" charset="-122"/>
                <a:sym typeface="+mn-ea"/>
              </a:rPr>
              <a:t>毛泽东思想</a:t>
            </a:r>
            <a:endParaRPr lang="zh-CN" altLang="en-US" sz="2800" b="1" dirty="0">
              <a:solidFill>
                <a:srgbClr val="0000FF"/>
              </a:solidFill>
              <a:latin typeface="微软雅黑" panose="020B0503020204020204" charset="-122"/>
              <a:ea typeface="微软雅黑" panose="020B0503020204020204" charset="-122"/>
            </a:endParaRPr>
          </a:p>
        </p:txBody>
      </p:sp>
      <p:sp>
        <p:nvSpPr>
          <p:cNvPr id="14" name="文本框 13"/>
          <p:cNvSpPr txBox="1"/>
          <p:nvPr/>
        </p:nvSpPr>
        <p:spPr>
          <a:xfrm>
            <a:off x="161364" y="749728"/>
            <a:ext cx="8882742" cy="4039567"/>
          </a:xfrm>
          <a:prstGeom prst="rect">
            <a:avLst/>
          </a:prstGeom>
          <a:noFill/>
          <a:ln>
            <a:solidFill>
              <a:schemeClr val="accent3"/>
            </a:solidFill>
          </a:ln>
        </p:spPr>
        <p:txBody>
          <a:bodyPr wrap="square">
            <a:spAutoFit/>
          </a:bodyPr>
          <a:lstStyle/>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形成： </a:t>
            </a:r>
            <a:r>
              <a:rPr lang="zh-CN" altLang="en-US" sz="2400" b="1" kern="1200" spc="150" dirty="0">
                <a:solidFill>
                  <a:schemeClr val="tx1"/>
                </a:solidFill>
                <a:latin typeface="宋体" panose="02010600030101010101" pitchFamily="2" charset="-122"/>
                <a:ea typeface="宋体" panose="02010600030101010101" pitchFamily="2" charset="-122"/>
                <a:cs typeface="+mn-cs"/>
              </a:rPr>
              <a:t>以毛泽东同志为主要代表的中国共产党人，</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把马克思列宁主义的基本原理同</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中国革命</a:t>
            </a:r>
            <a:r>
              <a:rPr lang="zh-CN" altLang="en-US" sz="2400" b="1" kern="1200" spc="150" dirty="0">
                <a:solidFill>
                  <a:schemeClr val="tx1"/>
                </a:solidFill>
                <a:latin typeface="宋体" panose="02010600030101010101" pitchFamily="2" charset="-122"/>
                <a:ea typeface="宋体" panose="02010600030101010101" pitchFamily="2" charset="-122"/>
                <a:cs typeface="+mn-cs"/>
              </a:rPr>
              <a:t>的具体实践</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结合</a:t>
            </a:r>
            <a:r>
              <a:rPr lang="zh-CN" altLang="en-US" sz="2400" b="1" kern="1200" spc="150" dirty="0">
                <a:solidFill>
                  <a:schemeClr val="tx1"/>
                </a:solidFill>
                <a:latin typeface="宋体" panose="02010600030101010101" pitchFamily="2" charset="-122"/>
                <a:ea typeface="宋体" panose="02010600030101010101" pitchFamily="2" charset="-122"/>
                <a:cs typeface="+mn-cs"/>
              </a:rPr>
              <a:t>起来，</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创立</a:t>
            </a:r>
            <a:r>
              <a:rPr lang="zh-CN" altLang="en-US" sz="2400" b="1" kern="1200" spc="150" dirty="0">
                <a:solidFill>
                  <a:schemeClr val="tx1"/>
                </a:solidFill>
                <a:latin typeface="宋体" panose="02010600030101010101" pitchFamily="2" charset="-122"/>
                <a:ea typeface="宋体" panose="02010600030101010101" pitchFamily="2" charset="-122"/>
                <a:cs typeface="+mn-cs"/>
              </a:rPr>
              <a:t>了毛泽东思想。</a:t>
            </a:r>
          </a:p>
          <a:p>
            <a:pPr>
              <a:lnSpc>
                <a:spcPct val="120000"/>
              </a:lnSpc>
              <a:defRPr/>
            </a:pPr>
            <a:r>
              <a:rPr lang="zh-CN" altLang="en-US" sz="2400" b="1" kern="1200" spc="150" dirty="0">
                <a:solidFill>
                  <a:srgbClr val="0000FF"/>
                </a:solidFill>
                <a:latin typeface="微软雅黑" panose="020B0503020204020204" pitchFamily="34" charset="-122"/>
                <a:ea typeface="微软雅黑" panose="020B0503020204020204" pitchFamily="34" charset="-122"/>
                <a:cs typeface="+mn-cs"/>
              </a:rPr>
              <a:t>定义： </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毛泽东思想</a:t>
            </a:r>
            <a:endParaRPr lang="en-US" altLang="zh-CN" sz="2400" b="1" kern="1200" spc="150" dirty="0">
              <a:solidFill>
                <a:srgbClr val="FF0000"/>
              </a:solidFill>
              <a:latin typeface="微软雅黑" panose="020B0503020204020204" pitchFamily="34" charset="-122"/>
              <a:ea typeface="微软雅黑" panose="020B0503020204020204" pitchFamily="34" charset="-122"/>
              <a:cs typeface="+mn-cs"/>
            </a:endParaRPr>
          </a:p>
          <a:p>
            <a:pPr>
              <a:lnSpc>
                <a:spcPct val="120000"/>
              </a:lnSpc>
              <a:defRPr/>
            </a:pPr>
            <a:r>
              <a:rPr lang="en-US" altLang="zh-CN" sz="2400" b="1" kern="1200" spc="150" dirty="0">
                <a:solidFill>
                  <a:srgbClr val="0000FF"/>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是马克思列宁主义在中国的运用和发展，</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是被实践证明了的关于</a:t>
            </a:r>
            <a:r>
              <a:rPr lang="zh-CN" altLang="en-US" sz="2400" b="1" kern="1200" spc="150" dirty="0">
                <a:solidFill>
                  <a:schemeClr val="tx1"/>
                </a:solidFill>
                <a:latin typeface="微软雅黑" panose="020B0503020204020204" pitchFamily="34" charset="-122"/>
                <a:ea typeface="微软雅黑" panose="020B0503020204020204" pitchFamily="34" charset="-122"/>
                <a:cs typeface="+mn-cs"/>
              </a:rPr>
              <a:t>中国革命和建设</a:t>
            </a:r>
            <a:r>
              <a:rPr lang="zh-CN" altLang="en-US" sz="2400" b="1" kern="1200" spc="150" dirty="0">
                <a:solidFill>
                  <a:schemeClr val="tx1"/>
                </a:solidFill>
                <a:latin typeface="宋体" panose="02010600030101010101" pitchFamily="2" charset="-122"/>
                <a:ea typeface="宋体" panose="02010600030101010101" pitchFamily="2" charset="-122"/>
                <a:cs typeface="+mn-cs"/>
              </a:rPr>
              <a:t>的</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正确的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理论原则</a:t>
            </a:r>
            <a:r>
              <a:rPr lang="zh-CN" altLang="en-US" sz="2400" b="1" kern="1200" spc="150" dirty="0">
                <a:solidFill>
                  <a:schemeClr val="tx1"/>
                </a:solidFill>
                <a:latin typeface="宋体" panose="02010600030101010101" pitchFamily="2" charset="-122"/>
                <a:ea typeface="宋体" panose="02010600030101010101" pitchFamily="2" charset="-122"/>
                <a:cs typeface="+mn-cs"/>
              </a:rPr>
              <a:t>和</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经验总结</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endParaRPr lang="en-US" altLang="zh-CN" sz="2400" b="1" kern="1200" spc="150" dirty="0">
              <a:solidFill>
                <a:schemeClr val="tx1"/>
              </a:solidFill>
              <a:latin typeface="宋体" panose="02010600030101010101" pitchFamily="2" charset="-122"/>
              <a:ea typeface="宋体" panose="02010600030101010101" pitchFamily="2" charset="-122"/>
              <a:cs typeface="+mn-cs"/>
            </a:endParaRPr>
          </a:p>
          <a:p>
            <a:pPr>
              <a:lnSpc>
                <a:spcPct val="120000"/>
              </a:lnSpc>
              <a:defRPr/>
            </a:pPr>
            <a:r>
              <a:rPr lang="en-US" altLang="zh-CN" sz="2400" b="1" kern="1200" spc="150" dirty="0">
                <a:solidFill>
                  <a:schemeClr val="tx1"/>
                </a:solidFill>
                <a:latin typeface="宋体" panose="02010600030101010101" pitchFamily="2" charset="-122"/>
                <a:ea typeface="宋体" panose="02010600030101010101" pitchFamily="2" charset="-122"/>
                <a:cs typeface="+mn-cs"/>
              </a:rPr>
              <a:t>      </a:t>
            </a:r>
            <a:r>
              <a:rPr lang="zh-CN" altLang="en-US" sz="2400" b="1" kern="1200" spc="150" dirty="0">
                <a:solidFill>
                  <a:schemeClr val="tx1"/>
                </a:solidFill>
                <a:latin typeface="宋体" panose="02010600030101010101" pitchFamily="2" charset="-122"/>
                <a:ea typeface="宋体" panose="02010600030101010101" pitchFamily="2" charset="-122"/>
                <a:cs typeface="+mn-cs"/>
              </a:rPr>
              <a:t>是中国共产党</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集体智慧</a:t>
            </a:r>
            <a:r>
              <a:rPr lang="zh-CN" altLang="en-US" sz="2400" b="1" kern="1200" spc="150" dirty="0">
                <a:solidFill>
                  <a:schemeClr val="tx1"/>
                </a:solidFill>
                <a:latin typeface="宋体" panose="02010600030101010101" pitchFamily="2" charset="-122"/>
                <a:ea typeface="宋体" panose="02010600030101010101" pitchFamily="2" charset="-122"/>
                <a:cs typeface="+mn-cs"/>
              </a:rPr>
              <a:t>的</a:t>
            </a:r>
            <a:r>
              <a:rPr lang="zh-CN" altLang="en-US" sz="2400" b="1" kern="1200" spc="150" dirty="0">
                <a:solidFill>
                  <a:srgbClr val="FF0000"/>
                </a:solidFill>
                <a:latin typeface="微软雅黑" panose="020B0503020204020204" pitchFamily="34" charset="-122"/>
                <a:ea typeface="微软雅黑" panose="020B0503020204020204" pitchFamily="34" charset="-122"/>
                <a:cs typeface="+mn-cs"/>
              </a:rPr>
              <a:t>结晶</a:t>
            </a:r>
            <a:r>
              <a:rPr lang="zh-CN" altLang="en-US" sz="2400" b="1" kern="1200" spc="150" dirty="0">
                <a:solidFill>
                  <a:schemeClr val="tx1"/>
                </a:solidFill>
                <a:latin typeface="宋体" panose="02010600030101010101" pitchFamily="2" charset="-122"/>
                <a:ea typeface="宋体" panose="02010600030101010101" pitchFamily="2" charset="-122"/>
                <a:cs typeface="+mn-cs"/>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54.xml><?xml version="1.0" encoding="utf-8"?>
<p:tagLst xmlns:a="http://schemas.openxmlformats.org/drawingml/2006/main" xmlns:r="http://schemas.openxmlformats.org/officeDocument/2006/relationships" xmlns:p="http://schemas.openxmlformats.org/presentationml/2006/main">
  <p:tag name="REFSHAPE" val="11772613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2330</Words>
  <Application>Microsoft Office PowerPoint</Application>
  <PresentationFormat>全屏显示(16:9)</PresentationFormat>
  <Paragraphs>269</Paragraphs>
  <Slides>31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仿宋</vt:lpstr>
      <vt:lpstr>黑体</vt:lpstr>
      <vt:lpstr>华文中宋</vt:lpstr>
      <vt:lpstr>楷体</vt:lpstr>
      <vt:lpstr>宋体</vt:lpstr>
      <vt:lpstr>微软雅黑</vt:lpstr>
      <vt:lpstr>Arial</vt:lpstr>
      <vt:lpstr>Calibri</vt:lpstr>
      <vt:lpstr>1_Office 主题​​</vt:lpstr>
      <vt:lpstr>《政治与法治》第4课时 第二课   中国共产党的先进性 第二框      始终走在时代前列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lsg</cp:lastModifiedBy>
  <cp:revision>133</cp:revision>
  <dcterms:created xsi:type="dcterms:W3CDTF">2020-02-01T11:21:00Z</dcterms:created>
  <dcterms:modified xsi:type="dcterms:W3CDTF">2020-04-14T08:49:05Z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